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36"/>
  </p:notesMasterIdLst>
  <p:handoutMasterIdLst>
    <p:handoutMasterId r:id="rId37"/>
  </p:handoutMasterIdLst>
  <p:sldIdLst>
    <p:sldId id="304" r:id="rId3"/>
    <p:sldId id="281" r:id="rId4"/>
    <p:sldId id="288" r:id="rId5"/>
    <p:sldId id="326" r:id="rId6"/>
    <p:sldId id="337" r:id="rId7"/>
    <p:sldId id="605" r:id="rId8"/>
    <p:sldId id="331" r:id="rId9"/>
    <p:sldId id="333" r:id="rId10"/>
    <p:sldId id="335" r:id="rId11"/>
    <p:sldId id="349" r:id="rId12"/>
    <p:sldId id="342" r:id="rId13"/>
    <p:sldId id="606" r:id="rId14"/>
    <p:sldId id="607" r:id="rId15"/>
    <p:sldId id="608" r:id="rId16"/>
    <p:sldId id="609" r:id="rId17"/>
    <p:sldId id="610" r:id="rId18"/>
    <p:sldId id="329" r:id="rId19"/>
    <p:sldId id="343" r:id="rId20"/>
    <p:sldId id="344" r:id="rId21"/>
    <p:sldId id="323" r:id="rId22"/>
    <p:sldId id="340" r:id="rId23"/>
    <p:sldId id="341" r:id="rId24"/>
    <p:sldId id="339" r:id="rId25"/>
    <p:sldId id="336" r:id="rId26"/>
    <p:sldId id="347" r:id="rId27"/>
    <p:sldId id="618" r:id="rId28"/>
    <p:sldId id="619" r:id="rId29"/>
    <p:sldId id="611" r:id="rId30"/>
    <p:sldId id="613" r:id="rId31"/>
    <p:sldId id="614" r:id="rId32"/>
    <p:sldId id="330" r:id="rId33"/>
    <p:sldId id="615" r:id="rId34"/>
    <p:sldId id="620" r:id="rId35"/>
  </p:sldIdLst>
  <p:sldSz cx="9144000" cy="6858000" type="screen4x3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9"/>
    <p:restoredTop sz="94654"/>
  </p:normalViewPr>
  <p:slideViewPr>
    <p:cSldViewPr showGuides="1">
      <p:cViewPr varScale="1">
        <p:scale>
          <a:sx n="71" d="100"/>
          <a:sy n="71" d="100"/>
        </p:scale>
        <p:origin x="114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9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E0C14-A2A7-4FCB-AF63-12AFA202004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3698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E2E76-27D8-4B4A-8EA1-9FB392DB754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60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2D8E4-F550-46BC-A801-CC60EFEFAC25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49313"/>
            <a:ext cx="3057525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E34814-8B9F-432D-A4B7-E07ED3D317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890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5.jpeg"/><Relationship Id="rId2" Type="http://schemas.openxmlformats.org/officeDocument/2006/relationships/image" Target="../media/image2.jpeg"/><Relationship Id="rId16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jpe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gif"/><Relationship Id="rId10" Type="http://schemas.openxmlformats.org/officeDocument/2006/relationships/image" Target="../media/image11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Relationship Id="rId1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BC3E-C051-40B7-945E-ECE0BAB5050B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23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BC3E-C051-40B7-945E-ECE0BAB5050B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5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BC3E-C051-40B7-945E-ECE0BAB5050B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43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4386-672D-4C83-8AF5-1485A4D251B5}" type="datetime1">
              <a:rPr lang="en-US" smtClean="0"/>
              <a:t>5/10/2022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97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9" name="Picture 20" descr="Résultat de recherche d'images pour &quot;LPGP orsay&quot;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27" y="6334592"/>
            <a:ext cx="648000" cy="4787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ésultat de recherche d'images pour &quot;celia bordeaux&quot;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08" y="6402628"/>
            <a:ext cx="828000" cy="3427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ésultat de recherche d'images pour &quot;cenbg&quot;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160" y="6439553"/>
            <a:ext cx="792000" cy="268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64" y="6459713"/>
            <a:ext cx="504000" cy="228543"/>
          </a:xfrm>
          <a:prstGeom prst="rect">
            <a:avLst/>
          </a:prstGeom>
        </p:spPr>
      </p:pic>
      <p:pic>
        <p:nvPicPr>
          <p:cNvPr id="13" name="Picture 9" descr="Afficher l'image d'origine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444460"/>
            <a:ext cx="576000" cy="259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Résultat de recherche d'images pour &quot;DAM cea&quot;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20" y="6419844"/>
            <a:ext cx="756000" cy="308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Résultat de recherche d'images pour &quot;IRAMIS&quot;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713" y="6309320"/>
            <a:ext cx="793135" cy="43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Résultat de recherche d'images pour &quot;LOA cnrs&quot;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000" y="6355284"/>
            <a:ext cx="419904" cy="43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Résultat de recherche d'images pour &quot;LULI palaiseau&quot;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29" y="6393865"/>
            <a:ext cx="684000" cy="3602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Accueil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92" y="6417462"/>
            <a:ext cx="648000" cy="3130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2A93B5E-8CA7-4E7C-8CE9-8BF395C4B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5893" r="38840" b="47601"/>
          <a:stretch/>
        </p:blipFill>
        <p:spPr>
          <a:xfrm>
            <a:off x="8172400" y="6328148"/>
            <a:ext cx="671248" cy="485228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E29AC5C2-F75A-4A76-8181-82CDBBDD73AD}"/>
              </a:ext>
            </a:extLst>
          </p:cNvPr>
          <p:cNvSpPr txBox="1">
            <a:spLocks/>
          </p:cNvSpPr>
          <p:nvPr userDrawn="1"/>
        </p:nvSpPr>
        <p:spPr>
          <a:xfrm>
            <a:off x="35496" y="44451"/>
            <a:ext cx="7236296" cy="126876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50000">
                <a:schemeClr val="accent4">
                  <a:lumMod val="75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8100" cmpd="sng"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ysDot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173038" indent="0"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797846C-8D01-4760-9B54-0079B5D5C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6" t="12784" r="8184" b="11247"/>
          <a:stretch/>
        </p:blipFill>
        <p:spPr>
          <a:xfrm>
            <a:off x="7258081" y="188640"/>
            <a:ext cx="1850423" cy="1018572"/>
          </a:xfrm>
          <a:prstGeom prst="rect">
            <a:avLst/>
          </a:prstGeom>
        </p:spPr>
      </p:pic>
      <p:sp>
        <p:nvSpPr>
          <p:cNvPr id="25" name="Titre 1">
            <a:extLst>
              <a:ext uri="{FF2B5EF4-FFF2-40B4-BE49-F238E27FC236}">
                <a16:creationId xmlns:a16="http://schemas.microsoft.com/office/drawing/2014/main" id="{C69DCB52-7BD4-4CEE-AEE4-6E3F13DC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8" y="125760"/>
            <a:ext cx="7186073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8D2D464-F754-40EF-93F9-3B832AE53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E3AD-D5B3-4A19-8DE8-3CC35C9558B8}" type="datetime1">
              <a:rPr lang="en-US" smtClean="0"/>
              <a:t>5/10/2022</a:t>
            </a:fld>
            <a:endParaRPr lang="en-US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D98DA38-85D5-4F21-8B25-C2A3E4AD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E8CE276-89FC-42F0-BB03-5C7BB8D00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8424" y="5877272"/>
            <a:ext cx="720080" cy="445282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CB1F65B9-601A-4107-9DE3-74FF3D1DED2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26" name="Image 25" descr="LOGO_CNRS_2019_CMJN.gif">
            <a:extLst>
              <a:ext uri="{FF2B5EF4-FFF2-40B4-BE49-F238E27FC236}">
                <a16:creationId xmlns:a16="http://schemas.microsoft.com/office/drawing/2014/main" id="{4E4F5AAE-D956-4176-9C70-80234ADF6E3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3" y="6247002"/>
            <a:ext cx="478784" cy="47878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2574CD7-78D6-4D6B-A76A-0F1B63E6549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6" y="6444938"/>
            <a:ext cx="530191" cy="36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00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58FF-FDA4-45F1-BD39-C4B9EEDBB06F}" type="datetime1">
              <a:rPr lang="en-US" smtClean="0"/>
              <a:t>5/10/2022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79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7E2F9-EC25-41FB-AC83-2E42E65A230F}" type="datetime1">
              <a:rPr lang="en-US" smtClean="0"/>
              <a:t>5/10/2022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79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6CC6-91E3-4AB3-A88D-1B1748E32AAE}" type="datetime1">
              <a:rPr lang="en-US" smtClean="0"/>
              <a:t>5/10/2022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35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01667-EBA3-4990-BB25-F7B07ABE0A9C}" type="datetime1">
              <a:rPr lang="en-US" smtClean="0"/>
              <a:t>5/10/2022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37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5949-F267-482C-9A94-617811052E5D}" type="datetime1">
              <a:rPr lang="en-US" smtClean="0"/>
              <a:t>5/10/2022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59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AA5E7-0D77-4E14-B919-5BB03644FAAC}" type="datetime1">
              <a:rPr lang="en-US" smtClean="0"/>
              <a:t>5/10/2022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6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BC3E-C051-40B7-945E-ECE0BAB5050B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532397" y="6334592"/>
            <a:ext cx="8576107" cy="478784"/>
            <a:chOff x="280301" y="4771895"/>
            <a:chExt cx="8576107" cy="478784"/>
          </a:xfrm>
        </p:grpSpPr>
        <p:pic>
          <p:nvPicPr>
            <p:cNvPr id="8" name="Picture 8" descr="Afficher l'image d'origine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4408" y="4835031"/>
              <a:ext cx="612000" cy="3525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0" descr="Résultat de recherche d'images pour &quot;LPGP orsay&quot;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53" y="4771895"/>
              <a:ext cx="648000" cy="4787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Résultat de recherche d'images pour &quot;celia bordeaux&quot;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197" y="4839931"/>
              <a:ext cx="828000" cy="3427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Résultat de recherche d'images pour &quot;cenbg&quot;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5599" y="4876856"/>
              <a:ext cx="792000" cy="2688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 1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398" y="4897016"/>
              <a:ext cx="504000" cy="228543"/>
            </a:xfrm>
            <a:prstGeom prst="rect">
              <a:avLst/>
            </a:prstGeom>
          </p:spPr>
        </p:pic>
        <p:pic>
          <p:nvPicPr>
            <p:cNvPr id="13" name="Picture 9" descr="Afficher l'image d'origine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800" y="4881763"/>
              <a:ext cx="576000" cy="2590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Résultat de recherche d'images pour &quot;DAM cea&quot;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2001" y="4857147"/>
              <a:ext cx="756000" cy="30828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Résultat de recherche d'images pour &quot;LCP orsay&quot;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1354" y="4853870"/>
              <a:ext cx="360000" cy="31483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6" descr="Résultat de recherche d'images pour &quot;IRAMIS&quot;"/>
            <p:cNvPicPr>
              <a:picLocks noChangeAspect="1" noChangeArrowheads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756" y="4792587"/>
              <a:ext cx="793135" cy="437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8" descr="Résultat de recherche d'images pour &quot;LOA cnrs&quot;"/>
            <p:cNvPicPr>
              <a:picLocks noChangeAspect="1" noChangeArrowheads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092" y="4792587"/>
              <a:ext cx="419904" cy="437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2" descr="Résultat de recherche d'images pour &quot;LULI palaiseau&quot;"/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555" y="4831168"/>
              <a:ext cx="684000" cy="36023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4" descr="Résultat de recherche d'images pour &quot;LUMAT&quot;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301" y="4921884"/>
              <a:ext cx="544651" cy="17880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5" descr="Accueil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2202" y="4854765"/>
              <a:ext cx="648000" cy="3130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0" y="6322554"/>
            <a:ext cx="418814" cy="41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8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1CEE8-BDB9-4D60-8A27-AD01AB5E9255}" type="datetime1">
              <a:rPr lang="en-US" smtClean="0"/>
              <a:t>5/10/2022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9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7FC8-8257-4B5A-BA50-C49FCADEA58D}" type="datetime1">
              <a:rPr lang="en-US" smtClean="0"/>
              <a:t>5/10/2022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42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07BCB-28C5-4D8D-BCF6-39C2AE3941B0}" type="datetime1">
              <a:rPr lang="en-US" smtClean="0"/>
              <a:t>5/10/2022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26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BC3E-C051-40B7-945E-ECE0BAB5050B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17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BC3E-C051-40B7-945E-ECE0BAB5050B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2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BC3E-C051-40B7-945E-ECE0BAB5050B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BC3E-C051-40B7-945E-ECE0BAB5050B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26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BC3E-C051-40B7-945E-ECE0BAB5050B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94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BC3E-C051-40B7-945E-ECE0BAB5050B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BC3E-C051-40B7-945E-ECE0BAB5050B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89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ABC3E-C051-40B7-945E-ECE0BAB5050B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3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69F9F-904B-4953-BDFE-F7BF1F74B494}" type="datetime1">
              <a:rPr lang="en-US" smtClean="0"/>
              <a:t>5/10/2022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F65B9-601A-4107-9DE3-74FF3D1DED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12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6.jpeg"/><Relationship Id="rId5" Type="http://schemas.openxmlformats.org/officeDocument/2006/relationships/image" Target="../media/image21.jpeg"/><Relationship Id="rId15" Type="http://schemas.openxmlformats.org/officeDocument/2006/relationships/image" Target="../media/image18.jp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25.jpeg"/><Relationship Id="rId14" Type="http://schemas.openxmlformats.org/officeDocument/2006/relationships/image" Target="../media/image1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eanstrategyupdate.web.cern.ch/" TargetMode="External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7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mholtz-ard.de/e26746/" TargetMode="External"/><Relationship Id="rId2" Type="http://schemas.openxmlformats.org/officeDocument/2006/relationships/hyperlink" Target="https://web.infn.it/ELIMED/index.php/en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593" y="1897051"/>
            <a:ext cx="2719055" cy="16907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2160240"/>
          </a:xfrm>
        </p:spPr>
        <p:txBody>
          <a:bodyPr>
            <a:noAutofit/>
          </a:bodyPr>
          <a:lstStyle/>
          <a:p>
            <a:r>
              <a:rPr lang="fr-FR" sz="3200" dirty="0"/>
              <a:t>Groupement de Recherche</a:t>
            </a:r>
            <a:br>
              <a:rPr lang="en-US" dirty="0"/>
            </a:br>
            <a:r>
              <a:rPr lang="fr-FR" dirty="0"/>
              <a:t>Accélérateurs Plasma</a:t>
            </a:r>
            <a:br>
              <a:rPr lang="fr-FR" dirty="0"/>
            </a:br>
            <a:r>
              <a:rPr lang="fr-FR" dirty="0"/>
              <a:t> </a:t>
            </a:r>
            <a:r>
              <a:rPr lang="fr-FR" dirty="0" err="1"/>
              <a:t>PompEs</a:t>
            </a:r>
            <a:r>
              <a:rPr lang="fr-FR" dirty="0"/>
              <a:t> par Laser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7524" y="4437112"/>
            <a:ext cx="8568952" cy="2088232"/>
          </a:xfrm>
        </p:spPr>
        <p:txBody>
          <a:bodyPr>
            <a:normAutofit/>
          </a:bodyPr>
          <a:lstStyle/>
          <a:p>
            <a:endParaRPr lang="fr-FR" sz="2000" b="1" dirty="0">
              <a:solidFill>
                <a:srgbClr val="002060"/>
              </a:solidFill>
            </a:endParaRPr>
          </a:p>
          <a:p>
            <a:endParaRPr lang="fr-FR" sz="2000" b="1" dirty="0">
              <a:solidFill>
                <a:srgbClr val="002060"/>
              </a:solidFill>
            </a:endParaRPr>
          </a:p>
          <a:p>
            <a:r>
              <a:rPr lang="fr-FR" sz="2000" b="1" dirty="0">
                <a:solidFill>
                  <a:srgbClr val="002060"/>
                </a:solidFill>
              </a:rPr>
              <a:t>B. Cros, N. Delerue, E d’Humières, M. </a:t>
            </a:r>
            <a:r>
              <a:rPr lang="fr-FR" sz="2000" b="1" dirty="0" err="1">
                <a:solidFill>
                  <a:srgbClr val="002060"/>
                </a:solidFill>
              </a:rPr>
              <a:t>Tarisien</a:t>
            </a:r>
            <a:endParaRPr lang="fr-FR" sz="2200" b="1" dirty="0">
              <a:solidFill>
                <a:srgbClr val="002060"/>
              </a:solidFill>
            </a:endParaRPr>
          </a:p>
          <a:p>
            <a:endParaRPr lang="en-US" sz="2400" dirty="0"/>
          </a:p>
        </p:txBody>
      </p:sp>
      <p:pic>
        <p:nvPicPr>
          <p:cNvPr id="8" name="Picture 6" descr="Résultat de recherche d'images pour &quot;cenbg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33" y="6093352"/>
            <a:ext cx="1484651" cy="5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60" y="6111352"/>
            <a:ext cx="952688" cy="432000"/>
          </a:xfrm>
          <a:prstGeom prst="rect">
            <a:avLst/>
          </a:prstGeom>
        </p:spPr>
      </p:pic>
      <p:pic>
        <p:nvPicPr>
          <p:cNvPr id="10" name="Picture 9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168721"/>
            <a:ext cx="792963" cy="3566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Résultat de recherche d'images pour &quot;DAM cea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169" y="6121992"/>
            <a:ext cx="1007215" cy="410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Résultat de recherche d'images pour &quot;IRAMIS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057352"/>
            <a:ext cx="979178" cy="5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Résultat de recherche d'images pour &quot;LOA cnrs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057352"/>
            <a:ext cx="518400" cy="5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-953256" y="-317883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16" name="Picture 22" descr="Résultat de recherche d'images pour &quot;LULI palaiseau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2" y="6168010"/>
            <a:ext cx="743503" cy="391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Accuei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6093352"/>
            <a:ext cx="968759" cy="46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Résultat de recherche d'images pour &quot;LPGP orsay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69" y="4273468"/>
            <a:ext cx="1298575" cy="959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650999" y="3618555"/>
            <a:ext cx="3562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Feuille de route</a:t>
            </a:r>
            <a:br>
              <a:rPr lang="fr-FR" sz="2400" dirty="0"/>
            </a:br>
            <a:r>
              <a:rPr lang="fr-FR" sz="2400" dirty="0"/>
              <a:t>11 mai 2022</a:t>
            </a:r>
            <a:endParaRPr lang="en-US" sz="24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16C8673-8678-4B67-8E31-CBEDF499CAF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5893" r="38840" b="47601"/>
          <a:stretch/>
        </p:blipFill>
        <p:spPr>
          <a:xfrm>
            <a:off x="6781072" y="4273468"/>
            <a:ext cx="1471546" cy="1063744"/>
          </a:xfrm>
          <a:prstGeom prst="rect">
            <a:avLst/>
          </a:prstGeom>
        </p:spPr>
      </p:pic>
      <p:pic>
        <p:nvPicPr>
          <p:cNvPr id="7" name="Picture 4" descr="Résultat de recherche d'images pour &quot;celia bordeaux&quot;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13" y="6057352"/>
            <a:ext cx="1304639" cy="5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8334B3D-D3A6-4805-A447-FEECF139071F}"/>
              </a:ext>
            </a:extLst>
          </p:cNvPr>
          <p:cNvSpPr/>
          <p:nvPr/>
        </p:nvSpPr>
        <p:spPr>
          <a:xfrm>
            <a:off x="3230355" y="5577679"/>
            <a:ext cx="2612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http://gdr-appel.fr/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881DED6-11E0-4519-A94B-17A0105F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t>1</a:t>
            </a:fld>
            <a:endParaRPr lang="en-US"/>
          </a:p>
        </p:txBody>
      </p:sp>
      <p:pic>
        <p:nvPicPr>
          <p:cNvPr id="6" name="Image 5" descr="LOGO_CNRS_2019_CMJN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" y="1733675"/>
            <a:ext cx="1444346" cy="144434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9D3EA48-982B-40D2-889E-71C2E04C07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" y="6154688"/>
            <a:ext cx="637004" cy="44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3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859CC6D-C23E-4373-AC8E-A2370E993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00200"/>
            <a:ext cx="5987008" cy="4525963"/>
          </a:xfrm>
        </p:spPr>
        <p:txBody>
          <a:bodyPr>
            <a:normAutofit fontScale="85000" lnSpcReduction="10000"/>
          </a:bodyPr>
          <a:lstStyle/>
          <a:p>
            <a:r>
              <a:rPr lang="fr-FR" dirty="0" err="1"/>
              <a:t>EuPRAXIA</a:t>
            </a:r>
            <a:r>
              <a:rPr lang="fr-FR" dirty="0"/>
              <a:t> mis sur la </a:t>
            </a:r>
            <a:r>
              <a:rPr lang="fr-FR" dirty="0" err="1"/>
              <a:t>FdR</a:t>
            </a:r>
            <a:r>
              <a:rPr lang="fr-FR" dirty="0"/>
              <a:t> ESFRI en 2021 (Décision positive en Juin 2021): premier projet plasma sur cette </a:t>
            </a:r>
            <a:r>
              <a:rPr lang="fr-FR" dirty="0" err="1"/>
              <a:t>FdR</a:t>
            </a:r>
            <a:endParaRPr lang="fr-FR" dirty="0"/>
          </a:p>
          <a:p>
            <a:r>
              <a:rPr lang="fr-FR" dirty="0"/>
              <a:t>Soumission du projet </a:t>
            </a:r>
            <a:r>
              <a:rPr lang="fr-FR" dirty="0" err="1"/>
              <a:t>EuPRAXIA</a:t>
            </a:r>
            <a:r>
              <a:rPr lang="fr-FR" dirty="0"/>
              <a:t> </a:t>
            </a:r>
            <a:r>
              <a:rPr lang="fr-FR" dirty="0" err="1"/>
              <a:t>Preparatory</a:t>
            </a:r>
            <a:r>
              <a:rPr lang="fr-FR" dirty="0"/>
              <a:t> Phase, accepté le 20 Avril 2022</a:t>
            </a:r>
          </a:p>
          <a:p>
            <a:r>
              <a:rPr lang="fr-FR" dirty="0"/>
              <a:t>Implication française: centre d’excellence laser plasma, contributions scientifiques, techniques et à la décision du centre LPA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71A9234-0570-4965-8665-2681E416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EuPRAXIA</a:t>
            </a:r>
            <a:r>
              <a:rPr lang="fr-FR" dirty="0"/>
              <a:t> en 2022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9A9886-620F-451C-A560-CD65C9D11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D779E66-4C98-4A11-B007-9545946AE4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081" y="1340769"/>
            <a:ext cx="1490383" cy="211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1594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25B93E7-A0C4-4E69-96D6-AD371CE49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Update of the European Strategy for Particle Physics, </a:t>
            </a:r>
            <a:r>
              <a:rPr lang="en-US" sz="2400" dirty="0"/>
              <a:t>June 2020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5D6445-9E0E-466A-A6C2-896E24FD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6C8449-2C12-465E-BF16-E33F463BD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" y="1433618"/>
            <a:ext cx="3413760" cy="4354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238E7F-AC34-4ACD-BCEA-DAAE1F972863}"/>
              </a:ext>
            </a:extLst>
          </p:cNvPr>
          <p:cNvSpPr/>
          <p:nvPr/>
        </p:nvSpPr>
        <p:spPr>
          <a:xfrm>
            <a:off x="323528" y="5745952"/>
            <a:ext cx="4513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3"/>
              </a:rPr>
              <a:t>https://europeanstrategyupdate.web.cern.ch/</a:t>
            </a:r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14452CA-234D-4D83-8A7B-CA260E8ECDA4}"/>
              </a:ext>
            </a:extLst>
          </p:cNvPr>
          <p:cNvGrpSpPr/>
          <p:nvPr/>
        </p:nvGrpSpPr>
        <p:grpSpPr>
          <a:xfrm>
            <a:off x="72008" y="2204864"/>
            <a:ext cx="9011359" cy="2761992"/>
            <a:chOff x="72008" y="2204864"/>
            <a:chExt cx="9011359" cy="276199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02E3CC1-A5BB-48B4-AECC-ADDDD3FD0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08" y="2204864"/>
              <a:ext cx="9011359" cy="276199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0172084-D6C9-476E-A114-77299EDEEBD1}"/>
                </a:ext>
              </a:extLst>
            </p:cNvPr>
            <p:cNvSpPr/>
            <p:nvPr/>
          </p:nvSpPr>
          <p:spPr>
            <a:xfrm>
              <a:off x="6444208" y="2852936"/>
              <a:ext cx="2567151" cy="288032"/>
            </a:xfrm>
            <a:prstGeom prst="rect">
              <a:avLst/>
            </a:pr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FD4126-0DE6-410F-8D85-E37E1BB2049A}"/>
                </a:ext>
              </a:extLst>
            </p:cNvPr>
            <p:cNvSpPr/>
            <p:nvPr/>
          </p:nvSpPr>
          <p:spPr>
            <a:xfrm>
              <a:off x="72008" y="3441844"/>
              <a:ext cx="9011359" cy="923260"/>
            </a:xfrm>
            <a:prstGeom prst="rect">
              <a:avLst/>
            </a:pr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04313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2FEA6C2-ADEA-4479-982F-72AFFD34F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21196"/>
            <a:ext cx="6372200" cy="1143000"/>
          </a:xfrm>
        </p:spPr>
        <p:txBody>
          <a:bodyPr>
            <a:noAutofit/>
          </a:bodyPr>
          <a:lstStyle/>
          <a:p>
            <a:r>
              <a:rPr lang="fr-FR" sz="2800" dirty="0"/>
              <a:t>Mise en place d’un groupe d’experts plasma/laser pour coordonner la définition de priorités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FB9100-0497-416E-8AF9-5B73F3DB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E58B39E-4435-41CA-9C95-AFD5463E3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779759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16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35E3FAB-3E54-4545-AC22-22EA99EF5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Groupe d’experts plasma laser </a:t>
            </a:r>
            <a:r>
              <a:rPr lang="fr-FR" sz="2000" dirty="0"/>
              <a:t>(2020-2021)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79C290-CC4C-4A91-8286-16764FEA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id="{96E612BF-A587-4B2D-ADC4-CB3331E5A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4" y="1274658"/>
            <a:ext cx="8699746" cy="30299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04D8312-AA74-4023-8C04-23ECC1F7DD36}"/>
              </a:ext>
            </a:extLst>
          </p:cNvPr>
          <p:cNvSpPr txBox="1"/>
          <p:nvPr/>
        </p:nvSpPr>
        <p:spPr>
          <a:xfrm>
            <a:off x="3961922" y="4668312"/>
            <a:ext cx="4689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Rapport plasma fourni au LDG à l’automne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3036F-43EF-498B-8FCF-2DA30B796E34}"/>
              </a:ext>
            </a:extLst>
          </p:cNvPr>
          <p:cNvSpPr/>
          <p:nvPr/>
        </p:nvSpPr>
        <p:spPr>
          <a:xfrm>
            <a:off x="5364088" y="5248758"/>
            <a:ext cx="3224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http://arxiv.org/abs/2201.07895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7C3E7D9-1BEB-4A5B-B668-DDAEB21DF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73" y="4379418"/>
            <a:ext cx="1685774" cy="23586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8F03B5-338C-4282-970D-F55FB8BB7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984" y="4304633"/>
            <a:ext cx="1670903" cy="240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05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203010D-574F-4373-8B66-C9361AAFD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363272" cy="4641379"/>
          </a:xfrm>
        </p:spPr>
        <p:txBody>
          <a:bodyPr>
            <a:normAutofit fontScale="85000" lnSpcReduction="20000"/>
          </a:bodyPr>
          <a:lstStyle/>
          <a:p>
            <a:pPr marL="257175" indent="-257175">
              <a:spcAft>
                <a:spcPts val="900"/>
              </a:spcAft>
            </a:pPr>
            <a:r>
              <a:rPr lang="en-GB" sz="2400" dirty="0"/>
              <a:t>Advanced accelerators have made </a:t>
            </a:r>
            <a:r>
              <a:rPr lang="en-GB" sz="2400" b="1" dirty="0"/>
              <a:t>important progress in demonstrating key aspects </a:t>
            </a:r>
            <a:r>
              <a:rPr lang="en-GB" sz="2400" dirty="0"/>
              <a:t>of those technologies: energy and quality for laser/electron/proton driven</a:t>
            </a:r>
          </a:p>
          <a:p>
            <a:pPr marL="257175" indent="-257175">
              <a:spcAft>
                <a:spcPts val="900"/>
              </a:spcAft>
            </a:pPr>
            <a:r>
              <a:rPr lang="en-GB" sz="2400" b="1" dirty="0"/>
              <a:t>Rapid progress in underlying technologies</a:t>
            </a:r>
            <a:r>
              <a:rPr lang="en-GB" sz="2400" dirty="0"/>
              <a:t>, e.g. lasers, feedbacks, </a:t>
            </a:r>
            <a:r>
              <a:rPr lang="en-GB" sz="2400" dirty="0" err="1"/>
              <a:t>nano</a:t>
            </a:r>
            <a:r>
              <a:rPr lang="en-GB" sz="2400" dirty="0"/>
              <a:t>-control, manufacturing, …</a:t>
            </a:r>
          </a:p>
          <a:p>
            <a:pPr marL="257175" indent="-257175">
              <a:spcAft>
                <a:spcPts val="900"/>
              </a:spcAft>
            </a:pPr>
            <a:r>
              <a:rPr lang="en-GB" sz="2400" dirty="0"/>
              <a:t>Various roadmaps in EU (</a:t>
            </a:r>
            <a:r>
              <a:rPr lang="en-GB" sz="2400" dirty="0" err="1"/>
              <a:t>EuroNNAc</a:t>
            </a:r>
            <a:r>
              <a:rPr lang="en-GB" sz="2400" dirty="0"/>
              <a:t>), US (DOE) and internationally (ALEGRO), defining R&amp;D needs for having a collider at the end of the 2030`s or in the 2040`s </a:t>
            </a:r>
            <a:r>
              <a:rPr lang="en-GB" sz="2400" dirty="0">
                <a:sym typeface="Wingdings" pitchFamily="2" charset="2"/>
              </a:rPr>
              <a:t> </a:t>
            </a:r>
            <a:r>
              <a:rPr lang="en-GB" sz="2400" b="1" dirty="0">
                <a:sym typeface="Wingdings" pitchFamily="2" charset="2"/>
              </a:rPr>
              <a:t>s</a:t>
            </a:r>
            <a:r>
              <a:rPr lang="en-GB" sz="2400" b="1" dirty="0"/>
              <a:t>lipping schedule due to missing funding</a:t>
            </a:r>
            <a:r>
              <a:rPr lang="en-GB" sz="2400" dirty="0"/>
              <a:t> for particle physics oriented R&amp;D in novel accelerators. </a:t>
            </a:r>
          </a:p>
          <a:p>
            <a:pPr marL="257175" indent="-257175">
              <a:spcAft>
                <a:spcPts val="900"/>
              </a:spcAft>
            </a:pPr>
            <a:r>
              <a:rPr lang="en-GB" sz="2400" b="1" dirty="0"/>
              <a:t>Feasibility of a collider remains to be proven: </a:t>
            </a:r>
          </a:p>
          <a:p>
            <a:pPr marL="600075" lvl="1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900" dirty="0"/>
              <a:t>E.g. scheme for positrons in plasma accelerators still to be demonstrated on paper. </a:t>
            </a:r>
          </a:p>
          <a:p>
            <a:pPr marL="600075" lvl="1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900" dirty="0"/>
              <a:t>Staging designs for high energy remain to be calculated in detail and with all elements, including tolerances, length and cost scaling. </a:t>
            </a:r>
          </a:p>
          <a:p>
            <a:pPr marL="600075" lvl="1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900" dirty="0"/>
              <a:t>Repetition rate issues and efficiency approach to be investigated in detail. </a:t>
            </a:r>
          </a:p>
          <a:p>
            <a:endParaRPr lang="fr-FR" sz="20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C5FCAF5-FD9D-4ECC-B712-5ADED8F21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Conclusions générales du comité d’experts plasma (2021)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B5BF3D-819D-4240-9E9C-ACF3EA485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06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0E942CB-BC3A-4FF7-8714-13797FF1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25760"/>
            <a:ext cx="7186073" cy="147444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Proposition </a:t>
            </a:r>
            <a:r>
              <a:rPr lang="en-US" sz="3100" dirty="0" err="1"/>
              <a:t>d’une</a:t>
            </a:r>
            <a:r>
              <a:rPr lang="en-US" sz="3100" dirty="0"/>
              <a:t> </a:t>
            </a:r>
            <a:r>
              <a:rPr lang="en-US" sz="3100" dirty="0" err="1"/>
              <a:t>approche</a:t>
            </a:r>
            <a:r>
              <a:rPr lang="en-US" sz="3100" dirty="0"/>
              <a:t> pour </a:t>
            </a:r>
            <a:r>
              <a:rPr lang="en-US" sz="3100" dirty="0" err="1"/>
              <a:t>évaluer</a:t>
            </a:r>
            <a:r>
              <a:rPr lang="en-US" sz="3100" dirty="0"/>
              <a:t> la </a:t>
            </a:r>
            <a:r>
              <a:rPr lang="en-US" sz="3100" dirty="0" err="1"/>
              <a:t>faisabilité</a:t>
            </a:r>
            <a:r>
              <a:rPr lang="en-US" sz="3100" dirty="0"/>
              <a:t> des </a:t>
            </a:r>
            <a:r>
              <a:rPr lang="en-US" sz="3100" dirty="0" err="1"/>
              <a:t>développements</a:t>
            </a:r>
            <a:r>
              <a:rPr lang="en-US" sz="3100" dirty="0"/>
              <a:t> </a:t>
            </a:r>
            <a:r>
              <a:rPr lang="en-US" sz="3100" dirty="0" err="1"/>
              <a:t>accélérateurs</a:t>
            </a:r>
            <a:r>
              <a:rPr lang="en-US" sz="3100" dirty="0"/>
              <a:t> </a:t>
            </a:r>
            <a:r>
              <a:rPr lang="en-US" sz="3100" dirty="0" err="1"/>
              <a:t>avancés</a:t>
            </a:r>
            <a:r>
              <a:rPr lang="en-US" sz="3100" dirty="0"/>
              <a:t> </a:t>
            </a:r>
            <a:r>
              <a:rPr lang="en-US" sz="3100" dirty="0" err="1"/>
              <a:t>en</a:t>
            </a:r>
            <a:r>
              <a:rPr lang="en-US" sz="3100" dirty="0"/>
              <a:t> 2025 </a:t>
            </a:r>
            <a:br>
              <a:rPr lang="en-US" kern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E31B25-B8D7-4CAC-93B3-A1ACF1411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9BA89C94-5470-47F7-B0B1-CE3DD798B8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1494809"/>
              </p:ext>
            </p:extLst>
          </p:nvPr>
        </p:nvGraphicFramePr>
        <p:xfrm>
          <a:off x="323528" y="1364168"/>
          <a:ext cx="8284620" cy="4962868"/>
        </p:xfrm>
        <a:graphic>
          <a:graphicData uri="http://schemas.openxmlformats.org/drawingml/2006/table">
            <a:tbl>
              <a:tblPr/>
              <a:tblGrid>
                <a:gridCol w="1529235">
                  <a:extLst>
                    <a:ext uri="{9D8B030D-6E8A-4147-A177-3AD203B41FA5}">
                      <a16:colId xmlns:a16="http://schemas.microsoft.com/office/drawing/2014/main" val="3037545454"/>
                    </a:ext>
                  </a:extLst>
                </a:gridCol>
                <a:gridCol w="6755385">
                  <a:extLst>
                    <a:ext uri="{9D8B030D-6E8A-4147-A177-3AD203B41FA5}">
                      <a16:colId xmlns:a16="http://schemas.microsoft.com/office/drawing/2014/main" val="3803731843"/>
                    </a:ext>
                  </a:extLst>
                </a:gridCol>
              </a:tblGrid>
              <a:tr h="1634182">
                <a:tc>
                  <a:txBody>
                    <a:bodyPr/>
                    <a:lstStyle/>
                    <a:p>
                      <a:pPr algn="l" fontAlgn="t"/>
                      <a:r>
                        <a:rPr lang="de-DE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– </a:t>
                      </a:r>
                    </a:p>
                    <a:p>
                      <a:pPr algn="l" fontAlgn="t"/>
                      <a:r>
                        <a:rPr lang="de-DE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electron</a:t>
                      </a:r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high </a:t>
                      </a:r>
                      <a:r>
                        <a:rPr lang="de-DE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energy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case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study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6277" marR="6277" marT="627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Multi-stage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electron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accelerator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from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175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GeV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190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GeV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including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lattice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in/out-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coupling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all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magnetic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elements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correctors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diagnostics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collective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effects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synchrotron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radiation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realistic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performance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realistic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footprint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realistic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benefits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size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understanding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scaling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beam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different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technologies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(laser-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driven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electron-driven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proton-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driven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DLA/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THz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).</a:t>
                      </a:r>
                    </a:p>
                  </a:txBody>
                  <a:tcPr marL="6277" marR="6277" marT="627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052117"/>
                  </a:ext>
                </a:extLst>
              </a:tr>
              <a:tr h="1062281">
                <a:tc>
                  <a:txBody>
                    <a:bodyPr/>
                    <a:lstStyle/>
                    <a:p>
                      <a:pPr algn="l" fontAlgn="t"/>
                      <a:r>
                        <a:rPr lang="de-DE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– </a:t>
                      </a:r>
                    </a:p>
                    <a:p>
                      <a:pPr algn="l" fontAlgn="t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Physics Case </a:t>
                      </a:r>
                      <a:r>
                        <a:rPr lang="de-DE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</a:t>
                      </a:r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an </a:t>
                      </a:r>
                      <a:r>
                        <a:rPr lang="de-DE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Advanced</a:t>
                      </a:r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Collider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7" marR="6277" marT="627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Report </a:t>
                      </a:r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from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common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study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with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particle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physicists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on 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physics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cases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of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interest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at 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the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frontier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e+e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collider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gg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) and at 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lower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beam 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energies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(e- g 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collider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dark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matter </a:t>
                      </a:r>
                      <a:r>
                        <a:rPr lang="de-DE" sz="2000" b="1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search</a:t>
                      </a:r>
                      <a:r>
                        <a:rPr lang="de-DE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, …)</a:t>
                      </a:r>
                    </a:p>
                  </a:txBody>
                  <a:tcPr marL="6277" marR="6277" marT="627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599103"/>
                  </a:ext>
                </a:extLst>
              </a:tr>
              <a:tr h="692077">
                <a:tc>
                  <a:txBody>
                    <a:bodyPr/>
                    <a:lstStyle/>
                    <a:p>
                      <a:pPr algn="l" fontAlgn="t"/>
                      <a:r>
                        <a:rPr lang="de-DE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2025</a:t>
                      </a:r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de-DE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positron</a:t>
                      </a:r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high </a:t>
                      </a:r>
                      <a:r>
                        <a:rPr lang="de-DE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energy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case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study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7" marR="6277" marT="627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Equivalent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2024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study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on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electron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accelerator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above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).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77" marR="6277" marT="627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199072"/>
                  </a:ext>
                </a:extLst>
              </a:tr>
              <a:tr h="1034977">
                <a:tc>
                  <a:txBody>
                    <a:bodyPr/>
                    <a:lstStyle/>
                    <a:p>
                      <a:pPr algn="l" fontAlgn="t"/>
                      <a:r>
                        <a:rPr lang="de-DE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2025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–</a:t>
                      </a:r>
                    </a:p>
                    <a:p>
                      <a:pPr algn="l" fontAlgn="t"/>
                      <a:r>
                        <a:rPr lang="de-DE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low</a:t>
                      </a:r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energy</a:t>
                      </a:r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study</a:t>
                      </a:r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cases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electrons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and </a:t>
                      </a:r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positrons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7" marR="6277" marT="627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Assessing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regime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around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15-50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GeV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achievable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performance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foot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print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schemes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designs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particle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physics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experiments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novel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accelerators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needed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R&amp;D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demonstration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topics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design and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needed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facilities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77" marR="6277" marT="627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324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6261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7360998-B991-4076-A634-A6F026E71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188F766-66AA-4E22-99D2-E114509F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Proposition </a:t>
            </a:r>
            <a:r>
              <a:rPr lang="fr-FR" dirty="0" err="1"/>
              <a:t>FdR</a:t>
            </a:r>
            <a:r>
              <a:rPr lang="fr-FR" dirty="0"/>
              <a:t> plasma pour  ESPP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6542DA-12F5-4BEB-94B6-DA28B98B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147E49-8975-4A82-9A49-B48719D5C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6" r="8639"/>
          <a:stretch/>
        </p:blipFill>
        <p:spPr>
          <a:xfrm>
            <a:off x="88175" y="1587106"/>
            <a:ext cx="8948321" cy="473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05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4733964-A0E7-46B6-B3AD-8D3EB89DF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fr-FR" dirty="0"/>
              <a:t>Développement exploratoire, moins avancé en termes d’accélérateur</a:t>
            </a:r>
          </a:p>
          <a:p>
            <a:pPr marL="400050" lvl="1" indent="0">
              <a:spcBef>
                <a:spcPts val="1200"/>
              </a:spcBef>
              <a:buNone/>
            </a:pPr>
            <a:r>
              <a:rPr lang="fr-FR" dirty="0"/>
              <a:t>Nombreux mécanismes et particules possibles</a:t>
            </a:r>
          </a:p>
          <a:p>
            <a:pPr marL="400050" lvl="1" indent="0">
              <a:spcBef>
                <a:spcPts val="1200"/>
              </a:spcBef>
              <a:buNone/>
            </a:pPr>
            <a:r>
              <a:rPr lang="fr-FR" dirty="0"/>
              <a:t>Laser énergétiques &gt;&gt; longue durée &gt;&gt; faible cadence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fr-FR" dirty="0"/>
              <a:t>Initiatives de manipulation des faisceaux d’ions: focalisation bobine micro ou optiques conventionnelles, injection dans accélérateurs conventionnels.</a:t>
            </a:r>
          </a:p>
          <a:p>
            <a:pPr marL="0" indent="0">
              <a:spcBef>
                <a:spcPts val="1200"/>
              </a:spcBef>
              <a:buNone/>
            </a:pP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99E53CC-1C91-486D-8DAC-DDAA3C0CF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Efforts internationaux vers le développement d’accélérateurs: 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93C862-D73E-433B-AFF4-7D909DC7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789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F82F594-499A-45C5-845E-006CBEA9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9" y="1340767"/>
            <a:ext cx="4696940" cy="1391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/>
              <a:t>Sources de protons  &lt;100 MeV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B56560E-1260-44F7-B445-26B690A22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Exemples d’avancées importantes </a:t>
            </a:r>
            <a:br>
              <a:rPr lang="fr-FR" dirty="0"/>
            </a:br>
            <a:r>
              <a:rPr lang="fr-FR" dirty="0"/>
              <a:t>vers des jalons  </a:t>
            </a:r>
            <a:r>
              <a:rPr lang="fr-FR" dirty="0" err="1"/>
              <a:t>ArLP</a:t>
            </a:r>
            <a:r>
              <a:rPr lang="fr-FR" dirty="0"/>
              <a:t>: 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12FFAC-41C9-42EA-926C-B410E038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3D4A08-F971-4A7A-BBD5-C8684DA840B1}"/>
              </a:ext>
            </a:extLst>
          </p:cNvPr>
          <p:cNvSpPr/>
          <p:nvPr/>
        </p:nvSpPr>
        <p:spPr>
          <a:xfrm>
            <a:off x="-8715" y="2048043"/>
            <a:ext cx="50549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/>
              <a:t>Manipulation de faisceaux</a:t>
            </a:r>
          </a:p>
          <a:p>
            <a:r>
              <a:rPr lang="fr-FR" b="1" dirty="0"/>
              <a:t>GSI</a:t>
            </a:r>
            <a:r>
              <a:rPr lang="fr-FR" dirty="0"/>
              <a:t> LIGHT Rotation de phase et compression du paquet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CFA3F6-6D95-450A-9B8A-6BDE389E570A}"/>
              </a:ext>
            </a:extLst>
          </p:cNvPr>
          <p:cNvSpPr/>
          <p:nvPr/>
        </p:nvSpPr>
        <p:spPr>
          <a:xfrm>
            <a:off x="24159" y="4604838"/>
            <a:ext cx="4883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/>
              <a:t>Cibles adaptées à une cadence élevée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0CF3B6-94CC-4E5A-B989-8315EA2754BB}"/>
              </a:ext>
            </a:extLst>
          </p:cNvPr>
          <p:cNvSpPr/>
          <p:nvPr/>
        </p:nvSpPr>
        <p:spPr>
          <a:xfrm>
            <a:off x="1325784" y="5221384"/>
            <a:ext cx="4455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Tirs cadence (3 Hz) sur des cibles cryogéniques à ELI-BL :</a:t>
            </a:r>
          </a:p>
          <a:p>
            <a:r>
              <a:rPr lang="fr-FR" dirty="0"/>
              <a:t> F. Souris (CEA/INAC/SBT/LCF)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648157-F9F4-4326-9A37-C599E8EB2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34"/>
          <a:stretch/>
        </p:blipFill>
        <p:spPr>
          <a:xfrm>
            <a:off x="5342716" y="2823570"/>
            <a:ext cx="3020167" cy="188215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5B0D198-3050-4C8D-9364-6E77AEB4E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340767"/>
            <a:ext cx="2762057" cy="145732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71F568A-2D7F-4422-8C01-496D37BEE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206" y="3146031"/>
            <a:ext cx="1311646" cy="133470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8B22940-263B-44E6-A243-A5317C3F3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45" y="3118680"/>
            <a:ext cx="3348027" cy="159826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3616BB1-2C99-4AE1-A9D3-464571F1DB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20"/>
          <a:stretch/>
        </p:blipFill>
        <p:spPr>
          <a:xfrm>
            <a:off x="5767873" y="4870345"/>
            <a:ext cx="1490208" cy="14522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D5209C4-F36A-4F26-9191-1B881158AF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179" y="4923165"/>
            <a:ext cx="917245" cy="41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97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175AFB2-1FC5-47A1-A5B6-15472B383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736" y="1916832"/>
            <a:ext cx="6948264" cy="4525963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Démontrer l’accélération de protons jusqu’à plusieurs centaines de MeV pour les applications médicales et en radiobiologie notamment. </a:t>
            </a:r>
          </a:p>
          <a:p>
            <a:pPr marL="400050" lvl="1" indent="0">
              <a:buNone/>
            </a:pPr>
            <a:r>
              <a:rPr lang="pt-BR" dirty="0"/>
              <a:t>ELIMED à Prague, Transport et diag de protons et  C </a:t>
            </a:r>
            <a:r>
              <a:rPr lang="pt-BR" sz="1700" dirty="0">
                <a:solidFill>
                  <a:srgbClr val="002060"/>
                </a:solidFill>
                <a:hlinkClick r:id="rId2"/>
              </a:rPr>
              <a:t>https://web.infn.it/ELIMED/index.php/en/</a:t>
            </a:r>
            <a:endParaRPr lang="pt-BR" sz="1700" dirty="0">
              <a:solidFill>
                <a:srgbClr val="002060"/>
              </a:solidFill>
            </a:endParaRPr>
          </a:p>
          <a:p>
            <a:pPr marL="400050" lvl="1" indent="0">
              <a:buNone/>
            </a:pPr>
            <a:endParaRPr lang="pt-BR" sz="1700" dirty="0">
              <a:solidFill>
                <a:srgbClr val="002060"/>
              </a:solidFill>
            </a:endParaRPr>
          </a:p>
          <a:p>
            <a:pPr marL="400050" lvl="1" indent="0">
              <a:buNone/>
            </a:pPr>
            <a:endParaRPr lang="pt-BR" sz="1700" dirty="0">
              <a:solidFill>
                <a:srgbClr val="002060"/>
              </a:solidFill>
            </a:endParaRPr>
          </a:p>
          <a:p>
            <a:r>
              <a:rPr lang="fr-FR" dirty="0"/>
              <a:t>ATHENA (Helmholtz Allemagne) : GSI, HZDR ELBE</a:t>
            </a:r>
          </a:p>
          <a:p>
            <a:pPr marL="400050" lvl="1" indent="0">
              <a:buNone/>
            </a:pPr>
            <a:r>
              <a:rPr lang="fr-FR" sz="1700" dirty="0">
                <a:solidFill>
                  <a:srgbClr val="002060"/>
                </a:solidFill>
                <a:hlinkClick r:id="rId3"/>
              </a:rPr>
              <a:t>https://www.helmholtz-ard.de/e26746/</a:t>
            </a:r>
            <a:endParaRPr lang="fr-FR" sz="1700" dirty="0">
              <a:solidFill>
                <a:srgbClr val="002060"/>
              </a:solidFill>
            </a:endParaRPr>
          </a:p>
          <a:p>
            <a:pPr marL="400050" lvl="1" indent="0">
              <a:buNone/>
            </a:pPr>
            <a:endParaRPr lang="fr-FR" sz="1700" dirty="0">
              <a:solidFill>
                <a:srgbClr val="002060"/>
              </a:solidFill>
            </a:endParaRPr>
          </a:p>
          <a:p>
            <a:pPr marL="400050" lvl="1" indent="0">
              <a:buNone/>
            </a:pPr>
            <a:endParaRPr lang="fr-FR" sz="1700" dirty="0">
              <a:solidFill>
                <a:srgbClr val="002060"/>
              </a:solidFill>
            </a:endParaRPr>
          </a:p>
          <a:p>
            <a:r>
              <a:rPr lang="fr-FR" dirty="0"/>
              <a:t>A-SAIL UK : collaboration ICL, STFC, </a:t>
            </a:r>
            <a:r>
              <a:rPr lang="fr-FR" dirty="0" err="1"/>
              <a:t>U.Strath</a:t>
            </a:r>
            <a:r>
              <a:rPr lang="fr-FR" dirty="0"/>
              <a:t>, QUB, pour des études des mécanismes de l’interaction laser plasma d’ions en vue d’un accélérateur pour les applications </a:t>
            </a:r>
            <a:r>
              <a:rPr lang="fr-FR" sz="1700" dirty="0"/>
              <a:t>http://www.qub.ac.uk/research-centres/A-SAILProject/</a:t>
            </a:r>
          </a:p>
          <a:p>
            <a:endParaRPr lang="fr-FR" sz="11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9AD8972-A144-400B-8644-26996C6E4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Projets européens 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2B4F01-3597-49E3-B202-8CCFE729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5D0DF9-B076-445B-B362-C91D30CFBC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2" y="2000374"/>
            <a:ext cx="2195736" cy="11016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529301B-5338-48AD-9310-0D3E919F5F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3715184"/>
            <a:ext cx="2197570" cy="9344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E99FED8-0BB9-4CA4-BD13-27379563D8F2}"/>
              </a:ext>
            </a:extLst>
          </p:cNvPr>
          <p:cNvSpPr txBox="1"/>
          <p:nvPr/>
        </p:nvSpPr>
        <p:spPr>
          <a:xfrm>
            <a:off x="539552" y="1457524"/>
            <a:ext cx="7945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Transport et mise en forme du faisceau pour évaluation biologique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08F59D-F000-4D8F-B4C1-7DC9C3CBA6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298653"/>
            <a:ext cx="22479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40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Accélérateurs laser plasma et feuille de route: introduction</a:t>
            </a:r>
            <a:endParaRPr lang="en-US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83768" y="1628800"/>
            <a:ext cx="6429400" cy="4620707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fr-FR" sz="2800" dirty="0"/>
              <a:t>Thématique au cœur du </a:t>
            </a:r>
            <a:r>
              <a:rPr lang="fr-FR" sz="2800" dirty="0" err="1"/>
              <a:t>GdR</a:t>
            </a:r>
            <a:r>
              <a:rPr lang="fr-FR" sz="2800" dirty="0"/>
              <a:t>: définition d’un accélérateur basé sur l’accélération laser-plasma (</a:t>
            </a:r>
            <a:r>
              <a:rPr lang="fr-FR" sz="2800" dirty="0" err="1"/>
              <a:t>ArLP</a:t>
            </a:r>
            <a:r>
              <a:rPr lang="fr-FR" sz="2800" dirty="0"/>
              <a:t>)</a:t>
            </a:r>
            <a:br>
              <a:rPr lang="fr-FR" sz="2800" dirty="0"/>
            </a:br>
            <a:br>
              <a:rPr lang="fr-FR" sz="2800" dirty="0"/>
            </a:br>
            <a:r>
              <a:rPr lang="fr-FR" sz="2800" dirty="0"/>
              <a:t>Contexte international et avancées vers des </a:t>
            </a:r>
            <a:r>
              <a:rPr lang="fr-FR" sz="2800" dirty="0" err="1"/>
              <a:t>ArLP</a:t>
            </a:r>
            <a:endParaRPr lang="fr-FR" sz="2800" dirty="0"/>
          </a:p>
          <a:p>
            <a:pPr marL="0" indent="0">
              <a:spcBef>
                <a:spcPts val="1200"/>
              </a:spcBef>
              <a:buNone/>
            </a:pPr>
            <a:r>
              <a:rPr lang="fr-FR" sz="2800" dirty="0"/>
              <a:t>Paysage français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fr-FR" sz="2800" dirty="0"/>
              <a:t>Proposition d’une </a:t>
            </a:r>
            <a:r>
              <a:rPr lang="fr-FR" sz="2800" dirty="0" err="1"/>
              <a:t>FdR</a:t>
            </a:r>
            <a:r>
              <a:rPr lang="fr-FR" sz="2800" dirty="0"/>
              <a:t> française ALP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D5F72C-932B-4428-96AC-CE24D4DCE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F65B9-601A-4107-9DE3-74FF3D1DED29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533E038-DC16-4DFB-8B7C-24EFD9F12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4" y="1531960"/>
            <a:ext cx="1994374" cy="10413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088929-C2EE-4F46-8153-ADE157ACD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42" t="10038" r="12304" b="49259"/>
          <a:stretch/>
        </p:blipFill>
        <p:spPr>
          <a:xfrm>
            <a:off x="107504" y="3099283"/>
            <a:ext cx="2016224" cy="87064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740A0AC-31C6-439C-8035-E4DE801BC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54" y="4813011"/>
            <a:ext cx="1994374" cy="122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65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ED3FB0B-3BE1-4497-80FC-7AF127EBA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fr-FR" dirty="0"/>
              <a:t>Paysage français riche et complémentaire: forte expertise conventionnelle (transports, </a:t>
            </a:r>
            <a:r>
              <a:rPr lang="fr-FR" dirty="0" err="1"/>
              <a:t>diags</a:t>
            </a:r>
            <a:r>
              <a:rPr lang="fr-FR" dirty="0"/>
              <a:t> faisceaux, irradiation),  et ALP (laser, plasmas, </a:t>
            </a:r>
            <a:r>
              <a:rPr lang="fr-FR" dirty="0" err="1"/>
              <a:t>simuls</a:t>
            </a:r>
            <a:r>
              <a:rPr lang="fr-FR" dirty="0"/>
              <a:t>).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fr-FR" dirty="0"/>
              <a:t>Industriels laser leader internationaux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fr-FR" dirty="0"/>
              <a:t>Comment développer les synergies et mener des projets avec suffisamment de ressources? Que peut-on démontrer au niveau français?</a:t>
            </a:r>
          </a:p>
          <a:p>
            <a:r>
              <a:rPr lang="fr-FR" dirty="0"/>
              <a:t>Electrons</a:t>
            </a:r>
          </a:p>
          <a:p>
            <a:r>
              <a:rPr lang="fr-FR" dirty="0"/>
              <a:t>ions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A80D4C1-FA2D-4D98-B20D-85907F31D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Panorama des activités Fr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FB1469-E2C4-4773-B92B-FC05D5193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936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82FF08A-BC54-4023-8FF8-4852FDDF2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Sources de particules et milieux plasmas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2055AD-7FC1-4E09-A924-60F8B31F3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5E38A-55F1-4DCC-A836-E4F826557774}"/>
              </a:ext>
            </a:extLst>
          </p:cNvPr>
          <p:cNvSpPr/>
          <p:nvPr/>
        </p:nvSpPr>
        <p:spPr>
          <a:xfrm>
            <a:off x="-21734" y="1441985"/>
            <a:ext cx="4355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LPGP: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cibles gazeuses pour l’ALP e-, 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plasma microonde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généré dans un tube capillaire diélectrique, 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cellule à profil de densité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adapté pour injecteur 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61716C2-FE77-4C1E-8F58-2FC4487C6181}"/>
              </a:ext>
            </a:extLst>
          </p:cNvPr>
          <p:cNvGrpSpPr/>
          <p:nvPr/>
        </p:nvGrpSpPr>
        <p:grpSpPr>
          <a:xfrm>
            <a:off x="4288534" y="1394322"/>
            <a:ext cx="2227682" cy="745989"/>
            <a:chOff x="5102893" y="1916832"/>
            <a:chExt cx="4220845" cy="1428750"/>
          </a:xfrm>
        </p:grpSpPr>
        <p:pic>
          <p:nvPicPr>
            <p:cNvPr id="5" name="Image 4" descr="F:\simon_pour_Caro\photos_manip\DSCN0179.JPG">
              <a:extLst>
                <a:ext uri="{FF2B5EF4-FFF2-40B4-BE49-F238E27FC236}">
                  <a16:creationId xmlns:a16="http://schemas.microsoft.com/office/drawing/2014/main" id="{9B0F7965-BAB9-46CA-9BAF-E837C706D0CE}"/>
                </a:ext>
              </a:extLst>
            </p:cNvPr>
            <p:cNvPicPr/>
            <p:nvPr/>
          </p:nvPicPr>
          <p:blipFill>
            <a:blip r:embed="rId2"/>
            <a:srcRect t="13670" b="30759"/>
            <a:stretch>
              <a:fillRect/>
            </a:stretch>
          </p:blipFill>
          <p:spPr bwMode="auto">
            <a:xfrm>
              <a:off x="5102893" y="1916832"/>
              <a:ext cx="4220845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0DC9EA-4EF3-41FA-99ED-ABF173935542}"/>
                </a:ext>
              </a:extLst>
            </p:cNvPr>
            <p:cNvSpPr/>
            <p:nvPr/>
          </p:nvSpPr>
          <p:spPr>
            <a:xfrm>
              <a:off x="7022100" y="1988839"/>
              <a:ext cx="1619461" cy="4958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LPGP TMPDS</a:t>
              </a:r>
            </a:p>
          </p:txBody>
        </p:sp>
      </p:grp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1E1D5284-A4AA-445F-9BC7-E1F919384F61}"/>
              </a:ext>
            </a:extLst>
          </p:cNvPr>
          <p:cNvSpPr txBox="1">
            <a:spLocks/>
          </p:cNvSpPr>
          <p:nvPr/>
        </p:nvSpPr>
        <p:spPr>
          <a:xfrm>
            <a:off x="2826117" y="4516916"/>
            <a:ext cx="3034680" cy="2116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000" b="1" dirty="0"/>
              <a:t>CEA Grenoble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000" b="1" dirty="0"/>
              <a:t>cibles cryogéniques </a:t>
            </a:r>
            <a:r>
              <a:rPr lang="fr-FR" sz="2000" dirty="0"/>
              <a:t>de composition variée (H2, D2, CH4, Ar, Ne) pouvant être employées pour </a:t>
            </a:r>
            <a:r>
              <a:rPr lang="fr-FR" sz="2000" b="1" dirty="0"/>
              <a:t>ALP d'ions à haute cadence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858950C-BE14-4FF2-AF97-1E40EAE27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857" y="4828766"/>
            <a:ext cx="3342051" cy="14931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02E30A-F3DE-4D05-B98F-34D0D93BE945}"/>
              </a:ext>
            </a:extLst>
          </p:cNvPr>
          <p:cNvSpPr/>
          <p:nvPr/>
        </p:nvSpPr>
        <p:spPr>
          <a:xfrm>
            <a:off x="409829" y="2913912"/>
            <a:ext cx="2448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LOA, </a:t>
            </a:r>
            <a:r>
              <a:rPr lang="fr-FR" sz="2000" dirty="0"/>
              <a:t>physique de  l'accélération plasma (laser et faisceau),</a:t>
            </a:r>
            <a:r>
              <a:rPr lang="fr-FR" sz="2000" b="1" dirty="0"/>
              <a:t> </a:t>
            </a:r>
            <a:r>
              <a:rPr lang="fr-FR" sz="2000" dirty="0"/>
              <a:t>jets gaz e-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A229CDA-9809-47F9-9A00-58681DB46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2122564"/>
            <a:ext cx="2633135" cy="2240948"/>
          </a:xfrm>
          <a:prstGeom prst="rect">
            <a:avLst/>
          </a:prstGeom>
        </p:spPr>
      </p:pic>
      <p:sp>
        <p:nvSpPr>
          <p:cNvPr id="13" name="ZoneTexte 9">
            <a:extLst>
              <a:ext uri="{FF2B5EF4-FFF2-40B4-BE49-F238E27FC236}">
                <a16:creationId xmlns:a16="http://schemas.microsoft.com/office/drawing/2014/main" id="{EEDDFAB1-D59F-4367-AC5C-1067A4F49C8E}"/>
              </a:ext>
            </a:extLst>
          </p:cNvPr>
          <p:cNvSpPr txBox="1"/>
          <p:nvPr/>
        </p:nvSpPr>
        <p:spPr>
          <a:xfrm>
            <a:off x="6113245" y="4444180"/>
            <a:ext cx="3030755" cy="19082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/>
              <a:t>CENBG, LULI, CELIA </a:t>
            </a:r>
          </a:p>
          <a:p>
            <a:r>
              <a:rPr lang="fr-FR" sz="2000" b="1" dirty="0" err="1"/>
              <a:t>Acceleration</a:t>
            </a:r>
            <a:r>
              <a:rPr lang="fr-FR" sz="2000" b="1" dirty="0"/>
              <a:t> d’ions (H</a:t>
            </a:r>
            <a:r>
              <a:rPr lang="fr-FR" sz="2000" b="1" baseline="30000" dirty="0"/>
              <a:t>+</a:t>
            </a:r>
            <a:r>
              <a:rPr lang="fr-FR" sz="2000" b="1" dirty="0"/>
              <a:t> et He</a:t>
            </a:r>
            <a:r>
              <a:rPr lang="fr-FR" sz="2000" b="1" baseline="30000" dirty="0"/>
              <a:t>2+</a:t>
            </a:r>
            <a:r>
              <a:rPr lang="fr-FR" sz="2000" b="1" dirty="0"/>
              <a:t>) multi-MeV </a:t>
            </a:r>
            <a:r>
              <a:rPr lang="fr-FR" sz="2000" dirty="0"/>
              <a:t>dans l’interaction d’un jet de gaz surcritique avec un laser 1µm de longueur d’onde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A1A31B-B12D-4DA0-84AA-F06C42390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832" y="2732296"/>
            <a:ext cx="36004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CEA-DAM-CESTA, CELIA :  cible solide 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plane couplée à 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un micro-solénoïde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pour manipuler les caractéristiques des faisceaux d'ions accélérés par TNSA </a:t>
            </a:r>
          </a:p>
        </p:txBody>
      </p:sp>
    </p:spTree>
    <p:extLst>
      <p:ext uri="{BB962C8B-B14F-4D97-AF65-F5344CB8AC3E}">
        <p14:creationId xmlns:p14="http://schemas.microsoft.com/office/powerpoint/2010/main" val="1501474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7012DF9-1448-4483-AC6B-24E7BFFC8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7" y="1497435"/>
            <a:ext cx="5256584" cy="31249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1800" b="1" dirty="0"/>
              <a:t>APOLLON</a:t>
            </a:r>
            <a:r>
              <a:rPr lang="fr-FR" dirty="0"/>
              <a:t>  </a:t>
            </a:r>
          </a:p>
          <a:p>
            <a:pPr marL="0" indent="0">
              <a:buNone/>
            </a:pPr>
            <a:r>
              <a:rPr lang="fr-FR" sz="2000" dirty="0"/>
              <a:t>Permettre aux </a:t>
            </a:r>
            <a:r>
              <a:rPr lang="fr-FR" sz="2000" b="1" dirty="0">
                <a:solidFill>
                  <a:srgbClr val="FF0000"/>
                </a:solidFill>
              </a:rPr>
              <a:t>équipes de chercheurs </a:t>
            </a:r>
            <a:r>
              <a:rPr lang="fr-FR" sz="2000" dirty="0"/>
              <a:t>de la communauté scientifique française de réaliser </a:t>
            </a:r>
            <a:r>
              <a:rPr lang="fr-FR" sz="2000" b="1" dirty="0"/>
              <a:t>des expériences d'accélération de </a:t>
            </a:r>
            <a:r>
              <a:rPr lang="fr-FR" sz="2000" dirty="0"/>
              <a:t>particules dans différents schémas imaginables dans les salles expérimentales dites longue focale  et courte focale sur l'IR Apollon et développer des techniques afin </a:t>
            </a:r>
            <a:r>
              <a:rPr lang="fr-FR" sz="2000" b="1" dirty="0"/>
              <a:t>d'améliorer la stabilité de l'intensité sur cible </a:t>
            </a:r>
            <a:r>
              <a:rPr lang="fr-FR" sz="2000" dirty="0"/>
              <a:t>(stabilité de pointé et stabilité de répartition de l'énergie dans la tache focale).</a:t>
            </a:r>
          </a:p>
          <a:p>
            <a:endParaRPr lang="fr-FR" sz="2000" dirty="0"/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1C6EE33-9C0B-420D-8E87-5FBCE240C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Installations et développements laser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6E3817-1FE2-47D8-8347-3875ED37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DF4C926-03BB-4FC4-AA2C-7EFBB21F3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5268649"/>
            <a:ext cx="3842452" cy="11126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E0CE71-0D5F-4961-9459-421BDE1EE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627"/>
          <a:stretch/>
        </p:blipFill>
        <p:spPr>
          <a:xfrm>
            <a:off x="6112587" y="4516564"/>
            <a:ext cx="2995917" cy="21519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BE3D6A-BCAB-4E4B-A6F4-AA41748B91F1}"/>
              </a:ext>
            </a:extLst>
          </p:cNvPr>
          <p:cNvSpPr/>
          <p:nvPr/>
        </p:nvSpPr>
        <p:spPr>
          <a:xfrm>
            <a:off x="6112587" y="4169914"/>
            <a:ext cx="1585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LIDYL: UHI100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F27C06-AEFE-46DD-A32B-25107FEE037B}"/>
              </a:ext>
            </a:extLst>
          </p:cNvPr>
          <p:cNvSpPr/>
          <p:nvPr/>
        </p:nvSpPr>
        <p:spPr>
          <a:xfrm>
            <a:off x="1114602" y="4705512"/>
            <a:ext cx="51008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LIDYL, IRFU</a:t>
            </a:r>
            <a:r>
              <a:rPr lang="fr-FR" dirty="0"/>
              <a:t> </a:t>
            </a:r>
          </a:p>
          <a:p>
            <a:r>
              <a:rPr lang="fr-FR" dirty="0"/>
              <a:t>Expériences intégrées, diagnostics laser et particules</a:t>
            </a:r>
          </a:p>
          <a:p>
            <a:endParaRPr lang="fr-FR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063F3E-4179-47CC-90DC-51B5B86F85CE}"/>
              </a:ext>
            </a:extLst>
          </p:cNvPr>
          <p:cNvSpPr/>
          <p:nvPr/>
        </p:nvSpPr>
        <p:spPr>
          <a:xfrm>
            <a:off x="6655450" y="2495158"/>
            <a:ext cx="2823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LOA: projet LAPLACE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9421B3-5600-4D63-B576-EDC1ED9AD16A}"/>
              </a:ext>
            </a:extLst>
          </p:cNvPr>
          <p:cNvSpPr/>
          <p:nvPr/>
        </p:nvSpPr>
        <p:spPr>
          <a:xfrm>
            <a:off x="6811118" y="2945119"/>
            <a:ext cx="2251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IJCLAB: projet PALLAS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6E6593-3910-402A-A54F-09BF05707048}"/>
              </a:ext>
            </a:extLst>
          </p:cNvPr>
          <p:cNvSpPr/>
          <p:nvPr/>
        </p:nvSpPr>
        <p:spPr>
          <a:xfrm>
            <a:off x="3916343" y="1293952"/>
            <a:ext cx="439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Expériences </a:t>
            </a:r>
            <a:r>
              <a:rPr lang="fr-FR" b="1" dirty="0"/>
              <a:t>LLR, LPGP, LOA, IJCLAB, LULI, CENBG, CELIA,  LIDYL, CEA IRFU, Grenoble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C058D96-D26E-41EF-A760-48754A966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8611" y="3571394"/>
            <a:ext cx="27798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CELIA : ECLIPSE 4 - 100 TW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AA4383-93FB-4D13-98A2-AF15A034CAD5}"/>
              </a:ext>
            </a:extLst>
          </p:cNvPr>
          <p:cNvSpPr/>
          <p:nvPr/>
        </p:nvSpPr>
        <p:spPr>
          <a:xfrm>
            <a:off x="5419051" y="1939842"/>
            <a:ext cx="3452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LLR:  </a:t>
            </a:r>
            <a:r>
              <a:rPr lang="fr-FR" dirty="0"/>
              <a:t>spectromètre et détecteur e-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3F629A6-8EDC-48AE-977D-22760ABD7C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0972" y="2479101"/>
            <a:ext cx="1558748" cy="116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13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B937A4F4-0FFB-4B0A-9693-8E8DA2FCD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419" y="2374602"/>
            <a:ext cx="1835836" cy="1184046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FBB470A-9352-4EFB-9081-B8418FFF7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196" y="4977361"/>
            <a:ext cx="3888432" cy="104411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000" b="1" dirty="0"/>
              <a:t>CEA DAM DIF : </a:t>
            </a:r>
            <a:r>
              <a:rPr lang="fr-FR" sz="2000" dirty="0"/>
              <a:t>développement du code PIC </a:t>
            </a:r>
            <a:r>
              <a:rPr lang="fr-FR" sz="2000" b="1" dirty="0"/>
              <a:t>Calder</a:t>
            </a:r>
            <a:r>
              <a:rPr lang="fr-FR" sz="2000" dirty="0"/>
              <a:t>, simulation et étude théorique des accélérateurs plasma. </a:t>
            </a:r>
            <a:endParaRPr lang="fr-FR" b="1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82FF08A-BC54-4023-8FF8-4852FDDF2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Modélisation et efforts numériques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2055AD-7FC1-4E09-A924-60F8B31F3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325D7744-F80F-4F9E-9923-DC62D447D648}"/>
              </a:ext>
            </a:extLst>
          </p:cNvPr>
          <p:cNvSpPr txBox="1">
            <a:spLocks/>
          </p:cNvSpPr>
          <p:nvPr/>
        </p:nvSpPr>
        <p:spPr>
          <a:xfrm>
            <a:off x="4534264" y="3802657"/>
            <a:ext cx="2088232" cy="800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/>
              <a:t>SMILEI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87DC8CFB-019B-43B2-9CDF-60841714196A}"/>
              </a:ext>
            </a:extLst>
          </p:cNvPr>
          <p:cNvSpPr txBox="1">
            <a:spLocks/>
          </p:cNvSpPr>
          <p:nvPr/>
        </p:nvSpPr>
        <p:spPr>
          <a:xfrm>
            <a:off x="2047980" y="4467853"/>
            <a:ext cx="2088232" cy="800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/>
              <a:t>CALDER</a:t>
            </a:r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32357E56-B1BA-4532-A307-2BBBFA2BFB41}"/>
              </a:ext>
            </a:extLst>
          </p:cNvPr>
          <p:cNvSpPr txBox="1">
            <a:spLocks/>
          </p:cNvSpPr>
          <p:nvPr/>
        </p:nvSpPr>
        <p:spPr>
          <a:xfrm>
            <a:off x="5199836" y="1923899"/>
            <a:ext cx="2088232" cy="800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/>
              <a:t>WARP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429547BC-FBB2-4979-9B7A-17DD30A10C6C}"/>
              </a:ext>
            </a:extLst>
          </p:cNvPr>
          <p:cNvSpPr txBox="1">
            <a:spLocks/>
          </p:cNvSpPr>
          <p:nvPr/>
        </p:nvSpPr>
        <p:spPr>
          <a:xfrm>
            <a:off x="2544502" y="2305714"/>
            <a:ext cx="2088232" cy="800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/>
              <a:t>FBPIC</a:t>
            </a:r>
          </a:p>
        </p:txBody>
      </p:sp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9C16DA79-93B0-438B-A005-1622DC969CE1}"/>
              </a:ext>
            </a:extLst>
          </p:cNvPr>
          <p:cNvSpPr txBox="1">
            <a:spLocks/>
          </p:cNvSpPr>
          <p:nvPr/>
        </p:nvSpPr>
        <p:spPr>
          <a:xfrm>
            <a:off x="2893129" y="1703770"/>
            <a:ext cx="2088232" cy="800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 err="1">
                <a:solidFill>
                  <a:schemeClr val="tx2">
                    <a:lumMod val="75000"/>
                  </a:schemeClr>
                </a:solidFill>
              </a:rPr>
              <a:t>Tracewin</a:t>
            </a:r>
            <a:endParaRPr lang="fr-FR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730DF0B0-BACB-437D-8C42-CB100BC0F76A}"/>
              </a:ext>
            </a:extLst>
          </p:cNvPr>
          <p:cNvSpPr txBox="1">
            <a:spLocks/>
          </p:cNvSpPr>
          <p:nvPr/>
        </p:nvSpPr>
        <p:spPr>
          <a:xfrm>
            <a:off x="130164" y="3554166"/>
            <a:ext cx="2232248" cy="54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 err="1">
                <a:solidFill>
                  <a:schemeClr val="tx2">
                    <a:lumMod val="75000"/>
                  </a:schemeClr>
                </a:solidFill>
              </a:rPr>
              <a:t>OpenFOAM</a:t>
            </a:r>
            <a:endParaRPr lang="fr-FR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4923F9FB-5465-4BA4-A546-420A40462F42}"/>
              </a:ext>
            </a:extLst>
          </p:cNvPr>
          <p:cNvSpPr txBox="1">
            <a:spLocks/>
          </p:cNvSpPr>
          <p:nvPr/>
        </p:nvSpPr>
        <p:spPr>
          <a:xfrm>
            <a:off x="4427984" y="1297267"/>
            <a:ext cx="5040560" cy="711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/>
              <a:t>CEA IRFU: </a:t>
            </a:r>
            <a:r>
              <a:rPr lang="fr-FR" sz="2000" dirty="0"/>
              <a:t>Theory et simulation ALP, Conception et réalisation  ligne de transport</a:t>
            </a:r>
          </a:p>
        </p:txBody>
      </p:sp>
      <p:sp>
        <p:nvSpPr>
          <p:cNvPr id="14" name="Espace réservé du contenu 1">
            <a:extLst>
              <a:ext uri="{FF2B5EF4-FFF2-40B4-BE49-F238E27FC236}">
                <a16:creationId xmlns:a16="http://schemas.microsoft.com/office/drawing/2014/main" id="{55F22B18-786E-48DA-A2D7-C006A4177CFD}"/>
              </a:ext>
            </a:extLst>
          </p:cNvPr>
          <p:cNvSpPr txBox="1">
            <a:spLocks/>
          </p:cNvSpPr>
          <p:nvPr/>
        </p:nvSpPr>
        <p:spPr>
          <a:xfrm>
            <a:off x="102424" y="1796206"/>
            <a:ext cx="2785652" cy="13645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/>
              <a:t>LPGP : </a:t>
            </a:r>
            <a:r>
              <a:rPr lang="fr-FR" sz="2200" dirty="0"/>
              <a:t>Théorie et simulation ALP, Conception et réalisation  cibles gazeuses (cellules, guides plasma)</a:t>
            </a:r>
            <a:endParaRPr lang="fr-FR" sz="2000" dirty="0"/>
          </a:p>
        </p:txBody>
      </p:sp>
      <p:sp>
        <p:nvSpPr>
          <p:cNvPr id="15" name="Espace réservé du contenu 1">
            <a:extLst>
              <a:ext uri="{FF2B5EF4-FFF2-40B4-BE49-F238E27FC236}">
                <a16:creationId xmlns:a16="http://schemas.microsoft.com/office/drawing/2014/main" id="{E4E0CA10-7EC3-47EC-A399-58379C6D8DAB}"/>
              </a:ext>
            </a:extLst>
          </p:cNvPr>
          <p:cNvSpPr txBox="1">
            <a:spLocks/>
          </p:cNvSpPr>
          <p:nvPr/>
        </p:nvSpPr>
        <p:spPr>
          <a:xfrm>
            <a:off x="4788024" y="4659898"/>
            <a:ext cx="3694931" cy="1597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/>
              <a:t>LLR, LULI, CELIA </a:t>
            </a:r>
            <a:r>
              <a:rPr lang="fr-FR" sz="1800" b="1" dirty="0"/>
              <a:t>: </a:t>
            </a:r>
            <a:r>
              <a:rPr lang="fr-FR" sz="1800" dirty="0"/>
              <a:t>Theory, simulation et </a:t>
            </a:r>
            <a:r>
              <a:rPr lang="fr-FR" sz="1800" dirty="0" err="1"/>
              <a:t>dévt</a:t>
            </a:r>
            <a:r>
              <a:rPr lang="fr-FR" sz="1800" dirty="0"/>
              <a:t> de SMILEI,  outil polyvalent: PIC3D +</a:t>
            </a:r>
            <a:r>
              <a:rPr lang="fr-FR" sz="1800" dirty="0" err="1"/>
              <a:t>azimuthal</a:t>
            </a:r>
            <a:r>
              <a:rPr lang="fr-FR" sz="1800" dirty="0"/>
              <a:t> + enveloppe,  communauté de 'SMILERS'</a:t>
            </a:r>
            <a:endParaRPr lang="fr-FR" sz="1800" b="1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89E77CF-1368-4244-950D-8F7FDF6E1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820" y="2774049"/>
            <a:ext cx="2119925" cy="1836602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59B5FAA1-80A6-466B-BB69-32F24A4973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 t="10779" r="8434" b="-692"/>
          <a:stretch/>
        </p:blipFill>
        <p:spPr>
          <a:xfrm>
            <a:off x="2452400" y="2869606"/>
            <a:ext cx="1385179" cy="103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46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FA9A282-B31E-4410-9C4D-BF321B089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7787208" cy="1108720"/>
          </a:xfrm>
        </p:spPr>
        <p:txBody>
          <a:bodyPr>
            <a:normAutofit/>
          </a:bodyPr>
          <a:lstStyle/>
          <a:p>
            <a:r>
              <a:rPr lang="fr-FR" sz="2000" b="1" dirty="0"/>
              <a:t>SOLEIL, LOA, </a:t>
            </a:r>
            <a:r>
              <a:rPr lang="fr-FR" sz="2000" b="1" dirty="0" err="1"/>
              <a:t>PhLAM</a:t>
            </a:r>
            <a:r>
              <a:rPr lang="fr-FR" sz="2000" b="1" dirty="0"/>
              <a:t> Transport des électrons LPA maitrisé</a:t>
            </a:r>
            <a:r>
              <a:rPr lang="fr-FR" sz="2000" dirty="0"/>
              <a:t> le long de la ligne de lumière </a:t>
            </a:r>
            <a:r>
              <a:rPr lang="fr-FR" sz="2000" b="1" dirty="0"/>
              <a:t>COXINEL</a:t>
            </a:r>
            <a:r>
              <a:rPr lang="fr-FR" sz="2000" dirty="0"/>
              <a:t> permettant un contrôle des propriétés spectrales du rayonnement d’un onduleur</a:t>
            </a:r>
          </a:p>
          <a:p>
            <a:endParaRPr lang="fr-FR" sz="20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9DF2A62-BBF2-4562-AF4C-3915BAE14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Applications électrons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5FC40B-EEE8-4018-8BC2-4A53CA8D0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B92541-B0F5-400E-BA60-AB82563EC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" y="2547090"/>
            <a:ext cx="4052383" cy="2774442"/>
          </a:xfrm>
          <a:prstGeom prst="rect">
            <a:avLst/>
          </a:prstGeom>
        </p:spPr>
      </p:pic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D00CAE18-6CCA-4153-8932-C8EC49547F61}"/>
              </a:ext>
            </a:extLst>
          </p:cNvPr>
          <p:cNvSpPr txBox="1">
            <a:spLocks/>
          </p:cNvSpPr>
          <p:nvPr/>
        </p:nvSpPr>
        <p:spPr>
          <a:xfrm>
            <a:off x="539552" y="5377941"/>
            <a:ext cx="3666265" cy="9986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/>
              <a:t>Control of laser plasma </a:t>
            </a:r>
            <a:r>
              <a:rPr lang="fr-FR" sz="1000" dirty="0" err="1"/>
              <a:t>accelerated</a:t>
            </a:r>
            <a:r>
              <a:rPr lang="fr-FR" sz="1000" dirty="0"/>
              <a:t> </a:t>
            </a:r>
            <a:r>
              <a:rPr lang="fr-FR" sz="1000" dirty="0" err="1"/>
              <a:t>electrons</a:t>
            </a:r>
            <a:r>
              <a:rPr lang="fr-FR" sz="1000" dirty="0"/>
              <a:t> for light sources, T. </a:t>
            </a:r>
            <a:r>
              <a:rPr lang="fr-FR" sz="1000" dirty="0" err="1"/>
              <a:t>Andre</a:t>
            </a:r>
            <a:r>
              <a:rPr lang="fr-FR" sz="1000" dirty="0"/>
              <a:t>́ et </a:t>
            </a:r>
            <a:r>
              <a:rPr lang="fr-FR" sz="1000" dirty="0" err="1"/>
              <a:t>al.Nature</a:t>
            </a:r>
            <a:r>
              <a:rPr lang="fr-FR" sz="1000" dirty="0"/>
              <a:t> </a:t>
            </a:r>
            <a:r>
              <a:rPr lang="fr-FR" sz="1000" dirty="0" err="1"/>
              <a:t>Comm</a:t>
            </a:r>
            <a:r>
              <a:rPr lang="fr-FR" sz="1000" dirty="0"/>
              <a:t>. 1334 (2018)</a:t>
            </a:r>
          </a:p>
          <a:p>
            <a:r>
              <a:rPr lang="fr-FR" sz="1000" dirty="0" err="1"/>
              <a:t>Tunable</a:t>
            </a:r>
            <a:r>
              <a:rPr lang="fr-FR" sz="1000" dirty="0"/>
              <a:t> High </a:t>
            </a:r>
            <a:r>
              <a:rPr lang="fr-FR" sz="1000" dirty="0" err="1"/>
              <a:t>Spatio</a:t>
            </a:r>
            <a:r>
              <a:rPr lang="fr-FR" sz="1000" dirty="0"/>
              <a:t>-Spectral </a:t>
            </a:r>
            <a:r>
              <a:rPr lang="fr-FR" sz="1000" dirty="0" err="1"/>
              <a:t>Purity</a:t>
            </a:r>
            <a:r>
              <a:rPr lang="fr-FR" sz="1000" dirty="0"/>
              <a:t> </a:t>
            </a:r>
            <a:r>
              <a:rPr lang="fr-FR" sz="1000" dirty="0" err="1"/>
              <a:t>Undulator</a:t>
            </a:r>
            <a:r>
              <a:rPr lang="fr-FR" sz="1000" dirty="0"/>
              <a:t> Radiation </a:t>
            </a:r>
            <a:r>
              <a:rPr lang="fr-FR" sz="1000" dirty="0" err="1"/>
              <a:t>from</a:t>
            </a:r>
            <a:r>
              <a:rPr lang="fr-FR" sz="1000" dirty="0"/>
              <a:t> a </a:t>
            </a:r>
            <a:r>
              <a:rPr lang="fr-FR" sz="1000" dirty="0" err="1"/>
              <a:t>Transported</a:t>
            </a:r>
            <a:r>
              <a:rPr lang="fr-FR" sz="1000" dirty="0"/>
              <a:t> Laser Plasma </a:t>
            </a:r>
            <a:r>
              <a:rPr lang="fr-FR" sz="1000" dirty="0" err="1"/>
              <a:t>Accelerated</a:t>
            </a:r>
            <a:r>
              <a:rPr lang="fr-FR" sz="1000" dirty="0"/>
              <a:t> Electron Beam, A. </a:t>
            </a:r>
            <a:r>
              <a:rPr lang="fr-FR" sz="1000" dirty="0" err="1"/>
              <a:t>Ghaith</a:t>
            </a:r>
            <a:r>
              <a:rPr lang="fr-FR" sz="1000" dirty="0"/>
              <a:t> et al. Scientific Reports 9: 19020 (2019).</a:t>
            </a:r>
          </a:p>
          <a:p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16C17D-DDFC-4C5E-8393-22E2048BCE70}"/>
              </a:ext>
            </a:extLst>
          </p:cNvPr>
          <p:cNvSpPr/>
          <p:nvPr/>
        </p:nvSpPr>
        <p:spPr>
          <a:xfrm>
            <a:off x="4788024" y="2937718"/>
            <a:ext cx="42791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LOA </a:t>
            </a:r>
            <a:r>
              <a:rPr lang="fr-FR" sz="2000" dirty="0"/>
              <a:t>physique de l'accélération plasma (laser et faisceau), des sources de rayons X </a:t>
            </a:r>
            <a:r>
              <a:rPr lang="fr-FR" sz="2000" dirty="0" err="1"/>
              <a:t>fs</a:t>
            </a:r>
            <a:r>
              <a:rPr lang="fr-FR" sz="2000" dirty="0"/>
              <a:t> associées et de leurs applications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EE61B2-B02A-4AFE-AA87-7BD27B1D5025}"/>
              </a:ext>
            </a:extLst>
          </p:cNvPr>
          <p:cNvSpPr/>
          <p:nvPr/>
        </p:nvSpPr>
        <p:spPr>
          <a:xfrm>
            <a:off x="4788024" y="4549913"/>
            <a:ext cx="4279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LIDYL </a:t>
            </a:r>
            <a:r>
              <a:rPr lang="fr-FR" sz="2000" dirty="0"/>
              <a:t>Application des sources électrons à la radiobiologie FLASH</a:t>
            </a:r>
          </a:p>
        </p:txBody>
      </p:sp>
    </p:spTree>
    <p:extLst>
      <p:ext uri="{BB962C8B-B14F-4D97-AF65-F5344CB8AC3E}">
        <p14:creationId xmlns:p14="http://schemas.microsoft.com/office/powerpoint/2010/main" val="4208242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0C36EC0-72B3-4F16-BADB-72B9FB9F7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1"/>
          </a:xfrm>
        </p:spPr>
        <p:txBody>
          <a:bodyPr>
            <a:normAutofit lnSpcReduction="10000"/>
          </a:bodyPr>
          <a:lstStyle/>
          <a:p>
            <a:r>
              <a:rPr lang="fr-FR" sz="2000" b="1" dirty="0"/>
              <a:t>LULI </a:t>
            </a:r>
            <a:r>
              <a:rPr lang="fr-FR" sz="2000" dirty="0"/>
              <a:t>Génération de faisceaux d'ions à haut flux pour l'astrophysique de laboratoire (projet ERC GENESIS)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1BFC02A-6FA0-48F6-A264-471287AC6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Applications 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3ADD7F-559A-4068-95EB-CB2815AF9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E582643-207E-440E-81AF-BA0980258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2220187"/>
            <a:ext cx="2856411" cy="1680754"/>
          </a:xfrm>
          <a:prstGeom prst="rect">
            <a:avLst/>
          </a:prstGeom>
        </p:spPr>
      </p:pic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BA7E4935-C02C-4FFB-ABA8-C64E5D259502}"/>
              </a:ext>
            </a:extLst>
          </p:cNvPr>
          <p:cNvSpPr txBox="1">
            <a:spLocks/>
          </p:cNvSpPr>
          <p:nvPr/>
        </p:nvSpPr>
        <p:spPr>
          <a:xfrm>
            <a:off x="755576" y="2780928"/>
            <a:ext cx="4680520" cy="942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LOA</a:t>
            </a:r>
            <a:r>
              <a:rPr lang="fr-FR" sz="2000" dirty="0"/>
              <a:t> radiobiologie avec des protons accélérés par laser</a:t>
            </a:r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29429B07-BD13-4EAE-B2D4-6E63A5FC1739}"/>
              </a:ext>
            </a:extLst>
          </p:cNvPr>
          <p:cNvSpPr txBox="1">
            <a:spLocks/>
          </p:cNvSpPr>
          <p:nvPr/>
        </p:nvSpPr>
        <p:spPr>
          <a:xfrm>
            <a:off x="611560" y="4227252"/>
            <a:ext cx="4680520" cy="942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CENBG, CELIA </a:t>
            </a:r>
            <a:r>
              <a:rPr lang="fr-FR" sz="2000" dirty="0"/>
              <a:t>Formation de radioisotopes par accélérateurs laser plasma, application aux diagnostics des faisceaux et médicaux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7477EF2-0361-4995-993D-89306FC82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69" y="3900941"/>
            <a:ext cx="2111132" cy="242161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10BD68-7E75-498C-BAF2-23DE6B414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045" y="5495831"/>
            <a:ext cx="2752894" cy="7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78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E75541A-F331-43D4-9ECC-2952829D1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Grandes lignes </a:t>
            </a:r>
            <a:r>
              <a:rPr lang="fr-FR" dirty="0" err="1"/>
              <a:t>FdR</a:t>
            </a:r>
            <a:r>
              <a:rPr lang="fr-FR" dirty="0"/>
              <a:t> ions jusqu’en 2027 </a:t>
            </a:r>
            <a:br>
              <a:rPr lang="fr-FR" dirty="0"/>
            </a:br>
            <a:r>
              <a:rPr lang="fr-FR" dirty="0"/>
              <a:t>1/2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16C76B-107E-4E8E-A17A-E0DC66FD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BA2145B4-7637-47F4-850F-59DF412C1172}"/>
              </a:ext>
            </a:extLst>
          </p:cNvPr>
          <p:cNvSpPr txBox="1">
            <a:spLocks/>
          </p:cNvSpPr>
          <p:nvPr/>
        </p:nvSpPr>
        <p:spPr>
          <a:xfrm>
            <a:off x="287524" y="2060848"/>
            <a:ext cx="8568952" cy="6264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Sélectionner le processus d’accélération des ions qui permettra </a:t>
            </a:r>
          </a:p>
          <a:p>
            <a:pPr lvl="1"/>
            <a:r>
              <a:rPr lang="fr-FR" sz="2000" dirty="0"/>
              <a:t>d’obtenir une </a:t>
            </a:r>
            <a:r>
              <a:rPr lang="fr-FR" sz="2000" b="1" dirty="0"/>
              <a:t>distribution en énergie piquée </a:t>
            </a:r>
            <a:r>
              <a:rPr lang="fr-FR" sz="2000" dirty="0"/>
              <a:t>reproductible tir à tir</a:t>
            </a:r>
          </a:p>
          <a:p>
            <a:pPr lvl="1"/>
            <a:r>
              <a:rPr lang="fr-FR" sz="2000" dirty="0"/>
              <a:t>de faire varier leur énergie de 10 MeV à 100 MeV pour la plupart des applications, voire à 10 </a:t>
            </a:r>
            <a:r>
              <a:rPr lang="fr-FR" sz="2000" dirty="0" err="1"/>
              <a:t>GeV</a:t>
            </a:r>
            <a:r>
              <a:rPr lang="fr-FR" sz="2000" dirty="0"/>
              <a:t> pour la spallation.</a:t>
            </a:r>
          </a:p>
          <a:p>
            <a:pPr lvl="1"/>
            <a:r>
              <a:rPr lang="fr-FR" sz="2000" dirty="0"/>
              <a:t>de privilégier une direction d’émission pour un transport optimal</a:t>
            </a:r>
            <a:endParaRPr lang="fr-FR" sz="1600" dirty="0"/>
          </a:p>
          <a:p>
            <a:r>
              <a:rPr lang="fr-FR" sz="2000" b="1" dirty="0"/>
              <a:t>Développer les outils de simulation pour trouver les paramètres pour favoriser un processus plutôt qu’un autre.</a:t>
            </a:r>
          </a:p>
          <a:p>
            <a:pPr lvl="1">
              <a:spcBef>
                <a:spcPts val="0"/>
              </a:spcBef>
            </a:pPr>
            <a:r>
              <a:rPr lang="fr-FR" sz="2000" dirty="0"/>
              <a:t>SMILEI</a:t>
            </a:r>
          </a:p>
          <a:p>
            <a:pPr lvl="1">
              <a:spcBef>
                <a:spcPts val="0"/>
              </a:spcBef>
            </a:pPr>
            <a:r>
              <a:rPr lang="fr-FR" sz="2000" dirty="0"/>
              <a:t>Hydrodynamique (ASE interagissant avec cible solide ou gazeuse)</a:t>
            </a:r>
          </a:p>
          <a:p>
            <a:pPr marL="457200" lvl="1" indent="0">
              <a:spcBef>
                <a:spcPts val="0"/>
              </a:spcBef>
              <a:buNone/>
            </a:pPr>
            <a:endParaRPr lang="fr-FR" sz="2000" b="1" dirty="0"/>
          </a:p>
          <a:p>
            <a:pPr marL="0" indent="0">
              <a:buNone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637040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E75541A-F331-43D4-9ECC-2952829D1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Grandes lignes </a:t>
            </a:r>
            <a:r>
              <a:rPr lang="fr-FR" dirty="0" err="1"/>
              <a:t>FdR</a:t>
            </a:r>
            <a:r>
              <a:rPr lang="fr-FR" dirty="0"/>
              <a:t> ions jusqu’en 2027 </a:t>
            </a:r>
            <a:br>
              <a:rPr lang="fr-FR" dirty="0"/>
            </a:br>
            <a:r>
              <a:rPr lang="fr-FR" dirty="0"/>
              <a:t>2/2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16C76B-107E-4E8E-A17A-E0DC66FD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BA2145B4-7637-47F4-850F-59DF412C1172}"/>
              </a:ext>
            </a:extLst>
          </p:cNvPr>
          <p:cNvSpPr txBox="1">
            <a:spLocks/>
          </p:cNvSpPr>
          <p:nvPr/>
        </p:nvSpPr>
        <p:spPr>
          <a:xfrm>
            <a:off x="395536" y="1412776"/>
            <a:ext cx="8568952" cy="2664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2000" b="1" dirty="0"/>
              <a:t>Faire des études paramétriques à hauts taux de répétition (APOLLON</a:t>
            </a:r>
            <a:r>
              <a:rPr lang="fr-FR" sz="2000" dirty="0"/>
              <a:t>) pour définir la cible favorisant le processus souhaité.</a:t>
            </a:r>
          </a:p>
          <a:p>
            <a:r>
              <a:rPr lang="fr-FR" sz="2000" b="1" dirty="0"/>
              <a:t>Développer des diagnostics </a:t>
            </a:r>
            <a:r>
              <a:rPr lang="fr-FR" sz="2000" dirty="0"/>
              <a:t>compatibles avec des faisceaux issus de ALP, à hauts taux de répétition</a:t>
            </a:r>
          </a:p>
          <a:p>
            <a:r>
              <a:rPr lang="fr-FR" sz="2000" b="1" dirty="0"/>
              <a:t>Transport et mise en forme des faisceaux d’ions ultra intenses </a:t>
            </a:r>
            <a:r>
              <a:rPr lang="fr-FR" sz="2000" dirty="0"/>
              <a:t>(intensité pic kA)</a:t>
            </a:r>
          </a:p>
          <a:p>
            <a:endParaRPr lang="fr-FR" sz="2000" b="1" dirty="0"/>
          </a:p>
          <a:p>
            <a:r>
              <a:rPr lang="fr-FR" sz="2000" b="1" dirty="0"/>
              <a:t>Identifier des applications capable de justifier (financer) la construction d’un accélérateur </a:t>
            </a:r>
            <a:r>
              <a:rPr lang="fr-FR" sz="2000" b="1" dirty="0" err="1"/>
              <a:t>ALP-ions</a:t>
            </a:r>
            <a:r>
              <a:rPr lang="fr-FR" sz="2000" b="1" dirty="0"/>
              <a:t>.</a:t>
            </a:r>
          </a:p>
          <a:p>
            <a:pPr lvl="1"/>
            <a:r>
              <a:rPr lang="fr-FR" sz="2000" dirty="0"/>
              <a:t>Génération de neutrons</a:t>
            </a:r>
          </a:p>
          <a:p>
            <a:pPr lvl="1"/>
            <a:r>
              <a:rPr lang="fr-FR" sz="2000" dirty="0"/>
              <a:t>Radiobiologie flash avec des ions</a:t>
            </a:r>
          </a:p>
          <a:p>
            <a:pPr lvl="1"/>
            <a:r>
              <a:rPr lang="fr-FR" sz="2000" dirty="0"/>
              <a:t>Production de radio-isotopes (diagnostic faisceau, </a:t>
            </a:r>
            <a:r>
              <a:rPr lang="fr-FR" sz="2000" dirty="0" err="1"/>
              <a:t>théranostic</a:t>
            </a:r>
            <a:r>
              <a:rPr lang="fr-FR" sz="2000" dirty="0"/>
              <a:t> </a:t>
            </a:r>
            <a:r>
              <a:rPr lang="fr-FR" sz="2000" dirty="0" err="1"/>
              <a:t>medical</a:t>
            </a:r>
            <a:r>
              <a:rPr lang="fr-FR" sz="2000" dirty="0"/>
              <a:t>, astrophysique de laboratoire, …)</a:t>
            </a:r>
          </a:p>
          <a:p>
            <a:pPr marL="0" indent="0">
              <a:buNone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232993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E75541A-F331-43D4-9ECC-2952829D1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Grandes lignes </a:t>
            </a:r>
            <a:r>
              <a:rPr lang="fr-FR" dirty="0" err="1"/>
              <a:t>FdR</a:t>
            </a:r>
            <a:r>
              <a:rPr lang="fr-FR" dirty="0"/>
              <a:t> e- jusqu’en 2027 </a:t>
            </a:r>
            <a:br>
              <a:rPr lang="fr-FR" dirty="0"/>
            </a:br>
            <a:r>
              <a:rPr lang="fr-FR" dirty="0"/>
              <a:t>1/3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16C76B-107E-4E8E-A17A-E0DC66FD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BA2145B4-7637-47F4-850F-59DF412C1172}"/>
              </a:ext>
            </a:extLst>
          </p:cNvPr>
          <p:cNvSpPr txBox="1">
            <a:spLocks/>
          </p:cNvSpPr>
          <p:nvPr/>
        </p:nvSpPr>
        <p:spPr>
          <a:xfrm>
            <a:off x="395536" y="1412776"/>
            <a:ext cx="8568952" cy="6264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Développement laser pour contrôle accélérateur</a:t>
            </a:r>
          </a:p>
          <a:p>
            <a:pPr lvl="1">
              <a:spcBef>
                <a:spcPts val="0"/>
              </a:spcBef>
            </a:pPr>
            <a:r>
              <a:rPr lang="fr-FR" sz="2000" dirty="0"/>
              <a:t>Stabilisation </a:t>
            </a:r>
            <a:r>
              <a:rPr lang="fr-FR" sz="2000" b="1" dirty="0"/>
              <a:t>pointé et qualité </a:t>
            </a:r>
            <a:r>
              <a:rPr lang="fr-FR" sz="2000" dirty="0"/>
              <a:t>APOLLON 1PW </a:t>
            </a:r>
            <a:r>
              <a:rPr lang="fr-FR" sz="2000" dirty="0">
                <a:solidFill>
                  <a:srgbClr val="7030A0"/>
                </a:solidFill>
              </a:rPr>
              <a:t>&gt;&gt; 0.25µrad </a:t>
            </a:r>
            <a:r>
              <a:rPr lang="fr-FR" sz="2000" dirty="0" err="1">
                <a:solidFill>
                  <a:srgbClr val="7030A0"/>
                </a:solidFill>
              </a:rPr>
              <a:t>rms</a:t>
            </a:r>
            <a:r>
              <a:rPr lang="fr-FR" sz="2000" dirty="0">
                <a:solidFill>
                  <a:srgbClr val="7030A0"/>
                </a:solidFill>
              </a:rPr>
              <a:t> en 2023, stabilité du </a:t>
            </a:r>
            <a:r>
              <a:rPr lang="fr-FR" sz="2000" dirty="0" err="1">
                <a:solidFill>
                  <a:srgbClr val="7030A0"/>
                </a:solidFill>
              </a:rPr>
              <a:t>Strehl</a:t>
            </a:r>
            <a:r>
              <a:rPr lang="fr-FR" sz="2000" dirty="0">
                <a:solidFill>
                  <a:srgbClr val="7030A0"/>
                </a:solidFill>
              </a:rPr>
              <a:t> autour de 0.7</a:t>
            </a:r>
          </a:p>
          <a:p>
            <a:pPr lvl="1">
              <a:spcBef>
                <a:spcPts val="0"/>
              </a:spcBef>
            </a:pPr>
            <a:r>
              <a:rPr lang="fr-FR" sz="2000" b="1" dirty="0"/>
              <a:t>Contrôle</a:t>
            </a:r>
            <a:r>
              <a:rPr lang="fr-FR" sz="2000" dirty="0"/>
              <a:t> laser PALLAS </a:t>
            </a:r>
            <a:r>
              <a:rPr lang="fr-FR" sz="2000" dirty="0">
                <a:solidFill>
                  <a:srgbClr val="7030A0"/>
                </a:solidFill>
              </a:rPr>
              <a:t>&gt;&gt; pointé &lt; 1µrad, front d’onde &lt; 20nm</a:t>
            </a:r>
          </a:p>
          <a:p>
            <a:pPr lvl="1">
              <a:spcBef>
                <a:spcPts val="0"/>
              </a:spcBef>
            </a:pPr>
            <a:r>
              <a:rPr lang="fr-FR" sz="2000" b="1" dirty="0"/>
              <a:t>Augmentation </a:t>
            </a:r>
            <a:r>
              <a:rPr lang="fr-FR" sz="2000" b="1" dirty="0" err="1"/>
              <a:t>Pmoy</a:t>
            </a:r>
            <a:r>
              <a:rPr lang="fr-FR" sz="2000" b="1" dirty="0"/>
              <a:t> </a:t>
            </a:r>
            <a:r>
              <a:rPr lang="fr-FR" sz="2000" dirty="0"/>
              <a:t>LAPLACE HC </a:t>
            </a:r>
            <a:r>
              <a:rPr lang="fr-FR" sz="2000" dirty="0">
                <a:solidFill>
                  <a:srgbClr val="7030A0"/>
                </a:solidFill>
              </a:rPr>
              <a:t>&gt;&gt; (HERACLES3, 100 à 200W, 1J, &lt;25fs, 100Hz) en 2025</a:t>
            </a:r>
          </a:p>
          <a:p>
            <a:pPr lvl="1">
              <a:spcBef>
                <a:spcPts val="0"/>
              </a:spcBef>
            </a:pPr>
            <a:endParaRPr lang="fr-FR" sz="2000" dirty="0">
              <a:solidFill>
                <a:srgbClr val="7030A0"/>
              </a:solidFill>
            </a:endParaRPr>
          </a:p>
          <a:p>
            <a:r>
              <a:rPr lang="fr-FR" sz="2000" b="1" dirty="0"/>
              <a:t>Développement d’outils de simulation</a:t>
            </a:r>
          </a:p>
          <a:p>
            <a:pPr lvl="1">
              <a:spcBef>
                <a:spcPts val="0"/>
              </a:spcBef>
            </a:pPr>
            <a:r>
              <a:rPr lang="fr-FR" sz="2000" dirty="0"/>
              <a:t>Modèles de </a:t>
            </a:r>
            <a:r>
              <a:rPr lang="fr-FR" sz="2000" b="1" dirty="0"/>
              <a:t>précision</a:t>
            </a:r>
            <a:r>
              <a:rPr lang="fr-FR" sz="2000" dirty="0"/>
              <a:t> </a:t>
            </a:r>
            <a:r>
              <a:rPr lang="fr-FR" sz="2000" dirty="0">
                <a:solidFill>
                  <a:srgbClr val="7030A0"/>
                </a:solidFill>
              </a:rPr>
              <a:t>&gt;&gt; H. </a:t>
            </a:r>
            <a:r>
              <a:rPr lang="fr-FR" sz="2000" dirty="0" err="1">
                <a:solidFill>
                  <a:srgbClr val="7030A0"/>
                </a:solidFill>
              </a:rPr>
              <a:t>Vincenti</a:t>
            </a:r>
            <a:r>
              <a:rPr lang="fr-FR" sz="2000" dirty="0">
                <a:solidFill>
                  <a:srgbClr val="7030A0"/>
                </a:solidFill>
              </a:rPr>
              <a:t>, X </a:t>
            </a:r>
            <a:r>
              <a:rPr lang="fr-FR" sz="2000" dirty="0" err="1">
                <a:solidFill>
                  <a:srgbClr val="7030A0"/>
                </a:solidFill>
              </a:rPr>
              <a:t>Davoine</a:t>
            </a:r>
            <a:endParaRPr lang="fr-FR" sz="2000" dirty="0">
              <a:solidFill>
                <a:srgbClr val="7030A0"/>
              </a:solidFill>
            </a:endParaRPr>
          </a:p>
          <a:p>
            <a:pPr lvl="1">
              <a:spcBef>
                <a:spcPts val="0"/>
              </a:spcBef>
            </a:pPr>
            <a:r>
              <a:rPr lang="fr-FR" sz="2000" dirty="0"/>
              <a:t>Outils </a:t>
            </a:r>
            <a:r>
              <a:rPr lang="fr-FR" sz="2000" b="1" dirty="0"/>
              <a:t>rapides</a:t>
            </a:r>
            <a:r>
              <a:rPr lang="fr-FR" sz="2000" dirty="0"/>
              <a:t> et performants </a:t>
            </a:r>
            <a:r>
              <a:rPr lang="fr-FR" sz="2000" dirty="0">
                <a:solidFill>
                  <a:srgbClr val="7030A0"/>
                </a:solidFill>
              </a:rPr>
              <a:t>&gt;&gt;SMILEI team, accélérer les simulations, objectif 1cm de propagation par mn d’ici 2023</a:t>
            </a:r>
          </a:p>
          <a:p>
            <a:pPr lvl="1">
              <a:spcBef>
                <a:spcPts val="0"/>
              </a:spcBef>
            </a:pPr>
            <a:r>
              <a:rPr lang="fr-FR" sz="2000" b="1" dirty="0"/>
              <a:t>Modélisation globale </a:t>
            </a:r>
            <a:r>
              <a:rPr lang="fr-FR" sz="2000" dirty="0"/>
              <a:t>d’un ensemble complexe &gt;&gt; </a:t>
            </a:r>
            <a:r>
              <a:rPr lang="fr-FR" sz="2000" dirty="0">
                <a:solidFill>
                  <a:srgbClr val="7030A0"/>
                </a:solidFill>
              </a:rPr>
              <a:t>IRFU P. </a:t>
            </a:r>
            <a:r>
              <a:rPr lang="fr-FR" sz="2000" dirty="0" err="1">
                <a:solidFill>
                  <a:srgbClr val="7030A0"/>
                </a:solidFill>
              </a:rPr>
              <a:t>Nghiem</a:t>
            </a:r>
            <a:r>
              <a:rPr lang="fr-FR" sz="2000" dirty="0">
                <a:solidFill>
                  <a:srgbClr val="7030A0"/>
                </a:solidFill>
              </a:rPr>
              <a:t>, A. Beck et al.</a:t>
            </a:r>
          </a:p>
          <a:p>
            <a:pPr lvl="1">
              <a:spcBef>
                <a:spcPts val="0"/>
              </a:spcBef>
            </a:pPr>
            <a:r>
              <a:rPr lang="fr-FR" sz="2000" dirty="0"/>
              <a:t>Couplage avec les expériences</a:t>
            </a:r>
            <a:r>
              <a:rPr lang="fr-FR" sz="2000" dirty="0">
                <a:solidFill>
                  <a:srgbClr val="7030A0"/>
                </a:solidFill>
              </a:rPr>
              <a:t>&gt;&gt; IA, analyse données, …</a:t>
            </a:r>
          </a:p>
          <a:p>
            <a:pPr marL="0" indent="0">
              <a:buNone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991285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E75541A-F331-43D4-9ECC-2952829D1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Grandes lignes </a:t>
            </a:r>
            <a:r>
              <a:rPr lang="fr-FR" dirty="0" err="1"/>
              <a:t>FdR</a:t>
            </a:r>
            <a:r>
              <a:rPr lang="fr-FR" dirty="0"/>
              <a:t> e- jusqu’en 2027</a:t>
            </a:r>
            <a:br>
              <a:rPr lang="fr-FR" dirty="0"/>
            </a:br>
            <a:r>
              <a:rPr lang="fr-FR" dirty="0"/>
              <a:t>2/3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16C76B-107E-4E8E-A17A-E0DC66FD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BA2145B4-7637-47F4-850F-59DF412C1172}"/>
              </a:ext>
            </a:extLst>
          </p:cNvPr>
          <p:cNvSpPr txBox="1">
            <a:spLocks/>
          </p:cNvSpPr>
          <p:nvPr/>
        </p:nvSpPr>
        <p:spPr>
          <a:xfrm>
            <a:off x="179512" y="1340768"/>
            <a:ext cx="8568952" cy="6264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200" dirty="0"/>
          </a:p>
          <a:p>
            <a:r>
              <a:rPr lang="fr-FR" sz="2000" b="1" dirty="0"/>
              <a:t>Développement de composants et diagnostics pour accélérateurs plasma</a:t>
            </a:r>
          </a:p>
          <a:p>
            <a:pPr lvl="1"/>
            <a:r>
              <a:rPr lang="fr-FR" sz="2000" b="1" dirty="0"/>
              <a:t>Plasmas structurés </a:t>
            </a:r>
            <a:r>
              <a:rPr lang="fr-FR" sz="2000" dirty="0"/>
              <a:t>pour source électrons </a:t>
            </a:r>
            <a:r>
              <a:rPr lang="fr-FR" sz="2000" dirty="0">
                <a:solidFill>
                  <a:srgbClr val="7030A0"/>
                </a:solidFill>
              </a:rPr>
              <a:t>&gt;&gt;&gt; cellules plasma B Cros, S. </a:t>
            </a:r>
            <a:r>
              <a:rPr lang="fr-FR" sz="2000" dirty="0" err="1">
                <a:solidFill>
                  <a:srgbClr val="7030A0"/>
                </a:solidFill>
              </a:rPr>
              <a:t>Dobosz</a:t>
            </a:r>
            <a:r>
              <a:rPr lang="fr-FR" sz="2000" dirty="0">
                <a:solidFill>
                  <a:srgbClr val="7030A0"/>
                </a:solidFill>
              </a:rPr>
              <a:t>, &gt;&gt;&gt; B. Lucas développement cellules plasma, tests, intégration, simulation, prototypage, plasmas pour haute cadence/puissance </a:t>
            </a:r>
            <a:r>
              <a:rPr lang="fr-FR" sz="2000" dirty="0" err="1">
                <a:solidFill>
                  <a:srgbClr val="7030A0"/>
                </a:solidFill>
              </a:rPr>
              <a:t>moy</a:t>
            </a:r>
            <a:r>
              <a:rPr lang="fr-FR" sz="2000" dirty="0">
                <a:solidFill>
                  <a:srgbClr val="7030A0"/>
                </a:solidFill>
              </a:rPr>
              <a:t> (1kW)</a:t>
            </a:r>
          </a:p>
          <a:p>
            <a:pPr lvl="1"/>
            <a:endParaRPr lang="fr-FR" sz="2000" dirty="0">
              <a:solidFill>
                <a:srgbClr val="7030A0"/>
              </a:solidFill>
            </a:endParaRPr>
          </a:p>
          <a:p>
            <a:pPr lvl="1"/>
            <a:r>
              <a:rPr lang="fr-FR" sz="2000" b="1" dirty="0"/>
              <a:t>plasma long</a:t>
            </a:r>
            <a:r>
              <a:rPr lang="fr-FR" sz="2000" dirty="0"/>
              <a:t> accélérateurs </a:t>
            </a:r>
            <a:r>
              <a:rPr lang="fr-FR" sz="2000" dirty="0">
                <a:solidFill>
                  <a:srgbClr val="7030A0"/>
                </a:solidFill>
              </a:rPr>
              <a:t>&gt;&gt;&gt; B. Cros, modules plasma longs sans injection interne</a:t>
            </a:r>
          </a:p>
          <a:p>
            <a:pPr lvl="1"/>
            <a:endParaRPr lang="fr-FR" sz="2000" dirty="0"/>
          </a:p>
          <a:p>
            <a:pPr lvl="1"/>
            <a:r>
              <a:rPr lang="fr-FR" sz="2000" b="1" dirty="0"/>
              <a:t>diagnostics faisceaux </a:t>
            </a:r>
            <a:r>
              <a:rPr lang="fr-FR" sz="2000" dirty="0"/>
              <a:t>particules </a:t>
            </a:r>
            <a:r>
              <a:rPr lang="fr-FR" sz="2000" dirty="0">
                <a:solidFill>
                  <a:srgbClr val="7030A0"/>
                </a:solidFill>
              </a:rPr>
              <a:t>&gt;&gt; N Delerue, C. Simon  : </a:t>
            </a:r>
            <a:r>
              <a:rPr lang="fr-FR" sz="2000" dirty="0" err="1">
                <a:solidFill>
                  <a:srgbClr val="7030A0"/>
                </a:solidFill>
              </a:rPr>
              <a:t>Identify</a:t>
            </a:r>
            <a:r>
              <a:rPr lang="fr-FR" sz="2000" dirty="0">
                <a:solidFill>
                  <a:srgbClr val="7030A0"/>
                </a:solidFill>
              </a:rPr>
              <a:t> and test diagnostics for  routine </a:t>
            </a:r>
            <a:r>
              <a:rPr lang="fr-FR" sz="2000" dirty="0" err="1">
                <a:solidFill>
                  <a:srgbClr val="7030A0"/>
                </a:solidFill>
              </a:rPr>
              <a:t>measurements</a:t>
            </a:r>
            <a:r>
              <a:rPr lang="fr-FR" sz="2000" dirty="0">
                <a:solidFill>
                  <a:srgbClr val="7030A0"/>
                </a:solidFill>
              </a:rPr>
              <a:t> at laser-plasma </a:t>
            </a:r>
            <a:r>
              <a:rPr lang="fr-FR" sz="2000" dirty="0" err="1">
                <a:solidFill>
                  <a:srgbClr val="7030A0"/>
                </a:solidFill>
              </a:rPr>
              <a:t>facilities</a:t>
            </a:r>
            <a:r>
              <a:rPr lang="fr-FR" sz="2000" dirty="0">
                <a:solidFill>
                  <a:srgbClr val="7030A0"/>
                </a:solidFill>
              </a:rPr>
              <a:t>; Test temporal diagnostic for </a:t>
            </a:r>
            <a:r>
              <a:rPr lang="fr-FR" sz="2000" dirty="0" err="1">
                <a:solidFill>
                  <a:srgbClr val="7030A0"/>
                </a:solidFill>
              </a:rPr>
              <a:t>electron</a:t>
            </a:r>
            <a:r>
              <a:rPr lang="fr-FR" sz="2000" dirty="0">
                <a:solidFill>
                  <a:srgbClr val="7030A0"/>
                </a:solidFill>
              </a:rPr>
              <a:t>-laser timing  &gt;&gt; test and calibration of diagnostics (PALLAS, PHIL)</a:t>
            </a:r>
          </a:p>
          <a:p>
            <a:pPr lvl="1"/>
            <a:endParaRPr lang="fr-FR" sz="2000" dirty="0">
              <a:solidFill>
                <a:srgbClr val="7030A0"/>
              </a:solidFill>
            </a:endParaRP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852667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Définition d’un accélérateur</a:t>
            </a:r>
            <a:br>
              <a:rPr lang="fr-FR" dirty="0"/>
            </a:br>
            <a:r>
              <a:rPr lang="fr-FR" dirty="0"/>
              <a:t>dans le cadre du </a:t>
            </a:r>
            <a:r>
              <a:rPr lang="fr-FR" dirty="0" err="1"/>
              <a:t>GdR</a:t>
            </a:r>
            <a:r>
              <a:rPr lang="fr-FR" dirty="0"/>
              <a:t> APPEL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Equipement produisant un faisceau de particules accélérées (ions ou électrons):</a:t>
            </a:r>
          </a:p>
          <a:p>
            <a:pPr lvl="1"/>
            <a:r>
              <a:rPr lang="fr-FR" dirty="0"/>
              <a:t>avec un ensemble de paramètres prédéfinis </a:t>
            </a:r>
            <a:r>
              <a:rPr lang="fr-FR" dirty="0">
                <a:solidFill>
                  <a:srgbClr val="7030A0"/>
                </a:solidFill>
              </a:rPr>
              <a:t>(énergie, charge, durée des paquets, </a:t>
            </a:r>
            <a:r>
              <a:rPr lang="fr-FR" dirty="0" err="1">
                <a:solidFill>
                  <a:srgbClr val="7030A0"/>
                </a:solidFill>
              </a:rPr>
              <a:t>émittance</a:t>
            </a:r>
            <a:r>
              <a:rPr lang="fr-FR" dirty="0">
                <a:solidFill>
                  <a:srgbClr val="7030A0"/>
                </a:solidFill>
              </a:rPr>
              <a:t>...)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de manière récurrente </a:t>
            </a:r>
            <a:r>
              <a:rPr lang="fr-FR" dirty="0">
                <a:solidFill>
                  <a:srgbClr val="7030A0"/>
                </a:solidFill>
              </a:rPr>
              <a:t>(fréquence de répétition min de l’ordre du Hz, durée de fonctionnement min  de quelques heures/jour) </a:t>
            </a:r>
            <a:r>
              <a:rPr lang="fr-FR" dirty="0"/>
              <a:t>et reproductible,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Utilisable (transport, focalisation,...) pour une application scientifique ou industrielle définie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479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E75541A-F331-43D4-9ECC-2952829D1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Grandes lignes </a:t>
            </a:r>
            <a:r>
              <a:rPr lang="fr-FR" dirty="0" err="1"/>
              <a:t>FdR</a:t>
            </a:r>
            <a:r>
              <a:rPr lang="fr-FR" dirty="0"/>
              <a:t> e- jusqu’en 2027</a:t>
            </a:r>
            <a:br>
              <a:rPr lang="fr-FR" dirty="0"/>
            </a:br>
            <a:r>
              <a:rPr lang="fr-FR" dirty="0"/>
              <a:t>3/3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16C76B-107E-4E8E-A17A-E0DC66FD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BA2145B4-7637-47F4-850F-59DF412C1172}"/>
              </a:ext>
            </a:extLst>
          </p:cNvPr>
          <p:cNvSpPr txBox="1">
            <a:spLocks/>
          </p:cNvSpPr>
          <p:nvPr/>
        </p:nvSpPr>
        <p:spPr>
          <a:xfrm>
            <a:off x="179512" y="1340768"/>
            <a:ext cx="8568952" cy="6264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fr-FR" sz="2000" dirty="0"/>
          </a:p>
          <a:p>
            <a:r>
              <a:rPr lang="fr-FR" sz="2000" b="1" dirty="0"/>
              <a:t>Démonstration de concepts physiques pour obtenir des sources d’électrons de bonne qualité</a:t>
            </a:r>
          </a:p>
          <a:p>
            <a:pPr lvl="1">
              <a:spcBef>
                <a:spcPts val="0"/>
              </a:spcBef>
            </a:pPr>
            <a:r>
              <a:rPr lang="fr-FR" sz="2000" dirty="0"/>
              <a:t>avec PALLAS, LAPLACE HE, HC, UHI100, APOLLON  (</a:t>
            </a:r>
            <a:r>
              <a:rPr lang="fr-FR" sz="2000" dirty="0" err="1"/>
              <a:t>cf</a:t>
            </a:r>
            <a:r>
              <a:rPr lang="fr-FR" sz="2000" dirty="0"/>
              <a:t> tableau)</a:t>
            </a:r>
          </a:p>
          <a:p>
            <a:pPr lvl="1">
              <a:spcBef>
                <a:spcPts val="0"/>
              </a:spcBef>
            </a:pPr>
            <a:r>
              <a:rPr lang="fr-FR" sz="2000" dirty="0"/>
              <a:t>Conception globale d'installation ALP </a:t>
            </a:r>
            <a:r>
              <a:rPr lang="fr-FR" sz="2000" dirty="0">
                <a:solidFill>
                  <a:srgbClr val="7030A0"/>
                </a:solidFill>
              </a:rPr>
              <a:t>&gt;&gt;&gt; P. </a:t>
            </a:r>
            <a:r>
              <a:rPr lang="fr-FR" sz="2000" dirty="0" err="1">
                <a:solidFill>
                  <a:srgbClr val="7030A0"/>
                </a:solidFill>
              </a:rPr>
              <a:t>Nghiem</a:t>
            </a:r>
            <a:r>
              <a:rPr lang="fr-FR" sz="2000" dirty="0">
                <a:solidFill>
                  <a:srgbClr val="7030A0"/>
                </a:solidFill>
              </a:rPr>
              <a:t> en projet ou équipement existant</a:t>
            </a:r>
          </a:p>
          <a:p>
            <a:pPr lvl="1">
              <a:spcBef>
                <a:spcPts val="0"/>
              </a:spcBef>
            </a:pPr>
            <a:r>
              <a:rPr lang="fr-FR" sz="2000" dirty="0"/>
              <a:t>étage PWFA, accélération de positrons </a:t>
            </a:r>
            <a:r>
              <a:rPr lang="fr-FR" sz="2000" dirty="0">
                <a:solidFill>
                  <a:srgbClr val="7030A0"/>
                </a:solidFill>
              </a:rPr>
              <a:t>&gt;&gt;&gt;S. Corde haute efficacité 20%</a:t>
            </a:r>
          </a:p>
          <a:p>
            <a:pPr lvl="1">
              <a:spcBef>
                <a:spcPts val="0"/>
              </a:spcBef>
            </a:pPr>
            <a:endParaRPr lang="fr-FR" sz="2000" dirty="0"/>
          </a:p>
          <a:p>
            <a:r>
              <a:rPr lang="fr-FR" sz="2000" b="1" dirty="0"/>
              <a:t>Construction </a:t>
            </a:r>
            <a:r>
              <a:rPr lang="fr-FR" sz="2000" b="1"/>
              <a:t>de lignes </a:t>
            </a:r>
            <a:r>
              <a:rPr lang="fr-FR" sz="2000" b="1" dirty="0"/>
              <a:t>de faisceau d’électrons dédiées à des applications</a:t>
            </a:r>
          </a:p>
          <a:p>
            <a:pPr lvl="1"/>
            <a:r>
              <a:rPr lang="fr-FR" sz="2000" dirty="0"/>
              <a:t> applis médicales, LEL? HEP? À compléter</a:t>
            </a:r>
          </a:p>
          <a:p>
            <a:r>
              <a:rPr lang="fr-FR" sz="2000" b="1" dirty="0"/>
              <a:t>Contribution FR à </a:t>
            </a:r>
            <a:r>
              <a:rPr lang="fr-FR" sz="2000" b="1" dirty="0" err="1"/>
              <a:t>EuPRAXIA</a:t>
            </a:r>
            <a:r>
              <a:rPr lang="fr-FR" sz="2000" b="1" dirty="0"/>
              <a:t> </a:t>
            </a:r>
          </a:p>
          <a:p>
            <a:pPr lvl="1"/>
            <a:r>
              <a:rPr lang="fr-FR" sz="2000" dirty="0" err="1"/>
              <a:t>EuPRAXIA</a:t>
            </a:r>
            <a:r>
              <a:rPr lang="fr-FR" sz="2000" dirty="0"/>
              <a:t> PP 22-26</a:t>
            </a:r>
          </a:p>
          <a:p>
            <a:pPr lvl="1"/>
            <a:r>
              <a:rPr lang="fr-FR" sz="2000" dirty="0"/>
              <a:t>CREATE déposé en avril 2022 (développement laser, sources plasma haute cadence et instrumentation faisceau)</a:t>
            </a:r>
          </a:p>
        </p:txBody>
      </p:sp>
    </p:spTree>
    <p:extLst>
      <p:ext uri="{BB962C8B-B14F-4D97-AF65-F5344CB8AC3E}">
        <p14:creationId xmlns:p14="http://schemas.microsoft.com/office/powerpoint/2010/main" val="202300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C183D4D-012C-4AD9-8F77-44F45ACC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Sources d’électrons de bonne qualité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AE2671-42E0-459F-980B-8C78714AB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31</a:t>
            </a:fld>
            <a:endParaRPr lang="en-US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746053A-EC4E-4D98-BC62-75EF92C76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462701"/>
              </p:ext>
            </p:extLst>
          </p:nvPr>
        </p:nvGraphicFramePr>
        <p:xfrm>
          <a:off x="72008" y="1484784"/>
          <a:ext cx="8784979" cy="4043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54997">
                  <a:extLst>
                    <a:ext uri="{9D8B030D-6E8A-4147-A177-3AD203B41FA5}">
                      <a16:colId xmlns:a16="http://schemas.microsoft.com/office/drawing/2014/main" val="3513050603"/>
                    </a:ext>
                  </a:extLst>
                </a:gridCol>
                <a:gridCol w="1697331">
                  <a:extLst>
                    <a:ext uri="{9D8B030D-6E8A-4147-A177-3AD203B41FA5}">
                      <a16:colId xmlns:a16="http://schemas.microsoft.com/office/drawing/2014/main" val="372323578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20934294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221632717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91465166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140679443"/>
                    </a:ext>
                  </a:extLst>
                </a:gridCol>
                <a:gridCol w="936107">
                  <a:extLst>
                    <a:ext uri="{9D8B030D-6E8A-4147-A177-3AD203B41FA5}">
                      <a16:colId xmlns:a16="http://schemas.microsoft.com/office/drawing/2014/main" val="3078702782"/>
                    </a:ext>
                  </a:extLst>
                </a:gridCol>
              </a:tblGrid>
              <a:tr h="365224">
                <a:tc>
                  <a:txBody>
                    <a:bodyPr/>
                    <a:lstStyle/>
                    <a:p>
                      <a:r>
                        <a:rPr lang="fr-FR" dirty="0"/>
                        <a:t>Contact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Installation ou projet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 (MeV), </a:t>
                      </a:r>
                      <a:r>
                        <a:rPr lang="fr-FR" dirty="0" err="1"/>
                        <a:t>dE</a:t>
                      </a:r>
                      <a:r>
                        <a:rPr lang="fr-FR" dirty="0"/>
                        <a:t>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Charge (</a:t>
                      </a:r>
                      <a:r>
                        <a:rPr lang="fr-FR" dirty="0" err="1"/>
                        <a:t>pC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Emittance </a:t>
                      </a:r>
                      <a:r>
                        <a:rPr lang="fr-FR" dirty="0" err="1"/>
                        <a:t>mmmrad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Cadence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458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K. Cassou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PALLAS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150-200, 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823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J. Faure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LAPLACE HC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200, 1%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&gt;10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82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S. </a:t>
                      </a:r>
                      <a:r>
                        <a:rPr lang="fr-FR" dirty="0" err="1"/>
                        <a:t>Dobosz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Dufrénoy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UHI100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300, 5%</a:t>
                      </a:r>
                    </a:p>
                    <a:p>
                      <a:pPr algn="ctr"/>
                      <a:r>
                        <a:rPr lang="fr-FR" dirty="0"/>
                        <a:t>200, &lt;10%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</a:t>
                      </a:r>
                    </a:p>
                    <a:p>
                      <a:pPr algn="ctr"/>
                      <a:r>
                        <a:rPr lang="fr-FR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  <a:p>
                      <a:pPr algn="ctr"/>
                      <a:r>
                        <a:rPr lang="fr-FR" dirty="0"/>
                        <a:t>&lt;5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388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B. Cros, A. </a:t>
                      </a:r>
                      <a:r>
                        <a:rPr lang="fr-FR" dirty="0" err="1"/>
                        <a:t>Specka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APOLLON F2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300, &lt;10%</a:t>
                      </a:r>
                    </a:p>
                    <a:p>
                      <a:pPr algn="ctr"/>
                      <a:r>
                        <a:rPr lang="fr-FR" dirty="0"/>
                        <a:t>1000, &lt;10%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</a:t>
                      </a:r>
                    </a:p>
                    <a:p>
                      <a:pPr algn="ctr"/>
                      <a:r>
                        <a:rPr lang="fr-FR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0.01</a:t>
                      </a:r>
                    </a:p>
                    <a:p>
                      <a:pPr algn="ctr"/>
                      <a:r>
                        <a:rPr lang="fr-FR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2024</a:t>
                      </a:r>
                    </a:p>
                    <a:p>
                      <a:pPr algn="ctr"/>
                      <a:r>
                        <a:rPr lang="fr-FR" dirty="0"/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95338"/>
                  </a:ext>
                </a:extLst>
              </a:tr>
              <a:tr h="4532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B. Cros, A. </a:t>
                      </a:r>
                      <a:r>
                        <a:rPr lang="fr-FR" dirty="0" err="1"/>
                        <a:t>Specka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APOLLON 2et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10000, &lt;10%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33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S. Corde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LAPLACE 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200-500*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9281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218459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1CD5B72A-9124-45B8-8DD6-2D90A9C105FD}"/>
              </a:ext>
            </a:extLst>
          </p:cNvPr>
          <p:cNvSpPr txBox="1"/>
          <p:nvPr/>
        </p:nvSpPr>
        <p:spPr>
          <a:xfrm>
            <a:off x="395536" y="569260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* Faisceau de pompe pour étage PWFA et </a:t>
            </a:r>
            <a:r>
              <a:rPr lang="fr-FR" dirty="0" err="1"/>
              <a:t>demo</a:t>
            </a:r>
            <a:r>
              <a:rPr lang="fr-FR" dirty="0"/>
              <a:t> de haute efficacité</a:t>
            </a:r>
          </a:p>
        </p:txBody>
      </p:sp>
    </p:spTree>
    <p:extLst>
      <p:ext uri="{BB962C8B-B14F-4D97-AF65-F5344CB8AC3E}">
        <p14:creationId xmlns:p14="http://schemas.microsoft.com/office/powerpoint/2010/main" val="1902778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E75541A-F331-43D4-9ECC-2952829D1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Résumé et points de discussion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16C76B-107E-4E8E-A17A-E0DC66FD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BA2145B4-7637-47F4-850F-59DF412C1172}"/>
              </a:ext>
            </a:extLst>
          </p:cNvPr>
          <p:cNvSpPr txBox="1">
            <a:spLocks/>
          </p:cNvSpPr>
          <p:nvPr/>
        </p:nvSpPr>
        <p:spPr>
          <a:xfrm>
            <a:off x="179512" y="1340768"/>
            <a:ext cx="8568952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/>
              <a:t>La feuille de route thématique est en cours de finalisation. Plusieurs points à souligner ou discuter sur les évolutions envisagées de la thématique: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/>
          </a:p>
          <a:p>
            <a:pPr marL="457200" indent="-457200">
              <a:buFont typeface="+mj-lt"/>
              <a:buAutoNum type="arabicPeriod"/>
            </a:pPr>
            <a:r>
              <a:rPr lang="fr-FR" sz="2000" dirty="0"/>
              <a:t>Plusieurs </a:t>
            </a:r>
            <a:r>
              <a:rPr lang="fr-FR" sz="2000" b="1" dirty="0"/>
              <a:t>sources d’électrons </a:t>
            </a:r>
            <a:r>
              <a:rPr lang="fr-FR" sz="2000" dirty="0"/>
              <a:t>de bonne qualité seront démontrées d’ici 2027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 dirty="0"/>
              <a:t>Les installations existantes ou en projet permettent à la communauté de d’avoir un </a:t>
            </a:r>
            <a:r>
              <a:rPr lang="fr-FR" sz="2000" b="1" dirty="0"/>
              <a:t>rôle significatif dans des projets internationaux</a:t>
            </a:r>
            <a:r>
              <a:rPr lang="fr-FR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 dirty="0"/>
              <a:t>L’accélération d’ions est dans une phase exploratoire ayant pour objectif de mieux </a:t>
            </a:r>
            <a:r>
              <a:rPr lang="fr-FR" sz="2000" b="1" dirty="0"/>
              <a:t>identifier les concepts les plus prometteurs</a:t>
            </a:r>
            <a:r>
              <a:rPr lang="fr-FR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 dirty="0"/>
              <a:t>Le </a:t>
            </a:r>
            <a:r>
              <a:rPr lang="fr-FR" sz="2000" b="1" dirty="0"/>
              <a:t>développement des accélérateurs d’ions</a:t>
            </a:r>
            <a:r>
              <a:rPr lang="fr-FR" sz="2000" dirty="0"/>
              <a:t> est freiné par la taille de la communauté/ manque d’installations? 'intérêt de la communauté pour mener l'étude jusqu'à un accélérateur? Rôle de l'IN2P3 comme moteur?</a:t>
            </a:r>
          </a:p>
        </p:txBody>
      </p:sp>
    </p:spTree>
    <p:extLst>
      <p:ext uri="{BB962C8B-B14F-4D97-AF65-F5344CB8AC3E}">
        <p14:creationId xmlns:p14="http://schemas.microsoft.com/office/powerpoint/2010/main" val="3431035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E75541A-F331-43D4-9ECC-2952829D1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Résumé et points de discussion (suite)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16C76B-107E-4E8E-A17A-E0DC66FD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BA2145B4-7637-47F4-850F-59DF412C1172}"/>
              </a:ext>
            </a:extLst>
          </p:cNvPr>
          <p:cNvSpPr txBox="1">
            <a:spLocks/>
          </p:cNvSpPr>
          <p:nvPr/>
        </p:nvSpPr>
        <p:spPr>
          <a:xfrm>
            <a:off x="251520" y="1916832"/>
            <a:ext cx="8280920" cy="2664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5"/>
            </a:pPr>
            <a:r>
              <a:rPr lang="fr-FR" sz="2000" dirty="0"/>
              <a:t>Le </a:t>
            </a:r>
            <a:r>
              <a:rPr lang="fr-FR" sz="2000" b="1" dirty="0"/>
              <a:t>fonctionnement des installations </a:t>
            </a:r>
            <a:r>
              <a:rPr lang="fr-FR" sz="2000" dirty="0"/>
              <a:t>n’est pas parfaitement adapté aux besoins des utilisateurs pour le développement d’accélérateurs (critères et mode d’accès, organisation en projets indépendants, manque de ressources). Proposer des projets pluriannuels (Apollon). 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fr-FR" sz="2000" dirty="0"/>
              <a:t>Le calendrier et l’envergure des projets sont très dépendants de </a:t>
            </a:r>
            <a:r>
              <a:rPr lang="fr-FR" sz="2000" b="1" dirty="0"/>
              <a:t>moyens qui ne sont pas bien maîtrisés au niveau des projets</a:t>
            </a:r>
            <a:r>
              <a:rPr lang="fr-FR" sz="2000" dirty="0"/>
              <a:t>. Quels investissements des tutelles, financier et RH, dans les projets accélérateurs plasma?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fr-FR" sz="2000" dirty="0"/>
              <a:t>Le </a:t>
            </a:r>
            <a:r>
              <a:rPr lang="fr-FR" sz="2000" b="1" dirty="0"/>
              <a:t>développement des applications </a:t>
            </a:r>
            <a:r>
              <a:rPr lang="fr-FR" sz="2000" dirty="0"/>
              <a:t>pourrait être mieux mis en valeur dans la feuille de route: discussion à poursuivre au sein du </a:t>
            </a:r>
            <a:r>
              <a:rPr lang="fr-FR" sz="2000" dirty="0" err="1"/>
              <a:t>GdR</a:t>
            </a:r>
            <a:r>
              <a:rPr lang="fr-FR" sz="2000" dirty="0"/>
              <a:t> pour préciser les applications les plus pertinentes à développer et identifier les partenaires.</a:t>
            </a:r>
          </a:p>
        </p:txBody>
      </p:sp>
    </p:spTree>
    <p:extLst>
      <p:ext uri="{BB962C8B-B14F-4D97-AF65-F5344CB8AC3E}">
        <p14:creationId xmlns:p14="http://schemas.microsoft.com/office/powerpoint/2010/main" val="361712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4733964-A0E7-46B6-B3AD-8D3EB89DF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99512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fr-FR" sz="2400" dirty="0"/>
              <a:t>Projets européens depuis 2006 dont </a:t>
            </a:r>
            <a:r>
              <a:rPr lang="fr-FR" sz="2400" dirty="0" err="1"/>
              <a:t>Eupraxia</a:t>
            </a:r>
            <a:r>
              <a:rPr lang="fr-FR" sz="2400" dirty="0"/>
              <a:t> ont eu un rôle moteur pour la R&amp;D </a:t>
            </a:r>
            <a:r>
              <a:rPr lang="fr-FR" sz="2400" dirty="0" err="1"/>
              <a:t>ArLP</a:t>
            </a:r>
            <a:r>
              <a:rPr lang="fr-FR" sz="2400" dirty="0"/>
              <a:t> électrons.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fr-FR" sz="2400" dirty="0"/>
              <a:t>Motivé par des applications à moyen terme (sources de rayonnement) et à long terme (exploration pour la physique des particules).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fr-FR" sz="2400" dirty="0"/>
              <a:t>Thématique plasma mentionnée dans la stratégie européenne pour la physique des particules (</a:t>
            </a:r>
            <a:r>
              <a:rPr lang="fr-FR" sz="2400" dirty="0" err="1"/>
              <a:t>maj</a:t>
            </a:r>
            <a:r>
              <a:rPr lang="fr-FR" sz="2400" dirty="0"/>
              <a:t> 2020), très présente dans les discussions Snowmass’21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99E53CC-1C91-486D-8DAC-DDAA3C0CF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Efforts internationaux vers le développement d’accélérateurs: électrons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93C862-D73E-433B-AFF4-7D909DC7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51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F82F594-499A-45C5-845E-006CBEA9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9" y="1340767"/>
            <a:ext cx="4579094" cy="1880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/>
              <a:t>Module accélérateur  10GeV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fr-FR" sz="1800" dirty="0">
                <a:solidFill>
                  <a:prstClr val="black"/>
                </a:solidFill>
              </a:rPr>
              <a:t>LBNL, guidage,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fr-FR" sz="1800" dirty="0">
                <a:solidFill>
                  <a:prstClr val="black"/>
                </a:solidFill>
              </a:rPr>
              <a:t>contrôle plasmas longs </a:t>
            </a:r>
          </a:p>
          <a:p>
            <a:pPr marL="0" lvl="0" indent="0">
              <a:spcBef>
                <a:spcPts val="0"/>
              </a:spcBef>
              <a:buNone/>
            </a:pPr>
            <a:endParaRPr lang="fr-FR" sz="1800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fr-FR" sz="1800" dirty="0">
                <a:solidFill>
                  <a:prstClr val="black"/>
                </a:solidFill>
              </a:rPr>
              <a:t>PRL </a:t>
            </a:r>
            <a:r>
              <a:rPr lang="fr-FR" sz="1800" dirty="0">
                <a:solidFill>
                  <a:srgbClr val="231F20"/>
                </a:solidFill>
                <a:latin typeface="AdvOT19ee2aa8.B"/>
              </a:rPr>
              <a:t>122, </a:t>
            </a:r>
            <a:r>
              <a:rPr lang="fr-FR" sz="1800" dirty="0">
                <a:solidFill>
                  <a:srgbClr val="231F20"/>
                </a:solidFill>
                <a:latin typeface="AdvOT483a8203"/>
              </a:rPr>
              <a:t>084801 (2019)</a:t>
            </a:r>
            <a:endParaRPr lang="fr-FR" sz="1800" dirty="0">
              <a:solidFill>
                <a:prstClr val="black"/>
              </a:solidFill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B56560E-1260-44F7-B445-26B690A22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Exemples d’avancées importantes </a:t>
            </a:r>
            <a:br>
              <a:rPr lang="fr-FR" dirty="0"/>
            </a:br>
            <a:r>
              <a:rPr lang="fr-FR" dirty="0"/>
              <a:t>vers des jalons  </a:t>
            </a:r>
            <a:r>
              <a:rPr lang="fr-FR" dirty="0" err="1"/>
              <a:t>ArLP</a:t>
            </a:r>
            <a:r>
              <a:rPr lang="fr-FR" dirty="0"/>
              <a:t>: électrons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12FFAC-41C9-42EA-926C-B410E038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3D4A08-F971-4A7A-BBD5-C8684DA840B1}"/>
              </a:ext>
            </a:extLst>
          </p:cNvPr>
          <p:cNvSpPr/>
          <p:nvPr/>
        </p:nvSpPr>
        <p:spPr>
          <a:xfrm>
            <a:off x="72008" y="3224058"/>
            <a:ext cx="43743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/>
              <a:t>Fonctionnement en cadence pendant 24h,  reproductible</a:t>
            </a:r>
          </a:p>
          <a:p>
            <a:r>
              <a:rPr lang="fr-FR" dirty="0"/>
              <a:t>DESY, LUX Laser plasma </a:t>
            </a:r>
            <a:r>
              <a:rPr lang="fr-FR" dirty="0" err="1"/>
              <a:t>accelerator</a:t>
            </a:r>
            <a:r>
              <a:rPr lang="fr-FR" dirty="0"/>
              <a:t>: </a:t>
            </a:r>
          </a:p>
          <a:p>
            <a:r>
              <a:rPr lang="fr-FR" dirty="0"/>
              <a:t>PRX 10, 031039 (2020)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C2D179-C01D-40EE-941E-E58726388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621" y="3256737"/>
            <a:ext cx="4572319" cy="17564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53AA7AA-5F91-4EBE-8C8C-B9AE231B9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949" y="1628800"/>
            <a:ext cx="3953691" cy="60524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0887B12-97A2-4326-807B-2B36F610E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229" y="2375979"/>
            <a:ext cx="4180114" cy="8098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2148AB3-6D76-4081-8D84-5321E73D7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1742" y="1994225"/>
            <a:ext cx="2140258" cy="90961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65A22BA-E0B4-41C2-9545-EE2F816276D1}"/>
              </a:ext>
            </a:extLst>
          </p:cNvPr>
          <p:cNvSpPr txBox="1"/>
          <p:nvPr/>
        </p:nvSpPr>
        <p:spPr>
          <a:xfrm>
            <a:off x="4797669" y="133013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Expérience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4826F0E-5D26-465E-ADE0-52F1CF84A2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767" y="1705262"/>
            <a:ext cx="209006" cy="8360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43DB1D2-F2E1-4FEB-A183-A055668BF0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8632" y="1950246"/>
            <a:ext cx="156754" cy="63572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84DC28E-42E6-43F5-949D-8909C0C1EB2A}"/>
              </a:ext>
            </a:extLst>
          </p:cNvPr>
          <p:cNvSpPr txBox="1"/>
          <p:nvPr/>
        </p:nvSpPr>
        <p:spPr>
          <a:xfrm>
            <a:off x="4768949" y="2120347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Simul</a:t>
            </a:r>
            <a:r>
              <a:rPr lang="fr-FR" dirty="0"/>
              <a:t> INFERNO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CFA3F6-6D95-450A-9B8A-6BDE389E570A}"/>
              </a:ext>
            </a:extLst>
          </p:cNvPr>
          <p:cNvSpPr/>
          <p:nvPr/>
        </p:nvSpPr>
        <p:spPr>
          <a:xfrm>
            <a:off x="100060" y="4886680"/>
            <a:ext cx="5148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/>
              <a:t>Automatisation de l’optimisation par Intelligence Artificielle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0CF3B6-94CC-4E5A-B989-8315EA2754BB}"/>
              </a:ext>
            </a:extLst>
          </p:cNvPr>
          <p:cNvSpPr/>
          <p:nvPr/>
        </p:nvSpPr>
        <p:spPr>
          <a:xfrm>
            <a:off x="1149253" y="5756237"/>
            <a:ext cx="41100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JAI, UK consortium and DESY et CLF UKRI, </a:t>
            </a:r>
          </a:p>
          <a:p>
            <a:r>
              <a:rPr lang="fr-FR" dirty="0" err="1"/>
              <a:t>Shalloo</a:t>
            </a:r>
            <a:r>
              <a:rPr lang="fr-FR" dirty="0"/>
              <a:t> et al, Nat </a:t>
            </a:r>
            <a:r>
              <a:rPr lang="fr-FR" dirty="0" err="1"/>
              <a:t>comm</a:t>
            </a:r>
            <a:r>
              <a:rPr lang="fr-FR" dirty="0"/>
              <a:t> (2020) 11:6355 |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F690DE2-6392-409E-8808-698BD2524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0152" y="5121351"/>
            <a:ext cx="2149928" cy="12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9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996EFE8-E4CA-471C-8491-CE1F9C774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Optimisation du faisceau d’électron avec des techniques d’intelligence artificielle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DF8C18-4002-4CB4-AA78-A9E0C5EB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8793F6FA-A3AC-4A36-B333-DD621BC0DD49}"/>
              </a:ext>
            </a:extLst>
          </p:cNvPr>
          <p:cNvSpPr txBox="1">
            <a:spLocks/>
          </p:cNvSpPr>
          <p:nvPr/>
        </p:nvSpPr>
        <p:spPr>
          <a:xfrm>
            <a:off x="1206500" y="1371600"/>
            <a:ext cx="7772400" cy="52081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/>
              <a:t>Best beam properties demonstrated so far at DESY </a:t>
            </a:r>
          </a:p>
          <a:p>
            <a:r>
              <a:rPr lang="fr-FR" sz="2000"/>
              <a:t>Agreement with simulations </a:t>
            </a:r>
            <a:r>
              <a:rPr lang="fr-FR" sz="1600"/>
              <a:t>(injection and acceleration in the plasma)</a:t>
            </a:r>
            <a:endParaRPr lang="fr-FR" sz="2000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 sz="1200"/>
          </a:p>
          <a:p>
            <a:r>
              <a:rPr lang="fr-FR" sz="2000"/>
              <a:t>Good agreement with simulations: strong basis for accelerator design</a:t>
            </a:r>
            <a:endParaRPr lang="fr-FR" sz="2000" dirty="0"/>
          </a:p>
        </p:txBody>
      </p:sp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A6023B33-74C2-4E01-A9FF-4097B821A1D7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6FB267-B366-42AD-9F7A-9AAC9C8A9A0C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4F1A29-E53F-46B3-B292-E0573BBC0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882" y="2196739"/>
            <a:ext cx="2625820" cy="35135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765366D-038A-4E16-9303-AF6916DC5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607" y="2279098"/>
            <a:ext cx="4709998" cy="35968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4F74E0-A49C-4124-853C-F06EBD7A1C02}"/>
              </a:ext>
            </a:extLst>
          </p:cNvPr>
          <p:cNvSpPr/>
          <p:nvPr/>
        </p:nvSpPr>
        <p:spPr>
          <a:xfrm>
            <a:off x="99395" y="5286246"/>
            <a:ext cx="15488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>
                <a:solidFill>
                  <a:srgbClr val="002060"/>
                </a:solidFill>
                <a:latin typeface="AdvOT19ee2aa8.B"/>
              </a:rPr>
              <a:t>PRL 126, </a:t>
            </a:r>
            <a:r>
              <a:rPr lang="fr-FR" sz="1100" dirty="0">
                <a:solidFill>
                  <a:srgbClr val="002060"/>
                </a:solidFill>
                <a:latin typeface="AdvOT483a8203"/>
              </a:rPr>
              <a:t>174801 (2021)</a:t>
            </a:r>
            <a:endParaRPr lang="fr-FR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163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859CC6D-C23E-4373-AC8E-A2370E993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71A9234-0570-4965-8665-2681E416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EuPRAXIA</a:t>
            </a:r>
            <a:r>
              <a:rPr lang="fr-FR" dirty="0"/>
              <a:t>: 1</a:t>
            </a:r>
            <a:r>
              <a:rPr lang="fr-FR" baseline="30000" dirty="0"/>
              <a:t>er</a:t>
            </a:r>
            <a:r>
              <a:rPr lang="fr-FR" dirty="0"/>
              <a:t> projet de construction d’un Accélérateur Plasma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9A9886-620F-451C-A560-CD65C9D11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6ED0C1-B5A3-47F2-BCC7-0AA140086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11" y="1366929"/>
            <a:ext cx="8516983" cy="475923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8662CF5-BD46-4B57-8565-0C93E51B66E2}"/>
              </a:ext>
            </a:extLst>
          </p:cNvPr>
          <p:cNvSpPr txBox="1"/>
          <p:nvPr/>
        </p:nvSpPr>
        <p:spPr>
          <a:xfrm>
            <a:off x="611560" y="5350477"/>
            <a:ext cx="4695546" cy="3827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66"/>
                </a:solidFill>
              </a:rPr>
              <a:t>On the ESFRI roadmap </a:t>
            </a:r>
            <a:r>
              <a:rPr lang="fr-FR" b="1" dirty="0" err="1">
                <a:solidFill>
                  <a:srgbClr val="FF0066"/>
                </a:solidFill>
              </a:rPr>
              <a:t>since</a:t>
            </a:r>
            <a:r>
              <a:rPr lang="fr-FR" b="1" dirty="0">
                <a:solidFill>
                  <a:srgbClr val="FF0066"/>
                </a:solidFill>
              </a:rPr>
              <a:t> July 2021</a:t>
            </a:r>
          </a:p>
        </p:txBody>
      </p:sp>
    </p:spTree>
    <p:extLst>
      <p:ext uri="{BB962C8B-B14F-4D97-AF65-F5344CB8AC3E}">
        <p14:creationId xmlns:p14="http://schemas.microsoft.com/office/powerpoint/2010/main" val="990544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E1B9730-79FB-4084-A8F4-25BB5BE96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51961E0-E398-450B-AFC9-B892E8455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Paramètres et applications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E8CF3A-16E4-4C15-95DF-C5C2E3AE5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D771A5-1244-4436-A09C-50080147F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13" y="1481386"/>
            <a:ext cx="8586651" cy="476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7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73C6E40-9951-4D36-968C-75F162578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7BE571-839E-41B1-857E-1C0CC44F7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Organisation d’</a:t>
            </a:r>
            <a:r>
              <a:rPr lang="fr-FR" dirty="0" err="1"/>
              <a:t>EuPRAXIA</a:t>
            </a:r>
            <a:r>
              <a:rPr lang="fr-FR" dirty="0"/>
              <a:t> </a:t>
            </a:r>
            <a:br>
              <a:rPr lang="fr-FR" dirty="0"/>
            </a:br>
            <a:r>
              <a:rPr lang="fr-FR" sz="3100" dirty="0"/>
              <a:t>(phase </a:t>
            </a:r>
            <a:r>
              <a:rPr lang="fr-FR" sz="3100" dirty="0" err="1"/>
              <a:t>preparatoire</a:t>
            </a:r>
            <a:r>
              <a:rPr lang="fr-FR" sz="3100" dirty="0"/>
              <a:t> initiale)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246AAC-851B-44E3-A89B-013C5D96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65B9-601A-4107-9DE3-74FF3D1DED2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935969-3BC2-40AB-A795-BCE4532F1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" y="1268760"/>
            <a:ext cx="8523805" cy="561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990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8524</TotalTime>
  <Words>2603</Words>
  <Application>Microsoft Office PowerPoint</Application>
  <PresentationFormat>Affichage à l'écran (4:3)</PresentationFormat>
  <Paragraphs>309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33</vt:i4>
      </vt:variant>
    </vt:vector>
  </HeadingPairs>
  <TitlesOfParts>
    <vt:vector size="42" baseType="lpstr">
      <vt:lpstr>ＭＳ Ｐゴシック</vt:lpstr>
      <vt:lpstr>AdvOT19ee2aa8.B</vt:lpstr>
      <vt:lpstr>AdvOT483a8203</vt:lpstr>
      <vt:lpstr>Arial</vt:lpstr>
      <vt:lpstr>Calibri</vt:lpstr>
      <vt:lpstr>Times New Roman</vt:lpstr>
      <vt:lpstr>Wingdings</vt:lpstr>
      <vt:lpstr>Thème Office</vt:lpstr>
      <vt:lpstr>2_Thème Office</vt:lpstr>
      <vt:lpstr>Groupement de Recherche Accélérateurs Plasma  PompEs par Laser</vt:lpstr>
      <vt:lpstr>Accélérateurs laser plasma et feuille de route: introduction</vt:lpstr>
      <vt:lpstr>Définition d’un accélérateur dans le cadre du GdR APPEL</vt:lpstr>
      <vt:lpstr>Efforts internationaux vers le développement d’accélérateurs: électrons</vt:lpstr>
      <vt:lpstr>Exemples d’avancées importantes  vers des jalons  ArLP: électrons</vt:lpstr>
      <vt:lpstr>Optimisation du faisceau d’électron avec des techniques d’intelligence artificielle</vt:lpstr>
      <vt:lpstr>EuPRAXIA: 1er projet de construction d’un Accélérateur Plasma</vt:lpstr>
      <vt:lpstr>Paramètres et applications</vt:lpstr>
      <vt:lpstr>Organisation d’EuPRAXIA  (phase preparatoire initiale)</vt:lpstr>
      <vt:lpstr>EuPRAXIA en 2022</vt:lpstr>
      <vt:lpstr>Update of the European Strategy for Particle Physics, June 2020</vt:lpstr>
      <vt:lpstr>Mise en place d’un groupe d’experts plasma/laser pour coordonner la définition de priorités </vt:lpstr>
      <vt:lpstr>Groupe d’experts plasma laser (2020-2021)</vt:lpstr>
      <vt:lpstr>Conclusions générales du comité d’experts plasma (2021)</vt:lpstr>
      <vt:lpstr>Proposition d’une approche pour évaluer la faisabilité des développements accélérateurs avancés en 2025  </vt:lpstr>
      <vt:lpstr>Proposition FdR plasma pour  ESPP </vt:lpstr>
      <vt:lpstr>Efforts internationaux vers le développement d’accélérateurs: ions</vt:lpstr>
      <vt:lpstr>Exemples d’avancées importantes  vers des jalons  ArLP: ions</vt:lpstr>
      <vt:lpstr>Projets européens ions</vt:lpstr>
      <vt:lpstr>Panorama des activités Fr</vt:lpstr>
      <vt:lpstr>Sources de particules et milieux plasmas</vt:lpstr>
      <vt:lpstr>Installations et développements laser</vt:lpstr>
      <vt:lpstr>Modélisation et efforts numériques</vt:lpstr>
      <vt:lpstr>Applications électrons</vt:lpstr>
      <vt:lpstr>Applications ions</vt:lpstr>
      <vt:lpstr>Grandes lignes FdR ions jusqu’en 2027  1/2</vt:lpstr>
      <vt:lpstr>Grandes lignes FdR ions jusqu’en 2027  2/2</vt:lpstr>
      <vt:lpstr>Grandes lignes FdR e- jusqu’en 2027  1/3</vt:lpstr>
      <vt:lpstr>Grandes lignes FdR e- jusqu’en 2027 2/3</vt:lpstr>
      <vt:lpstr>Grandes lignes FdR e- jusqu’en 2027 3/3</vt:lpstr>
      <vt:lpstr>Sources d’électrons de bonne qualité</vt:lpstr>
      <vt:lpstr>Résumé et points de discussion</vt:lpstr>
      <vt:lpstr>Résumé et points de discussion (suite)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Groupement de Recherche Accélérateurs Laser Plasma GdR ALP</dc:title>
  <dc:creator>Brigitte</dc:creator>
  <cp:lastModifiedBy>brigitte</cp:lastModifiedBy>
  <cp:revision>354</cp:revision>
  <cp:lastPrinted>2022-05-04T15:28:47Z</cp:lastPrinted>
  <dcterms:created xsi:type="dcterms:W3CDTF">2018-06-06T12:05:47Z</dcterms:created>
  <dcterms:modified xsi:type="dcterms:W3CDTF">2022-05-10T16:54:09Z</dcterms:modified>
</cp:coreProperties>
</file>