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4570" r:id="rId6"/>
    <p:sldId id="4571" r:id="rId7"/>
    <p:sldId id="457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FF0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70"/>
    <p:restoredTop sz="94706"/>
  </p:normalViewPr>
  <p:slideViewPr>
    <p:cSldViewPr snapToGrid="0" snapToObjects="1">
      <p:cViewPr varScale="1">
        <p:scale>
          <a:sx n="78" d="100"/>
          <a:sy n="78" d="100"/>
        </p:scale>
        <p:origin x="18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7963C0-3D60-9B4A-A33E-8E65553F7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8C8BDC1-108B-B34C-8A64-6E0F6D028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441337-818E-344C-A6F8-CC35F081D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4232-563D-0E43-8FB3-FAC5B33CAF63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F17A56-53C2-8148-AB06-DAA88EEA8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415F97-6261-0149-948E-24731534C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73A5-1376-384C-8F23-C71C1FC89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16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DAA9DB-9D51-FF44-9604-205A7AF62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B0ABE22-3F93-9041-89E6-E7E120D07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F5BD23-2D4C-5A4B-AA7B-E2894DA4D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4232-563D-0E43-8FB3-FAC5B33CAF63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D0C567-0823-2F4A-96FF-154E9AC9F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F2BFE5-1635-0F49-9A33-50C217F1A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73A5-1376-384C-8F23-C71C1FC89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92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3640C87-DB54-BE47-8C3E-C7EB8BA70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372E1A0-19FB-8749-B84B-950BD22B0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08AAFC-B9D6-2B42-A011-61C848F2A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4232-563D-0E43-8FB3-FAC5B33CAF63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8F599D-5AC5-1141-9C45-179376C7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F77E63-61A4-164D-8A78-0DB9BC66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73A5-1376-384C-8F23-C71C1FC89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76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9342B4-E8D0-3941-BD29-9C3CFD1BA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39C3EC-9495-AD49-9169-ABFBA0D9C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86BFAF-3CCB-A84D-950E-479C64F13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4232-563D-0E43-8FB3-FAC5B33CAF63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50E3AA-D7B8-3347-B867-6C4EA73A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D39E54-EF2F-6441-AC8D-35035F9D7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73A5-1376-384C-8F23-C71C1FC89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3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16406A-E0FE-A04A-9C7F-CF30485F4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C5F090-A93A-CE4A-BAB3-25216E7A1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B046F9-FE5A-F647-95D3-0EB0009B0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4232-563D-0E43-8FB3-FAC5B33CAF63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74B2FB-97D0-B247-960D-DA682FAF6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48A491-FAF7-9C47-B415-00220720E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73A5-1376-384C-8F23-C71C1FC89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392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8CE399-73F0-B847-8C10-A0F50970E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015E13-C12C-0548-B976-A1401B6042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C8DDCC-9964-DE49-8C36-98794766C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1259431-065B-B341-9ABA-A7A5D044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4232-563D-0E43-8FB3-FAC5B33CAF63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F0363F-DDC0-0F48-B984-6B5D35338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A181F3-D13A-8B4F-9350-D6BF96766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73A5-1376-384C-8F23-C71C1FC89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751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9DC166-B24E-AC42-BCF7-811E7C3FA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9AA6DD-7C89-B04F-AAE0-FEAF71E37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35FFA08-3F4F-A846-9711-8464B88A9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05345C5-BED6-9047-B9D2-D4B60B87F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B9E75BA-A480-BA4E-B828-4E4A75AC46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88429FF-E08D-3941-B5D6-99BB96CF1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4232-563D-0E43-8FB3-FAC5B33CAF63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4AE6505-A516-B348-A43B-BEE66680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A4591DE-944D-3849-A0EF-09445F8DE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73A5-1376-384C-8F23-C71C1FC89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25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7E3214-6553-1C4C-BD38-B2CB8BE21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E379D4B-8E6B-4340-A74D-CFCF68307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4232-563D-0E43-8FB3-FAC5B33CAF63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4A05819-9330-244E-8AB5-877525B52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DC73F8-D8C1-A14E-AE5D-E96FFE4DB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73A5-1376-384C-8F23-C71C1FC89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2257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C4204EE-2318-1340-A526-24A2E0AEC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4232-563D-0E43-8FB3-FAC5B33CAF63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29AD895-F929-3549-AC6D-B0650FD29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E345FF-917A-B844-9684-C2DA078CC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73A5-1376-384C-8F23-C71C1FC89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019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337FE9-BE34-414E-9CC4-34CE80D1E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32EA25-F94C-6444-B7E5-352BF0C04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1CACCB-5A60-6348-A559-D36F4A995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685D9E5-C84F-2646-A42D-F00A2C8FF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4232-563D-0E43-8FB3-FAC5B33CAF63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6715D5-CA79-E643-830B-21FA98E30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99FA9B-BAEC-ED4C-A52C-1528E8B0E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73A5-1376-384C-8F23-C71C1FC89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827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B8402B-52EA-354C-9D39-287A0C20F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E110CEE-68F6-4D48-9A6E-972F9CFE3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EEFA10-E95C-6C4E-99EB-12821D2C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FFE6F20-0D62-F547-B9F1-B4D6F4F89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4232-563D-0E43-8FB3-FAC5B33CAF63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D7188A3-4F80-1445-A703-7F10ED99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5EF214-870E-824F-9D90-D512CDE67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73A5-1376-384C-8F23-C71C1FC89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676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1EACF9C-F2A1-8B4B-9289-C62113AFF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BACEE5-A0B4-5A4E-A602-DF9B5E595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E477E9-9E68-AF4A-ADB7-B1900AB12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64232-563D-0E43-8FB3-FAC5B33CAF63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776844-067C-6C4A-BB67-F0BA808C6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E06C60-0B0F-0947-930F-B12EE7B2B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173A5-1376-384C-8F23-C71C1FC891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23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1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rxiv.org/list/physics/recent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5CAB9A9-5117-3646-881F-3DA86640060F}"/>
              </a:ext>
            </a:extLst>
          </p:cNvPr>
          <p:cNvSpPr txBox="1"/>
          <p:nvPr/>
        </p:nvSpPr>
        <p:spPr>
          <a:xfrm>
            <a:off x="1024759" y="1638409"/>
            <a:ext cx="1016875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accent1"/>
                </a:solidFill>
                <a:latin typeface="Comic Sans MS" panose="030F0902030302020204" pitchFamily="66" charset="0"/>
              </a:rPr>
              <a:t>Les grandes questions ouvertes et enjeux fondamentaux de la physique</a:t>
            </a:r>
          </a:p>
          <a:p>
            <a:pPr algn="ctr"/>
            <a:endParaRPr lang="fr-FR" sz="3600" b="1" dirty="0">
              <a:solidFill>
                <a:schemeClr val="accent1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fr-FR" sz="3600" b="1" i="1" dirty="0">
                <a:solidFill>
                  <a:schemeClr val="accent1"/>
                </a:solidFill>
                <a:latin typeface="Comic Sans MS" panose="030F0902030302020204" pitchFamily="66" charset="0"/>
              </a:rPr>
              <a:t>Quelques enjeux en physique quantique</a:t>
            </a:r>
          </a:p>
          <a:p>
            <a:pPr algn="ctr"/>
            <a:endParaRPr lang="fr-FR" sz="3600" b="1" i="1" dirty="0">
              <a:solidFill>
                <a:schemeClr val="accent1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fr-FR" sz="2800" b="1" i="1" dirty="0">
                <a:solidFill>
                  <a:schemeClr val="accent1"/>
                </a:solidFill>
                <a:latin typeface="Comic Sans MS" panose="030F0902030302020204" pitchFamily="66" charset="0"/>
              </a:rPr>
              <a:t>Serge </a:t>
            </a:r>
            <a:r>
              <a:rPr lang="fr-FR" sz="2800" b="1" i="1" dirty="0" err="1">
                <a:solidFill>
                  <a:schemeClr val="accent1"/>
                </a:solidFill>
                <a:latin typeface="Comic Sans MS" panose="030F0902030302020204" pitchFamily="66" charset="0"/>
              </a:rPr>
              <a:t>Haroche</a:t>
            </a:r>
            <a:endParaRPr lang="fr-FR" sz="2800" b="1" i="1" dirty="0">
              <a:solidFill>
                <a:schemeClr val="accent1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fr-FR" sz="2800" b="1" i="1" dirty="0">
                <a:solidFill>
                  <a:schemeClr val="accent1"/>
                </a:solidFill>
                <a:latin typeface="Comic Sans MS" panose="030F0902030302020204" pitchFamily="66" charset="0"/>
              </a:rPr>
              <a:t>Collège de France</a:t>
            </a:r>
          </a:p>
          <a:p>
            <a:pPr algn="ctr"/>
            <a:endParaRPr lang="fr-FR" sz="3600" b="1" i="1" dirty="0">
              <a:solidFill>
                <a:schemeClr val="accent1"/>
              </a:solidFill>
              <a:latin typeface="Comic Sans MS" panose="030F0902030302020204" pitchFamily="66" charset="0"/>
            </a:endParaRPr>
          </a:p>
        </p:txBody>
      </p:sp>
      <p:pic>
        <p:nvPicPr>
          <p:cNvPr id="5" name="Picture 8" descr="logo_college_big">
            <a:extLst>
              <a:ext uri="{FF2B5EF4-FFF2-40B4-BE49-F238E27FC236}">
                <a16:creationId xmlns:a16="http://schemas.microsoft.com/office/drawing/2014/main" id="{D4F340D3-6F6D-254F-94BA-4FEABEDF8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1" y="522396"/>
            <a:ext cx="27432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logo_ens-2-890cb">
            <a:extLst>
              <a:ext uri="{FF2B5EF4-FFF2-40B4-BE49-F238E27FC236}">
                <a16:creationId xmlns:a16="http://schemas.microsoft.com/office/drawing/2014/main" id="{44B0DE73-32C2-AB4C-B0D0-E0E83C7BB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144" y="201721"/>
            <a:ext cx="1828800" cy="1436688"/>
          </a:xfrm>
          <a:prstGeom prst="rect">
            <a:avLst/>
          </a:prstGeom>
          <a:solidFill>
            <a:srgbClr val="02023E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AC907CA-B430-304A-963E-6FE6A4FAC5F0}"/>
              </a:ext>
            </a:extLst>
          </p:cNvPr>
          <p:cNvSpPr txBox="1"/>
          <p:nvPr/>
        </p:nvSpPr>
        <p:spPr>
          <a:xfrm>
            <a:off x="11729545" y="28535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0C10241-5281-B342-8110-3DE74DF9C80D}"/>
              </a:ext>
            </a:extLst>
          </p:cNvPr>
          <p:cNvSpPr txBox="1"/>
          <p:nvPr/>
        </p:nvSpPr>
        <p:spPr>
          <a:xfrm>
            <a:off x="2858431" y="6321972"/>
            <a:ext cx="8963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FF0000"/>
                </a:solidFill>
                <a:latin typeface="Comic Sans MS" panose="030F0902030302020204" pitchFamily="66" charset="0"/>
              </a:rPr>
              <a:t>Congrès général des 150 ans de la Société Française de Physique, 5 Juillet 2023</a:t>
            </a:r>
          </a:p>
        </p:txBody>
      </p:sp>
    </p:spTree>
    <p:extLst>
      <p:ext uri="{BB962C8B-B14F-4D97-AF65-F5344CB8AC3E}">
        <p14:creationId xmlns:p14="http://schemas.microsoft.com/office/powerpoint/2010/main" val="2911423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390DC6B-C804-9D4B-A60A-251808E9D668}"/>
              </a:ext>
            </a:extLst>
          </p:cNvPr>
          <p:cNvSpPr txBox="1"/>
          <p:nvPr/>
        </p:nvSpPr>
        <p:spPr>
          <a:xfrm>
            <a:off x="1970690" y="43755"/>
            <a:ext cx="8213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1"/>
                </a:solidFill>
                <a:latin typeface="Comic Sans MS" panose="030F0902030302020204" pitchFamily="66" charset="0"/>
              </a:rPr>
              <a:t>L’enjeu de la précision en métrologie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3DC22BA-DDE9-8845-8E10-2D208133E858}"/>
              </a:ext>
            </a:extLst>
          </p:cNvPr>
          <p:cNvSpPr txBox="1"/>
          <p:nvPr/>
        </p:nvSpPr>
        <p:spPr>
          <a:xfrm>
            <a:off x="1024759" y="1923393"/>
            <a:ext cx="9979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1"/>
                </a:solidFill>
                <a:latin typeface="Comic Sans MS" panose="030F0902030302020204" pitchFamily="66" charset="0"/>
              </a:rPr>
              <a:t>:</a:t>
            </a:r>
            <a:r>
              <a:rPr lang="fr-FR" sz="2400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A0FDC84-5620-6242-A29F-2550682526BD}"/>
              </a:ext>
            </a:extLst>
          </p:cNvPr>
          <p:cNvSpPr txBox="1"/>
          <p:nvPr/>
        </p:nvSpPr>
        <p:spPr>
          <a:xfrm>
            <a:off x="-18393" y="531929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  <a:latin typeface="Comic Sans MS" panose="030F0902030302020204" pitchFamily="66" charset="0"/>
              </a:rPr>
              <a:t>Des horloges optiques sensibles  à la courbure de l’espace temps sur leur propre dimension!</a:t>
            </a:r>
          </a:p>
        </p:txBody>
      </p:sp>
      <p:pic>
        <p:nvPicPr>
          <p:cNvPr id="10" name="Image 4" descr="Capture d’écran 2018-01-07 à 14.12.03.png">
            <a:extLst>
              <a:ext uri="{FF2B5EF4-FFF2-40B4-BE49-F238E27FC236}">
                <a16:creationId xmlns:a16="http://schemas.microsoft.com/office/drawing/2014/main" id="{9B31DBEC-4330-C645-A5F8-95942970D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43" y="1488209"/>
            <a:ext cx="2690036" cy="252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064D69B-6F77-D745-A0C4-BA0E24837074}"/>
              </a:ext>
            </a:extLst>
          </p:cNvPr>
          <p:cNvSpPr txBox="1"/>
          <p:nvPr/>
        </p:nvSpPr>
        <p:spPr>
          <a:xfrm>
            <a:off x="3644298" y="1628349"/>
            <a:ext cx="4808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  <a:latin typeface="Comic Sans MS" panose="030F0902030302020204" pitchFamily="66" charset="0"/>
              </a:rPr>
              <a:t>Incertitude relative &lt; 10</a:t>
            </a:r>
            <a:r>
              <a:rPr lang="fr-FR" sz="2000" baseline="30000" dirty="0">
                <a:solidFill>
                  <a:srgbClr val="FF0000"/>
                </a:solidFill>
                <a:latin typeface="Comic Sans MS" panose="030F0902030302020204" pitchFamily="66" charset="0"/>
              </a:rPr>
              <a:t>-20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1672A7B-CBCC-7D43-935F-8F7DD9C774E0}"/>
              </a:ext>
            </a:extLst>
          </p:cNvPr>
          <p:cNvSpPr txBox="1"/>
          <p:nvPr/>
        </p:nvSpPr>
        <p:spPr>
          <a:xfrm>
            <a:off x="4281864" y="2187627"/>
            <a:ext cx="4073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Comic Sans MS" panose="030F0902030302020204" pitchFamily="66" charset="0"/>
              </a:rPr>
              <a:t>1/100 seconde sur l’âge de l’Univers!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358A26E-566E-EF42-84BD-1F8CF123F991}"/>
              </a:ext>
            </a:extLst>
          </p:cNvPr>
          <p:cNvSpPr txBox="1"/>
          <p:nvPr/>
        </p:nvSpPr>
        <p:spPr>
          <a:xfrm>
            <a:off x="4710671" y="2863494"/>
            <a:ext cx="4900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latin typeface="Comic Sans MS" panose="030F0902030302020204" pitchFamily="66" charset="0"/>
              </a:rPr>
              <a:t>Un gain de </a:t>
            </a:r>
            <a:r>
              <a:rPr lang="fr-FR" dirty="0" err="1">
                <a:solidFill>
                  <a:srgbClr val="FF0000"/>
                </a:solidFill>
                <a:latin typeface="Comic Sans MS" panose="030F0902030302020204" pitchFamily="66" charset="0"/>
              </a:rPr>
              <a:t>précison</a:t>
            </a:r>
            <a:r>
              <a:rPr lang="fr-FR" dirty="0">
                <a:solidFill>
                  <a:srgbClr val="FF0000"/>
                </a:solidFill>
                <a:latin typeface="Comic Sans MS" panose="030F0902030302020204" pitchFamily="66" charset="0"/>
              </a:rPr>
              <a:t> d’un million sur les horloges du GPS!</a:t>
            </a:r>
          </a:p>
        </p:txBody>
      </p:sp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23B794EF-18D6-1044-A5ED-E9EFE274B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6227" y="2087721"/>
            <a:ext cx="1795773" cy="4279862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1E1C5CAA-CEC4-CE48-80A5-B846C13079C4}"/>
              </a:ext>
            </a:extLst>
          </p:cNvPr>
          <p:cNvSpPr txBox="1"/>
          <p:nvPr/>
        </p:nvSpPr>
        <p:spPr>
          <a:xfrm>
            <a:off x="5713868" y="3568390"/>
            <a:ext cx="4682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rgbClr val="FF0000"/>
                </a:solidFill>
                <a:latin typeface="Comic Sans MS" panose="030F0902030302020204" pitchFamily="66" charset="0"/>
              </a:rPr>
              <a:t>Sensible au </a:t>
            </a:r>
            <a:r>
              <a:rPr lang="fr-FR" dirty="0" err="1">
                <a:solidFill>
                  <a:srgbClr val="FF0000"/>
                </a:solidFill>
                <a:latin typeface="Comic Sans MS" panose="030F0902030302020204" pitchFamily="66" charset="0"/>
              </a:rPr>
              <a:t>red-shift</a:t>
            </a:r>
            <a:r>
              <a:rPr lang="fr-FR" dirty="0">
                <a:solidFill>
                  <a:srgbClr val="FF0000"/>
                </a:solidFill>
                <a:latin typeface="Comic Sans MS" panose="030F0902030302020204" pitchFamily="66" charset="0"/>
              </a:rPr>
              <a:t> gravitationnel sur une différence d’altitude de 1mm!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21086F1-6828-4F47-9797-9002A028C943}"/>
              </a:ext>
            </a:extLst>
          </p:cNvPr>
          <p:cNvSpPr txBox="1"/>
          <p:nvPr/>
        </p:nvSpPr>
        <p:spPr>
          <a:xfrm>
            <a:off x="-143852" y="5896725"/>
            <a:ext cx="7845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Tests de théories fondamentales: dérive des constantes de la physique</a:t>
            </a:r>
            <a:r>
              <a:rPr lang="fr-FR" dirty="0"/>
              <a:t>: 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310D41E-B419-8E4D-898E-A35293ED2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7302" y="5679285"/>
            <a:ext cx="2827804" cy="739579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C65FE448-5657-6940-A3C3-6E55687F8157}"/>
              </a:ext>
            </a:extLst>
          </p:cNvPr>
          <p:cNvSpPr txBox="1"/>
          <p:nvPr/>
        </p:nvSpPr>
        <p:spPr>
          <a:xfrm>
            <a:off x="160338" y="4096715"/>
            <a:ext cx="44116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902030302020204" pitchFamily="66" charset="0"/>
              </a:rPr>
              <a:t>Atomes de Sr (ou Yb) froids piégés dans réseau optique et interrogés par laser ultrastable. Un  laser « peigne de fréquence »  divise la fréquence optique et la ramène dans le domaine des  microondes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AB767FC4-BC97-C045-8363-067540C567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2871" y="4460460"/>
            <a:ext cx="3480936" cy="765806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F8D8E165-59B0-FC47-8E86-96A07ACB9E16}"/>
              </a:ext>
            </a:extLst>
          </p:cNvPr>
          <p:cNvSpPr txBox="1"/>
          <p:nvPr/>
        </p:nvSpPr>
        <p:spPr>
          <a:xfrm>
            <a:off x="1117387" y="1606575"/>
            <a:ext cx="2343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Jun </a:t>
            </a:r>
            <a:r>
              <a:rPr lang="fr-FR" dirty="0" err="1">
                <a:solidFill>
                  <a:schemeClr val="bg1"/>
                </a:solidFill>
              </a:rPr>
              <a:t>Ye</a:t>
            </a:r>
            <a:r>
              <a:rPr lang="fr-FR" dirty="0">
                <a:solidFill>
                  <a:schemeClr val="bg1"/>
                </a:solidFill>
              </a:rPr>
              <a:t>, JILA Boulder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254F728-5514-624A-8104-EF3FBD2D3149}"/>
              </a:ext>
            </a:extLst>
          </p:cNvPr>
          <p:cNvSpPr txBox="1"/>
          <p:nvPr/>
        </p:nvSpPr>
        <p:spPr>
          <a:xfrm>
            <a:off x="160338" y="6443842"/>
            <a:ext cx="12013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902030302020204" pitchFamily="66" charset="0"/>
              </a:rPr>
              <a:t>Arrivera-t-on à  une sensibilité à la courbure de l’espace temps sur des dimensions atomiques   </a:t>
            </a:r>
            <a:r>
              <a:rPr lang="fr-FR" dirty="0">
                <a:solidFill>
                  <a:srgbClr val="FF0000"/>
                </a:solidFill>
              </a:rPr>
              <a:t>(</a:t>
            </a:r>
            <a:r>
              <a:rPr lang="fr-FR" dirty="0" err="1">
                <a:solidFill>
                  <a:srgbClr val="FF0000"/>
                </a:solidFill>
                <a:latin typeface="Symbol" pitchFamily="2" charset="2"/>
              </a:rPr>
              <a:t>Dn</a:t>
            </a:r>
            <a:r>
              <a:rPr lang="fr-FR" dirty="0">
                <a:solidFill>
                  <a:srgbClr val="FF0000"/>
                </a:solidFill>
                <a:latin typeface="Symbol" pitchFamily="2" charset="2"/>
              </a:rPr>
              <a:t>/n  = 10</a:t>
            </a:r>
            <a:r>
              <a:rPr lang="fr-FR" baseline="30000" dirty="0">
                <a:solidFill>
                  <a:srgbClr val="FF0000"/>
                </a:solidFill>
                <a:latin typeface="Symbol" pitchFamily="2" charset="2"/>
              </a:rPr>
              <a:t>-25</a:t>
            </a:r>
            <a:r>
              <a:rPr lang="fr-FR" dirty="0">
                <a:solidFill>
                  <a:srgbClr val="FF0000"/>
                </a:solidFill>
              </a:rPr>
              <a:t>)? </a:t>
            </a:r>
          </a:p>
        </p:txBody>
      </p:sp>
    </p:spTree>
    <p:extLst>
      <p:ext uri="{BB962C8B-B14F-4D97-AF65-F5344CB8AC3E}">
        <p14:creationId xmlns:p14="http://schemas.microsoft.com/office/powerpoint/2010/main" val="263724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D1804E8-EFBA-5A44-91F8-BE2BC179082D}"/>
              </a:ext>
            </a:extLst>
          </p:cNvPr>
          <p:cNvSpPr txBox="1"/>
          <p:nvPr/>
        </p:nvSpPr>
        <p:spPr>
          <a:xfrm>
            <a:off x="237323" y="93021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dirty="0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150A2A4-F40B-BA47-BAC2-BE5CE8DD40C0}"/>
              </a:ext>
            </a:extLst>
          </p:cNvPr>
          <p:cNvSpPr txBox="1"/>
          <p:nvPr/>
        </p:nvSpPr>
        <p:spPr>
          <a:xfrm>
            <a:off x="237323" y="3691479"/>
            <a:ext cx="6164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548B8E9-F32E-3D4E-A29C-47FE960B1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496" y="4384527"/>
            <a:ext cx="2369558" cy="483583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2821E39F-9BF7-9F45-A8A0-E498E96AA77C}"/>
              </a:ext>
            </a:extLst>
          </p:cNvPr>
          <p:cNvSpPr/>
          <p:nvPr/>
        </p:nvSpPr>
        <p:spPr>
          <a:xfrm>
            <a:off x="3590595" y="5124729"/>
            <a:ext cx="606971" cy="5375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E511A75-BD88-6241-A99C-BC7E40B8FBF4}"/>
              </a:ext>
            </a:extLst>
          </p:cNvPr>
          <p:cNvSpPr/>
          <p:nvPr/>
        </p:nvSpPr>
        <p:spPr>
          <a:xfrm>
            <a:off x="3771899" y="5124783"/>
            <a:ext cx="575442" cy="537590"/>
          </a:xfrm>
          <a:prstGeom prst="ellipse">
            <a:avLst/>
          </a:prstGeom>
          <a:solidFill>
            <a:srgbClr val="4472C4">
              <a:alpha val="52941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AC11A0F-3428-7C45-BE54-81F8A13EE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360" y="5073288"/>
            <a:ext cx="1090887" cy="74098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C698CD6-4A31-8E4A-84AC-3AE7B4D24237}"/>
              </a:ext>
            </a:extLst>
          </p:cNvPr>
          <p:cNvSpPr txBox="1"/>
          <p:nvPr/>
        </p:nvSpPr>
        <p:spPr>
          <a:xfrm>
            <a:off x="129241" y="5843924"/>
            <a:ext cx="7033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902030302020204" pitchFamily="66" charset="0"/>
              </a:rPr>
              <a:t>Si l’électron classique avait la taille de la Terre, le dipôle serait dû à des distributions de charges + et – dont les centres de gravité seraient distants de moins de la taille d’un atome!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26B3454-DA2A-EE47-962B-5F41F072C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4361" y="4943386"/>
            <a:ext cx="3059558" cy="90762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C7DB68BC-2523-B344-A614-07BC4E76CB71}"/>
              </a:ext>
            </a:extLst>
          </p:cNvPr>
          <p:cNvSpPr txBox="1"/>
          <p:nvPr/>
        </p:nvSpPr>
        <p:spPr>
          <a:xfrm>
            <a:off x="7281998" y="4481565"/>
            <a:ext cx="4866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902030302020204" pitchFamily="66" charset="0"/>
              </a:rPr>
              <a:t>Recherche de particules </a:t>
            </a:r>
            <a:r>
              <a:rPr lang="fr-FR" dirty="0" err="1">
                <a:latin typeface="Comic Sans MS" panose="030F0902030302020204" pitchFamily="66" charset="0"/>
              </a:rPr>
              <a:t>supersymétriq</a:t>
            </a:r>
            <a:r>
              <a:rPr lang="fr-FR" dirty="0" err="1"/>
              <a:t>ues</a:t>
            </a:r>
            <a:r>
              <a:rPr lang="fr-FR" dirty="0"/>
              <a:t>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C75E8AA-31D6-2F44-8ED6-E025E7CAA321}"/>
              </a:ext>
            </a:extLst>
          </p:cNvPr>
          <p:cNvSpPr txBox="1"/>
          <p:nvPr/>
        </p:nvSpPr>
        <p:spPr>
          <a:xfrm>
            <a:off x="7597177" y="5943495"/>
            <a:ext cx="4236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509"/>
                </a:solidFill>
                <a:latin typeface="Comic Sans MS" panose="030F0902030302020204" pitchFamily="66" charset="0"/>
              </a:rPr>
              <a:t>La limite actuelle semble placer M  au-delà de ce que peut produire le LHC!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6CC6AA7-1F59-E647-82E5-F00EFFFCCE66}"/>
              </a:ext>
            </a:extLst>
          </p:cNvPr>
          <p:cNvSpPr txBox="1"/>
          <p:nvPr/>
        </p:nvSpPr>
        <p:spPr>
          <a:xfrm>
            <a:off x="60924" y="4593"/>
            <a:ext cx="12260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1"/>
                </a:solidFill>
                <a:latin typeface="Comic Sans MS" panose="030F0902030302020204" pitchFamily="66" charset="0"/>
              </a:rPr>
              <a:t>L’enjeu de la sensibilité dans la chasse aux nouvelles particules: </a:t>
            </a:r>
            <a:r>
              <a:rPr lang="fr-FR" sz="3200" b="1" dirty="0">
                <a:solidFill>
                  <a:srgbClr val="FF0509"/>
                </a:solidFill>
                <a:latin typeface="Comic Sans MS" panose="030F0902030302020204" pitchFamily="66" charset="0"/>
              </a:rPr>
              <a:t>le moment dipolaire de l’électron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34539B7D-CDA2-CB45-8EB9-243AF8CA8AE1}"/>
              </a:ext>
            </a:extLst>
          </p:cNvPr>
          <p:cNvGrpSpPr/>
          <p:nvPr/>
        </p:nvGrpSpPr>
        <p:grpSpPr>
          <a:xfrm>
            <a:off x="334621" y="1063047"/>
            <a:ext cx="12065719" cy="3463942"/>
            <a:chOff x="479325" y="806079"/>
            <a:chExt cx="12065719" cy="3463942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7716D337-320F-6744-9641-41052D502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64144" y="806079"/>
              <a:ext cx="5591927" cy="3463942"/>
            </a:xfrm>
            <a:prstGeom prst="rect">
              <a:avLst/>
            </a:prstGeom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5084982A-13DF-084E-B992-B629F566BBBF}"/>
                </a:ext>
              </a:extLst>
            </p:cNvPr>
            <p:cNvSpPr txBox="1"/>
            <p:nvPr/>
          </p:nvSpPr>
          <p:spPr>
            <a:xfrm>
              <a:off x="479325" y="1226203"/>
              <a:ext cx="42291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latin typeface="Comic Sans MS" panose="030F0902030302020204" pitchFamily="66" charset="0"/>
                </a:rPr>
                <a:t>Spectroscopie </a:t>
              </a:r>
              <a:r>
                <a:rPr lang="fr-FR" sz="2000" dirty="0" err="1">
                  <a:latin typeface="Comic Sans MS" panose="030F0902030302020204" pitchFamily="66" charset="0"/>
                </a:rPr>
                <a:t>Ramsey</a:t>
              </a:r>
              <a:r>
                <a:rPr lang="fr-FR" sz="2000" dirty="0">
                  <a:latin typeface="Comic Sans MS" panose="030F0902030302020204" pitchFamily="66" charset="0"/>
                </a:rPr>
                <a:t> sur des ions moléculaires de fluorure de Hf piégés et interrogés par radiofréquence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F887A89D-E43C-2C45-A0F0-DFB0F7AC7885}"/>
                </a:ext>
              </a:extLst>
            </p:cNvPr>
            <p:cNvSpPr txBox="1"/>
            <p:nvPr/>
          </p:nvSpPr>
          <p:spPr>
            <a:xfrm>
              <a:off x="9883512" y="2698966"/>
              <a:ext cx="2661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Jun </a:t>
              </a:r>
              <a:r>
                <a:rPr lang="fr-FR" dirty="0" err="1"/>
                <a:t>Ye</a:t>
              </a:r>
              <a:r>
                <a:rPr lang="fr-FR" dirty="0"/>
                <a:t>, E. Cornel (JILA)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C7CB95B-2823-AD4A-9506-022E0156C7EA}"/>
                </a:ext>
              </a:extLst>
            </p:cNvPr>
            <p:cNvSpPr/>
            <p:nvPr/>
          </p:nvSpPr>
          <p:spPr>
            <a:xfrm>
              <a:off x="9342878" y="3205667"/>
              <a:ext cx="28873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/>
                <a:t>&gt; </a:t>
              </a:r>
              <a:r>
                <a:rPr lang="fr-FR" dirty="0">
                  <a:hlinkClick r:id="rId6"/>
                </a:rPr>
                <a:t>physics</a:t>
              </a:r>
              <a:r>
                <a:rPr lang="fr-FR" dirty="0"/>
                <a:t> &gt; arXiv:2212.11841</a:t>
              </a:r>
            </a:p>
          </p:txBody>
        </p: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4AC5EA17-07AA-284A-B0F5-EDFF36211082}"/>
                </a:ext>
              </a:extLst>
            </p:cNvPr>
            <p:cNvSpPr txBox="1"/>
            <p:nvPr/>
          </p:nvSpPr>
          <p:spPr>
            <a:xfrm>
              <a:off x="10091057" y="1436914"/>
              <a:ext cx="21391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rgbClr val="FF0509"/>
                  </a:solidFill>
                </a:rPr>
                <a:t>Champ électrique intramoléculaire E=23GV/cm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F6085F90-FB7E-D04B-8C97-57FB7A9E3E7B}"/>
              </a:ext>
            </a:extLst>
          </p:cNvPr>
          <p:cNvSpPr/>
          <p:nvPr/>
        </p:nvSpPr>
        <p:spPr>
          <a:xfrm>
            <a:off x="9283788" y="3533949"/>
            <a:ext cx="1027579" cy="316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D9ACD23-5B19-6A48-ADC3-FA9F1D4508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2757" y="3011788"/>
            <a:ext cx="1917838" cy="492418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BC76BD83-7520-CA4F-A1C2-88F35843FD71}"/>
              </a:ext>
            </a:extLst>
          </p:cNvPr>
          <p:cNvSpPr txBox="1"/>
          <p:nvPr/>
        </p:nvSpPr>
        <p:spPr>
          <a:xfrm>
            <a:off x="81604" y="3713984"/>
            <a:ext cx="632003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omic Sans MS" panose="030F0902030302020204" pitchFamily="66" charset="0"/>
              </a:rPr>
              <a:t>Limite du moment dipolaire électrique de l’électron (recherche d’une violation de la symétrie CP): </a:t>
            </a:r>
            <a:r>
              <a:rPr lang="fr-FR" sz="2000" dirty="0"/>
              <a:t> </a:t>
            </a:r>
          </a:p>
          <a:p>
            <a:pPr algn="ctr"/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6A16069-19A7-554F-B959-31A05A42C749}"/>
              </a:ext>
            </a:extLst>
          </p:cNvPr>
          <p:cNvSpPr txBox="1"/>
          <p:nvPr/>
        </p:nvSpPr>
        <p:spPr>
          <a:xfrm>
            <a:off x="9738808" y="3849974"/>
            <a:ext cx="2094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Aussi à Harvard, Imperial </a:t>
            </a:r>
            <a:r>
              <a:rPr lang="fr-FR" dirty="0" err="1"/>
              <a:t>College</a:t>
            </a:r>
            <a:r>
              <a:rPr lang="fr-FR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5785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15" grpId="0"/>
      <p:bldP spid="18" grpId="0"/>
      <p:bldP spid="19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4880D81-6D63-FA45-BB88-1FD418646638}"/>
              </a:ext>
            </a:extLst>
          </p:cNvPr>
          <p:cNvSpPr txBox="1"/>
          <p:nvPr/>
        </p:nvSpPr>
        <p:spPr>
          <a:xfrm>
            <a:off x="1385518" y="110593"/>
            <a:ext cx="9506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1"/>
                </a:solidFill>
                <a:latin typeface="Comic Sans MS" panose="030F0902030302020204" pitchFamily="66" charset="0"/>
              </a:rPr>
              <a:t>L’enjeu du contrôle de la complexité quantique</a:t>
            </a:r>
          </a:p>
        </p:txBody>
      </p:sp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A2943B2B-F351-8C4F-BD73-910C1C7242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999656"/>
              </p:ext>
            </p:extLst>
          </p:nvPr>
        </p:nvGraphicFramePr>
        <p:xfrm>
          <a:off x="4859568" y="1283963"/>
          <a:ext cx="2558509" cy="2067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Acrobat Document" r:id="rId3" imgW="5190949" imgH="5143500" progId="AcroExch.Document.DC">
                  <p:embed/>
                </p:oleObj>
              </mc:Choice>
              <mc:Fallback>
                <p:oleObj name="Acrobat Document" r:id="rId3" imgW="5190949" imgH="5143500" progId="AcroExch.Document.DC">
                  <p:embed/>
                  <p:pic>
                    <p:nvPicPr>
                      <p:cNvPr id="104" name="Object 1">
                        <a:extLst>
                          <a:ext uri="{FF2B5EF4-FFF2-40B4-BE49-F238E27FC236}">
                            <a16:creationId xmlns:a16="http://schemas.microsoft.com/office/drawing/2014/main" id="{3F5C0CB4-ED34-8E40-B7FF-A707C2E856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59568" y="1283963"/>
                        <a:ext cx="2558509" cy="2067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e 4">
            <a:extLst>
              <a:ext uri="{FF2B5EF4-FFF2-40B4-BE49-F238E27FC236}">
                <a16:creationId xmlns:a16="http://schemas.microsoft.com/office/drawing/2014/main" id="{84ED4996-05C7-E04A-9107-AB6068B93C0E}"/>
              </a:ext>
            </a:extLst>
          </p:cNvPr>
          <p:cNvGrpSpPr/>
          <p:nvPr/>
        </p:nvGrpSpPr>
        <p:grpSpPr>
          <a:xfrm>
            <a:off x="7645220" y="1246770"/>
            <a:ext cx="4013262" cy="2141579"/>
            <a:chOff x="7645220" y="1246770"/>
            <a:chExt cx="4013262" cy="2141579"/>
          </a:xfrm>
        </p:grpSpPr>
        <p:graphicFrame>
          <p:nvGraphicFramePr>
            <p:cNvPr id="6" name="Object 2">
              <a:extLst>
                <a:ext uri="{FF2B5EF4-FFF2-40B4-BE49-F238E27FC236}">
                  <a16:creationId xmlns:a16="http://schemas.microsoft.com/office/drawing/2014/main" id="{8D1156FD-37C9-5C4E-80D0-C4AC13688FB7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8882087" y="1246770"/>
            <a:ext cx="2776395" cy="21415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4" name="Acrobat Document" r:id="rId5" imgW="4590826" imgH="4343272" progId="AcroExch.Document.DC">
                    <p:embed/>
                  </p:oleObj>
                </mc:Choice>
                <mc:Fallback>
                  <p:oleObj name="Acrobat Document" r:id="rId5" imgW="4590826" imgH="4343272" progId="AcroExch.Document.DC">
                    <p:embed/>
                    <p:pic>
                      <p:nvPicPr>
                        <p:cNvPr id="110" name="Object 2">
                          <a:extLst>
                            <a:ext uri="{FF2B5EF4-FFF2-40B4-BE49-F238E27FC236}">
                              <a16:creationId xmlns:a16="http://schemas.microsoft.com/office/drawing/2014/main" id="{25F2CAC7-A326-4745-B6DC-AD12C3AF2F4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882087" y="1246770"/>
                          <a:ext cx="2776395" cy="214157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Flèche droite 1">
              <a:extLst>
                <a:ext uri="{FF2B5EF4-FFF2-40B4-BE49-F238E27FC236}">
                  <a16:creationId xmlns:a16="http://schemas.microsoft.com/office/drawing/2014/main" id="{4612BB77-DDBB-AC45-A5FF-F61799AC7C5F}"/>
                </a:ext>
              </a:extLst>
            </p:cNvPr>
            <p:cNvSpPr/>
            <p:nvPr/>
          </p:nvSpPr>
          <p:spPr>
            <a:xfrm>
              <a:off x="7645220" y="2053537"/>
              <a:ext cx="1010117" cy="528261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r>
                <a:rPr lang="en-US" sz="2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sweep</a:t>
              </a:r>
            </a:p>
          </p:txBody>
        </p: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FB9B4B49-C027-DF47-A2A2-12BD245844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64747" y="1325540"/>
              <a:ext cx="1600920" cy="7974"/>
            </a:xfrm>
            <a:prstGeom prst="line">
              <a:avLst/>
            </a:prstGeom>
            <a:ln w="254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3DA1E118-92F9-9846-AE7F-13B4EAB984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53045" y="1456654"/>
              <a:ext cx="5473" cy="916231"/>
            </a:xfrm>
            <a:prstGeom prst="line">
              <a:avLst/>
            </a:prstGeom>
            <a:ln w="254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5DB034C4-5F8E-8E42-B052-1918D15946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53048" y="1456653"/>
              <a:ext cx="155321" cy="0"/>
            </a:xfrm>
            <a:prstGeom prst="line">
              <a:avLst/>
            </a:prstGeom>
            <a:ln w="254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4CDBCE83-958F-B044-A9F9-BA8DB3CEB5EB}"/>
                </a:ext>
              </a:extLst>
            </p:cNvPr>
            <p:cNvCxnSpPr/>
            <p:nvPr/>
          </p:nvCxnSpPr>
          <p:spPr>
            <a:xfrm rot="5400000">
              <a:off x="11089035" y="1395083"/>
              <a:ext cx="139088" cy="0"/>
            </a:xfrm>
            <a:prstGeom prst="line">
              <a:avLst/>
            </a:prstGeom>
            <a:ln w="254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A093C069-087E-6248-AD55-91B0B5814BDF}"/>
                </a:ext>
              </a:extLst>
            </p:cNvPr>
            <p:cNvCxnSpPr>
              <a:cxnSpLocks/>
            </p:cNvCxnSpPr>
            <p:nvPr/>
          </p:nvCxnSpPr>
          <p:spPr>
            <a:xfrm>
              <a:off x="11158579" y="1456653"/>
              <a:ext cx="185215" cy="0"/>
            </a:xfrm>
            <a:prstGeom prst="line">
              <a:avLst/>
            </a:prstGeom>
            <a:ln w="254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78A24DB8-896C-4E4C-B306-6D6A3958471C}"/>
                </a:ext>
              </a:extLst>
            </p:cNvPr>
            <p:cNvCxnSpPr/>
            <p:nvPr/>
          </p:nvCxnSpPr>
          <p:spPr>
            <a:xfrm>
              <a:off x="11499675" y="1895936"/>
              <a:ext cx="455" cy="1017218"/>
            </a:xfrm>
            <a:prstGeom prst="line">
              <a:avLst/>
            </a:prstGeom>
            <a:ln w="254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842DBCC4-2CD1-BA4D-ADC1-C7E3EC64152F}"/>
                </a:ext>
              </a:extLst>
            </p:cNvPr>
            <p:cNvCxnSpPr/>
            <p:nvPr/>
          </p:nvCxnSpPr>
          <p:spPr>
            <a:xfrm>
              <a:off x="11187458" y="2916029"/>
              <a:ext cx="312672" cy="0"/>
            </a:xfrm>
            <a:prstGeom prst="line">
              <a:avLst/>
            </a:prstGeom>
            <a:ln w="254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12967008-78CF-FC43-B467-007BBE9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9053045" y="2372884"/>
              <a:ext cx="155524" cy="0"/>
            </a:xfrm>
            <a:prstGeom prst="line">
              <a:avLst/>
            </a:prstGeom>
            <a:ln w="254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3104E1D5-62ED-E542-8E43-AA1CD0A1C38E}"/>
                </a:ext>
              </a:extLst>
            </p:cNvPr>
            <p:cNvCxnSpPr>
              <a:cxnSpLocks/>
            </p:cNvCxnSpPr>
            <p:nvPr/>
          </p:nvCxnSpPr>
          <p:spPr>
            <a:xfrm>
              <a:off x="9394180" y="2208243"/>
              <a:ext cx="0" cy="290475"/>
            </a:xfrm>
            <a:prstGeom prst="line">
              <a:avLst/>
            </a:prstGeom>
            <a:ln w="254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A47F1D63-B2E0-E545-ACB8-1DAD972D3FEB}"/>
                </a:ext>
              </a:extLst>
            </p:cNvPr>
            <p:cNvCxnSpPr>
              <a:cxnSpLocks/>
            </p:cNvCxnSpPr>
            <p:nvPr/>
          </p:nvCxnSpPr>
          <p:spPr>
            <a:xfrm>
              <a:off x="9057859" y="2623954"/>
              <a:ext cx="165754" cy="0"/>
            </a:xfrm>
            <a:prstGeom prst="line">
              <a:avLst/>
            </a:prstGeom>
            <a:ln w="254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51BD47B4-2183-6642-96E0-20B6AD0BC8E3}"/>
                </a:ext>
              </a:extLst>
            </p:cNvPr>
            <p:cNvCxnSpPr/>
            <p:nvPr/>
          </p:nvCxnSpPr>
          <p:spPr>
            <a:xfrm rot="5400000">
              <a:off x="8832823" y="2844177"/>
              <a:ext cx="440446" cy="0"/>
            </a:xfrm>
            <a:prstGeom prst="line">
              <a:avLst/>
            </a:prstGeom>
            <a:ln w="254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13570EC7-82AF-854E-8C2D-646F9313EB64}"/>
                </a:ext>
              </a:extLst>
            </p:cNvPr>
            <p:cNvCxnSpPr/>
            <p:nvPr/>
          </p:nvCxnSpPr>
          <p:spPr>
            <a:xfrm rot="5400000">
              <a:off x="11112028" y="2992061"/>
              <a:ext cx="162269" cy="0"/>
            </a:xfrm>
            <a:prstGeom prst="line">
              <a:avLst/>
            </a:prstGeom>
            <a:ln w="254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C39BFFD0-02DE-764F-91B6-B87DBF6C3D02}"/>
                </a:ext>
              </a:extLst>
            </p:cNvPr>
            <p:cNvCxnSpPr>
              <a:cxnSpLocks/>
            </p:cNvCxnSpPr>
            <p:nvPr/>
          </p:nvCxnSpPr>
          <p:spPr>
            <a:xfrm>
              <a:off x="11193162" y="3066110"/>
              <a:ext cx="306513" cy="0"/>
            </a:xfrm>
            <a:prstGeom prst="line">
              <a:avLst/>
            </a:prstGeom>
            <a:ln w="254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C1B12308-E853-5B43-A6AD-F482DB34353A}"/>
                </a:ext>
              </a:extLst>
            </p:cNvPr>
            <p:cNvCxnSpPr>
              <a:cxnSpLocks/>
            </p:cNvCxnSpPr>
            <p:nvPr/>
          </p:nvCxnSpPr>
          <p:spPr>
            <a:xfrm>
              <a:off x="11384131" y="3192453"/>
              <a:ext cx="0" cy="126941"/>
            </a:xfrm>
            <a:prstGeom prst="line">
              <a:avLst/>
            </a:prstGeom>
            <a:ln w="254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09C08222-2834-C243-A4DD-FBCC2AAEB841}"/>
                </a:ext>
              </a:extLst>
            </p:cNvPr>
            <p:cNvCxnSpPr>
              <a:cxnSpLocks/>
            </p:cNvCxnSpPr>
            <p:nvPr/>
          </p:nvCxnSpPr>
          <p:spPr>
            <a:xfrm>
              <a:off x="9776286" y="3319394"/>
              <a:ext cx="1607847" cy="0"/>
            </a:xfrm>
            <a:prstGeom prst="line">
              <a:avLst/>
            </a:prstGeom>
            <a:ln w="254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FA8385A4-B89D-474D-B5EA-FFE9CDB63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187458" y="1895936"/>
              <a:ext cx="312217" cy="0"/>
            </a:xfrm>
            <a:prstGeom prst="line">
              <a:avLst/>
            </a:prstGeom>
            <a:ln w="254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80B34356-FDC6-7143-B2AF-927644059B9F}"/>
                </a:ext>
              </a:extLst>
            </p:cNvPr>
            <p:cNvCxnSpPr>
              <a:cxnSpLocks/>
            </p:cNvCxnSpPr>
            <p:nvPr/>
          </p:nvCxnSpPr>
          <p:spPr>
            <a:xfrm>
              <a:off x="11193162" y="1752907"/>
              <a:ext cx="306513" cy="0"/>
            </a:xfrm>
            <a:prstGeom prst="line">
              <a:avLst/>
            </a:prstGeom>
            <a:ln w="254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D8F76CD6-0E90-2148-A72E-1695E5105B8F}"/>
                </a:ext>
              </a:extLst>
            </p:cNvPr>
            <p:cNvCxnSpPr>
              <a:cxnSpLocks/>
            </p:cNvCxnSpPr>
            <p:nvPr/>
          </p:nvCxnSpPr>
          <p:spPr>
            <a:xfrm>
              <a:off x="11193162" y="1752907"/>
              <a:ext cx="0" cy="143029"/>
            </a:xfrm>
            <a:prstGeom prst="line">
              <a:avLst/>
            </a:prstGeom>
            <a:ln w="254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1A59BF08-CD2D-E14F-9985-D01211A4530D}"/>
                </a:ext>
              </a:extLst>
            </p:cNvPr>
            <p:cNvCxnSpPr/>
            <p:nvPr/>
          </p:nvCxnSpPr>
          <p:spPr>
            <a:xfrm>
              <a:off x="9046993" y="3064400"/>
              <a:ext cx="198973" cy="0"/>
            </a:xfrm>
            <a:prstGeom prst="line">
              <a:avLst/>
            </a:prstGeom>
            <a:ln w="254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779AE8C0-F8AE-FF48-9370-CC0E06B67D8A}"/>
                </a:ext>
              </a:extLst>
            </p:cNvPr>
            <p:cNvCxnSpPr/>
            <p:nvPr/>
          </p:nvCxnSpPr>
          <p:spPr>
            <a:xfrm rot="5400000">
              <a:off x="9106877" y="3194220"/>
              <a:ext cx="278176" cy="0"/>
            </a:xfrm>
            <a:prstGeom prst="line">
              <a:avLst/>
            </a:prstGeom>
            <a:ln w="254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FE52114B-A74C-5B42-AE0B-4709BFEB0C2E}"/>
                </a:ext>
              </a:extLst>
            </p:cNvPr>
            <p:cNvCxnSpPr>
              <a:cxnSpLocks/>
            </p:cNvCxnSpPr>
            <p:nvPr/>
          </p:nvCxnSpPr>
          <p:spPr>
            <a:xfrm>
              <a:off x="9245966" y="3323320"/>
              <a:ext cx="375637" cy="371"/>
            </a:xfrm>
            <a:prstGeom prst="line">
              <a:avLst/>
            </a:prstGeom>
            <a:ln w="254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880CAE28-2F68-2D40-9598-8B7F86AE9A01}"/>
                </a:ext>
              </a:extLst>
            </p:cNvPr>
            <p:cNvCxnSpPr/>
            <p:nvPr/>
          </p:nvCxnSpPr>
          <p:spPr>
            <a:xfrm rot="5400000">
              <a:off x="9552059" y="3261997"/>
              <a:ext cx="139088" cy="0"/>
            </a:xfrm>
            <a:prstGeom prst="line">
              <a:avLst/>
            </a:prstGeom>
            <a:ln w="254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D16B198C-1F2D-AC40-BEE2-18D1F48C2330}"/>
                </a:ext>
              </a:extLst>
            </p:cNvPr>
            <p:cNvCxnSpPr/>
            <p:nvPr/>
          </p:nvCxnSpPr>
          <p:spPr>
            <a:xfrm rot="5400000">
              <a:off x="9706741" y="3254147"/>
              <a:ext cx="139088" cy="0"/>
            </a:xfrm>
            <a:prstGeom prst="line">
              <a:avLst/>
            </a:prstGeom>
            <a:ln w="254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35C12625-FCF1-7A42-96B2-C194A8D33C34}"/>
                </a:ext>
              </a:extLst>
            </p:cNvPr>
            <p:cNvCxnSpPr>
              <a:cxnSpLocks/>
            </p:cNvCxnSpPr>
            <p:nvPr/>
          </p:nvCxnSpPr>
          <p:spPr>
            <a:xfrm>
              <a:off x="9621604" y="3192453"/>
              <a:ext cx="154682" cy="0"/>
            </a:xfrm>
            <a:prstGeom prst="line">
              <a:avLst/>
            </a:prstGeom>
            <a:ln w="254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79C9EE5F-4757-EB43-B783-89E3D1B2254F}"/>
                </a:ext>
              </a:extLst>
            </p:cNvPr>
            <p:cNvCxnSpPr>
              <a:cxnSpLocks/>
            </p:cNvCxnSpPr>
            <p:nvPr/>
          </p:nvCxnSpPr>
          <p:spPr>
            <a:xfrm>
              <a:off x="11499675" y="1325539"/>
              <a:ext cx="0" cy="427368"/>
            </a:xfrm>
            <a:prstGeom prst="line">
              <a:avLst/>
            </a:prstGeom>
            <a:ln w="254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21">
              <a:extLst>
                <a:ext uri="{FF2B5EF4-FFF2-40B4-BE49-F238E27FC236}">
                  <a16:creationId xmlns:a16="http://schemas.microsoft.com/office/drawing/2014/main" id="{A99AE363-B81C-D34A-B3A3-5DD75F9C0519}"/>
                </a:ext>
              </a:extLst>
            </p:cNvPr>
            <p:cNvCxnSpPr>
              <a:cxnSpLocks/>
            </p:cNvCxnSpPr>
            <p:nvPr/>
          </p:nvCxnSpPr>
          <p:spPr>
            <a:xfrm>
              <a:off x="9208570" y="2208243"/>
              <a:ext cx="185610" cy="0"/>
            </a:xfrm>
            <a:prstGeom prst="line">
              <a:avLst/>
            </a:prstGeom>
            <a:ln w="254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22">
              <a:extLst>
                <a:ext uri="{FF2B5EF4-FFF2-40B4-BE49-F238E27FC236}">
                  <a16:creationId xmlns:a16="http://schemas.microsoft.com/office/drawing/2014/main" id="{A0114A06-F004-FB43-85B0-E0F7372B03DD}"/>
                </a:ext>
              </a:extLst>
            </p:cNvPr>
            <p:cNvCxnSpPr>
              <a:cxnSpLocks/>
            </p:cNvCxnSpPr>
            <p:nvPr/>
          </p:nvCxnSpPr>
          <p:spPr>
            <a:xfrm>
              <a:off x="9208368" y="2208243"/>
              <a:ext cx="0" cy="164642"/>
            </a:xfrm>
            <a:prstGeom prst="line">
              <a:avLst/>
            </a:prstGeom>
            <a:ln w="254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26">
              <a:extLst>
                <a:ext uri="{FF2B5EF4-FFF2-40B4-BE49-F238E27FC236}">
                  <a16:creationId xmlns:a16="http://schemas.microsoft.com/office/drawing/2014/main" id="{7410346B-4CA0-DD4A-998C-461C250B956C}"/>
                </a:ext>
              </a:extLst>
            </p:cNvPr>
            <p:cNvCxnSpPr>
              <a:cxnSpLocks/>
            </p:cNvCxnSpPr>
            <p:nvPr/>
          </p:nvCxnSpPr>
          <p:spPr>
            <a:xfrm>
              <a:off x="11384132" y="3192453"/>
              <a:ext cx="115544" cy="0"/>
            </a:xfrm>
            <a:prstGeom prst="line">
              <a:avLst/>
            </a:prstGeom>
            <a:ln w="254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8">
              <a:extLst>
                <a:ext uri="{FF2B5EF4-FFF2-40B4-BE49-F238E27FC236}">
                  <a16:creationId xmlns:a16="http://schemas.microsoft.com/office/drawing/2014/main" id="{2B907143-B091-8846-B6C7-F95A56FC179E}"/>
                </a:ext>
              </a:extLst>
            </p:cNvPr>
            <p:cNvCxnSpPr/>
            <p:nvPr/>
          </p:nvCxnSpPr>
          <p:spPr>
            <a:xfrm rot="5400000">
              <a:off x="11430131" y="3128765"/>
              <a:ext cx="139088" cy="0"/>
            </a:xfrm>
            <a:prstGeom prst="line">
              <a:avLst/>
            </a:prstGeom>
            <a:ln w="254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7">
              <a:extLst>
                <a:ext uri="{FF2B5EF4-FFF2-40B4-BE49-F238E27FC236}">
                  <a16:creationId xmlns:a16="http://schemas.microsoft.com/office/drawing/2014/main" id="{E7BA5564-364E-AC4B-8B0F-14B765030339}"/>
                </a:ext>
              </a:extLst>
            </p:cNvPr>
            <p:cNvCxnSpPr/>
            <p:nvPr/>
          </p:nvCxnSpPr>
          <p:spPr>
            <a:xfrm rot="5400000">
              <a:off x="10445006" y="3114731"/>
              <a:ext cx="139088" cy="0"/>
            </a:xfrm>
            <a:prstGeom prst="line">
              <a:avLst/>
            </a:prstGeom>
            <a:ln w="254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8">
              <a:extLst>
                <a:ext uri="{FF2B5EF4-FFF2-40B4-BE49-F238E27FC236}">
                  <a16:creationId xmlns:a16="http://schemas.microsoft.com/office/drawing/2014/main" id="{95E36C2F-2E28-B649-A606-11011AE5169A}"/>
                </a:ext>
              </a:extLst>
            </p:cNvPr>
            <p:cNvCxnSpPr/>
            <p:nvPr/>
          </p:nvCxnSpPr>
          <p:spPr>
            <a:xfrm rot="5400000">
              <a:off x="10608742" y="3114731"/>
              <a:ext cx="139088" cy="0"/>
            </a:xfrm>
            <a:prstGeom prst="line">
              <a:avLst/>
            </a:prstGeom>
            <a:ln w="254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9">
              <a:extLst>
                <a:ext uri="{FF2B5EF4-FFF2-40B4-BE49-F238E27FC236}">
                  <a16:creationId xmlns:a16="http://schemas.microsoft.com/office/drawing/2014/main" id="{ED10614F-6A8A-034C-B792-8CCA59441517}"/>
                </a:ext>
              </a:extLst>
            </p:cNvPr>
            <p:cNvCxnSpPr>
              <a:cxnSpLocks/>
            </p:cNvCxnSpPr>
            <p:nvPr/>
          </p:nvCxnSpPr>
          <p:spPr>
            <a:xfrm>
              <a:off x="10509536" y="3051043"/>
              <a:ext cx="170567" cy="0"/>
            </a:xfrm>
            <a:prstGeom prst="line">
              <a:avLst/>
            </a:prstGeom>
            <a:ln w="254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598A0789-C25C-4A47-B90B-E3475D0854F8}"/>
                </a:ext>
              </a:extLst>
            </p:cNvPr>
            <p:cNvCxnSpPr>
              <a:cxnSpLocks/>
            </p:cNvCxnSpPr>
            <p:nvPr/>
          </p:nvCxnSpPr>
          <p:spPr>
            <a:xfrm>
              <a:off x="10509536" y="3177736"/>
              <a:ext cx="170567" cy="0"/>
            </a:xfrm>
            <a:prstGeom prst="line">
              <a:avLst/>
            </a:prstGeom>
            <a:ln w="254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33">
              <a:extLst>
                <a:ext uri="{FF2B5EF4-FFF2-40B4-BE49-F238E27FC236}">
                  <a16:creationId xmlns:a16="http://schemas.microsoft.com/office/drawing/2014/main" id="{C04A57D9-0C36-EE41-80D3-DDC617BDB423}"/>
                </a:ext>
              </a:extLst>
            </p:cNvPr>
            <p:cNvCxnSpPr>
              <a:cxnSpLocks/>
            </p:cNvCxnSpPr>
            <p:nvPr/>
          </p:nvCxnSpPr>
          <p:spPr>
            <a:xfrm>
              <a:off x="11343794" y="1325539"/>
              <a:ext cx="0" cy="139088"/>
            </a:xfrm>
            <a:prstGeom prst="line">
              <a:avLst/>
            </a:prstGeom>
            <a:ln w="254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30">
              <a:extLst>
                <a:ext uri="{FF2B5EF4-FFF2-40B4-BE49-F238E27FC236}">
                  <a16:creationId xmlns:a16="http://schemas.microsoft.com/office/drawing/2014/main" id="{22986227-5645-2844-A515-5A833EA37C76}"/>
                </a:ext>
              </a:extLst>
            </p:cNvPr>
            <p:cNvCxnSpPr>
              <a:cxnSpLocks/>
            </p:cNvCxnSpPr>
            <p:nvPr/>
          </p:nvCxnSpPr>
          <p:spPr>
            <a:xfrm>
              <a:off x="11336948" y="1325539"/>
              <a:ext cx="170548" cy="0"/>
            </a:xfrm>
            <a:prstGeom prst="line">
              <a:avLst/>
            </a:prstGeom>
            <a:ln w="254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22">
              <a:extLst>
                <a:ext uri="{FF2B5EF4-FFF2-40B4-BE49-F238E27FC236}">
                  <a16:creationId xmlns:a16="http://schemas.microsoft.com/office/drawing/2014/main" id="{611F1C13-70DE-9F47-8927-971AE01EFF53}"/>
                </a:ext>
              </a:extLst>
            </p:cNvPr>
            <p:cNvCxnSpPr>
              <a:cxnSpLocks/>
            </p:cNvCxnSpPr>
            <p:nvPr/>
          </p:nvCxnSpPr>
          <p:spPr>
            <a:xfrm>
              <a:off x="9212513" y="2482524"/>
              <a:ext cx="0" cy="141429"/>
            </a:xfrm>
            <a:prstGeom prst="line">
              <a:avLst/>
            </a:prstGeom>
            <a:ln w="254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21">
              <a:extLst>
                <a:ext uri="{FF2B5EF4-FFF2-40B4-BE49-F238E27FC236}">
                  <a16:creationId xmlns:a16="http://schemas.microsoft.com/office/drawing/2014/main" id="{4A0E5AC7-6B0B-CC42-B6D6-9E9D4C785941}"/>
                </a:ext>
              </a:extLst>
            </p:cNvPr>
            <p:cNvCxnSpPr>
              <a:cxnSpLocks/>
            </p:cNvCxnSpPr>
            <p:nvPr/>
          </p:nvCxnSpPr>
          <p:spPr>
            <a:xfrm>
              <a:off x="9208570" y="2494180"/>
              <a:ext cx="185610" cy="0"/>
            </a:xfrm>
            <a:prstGeom prst="line">
              <a:avLst/>
            </a:prstGeom>
            <a:ln w="254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33">
              <a:extLst>
                <a:ext uri="{FF2B5EF4-FFF2-40B4-BE49-F238E27FC236}">
                  <a16:creationId xmlns:a16="http://schemas.microsoft.com/office/drawing/2014/main" id="{CC0A14DA-7CAD-7A43-BFC8-0BE7DAAF146F}"/>
                </a:ext>
              </a:extLst>
            </p:cNvPr>
            <p:cNvCxnSpPr>
              <a:cxnSpLocks/>
            </p:cNvCxnSpPr>
            <p:nvPr/>
          </p:nvCxnSpPr>
          <p:spPr>
            <a:xfrm>
              <a:off x="9383468" y="1333513"/>
              <a:ext cx="0" cy="131114"/>
            </a:xfrm>
            <a:prstGeom prst="line">
              <a:avLst/>
            </a:prstGeom>
            <a:ln w="254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33">
              <a:extLst>
                <a:ext uri="{FF2B5EF4-FFF2-40B4-BE49-F238E27FC236}">
                  <a16:creationId xmlns:a16="http://schemas.microsoft.com/office/drawing/2014/main" id="{4220EDEB-7E31-4842-B17B-AA13BD3776B2}"/>
                </a:ext>
              </a:extLst>
            </p:cNvPr>
            <p:cNvCxnSpPr>
              <a:cxnSpLocks/>
            </p:cNvCxnSpPr>
            <p:nvPr/>
          </p:nvCxnSpPr>
          <p:spPr>
            <a:xfrm>
              <a:off x="9208368" y="1333513"/>
              <a:ext cx="0" cy="131114"/>
            </a:xfrm>
            <a:prstGeom prst="line">
              <a:avLst/>
            </a:prstGeom>
            <a:ln w="254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13">
              <a:extLst>
                <a:ext uri="{FF2B5EF4-FFF2-40B4-BE49-F238E27FC236}">
                  <a16:creationId xmlns:a16="http://schemas.microsoft.com/office/drawing/2014/main" id="{0E485ABC-49D3-E049-9C49-7610610A21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08370" y="1333513"/>
              <a:ext cx="175099" cy="0"/>
            </a:xfrm>
            <a:prstGeom prst="line">
              <a:avLst/>
            </a:prstGeom>
            <a:ln w="254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13">
              <a:extLst>
                <a:ext uri="{FF2B5EF4-FFF2-40B4-BE49-F238E27FC236}">
                  <a16:creationId xmlns:a16="http://schemas.microsoft.com/office/drawing/2014/main" id="{FE5D03F2-854C-B44C-8B0B-5F36BB2492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83469" y="1456653"/>
              <a:ext cx="175099" cy="0"/>
            </a:xfrm>
            <a:prstGeom prst="line">
              <a:avLst/>
            </a:prstGeom>
            <a:ln w="254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33">
              <a:extLst>
                <a:ext uri="{FF2B5EF4-FFF2-40B4-BE49-F238E27FC236}">
                  <a16:creationId xmlns:a16="http://schemas.microsoft.com/office/drawing/2014/main" id="{13359F9E-FF50-8047-B7F4-913BF6D5F668}"/>
                </a:ext>
              </a:extLst>
            </p:cNvPr>
            <p:cNvCxnSpPr>
              <a:cxnSpLocks/>
            </p:cNvCxnSpPr>
            <p:nvPr/>
          </p:nvCxnSpPr>
          <p:spPr>
            <a:xfrm>
              <a:off x="9564747" y="1333513"/>
              <a:ext cx="0" cy="131114"/>
            </a:xfrm>
            <a:prstGeom prst="line">
              <a:avLst/>
            </a:prstGeom>
            <a:ln w="254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Image 49">
            <a:extLst>
              <a:ext uri="{FF2B5EF4-FFF2-40B4-BE49-F238E27FC236}">
                <a16:creationId xmlns:a16="http://schemas.microsoft.com/office/drawing/2014/main" id="{1CEF9C67-30D0-1242-A603-A0FD04E00E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7080" y="4324336"/>
            <a:ext cx="7001402" cy="2303265"/>
          </a:xfrm>
          <a:prstGeom prst="rect">
            <a:avLst/>
          </a:prstGeom>
        </p:spPr>
      </p:pic>
      <p:sp>
        <p:nvSpPr>
          <p:cNvPr id="51" name="ZoneTexte 50">
            <a:extLst>
              <a:ext uri="{FF2B5EF4-FFF2-40B4-BE49-F238E27FC236}">
                <a16:creationId xmlns:a16="http://schemas.microsoft.com/office/drawing/2014/main" id="{B99581B6-4F54-944E-A56A-FFED58C3303F}"/>
              </a:ext>
            </a:extLst>
          </p:cNvPr>
          <p:cNvSpPr txBox="1"/>
          <p:nvPr/>
        </p:nvSpPr>
        <p:spPr>
          <a:xfrm>
            <a:off x="320914" y="922319"/>
            <a:ext cx="44231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omic Sans MS" panose="030F0902030302020204" pitchFamily="66" charset="0"/>
              </a:rPr>
              <a:t>Un exemple: réseaux holographiques de pinces optiques piégeant des atomes neutres évoluant entre état fondamental (visible par fluorescence) et état de Rydberg (invisible) pour émuler des transitions </a:t>
            </a:r>
            <a:r>
              <a:rPr lang="fr-FR" sz="2000" dirty="0" err="1">
                <a:latin typeface="Comic Sans MS" panose="030F0902030302020204" pitchFamily="66" charset="0"/>
              </a:rPr>
              <a:t>ferro</a:t>
            </a:r>
            <a:r>
              <a:rPr lang="fr-FR" sz="2000" dirty="0">
                <a:latin typeface="Comic Sans MS" panose="030F0902030302020204" pitchFamily="66" charset="0"/>
              </a:rPr>
              <a:t>-antiferromagnétiques dans la matière condensée  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5F3D9118-9BCE-D84C-B30A-0A7F25431538}"/>
              </a:ext>
            </a:extLst>
          </p:cNvPr>
          <p:cNvSpPr txBox="1"/>
          <p:nvPr/>
        </p:nvSpPr>
        <p:spPr>
          <a:xfrm>
            <a:off x="7984284" y="3577643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latin typeface="Comic Sans MS" panose="030F0902030302020204" pitchFamily="66" charset="0"/>
              </a:rPr>
              <a:t>Antoine </a:t>
            </a:r>
            <a:r>
              <a:rPr lang="fr-FR" dirty="0" err="1">
                <a:solidFill>
                  <a:srgbClr val="FF0000"/>
                </a:solidFill>
                <a:latin typeface="Comic Sans MS" panose="030F0902030302020204" pitchFamily="66" charset="0"/>
              </a:rPr>
              <a:t>Browaeys</a:t>
            </a:r>
            <a:r>
              <a:rPr lang="fr-FR" dirty="0">
                <a:solidFill>
                  <a:srgbClr val="FF0000"/>
                </a:solidFill>
                <a:latin typeface="Comic Sans MS" panose="030F0902030302020204" pitchFamily="66" charset="0"/>
              </a:rPr>
              <a:t> et al, Institut d’Optique, Palaiseau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621C886D-15DF-4D40-A968-C895F3EBA045}"/>
              </a:ext>
            </a:extLst>
          </p:cNvPr>
          <p:cNvSpPr txBox="1"/>
          <p:nvPr/>
        </p:nvSpPr>
        <p:spPr>
          <a:xfrm>
            <a:off x="137485" y="4479679"/>
            <a:ext cx="42200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latin typeface="Comic Sans MS" panose="030F0902030302020204" pitchFamily="66" charset="0"/>
              </a:rPr>
              <a:t>Simulation quantique pour physique fondamentale et applications (ingénierie de couplage entre atomes pour émuler des </a:t>
            </a:r>
            <a:r>
              <a:rPr lang="fr-FR" dirty="0" err="1">
                <a:solidFill>
                  <a:srgbClr val="FF0000"/>
                </a:solidFill>
                <a:latin typeface="Comic Sans MS" panose="030F0902030302020204" pitchFamily="66" charset="0"/>
              </a:rPr>
              <a:t>hamiltoniens</a:t>
            </a:r>
            <a:r>
              <a:rPr lang="fr-FR" dirty="0">
                <a:solidFill>
                  <a:srgbClr val="FF0000"/>
                </a:solidFill>
                <a:latin typeface="Comic Sans MS" panose="030F0902030302020204" pitchFamily="66" charset="0"/>
              </a:rPr>
              <a:t> dont l’état fondamental répond à un problème d’optimisation) </a:t>
            </a:r>
            <a:endParaRPr lang="fr-FR" dirty="0"/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E5D7ABD3-0818-1B45-BBE2-10CED5CED511}"/>
              </a:ext>
            </a:extLst>
          </p:cNvPr>
          <p:cNvSpPr txBox="1"/>
          <p:nvPr/>
        </p:nvSpPr>
        <p:spPr>
          <a:xfrm>
            <a:off x="437031" y="6389348"/>
            <a:ext cx="4422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>
                <a:solidFill>
                  <a:srgbClr val="FF0000"/>
                </a:solidFill>
              </a:rPr>
              <a:t>M.Brune</a:t>
            </a:r>
            <a:r>
              <a:rPr lang="fr-FR" i="1" dirty="0">
                <a:solidFill>
                  <a:srgbClr val="FF0000"/>
                </a:solidFill>
              </a:rPr>
              <a:t> et al, LKB-Collège de France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9E28E5A-006B-5549-915C-5496184520A5}"/>
              </a:ext>
            </a:extLst>
          </p:cNvPr>
          <p:cNvSpPr txBox="1"/>
          <p:nvPr/>
        </p:nvSpPr>
        <p:spPr>
          <a:xfrm>
            <a:off x="7418077" y="6234005"/>
            <a:ext cx="1827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509"/>
                </a:solidFill>
                <a:latin typeface="Comic Sans MS" panose="030F0902030302020204" pitchFamily="66" charset="0"/>
              </a:rPr>
              <a:t>Start up </a:t>
            </a:r>
            <a:r>
              <a:rPr lang="fr-FR" dirty="0" err="1">
                <a:solidFill>
                  <a:srgbClr val="FF0509"/>
                </a:solidFill>
                <a:latin typeface="Comic Sans MS" panose="030F0902030302020204" pitchFamily="66" charset="0"/>
              </a:rPr>
              <a:t>Pasqal</a:t>
            </a:r>
            <a:endParaRPr lang="fr-FR" dirty="0">
              <a:solidFill>
                <a:srgbClr val="FF0509"/>
              </a:solidFill>
              <a:latin typeface="Comic Sans MS" panose="030F0902030302020204" pitchFamily="66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187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082901F-FD95-2942-B462-6C43809450A8}"/>
              </a:ext>
            </a:extLst>
          </p:cNvPr>
          <p:cNvSpPr txBox="1"/>
          <p:nvPr/>
        </p:nvSpPr>
        <p:spPr>
          <a:xfrm>
            <a:off x="79514" y="2875215"/>
            <a:ext cx="31796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omic Sans MS" panose="030F0902030302020204" pitchFamily="66" charset="0"/>
              </a:rPr>
              <a:t>Physique atomique dans les gaz: ensembles statistiques</a:t>
            </a: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799073A-C2CB-4D4B-97A8-7D9BAF258DCE}"/>
              </a:ext>
            </a:extLst>
          </p:cNvPr>
          <p:cNvSpPr txBox="1"/>
          <p:nvPr/>
        </p:nvSpPr>
        <p:spPr>
          <a:xfrm>
            <a:off x="4169055" y="4721874"/>
            <a:ext cx="2597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omic Sans MS" panose="030F0902030302020204" pitchFamily="66" charset="0"/>
              </a:rPr>
              <a:t>Manipulation de particules uniques et tests fondamentaux de MQ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C36BC05-44F6-F04A-9367-A16D31726A11}"/>
              </a:ext>
            </a:extLst>
          </p:cNvPr>
          <p:cNvSpPr txBox="1"/>
          <p:nvPr/>
        </p:nvSpPr>
        <p:spPr>
          <a:xfrm>
            <a:off x="9002318" y="3198380"/>
            <a:ext cx="30964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omic Sans MS" panose="030F0902030302020204" pitchFamily="66" charset="0"/>
              </a:rPr>
              <a:t>Ensembles ordonnés d’atomes, manipulables et observables individuellement  pour faire de information quantique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6A38FD1-4475-1441-A521-14E6924B1B63}"/>
              </a:ext>
            </a:extLst>
          </p:cNvPr>
          <p:cNvSpPr txBox="1"/>
          <p:nvPr/>
        </p:nvSpPr>
        <p:spPr>
          <a:xfrm>
            <a:off x="79514" y="98105"/>
            <a:ext cx="12192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4472C4"/>
                </a:solidFill>
                <a:latin typeface="Comic Sans MS" panose="030F0902030302020204" pitchFamily="66" charset="0"/>
              </a:rPr>
              <a:t>L’extraordinaire évolution de la physique atomique au cours de ma carrière: </a:t>
            </a:r>
            <a:r>
              <a:rPr lang="fr-FR" sz="2800" b="1" dirty="0">
                <a:solidFill>
                  <a:srgbClr val="FF0000"/>
                </a:solidFill>
                <a:latin typeface="Comic Sans MS" panose="030F0902030302020204" pitchFamily="66" charset="0"/>
              </a:rPr>
              <a:t>des grands ensembles aux particules uniques, puis retour aux ensembles….. </a:t>
            </a:r>
          </a:p>
        </p:txBody>
      </p:sp>
      <p:pic>
        <p:nvPicPr>
          <p:cNvPr id="8" name="Picture 1030" descr="Alfred_Kastler_French_physicist">
            <a:extLst>
              <a:ext uri="{FF2B5EF4-FFF2-40B4-BE49-F238E27FC236}">
                <a16:creationId xmlns:a16="http://schemas.microsoft.com/office/drawing/2014/main" id="{1FCA6582-17C0-E44A-89B9-0F68A5B48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82" y="1399580"/>
            <a:ext cx="1683388" cy="125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8426084-AA03-AF40-A2A3-06536F12930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249280" y="2557070"/>
            <a:ext cx="3202183" cy="2002704"/>
          </a:xfrm>
          <a:prstGeom prst="rect">
            <a:avLst/>
          </a:prstGeom>
        </p:spPr>
      </p:pic>
      <p:graphicFrame>
        <p:nvGraphicFramePr>
          <p:cNvPr id="10" name="Object 1">
            <a:extLst>
              <a:ext uri="{FF2B5EF4-FFF2-40B4-BE49-F238E27FC236}">
                <a16:creationId xmlns:a16="http://schemas.microsoft.com/office/drawing/2014/main" id="{4C39EED6-021C-D545-AA6F-2F2CE146B2A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271310" y="1207713"/>
          <a:ext cx="2558509" cy="2067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Acrobat Document" r:id="rId5" imgW="5190949" imgH="5143500" progId="AcroExch.Document.DC">
                  <p:embed/>
                </p:oleObj>
              </mc:Choice>
              <mc:Fallback>
                <p:oleObj name="Acrobat Document" r:id="rId5" imgW="5190949" imgH="5143500" progId="AcroExch.Document.DC">
                  <p:embed/>
                  <p:pic>
                    <p:nvPicPr>
                      <p:cNvPr id="10" name="Object 1">
                        <a:extLst>
                          <a:ext uri="{FF2B5EF4-FFF2-40B4-BE49-F238E27FC236}">
                            <a16:creationId xmlns:a16="http://schemas.microsoft.com/office/drawing/2014/main" id="{4C39EED6-021C-D545-AA6F-2F2CE146B2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71310" y="1207713"/>
                        <a:ext cx="2558509" cy="2067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456E5777-E4AC-1B42-ACFA-88B51216124C}"/>
              </a:ext>
            </a:extLst>
          </p:cNvPr>
          <p:cNvSpPr txBox="1"/>
          <p:nvPr/>
        </p:nvSpPr>
        <p:spPr>
          <a:xfrm>
            <a:off x="3914847" y="1711764"/>
            <a:ext cx="3574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latin typeface="Comic Sans MS" panose="030F0902030302020204" pitchFamily="66" charset="0"/>
              </a:rPr>
              <a:t>Grâce aux lasers!</a:t>
            </a:r>
          </a:p>
        </p:txBody>
      </p:sp>
      <p:sp>
        <p:nvSpPr>
          <p:cNvPr id="12" name="Flèche vers la droite 11">
            <a:extLst>
              <a:ext uri="{FF2B5EF4-FFF2-40B4-BE49-F238E27FC236}">
                <a16:creationId xmlns:a16="http://schemas.microsoft.com/office/drawing/2014/main" id="{92C2A7AD-7D7A-E840-BCD3-DB89967BF26F}"/>
              </a:ext>
            </a:extLst>
          </p:cNvPr>
          <p:cNvSpPr/>
          <p:nvPr/>
        </p:nvSpPr>
        <p:spPr>
          <a:xfrm rot="1664641">
            <a:off x="2765323" y="2299445"/>
            <a:ext cx="1330797" cy="6419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a droite 12">
            <a:extLst>
              <a:ext uri="{FF2B5EF4-FFF2-40B4-BE49-F238E27FC236}">
                <a16:creationId xmlns:a16="http://schemas.microsoft.com/office/drawing/2014/main" id="{DCA9BCC2-600B-1848-AFEC-C86412C4A45B}"/>
              </a:ext>
            </a:extLst>
          </p:cNvPr>
          <p:cNvSpPr/>
          <p:nvPr/>
        </p:nvSpPr>
        <p:spPr>
          <a:xfrm rot="20602758">
            <a:off x="7720963" y="2236072"/>
            <a:ext cx="1330797" cy="6419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B673CB1-1712-6F4E-BFF5-04F1DCE9C68D}"/>
              </a:ext>
            </a:extLst>
          </p:cNvPr>
          <p:cNvSpPr txBox="1"/>
          <p:nvPr/>
        </p:nvSpPr>
        <p:spPr>
          <a:xfrm>
            <a:off x="4936863" y="419044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Toschek</a:t>
            </a:r>
            <a:r>
              <a:rPr lang="fr-FR" dirty="0">
                <a:solidFill>
                  <a:schemeClr val="bg1"/>
                </a:solidFill>
              </a:rPr>
              <a:t>, 1978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C24F083-5DEB-2B48-BEC7-561366077622}"/>
              </a:ext>
            </a:extLst>
          </p:cNvPr>
          <p:cNvSpPr txBox="1"/>
          <p:nvPr/>
        </p:nvSpPr>
        <p:spPr>
          <a:xfrm>
            <a:off x="719061" y="1335381"/>
            <a:ext cx="2067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Kastler, </a:t>
            </a:r>
          </a:p>
          <a:p>
            <a:r>
              <a:rPr lang="fr-FR" dirty="0">
                <a:solidFill>
                  <a:schemeClr val="bg1"/>
                </a:solidFill>
              </a:rPr>
              <a:t>1966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B9FA17-7D59-9445-9CCA-7D2A0C052908}"/>
              </a:ext>
            </a:extLst>
          </p:cNvPr>
          <p:cNvSpPr/>
          <p:nvPr/>
        </p:nvSpPr>
        <p:spPr>
          <a:xfrm>
            <a:off x="6556443" y="2557070"/>
            <a:ext cx="944971" cy="2002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64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94E0168-CD13-7A47-ACDD-1E260E8BF2DB}"/>
              </a:ext>
            </a:extLst>
          </p:cNvPr>
          <p:cNvSpPr txBox="1"/>
          <p:nvPr/>
        </p:nvSpPr>
        <p:spPr>
          <a:xfrm>
            <a:off x="0" y="5164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1" dirty="0">
                <a:solidFill>
                  <a:srgbClr val="4472C4"/>
                </a:solidFill>
                <a:latin typeface="Comic Sans MS" panose="030F0902030302020204" pitchFamily="66" charset="0"/>
              </a:rPr>
              <a:t>Et l’ordinateur quantique?                 </a:t>
            </a:r>
            <a:r>
              <a:rPr lang="fr-FR" sz="3200" b="1" i="1" dirty="0">
                <a:solidFill>
                  <a:srgbClr val="FF0000"/>
                </a:solidFill>
                <a:latin typeface="Comic Sans MS" panose="030F0902030302020204" pitchFamily="66" charset="0"/>
              </a:rPr>
              <a:t>                   </a:t>
            </a:r>
            <a:endParaRPr lang="fr-FR" sz="3200" b="1" i="1" dirty="0">
              <a:solidFill>
                <a:srgbClr val="4472C4"/>
              </a:solidFill>
              <a:latin typeface="Comic Sans MS" panose="030F0902030302020204" pitchFamily="66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77A91C9-147A-4C4A-8B98-E769F1626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283" y="1082382"/>
            <a:ext cx="6195027" cy="334545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099B56A-454C-8041-A379-C67434768AE2}"/>
              </a:ext>
            </a:extLst>
          </p:cNvPr>
          <p:cNvSpPr txBox="1"/>
          <p:nvPr/>
        </p:nvSpPr>
        <p:spPr>
          <a:xfrm>
            <a:off x="152948" y="4590661"/>
            <a:ext cx="10657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omic Sans MS" panose="030F0902030302020204" pitchFamily="66" charset="0"/>
              </a:rPr>
              <a:t>Il y a eu depuis beaucoup d’inventivité lexicale: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D7BA17-E15F-4441-B96B-2F25D1E15FE0}"/>
              </a:ext>
            </a:extLst>
          </p:cNvPr>
          <p:cNvSpPr txBox="1"/>
          <p:nvPr/>
        </p:nvSpPr>
        <p:spPr>
          <a:xfrm>
            <a:off x="4493172" y="5190670"/>
            <a:ext cx="5234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rgbClr val="FF0000"/>
                </a:solidFill>
              </a:rPr>
              <a:t>Quantum </a:t>
            </a:r>
            <a:r>
              <a:rPr lang="fr-FR" sz="2400" i="1" dirty="0" err="1">
                <a:solidFill>
                  <a:srgbClr val="FF0000"/>
                </a:solidFill>
              </a:rPr>
              <a:t>supremacy</a:t>
            </a:r>
            <a:endParaRPr lang="fr-FR" sz="2400" i="1" dirty="0">
              <a:solidFill>
                <a:srgbClr val="FF000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1BE53F7-5465-1548-827B-FCE53E6C4AD1}"/>
              </a:ext>
            </a:extLst>
          </p:cNvPr>
          <p:cNvSpPr txBox="1"/>
          <p:nvPr/>
        </p:nvSpPr>
        <p:spPr>
          <a:xfrm>
            <a:off x="4493172" y="5694959"/>
            <a:ext cx="43039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rgbClr val="FF0000"/>
                </a:solidFill>
              </a:rPr>
              <a:t>Quantum </a:t>
            </a:r>
            <a:r>
              <a:rPr lang="fr-FR" sz="2400" i="1" dirty="0" err="1">
                <a:solidFill>
                  <a:srgbClr val="FF0000"/>
                </a:solidFill>
              </a:rPr>
              <a:t>advantage</a:t>
            </a:r>
            <a:endParaRPr lang="fr-FR" sz="2400" i="1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45A1AB2-AE1C-2E4A-B818-B287CD793B8C}"/>
              </a:ext>
            </a:extLst>
          </p:cNvPr>
          <p:cNvSpPr txBox="1"/>
          <p:nvPr/>
        </p:nvSpPr>
        <p:spPr>
          <a:xfrm>
            <a:off x="2916621" y="6275420"/>
            <a:ext cx="73089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rgbClr val="4472C4"/>
                </a:solidFill>
              </a:rPr>
              <a:t>NISQ</a:t>
            </a:r>
            <a:r>
              <a:rPr lang="fr-FR" sz="2400" i="1" dirty="0">
                <a:solidFill>
                  <a:srgbClr val="FF0000"/>
                </a:solidFill>
              </a:rPr>
              <a:t>: </a:t>
            </a:r>
            <a:r>
              <a:rPr lang="fr-FR" sz="2400" i="1" dirty="0">
                <a:solidFill>
                  <a:srgbClr val="4472C4"/>
                </a:solidFill>
              </a:rPr>
              <a:t>N</a:t>
            </a:r>
            <a:r>
              <a:rPr lang="fr-FR" sz="2400" i="1" dirty="0">
                <a:solidFill>
                  <a:srgbClr val="FF0000"/>
                </a:solidFill>
              </a:rPr>
              <a:t>oisy</a:t>
            </a:r>
            <a:r>
              <a:rPr lang="fr-FR" sz="2400" i="1" dirty="0">
                <a:solidFill>
                  <a:srgbClr val="4472C4"/>
                </a:solidFill>
              </a:rPr>
              <a:t> </a:t>
            </a:r>
            <a:r>
              <a:rPr lang="fr-FR" sz="2400" i="1" dirty="0" err="1">
                <a:solidFill>
                  <a:srgbClr val="4472C4"/>
                </a:solidFill>
              </a:rPr>
              <a:t>I</a:t>
            </a:r>
            <a:r>
              <a:rPr lang="fr-FR" sz="2400" i="1" dirty="0" err="1">
                <a:solidFill>
                  <a:srgbClr val="FF0000"/>
                </a:solidFill>
              </a:rPr>
              <a:t>ntermediate</a:t>
            </a:r>
            <a:r>
              <a:rPr lang="fr-FR" sz="2400" i="1" dirty="0">
                <a:solidFill>
                  <a:srgbClr val="FF0000"/>
                </a:solidFill>
              </a:rPr>
              <a:t> </a:t>
            </a:r>
            <a:r>
              <a:rPr lang="fr-FR" sz="2400" i="1" dirty="0" err="1">
                <a:solidFill>
                  <a:srgbClr val="4472C4"/>
                </a:solidFill>
              </a:rPr>
              <a:t>S</a:t>
            </a:r>
            <a:r>
              <a:rPr lang="fr-FR" sz="2400" i="1" dirty="0" err="1">
                <a:solidFill>
                  <a:srgbClr val="FF0000"/>
                </a:solidFill>
              </a:rPr>
              <a:t>cale</a:t>
            </a:r>
            <a:r>
              <a:rPr lang="fr-FR" sz="2400" i="1" dirty="0">
                <a:solidFill>
                  <a:srgbClr val="FF0000"/>
                </a:solidFill>
              </a:rPr>
              <a:t> </a:t>
            </a:r>
            <a:r>
              <a:rPr lang="fr-FR" sz="2400" i="1" dirty="0">
                <a:solidFill>
                  <a:srgbClr val="4472C4"/>
                </a:solidFill>
              </a:rPr>
              <a:t>Q</a:t>
            </a:r>
            <a:r>
              <a:rPr lang="fr-FR" sz="2400" i="1" dirty="0">
                <a:solidFill>
                  <a:srgbClr val="FF0000"/>
                </a:solidFill>
              </a:rPr>
              <a:t>uantum </a:t>
            </a:r>
            <a:r>
              <a:rPr lang="fr-FR" sz="2400" i="1" dirty="0" err="1">
                <a:solidFill>
                  <a:srgbClr val="FF0000"/>
                </a:solidFill>
              </a:rPr>
              <a:t>computing</a:t>
            </a:r>
            <a:r>
              <a:rPr lang="fr-FR" sz="2400" i="1" dirty="0">
                <a:solidFill>
                  <a:srgbClr val="FF0000"/>
                </a:solidFill>
              </a:rPr>
              <a:t>….</a:t>
            </a:r>
          </a:p>
          <a:p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16B7BAA-64E8-6748-BF86-4B5889960C58}"/>
              </a:ext>
            </a:extLst>
          </p:cNvPr>
          <p:cNvSpPr txBox="1"/>
          <p:nvPr/>
        </p:nvSpPr>
        <p:spPr>
          <a:xfrm>
            <a:off x="357899" y="1813034"/>
            <a:ext cx="2558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Comic Sans MS" panose="030F0902030302020204" pitchFamily="66" charset="0"/>
              </a:rPr>
              <a:t>Gare à la décohérence!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7B1BBA-052A-DC41-A128-5FC169C35BF8}"/>
              </a:ext>
            </a:extLst>
          </p:cNvPr>
          <p:cNvSpPr/>
          <p:nvPr/>
        </p:nvSpPr>
        <p:spPr>
          <a:xfrm>
            <a:off x="235800" y="1330291"/>
            <a:ext cx="11720397" cy="514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530B25D-EC99-A04E-8C76-3968251D25EE}"/>
              </a:ext>
            </a:extLst>
          </p:cNvPr>
          <p:cNvSpPr txBox="1"/>
          <p:nvPr/>
        </p:nvSpPr>
        <p:spPr>
          <a:xfrm>
            <a:off x="9727324" y="1082382"/>
            <a:ext cx="185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>
                <a:solidFill>
                  <a:srgbClr val="FF0509"/>
                </a:solidFill>
              </a:rPr>
              <a:t>Physics</a:t>
            </a:r>
            <a:r>
              <a:rPr lang="fr-FR" sz="2000" dirty="0">
                <a:solidFill>
                  <a:srgbClr val="FF0509"/>
                </a:solidFill>
              </a:rPr>
              <a:t> </a:t>
            </a:r>
            <a:r>
              <a:rPr lang="fr-FR" sz="2000" dirty="0" err="1">
                <a:solidFill>
                  <a:srgbClr val="FF0509"/>
                </a:solidFill>
              </a:rPr>
              <a:t>Today</a:t>
            </a:r>
            <a:endParaRPr lang="fr-FR" sz="2000" dirty="0">
              <a:solidFill>
                <a:srgbClr val="FF0509"/>
              </a:solidFill>
            </a:endParaRPr>
          </a:p>
          <a:p>
            <a:pPr algn="ctr"/>
            <a:r>
              <a:rPr lang="fr-FR" sz="2000" dirty="0">
                <a:solidFill>
                  <a:srgbClr val="FF0509"/>
                </a:solidFill>
              </a:rPr>
              <a:t>Juin 1996</a:t>
            </a:r>
          </a:p>
        </p:txBody>
      </p:sp>
    </p:spTree>
    <p:extLst>
      <p:ext uri="{BB962C8B-B14F-4D97-AF65-F5344CB8AC3E}">
        <p14:creationId xmlns:p14="http://schemas.microsoft.com/office/powerpoint/2010/main" val="325728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2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C81B760-FF6D-4541-9553-C1082805D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7" y="698544"/>
            <a:ext cx="3469554" cy="445606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39A369B-3BCA-8A41-A518-AE8E7A892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671" y="381707"/>
            <a:ext cx="8554329" cy="5089736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B15F2032-EFCF-7948-9A71-0771E75415EA}"/>
              </a:ext>
            </a:extLst>
          </p:cNvPr>
          <p:cNvGrpSpPr/>
          <p:nvPr/>
        </p:nvGrpSpPr>
        <p:grpSpPr>
          <a:xfrm>
            <a:off x="4115430" y="3292329"/>
            <a:ext cx="7851228" cy="472965"/>
            <a:chOff x="4115430" y="3735674"/>
            <a:chExt cx="7851228" cy="47296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C9AADBC-FD71-154C-BFA6-76FC879C7862}"/>
                </a:ext>
              </a:extLst>
            </p:cNvPr>
            <p:cNvSpPr/>
            <p:nvPr/>
          </p:nvSpPr>
          <p:spPr>
            <a:xfrm>
              <a:off x="4115430" y="3735674"/>
              <a:ext cx="5738648" cy="472965"/>
            </a:xfrm>
            <a:prstGeom prst="rect">
              <a:avLst/>
            </a:prstGeom>
            <a:solidFill>
              <a:srgbClr val="FF0509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89E019-0731-FA4B-8127-8934351EFF6C}"/>
                </a:ext>
              </a:extLst>
            </p:cNvPr>
            <p:cNvSpPr/>
            <p:nvPr/>
          </p:nvSpPr>
          <p:spPr>
            <a:xfrm>
              <a:off x="9854078" y="3735674"/>
              <a:ext cx="2112580" cy="220717"/>
            </a:xfrm>
            <a:prstGeom prst="rect">
              <a:avLst/>
            </a:prstGeom>
            <a:solidFill>
              <a:srgbClr val="FF0509">
                <a:alpha val="4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55FCD6F6-E944-0E47-BDC3-31CAE11244E9}"/>
              </a:ext>
            </a:extLst>
          </p:cNvPr>
          <p:cNvSpPr txBox="1"/>
          <p:nvPr/>
        </p:nvSpPr>
        <p:spPr>
          <a:xfrm>
            <a:off x="382131" y="5334771"/>
            <a:ext cx="2672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>
                <a:solidFill>
                  <a:srgbClr val="FF0509"/>
                </a:solidFill>
              </a:rPr>
              <a:t>Courage! Il n’y a plus que 3 à 8 ans à attendre!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3BBF2FF-5047-494F-B3A5-60C9B4F1EC72}"/>
              </a:ext>
            </a:extLst>
          </p:cNvPr>
          <p:cNvSpPr txBox="1"/>
          <p:nvPr/>
        </p:nvSpPr>
        <p:spPr>
          <a:xfrm>
            <a:off x="3026979" y="5334771"/>
            <a:ext cx="91650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>
                <a:solidFill>
                  <a:srgbClr val="7030A0"/>
                </a:solidFill>
                <a:latin typeface="Comic Sans MS" panose="030F0902030302020204" pitchFamily="66" charset="0"/>
              </a:rPr>
              <a:t>Ne pas oublier que la recherche fondamentale est motivée avant tout par la curiosité. Ce ne sont pas les «road </a:t>
            </a:r>
            <a:r>
              <a:rPr lang="fr-FR" sz="2800" i="1" dirty="0" err="1">
                <a:solidFill>
                  <a:srgbClr val="7030A0"/>
                </a:solidFill>
                <a:latin typeface="Comic Sans MS" panose="030F0902030302020204" pitchFamily="66" charset="0"/>
              </a:rPr>
              <a:t>maps</a:t>
            </a:r>
            <a:r>
              <a:rPr lang="fr-FR" sz="2800" i="1" dirty="0">
                <a:solidFill>
                  <a:srgbClr val="7030A0"/>
                </a:solidFill>
                <a:latin typeface="Comic Sans MS" panose="030F0902030302020204" pitchFamily="66" charset="0"/>
              </a:rPr>
              <a:t>» de ce genre qui la font vraiment avancer!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22A0E6B-2CB2-374D-9DFA-C244D95985FF}"/>
              </a:ext>
            </a:extLst>
          </p:cNvPr>
          <p:cNvSpPr txBox="1"/>
          <p:nvPr/>
        </p:nvSpPr>
        <p:spPr>
          <a:xfrm>
            <a:off x="3026979" y="0"/>
            <a:ext cx="8497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accent1"/>
                </a:solidFill>
                <a:latin typeface="Comic Sans MS" panose="030F0902030302020204" pitchFamily="66" charset="0"/>
              </a:rPr>
              <a:t>…et beaucoup d’hyperbole !</a:t>
            </a:r>
          </a:p>
        </p:txBody>
      </p:sp>
    </p:spTree>
    <p:extLst>
      <p:ext uri="{BB962C8B-B14F-4D97-AF65-F5344CB8AC3E}">
        <p14:creationId xmlns:p14="http://schemas.microsoft.com/office/powerpoint/2010/main" val="256477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543</Words>
  <Application>Microsoft Macintosh PowerPoint</Application>
  <PresentationFormat>Grand écran</PresentationFormat>
  <Paragraphs>54</Paragraphs>
  <Slides>7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Symbol</vt:lpstr>
      <vt:lpstr>Thème Office</vt:lpstr>
      <vt:lpstr>Acrobat 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33</cp:revision>
  <cp:lastPrinted>2023-07-04T13:53:27Z</cp:lastPrinted>
  <dcterms:created xsi:type="dcterms:W3CDTF">2023-07-04T06:16:29Z</dcterms:created>
  <dcterms:modified xsi:type="dcterms:W3CDTF">2023-07-05T07:19:14Z</dcterms:modified>
</cp:coreProperties>
</file>