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695" r:id="rId2"/>
    <p:sldId id="714" r:id="rId3"/>
    <p:sldId id="715" r:id="rId4"/>
    <p:sldId id="716" r:id="rId5"/>
    <p:sldId id="709" r:id="rId6"/>
  </p:sldIdLst>
  <p:sldSz cx="12192000" cy="68580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9900"/>
    <a:srgbClr val="FFFF00"/>
    <a:srgbClr val="008000"/>
    <a:srgbClr val="336699"/>
    <a:srgbClr val="CC00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6715" autoAdjust="0"/>
  </p:normalViewPr>
  <p:slideViewPr>
    <p:cSldViewPr snapToObjects="1">
      <p:cViewPr varScale="1">
        <p:scale>
          <a:sx n="136" d="100"/>
          <a:sy n="136" d="100"/>
        </p:scale>
        <p:origin x="240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28" d="100"/>
          <a:sy n="28" d="100"/>
        </p:scale>
        <p:origin x="-1266" y="-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164BB55A-1EAF-4F6C-A13E-9102A9C0160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E9A8D159-6B49-49CC-A07F-32C44D4C356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FDAAB4-60DD-42B8-80D2-A7DC0AB81BB8}" type="slidenum">
              <a:rPr lang="fr-FR" altLang="fr-FR" sz="1300" smtClean="0"/>
              <a:pPr>
                <a:spcBef>
                  <a:spcPct val="0"/>
                </a:spcBef>
              </a:pPr>
              <a:t>1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A25FE3-BACC-4227-814C-9D38FABF3B03}" type="slidenum">
              <a:rPr lang="fr-FR" altLang="fr-FR" sz="1300" smtClean="0"/>
              <a:pPr>
                <a:spcBef>
                  <a:spcPct val="0"/>
                </a:spcBef>
              </a:pPr>
              <a:t>5</a:t>
            </a:fld>
            <a:endParaRPr lang="fr-FR" altLang="fr-FR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AD929-1685-4A75-9184-409690DAD19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350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9265B-2B17-4D0F-B4BC-74F37BFC910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940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AB0DF-C537-469B-8829-B3F05FBF09B4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383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087E-E66C-449D-A032-9BDA7C704ED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7050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A3FAE-3120-4C78-BEA5-9701CDF5BFF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707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CB2FB-3FF8-4055-A379-05E2B53D570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718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861BB-C9B8-427B-BCB9-3053E83A0B89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726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11421-0CA1-497D-BEAF-05791BCE99A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648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7C671-A854-46E2-BDC1-6DB07944800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261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7EAA4-FB5E-44EE-8CF1-76D4C3C77C5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123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44D9C-00A0-4B3E-A632-9C15D4EAF16C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1437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75C47131-B67E-4ED3-91D4-C0C1468971C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9803" y="188640"/>
            <a:ext cx="7192403" cy="688504"/>
          </a:xfrm>
        </p:spPr>
        <p:txBody>
          <a:bodyPr/>
          <a:lstStyle/>
          <a:p>
            <a:r>
              <a:rPr lang="fr-FR" altLang="fr-FR" sz="3600" b="1" dirty="0">
                <a:solidFill>
                  <a:srgbClr val="008000"/>
                </a:solidFill>
                <a:latin typeface="Arial Narrow" panose="020B0606020202030204" pitchFamily="34" charset="0"/>
              </a:rPr>
              <a:t>Les grandes avancées depuis 150 ans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1263" y="1340768"/>
            <a:ext cx="725551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FF"/>
              </a:solidFill>
            </a:endParaRPr>
          </a:p>
          <a:p>
            <a:r>
              <a:rPr lang="fr-FR" dirty="0">
                <a:solidFill>
                  <a:srgbClr val="0000FF"/>
                </a:solidFill>
                <a:sym typeface="Wingdings" panose="05000000000000000000" pitchFamily="2" charset="2"/>
              </a:rPr>
              <a:t>Galaxies connues depuis 1925, 100 ans seulement!</a:t>
            </a:r>
          </a:p>
          <a:p>
            <a:endParaRPr lang="fr-FR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Cosmologie science récente, expansion accélérée 1998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olidFill>
                  <a:srgbClr val="C00000"/>
                </a:solidFill>
                <a:sym typeface="Wingdings" panose="05000000000000000000" pitchFamily="2" charset="2"/>
              </a:rPr>
              <a:t>Contenu de l’Univers, matière noire, énergie noire</a:t>
            </a:r>
          </a:p>
          <a:p>
            <a:r>
              <a:rPr lang="fr-FR" dirty="0">
                <a:solidFill>
                  <a:srgbClr val="C00000"/>
                </a:solidFill>
                <a:sym typeface="Wingdings" panose="05000000000000000000" pitchFamily="2" charset="2"/>
              </a:rPr>
              <a:t>  1980  - 2000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  Ondes gravitationnelles, fusion de trous noirs 2015</a:t>
            </a:r>
          </a:p>
          <a:p>
            <a:r>
              <a:rPr lang="fr-FR" dirty="0">
                <a:sym typeface="Wingdings" panose="05000000000000000000" pitchFamily="2" charset="2"/>
              </a:rPr>
              <a:t>Ombre des trous noirs 2019</a:t>
            </a:r>
          </a:p>
          <a:p>
            <a:endParaRPr lang="fr-FR" dirty="0">
              <a:solidFill>
                <a:srgbClr val="C00000"/>
              </a:solidFill>
              <a:sym typeface="Wingdings" panose="05000000000000000000" pitchFamily="2" charset="2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8881815" y="5069483"/>
            <a:ext cx="3206356" cy="1788517"/>
            <a:chOff x="7649760" y="1280790"/>
            <a:chExt cx="4566920" cy="2508250"/>
          </a:xfrm>
        </p:grpSpPr>
        <p:pic>
          <p:nvPicPr>
            <p:cNvPr id="5" name="Image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649760" y="1280790"/>
              <a:ext cx="4566920" cy="250825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7684202" y="1280790"/>
              <a:ext cx="920445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M87*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984432" y="1280790"/>
              <a:ext cx="989373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chemeClr val="bg1"/>
                  </a:solidFill>
                </a:rPr>
                <a:t>SgrA</a:t>
              </a:r>
              <a:r>
                <a:rPr lang="fr-FR" dirty="0">
                  <a:solidFill>
                    <a:schemeClr val="bg1"/>
                  </a:solidFill>
                </a:rPr>
                <a:t>*</a:t>
              </a:r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66411">
            <a:off x="9245280" y="278700"/>
            <a:ext cx="2737835" cy="16667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380" y="5118670"/>
            <a:ext cx="2465636" cy="1564842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042807"/>
            <a:ext cx="2304256" cy="300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2324" y="38100"/>
            <a:ext cx="7511343" cy="504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276" y="38100"/>
            <a:ext cx="4154524" cy="1230660"/>
          </a:xfrm>
        </p:spPr>
        <p:txBody>
          <a:bodyPr/>
          <a:lstStyle/>
          <a:p>
            <a:r>
              <a:rPr lang="fr-FR" sz="3600" b="1" dirty="0">
                <a:solidFill>
                  <a:srgbClr val="006600"/>
                </a:solidFill>
                <a:latin typeface="Arial Narrow" panose="020B0606020202030204" pitchFamily="34" charset="0"/>
              </a:rPr>
              <a:t>Matière noire: </a:t>
            </a:r>
            <a:br>
              <a:rPr lang="fr-FR" sz="3600" b="1" dirty="0">
                <a:solidFill>
                  <a:srgbClr val="006600"/>
                </a:solidFill>
                <a:latin typeface="Arial Narrow" panose="020B0606020202030204" pitchFamily="34" charset="0"/>
              </a:rPr>
            </a:br>
            <a:r>
              <a:rPr lang="fr-FR" sz="3600" b="1" dirty="0">
                <a:solidFill>
                  <a:srgbClr val="006600"/>
                </a:solidFill>
                <a:latin typeface="Arial Narrow" panose="020B0606020202030204" pitchFamily="34" charset="0"/>
              </a:rPr>
              <a:t>le mystère s’épaissit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28" y="4843288"/>
            <a:ext cx="633095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5"/>
          <p:cNvSpPr txBox="1">
            <a:spLocks noChangeArrowheads="1"/>
          </p:cNvSpPr>
          <p:nvPr/>
        </p:nvSpPr>
        <p:spPr bwMode="auto">
          <a:xfrm>
            <a:off x="175412" y="4843288"/>
            <a:ext cx="5831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i="1" dirty="0">
                <a:solidFill>
                  <a:schemeClr val="bg1"/>
                </a:solidFill>
                <a:latin typeface="+mn-lt"/>
                <a:cs typeface="Arial" charset="0"/>
              </a:rPr>
              <a:t>Froid                       Tiède                     Chaud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28857" y="1748197"/>
            <a:ext cx="44033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WIMP, </a:t>
            </a:r>
            <a:r>
              <a:rPr lang="fr-FR" dirty="0" err="1"/>
              <a:t>neutralino</a:t>
            </a:r>
            <a:r>
              <a:rPr lang="fr-FR" dirty="0"/>
              <a:t>, </a:t>
            </a:r>
            <a:r>
              <a:rPr lang="fr-FR" dirty="0" err="1"/>
              <a:t>supersymétrie</a:t>
            </a:r>
            <a:r>
              <a:rPr lang="fr-FR" dirty="0"/>
              <a:t>?</a:t>
            </a:r>
          </a:p>
          <a:p>
            <a:endParaRPr lang="fr-FR" dirty="0"/>
          </a:p>
          <a:p>
            <a:r>
              <a:rPr lang="fr-FR" dirty="0"/>
              <a:t>Neutrino stérile?</a:t>
            </a:r>
          </a:p>
          <a:p>
            <a:endParaRPr lang="fr-FR" dirty="0"/>
          </a:p>
          <a:p>
            <a:r>
              <a:rPr lang="fr-FR" dirty="0"/>
              <a:t>Actions ou similaires, quantique?</a:t>
            </a:r>
          </a:p>
          <a:p>
            <a:r>
              <a:rPr lang="fr-FR" dirty="0"/>
              <a:t>10</a:t>
            </a:r>
            <a:r>
              <a:rPr lang="fr-FR" baseline="30000" dirty="0"/>
              <a:t>-23</a:t>
            </a:r>
            <a:r>
              <a:rPr lang="fr-FR" dirty="0"/>
              <a:t>eV</a:t>
            </a: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5586388" y="-27384"/>
            <a:ext cx="19415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fr-FR" altLang="fr-FR" sz="20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Schive</a:t>
            </a:r>
            <a:r>
              <a:rPr lang="fr-FR" altLang="fr-FR" sz="2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et al 2014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04112" y="5445224"/>
            <a:ext cx="427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Longueur de de Broglie= 3000 al</a:t>
            </a:r>
          </a:p>
        </p:txBody>
      </p:sp>
    </p:spTree>
    <p:extLst>
      <p:ext uri="{BB962C8B-B14F-4D97-AF65-F5344CB8AC3E}">
        <p14:creationId xmlns:p14="http://schemas.microsoft.com/office/powerpoint/2010/main" val="38393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1384" y="38100"/>
            <a:ext cx="7920880" cy="798612"/>
          </a:xfrm>
        </p:spPr>
        <p:txBody>
          <a:bodyPr/>
          <a:lstStyle/>
          <a:p>
            <a:r>
              <a:rPr lang="fr-FR" sz="3600" b="1" dirty="0">
                <a:solidFill>
                  <a:srgbClr val="006600"/>
                </a:solidFill>
                <a:latin typeface="Arial Narrow" panose="020B0606020202030204" pitchFamily="34" charset="0"/>
              </a:rPr>
              <a:t>Energie noire: constante cosmologique?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36" y="2780928"/>
            <a:ext cx="5359717" cy="374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479376" y="1124744"/>
            <a:ext cx="6001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P = w </a:t>
            </a:r>
            <a:r>
              <a:rPr lang="fr-FR" b="1" dirty="0">
                <a:solidFill>
                  <a:srgbClr val="0000FF"/>
                </a:solidFill>
                <a:latin typeface="Symbol" panose="05050102010706020507" pitchFamily="18" charset="2"/>
              </a:rPr>
              <a:t>r              </a:t>
            </a:r>
            <a:r>
              <a:rPr lang="fr-FR" b="1" dirty="0">
                <a:solidFill>
                  <a:srgbClr val="0000FF"/>
                </a:solidFill>
                <a:latin typeface="+mn-lt"/>
              </a:rPr>
              <a:t>w(a)= w</a:t>
            </a:r>
            <a:r>
              <a:rPr lang="fr-FR" b="1" baseline="-25000" dirty="0">
                <a:solidFill>
                  <a:srgbClr val="0000FF"/>
                </a:solidFill>
                <a:latin typeface="+mn-lt"/>
              </a:rPr>
              <a:t>0</a:t>
            </a:r>
            <a:r>
              <a:rPr lang="fr-FR" b="1" dirty="0">
                <a:solidFill>
                  <a:srgbClr val="0000FF"/>
                </a:solidFill>
                <a:latin typeface="+mn-lt"/>
              </a:rPr>
              <a:t> + </a:t>
            </a:r>
            <a:r>
              <a:rPr lang="fr-FR" b="1" dirty="0" err="1">
                <a:solidFill>
                  <a:srgbClr val="0000FF"/>
                </a:solidFill>
                <a:latin typeface="+mn-lt"/>
              </a:rPr>
              <a:t>w</a:t>
            </a:r>
            <a:r>
              <a:rPr lang="fr-FR" b="1" baseline="-25000" dirty="0" err="1">
                <a:solidFill>
                  <a:srgbClr val="0000FF"/>
                </a:solidFill>
                <a:latin typeface="+mn-lt"/>
              </a:rPr>
              <a:t>a</a:t>
            </a:r>
            <a:r>
              <a:rPr lang="fr-FR" b="1" dirty="0">
                <a:solidFill>
                  <a:srgbClr val="0000FF"/>
                </a:solidFill>
                <a:latin typeface="+mn-lt"/>
              </a:rPr>
              <a:t> (1-a)</a:t>
            </a:r>
          </a:p>
          <a:p>
            <a:endParaRPr lang="fr-FR" b="1" dirty="0">
              <a:solidFill>
                <a:srgbClr val="0000FF"/>
              </a:solidFill>
              <a:latin typeface="+mn-lt"/>
            </a:endParaRPr>
          </a:p>
          <a:p>
            <a:r>
              <a:rPr lang="fr-FR" b="1" dirty="0">
                <a:solidFill>
                  <a:srgbClr val="0000FF"/>
                </a:solidFill>
                <a:latin typeface="+mn-lt"/>
              </a:rPr>
              <a:t>w</a:t>
            </a:r>
            <a:r>
              <a:rPr lang="fr-FR" b="1" baseline="-25000" dirty="0">
                <a:solidFill>
                  <a:srgbClr val="0000FF"/>
                </a:solidFill>
                <a:latin typeface="+mn-lt"/>
              </a:rPr>
              <a:t>0</a:t>
            </a:r>
            <a:r>
              <a:rPr lang="fr-FR" b="1" dirty="0">
                <a:solidFill>
                  <a:srgbClr val="0000FF"/>
                </a:solidFill>
                <a:latin typeface="+mn-lt"/>
              </a:rPr>
              <a:t> = -1,    </a:t>
            </a:r>
            <a:r>
              <a:rPr lang="fr-FR" b="1" dirty="0" err="1">
                <a:solidFill>
                  <a:srgbClr val="0000FF"/>
                </a:solidFill>
                <a:latin typeface="+mn-lt"/>
              </a:rPr>
              <a:t>wa</a:t>
            </a:r>
            <a:r>
              <a:rPr lang="fr-FR" b="1" dirty="0">
                <a:solidFill>
                  <a:srgbClr val="0000FF"/>
                </a:solidFill>
                <a:latin typeface="+mn-lt"/>
              </a:rPr>
              <a:t> = 0  </a:t>
            </a:r>
            <a:r>
              <a:rPr lang="fr-FR" b="1" dirty="0">
                <a:solidFill>
                  <a:srgbClr val="0000FF"/>
                </a:solidFill>
                <a:latin typeface="+mn-lt"/>
                <a:sym typeface="Wingdings" panose="05000000000000000000" pitchFamily="2" charset="2"/>
              </a:rPr>
              <a:t> constante cosmologique</a:t>
            </a:r>
            <a:endParaRPr lang="fr-FR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647728" y="6296843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w</a:t>
            </a:r>
            <a:r>
              <a:rPr lang="fr-FR" b="1" baseline="-25000" dirty="0"/>
              <a:t>0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78" y="47101"/>
            <a:ext cx="2324100" cy="8477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294" y="1041291"/>
            <a:ext cx="4377641" cy="260373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226" y="4581128"/>
            <a:ext cx="3996876" cy="203743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443113" y="4140583"/>
            <a:ext cx="277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Euclid lancé en 2023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24338" y="2882553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w</a:t>
            </a:r>
            <a:r>
              <a:rPr lang="fr-FR" b="1" baseline="-25000" dirty="0" err="1"/>
              <a:t>a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456036" y="3645025"/>
            <a:ext cx="27061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Energie du vide:</a:t>
            </a:r>
          </a:p>
          <a:p>
            <a:r>
              <a:rPr lang="fr-FR" dirty="0"/>
              <a:t>110 ordres de</a:t>
            </a:r>
          </a:p>
          <a:p>
            <a:r>
              <a:rPr lang="fr-FR" dirty="0"/>
              <a:t>grandeur en-dessous</a:t>
            </a:r>
          </a:p>
          <a:p>
            <a:r>
              <a:rPr lang="fr-FR" dirty="0"/>
              <a:t>des prédictions</a:t>
            </a:r>
          </a:p>
        </p:txBody>
      </p:sp>
    </p:spTree>
    <p:extLst>
      <p:ext uri="{BB962C8B-B14F-4D97-AF65-F5344CB8AC3E}">
        <p14:creationId xmlns:p14="http://schemas.microsoft.com/office/powerpoint/2010/main" val="117710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336" y="110108"/>
            <a:ext cx="6408712" cy="798612"/>
          </a:xfrm>
        </p:spPr>
        <p:txBody>
          <a:bodyPr/>
          <a:lstStyle/>
          <a:p>
            <a:r>
              <a:rPr lang="fr-FR" sz="3600" b="1" dirty="0">
                <a:solidFill>
                  <a:srgbClr val="006600"/>
                </a:solidFill>
                <a:latin typeface="Arial Narrow" panose="020B0606020202030204" pitchFamily="34" charset="0"/>
              </a:rPr>
              <a:t>Galaxies primordiales et JWST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16632"/>
            <a:ext cx="5663952" cy="578005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599" y="3117803"/>
            <a:ext cx="4646719" cy="34739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1174044"/>
            <a:ext cx="3800475" cy="19240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92510" y="908720"/>
            <a:ext cx="2607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HST              JWST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392144" y="164345"/>
            <a:ext cx="163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SMACS 0723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8760296" y="4581128"/>
            <a:ext cx="3194942" cy="2113122"/>
            <a:chOff x="7761809" y="764704"/>
            <a:chExt cx="2978918" cy="1944216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61809" y="1092485"/>
              <a:ext cx="1466850" cy="158115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64352" y="1089670"/>
              <a:ext cx="1476375" cy="1619250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8184232" y="764704"/>
              <a:ext cx="24537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HST            JWST</a:t>
              </a: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05628" y="4113405"/>
            <a:ext cx="21563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La séquence de </a:t>
            </a:r>
          </a:p>
          <a:p>
            <a:r>
              <a:rPr lang="fr-FR" dirty="0">
                <a:solidFill>
                  <a:srgbClr val="0000FF"/>
                </a:solidFill>
              </a:rPr>
              <a:t>Hubble débute</a:t>
            </a:r>
          </a:p>
          <a:p>
            <a:r>
              <a:rPr lang="fr-FR" dirty="0">
                <a:solidFill>
                  <a:srgbClr val="0000FF"/>
                </a:solidFill>
              </a:rPr>
              <a:t>à z=6,</a:t>
            </a:r>
          </a:p>
          <a:p>
            <a:r>
              <a:rPr lang="fr-FR" dirty="0">
                <a:solidFill>
                  <a:srgbClr val="0000FF"/>
                </a:solidFill>
              </a:rPr>
              <a:t>ou 7% de l’âge</a:t>
            </a:r>
          </a:p>
          <a:p>
            <a:r>
              <a:rPr lang="fr-FR" dirty="0">
                <a:solidFill>
                  <a:srgbClr val="0000FF"/>
                </a:solidFill>
              </a:rPr>
              <a:t>de l’Univers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807968" y="6425066"/>
            <a:ext cx="2100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/>
              <a:t>Donnan</a:t>
            </a:r>
            <a:r>
              <a:rPr lang="fr-FR" sz="2000" i="1" dirty="0"/>
              <a:t> et al 2022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935760" y="4716085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6699"/>
                </a:solidFill>
              </a:rPr>
              <a:t>HST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166729" y="400506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JWST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612369" y="6525344"/>
            <a:ext cx="2098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/>
              <a:t>Ferrara et al 2022</a:t>
            </a:r>
          </a:p>
        </p:txBody>
      </p:sp>
    </p:spTree>
    <p:extLst>
      <p:ext uri="{BB962C8B-B14F-4D97-AF65-F5344CB8AC3E}">
        <p14:creationId xmlns:p14="http://schemas.microsoft.com/office/powerpoint/2010/main" val="137511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4787900" cy="838200"/>
          </a:xfrm>
        </p:spPr>
        <p:txBody>
          <a:bodyPr/>
          <a:lstStyle/>
          <a:p>
            <a:r>
              <a:rPr lang="fr-FR" altLang="fr-FR" sz="3600" b="1" dirty="0">
                <a:solidFill>
                  <a:srgbClr val="008000"/>
                </a:solidFill>
                <a:latin typeface="Arial Narrow" panose="020B0606020202030204" pitchFamily="34" charset="0"/>
              </a:rPr>
              <a:t>Et dans 100 ans?</a:t>
            </a:r>
            <a:r>
              <a:rPr lang="fr-FR" altLang="fr-FR" sz="3600" b="1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79376" y="1484784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è"/>
            </a:pPr>
            <a:r>
              <a:rPr kumimoji="1" lang="fr-FR" altLang="fr-FR" dirty="0">
                <a:sym typeface="Wingdings" panose="05000000000000000000" pitchFamily="2" charset="2"/>
              </a:rPr>
              <a:t>Cosmologie, secteur noir?</a:t>
            </a:r>
          </a:p>
          <a:p>
            <a:r>
              <a:rPr kumimoji="1" lang="fr-FR" altLang="fr-FR" dirty="0">
                <a:sym typeface="Wingdings" panose="05000000000000000000" pitchFamily="2" charset="2"/>
              </a:rPr>
              <a:t>            Inflation, ou univers cyclique</a:t>
            </a:r>
          </a:p>
          <a:p>
            <a:r>
              <a:rPr kumimoji="1" lang="fr-FR" altLang="fr-FR" dirty="0">
                <a:sym typeface="Wingdings" panose="05000000000000000000" pitchFamily="2" charset="2"/>
              </a:rPr>
              <a:t>             Ondes gravitationnelles primordiales</a:t>
            </a:r>
          </a:p>
          <a:p>
            <a:pPr marL="457200" indent="-457200">
              <a:buFont typeface="Wingdings" panose="05000000000000000000" pitchFamily="2" charset="2"/>
              <a:buChar char="è"/>
            </a:pPr>
            <a:endParaRPr kumimoji="1" lang="fr-FR" altLang="fr-FR" dirty="0">
              <a:solidFill>
                <a:srgbClr val="C00000"/>
              </a:solidFill>
              <a:sym typeface="Wingdings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kumimoji="1" lang="fr-FR" altLang="fr-FR" dirty="0">
                <a:solidFill>
                  <a:srgbClr val="C00000"/>
                </a:solidFill>
                <a:sym typeface="Wingdings" pitchFamily="2" charset="2"/>
              </a:rPr>
              <a:t>Formation des galaxies</a:t>
            </a:r>
          </a:p>
          <a:p>
            <a:r>
              <a:rPr kumimoji="1" lang="fr-FR" altLang="fr-FR" dirty="0">
                <a:solidFill>
                  <a:srgbClr val="C00000"/>
                </a:solidFill>
                <a:sym typeface="Wingdings" pitchFamily="2" charset="2"/>
              </a:rPr>
              <a:t>               Formation d’étoiles cosmique dans la 1</a:t>
            </a:r>
            <a:r>
              <a:rPr kumimoji="1" lang="fr-FR" altLang="fr-FR" baseline="30000" dirty="0">
                <a:solidFill>
                  <a:srgbClr val="C00000"/>
                </a:solidFill>
                <a:sym typeface="Wingdings" pitchFamily="2" charset="2"/>
              </a:rPr>
              <a:t>ère</a:t>
            </a:r>
            <a:endParaRPr kumimoji="1" lang="fr-FR" altLang="fr-FR" dirty="0">
              <a:solidFill>
                <a:srgbClr val="C00000"/>
              </a:solidFill>
              <a:sym typeface="Wingdings" pitchFamily="2" charset="2"/>
            </a:endParaRPr>
          </a:p>
          <a:p>
            <a:r>
              <a:rPr kumimoji="1" lang="fr-FR" altLang="fr-FR" dirty="0">
                <a:solidFill>
                  <a:srgbClr val="C00000"/>
                </a:solidFill>
                <a:sym typeface="Wingdings" pitchFamily="2" charset="2"/>
              </a:rPr>
              <a:t>                    moitié de l’Univers                  </a:t>
            </a:r>
          </a:p>
          <a:p>
            <a:endParaRPr kumimoji="1" lang="fr-FR" altLang="fr-FR" dirty="0">
              <a:solidFill>
                <a:srgbClr val="C00000"/>
              </a:solidFill>
              <a:sym typeface="Wingdings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dirty="0">
                <a:solidFill>
                  <a:srgbClr val="0000FF"/>
                </a:solidFill>
                <a:sym typeface="Wingdings" panose="05000000000000000000" pitchFamily="2" charset="2"/>
              </a:rPr>
              <a:t>T</a:t>
            </a:r>
            <a:r>
              <a:rPr lang="fr-FR" dirty="0">
                <a:solidFill>
                  <a:srgbClr val="0000FF"/>
                </a:solidFill>
              </a:rPr>
              <a:t>rous noirs super-massifs</a:t>
            </a:r>
          </a:p>
          <a:p>
            <a:r>
              <a:rPr lang="fr-FR" dirty="0">
                <a:solidFill>
                  <a:srgbClr val="0000FF"/>
                </a:solidFill>
              </a:rPr>
              <a:t>             Les plus massifs 10 milliards M</a:t>
            </a:r>
            <a:r>
              <a:rPr lang="fr-FR" baseline="-250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</a:t>
            </a:r>
            <a:r>
              <a:rPr lang="fr-FR" dirty="0">
                <a:solidFill>
                  <a:srgbClr val="0000FF"/>
                </a:solidFill>
              </a:rPr>
              <a:t> au début?</a:t>
            </a:r>
          </a:p>
          <a:p>
            <a:r>
              <a:rPr lang="fr-FR" dirty="0">
                <a:solidFill>
                  <a:srgbClr val="0000FF"/>
                </a:solidFill>
              </a:rPr>
              <a:t>                  Effondrement direct ? Étoiles super-massives?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71340"/>
            <a:ext cx="4511824" cy="33838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4293096"/>
            <a:ext cx="2232719" cy="2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849469" y="6381328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fr-FR" b="1" dirty="0">
                <a:solidFill>
                  <a:srgbClr val="C00000"/>
                </a:solidFill>
                <a:cs typeface="Times New Roman" panose="02020603050405020304" pitchFamily="18" charset="0"/>
                <a:sym typeface="Mathematica1" pitchFamily="2" charset="2"/>
              </a:rPr>
              <a:t>M</a:t>
            </a:r>
            <a:r>
              <a:rPr lang="en-US" altLang="fr-FR" b="1" baseline="-25000" dirty="0">
                <a:solidFill>
                  <a:srgbClr val="C00000"/>
                </a:solidFill>
                <a:cs typeface="Times New Roman" panose="02020603050405020304" pitchFamily="18" charset="0"/>
                <a:sym typeface="Mathematica1" pitchFamily="2" charset="2"/>
              </a:rPr>
              <a:t>*</a:t>
            </a:r>
            <a:r>
              <a:rPr lang="en-US" altLang="fr-FR" b="1" dirty="0">
                <a:solidFill>
                  <a:srgbClr val="C00000"/>
                </a:solidFill>
                <a:cs typeface="Times New Roman" panose="02020603050405020304" pitchFamily="18" charset="0"/>
                <a:sym typeface="Mathematica1" pitchFamily="2" charset="2"/>
              </a:rPr>
              <a:t>&gt;10</a:t>
            </a:r>
            <a:r>
              <a:rPr lang="en-US" altLang="fr-FR" b="1" baseline="30000" dirty="0">
                <a:solidFill>
                  <a:srgbClr val="C00000"/>
                </a:solidFill>
                <a:cs typeface="Times New Roman" panose="02020603050405020304" pitchFamily="18" charset="0"/>
                <a:sym typeface="Mathematica1" pitchFamily="2" charset="2"/>
              </a:rPr>
              <a:t>6 </a:t>
            </a:r>
            <a:r>
              <a:rPr lang="en-US" altLang="fr-FR" b="1" dirty="0">
                <a:solidFill>
                  <a:srgbClr val="C0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M</a:t>
            </a:r>
            <a:r>
              <a:rPr lang="en-US" altLang="fr-FR" b="1" baseline="-25000" dirty="0">
                <a:solidFill>
                  <a:srgbClr val="C00000"/>
                </a:solidFill>
                <a:cs typeface="Times New Roman" panose="02020603050405020304" pitchFamily="18" charset="0"/>
                <a:sym typeface="Wingdings 2" panose="05020102010507070707" pitchFamily="18" charset="2"/>
              </a:rPr>
              <a:t></a:t>
            </a:r>
            <a:r>
              <a:rPr lang="en-US" altLang="fr-FR" b="1" dirty="0">
                <a:solidFill>
                  <a:srgbClr val="C00000"/>
                </a:solidFill>
                <a:cs typeface="Times New Roman" panose="02020603050405020304" pitchFamily="18" charset="0"/>
                <a:sym typeface="Mathematica1" pitchFamily="2" charset="2"/>
              </a:rPr>
              <a:t> </a:t>
            </a:r>
            <a:endParaRPr lang="en-US" altLang="fr-FR" b="1" dirty="0">
              <a:solidFill>
                <a:srgbClr val="C00000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000"/>
      </a:accent1>
      <a:accent2>
        <a:srgbClr val="3333CC"/>
      </a:accent2>
      <a:accent3>
        <a:srgbClr val="00CC00"/>
      </a:accent3>
      <a:accent4>
        <a:srgbClr val="C00000"/>
      </a:accent4>
      <a:accent5>
        <a:srgbClr val="CC00CC"/>
      </a:accent5>
      <a:accent6>
        <a:srgbClr val="2D2DB9"/>
      </a:accent6>
      <a:hlink>
        <a:srgbClr val="00B0F0"/>
      </a:hlink>
      <a:folHlink>
        <a:srgbClr val="0070C0"/>
      </a:folHlink>
    </a:clrScheme>
    <a:fontScheme name="Francoise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32294</TotalTime>
  <Words>240</Words>
  <Application>Microsoft Macintosh PowerPoint</Application>
  <PresentationFormat>Widescreen</PresentationFormat>
  <Paragraphs>62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Symbol</vt:lpstr>
      <vt:lpstr>Times New Roman</vt:lpstr>
      <vt:lpstr>Wingdings</vt:lpstr>
      <vt:lpstr>Nouvelle présentation</vt:lpstr>
      <vt:lpstr>Les grandes avancées depuis 150 ans</vt:lpstr>
      <vt:lpstr>Matière noire:  le mystère s’épaissit</vt:lpstr>
      <vt:lpstr>Energie noire: constante cosmologique?</vt:lpstr>
      <vt:lpstr>Galaxies primordiales et JWST</vt:lpstr>
      <vt:lpstr>Et dans 100 ans? </vt:lpstr>
    </vt:vector>
  </TitlesOfParts>
  <Company>demirm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Accretion and Dynamics of Galaxies</dc:title>
  <dc:creator>Françoise Combes</dc:creator>
  <cp:lastModifiedBy>marco.cirelli@gmail.com</cp:lastModifiedBy>
  <cp:revision>1089</cp:revision>
  <dcterms:created xsi:type="dcterms:W3CDTF">2003-02-17T09:09:35Z</dcterms:created>
  <dcterms:modified xsi:type="dcterms:W3CDTF">2023-07-03T18:47:09Z</dcterms:modified>
</cp:coreProperties>
</file>