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61" r:id="rId3"/>
    <p:sldMasterId id="2147483773" r:id="rId4"/>
  </p:sldMasterIdLst>
  <p:notesMasterIdLst>
    <p:notesMasterId r:id="rId26"/>
  </p:notesMasterIdLst>
  <p:handoutMasterIdLst>
    <p:handoutMasterId r:id="rId27"/>
  </p:handoutMasterIdLst>
  <p:sldIdLst>
    <p:sldId id="257" r:id="rId5"/>
    <p:sldId id="688" r:id="rId6"/>
    <p:sldId id="689" r:id="rId7"/>
    <p:sldId id="1025" r:id="rId8"/>
    <p:sldId id="691" r:id="rId9"/>
    <p:sldId id="665" r:id="rId10"/>
    <p:sldId id="690" r:id="rId11"/>
    <p:sldId id="1027" r:id="rId12"/>
    <p:sldId id="694" r:id="rId13"/>
    <p:sldId id="695" r:id="rId14"/>
    <p:sldId id="513" r:id="rId15"/>
    <p:sldId id="636" r:id="rId16"/>
    <p:sldId id="635" r:id="rId17"/>
    <p:sldId id="693" r:id="rId18"/>
    <p:sldId id="696" r:id="rId19"/>
    <p:sldId id="524" r:id="rId20"/>
    <p:sldId id="653" r:id="rId21"/>
    <p:sldId id="526" r:id="rId22"/>
    <p:sldId id="1019" r:id="rId23"/>
    <p:sldId id="1024" r:id="rId24"/>
    <p:sldId id="1026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FFFF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ga" initials="tg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B4B"/>
    <a:srgbClr val="0C3814"/>
    <a:srgbClr val="259E39"/>
    <a:srgbClr val="9D00E4"/>
    <a:srgbClr val="9D009F"/>
    <a:srgbClr val="E200D7"/>
    <a:srgbClr val="EDEDED"/>
    <a:srgbClr val="00B800"/>
    <a:srgbClr val="0000DB"/>
    <a:srgbClr val="9D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/>
    <p:restoredTop sz="92903" autoAdjust="0"/>
  </p:normalViewPr>
  <p:slideViewPr>
    <p:cSldViewPr>
      <p:cViewPr varScale="1">
        <p:scale>
          <a:sx n="179" d="100"/>
          <a:sy n="179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2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A12C7D-DF1C-1C4A-9D17-3F9AA8D1F74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07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598FFAB-2B5E-D64B-9DAB-D9BD71DF7B9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959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A87E11-3591-B342-A3D0-3C97076893E1}" type="slidenum">
              <a:rPr lang="fr-FR"/>
              <a:pPr/>
              <a:t>1</a:t>
            </a:fld>
            <a:endParaRPr lang="fr-FR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000" b="1" baseline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98FFAB-2B5E-D64B-9DAB-D9BD71DF7B94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6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7FD1-3051-8F4D-B2EA-0813F9605B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06A3-7FC5-734A-8CE4-39EFB091B4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47BF-E64A-FE4E-9034-6596CD923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7FD1-3051-8F4D-B2EA-0813F9605B3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75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B5FE-3B07-CF4A-A01A-58E00FA49CB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1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290F-80B3-DB48-B9D7-182FC2F429D6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8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9A87-B44B-C34C-A5A1-B1C33F4317E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2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DD8B-E573-F74F-8EEA-6915E9AC957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B2F0-EA9C-E64F-BB57-138615904A3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3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7DB1-3ABD-594D-9CAE-DA6522863A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8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CB5FE-3B07-CF4A-A01A-58E00FA49C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472A-190F-1544-97BD-88B5C8033E5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21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BA26-C322-0646-BA10-D4903B2683A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76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406A3-7FC5-734A-8CE4-39EFB091B46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9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B47BF-E64A-FE4E-9034-6596CD923AB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51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92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290F-80B3-DB48-B9D7-182FC2F429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9A87-B44B-C34C-A5A1-B1C33F4317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1DD8B-E573-F74F-8EEA-6915E9AC957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B2F0-EA9C-E64F-BB57-138615904A3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77DB1-3ABD-594D-9CAE-DA6522863A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E472A-190F-1544-97BD-88B5C8033E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FBA26-C322-0646-BA10-D4903B2683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50A787-2C62-6243-AB6A-BE081FF534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521451"/>
            <a:ext cx="4040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fontAlgn="base"/>
            <a:fld id="{E02EDDC7-AC94-DA4C-AE58-A1A610009323}" type="slidenum">
              <a:rPr lang="fr-FR" sz="1400"/>
              <a:pPr fontAlgn="base"/>
              <a:t>‹#›</a:t>
            </a:fld>
            <a:endParaRPr lang="fr-FR" sz="1400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274638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body" idx="1"/>
          </p:nvPr>
        </p:nvSpPr>
        <p:spPr bwMode="auto">
          <a:xfrm flipV="1">
            <a:off x="8893176" y="257175"/>
            <a:ext cx="698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9525" y="6351"/>
            <a:ext cx="135235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400"/>
              <a:t>TGA - 08/2006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u="sng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350A787-2C62-6243-AB6A-BE081FF5344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6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BDBD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535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</p:sldLayoutIdLst>
  <p:txStyles>
    <p:titleStyle>
      <a:lvl1pPr algn="r" defTabSz="914400" rtl="0" eaLnBrk="1" latinLnBrk="0" hangingPunct="1">
        <a:spcBef>
          <a:spcPct val="0"/>
        </a:spcBef>
        <a:buNone/>
        <a:defRPr sz="2000" b="1" kern="1200" cap="small" normalizeH="0" baseline="0">
          <a:solidFill>
            <a:schemeClr val="accent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520788"/>
            <a:ext cx="7772400" cy="3348372"/>
          </a:xfrm>
          <a:ln>
            <a:noFill/>
          </a:ln>
        </p:spPr>
        <p:txBody>
          <a:bodyPr/>
          <a:lstStyle/>
          <a:p>
            <a:pPr eaLnBrk="1" hangingPunct="1"/>
            <a:r>
              <a:rPr lang="fr-FR" dirty="0">
                <a:solidFill>
                  <a:srgbClr val="FFFF00"/>
                </a:solidFill>
              </a:rPr>
              <a:t>Table Ronde SFP@150 </a:t>
            </a:r>
            <a:br>
              <a:rPr lang="fr-FR" dirty="0">
                <a:solidFill>
                  <a:srgbClr val="FFFF00"/>
                </a:solidFill>
              </a:rPr>
            </a:br>
            <a:r>
              <a:rPr lang="fr-FR" sz="4000" i="1" dirty="0">
                <a:solidFill>
                  <a:srgbClr val="FFFF00"/>
                </a:solidFill>
              </a:rPr>
              <a:t>`</a:t>
            </a:r>
            <a:r>
              <a:rPr lang="fr-FR" sz="3600" i="1" dirty="0">
                <a:solidFill>
                  <a:srgbClr val="FFFF00"/>
                </a:solidFill>
              </a:rPr>
              <a:t>Les Grandes Questions Ouvertes </a:t>
            </a:r>
            <a:br>
              <a:rPr lang="fr-FR" sz="3600" i="1" dirty="0">
                <a:solidFill>
                  <a:srgbClr val="FFFF00"/>
                </a:solidFill>
              </a:rPr>
            </a:br>
            <a:r>
              <a:rPr lang="fr-FR" sz="3600" i="1" dirty="0">
                <a:solidFill>
                  <a:srgbClr val="FFFF00"/>
                </a:solidFill>
              </a:rPr>
              <a:t>et Enjeux Fondamentaux de la Physique’</a:t>
            </a:r>
            <a:endParaRPr lang="fr-FR" sz="3200" i="1" dirty="0">
              <a:solidFill>
                <a:srgbClr val="FFFF00"/>
              </a:solidFill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282528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2"/>
          <p:cNvSpPr txBox="1">
            <a:spLocks noChangeArrowheads="1"/>
          </p:cNvSpPr>
          <p:nvPr/>
        </p:nvSpPr>
        <p:spPr bwMode="auto">
          <a:xfrm>
            <a:off x="6300192" y="5764613"/>
            <a:ext cx="24961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Antoine Georges</a:t>
            </a:r>
          </a:p>
          <a:p>
            <a:pPr algn="ctr" eaLnBrk="1" hangingPunct="1"/>
            <a:r>
              <a:rPr lang="en-US" dirty="0" err="1">
                <a:solidFill>
                  <a:schemeClr val="bg1"/>
                </a:solidFill>
              </a:rPr>
              <a:t>Juillet</a:t>
            </a:r>
            <a:r>
              <a:rPr lang="en-US" dirty="0">
                <a:solidFill>
                  <a:schemeClr val="bg1"/>
                </a:solidFill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ocument, menu&#10;&#10;Description automatically generated">
            <a:extLst>
              <a:ext uri="{FF2B5EF4-FFF2-40B4-BE49-F238E27FC236}">
                <a16:creationId xmlns:a16="http://schemas.microsoft.com/office/drawing/2014/main" id="{1BCCFB3A-D0AB-76ED-6247-DDA9F6953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82502"/>
            <a:ext cx="7025208" cy="649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/>
            <a:r>
              <a:rPr lang="fr-FR" sz="2800" dirty="0" err="1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Crystals</a:t>
            </a:r>
            <a: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of Light and </a:t>
            </a:r>
            <a:r>
              <a:rPr lang="fr-FR" sz="2800" dirty="0" err="1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Atoms</a:t>
            </a:r>
            <a: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: </a:t>
            </a:r>
            <a:b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</a:br>
            <a: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cold </a:t>
            </a:r>
            <a:r>
              <a:rPr lang="fr-FR" sz="2800" dirty="0" err="1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atomic</a:t>
            </a:r>
            <a: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gases</a:t>
            </a:r>
            <a: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in </a:t>
            </a:r>
            <a:r>
              <a:rPr lang="fr-FR" sz="2800" dirty="0" err="1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optical</a:t>
            </a:r>
            <a:r>
              <a:rPr lang="fr-FR" sz="2800" dirty="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</a:t>
            </a:r>
            <a:r>
              <a:rPr lang="fr-FR" sz="2800" dirty="0" err="1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lattices</a:t>
            </a:r>
            <a:endParaRPr lang="fr-FR" sz="2800" dirty="0">
              <a:solidFill>
                <a:srgbClr val="FFFF00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32771" name="Picture 3" descr="lattic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252788"/>
            <a:ext cx="644366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179389" y="1557340"/>
            <a:ext cx="2673350" cy="2808287"/>
            <a:chOff x="158" y="981"/>
            <a:chExt cx="1684" cy="1769"/>
          </a:xfrm>
        </p:grpSpPr>
        <p:pic>
          <p:nvPicPr>
            <p:cNvPr id="3277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981"/>
              <a:ext cx="168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158" y="1026"/>
              <a:ext cx="318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8B10829-0F6C-8BA1-9D2C-5854E0B1A877}"/>
              </a:ext>
            </a:extLst>
          </p:cNvPr>
          <p:cNvSpPr txBox="1"/>
          <p:nvPr/>
        </p:nvSpPr>
        <p:spPr>
          <a:xfrm>
            <a:off x="4499992" y="1576302"/>
            <a:ext cx="4188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At the frontier </a:t>
            </a:r>
          </a:p>
          <a:p>
            <a:r>
              <a:rPr lang="en-US" i="1" dirty="0">
                <a:solidFill>
                  <a:schemeClr val="bg1"/>
                </a:solidFill>
              </a:rPr>
              <a:t>of condensed matter physics </a:t>
            </a:r>
          </a:p>
          <a:p>
            <a:r>
              <a:rPr lang="en-US" i="1" dirty="0">
                <a:solidFill>
                  <a:schemeClr val="bg1"/>
                </a:solidFill>
              </a:rPr>
              <a:t>and quantum optics…</a:t>
            </a:r>
          </a:p>
        </p:txBody>
      </p:sp>
    </p:spTree>
    <p:extLst>
      <p:ext uri="{BB962C8B-B14F-4D97-AF65-F5344CB8AC3E}">
        <p14:creationId xmlns:p14="http://schemas.microsoft.com/office/powerpoint/2010/main" val="233264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 novel routes to Control</a:t>
            </a:r>
          </a:p>
        </p:txBody>
      </p:sp>
      <p:pic>
        <p:nvPicPr>
          <p:cNvPr id="4" name="Picture 9" descr="besip-changes-noballs2sm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7" b="26174"/>
          <a:stretch/>
        </p:blipFill>
        <p:spPr>
          <a:xfrm>
            <a:off x="395536" y="1628824"/>
            <a:ext cx="4139952" cy="3189913"/>
          </a:xfrm>
          <a:prstGeom prst="rect">
            <a:avLst/>
          </a:prstGeom>
        </p:spPr>
      </p:pic>
      <p:pic>
        <p:nvPicPr>
          <p:cNvPr id="5" name="Picture 23" descr="flat15-008-all+flash-onl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564928"/>
            <a:ext cx="3788586" cy="398798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7596" y="4941168"/>
            <a:ext cx="3378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Artificial Materials:</a:t>
            </a:r>
          </a:p>
          <a:p>
            <a:r>
              <a:rPr lang="en-US" dirty="0">
                <a:solidFill>
                  <a:schemeClr val="bg1"/>
                </a:solidFill>
              </a:rPr>
              <a:t>Strained films and </a:t>
            </a:r>
          </a:p>
          <a:p>
            <a:r>
              <a:rPr lang="en-US" dirty="0" err="1">
                <a:solidFill>
                  <a:schemeClr val="bg1"/>
                </a:solidFill>
              </a:rPr>
              <a:t>Heterostructures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“</a:t>
            </a:r>
            <a:r>
              <a:rPr lang="en-US" dirty="0" err="1">
                <a:solidFill>
                  <a:schemeClr val="bg1"/>
                </a:solidFill>
              </a:rPr>
              <a:t>Oxytronics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Mottronics</a:t>
            </a:r>
            <a:r>
              <a:rPr lang="en-US" dirty="0">
                <a:solidFill>
                  <a:schemeClr val="bg1"/>
                </a:solidFill>
              </a:rPr>
              <a:t>’’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44020" y="1844825"/>
            <a:ext cx="406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Selective control with LIGHT</a:t>
            </a:r>
          </a:p>
        </p:txBody>
      </p:sp>
    </p:spTree>
    <p:extLst>
      <p:ext uri="{BB962C8B-B14F-4D97-AF65-F5344CB8AC3E}">
        <p14:creationId xmlns:p14="http://schemas.microsoft.com/office/powerpoint/2010/main" val="47886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68205"/>
              </p:ext>
            </p:extLst>
          </p:nvPr>
        </p:nvGraphicFramePr>
        <p:xfrm>
          <a:off x="899594" y="838485"/>
          <a:ext cx="7632848" cy="573359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240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0653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FF00"/>
                          </a:solidFill>
                        </a:rPr>
                        <a:t>Bandwidth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Pressure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Size of rare-earth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Distortion</a:t>
                      </a:r>
                    </a:p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Tolerance</a:t>
                      </a:r>
                      <a:r>
                        <a:rPr lang="en-US" sz="1600" b="0" baseline="0" dirty="0">
                          <a:solidFill>
                            <a:schemeClr val="bg1"/>
                          </a:solidFill>
                        </a:rPr>
                        <a:t> factor</a:t>
                      </a:r>
                    </a:p>
                    <a:p>
                      <a:r>
                        <a:rPr lang="en-US" sz="1600" b="0" baseline="0" dirty="0">
                          <a:solidFill>
                            <a:schemeClr val="bg1"/>
                          </a:solidFill>
                        </a:rPr>
                        <a:t>3d,4d,5d metal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Strained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</a:rPr>
                        <a:t> thin films and </a:t>
                      </a:r>
                      <a:r>
                        <a:rPr lang="en-US" b="0" baseline="0" dirty="0" err="1">
                          <a:solidFill>
                            <a:srgbClr val="FF0000"/>
                          </a:solidFill>
                        </a:rPr>
                        <a:t>heterostructures</a:t>
                      </a:r>
                      <a:endParaRPr lang="en-US" b="0" baseline="0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b="0" baseline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b="0" baseline="0" dirty="0">
                          <a:solidFill>
                            <a:srgbClr val="FF0000"/>
                          </a:solidFill>
                        </a:rPr>
                        <a:t>Light/non-linear </a:t>
                      </a:r>
                      <a:r>
                        <a:rPr lang="en-US" b="0" baseline="0" dirty="0" err="1">
                          <a:solidFill>
                            <a:srgbClr val="FF0000"/>
                          </a:solidFill>
                        </a:rPr>
                        <a:t>phononics</a:t>
                      </a:r>
                      <a:r>
                        <a:rPr lang="en-US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5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Crystal field, </a:t>
                      </a:r>
                    </a:p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Orbital degeneracy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Size of rare-earth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Distortion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Tolerance factor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Same 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8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Filling</a:t>
                      </a:r>
                      <a:r>
                        <a:rPr lang="en-US" baseline="0" dirty="0">
                          <a:solidFill>
                            <a:srgbClr val="FFFF00"/>
                          </a:solidFill>
                        </a:rPr>
                        <a:t> of shell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Ionic liquids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Gating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56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Doping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Sr,Ca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</a:rPr>
                        <a:t>2+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sym typeface="Wingdings"/>
                        </a:rPr>
                        <a:t> La, R </a:t>
                      </a:r>
                      <a:r>
                        <a:rPr lang="en-US" baseline="30000" dirty="0">
                          <a:solidFill>
                            <a:schemeClr val="bg1"/>
                          </a:solidFill>
                          <a:sym typeface="Wingdings"/>
                        </a:rPr>
                        <a:t>3+</a:t>
                      </a:r>
                      <a:endParaRPr lang="en-US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87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Interaction</a:t>
                      </a:r>
                      <a:r>
                        <a:rPr lang="en-US" baseline="0" dirty="0">
                          <a:solidFill>
                            <a:srgbClr val="FFFF00"/>
                          </a:solidFill>
                        </a:rPr>
                        <a:t> strength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3d,4d,5d metal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Tunable dielectric gating ?</a:t>
                      </a:r>
                    </a:p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Light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490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Charge-Transfer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Change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apical oxygen distance</a:t>
                      </a:r>
                    </a:p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Change ligand: </a:t>
                      </a:r>
                    </a:p>
                    <a:p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O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  <a:sym typeface="Wingdings"/>
                        </a:rPr>
                        <a:t> S, Se…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Light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0825" y="188916"/>
            <a:ext cx="8497888" cy="50323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</a:rPr>
              <a:t>CONTROL: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Traditional </a:t>
            </a:r>
            <a:r>
              <a:rPr lang="en-US" sz="3600" dirty="0">
                <a:solidFill>
                  <a:srgbClr val="FF0000"/>
                </a:solidFill>
              </a:rPr>
              <a:t>and Novel routes</a:t>
            </a:r>
          </a:p>
        </p:txBody>
      </p:sp>
    </p:spTree>
    <p:extLst>
      <p:ext uri="{BB962C8B-B14F-4D97-AF65-F5344CB8AC3E}">
        <p14:creationId xmlns:p14="http://schemas.microsoft.com/office/powerpoint/2010/main" val="2275384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, rectangle, design&#10;&#10;Description automatically generated">
            <a:extLst>
              <a:ext uri="{FF2B5EF4-FFF2-40B4-BE49-F238E27FC236}">
                <a16:creationId xmlns:a16="http://schemas.microsoft.com/office/drawing/2014/main" id="{815E457D-53FA-D310-0161-BB06FAA09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924944"/>
            <a:ext cx="6477372" cy="3796107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15D3B24D-F329-F86B-AF9B-BC2C012AC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40005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73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103DF-1916-657E-9E01-F4577148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About Theory?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2B404-1DEF-821B-CC83-776C2AE78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03" y="1417638"/>
            <a:ext cx="8229600" cy="5165724"/>
          </a:xfrm>
        </p:spPr>
        <p:txBody>
          <a:bodyPr/>
          <a:lstStyle/>
          <a:p>
            <a:r>
              <a:rPr lang="en-US" sz="2800" dirty="0">
                <a:solidFill>
                  <a:schemeClr val="accent3"/>
                </a:solidFill>
              </a:rPr>
              <a:t>Up to the late 1980’s our understanding of strong correlations was quite poor…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Huge progress in 30 year!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The raise of computational methods: theorists now have a right and a left hand (analytical/numerical)!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Currently: very exciting times/recent developments in computational methods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Merging of quantum many-body methods with realistic electronic structure </a:t>
            </a:r>
            <a:r>
              <a:rPr lang="en-US" sz="2800" dirty="0">
                <a:solidFill>
                  <a:schemeClr val="accent3"/>
                </a:solidFill>
                <a:sym typeface="Wingdings" pitchFamily="2" charset="2"/>
              </a:rPr>
              <a:t> theory can be realistic (at last!)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72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9275"/>
            <a:ext cx="8686800" cy="1143000"/>
          </a:xfrm>
        </p:spPr>
        <p:txBody>
          <a:bodyPr/>
          <a:lstStyle/>
          <a:p>
            <a:pPr algn="l" eaLnBrk="1" hangingPunct="1"/>
            <a:r>
              <a:rPr lang="fr-FR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Paul Dirac, 1929</a:t>
            </a:r>
            <a:br>
              <a:rPr lang="fr-FR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</a:br>
            <a:r>
              <a:rPr lang="fr-FR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``</a:t>
            </a:r>
            <a:r>
              <a:rPr lang="en-US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Quantum Mechanics </a:t>
            </a:r>
            <a:br>
              <a:rPr lang="en-US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</a:br>
            <a:r>
              <a:rPr lang="en-US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of Many-Electron Systems</a:t>
            </a:r>
            <a:r>
              <a:rPr lang="ja-JP" altLang="en-US" sz="320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’’</a:t>
            </a:r>
            <a:r>
              <a:rPr lang="fr-FR" sz="4000">
                <a:solidFill>
                  <a:srgbClr val="FFFF00"/>
                </a:solidFill>
                <a:latin typeface="Helvetica" charset="0"/>
                <a:ea typeface="ＭＳ Ｐゴシック" charset="0"/>
              </a:rPr>
              <a:t>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805488"/>
            <a:ext cx="8229600" cy="86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P. A. M. Dirac, "Quantum Mechanics of Many-Electron Systems</a:t>
            </a:r>
            <a:r>
              <a:rPr lang="ja-JP" altLang="en-US" sz="180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“</a:t>
            </a:r>
            <a:r>
              <a:rPr lang="en-US" sz="1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Proceedings of the Royal Society of London, Series A, Vol.123,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April 1929, pp 714.</a:t>
            </a:r>
            <a:endParaRPr lang="fr-FR" sz="1800" dirty="0">
              <a:solidFill>
                <a:schemeClr val="bg1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69636" name="Picture 4" descr="dirac_bi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9" y="188913"/>
            <a:ext cx="2693987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23850" y="2041081"/>
            <a:ext cx="8424863" cy="35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 i="1" dirty="0">
                <a:ea typeface="ＭＳ Ｐゴシック" charset="0"/>
                <a:cs typeface="ＭＳ Ｐゴシック" charset="0"/>
              </a:rPr>
              <a:t>``The general theory of quantum mechanics </a:t>
            </a:r>
          </a:p>
          <a:p>
            <a:pPr algn="ctr"/>
            <a:r>
              <a:rPr lang="en-US" b="1" i="1" dirty="0">
                <a:ea typeface="ＭＳ Ｐゴシック" charset="0"/>
                <a:cs typeface="ＭＳ Ｐゴシック" charset="0"/>
              </a:rPr>
              <a:t>is now almost complete (…).</a:t>
            </a:r>
          </a:p>
          <a:p>
            <a:pPr algn="ctr"/>
            <a:r>
              <a:rPr lang="en-US" b="1" i="1" dirty="0">
                <a:ea typeface="ＭＳ Ｐゴシック" charset="0"/>
                <a:cs typeface="ＭＳ Ｐゴシック" charset="0"/>
              </a:rPr>
              <a:t>The underlying physical laws necessary for the mathematical theory of a large part of physics </a:t>
            </a:r>
          </a:p>
          <a:p>
            <a:pPr algn="ctr"/>
            <a:r>
              <a:rPr lang="en-US" b="1" i="1" dirty="0">
                <a:ea typeface="ＭＳ Ｐゴシック" charset="0"/>
                <a:cs typeface="ＭＳ Ｐゴシック" charset="0"/>
              </a:rPr>
              <a:t>and the whole of chemistry </a:t>
            </a:r>
          </a:p>
          <a:p>
            <a:pPr algn="ctr"/>
            <a:r>
              <a:rPr lang="en-US" b="1" i="1" dirty="0">
                <a:ea typeface="ＭＳ Ｐゴシック" charset="0"/>
                <a:cs typeface="ＭＳ Ｐゴシック" charset="0"/>
              </a:rPr>
              <a:t>are thus completely known, </a:t>
            </a:r>
          </a:p>
          <a:p>
            <a:pPr algn="ctr"/>
            <a:r>
              <a:rPr lang="en-US" b="1" i="1" u="sng" dirty="0">
                <a:ea typeface="ＭＳ Ｐゴシック" charset="0"/>
                <a:cs typeface="ＭＳ Ｐゴシック" charset="0"/>
              </a:rPr>
              <a:t>and the difficulty is only that </a:t>
            </a:r>
          </a:p>
          <a:p>
            <a:pPr algn="ctr"/>
            <a:r>
              <a:rPr lang="en-US" b="1" i="1" u="sng" dirty="0">
                <a:ea typeface="ＭＳ Ｐゴシック" charset="0"/>
                <a:cs typeface="ＭＳ Ｐゴシック" charset="0"/>
              </a:rPr>
              <a:t>the exact application of these laws </a:t>
            </a:r>
          </a:p>
          <a:p>
            <a:pPr algn="ctr"/>
            <a:r>
              <a:rPr lang="en-US" b="1" i="1" u="sng" dirty="0">
                <a:ea typeface="ＭＳ Ｐゴシック" charset="0"/>
                <a:cs typeface="ＭＳ Ｐゴシック" charset="0"/>
              </a:rPr>
              <a:t>leads to equations much too complicated to be soluble.</a:t>
            </a:r>
            <a:r>
              <a:rPr lang="en-US" b="1" i="1" dirty="0">
                <a:ea typeface="ＭＳ Ｐゴシック" charset="0"/>
                <a:cs typeface="ＭＳ Ｐゴシック" charset="0"/>
              </a:rPr>
              <a:t>''</a:t>
            </a:r>
            <a:r>
              <a:rPr lang="en-US" sz="3200" b="1" i="1" dirty="0"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4139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fr-FR" sz="3600" dirty="0">
                <a:solidFill>
                  <a:srgbClr val="FFFF00"/>
                </a:solidFill>
              </a:rPr>
              <a:t>Quantum </a:t>
            </a:r>
            <a:r>
              <a:rPr lang="fr-FR" sz="3600" dirty="0" err="1">
                <a:solidFill>
                  <a:srgbClr val="FFFF00"/>
                </a:solidFill>
              </a:rPr>
              <a:t>Mechanics</a:t>
            </a:r>
            <a:r>
              <a:rPr lang="fr-FR" sz="3600" dirty="0">
                <a:solidFill>
                  <a:srgbClr val="FFFF00"/>
                </a:solidFill>
              </a:rPr>
              <a:t> of 10</a:t>
            </a:r>
            <a:r>
              <a:rPr lang="fr-FR" sz="3600" baseline="30000" dirty="0">
                <a:solidFill>
                  <a:srgbClr val="FFFF00"/>
                </a:solidFill>
              </a:rPr>
              <a:t>21</a:t>
            </a:r>
            <a:r>
              <a:rPr lang="fr-FR" sz="3600" dirty="0">
                <a:solidFill>
                  <a:srgbClr val="FFFF00"/>
                </a:solidFill>
              </a:rPr>
              <a:t> </a:t>
            </a:r>
            <a:br>
              <a:rPr lang="fr-FR" sz="3600" dirty="0">
                <a:solidFill>
                  <a:srgbClr val="FFFF00"/>
                </a:solidFill>
              </a:rPr>
            </a:br>
            <a:r>
              <a:rPr lang="fr-FR" dirty="0" err="1">
                <a:solidFill>
                  <a:srgbClr val="FFFF00"/>
                </a:solidFill>
              </a:rPr>
              <a:t>interacting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err="1">
                <a:solidFill>
                  <a:srgbClr val="FFFF00"/>
                </a:solidFill>
              </a:rPr>
              <a:t>particles</a:t>
            </a: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sz="3600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781800" cy="27686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4937081"/>
            <a:ext cx="6870700" cy="495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5452D-3038-2343-8CB5-4E1EBAB19C74}"/>
              </a:ext>
            </a:extLst>
          </p:cNvPr>
          <p:cNvSpPr txBox="1"/>
          <p:nvPr/>
        </p:nvSpPr>
        <p:spPr>
          <a:xfrm>
            <a:off x="2123728" y="5684030"/>
            <a:ext cx="523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/>
                <a:cs typeface="Helvetica"/>
              </a:rPr>
              <a:t>Eigenstates (wave-functions) </a:t>
            </a:r>
          </a:p>
          <a:p>
            <a:pPr algn="ctr"/>
            <a:r>
              <a:rPr lang="en-US" dirty="0">
                <a:latin typeface="Helvetica"/>
                <a:cs typeface="Helvetica"/>
              </a:rPr>
              <a:t>and Eigenvalues (Energy spectrum)</a:t>
            </a:r>
          </a:p>
        </p:txBody>
      </p:sp>
    </p:spTree>
    <p:extLst>
      <p:ext uri="{BB962C8B-B14F-4D97-AF65-F5344CB8AC3E}">
        <p14:creationId xmlns:p14="http://schemas.microsoft.com/office/powerpoint/2010/main" val="184988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EBD86-A10F-4E49-A138-0A0E840D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80" y="47710"/>
            <a:ext cx="8746608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`Dirac’s program’ </a:t>
            </a:r>
            <a:r>
              <a:rPr lang="en-US" sz="2800" dirty="0">
                <a:solidFill>
                  <a:schemeClr val="bg1"/>
                </a:solidFill>
              </a:rPr>
              <a:t>(same 1929 article):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728192" y="1181649"/>
            <a:ext cx="7092280" cy="33843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i="1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`` It therefore becomes desirable that </a:t>
            </a:r>
            <a:r>
              <a:rPr lang="en-US" sz="2800" i="1" u="sng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approximate practical methods </a:t>
            </a:r>
            <a:r>
              <a:rPr lang="en-US" sz="2800" i="1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of applying quantum mechanics</a:t>
            </a:r>
          </a:p>
          <a:p>
            <a:pPr marL="0" indent="0" eaLnBrk="1" hangingPunct="1">
              <a:buNone/>
            </a:pPr>
            <a:r>
              <a:rPr lang="en-US" sz="2800" i="1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should be  developed, which can lead </a:t>
            </a:r>
          </a:p>
          <a:p>
            <a:pPr marL="0" indent="0" eaLnBrk="1" hangingPunct="1">
              <a:buNone/>
            </a:pPr>
            <a:r>
              <a:rPr lang="en-US" sz="2800" i="1" u="sng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to an explanation of the main features</a:t>
            </a:r>
            <a:r>
              <a:rPr lang="en-US" sz="2800" i="1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sz="2800" i="1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of complex atomic systems </a:t>
            </a:r>
          </a:p>
          <a:p>
            <a:pPr marL="0" indent="0" eaLnBrk="1" hangingPunct="1">
              <a:buNone/>
            </a:pPr>
            <a:r>
              <a:rPr lang="en-US" sz="2800" i="1" dirty="0">
                <a:solidFill>
                  <a:schemeClr val="bg1"/>
                </a:solidFill>
                <a:latin typeface="Helvetica" charset="0"/>
                <a:ea typeface="ＭＳ Ｐゴシック" charset="0"/>
              </a:rPr>
              <a:t>without too much computation.’’</a:t>
            </a:r>
            <a:endParaRPr lang="fr-FR" sz="2800" i="1" dirty="0">
              <a:solidFill>
                <a:schemeClr val="bg1"/>
              </a:solidFill>
              <a:latin typeface="Helvetica" charset="0"/>
              <a:ea typeface="ＭＳ Ｐゴシック" charset="0"/>
            </a:endParaRPr>
          </a:p>
        </p:txBody>
      </p:sp>
      <p:pic>
        <p:nvPicPr>
          <p:cNvPr id="94211" name="Picture 4" descr="dirac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8637"/>
            <a:ext cx="1224136" cy="173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4622022"/>
            <a:ext cx="7765626" cy="210865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Dirac’s program is not yet fully implemented</a:t>
            </a:r>
          </a:p>
          <a:p>
            <a:pPr algn="ctr"/>
            <a:r>
              <a:rPr lang="en-US" dirty="0"/>
              <a:t>but great progress is being made </a:t>
            </a:r>
          </a:p>
          <a:p>
            <a:pPr marL="342900" indent="-342900" algn="ctr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we can hope that this will be </a:t>
            </a:r>
          </a:p>
          <a:p>
            <a:pPr algn="ctr"/>
            <a:r>
              <a:rPr lang="en-US" dirty="0">
                <a:sym typeface="Wingdings" pitchFamily="2" charset="2"/>
              </a:rPr>
              <a:t>a major success of the 21</a:t>
            </a:r>
            <a:r>
              <a:rPr lang="en-US" baseline="30000" dirty="0">
                <a:sym typeface="Wingdings" pitchFamily="2" charset="2"/>
              </a:rPr>
              <a:t>st</a:t>
            </a:r>
            <a:r>
              <a:rPr lang="en-US" dirty="0">
                <a:sym typeface="Wingdings" pitchFamily="2" charset="2"/>
              </a:rPr>
              <a:t> century!</a:t>
            </a:r>
            <a:endParaRPr lang="en-US" dirty="0"/>
          </a:p>
          <a:p>
            <a:pPr algn="ctr"/>
            <a:r>
              <a:rPr lang="en-US" sz="1800" u="sng" dirty="0">
                <a:solidFill>
                  <a:schemeClr val="bg1"/>
                </a:solidFill>
              </a:rPr>
              <a:t>[Note that </a:t>
            </a:r>
            <a:r>
              <a:rPr lang="en-US" sz="1800" i="1" u="sng" dirty="0">
                <a:solidFill>
                  <a:schemeClr val="bg1"/>
                </a:solidFill>
              </a:rPr>
              <a:t>``without too much computation’’  </a:t>
            </a:r>
            <a:r>
              <a:rPr lang="en-US" sz="1800" u="sng" dirty="0">
                <a:solidFill>
                  <a:schemeClr val="bg1"/>
                </a:solidFill>
              </a:rPr>
              <a:t>has </a:t>
            </a:r>
          </a:p>
          <a:p>
            <a:pPr algn="ctr"/>
            <a:r>
              <a:rPr lang="en-US" sz="1800" u="sng" dirty="0">
                <a:solidFill>
                  <a:schemeClr val="bg1"/>
                </a:solidFill>
              </a:rPr>
              <a:t>an entirely different meaning now than in the 1930’s </a:t>
            </a:r>
            <a:r>
              <a:rPr lang="en-US" sz="1800" u="sng" dirty="0">
                <a:solidFill>
                  <a:schemeClr val="bg1"/>
                </a:solidFill>
                <a:sym typeface="Wingdings"/>
              </a:rPr>
              <a:t>]</a:t>
            </a:r>
            <a:r>
              <a:rPr lang="en-US" sz="1800" u="sng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89812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00FDE-C235-A848-9C0A-F7932E65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42" y="172350"/>
            <a:ext cx="8720730" cy="896192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FF00"/>
                </a:solidFill>
              </a:rPr>
              <a:t>Computational Methods: Handshake!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04CA5AAA-3606-0F48-B443-C2AE42C097EA}"/>
              </a:ext>
            </a:extLst>
          </p:cNvPr>
          <p:cNvSpPr/>
          <p:nvPr/>
        </p:nvSpPr>
        <p:spPr bwMode="auto">
          <a:xfrm>
            <a:off x="1115616" y="1556792"/>
            <a:ext cx="299347" cy="453650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9262125C-7CF6-164C-A9FA-28E71F5593EA}"/>
              </a:ext>
            </a:extLst>
          </p:cNvPr>
          <p:cNvSpPr/>
          <p:nvPr/>
        </p:nvSpPr>
        <p:spPr bwMode="auto">
          <a:xfrm rot="5400000">
            <a:off x="4541972" y="3195603"/>
            <a:ext cx="288032" cy="6336704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9FEE8-DC83-CE42-ABA8-B9EC30E26CAF}"/>
              </a:ext>
            </a:extLst>
          </p:cNvPr>
          <p:cNvSpPr txBox="1"/>
          <p:nvPr/>
        </p:nvSpPr>
        <p:spPr>
          <a:xfrm>
            <a:off x="307481" y="1358456"/>
            <a:ext cx="782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T/t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D4901C-ECB0-4147-A9AA-1D164F8B201C}"/>
              </a:ext>
            </a:extLst>
          </p:cNvPr>
          <p:cNvSpPr txBox="1"/>
          <p:nvPr/>
        </p:nvSpPr>
        <p:spPr>
          <a:xfrm rot="16200000">
            <a:off x="-293049" y="336921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9BB9B-E1CD-CC48-A213-F8ECED847EA2}"/>
              </a:ext>
            </a:extLst>
          </p:cNvPr>
          <p:cNvSpPr txBox="1"/>
          <p:nvPr/>
        </p:nvSpPr>
        <p:spPr>
          <a:xfrm>
            <a:off x="7283852" y="6341464"/>
            <a:ext cx="140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Coupling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C60374-59DA-654F-BF37-B65E16EDEACE}"/>
              </a:ext>
            </a:extLst>
          </p:cNvPr>
          <p:cNvSpPr txBox="1"/>
          <p:nvPr/>
        </p:nvSpPr>
        <p:spPr>
          <a:xfrm>
            <a:off x="7983984" y="5698122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U/t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F62B2C-4CF6-9C4B-BABE-65B7DBA2C098}"/>
              </a:ext>
            </a:extLst>
          </p:cNvPr>
          <p:cNvGrpSpPr/>
          <p:nvPr/>
        </p:nvGrpSpPr>
        <p:grpSpPr>
          <a:xfrm>
            <a:off x="1918999" y="2316632"/>
            <a:ext cx="4653979" cy="1016161"/>
            <a:chOff x="3270521" y="2006601"/>
            <a:chExt cx="4653979" cy="1446728"/>
          </a:xfrm>
        </p:grpSpPr>
        <p:sp>
          <p:nvSpPr>
            <p:cNvPr id="11" name="Up Arrow 10">
              <a:extLst>
                <a:ext uri="{FF2B5EF4-FFF2-40B4-BE49-F238E27FC236}">
                  <a16:creationId xmlns:a16="http://schemas.microsoft.com/office/drawing/2014/main" id="{8DFE149F-3685-D346-A0A8-5212573556C4}"/>
                </a:ext>
              </a:extLst>
            </p:cNvPr>
            <p:cNvSpPr/>
            <p:nvPr/>
          </p:nvSpPr>
          <p:spPr bwMode="auto">
            <a:xfrm rot="10800000">
              <a:off x="3270521" y="2006601"/>
              <a:ext cx="432048" cy="1422399"/>
            </a:xfrm>
            <a:prstGeom prst="upArrow">
              <a:avLst/>
            </a:prstGeom>
            <a:solidFill>
              <a:srgbClr val="D67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400AD7DD-4678-CB4C-AB6B-E4CC5DFEE350}"/>
                </a:ext>
              </a:extLst>
            </p:cNvPr>
            <p:cNvSpPr/>
            <p:nvPr/>
          </p:nvSpPr>
          <p:spPr bwMode="auto">
            <a:xfrm rot="10800000">
              <a:off x="5558126" y="2012812"/>
              <a:ext cx="432048" cy="1440517"/>
            </a:xfrm>
            <a:prstGeom prst="upArrow">
              <a:avLst/>
            </a:prstGeom>
            <a:solidFill>
              <a:srgbClr val="D67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Up Arrow 12">
              <a:extLst>
                <a:ext uri="{FF2B5EF4-FFF2-40B4-BE49-F238E27FC236}">
                  <a16:creationId xmlns:a16="http://schemas.microsoft.com/office/drawing/2014/main" id="{CE959A53-8208-4841-AC08-644CF9EA1BF7}"/>
                </a:ext>
              </a:extLst>
            </p:cNvPr>
            <p:cNvSpPr/>
            <p:nvPr/>
          </p:nvSpPr>
          <p:spPr bwMode="auto">
            <a:xfrm rot="10800000">
              <a:off x="6463179" y="2012812"/>
              <a:ext cx="432048" cy="1440517"/>
            </a:xfrm>
            <a:prstGeom prst="upArrow">
              <a:avLst/>
            </a:prstGeom>
            <a:solidFill>
              <a:srgbClr val="D67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Up Arrow 13">
              <a:extLst>
                <a:ext uri="{FF2B5EF4-FFF2-40B4-BE49-F238E27FC236}">
                  <a16:creationId xmlns:a16="http://schemas.microsoft.com/office/drawing/2014/main" id="{E940987A-8BA3-BA42-8340-7D718902FB10}"/>
                </a:ext>
              </a:extLst>
            </p:cNvPr>
            <p:cNvSpPr/>
            <p:nvPr/>
          </p:nvSpPr>
          <p:spPr bwMode="auto">
            <a:xfrm rot="10800000">
              <a:off x="7492452" y="2012812"/>
              <a:ext cx="432048" cy="1440517"/>
            </a:xfrm>
            <a:prstGeom prst="upArrow">
              <a:avLst/>
            </a:prstGeom>
            <a:solidFill>
              <a:srgbClr val="D67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7E5DAAD-D472-2F4B-BFFD-F5A705CA0BB3}"/>
              </a:ext>
            </a:extLst>
          </p:cNvPr>
          <p:cNvSpPr txBox="1"/>
          <p:nvPr/>
        </p:nvSpPr>
        <p:spPr>
          <a:xfrm>
            <a:off x="1550813" y="1149985"/>
            <a:ext cx="6870022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`Embedding’ Methods: DMFT and extensions </a:t>
            </a:r>
          </a:p>
          <a:p>
            <a:r>
              <a:rPr lang="en-US" dirty="0">
                <a:solidFill>
                  <a:schemeClr val="bg1"/>
                </a:solidFill>
              </a:rPr>
              <a:t>(cluster DMFT etc.) </a:t>
            </a:r>
            <a:r>
              <a:rPr lang="en-US" u="sng" dirty="0">
                <a:solidFill>
                  <a:schemeClr val="bg1"/>
                </a:solidFill>
              </a:rPr>
              <a:t>Organizing Principle: Locality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31F698-E3AB-8243-B7F2-87EA6F343AED}"/>
              </a:ext>
            </a:extLst>
          </p:cNvPr>
          <p:cNvSpPr txBox="1"/>
          <p:nvPr/>
        </p:nvSpPr>
        <p:spPr>
          <a:xfrm>
            <a:off x="1517636" y="5210859"/>
            <a:ext cx="5354992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T=0 Methods: DMRG, Tensor Networks, MPS</a:t>
            </a:r>
          </a:p>
          <a:p>
            <a:r>
              <a:rPr lang="en-US" sz="2000" u="sng" dirty="0">
                <a:solidFill>
                  <a:schemeClr val="bg1"/>
                </a:solidFill>
              </a:rPr>
              <a:t>Organizing principle: Entanglement.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Recently: Neural Quantum States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72112D-5FF7-6746-AF12-3C6DE7C59DFC}"/>
              </a:ext>
            </a:extLst>
          </p:cNvPr>
          <p:cNvGrpSpPr/>
          <p:nvPr/>
        </p:nvGrpSpPr>
        <p:grpSpPr>
          <a:xfrm>
            <a:off x="1877430" y="4078284"/>
            <a:ext cx="4660713" cy="1022744"/>
            <a:chOff x="2266441" y="4272396"/>
            <a:chExt cx="4660713" cy="1022744"/>
          </a:xfrm>
        </p:grpSpPr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735B6E14-7D71-D742-830B-07F83D7B34F2}"/>
                </a:ext>
              </a:extLst>
            </p:cNvPr>
            <p:cNvSpPr/>
            <p:nvPr/>
          </p:nvSpPr>
          <p:spPr bwMode="auto">
            <a:xfrm>
              <a:off x="2266441" y="4275688"/>
              <a:ext cx="432048" cy="1016161"/>
            </a:xfrm>
            <a:prstGeom prst="upArrow">
              <a:avLst/>
            </a:prstGeom>
            <a:gradFill flip="none" rotWithShape="1">
              <a:gsLst>
                <a:gs pos="100000">
                  <a:schemeClr val="bg1"/>
                </a:gs>
                <a:gs pos="20000">
                  <a:srgbClr val="EDDDFF">
                    <a:lumMod val="80000"/>
                  </a:srgbClr>
                </a:gs>
                <a:gs pos="0">
                  <a:srgbClr val="D67CFF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Up Arrow 23">
              <a:extLst>
                <a:ext uri="{FF2B5EF4-FFF2-40B4-BE49-F238E27FC236}">
                  <a16:creationId xmlns:a16="http://schemas.microsoft.com/office/drawing/2014/main" id="{473C1C39-1DD9-B343-A6AA-4199B17522CB}"/>
                </a:ext>
              </a:extLst>
            </p:cNvPr>
            <p:cNvSpPr/>
            <p:nvPr/>
          </p:nvSpPr>
          <p:spPr bwMode="auto">
            <a:xfrm>
              <a:off x="4483450" y="4272396"/>
              <a:ext cx="432048" cy="1016161"/>
            </a:xfrm>
            <a:prstGeom prst="upArrow">
              <a:avLst/>
            </a:prstGeom>
            <a:gradFill flip="none" rotWithShape="1">
              <a:gsLst>
                <a:gs pos="100000">
                  <a:schemeClr val="bg1"/>
                </a:gs>
                <a:gs pos="20000">
                  <a:srgbClr val="EDDDFF">
                    <a:lumMod val="80000"/>
                  </a:srgbClr>
                </a:gs>
                <a:gs pos="0">
                  <a:srgbClr val="D67CFF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Up Arrow 24">
              <a:extLst>
                <a:ext uri="{FF2B5EF4-FFF2-40B4-BE49-F238E27FC236}">
                  <a16:creationId xmlns:a16="http://schemas.microsoft.com/office/drawing/2014/main" id="{8A19B820-E866-DB47-9DD2-0340168E82FB}"/>
                </a:ext>
              </a:extLst>
            </p:cNvPr>
            <p:cNvSpPr/>
            <p:nvPr/>
          </p:nvSpPr>
          <p:spPr bwMode="auto">
            <a:xfrm>
              <a:off x="5477782" y="4272396"/>
              <a:ext cx="432048" cy="1016161"/>
            </a:xfrm>
            <a:prstGeom prst="upArrow">
              <a:avLst/>
            </a:prstGeom>
            <a:gradFill flip="none" rotWithShape="1">
              <a:gsLst>
                <a:gs pos="100000">
                  <a:schemeClr val="bg1"/>
                </a:gs>
                <a:gs pos="20000">
                  <a:srgbClr val="EDDDFF">
                    <a:lumMod val="80000"/>
                  </a:srgbClr>
                </a:gs>
                <a:gs pos="0">
                  <a:srgbClr val="D67CFF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3E4B164C-F394-124B-9814-3CA8B20A3AFB}"/>
                </a:ext>
              </a:extLst>
            </p:cNvPr>
            <p:cNvSpPr/>
            <p:nvPr/>
          </p:nvSpPr>
          <p:spPr bwMode="auto">
            <a:xfrm>
              <a:off x="6495106" y="4278979"/>
              <a:ext cx="432048" cy="1016161"/>
            </a:xfrm>
            <a:prstGeom prst="upArrow">
              <a:avLst/>
            </a:prstGeom>
            <a:gradFill flip="none" rotWithShape="1">
              <a:gsLst>
                <a:gs pos="100000">
                  <a:schemeClr val="bg1"/>
                </a:gs>
                <a:gs pos="20000">
                  <a:srgbClr val="EDDDFF">
                    <a:lumMod val="80000"/>
                  </a:srgbClr>
                </a:gs>
                <a:gs pos="0">
                  <a:srgbClr val="D67CFF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C4B05C9-CFDB-614D-8AE2-086069863EB1}"/>
              </a:ext>
            </a:extLst>
          </p:cNvPr>
          <p:cNvSpPr txBox="1"/>
          <p:nvPr/>
        </p:nvSpPr>
        <p:spPr>
          <a:xfrm>
            <a:off x="2592849" y="3247287"/>
            <a:ext cx="393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200D7"/>
                </a:solidFill>
              </a:rPr>
              <a:t>Handshake: current frontier /recent progress 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2CD0C2-45F5-6E4F-9375-6D19C12009FB}"/>
              </a:ext>
            </a:extLst>
          </p:cNvPr>
          <p:cNvSpPr txBox="1"/>
          <p:nvPr/>
        </p:nvSpPr>
        <p:spPr>
          <a:xfrm>
            <a:off x="6798439" y="2630554"/>
            <a:ext cx="1947969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Monte Carlo </a:t>
            </a:r>
          </a:p>
          <a:p>
            <a:r>
              <a:rPr lang="en-US" dirty="0">
                <a:solidFill>
                  <a:schemeClr val="bg1"/>
                </a:solidFill>
              </a:rPr>
              <a:t>Methods: </a:t>
            </a:r>
          </a:p>
          <a:p>
            <a:r>
              <a:rPr lang="en-US" dirty="0" err="1">
                <a:solidFill>
                  <a:schemeClr val="bg1"/>
                </a:solidFill>
              </a:rPr>
              <a:t>DiagMC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AFQMC</a:t>
            </a:r>
          </a:p>
          <a:p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A6A14-EEB7-D5D5-EAAF-3CC56FD8AE8A}"/>
              </a:ext>
            </a:extLst>
          </p:cNvPr>
          <p:cNvSpPr txBox="1"/>
          <p:nvPr/>
        </p:nvSpPr>
        <p:spPr>
          <a:xfrm>
            <a:off x="1440511" y="4645946"/>
            <a:ext cx="4711546" cy="461665"/>
          </a:xfrm>
          <a:prstGeom prst="rect">
            <a:avLst/>
          </a:prstGeom>
          <a:solidFill>
            <a:srgbClr val="0B1DA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Finite-T extensions (e.g. METTS)</a:t>
            </a:r>
          </a:p>
        </p:txBody>
      </p:sp>
    </p:spTree>
    <p:extLst>
      <p:ext uri="{BB962C8B-B14F-4D97-AF65-F5344CB8AC3E}">
        <p14:creationId xmlns:p14="http://schemas.microsoft.com/office/powerpoint/2010/main" val="3301090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96242"/>
            <a:ext cx="8229600" cy="703237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Quantum Matter: Keys to Success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3528" y="4725144"/>
            <a:ext cx="4683343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Materials Science and Chemistry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materials, bulk or `artificial’</a:t>
            </a:r>
          </a:p>
          <a:p>
            <a:r>
              <a:rPr lang="en-US" sz="2000" dirty="0">
                <a:solidFill>
                  <a:schemeClr val="bg1"/>
                </a:solidFill>
              </a:rPr>
              <a:t>High quality samples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elaboration methods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0357" y="1440358"/>
            <a:ext cx="2534668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Experiments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Pushing the limits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Instrumentation</a:t>
            </a:r>
          </a:p>
          <a:p>
            <a:r>
              <a:rPr lang="en-US" sz="2000" dirty="0">
                <a:solidFill>
                  <a:schemeClr val="bg1"/>
                </a:solidFill>
              </a:rPr>
              <a:t>New Techniques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89347" y="1641857"/>
            <a:ext cx="2793428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Theory</a:t>
            </a:r>
          </a:p>
          <a:p>
            <a:r>
              <a:rPr lang="en-US" sz="2000" dirty="0">
                <a:solidFill>
                  <a:schemeClr val="bg1"/>
                </a:solidFill>
              </a:rPr>
              <a:t>Simple concepts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and basic mechanisms</a:t>
            </a:r>
          </a:p>
          <a:p>
            <a:r>
              <a:rPr lang="en-US" sz="2000" dirty="0">
                <a:solidFill>
                  <a:schemeClr val="bg1"/>
                </a:solidFill>
              </a:rPr>
              <a:t>Quantitative 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D227B1-70A9-3FCB-4109-2E042D493696}"/>
              </a:ext>
            </a:extLst>
          </p:cNvPr>
          <p:cNvSpPr/>
          <p:nvPr/>
        </p:nvSpPr>
        <p:spPr bwMode="auto">
          <a:xfrm>
            <a:off x="3500151" y="2393305"/>
            <a:ext cx="2016224" cy="1971799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0AF1A-13A4-E754-4ADC-EAB08CB95A24}"/>
              </a:ext>
            </a:extLst>
          </p:cNvPr>
          <p:cNvSpPr txBox="1"/>
          <p:nvPr/>
        </p:nvSpPr>
        <p:spPr>
          <a:xfrm>
            <a:off x="3781942" y="2912820"/>
            <a:ext cx="1452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 magic </a:t>
            </a:r>
          </a:p>
          <a:p>
            <a:pPr algn="ctr"/>
            <a:r>
              <a:rPr lang="en-US" sz="2000" dirty="0"/>
              <a:t>Square</a:t>
            </a: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B8615245-6430-0170-7827-352AD12BF1C9}"/>
              </a:ext>
            </a:extLst>
          </p:cNvPr>
          <p:cNvSpPr txBox="1"/>
          <p:nvPr/>
        </p:nvSpPr>
        <p:spPr>
          <a:xfrm>
            <a:off x="5789347" y="3379204"/>
            <a:ext cx="3051476" cy="292387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/>
              <a:t>Devices</a:t>
            </a:r>
            <a:r>
              <a:rPr lang="en-US" dirty="0"/>
              <a:t> and </a:t>
            </a:r>
            <a:r>
              <a:rPr lang="en-US" u="sng" dirty="0"/>
              <a:t>Control</a:t>
            </a:r>
          </a:p>
          <a:p>
            <a:r>
              <a:rPr lang="en-US" sz="2000" dirty="0">
                <a:solidFill>
                  <a:schemeClr val="bg1"/>
                </a:solidFill>
              </a:rPr>
              <a:t>Nanoscale devices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e.g</a:t>
            </a:r>
            <a:r>
              <a:rPr lang="en-US" sz="2000" dirty="0">
                <a:solidFill>
                  <a:schemeClr val="bg1"/>
                </a:solidFill>
              </a:rPr>
              <a:t> gating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Atomic-scale synthesis</a:t>
            </a:r>
          </a:p>
          <a:p>
            <a:r>
              <a:rPr lang="en-US" sz="2000" dirty="0">
                <a:solidFill>
                  <a:schemeClr val="bg1"/>
                </a:solidFill>
              </a:rPr>
              <a:t>e.g. oxide MBE</a:t>
            </a:r>
          </a:p>
          <a:p>
            <a:r>
              <a:rPr lang="en-US" sz="2000" dirty="0">
                <a:solidFill>
                  <a:schemeClr val="bg1"/>
                </a:solidFill>
              </a:rPr>
              <a:t>`Synthetic materials’</a:t>
            </a:r>
          </a:p>
          <a:p>
            <a:r>
              <a:rPr lang="en-US" sz="2000" dirty="0">
                <a:solidFill>
                  <a:schemeClr val="bg1"/>
                </a:solidFill>
              </a:rPr>
              <a:t>e.g. TBLG/Twisted TMOs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Control by light: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Laser control, Cavities,…</a:t>
            </a:r>
          </a:p>
        </p:txBody>
      </p:sp>
    </p:spTree>
    <p:extLst>
      <p:ext uri="{BB962C8B-B14F-4D97-AF65-F5344CB8AC3E}">
        <p14:creationId xmlns:p14="http://schemas.microsoft.com/office/powerpoint/2010/main" val="104371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D135-D1AA-0BCC-D796-06D91122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Looking Immediately Ahead: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ABC7-B5AB-C06D-8B7A-A735C161A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14" y="2132856"/>
            <a:ext cx="8229600" cy="3989038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Flat band physics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Interplay of topology and correlations? </a:t>
            </a:r>
          </a:p>
          <a:p>
            <a:r>
              <a:rPr lang="en-US" sz="2400" dirty="0">
                <a:solidFill>
                  <a:schemeClr val="bg1"/>
                </a:solidFill>
              </a:rPr>
              <a:t>Twisted layered oxides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Light/Cavity control</a:t>
            </a:r>
          </a:p>
          <a:p>
            <a:r>
              <a:rPr lang="en-US" sz="2400" dirty="0">
                <a:solidFill>
                  <a:schemeClr val="bg1"/>
                </a:solidFill>
              </a:rPr>
              <a:t>Finalize understanding of `simple’ models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Pushing the combination of electronic structure + many body methods to the next step: predictive/design</a:t>
            </a:r>
          </a:p>
          <a:p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Can we reach predictive ability for </a:t>
            </a:r>
            <a:r>
              <a:rPr lang="en-US" sz="2400" dirty="0" err="1">
                <a:solidFill>
                  <a:schemeClr val="bg1"/>
                </a:solidFill>
                <a:sym typeface="Wingdings" pitchFamily="2" charset="2"/>
              </a:rPr>
              <a:t>e..g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 superconductivity in strongly correlated materials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4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A8A19-D5DD-F3E8-2AE3-8CF5A267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Two Big Challenges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 the 21</a:t>
            </a:r>
            <a:r>
              <a:rPr lang="en-US" baseline="30000" dirty="0">
                <a:solidFill>
                  <a:srgbClr val="FFFF00"/>
                </a:solidFill>
              </a:rPr>
              <a:t>st</a:t>
            </a:r>
            <a:r>
              <a:rPr lang="en-US" dirty="0">
                <a:solidFill>
                  <a:srgbClr val="FFFF00"/>
                </a:solidFill>
              </a:rPr>
              <a:t> Century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8D2ED-636F-6A20-D8CD-9ED230EC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295232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Dirac program: computational solution of the `quantum many body problem’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Materials by Design (Solid-State and Molecules)</a:t>
            </a:r>
          </a:p>
        </p:txBody>
      </p:sp>
    </p:spTree>
    <p:extLst>
      <p:ext uri="{BB962C8B-B14F-4D97-AF65-F5344CB8AC3E}">
        <p14:creationId xmlns:p14="http://schemas.microsoft.com/office/powerpoint/2010/main" val="29907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0C37-48FD-3BD8-8156-3EC68B85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6703"/>
            <a:ext cx="8229600" cy="1143000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Materials Discovery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rgbClr val="FFFF00"/>
                </a:solidFill>
              </a:rPr>
              <a:t>(A never-ending story that keeps us alive and busy)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0E39-B142-7E51-D2CE-0E146D43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633" y="1432928"/>
            <a:ext cx="6782052" cy="5248368"/>
          </a:xfrm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Classic correlated materials: TMs, Oxides/TMOs</a:t>
            </a:r>
          </a:p>
          <a:p>
            <a:r>
              <a:rPr lang="en-US" sz="1600" dirty="0">
                <a:solidFill>
                  <a:schemeClr val="bg1"/>
                </a:solidFill>
              </a:rPr>
              <a:t>Organic conductors (1D, 2D)</a:t>
            </a:r>
          </a:p>
          <a:p>
            <a:r>
              <a:rPr lang="en-US" sz="1600" dirty="0">
                <a:solidFill>
                  <a:schemeClr val="bg1"/>
                </a:solidFill>
              </a:rPr>
              <a:t>Heavy fermions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Cuprates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Renewal of interest in TMOs: Sr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RuO</a:t>
            </a:r>
            <a:r>
              <a:rPr lang="en-US" sz="1600" baseline="-25000" dirty="0">
                <a:solidFill>
                  <a:schemeClr val="bg1"/>
                </a:solidFill>
              </a:rPr>
              <a:t>4</a:t>
            </a:r>
            <a:r>
              <a:rPr lang="en-US" sz="1600" dirty="0">
                <a:solidFill>
                  <a:schemeClr val="bg1"/>
                </a:solidFill>
              </a:rPr>
              <a:t>, RNiO</a:t>
            </a:r>
            <a:r>
              <a:rPr lang="en-US" sz="1600" baseline="-25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Manganites</a:t>
            </a:r>
            <a:r>
              <a:rPr lang="en-US" sz="1600" dirty="0">
                <a:solidFill>
                  <a:schemeClr val="bg1"/>
                </a:solidFill>
              </a:rPr>
              <a:t>, Iridates, and many many others…</a:t>
            </a:r>
          </a:p>
          <a:p>
            <a:r>
              <a:rPr lang="en-US" sz="1600" dirty="0">
                <a:solidFill>
                  <a:schemeClr val="bg1"/>
                </a:solidFill>
              </a:rPr>
              <a:t>Mott to superfluid transition of cold atomic gases in optical lattices</a:t>
            </a:r>
          </a:p>
          <a:p>
            <a:r>
              <a:rPr lang="en-US" sz="1600" dirty="0">
                <a:solidFill>
                  <a:schemeClr val="bg1"/>
                </a:solidFill>
              </a:rPr>
              <a:t>Topological Insulators</a:t>
            </a:r>
          </a:p>
          <a:p>
            <a:r>
              <a:rPr lang="en-US" sz="1600" dirty="0">
                <a:solidFill>
                  <a:schemeClr val="bg1"/>
                </a:solidFill>
              </a:rPr>
              <a:t>Oxide heterostructures, SC in LAO/STO</a:t>
            </a:r>
          </a:p>
          <a:p>
            <a:r>
              <a:rPr lang="en-US" sz="1600" dirty="0">
                <a:solidFill>
                  <a:schemeClr val="bg1"/>
                </a:solidFill>
              </a:rPr>
              <a:t>Fe-based superconductors 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      `Hund metals’ (</a:t>
            </a:r>
            <a:r>
              <a:rPr lang="en-US" sz="1600" u="sng" dirty="0">
                <a:solidFill>
                  <a:schemeClr val="bg1"/>
                </a:solidFill>
                <a:sym typeface="Wingdings" pitchFamily="2" charset="2"/>
              </a:rPr>
              <a:t>New route to strong correlations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SC in pressurized H</a:t>
            </a:r>
            <a:r>
              <a:rPr lang="en-US" sz="1600" baseline="-25000" dirty="0">
                <a:solidFill>
                  <a:schemeClr val="bg1"/>
                </a:solidFill>
                <a:sym typeface="Wingdings" pitchFamily="2" charset="2"/>
              </a:rPr>
              <a:t>2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S 155GPa  other hydrides</a:t>
            </a:r>
          </a:p>
          <a:p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SC in twisted bilayer graphene</a:t>
            </a:r>
          </a:p>
          <a:p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Twisted TMDCs </a:t>
            </a:r>
          </a:p>
          <a:p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600" u="sng" dirty="0">
                <a:solidFill>
                  <a:schemeClr val="bg1"/>
                </a:solidFill>
                <a:sym typeface="Wingdings" pitchFamily="2" charset="2"/>
              </a:rPr>
              <a:t>Interplay of correlations and topology/Flat bands</a:t>
            </a:r>
          </a:p>
          <a:p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600" u="sng" dirty="0">
                <a:solidFill>
                  <a:schemeClr val="bg1"/>
                </a:solidFill>
                <a:sym typeface="Wingdings" pitchFamily="2" charset="2"/>
              </a:rPr>
              <a:t>Strong coupling to light, excitonic physics</a:t>
            </a:r>
          </a:p>
          <a:p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SC in infinite-layer RNiO</a:t>
            </a:r>
            <a:r>
              <a:rPr lang="en-US" sz="1600" baseline="-25000" dirty="0">
                <a:solidFill>
                  <a:schemeClr val="bg1"/>
                </a:solidFill>
                <a:sym typeface="Wingdings" pitchFamily="2" charset="2"/>
              </a:rPr>
              <a:t>2</a:t>
            </a:r>
            <a:endParaRPr lang="en-US" sz="1600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Low density metals (STO), </a:t>
            </a:r>
            <a:r>
              <a:rPr lang="en-US" sz="1600" dirty="0" err="1">
                <a:solidFill>
                  <a:schemeClr val="bg1"/>
                </a:solidFill>
                <a:sym typeface="Wingdings" pitchFamily="2" charset="2"/>
              </a:rPr>
              <a:t>kagome</a:t>
            </a:r>
            <a:r>
              <a:rPr lang="en-US" sz="1600" dirty="0">
                <a:solidFill>
                  <a:schemeClr val="bg1"/>
                </a:solidFill>
                <a:sym typeface="Wingdings" pitchFamily="2" charset="2"/>
              </a:rPr>
              <a:t> metals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EF400C33-A6AC-4010-8E7D-15C73D66166A}"/>
              </a:ext>
            </a:extLst>
          </p:cNvPr>
          <p:cNvSpPr/>
          <p:nvPr/>
        </p:nvSpPr>
        <p:spPr bwMode="auto">
          <a:xfrm>
            <a:off x="1563904" y="1468451"/>
            <a:ext cx="720080" cy="5212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78EAC-C961-9606-9768-841DE0AA9AC8}"/>
              </a:ext>
            </a:extLst>
          </p:cNvPr>
          <p:cNvSpPr txBox="1"/>
          <p:nvPr/>
        </p:nvSpPr>
        <p:spPr>
          <a:xfrm>
            <a:off x="251520" y="1431283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1930-1950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07B35-2C67-F1C3-2029-FDFB548EDAD5}"/>
              </a:ext>
            </a:extLst>
          </p:cNvPr>
          <p:cNvSpPr txBox="1"/>
          <p:nvPr/>
        </p:nvSpPr>
        <p:spPr>
          <a:xfrm>
            <a:off x="701578" y="1954854"/>
            <a:ext cx="93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1980’s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BB5E1-E703-F381-BF38-901A8EDA49F4}"/>
              </a:ext>
            </a:extLst>
          </p:cNvPr>
          <p:cNvSpPr txBox="1"/>
          <p:nvPr/>
        </p:nvSpPr>
        <p:spPr>
          <a:xfrm>
            <a:off x="701578" y="2329810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1986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1FBB3C-8A9B-B7C3-D187-8C593BBF634D}"/>
              </a:ext>
            </a:extLst>
          </p:cNvPr>
          <p:cNvSpPr txBox="1"/>
          <p:nvPr/>
        </p:nvSpPr>
        <p:spPr>
          <a:xfrm>
            <a:off x="768874" y="398253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E66BA8-7995-4CF1-3806-CBC492D9AFB6}"/>
              </a:ext>
            </a:extLst>
          </p:cNvPr>
          <p:cNvSpPr txBox="1"/>
          <p:nvPr/>
        </p:nvSpPr>
        <p:spPr>
          <a:xfrm>
            <a:off x="752189" y="484977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C19BE-38E2-F252-D464-B78A7EECC42F}"/>
              </a:ext>
            </a:extLst>
          </p:cNvPr>
          <p:cNvSpPr txBox="1"/>
          <p:nvPr/>
        </p:nvSpPr>
        <p:spPr>
          <a:xfrm>
            <a:off x="752189" y="5948322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C66710-869B-5D83-5A5A-EECB86B7946B}"/>
              </a:ext>
            </a:extLst>
          </p:cNvPr>
          <p:cNvSpPr txBox="1"/>
          <p:nvPr/>
        </p:nvSpPr>
        <p:spPr>
          <a:xfrm>
            <a:off x="7956376" y="5640546"/>
            <a:ext cx="825867" cy="10156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AND</a:t>
            </a:r>
          </a:p>
          <a:p>
            <a:r>
              <a:rPr lang="en-US" sz="2000" dirty="0"/>
              <a:t>SO</a:t>
            </a:r>
          </a:p>
          <a:p>
            <a:r>
              <a:rPr lang="en-US" sz="2000" dirty="0"/>
              <a:t>ON…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F226D8-1BE6-EDA5-32CC-B40D5982F709}"/>
              </a:ext>
            </a:extLst>
          </p:cNvPr>
          <p:cNvSpPr txBox="1"/>
          <p:nvPr/>
        </p:nvSpPr>
        <p:spPr>
          <a:xfrm>
            <a:off x="788721" y="364980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8B7CE5-11AC-E84B-C94A-7603E61659D4}"/>
              </a:ext>
            </a:extLst>
          </p:cNvPr>
          <p:cNvSpPr txBox="1"/>
          <p:nvPr/>
        </p:nvSpPr>
        <p:spPr>
          <a:xfrm>
            <a:off x="780378" y="331270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53C4F-1A93-1265-8C7F-648327D1AEFE}"/>
              </a:ext>
            </a:extLst>
          </p:cNvPr>
          <p:cNvSpPr txBox="1"/>
          <p:nvPr/>
        </p:nvSpPr>
        <p:spPr>
          <a:xfrm>
            <a:off x="752188" y="451532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00EBA4-FFDC-9736-766C-02F11B9A5389}"/>
              </a:ext>
            </a:extLst>
          </p:cNvPr>
          <p:cNvSpPr txBox="1"/>
          <p:nvPr/>
        </p:nvSpPr>
        <p:spPr>
          <a:xfrm>
            <a:off x="780377" y="299964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90000"/>
                  </a:schemeClr>
                </a:solidFill>
              </a:rPr>
              <a:t>2002</a:t>
            </a:r>
          </a:p>
        </p:txBody>
      </p:sp>
    </p:spTree>
    <p:extLst>
      <p:ext uri="{BB962C8B-B14F-4D97-AF65-F5344CB8AC3E}">
        <p14:creationId xmlns:p14="http://schemas.microsoft.com/office/powerpoint/2010/main" val="375353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arkness, night, light&#10;&#10;Description automatically generated">
            <a:extLst>
              <a:ext uri="{FF2B5EF4-FFF2-40B4-BE49-F238E27FC236}">
                <a16:creationId xmlns:a16="http://schemas.microsoft.com/office/drawing/2014/main" id="{CA23C863-10C4-1BFE-86BF-70E1FF02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619122" cy="53285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DEF35D-75F7-D7FC-0DB4-FA5A02ABB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Timeline of Superconductor Discoveries (Wikipedia)</a:t>
            </a:r>
          </a:p>
        </p:txBody>
      </p:sp>
    </p:spTree>
    <p:extLst>
      <p:ext uri="{BB962C8B-B14F-4D97-AF65-F5344CB8AC3E}">
        <p14:creationId xmlns:p14="http://schemas.microsoft.com/office/powerpoint/2010/main" val="2400535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76101-1F11-7816-E12E-D5518EF6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4608512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Novel Materials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sz="4000" dirty="0">
                <a:solidFill>
                  <a:schemeClr val="bg1"/>
                </a:solidFill>
              </a:rPr>
              <a:t>`Semi-synthetic’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Devices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Novel forms of Quantum Matter: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Cold atoms in optical lattices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- Arrays of trapped Rydberg atoms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2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890664" cy="3312368"/>
          </a:xfrm>
          <a:ln>
            <a:solidFill>
              <a:srgbClr val="FFFF00"/>
            </a:solidFill>
          </a:ln>
        </p:spPr>
        <p:txBody>
          <a:bodyPr/>
          <a:lstStyle/>
          <a:p>
            <a:r>
              <a:rPr lang="fr-FR" sz="3200" dirty="0">
                <a:solidFill>
                  <a:srgbClr val="FFFF00"/>
                </a:solidFill>
              </a:rPr>
              <a:t>OXIDES:</a:t>
            </a:r>
            <a:br>
              <a:rPr lang="fr-FR" sz="3200" dirty="0">
                <a:solidFill>
                  <a:srgbClr val="FFFF00"/>
                </a:solidFill>
              </a:rPr>
            </a:br>
            <a:r>
              <a:rPr lang="fr-FR" sz="3200" dirty="0">
                <a:solidFill>
                  <a:srgbClr val="FFFF00"/>
                </a:solidFill>
              </a:rPr>
              <a:t>Old </a:t>
            </a:r>
            <a:br>
              <a:rPr lang="fr-FR" sz="3200" dirty="0">
                <a:solidFill>
                  <a:srgbClr val="FFFF00"/>
                </a:solidFill>
              </a:rPr>
            </a:br>
            <a:r>
              <a:rPr lang="fr-FR" sz="3200" dirty="0">
                <a:solidFill>
                  <a:srgbClr val="FFFF00"/>
                </a:solidFill>
              </a:rPr>
              <a:t>and </a:t>
            </a:r>
            <a:br>
              <a:rPr lang="fr-FR" sz="3200" dirty="0">
                <a:solidFill>
                  <a:srgbClr val="FFFF00"/>
                </a:solidFill>
              </a:rPr>
            </a:br>
            <a:r>
              <a:rPr lang="fr-FR" sz="3200" dirty="0">
                <a:solidFill>
                  <a:srgbClr val="FFFF00"/>
                </a:solidFill>
              </a:rPr>
              <a:t>New</a:t>
            </a:r>
          </a:p>
        </p:txBody>
      </p:sp>
      <p:grpSp>
        <p:nvGrpSpPr>
          <p:cNvPr id="9" name="Grouper 8"/>
          <p:cNvGrpSpPr/>
          <p:nvPr/>
        </p:nvGrpSpPr>
        <p:grpSpPr>
          <a:xfrm>
            <a:off x="3419872" y="188640"/>
            <a:ext cx="4090608" cy="2488342"/>
            <a:chOff x="3419872" y="188640"/>
            <a:chExt cx="4090608" cy="2488342"/>
          </a:xfrm>
        </p:grpSpPr>
        <p:pic>
          <p:nvPicPr>
            <p:cNvPr id="3" name="Image 2" descr="CharniereRouille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188640"/>
              <a:ext cx="2903847" cy="1944216"/>
            </a:xfrm>
            <a:prstGeom prst="rect">
              <a:avLst/>
            </a:prstGeom>
          </p:spPr>
        </p:pic>
        <p:sp>
          <p:nvSpPr>
            <p:cNvPr id="4" name="ZoneTexte 3"/>
            <p:cNvSpPr txBox="1"/>
            <p:nvPr/>
          </p:nvSpPr>
          <p:spPr>
            <a:xfrm>
              <a:off x="3419872" y="2276872"/>
              <a:ext cx="4090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</a:rPr>
                <a:t>Rust: oxyde/</a:t>
              </a:r>
              <a:r>
                <a:rPr lang="fr-FR" sz="2000" dirty="0" err="1">
                  <a:solidFill>
                    <a:schemeClr val="bg1"/>
                  </a:solidFill>
                </a:rPr>
                <a:t>hydroxide</a:t>
              </a:r>
              <a:r>
                <a:rPr lang="fr-FR" sz="2000" dirty="0">
                  <a:solidFill>
                    <a:schemeClr val="bg1"/>
                  </a:solidFill>
                </a:rPr>
                <a:t>. (</a:t>
              </a:r>
              <a:r>
                <a:rPr lang="fr-FR" sz="2000" dirty="0" err="1">
                  <a:solidFill>
                    <a:schemeClr val="bg1"/>
                  </a:solidFill>
                </a:rPr>
                <a:t>wikipedia</a:t>
              </a:r>
              <a:r>
                <a:rPr lang="fr-FR" sz="2000" dirty="0">
                  <a:solidFill>
                    <a:schemeClr val="bg1"/>
                  </a:solidFill>
                </a:rPr>
                <a:t>)</a:t>
              </a:r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4716016" y="188640"/>
            <a:ext cx="4248471" cy="3341985"/>
            <a:chOff x="4716016" y="188640"/>
            <a:chExt cx="4248471" cy="3341985"/>
          </a:xfrm>
        </p:grpSpPr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716016" y="3068960"/>
              <a:ext cx="2088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La</a:t>
              </a:r>
              <a:r>
                <a:rPr lang="fr-FR" baseline="-25000" dirty="0">
                  <a:solidFill>
                    <a:schemeClr val="bg1"/>
                  </a:solidFill>
                </a:rPr>
                <a:t>2-x</a:t>
              </a:r>
              <a:r>
                <a:rPr lang="fr-FR" dirty="0">
                  <a:solidFill>
                    <a:schemeClr val="bg1"/>
                  </a:solidFill>
                </a:rPr>
                <a:t>Sr</a:t>
              </a:r>
              <a:r>
                <a:rPr lang="fr-FR" baseline="-25000" dirty="0">
                  <a:solidFill>
                    <a:schemeClr val="bg1"/>
                  </a:solidFill>
                </a:rPr>
                <a:t>x</a:t>
              </a:r>
              <a:r>
                <a:rPr lang="fr-FR" dirty="0">
                  <a:solidFill>
                    <a:schemeClr val="bg1"/>
                  </a:solidFill>
                </a:rPr>
                <a:t>CuO</a:t>
              </a:r>
              <a:r>
                <a:rPr lang="fr-FR" baseline="-25000" dirty="0">
                  <a:solidFill>
                    <a:schemeClr val="bg1"/>
                  </a:solidFill>
                </a:rPr>
                <a:t>4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pic>
          <p:nvPicPr>
            <p:cNvPr id="6" name="Image 5" descr="LSC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256" y="188640"/>
              <a:ext cx="2088231" cy="3312368"/>
            </a:xfrm>
            <a:prstGeom prst="rect">
              <a:avLst/>
            </a:prstGeom>
          </p:spPr>
        </p:pic>
      </p:grpSp>
      <p:grpSp>
        <p:nvGrpSpPr>
          <p:cNvPr id="11" name="Grouper 10"/>
          <p:cNvGrpSpPr/>
          <p:nvPr/>
        </p:nvGrpSpPr>
        <p:grpSpPr>
          <a:xfrm>
            <a:off x="3491880" y="3933056"/>
            <a:ext cx="5470691" cy="2780928"/>
            <a:chOff x="3491880" y="3933056"/>
            <a:chExt cx="5470691" cy="2780928"/>
          </a:xfrm>
        </p:grpSpPr>
        <p:pic>
          <p:nvPicPr>
            <p:cNvPr id="7" name="Image 6" descr="LTO_STO_hetero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3933056"/>
              <a:ext cx="5470691" cy="2780928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563888" y="4077072"/>
              <a:ext cx="44263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>
                  <a:solidFill>
                    <a:schemeClr val="bg1"/>
                  </a:solidFill>
                </a:rPr>
                <a:t>Hétérostructure</a:t>
              </a:r>
              <a:r>
                <a:rPr lang="fr-FR" dirty="0">
                  <a:solidFill>
                    <a:schemeClr val="bg1"/>
                  </a:solidFill>
                </a:rPr>
                <a:t> LaTiO</a:t>
              </a:r>
              <a:r>
                <a:rPr lang="fr-FR" baseline="-25000" dirty="0">
                  <a:solidFill>
                    <a:schemeClr val="bg1"/>
                  </a:solidFill>
                </a:rPr>
                <a:t>3</a:t>
              </a:r>
              <a:r>
                <a:rPr lang="fr-FR" dirty="0">
                  <a:solidFill>
                    <a:schemeClr val="bg1"/>
                  </a:solidFill>
                </a:rPr>
                <a:t>/SrTiO</a:t>
              </a:r>
              <a:r>
                <a:rPr lang="fr-FR" baseline="-25000" dirty="0">
                  <a:solidFill>
                    <a:schemeClr val="bg1"/>
                  </a:solidFill>
                </a:rPr>
                <a:t>3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7504" y="3933056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« </a:t>
            </a:r>
            <a:r>
              <a:rPr lang="fr-FR" dirty="0" err="1">
                <a:solidFill>
                  <a:schemeClr val="bg1"/>
                </a:solidFill>
              </a:rPr>
              <a:t>Artificial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>
                <a:solidFill>
                  <a:schemeClr val="bg1"/>
                </a:solidFill>
              </a:rPr>
              <a:t>materials</a:t>
            </a:r>
            <a:r>
              <a:rPr lang="fr-FR" dirty="0">
                <a:solidFill>
                  <a:schemeClr val="bg1"/>
                </a:solidFill>
              </a:rPr>
              <a:t> »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MBE </a:t>
            </a:r>
            <a:r>
              <a:rPr lang="fr-FR" dirty="0" err="1">
                <a:solidFill>
                  <a:schemeClr val="bg1"/>
                </a:solidFill>
              </a:rPr>
              <a:t>allows</a:t>
            </a:r>
            <a:r>
              <a:rPr lang="fr-FR" dirty="0">
                <a:solidFill>
                  <a:schemeClr val="bg1"/>
                </a:solidFill>
              </a:rPr>
              <a:t> for 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synthesis</a:t>
            </a:r>
            <a:r>
              <a:rPr lang="fr-FR" dirty="0">
                <a:solidFill>
                  <a:schemeClr val="bg1"/>
                </a:solidFill>
              </a:rPr>
              <a:t> one </a:t>
            </a:r>
            <a:r>
              <a:rPr lang="fr-FR" dirty="0" err="1">
                <a:solidFill>
                  <a:schemeClr val="bg1"/>
                </a:solidFill>
              </a:rPr>
              <a:t>atomic</a:t>
            </a:r>
            <a:r>
              <a:rPr lang="fr-FR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layer </a:t>
            </a:r>
            <a:r>
              <a:rPr lang="fr-FR" dirty="0" err="1">
                <a:solidFill>
                  <a:schemeClr val="bg1"/>
                </a:solidFill>
              </a:rPr>
              <a:t>at</a:t>
            </a:r>
            <a:r>
              <a:rPr lang="fr-FR" dirty="0">
                <a:solidFill>
                  <a:schemeClr val="bg1"/>
                </a:solidFill>
              </a:rPr>
              <a:t> a time</a:t>
            </a:r>
          </a:p>
        </p:txBody>
      </p:sp>
    </p:spTree>
    <p:extLst>
      <p:ext uri="{BB962C8B-B14F-4D97-AF65-F5344CB8AC3E}">
        <p14:creationId xmlns:p14="http://schemas.microsoft.com/office/powerpoint/2010/main" val="170103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E442-DA82-754A-C09C-57B9F6214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Example: Measurement of Electronic Compressibility</a:t>
            </a:r>
          </a:p>
        </p:txBody>
      </p:sp>
      <p:pic>
        <p:nvPicPr>
          <p:cNvPr id="4" name="Picture 3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3C069957-7281-4BD4-9E10-CCEF5BB0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574" y="3717032"/>
            <a:ext cx="4930126" cy="3005832"/>
          </a:xfrm>
          <a:prstGeom prst="rect">
            <a:avLst/>
          </a:prstGeom>
        </p:spPr>
      </p:pic>
      <p:pic>
        <p:nvPicPr>
          <p:cNvPr id="8" name="Picture 7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26F81891-1666-6633-24B6-0C31AE4F4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12" y="3429000"/>
            <a:ext cx="3744416" cy="2583173"/>
          </a:xfrm>
          <a:prstGeom prst="rect">
            <a:avLst/>
          </a:prstGeom>
        </p:spPr>
      </p:pic>
      <p:pic>
        <p:nvPicPr>
          <p:cNvPr id="10" name="Picture 9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01492876-14F9-B0EA-9F12-A074015C2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820814"/>
            <a:ext cx="5003026" cy="148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2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E0C66-CDD3-9B5A-6B28-711E154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`</a:t>
            </a:r>
            <a:r>
              <a:rPr lang="en-US" dirty="0" err="1">
                <a:solidFill>
                  <a:srgbClr val="FFFF00"/>
                </a:solidFill>
              </a:rPr>
              <a:t>Twistronics</a:t>
            </a:r>
            <a:r>
              <a:rPr lang="en-US" dirty="0">
                <a:solidFill>
                  <a:srgbClr val="FFFF00"/>
                </a:solidFill>
              </a:rPr>
              <a:t>’</a:t>
            </a:r>
          </a:p>
        </p:txBody>
      </p:sp>
      <p:pic>
        <p:nvPicPr>
          <p:cNvPr id="4" name="Picture 3" descr="A picture containing pattern, pattern (fashion design), fabric, hexagon&#10;&#10;Description automatically generated">
            <a:extLst>
              <a:ext uri="{FF2B5EF4-FFF2-40B4-BE49-F238E27FC236}">
                <a16:creationId xmlns:a16="http://schemas.microsoft.com/office/drawing/2014/main" id="{7D3C0C4E-A088-F9F5-C6BD-6DEE4B91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94" y="1340768"/>
            <a:ext cx="6029211" cy="4973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6D4E0-B70B-B574-1A16-827F67C5A259}"/>
              </a:ext>
            </a:extLst>
          </p:cNvPr>
          <p:cNvSpPr txBox="1"/>
          <p:nvPr/>
        </p:nvSpPr>
        <p:spPr>
          <a:xfrm>
            <a:off x="5436096" y="6414085"/>
            <a:ext cx="3525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Image courtesy Pablo </a:t>
            </a:r>
            <a:r>
              <a:rPr lang="en-US" sz="1600" dirty="0" err="1">
                <a:solidFill>
                  <a:schemeClr val="bg1"/>
                </a:solidFill>
              </a:rPr>
              <a:t>Jarillo</a:t>
            </a:r>
            <a:r>
              <a:rPr lang="en-US" sz="1600" dirty="0">
                <a:solidFill>
                  <a:schemeClr val="bg1"/>
                </a:solidFill>
              </a:rPr>
              <a:t>-Herrero</a:t>
            </a:r>
          </a:p>
        </p:txBody>
      </p:sp>
    </p:spTree>
    <p:extLst>
      <p:ext uri="{BB962C8B-B14F-4D97-AF65-F5344CB8AC3E}">
        <p14:creationId xmlns:p14="http://schemas.microsoft.com/office/powerpoint/2010/main" val="250200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design&#10;&#10;Description automatically generated">
            <a:extLst>
              <a:ext uri="{FF2B5EF4-FFF2-40B4-BE49-F238E27FC236}">
                <a16:creationId xmlns:a16="http://schemas.microsoft.com/office/drawing/2014/main" id="{19613FE6-2402-0B8D-0337-64E415A0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395634"/>
            <a:ext cx="6595120" cy="4385297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B8D1625-0768-0EF0-D121-43978BF82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7069"/>
            <a:ext cx="5726480" cy="23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1531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bil">
  <a:themeElements>
    <a:clrScheme name="habi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b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t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abi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bi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bi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bi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bi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bi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bi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bi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bi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bi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bi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bi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howeet theme (white bkgd)">
  <a:themeElements>
    <a:clrScheme name="Showeet theme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CBDB23"/>
      </a:accent3>
      <a:accent4>
        <a:srgbClr val="590B4E"/>
      </a:accent4>
      <a:accent5>
        <a:srgbClr val="2CA3FC"/>
      </a:accent5>
      <a:accent6>
        <a:srgbClr val="9EB31C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6753</TotalTime>
  <Words>934</Words>
  <Application>Microsoft Macintosh PowerPoint</Application>
  <PresentationFormat>On-screen Show (4:3)</PresentationFormat>
  <Paragraphs>176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Helvetica</vt:lpstr>
      <vt:lpstr>Verdana</vt:lpstr>
      <vt:lpstr>Wingdings</vt:lpstr>
      <vt:lpstr>Modèle par défaut</vt:lpstr>
      <vt:lpstr>habil</vt:lpstr>
      <vt:lpstr>6_Modèle par défaut</vt:lpstr>
      <vt:lpstr>1_Showeet theme (white bkgd)</vt:lpstr>
      <vt:lpstr>Table Ronde SFP@150  `Les Grandes Questions Ouvertes  et Enjeux Fondamentaux de la Physique’</vt:lpstr>
      <vt:lpstr>Quantum Matter: Keys to Success</vt:lpstr>
      <vt:lpstr>Materials Discovery (A never-ending story that keeps us alive and busy)</vt:lpstr>
      <vt:lpstr>Timeline of Superconductor Discoveries (Wikipedia)</vt:lpstr>
      <vt:lpstr>Novel Materials  - `Semi-synthetic’ - Devices Novel forms of Quantum Matter: - Cold atoms in optical lattices - Arrays of trapped Rydberg atoms</vt:lpstr>
      <vt:lpstr>OXIDES: Old  and  New</vt:lpstr>
      <vt:lpstr>Example: Measurement of Electronic Compressibility</vt:lpstr>
      <vt:lpstr>`Twistronics’</vt:lpstr>
      <vt:lpstr>PowerPoint Presentation</vt:lpstr>
      <vt:lpstr>PowerPoint Presentation</vt:lpstr>
      <vt:lpstr>Crystals of Light and Atoms:  cold atomic gases in optical lattices</vt:lpstr>
      <vt:lpstr>Two novel routes to Control</vt:lpstr>
      <vt:lpstr>CONTROL: Traditional and Novel routes</vt:lpstr>
      <vt:lpstr>PowerPoint Presentation</vt:lpstr>
      <vt:lpstr>What About Theory?</vt:lpstr>
      <vt:lpstr>Paul Dirac, 1929 ``Quantum Mechanics  of Many-Electron Systems’’ </vt:lpstr>
      <vt:lpstr>Quantum Mechanics of 1021  interacting particles !</vt:lpstr>
      <vt:lpstr>`Dirac’s program’ (same 1929 article):</vt:lpstr>
      <vt:lpstr>Computational Methods: Handshake!</vt:lpstr>
      <vt:lpstr>Looking Immediately Ahead:</vt:lpstr>
      <vt:lpstr>Two Big Challenges for the 21st Century</vt:lpstr>
    </vt:vector>
  </TitlesOfParts>
  <Company> CPHT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l'atome au cristal</dc:title>
  <dc:creator>Antoine Georges</dc:creator>
  <cp:lastModifiedBy>Antoine Georges</cp:lastModifiedBy>
  <cp:revision>801</cp:revision>
  <cp:lastPrinted>2014-11-12T20:45:32Z</cp:lastPrinted>
  <dcterms:created xsi:type="dcterms:W3CDTF">2012-01-30T04:58:32Z</dcterms:created>
  <dcterms:modified xsi:type="dcterms:W3CDTF">2023-07-03T17:08:37Z</dcterms:modified>
</cp:coreProperties>
</file>