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7"/>
  </p:normalViewPr>
  <p:slideViewPr>
    <p:cSldViewPr snapToGrid="0">
      <p:cViewPr varScale="1">
        <p:scale>
          <a:sx n="96" d="100"/>
          <a:sy n="96" d="100"/>
        </p:scale>
        <p:origin x="1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biology deals with a physical turbulent flow? </a:t>
            </a:r>
          </a:p>
          <a:p>
            <a:r>
              <a:t>bounds on precision given by physics  - example of it.</a:t>
            </a:r>
          </a:p>
          <a:p>
            <a:r>
              <a:t>physical constraint - you are just given the plumes, but you cannot measure the concentration.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other cases physics comes not in the problem but in the solution a nonphysical problem - solution offered by physics</a:t>
            </a:r>
          </a:p>
          <a:p>
            <a:r>
              <a:t>how do you fabricate long timescale from dynamics that are only short timescales:</a:t>
            </a:r>
          </a:p>
          <a:p>
            <a:r>
              <a:t>- Hopfield: many metastable states</a:t>
            </a:r>
          </a:p>
          <a:p>
            <a:r>
              <a:t>- continuous attractor: tune the system that you have a zero gap/mode - you can obtain long timescales for memory (state of the cells that encode your position) even though you have fast relaxation</a:t>
            </a:r>
          </a:p>
          <a:p>
            <a:r>
              <a:t>and this is a well accepted model of what happens in the system for encoding of position in the brain (grid cells)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3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png"/><Relationship Id="rId9" Type="http://schemas.openxmlformats.org/officeDocument/2006/relationships/image" Target="../media/image2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ow physics makes biology work"/>
          <p:cNvSpPr txBox="1"/>
          <p:nvPr/>
        </p:nvSpPr>
        <p:spPr>
          <a:xfrm>
            <a:off x="1973954" y="3410203"/>
            <a:ext cx="9056892" cy="137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 b="1">
                <a:solidFill>
                  <a:srgbClr val="83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physics makes biology work</a:t>
            </a:r>
          </a:p>
        </p:txBody>
      </p:sp>
      <p:sp>
        <p:nvSpPr>
          <p:cNvPr id="120" name="Statistical biological Physics"/>
          <p:cNvSpPr txBox="1"/>
          <p:nvPr/>
        </p:nvSpPr>
        <p:spPr>
          <a:xfrm>
            <a:off x="3830246" y="5403850"/>
            <a:ext cx="534430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1">
                <a:solidFill>
                  <a:srgbClr val="83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Statistical biological Physics</a:t>
            </a:r>
          </a:p>
        </p:txBody>
      </p:sp>
      <p:sp>
        <p:nvSpPr>
          <p:cNvPr id="121" name="Statistical physics of Living Matter"/>
          <p:cNvSpPr txBox="1"/>
          <p:nvPr/>
        </p:nvSpPr>
        <p:spPr>
          <a:xfrm>
            <a:off x="3311859" y="6889750"/>
            <a:ext cx="63810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1">
                <a:solidFill>
                  <a:srgbClr val="83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Statistical physics of Living Matter</a:t>
            </a:r>
          </a:p>
        </p:txBody>
      </p:sp>
      <p:sp>
        <p:nvSpPr>
          <p:cNvPr id="122" name="or"/>
          <p:cNvSpPr txBox="1"/>
          <p:nvPr/>
        </p:nvSpPr>
        <p:spPr>
          <a:xfrm>
            <a:off x="2425697" y="4832350"/>
            <a:ext cx="8153406" cy="52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25195"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279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or</a:t>
            </a:r>
          </a:p>
        </p:txBody>
      </p:sp>
      <p:sp>
        <p:nvSpPr>
          <p:cNvPr id="123" name="or"/>
          <p:cNvSpPr txBox="1"/>
          <p:nvPr/>
        </p:nvSpPr>
        <p:spPr>
          <a:xfrm>
            <a:off x="2425697" y="6095907"/>
            <a:ext cx="815340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or</a:t>
            </a:r>
          </a:p>
        </p:txBody>
      </p:sp>
      <p:sp>
        <p:nvSpPr>
          <p:cNvPr id="124" name="Aleksandra M Walczak"/>
          <p:cNvSpPr txBox="1"/>
          <p:nvPr/>
        </p:nvSpPr>
        <p:spPr>
          <a:xfrm>
            <a:off x="5029200" y="8324850"/>
            <a:ext cx="3243571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914400">
              <a:buClr>
                <a:srgbClr val="000000"/>
              </a:buClr>
              <a:buFont typeface="Helvetica"/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Aleksandra M Walczak</a:t>
            </a:r>
          </a:p>
        </p:txBody>
      </p:sp>
      <p:sp>
        <p:nvSpPr>
          <p:cNvPr id="125" name="Laboratoire de Physique - ENS, CNRS"/>
          <p:cNvSpPr txBox="1"/>
          <p:nvPr/>
        </p:nvSpPr>
        <p:spPr>
          <a:xfrm>
            <a:off x="3544887" y="8807450"/>
            <a:ext cx="684164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914400">
              <a:buClr>
                <a:srgbClr val="000000"/>
              </a:buClr>
              <a:buFont typeface="Helvetica"/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Laboratoire de Physique - ENS, CNRS</a:t>
            </a:r>
          </a:p>
        </p:txBody>
      </p:sp>
      <p:sp>
        <p:nvSpPr>
          <p:cNvPr id="126" name="Line"/>
          <p:cNvSpPr/>
          <p:nvPr/>
        </p:nvSpPr>
        <p:spPr>
          <a:xfrm>
            <a:off x="2578100" y="8299450"/>
            <a:ext cx="8153400" cy="158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7" name="Chase.mov" descr="Chas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64" y="153063"/>
            <a:ext cx="4667722" cy="3500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tarling flock in Rome 1.mov" descr="Starling flock in Rome 1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2012" y="125419"/>
            <a:ext cx="4888738" cy="366655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immune cell chasing a bacteria"/>
          <p:cNvSpPr txBox="1"/>
          <p:nvPr/>
        </p:nvSpPr>
        <p:spPr>
          <a:xfrm>
            <a:off x="147757" y="302677"/>
            <a:ext cx="402729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immune cell chasing a bacteria</a:t>
            </a:r>
          </a:p>
        </p:txBody>
      </p:sp>
      <p:sp>
        <p:nvSpPr>
          <p:cNvPr id="130" name="coordinated motion of bird flocks"/>
          <p:cNvSpPr txBox="1"/>
          <p:nvPr/>
        </p:nvSpPr>
        <p:spPr>
          <a:xfrm>
            <a:off x="8063193" y="302677"/>
            <a:ext cx="429929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coordinated motion of bird flocks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9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3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92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  <p:seq concurrent="1" prevAc="none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2cell1.png" descr="2cell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33" y="8293001"/>
            <a:ext cx="588167" cy="56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1cell2.png" descr="1cell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6453" y="8759835"/>
            <a:ext cx="516703" cy="481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4"/>
          <a:srcRect l="3242" t="4189" r="1906" b="7646"/>
          <a:stretch>
            <a:fillRect/>
          </a:stretch>
        </p:blipFill>
        <p:spPr>
          <a:xfrm rot="19697827">
            <a:off x="1097198" y="8702548"/>
            <a:ext cx="316884" cy="289495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probabilistic flu prediction"/>
          <p:cNvSpPr txBox="1"/>
          <p:nvPr/>
        </p:nvSpPr>
        <p:spPr>
          <a:xfrm rot="21584053">
            <a:off x="483558" y="425492"/>
            <a:ext cx="12601113" cy="82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spcBef>
                <a:spcPts val="400"/>
              </a:spcBef>
              <a:buClr>
                <a:srgbClr val="961505"/>
              </a:buClr>
              <a:buFont typeface="Futura"/>
              <a:defRPr sz="45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probabilistic flu prediction</a:t>
            </a:r>
          </a:p>
        </p:txBody>
      </p:sp>
      <p:pic>
        <p:nvPicPr>
          <p:cNvPr id="401" name="fig_goal5.pdf" descr="fig_goal5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391" y="3157612"/>
            <a:ext cx="10311160" cy="4228174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prediction for winter 2014/2015"/>
          <p:cNvSpPr txBox="1"/>
          <p:nvPr/>
        </p:nvSpPr>
        <p:spPr>
          <a:xfrm>
            <a:off x="803172" y="1559892"/>
            <a:ext cx="64588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prediction for winter 2014/2015</a:t>
            </a:r>
          </a:p>
        </p:txBody>
      </p:sp>
      <p:sp>
        <p:nvSpPr>
          <p:cNvPr id="403" name="different strains"/>
          <p:cNvSpPr txBox="1"/>
          <p:nvPr/>
        </p:nvSpPr>
        <p:spPr>
          <a:xfrm>
            <a:off x="9181787" y="3034589"/>
            <a:ext cx="27260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different strains</a:t>
            </a:r>
          </a:p>
        </p:txBody>
      </p:sp>
      <p:sp>
        <p:nvSpPr>
          <p:cNvPr id="404" name="Line"/>
          <p:cNvSpPr/>
          <p:nvPr/>
        </p:nvSpPr>
        <p:spPr>
          <a:xfrm flipH="1">
            <a:off x="5936667" y="3521329"/>
            <a:ext cx="4230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5" name="Rectangle"/>
          <p:cNvSpPr/>
          <p:nvPr/>
        </p:nvSpPr>
        <p:spPr>
          <a:xfrm>
            <a:off x="6407471" y="3282327"/>
            <a:ext cx="1905001" cy="375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6" name="Rectangle"/>
          <p:cNvSpPr/>
          <p:nvPr/>
        </p:nvSpPr>
        <p:spPr>
          <a:xfrm>
            <a:off x="7485753" y="3460369"/>
            <a:ext cx="245288" cy="375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7" name="tion"/>
          <p:cNvSpPr txBox="1"/>
          <p:nvPr/>
        </p:nvSpPr>
        <p:spPr>
          <a:xfrm>
            <a:off x="8250827" y="3266912"/>
            <a:ext cx="66121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5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tion</a:t>
            </a:r>
          </a:p>
        </p:txBody>
      </p:sp>
      <p:sp>
        <p:nvSpPr>
          <p:cNvPr id="408" name="prediction time"/>
          <p:cNvSpPr txBox="1"/>
          <p:nvPr/>
        </p:nvSpPr>
        <p:spPr>
          <a:xfrm>
            <a:off x="6380934" y="3373973"/>
            <a:ext cx="245492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prediction time</a:t>
            </a:r>
          </a:p>
        </p:txBody>
      </p:sp>
      <p:sp>
        <p:nvSpPr>
          <p:cNvPr id="409" name="Rectangle"/>
          <p:cNvSpPr/>
          <p:nvPr/>
        </p:nvSpPr>
        <p:spPr>
          <a:xfrm>
            <a:off x="5916864" y="3288439"/>
            <a:ext cx="2886215" cy="35685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0" name="Rectangle"/>
          <p:cNvSpPr/>
          <p:nvPr/>
        </p:nvSpPr>
        <p:spPr>
          <a:xfrm>
            <a:off x="3722550" y="3348573"/>
            <a:ext cx="1905001" cy="8898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1" name="OBSERVATION"/>
          <p:cNvSpPr txBox="1"/>
          <p:nvPr/>
        </p:nvSpPr>
        <p:spPr>
          <a:xfrm>
            <a:off x="3665700" y="3373973"/>
            <a:ext cx="211730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OBSERVATION</a:t>
            </a:r>
          </a:p>
        </p:txBody>
      </p:sp>
      <p:sp>
        <p:nvSpPr>
          <p:cNvPr id="412" name="PREDICTION"/>
          <p:cNvSpPr txBox="1"/>
          <p:nvPr/>
        </p:nvSpPr>
        <p:spPr>
          <a:xfrm>
            <a:off x="3862523" y="3774368"/>
            <a:ext cx="183735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PREDICTION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549" y="7686263"/>
            <a:ext cx="8115301" cy="371349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co-evolution → timesales of constraints"/>
          <p:cNvSpPr txBox="1"/>
          <p:nvPr/>
        </p:nvSpPr>
        <p:spPr>
          <a:xfrm>
            <a:off x="1671978" y="8487921"/>
            <a:ext cx="697096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co-evolution → timesales of constraints</a:t>
            </a:r>
          </a:p>
        </p:txBody>
      </p:sp>
      <p:sp>
        <p:nvSpPr>
          <p:cNvPr id="415" name="Oval"/>
          <p:cNvSpPr/>
          <p:nvPr/>
        </p:nvSpPr>
        <p:spPr>
          <a:xfrm rot="18480456">
            <a:off x="550131" y="8346069"/>
            <a:ext cx="1369891" cy="842506"/>
          </a:xfrm>
          <a:prstGeom prst="ellipse">
            <a:avLst/>
          </a:prstGeom>
          <a:solidFill>
            <a:schemeClr val="accent3">
              <a:alpha val="3035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6" name="Łuksza, Lässig, Neher, Shraiman"/>
          <p:cNvSpPr txBox="1"/>
          <p:nvPr/>
        </p:nvSpPr>
        <p:spPr>
          <a:xfrm>
            <a:off x="10270510" y="9477031"/>
            <a:ext cx="272348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Łuksza, Lässig, Neher, Shraiman</a:t>
            </a:r>
          </a:p>
        </p:txBody>
      </p:sp>
      <p:sp>
        <p:nvSpPr>
          <p:cNvPr id="417" name="strains"/>
          <p:cNvSpPr txBox="1"/>
          <p:nvPr/>
        </p:nvSpPr>
        <p:spPr>
          <a:xfrm>
            <a:off x="2384077" y="7581894"/>
            <a:ext cx="1011937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strains</a:t>
            </a:r>
          </a:p>
        </p:txBody>
      </p:sp>
      <p:sp>
        <p:nvSpPr>
          <p:cNvPr id="418" name="strains"/>
          <p:cNvSpPr txBox="1"/>
          <p:nvPr/>
        </p:nvSpPr>
        <p:spPr>
          <a:xfrm>
            <a:off x="8699706" y="7581894"/>
            <a:ext cx="1011937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strains</a:t>
            </a:r>
          </a:p>
        </p:txBody>
      </p:sp>
      <p:sp>
        <p:nvSpPr>
          <p:cNvPr id="419" name="other strains"/>
          <p:cNvSpPr txBox="1"/>
          <p:nvPr/>
        </p:nvSpPr>
        <p:spPr>
          <a:xfrm>
            <a:off x="6584991" y="7733653"/>
            <a:ext cx="1651560" cy="431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other strains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ascading layers: can we understand one scale without the others?"/>
          <p:cNvSpPr txBox="1"/>
          <p:nvPr/>
        </p:nvSpPr>
        <p:spPr>
          <a:xfrm>
            <a:off x="-304233" y="4528832"/>
            <a:ext cx="1361326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cascading layers: can we understand one scale without the others?</a:t>
            </a:r>
          </a:p>
        </p:txBody>
      </p:sp>
      <p:sp>
        <p:nvSpPr>
          <p:cNvPr id="422" name="life across scales"/>
          <p:cNvSpPr txBox="1"/>
          <p:nvPr/>
        </p:nvSpPr>
        <p:spPr>
          <a:xfrm>
            <a:off x="416990" y="469209"/>
            <a:ext cx="330718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chemeClr val="accent5"/>
                </a:solidFill>
              </a:rPr>
              <a:t>life </a:t>
            </a:r>
            <a:r>
              <a:t>across scales</a:t>
            </a:r>
          </a:p>
        </p:txBody>
      </p:sp>
      <p:sp>
        <p:nvSpPr>
          <p:cNvPr id="423" name="molecular"/>
          <p:cNvSpPr txBox="1"/>
          <p:nvPr/>
        </p:nvSpPr>
        <p:spPr>
          <a:xfrm>
            <a:off x="375901" y="1550675"/>
            <a:ext cx="199452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molecular</a:t>
            </a:r>
          </a:p>
        </p:txBody>
      </p:sp>
      <p:sp>
        <p:nvSpPr>
          <p:cNvPr id="424" name="cellular"/>
          <p:cNvSpPr txBox="1"/>
          <p:nvPr/>
        </p:nvSpPr>
        <p:spPr>
          <a:xfrm>
            <a:off x="3402285" y="1550675"/>
            <a:ext cx="154989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cellular</a:t>
            </a:r>
          </a:p>
        </p:txBody>
      </p:sp>
      <p:sp>
        <p:nvSpPr>
          <p:cNvPr id="425" name="ecological"/>
          <p:cNvSpPr txBox="1"/>
          <p:nvPr/>
        </p:nvSpPr>
        <p:spPr>
          <a:xfrm>
            <a:off x="10088738" y="1550675"/>
            <a:ext cx="20373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ecological</a:t>
            </a:r>
          </a:p>
        </p:txBody>
      </p:sp>
      <p:sp>
        <p:nvSpPr>
          <p:cNvPr id="426" name="organismal"/>
          <p:cNvSpPr txBox="1"/>
          <p:nvPr/>
        </p:nvSpPr>
        <p:spPr>
          <a:xfrm>
            <a:off x="6492583" y="1550675"/>
            <a:ext cx="220641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organismal</a:t>
            </a:r>
          </a:p>
        </p:txBody>
      </p:sp>
      <p:pic>
        <p:nvPicPr>
          <p:cNvPr id="427" name="sec2.tiff" descr="sec2.tiff"/>
          <p:cNvPicPr>
            <a:picLocks noChangeAspect="1"/>
          </p:cNvPicPr>
          <p:nvPr/>
        </p:nvPicPr>
        <p:blipFill>
          <a:blip r:embed="rId2"/>
          <a:srcRect t="31878" b="35562"/>
          <a:stretch>
            <a:fillRect/>
          </a:stretch>
        </p:blipFill>
        <p:spPr>
          <a:xfrm>
            <a:off x="745792" y="2507609"/>
            <a:ext cx="1813405" cy="1672870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Rectangle"/>
          <p:cNvSpPr/>
          <p:nvPr/>
        </p:nvSpPr>
        <p:spPr>
          <a:xfrm>
            <a:off x="345451" y="2311297"/>
            <a:ext cx="916155" cy="4793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9" name="starflag_4.jpg" descr="starflag_4.jpg"/>
          <p:cNvPicPr>
            <a:picLocks noChangeAspect="1"/>
          </p:cNvPicPr>
          <p:nvPr/>
        </p:nvPicPr>
        <p:blipFill>
          <a:blip r:embed="rId3"/>
          <a:srcRect l="15211" t="7151" r="15211" b="31978"/>
          <a:stretch>
            <a:fillRect/>
          </a:stretch>
        </p:blipFill>
        <p:spPr>
          <a:xfrm>
            <a:off x="10441892" y="2192869"/>
            <a:ext cx="1841638" cy="1871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P1010802.JPG" descr="P1010802.JPG"/>
          <p:cNvPicPr>
            <a:picLocks noChangeAspect="1"/>
          </p:cNvPicPr>
          <p:nvPr/>
        </p:nvPicPr>
        <p:blipFill>
          <a:blip r:embed="rId4"/>
          <a:srcRect l="56553" t="20279" r="4841"/>
          <a:stretch>
            <a:fillRect/>
          </a:stretch>
        </p:blipFill>
        <p:spPr>
          <a:xfrm>
            <a:off x="7241345" y="2192869"/>
            <a:ext cx="1208383" cy="187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84" y="2632141"/>
            <a:ext cx="2206415" cy="1239725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new laws ?"/>
          <p:cNvSpPr txBox="1"/>
          <p:nvPr/>
        </p:nvSpPr>
        <p:spPr>
          <a:xfrm>
            <a:off x="7311498" y="5670658"/>
            <a:ext cx="2041387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new </a:t>
            </a:r>
            <a:r>
              <a: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laws</a:t>
            </a:r>
            <a:r>
              <a:t> ?</a:t>
            </a:r>
          </a:p>
        </p:txBody>
      </p:sp>
      <p:sp>
        <p:nvSpPr>
          <p:cNvPr id="433" name="strong interactions / stochasticity / non linearity"/>
          <p:cNvSpPr txBox="1"/>
          <p:nvPr/>
        </p:nvSpPr>
        <p:spPr>
          <a:xfrm>
            <a:off x="2468065" y="8073002"/>
            <a:ext cx="806958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strong interactions / stochasticity / non linearity</a:t>
            </a:r>
          </a:p>
        </p:txBody>
      </p:sp>
      <p:sp>
        <p:nvSpPr>
          <p:cNvPr id="434" name="reproducibility vs predictability?"/>
          <p:cNvSpPr txBox="1"/>
          <p:nvPr/>
        </p:nvSpPr>
        <p:spPr>
          <a:xfrm>
            <a:off x="3746511" y="9003945"/>
            <a:ext cx="55126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reproducibility vs predictability?</a:t>
            </a:r>
          </a:p>
        </p:txBody>
      </p:sp>
      <p:sp>
        <p:nvSpPr>
          <p:cNvPr id="435" name="same laws of physics"/>
          <p:cNvSpPr txBox="1"/>
          <p:nvPr/>
        </p:nvSpPr>
        <p:spPr>
          <a:xfrm>
            <a:off x="1279365" y="5664967"/>
            <a:ext cx="3819895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same </a:t>
            </a:r>
            <a:r>
              <a: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laws</a:t>
            </a:r>
            <a:r>
              <a:t> of physics</a:t>
            </a:r>
          </a:p>
        </p:txBody>
      </p:sp>
      <p:sp>
        <p:nvSpPr>
          <p:cNvPr id="436" name="limits"/>
          <p:cNvSpPr txBox="1"/>
          <p:nvPr/>
        </p:nvSpPr>
        <p:spPr>
          <a:xfrm>
            <a:off x="3374908" y="6188878"/>
            <a:ext cx="117874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70416" indent="-370416">
              <a:buSzPct val="75000"/>
              <a:buChar char="•"/>
              <a:defRPr sz="2400"/>
            </a:lvl1pPr>
          </a:lstStyle>
          <a:p>
            <a:r>
              <a:t>limits</a:t>
            </a:r>
          </a:p>
        </p:txBody>
      </p:sp>
      <p:sp>
        <p:nvSpPr>
          <p:cNvPr id="437" name="strategies"/>
          <p:cNvSpPr txBox="1"/>
          <p:nvPr/>
        </p:nvSpPr>
        <p:spPr>
          <a:xfrm>
            <a:off x="3291006" y="6690845"/>
            <a:ext cx="18227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70416" indent="-370416">
              <a:buSzPct val="75000"/>
              <a:buChar char="•"/>
              <a:defRPr sz="2400"/>
            </a:lvl1pPr>
          </a:lstStyle>
          <a:p>
            <a:r>
              <a:t>strategies</a:t>
            </a:r>
          </a:p>
        </p:txBody>
      </p:sp>
      <p:sp>
        <p:nvSpPr>
          <p:cNvPr id="438" name="→"/>
          <p:cNvSpPr txBox="1"/>
          <p:nvPr/>
        </p:nvSpPr>
        <p:spPr>
          <a:xfrm>
            <a:off x="5841142" y="5671320"/>
            <a:ext cx="49530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→</a:t>
            </a:r>
          </a:p>
        </p:txBody>
      </p:sp>
      <p:sp>
        <p:nvSpPr>
          <p:cNvPr id="439" name="observations → phenomenology → theory → applications"/>
          <p:cNvSpPr txBox="1"/>
          <p:nvPr/>
        </p:nvSpPr>
        <p:spPr>
          <a:xfrm>
            <a:off x="1151057" y="7180759"/>
            <a:ext cx="10326805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observations → phenomenology → theory → </a:t>
            </a:r>
            <a:r>
              <a: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applications</a:t>
            </a:r>
            <a:r>
              <a:t>  </a:t>
            </a:r>
          </a:p>
        </p:txBody>
      </p:sp>
      <p:sp>
        <p:nvSpPr>
          <p:cNvPr id="440" name="↓"/>
          <p:cNvSpPr txBox="1"/>
          <p:nvPr/>
        </p:nvSpPr>
        <p:spPr>
          <a:xfrm>
            <a:off x="6322829" y="8535132"/>
            <a:ext cx="36005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↓</a:t>
            </a:r>
          </a:p>
        </p:txBody>
      </p:sp>
      <p:sp>
        <p:nvSpPr>
          <p:cNvPr id="441" name="↑"/>
          <p:cNvSpPr txBox="1"/>
          <p:nvPr/>
        </p:nvSpPr>
        <p:spPr>
          <a:xfrm>
            <a:off x="7834558" y="6435343"/>
            <a:ext cx="36005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↑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How do living organisms work?"/>
          <p:cNvSpPr txBox="1"/>
          <p:nvPr/>
        </p:nvSpPr>
        <p:spPr>
          <a:xfrm>
            <a:off x="3575246" y="4751646"/>
            <a:ext cx="6682207" cy="753938"/>
          </a:xfrm>
          <a:prstGeom prst="rect">
            <a:avLst/>
          </a:prstGeom>
          <a:ln w="508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28575" marR="28575" algn="l" defTabSz="921173">
              <a:spcBef>
                <a:spcPts val="400"/>
              </a:spcBef>
              <a:buClr>
                <a:srgbClr val="961505"/>
              </a:buClr>
              <a:buFont typeface="Futura"/>
              <a:defRPr sz="34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000000"/>
                </a:solidFill>
              </a:rPr>
              <a:t>How</a:t>
            </a:r>
            <a:r>
              <a:t> 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do</a:t>
            </a:r>
            <a:r>
              <a:t> </a:t>
            </a:r>
            <a:r>
              <a:rPr>
                <a:solidFill>
                  <a:srgbClr val="000000"/>
                </a:solidFill>
              </a:rPr>
              <a:t>living organisms</a:t>
            </a:r>
            <a:r>
              <a:t> work</a:t>
            </a:r>
            <a:r>
              <a:rPr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33" name="do = physical constraints: noise, timescales, energetic costs, molecular costs, space"/>
          <p:cNvSpPr txBox="1"/>
          <p:nvPr/>
        </p:nvSpPr>
        <p:spPr>
          <a:xfrm>
            <a:off x="6270948" y="7166831"/>
            <a:ext cx="6733006" cy="1846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28575" marR="28575" algn="l" defTabSz="921173">
              <a:spcBef>
                <a:spcPts val="400"/>
              </a:spcBef>
              <a:buClr>
                <a:srgbClr val="961505"/>
              </a:buClr>
              <a:buFont typeface="Futura"/>
              <a:defRPr sz="3400" i="1">
                <a:solidFill>
                  <a:schemeClr val="accent1">
                    <a:satOff val="-3355"/>
                    <a:lumOff val="26614"/>
                  </a:schemeClr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do = physical constraints: noise, timescales, energetic costs, molecular costs, space</a:t>
            </a:r>
          </a:p>
        </p:txBody>
      </p:sp>
      <p:grpSp>
        <p:nvGrpSpPr>
          <p:cNvPr id="140" name="Group"/>
          <p:cNvGrpSpPr/>
          <p:nvPr/>
        </p:nvGrpSpPr>
        <p:grpSpPr>
          <a:xfrm>
            <a:off x="352748" y="245331"/>
            <a:ext cx="13866289" cy="6857073"/>
            <a:chOff x="0" y="0"/>
            <a:chExt cx="13866288" cy="6857072"/>
          </a:xfrm>
        </p:grpSpPr>
        <p:sp>
          <p:nvSpPr>
            <p:cNvPr id="134" name="work = live, reproduce, compute, sense, make decisions, communicate"/>
            <p:cNvSpPr txBox="1"/>
            <p:nvPr/>
          </p:nvSpPr>
          <p:spPr>
            <a:xfrm>
              <a:off x="0" y="5626100"/>
              <a:ext cx="7627711" cy="1230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marL="28575" marR="28575" algn="l" defTabSz="921173">
                <a:spcBef>
                  <a:spcPts val="400"/>
                </a:spcBef>
                <a:buClr>
                  <a:srgbClr val="961505"/>
                </a:buClr>
                <a:buFont typeface="Futura"/>
                <a:defRPr sz="3400">
                  <a:solidFill>
                    <a:srgbClr val="961505"/>
                  </a:solidFill>
                  <a:uFill>
                    <a:solidFill>
                      <a:srgbClr val="961505"/>
                    </a:solidFill>
                  </a:uFill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work = live, reproduce, compute, sense, make decisions, communicate</a:t>
              </a:r>
            </a:p>
          </p:txBody>
        </p:sp>
        <p:grpSp>
          <p:nvGrpSpPr>
            <p:cNvPr id="139" name="Group"/>
            <p:cNvGrpSpPr/>
            <p:nvPr/>
          </p:nvGrpSpPr>
          <p:grpSpPr>
            <a:xfrm>
              <a:off x="447352" y="0"/>
              <a:ext cx="13418937" cy="4140467"/>
              <a:chOff x="0" y="0"/>
              <a:chExt cx="13418935" cy="4140466"/>
            </a:xfrm>
          </p:grpSpPr>
          <p:sp>
            <p:nvSpPr>
              <p:cNvPr id="135" name="reproduce = evolve (rare events)"/>
              <p:cNvSpPr txBox="1"/>
              <p:nvPr/>
            </p:nvSpPr>
            <p:spPr>
              <a:xfrm>
                <a:off x="1356047" y="0"/>
                <a:ext cx="6733006" cy="6848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248" tIns="72248" rIns="72248" bIns="72248" numCol="1" anchor="t">
                <a:spAutoFit/>
              </a:bodyPr>
              <a:lstStyle>
                <a:lvl1pPr marL="28575" marR="28575" algn="l" defTabSz="921173">
                  <a:spcBef>
                    <a:spcPts val="400"/>
                  </a:spcBef>
                  <a:buClr>
                    <a:srgbClr val="961505"/>
                  </a:buClr>
                  <a:buFont typeface="Futura"/>
                  <a:defRPr sz="3400">
                    <a:solidFill>
                      <a:srgbClr val="8B0000"/>
                    </a:solidFill>
                    <a:uFill>
                      <a:solidFill>
                        <a:srgbClr val="961505"/>
                      </a:solidFill>
                    </a:uFill>
                    <a:latin typeface="Chalkboard"/>
                    <a:ea typeface="Chalkboard"/>
                    <a:cs typeface="Chalkboard"/>
                    <a:sym typeface="Chalkboard"/>
                  </a:defRPr>
                </a:lvl1pPr>
              </a:lstStyle>
              <a:p>
                <a:r>
                  <a:t>reproduce = evolve (rare events)</a:t>
                </a:r>
              </a:p>
            </p:txBody>
          </p:sp>
          <p:sp>
            <p:nvSpPr>
              <p:cNvPr id="136" name="sense = transmit information"/>
              <p:cNvSpPr txBox="1"/>
              <p:nvPr/>
            </p:nvSpPr>
            <p:spPr>
              <a:xfrm>
                <a:off x="0" y="1808162"/>
                <a:ext cx="6733006" cy="703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248" tIns="72248" rIns="72248" bIns="72248" numCol="1" anchor="t">
                <a:spAutoFit/>
              </a:bodyPr>
              <a:lstStyle>
                <a:lvl1pPr marL="28575" marR="28575" algn="l" defTabSz="921173">
                  <a:spcBef>
                    <a:spcPts val="400"/>
                  </a:spcBef>
                  <a:buClr>
                    <a:srgbClr val="961505"/>
                  </a:buClr>
                  <a:buFont typeface="Futura"/>
                  <a:defRPr sz="3400">
                    <a:solidFill>
                      <a:schemeClr val="accent5"/>
                    </a:solidFill>
                    <a:uFill>
                      <a:solidFill>
                        <a:srgbClr val="961505"/>
                      </a:solidFill>
                    </a:uFill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t>sense = transmit information</a:t>
                </a:r>
              </a:p>
            </p:txBody>
          </p:sp>
          <p:sp>
            <p:nvSpPr>
              <p:cNvPr id="137" name="compute = integrate, differentiate"/>
              <p:cNvSpPr txBox="1"/>
              <p:nvPr/>
            </p:nvSpPr>
            <p:spPr>
              <a:xfrm>
                <a:off x="5204147" y="833830"/>
                <a:ext cx="8214789" cy="703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248" tIns="72248" rIns="72248" bIns="72248" numCol="1" anchor="t">
                <a:spAutoFit/>
              </a:bodyPr>
              <a:lstStyle>
                <a:lvl1pPr marL="28575" marR="28575" algn="l" defTabSz="921173">
                  <a:spcBef>
                    <a:spcPts val="400"/>
                  </a:spcBef>
                  <a:buClr>
                    <a:srgbClr val="961505"/>
                  </a:buClr>
                  <a:buFont typeface="Futura"/>
                  <a:defRPr sz="3400">
                    <a:solidFill>
                      <a:srgbClr val="FF2600"/>
                    </a:solidFill>
                    <a:uFill>
                      <a:solidFill>
                        <a:srgbClr val="961505"/>
                      </a:solidFill>
                    </a:uFill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t>compute = integrate, differentiate</a:t>
                </a:r>
              </a:p>
            </p:txBody>
          </p:sp>
          <p:sp>
            <p:nvSpPr>
              <p:cNvPr id="138" name="make decisions = irreversible (nonequilibrium) process"/>
              <p:cNvSpPr txBox="1"/>
              <p:nvPr/>
            </p:nvSpPr>
            <p:spPr>
              <a:xfrm>
                <a:off x="4592637" y="2782494"/>
                <a:ext cx="6967807" cy="13579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248" tIns="72248" rIns="72248" bIns="72248" numCol="1" anchor="t">
                <a:spAutoFit/>
              </a:bodyPr>
              <a:lstStyle>
                <a:lvl1pPr marL="28575" marR="28575" algn="l" defTabSz="921173">
                  <a:spcBef>
                    <a:spcPts val="400"/>
                  </a:spcBef>
                  <a:buClr>
                    <a:srgbClr val="961505"/>
                  </a:buClr>
                  <a:buFont typeface="Futura"/>
                  <a:defRPr sz="3400">
                    <a:solidFill>
                      <a:srgbClr val="FF2600"/>
                    </a:solidFill>
                    <a:uFill>
                      <a:solidFill>
                        <a:srgbClr val="961505"/>
                      </a:solidFill>
                    </a:uFill>
                    <a:latin typeface="Chalkboard SE Regular"/>
                    <a:ea typeface="Chalkboard SE Regular"/>
                    <a:cs typeface="Chalkboard SE Regular"/>
                    <a:sym typeface="Chalkboard SE Regular"/>
                  </a:defRPr>
                </a:lvl1pPr>
              </a:lstStyle>
              <a:p>
                <a:r>
                  <a:t>make decisions = irreversible (nonequilibrium) process</a:t>
                </a:r>
              </a:p>
            </p:txBody>
          </p:sp>
        </p:grpSp>
      </p:grpSp>
      <p:pic>
        <p:nvPicPr>
          <p:cNvPr id="141" name="P1010802.JPG" descr="P10108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29" y="7275177"/>
            <a:ext cx="3122698" cy="2342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starflag_4.jpg" descr="starflag_4.jpg"/>
          <p:cNvPicPr>
            <a:picLocks noChangeAspect="1"/>
          </p:cNvPicPr>
          <p:nvPr/>
        </p:nvPicPr>
        <p:blipFill>
          <a:blip r:embed="rId3"/>
          <a:srcRect l="24382" r="6040"/>
          <a:stretch>
            <a:fillRect/>
          </a:stretch>
        </p:blipFill>
        <p:spPr>
          <a:xfrm>
            <a:off x="11024004" y="4042690"/>
            <a:ext cx="1841638" cy="3075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2" animBg="1" advAuto="0"/>
      <p:bldP spid="140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ore is different"/>
          <p:cNvSpPr txBox="1"/>
          <p:nvPr/>
        </p:nvSpPr>
        <p:spPr>
          <a:xfrm>
            <a:off x="533400" y="495300"/>
            <a:ext cx="8547100" cy="59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6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more is different</a:t>
            </a:r>
          </a:p>
        </p:txBody>
      </p:sp>
      <p:sp>
        <p:nvSpPr>
          <p:cNvPr id="145" name="Phillip W Anderson, Science, 177, 393 (1972)"/>
          <p:cNvSpPr txBox="1"/>
          <p:nvPr/>
        </p:nvSpPr>
        <p:spPr>
          <a:xfrm>
            <a:off x="6515100" y="1384300"/>
            <a:ext cx="74549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Phillip W Anderson, Science, </a:t>
            </a:r>
            <a:r>
              <a:rPr b="1"/>
              <a:t>177</a:t>
            </a:r>
            <a:r>
              <a:t>, 393 (1972)</a:t>
            </a:r>
          </a:p>
        </p:txBody>
      </p:sp>
      <p:grpSp>
        <p:nvGrpSpPr>
          <p:cNvPr id="148" name="Group"/>
          <p:cNvGrpSpPr/>
          <p:nvPr/>
        </p:nvGrpSpPr>
        <p:grpSpPr>
          <a:xfrm>
            <a:off x="6360671" y="4051300"/>
            <a:ext cx="1272029" cy="2025650"/>
            <a:chOff x="3098884" y="234950"/>
            <a:chExt cx="1272028" cy="2025650"/>
          </a:xfrm>
        </p:grpSpPr>
        <p:sp>
          <p:nvSpPr>
            <p:cNvPr id="146" name="Statistical Physics and Condensed Matter"/>
            <p:cNvSpPr/>
            <p:nvPr/>
          </p:nvSpPr>
          <p:spPr>
            <a:xfrm>
              <a:off x="3100913" y="2349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lnSpc>
                  <a:spcPct val="150000"/>
                </a:lnSpc>
                <a:buClr>
                  <a:srgbClr val="941100"/>
                </a:buClr>
                <a:buFont typeface="Helvetica"/>
                <a:defRPr sz="2400" b="1">
                  <a:solidFill>
                    <a:srgbClr val="911100"/>
                  </a:solidFill>
                  <a:uFill>
                    <a:solidFill>
                      <a:srgbClr val="9111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Statistical Physics and Condensed Matter</a:t>
              </a:r>
            </a:p>
          </p:txBody>
        </p:sp>
        <p:sp>
          <p:nvSpPr>
            <p:cNvPr id="147" name="More is Different"/>
            <p:cNvSpPr/>
            <p:nvPr/>
          </p:nvSpPr>
          <p:spPr>
            <a:xfrm>
              <a:off x="3098884" y="99060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lnSpc>
                  <a:spcPct val="150000"/>
                </a:lnSpc>
                <a:buClr>
                  <a:srgbClr val="941100"/>
                </a:buClr>
                <a:buFont typeface="Helvetica"/>
                <a:defRPr sz="2400" b="1">
                  <a:solidFill>
                    <a:srgbClr val="021B90"/>
                  </a:solidFill>
                  <a:uFill>
                    <a:solidFill>
                      <a:srgbClr val="021B9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More is Different</a:t>
              </a:r>
            </a:p>
          </p:txBody>
        </p:sp>
      </p:grpSp>
      <p:grpSp>
        <p:nvGrpSpPr>
          <p:cNvPr id="154" name="Group"/>
          <p:cNvGrpSpPr/>
          <p:nvPr/>
        </p:nvGrpSpPr>
        <p:grpSpPr>
          <a:xfrm>
            <a:off x="317500" y="2197100"/>
            <a:ext cx="10452100" cy="2832100"/>
            <a:chOff x="0" y="254000"/>
            <a:chExt cx="10452100" cy="2832100"/>
          </a:xfrm>
        </p:grpSpPr>
        <p:sp>
          <p:nvSpPr>
            <p:cNvPr id="149" name="critical phenomena"/>
            <p:cNvSpPr/>
            <p:nvPr/>
          </p:nvSpPr>
          <p:spPr>
            <a:xfrm>
              <a:off x="1206500" y="8763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critical phenomena</a:t>
              </a:r>
            </a:p>
          </p:txBody>
        </p:sp>
        <p:sp>
          <p:nvSpPr>
            <p:cNvPr id="150" name="emergence"/>
            <p:cNvSpPr/>
            <p:nvPr/>
          </p:nvSpPr>
          <p:spPr>
            <a:xfrm>
              <a:off x="8775700" y="8763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emergence</a:t>
              </a:r>
            </a:p>
          </p:txBody>
        </p:sp>
        <p:sp>
          <p:nvSpPr>
            <p:cNvPr id="151" name="self-organization"/>
            <p:cNvSpPr/>
            <p:nvPr/>
          </p:nvSpPr>
          <p:spPr>
            <a:xfrm>
              <a:off x="0" y="18161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self-organization</a:t>
              </a:r>
            </a:p>
          </p:txBody>
        </p:sp>
        <p:sp>
          <p:nvSpPr>
            <p:cNvPr id="152" name="effective interactions"/>
            <p:cNvSpPr/>
            <p:nvPr/>
          </p:nvSpPr>
          <p:spPr>
            <a:xfrm>
              <a:off x="9182100" y="18161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effective interactions</a:t>
              </a:r>
            </a:p>
          </p:txBody>
        </p:sp>
        <p:sp>
          <p:nvSpPr>
            <p:cNvPr id="153" name="reproducibility vs randomness"/>
            <p:cNvSpPr/>
            <p:nvPr/>
          </p:nvSpPr>
          <p:spPr>
            <a:xfrm>
              <a:off x="4127500" y="2540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buSzPct val="125000"/>
                <a:buChar char="•"/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reproducibility vs randomness</a:t>
              </a:r>
            </a:p>
          </p:txBody>
        </p:sp>
      </p:grpSp>
      <p:grpSp>
        <p:nvGrpSpPr>
          <p:cNvPr id="203" name="Group"/>
          <p:cNvGrpSpPr/>
          <p:nvPr/>
        </p:nvGrpSpPr>
        <p:grpSpPr>
          <a:xfrm>
            <a:off x="508000" y="5054600"/>
            <a:ext cx="12153900" cy="1828801"/>
            <a:chOff x="0" y="0"/>
            <a:chExt cx="12153900" cy="1828800"/>
          </a:xfrm>
        </p:grpSpPr>
        <p:pic>
          <p:nvPicPr>
            <p:cNvPr id="155" name="search%3Fq%3Dcharge%2Bdensity%2Bfield%2Bof%2Bmolecule%26um%3D1%26hl%3Den%26sa%3DN%26gbv%3D2%26authuser%3D0%26tbm%3Disch&amp;um=1&amp;itbs=1.png" descr="search%3Fq%3Dcharge%2Bdensity%2Bfield%2Bof%2Bmolecule%26um%3D1%26hl%3Den%26sa%3DN%26gbv%3D2%26authuser%3D0%26tbm%3Disch&amp;um=1&amp;itbs=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7200"/>
              <a:ext cx="1006201" cy="99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Line"/>
            <p:cNvSpPr/>
            <p:nvPr/>
          </p:nvSpPr>
          <p:spPr>
            <a:xfrm flipH="1" flipV="1">
              <a:off x="1092199" y="876300"/>
              <a:ext cx="952501" cy="1270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57" name="search%3Fq%3Dinteracting%2Bmolecules%26start%3D42%26um%3D1%26hl%3Den%26sa%3DN%26gbv%3D2%26authuser%3D0%26tbm%3Disch&amp;um=1&amp;itbs=1.png" descr="search%3Fq%3Dinteracting%2Bmolecules%26start%3D42%26um%3D1%26hl%3Den%26sa%3DN%26gbv%3D2%26authuser%3D0%26tbm%3Disch&amp;um=1&amp;itbs=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0" y="457200"/>
              <a:ext cx="1016000" cy="10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" name="Line"/>
            <p:cNvSpPr/>
            <p:nvPr/>
          </p:nvSpPr>
          <p:spPr>
            <a:xfrm flipH="1">
              <a:off x="3302000" y="939800"/>
              <a:ext cx="1054100" cy="1270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59" name="starling.png" descr="starlin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5000" y="530487"/>
              <a:ext cx="1511301" cy="1184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7" name="Group"/>
            <p:cNvGrpSpPr/>
            <p:nvPr/>
          </p:nvGrpSpPr>
          <p:grpSpPr>
            <a:xfrm>
              <a:off x="7251700" y="203200"/>
              <a:ext cx="1999035" cy="1625601"/>
              <a:chOff x="0" y="0"/>
              <a:chExt cx="1999034" cy="1625600"/>
            </a:xfrm>
          </p:grpSpPr>
          <p:grpSp>
            <p:nvGrpSpPr>
              <p:cNvPr id="181" name="Group"/>
              <p:cNvGrpSpPr/>
              <p:nvPr/>
            </p:nvGrpSpPr>
            <p:grpSpPr>
              <a:xfrm>
                <a:off x="274644" y="230107"/>
                <a:ext cx="1444700" cy="1163445"/>
                <a:chOff x="0" y="0"/>
                <a:chExt cx="1444698" cy="1163443"/>
              </a:xfrm>
            </p:grpSpPr>
            <p:sp>
              <p:nvSpPr>
                <p:cNvPr id="160" name="Line"/>
                <p:cNvSpPr/>
                <p:nvPr/>
              </p:nvSpPr>
              <p:spPr>
                <a:xfrm>
                  <a:off x="4721" y="247523"/>
                  <a:ext cx="505173" cy="174687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1" name="Line"/>
                <p:cNvSpPr/>
                <p:nvPr/>
              </p:nvSpPr>
              <p:spPr>
                <a:xfrm>
                  <a:off x="476844" y="393882"/>
                  <a:ext cx="127475" cy="339930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2" name="Line"/>
                <p:cNvSpPr/>
                <p:nvPr/>
              </p:nvSpPr>
              <p:spPr>
                <a:xfrm>
                  <a:off x="764840" y="0"/>
                  <a:ext cx="316323" cy="99147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3" name="Line"/>
                <p:cNvSpPr/>
                <p:nvPr/>
              </p:nvSpPr>
              <p:spPr>
                <a:xfrm>
                  <a:off x="1060389" y="106568"/>
                  <a:ext cx="379589" cy="296757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4" name="Line"/>
                <p:cNvSpPr/>
                <p:nvPr/>
              </p:nvSpPr>
              <p:spPr>
                <a:xfrm flipH="1">
                  <a:off x="1052835" y="91723"/>
                  <a:ext cx="18886" cy="434354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5" name="Line"/>
                <p:cNvSpPr/>
                <p:nvPr/>
              </p:nvSpPr>
              <p:spPr>
                <a:xfrm>
                  <a:off x="1038671" y="544961"/>
                  <a:ext cx="406028" cy="18885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6" name="Line"/>
                <p:cNvSpPr/>
                <p:nvPr/>
              </p:nvSpPr>
              <p:spPr>
                <a:xfrm flipV="1">
                  <a:off x="1435255" y="398603"/>
                  <a:ext cx="9444" cy="34465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7" name="Line"/>
                <p:cNvSpPr/>
                <p:nvPr/>
              </p:nvSpPr>
              <p:spPr>
                <a:xfrm flipH="1">
                  <a:off x="609039" y="535519"/>
                  <a:ext cx="443797" cy="19357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8" name="Line"/>
                <p:cNvSpPr/>
                <p:nvPr/>
              </p:nvSpPr>
              <p:spPr>
                <a:xfrm>
                  <a:off x="599596" y="729090"/>
                  <a:ext cx="354094" cy="226620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9" name="Line"/>
                <p:cNvSpPr/>
                <p:nvPr/>
              </p:nvSpPr>
              <p:spPr>
                <a:xfrm>
                  <a:off x="306880" y="96444"/>
                  <a:ext cx="203014" cy="321045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0" name="Line"/>
                <p:cNvSpPr/>
                <p:nvPr/>
              </p:nvSpPr>
              <p:spPr>
                <a:xfrm flipH="1">
                  <a:off x="514614" y="16183"/>
                  <a:ext cx="264391" cy="410748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1" name="Line"/>
                <p:cNvSpPr/>
                <p:nvPr/>
              </p:nvSpPr>
              <p:spPr>
                <a:xfrm flipH="1">
                  <a:off x="1288897" y="729090"/>
                  <a:ext cx="155802" cy="30688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2" name="Line"/>
                <p:cNvSpPr/>
                <p:nvPr/>
              </p:nvSpPr>
              <p:spPr>
                <a:xfrm>
                  <a:off x="963132" y="965151"/>
                  <a:ext cx="325766" cy="70820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3" name="Line"/>
                <p:cNvSpPr/>
                <p:nvPr/>
              </p:nvSpPr>
              <p:spPr>
                <a:xfrm flipH="1">
                  <a:off x="958410" y="540240"/>
                  <a:ext cx="89705" cy="429634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4" name="Line"/>
                <p:cNvSpPr/>
                <p:nvPr/>
              </p:nvSpPr>
              <p:spPr>
                <a:xfrm flipV="1">
                  <a:off x="0" y="82280"/>
                  <a:ext cx="321045" cy="160523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5" name="Line"/>
                <p:cNvSpPr/>
                <p:nvPr/>
              </p:nvSpPr>
              <p:spPr>
                <a:xfrm flipV="1">
                  <a:off x="89703" y="412767"/>
                  <a:ext cx="410749" cy="240784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6" name="Line"/>
                <p:cNvSpPr/>
                <p:nvPr/>
              </p:nvSpPr>
              <p:spPr>
                <a:xfrm flipH="1">
                  <a:off x="321044" y="733811"/>
                  <a:ext cx="273832" cy="354093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7" name="Line"/>
                <p:cNvSpPr/>
                <p:nvPr/>
              </p:nvSpPr>
              <p:spPr>
                <a:xfrm>
                  <a:off x="491008" y="408046"/>
                  <a:ext cx="561828" cy="127474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8" name="Line"/>
                <p:cNvSpPr/>
                <p:nvPr/>
              </p:nvSpPr>
              <p:spPr>
                <a:xfrm>
                  <a:off x="89703" y="644107"/>
                  <a:ext cx="217178" cy="420191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9" name="Line"/>
                <p:cNvSpPr/>
                <p:nvPr/>
              </p:nvSpPr>
              <p:spPr>
                <a:xfrm flipV="1">
                  <a:off x="599596" y="965151"/>
                  <a:ext cx="354094" cy="198293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0" name="Line"/>
                <p:cNvSpPr/>
                <p:nvPr/>
              </p:nvSpPr>
              <p:spPr>
                <a:xfrm>
                  <a:off x="302159" y="1078461"/>
                  <a:ext cx="306881" cy="84983"/>
                </a:xfrm>
                <a:prstGeom prst="line">
                  <a:avLst/>
                </a:prstGeom>
                <a:solidFill>
                  <a:srgbClr val="00C7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grpSp>
            <p:nvGrpSpPr>
              <p:cNvPr id="196" name="Group"/>
              <p:cNvGrpSpPr/>
              <p:nvPr/>
            </p:nvGrpSpPr>
            <p:grpSpPr>
              <a:xfrm>
                <a:off x="0" y="0"/>
                <a:ext cx="1999035" cy="1625601"/>
                <a:chOff x="0" y="0"/>
                <a:chExt cx="1999035" cy="1625600"/>
              </a:xfrm>
            </p:grpSpPr>
            <p:pic>
              <p:nvPicPr>
                <p:cNvPr id="182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31773" y="556712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3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40029" y="742283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4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40029" y="378564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5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76726" y="1046619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6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3826" y="742283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7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57545" y="957545"/>
                  <a:ext cx="559006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8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3826" y="1187653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9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1464" y="111342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0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4551" y="0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1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9906" y="400832"/>
                  <a:ext cx="559007" cy="4379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2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6913" y="133610"/>
                  <a:ext cx="559007" cy="4379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3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282067"/>
                  <a:ext cx="559006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4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073" y="690323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5" name="starling.png" descr="starling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6913" y="1068887"/>
                  <a:ext cx="559007" cy="437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98" name="Line"/>
            <p:cNvSpPr/>
            <p:nvPr/>
          </p:nvSpPr>
          <p:spPr>
            <a:xfrm flipH="1">
              <a:off x="5969000" y="876300"/>
              <a:ext cx="1054100" cy="1270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Line"/>
            <p:cNvSpPr/>
            <p:nvPr/>
          </p:nvSpPr>
          <p:spPr>
            <a:xfrm flipH="1">
              <a:off x="9258300" y="876300"/>
              <a:ext cx="1054100" cy="1270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00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4800" y="186103"/>
              <a:ext cx="1689100" cy="1401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Line"/>
            <p:cNvSpPr/>
            <p:nvPr/>
          </p:nvSpPr>
          <p:spPr>
            <a:xfrm>
              <a:off x="330200" y="0"/>
              <a:ext cx="5397500" cy="1663700"/>
            </a:xfrm>
            <a:prstGeom prst="line">
              <a:avLst/>
            </a:prstGeom>
            <a:noFill/>
            <a:ln w="38100" cap="flat">
              <a:solidFill>
                <a:srgbClr val="8311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Line"/>
            <p:cNvSpPr/>
            <p:nvPr/>
          </p:nvSpPr>
          <p:spPr>
            <a:xfrm flipV="1">
              <a:off x="355600" y="101600"/>
              <a:ext cx="5549900" cy="1549401"/>
            </a:xfrm>
            <a:prstGeom prst="line">
              <a:avLst/>
            </a:prstGeom>
            <a:noFill/>
            <a:ln w="38100" cap="flat">
              <a:solidFill>
                <a:srgbClr val="8311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211" name="Group"/>
          <p:cNvGrpSpPr/>
          <p:nvPr/>
        </p:nvGrpSpPr>
        <p:grpSpPr>
          <a:xfrm>
            <a:off x="1638300" y="7416800"/>
            <a:ext cx="11059753" cy="2247900"/>
            <a:chOff x="0" y="0"/>
            <a:chExt cx="11059752" cy="2247900"/>
          </a:xfrm>
        </p:grpSpPr>
        <p:pic>
          <p:nvPicPr>
            <p:cNvPr id="204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5100"/>
              <a:ext cx="2311400" cy="191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Line"/>
            <p:cNvSpPr/>
            <p:nvPr/>
          </p:nvSpPr>
          <p:spPr>
            <a:xfrm flipH="1" flipV="1">
              <a:off x="2857500" y="1130341"/>
              <a:ext cx="4584700" cy="126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relevant scales"/>
            <p:cNvSpPr txBox="1"/>
            <p:nvPr/>
          </p:nvSpPr>
          <p:spPr>
            <a:xfrm>
              <a:off x="3810000" y="0"/>
              <a:ext cx="219320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relevant scales</a:t>
              </a:r>
            </a:p>
          </p:txBody>
        </p:sp>
        <p:sp>
          <p:nvSpPr>
            <p:cNvPr id="207" name="relevant variables"/>
            <p:cNvSpPr txBox="1"/>
            <p:nvPr/>
          </p:nvSpPr>
          <p:spPr>
            <a:xfrm>
              <a:off x="3606800" y="495300"/>
              <a:ext cx="2604716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relevant variables</a:t>
              </a:r>
            </a:p>
          </p:txBody>
        </p:sp>
        <p:sp>
          <p:nvSpPr>
            <p:cNvPr id="208" name="effective models"/>
            <p:cNvSpPr txBox="1"/>
            <p:nvPr/>
          </p:nvSpPr>
          <p:spPr>
            <a:xfrm>
              <a:off x="3695700" y="1282700"/>
              <a:ext cx="2435945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effective models</a:t>
              </a:r>
            </a:p>
          </p:txBody>
        </p:sp>
        <p:sp>
          <p:nvSpPr>
            <p:cNvPr id="209" name="fundamentally new observed behaviour"/>
            <p:cNvSpPr txBox="1"/>
            <p:nvPr/>
          </p:nvSpPr>
          <p:spPr>
            <a:xfrm>
              <a:off x="7706952" y="685800"/>
              <a:ext cx="3352801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fundamentally new observed behaviour</a:t>
              </a:r>
            </a:p>
          </p:txBody>
        </p:sp>
        <p:sp>
          <p:nvSpPr>
            <p:cNvPr id="210" name="abstraction"/>
            <p:cNvSpPr txBox="1"/>
            <p:nvPr/>
          </p:nvSpPr>
          <p:spPr>
            <a:xfrm>
              <a:off x="4054772" y="1739900"/>
              <a:ext cx="1717800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abstraction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2" animBg="1" advAuto="0"/>
      <p:bldP spid="21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infotaxis or pushing physical limits"/>
          <p:cNvSpPr txBox="1"/>
          <p:nvPr/>
        </p:nvSpPr>
        <p:spPr>
          <a:xfrm>
            <a:off x="495300" y="558800"/>
            <a:ext cx="12153900" cy="59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spcBef>
                <a:spcPts val="7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infotaxis or pushing physical limits</a:t>
            </a:r>
          </a:p>
        </p:txBody>
      </p:sp>
      <p:grpSp>
        <p:nvGrpSpPr>
          <p:cNvPr id="227" name="Group"/>
          <p:cNvGrpSpPr/>
          <p:nvPr/>
        </p:nvGrpSpPr>
        <p:grpSpPr>
          <a:xfrm>
            <a:off x="9283207" y="1876432"/>
            <a:ext cx="3984230" cy="6664234"/>
            <a:chOff x="0" y="228600"/>
            <a:chExt cx="3984229" cy="6664232"/>
          </a:xfrm>
        </p:grpSpPr>
        <p:grpSp>
          <p:nvGrpSpPr>
            <p:cNvPr id="225" name="Group"/>
            <p:cNvGrpSpPr/>
            <p:nvPr/>
          </p:nvGrpSpPr>
          <p:grpSpPr>
            <a:xfrm>
              <a:off x="167258" y="601392"/>
              <a:ext cx="3816972" cy="6291441"/>
              <a:chOff x="0" y="0"/>
              <a:chExt cx="3816970" cy="6291440"/>
            </a:xfrm>
          </p:grpSpPr>
          <p:pic>
            <p:nvPicPr>
              <p:cNvPr id="214" name="inf1.tiff" descr="inf1.tiff"/>
              <p:cNvPicPr>
                <a:picLocks noChangeAspect="1"/>
              </p:cNvPicPr>
              <p:nvPr/>
            </p:nvPicPr>
            <p:blipFill>
              <a:blip r:embed="rId3"/>
              <a:srcRect l="6315" t="12872" r="6315" b="15197"/>
              <a:stretch>
                <a:fillRect/>
              </a:stretch>
            </p:blipFill>
            <p:spPr>
              <a:xfrm>
                <a:off x="0" y="1235329"/>
                <a:ext cx="3237732" cy="4079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5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320" y="5352501"/>
                <a:ext cx="1380494" cy="9389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585" y="0"/>
                <a:ext cx="1547248" cy="1239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7" name="the male"/>
              <p:cNvSpPr/>
              <p:nvPr/>
            </p:nvSpPr>
            <p:spPr>
              <a:xfrm>
                <a:off x="2152967" y="5821970"/>
                <a:ext cx="138049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the male</a:t>
                </a:r>
              </a:p>
            </p:txBody>
          </p:sp>
          <p:sp>
            <p:nvSpPr>
              <p:cNvPr id="218" name="goal: the female"/>
              <p:cNvSpPr/>
              <p:nvPr/>
            </p:nvSpPr>
            <p:spPr>
              <a:xfrm>
                <a:off x="2152967" y="550365"/>
                <a:ext cx="138049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goal: the female</a:t>
                </a:r>
              </a:p>
            </p:txBody>
          </p:sp>
          <p:sp>
            <p:nvSpPr>
              <p:cNvPr id="219" name="Line"/>
              <p:cNvSpPr/>
              <p:nvPr/>
            </p:nvSpPr>
            <p:spPr>
              <a:xfrm flipV="1">
                <a:off x="3500483" y="653145"/>
                <a:ext cx="1" cy="20649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0" name="Line"/>
              <p:cNvSpPr/>
              <p:nvPr/>
            </p:nvSpPr>
            <p:spPr>
              <a:xfrm flipH="1">
                <a:off x="3487153" y="3474891"/>
                <a:ext cx="1" cy="2414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1" name="~1000 m"/>
              <p:cNvSpPr/>
              <p:nvPr/>
            </p:nvSpPr>
            <p:spPr>
              <a:xfrm>
                <a:off x="1920257" y="3096507"/>
                <a:ext cx="189671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~1000 m</a:t>
                </a:r>
              </a:p>
            </p:txBody>
          </p:sp>
          <p:sp>
            <p:nvSpPr>
              <p:cNvPr id="222" name="Line"/>
              <p:cNvSpPr/>
              <p:nvPr/>
            </p:nvSpPr>
            <p:spPr>
              <a:xfrm flipH="1">
                <a:off x="1928593" y="2335537"/>
                <a:ext cx="1" cy="1237352"/>
              </a:xfrm>
              <a:prstGeom prst="line">
                <a:avLst/>
              </a:prstGeom>
              <a:noFill/>
              <a:ln w="25400" cap="flat">
                <a:solidFill>
                  <a:srgbClr val="A6AAA9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3" name="turbulence"/>
              <p:cNvSpPr/>
              <p:nvPr/>
            </p:nvSpPr>
            <p:spPr>
              <a:xfrm>
                <a:off x="1798984" y="2747240"/>
                <a:ext cx="169044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A6AAA9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turbulence</a:t>
                </a:r>
              </a:p>
            </p:txBody>
          </p:sp>
          <p:sp>
            <p:nvSpPr>
              <p:cNvPr id="224" name="time ~ 3 nights"/>
              <p:cNvSpPr/>
              <p:nvPr/>
            </p:nvSpPr>
            <p:spPr>
              <a:xfrm>
                <a:off x="748883" y="4164171"/>
                <a:ext cx="300621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chemeClr val="accent5">
                        <a:hueOff val="-176146"/>
                        <a:satOff val="3665"/>
                        <a:lumOff val="-13986"/>
                      </a:schemeClr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time ~ 3 nights</a:t>
                </a:r>
              </a:p>
            </p:txBody>
          </p:sp>
        </p:grpSp>
        <p:sp>
          <p:nvSpPr>
            <p:cNvPr id="226" name="goal: reproduction"/>
            <p:cNvSpPr/>
            <p:nvPr/>
          </p:nvSpPr>
          <p:spPr>
            <a:xfrm>
              <a:off x="0" y="228600"/>
              <a:ext cx="340419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goal: reproduction</a:t>
              </a:r>
            </a:p>
          </p:txBody>
        </p:sp>
      </p:grpSp>
      <p:sp>
        <p:nvSpPr>
          <p:cNvPr id="228" name="diluted concentrations"/>
          <p:cNvSpPr txBox="1"/>
          <p:nvPr/>
        </p:nvSpPr>
        <p:spPr>
          <a:xfrm>
            <a:off x="551306" y="1505303"/>
            <a:ext cx="7709868" cy="5207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647700">
              <a:defRPr sz="30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 diluted concentrations</a:t>
            </a:r>
          </a:p>
        </p:txBody>
      </p:sp>
      <p:sp>
        <p:nvSpPr>
          <p:cNvPr id="229" name="how can you find the source ?"/>
          <p:cNvSpPr txBox="1"/>
          <p:nvPr/>
        </p:nvSpPr>
        <p:spPr>
          <a:xfrm>
            <a:off x="262840" y="2094758"/>
            <a:ext cx="7709868" cy="546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8311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how can you find the source ?</a:t>
            </a:r>
          </a:p>
        </p:txBody>
      </p:sp>
      <p:pic>
        <p:nvPicPr>
          <p:cNvPr id="230" name="inf2.tiff" descr="inf2.tiff"/>
          <p:cNvPicPr>
            <a:picLocks noChangeAspect="1"/>
          </p:cNvPicPr>
          <p:nvPr/>
        </p:nvPicPr>
        <p:blipFill>
          <a:blip r:embed="rId6"/>
          <a:srcRect l="13285" r="7325"/>
          <a:stretch>
            <a:fillRect/>
          </a:stretch>
        </p:blipFill>
        <p:spPr>
          <a:xfrm>
            <a:off x="8108562" y="3319707"/>
            <a:ext cx="1464073" cy="4593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1" name="Group"/>
          <p:cNvGrpSpPr/>
          <p:nvPr/>
        </p:nvGrpSpPr>
        <p:grpSpPr>
          <a:xfrm>
            <a:off x="277767" y="3793067"/>
            <a:ext cx="8757323" cy="6751409"/>
            <a:chOff x="0" y="0"/>
            <a:chExt cx="8757321" cy="6751408"/>
          </a:xfrm>
        </p:grpSpPr>
        <p:sp>
          <p:nvSpPr>
            <p:cNvPr id="231" name="make a probabilistic map of the sources"/>
            <p:cNvSpPr/>
            <p:nvPr/>
          </p:nvSpPr>
          <p:spPr>
            <a:xfrm>
              <a:off x="0" y="0"/>
              <a:ext cx="805788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l" defTabSz="647700">
                <a:defRPr sz="2400"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make a probabilistic map of the sources</a:t>
              </a:r>
            </a:p>
          </p:txBody>
        </p:sp>
        <p:sp>
          <p:nvSpPr>
            <p:cNvPr id="232" name="→ based on observations"/>
            <p:cNvSpPr/>
            <p:nvPr/>
          </p:nvSpPr>
          <p:spPr>
            <a:xfrm>
              <a:off x="1620706" y="735456"/>
              <a:ext cx="42817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l" defTabSz="647700">
                <a:defRPr sz="2400"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→ based on observations</a:t>
              </a:r>
            </a:p>
          </p:txBody>
        </p:sp>
        <p:sp>
          <p:nvSpPr>
            <p:cNvPr id="233" name="→ maximize entropy reduction rate"/>
            <p:cNvSpPr/>
            <p:nvPr/>
          </p:nvSpPr>
          <p:spPr>
            <a:xfrm>
              <a:off x="3928241" y="2113147"/>
              <a:ext cx="1270001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8311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→ maximize entropy reduction rate</a:t>
              </a:r>
            </a:p>
          </p:txBody>
        </p:sp>
        <p:grpSp>
          <p:nvGrpSpPr>
            <p:cNvPr id="239" name="Group"/>
            <p:cNvGrpSpPr/>
            <p:nvPr/>
          </p:nvGrpSpPr>
          <p:grpSpPr>
            <a:xfrm>
              <a:off x="596549" y="3707327"/>
              <a:ext cx="8160773" cy="1487799"/>
              <a:chOff x="0" y="213259"/>
              <a:chExt cx="8160771" cy="1487798"/>
            </a:xfrm>
          </p:grpSpPr>
          <p:pic>
            <p:nvPicPr>
              <p:cNvPr id="234" name="Image" descr="Image"/>
              <p:cNvPicPr>
                <a:picLocks noChangeAspect="1"/>
              </p:cNvPicPr>
              <p:nvPr/>
            </p:nvPicPr>
            <p:blipFill>
              <a:blip r:embed="rId7"/>
              <a:srcRect r="69792"/>
              <a:stretch>
                <a:fillRect/>
              </a:stretch>
            </p:blipFill>
            <p:spPr>
              <a:xfrm>
                <a:off x="6462" y="213259"/>
                <a:ext cx="3418238" cy="3459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5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53111" y="818268"/>
                <a:ext cx="5650310" cy="623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6" name="exploration - gathering data"/>
              <p:cNvSpPr/>
              <p:nvPr/>
            </p:nvSpPr>
            <p:spPr>
              <a:xfrm>
                <a:off x="4045806" y="1701057"/>
                <a:ext cx="411496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spcBef>
                    <a:spcPts val="2400"/>
                  </a:spcBef>
                  <a:defRPr sz="1600">
                    <a:solidFill>
                      <a:schemeClr val="accent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exploration - gathering data</a:t>
                </a:r>
              </a:p>
            </p:txBody>
          </p:sp>
          <p:sp>
            <p:nvSpPr>
              <p:cNvPr id="237" name="exploitation - max likeliood search"/>
              <p:cNvSpPr/>
              <p:nvPr/>
            </p:nvSpPr>
            <p:spPr>
              <a:xfrm>
                <a:off x="3468344" y="292100"/>
                <a:ext cx="290688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spcBef>
                    <a:spcPts val="2400"/>
                  </a:spcBef>
                  <a:defRPr sz="1600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exploitation - max likeliood search</a:t>
                </a:r>
              </a:p>
            </p:txBody>
          </p:sp>
          <p:sp>
            <p:nvSpPr>
              <p:cNvPr id="238" name="motion:…"/>
              <p:cNvSpPr/>
              <p:nvPr/>
            </p:nvSpPr>
            <p:spPr>
              <a:xfrm>
                <a:off x="0" y="920114"/>
                <a:ext cx="197257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lnSpc>
                    <a:spcPct val="10000"/>
                  </a:lnSpc>
                  <a:spcBef>
                    <a:spcPts val="2400"/>
                  </a:spcBef>
                  <a:defRPr sz="1600">
                    <a:solidFill>
                      <a:schemeClr val="accent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motion: </a:t>
                </a:r>
              </a:p>
              <a:p>
                <a:pPr>
                  <a:lnSpc>
                    <a:spcPct val="10000"/>
                  </a:lnSpc>
                  <a:spcBef>
                    <a:spcPts val="2400"/>
                  </a:spcBef>
                  <a:defRPr sz="1600">
                    <a:solidFill>
                      <a:schemeClr val="accent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reduce entropy</a:t>
                </a:r>
              </a:p>
            </p:txBody>
          </p:sp>
        </p:grpSp>
        <p:sp>
          <p:nvSpPr>
            <p:cNvPr id="240" name="update"/>
            <p:cNvSpPr/>
            <p:nvPr/>
          </p:nvSpPr>
          <p:spPr>
            <a:xfrm>
              <a:off x="5776191" y="548140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647700">
                <a:defRPr sz="2400">
                  <a:solidFill>
                    <a:schemeClr val="accent5"/>
                  </a:solidFill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update</a:t>
              </a:r>
            </a:p>
          </p:txBody>
        </p:sp>
      </p:grpSp>
      <p:sp>
        <p:nvSpPr>
          <p:cNvPr id="242" name="Vergassola et al"/>
          <p:cNvSpPr txBox="1"/>
          <p:nvPr/>
        </p:nvSpPr>
        <p:spPr>
          <a:xfrm>
            <a:off x="11423323" y="9319761"/>
            <a:ext cx="137956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Vergassola et 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oint attractor"/>
          <p:cNvSpPr txBox="1"/>
          <p:nvPr/>
        </p:nvSpPr>
        <p:spPr>
          <a:xfrm>
            <a:off x="9628579" y="650694"/>
            <a:ext cx="3079516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point attractor</a:t>
            </a:r>
          </a:p>
        </p:txBody>
      </p:sp>
      <p:sp>
        <p:nvSpPr>
          <p:cNvPr id="247" name="~ days - years"/>
          <p:cNvSpPr txBox="1"/>
          <p:nvPr/>
        </p:nvSpPr>
        <p:spPr>
          <a:xfrm>
            <a:off x="4406" y="1675968"/>
            <a:ext cx="3079516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~ days - years</a:t>
            </a:r>
          </a:p>
        </p:txBody>
      </p:sp>
      <p:sp>
        <p:nvSpPr>
          <p:cNvPr id="248" name="memory"/>
          <p:cNvSpPr txBox="1"/>
          <p:nvPr/>
        </p:nvSpPr>
        <p:spPr>
          <a:xfrm>
            <a:off x="506571" y="107262"/>
            <a:ext cx="2348080" cy="59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spcBef>
                <a:spcPts val="7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memory</a:t>
            </a:r>
          </a:p>
        </p:txBody>
      </p:sp>
      <p:sp>
        <p:nvSpPr>
          <p:cNvPr id="249" name="long term"/>
          <p:cNvSpPr txBox="1"/>
          <p:nvPr/>
        </p:nvSpPr>
        <p:spPr>
          <a:xfrm>
            <a:off x="4406" y="1118341"/>
            <a:ext cx="3079516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long term</a:t>
            </a:r>
          </a:p>
        </p:txBody>
      </p:sp>
      <p:pic>
        <p:nvPicPr>
          <p:cNvPr id="250" name="il1.tiff" descr="il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321" y="1396447"/>
            <a:ext cx="2634031" cy="251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neuron relaxation rate ~ 10 - 100 ms"/>
          <p:cNvSpPr txBox="1"/>
          <p:nvPr/>
        </p:nvSpPr>
        <p:spPr>
          <a:xfrm>
            <a:off x="3324631" y="650694"/>
            <a:ext cx="6201249" cy="45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neuron relaxation rate ~ 10 - 100 ms</a:t>
            </a:r>
          </a:p>
        </p:txBody>
      </p:sp>
      <p:sp>
        <p:nvSpPr>
          <p:cNvPr id="252" name="Hopfield model"/>
          <p:cNvSpPr txBox="1"/>
          <p:nvPr/>
        </p:nvSpPr>
        <p:spPr>
          <a:xfrm>
            <a:off x="4831648" y="1753598"/>
            <a:ext cx="24422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2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Hopfield model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695" y="2247220"/>
            <a:ext cx="2109719" cy="127021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memories"/>
          <p:cNvSpPr txBox="1"/>
          <p:nvPr/>
        </p:nvSpPr>
        <p:spPr>
          <a:xfrm>
            <a:off x="6943847" y="2876840"/>
            <a:ext cx="244222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2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memories</a:t>
            </a:r>
          </a:p>
        </p:txBody>
      </p:sp>
      <p:sp>
        <p:nvSpPr>
          <p:cNvPr id="255" name="Line"/>
          <p:cNvSpPr/>
          <p:nvPr/>
        </p:nvSpPr>
        <p:spPr>
          <a:xfrm flipH="1">
            <a:off x="5846309" y="3131238"/>
            <a:ext cx="94360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6" name="metastable states"/>
          <p:cNvSpPr txBox="1"/>
          <p:nvPr/>
        </p:nvSpPr>
        <p:spPr>
          <a:xfrm>
            <a:off x="424652" y="2420167"/>
            <a:ext cx="244222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metastable states</a:t>
            </a:r>
          </a:p>
        </p:txBody>
      </p:sp>
      <p:grpSp>
        <p:nvGrpSpPr>
          <p:cNvPr id="265" name="Group"/>
          <p:cNvGrpSpPr/>
          <p:nvPr/>
        </p:nvGrpSpPr>
        <p:grpSpPr>
          <a:xfrm>
            <a:off x="393700" y="7258523"/>
            <a:ext cx="12444844" cy="2273072"/>
            <a:chOff x="0" y="0"/>
            <a:chExt cx="12444843" cy="2273070"/>
          </a:xfrm>
        </p:grpSpPr>
        <p:grpSp>
          <p:nvGrpSpPr>
            <p:cNvPr id="262" name="Group"/>
            <p:cNvGrpSpPr/>
            <p:nvPr/>
          </p:nvGrpSpPr>
          <p:grpSpPr>
            <a:xfrm>
              <a:off x="0" y="0"/>
              <a:ext cx="4854910" cy="1952819"/>
              <a:chOff x="0" y="0"/>
              <a:chExt cx="4854909" cy="1952818"/>
            </a:xfrm>
          </p:grpSpPr>
          <p:grpSp>
            <p:nvGrpSpPr>
              <p:cNvPr id="260" name="Group"/>
              <p:cNvGrpSpPr/>
              <p:nvPr/>
            </p:nvGrpSpPr>
            <p:grpSpPr>
              <a:xfrm>
                <a:off x="73988" y="0"/>
                <a:ext cx="4780922" cy="1952819"/>
                <a:chOff x="0" y="0"/>
                <a:chExt cx="4780920" cy="1952818"/>
              </a:xfrm>
            </p:grpSpPr>
            <p:sp>
              <p:nvSpPr>
                <p:cNvPr id="257" name="Rectangle"/>
                <p:cNvSpPr/>
                <p:nvPr/>
              </p:nvSpPr>
              <p:spPr>
                <a:xfrm>
                  <a:off x="2875920" y="0"/>
                  <a:ext cx="1905001" cy="51014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258" name="il6.tiff" descr="il6.tiff"/>
                <p:cNvPicPr>
                  <a:picLocks noChangeAspect="1"/>
                </p:cNvPicPr>
                <p:nvPr/>
              </p:nvPicPr>
              <p:blipFill>
                <a:blip r:embed="rId5"/>
                <a:srcRect l="954" t="4375" r="2256" b="1742"/>
                <a:stretch>
                  <a:fillRect/>
                </a:stretch>
              </p:blipFill>
              <p:spPr>
                <a:xfrm>
                  <a:off x="2200910" y="270467"/>
                  <a:ext cx="1680221" cy="16823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2" h="20648" extrusionOk="0">
                      <a:moveTo>
                        <a:pt x="10970" y="13"/>
                      </a:moveTo>
                      <a:cubicBezTo>
                        <a:pt x="10492" y="-10"/>
                        <a:pt x="10013" y="-4"/>
                        <a:pt x="9540" y="37"/>
                      </a:cubicBezTo>
                      <a:cubicBezTo>
                        <a:pt x="7892" y="282"/>
                        <a:pt x="6051" y="653"/>
                        <a:pt x="4796" y="1786"/>
                      </a:cubicBezTo>
                      <a:cubicBezTo>
                        <a:pt x="1587" y="3652"/>
                        <a:pt x="-326" y="7617"/>
                        <a:pt x="47" y="11411"/>
                      </a:cubicBezTo>
                      <a:cubicBezTo>
                        <a:pt x="399" y="13890"/>
                        <a:pt x="1554" y="16350"/>
                        <a:pt x="3512" y="17782"/>
                      </a:cubicBezTo>
                      <a:cubicBezTo>
                        <a:pt x="6576" y="20985"/>
                        <a:pt x="12326" y="21590"/>
                        <a:pt x="16085" y="19156"/>
                      </a:cubicBezTo>
                      <a:cubicBezTo>
                        <a:pt x="19273" y="17553"/>
                        <a:pt x="21158" y="13978"/>
                        <a:pt x="21231" y="10437"/>
                      </a:cubicBezTo>
                      <a:cubicBezTo>
                        <a:pt x="21274" y="8312"/>
                        <a:pt x="20662" y="6203"/>
                        <a:pt x="19290" y="4538"/>
                      </a:cubicBezTo>
                      <a:cubicBezTo>
                        <a:pt x="17639" y="1863"/>
                        <a:pt x="14311" y="174"/>
                        <a:pt x="10970" y="13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9" name="neuron response"/>
                <p:cNvSpPr/>
                <p:nvPr/>
              </p:nvSpPr>
              <p:spPr>
                <a:xfrm>
                  <a:off x="0" y="667143"/>
                  <a:ext cx="2442224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2400">
                      <a:solidFill>
                        <a:schemeClr val="accent5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t>neuron response</a:t>
                  </a:r>
                </a:p>
              </p:txBody>
            </p:sp>
          </p:grpSp>
          <p:sp>
            <p:nvSpPr>
              <p:cNvPr id="261" name="rat trajectory"/>
              <p:cNvSpPr txBox="1"/>
              <p:nvPr/>
            </p:nvSpPr>
            <p:spPr>
              <a:xfrm>
                <a:off x="0" y="1406017"/>
                <a:ext cx="2442224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rat trajectory</a:t>
                </a:r>
              </a:p>
            </p:txBody>
          </p:sp>
        </p:grpSp>
        <p:sp>
          <p:nvSpPr>
            <p:cNvPr id="263" name="neural representations ?"/>
            <p:cNvSpPr txBox="1"/>
            <p:nvPr/>
          </p:nvSpPr>
          <p:spPr>
            <a:xfrm>
              <a:off x="5167257" y="212715"/>
              <a:ext cx="445185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1" algn="l" defTabSz="647700">
                <a:spcBef>
                  <a:spcPts val="3000"/>
                </a:spcBef>
                <a:defRPr sz="3000">
                  <a:solidFill>
                    <a:schemeClr val="accent5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neural representations ?</a:t>
              </a:r>
            </a:p>
          </p:txBody>
        </p:sp>
        <p:sp>
          <p:nvSpPr>
            <p:cNvPr id="264" name="how is the real world encoded in neural networks?"/>
            <p:cNvSpPr txBox="1"/>
            <p:nvPr/>
          </p:nvSpPr>
          <p:spPr>
            <a:xfrm>
              <a:off x="4953522" y="1257070"/>
              <a:ext cx="7491322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 defTabSz="647700">
                <a:spcBef>
                  <a:spcPts val="3000"/>
                </a:spcBef>
                <a:defRPr sz="3000">
                  <a:solidFill>
                    <a:schemeClr val="accent5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how is the real world encoded in neural networks?</a:t>
              </a:r>
            </a:p>
          </p:txBody>
        </p:sp>
      </p:grpSp>
      <p:grpSp>
        <p:nvGrpSpPr>
          <p:cNvPr id="288" name="Group"/>
          <p:cNvGrpSpPr/>
          <p:nvPr/>
        </p:nvGrpSpPr>
        <p:grpSpPr>
          <a:xfrm>
            <a:off x="406813" y="3847913"/>
            <a:ext cx="12191175" cy="3589647"/>
            <a:chOff x="0" y="0"/>
            <a:chExt cx="12191174" cy="3589645"/>
          </a:xfrm>
        </p:grpSpPr>
        <p:sp>
          <p:nvSpPr>
            <p:cNvPr id="266" name="Hopfield"/>
            <p:cNvSpPr txBox="1"/>
            <p:nvPr/>
          </p:nvSpPr>
          <p:spPr>
            <a:xfrm>
              <a:off x="11351309" y="0"/>
              <a:ext cx="766639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2400"/>
                </a:spcBef>
                <a:defRPr sz="14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Hopfield</a:t>
              </a:r>
            </a:p>
          </p:txBody>
        </p:sp>
        <p:sp>
          <p:nvSpPr>
            <p:cNvPr id="267" name="continuous attractor"/>
            <p:cNvSpPr txBox="1"/>
            <p:nvPr/>
          </p:nvSpPr>
          <p:spPr>
            <a:xfrm>
              <a:off x="9319111" y="468839"/>
              <a:ext cx="2668787" cy="457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continuous attractor</a:t>
              </a:r>
            </a:p>
          </p:txBody>
        </p:sp>
        <p:sp>
          <p:nvSpPr>
            <p:cNvPr id="268" name="~10 - 100 s"/>
            <p:cNvSpPr txBox="1"/>
            <p:nvPr/>
          </p:nvSpPr>
          <p:spPr>
            <a:xfrm>
              <a:off x="408386" y="1909076"/>
              <a:ext cx="1523852" cy="457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~10 - 100 s</a:t>
              </a:r>
            </a:p>
          </p:txBody>
        </p:sp>
        <p:sp>
          <p:nvSpPr>
            <p:cNvPr id="269" name="short term"/>
            <p:cNvSpPr txBox="1"/>
            <p:nvPr/>
          </p:nvSpPr>
          <p:spPr>
            <a:xfrm>
              <a:off x="52686" y="1409296"/>
              <a:ext cx="2442225" cy="457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short term</a:t>
              </a:r>
            </a:p>
          </p:txBody>
        </p:sp>
        <p:pic>
          <p:nvPicPr>
            <p:cNvPr id="270" name="il2.tiff" descr="il2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7470" y="881240"/>
              <a:ext cx="2634031" cy="2455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0" name="Group"/>
            <p:cNvGrpSpPr/>
            <p:nvPr/>
          </p:nvGrpSpPr>
          <p:grpSpPr>
            <a:xfrm>
              <a:off x="4316079" y="461447"/>
              <a:ext cx="3504770" cy="1182972"/>
              <a:chOff x="0" y="0"/>
              <a:chExt cx="3504768" cy="1182971"/>
            </a:xfrm>
          </p:grpSpPr>
          <p:sp>
            <p:nvSpPr>
              <p:cNvPr id="271" name="Oval"/>
              <p:cNvSpPr/>
              <p:nvPr/>
            </p:nvSpPr>
            <p:spPr>
              <a:xfrm>
                <a:off x="1163443" y="145053"/>
                <a:ext cx="1070591" cy="103791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2" name="Line"/>
              <p:cNvSpPr/>
              <p:nvPr/>
            </p:nvSpPr>
            <p:spPr>
              <a:xfrm>
                <a:off x="335378" y="329824"/>
                <a:ext cx="668279" cy="19186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3" name="Line"/>
              <p:cNvSpPr/>
              <p:nvPr/>
            </p:nvSpPr>
            <p:spPr>
              <a:xfrm>
                <a:off x="266114" y="663606"/>
                <a:ext cx="669497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4" name="Line"/>
              <p:cNvSpPr/>
              <p:nvPr/>
            </p:nvSpPr>
            <p:spPr>
              <a:xfrm flipV="1">
                <a:off x="338905" y="818892"/>
                <a:ext cx="664669" cy="158227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pic>
            <p:nvPicPr>
              <p:cNvPr id="275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4290" y="515246"/>
                <a:ext cx="943608" cy="226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6" name="Line"/>
              <p:cNvSpPr/>
              <p:nvPr/>
            </p:nvSpPr>
            <p:spPr>
              <a:xfrm>
                <a:off x="2396620" y="558406"/>
                <a:ext cx="669497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7" name="response"/>
              <p:cNvSpPr txBox="1"/>
              <p:nvPr/>
            </p:nvSpPr>
            <p:spPr>
              <a:xfrm>
                <a:off x="2302311" y="138703"/>
                <a:ext cx="1202458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spcBef>
                    <a:spcPts val="2400"/>
                  </a:spcBef>
                  <a:defRPr sz="1600">
                    <a:solidFill>
                      <a:schemeClr val="accent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response</a:t>
                </a:r>
              </a:p>
            </p:txBody>
          </p:sp>
          <p:pic>
            <p:nvPicPr>
              <p:cNvPr id="278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567238"/>
                <a:ext cx="241300" cy="1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9" name="signals"/>
              <p:cNvSpPr txBox="1"/>
              <p:nvPr/>
            </p:nvSpPr>
            <p:spPr>
              <a:xfrm>
                <a:off x="254185" y="0"/>
                <a:ext cx="1202458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spcBef>
                    <a:spcPts val="2400"/>
                  </a:spcBef>
                  <a:defRPr sz="1600">
                    <a:solidFill>
                      <a:schemeClr val="accent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signals</a:t>
                </a:r>
              </a:p>
            </p:txBody>
          </p:sp>
        </p:grpSp>
        <p:pic>
          <p:nvPicPr>
            <p:cNvPr id="281" name="il3.tiff" descr="il3.tiff"/>
            <p:cNvPicPr>
              <a:picLocks noChangeAspect="1"/>
            </p:cNvPicPr>
            <p:nvPr/>
          </p:nvPicPr>
          <p:blipFill>
            <a:blip r:embed="rId9"/>
            <a:srcRect t="12985" b="47482"/>
            <a:stretch>
              <a:fillRect/>
            </a:stretch>
          </p:blipFill>
          <p:spPr>
            <a:xfrm>
              <a:off x="3643156" y="2372771"/>
              <a:ext cx="4551880" cy="10036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Fiete, Sompolinsky, Seung et al"/>
            <p:cNvSpPr txBox="1"/>
            <p:nvPr/>
          </p:nvSpPr>
          <p:spPr>
            <a:xfrm>
              <a:off x="9589584" y="3272145"/>
              <a:ext cx="2601591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2400"/>
                </a:spcBef>
                <a:defRPr sz="14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Fiete, Sompolinsky, Seung et al</a:t>
              </a:r>
            </a:p>
          </p:txBody>
        </p:sp>
        <p:sp>
          <p:nvSpPr>
            <p:cNvPr id="283" name="Rectangle"/>
            <p:cNvSpPr/>
            <p:nvPr/>
          </p:nvSpPr>
          <p:spPr>
            <a:xfrm>
              <a:off x="3702847" y="3225986"/>
              <a:ext cx="1114922" cy="2176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zero modes"/>
            <p:cNvSpPr txBox="1"/>
            <p:nvPr/>
          </p:nvSpPr>
          <p:spPr>
            <a:xfrm>
              <a:off x="0" y="2318753"/>
              <a:ext cx="2442224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zero modes</a:t>
              </a:r>
            </a:p>
          </p:txBody>
        </p:sp>
        <p:sp>
          <p:nvSpPr>
            <p:cNvPr id="285" name="a continuum of solutions"/>
            <p:cNvSpPr txBox="1"/>
            <p:nvPr/>
          </p:nvSpPr>
          <p:spPr>
            <a:xfrm>
              <a:off x="4303398" y="1699809"/>
              <a:ext cx="3165278" cy="457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a continuum of solutions</a:t>
              </a:r>
            </a:p>
          </p:txBody>
        </p:sp>
        <p:sp>
          <p:nvSpPr>
            <p:cNvPr id="286" name="activation state of a neuron"/>
            <p:cNvSpPr txBox="1"/>
            <p:nvPr/>
          </p:nvSpPr>
          <p:spPr>
            <a:xfrm>
              <a:off x="5801564" y="283242"/>
              <a:ext cx="2537635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spcBef>
                  <a:spcPts val="2400"/>
                </a:spcBef>
                <a:defRPr sz="1400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activation state of a neuron</a:t>
              </a:r>
            </a:p>
          </p:txBody>
        </p:sp>
        <p:sp>
          <p:nvSpPr>
            <p:cNvPr id="287" name="Line"/>
            <p:cNvSpPr/>
            <p:nvPr/>
          </p:nvSpPr>
          <p:spPr>
            <a:xfrm>
              <a:off x="6243004" y="564166"/>
              <a:ext cx="1" cy="3175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2" animBg="1" advAuto="0"/>
      <p:bldP spid="28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ellular membraneless self-organisation"/>
          <p:cNvSpPr txBox="1"/>
          <p:nvPr/>
        </p:nvSpPr>
        <p:spPr>
          <a:xfrm>
            <a:off x="495300" y="-23312"/>
            <a:ext cx="10069706" cy="59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spcBef>
                <a:spcPts val="7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cellular membraneless self-organisation</a:t>
            </a:r>
          </a:p>
        </p:txBody>
      </p:sp>
      <p:pic>
        <p:nvPicPr>
          <p:cNvPr id="293" name="Image 26" descr="Image 26"/>
          <p:cNvPicPr>
            <a:picLocks noChangeAspect="1"/>
          </p:cNvPicPr>
          <p:nvPr/>
        </p:nvPicPr>
        <p:blipFill>
          <a:blip r:embed="rId2"/>
          <a:srcRect t="12534"/>
          <a:stretch>
            <a:fillRect/>
          </a:stretch>
        </p:blipFill>
        <p:spPr>
          <a:xfrm>
            <a:off x="519881" y="1450092"/>
            <a:ext cx="4303248" cy="287583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 28"/>
          <p:cNvSpPr/>
          <p:nvPr/>
        </p:nvSpPr>
        <p:spPr>
          <a:xfrm>
            <a:off x="17795253" y="8394272"/>
            <a:ext cx="1033087" cy="2098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5" name="TextBox 1"/>
          <p:cNvSpPr txBox="1"/>
          <p:nvPr/>
        </p:nvSpPr>
        <p:spPr>
          <a:xfrm>
            <a:off x="170201" y="699164"/>
            <a:ext cx="593400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47700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many </a:t>
            </a:r>
            <a:r>
              <a:rPr dirty="0" err="1"/>
              <a:t>membraneless</a:t>
            </a:r>
            <a:r>
              <a:rPr dirty="0"/>
              <a:t> compartments</a:t>
            </a:r>
          </a:p>
        </p:txBody>
      </p:sp>
      <p:grpSp>
        <p:nvGrpSpPr>
          <p:cNvPr id="307" name="Group"/>
          <p:cNvGrpSpPr/>
          <p:nvPr/>
        </p:nvGrpSpPr>
        <p:grpSpPr>
          <a:xfrm>
            <a:off x="1243467" y="812982"/>
            <a:ext cx="11614549" cy="8981551"/>
            <a:chOff x="-1" y="-1"/>
            <a:chExt cx="11614548" cy="8981550"/>
          </a:xfrm>
        </p:grpSpPr>
        <p:grpSp>
          <p:nvGrpSpPr>
            <p:cNvPr id="305" name="Group"/>
            <p:cNvGrpSpPr/>
            <p:nvPr/>
          </p:nvGrpSpPr>
          <p:grpSpPr>
            <a:xfrm>
              <a:off x="-1" y="-1"/>
              <a:ext cx="11614548" cy="8804278"/>
              <a:chOff x="0" y="-1"/>
              <a:chExt cx="11614545" cy="8804277"/>
            </a:xfrm>
          </p:grpSpPr>
          <p:pic>
            <p:nvPicPr>
              <p:cNvPr id="296" name="Picture 6" descr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449932"/>
                <a:ext cx="5415655" cy="30606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7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9512" y="4972590"/>
                <a:ext cx="3759201" cy="2159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8" name="TextBox 1"/>
              <p:cNvSpPr txBox="1"/>
              <p:nvPr/>
            </p:nvSpPr>
            <p:spPr>
              <a:xfrm>
                <a:off x="2271312" y="3657416"/>
                <a:ext cx="1943697" cy="812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647700">
                  <a:buClr>
                    <a:srgbClr val="000000"/>
                  </a:buClr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→ liquid-like :</a:t>
                </a:r>
              </a:p>
            </p:txBody>
          </p:sp>
          <p:sp>
            <p:nvSpPr>
              <p:cNvPr id="299" name="TextBox 2"/>
              <p:cNvSpPr txBox="1"/>
              <p:nvPr/>
            </p:nvSpPr>
            <p:spPr>
              <a:xfrm>
                <a:off x="5433319" y="3347145"/>
                <a:ext cx="5171332" cy="11584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228600" indent="-228600" algn="l" defTabSz="647700">
                  <a:buClr>
                    <a:schemeClr val="accent1"/>
                  </a:buClr>
                  <a:buSzPct val="100000"/>
                  <a:buChar char="•"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spherical shape</a:t>
                </a:r>
              </a:p>
              <a:p>
                <a:pPr marL="228600" indent="-228600" algn="l" defTabSz="647700">
                  <a:buClr>
                    <a:schemeClr val="accent1"/>
                  </a:buClr>
                  <a:buSzPct val="100000"/>
                  <a:buChar char="•"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possibility of rearranging the interior</a:t>
                </a:r>
              </a:p>
              <a:p>
                <a:pPr marL="228600" indent="-228600" algn="l" defTabSz="647700">
                  <a:buClr>
                    <a:schemeClr val="accent1"/>
                  </a:buClr>
                  <a:buSzPct val="100000"/>
                  <a:buChar char="•"/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can merge</a:t>
                </a:r>
              </a:p>
            </p:txBody>
          </p:sp>
          <p:sp>
            <p:nvSpPr>
              <p:cNvPr id="300" name="TextBox 1"/>
              <p:cNvSpPr txBox="1"/>
              <p:nvPr/>
            </p:nvSpPr>
            <p:spPr>
              <a:xfrm>
                <a:off x="4836112" y="-1"/>
                <a:ext cx="6778433" cy="802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647700">
                  <a:buClr>
                    <a:srgbClr val="000000"/>
                  </a:buClr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post-translational regulation hubs: first examples of droplets</a:t>
                </a:r>
              </a:p>
            </p:txBody>
          </p:sp>
          <p:pic>
            <p:nvPicPr>
              <p:cNvPr id="301" name="Screenshot 2023-06-14 at 12.37.23.png" descr="Screenshot 2023-06-14 at 12.37.2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0226" y="887537"/>
                <a:ext cx="6438901" cy="2374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2" name="TextBox 1"/>
              <p:cNvSpPr txBox="1"/>
              <p:nvPr/>
            </p:nvSpPr>
            <p:spPr>
              <a:xfrm>
                <a:off x="9389284" y="2086797"/>
                <a:ext cx="1785220" cy="812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647700">
                  <a:buClr>
                    <a:srgbClr val="000000"/>
                  </a:buClr>
                  <a:defRPr sz="240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granules P</a:t>
                </a:r>
              </a:p>
            </p:txBody>
          </p:sp>
          <p:sp>
            <p:nvSpPr>
              <p:cNvPr id="303" name="behavior of droplets in cells?"/>
              <p:cNvSpPr txBox="1"/>
              <p:nvPr/>
            </p:nvSpPr>
            <p:spPr>
              <a:xfrm>
                <a:off x="2855450" y="7578579"/>
                <a:ext cx="5171630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1" algn="l" defTabSz="647700">
                  <a:spcBef>
                    <a:spcPts val="3000"/>
                  </a:spcBef>
                  <a:defRPr sz="3000">
                    <a:solidFill>
                      <a:schemeClr val="accent5"/>
                    </a:solidFill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behavior of droplets in cells?</a:t>
                </a:r>
              </a:p>
            </p:txBody>
          </p:sp>
          <p:sp>
            <p:nvSpPr>
              <p:cNvPr id="304" name="criteria for droplet formation ?"/>
              <p:cNvSpPr txBox="1"/>
              <p:nvPr/>
            </p:nvSpPr>
            <p:spPr>
              <a:xfrm>
                <a:off x="2893873" y="8245475"/>
                <a:ext cx="5319155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1" algn="l" defTabSz="647700">
                  <a:spcBef>
                    <a:spcPts val="3000"/>
                  </a:spcBef>
                  <a:defRPr sz="3000">
                    <a:solidFill>
                      <a:schemeClr val="accent5"/>
                    </a:solidFill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criteria for droplet formation ?</a:t>
                </a:r>
              </a:p>
            </p:txBody>
          </p:sp>
        </p:grpSp>
        <p:sp>
          <p:nvSpPr>
            <p:cNvPr id="306" name="Hyman, Brangwynne, Jüllicher"/>
            <p:cNvSpPr txBox="1"/>
            <p:nvPr/>
          </p:nvSpPr>
          <p:spPr>
            <a:xfrm>
              <a:off x="9027042" y="8664048"/>
              <a:ext cx="2515642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2400"/>
                </a:spcBef>
                <a:defRPr sz="14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Hyman, Brangwynne, Jüllicher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tarflag_4.jpg" descr="starflag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62" y="392270"/>
            <a:ext cx="4853675" cy="5638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1010802.JPG" descr="P10108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219" y="4581814"/>
            <a:ext cx="6472381" cy="485428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Connection Line"/>
          <p:cNvSpPr/>
          <p:nvPr/>
        </p:nvSpPr>
        <p:spPr>
          <a:xfrm>
            <a:off x="2879725" y="6286500"/>
            <a:ext cx="1920875" cy="1920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889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tailEnd type="arrow"/>
          </a:ln>
        </p:spPr>
        <p:txBody>
          <a:bodyPr/>
          <a:lstStyle/>
          <a:p>
            <a:endParaRPr/>
          </a:p>
        </p:txBody>
      </p:sp>
      <p:sp>
        <p:nvSpPr>
          <p:cNvPr id="318" name="Connection Line"/>
          <p:cNvSpPr/>
          <p:nvPr/>
        </p:nvSpPr>
        <p:spPr>
          <a:xfrm>
            <a:off x="6223000" y="2355317"/>
            <a:ext cx="1920875" cy="1920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889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  <a:tailEnd type="arrow"/>
          </a:ln>
        </p:spPr>
        <p:txBody>
          <a:bodyPr/>
          <a:lstStyle/>
          <a:p>
            <a:endParaRPr/>
          </a:p>
        </p:txBody>
      </p:sp>
      <p:sp>
        <p:nvSpPr>
          <p:cNvPr id="313" name="learn from data"/>
          <p:cNvSpPr txBox="1"/>
          <p:nvPr/>
        </p:nvSpPr>
        <p:spPr>
          <a:xfrm>
            <a:off x="3231641" y="6412057"/>
            <a:ext cx="245613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learn from data</a:t>
            </a:r>
          </a:p>
        </p:txBody>
      </p:sp>
      <p:sp>
        <p:nvSpPr>
          <p:cNvPr id="314" name="check against data"/>
          <p:cNvSpPr txBox="1"/>
          <p:nvPr/>
        </p:nvSpPr>
        <p:spPr>
          <a:xfrm>
            <a:off x="5390133" y="3098800"/>
            <a:ext cx="273913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check against data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500" y="1485900"/>
            <a:ext cx="285750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71" y="7453368"/>
            <a:ext cx="2346716" cy="1766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corre-fluctuations.png" descr="corre-fluctuations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27589" y="2465624"/>
            <a:ext cx="3569534" cy="239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cavagna_figure1.jpg" descr="cavagna_figure1.jpg"/>
          <p:cNvPicPr>
            <a:picLocks/>
          </p:cNvPicPr>
          <p:nvPr/>
        </p:nvPicPr>
        <p:blipFill>
          <a:blip r:embed="rId5"/>
          <a:srcRect l="4843" t="22750" r="48425" b="45587"/>
          <a:stretch>
            <a:fillRect/>
          </a:stretch>
        </p:blipFill>
        <p:spPr>
          <a:xfrm rot="16200000">
            <a:off x="283354" y="2870850"/>
            <a:ext cx="3013238" cy="1905057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Rectangle"/>
          <p:cNvSpPr/>
          <p:nvPr/>
        </p:nvSpPr>
        <p:spPr>
          <a:xfrm>
            <a:off x="6273800" y="1612900"/>
            <a:ext cx="1600200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4572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3" name="lab frame"/>
          <p:cNvSpPr txBox="1"/>
          <p:nvPr/>
        </p:nvSpPr>
        <p:spPr>
          <a:xfrm>
            <a:off x="2115231" y="3263455"/>
            <a:ext cx="89609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457200">
              <a:buFont typeface="Arial"/>
              <a:defRPr sz="1400" i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lab frame</a:t>
            </a:r>
          </a:p>
        </p:txBody>
      </p:sp>
      <p:sp>
        <p:nvSpPr>
          <p:cNvPr id="324" name="scale free bird flocking"/>
          <p:cNvSpPr txBox="1"/>
          <p:nvPr/>
        </p:nvSpPr>
        <p:spPr>
          <a:xfrm>
            <a:off x="495300" y="558800"/>
            <a:ext cx="12153900" cy="59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spcBef>
                <a:spcPts val="700"/>
              </a:spcBef>
              <a:buClr>
                <a:srgbClr val="961505"/>
              </a:buClr>
              <a:buFont typeface="Futura"/>
              <a:defRPr sz="3000">
                <a:solidFill>
                  <a:srgbClr val="961505"/>
                </a:solidFill>
                <a:uFill>
                  <a:solidFill>
                    <a:srgbClr val="961505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scale free bird flocking</a:t>
            </a:r>
          </a:p>
        </p:txBody>
      </p:sp>
      <p:sp>
        <p:nvSpPr>
          <p:cNvPr id="325" name="local interactions → global order ?"/>
          <p:cNvSpPr txBox="1"/>
          <p:nvPr/>
        </p:nvSpPr>
        <p:spPr>
          <a:xfrm>
            <a:off x="1766237" y="1233993"/>
            <a:ext cx="7709868" cy="5276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8311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local interactions → global order ?</a:t>
            </a:r>
          </a:p>
        </p:txBody>
      </p:sp>
      <p:grpSp>
        <p:nvGrpSpPr>
          <p:cNvPr id="363" name="Group"/>
          <p:cNvGrpSpPr/>
          <p:nvPr/>
        </p:nvGrpSpPr>
        <p:grpSpPr>
          <a:xfrm>
            <a:off x="10515600" y="177800"/>
            <a:ext cx="2239977" cy="1827109"/>
            <a:chOff x="0" y="0"/>
            <a:chExt cx="2239976" cy="1827108"/>
          </a:xfrm>
        </p:grpSpPr>
        <p:grpSp>
          <p:nvGrpSpPr>
            <p:cNvPr id="347" name="Group"/>
            <p:cNvGrpSpPr/>
            <p:nvPr/>
          </p:nvGrpSpPr>
          <p:grpSpPr>
            <a:xfrm>
              <a:off x="304825" y="261054"/>
              <a:ext cx="1621274" cy="1305642"/>
              <a:chOff x="0" y="0"/>
              <a:chExt cx="1621272" cy="1305641"/>
            </a:xfrm>
          </p:grpSpPr>
          <p:sp>
            <p:nvSpPr>
              <p:cNvPr id="326" name="Line"/>
              <p:cNvSpPr/>
              <p:nvPr/>
            </p:nvSpPr>
            <p:spPr>
              <a:xfrm>
                <a:off x="5298" y="277776"/>
                <a:ext cx="566916" cy="196037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27" name="Line"/>
              <p:cNvSpPr/>
              <p:nvPr/>
            </p:nvSpPr>
            <p:spPr>
              <a:xfrm>
                <a:off x="535126" y="442023"/>
                <a:ext cx="143054" cy="381476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28" name="Line"/>
              <p:cNvSpPr/>
              <p:nvPr/>
            </p:nvSpPr>
            <p:spPr>
              <a:xfrm>
                <a:off x="858320" y="0"/>
                <a:ext cx="354985" cy="111264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29" name="Line"/>
              <p:cNvSpPr/>
              <p:nvPr/>
            </p:nvSpPr>
            <p:spPr>
              <a:xfrm>
                <a:off x="1189992" y="119593"/>
                <a:ext cx="425982" cy="333027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0" name="Line"/>
              <p:cNvSpPr/>
              <p:nvPr/>
            </p:nvSpPr>
            <p:spPr>
              <a:xfrm flipH="1">
                <a:off x="1181515" y="107245"/>
                <a:ext cx="21194" cy="487442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1" name="Line"/>
              <p:cNvSpPr/>
              <p:nvPr/>
            </p:nvSpPr>
            <p:spPr>
              <a:xfrm>
                <a:off x="1165621" y="611568"/>
                <a:ext cx="455652" cy="211931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2" name="Line"/>
              <p:cNvSpPr/>
              <p:nvPr/>
            </p:nvSpPr>
            <p:spPr>
              <a:xfrm flipV="1">
                <a:off x="1610675" y="447321"/>
                <a:ext cx="10597" cy="386775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3" name="Line"/>
              <p:cNvSpPr/>
              <p:nvPr/>
            </p:nvSpPr>
            <p:spPr>
              <a:xfrm flipH="1">
                <a:off x="683476" y="600971"/>
                <a:ext cx="498039" cy="217230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4" name="Line"/>
              <p:cNvSpPr/>
              <p:nvPr/>
            </p:nvSpPr>
            <p:spPr>
              <a:xfrm>
                <a:off x="672880" y="818200"/>
                <a:ext cx="393701" cy="254319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5" name="Line"/>
              <p:cNvSpPr/>
              <p:nvPr/>
            </p:nvSpPr>
            <p:spPr>
              <a:xfrm>
                <a:off x="344388" y="108231"/>
                <a:ext cx="227827" cy="360284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6" name="Line"/>
              <p:cNvSpPr/>
              <p:nvPr/>
            </p:nvSpPr>
            <p:spPr>
              <a:xfrm flipH="1">
                <a:off x="577511" y="18161"/>
                <a:ext cx="296704" cy="460951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7" name="Line"/>
              <p:cNvSpPr/>
              <p:nvPr/>
            </p:nvSpPr>
            <p:spPr>
              <a:xfrm flipH="1">
                <a:off x="1446428" y="818200"/>
                <a:ext cx="174845" cy="344389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8" name="Line"/>
              <p:cNvSpPr/>
              <p:nvPr/>
            </p:nvSpPr>
            <p:spPr>
              <a:xfrm>
                <a:off x="1080847" y="1083114"/>
                <a:ext cx="365582" cy="79475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39" name="Line"/>
              <p:cNvSpPr/>
              <p:nvPr/>
            </p:nvSpPr>
            <p:spPr>
              <a:xfrm flipH="1">
                <a:off x="1075549" y="606269"/>
                <a:ext cx="100669" cy="482144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0" name="Line"/>
              <p:cNvSpPr/>
              <p:nvPr/>
            </p:nvSpPr>
            <p:spPr>
              <a:xfrm flipV="1">
                <a:off x="0" y="92337"/>
                <a:ext cx="360283" cy="180142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1" name="Line"/>
              <p:cNvSpPr/>
              <p:nvPr/>
            </p:nvSpPr>
            <p:spPr>
              <a:xfrm flipV="1">
                <a:off x="100667" y="463216"/>
                <a:ext cx="460951" cy="270213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2" name="Line"/>
              <p:cNvSpPr/>
              <p:nvPr/>
            </p:nvSpPr>
            <p:spPr>
              <a:xfrm flipH="1">
                <a:off x="360283" y="823499"/>
                <a:ext cx="307301" cy="393701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3" name="Line"/>
              <p:cNvSpPr/>
              <p:nvPr/>
            </p:nvSpPr>
            <p:spPr>
              <a:xfrm>
                <a:off x="551021" y="457918"/>
                <a:ext cx="630496" cy="143054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4" name="Line"/>
              <p:cNvSpPr/>
              <p:nvPr/>
            </p:nvSpPr>
            <p:spPr>
              <a:xfrm>
                <a:off x="100667" y="722831"/>
                <a:ext cx="243722" cy="471547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5" name="Line"/>
              <p:cNvSpPr/>
              <p:nvPr/>
            </p:nvSpPr>
            <p:spPr>
              <a:xfrm flipV="1">
                <a:off x="672880" y="1083114"/>
                <a:ext cx="393701" cy="222528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6" name="Line"/>
              <p:cNvSpPr/>
              <p:nvPr/>
            </p:nvSpPr>
            <p:spPr>
              <a:xfrm>
                <a:off x="339090" y="1210272"/>
                <a:ext cx="344389" cy="95370"/>
              </a:xfrm>
              <a:prstGeom prst="line">
                <a:avLst/>
              </a:prstGeom>
              <a:solidFill>
                <a:srgbClr val="00C7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362" name="Group"/>
            <p:cNvGrpSpPr/>
            <p:nvPr/>
          </p:nvGrpSpPr>
          <p:grpSpPr>
            <a:xfrm>
              <a:off x="0" y="0"/>
              <a:ext cx="2239977" cy="1827109"/>
              <a:chOff x="0" y="0"/>
              <a:chExt cx="2239976" cy="1827108"/>
            </a:xfrm>
          </p:grpSpPr>
          <p:pic>
            <p:nvPicPr>
              <p:cNvPr id="348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4493" y="627577"/>
                <a:ext cx="627330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9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2646" y="835829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0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2646" y="427655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1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9385" y="1177362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2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019" y="835829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191" y="1077401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4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019" y="1335633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5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7814" y="127773"/>
                <a:ext cx="627330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6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4609" y="0"/>
                <a:ext cx="627331" cy="4914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7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397" y="452646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8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816" y="152763"/>
                <a:ext cx="627330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9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319365"/>
                <a:ext cx="627330" cy="4914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0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73" y="777518"/>
                <a:ext cx="627331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1" name="starling.png" descr="starling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816" y="1202352"/>
                <a:ext cx="627330" cy="4914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64" name="Rectangle"/>
          <p:cNvSpPr/>
          <p:nvPr/>
        </p:nvSpPr>
        <p:spPr>
          <a:xfrm>
            <a:off x="1610777" y="2149332"/>
            <a:ext cx="1905001" cy="50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5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751" y="4111172"/>
            <a:ext cx="1498965" cy="309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bb1.tiff" descr="bb1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354" y="2625727"/>
            <a:ext cx="3122855" cy="2367405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Rectangle"/>
          <p:cNvSpPr/>
          <p:nvPr/>
        </p:nvSpPr>
        <p:spPr>
          <a:xfrm>
            <a:off x="7200900" y="5814159"/>
            <a:ext cx="1371600" cy="45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4572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8" name="Square"/>
          <p:cNvSpPr/>
          <p:nvPr/>
        </p:nvSpPr>
        <p:spPr>
          <a:xfrm>
            <a:off x="4521200" y="6349329"/>
            <a:ext cx="127000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/>
          <a:lstStyle/>
          <a:p>
            <a:pPr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9" name="Rectangle"/>
          <p:cNvSpPr/>
          <p:nvPr/>
        </p:nvSpPr>
        <p:spPr>
          <a:xfrm>
            <a:off x="7200900" y="5814159"/>
            <a:ext cx="1371600" cy="45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4572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0" name="Square"/>
          <p:cNvSpPr/>
          <p:nvPr/>
        </p:nvSpPr>
        <p:spPr>
          <a:xfrm>
            <a:off x="4521200" y="6349329"/>
            <a:ext cx="127000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/>
          <a:lstStyle/>
          <a:p>
            <a:pPr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1" name="Cavagna, Giardina, Mora et al"/>
          <p:cNvSpPr txBox="1"/>
          <p:nvPr/>
        </p:nvSpPr>
        <p:spPr>
          <a:xfrm>
            <a:off x="25343" y="9437919"/>
            <a:ext cx="248621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Cavagna, Giardina, Mora et al</a:t>
            </a:r>
          </a:p>
        </p:txBody>
      </p:sp>
      <p:pic>
        <p:nvPicPr>
          <p:cNvPr id="372" name="SI movie 5.mp4" descr="SI movie 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25030" y="6461807"/>
            <a:ext cx="4118944" cy="3089208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topological defects"/>
          <p:cNvSpPr txBox="1"/>
          <p:nvPr/>
        </p:nvSpPr>
        <p:spPr>
          <a:xfrm>
            <a:off x="9823465" y="8886031"/>
            <a:ext cx="282795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topological defects</a:t>
            </a:r>
          </a:p>
        </p:txBody>
      </p:sp>
      <p:sp>
        <p:nvSpPr>
          <p:cNvPr id="374" name="statistical mechanics:…"/>
          <p:cNvSpPr txBox="1"/>
          <p:nvPr/>
        </p:nvSpPr>
        <p:spPr>
          <a:xfrm>
            <a:off x="6177923" y="1997694"/>
            <a:ext cx="5269112" cy="81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8311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statistical mechanics:</a:t>
            </a:r>
          </a:p>
          <a:p>
            <a:pPr>
              <a:defRPr sz="2400">
                <a:solidFill>
                  <a:srgbClr val="8311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local interactions→scale-free correlations</a:t>
            </a:r>
          </a:p>
        </p:txBody>
      </p:sp>
      <p:grpSp>
        <p:nvGrpSpPr>
          <p:cNvPr id="382" name="Group"/>
          <p:cNvGrpSpPr/>
          <p:nvPr/>
        </p:nvGrpSpPr>
        <p:grpSpPr>
          <a:xfrm>
            <a:off x="238113" y="4842898"/>
            <a:ext cx="16486233" cy="5122757"/>
            <a:chOff x="0" y="0"/>
            <a:chExt cx="16486233" cy="5122755"/>
          </a:xfrm>
        </p:grpSpPr>
        <p:sp>
          <p:nvSpPr>
            <p:cNvPr id="375" name="Group"/>
            <p:cNvSpPr txBox="1"/>
            <p:nvPr/>
          </p:nvSpPr>
          <p:spPr>
            <a:xfrm>
              <a:off x="2056304" y="495188"/>
              <a:ext cx="8618275" cy="546127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r" defTabSz="647700">
                <a:defRPr sz="2400">
                  <a:solidFill>
                    <a:srgbClr val="831100"/>
                  </a:solidFill>
                  <a:uFill>
                    <a:solidFill>
                      <a:srgbClr val="8311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   dynamically changing interaction network </a:t>
              </a:r>
            </a:p>
          </p:txBody>
        </p:sp>
        <p:sp>
          <p:nvSpPr>
            <p:cNvPr id="376" name="→ stochastic eqs. of motion  ⟷ social interaction model"/>
            <p:cNvSpPr txBox="1"/>
            <p:nvPr/>
          </p:nvSpPr>
          <p:spPr>
            <a:xfrm>
              <a:off x="3808477" y="972389"/>
              <a:ext cx="12677757" cy="553600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l" defTabSz="647700">
                <a:defRPr sz="2400"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→ stochastic eqs. of motion  ⟷ social interaction model</a:t>
              </a:r>
            </a:p>
          </p:txBody>
        </p:sp>
        <p:grpSp>
          <p:nvGrpSpPr>
            <p:cNvPr id="380" name="Group"/>
            <p:cNvGrpSpPr/>
            <p:nvPr/>
          </p:nvGrpSpPr>
          <p:grpSpPr>
            <a:xfrm>
              <a:off x="0" y="1666995"/>
              <a:ext cx="2897138" cy="3455761"/>
              <a:chOff x="0" y="0"/>
              <a:chExt cx="2897137" cy="3455759"/>
            </a:xfrm>
          </p:grpSpPr>
          <p:sp>
            <p:nvSpPr>
              <p:cNvPr id="377" name="Maxwell-Boltzmann distribution"/>
              <p:cNvSpPr/>
              <p:nvPr/>
            </p:nvSpPr>
            <p:spPr>
              <a:xfrm>
                <a:off x="0" y="2185759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0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Maxwell-Boltzmann distribution</a:t>
                </a:r>
              </a:p>
            </p:txBody>
          </p:sp>
          <p:pic>
            <p:nvPicPr>
              <p:cNvPr id="378" name="Image" descr="Image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6916" y="0"/>
                <a:ext cx="2410222" cy="2034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Image" descr="Image"/>
              <p:cNvPicPr>
                <a:picLocks noChangeAspect="1"/>
              </p:cNvPicPr>
              <p:nvPr/>
            </p:nvPicPr>
            <p:blipFill>
              <a:blip r:embed="rId11"/>
              <a:srcRect r="80452"/>
              <a:stretch>
                <a:fillRect/>
              </a:stretch>
            </p:blipFill>
            <p:spPr>
              <a:xfrm>
                <a:off x="1062869" y="2186148"/>
                <a:ext cx="896214" cy="7100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1" name="random flock direction → symmetry breaking → zero mode"/>
            <p:cNvSpPr txBox="1"/>
            <p:nvPr/>
          </p:nvSpPr>
          <p:spPr>
            <a:xfrm>
              <a:off x="3853884" y="0"/>
              <a:ext cx="9440964" cy="553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296333" indent="-296333" algn="l" defTabSz="2085975">
                <a:buClr>
                  <a:srgbClr val="000000"/>
                </a:buClr>
                <a:buSzPct val="75000"/>
                <a:buChar char="•"/>
                <a:defRPr sz="2400">
                  <a:solidFill>
                    <a:srgbClr val="171717"/>
                  </a:solidFill>
                  <a:uFill>
                    <a:solidFill>
                      <a:srgbClr val="171717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E5E5E5"/>
                  </a:solidFill>
                  <a:uFill>
                    <a:solidFill>
                      <a:srgbClr val="E5E5E5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171717"/>
                  </a:solidFill>
                  <a:uFill>
                    <a:solidFill>
                      <a:srgbClr val="171717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  random flock direction → symmetry breaking → zero mode </a:t>
              </a:r>
            </a:p>
          </p:txBody>
        </p:sp>
      </p:grpSp>
      <p:sp>
        <p:nvSpPr>
          <p:cNvPr id="383" name="amazing coordination…"/>
          <p:cNvSpPr txBox="1"/>
          <p:nvPr/>
        </p:nvSpPr>
        <p:spPr>
          <a:xfrm>
            <a:off x="250187" y="5308600"/>
            <a:ext cx="3079515" cy="88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r>
              <a:t>amazing coordination</a:t>
            </a:r>
          </a:p>
          <a:p>
            <a:pPr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r>
              <a:t>in flight direction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34" fill="hold"/>
                                        <p:tgtEl>
                                          <p:spTgt spid="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34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372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</p:childTnLst>
        </p:cTn>
      </p:par>
    </p:tnLst>
    <p:bldLst>
      <p:bldP spid="372" grpId="2" animBg="1" advAuto="0"/>
      <p:bldP spid="373" grpId="4" animBg="1" advAuto="0"/>
      <p:bldP spid="382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evolution generates diversity"/>
          <p:cNvSpPr txBox="1"/>
          <p:nvPr/>
        </p:nvSpPr>
        <p:spPr>
          <a:xfrm>
            <a:off x="3564077" y="469209"/>
            <a:ext cx="534147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evolution generates </a:t>
            </a:r>
            <a:r>
              <a:rPr b="1">
                <a:solidFill>
                  <a:schemeClr val="accent5"/>
                </a:solidFill>
              </a:rPr>
              <a:t>diversity</a:t>
            </a:r>
          </a:p>
        </p:txBody>
      </p:sp>
      <p:sp>
        <p:nvSpPr>
          <p:cNvPr id="386" name="is the space of diverse solutions infinite?"/>
          <p:cNvSpPr txBox="1"/>
          <p:nvPr/>
        </p:nvSpPr>
        <p:spPr>
          <a:xfrm>
            <a:off x="3227280" y="1398225"/>
            <a:ext cx="71623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is the space of diverse solutions </a:t>
            </a:r>
            <a:r>
              <a:rPr i="1"/>
              <a:t>infinite</a:t>
            </a:r>
            <a:r>
              <a:t>?</a:t>
            </a:r>
          </a:p>
        </p:txBody>
      </p:sp>
      <p:grpSp>
        <p:nvGrpSpPr>
          <p:cNvPr id="391" name="Group"/>
          <p:cNvGrpSpPr/>
          <p:nvPr/>
        </p:nvGrpSpPr>
        <p:grpSpPr>
          <a:xfrm>
            <a:off x="1800195" y="2934593"/>
            <a:ext cx="10016560" cy="5021869"/>
            <a:chOff x="0" y="0"/>
            <a:chExt cx="10016558" cy="5021867"/>
          </a:xfrm>
        </p:grpSpPr>
        <p:sp>
          <p:nvSpPr>
            <p:cNvPr id="387" name="Triangle"/>
            <p:cNvSpPr/>
            <p:nvPr/>
          </p:nvSpPr>
          <p:spPr>
            <a:xfrm>
              <a:off x="53244" y="20804"/>
              <a:ext cx="9887915" cy="4966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04"/>
                  </a:moveTo>
                  <a:lnTo>
                    <a:pt x="10776" y="0"/>
                  </a:lnTo>
                  <a:lnTo>
                    <a:pt x="21600" y="21600"/>
                  </a:lnTo>
                  <a:lnTo>
                    <a:pt x="0" y="21504"/>
                  </a:lnTo>
                  <a:close/>
                </a:path>
              </a:pathLst>
            </a:custGeom>
            <a:solidFill>
              <a:srgbClr val="E4F7F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E4F7FE"/>
                  </a:solidFill>
                </a:defRPr>
              </a:pPr>
              <a:endParaRPr/>
            </a:p>
          </p:txBody>
        </p:sp>
        <p:sp>
          <p:nvSpPr>
            <p:cNvPr id="388" name="Shape"/>
            <p:cNvSpPr/>
            <p:nvPr/>
          </p:nvSpPr>
          <p:spPr>
            <a:xfrm>
              <a:off x="3404973" y="1596420"/>
              <a:ext cx="2908405" cy="342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8"/>
                  </a:moveTo>
                  <a:cubicBezTo>
                    <a:pt x="1356" y="1665"/>
                    <a:pt x="2376" y="3461"/>
                    <a:pt x="3029" y="5341"/>
                  </a:cubicBezTo>
                  <a:cubicBezTo>
                    <a:pt x="3667" y="7180"/>
                    <a:pt x="3946" y="9079"/>
                    <a:pt x="3857" y="10978"/>
                  </a:cubicBezTo>
                  <a:cubicBezTo>
                    <a:pt x="3792" y="12802"/>
                    <a:pt x="3713" y="14586"/>
                    <a:pt x="3699" y="16466"/>
                  </a:cubicBezTo>
                  <a:cubicBezTo>
                    <a:pt x="3686" y="18109"/>
                    <a:pt x="3739" y="19762"/>
                    <a:pt x="3833" y="21412"/>
                  </a:cubicBezTo>
                  <a:cubicBezTo>
                    <a:pt x="6068" y="21539"/>
                    <a:pt x="8308" y="21600"/>
                    <a:pt x="10547" y="21594"/>
                  </a:cubicBezTo>
                  <a:cubicBezTo>
                    <a:pt x="12746" y="21589"/>
                    <a:pt x="14944" y="21519"/>
                    <a:pt x="17137" y="21386"/>
                  </a:cubicBezTo>
                  <a:cubicBezTo>
                    <a:pt x="17240" y="19942"/>
                    <a:pt x="17300" y="18495"/>
                    <a:pt x="17292" y="17049"/>
                  </a:cubicBezTo>
                  <a:cubicBezTo>
                    <a:pt x="17281" y="15051"/>
                    <a:pt x="17169" y="13132"/>
                    <a:pt x="17016" y="11194"/>
                  </a:cubicBezTo>
                  <a:cubicBezTo>
                    <a:pt x="17093" y="9245"/>
                    <a:pt x="17515" y="7312"/>
                    <a:pt x="18269" y="5445"/>
                  </a:cubicBezTo>
                  <a:cubicBezTo>
                    <a:pt x="19045" y="3526"/>
                    <a:pt x="20165" y="1694"/>
                    <a:pt x="21600" y="0"/>
                  </a:cubicBezTo>
                  <a:lnTo>
                    <a:pt x="0" y="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F7FE"/>
                </a:gs>
                <a:gs pos="52888">
                  <a:srgbClr val="73AEDF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89" name="Line"/>
            <p:cNvSpPr/>
            <p:nvPr/>
          </p:nvSpPr>
          <p:spPr>
            <a:xfrm>
              <a:off x="4996927" y="-1"/>
              <a:ext cx="5019633" cy="50196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90" name="Line"/>
            <p:cNvSpPr/>
            <p:nvPr/>
          </p:nvSpPr>
          <p:spPr>
            <a:xfrm flipH="1">
              <a:off x="0" y="-1"/>
              <a:ext cx="5019632" cy="50196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pic>
        <p:nvPicPr>
          <p:cNvPr id="392" name="flu02.tiff" descr="flu02.tiff"/>
          <p:cNvPicPr>
            <a:picLocks noChangeAspect="1"/>
          </p:cNvPicPr>
          <p:nvPr/>
        </p:nvPicPr>
        <p:blipFill>
          <a:blip r:embed="rId2"/>
          <a:srcRect l="10194" b="9886"/>
          <a:stretch>
            <a:fillRect/>
          </a:stretch>
        </p:blipFill>
        <p:spPr>
          <a:xfrm>
            <a:off x="6434222" y="2790712"/>
            <a:ext cx="748351" cy="718272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co - evolution = constrained rare events"/>
          <p:cNvSpPr txBox="1"/>
          <p:nvPr/>
        </p:nvSpPr>
        <p:spPr>
          <a:xfrm>
            <a:off x="3661862" y="8237784"/>
            <a:ext cx="688124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co - evolution =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constrained</a:t>
            </a:r>
            <a:r>
              <a:t> rare events</a:t>
            </a:r>
          </a:p>
        </p:txBody>
      </p:sp>
      <p:sp>
        <p:nvSpPr>
          <p:cNvPr id="394" name="evolution = rare events"/>
          <p:cNvSpPr txBox="1"/>
          <p:nvPr/>
        </p:nvSpPr>
        <p:spPr>
          <a:xfrm>
            <a:off x="4807844" y="2094469"/>
            <a:ext cx="400126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evolution = rare events</a:t>
            </a:r>
          </a:p>
        </p:txBody>
      </p:sp>
      <p:sp>
        <p:nvSpPr>
          <p:cNvPr id="395" name="are evolutionary paths reproducible/predictable?"/>
          <p:cNvSpPr txBox="1"/>
          <p:nvPr/>
        </p:nvSpPr>
        <p:spPr>
          <a:xfrm>
            <a:off x="2570482" y="9077908"/>
            <a:ext cx="84759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647700">
              <a:spcBef>
                <a:spcPts val="3000"/>
              </a:spcBef>
              <a:defRPr sz="30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are evolutionary paths reproducible/predictable?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Macintosh PowerPoint</Application>
  <PresentationFormat>Custom</PresentationFormat>
  <Paragraphs>137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Avenir</vt:lpstr>
      <vt:lpstr>Calibri</vt:lpstr>
      <vt:lpstr>Chalkboard</vt:lpstr>
      <vt:lpstr>Chalkboard SE Regular</vt:lpstr>
      <vt:lpstr>Futura</vt:lpstr>
      <vt:lpstr>Gill Sans</vt:lpstr>
      <vt:lpstr>Helvetica</vt:lpstr>
      <vt:lpstr>Helvetica Light</vt:lpstr>
      <vt:lpstr>Myriad Pro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marco.cirelli@gmail.com</cp:lastModifiedBy>
  <cp:revision>1</cp:revision>
  <dcterms:modified xsi:type="dcterms:W3CDTF">2023-07-03T03:35:39Z</dcterms:modified>
</cp:coreProperties>
</file>