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7"/>
  </p:normalViewPr>
  <p:slideViewPr>
    <p:cSldViewPr snapToGrid="0">
      <p:cViewPr varScale="1">
        <p:scale>
          <a:sx n="96" d="100"/>
          <a:sy n="96" d="100"/>
        </p:scale>
        <p:origin x="1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nuees</a:t>
            </a:r>
          </a:p>
          <a:p>
            <a:pPr defTabSz="5842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essaim</a:t>
            </a:r>
          </a:p>
          <a:p>
            <a:pPr defTabSz="5842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les systèmes vivants sont aussi de bons examples de  l’idee  more is different, qui est un idée important en phys stat et matière condensée.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biology deals with a physical turbulent flow? </a:t>
            </a:r>
          </a:p>
          <a:p>
            <a:r>
              <a:t>bounds on precision given by physics  - example of it.</a:t>
            </a:r>
          </a:p>
          <a:p>
            <a:r>
              <a:t>physical constraint - you are just given the plumes, but you cannot measure the concentration.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other cases physics comes not in the problem but in the solution a nonphysical problem - solution offered by physics</a:t>
            </a:r>
          </a:p>
          <a:p>
            <a:r>
              <a:t>how do you fabricate long timescale from dynamics that are only short timescales:</a:t>
            </a:r>
          </a:p>
          <a:p>
            <a:r>
              <a:t>- Hopfield: many metastable states</a:t>
            </a:r>
          </a:p>
          <a:p>
            <a:r>
              <a:t>- continuous attractor: tune the system that you have a zero gap/mode - you can obtain long timescales for memory (state of the cells that encode your position) even though you have fast relaxation</a:t>
            </a:r>
          </a:p>
          <a:p>
            <a:r>
              <a:t>and this is a well accepted model of what happens in the system for encoding of position in the brain (grid cells)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4" name="Shape 4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ligne pointillée</a:t>
            </a:r>
          </a:p>
          <a:p>
            <a:r>
              <a:t>ligne continue</a:t>
            </a:r>
          </a:p>
          <a:p>
            <a:r>
              <a:t>S’adapter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et ces approches peut nous aider a étudier les questions de reproductibilité et prévisibilité dans le vivant.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3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png"/><Relationship Id="rId9" Type="http://schemas.openxmlformats.org/officeDocument/2006/relationships/image" Target="../media/image2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image" Target="../media/image30.jpe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mment la physique fait fonctionner la biologie"/>
          <p:cNvSpPr txBox="1"/>
          <p:nvPr/>
        </p:nvSpPr>
        <p:spPr>
          <a:xfrm>
            <a:off x="1973954" y="4075765"/>
            <a:ext cx="9056892" cy="137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 b="1">
                <a:solidFill>
                  <a:srgbClr val="83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Comment la physique fait fonctionner la biologie</a:t>
            </a:r>
          </a:p>
        </p:txBody>
      </p:sp>
      <p:sp>
        <p:nvSpPr>
          <p:cNvPr id="120" name="Biophysique Statistique"/>
          <p:cNvSpPr txBox="1"/>
          <p:nvPr/>
        </p:nvSpPr>
        <p:spPr>
          <a:xfrm>
            <a:off x="4275428" y="5875375"/>
            <a:ext cx="445394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1">
                <a:solidFill>
                  <a:srgbClr val="83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Biophysique Statistique</a:t>
            </a:r>
          </a:p>
        </p:txBody>
      </p:sp>
      <p:sp>
        <p:nvSpPr>
          <p:cNvPr id="121" name="Physique Statistique de la matière vivante"/>
          <p:cNvSpPr txBox="1"/>
          <p:nvPr/>
        </p:nvSpPr>
        <p:spPr>
          <a:xfrm>
            <a:off x="2591531" y="7361274"/>
            <a:ext cx="782173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1">
                <a:solidFill>
                  <a:srgbClr val="83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Physique Statistique de la matière vivante </a:t>
            </a:r>
          </a:p>
        </p:txBody>
      </p:sp>
      <p:sp>
        <p:nvSpPr>
          <p:cNvPr id="122" name="ou"/>
          <p:cNvSpPr txBox="1"/>
          <p:nvPr/>
        </p:nvSpPr>
        <p:spPr>
          <a:xfrm>
            <a:off x="2425697" y="5303875"/>
            <a:ext cx="8153406" cy="52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25195"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79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ou</a:t>
            </a:r>
          </a:p>
        </p:txBody>
      </p:sp>
      <p:sp>
        <p:nvSpPr>
          <p:cNvPr id="123" name="ou"/>
          <p:cNvSpPr txBox="1"/>
          <p:nvPr/>
        </p:nvSpPr>
        <p:spPr>
          <a:xfrm>
            <a:off x="2425697" y="6618324"/>
            <a:ext cx="815340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ou</a:t>
            </a:r>
          </a:p>
        </p:txBody>
      </p:sp>
      <p:sp>
        <p:nvSpPr>
          <p:cNvPr id="124" name="Aleksandra M Walczak"/>
          <p:cNvSpPr txBox="1"/>
          <p:nvPr/>
        </p:nvSpPr>
        <p:spPr>
          <a:xfrm>
            <a:off x="5029200" y="8324850"/>
            <a:ext cx="3243571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914400">
              <a:buClr>
                <a:srgbClr val="000000"/>
              </a:buClr>
              <a:buFont typeface="Helvetica"/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Aleksandra M Walczak</a:t>
            </a:r>
          </a:p>
        </p:txBody>
      </p:sp>
      <p:sp>
        <p:nvSpPr>
          <p:cNvPr id="125" name="Laboratoire de Physique Théorique - ENS, CNRS"/>
          <p:cNvSpPr txBox="1"/>
          <p:nvPr/>
        </p:nvSpPr>
        <p:spPr>
          <a:xfrm>
            <a:off x="3544887" y="8807450"/>
            <a:ext cx="684164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l" defTabSz="914400">
              <a:buClr>
                <a:srgbClr val="000000"/>
              </a:buClr>
              <a:buFont typeface="Helvetica"/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Laboratoire de Physique Théorique - ENS, CNRS</a:t>
            </a:r>
          </a:p>
        </p:txBody>
      </p:sp>
      <p:sp>
        <p:nvSpPr>
          <p:cNvPr id="126" name="Line"/>
          <p:cNvSpPr/>
          <p:nvPr/>
        </p:nvSpPr>
        <p:spPr>
          <a:xfrm>
            <a:off x="2578100" y="8299450"/>
            <a:ext cx="8153400" cy="158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7" name="Chase.mov" descr="Chas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64" y="153063"/>
            <a:ext cx="4667722" cy="3500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tarling flock in Rome 1.mov" descr="Starling flock in Rome 1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2012" y="125419"/>
            <a:ext cx="4888738" cy="366655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cellule immunitaire chasse une bactérie"/>
          <p:cNvSpPr txBox="1"/>
          <p:nvPr/>
        </p:nvSpPr>
        <p:spPr>
          <a:xfrm>
            <a:off x="116782" y="302677"/>
            <a:ext cx="46128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cellule immunitaire chasse une bactérie</a:t>
            </a:r>
          </a:p>
        </p:txBody>
      </p:sp>
      <p:sp>
        <p:nvSpPr>
          <p:cNvPr id="130" name="mouvement coordonné des nuées d’oiseaux"/>
          <p:cNvSpPr txBox="1"/>
          <p:nvPr/>
        </p:nvSpPr>
        <p:spPr>
          <a:xfrm>
            <a:off x="8063193" y="162977"/>
            <a:ext cx="429929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mouvement coordonné des nuées d’oiseaux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9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3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92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  <p:seq concurrent="1" prevAc="none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2cell1.png" descr="2cell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33" y="8293001"/>
            <a:ext cx="588167" cy="56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1cell2.png" descr="1cell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6453" y="8759835"/>
            <a:ext cx="516703" cy="481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5"/>
          <a:srcRect l="3242" t="4189" r="1906" b="7646"/>
          <a:stretch>
            <a:fillRect/>
          </a:stretch>
        </p:blipFill>
        <p:spPr>
          <a:xfrm rot="19697827">
            <a:off x="1097198" y="8702548"/>
            <a:ext cx="316884" cy="289495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prédiction (probabiliste) de la grippe"/>
          <p:cNvSpPr txBox="1"/>
          <p:nvPr/>
        </p:nvSpPr>
        <p:spPr>
          <a:xfrm rot="21584053">
            <a:off x="483558" y="425492"/>
            <a:ext cx="12601113" cy="82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spcBef>
                <a:spcPts val="400"/>
              </a:spcBef>
              <a:buClr>
                <a:srgbClr val="961505"/>
              </a:buClr>
              <a:buFont typeface="Futura"/>
              <a:defRPr sz="45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prédiction (probabiliste) de la grippe</a:t>
            </a:r>
          </a:p>
        </p:txBody>
      </p:sp>
      <p:pic>
        <p:nvPicPr>
          <p:cNvPr id="405" name="fig_goal5.pdf" descr="fig_goal5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391" y="3157612"/>
            <a:ext cx="10311160" cy="4228174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prédiction pour l’hiver 2014/2015"/>
          <p:cNvSpPr txBox="1"/>
          <p:nvPr/>
        </p:nvSpPr>
        <p:spPr>
          <a:xfrm>
            <a:off x="612748" y="1559892"/>
            <a:ext cx="683971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prédiction pour l’hiver 2014/2015</a:t>
            </a:r>
          </a:p>
        </p:txBody>
      </p:sp>
      <p:sp>
        <p:nvSpPr>
          <p:cNvPr id="407" name="souches différents"/>
          <p:cNvSpPr txBox="1"/>
          <p:nvPr/>
        </p:nvSpPr>
        <p:spPr>
          <a:xfrm>
            <a:off x="8927470" y="3034589"/>
            <a:ext cx="32346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souches différents</a:t>
            </a:r>
          </a:p>
        </p:txBody>
      </p:sp>
      <p:sp>
        <p:nvSpPr>
          <p:cNvPr id="408" name="Line"/>
          <p:cNvSpPr/>
          <p:nvPr/>
        </p:nvSpPr>
        <p:spPr>
          <a:xfrm flipH="1">
            <a:off x="5936667" y="3521329"/>
            <a:ext cx="4230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9" name="FREQUENCE DE LA SOUCHE"/>
          <p:cNvSpPr txBox="1"/>
          <p:nvPr/>
        </p:nvSpPr>
        <p:spPr>
          <a:xfrm rot="16200000">
            <a:off x="188744" y="4897918"/>
            <a:ext cx="4246170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FREQUENCE DE LA SOUCHE</a:t>
            </a:r>
          </a:p>
        </p:txBody>
      </p:sp>
      <p:sp>
        <p:nvSpPr>
          <p:cNvPr id="410" name="ANNEE"/>
          <p:cNvSpPr txBox="1"/>
          <p:nvPr/>
        </p:nvSpPr>
        <p:spPr>
          <a:xfrm>
            <a:off x="5583100" y="7066763"/>
            <a:ext cx="1130200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ANNEE</a:t>
            </a:r>
          </a:p>
        </p:txBody>
      </p:sp>
      <p:sp>
        <p:nvSpPr>
          <p:cNvPr id="411" name="Rectangle"/>
          <p:cNvSpPr/>
          <p:nvPr/>
        </p:nvSpPr>
        <p:spPr>
          <a:xfrm>
            <a:off x="6407471" y="3282327"/>
            <a:ext cx="1905001" cy="375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2" name="Rectangle"/>
          <p:cNvSpPr/>
          <p:nvPr/>
        </p:nvSpPr>
        <p:spPr>
          <a:xfrm>
            <a:off x="7485753" y="3460369"/>
            <a:ext cx="245288" cy="375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3" name="tion"/>
          <p:cNvSpPr txBox="1"/>
          <p:nvPr/>
        </p:nvSpPr>
        <p:spPr>
          <a:xfrm>
            <a:off x="8250827" y="3266912"/>
            <a:ext cx="66121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5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tion</a:t>
            </a:r>
          </a:p>
        </p:txBody>
      </p:sp>
      <p:sp>
        <p:nvSpPr>
          <p:cNvPr id="414" name="moment de la prédiction"/>
          <p:cNvSpPr txBox="1"/>
          <p:nvPr/>
        </p:nvSpPr>
        <p:spPr>
          <a:xfrm>
            <a:off x="5898397" y="4732818"/>
            <a:ext cx="245492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moment de la prédiction</a:t>
            </a:r>
          </a:p>
        </p:txBody>
      </p:sp>
      <p:sp>
        <p:nvSpPr>
          <p:cNvPr id="415" name="Rectangle"/>
          <p:cNvSpPr/>
          <p:nvPr/>
        </p:nvSpPr>
        <p:spPr>
          <a:xfrm>
            <a:off x="5847103" y="3323173"/>
            <a:ext cx="2886215" cy="35685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6" name="Rectangle"/>
          <p:cNvSpPr/>
          <p:nvPr/>
        </p:nvSpPr>
        <p:spPr>
          <a:xfrm>
            <a:off x="3722550" y="3348573"/>
            <a:ext cx="1905001" cy="8898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OBSERVATION"/>
          <p:cNvSpPr txBox="1"/>
          <p:nvPr/>
        </p:nvSpPr>
        <p:spPr>
          <a:xfrm>
            <a:off x="3665700" y="3373973"/>
            <a:ext cx="211730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OBSERVATION</a:t>
            </a:r>
          </a:p>
        </p:txBody>
      </p:sp>
      <p:sp>
        <p:nvSpPr>
          <p:cNvPr id="418" name="PREDICTION"/>
          <p:cNvSpPr txBox="1"/>
          <p:nvPr/>
        </p:nvSpPr>
        <p:spPr>
          <a:xfrm>
            <a:off x="3862523" y="3774368"/>
            <a:ext cx="183735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PREDICTION</a:t>
            </a:r>
          </a:p>
        </p:txBody>
      </p:sp>
      <p:pic>
        <p:nvPicPr>
          <p:cNvPr id="41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549" y="7686263"/>
            <a:ext cx="8115301" cy="371349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co-évolution → échelles des temps pour les constraints"/>
          <p:cNvSpPr txBox="1"/>
          <p:nvPr/>
        </p:nvSpPr>
        <p:spPr>
          <a:xfrm>
            <a:off x="1671978" y="8487921"/>
            <a:ext cx="966084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co-évolution → échelles des temps pour les constraints</a:t>
            </a:r>
          </a:p>
        </p:txBody>
      </p:sp>
      <p:sp>
        <p:nvSpPr>
          <p:cNvPr id="421" name="Oval"/>
          <p:cNvSpPr/>
          <p:nvPr/>
        </p:nvSpPr>
        <p:spPr>
          <a:xfrm rot="18480456">
            <a:off x="550131" y="8346069"/>
            <a:ext cx="1369891" cy="842506"/>
          </a:xfrm>
          <a:prstGeom prst="ellipse">
            <a:avLst/>
          </a:prstGeom>
          <a:solidFill>
            <a:schemeClr val="accent3">
              <a:alpha val="3035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Łuksza, Lässig, Neher, Shraiman"/>
          <p:cNvSpPr txBox="1"/>
          <p:nvPr/>
        </p:nvSpPr>
        <p:spPr>
          <a:xfrm>
            <a:off x="10270510" y="9477031"/>
            <a:ext cx="272348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Łuksza, Lässig, Neher, Shraiman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2" animBg="1" advAuto="0"/>
      <p:bldP spid="415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ascade des échelles: peut-on comprendre une échelle sans les autres ?"/>
          <p:cNvSpPr txBox="1"/>
          <p:nvPr/>
        </p:nvSpPr>
        <p:spPr>
          <a:xfrm>
            <a:off x="-304233" y="3731780"/>
            <a:ext cx="136132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cascade des échelles: peut-on comprendre une échelle sans les autres ?</a:t>
            </a:r>
          </a:p>
        </p:txBody>
      </p:sp>
      <p:sp>
        <p:nvSpPr>
          <p:cNvPr id="427" name="la vie à travers les échelles"/>
          <p:cNvSpPr txBox="1"/>
          <p:nvPr/>
        </p:nvSpPr>
        <p:spPr>
          <a:xfrm>
            <a:off x="416990" y="469209"/>
            <a:ext cx="498075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chemeClr val="accent5"/>
                </a:solidFill>
              </a:rPr>
              <a:t>la vie </a:t>
            </a:r>
            <a:r>
              <a:t>à travers les échelles</a:t>
            </a:r>
          </a:p>
        </p:txBody>
      </p:sp>
      <p:sp>
        <p:nvSpPr>
          <p:cNvPr id="428" name="moléculaire"/>
          <p:cNvSpPr txBox="1"/>
          <p:nvPr/>
        </p:nvSpPr>
        <p:spPr>
          <a:xfrm>
            <a:off x="378254" y="1038447"/>
            <a:ext cx="22910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moléculaire</a:t>
            </a:r>
          </a:p>
        </p:txBody>
      </p:sp>
      <p:sp>
        <p:nvSpPr>
          <p:cNvPr id="429" name="cellulaire"/>
          <p:cNvSpPr txBox="1"/>
          <p:nvPr/>
        </p:nvSpPr>
        <p:spPr>
          <a:xfrm>
            <a:off x="3404638" y="1038447"/>
            <a:ext cx="184643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cellulaire</a:t>
            </a:r>
          </a:p>
        </p:txBody>
      </p:sp>
      <p:sp>
        <p:nvSpPr>
          <p:cNvPr id="430" name="écologique"/>
          <p:cNvSpPr txBox="1"/>
          <p:nvPr/>
        </p:nvSpPr>
        <p:spPr>
          <a:xfrm>
            <a:off x="10091091" y="1038447"/>
            <a:ext cx="218595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écologique</a:t>
            </a:r>
          </a:p>
        </p:txBody>
      </p:sp>
      <p:sp>
        <p:nvSpPr>
          <p:cNvPr id="431" name="organismique"/>
          <p:cNvSpPr txBox="1"/>
          <p:nvPr/>
        </p:nvSpPr>
        <p:spPr>
          <a:xfrm>
            <a:off x="6494936" y="1038447"/>
            <a:ext cx="263020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organismique</a:t>
            </a:r>
          </a:p>
        </p:txBody>
      </p:sp>
      <p:pic>
        <p:nvPicPr>
          <p:cNvPr id="432" name="sec2.tiff" descr="sec2.tiff"/>
          <p:cNvPicPr>
            <a:picLocks noChangeAspect="1"/>
          </p:cNvPicPr>
          <p:nvPr/>
        </p:nvPicPr>
        <p:blipFill>
          <a:blip r:embed="rId3"/>
          <a:srcRect t="31878" b="35562"/>
          <a:stretch>
            <a:fillRect/>
          </a:stretch>
        </p:blipFill>
        <p:spPr>
          <a:xfrm>
            <a:off x="748145" y="1995381"/>
            <a:ext cx="1813404" cy="1672870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Rectangle"/>
          <p:cNvSpPr/>
          <p:nvPr/>
        </p:nvSpPr>
        <p:spPr>
          <a:xfrm>
            <a:off x="347804" y="1799068"/>
            <a:ext cx="916154" cy="4793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4" name="starflag_4.jpg" descr="starflag_4.jpg"/>
          <p:cNvPicPr>
            <a:picLocks noChangeAspect="1"/>
          </p:cNvPicPr>
          <p:nvPr/>
        </p:nvPicPr>
        <p:blipFill>
          <a:blip r:embed="rId4"/>
          <a:srcRect l="15211" t="7151" r="15211" b="31978"/>
          <a:stretch>
            <a:fillRect/>
          </a:stretch>
        </p:blipFill>
        <p:spPr>
          <a:xfrm>
            <a:off x="10444245" y="1680641"/>
            <a:ext cx="1841638" cy="1871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P1010802.JPG" descr="P1010802.JPG"/>
          <p:cNvPicPr>
            <a:picLocks noChangeAspect="1"/>
          </p:cNvPicPr>
          <p:nvPr/>
        </p:nvPicPr>
        <p:blipFill>
          <a:blip r:embed="rId5"/>
          <a:srcRect l="56553" t="20279" r="4841"/>
          <a:stretch>
            <a:fillRect/>
          </a:stretch>
        </p:blipFill>
        <p:spPr>
          <a:xfrm>
            <a:off x="7243697" y="1680641"/>
            <a:ext cx="1208383" cy="187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937" y="2119913"/>
            <a:ext cx="2206415" cy="1239725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nouvelles lois ?"/>
          <p:cNvSpPr txBox="1"/>
          <p:nvPr/>
        </p:nvSpPr>
        <p:spPr>
          <a:xfrm>
            <a:off x="6888690" y="4928259"/>
            <a:ext cx="2782313" cy="55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nouvelles </a:t>
            </a:r>
            <a:r>
              <a: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lois</a:t>
            </a:r>
            <a:r>
              <a:t> ?</a:t>
            </a:r>
          </a:p>
        </p:txBody>
      </p:sp>
      <p:sp>
        <p:nvSpPr>
          <p:cNvPr id="438" name="interactions fortes / stochastique / non linéaire"/>
          <p:cNvSpPr txBox="1"/>
          <p:nvPr/>
        </p:nvSpPr>
        <p:spPr>
          <a:xfrm>
            <a:off x="2538550" y="8073002"/>
            <a:ext cx="792861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interactions fortes / stochastique / non linéaire</a:t>
            </a:r>
          </a:p>
        </p:txBody>
      </p:sp>
      <p:sp>
        <p:nvSpPr>
          <p:cNvPr id="439" name="reproductibilité vs prévisibilité?"/>
          <p:cNvSpPr txBox="1"/>
          <p:nvPr/>
        </p:nvSpPr>
        <p:spPr>
          <a:xfrm>
            <a:off x="3820615" y="9003945"/>
            <a:ext cx="536448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reproductibilité vs prévisibilité?</a:t>
            </a:r>
          </a:p>
        </p:txBody>
      </p:sp>
      <p:sp>
        <p:nvSpPr>
          <p:cNvPr id="440" name="mêmes lois physiques"/>
          <p:cNvSpPr txBox="1"/>
          <p:nvPr/>
        </p:nvSpPr>
        <p:spPr>
          <a:xfrm>
            <a:off x="1089729" y="4922568"/>
            <a:ext cx="4094477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mêmes </a:t>
            </a:r>
            <a:r>
              <a: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lois</a:t>
            </a:r>
            <a:r>
              <a:t> physiques </a:t>
            </a:r>
          </a:p>
        </p:txBody>
      </p:sp>
      <p:sp>
        <p:nvSpPr>
          <p:cNvPr id="441" name="les limites"/>
          <p:cNvSpPr txBox="1"/>
          <p:nvPr/>
        </p:nvSpPr>
        <p:spPr>
          <a:xfrm>
            <a:off x="3000694" y="5446479"/>
            <a:ext cx="182248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70416" indent="-370416">
              <a:buSzPct val="75000"/>
              <a:buChar char="•"/>
              <a:defRPr sz="2400"/>
            </a:lvl1pPr>
          </a:lstStyle>
          <a:p>
            <a:r>
              <a:t>les limites</a:t>
            </a:r>
          </a:p>
        </p:txBody>
      </p:sp>
      <p:sp>
        <p:nvSpPr>
          <p:cNvPr id="442" name="les strategies"/>
          <p:cNvSpPr txBox="1"/>
          <p:nvPr/>
        </p:nvSpPr>
        <p:spPr>
          <a:xfrm>
            <a:off x="3001527" y="5948445"/>
            <a:ext cx="22970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70416" indent="-370416">
              <a:buSzPct val="75000"/>
              <a:buChar char="•"/>
              <a:defRPr sz="2400"/>
            </a:lvl1pPr>
          </a:lstStyle>
          <a:p>
            <a:r>
              <a:t>les strategies</a:t>
            </a:r>
          </a:p>
        </p:txBody>
      </p:sp>
      <p:sp>
        <p:nvSpPr>
          <p:cNvPr id="443" name="→"/>
          <p:cNvSpPr txBox="1"/>
          <p:nvPr/>
        </p:nvSpPr>
        <p:spPr>
          <a:xfrm>
            <a:off x="5788797" y="4928921"/>
            <a:ext cx="495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→</a:t>
            </a:r>
          </a:p>
        </p:txBody>
      </p:sp>
      <p:sp>
        <p:nvSpPr>
          <p:cNvPr id="444" name="observations → phénoménologie → théorie → applications"/>
          <p:cNvSpPr txBox="1"/>
          <p:nvPr/>
        </p:nvSpPr>
        <p:spPr>
          <a:xfrm>
            <a:off x="1013672" y="6659709"/>
            <a:ext cx="10531783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observations → phénoménologie → théorie → </a:t>
            </a:r>
            <a:r>
              <a: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applications</a:t>
            </a:r>
            <a:r>
              <a:t>  </a:t>
            </a:r>
          </a:p>
        </p:txBody>
      </p:sp>
      <p:sp>
        <p:nvSpPr>
          <p:cNvPr id="445" name="↓"/>
          <p:cNvSpPr txBox="1"/>
          <p:nvPr/>
        </p:nvSpPr>
        <p:spPr>
          <a:xfrm>
            <a:off x="6322829" y="8535132"/>
            <a:ext cx="36005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↓</a:t>
            </a:r>
          </a:p>
        </p:txBody>
      </p:sp>
      <p:sp>
        <p:nvSpPr>
          <p:cNvPr id="446" name="↑"/>
          <p:cNvSpPr txBox="1"/>
          <p:nvPr/>
        </p:nvSpPr>
        <p:spPr>
          <a:xfrm>
            <a:off x="7782214" y="5692943"/>
            <a:ext cx="36005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↑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mment fonctionnent les organismes vivants?"/>
          <p:cNvSpPr txBox="1"/>
          <p:nvPr/>
        </p:nvSpPr>
        <p:spPr>
          <a:xfrm>
            <a:off x="714816" y="4751646"/>
            <a:ext cx="9542637" cy="753938"/>
          </a:xfrm>
          <a:prstGeom prst="rect">
            <a:avLst/>
          </a:prstGeom>
          <a:ln w="508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28575" marR="28575" algn="l" defTabSz="921173">
              <a:spcBef>
                <a:spcPts val="400"/>
              </a:spcBef>
              <a:buClr>
                <a:srgbClr val="961505"/>
              </a:buClr>
              <a:buFont typeface="Futura"/>
              <a:defRPr sz="34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Comment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chemeClr val="accent5"/>
                </a:solidFill>
              </a:rPr>
              <a:t>fonctionnent</a:t>
            </a:r>
            <a:r>
              <a:rPr>
                <a:solidFill>
                  <a:srgbClr val="000000"/>
                </a:solidFill>
              </a:rPr>
              <a:t> les organismes vivants?</a:t>
            </a:r>
          </a:p>
        </p:txBody>
      </p:sp>
      <p:sp>
        <p:nvSpPr>
          <p:cNvPr id="133" name="comment = contraintes physiques: bruit, échelles de temps, coûts énergétiques, coûts moléculaires, espace"/>
          <p:cNvSpPr txBox="1"/>
          <p:nvPr/>
        </p:nvSpPr>
        <p:spPr>
          <a:xfrm>
            <a:off x="4790252" y="7592890"/>
            <a:ext cx="8213702" cy="170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28575" marR="28575" algn="l" defTabSz="921173">
              <a:spcBef>
                <a:spcPts val="400"/>
              </a:spcBef>
              <a:buClr>
                <a:srgbClr val="961505"/>
              </a:buClr>
              <a:buFont typeface="Futura"/>
              <a:defRPr sz="3400" i="1">
                <a:solidFill>
                  <a:schemeClr val="accent1">
                    <a:satOff val="-3355"/>
                    <a:lumOff val="26614"/>
                  </a:schemeClr>
                </a:solidFill>
                <a:uFill>
                  <a:solidFill>
                    <a:srgbClr val="96150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comment = contraintes physiques: bruit, échelles de temps, coûts énergétiques, coûts moléculaires, espace</a:t>
            </a:r>
          </a:p>
        </p:txBody>
      </p:sp>
      <p:grpSp>
        <p:nvGrpSpPr>
          <p:cNvPr id="140" name="Group"/>
          <p:cNvGrpSpPr/>
          <p:nvPr/>
        </p:nvGrpSpPr>
        <p:grpSpPr>
          <a:xfrm>
            <a:off x="352748" y="245331"/>
            <a:ext cx="13866289" cy="5626101"/>
            <a:chOff x="0" y="0"/>
            <a:chExt cx="13866288" cy="5626099"/>
          </a:xfrm>
        </p:grpSpPr>
        <p:sp>
          <p:nvSpPr>
            <p:cNvPr id="134" name="fonctionnent = vivre, se reproduire, calculer, sentir, prendre des décisions, communiquer"/>
            <p:cNvSpPr/>
            <p:nvPr/>
          </p:nvSpPr>
          <p:spPr>
            <a:xfrm>
              <a:off x="0" y="5626100"/>
              <a:ext cx="901453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marL="28575" marR="28575" algn="l" defTabSz="921173">
                <a:spcBef>
                  <a:spcPts val="400"/>
                </a:spcBef>
                <a:buClr>
                  <a:srgbClr val="961505"/>
                </a:buClr>
                <a:buFont typeface="Futura"/>
                <a:defRPr sz="3400" i="1">
                  <a:solidFill>
                    <a:srgbClr val="961505"/>
                  </a:solidFill>
                  <a:uFill>
                    <a:solidFill>
                      <a:srgbClr val="961505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fonctionnent = vivre, se reproduire, calculer, sentir, prendre des décisions, communiquer</a:t>
              </a:r>
            </a:p>
          </p:txBody>
        </p:sp>
        <p:grpSp>
          <p:nvGrpSpPr>
            <p:cNvPr id="139" name="Group"/>
            <p:cNvGrpSpPr/>
            <p:nvPr/>
          </p:nvGrpSpPr>
          <p:grpSpPr>
            <a:xfrm>
              <a:off x="447352" y="0"/>
              <a:ext cx="13418937" cy="2782495"/>
              <a:chOff x="0" y="0"/>
              <a:chExt cx="13418935" cy="2782494"/>
            </a:xfrm>
          </p:grpSpPr>
          <p:sp>
            <p:nvSpPr>
              <p:cNvPr id="135" name="se reproduire = évoluer (événements rares)"/>
              <p:cNvSpPr/>
              <p:nvPr/>
            </p:nvSpPr>
            <p:spPr>
              <a:xfrm>
                <a:off x="1368983" y="0"/>
                <a:ext cx="897803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248" tIns="72248" rIns="72248" bIns="72248" numCol="1" anchor="t">
                <a:spAutoFit/>
              </a:bodyPr>
              <a:lstStyle>
                <a:lvl1pPr marL="28575" marR="28575" algn="l" defTabSz="921173">
                  <a:spcBef>
                    <a:spcPts val="400"/>
                  </a:spcBef>
                  <a:buClr>
                    <a:srgbClr val="961505"/>
                  </a:buClr>
                  <a:buFont typeface="Futura"/>
                  <a:defRPr sz="3400">
                    <a:solidFill>
                      <a:srgbClr val="8B0000"/>
                    </a:solidFill>
                    <a:uFill>
                      <a:solidFill>
                        <a:srgbClr val="961505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se reproduire = évoluer (événements rares)</a:t>
                </a:r>
              </a:p>
            </p:txBody>
          </p:sp>
          <p:sp>
            <p:nvSpPr>
              <p:cNvPr id="136" name="percevoir = transmettre des informations"/>
              <p:cNvSpPr/>
              <p:nvPr/>
            </p:nvSpPr>
            <p:spPr>
              <a:xfrm>
                <a:off x="0" y="1808162"/>
                <a:ext cx="923376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248" tIns="72248" rIns="72248" bIns="72248" numCol="1" anchor="t">
                <a:spAutoFit/>
              </a:bodyPr>
              <a:lstStyle>
                <a:lvl1pPr marL="28575" marR="28575" algn="l" defTabSz="921173">
                  <a:spcBef>
                    <a:spcPts val="400"/>
                  </a:spcBef>
                  <a:buClr>
                    <a:srgbClr val="961505"/>
                  </a:buClr>
                  <a:buFont typeface="Futura"/>
                  <a:defRPr sz="3400">
                    <a:solidFill>
                      <a:schemeClr val="accent5"/>
                    </a:solidFill>
                    <a:uFill>
                      <a:solidFill>
                        <a:srgbClr val="961505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percevoir = transmettre des informations</a:t>
                </a:r>
              </a:p>
            </p:txBody>
          </p:sp>
          <p:sp>
            <p:nvSpPr>
              <p:cNvPr id="137" name="calculer = intégrer, différencier"/>
              <p:cNvSpPr/>
              <p:nvPr/>
            </p:nvSpPr>
            <p:spPr>
              <a:xfrm>
                <a:off x="5204147" y="833830"/>
                <a:ext cx="82147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248" tIns="72248" rIns="72248" bIns="72248" numCol="1" anchor="t">
                <a:spAutoFit/>
              </a:bodyPr>
              <a:lstStyle>
                <a:lvl1pPr marL="28575" marR="28575" algn="l" defTabSz="921173">
                  <a:spcBef>
                    <a:spcPts val="400"/>
                  </a:spcBef>
                  <a:buClr>
                    <a:srgbClr val="961505"/>
                  </a:buClr>
                  <a:buFont typeface="Futura"/>
                  <a:defRPr sz="3400">
                    <a:solidFill>
                      <a:srgbClr val="FF2600"/>
                    </a:solidFill>
                    <a:uFill>
                      <a:solidFill>
                        <a:srgbClr val="961505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calculer = intégrer, différencier</a:t>
                </a:r>
              </a:p>
            </p:txBody>
          </p:sp>
          <p:sp>
            <p:nvSpPr>
              <p:cNvPr id="138" name="prendre des décisions = processus irréversible (hors d'équilibre)"/>
              <p:cNvSpPr/>
              <p:nvPr/>
            </p:nvSpPr>
            <p:spPr>
              <a:xfrm>
                <a:off x="4333921" y="2782494"/>
                <a:ext cx="696780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248" tIns="72248" rIns="72248" bIns="72248" numCol="1" anchor="t">
                <a:spAutoFit/>
              </a:bodyPr>
              <a:lstStyle>
                <a:lvl1pPr marL="28575" marR="28575" algn="l" defTabSz="921173">
                  <a:spcBef>
                    <a:spcPts val="400"/>
                  </a:spcBef>
                  <a:buClr>
                    <a:srgbClr val="961505"/>
                  </a:buClr>
                  <a:buFont typeface="Futura"/>
                  <a:defRPr sz="3400">
                    <a:solidFill>
                      <a:srgbClr val="FF2600"/>
                    </a:solidFill>
                    <a:uFill>
                      <a:solidFill>
                        <a:srgbClr val="961505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prendre des décisions = processus irréversible (hors d'équilibre)</a:t>
                </a:r>
              </a:p>
            </p:txBody>
          </p:sp>
        </p:grpSp>
      </p:grpSp>
      <p:pic>
        <p:nvPicPr>
          <p:cNvPr id="141" name="P1010802.JPG" descr="P10108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29" y="7275177"/>
            <a:ext cx="3122698" cy="2342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starflag_4.jpg" descr="starflag_4.jpg"/>
          <p:cNvPicPr>
            <a:picLocks noChangeAspect="1"/>
          </p:cNvPicPr>
          <p:nvPr/>
        </p:nvPicPr>
        <p:blipFill>
          <a:blip r:embed="rId3"/>
          <a:srcRect l="24382" r="6040"/>
          <a:stretch>
            <a:fillRect/>
          </a:stretch>
        </p:blipFill>
        <p:spPr>
          <a:xfrm>
            <a:off x="11024004" y="4042690"/>
            <a:ext cx="1841638" cy="3075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2" animBg="1" advAuto="0"/>
      <p:bldP spid="140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“more is different”"/>
          <p:cNvSpPr txBox="1"/>
          <p:nvPr/>
        </p:nvSpPr>
        <p:spPr>
          <a:xfrm>
            <a:off x="533400" y="495300"/>
            <a:ext cx="8547100" cy="59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6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“more is different”</a:t>
            </a:r>
          </a:p>
        </p:txBody>
      </p:sp>
      <p:sp>
        <p:nvSpPr>
          <p:cNvPr id="145" name="Phillip W Anderson, Science, 177, 393 (1972)"/>
          <p:cNvSpPr txBox="1"/>
          <p:nvPr/>
        </p:nvSpPr>
        <p:spPr>
          <a:xfrm>
            <a:off x="6515100" y="1384300"/>
            <a:ext cx="74549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Phillip W Anderson, Science, </a:t>
            </a:r>
            <a:r>
              <a:rPr b="1"/>
              <a:t>177</a:t>
            </a:r>
            <a:r>
              <a:t>, 393 (1972)</a:t>
            </a:r>
          </a:p>
        </p:txBody>
      </p:sp>
      <p:grpSp>
        <p:nvGrpSpPr>
          <p:cNvPr id="148" name="Group"/>
          <p:cNvGrpSpPr/>
          <p:nvPr/>
        </p:nvGrpSpPr>
        <p:grpSpPr>
          <a:xfrm>
            <a:off x="6360671" y="4051300"/>
            <a:ext cx="1272029" cy="2025650"/>
            <a:chOff x="3158341" y="234950"/>
            <a:chExt cx="1272028" cy="2025650"/>
          </a:xfrm>
        </p:grpSpPr>
        <p:sp>
          <p:nvSpPr>
            <p:cNvPr id="146" name="Physique statistique et matière condensée"/>
            <p:cNvSpPr/>
            <p:nvPr/>
          </p:nvSpPr>
          <p:spPr>
            <a:xfrm>
              <a:off x="3160370" y="2349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lnSpc>
                  <a:spcPct val="150000"/>
                </a:lnSpc>
                <a:buClr>
                  <a:srgbClr val="941100"/>
                </a:buClr>
                <a:buFont typeface="Helvetica"/>
                <a:defRPr sz="2400" b="1">
                  <a:solidFill>
                    <a:srgbClr val="911100"/>
                  </a:solidFill>
                  <a:uFill>
                    <a:solidFill>
                      <a:srgbClr val="9111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Physique statistique et matière condensée</a:t>
              </a:r>
            </a:p>
          </p:txBody>
        </p:sp>
        <p:sp>
          <p:nvSpPr>
            <p:cNvPr id="147" name="More is different"/>
            <p:cNvSpPr/>
            <p:nvPr/>
          </p:nvSpPr>
          <p:spPr>
            <a:xfrm>
              <a:off x="3158341" y="99060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lnSpc>
                  <a:spcPct val="150000"/>
                </a:lnSpc>
                <a:buClr>
                  <a:srgbClr val="941100"/>
                </a:buClr>
                <a:buFont typeface="Helvetica"/>
                <a:defRPr sz="2400" b="1">
                  <a:solidFill>
                    <a:srgbClr val="021B90"/>
                  </a:solidFill>
                  <a:uFill>
                    <a:solidFill>
                      <a:srgbClr val="021B9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More is different</a:t>
              </a:r>
            </a:p>
          </p:txBody>
        </p:sp>
      </p:grpSp>
      <p:grpSp>
        <p:nvGrpSpPr>
          <p:cNvPr id="154" name="Group"/>
          <p:cNvGrpSpPr/>
          <p:nvPr/>
        </p:nvGrpSpPr>
        <p:grpSpPr>
          <a:xfrm>
            <a:off x="316213" y="2197099"/>
            <a:ext cx="10377315" cy="2806230"/>
            <a:chOff x="0" y="254000"/>
            <a:chExt cx="10377314" cy="2806228"/>
          </a:xfrm>
        </p:grpSpPr>
        <p:sp>
          <p:nvSpPr>
            <p:cNvPr id="149" name="phénomènes critiques"/>
            <p:cNvSpPr/>
            <p:nvPr/>
          </p:nvSpPr>
          <p:spPr>
            <a:xfrm>
              <a:off x="1206500" y="85042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phénomènes critiques</a:t>
              </a:r>
            </a:p>
          </p:txBody>
        </p:sp>
        <p:sp>
          <p:nvSpPr>
            <p:cNvPr id="150" name="émergence"/>
            <p:cNvSpPr/>
            <p:nvPr/>
          </p:nvSpPr>
          <p:spPr>
            <a:xfrm>
              <a:off x="8280400" y="85042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émergence</a:t>
              </a:r>
            </a:p>
          </p:txBody>
        </p:sp>
        <p:sp>
          <p:nvSpPr>
            <p:cNvPr id="151" name="auto-organisation"/>
            <p:cNvSpPr/>
            <p:nvPr/>
          </p:nvSpPr>
          <p:spPr>
            <a:xfrm>
              <a:off x="0" y="179022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auto-organisation</a:t>
              </a:r>
            </a:p>
          </p:txBody>
        </p:sp>
        <p:sp>
          <p:nvSpPr>
            <p:cNvPr id="152" name="interactions effectives"/>
            <p:cNvSpPr/>
            <p:nvPr/>
          </p:nvSpPr>
          <p:spPr>
            <a:xfrm>
              <a:off x="9107314" y="163499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interactions effectives</a:t>
              </a:r>
            </a:p>
          </p:txBody>
        </p:sp>
        <p:sp>
          <p:nvSpPr>
            <p:cNvPr id="153" name="reproductibilité vs processus aléatoire"/>
            <p:cNvSpPr/>
            <p:nvPr/>
          </p:nvSpPr>
          <p:spPr>
            <a:xfrm>
              <a:off x="3506581" y="25400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reproductibilité vs processus aléatoire</a:t>
              </a:r>
            </a:p>
          </p:txBody>
        </p:sp>
      </p:grpSp>
      <p:grpSp>
        <p:nvGrpSpPr>
          <p:cNvPr id="203" name="Group"/>
          <p:cNvGrpSpPr/>
          <p:nvPr/>
        </p:nvGrpSpPr>
        <p:grpSpPr>
          <a:xfrm>
            <a:off x="508000" y="5054600"/>
            <a:ext cx="12153900" cy="1828801"/>
            <a:chOff x="0" y="0"/>
            <a:chExt cx="12153900" cy="1828800"/>
          </a:xfrm>
        </p:grpSpPr>
        <p:pic>
          <p:nvPicPr>
            <p:cNvPr id="155" name="search%3Fq%3Dcharge%2Bdensity%2Bfield%2Bof%2Bmolecule%26um%3D1%26hl%3Den%26sa%3DN%26gbv%3D2%26authuser%3D0%26tbm%3Disch&amp;um=1&amp;itbs=1.png" descr="search%3Fq%3Dcharge%2Bdensity%2Bfield%2Bof%2Bmolecule%26um%3D1%26hl%3Den%26sa%3DN%26gbv%3D2%26authuser%3D0%26tbm%3Disch&amp;um=1&amp;itbs=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7200"/>
              <a:ext cx="1006201" cy="99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Line"/>
            <p:cNvSpPr/>
            <p:nvPr/>
          </p:nvSpPr>
          <p:spPr>
            <a:xfrm flipH="1" flipV="1">
              <a:off x="1092199" y="876300"/>
              <a:ext cx="952501" cy="1270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57" name="search%3Fq%3Dinteracting%2Bmolecules%26start%3D42%26um%3D1%26hl%3Den%26sa%3DN%26gbv%3D2%26authuser%3D0%26tbm%3Disch&amp;um=1&amp;itbs=1.png" descr="search%3Fq%3Dinteracting%2Bmolecules%26start%3D42%26um%3D1%26hl%3Den%26sa%3DN%26gbv%3D2%26authuser%3D0%26tbm%3Disch&amp;um=1&amp;itbs=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3600" y="457200"/>
              <a:ext cx="1016000" cy="10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" name="Line"/>
            <p:cNvSpPr/>
            <p:nvPr/>
          </p:nvSpPr>
          <p:spPr>
            <a:xfrm flipH="1">
              <a:off x="3302000" y="939800"/>
              <a:ext cx="1054100" cy="1270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59" name="starling.png" descr="starlin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5000" y="530487"/>
              <a:ext cx="1511301" cy="1184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7" name="Group"/>
            <p:cNvGrpSpPr/>
            <p:nvPr/>
          </p:nvGrpSpPr>
          <p:grpSpPr>
            <a:xfrm>
              <a:off x="7251700" y="203200"/>
              <a:ext cx="1999035" cy="1625601"/>
              <a:chOff x="0" y="0"/>
              <a:chExt cx="1999034" cy="1625600"/>
            </a:xfrm>
          </p:grpSpPr>
          <p:grpSp>
            <p:nvGrpSpPr>
              <p:cNvPr id="181" name="Group"/>
              <p:cNvGrpSpPr/>
              <p:nvPr/>
            </p:nvGrpSpPr>
            <p:grpSpPr>
              <a:xfrm>
                <a:off x="274644" y="230107"/>
                <a:ext cx="1444700" cy="1163445"/>
                <a:chOff x="0" y="0"/>
                <a:chExt cx="1444698" cy="1163443"/>
              </a:xfrm>
            </p:grpSpPr>
            <p:sp>
              <p:nvSpPr>
                <p:cNvPr id="160" name="Line"/>
                <p:cNvSpPr/>
                <p:nvPr/>
              </p:nvSpPr>
              <p:spPr>
                <a:xfrm>
                  <a:off x="4721" y="247523"/>
                  <a:ext cx="505173" cy="174687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1" name="Line"/>
                <p:cNvSpPr/>
                <p:nvPr/>
              </p:nvSpPr>
              <p:spPr>
                <a:xfrm>
                  <a:off x="476844" y="393882"/>
                  <a:ext cx="127475" cy="339930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2" name="Line"/>
                <p:cNvSpPr/>
                <p:nvPr/>
              </p:nvSpPr>
              <p:spPr>
                <a:xfrm>
                  <a:off x="764840" y="0"/>
                  <a:ext cx="316323" cy="99147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3" name="Line"/>
                <p:cNvSpPr/>
                <p:nvPr/>
              </p:nvSpPr>
              <p:spPr>
                <a:xfrm>
                  <a:off x="1060389" y="106568"/>
                  <a:ext cx="379589" cy="296757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4" name="Line"/>
                <p:cNvSpPr/>
                <p:nvPr/>
              </p:nvSpPr>
              <p:spPr>
                <a:xfrm flipH="1">
                  <a:off x="1052835" y="91723"/>
                  <a:ext cx="18886" cy="434354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5" name="Line"/>
                <p:cNvSpPr/>
                <p:nvPr/>
              </p:nvSpPr>
              <p:spPr>
                <a:xfrm>
                  <a:off x="1038671" y="544961"/>
                  <a:ext cx="406028" cy="18885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6" name="Line"/>
                <p:cNvSpPr/>
                <p:nvPr/>
              </p:nvSpPr>
              <p:spPr>
                <a:xfrm flipV="1">
                  <a:off x="1435255" y="398603"/>
                  <a:ext cx="9444" cy="34465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7" name="Line"/>
                <p:cNvSpPr/>
                <p:nvPr/>
              </p:nvSpPr>
              <p:spPr>
                <a:xfrm flipH="1">
                  <a:off x="609039" y="535519"/>
                  <a:ext cx="443797" cy="19357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8" name="Line"/>
                <p:cNvSpPr/>
                <p:nvPr/>
              </p:nvSpPr>
              <p:spPr>
                <a:xfrm>
                  <a:off x="599596" y="729090"/>
                  <a:ext cx="354094" cy="226620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9" name="Line"/>
                <p:cNvSpPr/>
                <p:nvPr/>
              </p:nvSpPr>
              <p:spPr>
                <a:xfrm>
                  <a:off x="306880" y="96444"/>
                  <a:ext cx="203014" cy="321045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0" name="Line"/>
                <p:cNvSpPr/>
                <p:nvPr/>
              </p:nvSpPr>
              <p:spPr>
                <a:xfrm flipH="1">
                  <a:off x="514614" y="16183"/>
                  <a:ext cx="264391" cy="410748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1" name="Line"/>
                <p:cNvSpPr/>
                <p:nvPr/>
              </p:nvSpPr>
              <p:spPr>
                <a:xfrm flipH="1">
                  <a:off x="1288897" y="729090"/>
                  <a:ext cx="155802" cy="30688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2" name="Line"/>
                <p:cNvSpPr/>
                <p:nvPr/>
              </p:nvSpPr>
              <p:spPr>
                <a:xfrm>
                  <a:off x="963132" y="965151"/>
                  <a:ext cx="325766" cy="70820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3" name="Line"/>
                <p:cNvSpPr/>
                <p:nvPr/>
              </p:nvSpPr>
              <p:spPr>
                <a:xfrm flipH="1">
                  <a:off x="958410" y="540240"/>
                  <a:ext cx="89705" cy="429634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4" name="Line"/>
                <p:cNvSpPr/>
                <p:nvPr/>
              </p:nvSpPr>
              <p:spPr>
                <a:xfrm flipV="1">
                  <a:off x="0" y="82280"/>
                  <a:ext cx="321045" cy="160523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5" name="Line"/>
                <p:cNvSpPr/>
                <p:nvPr/>
              </p:nvSpPr>
              <p:spPr>
                <a:xfrm flipV="1">
                  <a:off x="89703" y="412767"/>
                  <a:ext cx="410749" cy="240784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6" name="Line"/>
                <p:cNvSpPr/>
                <p:nvPr/>
              </p:nvSpPr>
              <p:spPr>
                <a:xfrm flipH="1">
                  <a:off x="321044" y="733811"/>
                  <a:ext cx="273832" cy="354093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7" name="Line"/>
                <p:cNvSpPr/>
                <p:nvPr/>
              </p:nvSpPr>
              <p:spPr>
                <a:xfrm>
                  <a:off x="491008" y="408046"/>
                  <a:ext cx="561828" cy="127474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8" name="Line"/>
                <p:cNvSpPr/>
                <p:nvPr/>
              </p:nvSpPr>
              <p:spPr>
                <a:xfrm>
                  <a:off x="89703" y="644107"/>
                  <a:ext cx="217178" cy="42019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9" name="Line"/>
                <p:cNvSpPr/>
                <p:nvPr/>
              </p:nvSpPr>
              <p:spPr>
                <a:xfrm flipV="1">
                  <a:off x="599596" y="965151"/>
                  <a:ext cx="354094" cy="198293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0" name="Line"/>
                <p:cNvSpPr/>
                <p:nvPr/>
              </p:nvSpPr>
              <p:spPr>
                <a:xfrm>
                  <a:off x="302159" y="1078461"/>
                  <a:ext cx="306881" cy="84983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grpSp>
            <p:nvGrpSpPr>
              <p:cNvPr id="196" name="Group"/>
              <p:cNvGrpSpPr/>
              <p:nvPr/>
            </p:nvGrpSpPr>
            <p:grpSpPr>
              <a:xfrm>
                <a:off x="0" y="0"/>
                <a:ext cx="1999035" cy="1625601"/>
                <a:chOff x="0" y="0"/>
                <a:chExt cx="1999035" cy="1625600"/>
              </a:xfrm>
            </p:grpSpPr>
            <p:pic>
              <p:nvPicPr>
                <p:cNvPr id="182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1773" y="556712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3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40029" y="742283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4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40029" y="378564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5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76726" y="1046619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6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3826" y="742283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7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7545" y="957545"/>
                  <a:ext cx="559006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8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3826" y="1187653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9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1464" y="111342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0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4551" y="0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1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9906" y="400832"/>
                  <a:ext cx="559007" cy="4379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2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6913" y="133610"/>
                  <a:ext cx="559007" cy="4379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3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282067"/>
                  <a:ext cx="559006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4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073" y="690323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5" name="starling.png" descr="starling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6913" y="1068887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98" name="Line"/>
            <p:cNvSpPr/>
            <p:nvPr/>
          </p:nvSpPr>
          <p:spPr>
            <a:xfrm flipH="1">
              <a:off x="5969000" y="876300"/>
              <a:ext cx="1054100" cy="1270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Line"/>
            <p:cNvSpPr/>
            <p:nvPr/>
          </p:nvSpPr>
          <p:spPr>
            <a:xfrm flipH="1">
              <a:off x="9258300" y="876300"/>
              <a:ext cx="1054100" cy="1270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00" name="droppedImage.pdf" descr="dropped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4800" y="186103"/>
              <a:ext cx="1689100" cy="1401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Line"/>
            <p:cNvSpPr/>
            <p:nvPr/>
          </p:nvSpPr>
          <p:spPr>
            <a:xfrm>
              <a:off x="330200" y="0"/>
              <a:ext cx="5397500" cy="1663700"/>
            </a:xfrm>
            <a:prstGeom prst="line">
              <a:avLst/>
            </a:prstGeom>
            <a:noFill/>
            <a:ln w="38100" cap="flat">
              <a:solidFill>
                <a:srgbClr val="8311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Line"/>
            <p:cNvSpPr/>
            <p:nvPr/>
          </p:nvSpPr>
          <p:spPr>
            <a:xfrm flipV="1">
              <a:off x="355600" y="101600"/>
              <a:ext cx="5549900" cy="1549401"/>
            </a:xfrm>
            <a:prstGeom prst="line">
              <a:avLst/>
            </a:prstGeom>
            <a:noFill/>
            <a:ln w="38100" cap="flat">
              <a:solidFill>
                <a:srgbClr val="8311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212" name="Group"/>
          <p:cNvGrpSpPr/>
          <p:nvPr/>
        </p:nvGrpSpPr>
        <p:grpSpPr>
          <a:xfrm>
            <a:off x="1154650" y="7568465"/>
            <a:ext cx="11396085" cy="2640675"/>
            <a:chOff x="0" y="113356"/>
            <a:chExt cx="11396084" cy="2640673"/>
          </a:xfrm>
        </p:grpSpPr>
        <p:grpSp>
          <p:nvGrpSpPr>
            <p:cNvPr id="210" name="Group"/>
            <p:cNvGrpSpPr/>
            <p:nvPr/>
          </p:nvGrpSpPr>
          <p:grpSpPr>
            <a:xfrm>
              <a:off x="-1" y="113356"/>
              <a:ext cx="11396086" cy="2640675"/>
              <a:chOff x="0" y="113356"/>
              <a:chExt cx="11396083" cy="2640673"/>
            </a:xfrm>
          </p:grpSpPr>
          <p:pic>
            <p:nvPicPr>
              <p:cNvPr id="204" name="droppedImage.pdf" descr="droppedImage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13356"/>
                <a:ext cx="2311400" cy="1917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5" name="Line"/>
              <p:cNvSpPr/>
              <p:nvPr/>
            </p:nvSpPr>
            <p:spPr>
              <a:xfrm flipH="1" flipV="1">
                <a:off x="2489200" y="1078598"/>
                <a:ext cx="4584700" cy="1265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6" name="échelles"/>
              <p:cNvSpPr/>
              <p:nvPr/>
            </p:nvSpPr>
            <p:spPr>
              <a:xfrm>
                <a:off x="3710411" y="25400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échelles</a:t>
                </a:r>
              </a:p>
            </p:txBody>
          </p:sp>
          <p:sp>
            <p:nvSpPr>
              <p:cNvPr id="207" name="variables"/>
              <p:cNvSpPr/>
              <p:nvPr/>
            </p:nvSpPr>
            <p:spPr>
              <a:xfrm>
                <a:off x="3710411" y="69755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variables</a:t>
                </a:r>
              </a:p>
            </p:txBody>
          </p:sp>
          <p:sp>
            <p:nvSpPr>
              <p:cNvPr id="208" name="modèles effectifs"/>
              <p:cNvSpPr/>
              <p:nvPr/>
            </p:nvSpPr>
            <p:spPr>
              <a:xfrm>
                <a:off x="4538302" y="148403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modèles effectifs</a:t>
                </a:r>
              </a:p>
            </p:txBody>
          </p:sp>
          <p:sp>
            <p:nvSpPr>
              <p:cNvPr id="209" name="fondamentalement nouveau comportement observé"/>
              <p:cNvSpPr/>
              <p:nvPr/>
            </p:nvSpPr>
            <p:spPr>
              <a:xfrm>
                <a:off x="7253795" y="1072206"/>
                <a:ext cx="4142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fondamentalement nouveau comportement observé</a:t>
                </a:r>
              </a:p>
            </p:txBody>
          </p:sp>
        </p:grpSp>
        <p:sp>
          <p:nvSpPr>
            <p:cNvPr id="211" name="pertinentes"/>
            <p:cNvSpPr txBox="1"/>
            <p:nvPr/>
          </p:nvSpPr>
          <p:spPr>
            <a:xfrm>
              <a:off x="4403789" y="193611"/>
              <a:ext cx="1758256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pertinentes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2" animBg="1" advAuto="0"/>
      <p:bldP spid="21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“infotaxie” ou comment repousser les limites physiques"/>
          <p:cNvSpPr txBox="1"/>
          <p:nvPr/>
        </p:nvSpPr>
        <p:spPr>
          <a:xfrm>
            <a:off x="495300" y="558800"/>
            <a:ext cx="12153900" cy="59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spcBef>
                <a:spcPts val="7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“infotaxie” ou comment repousser les limites physiques</a:t>
            </a:r>
          </a:p>
        </p:txBody>
      </p:sp>
      <p:grpSp>
        <p:nvGrpSpPr>
          <p:cNvPr id="230" name="Group"/>
          <p:cNvGrpSpPr/>
          <p:nvPr/>
        </p:nvGrpSpPr>
        <p:grpSpPr>
          <a:xfrm>
            <a:off x="9283207" y="1876432"/>
            <a:ext cx="4117125" cy="6664234"/>
            <a:chOff x="0" y="228600"/>
            <a:chExt cx="4117124" cy="6664232"/>
          </a:xfrm>
        </p:grpSpPr>
        <p:grpSp>
          <p:nvGrpSpPr>
            <p:cNvPr id="228" name="Group"/>
            <p:cNvGrpSpPr/>
            <p:nvPr/>
          </p:nvGrpSpPr>
          <p:grpSpPr>
            <a:xfrm>
              <a:off x="167258" y="601392"/>
              <a:ext cx="3949867" cy="6291441"/>
              <a:chOff x="0" y="0"/>
              <a:chExt cx="3949865" cy="6291440"/>
            </a:xfrm>
          </p:grpSpPr>
          <p:pic>
            <p:nvPicPr>
              <p:cNvPr id="217" name="inf1.tiff" descr="inf1.tiff"/>
              <p:cNvPicPr>
                <a:picLocks noChangeAspect="1"/>
              </p:cNvPicPr>
              <p:nvPr/>
            </p:nvPicPr>
            <p:blipFill>
              <a:blip r:embed="rId3"/>
              <a:srcRect l="6315" t="12872" r="6315" b="15197"/>
              <a:stretch>
                <a:fillRect/>
              </a:stretch>
            </p:blipFill>
            <p:spPr>
              <a:xfrm>
                <a:off x="0" y="1235329"/>
                <a:ext cx="3237732" cy="4079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8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320" y="5352501"/>
                <a:ext cx="1380494" cy="9389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9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585" y="0"/>
                <a:ext cx="1547248" cy="1239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0" name="le mâle"/>
              <p:cNvSpPr/>
              <p:nvPr/>
            </p:nvSpPr>
            <p:spPr>
              <a:xfrm>
                <a:off x="2152967" y="5821970"/>
                <a:ext cx="138049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le mâle</a:t>
                </a:r>
              </a:p>
            </p:txBody>
          </p:sp>
          <p:sp>
            <p:nvSpPr>
              <p:cNvPr id="221" name="le but:…"/>
              <p:cNvSpPr/>
              <p:nvPr/>
            </p:nvSpPr>
            <p:spPr>
              <a:xfrm>
                <a:off x="2152967" y="550365"/>
                <a:ext cx="138049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le but: </a:t>
                </a:r>
              </a:p>
              <a:p>
                <a: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la femelle</a:t>
                </a:r>
              </a:p>
            </p:txBody>
          </p:sp>
          <p:sp>
            <p:nvSpPr>
              <p:cNvPr id="222" name="Line"/>
              <p:cNvSpPr/>
              <p:nvPr/>
            </p:nvSpPr>
            <p:spPr>
              <a:xfrm flipV="1">
                <a:off x="3500483" y="653145"/>
                <a:ext cx="1" cy="20649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3" name="Line"/>
              <p:cNvSpPr/>
              <p:nvPr/>
            </p:nvSpPr>
            <p:spPr>
              <a:xfrm flipH="1">
                <a:off x="3487153" y="3474891"/>
                <a:ext cx="1" cy="2414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4" name="~1000 m"/>
              <p:cNvSpPr/>
              <p:nvPr/>
            </p:nvSpPr>
            <p:spPr>
              <a:xfrm>
                <a:off x="2053152" y="3096507"/>
                <a:ext cx="189671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~1000 m</a:t>
                </a:r>
              </a:p>
            </p:txBody>
          </p:sp>
          <p:sp>
            <p:nvSpPr>
              <p:cNvPr id="225" name="Line"/>
              <p:cNvSpPr/>
              <p:nvPr/>
            </p:nvSpPr>
            <p:spPr>
              <a:xfrm flipH="1">
                <a:off x="1928593" y="2335537"/>
                <a:ext cx="1" cy="1237352"/>
              </a:xfrm>
              <a:prstGeom prst="line">
                <a:avLst/>
              </a:prstGeom>
              <a:noFill/>
              <a:ln w="25400" cap="flat">
                <a:solidFill>
                  <a:srgbClr val="A6AAA9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6" name="turbulence"/>
              <p:cNvSpPr/>
              <p:nvPr/>
            </p:nvSpPr>
            <p:spPr>
              <a:xfrm>
                <a:off x="1798984" y="2747240"/>
                <a:ext cx="169044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A6AAA9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turbulence</a:t>
                </a:r>
              </a:p>
            </p:txBody>
          </p:sp>
          <p:sp>
            <p:nvSpPr>
              <p:cNvPr id="227" name="durée ~3 nuits"/>
              <p:cNvSpPr/>
              <p:nvPr/>
            </p:nvSpPr>
            <p:spPr>
              <a:xfrm>
                <a:off x="748883" y="4164171"/>
                <a:ext cx="300621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chemeClr val="accent5">
                        <a:hueOff val="-176146"/>
                        <a:satOff val="3665"/>
                        <a:lumOff val="-13986"/>
                      </a:schemeClr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 durée ~3 nuits</a:t>
                </a:r>
              </a:p>
            </p:txBody>
          </p:sp>
        </p:grpSp>
        <p:sp>
          <p:nvSpPr>
            <p:cNvPr id="229" name="enjeu: reproduction"/>
            <p:cNvSpPr/>
            <p:nvPr/>
          </p:nvSpPr>
          <p:spPr>
            <a:xfrm>
              <a:off x="0" y="228600"/>
              <a:ext cx="340419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enjeu: reproduction</a:t>
              </a:r>
            </a:p>
          </p:txBody>
        </p:sp>
      </p:grpSp>
      <p:sp>
        <p:nvSpPr>
          <p:cNvPr id="231" name="concentrations ne sont pas fiables - trop dilué"/>
          <p:cNvSpPr txBox="1"/>
          <p:nvPr/>
        </p:nvSpPr>
        <p:spPr>
          <a:xfrm>
            <a:off x="551306" y="1505303"/>
            <a:ext cx="7709868" cy="520701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647700">
              <a:defRPr sz="30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 concentrations ne sont pas fiables - trop dilué</a:t>
            </a:r>
          </a:p>
        </p:txBody>
      </p:sp>
      <p:sp>
        <p:nvSpPr>
          <p:cNvPr id="232" name="comment trouver la source ?"/>
          <p:cNvSpPr txBox="1"/>
          <p:nvPr/>
        </p:nvSpPr>
        <p:spPr>
          <a:xfrm>
            <a:off x="262840" y="2094758"/>
            <a:ext cx="7709868" cy="546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8311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comment trouver la source ?</a:t>
            </a:r>
          </a:p>
        </p:txBody>
      </p:sp>
      <p:pic>
        <p:nvPicPr>
          <p:cNvPr id="233" name="inf2.tiff" descr="inf2.tiff"/>
          <p:cNvPicPr>
            <a:picLocks noChangeAspect="1"/>
          </p:cNvPicPr>
          <p:nvPr/>
        </p:nvPicPr>
        <p:blipFill>
          <a:blip r:embed="rId6"/>
          <a:srcRect l="13285" r="7325"/>
          <a:stretch>
            <a:fillRect/>
          </a:stretch>
        </p:blipFill>
        <p:spPr>
          <a:xfrm>
            <a:off x="8108562" y="3319707"/>
            <a:ext cx="1464073" cy="4593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4" name="Group"/>
          <p:cNvGrpSpPr/>
          <p:nvPr/>
        </p:nvGrpSpPr>
        <p:grpSpPr>
          <a:xfrm>
            <a:off x="277767" y="3793067"/>
            <a:ext cx="8757323" cy="6751409"/>
            <a:chOff x="0" y="0"/>
            <a:chExt cx="8757321" cy="6751408"/>
          </a:xfrm>
        </p:grpSpPr>
        <p:sp>
          <p:nvSpPr>
            <p:cNvPr id="234" name="construire une carte probabiliste des positions des sources"/>
            <p:cNvSpPr/>
            <p:nvPr/>
          </p:nvSpPr>
          <p:spPr>
            <a:xfrm>
              <a:off x="0" y="0"/>
              <a:ext cx="805788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l" defTabSz="647700">
                <a:defRPr sz="2400"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construire une carte </a:t>
              </a:r>
              <a:r>
                <a:rPr i="1"/>
                <a:t>probabiliste</a:t>
              </a:r>
              <a:r>
                <a:t> des positions des sources</a:t>
              </a:r>
            </a:p>
          </p:txBody>
        </p:sp>
        <p:sp>
          <p:nvSpPr>
            <p:cNvPr id="235" name="→ basé sur les observations"/>
            <p:cNvSpPr/>
            <p:nvPr/>
          </p:nvSpPr>
          <p:spPr>
            <a:xfrm>
              <a:off x="1620706" y="735456"/>
              <a:ext cx="42817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l" defTabSz="647700">
                <a:defRPr sz="2400"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→ basé sur les observations</a:t>
              </a:r>
            </a:p>
          </p:txBody>
        </p:sp>
        <p:sp>
          <p:nvSpPr>
            <p:cNvPr id="236" name="→ maximiser la taux de reduction d’entropie"/>
            <p:cNvSpPr/>
            <p:nvPr/>
          </p:nvSpPr>
          <p:spPr>
            <a:xfrm>
              <a:off x="3928241" y="2113147"/>
              <a:ext cx="1270001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8311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→ maximiser la taux de reduction d’entropie</a:t>
              </a:r>
            </a:p>
          </p:txBody>
        </p:sp>
        <p:grpSp>
          <p:nvGrpSpPr>
            <p:cNvPr id="242" name="Group"/>
            <p:cNvGrpSpPr/>
            <p:nvPr/>
          </p:nvGrpSpPr>
          <p:grpSpPr>
            <a:xfrm>
              <a:off x="596549" y="3707327"/>
              <a:ext cx="8160773" cy="1487799"/>
              <a:chOff x="0" y="213259"/>
              <a:chExt cx="8160771" cy="1487798"/>
            </a:xfrm>
          </p:grpSpPr>
          <p:pic>
            <p:nvPicPr>
              <p:cNvPr id="237" name="Image" descr="Image"/>
              <p:cNvPicPr>
                <a:picLocks noChangeAspect="1"/>
              </p:cNvPicPr>
              <p:nvPr/>
            </p:nvPicPr>
            <p:blipFill>
              <a:blip r:embed="rId7"/>
              <a:srcRect r="69792"/>
              <a:stretch>
                <a:fillRect/>
              </a:stretch>
            </p:blipFill>
            <p:spPr>
              <a:xfrm>
                <a:off x="6462" y="213259"/>
                <a:ext cx="3418238" cy="3459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8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53111" y="818268"/>
                <a:ext cx="5650310" cy="623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9" name="exploration - acquisition des informations"/>
              <p:cNvSpPr/>
              <p:nvPr/>
            </p:nvSpPr>
            <p:spPr>
              <a:xfrm>
                <a:off x="4045806" y="1701057"/>
                <a:ext cx="411496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spcBef>
                    <a:spcPts val="2400"/>
                  </a:spcBef>
                  <a:defRPr sz="1600">
                    <a:solidFill>
                      <a:schemeClr val="accent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exploration - acquisition des informations</a:t>
                </a:r>
              </a:p>
            </p:txBody>
          </p:sp>
          <p:sp>
            <p:nvSpPr>
              <p:cNvPr id="240" name="exploitation - recherche  du maximum vraisemblance"/>
              <p:cNvSpPr/>
              <p:nvPr/>
            </p:nvSpPr>
            <p:spPr>
              <a:xfrm>
                <a:off x="3468344" y="292100"/>
                <a:ext cx="290688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spcBef>
                    <a:spcPts val="2400"/>
                  </a:spcBef>
                  <a:defRPr sz="1600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exploitation - recherche  du maximum vraisemblance</a:t>
                </a:r>
              </a:p>
            </p:txBody>
          </p:sp>
          <p:sp>
            <p:nvSpPr>
              <p:cNvPr id="241" name="déplacement :…"/>
              <p:cNvSpPr/>
              <p:nvPr/>
            </p:nvSpPr>
            <p:spPr>
              <a:xfrm>
                <a:off x="0" y="920114"/>
                <a:ext cx="197257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lnSpc>
                    <a:spcPct val="10000"/>
                  </a:lnSpc>
                  <a:spcBef>
                    <a:spcPts val="2400"/>
                  </a:spcBef>
                  <a:defRPr sz="1600">
                    <a:solidFill>
                      <a:schemeClr val="accent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déplacement :</a:t>
                </a:r>
              </a:p>
              <a:p>
                <a:pPr>
                  <a:spcBef>
                    <a:spcPts val="2400"/>
                  </a:spcBef>
                  <a:defRPr sz="1600">
                    <a:solidFill>
                      <a:schemeClr val="accent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réduire l’entropie</a:t>
                </a:r>
              </a:p>
            </p:txBody>
          </p:sp>
        </p:grpSp>
        <p:sp>
          <p:nvSpPr>
            <p:cNvPr id="243" name="mise a jour"/>
            <p:cNvSpPr/>
            <p:nvPr/>
          </p:nvSpPr>
          <p:spPr>
            <a:xfrm>
              <a:off x="5776191" y="548140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647700">
                <a:defRPr sz="2400">
                  <a:solidFill>
                    <a:schemeClr val="accent5"/>
                  </a:solidFill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mise a jour</a:t>
              </a:r>
            </a:p>
          </p:txBody>
        </p:sp>
      </p:grpSp>
      <p:sp>
        <p:nvSpPr>
          <p:cNvPr id="245" name="Vergassola et al"/>
          <p:cNvSpPr txBox="1"/>
          <p:nvPr/>
        </p:nvSpPr>
        <p:spPr>
          <a:xfrm>
            <a:off x="11423323" y="9319761"/>
            <a:ext cx="137956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Vergassola et 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oint attracteur"/>
          <p:cNvSpPr txBox="1"/>
          <p:nvPr/>
        </p:nvSpPr>
        <p:spPr>
          <a:xfrm>
            <a:off x="9628579" y="650694"/>
            <a:ext cx="3079516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point attracteur</a:t>
            </a:r>
          </a:p>
        </p:txBody>
      </p:sp>
      <p:sp>
        <p:nvSpPr>
          <p:cNvPr id="250" name="~ jours - années"/>
          <p:cNvSpPr txBox="1"/>
          <p:nvPr/>
        </p:nvSpPr>
        <p:spPr>
          <a:xfrm>
            <a:off x="4406" y="1675968"/>
            <a:ext cx="3079516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~ jours - années</a:t>
            </a:r>
          </a:p>
        </p:txBody>
      </p:sp>
      <p:sp>
        <p:nvSpPr>
          <p:cNvPr id="251" name="mémoire"/>
          <p:cNvSpPr txBox="1"/>
          <p:nvPr/>
        </p:nvSpPr>
        <p:spPr>
          <a:xfrm>
            <a:off x="495300" y="-23312"/>
            <a:ext cx="2348080" cy="59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spcBef>
                <a:spcPts val="7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mémoire</a:t>
            </a:r>
          </a:p>
        </p:txBody>
      </p:sp>
      <p:sp>
        <p:nvSpPr>
          <p:cNvPr id="252" name="longue durée"/>
          <p:cNvSpPr txBox="1"/>
          <p:nvPr/>
        </p:nvSpPr>
        <p:spPr>
          <a:xfrm>
            <a:off x="4406" y="1118341"/>
            <a:ext cx="3079516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longue durée </a:t>
            </a:r>
          </a:p>
        </p:txBody>
      </p:sp>
      <p:pic>
        <p:nvPicPr>
          <p:cNvPr id="253" name="il1.tiff" descr="il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321" y="1396447"/>
            <a:ext cx="2634031" cy="251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mps de relaxation des neurones ~ 10 - 100 ms"/>
          <p:cNvSpPr txBox="1"/>
          <p:nvPr/>
        </p:nvSpPr>
        <p:spPr>
          <a:xfrm>
            <a:off x="3324631" y="650694"/>
            <a:ext cx="6201249" cy="45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temps de relaxation des neurones ~ 10 - 100 ms</a:t>
            </a:r>
          </a:p>
        </p:txBody>
      </p:sp>
      <p:sp>
        <p:nvSpPr>
          <p:cNvPr id="255" name="modèle de Hopfield"/>
          <p:cNvSpPr txBox="1"/>
          <p:nvPr/>
        </p:nvSpPr>
        <p:spPr>
          <a:xfrm>
            <a:off x="4579489" y="1567714"/>
            <a:ext cx="244222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2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modèle de Hopfield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355" y="2176080"/>
            <a:ext cx="2109719" cy="127021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mémoires"/>
          <p:cNvSpPr txBox="1"/>
          <p:nvPr/>
        </p:nvSpPr>
        <p:spPr>
          <a:xfrm>
            <a:off x="5982506" y="2805701"/>
            <a:ext cx="24422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2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mémoires</a:t>
            </a:r>
          </a:p>
        </p:txBody>
      </p:sp>
      <p:sp>
        <p:nvSpPr>
          <p:cNvPr id="258" name="Line"/>
          <p:cNvSpPr/>
          <p:nvPr/>
        </p:nvSpPr>
        <p:spPr>
          <a:xfrm flipH="1">
            <a:off x="4884969" y="3060099"/>
            <a:ext cx="94360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9" name="Hopfield"/>
          <p:cNvSpPr txBox="1"/>
          <p:nvPr/>
        </p:nvSpPr>
        <p:spPr>
          <a:xfrm>
            <a:off x="11758122" y="3847913"/>
            <a:ext cx="76664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Hopfield</a:t>
            </a:r>
          </a:p>
        </p:txBody>
      </p:sp>
      <p:grpSp>
        <p:nvGrpSpPr>
          <p:cNvPr id="265" name="Group"/>
          <p:cNvGrpSpPr/>
          <p:nvPr/>
        </p:nvGrpSpPr>
        <p:grpSpPr>
          <a:xfrm>
            <a:off x="393700" y="7258523"/>
            <a:ext cx="4854910" cy="1952820"/>
            <a:chOff x="0" y="0"/>
            <a:chExt cx="4854909" cy="1952818"/>
          </a:xfrm>
        </p:grpSpPr>
        <p:grpSp>
          <p:nvGrpSpPr>
            <p:cNvPr id="263" name="Group"/>
            <p:cNvGrpSpPr/>
            <p:nvPr/>
          </p:nvGrpSpPr>
          <p:grpSpPr>
            <a:xfrm>
              <a:off x="73988" y="0"/>
              <a:ext cx="4780922" cy="1952819"/>
              <a:chOff x="0" y="0"/>
              <a:chExt cx="4780920" cy="1952818"/>
            </a:xfrm>
          </p:grpSpPr>
          <p:sp>
            <p:nvSpPr>
              <p:cNvPr id="260" name="Rectangle"/>
              <p:cNvSpPr/>
              <p:nvPr/>
            </p:nvSpPr>
            <p:spPr>
              <a:xfrm>
                <a:off x="2875920" y="0"/>
                <a:ext cx="1905001" cy="5101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261" name="il6.tiff" descr="il6.tiff"/>
              <p:cNvPicPr>
                <a:picLocks noChangeAspect="1"/>
              </p:cNvPicPr>
              <p:nvPr/>
            </p:nvPicPr>
            <p:blipFill>
              <a:blip r:embed="rId5"/>
              <a:srcRect l="954" t="4375" r="2256" b="1742"/>
              <a:stretch>
                <a:fillRect/>
              </a:stretch>
            </p:blipFill>
            <p:spPr>
              <a:xfrm>
                <a:off x="2200910" y="270467"/>
                <a:ext cx="1680221" cy="1682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0648" extrusionOk="0">
                    <a:moveTo>
                      <a:pt x="10970" y="13"/>
                    </a:moveTo>
                    <a:cubicBezTo>
                      <a:pt x="10492" y="-10"/>
                      <a:pt x="10013" y="-4"/>
                      <a:pt x="9540" y="37"/>
                    </a:cubicBezTo>
                    <a:cubicBezTo>
                      <a:pt x="7892" y="282"/>
                      <a:pt x="6051" y="653"/>
                      <a:pt x="4796" y="1786"/>
                    </a:cubicBezTo>
                    <a:cubicBezTo>
                      <a:pt x="1587" y="3652"/>
                      <a:pt x="-326" y="7617"/>
                      <a:pt x="47" y="11411"/>
                    </a:cubicBezTo>
                    <a:cubicBezTo>
                      <a:pt x="399" y="13890"/>
                      <a:pt x="1554" y="16350"/>
                      <a:pt x="3512" y="17782"/>
                    </a:cubicBezTo>
                    <a:cubicBezTo>
                      <a:pt x="6576" y="20985"/>
                      <a:pt x="12326" y="21590"/>
                      <a:pt x="16085" y="19156"/>
                    </a:cubicBezTo>
                    <a:cubicBezTo>
                      <a:pt x="19273" y="17553"/>
                      <a:pt x="21158" y="13978"/>
                      <a:pt x="21231" y="10437"/>
                    </a:cubicBezTo>
                    <a:cubicBezTo>
                      <a:pt x="21274" y="8312"/>
                      <a:pt x="20662" y="6203"/>
                      <a:pt x="19290" y="4538"/>
                    </a:cubicBezTo>
                    <a:cubicBezTo>
                      <a:pt x="17639" y="1863"/>
                      <a:pt x="14311" y="174"/>
                      <a:pt x="10970" y="1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62" name="réponse d’un neurone"/>
              <p:cNvSpPr/>
              <p:nvPr/>
            </p:nvSpPr>
            <p:spPr>
              <a:xfrm>
                <a:off x="0" y="667143"/>
                <a:ext cx="244222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chemeClr val="accent5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réponse d’un neurone</a:t>
                </a:r>
              </a:p>
            </p:txBody>
          </p:sp>
        </p:grpSp>
        <p:sp>
          <p:nvSpPr>
            <p:cNvPr id="264" name="trajectoire du rat"/>
            <p:cNvSpPr txBox="1"/>
            <p:nvPr/>
          </p:nvSpPr>
          <p:spPr>
            <a:xfrm>
              <a:off x="0" y="1406017"/>
              <a:ext cx="2442224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trajectoire du rat</a:t>
              </a:r>
            </a:p>
          </p:txBody>
        </p:sp>
      </p:grpSp>
      <p:sp>
        <p:nvSpPr>
          <p:cNvPr id="266" name="états métastables"/>
          <p:cNvSpPr txBox="1"/>
          <p:nvPr/>
        </p:nvSpPr>
        <p:spPr>
          <a:xfrm>
            <a:off x="424652" y="2420167"/>
            <a:ext cx="244222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états métastables</a:t>
            </a:r>
          </a:p>
        </p:txBody>
      </p:sp>
      <p:grpSp>
        <p:nvGrpSpPr>
          <p:cNvPr id="291" name="Group"/>
          <p:cNvGrpSpPr/>
          <p:nvPr/>
        </p:nvGrpSpPr>
        <p:grpSpPr>
          <a:xfrm>
            <a:off x="373852" y="4043688"/>
            <a:ext cx="12111500" cy="4505122"/>
            <a:chOff x="0" y="0"/>
            <a:chExt cx="12111499" cy="4505120"/>
          </a:xfrm>
        </p:grpSpPr>
        <p:grpSp>
          <p:nvGrpSpPr>
            <p:cNvPr id="287" name="Group"/>
            <p:cNvGrpSpPr/>
            <p:nvPr/>
          </p:nvGrpSpPr>
          <p:grpSpPr>
            <a:xfrm>
              <a:off x="-1" y="300459"/>
              <a:ext cx="12111501" cy="4204662"/>
              <a:chOff x="0" y="145053"/>
              <a:chExt cx="12111499" cy="4204661"/>
            </a:xfrm>
          </p:grpSpPr>
          <p:grpSp>
            <p:nvGrpSpPr>
              <p:cNvPr id="285" name="Group"/>
              <p:cNvGrpSpPr/>
              <p:nvPr/>
            </p:nvGrpSpPr>
            <p:grpSpPr>
              <a:xfrm>
                <a:off x="52686" y="145053"/>
                <a:ext cx="12058814" cy="4204663"/>
                <a:chOff x="0" y="145053"/>
                <a:chExt cx="12058812" cy="4204661"/>
              </a:xfrm>
            </p:grpSpPr>
            <p:grpSp>
              <p:nvGrpSpPr>
                <p:cNvPr id="283" name="Group"/>
                <p:cNvGrpSpPr/>
                <p:nvPr/>
              </p:nvGrpSpPr>
              <p:grpSpPr>
                <a:xfrm>
                  <a:off x="0" y="145053"/>
                  <a:ext cx="12058813" cy="4204663"/>
                  <a:chOff x="0" y="145053"/>
                  <a:chExt cx="12058813" cy="4204661"/>
                </a:xfrm>
              </p:grpSpPr>
              <p:sp>
                <p:nvSpPr>
                  <p:cNvPr id="267" name="attracteur continu"/>
                  <p:cNvSpPr/>
                  <p:nvPr/>
                </p:nvSpPr>
                <p:spPr>
                  <a:xfrm>
                    <a:off x="10600817" y="346259"/>
                    <a:ext cx="1270001" cy="1270001"/>
                  </a:xfrm>
                  <a:prstGeom prst="lin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/>
                  <a:p>
                    <a:pPr>
                      <a:defRPr sz="2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r>
                      <a:t>attracteur </a:t>
                    </a:r>
                    <a:r>
                      <a:rPr i="1"/>
                      <a:t>continu</a:t>
                    </a:r>
                  </a:p>
                </p:txBody>
              </p:sp>
              <p:sp>
                <p:nvSpPr>
                  <p:cNvPr id="268" name="~10 - 100 s"/>
                  <p:cNvSpPr/>
                  <p:nvPr/>
                </p:nvSpPr>
                <p:spPr>
                  <a:xfrm>
                    <a:off x="1117625" y="1786496"/>
                    <a:ext cx="1270001" cy="1270001"/>
                  </a:xfrm>
                  <a:prstGeom prst="lin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r>
                      <a:t>~10 - 100 s</a:t>
                    </a:r>
                  </a:p>
                </p:txBody>
              </p:sp>
              <p:sp>
                <p:nvSpPr>
                  <p:cNvPr id="269" name="courte durée"/>
                  <p:cNvSpPr/>
                  <p:nvPr/>
                </p:nvSpPr>
                <p:spPr>
                  <a:xfrm>
                    <a:off x="0" y="1286716"/>
                    <a:ext cx="2442224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>
                    <a:lvl1pPr>
                      <a:defRPr sz="2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r>
                      <a:t>courte durée </a:t>
                    </a:r>
                  </a:p>
                </p:txBody>
              </p:sp>
              <p:pic>
                <p:nvPicPr>
                  <p:cNvPr id="270" name="il2.tiff" descr="il2.tiff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9424783" y="530060"/>
                    <a:ext cx="2634031" cy="245582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280" name="Group"/>
                  <p:cNvGrpSpPr/>
                  <p:nvPr/>
                </p:nvGrpSpPr>
                <p:grpSpPr>
                  <a:xfrm>
                    <a:off x="4113965" y="145053"/>
                    <a:ext cx="3504770" cy="1037919"/>
                    <a:chOff x="0" y="145053"/>
                    <a:chExt cx="3504768" cy="1037917"/>
                  </a:xfrm>
                </p:grpSpPr>
                <p:sp>
                  <p:nvSpPr>
                    <p:cNvPr id="271" name="Oval"/>
                    <p:cNvSpPr/>
                    <p:nvPr/>
                  </p:nvSpPr>
                  <p:spPr>
                    <a:xfrm>
                      <a:off x="1163443" y="145053"/>
                      <a:ext cx="1070591" cy="10379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400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272" name="Line"/>
                    <p:cNvSpPr/>
                    <p:nvPr/>
                  </p:nvSpPr>
                  <p:spPr>
                    <a:xfrm>
                      <a:off x="335378" y="329824"/>
                      <a:ext cx="668279" cy="19186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400"/>
                      </a:pPr>
                      <a:endParaRPr/>
                    </a:p>
                  </p:txBody>
                </p:sp>
                <p:sp>
                  <p:nvSpPr>
                    <p:cNvPr id="273" name="Line"/>
                    <p:cNvSpPr/>
                    <p:nvPr/>
                  </p:nvSpPr>
                  <p:spPr>
                    <a:xfrm>
                      <a:off x="266114" y="663606"/>
                      <a:ext cx="669497" cy="1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400"/>
                      </a:pPr>
                      <a:endParaRPr/>
                    </a:p>
                  </p:txBody>
                </p:sp>
                <p:sp>
                  <p:nvSpPr>
                    <p:cNvPr id="274" name="Line"/>
                    <p:cNvSpPr/>
                    <p:nvPr/>
                  </p:nvSpPr>
                  <p:spPr>
                    <a:xfrm flipV="1">
                      <a:off x="338905" y="818892"/>
                      <a:ext cx="664669" cy="158227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400"/>
                      </a:pPr>
                      <a:endParaRPr/>
                    </a:p>
                  </p:txBody>
                </p:sp>
                <p:pic>
                  <p:nvPicPr>
                    <p:cNvPr id="275" name="Image" descr="Image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224290" y="515246"/>
                      <a:ext cx="943608" cy="226157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276" name="Line"/>
                    <p:cNvSpPr/>
                    <p:nvPr/>
                  </p:nvSpPr>
                  <p:spPr>
                    <a:xfrm>
                      <a:off x="2396620" y="558406"/>
                      <a:ext cx="669497" cy="1"/>
                    </a:xfrm>
                    <a:prstGeom prst="line">
                      <a:avLst/>
                    </a:prstGeom>
                    <a:noFill/>
                    <a:ln w="38100" cap="flat">
                      <a:solidFill>
                        <a:srgbClr val="000000"/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400"/>
                      </a:pPr>
                      <a:endParaRPr/>
                    </a:p>
                  </p:txBody>
                </p:sp>
                <p:sp>
                  <p:nvSpPr>
                    <p:cNvPr id="277" name="réponse"/>
                    <p:cNvSpPr/>
                    <p:nvPr/>
                  </p:nvSpPr>
                  <p:spPr>
                    <a:xfrm>
                      <a:off x="2302311" y="310153"/>
                      <a:ext cx="1202458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extrusionOk="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spAutoFit/>
                    </a:bodyPr>
                    <a:lstStyle>
                      <a:lvl1pPr algn="l">
                        <a:spcBef>
                          <a:spcPts val="2400"/>
                        </a:spcBef>
                        <a:defRPr sz="160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lvl1pPr>
                    </a:lstStyle>
                    <a:p>
                      <a:r>
                        <a:t>réponse</a:t>
                      </a:r>
                    </a:p>
                  </p:txBody>
                </p:sp>
                <p:pic>
                  <p:nvPicPr>
                    <p:cNvPr id="278" name="Image" descr="Image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0" y="567238"/>
                      <a:ext cx="241300" cy="193549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279" name="signaux"/>
                    <p:cNvSpPr/>
                    <p:nvPr/>
                  </p:nvSpPr>
                  <p:spPr>
                    <a:xfrm>
                      <a:off x="254185" y="171450"/>
                      <a:ext cx="1202458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extrusionOk="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spAutoFit/>
                    </a:bodyPr>
                    <a:lstStyle>
                      <a:lvl1pPr algn="l">
                        <a:spcBef>
                          <a:spcPts val="2400"/>
                        </a:spcBef>
                        <a:defRPr sz="160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lvl1pPr>
                    </a:lstStyle>
                    <a:p>
                      <a:r>
                        <a:t>signaux</a:t>
                      </a:r>
                    </a:p>
                  </p:txBody>
                </p:sp>
              </p:grpSp>
              <p:pic>
                <p:nvPicPr>
                  <p:cNvPr id="281" name="il3.tiff" descr="il3.tiff"/>
                  <p:cNvPicPr>
                    <a:picLocks noChangeAspect="1"/>
                  </p:cNvPicPr>
                  <p:nvPr/>
                </p:nvPicPr>
                <p:blipFill>
                  <a:blip r:embed="rId9"/>
                  <a:srcRect t="12985" b="47482"/>
                  <a:stretch>
                    <a:fillRect/>
                  </a:stretch>
                </p:blipFill>
                <p:spPr>
                  <a:xfrm>
                    <a:off x="3590470" y="2021591"/>
                    <a:ext cx="4551880" cy="100369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82" name="Fiete, Sompolinsky, Seung et al"/>
                  <p:cNvSpPr/>
                  <p:nvPr/>
                </p:nvSpPr>
                <p:spPr>
                  <a:xfrm>
                    <a:off x="9536897" y="3079715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algn="l">
                      <a:spcBef>
                        <a:spcPts val="2400"/>
                      </a:spcBef>
                      <a:defRPr sz="1400">
                        <a:solidFill>
                          <a:srgbClr val="53585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Fiete, Sompolinsky, Seung et al</a:t>
                    </a:r>
                  </a:p>
                </p:txBody>
              </p:sp>
            </p:grpSp>
            <p:sp>
              <p:nvSpPr>
                <p:cNvPr id="284" name="Rectangle"/>
                <p:cNvSpPr/>
                <p:nvPr/>
              </p:nvSpPr>
              <p:spPr>
                <a:xfrm>
                  <a:off x="3650161" y="2874805"/>
                  <a:ext cx="1114922" cy="217687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6" name="modes zeros"/>
              <p:cNvSpPr/>
              <p:nvPr/>
            </p:nvSpPr>
            <p:spPr>
              <a:xfrm>
                <a:off x="0" y="2196173"/>
                <a:ext cx="244222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chemeClr val="accent5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modes zeros</a:t>
                </a:r>
              </a:p>
            </p:txBody>
          </p:sp>
        </p:grpSp>
        <p:sp>
          <p:nvSpPr>
            <p:cNvPr id="288" name="une continuité de solutions"/>
            <p:cNvSpPr txBox="1"/>
            <p:nvPr/>
          </p:nvSpPr>
          <p:spPr>
            <a:xfrm>
              <a:off x="3952969" y="1480811"/>
              <a:ext cx="3469929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une continuité de solutions</a:t>
              </a:r>
            </a:p>
          </p:txBody>
        </p:sp>
        <p:sp>
          <p:nvSpPr>
            <p:cNvPr id="289" name="état d’activation d’un neurone"/>
            <p:cNvSpPr txBox="1"/>
            <p:nvPr/>
          </p:nvSpPr>
          <p:spPr>
            <a:xfrm>
              <a:off x="5586348" y="0"/>
              <a:ext cx="2537636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spcBef>
                  <a:spcPts val="2400"/>
                </a:spcBef>
                <a:defRPr sz="1400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état d’activation d’un neurone</a:t>
              </a:r>
            </a:p>
          </p:txBody>
        </p:sp>
        <p:sp>
          <p:nvSpPr>
            <p:cNvPr id="290" name="Line"/>
            <p:cNvSpPr/>
            <p:nvPr/>
          </p:nvSpPr>
          <p:spPr>
            <a:xfrm>
              <a:off x="6027789" y="280924"/>
              <a:ext cx="1" cy="3175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294" name="Group"/>
          <p:cNvGrpSpPr/>
          <p:nvPr/>
        </p:nvGrpSpPr>
        <p:grpSpPr>
          <a:xfrm>
            <a:off x="5347222" y="7471239"/>
            <a:ext cx="7491322" cy="2060356"/>
            <a:chOff x="0" y="0"/>
            <a:chExt cx="7491321" cy="2060354"/>
          </a:xfrm>
        </p:grpSpPr>
        <p:sp>
          <p:nvSpPr>
            <p:cNvPr id="292" name="représentations neuronales ?"/>
            <p:cNvSpPr txBox="1"/>
            <p:nvPr/>
          </p:nvSpPr>
          <p:spPr>
            <a:xfrm>
              <a:off x="213735" y="0"/>
              <a:ext cx="527804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1" algn="l" defTabSz="647700">
                <a:spcBef>
                  <a:spcPts val="3000"/>
                </a:spcBef>
                <a:defRPr sz="3000">
                  <a:solidFill>
                    <a:schemeClr val="accent5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représentations neuronales ?</a:t>
              </a:r>
            </a:p>
          </p:txBody>
        </p:sp>
        <p:sp>
          <p:nvSpPr>
            <p:cNvPr id="293" name="comment encoder le monde dans les réseaux de neurones ?"/>
            <p:cNvSpPr txBox="1"/>
            <p:nvPr/>
          </p:nvSpPr>
          <p:spPr>
            <a:xfrm>
              <a:off x="0" y="1044354"/>
              <a:ext cx="7491322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 defTabSz="647700">
                <a:spcBef>
                  <a:spcPts val="3000"/>
                </a:spcBef>
                <a:defRPr sz="3000">
                  <a:solidFill>
                    <a:schemeClr val="accent5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comment encoder le monde dans les réseaux de neurones ?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2" animBg="1" advAuto="0"/>
      <p:bldP spid="291" grpId="1" animBg="1" advAuto="0"/>
      <p:bldP spid="294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auto-organisation sans membrane dans les cellules"/>
          <p:cNvSpPr txBox="1"/>
          <p:nvPr/>
        </p:nvSpPr>
        <p:spPr>
          <a:xfrm>
            <a:off x="495300" y="-23312"/>
            <a:ext cx="10069706" cy="59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spcBef>
                <a:spcPts val="7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auto-organisation sans membrane dans les cellules</a:t>
            </a:r>
          </a:p>
        </p:txBody>
      </p:sp>
      <p:pic>
        <p:nvPicPr>
          <p:cNvPr id="299" name="Image 26" descr="Image 26"/>
          <p:cNvPicPr>
            <a:picLocks noChangeAspect="1"/>
          </p:cNvPicPr>
          <p:nvPr/>
        </p:nvPicPr>
        <p:blipFill>
          <a:blip r:embed="rId2"/>
          <a:srcRect t="12534"/>
          <a:stretch>
            <a:fillRect/>
          </a:stretch>
        </p:blipFill>
        <p:spPr>
          <a:xfrm>
            <a:off x="519881" y="1450092"/>
            <a:ext cx="4303248" cy="287583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Rectangle 28"/>
          <p:cNvSpPr/>
          <p:nvPr/>
        </p:nvSpPr>
        <p:spPr>
          <a:xfrm>
            <a:off x="17795253" y="8394272"/>
            <a:ext cx="1033087" cy="2098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" name="TextBox 1"/>
          <p:cNvSpPr txBox="1"/>
          <p:nvPr/>
        </p:nvSpPr>
        <p:spPr>
          <a:xfrm>
            <a:off x="24428" y="778680"/>
            <a:ext cx="593400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47700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plusieurs</a:t>
            </a:r>
            <a:r>
              <a:rPr dirty="0"/>
              <a:t> </a:t>
            </a:r>
            <a:r>
              <a:rPr dirty="0" err="1"/>
              <a:t>compartiments</a:t>
            </a:r>
            <a:r>
              <a:rPr dirty="0"/>
              <a:t> sans membranes</a:t>
            </a:r>
          </a:p>
        </p:txBody>
      </p:sp>
      <p:grpSp>
        <p:nvGrpSpPr>
          <p:cNvPr id="313" name="Group"/>
          <p:cNvGrpSpPr/>
          <p:nvPr/>
        </p:nvGrpSpPr>
        <p:grpSpPr>
          <a:xfrm>
            <a:off x="1195077" y="714512"/>
            <a:ext cx="11682966" cy="9080021"/>
            <a:chOff x="0" y="-225287"/>
            <a:chExt cx="11682965" cy="9080019"/>
          </a:xfrm>
        </p:grpSpPr>
        <p:grpSp>
          <p:nvGrpSpPr>
            <p:cNvPr id="311" name="Group"/>
            <p:cNvGrpSpPr/>
            <p:nvPr/>
          </p:nvGrpSpPr>
          <p:grpSpPr>
            <a:xfrm>
              <a:off x="0" y="-225287"/>
              <a:ext cx="11682965" cy="8899388"/>
              <a:chOff x="0" y="-225286"/>
              <a:chExt cx="11682964" cy="8899386"/>
            </a:xfrm>
          </p:grpSpPr>
          <p:pic>
            <p:nvPicPr>
              <p:cNvPr id="302" name="Picture 6" descr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391" y="4323115"/>
                <a:ext cx="5415655" cy="30606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903" y="4845773"/>
                <a:ext cx="3759201" cy="2159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4" name="TextBox 1"/>
              <p:cNvSpPr txBox="1"/>
              <p:nvPr/>
            </p:nvSpPr>
            <p:spPr>
              <a:xfrm>
                <a:off x="1608156" y="3530600"/>
                <a:ext cx="3366791" cy="812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647700">
                  <a:buClr>
                    <a:srgbClr val="000000"/>
                  </a:buClr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→ comme des liquides :</a:t>
                </a:r>
              </a:p>
            </p:txBody>
          </p:sp>
          <p:sp>
            <p:nvSpPr>
              <p:cNvPr id="305" name="TextBox 2"/>
              <p:cNvSpPr txBox="1"/>
              <p:nvPr/>
            </p:nvSpPr>
            <p:spPr>
              <a:xfrm>
                <a:off x="5481710" y="3220329"/>
                <a:ext cx="5052716" cy="11584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228600" indent="-228600" algn="l" defTabSz="647700">
                  <a:buClr>
                    <a:schemeClr val="accent1"/>
                  </a:buClr>
                  <a:buSzPct val="100000"/>
                  <a:buChar char="•"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forme sphérique</a:t>
                </a:r>
              </a:p>
              <a:p>
                <a:pPr marL="228600" indent="-228600" algn="l" defTabSz="647700">
                  <a:buClr>
                    <a:schemeClr val="accent1"/>
                  </a:buClr>
                  <a:buSzPct val="100000"/>
                  <a:buChar char="•"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possibilité de réorganiser l’intérieur</a:t>
                </a:r>
              </a:p>
              <a:p>
                <a:pPr marL="228600" indent="-228600" algn="l" defTabSz="647700">
                  <a:buClr>
                    <a:schemeClr val="accent1"/>
                  </a:buClr>
                  <a:buSzPct val="100000"/>
                  <a:buChar char="•"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capacité à fusionner</a:t>
                </a:r>
              </a:p>
            </p:txBody>
          </p:sp>
          <p:sp>
            <p:nvSpPr>
              <p:cNvPr id="306" name="TextBox 1"/>
              <p:cNvSpPr txBox="1"/>
              <p:nvPr/>
            </p:nvSpPr>
            <p:spPr>
              <a:xfrm>
                <a:off x="4904531" y="-225286"/>
                <a:ext cx="6778433" cy="1168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647700">
                  <a:buClr>
                    <a:srgbClr val="000000"/>
                  </a:buClr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 err="1"/>
                  <a:t>pôle</a:t>
                </a:r>
                <a:r>
                  <a:rPr dirty="0"/>
                  <a:t> de </a:t>
                </a:r>
                <a:r>
                  <a:rPr dirty="0" err="1"/>
                  <a:t>régulation</a:t>
                </a:r>
                <a:r>
                  <a:rPr dirty="0"/>
                  <a:t> post-</a:t>
                </a:r>
                <a:r>
                  <a:rPr dirty="0" err="1"/>
                  <a:t>traductionnelle</a:t>
                </a:r>
                <a:r>
                  <a:rPr dirty="0"/>
                  <a:t>: première </a:t>
                </a:r>
                <a:r>
                  <a:rPr dirty="0" err="1"/>
                  <a:t>exemple</a:t>
                </a:r>
                <a:r>
                  <a:rPr dirty="0"/>
                  <a:t> de </a:t>
                </a:r>
                <a:r>
                  <a:rPr dirty="0" err="1"/>
                  <a:t>gouttelettes</a:t>
                </a:r>
                <a:endParaRPr dirty="0"/>
              </a:p>
            </p:txBody>
          </p:sp>
          <p:pic>
            <p:nvPicPr>
              <p:cNvPr id="307" name="Screenshot 2023-06-14 at 12.37.23.png" descr="Screenshot 2023-06-14 at 12.37.2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8617" y="760720"/>
                <a:ext cx="6438901" cy="2374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8" name="TextBox 1"/>
              <p:cNvSpPr txBox="1"/>
              <p:nvPr/>
            </p:nvSpPr>
            <p:spPr>
              <a:xfrm>
                <a:off x="9437675" y="1946731"/>
                <a:ext cx="1785220" cy="812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647700">
                  <a:buClr>
                    <a:srgbClr val="000000"/>
                  </a:buClr>
                  <a:defRPr sz="240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granules P</a:t>
                </a:r>
              </a:p>
            </p:txBody>
          </p:sp>
          <p:sp>
            <p:nvSpPr>
              <p:cNvPr id="309" name="comportement de gouttelettes vivant ?"/>
              <p:cNvSpPr txBox="1"/>
              <p:nvPr/>
            </p:nvSpPr>
            <p:spPr>
              <a:xfrm>
                <a:off x="2222891" y="7471790"/>
                <a:ext cx="6802414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1" algn="l" defTabSz="647700">
                  <a:spcBef>
                    <a:spcPts val="3000"/>
                  </a:spcBef>
                  <a:defRPr sz="3000">
                    <a:solidFill>
                      <a:schemeClr val="accent5"/>
                    </a:solidFill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comportement de gouttelettes vivant ?</a:t>
                </a:r>
              </a:p>
            </p:txBody>
          </p:sp>
          <p:sp>
            <p:nvSpPr>
              <p:cNvPr id="310" name="quels critères dans la cellule pour formation de gouttelettes ?"/>
              <p:cNvSpPr txBox="1"/>
              <p:nvPr/>
            </p:nvSpPr>
            <p:spPr>
              <a:xfrm>
                <a:off x="0" y="8115299"/>
                <a:ext cx="10614646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1" algn="l" defTabSz="647700">
                  <a:spcBef>
                    <a:spcPts val="3000"/>
                  </a:spcBef>
                  <a:defRPr sz="3000">
                    <a:solidFill>
                      <a:schemeClr val="accent5"/>
                    </a:solidFill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quels critères dans la cellule pour formation de gouttelettes ?</a:t>
                </a:r>
              </a:p>
            </p:txBody>
          </p:sp>
        </p:grpSp>
        <p:sp>
          <p:nvSpPr>
            <p:cNvPr id="312" name="Hyman, Brangwynne, Jüllicher"/>
            <p:cNvSpPr txBox="1"/>
            <p:nvPr/>
          </p:nvSpPr>
          <p:spPr>
            <a:xfrm>
              <a:off x="9075432" y="8537231"/>
              <a:ext cx="2515643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2400"/>
                </a:spcBef>
                <a:defRPr sz="14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Hyman, Brangwynne, Jüllicher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tarflag_4.jpg" descr="starflag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62" y="392270"/>
            <a:ext cx="4853675" cy="5638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1010802.JPG" descr="P10108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219" y="4581814"/>
            <a:ext cx="6472381" cy="4854286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Connection Line"/>
          <p:cNvSpPr/>
          <p:nvPr/>
        </p:nvSpPr>
        <p:spPr>
          <a:xfrm>
            <a:off x="2879725" y="6286500"/>
            <a:ext cx="1920875" cy="1920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889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tailEnd type="arrow"/>
          </a:ln>
        </p:spPr>
        <p:txBody>
          <a:bodyPr/>
          <a:lstStyle/>
          <a:p>
            <a:endParaRPr/>
          </a:p>
        </p:txBody>
      </p:sp>
      <p:sp>
        <p:nvSpPr>
          <p:cNvPr id="324" name="Connection Line"/>
          <p:cNvSpPr/>
          <p:nvPr/>
        </p:nvSpPr>
        <p:spPr>
          <a:xfrm>
            <a:off x="6298465" y="2355317"/>
            <a:ext cx="1920876" cy="1920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889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tailEnd type="arrow"/>
          </a:ln>
        </p:spPr>
        <p:txBody>
          <a:bodyPr/>
          <a:lstStyle/>
          <a:p>
            <a:endParaRPr/>
          </a:p>
        </p:txBody>
      </p:sp>
      <p:sp>
        <p:nvSpPr>
          <p:cNvPr id="319" name="apprendre des données"/>
          <p:cNvSpPr txBox="1"/>
          <p:nvPr/>
        </p:nvSpPr>
        <p:spPr>
          <a:xfrm>
            <a:off x="3231641" y="6139007"/>
            <a:ext cx="245613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apprendre des données</a:t>
            </a:r>
          </a:p>
        </p:txBody>
      </p:sp>
      <p:sp>
        <p:nvSpPr>
          <p:cNvPr id="320" name="confronter aux données"/>
          <p:cNvSpPr txBox="1"/>
          <p:nvPr/>
        </p:nvSpPr>
        <p:spPr>
          <a:xfrm>
            <a:off x="5390133" y="3098800"/>
            <a:ext cx="27600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confronter aux données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500" y="1485900"/>
            <a:ext cx="285750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71" y="7453368"/>
            <a:ext cx="2346716" cy="1766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une coordination frappante…"/>
          <p:cNvSpPr txBox="1"/>
          <p:nvPr/>
        </p:nvSpPr>
        <p:spPr>
          <a:xfrm>
            <a:off x="53566" y="5308600"/>
            <a:ext cx="3472757" cy="88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r>
              <a:t>une coordination frappante</a:t>
            </a:r>
          </a:p>
          <a:p>
            <a:pPr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r>
              <a:t>dans la direction du vol</a:t>
            </a:r>
          </a:p>
        </p:txBody>
      </p:sp>
      <p:pic>
        <p:nvPicPr>
          <p:cNvPr id="327" name="corre-fluctuations.png" descr="corre-fluctuations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27589" y="2465624"/>
            <a:ext cx="3569534" cy="239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cavagna_figure1.jpg" descr="cavagna_figure1.jpg"/>
          <p:cNvPicPr>
            <a:picLocks/>
          </p:cNvPicPr>
          <p:nvPr/>
        </p:nvPicPr>
        <p:blipFill>
          <a:blip r:embed="rId5"/>
          <a:srcRect l="4843" t="22750" r="48425" b="45587"/>
          <a:stretch>
            <a:fillRect/>
          </a:stretch>
        </p:blipFill>
        <p:spPr>
          <a:xfrm rot="16200000">
            <a:off x="283354" y="2870850"/>
            <a:ext cx="3013238" cy="190505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tangle"/>
          <p:cNvSpPr/>
          <p:nvPr/>
        </p:nvSpPr>
        <p:spPr>
          <a:xfrm>
            <a:off x="6273800" y="1612900"/>
            <a:ext cx="1600200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4572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0" name="ref terrestre"/>
          <p:cNvSpPr txBox="1"/>
          <p:nvPr/>
        </p:nvSpPr>
        <p:spPr>
          <a:xfrm>
            <a:off x="2115231" y="3263455"/>
            <a:ext cx="10738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457200">
              <a:buFont typeface="Arial"/>
              <a:defRPr sz="1400" i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ref terrestre</a:t>
            </a:r>
          </a:p>
        </p:txBody>
      </p:sp>
      <p:sp>
        <p:nvSpPr>
          <p:cNvPr id="331" name="invariance d’échelle dans les nuées d’oiseaux"/>
          <p:cNvSpPr txBox="1"/>
          <p:nvPr/>
        </p:nvSpPr>
        <p:spPr>
          <a:xfrm>
            <a:off x="495300" y="558800"/>
            <a:ext cx="12153900" cy="59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spcBef>
                <a:spcPts val="7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invariance d’échelle dans les nuées d’oiseaux</a:t>
            </a:r>
          </a:p>
        </p:txBody>
      </p:sp>
      <p:sp>
        <p:nvSpPr>
          <p:cNvPr id="332" name="interactions locales → ordre global ?"/>
          <p:cNvSpPr txBox="1"/>
          <p:nvPr/>
        </p:nvSpPr>
        <p:spPr>
          <a:xfrm>
            <a:off x="1766237" y="1233993"/>
            <a:ext cx="7709868" cy="527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8311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interactions locales → ordre global ?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10515600" y="177800"/>
            <a:ext cx="2239977" cy="1827109"/>
            <a:chOff x="0" y="0"/>
            <a:chExt cx="2239976" cy="1827108"/>
          </a:xfrm>
        </p:grpSpPr>
        <p:grpSp>
          <p:nvGrpSpPr>
            <p:cNvPr id="354" name="Group"/>
            <p:cNvGrpSpPr/>
            <p:nvPr/>
          </p:nvGrpSpPr>
          <p:grpSpPr>
            <a:xfrm>
              <a:off x="304825" y="261054"/>
              <a:ext cx="1621274" cy="1305642"/>
              <a:chOff x="0" y="0"/>
              <a:chExt cx="1621272" cy="1305641"/>
            </a:xfrm>
          </p:grpSpPr>
          <p:sp>
            <p:nvSpPr>
              <p:cNvPr id="333" name="Line"/>
              <p:cNvSpPr/>
              <p:nvPr/>
            </p:nvSpPr>
            <p:spPr>
              <a:xfrm>
                <a:off x="5298" y="277776"/>
                <a:ext cx="566916" cy="196037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4" name="Line"/>
              <p:cNvSpPr/>
              <p:nvPr/>
            </p:nvSpPr>
            <p:spPr>
              <a:xfrm>
                <a:off x="535126" y="442023"/>
                <a:ext cx="143054" cy="381476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5" name="Line"/>
              <p:cNvSpPr/>
              <p:nvPr/>
            </p:nvSpPr>
            <p:spPr>
              <a:xfrm>
                <a:off x="858320" y="0"/>
                <a:ext cx="354985" cy="111264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6" name="Line"/>
              <p:cNvSpPr/>
              <p:nvPr/>
            </p:nvSpPr>
            <p:spPr>
              <a:xfrm>
                <a:off x="1189992" y="119593"/>
                <a:ext cx="425982" cy="333027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7" name="Line"/>
              <p:cNvSpPr/>
              <p:nvPr/>
            </p:nvSpPr>
            <p:spPr>
              <a:xfrm flipH="1">
                <a:off x="1181515" y="107245"/>
                <a:ext cx="21194" cy="487442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8" name="Line"/>
              <p:cNvSpPr/>
              <p:nvPr/>
            </p:nvSpPr>
            <p:spPr>
              <a:xfrm>
                <a:off x="1165621" y="611568"/>
                <a:ext cx="455652" cy="211931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9" name="Line"/>
              <p:cNvSpPr/>
              <p:nvPr/>
            </p:nvSpPr>
            <p:spPr>
              <a:xfrm flipV="1">
                <a:off x="1610675" y="447321"/>
                <a:ext cx="10597" cy="386775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0" name="Line"/>
              <p:cNvSpPr/>
              <p:nvPr/>
            </p:nvSpPr>
            <p:spPr>
              <a:xfrm flipH="1">
                <a:off x="683476" y="600971"/>
                <a:ext cx="498039" cy="217230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1" name="Line"/>
              <p:cNvSpPr/>
              <p:nvPr/>
            </p:nvSpPr>
            <p:spPr>
              <a:xfrm>
                <a:off x="672880" y="818200"/>
                <a:ext cx="393701" cy="254319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2" name="Line"/>
              <p:cNvSpPr/>
              <p:nvPr/>
            </p:nvSpPr>
            <p:spPr>
              <a:xfrm>
                <a:off x="344388" y="108231"/>
                <a:ext cx="227827" cy="360284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3" name="Line"/>
              <p:cNvSpPr/>
              <p:nvPr/>
            </p:nvSpPr>
            <p:spPr>
              <a:xfrm flipH="1">
                <a:off x="577511" y="18161"/>
                <a:ext cx="296704" cy="460951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4" name="Line"/>
              <p:cNvSpPr/>
              <p:nvPr/>
            </p:nvSpPr>
            <p:spPr>
              <a:xfrm flipH="1">
                <a:off x="1446428" y="818200"/>
                <a:ext cx="174845" cy="344389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5" name="Line"/>
              <p:cNvSpPr/>
              <p:nvPr/>
            </p:nvSpPr>
            <p:spPr>
              <a:xfrm>
                <a:off x="1080847" y="1083114"/>
                <a:ext cx="365582" cy="79475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6" name="Line"/>
              <p:cNvSpPr/>
              <p:nvPr/>
            </p:nvSpPr>
            <p:spPr>
              <a:xfrm flipH="1">
                <a:off x="1075549" y="606269"/>
                <a:ext cx="100669" cy="482144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7" name="Line"/>
              <p:cNvSpPr/>
              <p:nvPr/>
            </p:nvSpPr>
            <p:spPr>
              <a:xfrm flipV="1">
                <a:off x="0" y="92337"/>
                <a:ext cx="360283" cy="180142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8" name="Line"/>
              <p:cNvSpPr/>
              <p:nvPr/>
            </p:nvSpPr>
            <p:spPr>
              <a:xfrm flipV="1">
                <a:off x="100667" y="463216"/>
                <a:ext cx="460951" cy="270213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9" name="Line"/>
              <p:cNvSpPr/>
              <p:nvPr/>
            </p:nvSpPr>
            <p:spPr>
              <a:xfrm flipH="1">
                <a:off x="360283" y="823499"/>
                <a:ext cx="307301" cy="393701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50" name="Line"/>
              <p:cNvSpPr/>
              <p:nvPr/>
            </p:nvSpPr>
            <p:spPr>
              <a:xfrm>
                <a:off x="551021" y="457918"/>
                <a:ext cx="630496" cy="143054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51" name="Line"/>
              <p:cNvSpPr/>
              <p:nvPr/>
            </p:nvSpPr>
            <p:spPr>
              <a:xfrm>
                <a:off x="100667" y="722831"/>
                <a:ext cx="243722" cy="471547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52" name="Line"/>
              <p:cNvSpPr/>
              <p:nvPr/>
            </p:nvSpPr>
            <p:spPr>
              <a:xfrm flipV="1">
                <a:off x="672880" y="1083114"/>
                <a:ext cx="393701" cy="222528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53" name="Line"/>
              <p:cNvSpPr/>
              <p:nvPr/>
            </p:nvSpPr>
            <p:spPr>
              <a:xfrm>
                <a:off x="339090" y="1210272"/>
                <a:ext cx="344389" cy="95370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369" name="Group"/>
            <p:cNvGrpSpPr/>
            <p:nvPr/>
          </p:nvGrpSpPr>
          <p:grpSpPr>
            <a:xfrm>
              <a:off x="0" y="0"/>
              <a:ext cx="2239977" cy="1827109"/>
              <a:chOff x="0" y="0"/>
              <a:chExt cx="2239976" cy="1827108"/>
            </a:xfrm>
          </p:grpSpPr>
          <p:pic>
            <p:nvPicPr>
              <p:cNvPr id="355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4493" y="627577"/>
                <a:ext cx="627330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6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2646" y="835829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7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2646" y="427655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8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9385" y="1177362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9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019" y="835829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0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191" y="1077401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1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019" y="1335633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7814" y="127773"/>
                <a:ext cx="627330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4609" y="0"/>
                <a:ext cx="627331" cy="4914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397" y="452646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5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816" y="152763"/>
                <a:ext cx="627330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6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319365"/>
                <a:ext cx="627330" cy="4914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7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73" y="777518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8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816" y="1202352"/>
                <a:ext cx="627330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1" name="Rectangle"/>
          <p:cNvSpPr/>
          <p:nvPr/>
        </p:nvSpPr>
        <p:spPr>
          <a:xfrm>
            <a:off x="1610777" y="2149332"/>
            <a:ext cx="1905001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2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751" y="4111172"/>
            <a:ext cx="1498965" cy="309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bb1.tiff" descr="bb1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354" y="2625727"/>
            <a:ext cx="3122855" cy="2367405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mécanique statistique…"/>
          <p:cNvSpPr txBox="1"/>
          <p:nvPr/>
        </p:nvSpPr>
        <p:spPr>
          <a:xfrm>
            <a:off x="4723652" y="1838579"/>
            <a:ext cx="7010252" cy="818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8311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mécanique statistique</a:t>
            </a:r>
          </a:p>
          <a:p>
            <a:pPr>
              <a:defRPr sz="2400">
                <a:solidFill>
                  <a:srgbClr val="8311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interactions locales → corrélations invariantes d’échelle</a:t>
            </a:r>
          </a:p>
        </p:txBody>
      </p:sp>
      <p:sp>
        <p:nvSpPr>
          <p:cNvPr id="375" name="Cavagna, Giardina, Mora et al"/>
          <p:cNvSpPr txBox="1"/>
          <p:nvPr/>
        </p:nvSpPr>
        <p:spPr>
          <a:xfrm>
            <a:off x="25343" y="9437919"/>
            <a:ext cx="248621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Cavagna, Giardina, Mora et al</a:t>
            </a:r>
          </a:p>
        </p:txBody>
      </p:sp>
      <p:grpSp>
        <p:nvGrpSpPr>
          <p:cNvPr id="385" name="Group"/>
          <p:cNvGrpSpPr/>
          <p:nvPr/>
        </p:nvGrpSpPr>
        <p:grpSpPr>
          <a:xfrm>
            <a:off x="246891" y="4884937"/>
            <a:ext cx="16477456" cy="5088083"/>
            <a:chOff x="0" y="0"/>
            <a:chExt cx="16477454" cy="5088081"/>
          </a:xfrm>
        </p:grpSpPr>
        <p:grpSp>
          <p:nvGrpSpPr>
            <p:cNvPr id="383" name="Group"/>
            <p:cNvGrpSpPr/>
            <p:nvPr/>
          </p:nvGrpSpPr>
          <p:grpSpPr>
            <a:xfrm>
              <a:off x="-1" y="433121"/>
              <a:ext cx="16477456" cy="4654961"/>
              <a:chOff x="0" y="0"/>
              <a:chExt cx="16477454" cy="4654959"/>
            </a:xfrm>
          </p:grpSpPr>
          <p:sp>
            <p:nvSpPr>
              <p:cNvPr id="376" name="Rectangle"/>
              <p:cNvSpPr/>
              <p:nvPr/>
            </p:nvSpPr>
            <p:spPr>
              <a:xfrm>
                <a:off x="6954008" y="496099"/>
                <a:ext cx="1371601" cy="4572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algn="l" defTabSz="45720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77" name="Square"/>
              <p:cNvSpPr/>
              <p:nvPr/>
            </p:nvSpPr>
            <p:spPr>
              <a:xfrm>
                <a:off x="4274308" y="1031270"/>
                <a:ext cx="1270001" cy="12700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>
                  <a:buClr>
                    <a:srgbClr val="000000"/>
                  </a:buCl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pic>
            <p:nvPicPr>
              <p:cNvPr id="378" name="Image" descr="Image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7941" y="1171807"/>
                <a:ext cx="2410223" cy="2034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9" name="Group"/>
              <p:cNvSpPr txBox="1"/>
              <p:nvPr/>
            </p:nvSpPr>
            <p:spPr>
              <a:xfrm>
                <a:off x="2668391" y="0"/>
                <a:ext cx="8618275" cy="546127"/>
              </a:xfrm>
              <a:prstGeom prst="rect">
                <a:avLst/>
              </a:prstGeom>
              <a:noFill/>
              <a:ln w="12700" cap="flat">
                <a:noFill/>
                <a:round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algn="r" defTabSz="647700">
                  <a:defRPr sz="2400">
                    <a:solidFill>
                      <a:srgbClr val="831100"/>
                    </a:solidFill>
                    <a:uFill>
                      <a:solidFill>
                        <a:srgbClr val="831100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   modèle des interactions sur un réseau changeant </a:t>
                </a:r>
              </a:p>
            </p:txBody>
          </p:sp>
          <p:sp>
            <p:nvSpPr>
              <p:cNvPr id="380" name="→ eq. stochastique du mouvement  ⟷ modèle “social” d’interactions"/>
              <p:cNvSpPr txBox="1"/>
              <p:nvPr/>
            </p:nvSpPr>
            <p:spPr>
              <a:xfrm>
                <a:off x="3799698" y="497229"/>
                <a:ext cx="12677757" cy="553599"/>
              </a:xfrm>
              <a:prstGeom prst="rect">
                <a:avLst/>
              </a:prstGeom>
              <a:noFill/>
              <a:ln w="12700" cap="flat">
                <a:noFill/>
                <a:round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algn="l" defTabSz="647700">
                  <a:defRPr sz="2400">
                    <a:uFill>
                      <a:solidFill>
                        <a:srgbClr val="000000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→ eq. stochastique du mouvement  ⟷ modèle “social” d’interactions</a:t>
                </a:r>
              </a:p>
            </p:txBody>
          </p:sp>
          <p:pic>
            <p:nvPicPr>
              <p:cNvPr id="381" name="Image" descr="Image"/>
              <p:cNvPicPr>
                <a:picLocks noChangeAspect="1"/>
              </p:cNvPicPr>
              <p:nvPr/>
            </p:nvPicPr>
            <p:blipFill>
              <a:blip r:embed="rId10"/>
              <a:srcRect r="80452"/>
              <a:stretch>
                <a:fillRect/>
              </a:stretch>
            </p:blipFill>
            <p:spPr>
              <a:xfrm>
                <a:off x="913894" y="3357955"/>
                <a:ext cx="896214" cy="7100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2" name="distribution de Maxwell-Boltzmann"/>
              <p:cNvSpPr/>
              <p:nvPr/>
            </p:nvSpPr>
            <p:spPr>
              <a:xfrm>
                <a:off x="0" y="3384959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0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distribution de Maxwell-Boltzmann</a:t>
                </a:r>
              </a:p>
            </p:txBody>
          </p:sp>
        </p:grpSp>
        <p:sp>
          <p:nvSpPr>
            <p:cNvPr id="384" name="direction globale aléatoire → brisure de symétrie → mode zéro"/>
            <p:cNvSpPr txBox="1"/>
            <p:nvPr/>
          </p:nvSpPr>
          <p:spPr>
            <a:xfrm>
              <a:off x="3679251" y="0"/>
              <a:ext cx="9440965" cy="553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2085975">
                <a:defRPr sz="2400">
                  <a:solidFill>
                    <a:srgbClr val="171717"/>
                  </a:solidFill>
                  <a:uFill>
                    <a:solidFill>
                      <a:srgbClr val="171717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E5E5E5"/>
                  </a:solidFill>
                  <a:uFill>
                    <a:solidFill>
                      <a:srgbClr val="E5E5E5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171717"/>
                  </a:solidFill>
                  <a:uFill>
                    <a:solidFill>
                      <a:srgbClr val="171717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  direction globale aléatoire → brisure de symétrie → mode zéro</a:t>
              </a:r>
            </a:p>
          </p:txBody>
        </p:sp>
      </p:grpSp>
      <p:pic>
        <p:nvPicPr>
          <p:cNvPr id="386" name="SI movie 5.mp4" descr="SI movie 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25030" y="6461807"/>
            <a:ext cx="4118944" cy="3089208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défauts topologiques"/>
          <p:cNvSpPr txBox="1"/>
          <p:nvPr/>
        </p:nvSpPr>
        <p:spPr>
          <a:xfrm>
            <a:off x="9823465" y="8886031"/>
            <a:ext cx="282795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défauts topologiques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34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34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386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</p:childTnLst>
        </p:cTn>
      </p:par>
    </p:tnLst>
    <p:bldLst>
      <p:bldP spid="385" grpId="1" animBg="1" advAuto="0"/>
      <p:bldP spid="386" grpId="2" animBg="1" advAuto="0"/>
      <p:bldP spid="387" grpId="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l'évolution génère de la diversité"/>
          <p:cNvSpPr txBox="1"/>
          <p:nvPr/>
        </p:nvSpPr>
        <p:spPr>
          <a:xfrm>
            <a:off x="3564077" y="469209"/>
            <a:ext cx="59438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l'évolution génère de </a:t>
            </a:r>
            <a:r>
              <a:rPr b="1">
                <a:solidFill>
                  <a:schemeClr val="accent5"/>
                </a:solidFill>
              </a:rPr>
              <a:t>la diversité</a:t>
            </a:r>
          </a:p>
        </p:txBody>
      </p:sp>
      <p:sp>
        <p:nvSpPr>
          <p:cNvPr id="390" name="l'espace des solutions diverses est-il infini?"/>
          <p:cNvSpPr txBox="1"/>
          <p:nvPr/>
        </p:nvSpPr>
        <p:spPr>
          <a:xfrm>
            <a:off x="3227280" y="1398225"/>
            <a:ext cx="759473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l'espace des solutions diverses est-il </a:t>
            </a:r>
            <a:r>
              <a:rPr i="1"/>
              <a:t>infini</a:t>
            </a:r>
            <a:r>
              <a:t>?</a:t>
            </a:r>
          </a:p>
        </p:txBody>
      </p:sp>
      <p:grpSp>
        <p:nvGrpSpPr>
          <p:cNvPr id="395" name="Group"/>
          <p:cNvGrpSpPr/>
          <p:nvPr/>
        </p:nvGrpSpPr>
        <p:grpSpPr>
          <a:xfrm>
            <a:off x="1800195" y="2934593"/>
            <a:ext cx="10016560" cy="5021869"/>
            <a:chOff x="0" y="0"/>
            <a:chExt cx="10016558" cy="5021867"/>
          </a:xfrm>
        </p:grpSpPr>
        <p:sp>
          <p:nvSpPr>
            <p:cNvPr id="391" name="Triangle"/>
            <p:cNvSpPr/>
            <p:nvPr/>
          </p:nvSpPr>
          <p:spPr>
            <a:xfrm>
              <a:off x="53244" y="20804"/>
              <a:ext cx="9887915" cy="4966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04"/>
                  </a:moveTo>
                  <a:lnTo>
                    <a:pt x="10776" y="0"/>
                  </a:lnTo>
                  <a:lnTo>
                    <a:pt x="21600" y="21600"/>
                  </a:lnTo>
                  <a:lnTo>
                    <a:pt x="0" y="21504"/>
                  </a:lnTo>
                  <a:close/>
                </a:path>
              </a:pathLst>
            </a:custGeom>
            <a:solidFill>
              <a:srgbClr val="E4F7F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E4F7FE"/>
                  </a:solidFill>
                </a:defRPr>
              </a:pPr>
              <a:endParaRPr/>
            </a:p>
          </p:txBody>
        </p:sp>
        <p:sp>
          <p:nvSpPr>
            <p:cNvPr id="392" name="Shape"/>
            <p:cNvSpPr/>
            <p:nvPr/>
          </p:nvSpPr>
          <p:spPr>
            <a:xfrm>
              <a:off x="3404973" y="1596420"/>
              <a:ext cx="2908405" cy="342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8"/>
                  </a:moveTo>
                  <a:cubicBezTo>
                    <a:pt x="1356" y="1665"/>
                    <a:pt x="2376" y="3461"/>
                    <a:pt x="3029" y="5341"/>
                  </a:cubicBezTo>
                  <a:cubicBezTo>
                    <a:pt x="3667" y="7180"/>
                    <a:pt x="3946" y="9079"/>
                    <a:pt x="3857" y="10978"/>
                  </a:cubicBezTo>
                  <a:cubicBezTo>
                    <a:pt x="3792" y="12802"/>
                    <a:pt x="3713" y="14586"/>
                    <a:pt x="3699" y="16466"/>
                  </a:cubicBezTo>
                  <a:cubicBezTo>
                    <a:pt x="3686" y="18109"/>
                    <a:pt x="3739" y="19762"/>
                    <a:pt x="3833" y="21412"/>
                  </a:cubicBezTo>
                  <a:cubicBezTo>
                    <a:pt x="6068" y="21539"/>
                    <a:pt x="8308" y="21600"/>
                    <a:pt x="10547" y="21594"/>
                  </a:cubicBezTo>
                  <a:cubicBezTo>
                    <a:pt x="12746" y="21589"/>
                    <a:pt x="14944" y="21519"/>
                    <a:pt x="17137" y="21386"/>
                  </a:cubicBezTo>
                  <a:cubicBezTo>
                    <a:pt x="17240" y="19942"/>
                    <a:pt x="17300" y="18495"/>
                    <a:pt x="17292" y="17049"/>
                  </a:cubicBezTo>
                  <a:cubicBezTo>
                    <a:pt x="17281" y="15051"/>
                    <a:pt x="17169" y="13132"/>
                    <a:pt x="17016" y="11194"/>
                  </a:cubicBezTo>
                  <a:cubicBezTo>
                    <a:pt x="17093" y="9245"/>
                    <a:pt x="17515" y="7312"/>
                    <a:pt x="18269" y="5445"/>
                  </a:cubicBezTo>
                  <a:cubicBezTo>
                    <a:pt x="19045" y="3526"/>
                    <a:pt x="20165" y="1694"/>
                    <a:pt x="21600" y="0"/>
                  </a:cubicBezTo>
                  <a:lnTo>
                    <a:pt x="0" y="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F7FE"/>
                </a:gs>
                <a:gs pos="52888">
                  <a:srgbClr val="73AEDF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93" name="Line"/>
            <p:cNvSpPr/>
            <p:nvPr/>
          </p:nvSpPr>
          <p:spPr>
            <a:xfrm>
              <a:off x="4996927" y="-1"/>
              <a:ext cx="5019633" cy="50196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94" name="Line"/>
            <p:cNvSpPr/>
            <p:nvPr/>
          </p:nvSpPr>
          <p:spPr>
            <a:xfrm flipH="1">
              <a:off x="0" y="-1"/>
              <a:ext cx="5019632" cy="50196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pic>
        <p:nvPicPr>
          <p:cNvPr id="396" name="flu02.tiff" descr="flu02.tiff"/>
          <p:cNvPicPr>
            <a:picLocks noChangeAspect="1"/>
          </p:cNvPicPr>
          <p:nvPr/>
        </p:nvPicPr>
        <p:blipFill>
          <a:blip r:embed="rId2"/>
          <a:srcRect l="10194" b="9886"/>
          <a:stretch>
            <a:fillRect/>
          </a:stretch>
        </p:blipFill>
        <p:spPr>
          <a:xfrm>
            <a:off x="6434222" y="2790712"/>
            <a:ext cx="748351" cy="718272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co - évolution = événements rares contraints"/>
          <p:cNvSpPr txBox="1"/>
          <p:nvPr/>
        </p:nvSpPr>
        <p:spPr>
          <a:xfrm>
            <a:off x="3259527" y="8237784"/>
            <a:ext cx="768591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co - évolution = événements rares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contraints</a:t>
            </a:r>
          </a:p>
        </p:txBody>
      </p:sp>
      <p:sp>
        <p:nvSpPr>
          <p:cNvPr id="398" name="évolution = événements rares"/>
          <p:cNvSpPr txBox="1"/>
          <p:nvPr/>
        </p:nvSpPr>
        <p:spPr>
          <a:xfrm>
            <a:off x="4236153" y="2094469"/>
            <a:ext cx="514464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évolution = événements rares</a:t>
            </a:r>
          </a:p>
        </p:txBody>
      </p:sp>
      <p:sp>
        <p:nvSpPr>
          <p:cNvPr id="399" name="les chemins de l'évolution sont-ils reproductibles / prévisibles?"/>
          <p:cNvSpPr txBox="1"/>
          <p:nvPr/>
        </p:nvSpPr>
        <p:spPr>
          <a:xfrm>
            <a:off x="1401717" y="9077908"/>
            <a:ext cx="1081351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les chemins de l'évolution sont-ils reproductibles / prévisibles?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</Words>
  <Application>Microsoft Macintosh PowerPoint</Application>
  <PresentationFormat>Custom</PresentationFormat>
  <Paragraphs>144</Paragraphs>
  <Slides>11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Avenir</vt:lpstr>
      <vt:lpstr>Calibri</vt:lpstr>
      <vt:lpstr>Futura</vt:lpstr>
      <vt:lpstr>Gill Sans</vt:lpstr>
      <vt:lpstr>Helvetica</vt:lpstr>
      <vt:lpstr>Helvetica Light</vt:lpstr>
      <vt:lpstr>Lucida Grande</vt:lpstr>
      <vt:lpstr>Myriad Pro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marco.cirelli@gmail.com</cp:lastModifiedBy>
  <cp:revision>2</cp:revision>
  <dcterms:modified xsi:type="dcterms:W3CDTF">2023-07-03T03:35:37Z</dcterms:modified>
</cp:coreProperties>
</file>