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9" r:id="rId1"/>
  </p:sldMasterIdLst>
  <p:notesMasterIdLst>
    <p:notesMasterId r:id="rId46"/>
  </p:notesMasterIdLst>
  <p:sldIdLst>
    <p:sldId id="648" r:id="rId2"/>
    <p:sldId id="883" r:id="rId3"/>
    <p:sldId id="914" r:id="rId4"/>
    <p:sldId id="849" r:id="rId5"/>
    <p:sldId id="889" r:id="rId6"/>
    <p:sldId id="853" r:id="rId7"/>
    <p:sldId id="915" r:id="rId8"/>
    <p:sldId id="894" r:id="rId9"/>
    <p:sldId id="895" r:id="rId10"/>
    <p:sldId id="880" r:id="rId11"/>
    <p:sldId id="882" r:id="rId12"/>
    <p:sldId id="916" r:id="rId13"/>
    <p:sldId id="899" r:id="rId14"/>
    <p:sldId id="859" r:id="rId15"/>
    <p:sldId id="902" r:id="rId16"/>
    <p:sldId id="901" r:id="rId17"/>
    <p:sldId id="867" r:id="rId18"/>
    <p:sldId id="860" r:id="rId19"/>
    <p:sldId id="868" r:id="rId20"/>
    <p:sldId id="870" r:id="rId21"/>
    <p:sldId id="917" r:id="rId22"/>
    <p:sldId id="905" r:id="rId23"/>
    <p:sldId id="907" r:id="rId24"/>
    <p:sldId id="869" r:id="rId25"/>
    <p:sldId id="872" r:id="rId26"/>
    <p:sldId id="873" r:id="rId27"/>
    <p:sldId id="866" r:id="rId28"/>
    <p:sldId id="906" r:id="rId29"/>
    <p:sldId id="909" r:id="rId30"/>
    <p:sldId id="910" r:id="rId31"/>
    <p:sldId id="911" r:id="rId32"/>
    <p:sldId id="912" r:id="rId33"/>
    <p:sldId id="913" r:id="rId34"/>
    <p:sldId id="908" r:id="rId35"/>
    <p:sldId id="695" r:id="rId36"/>
    <p:sldId id="844" r:id="rId37"/>
    <p:sldId id="845" r:id="rId38"/>
    <p:sldId id="771" r:id="rId39"/>
    <p:sldId id="878" r:id="rId40"/>
    <p:sldId id="891" r:id="rId41"/>
    <p:sldId id="879" r:id="rId42"/>
    <p:sldId id="877" r:id="rId43"/>
    <p:sldId id="918" r:id="rId44"/>
    <p:sldId id="919" r:id="rId45"/>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FF6600"/>
    <a:srgbClr val="FFFF00"/>
    <a:srgbClr val="000000"/>
    <a:srgbClr val="FFFFFF"/>
    <a:srgbClr val="D6F616"/>
    <a:srgbClr val="66FF33"/>
    <a:srgbClr val="33CC33"/>
    <a:srgbClr val="EDC5F1"/>
    <a:srgbClr val="D763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94" autoAdjust="0"/>
    <p:restoredTop sz="55416" autoAdjust="0"/>
  </p:normalViewPr>
  <p:slideViewPr>
    <p:cSldViewPr>
      <p:cViewPr varScale="1">
        <p:scale>
          <a:sx n="59" d="100"/>
          <a:sy n="59" d="100"/>
        </p:scale>
        <p:origin x="1352" y="-3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defRPr sz="1300" smtClean="0">
                <a:latin typeface="Arial" charset="0"/>
              </a:defRPr>
            </a:lvl1pPr>
          </a:lstStyle>
          <a:p>
            <a:pPr>
              <a:defRPr/>
            </a:pPr>
            <a:endParaRPr lang="en-US"/>
          </a:p>
        </p:txBody>
      </p:sp>
      <p:sp>
        <p:nvSpPr>
          <p:cNvPr id="6147" name="Rectangle 3"/>
          <p:cNvSpPr>
            <a:spLocks noGrp="1" noChangeArrowheads="1"/>
          </p:cNvSpPr>
          <p:nvPr>
            <p:ph type="dt" idx="1"/>
          </p:nvPr>
        </p:nvSpPr>
        <p:spPr bwMode="auto">
          <a:xfrm>
            <a:off x="4021294"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a:defRPr sz="1300" smtClean="0">
                <a:latin typeface="Arial" charset="0"/>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709930" y="4861441"/>
            <a:ext cx="5679440"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en-US" noProof="0" smtClean="0"/>
              <a:t>Cliquez pour modifier les styles du texte du masque</a:t>
            </a:r>
          </a:p>
          <a:p>
            <a:pPr lvl="1"/>
            <a:r>
              <a:rPr lang="en-US" noProof="0" smtClean="0"/>
              <a:t>Deuxième niveau</a:t>
            </a:r>
          </a:p>
          <a:p>
            <a:pPr lvl="2"/>
            <a:r>
              <a:rPr lang="en-US" noProof="0" smtClean="0"/>
              <a:t>Troisième niveau</a:t>
            </a:r>
          </a:p>
          <a:p>
            <a:pPr lvl="3"/>
            <a:r>
              <a:rPr lang="en-US" noProof="0" smtClean="0"/>
              <a:t>Quatrième niveau</a:t>
            </a:r>
          </a:p>
          <a:p>
            <a:pPr lvl="4"/>
            <a:r>
              <a:rPr lang="en-US" noProof="0" smtClean="0"/>
              <a:t>Cinquième niveau</a:t>
            </a:r>
          </a:p>
        </p:txBody>
      </p:sp>
      <p:sp>
        <p:nvSpPr>
          <p:cNvPr id="6150" name="Rectangle 6"/>
          <p:cNvSpPr>
            <a:spLocks noGrp="1" noChangeArrowheads="1"/>
          </p:cNvSpPr>
          <p:nvPr>
            <p:ph type="ftr" sz="quarter" idx="4"/>
          </p:nvPr>
        </p:nvSpPr>
        <p:spPr bwMode="auto">
          <a:xfrm>
            <a:off x="0"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defRPr sz="1300" smtClean="0">
                <a:latin typeface="Arial" charset="0"/>
              </a:defRPr>
            </a:lvl1pPr>
          </a:lstStyle>
          <a:p>
            <a:pPr>
              <a:defRPr/>
            </a:pPr>
            <a:endParaRPr lang="en-US"/>
          </a:p>
        </p:txBody>
      </p:sp>
      <p:sp>
        <p:nvSpPr>
          <p:cNvPr id="6151" name="Rectangle 7"/>
          <p:cNvSpPr>
            <a:spLocks noGrp="1" noChangeArrowheads="1"/>
          </p:cNvSpPr>
          <p:nvPr>
            <p:ph type="sldNum" sz="quarter" idx="5"/>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a:defRPr sz="1300" smtClean="0">
                <a:latin typeface="Arial" charset="0"/>
              </a:defRPr>
            </a:lvl1pPr>
          </a:lstStyle>
          <a:p>
            <a:pPr>
              <a:defRPr/>
            </a:pPr>
            <a:fld id="{E7EA0C6F-F038-4693-A48C-B00A4B57E807}" type="slidenum">
              <a:rPr lang="en-US"/>
              <a:pPr>
                <a:defRPr/>
              </a:pPr>
              <a:t>‹N°›</a:t>
            </a:fld>
            <a:endParaRPr lang="en-US"/>
          </a:p>
        </p:txBody>
      </p:sp>
    </p:spTree>
    <p:extLst>
      <p:ext uri="{BB962C8B-B14F-4D97-AF65-F5344CB8AC3E}">
        <p14:creationId xmlns:p14="http://schemas.microsoft.com/office/powerpoint/2010/main" val="13608682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Framework_Programmes_for_Research_and_Technological_Development"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en.wikipedia.org/wiki/Gravitational-wave_astronomy"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45’ total</a:t>
            </a:r>
          </a:p>
          <a:p>
            <a:r>
              <a:rPr lang="fr-FR" dirty="0" err="1" smtClean="0"/>
              <a:t>Combined</a:t>
            </a:r>
            <a:r>
              <a:rPr lang="fr-FR" dirty="0" smtClean="0"/>
              <a:t> </a:t>
            </a:r>
            <a:r>
              <a:rPr lang="fr-FR" dirty="0" err="1" smtClean="0"/>
              <a:t>knowledge</a:t>
            </a:r>
            <a:r>
              <a:rPr lang="fr-FR" dirty="0" smtClean="0"/>
              <a:t> </a:t>
            </a:r>
            <a:r>
              <a:rPr lang="fr-FR" dirty="0" err="1" smtClean="0"/>
              <a:t>from</a:t>
            </a:r>
            <a:r>
              <a:rPr lang="fr-FR" dirty="0" smtClean="0"/>
              <a:t> </a:t>
            </a:r>
            <a:r>
              <a:rPr lang="fr-FR" dirty="0" err="1" smtClean="0"/>
              <a:t>nuclear</a:t>
            </a:r>
            <a:r>
              <a:rPr lang="fr-FR" dirty="0" smtClean="0"/>
              <a:t> </a:t>
            </a:r>
            <a:r>
              <a:rPr lang="fr-FR" dirty="0" err="1" smtClean="0"/>
              <a:t>physcs</a:t>
            </a:r>
            <a:r>
              <a:rPr lang="fr-FR" dirty="0" smtClean="0"/>
              <a:t> and </a:t>
            </a:r>
            <a:r>
              <a:rPr lang="fr-FR" dirty="0" err="1" smtClean="0"/>
              <a:t>astro</a:t>
            </a:r>
            <a:r>
              <a:rPr lang="fr-FR" dirty="0" smtClean="0"/>
              <a:t> </a:t>
            </a:r>
            <a:r>
              <a:rPr lang="fr-FR" dirty="0" err="1" smtClean="0"/>
              <a:t>can</a:t>
            </a:r>
            <a:r>
              <a:rPr lang="fr-FR" dirty="0" smtClean="0"/>
              <a:t> tell us </a:t>
            </a:r>
            <a:endParaRPr lang="fr-FR" dirty="0"/>
          </a:p>
        </p:txBody>
      </p:sp>
      <p:sp>
        <p:nvSpPr>
          <p:cNvPr id="4" name="Espace réservé du numéro de diapositive 3"/>
          <p:cNvSpPr>
            <a:spLocks noGrp="1"/>
          </p:cNvSpPr>
          <p:nvPr>
            <p:ph type="sldNum" sz="quarter" idx="10"/>
          </p:nvPr>
        </p:nvSpPr>
        <p:spPr/>
        <p:txBody>
          <a:bodyPr/>
          <a:lstStyle/>
          <a:p>
            <a:pPr>
              <a:defRPr/>
            </a:pPr>
            <a:fld id="{E7EA0C6F-F038-4693-A48C-B00A4B57E807}" type="slidenum">
              <a:rPr lang="en-US" smtClean="0"/>
              <a:pPr>
                <a:defRPr/>
              </a:pPr>
              <a:t>1</a:t>
            </a:fld>
            <a:endParaRPr lang="en-US"/>
          </a:p>
        </p:txBody>
      </p:sp>
    </p:spTree>
    <p:extLst>
      <p:ext uri="{BB962C8B-B14F-4D97-AF65-F5344CB8AC3E}">
        <p14:creationId xmlns:p14="http://schemas.microsoft.com/office/powerpoint/2010/main" val="3788354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Constant Sound Speed</a:t>
            </a:r>
            <a:endParaRPr lang="fr-FR" dirty="0"/>
          </a:p>
        </p:txBody>
      </p:sp>
      <p:sp>
        <p:nvSpPr>
          <p:cNvPr id="4" name="Espace réservé du numéro de diapositive 3"/>
          <p:cNvSpPr>
            <a:spLocks noGrp="1"/>
          </p:cNvSpPr>
          <p:nvPr>
            <p:ph type="sldNum" sz="quarter" idx="10"/>
          </p:nvPr>
        </p:nvSpPr>
        <p:spPr/>
        <p:txBody>
          <a:bodyPr/>
          <a:lstStyle/>
          <a:p>
            <a:pPr>
              <a:defRPr/>
            </a:pPr>
            <a:fld id="{E7EA0C6F-F038-4693-A48C-B00A4B57E807}" type="slidenum">
              <a:rPr lang="en-US" smtClean="0"/>
              <a:pPr>
                <a:defRPr/>
              </a:pPr>
              <a:t>22</a:t>
            </a:fld>
            <a:endParaRPr lang="en-US"/>
          </a:p>
        </p:txBody>
      </p:sp>
    </p:spTree>
    <p:extLst>
      <p:ext uri="{BB962C8B-B14F-4D97-AF65-F5344CB8AC3E}">
        <p14:creationId xmlns:p14="http://schemas.microsoft.com/office/powerpoint/2010/main" val="433587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Constant Sound Speed</a:t>
            </a:r>
            <a:endParaRPr lang="fr-FR" dirty="0"/>
          </a:p>
        </p:txBody>
      </p:sp>
      <p:sp>
        <p:nvSpPr>
          <p:cNvPr id="4" name="Espace réservé du numéro de diapositive 3"/>
          <p:cNvSpPr>
            <a:spLocks noGrp="1"/>
          </p:cNvSpPr>
          <p:nvPr>
            <p:ph type="sldNum" sz="quarter" idx="10"/>
          </p:nvPr>
        </p:nvSpPr>
        <p:spPr/>
        <p:txBody>
          <a:bodyPr/>
          <a:lstStyle/>
          <a:p>
            <a:pPr>
              <a:defRPr/>
            </a:pPr>
            <a:fld id="{E7EA0C6F-F038-4693-A48C-B00A4B57E807}" type="slidenum">
              <a:rPr lang="en-US" smtClean="0"/>
              <a:pPr>
                <a:defRPr/>
              </a:pPr>
              <a:t>23</a:t>
            </a:fld>
            <a:endParaRPr lang="en-US"/>
          </a:p>
        </p:txBody>
      </p:sp>
    </p:spTree>
    <p:extLst>
      <p:ext uri="{BB962C8B-B14F-4D97-AF65-F5344CB8AC3E}">
        <p14:creationId xmlns:p14="http://schemas.microsoft.com/office/powerpoint/2010/main" val="1093457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Feu </a:t>
            </a:r>
            <a:r>
              <a:rPr lang="en-US" sz="1200" b="0" i="0" kern="1200" dirty="0" err="1" smtClean="0">
                <a:solidFill>
                  <a:schemeClr val="tx1"/>
                </a:solidFill>
                <a:effectLst/>
                <a:latin typeface="Arial" charset="0"/>
                <a:ea typeface="+mn-ea"/>
                <a:cs typeface="+mn-cs"/>
              </a:rPr>
              <a:t>vert</a:t>
            </a:r>
            <a:r>
              <a:rPr lang="en-US" sz="1200" b="0" i="0" kern="1200" dirty="0" smtClean="0">
                <a:solidFill>
                  <a:schemeClr val="tx1"/>
                </a:solidFill>
                <a:effectLst/>
                <a:latin typeface="Arial" charset="0"/>
                <a:ea typeface="+mn-ea"/>
                <a:cs typeface="+mn-cs"/>
              </a:rPr>
              <a:t> de </a:t>
            </a:r>
            <a:r>
              <a:rPr lang="en-US" sz="1200" b="0" i="0" kern="1200" dirty="0" err="1" smtClean="0">
                <a:solidFill>
                  <a:schemeClr val="tx1"/>
                </a:solidFill>
                <a:effectLst/>
                <a:latin typeface="Arial" charset="0"/>
                <a:ea typeface="+mn-ea"/>
                <a:cs typeface="+mn-cs"/>
              </a:rPr>
              <a:t>l’ESFRI</a:t>
            </a:r>
            <a:r>
              <a:rPr lang="en-US" sz="1200" b="0" i="0" kern="1200" dirty="0" smtClean="0">
                <a:solidFill>
                  <a:schemeClr val="tx1"/>
                </a:solidFill>
                <a:effectLst/>
                <a:latin typeface="Arial" charset="0"/>
                <a:ea typeface="+mn-ea"/>
                <a:cs typeface="+mn-cs"/>
              </a:rPr>
              <a:t> </a:t>
            </a:r>
            <a:r>
              <a:rPr lang="en-US" sz="1200" b="0" i="0" kern="1200" dirty="0" err="1" smtClean="0">
                <a:solidFill>
                  <a:schemeClr val="tx1"/>
                </a:solidFill>
                <a:effectLst/>
                <a:latin typeface="Arial" charset="0"/>
                <a:ea typeface="+mn-ea"/>
                <a:cs typeface="+mn-cs"/>
              </a:rPr>
              <a:t>en</a:t>
            </a:r>
            <a:r>
              <a:rPr lang="en-US" sz="1200" b="0" i="0" kern="1200" dirty="0" smtClean="0">
                <a:solidFill>
                  <a:schemeClr val="tx1"/>
                </a:solidFill>
                <a:effectLst/>
                <a:latin typeface="Arial" charset="0"/>
                <a:ea typeface="+mn-ea"/>
                <a:cs typeface="+mn-cs"/>
              </a:rPr>
              <a:t> 2020</a:t>
            </a:r>
          </a:p>
          <a:p>
            <a:r>
              <a:rPr lang="en-US" sz="1200" b="0" i="0" kern="1200" dirty="0" smtClean="0">
                <a:solidFill>
                  <a:schemeClr val="tx1"/>
                </a:solidFill>
                <a:effectLst/>
                <a:latin typeface="Arial" charset="0"/>
                <a:ea typeface="+mn-ea"/>
                <a:cs typeface="+mn-cs"/>
              </a:rPr>
              <a:t>design study project supported by the European Commission under the </a:t>
            </a:r>
            <a:r>
              <a:rPr lang="en-US" sz="1200" b="0" i="0" u="none" strike="noStrike" kern="1200" dirty="0" smtClean="0">
                <a:solidFill>
                  <a:schemeClr val="tx1"/>
                </a:solidFill>
                <a:effectLst/>
                <a:latin typeface="Arial" charset="0"/>
                <a:ea typeface="+mn-ea"/>
                <a:cs typeface="+mn-cs"/>
                <a:hlinkClick r:id="rId3" tooltip="Framework Programmes for Research and Technological Development"/>
              </a:rPr>
              <a:t>Framework </a:t>
            </a:r>
            <a:r>
              <a:rPr lang="en-US" sz="1200" b="0" i="0" u="none" strike="noStrike" kern="1200" dirty="0" err="1" smtClean="0">
                <a:solidFill>
                  <a:schemeClr val="tx1"/>
                </a:solidFill>
                <a:effectLst/>
                <a:latin typeface="Arial" charset="0"/>
                <a:ea typeface="+mn-ea"/>
                <a:cs typeface="+mn-cs"/>
                <a:hlinkClick r:id="rId3" tooltip="Framework Programmes for Research and Technological Development"/>
              </a:rPr>
              <a:t>Programme</a:t>
            </a:r>
            <a:r>
              <a:rPr lang="en-US" sz="1200" b="0" i="0" u="none" strike="noStrike" kern="1200" dirty="0" smtClean="0">
                <a:solidFill>
                  <a:schemeClr val="tx1"/>
                </a:solidFill>
                <a:effectLst/>
                <a:latin typeface="Arial" charset="0"/>
                <a:ea typeface="+mn-ea"/>
                <a:cs typeface="+mn-cs"/>
                <a:hlinkClick r:id="rId3" tooltip="Framework Programmes for Research and Technological Development"/>
              </a:rPr>
              <a:t> 7 (FP7)</a:t>
            </a:r>
            <a:r>
              <a:rPr lang="en-US" sz="1200" b="0" i="0" kern="1200" dirty="0" smtClean="0">
                <a:solidFill>
                  <a:schemeClr val="tx1"/>
                </a:solidFill>
                <a:effectLst/>
                <a:latin typeface="Arial" charset="0"/>
                <a:ea typeface="+mn-ea"/>
                <a:cs typeface="+mn-cs"/>
              </a:rPr>
              <a:t>. It concerns the study and the conceptual design for a new research infrastructure in the emergent field of </a:t>
            </a:r>
            <a:r>
              <a:rPr lang="en-US" sz="1200" b="0" i="0" u="none" strike="noStrike" kern="1200" dirty="0" smtClean="0">
                <a:solidFill>
                  <a:schemeClr val="tx1"/>
                </a:solidFill>
                <a:effectLst/>
                <a:latin typeface="Arial" charset="0"/>
                <a:ea typeface="+mn-ea"/>
                <a:cs typeface="+mn-cs"/>
                <a:hlinkClick r:id="rId4" tooltip="Gravitational-wave astronomy"/>
              </a:rPr>
              <a:t>gravitational-wave astronomy</a:t>
            </a:r>
            <a:r>
              <a:rPr lang="en-US" sz="1200" b="0" i="0" kern="1200" dirty="0" smtClean="0">
                <a:solidFill>
                  <a:schemeClr val="tx1"/>
                </a:solidFill>
                <a:effectLst/>
                <a:latin typeface="Arial" charset="0"/>
                <a:ea typeface="+mn-ea"/>
                <a:cs typeface="+mn-cs"/>
              </a:rPr>
              <a:t>.</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10km triangle </a:t>
            </a:r>
            <a:r>
              <a:rPr lang="en-US" sz="1200" b="0" i="0" kern="1200" dirty="0" err="1" smtClean="0">
                <a:solidFill>
                  <a:schemeClr val="tx1"/>
                </a:solidFill>
                <a:effectLst/>
                <a:latin typeface="Arial" charset="0"/>
                <a:ea typeface="+mn-ea"/>
                <a:cs typeface="+mn-cs"/>
              </a:rPr>
              <a:t>soit</a:t>
            </a:r>
            <a:r>
              <a:rPr lang="en-US" sz="1200" b="0" i="0" kern="1200" dirty="0" smtClean="0">
                <a:solidFill>
                  <a:schemeClr val="tx1"/>
                </a:solidFill>
                <a:effectLst/>
                <a:latin typeface="Arial" charset="0"/>
                <a:ea typeface="+mn-ea"/>
                <a:cs typeface="+mn-cs"/>
              </a:rPr>
              <a:t> </a:t>
            </a:r>
            <a:r>
              <a:rPr lang="en-US" sz="1200" b="0" i="0" kern="1200" dirty="0" err="1" smtClean="0">
                <a:solidFill>
                  <a:schemeClr val="tx1"/>
                </a:solidFill>
                <a:effectLst/>
                <a:latin typeface="Arial" charset="0"/>
                <a:ea typeface="+mn-ea"/>
                <a:cs typeface="+mn-cs"/>
              </a:rPr>
              <a:t>en</a:t>
            </a:r>
            <a:r>
              <a:rPr lang="en-US" sz="1200" b="0" i="0" kern="1200" dirty="0" smtClean="0">
                <a:solidFill>
                  <a:schemeClr val="tx1"/>
                </a:solidFill>
                <a:effectLst/>
                <a:latin typeface="Arial" charset="0"/>
                <a:ea typeface="+mn-ea"/>
                <a:cs typeface="+mn-cs"/>
              </a:rPr>
              <a:t> </a:t>
            </a:r>
            <a:r>
              <a:rPr lang="en-US" sz="1200" b="0" i="0" kern="1200" dirty="0" err="1" smtClean="0">
                <a:solidFill>
                  <a:schemeClr val="tx1"/>
                </a:solidFill>
                <a:effectLst/>
                <a:latin typeface="Arial" charset="0"/>
                <a:ea typeface="+mn-ea"/>
                <a:cs typeface="+mn-cs"/>
              </a:rPr>
              <a:t>Sardaigne</a:t>
            </a:r>
            <a:r>
              <a:rPr lang="en-US" sz="1200" b="0" i="0" kern="1200" dirty="0" smtClean="0">
                <a:solidFill>
                  <a:schemeClr val="tx1"/>
                </a:solidFill>
                <a:effectLst/>
                <a:latin typeface="Arial" charset="0"/>
                <a:ea typeface="+mn-ea"/>
                <a:cs typeface="+mn-cs"/>
              </a:rPr>
              <a:t>, </a:t>
            </a:r>
            <a:r>
              <a:rPr lang="en-US" sz="1200" b="0" i="0" kern="1200" dirty="0" err="1" smtClean="0">
                <a:solidFill>
                  <a:schemeClr val="tx1"/>
                </a:solidFill>
                <a:effectLst/>
                <a:latin typeface="Arial" charset="0"/>
                <a:ea typeface="+mn-ea"/>
                <a:cs typeface="+mn-cs"/>
              </a:rPr>
              <a:t>soit</a:t>
            </a:r>
            <a:r>
              <a:rPr lang="en-US" sz="1200" b="0" i="0" kern="1200" dirty="0" smtClean="0">
                <a:solidFill>
                  <a:schemeClr val="tx1"/>
                </a:solidFill>
                <a:effectLst/>
                <a:latin typeface="Arial" charset="0"/>
                <a:ea typeface="+mn-ea"/>
                <a:cs typeface="+mn-cs"/>
              </a:rPr>
              <a:t> </a:t>
            </a:r>
            <a:r>
              <a:rPr lang="en-US" sz="1200" b="0" i="0" kern="1200" dirty="0" err="1" smtClean="0">
                <a:solidFill>
                  <a:schemeClr val="tx1"/>
                </a:solidFill>
                <a:effectLst/>
                <a:latin typeface="Arial" charset="0"/>
                <a:ea typeface="+mn-ea"/>
                <a:cs typeface="+mn-cs"/>
              </a:rPr>
              <a:t>dans</a:t>
            </a:r>
            <a:r>
              <a:rPr lang="en-US" sz="1200" b="0" i="0" kern="1200" dirty="0" smtClean="0">
                <a:solidFill>
                  <a:schemeClr val="tx1"/>
                </a:solidFill>
                <a:effectLst/>
                <a:latin typeface="Arial" charset="0"/>
                <a:ea typeface="+mn-ea"/>
                <a:cs typeface="+mn-cs"/>
              </a:rPr>
              <a:t> la region </a:t>
            </a:r>
            <a:r>
              <a:rPr lang="en-US" sz="1200" b="0" i="0" kern="1200" dirty="0" err="1" smtClean="0">
                <a:solidFill>
                  <a:schemeClr val="tx1"/>
                </a:solidFill>
                <a:effectLst/>
                <a:latin typeface="Arial" charset="0"/>
                <a:ea typeface="+mn-ea"/>
                <a:cs typeface="+mn-cs"/>
              </a:rPr>
              <a:t>frontaliere</a:t>
            </a:r>
            <a:r>
              <a:rPr lang="en-US" sz="1200" b="0" i="0" kern="1200" dirty="0" smtClean="0">
                <a:solidFill>
                  <a:schemeClr val="tx1"/>
                </a:solidFill>
                <a:effectLst/>
                <a:latin typeface="Arial" charset="0"/>
                <a:ea typeface="+mn-ea"/>
                <a:cs typeface="+mn-cs"/>
              </a:rPr>
              <a:t> </a:t>
            </a:r>
            <a:r>
              <a:rPr lang="en-US" sz="1200" b="0" i="0" kern="1200" dirty="0" err="1" smtClean="0">
                <a:solidFill>
                  <a:schemeClr val="tx1"/>
                </a:solidFill>
                <a:effectLst/>
                <a:latin typeface="Arial" charset="0"/>
                <a:ea typeface="+mn-ea"/>
                <a:cs typeface="+mn-cs"/>
              </a:rPr>
              <a:t>Allemagne-Belgique-PaysBas</a:t>
            </a:r>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Sous </a:t>
            </a:r>
            <a:r>
              <a:rPr lang="en-US" sz="1200" b="0" i="0" kern="1200" dirty="0" err="1" smtClean="0">
                <a:solidFill>
                  <a:schemeClr val="tx1"/>
                </a:solidFill>
                <a:effectLst/>
                <a:latin typeface="Arial" charset="0"/>
                <a:ea typeface="+mn-ea"/>
                <a:cs typeface="+mn-cs"/>
              </a:rPr>
              <a:t>terre</a:t>
            </a:r>
            <a:r>
              <a:rPr lang="en-US" sz="1200" b="0" i="0" kern="1200" dirty="0" smtClean="0">
                <a:solidFill>
                  <a:schemeClr val="tx1"/>
                </a:solidFill>
                <a:effectLst/>
                <a:latin typeface="Arial" charset="0"/>
                <a:ea typeface="+mn-ea"/>
                <a:cs typeface="+mn-cs"/>
              </a:rPr>
              <a:t> (200m)</a:t>
            </a:r>
            <a:endParaRPr lang="fr-FR" dirty="0"/>
          </a:p>
        </p:txBody>
      </p:sp>
      <p:sp>
        <p:nvSpPr>
          <p:cNvPr id="4" name="Espace réservé du numéro de diapositive 3"/>
          <p:cNvSpPr>
            <a:spLocks noGrp="1"/>
          </p:cNvSpPr>
          <p:nvPr>
            <p:ph type="sldNum" sz="quarter" idx="10"/>
          </p:nvPr>
        </p:nvSpPr>
        <p:spPr/>
        <p:txBody>
          <a:bodyPr/>
          <a:lstStyle/>
          <a:p>
            <a:pPr>
              <a:defRPr/>
            </a:pPr>
            <a:fld id="{E7EA0C6F-F038-4693-A48C-B00A4B57E807}" type="slidenum">
              <a:rPr lang="en-US" smtClean="0"/>
              <a:pPr>
                <a:defRPr/>
              </a:pPr>
              <a:t>26</a:t>
            </a:fld>
            <a:endParaRPr lang="en-US"/>
          </a:p>
        </p:txBody>
      </p:sp>
    </p:spTree>
    <p:extLst>
      <p:ext uri="{BB962C8B-B14F-4D97-AF65-F5344CB8AC3E}">
        <p14:creationId xmlns:p14="http://schemas.microsoft.com/office/powerpoint/2010/main" val="4151952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ln/>
        </p:spPr>
      </p:sp>
      <p:sp>
        <p:nvSpPr>
          <p:cNvPr id="39939" name="Espace réservé des commentaires 2"/>
          <p:cNvSpPr>
            <a:spLocks noGrp="1"/>
          </p:cNvSpPr>
          <p:nvPr>
            <p:ph type="body" idx="1"/>
          </p:nvPr>
        </p:nvSpPr>
        <p:spPr>
          <a:noFill/>
        </p:spPr>
        <p:txBody>
          <a:bodyPr/>
          <a:lstStyle/>
          <a:p>
            <a:r>
              <a:rPr lang="fr-FR" altLang="fr-FR" dirty="0" smtClean="0"/>
              <a:t>Square km </a:t>
            </a:r>
            <a:r>
              <a:rPr lang="fr-FR" altLang="fr-FR" dirty="0" err="1" smtClean="0"/>
              <a:t>array</a:t>
            </a:r>
            <a:r>
              <a:rPr lang="fr-FR" altLang="fr-FR" dirty="0" smtClean="0"/>
              <a:t> in </a:t>
            </a:r>
            <a:r>
              <a:rPr lang="fr-FR" altLang="fr-FR" dirty="0" err="1" smtClean="0"/>
              <a:t>south</a:t>
            </a:r>
            <a:r>
              <a:rPr lang="fr-FR" altLang="fr-FR" dirty="0" smtClean="0"/>
              <a:t> </a:t>
            </a:r>
            <a:r>
              <a:rPr lang="fr-FR" altLang="fr-FR" dirty="0" err="1" smtClean="0"/>
              <a:t>africa</a:t>
            </a:r>
            <a:r>
              <a:rPr lang="fr-FR" altLang="fr-FR" dirty="0" smtClean="0"/>
              <a:t> =&gt; 20000 new pulsars</a:t>
            </a:r>
          </a:p>
          <a:p>
            <a:endParaRPr lang="fr-FR" altLang="fr-FR" dirty="0" smtClean="0"/>
          </a:p>
          <a:p>
            <a:r>
              <a:rPr lang="fr-FR" altLang="fr-FR" dirty="0" smtClean="0"/>
              <a:t>Mass </a:t>
            </a:r>
            <a:r>
              <a:rPr lang="fr-FR" altLang="fr-FR" dirty="0" err="1" smtClean="0"/>
              <a:t>measurement</a:t>
            </a:r>
            <a:r>
              <a:rPr lang="fr-FR" altLang="fr-FR" dirty="0" smtClean="0"/>
              <a:t>: </a:t>
            </a:r>
            <a:r>
              <a:rPr lang="fr-FR" altLang="fr-FR" dirty="0" err="1" smtClean="0"/>
              <a:t>gravitational</a:t>
            </a:r>
            <a:r>
              <a:rPr lang="fr-FR" altLang="fr-FR" dirty="0" smtClean="0"/>
              <a:t> </a:t>
            </a:r>
            <a:r>
              <a:rPr lang="fr-FR" altLang="fr-FR" dirty="0" err="1" smtClean="0"/>
              <a:t>effect</a:t>
            </a:r>
            <a:r>
              <a:rPr lang="fr-FR" altLang="fr-FR" dirty="0" smtClean="0"/>
              <a:t> on a </a:t>
            </a:r>
            <a:r>
              <a:rPr lang="fr-FR" altLang="fr-FR" dirty="0" err="1" smtClean="0"/>
              <a:t>companion</a:t>
            </a:r>
            <a:r>
              <a:rPr lang="fr-FR" altLang="fr-FR" dirty="0" smtClean="0"/>
              <a:t> (</a:t>
            </a:r>
            <a:r>
              <a:rPr lang="fr-FR" altLang="fr-FR" dirty="0" err="1" smtClean="0"/>
              <a:t>eg</a:t>
            </a:r>
            <a:r>
              <a:rPr lang="fr-FR" altLang="fr-FR" dirty="0" smtClean="0"/>
              <a:t> Shapiro </a:t>
            </a:r>
            <a:r>
              <a:rPr lang="fr-FR" altLang="fr-FR" dirty="0" err="1" smtClean="0"/>
              <a:t>effect</a:t>
            </a:r>
            <a:r>
              <a:rPr lang="fr-FR" altLang="fr-FR" dirty="0" smtClean="0"/>
              <a:t> on radio </a:t>
            </a:r>
            <a:r>
              <a:rPr lang="fr-FR" altLang="fr-FR" dirty="0" err="1" smtClean="0"/>
              <a:t>emission</a:t>
            </a:r>
            <a:r>
              <a:rPr lang="fr-FR" altLang="fr-FR" dirty="0" smtClean="0"/>
              <a:t> )</a:t>
            </a:r>
          </a:p>
          <a:p>
            <a:r>
              <a:rPr lang="fr-FR" altLang="fr-FR" dirty="0" smtClean="0"/>
              <a:t>Mass </a:t>
            </a:r>
            <a:r>
              <a:rPr lang="fr-FR" altLang="fr-FR" dirty="0" err="1" smtClean="0"/>
              <a:t>measurement</a:t>
            </a:r>
            <a:r>
              <a:rPr lang="fr-FR" altLang="fr-FR" dirty="0" smtClean="0"/>
              <a:t> of X-ray </a:t>
            </a:r>
            <a:r>
              <a:rPr lang="fr-FR" altLang="fr-FR" dirty="0" err="1" smtClean="0"/>
              <a:t>binairies</a:t>
            </a:r>
            <a:r>
              <a:rPr lang="fr-FR" altLang="fr-FR" dirty="0" smtClean="0"/>
              <a:t>: </a:t>
            </a:r>
            <a:r>
              <a:rPr lang="fr-FR" altLang="fr-FR" dirty="0" err="1" smtClean="0"/>
              <a:t>less</a:t>
            </a:r>
            <a:r>
              <a:rPr lang="fr-FR" altLang="fr-FR" dirty="0" smtClean="0"/>
              <a:t> </a:t>
            </a:r>
            <a:r>
              <a:rPr lang="fr-FR" altLang="fr-FR" dirty="0" err="1" smtClean="0"/>
              <a:t>precise</a:t>
            </a:r>
            <a:r>
              <a:rPr lang="fr-FR" altLang="fr-FR" dirty="0" smtClean="0"/>
              <a:t>, </a:t>
            </a:r>
            <a:r>
              <a:rPr lang="fr-FR" altLang="fr-FR" dirty="0" err="1" smtClean="0"/>
              <a:t>from</a:t>
            </a:r>
            <a:r>
              <a:rPr lang="fr-FR" altLang="fr-FR" dirty="0" smtClean="0"/>
              <a:t> the doppler shift of x-ray and the doppler shift of the </a:t>
            </a:r>
            <a:r>
              <a:rPr lang="fr-FR" altLang="fr-FR" dirty="0" err="1" smtClean="0"/>
              <a:t>optical</a:t>
            </a:r>
            <a:r>
              <a:rPr lang="fr-FR" altLang="fr-FR" dirty="0" smtClean="0"/>
              <a:t> </a:t>
            </a:r>
            <a:r>
              <a:rPr lang="fr-FR" altLang="fr-FR" dirty="0" err="1" smtClean="0"/>
              <a:t>counterpart</a:t>
            </a:r>
            <a:endParaRPr lang="fr-FR" altLang="fr-FR" dirty="0" smtClean="0"/>
          </a:p>
          <a:p>
            <a:r>
              <a:rPr lang="fr-FR" altLang="fr-FR" dirty="0" smtClean="0"/>
              <a:t>Radius </a:t>
            </a:r>
            <a:r>
              <a:rPr lang="fr-FR" altLang="fr-FR" dirty="0" err="1" smtClean="0"/>
              <a:t>measurement</a:t>
            </a:r>
            <a:r>
              <a:rPr lang="fr-FR" altLang="fr-FR" dirty="0" smtClean="0"/>
              <a:t>: X-ray </a:t>
            </a:r>
            <a:r>
              <a:rPr lang="fr-FR" altLang="fr-FR" dirty="0" err="1" smtClean="0"/>
              <a:t>bursts</a:t>
            </a:r>
            <a:r>
              <a:rPr lang="fr-FR" altLang="fr-FR" dirty="0" smtClean="0"/>
              <a:t> (</a:t>
            </a:r>
            <a:r>
              <a:rPr lang="fr-FR" altLang="fr-FR" dirty="0" err="1" smtClean="0"/>
              <a:t>old</a:t>
            </a:r>
            <a:r>
              <a:rPr lang="fr-FR" altLang="fr-FR" dirty="0" smtClean="0"/>
              <a:t> N-star </a:t>
            </a:r>
            <a:r>
              <a:rPr lang="fr-FR" altLang="fr-FR" dirty="0" err="1" smtClean="0"/>
              <a:t>accreting</a:t>
            </a:r>
            <a:r>
              <a:rPr lang="fr-FR" altLang="fr-FR" dirty="0" smtClean="0"/>
              <a:t> </a:t>
            </a:r>
            <a:r>
              <a:rPr lang="fr-FR" altLang="fr-FR" dirty="0" err="1" smtClean="0"/>
              <a:t>material</a:t>
            </a:r>
            <a:r>
              <a:rPr lang="fr-FR" altLang="fr-FR" dirty="0" smtClean="0"/>
              <a:t> </a:t>
            </a:r>
            <a:r>
              <a:rPr lang="fr-FR" altLang="fr-FR" dirty="0" err="1" smtClean="0"/>
              <a:t>from</a:t>
            </a:r>
            <a:r>
              <a:rPr lang="fr-FR" altLang="fr-FR" dirty="0" smtClean="0"/>
              <a:t> a </a:t>
            </a:r>
            <a:r>
              <a:rPr lang="fr-FR" altLang="fr-FR" dirty="0" err="1" smtClean="0"/>
              <a:t>companion</a:t>
            </a:r>
            <a:r>
              <a:rPr lang="fr-FR" altLang="fr-FR" dirty="0" smtClean="0"/>
              <a:t> in a </a:t>
            </a:r>
            <a:r>
              <a:rPr lang="fr-FR" altLang="fr-FR" dirty="0" err="1" smtClean="0"/>
              <a:t>globular</a:t>
            </a:r>
            <a:r>
              <a:rPr lang="fr-FR" altLang="fr-FR" dirty="0" smtClean="0"/>
              <a:t> cluster): </a:t>
            </a:r>
            <a:r>
              <a:rPr lang="fr-FR" altLang="fr-FR" dirty="0" err="1" smtClean="0"/>
              <a:t>from</a:t>
            </a:r>
            <a:r>
              <a:rPr lang="fr-FR" altLang="fr-FR" dirty="0" smtClean="0"/>
              <a:t> the </a:t>
            </a:r>
            <a:r>
              <a:rPr lang="fr-FR" altLang="fr-FR" dirty="0" err="1" smtClean="0"/>
              <a:t>height</a:t>
            </a:r>
            <a:r>
              <a:rPr lang="fr-FR" altLang="fr-FR" dirty="0" smtClean="0"/>
              <a:t> of the </a:t>
            </a:r>
            <a:r>
              <a:rPr lang="fr-FR" altLang="fr-FR" dirty="0" err="1" smtClean="0"/>
              <a:t>peak</a:t>
            </a:r>
            <a:r>
              <a:rPr lang="fr-FR" altLang="fr-FR" dirty="0" smtClean="0"/>
              <a:t> </a:t>
            </a:r>
            <a:r>
              <a:rPr lang="fr-FR" altLang="fr-FR" dirty="0" err="1" smtClean="0"/>
              <a:t>infer</a:t>
            </a:r>
            <a:r>
              <a:rPr lang="fr-FR" altLang="fr-FR" dirty="0" smtClean="0"/>
              <a:t> T, the distance of the star </a:t>
            </a:r>
            <a:r>
              <a:rPr lang="fr-FR" altLang="fr-FR" dirty="0" err="1" smtClean="0"/>
              <a:t>is</a:t>
            </a:r>
            <a:r>
              <a:rPr lang="fr-FR" altLang="fr-FR" dirty="0" smtClean="0"/>
              <a:t> </a:t>
            </a:r>
            <a:r>
              <a:rPr lang="fr-FR" altLang="fr-FR" dirty="0" err="1" smtClean="0"/>
              <a:t>known</a:t>
            </a:r>
            <a:r>
              <a:rPr lang="fr-FR" altLang="fr-FR" dirty="0" smtClean="0"/>
              <a:t> </a:t>
            </a:r>
            <a:r>
              <a:rPr lang="fr-FR" altLang="fr-FR" dirty="0" err="1" smtClean="0"/>
              <a:t>since</a:t>
            </a:r>
            <a:r>
              <a:rPr lang="fr-FR" altLang="fr-FR" dirty="0" smtClean="0"/>
              <a:t> X-ray </a:t>
            </a:r>
            <a:r>
              <a:rPr lang="fr-FR" altLang="fr-FR" dirty="0" err="1" smtClean="0"/>
              <a:t>bursters</a:t>
            </a:r>
            <a:r>
              <a:rPr lang="fr-FR" altLang="fr-FR" dirty="0" smtClean="0"/>
              <a:t> come </a:t>
            </a:r>
            <a:r>
              <a:rPr lang="fr-FR" altLang="fr-FR" dirty="0" err="1" smtClean="0"/>
              <a:t>from</a:t>
            </a:r>
            <a:r>
              <a:rPr lang="fr-FR" altLang="fr-FR" dirty="0" smtClean="0"/>
              <a:t> </a:t>
            </a:r>
            <a:r>
              <a:rPr lang="fr-FR" altLang="fr-FR" dirty="0" err="1" smtClean="0"/>
              <a:t>globular</a:t>
            </a:r>
            <a:r>
              <a:rPr lang="fr-FR" altLang="fr-FR" dirty="0" smtClean="0"/>
              <a:t> clusters; the flux of the </a:t>
            </a:r>
            <a:r>
              <a:rPr lang="fr-FR" altLang="fr-FR" dirty="0" err="1" smtClean="0"/>
              <a:t>burst</a:t>
            </a:r>
            <a:r>
              <a:rPr lang="fr-FR" altLang="fr-FR" dirty="0" smtClean="0"/>
              <a:t> </a:t>
            </a:r>
            <a:r>
              <a:rPr lang="fr-FR" altLang="fr-FR" dirty="0" err="1" smtClean="0"/>
              <a:t>then</a:t>
            </a:r>
            <a:r>
              <a:rPr lang="fr-FR" altLang="fr-FR" dirty="0" smtClean="0"/>
              <a:t> </a:t>
            </a:r>
            <a:r>
              <a:rPr lang="fr-FR" altLang="fr-FR" dirty="0" err="1" smtClean="0"/>
              <a:t>gives</a:t>
            </a:r>
            <a:r>
              <a:rPr lang="fr-FR" altLang="fr-FR" dirty="0" smtClean="0"/>
              <a:t> the </a:t>
            </a:r>
            <a:r>
              <a:rPr lang="fr-FR" altLang="fr-FR" dirty="0" err="1" smtClean="0"/>
              <a:t>raius</a:t>
            </a:r>
            <a:r>
              <a:rPr lang="fr-FR" altLang="fr-FR" dirty="0" smtClean="0"/>
              <a:t> (black body radiation formula)</a:t>
            </a:r>
          </a:p>
          <a:p>
            <a:endParaRPr lang="fr-FR" altLang="fr-FR" dirty="0" smtClean="0"/>
          </a:p>
          <a:p>
            <a:r>
              <a:rPr lang="fr-FR" altLang="fr-FR" dirty="0" smtClean="0"/>
              <a:t>Champ magnétique terrestre: 0.5 gauss</a:t>
            </a:r>
          </a:p>
          <a:p>
            <a:r>
              <a:rPr lang="fr-FR" altLang="fr-FR" dirty="0" smtClean="0"/>
              <a:t>Aimants</a:t>
            </a:r>
            <a:r>
              <a:rPr lang="fr-FR" altLang="fr-FR" baseline="0" dirty="0" smtClean="0"/>
              <a:t> supraconducteurs au LHC: 40000 gauss</a:t>
            </a:r>
            <a:endParaRPr lang="fr-FR" altLang="fr-FR" dirty="0" smtClean="0"/>
          </a:p>
        </p:txBody>
      </p:sp>
      <p:sp>
        <p:nvSpPr>
          <p:cNvPr id="39940" name="Espace réservé du numéro de diapositive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76383" indent="-298609" eaLnBrk="0" hangingPunct="0">
              <a:spcBef>
                <a:spcPct val="30000"/>
              </a:spcBef>
              <a:defRPr sz="1300">
                <a:solidFill>
                  <a:schemeClr val="tx1"/>
                </a:solidFill>
                <a:latin typeface="Arial" charset="0"/>
              </a:defRPr>
            </a:lvl2pPr>
            <a:lvl3pPr marL="1194435" indent="-238887" eaLnBrk="0" hangingPunct="0">
              <a:spcBef>
                <a:spcPct val="30000"/>
              </a:spcBef>
              <a:defRPr sz="1300">
                <a:solidFill>
                  <a:schemeClr val="tx1"/>
                </a:solidFill>
                <a:latin typeface="Arial" charset="0"/>
              </a:defRPr>
            </a:lvl3pPr>
            <a:lvl4pPr marL="1672209" indent="-238887" eaLnBrk="0" hangingPunct="0">
              <a:spcBef>
                <a:spcPct val="30000"/>
              </a:spcBef>
              <a:defRPr sz="1300">
                <a:solidFill>
                  <a:schemeClr val="tx1"/>
                </a:solidFill>
                <a:latin typeface="Arial" charset="0"/>
              </a:defRPr>
            </a:lvl4pPr>
            <a:lvl5pPr marL="2149983" indent="-238887" eaLnBrk="0" hangingPunct="0">
              <a:spcBef>
                <a:spcPct val="30000"/>
              </a:spcBef>
              <a:defRPr sz="1300">
                <a:solidFill>
                  <a:schemeClr val="tx1"/>
                </a:solidFill>
                <a:latin typeface="Arial" charset="0"/>
              </a:defRPr>
            </a:lvl5pPr>
            <a:lvl6pPr marL="2627757" indent="-238887" eaLnBrk="0" fontAlgn="base" hangingPunct="0">
              <a:spcBef>
                <a:spcPct val="30000"/>
              </a:spcBef>
              <a:spcAft>
                <a:spcPct val="0"/>
              </a:spcAft>
              <a:defRPr sz="1300">
                <a:solidFill>
                  <a:schemeClr val="tx1"/>
                </a:solidFill>
                <a:latin typeface="Arial" charset="0"/>
              </a:defRPr>
            </a:lvl6pPr>
            <a:lvl7pPr marL="3105531" indent="-238887" eaLnBrk="0" fontAlgn="base" hangingPunct="0">
              <a:spcBef>
                <a:spcPct val="30000"/>
              </a:spcBef>
              <a:spcAft>
                <a:spcPct val="0"/>
              </a:spcAft>
              <a:defRPr sz="1300">
                <a:solidFill>
                  <a:schemeClr val="tx1"/>
                </a:solidFill>
                <a:latin typeface="Arial" charset="0"/>
              </a:defRPr>
            </a:lvl7pPr>
            <a:lvl8pPr marL="3583305" indent="-238887" eaLnBrk="0" fontAlgn="base" hangingPunct="0">
              <a:spcBef>
                <a:spcPct val="30000"/>
              </a:spcBef>
              <a:spcAft>
                <a:spcPct val="0"/>
              </a:spcAft>
              <a:defRPr sz="1300">
                <a:solidFill>
                  <a:schemeClr val="tx1"/>
                </a:solidFill>
                <a:latin typeface="Arial" charset="0"/>
              </a:defRPr>
            </a:lvl8pPr>
            <a:lvl9pPr marL="4061079" indent="-238887"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0290AC31-5BFA-49AE-9A30-AA2B0883E326}" type="slidenum">
              <a:rPr lang="fr-FR" altLang="fr-FR" smtClean="0"/>
              <a:pPr eaLnBrk="1" hangingPunct="1">
                <a:spcBef>
                  <a:spcPct val="0"/>
                </a:spcBef>
              </a:pPr>
              <a:t>29</a:t>
            </a:fld>
            <a:endParaRPr lang="fr-FR" altLang="fr-FR" smtClean="0"/>
          </a:p>
        </p:txBody>
      </p:sp>
    </p:spTree>
    <p:extLst>
      <p:ext uri="{BB962C8B-B14F-4D97-AF65-F5344CB8AC3E}">
        <p14:creationId xmlns:p14="http://schemas.microsoft.com/office/powerpoint/2010/main" val="1674512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ln/>
        </p:spPr>
      </p:sp>
      <p:sp>
        <p:nvSpPr>
          <p:cNvPr id="39939" name="Espace réservé des commentaires 2"/>
          <p:cNvSpPr>
            <a:spLocks noGrp="1"/>
          </p:cNvSpPr>
          <p:nvPr>
            <p:ph type="body" idx="1"/>
          </p:nvPr>
        </p:nvSpPr>
        <p:spPr>
          <a:noFill/>
        </p:spPr>
        <p:txBody>
          <a:bodyPr/>
          <a:lstStyle/>
          <a:p>
            <a:r>
              <a:rPr lang="fr-FR" altLang="fr-FR" dirty="0" smtClean="0"/>
              <a:t> </a:t>
            </a:r>
          </a:p>
          <a:p>
            <a:r>
              <a:rPr lang="fr-FR" altLang="fr-FR" dirty="0" smtClean="0"/>
              <a:t>Square km </a:t>
            </a:r>
            <a:r>
              <a:rPr lang="fr-FR" altLang="fr-FR" dirty="0" err="1" smtClean="0"/>
              <a:t>array</a:t>
            </a:r>
            <a:r>
              <a:rPr lang="fr-FR" altLang="fr-FR" dirty="0" smtClean="0"/>
              <a:t> in </a:t>
            </a:r>
            <a:r>
              <a:rPr lang="fr-FR" altLang="fr-FR" dirty="0" err="1" smtClean="0"/>
              <a:t>south</a:t>
            </a:r>
            <a:r>
              <a:rPr lang="fr-FR" altLang="fr-FR" dirty="0" smtClean="0"/>
              <a:t> </a:t>
            </a:r>
            <a:r>
              <a:rPr lang="fr-FR" altLang="fr-FR" dirty="0" err="1" smtClean="0"/>
              <a:t>africa</a:t>
            </a:r>
            <a:r>
              <a:rPr lang="fr-FR" altLang="fr-FR" dirty="0" smtClean="0"/>
              <a:t> =&gt; 20000 new pulsars</a:t>
            </a:r>
          </a:p>
          <a:p>
            <a:endParaRPr lang="fr-FR" altLang="fr-FR" dirty="0" smtClean="0"/>
          </a:p>
          <a:p>
            <a:r>
              <a:rPr lang="fr-FR" altLang="fr-FR" dirty="0" smtClean="0"/>
              <a:t>Mass </a:t>
            </a:r>
            <a:r>
              <a:rPr lang="fr-FR" altLang="fr-FR" dirty="0" err="1" smtClean="0"/>
              <a:t>measurement</a:t>
            </a:r>
            <a:r>
              <a:rPr lang="fr-FR" altLang="fr-FR" dirty="0" smtClean="0"/>
              <a:t>: </a:t>
            </a:r>
            <a:r>
              <a:rPr lang="fr-FR" altLang="fr-FR" dirty="0" err="1" smtClean="0"/>
              <a:t>gravitational</a:t>
            </a:r>
            <a:r>
              <a:rPr lang="fr-FR" altLang="fr-FR" dirty="0" smtClean="0"/>
              <a:t> </a:t>
            </a:r>
            <a:r>
              <a:rPr lang="fr-FR" altLang="fr-FR" dirty="0" err="1" smtClean="0"/>
              <a:t>effect</a:t>
            </a:r>
            <a:r>
              <a:rPr lang="fr-FR" altLang="fr-FR" dirty="0" smtClean="0"/>
              <a:t> on a </a:t>
            </a:r>
            <a:r>
              <a:rPr lang="fr-FR" altLang="fr-FR" dirty="0" err="1" smtClean="0"/>
              <a:t>companion</a:t>
            </a:r>
            <a:r>
              <a:rPr lang="fr-FR" altLang="fr-FR" dirty="0" smtClean="0"/>
              <a:t> (</a:t>
            </a:r>
            <a:r>
              <a:rPr lang="fr-FR" altLang="fr-FR" dirty="0" err="1" smtClean="0"/>
              <a:t>eg</a:t>
            </a:r>
            <a:r>
              <a:rPr lang="fr-FR" altLang="fr-FR" dirty="0" smtClean="0"/>
              <a:t> Shapiro </a:t>
            </a:r>
            <a:r>
              <a:rPr lang="fr-FR" altLang="fr-FR" dirty="0" err="1" smtClean="0"/>
              <a:t>effect</a:t>
            </a:r>
            <a:r>
              <a:rPr lang="fr-FR" altLang="fr-FR" dirty="0" smtClean="0"/>
              <a:t> on radio </a:t>
            </a:r>
            <a:r>
              <a:rPr lang="fr-FR" altLang="fr-FR" dirty="0" err="1" smtClean="0"/>
              <a:t>emission</a:t>
            </a:r>
            <a:r>
              <a:rPr lang="fr-FR" altLang="fr-FR" dirty="0" smtClean="0"/>
              <a:t> )</a:t>
            </a:r>
          </a:p>
          <a:p>
            <a:r>
              <a:rPr lang="fr-FR" altLang="fr-FR" dirty="0" smtClean="0"/>
              <a:t>Mass </a:t>
            </a:r>
            <a:r>
              <a:rPr lang="fr-FR" altLang="fr-FR" dirty="0" err="1" smtClean="0"/>
              <a:t>measurement</a:t>
            </a:r>
            <a:r>
              <a:rPr lang="fr-FR" altLang="fr-FR" dirty="0" smtClean="0"/>
              <a:t> of X-ray </a:t>
            </a:r>
            <a:r>
              <a:rPr lang="fr-FR" altLang="fr-FR" dirty="0" err="1" smtClean="0"/>
              <a:t>binairies</a:t>
            </a:r>
            <a:r>
              <a:rPr lang="fr-FR" altLang="fr-FR" dirty="0" smtClean="0"/>
              <a:t>: </a:t>
            </a:r>
            <a:r>
              <a:rPr lang="fr-FR" altLang="fr-FR" dirty="0" err="1" smtClean="0"/>
              <a:t>less</a:t>
            </a:r>
            <a:r>
              <a:rPr lang="fr-FR" altLang="fr-FR" dirty="0" smtClean="0"/>
              <a:t> </a:t>
            </a:r>
            <a:r>
              <a:rPr lang="fr-FR" altLang="fr-FR" dirty="0" err="1" smtClean="0"/>
              <a:t>precise</a:t>
            </a:r>
            <a:r>
              <a:rPr lang="fr-FR" altLang="fr-FR" dirty="0" smtClean="0"/>
              <a:t>, </a:t>
            </a:r>
            <a:r>
              <a:rPr lang="fr-FR" altLang="fr-FR" dirty="0" err="1" smtClean="0"/>
              <a:t>from</a:t>
            </a:r>
            <a:r>
              <a:rPr lang="fr-FR" altLang="fr-FR" dirty="0" smtClean="0"/>
              <a:t> the doppler shift of x-ray and the doppler shift of the </a:t>
            </a:r>
            <a:r>
              <a:rPr lang="fr-FR" altLang="fr-FR" dirty="0" err="1" smtClean="0"/>
              <a:t>optical</a:t>
            </a:r>
            <a:r>
              <a:rPr lang="fr-FR" altLang="fr-FR" dirty="0" smtClean="0"/>
              <a:t> </a:t>
            </a:r>
            <a:r>
              <a:rPr lang="fr-FR" altLang="fr-FR" dirty="0" err="1" smtClean="0"/>
              <a:t>counterpart</a:t>
            </a:r>
            <a:endParaRPr lang="fr-FR" altLang="fr-FR" dirty="0" smtClean="0"/>
          </a:p>
          <a:p>
            <a:r>
              <a:rPr lang="fr-FR" altLang="fr-FR" dirty="0" smtClean="0"/>
              <a:t>Radius </a:t>
            </a:r>
            <a:r>
              <a:rPr lang="fr-FR" altLang="fr-FR" dirty="0" err="1" smtClean="0"/>
              <a:t>measurement</a:t>
            </a:r>
            <a:r>
              <a:rPr lang="fr-FR" altLang="fr-FR" dirty="0" smtClean="0"/>
              <a:t>: X-ray </a:t>
            </a:r>
            <a:r>
              <a:rPr lang="fr-FR" altLang="fr-FR" dirty="0" err="1" smtClean="0"/>
              <a:t>bursts</a:t>
            </a:r>
            <a:r>
              <a:rPr lang="fr-FR" altLang="fr-FR" dirty="0" smtClean="0"/>
              <a:t> (</a:t>
            </a:r>
            <a:r>
              <a:rPr lang="fr-FR" altLang="fr-FR" dirty="0" err="1" smtClean="0"/>
              <a:t>old</a:t>
            </a:r>
            <a:r>
              <a:rPr lang="fr-FR" altLang="fr-FR" dirty="0" smtClean="0"/>
              <a:t> N-star </a:t>
            </a:r>
            <a:r>
              <a:rPr lang="fr-FR" altLang="fr-FR" dirty="0" err="1" smtClean="0"/>
              <a:t>accreting</a:t>
            </a:r>
            <a:r>
              <a:rPr lang="fr-FR" altLang="fr-FR" dirty="0" smtClean="0"/>
              <a:t> </a:t>
            </a:r>
            <a:r>
              <a:rPr lang="fr-FR" altLang="fr-FR" dirty="0" err="1" smtClean="0"/>
              <a:t>material</a:t>
            </a:r>
            <a:r>
              <a:rPr lang="fr-FR" altLang="fr-FR" dirty="0" smtClean="0"/>
              <a:t> </a:t>
            </a:r>
            <a:r>
              <a:rPr lang="fr-FR" altLang="fr-FR" dirty="0" err="1" smtClean="0"/>
              <a:t>from</a:t>
            </a:r>
            <a:r>
              <a:rPr lang="fr-FR" altLang="fr-FR" dirty="0" smtClean="0"/>
              <a:t> a </a:t>
            </a:r>
            <a:r>
              <a:rPr lang="fr-FR" altLang="fr-FR" dirty="0" err="1" smtClean="0"/>
              <a:t>companion</a:t>
            </a:r>
            <a:r>
              <a:rPr lang="fr-FR" altLang="fr-FR" dirty="0" smtClean="0"/>
              <a:t> in a </a:t>
            </a:r>
            <a:r>
              <a:rPr lang="fr-FR" altLang="fr-FR" dirty="0" err="1" smtClean="0"/>
              <a:t>globular</a:t>
            </a:r>
            <a:r>
              <a:rPr lang="fr-FR" altLang="fr-FR" dirty="0" smtClean="0"/>
              <a:t> cluster): </a:t>
            </a:r>
            <a:r>
              <a:rPr lang="fr-FR" altLang="fr-FR" dirty="0" err="1" smtClean="0"/>
              <a:t>from</a:t>
            </a:r>
            <a:r>
              <a:rPr lang="fr-FR" altLang="fr-FR" dirty="0" smtClean="0"/>
              <a:t> the </a:t>
            </a:r>
            <a:r>
              <a:rPr lang="fr-FR" altLang="fr-FR" dirty="0" err="1" smtClean="0"/>
              <a:t>height</a:t>
            </a:r>
            <a:r>
              <a:rPr lang="fr-FR" altLang="fr-FR" dirty="0" smtClean="0"/>
              <a:t> of the </a:t>
            </a:r>
            <a:r>
              <a:rPr lang="fr-FR" altLang="fr-FR" dirty="0" err="1" smtClean="0"/>
              <a:t>peak</a:t>
            </a:r>
            <a:r>
              <a:rPr lang="fr-FR" altLang="fr-FR" dirty="0" smtClean="0"/>
              <a:t> </a:t>
            </a:r>
            <a:r>
              <a:rPr lang="fr-FR" altLang="fr-FR" dirty="0" err="1" smtClean="0"/>
              <a:t>infer</a:t>
            </a:r>
            <a:r>
              <a:rPr lang="fr-FR" altLang="fr-FR" dirty="0" smtClean="0"/>
              <a:t> T, the distance of the star </a:t>
            </a:r>
            <a:r>
              <a:rPr lang="fr-FR" altLang="fr-FR" dirty="0" err="1" smtClean="0"/>
              <a:t>is</a:t>
            </a:r>
            <a:r>
              <a:rPr lang="fr-FR" altLang="fr-FR" dirty="0" smtClean="0"/>
              <a:t> </a:t>
            </a:r>
            <a:r>
              <a:rPr lang="fr-FR" altLang="fr-FR" dirty="0" err="1" smtClean="0"/>
              <a:t>known</a:t>
            </a:r>
            <a:r>
              <a:rPr lang="fr-FR" altLang="fr-FR" dirty="0" smtClean="0"/>
              <a:t> </a:t>
            </a:r>
            <a:r>
              <a:rPr lang="fr-FR" altLang="fr-FR" dirty="0" err="1" smtClean="0"/>
              <a:t>since</a:t>
            </a:r>
            <a:r>
              <a:rPr lang="fr-FR" altLang="fr-FR" dirty="0" smtClean="0"/>
              <a:t> X-ray </a:t>
            </a:r>
            <a:r>
              <a:rPr lang="fr-FR" altLang="fr-FR" dirty="0" err="1" smtClean="0"/>
              <a:t>bursters</a:t>
            </a:r>
            <a:r>
              <a:rPr lang="fr-FR" altLang="fr-FR" dirty="0" smtClean="0"/>
              <a:t> come </a:t>
            </a:r>
            <a:r>
              <a:rPr lang="fr-FR" altLang="fr-FR" dirty="0" err="1" smtClean="0"/>
              <a:t>from</a:t>
            </a:r>
            <a:r>
              <a:rPr lang="fr-FR" altLang="fr-FR" dirty="0" smtClean="0"/>
              <a:t> </a:t>
            </a:r>
            <a:r>
              <a:rPr lang="fr-FR" altLang="fr-FR" dirty="0" err="1" smtClean="0"/>
              <a:t>globular</a:t>
            </a:r>
            <a:r>
              <a:rPr lang="fr-FR" altLang="fr-FR" dirty="0" smtClean="0"/>
              <a:t> clusters; the flux of the </a:t>
            </a:r>
            <a:r>
              <a:rPr lang="fr-FR" altLang="fr-FR" dirty="0" err="1" smtClean="0"/>
              <a:t>burst</a:t>
            </a:r>
            <a:r>
              <a:rPr lang="fr-FR" altLang="fr-FR" dirty="0" smtClean="0"/>
              <a:t> </a:t>
            </a:r>
            <a:r>
              <a:rPr lang="fr-FR" altLang="fr-FR" dirty="0" err="1" smtClean="0"/>
              <a:t>then</a:t>
            </a:r>
            <a:r>
              <a:rPr lang="fr-FR" altLang="fr-FR" dirty="0" smtClean="0"/>
              <a:t> </a:t>
            </a:r>
            <a:r>
              <a:rPr lang="fr-FR" altLang="fr-FR" dirty="0" err="1" smtClean="0"/>
              <a:t>gives</a:t>
            </a:r>
            <a:r>
              <a:rPr lang="fr-FR" altLang="fr-FR" dirty="0" smtClean="0"/>
              <a:t> the </a:t>
            </a:r>
            <a:r>
              <a:rPr lang="fr-FR" altLang="fr-FR" dirty="0" err="1" smtClean="0"/>
              <a:t>raius</a:t>
            </a:r>
            <a:r>
              <a:rPr lang="fr-FR" altLang="fr-FR" dirty="0" smtClean="0"/>
              <a:t> (black body radiation formula)</a:t>
            </a:r>
          </a:p>
          <a:p>
            <a:endParaRPr lang="fr-FR" altLang="fr-FR" dirty="0" smtClean="0"/>
          </a:p>
          <a:p>
            <a:r>
              <a:rPr lang="fr-FR" altLang="fr-FR" dirty="0" smtClean="0"/>
              <a:t>Champ magnétique terrestre: 0.5 gauss</a:t>
            </a:r>
          </a:p>
          <a:p>
            <a:r>
              <a:rPr lang="fr-FR" altLang="fr-FR" dirty="0" smtClean="0"/>
              <a:t>Aimants</a:t>
            </a:r>
            <a:r>
              <a:rPr lang="fr-FR" altLang="fr-FR" baseline="0" dirty="0" smtClean="0"/>
              <a:t> supraconducteurs au LHC: 40000 gauss</a:t>
            </a:r>
            <a:endParaRPr lang="fr-FR" altLang="fr-FR" dirty="0" smtClean="0"/>
          </a:p>
        </p:txBody>
      </p:sp>
      <p:sp>
        <p:nvSpPr>
          <p:cNvPr id="39940" name="Espace réservé du numéro de diapositive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76383" indent="-298609" eaLnBrk="0" hangingPunct="0">
              <a:spcBef>
                <a:spcPct val="30000"/>
              </a:spcBef>
              <a:defRPr sz="1300">
                <a:solidFill>
                  <a:schemeClr val="tx1"/>
                </a:solidFill>
                <a:latin typeface="Arial" charset="0"/>
              </a:defRPr>
            </a:lvl2pPr>
            <a:lvl3pPr marL="1194435" indent="-238887" eaLnBrk="0" hangingPunct="0">
              <a:spcBef>
                <a:spcPct val="30000"/>
              </a:spcBef>
              <a:defRPr sz="1300">
                <a:solidFill>
                  <a:schemeClr val="tx1"/>
                </a:solidFill>
                <a:latin typeface="Arial" charset="0"/>
              </a:defRPr>
            </a:lvl3pPr>
            <a:lvl4pPr marL="1672209" indent="-238887" eaLnBrk="0" hangingPunct="0">
              <a:spcBef>
                <a:spcPct val="30000"/>
              </a:spcBef>
              <a:defRPr sz="1300">
                <a:solidFill>
                  <a:schemeClr val="tx1"/>
                </a:solidFill>
                <a:latin typeface="Arial" charset="0"/>
              </a:defRPr>
            </a:lvl4pPr>
            <a:lvl5pPr marL="2149983" indent="-238887" eaLnBrk="0" hangingPunct="0">
              <a:spcBef>
                <a:spcPct val="30000"/>
              </a:spcBef>
              <a:defRPr sz="1300">
                <a:solidFill>
                  <a:schemeClr val="tx1"/>
                </a:solidFill>
                <a:latin typeface="Arial" charset="0"/>
              </a:defRPr>
            </a:lvl5pPr>
            <a:lvl6pPr marL="2627757" indent="-238887" eaLnBrk="0" fontAlgn="base" hangingPunct="0">
              <a:spcBef>
                <a:spcPct val="30000"/>
              </a:spcBef>
              <a:spcAft>
                <a:spcPct val="0"/>
              </a:spcAft>
              <a:defRPr sz="1300">
                <a:solidFill>
                  <a:schemeClr val="tx1"/>
                </a:solidFill>
                <a:latin typeface="Arial" charset="0"/>
              </a:defRPr>
            </a:lvl6pPr>
            <a:lvl7pPr marL="3105531" indent="-238887" eaLnBrk="0" fontAlgn="base" hangingPunct="0">
              <a:spcBef>
                <a:spcPct val="30000"/>
              </a:spcBef>
              <a:spcAft>
                <a:spcPct val="0"/>
              </a:spcAft>
              <a:defRPr sz="1300">
                <a:solidFill>
                  <a:schemeClr val="tx1"/>
                </a:solidFill>
                <a:latin typeface="Arial" charset="0"/>
              </a:defRPr>
            </a:lvl7pPr>
            <a:lvl8pPr marL="3583305" indent="-238887" eaLnBrk="0" fontAlgn="base" hangingPunct="0">
              <a:spcBef>
                <a:spcPct val="30000"/>
              </a:spcBef>
              <a:spcAft>
                <a:spcPct val="0"/>
              </a:spcAft>
              <a:defRPr sz="1300">
                <a:solidFill>
                  <a:schemeClr val="tx1"/>
                </a:solidFill>
                <a:latin typeface="Arial" charset="0"/>
              </a:defRPr>
            </a:lvl8pPr>
            <a:lvl9pPr marL="4061079" indent="-238887"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0290AC31-5BFA-49AE-9A30-AA2B0883E326}" type="slidenum">
              <a:rPr lang="fr-FR" altLang="fr-FR" smtClean="0"/>
              <a:pPr eaLnBrk="1" hangingPunct="1">
                <a:spcBef>
                  <a:spcPct val="0"/>
                </a:spcBef>
              </a:pPr>
              <a:t>30</a:t>
            </a:fld>
            <a:endParaRPr lang="fr-FR" altLang="fr-FR" smtClean="0"/>
          </a:p>
        </p:txBody>
      </p:sp>
    </p:spTree>
    <p:extLst>
      <p:ext uri="{BB962C8B-B14F-4D97-AF65-F5344CB8AC3E}">
        <p14:creationId xmlns:p14="http://schemas.microsoft.com/office/powerpoint/2010/main" val="2563259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ln/>
        </p:spPr>
      </p:sp>
      <p:sp>
        <p:nvSpPr>
          <p:cNvPr id="39939" name="Espace réservé des commentaires 2"/>
          <p:cNvSpPr>
            <a:spLocks noGrp="1"/>
          </p:cNvSpPr>
          <p:nvPr>
            <p:ph type="body" idx="1"/>
          </p:nvPr>
        </p:nvSpPr>
        <p:spPr>
          <a:noFill/>
        </p:spPr>
        <p:txBody>
          <a:bodyPr/>
          <a:lstStyle/>
          <a:p>
            <a:r>
              <a:rPr lang="fr-FR" altLang="fr-FR" dirty="0" smtClean="0"/>
              <a:t> </a:t>
            </a:r>
          </a:p>
          <a:p>
            <a:r>
              <a:rPr lang="fr-FR" altLang="fr-FR" dirty="0" smtClean="0"/>
              <a:t>Square km </a:t>
            </a:r>
            <a:r>
              <a:rPr lang="fr-FR" altLang="fr-FR" dirty="0" err="1" smtClean="0"/>
              <a:t>array</a:t>
            </a:r>
            <a:r>
              <a:rPr lang="fr-FR" altLang="fr-FR" dirty="0" smtClean="0"/>
              <a:t> in </a:t>
            </a:r>
            <a:r>
              <a:rPr lang="fr-FR" altLang="fr-FR" dirty="0" err="1" smtClean="0"/>
              <a:t>south</a:t>
            </a:r>
            <a:r>
              <a:rPr lang="fr-FR" altLang="fr-FR" dirty="0" smtClean="0"/>
              <a:t> </a:t>
            </a:r>
            <a:r>
              <a:rPr lang="fr-FR" altLang="fr-FR" dirty="0" err="1" smtClean="0"/>
              <a:t>africa</a:t>
            </a:r>
            <a:r>
              <a:rPr lang="fr-FR" altLang="fr-FR" dirty="0" smtClean="0"/>
              <a:t> =&gt; 20000 new pulsars</a:t>
            </a:r>
          </a:p>
          <a:p>
            <a:endParaRPr lang="fr-FR" altLang="fr-FR" dirty="0" smtClean="0"/>
          </a:p>
          <a:p>
            <a:r>
              <a:rPr lang="fr-FR" altLang="fr-FR" dirty="0" smtClean="0"/>
              <a:t>Mass </a:t>
            </a:r>
            <a:r>
              <a:rPr lang="fr-FR" altLang="fr-FR" dirty="0" err="1" smtClean="0"/>
              <a:t>measurement</a:t>
            </a:r>
            <a:r>
              <a:rPr lang="fr-FR" altLang="fr-FR" dirty="0" smtClean="0"/>
              <a:t>: </a:t>
            </a:r>
            <a:r>
              <a:rPr lang="fr-FR" altLang="fr-FR" dirty="0" err="1" smtClean="0"/>
              <a:t>gravitational</a:t>
            </a:r>
            <a:r>
              <a:rPr lang="fr-FR" altLang="fr-FR" dirty="0" smtClean="0"/>
              <a:t> </a:t>
            </a:r>
            <a:r>
              <a:rPr lang="fr-FR" altLang="fr-FR" dirty="0" err="1" smtClean="0"/>
              <a:t>effect</a:t>
            </a:r>
            <a:r>
              <a:rPr lang="fr-FR" altLang="fr-FR" dirty="0" smtClean="0"/>
              <a:t> on a </a:t>
            </a:r>
            <a:r>
              <a:rPr lang="fr-FR" altLang="fr-FR" dirty="0" err="1" smtClean="0"/>
              <a:t>companion</a:t>
            </a:r>
            <a:r>
              <a:rPr lang="fr-FR" altLang="fr-FR" dirty="0" smtClean="0"/>
              <a:t> (</a:t>
            </a:r>
            <a:r>
              <a:rPr lang="fr-FR" altLang="fr-FR" dirty="0" err="1" smtClean="0"/>
              <a:t>eg</a:t>
            </a:r>
            <a:r>
              <a:rPr lang="fr-FR" altLang="fr-FR" dirty="0" smtClean="0"/>
              <a:t> Shapiro </a:t>
            </a:r>
            <a:r>
              <a:rPr lang="fr-FR" altLang="fr-FR" dirty="0" err="1" smtClean="0"/>
              <a:t>effect</a:t>
            </a:r>
            <a:r>
              <a:rPr lang="fr-FR" altLang="fr-FR" dirty="0" smtClean="0"/>
              <a:t> on radio </a:t>
            </a:r>
            <a:r>
              <a:rPr lang="fr-FR" altLang="fr-FR" dirty="0" err="1" smtClean="0"/>
              <a:t>emission</a:t>
            </a:r>
            <a:r>
              <a:rPr lang="fr-FR" altLang="fr-FR" dirty="0" smtClean="0"/>
              <a:t> )</a:t>
            </a:r>
          </a:p>
          <a:p>
            <a:r>
              <a:rPr lang="fr-FR" altLang="fr-FR" dirty="0" smtClean="0"/>
              <a:t>Mass </a:t>
            </a:r>
            <a:r>
              <a:rPr lang="fr-FR" altLang="fr-FR" dirty="0" err="1" smtClean="0"/>
              <a:t>measurement</a:t>
            </a:r>
            <a:r>
              <a:rPr lang="fr-FR" altLang="fr-FR" dirty="0" smtClean="0"/>
              <a:t> of X-ray </a:t>
            </a:r>
            <a:r>
              <a:rPr lang="fr-FR" altLang="fr-FR" dirty="0" err="1" smtClean="0"/>
              <a:t>binairies</a:t>
            </a:r>
            <a:r>
              <a:rPr lang="fr-FR" altLang="fr-FR" dirty="0" smtClean="0"/>
              <a:t>: </a:t>
            </a:r>
            <a:r>
              <a:rPr lang="fr-FR" altLang="fr-FR" dirty="0" err="1" smtClean="0"/>
              <a:t>less</a:t>
            </a:r>
            <a:r>
              <a:rPr lang="fr-FR" altLang="fr-FR" dirty="0" smtClean="0"/>
              <a:t> </a:t>
            </a:r>
            <a:r>
              <a:rPr lang="fr-FR" altLang="fr-FR" dirty="0" err="1" smtClean="0"/>
              <a:t>precise</a:t>
            </a:r>
            <a:r>
              <a:rPr lang="fr-FR" altLang="fr-FR" dirty="0" smtClean="0"/>
              <a:t>, </a:t>
            </a:r>
            <a:r>
              <a:rPr lang="fr-FR" altLang="fr-FR" dirty="0" err="1" smtClean="0"/>
              <a:t>from</a:t>
            </a:r>
            <a:r>
              <a:rPr lang="fr-FR" altLang="fr-FR" dirty="0" smtClean="0"/>
              <a:t> the doppler shift of x-ray and the doppler shift of the </a:t>
            </a:r>
            <a:r>
              <a:rPr lang="fr-FR" altLang="fr-FR" dirty="0" err="1" smtClean="0"/>
              <a:t>optical</a:t>
            </a:r>
            <a:r>
              <a:rPr lang="fr-FR" altLang="fr-FR" dirty="0" smtClean="0"/>
              <a:t> </a:t>
            </a:r>
            <a:r>
              <a:rPr lang="fr-FR" altLang="fr-FR" dirty="0" err="1" smtClean="0"/>
              <a:t>counterpart</a:t>
            </a:r>
            <a:endParaRPr lang="fr-FR" altLang="fr-FR" dirty="0" smtClean="0"/>
          </a:p>
          <a:p>
            <a:r>
              <a:rPr lang="fr-FR" altLang="fr-FR" dirty="0" smtClean="0"/>
              <a:t>Radius </a:t>
            </a:r>
            <a:r>
              <a:rPr lang="fr-FR" altLang="fr-FR" dirty="0" err="1" smtClean="0"/>
              <a:t>measurement</a:t>
            </a:r>
            <a:r>
              <a:rPr lang="fr-FR" altLang="fr-FR" dirty="0" smtClean="0"/>
              <a:t>: X-ray </a:t>
            </a:r>
            <a:r>
              <a:rPr lang="fr-FR" altLang="fr-FR" dirty="0" err="1" smtClean="0"/>
              <a:t>bursts</a:t>
            </a:r>
            <a:r>
              <a:rPr lang="fr-FR" altLang="fr-FR" dirty="0" smtClean="0"/>
              <a:t> (</a:t>
            </a:r>
            <a:r>
              <a:rPr lang="fr-FR" altLang="fr-FR" dirty="0" err="1" smtClean="0"/>
              <a:t>old</a:t>
            </a:r>
            <a:r>
              <a:rPr lang="fr-FR" altLang="fr-FR" dirty="0" smtClean="0"/>
              <a:t> N-star </a:t>
            </a:r>
            <a:r>
              <a:rPr lang="fr-FR" altLang="fr-FR" dirty="0" err="1" smtClean="0"/>
              <a:t>accreting</a:t>
            </a:r>
            <a:r>
              <a:rPr lang="fr-FR" altLang="fr-FR" dirty="0" smtClean="0"/>
              <a:t> </a:t>
            </a:r>
            <a:r>
              <a:rPr lang="fr-FR" altLang="fr-FR" dirty="0" err="1" smtClean="0"/>
              <a:t>material</a:t>
            </a:r>
            <a:r>
              <a:rPr lang="fr-FR" altLang="fr-FR" dirty="0" smtClean="0"/>
              <a:t> </a:t>
            </a:r>
            <a:r>
              <a:rPr lang="fr-FR" altLang="fr-FR" dirty="0" err="1" smtClean="0"/>
              <a:t>from</a:t>
            </a:r>
            <a:r>
              <a:rPr lang="fr-FR" altLang="fr-FR" dirty="0" smtClean="0"/>
              <a:t> a </a:t>
            </a:r>
            <a:r>
              <a:rPr lang="fr-FR" altLang="fr-FR" dirty="0" err="1" smtClean="0"/>
              <a:t>companion</a:t>
            </a:r>
            <a:r>
              <a:rPr lang="fr-FR" altLang="fr-FR" dirty="0" smtClean="0"/>
              <a:t> in a </a:t>
            </a:r>
            <a:r>
              <a:rPr lang="fr-FR" altLang="fr-FR" dirty="0" err="1" smtClean="0"/>
              <a:t>globular</a:t>
            </a:r>
            <a:r>
              <a:rPr lang="fr-FR" altLang="fr-FR" dirty="0" smtClean="0"/>
              <a:t> cluster): </a:t>
            </a:r>
            <a:r>
              <a:rPr lang="fr-FR" altLang="fr-FR" dirty="0" err="1" smtClean="0"/>
              <a:t>from</a:t>
            </a:r>
            <a:r>
              <a:rPr lang="fr-FR" altLang="fr-FR" dirty="0" smtClean="0"/>
              <a:t> the </a:t>
            </a:r>
            <a:r>
              <a:rPr lang="fr-FR" altLang="fr-FR" dirty="0" err="1" smtClean="0"/>
              <a:t>height</a:t>
            </a:r>
            <a:r>
              <a:rPr lang="fr-FR" altLang="fr-FR" dirty="0" smtClean="0"/>
              <a:t> of the </a:t>
            </a:r>
            <a:r>
              <a:rPr lang="fr-FR" altLang="fr-FR" dirty="0" err="1" smtClean="0"/>
              <a:t>peak</a:t>
            </a:r>
            <a:r>
              <a:rPr lang="fr-FR" altLang="fr-FR" dirty="0" smtClean="0"/>
              <a:t> </a:t>
            </a:r>
            <a:r>
              <a:rPr lang="fr-FR" altLang="fr-FR" dirty="0" err="1" smtClean="0"/>
              <a:t>infer</a:t>
            </a:r>
            <a:r>
              <a:rPr lang="fr-FR" altLang="fr-FR" dirty="0" smtClean="0"/>
              <a:t> T, the distance of the star </a:t>
            </a:r>
            <a:r>
              <a:rPr lang="fr-FR" altLang="fr-FR" dirty="0" err="1" smtClean="0"/>
              <a:t>is</a:t>
            </a:r>
            <a:r>
              <a:rPr lang="fr-FR" altLang="fr-FR" dirty="0" smtClean="0"/>
              <a:t> </a:t>
            </a:r>
            <a:r>
              <a:rPr lang="fr-FR" altLang="fr-FR" dirty="0" err="1" smtClean="0"/>
              <a:t>known</a:t>
            </a:r>
            <a:r>
              <a:rPr lang="fr-FR" altLang="fr-FR" dirty="0" smtClean="0"/>
              <a:t> </a:t>
            </a:r>
            <a:r>
              <a:rPr lang="fr-FR" altLang="fr-FR" dirty="0" err="1" smtClean="0"/>
              <a:t>since</a:t>
            </a:r>
            <a:r>
              <a:rPr lang="fr-FR" altLang="fr-FR" dirty="0" smtClean="0"/>
              <a:t> X-ray </a:t>
            </a:r>
            <a:r>
              <a:rPr lang="fr-FR" altLang="fr-FR" dirty="0" err="1" smtClean="0"/>
              <a:t>bursters</a:t>
            </a:r>
            <a:r>
              <a:rPr lang="fr-FR" altLang="fr-FR" dirty="0" smtClean="0"/>
              <a:t> come </a:t>
            </a:r>
            <a:r>
              <a:rPr lang="fr-FR" altLang="fr-FR" dirty="0" err="1" smtClean="0"/>
              <a:t>from</a:t>
            </a:r>
            <a:r>
              <a:rPr lang="fr-FR" altLang="fr-FR" dirty="0" smtClean="0"/>
              <a:t> </a:t>
            </a:r>
            <a:r>
              <a:rPr lang="fr-FR" altLang="fr-FR" dirty="0" err="1" smtClean="0"/>
              <a:t>globular</a:t>
            </a:r>
            <a:r>
              <a:rPr lang="fr-FR" altLang="fr-FR" dirty="0" smtClean="0"/>
              <a:t> clusters; the flux of the </a:t>
            </a:r>
            <a:r>
              <a:rPr lang="fr-FR" altLang="fr-FR" dirty="0" err="1" smtClean="0"/>
              <a:t>burst</a:t>
            </a:r>
            <a:r>
              <a:rPr lang="fr-FR" altLang="fr-FR" dirty="0" smtClean="0"/>
              <a:t> </a:t>
            </a:r>
            <a:r>
              <a:rPr lang="fr-FR" altLang="fr-FR" dirty="0" err="1" smtClean="0"/>
              <a:t>then</a:t>
            </a:r>
            <a:r>
              <a:rPr lang="fr-FR" altLang="fr-FR" dirty="0" smtClean="0"/>
              <a:t> </a:t>
            </a:r>
            <a:r>
              <a:rPr lang="fr-FR" altLang="fr-FR" dirty="0" err="1" smtClean="0"/>
              <a:t>gives</a:t>
            </a:r>
            <a:r>
              <a:rPr lang="fr-FR" altLang="fr-FR" dirty="0" smtClean="0"/>
              <a:t> the </a:t>
            </a:r>
            <a:r>
              <a:rPr lang="fr-FR" altLang="fr-FR" dirty="0" err="1" smtClean="0"/>
              <a:t>raius</a:t>
            </a:r>
            <a:r>
              <a:rPr lang="fr-FR" altLang="fr-FR" dirty="0" smtClean="0"/>
              <a:t> (black body radiation formula)</a:t>
            </a:r>
          </a:p>
          <a:p>
            <a:endParaRPr lang="fr-FR" altLang="fr-FR" dirty="0" smtClean="0"/>
          </a:p>
          <a:p>
            <a:r>
              <a:rPr lang="fr-FR" altLang="fr-FR" dirty="0" smtClean="0"/>
              <a:t>Champ magnétique terrestre: 0.5 gauss</a:t>
            </a:r>
          </a:p>
          <a:p>
            <a:r>
              <a:rPr lang="fr-FR" altLang="fr-FR" dirty="0" smtClean="0"/>
              <a:t>Aimants</a:t>
            </a:r>
            <a:r>
              <a:rPr lang="fr-FR" altLang="fr-FR" baseline="0" dirty="0" smtClean="0"/>
              <a:t> supraconducteurs au LHC: 40000 gauss</a:t>
            </a:r>
            <a:endParaRPr lang="fr-FR" altLang="fr-FR" dirty="0" smtClean="0"/>
          </a:p>
        </p:txBody>
      </p:sp>
      <p:sp>
        <p:nvSpPr>
          <p:cNvPr id="39940" name="Espace réservé du numéro de diapositive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76383" indent="-298609" eaLnBrk="0" hangingPunct="0">
              <a:spcBef>
                <a:spcPct val="30000"/>
              </a:spcBef>
              <a:defRPr sz="1300">
                <a:solidFill>
                  <a:schemeClr val="tx1"/>
                </a:solidFill>
                <a:latin typeface="Arial" charset="0"/>
              </a:defRPr>
            </a:lvl2pPr>
            <a:lvl3pPr marL="1194435" indent="-238887" eaLnBrk="0" hangingPunct="0">
              <a:spcBef>
                <a:spcPct val="30000"/>
              </a:spcBef>
              <a:defRPr sz="1300">
                <a:solidFill>
                  <a:schemeClr val="tx1"/>
                </a:solidFill>
                <a:latin typeface="Arial" charset="0"/>
              </a:defRPr>
            </a:lvl3pPr>
            <a:lvl4pPr marL="1672209" indent="-238887" eaLnBrk="0" hangingPunct="0">
              <a:spcBef>
                <a:spcPct val="30000"/>
              </a:spcBef>
              <a:defRPr sz="1300">
                <a:solidFill>
                  <a:schemeClr val="tx1"/>
                </a:solidFill>
                <a:latin typeface="Arial" charset="0"/>
              </a:defRPr>
            </a:lvl4pPr>
            <a:lvl5pPr marL="2149983" indent="-238887" eaLnBrk="0" hangingPunct="0">
              <a:spcBef>
                <a:spcPct val="30000"/>
              </a:spcBef>
              <a:defRPr sz="1300">
                <a:solidFill>
                  <a:schemeClr val="tx1"/>
                </a:solidFill>
                <a:latin typeface="Arial" charset="0"/>
              </a:defRPr>
            </a:lvl5pPr>
            <a:lvl6pPr marL="2627757" indent="-238887" eaLnBrk="0" fontAlgn="base" hangingPunct="0">
              <a:spcBef>
                <a:spcPct val="30000"/>
              </a:spcBef>
              <a:spcAft>
                <a:spcPct val="0"/>
              </a:spcAft>
              <a:defRPr sz="1300">
                <a:solidFill>
                  <a:schemeClr val="tx1"/>
                </a:solidFill>
                <a:latin typeface="Arial" charset="0"/>
              </a:defRPr>
            </a:lvl6pPr>
            <a:lvl7pPr marL="3105531" indent="-238887" eaLnBrk="0" fontAlgn="base" hangingPunct="0">
              <a:spcBef>
                <a:spcPct val="30000"/>
              </a:spcBef>
              <a:spcAft>
                <a:spcPct val="0"/>
              </a:spcAft>
              <a:defRPr sz="1300">
                <a:solidFill>
                  <a:schemeClr val="tx1"/>
                </a:solidFill>
                <a:latin typeface="Arial" charset="0"/>
              </a:defRPr>
            </a:lvl7pPr>
            <a:lvl8pPr marL="3583305" indent="-238887" eaLnBrk="0" fontAlgn="base" hangingPunct="0">
              <a:spcBef>
                <a:spcPct val="30000"/>
              </a:spcBef>
              <a:spcAft>
                <a:spcPct val="0"/>
              </a:spcAft>
              <a:defRPr sz="1300">
                <a:solidFill>
                  <a:schemeClr val="tx1"/>
                </a:solidFill>
                <a:latin typeface="Arial" charset="0"/>
              </a:defRPr>
            </a:lvl8pPr>
            <a:lvl9pPr marL="4061079" indent="-238887"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0290AC31-5BFA-49AE-9A30-AA2B0883E326}" type="slidenum">
              <a:rPr lang="fr-FR" altLang="fr-FR" smtClean="0"/>
              <a:pPr eaLnBrk="1" hangingPunct="1">
                <a:spcBef>
                  <a:spcPct val="0"/>
                </a:spcBef>
              </a:pPr>
              <a:t>31</a:t>
            </a:fld>
            <a:endParaRPr lang="fr-FR" altLang="fr-FR" smtClean="0"/>
          </a:p>
        </p:txBody>
      </p:sp>
    </p:spTree>
    <p:extLst>
      <p:ext uri="{BB962C8B-B14F-4D97-AF65-F5344CB8AC3E}">
        <p14:creationId xmlns:p14="http://schemas.microsoft.com/office/powerpoint/2010/main" val="904336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ln/>
        </p:spPr>
      </p:sp>
      <p:sp>
        <p:nvSpPr>
          <p:cNvPr id="39939" name="Espace réservé des commentaires 2"/>
          <p:cNvSpPr>
            <a:spLocks noGrp="1"/>
          </p:cNvSpPr>
          <p:nvPr>
            <p:ph type="body" idx="1"/>
          </p:nvPr>
        </p:nvSpPr>
        <p:spPr>
          <a:noFill/>
        </p:spPr>
        <p:txBody>
          <a:bodyPr/>
          <a:lstStyle/>
          <a:p>
            <a:r>
              <a:rPr lang="fr-FR" altLang="fr-FR" dirty="0" smtClean="0"/>
              <a:t> </a:t>
            </a:r>
          </a:p>
          <a:p>
            <a:r>
              <a:rPr lang="fr-FR" altLang="fr-FR" dirty="0" smtClean="0"/>
              <a:t>Square km </a:t>
            </a:r>
            <a:r>
              <a:rPr lang="fr-FR" altLang="fr-FR" dirty="0" err="1" smtClean="0"/>
              <a:t>array</a:t>
            </a:r>
            <a:r>
              <a:rPr lang="fr-FR" altLang="fr-FR" dirty="0" smtClean="0"/>
              <a:t> in </a:t>
            </a:r>
            <a:r>
              <a:rPr lang="fr-FR" altLang="fr-FR" dirty="0" err="1" smtClean="0"/>
              <a:t>south</a:t>
            </a:r>
            <a:r>
              <a:rPr lang="fr-FR" altLang="fr-FR" dirty="0" smtClean="0"/>
              <a:t> </a:t>
            </a:r>
            <a:r>
              <a:rPr lang="fr-FR" altLang="fr-FR" dirty="0" err="1" smtClean="0"/>
              <a:t>africa</a:t>
            </a:r>
            <a:r>
              <a:rPr lang="fr-FR" altLang="fr-FR" dirty="0" smtClean="0"/>
              <a:t> =&gt; 20000 new pulsars</a:t>
            </a:r>
          </a:p>
          <a:p>
            <a:endParaRPr lang="fr-FR" altLang="fr-FR" dirty="0" smtClean="0"/>
          </a:p>
          <a:p>
            <a:r>
              <a:rPr lang="fr-FR" altLang="fr-FR" dirty="0" smtClean="0"/>
              <a:t>Mass </a:t>
            </a:r>
            <a:r>
              <a:rPr lang="fr-FR" altLang="fr-FR" dirty="0" err="1" smtClean="0"/>
              <a:t>measurement</a:t>
            </a:r>
            <a:r>
              <a:rPr lang="fr-FR" altLang="fr-FR" dirty="0" smtClean="0"/>
              <a:t>: </a:t>
            </a:r>
            <a:r>
              <a:rPr lang="fr-FR" altLang="fr-FR" dirty="0" err="1" smtClean="0"/>
              <a:t>gravitational</a:t>
            </a:r>
            <a:r>
              <a:rPr lang="fr-FR" altLang="fr-FR" dirty="0" smtClean="0"/>
              <a:t> </a:t>
            </a:r>
            <a:r>
              <a:rPr lang="fr-FR" altLang="fr-FR" dirty="0" err="1" smtClean="0"/>
              <a:t>effect</a:t>
            </a:r>
            <a:r>
              <a:rPr lang="fr-FR" altLang="fr-FR" dirty="0" smtClean="0"/>
              <a:t> on a </a:t>
            </a:r>
            <a:r>
              <a:rPr lang="fr-FR" altLang="fr-FR" dirty="0" err="1" smtClean="0"/>
              <a:t>companion</a:t>
            </a:r>
            <a:r>
              <a:rPr lang="fr-FR" altLang="fr-FR" dirty="0" smtClean="0"/>
              <a:t> (</a:t>
            </a:r>
            <a:r>
              <a:rPr lang="fr-FR" altLang="fr-FR" dirty="0" err="1" smtClean="0"/>
              <a:t>eg</a:t>
            </a:r>
            <a:r>
              <a:rPr lang="fr-FR" altLang="fr-FR" dirty="0" smtClean="0"/>
              <a:t> Shapiro </a:t>
            </a:r>
            <a:r>
              <a:rPr lang="fr-FR" altLang="fr-FR" dirty="0" err="1" smtClean="0"/>
              <a:t>effect</a:t>
            </a:r>
            <a:r>
              <a:rPr lang="fr-FR" altLang="fr-FR" dirty="0" smtClean="0"/>
              <a:t> on radio </a:t>
            </a:r>
            <a:r>
              <a:rPr lang="fr-FR" altLang="fr-FR" dirty="0" err="1" smtClean="0"/>
              <a:t>emission</a:t>
            </a:r>
            <a:r>
              <a:rPr lang="fr-FR" altLang="fr-FR" dirty="0" smtClean="0"/>
              <a:t> )</a:t>
            </a:r>
          </a:p>
          <a:p>
            <a:r>
              <a:rPr lang="fr-FR" altLang="fr-FR" dirty="0" smtClean="0"/>
              <a:t>Mass </a:t>
            </a:r>
            <a:r>
              <a:rPr lang="fr-FR" altLang="fr-FR" dirty="0" err="1" smtClean="0"/>
              <a:t>measurement</a:t>
            </a:r>
            <a:r>
              <a:rPr lang="fr-FR" altLang="fr-FR" dirty="0" smtClean="0"/>
              <a:t> of X-ray </a:t>
            </a:r>
            <a:r>
              <a:rPr lang="fr-FR" altLang="fr-FR" dirty="0" err="1" smtClean="0"/>
              <a:t>binairies</a:t>
            </a:r>
            <a:r>
              <a:rPr lang="fr-FR" altLang="fr-FR" dirty="0" smtClean="0"/>
              <a:t>: </a:t>
            </a:r>
            <a:r>
              <a:rPr lang="fr-FR" altLang="fr-FR" dirty="0" err="1" smtClean="0"/>
              <a:t>less</a:t>
            </a:r>
            <a:r>
              <a:rPr lang="fr-FR" altLang="fr-FR" dirty="0" smtClean="0"/>
              <a:t> </a:t>
            </a:r>
            <a:r>
              <a:rPr lang="fr-FR" altLang="fr-FR" dirty="0" err="1" smtClean="0"/>
              <a:t>precise</a:t>
            </a:r>
            <a:r>
              <a:rPr lang="fr-FR" altLang="fr-FR" dirty="0" smtClean="0"/>
              <a:t>, </a:t>
            </a:r>
            <a:r>
              <a:rPr lang="fr-FR" altLang="fr-FR" dirty="0" err="1" smtClean="0"/>
              <a:t>from</a:t>
            </a:r>
            <a:r>
              <a:rPr lang="fr-FR" altLang="fr-FR" dirty="0" smtClean="0"/>
              <a:t> the doppler shift of x-ray and the doppler shift of the </a:t>
            </a:r>
            <a:r>
              <a:rPr lang="fr-FR" altLang="fr-FR" dirty="0" err="1" smtClean="0"/>
              <a:t>optical</a:t>
            </a:r>
            <a:r>
              <a:rPr lang="fr-FR" altLang="fr-FR" dirty="0" smtClean="0"/>
              <a:t> </a:t>
            </a:r>
            <a:r>
              <a:rPr lang="fr-FR" altLang="fr-FR" dirty="0" err="1" smtClean="0"/>
              <a:t>counterpart</a:t>
            </a:r>
            <a:endParaRPr lang="fr-FR" altLang="fr-FR" dirty="0" smtClean="0"/>
          </a:p>
          <a:p>
            <a:r>
              <a:rPr lang="fr-FR" altLang="fr-FR" dirty="0" smtClean="0"/>
              <a:t>Radius </a:t>
            </a:r>
            <a:r>
              <a:rPr lang="fr-FR" altLang="fr-FR" dirty="0" err="1" smtClean="0"/>
              <a:t>measurement</a:t>
            </a:r>
            <a:r>
              <a:rPr lang="fr-FR" altLang="fr-FR" dirty="0" smtClean="0"/>
              <a:t>: X-ray </a:t>
            </a:r>
            <a:r>
              <a:rPr lang="fr-FR" altLang="fr-FR" dirty="0" err="1" smtClean="0"/>
              <a:t>bursts</a:t>
            </a:r>
            <a:r>
              <a:rPr lang="fr-FR" altLang="fr-FR" dirty="0" smtClean="0"/>
              <a:t> (</a:t>
            </a:r>
            <a:r>
              <a:rPr lang="fr-FR" altLang="fr-FR" dirty="0" err="1" smtClean="0"/>
              <a:t>old</a:t>
            </a:r>
            <a:r>
              <a:rPr lang="fr-FR" altLang="fr-FR" dirty="0" smtClean="0"/>
              <a:t> N-star </a:t>
            </a:r>
            <a:r>
              <a:rPr lang="fr-FR" altLang="fr-FR" dirty="0" err="1" smtClean="0"/>
              <a:t>accreting</a:t>
            </a:r>
            <a:r>
              <a:rPr lang="fr-FR" altLang="fr-FR" dirty="0" smtClean="0"/>
              <a:t> </a:t>
            </a:r>
            <a:r>
              <a:rPr lang="fr-FR" altLang="fr-FR" dirty="0" err="1" smtClean="0"/>
              <a:t>material</a:t>
            </a:r>
            <a:r>
              <a:rPr lang="fr-FR" altLang="fr-FR" dirty="0" smtClean="0"/>
              <a:t> </a:t>
            </a:r>
            <a:r>
              <a:rPr lang="fr-FR" altLang="fr-FR" dirty="0" err="1" smtClean="0"/>
              <a:t>from</a:t>
            </a:r>
            <a:r>
              <a:rPr lang="fr-FR" altLang="fr-FR" dirty="0" smtClean="0"/>
              <a:t> a </a:t>
            </a:r>
            <a:r>
              <a:rPr lang="fr-FR" altLang="fr-FR" dirty="0" err="1" smtClean="0"/>
              <a:t>companion</a:t>
            </a:r>
            <a:r>
              <a:rPr lang="fr-FR" altLang="fr-FR" dirty="0" smtClean="0"/>
              <a:t> in a </a:t>
            </a:r>
            <a:r>
              <a:rPr lang="fr-FR" altLang="fr-FR" dirty="0" err="1" smtClean="0"/>
              <a:t>globular</a:t>
            </a:r>
            <a:r>
              <a:rPr lang="fr-FR" altLang="fr-FR" dirty="0" smtClean="0"/>
              <a:t> cluster): </a:t>
            </a:r>
            <a:r>
              <a:rPr lang="fr-FR" altLang="fr-FR" dirty="0" err="1" smtClean="0"/>
              <a:t>from</a:t>
            </a:r>
            <a:r>
              <a:rPr lang="fr-FR" altLang="fr-FR" dirty="0" smtClean="0"/>
              <a:t> the </a:t>
            </a:r>
            <a:r>
              <a:rPr lang="fr-FR" altLang="fr-FR" dirty="0" err="1" smtClean="0"/>
              <a:t>height</a:t>
            </a:r>
            <a:r>
              <a:rPr lang="fr-FR" altLang="fr-FR" dirty="0" smtClean="0"/>
              <a:t> of the </a:t>
            </a:r>
            <a:r>
              <a:rPr lang="fr-FR" altLang="fr-FR" dirty="0" err="1" smtClean="0"/>
              <a:t>peak</a:t>
            </a:r>
            <a:r>
              <a:rPr lang="fr-FR" altLang="fr-FR" dirty="0" smtClean="0"/>
              <a:t> </a:t>
            </a:r>
            <a:r>
              <a:rPr lang="fr-FR" altLang="fr-FR" dirty="0" err="1" smtClean="0"/>
              <a:t>infer</a:t>
            </a:r>
            <a:r>
              <a:rPr lang="fr-FR" altLang="fr-FR" dirty="0" smtClean="0"/>
              <a:t> T, the distance of the star </a:t>
            </a:r>
            <a:r>
              <a:rPr lang="fr-FR" altLang="fr-FR" dirty="0" err="1" smtClean="0"/>
              <a:t>is</a:t>
            </a:r>
            <a:r>
              <a:rPr lang="fr-FR" altLang="fr-FR" dirty="0" smtClean="0"/>
              <a:t> </a:t>
            </a:r>
            <a:r>
              <a:rPr lang="fr-FR" altLang="fr-FR" dirty="0" err="1" smtClean="0"/>
              <a:t>known</a:t>
            </a:r>
            <a:r>
              <a:rPr lang="fr-FR" altLang="fr-FR" dirty="0" smtClean="0"/>
              <a:t> </a:t>
            </a:r>
            <a:r>
              <a:rPr lang="fr-FR" altLang="fr-FR" dirty="0" err="1" smtClean="0"/>
              <a:t>since</a:t>
            </a:r>
            <a:r>
              <a:rPr lang="fr-FR" altLang="fr-FR" dirty="0" smtClean="0"/>
              <a:t> X-ray </a:t>
            </a:r>
            <a:r>
              <a:rPr lang="fr-FR" altLang="fr-FR" dirty="0" err="1" smtClean="0"/>
              <a:t>bursters</a:t>
            </a:r>
            <a:r>
              <a:rPr lang="fr-FR" altLang="fr-FR" dirty="0" smtClean="0"/>
              <a:t> come </a:t>
            </a:r>
            <a:r>
              <a:rPr lang="fr-FR" altLang="fr-FR" dirty="0" err="1" smtClean="0"/>
              <a:t>from</a:t>
            </a:r>
            <a:r>
              <a:rPr lang="fr-FR" altLang="fr-FR" dirty="0" smtClean="0"/>
              <a:t> </a:t>
            </a:r>
            <a:r>
              <a:rPr lang="fr-FR" altLang="fr-FR" dirty="0" err="1" smtClean="0"/>
              <a:t>globular</a:t>
            </a:r>
            <a:r>
              <a:rPr lang="fr-FR" altLang="fr-FR" dirty="0" smtClean="0"/>
              <a:t> clusters; the flux of the </a:t>
            </a:r>
            <a:r>
              <a:rPr lang="fr-FR" altLang="fr-FR" dirty="0" err="1" smtClean="0"/>
              <a:t>burst</a:t>
            </a:r>
            <a:r>
              <a:rPr lang="fr-FR" altLang="fr-FR" dirty="0" smtClean="0"/>
              <a:t> </a:t>
            </a:r>
            <a:r>
              <a:rPr lang="fr-FR" altLang="fr-FR" dirty="0" err="1" smtClean="0"/>
              <a:t>then</a:t>
            </a:r>
            <a:r>
              <a:rPr lang="fr-FR" altLang="fr-FR" dirty="0" smtClean="0"/>
              <a:t> </a:t>
            </a:r>
            <a:r>
              <a:rPr lang="fr-FR" altLang="fr-FR" dirty="0" err="1" smtClean="0"/>
              <a:t>gives</a:t>
            </a:r>
            <a:r>
              <a:rPr lang="fr-FR" altLang="fr-FR" dirty="0" smtClean="0"/>
              <a:t> the </a:t>
            </a:r>
            <a:r>
              <a:rPr lang="fr-FR" altLang="fr-FR" dirty="0" err="1" smtClean="0"/>
              <a:t>raius</a:t>
            </a:r>
            <a:r>
              <a:rPr lang="fr-FR" altLang="fr-FR" dirty="0" smtClean="0"/>
              <a:t> (black body radiation formula)</a:t>
            </a:r>
          </a:p>
          <a:p>
            <a:endParaRPr lang="fr-FR" altLang="fr-FR" dirty="0" smtClean="0"/>
          </a:p>
          <a:p>
            <a:r>
              <a:rPr lang="fr-FR" altLang="fr-FR" dirty="0" smtClean="0"/>
              <a:t>Champ magnétique terrestre: 0.5 gauss</a:t>
            </a:r>
          </a:p>
          <a:p>
            <a:r>
              <a:rPr lang="fr-FR" altLang="fr-FR" dirty="0" smtClean="0"/>
              <a:t>Aimants</a:t>
            </a:r>
            <a:r>
              <a:rPr lang="fr-FR" altLang="fr-FR" baseline="0" dirty="0" smtClean="0"/>
              <a:t> supraconducteurs au LHC: 40000 gauss</a:t>
            </a:r>
            <a:endParaRPr lang="fr-FR" altLang="fr-FR" dirty="0" smtClean="0"/>
          </a:p>
        </p:txBody>
      </p:sp>
      <p:sp>
        <p:nvSpPr>
          <p:cNvPr id="39940" name="Espace réservé du numéro de diapositive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76383" indent="-298609" eaLnBrk="0" hangingPunct="0">
              <a:spcBef>
                <a:spcPct val="30000"/>
              </a:spcBef>
              <a:defRPr sz="1300">
                <a:solidFill>
                  <a:schemeClr val="tx1"/>
                </a:solidFill>
                <a:latin typeface="Arial" charset="0"/>
              </a:defRPr>
            </a:lvl2pPr>
            <a:lvl3pPr marL="1194435" indent="-238887" eaLnBrk="0" hangingPunct="0">
              <a:spcBef>
                <a:spcPct val="30000"/>
              </a:spcBef>
              <a:defRPr sz="1300">
                <a:solidFill>
                  <a:schemeClr val="tx1"/>
                </a:solidFill>
                <a:latin typeface="Arial" charset="0"/>
              </a:defRPr>
            </a:lvl3pPr>
            <a:lvl4pPr marL="1672209" indent="-238887" eaLnBrk="0" hangingPunct="0">
              <a:spcBef>
                <a:spcPct val="30000"/>
              </a:spcBef>
              <a:defRPr sz="1300">
                <a:solidFill>
                  <a:schemeClr val="tx1"/>
                </a:solidFill>
                <a:latin typeface="Arial" charset="0"/>
              </a:defRPr>
            </a:lvl4pPr>
            <a:lvl5pPr marL="2149983" indent="-238887" eaLnBrk="0" hangingPunct="0">
              <a:spcBef>
                <a:spcPct val="30000"/>
              </a:spcBef>
              <a:defRPr sz="1300">
                <a:solidFill>
                  <a:schemeClr val="tx1"/>
                </a:solidFill>
                <a:latin typeface="Arial" charset="0"/>
              </a:defRPr>
            </a:lvl5pPr>
            <a:lvl6pPr marL="2627757" indent="-238887" eaLnBrk="0" fontAlgn="base" hangingPunct="0">
              <a:spcBef>
                <a:spcPct val="30000"/>
              </a:spcBef>
              <a:spcAft>
                <a:spcPct val="0"/>
              </a:spcAft>
              <a:defRPr sz="1300">
                <a:solidFill>
                  <a:schemeClr val="tx1"/>
                </a:solidFill>
                <a:latin typeface="Arial" charset="0"/>
              </a:defRPr>
            </a:lvl6pPr>
            <a:lvl7pPr marL="3105531" indent="-238887" eaLnBrk="0" fontAlgn="base" hangingPunct="0">
              <a:spcBef>
                <a:spcPct val="30000"/>
              </a:spcBef>
              <a:spcAft>
                <a:spcPct val="0"/>
              </a:spcAft>
              <a:defRPr sz="1300">
                <a:solidFill>
                  <a:schemeClr val="tx1"/>
                </a:solidFill>
                <a:latin typeface="Arial" charset="0"/>
              </a:defRPr>
            </a:lvl7pPr>
            <a:lvl8pPr marL="3583305" indent="-238887" eaLnBrk="0" fontAlgn="base" hangingPunct="0">
              <a:spcBef>
                <a:spcPct val="30000"/>
              </a:spcBef>
              <a:spcAft>
                <a:spcPct val="0"/>
              </a:spcAft>
              <a:defRPr sz="1300">
                <a:solidFill>
                  <a:schemeClr val="tx1"/>
                </a:solidFill>
                <a:latin typeface="Arial" charset="0"/>
              </a:defRPr>
            </a:lvl8pPr>
            <a:lvl9pPr marL="4061079" indent="-238887"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0290AC31-5BFA-49AE-9A30-AA2B0883E326}" type="slidenum">
              <a:rPr lang="fr-FR" altLang="fr-FR" smtClean="0"/>
              <a:pPr eaLnBrk="1" hangingPunct="1">
                <a:spcBef>
                  <a:spcPct val="0"/>
                </a:spcBef>
              </a:pPr>
              <a:t>32</a:t>
            </a:fld>
            <a:endParaRPr lang="fr-FR" altLang="fr-FR" smtClean="0"/>
          </a:p>
        </p:txBody>
      </p:sp>
    </p:spTree>
    <p:extLst>
      <p:ext uri="{BB962C8B-B14F-4D97-AF65-F5344CB8AC3E}">
        <p14:creationId xmlns:p14="http://schemas.microsoft.com/office/powerpoint/2010/main" val="383292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4d540d18a6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24d540d18a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6757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Skin:208Pb</a:t>
            </a:r>
          </a:p>
          <a:p>
            <a:r>
              <a:rPr lang="fr-FR" dirty="0" smtClean="0"/>
              <a:t>IAS:124Sn</a:t>
            </a:r>
            <a:endParaRPr lang="fr-FR" dirty="0"/>
          </a:p>
        </p:txBody>
      </p:sp>
      <p:sp>
        <p:nvSpPr>
          <p:cNvPr id="4" name="Espace réservé du numéro de diapositive 3"/>
          <p:cNvSpPr>
            <a:spLocks noGrp="1"/>
          </p:cNvSpPr>
          <p:nvPr>
            <p:ph type="sldNum" sz="quarter" idx="10"/>
          </p:nvPr>
        </p:nvSpPr>
        <p:spPr/>
        <p:txBody>
          <a:bodyPr/>
          <a:lstStyle/>
          <a:p>
            <a:pPr>
              <a:defRPr/>
            </a:pPr>
            <a:fld id="{E7EA0C6F-F038-4693-A48C-B00A4B57E807}" type="slidenum">
              <a:rPr lang="en-US" smtClean="0"/>
              <a:pPr>
                <a:defRPr/>
              </a:pPr>
              <a:t>36</a:t>
            </a:fld>
            <a:endParaRPr lang="en-US"/>
          </a:p>
        </p:txBody>
      </p:sp>
    </p:spTree>
    <p:extLst>
      <p:ext uri="{BB962C8B-B14F-4D97-AF65-F5344CB8AC3E}">
        <p14:creationId xmlns:p14="http://schemas.microsoft.com/office/powerpoint/2010/main" val="2251639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7EA0C6F-F038-4693-A48C-B00A4B57E807}" type="slidenum">
              <a:rPr lang="en-US" smtClean="0"/>
              <a:pPr>
                <a:defRPr/>
              </a:pPr>
              <a:t>37</a:t>
            </a:fld>
            <a:endParaRPr lang="en-US"/>
          </a:p>
        </p:txBody>
      </p:sp>
    </p:spTree>
    <p:extLst>
      <p:ext uri="{BB962C8B-B14F-4D97-AF65-F5344CB8AC3E}">
        <p14:creationId xmlns:p14="http://schemas.microsoft.com/office/powerpoint/2010/main" val="271368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ln/>
        </p:spPr>
      </p:sp>
      <p:sp>
        <p:nvSpPr>
          <p:cNvPr id="39939" name="Espace réservé des commentaires 2"/>
          <p:cNvSpPr>
            <a:spLocks noGrp="1"/>
          </p:cNvSpPr>
          <p:nvPr>
            <p:ph type="body" idx="1"/>
          </p:nvPr>
        </p:nvSpPr>
        <p:spPr>
          <a:noFill/>
        </p:spPr>
        <p:txBody>
          <a:bodyPr/>
          <a:lstStyle/>
          <a:p>
            <a:r>
              <a:rPr lang="fr-FR" sz="1200" dirty="0" smtClean="0"/>
              <a:t>masse de la lune: 4 cuillères à café de NS! (</a:t>
            </a:r>
            <a:r>
              <a:rPr lang="fr-FR" sz="1200" dirty="0" err="1" smtClean="0"/>
              <a:t>density</a:t>
            </a:r>
            <a:r>
              <a:rPr lang="fr-FR" sz="1200" dirty="0" smtClean="0"/>
              <a:t>: 1 milliard tons per cm3)</a:t>
            </a:r>
            <a:endParaRPr lang="fr-FR" altLang="fr-FR" dirty="0" smtClean="0"/>
          </a:p>
          <a:p>
            <a:endParaRPr lang="fr-FR" altLang="fr-FR" dirty="0" smtClean="0"/>
          </a:p>
          <a:p>
            <a:r>
              <a:rPr lang="fr-FR" altLang="fr-FR" dirty="0" smtClean="0"/>
              <a:t>First </a:t>
            </a:r>
            <a:r>
              <a:rPr lang="fr-FR" altLang="fr-FR" dirty="0" err="1" smtClean="0"/>
              <a:t>msmts</a:t>
            </a:r>
            <a:r>
              <a:rPr lang="fr-FR" altLang="fr-FR" dirty="0" smtClean="0"/>
              <a:t> of a </a:t>
            </a:r>
            <a:r>
              <a:rPr lang="fr-FR" altLang="fr-FR" dirty="0" err="1" smtClean="0"/>
              <a:t>binary</a:t>
            </a:r>
            <a:r>
              <a:rPr lang="fr-FR" altLang="fr-FR" dirty="0" smtClean="0"/>
              <a:t> system of </a:t>
            </a:r>
            <a:r>
              <a:rPr lang="fr-FR" altLang="fr-FR" dirty="0" err="1" smtClean="0"/>
              <a:t>two</a:t>
            </a:r>
            <a:r>
              <a:rPr lang="fr-FR" altLang="fr-FR" dirty="0" smtClean="0"/>
              <a:t> pulsars: 2004 </a:t>
            </a:r>
            <a:r>
              <a:rPr lang="fr-FR" altLang="fr-FR" dirty="0" err="1" smtClean="0"/>
              <a:t>spectacular</a:t>
            </a:r>
            <a:r>
              <a:rPr lang="fr-FR" altLang="fr-FR" dirty="0" smtClean="0"/>
              <a:t> confirmation of </a:t>
            </a:r>
            <a:r>
              <a:rPr lang="fr-FR" altLang="fr-FR" dirty="0" err="1" smtClean="0"/>
              <a:t>general</a:t>
            </a:r>
            <a:r>
              <a:rPr lang="fr-FR" altLang="fr-FR" dirty="0" smtClean="0"/>
              <a:t> </a:t>
            </a:r>
            <a:r>
              <a:rPr lang="fr-FR" altLang="fr-FR" dirty="0" err="1" smtClean="0"/>
              <a:t>gravity</a:t>
            </a:r>
            <a:r>
              <a:rPr lang="fr-FR" altLang="fr-FR" dirty="0" smtClean="0"/>
              <a:t>: the </a:t>
            </a:r>
            <a:r>
              <a:rPr lang="fr-FR" altLang="fr-FR" dirty="0" err="1" smtClean="0"/>
              <a:t>orbit</a:t>
            </a:r>
            <a:r>
              <a:rPr lang="fr-FR" altLang="fr-FR" dirty="0" smtClean="0"/>
              <a:t> </a:t>
            </a:r>
            <a:r>
              <a:rPr lang="fr-FR" altLang="fr-FR" dirty="0" err="1" smtClean="0"/>
              <a:t>period</a:t>
            </a:r>
            <a:r>
              <a:rPr lang="fr-FR" altLang="fr-FR" dirty="0" smtClean="0"/>
              <a:t> </a:t>
            </a:r>
            <a:r>
              <a:rPr lang="fr-FR" altLang="fr-FR" dirty="0" err="1" smtClean="0"/>
              <a:t>decay</a:t>
            </a:r>
            <a:r>
              <a:rPr lang="fr-FR" altLang="fr-FR" dirty="0" smtClean="0"/>
              <a:t> </a:t>
            </a:r>
            <a:r>
              <a:rPr lang="fr-FR" altLang="fr-FR" dirty="0" err="1" smtClean="0"/>
              <a:t>is</a:t>
            </a:r>
            <a:r>
              <a:rPr lang="fr-FR" altLang="fr-FR" dirty="0" smtClean="0"/>
              <a:t> in </a:t>
            </a:r>
            <a:r>
              <a:rPr lang="fr-FR" altLang="fr-FR" dirty="0" err="1" smtClean="0"/>
              <a:t>perfect</a:t>
            </a:r>
            <a:r>
              <a:rPr lang="fr-FR" altLang="fr-FR" dirty="0" smtClean="0"/>
              <a:t> agreement </a:t>
            </a:r>
            <a:r>
              <a:rPr lang="fr-FR" altLang="fr-FR" dirty="0" err="1" smtClean="0"/>
              <a:t>with</a:t>
            </a:r>
            <a:r>
              <a:rPr lang="fr-FR" altLang="fr-FR" dirty="0" smtClean="0"/>
              <a:t> the </a:t>
            </a:r>
            <a:r>
              <a:rPr lang="fr-FR" altLang="fr-FR" dirty="0" err="1" smtClean="0"/>
              <a:t>loss</a:t>
            </a:r>
            <a:r>
              <a:rPr lang="fr-FR" altLang="fr-FR" dirty="0" smtClean="0"/>
              <a:t> </a:t>
            </a:r>
            <a:r>
              <a:rPr lang="fr-FR" altLang="fr-FR" dirty="0" err="1" smtClean="0"/>
              <a:t>predicted</a:t>
            </a:r>
            <a:r>
              <a:rPr lang="fr-FR" altLang="fr-FR" dirty="0" smtClean="0"/>
              <a:t> by GR by </a:t>
            </a:r>
            <a:r>
              <a:rPr lang="fr-FR" altLang="fr-FR" dirty="0" err="1" smtClean="0"/>
              <a:t>emision</a:t>
            </a:r>
            <a:r>
              <a:rPr lang="fr-FR" altLang="fr-FR" dirty="0" smtClean="0"/>
              <a:t> of </a:t>
            </a:r>
            <a:r>
              <a:rPr lang="fr-FR" altLang="fr-FR" dirty="0" err="1" smtClean="0"/>
              <a:t>gravitational</a:t>
            </a:r>
            <a:r>
              <a:rPr lang="fr-FR" altLang="fr-FR" dirty="0" smtClean="0"/>
              <a:t> </a:t>
            </a:r>
            <a:r>
              <a:rPr lang="fr-FR" altLang="fr-FR" dirty="0" err="1" smtClean="0"/>
              <a:t>waves</a:t>
            </a:r>
            <a:r>
              <a:rPr lang="fr-FR" altLang="fr-FR" dirty="0" smtClean="0"/>
              <a:t> (=&gt;indirect </a:t>
            </a:r>
            <a:r>
              <a:rPr lang="fr-FR" altLang="fr-FR" dirty="0" err="1" smtClean="0"/>
              <a:t>evidence</a:t>
            </a:r>
            <a:r>
              <a:rPr lang="fr-FR" altLang="fr-FR" dirty="0" smtClean="0"/>
              <a:t> of the existence of GW)</a:t>
            </a:r>
          </a:p>
          <a:p>
            <a:endParaRPr lang="fr-FR" altLang="fr-FR" dirty="0" smtClean="0"/>
          </a:p>
          <a:p>
            <a:r>
              <a:rPr lang="fr-FR" altLang="fr-FR" dirty="0" smtClean="0"/>
              <a:t>Mass </a:t>
            </a:r>
            <a:r>
              <a:rPr lang="fr-FR" altLang="fr-FR" dirty="0" err="1" smtClean="0"/>
              <a:t>measurement</a:t>
            </a:r>
            <a:r>
              <a:rPr lang="fr-FR" altLang="fr-FR" dirty="0" smtClean="0"/>
              <a:t>: </a:t>
            </a:r>
            <a:r>
              <a:rPr lang="fr-FR" altLang="fr-FR" dirty="0" err="1" smtClean="0"/>
              <a:t>gravitational</a:t>
            </a:r>
            <a:r>
              <a:rPr lang="fr-FR" altLang="fr-FR" dirty="0" smtClean="0"/>
              <a:t> </a:t>
            </a:r>
            <a:r>
              <a:rPr lang="fr-FR" altLang="fr-FR" dirty="0" err="1" smtClean="0"/>
              <a:t>effect</a:t>
            </a:r>
            <a:r>
              <a:rPr lang="fr-FR" altLang="fr-FR" dirty="0" smtClean="0"/>
              <a:t> on a </a:t>
            </a:r>
            <a:r>
              <a:rPr lang="fr-FR" altLang="fr-FR" dirty="0" err="1" smtClean="0"/>
              <a:t>companion</a:t>
            </a:r>
            <a:r>
              <a:rPr lang="fr-FR" altLang="fr-FR" dirty="0" smtClean="0"/>
              <a:t> (</a:t>
            </a:r>
            <a:r>
              <a:rPr lang="fr-FR" altLang="fr-FR" dirty="0" err="1" smtClean="0"/>
              <a:t>eg</a:t>
            </a:r>
            <a:r>
              <a:rPr lang="fr-FR" altLang="fr-FR" dirty="0" smtClean="0"/>
              <a:t> Shapiro </a:t>
            </a:r>
            <a:r>
              <a:rPr lang="fr-FR" altLang="fr-FR" dirty="0" err="1" smtClean="0"/>
              <a:t>effect</a:t>
            </a:r>
            <a:r>
              <a:rPr lang="fr-FR" altLang="fr-FR" dirty="0" smtClean="0"/>
              <a:t> on radio </a:t>
            </a:r>
            <a:r>
              <a:rPr lang="fr-FR" altLang="fr-FR" dirty="0" err="1" smtClean="0"/>
              <a:t>emission</a:t>
            </a:r>
            <a:r>
              <a:rPr lang="fr-FR" altLang="fr-FR" dirty="0" smtClean="0"/>
              <a:t> )</a:t>
            </a:r>
          </a:p>
          <a:p>
            <a:r>
              <a:rPr lang="fr-FR" altLang="fr-FR" dirty="0" smtClean="0"/>
              <a:t>Mass </a:t>
            </a:r>
            <a:r>
              <a:rPr lang="fr-FR" altLang="fr-FR" dirty="0" err="1" smtClean="0"/>
              <a:t>measurement</a:t>
            </a:r>
            <a:r>
              <a:rPr lang="fr-FR" altLang="fr-FR" dirty="0" smtClean="0"/>
              <a:t> of X-ray </a:t>
            </a:r>
            <a:r>
              <a:rPr lang="fr-FR" altLang="fr-FR" dirty="0" err="1" smtClean="0"/>
              <a:t>binairies</a:t>
            </a:r>
            <a:r>
              <a:rPr lang="fr-FR" altLang="fr-FR" dirty="0" smtClean="0"/>
              <a:t>: </a:t>
            </a:r>
            <a:r>
              <a:rPr lang="fr-FR" altLang="fr-FR" dirty="0" err="1" smtClean="0"/>
              <a:t>less</a:t>
            </a:r>
            <a:r>
              <a:rPr lang="fr-FR" altLang="fr-FR" dirty="0" smtClean="0"/>
              <a:t> </a:t>
            </a:r>
            <a:r>
              <a:rPr lang="fr-FR" altLang="fr-FR" dirty="0" err="1" smtClean="0"/>
              <a:t>precise</a:t>
            </a:r>
            <a:r>
              <a:rPr lang="fr-FR" altLang="fr-FR" dirty="0" smtClean="0"/>
              <a:t>, </a:t>
            </a:r>
            <a:r>
              <a:rPr lang="fr-FR" altLang="fr-FR" dirty="0" err="1" smtClean="0"/>
              <a:t>from</a:t>
            </a:r>
            <a:r>
              <a:rPr lang="fr-FR" altLang="fr-FR" dirty="0" smtClean="0"/>
              <a:t> the doppler shift of x-ray and the doppler shift of the </a:t>
            </a:r>
            <a:r>
              <a:rPr lang="fr-FR" altLang="fr-FR" dirty="0" err="1" smtClean="0"/>
              <a:t>optical</a:t>
            </a:r>
            <a:r>
              <a:rPr lang="fr-FR" altLang="fr-FR" dirty="0" smtClean="0"/>
              <a:t> </a:t>
            </a:r>
            <a:r>
              <a:rPr lang="fr-FR" altLang="fr-FR" dirty="0" err="1" smtClean="0"/>
              <a:t>counterpart</a:t>
            </a:r>
            <a:endParaRPr lang="fr-FR" altLang="fr-FR" dirty="0" smtClean="0"/>
          </a:p>
          <a:p>
            <a:r>
              <a:rPr lang="fr-FR" altLang="fr-FR" dirty="0" smtClean="0"/>
              <a:t>Radius </a:t>
            </a:r>
            <a:r>
              <a:rPr lang="fr-FR" altLang="fr-FR" dirty="0" err="1" smtClean="0"/>
              <a:t>measurement</a:t>
            </a:r>
            <a:r>
              <a:rPr lang="fr-FR" altLang="fr-FR" dirty="0" smtClean="0"/>
              <a:t>: X-ray </a:t>
            </a:r>
            <a:r>
              <a:rPr lang="fr-FR" altLang="fr-FR" dirty="0" err="1" smtClean="0"/>
              <a:t>bursts</a:t>
            </a:r>
            <a:r>
              <a:rPr lang="fr-FR" altLang="fr-FR" dirty="0" smtClean="0"/>
              <a:t> (</a:t>
            </a:r>
            <a:r>
              <a:rPr lang="fr-FR" altLang="fr-FR" dirty="0" err="1" smtClean="0"/>
              <a:t>old</a:t>
            </a:r>
            <a:r>
              <a:rPr lang="fr-FR" altLang="fr-FR" dirty="0" smtClean="0"/>
              <a:t> N-star </a:t>
            </a:r>
            <a:r>
              <a:rPr lang="fr-FR" altLang="fr-FR" dirty="0" err="1" smtClean="0"/>
              <a:t>accreting</a:t>
            </a:r>
            <a:r>
              <a:rPr lang="fr-FR" altLang="fr-FR" dirty="0" smtClean="0"/>
              <a:t> </a:t>
            </a:r>
            <a:r>
              <a:rPr lang="fr-FR" altLang="fr-FR" dirty="0" err="1" smtClean="0"/>
              <a:t>material</a:t>
            </a:r>
            <a:r>
              <a:rPr lang="fr-FR" altLang="fr-FR" dirty="0" smtClean="0"/>
              <a:t> </a:t>
            </a:r>
            <a:r>
              <a:rPr lang="fr-FR" altLang="fr-FR" dirty="0" err="1" smtClean="0"/>
              <a:t>from</a:t>
            </a:r>
            <a:r>
              <a:rPr lang="fr-FR" altLang="fr-FR" dirty="0" smtClean="0"/>
              <a:t> a </a:t>
            </a:r>
            <a:r>
              <a:rPr lang="fr-FR" altLang="fr-FR" dirty="0" err="1" smtClean="0"/>
              <a:t>companion</a:t>
            </a:r>
            <a:r>
              <a:rPr lang="fr-FR" altLang="fr-FR" dirty="0" smtClean="0"/>
              <a:t> in a </a:t>
            </a:r>
            <a:r>
              <a:rPr lang="fr-FR" altLang="fr-FR" dirty="0" err="1" smtClean="0"/>
              <a:t>globular</a:t>
            </a:r>
            <a:r>
              <a:rPr lang="fr-FR" altLang="fr-FR" dirty="0" smtClean="0"/>
              <a:t> cluster): </a:t>
            </a:r>
            <a:r>
              <a:rPr lang="fr-FR" altLang="fr-FR" dirty="0" err="1" smtClean="0"/>
              <a:t>from</a:t>
            </a:r>
            <a:r>
              <a:rPr lang="fr-FR" altLang="fr-FR" dirty="0" smtClean="0"/>
              <a:t> the </a:t>
            </a:r>
            <a:r>
              <a:rPr lang="fr-FR" altLang="fr-FR" dirty="0" err="1" smtClean="0"/>
              <a:t>height</a:t>
            </a:r>
            <a:r>
              <a:rPr lang="fr-FR" altLang="fr-FR" dirty="0" smtClean="0"/>
              <a:t> of the </a:t>
            </a:r>
            <a:r>
              <a:rPr lang="fr-FR" altLang="fr-FR" dirty="0" err="1" smtClean="0"/>
              <a:t>peak</a:t>
            </a:r>
            <a:r>
              <a:rPr lang="fr-FR" altLang="fr-FR" dirty="0" smtClean="0"/>
              <a:t> </a:t>
            </a:r>
            <a:r>
              <a:rPr lang="fr-FR" altLang="fr-FR" dirty="0" err="1" smtClean="0"/>
              <a:t>infer</a:t>
            </a:r>
            <a:r>
              <a:rPr lang="fr-FR" altLang="fr-FR" dirty="0" smtClean="0"/>
              <a:t> T, the distance of the star </a:t>
            </a:r>
            <a:r>
              <a:rPr lang="fr-FR" altLang="fr-FR" dirty="0" err="1" smtClean="0"/>
              <a:t>is</a:t>
            </a:r>
            <a:r>
              <a:rPr lang="fr-FR" altLang="fr-FR" dirty="0" smtClean="0"/>
              <a:t> </a:t>
            </a:r>
            <a:r>
              <a:rPr lang="fr-FR" altLang="fr-FR" dirty="0" err="1" smtClean="0"/>
              <a:t>known</a:t>
            </a:r>
            <a:r>
              <a:rPr lang="fr-FR" altLang="fr-FR" dirty="0" smtClean="0"/>
              <a:t> </a:t>
            </a:r>
            <a:r>
              <a:rPr lang="fr-FR" altLang="fr-FR" dirty="0" err="1" smtClean="0"/>
              <a:t>since</a:t>
            </a:r>
            <a:r>
              <a:rPr lang="fr-FR" altLang="fr-FR" dirty="0" smtClean="0"/>
              <a:t> X-ray </a:t>
            </a:r>
            <a:r>
              <a:rPr lang="fr-FR" altLang="fr-FR" dirty="0" err="1" smtClean="0"/>
              <a:t>bursters</a:t>
            </a:r>
            <a:r>
              <a:rPr lang="fr-FR" altLang="fr-FR" dirty="0" smtClean="0"/>
              <a:t> come </a:t>
            </a:r>
            <a:r>
              <a:rPr lang="fr-FR" altLang="fr-FR" dirty="0" err="1" smtClean="0"/>
              <a:t>from</a:t>
            </a:r>
            <a:r>
              <a:rPr lang="fr-FR" altLang="fr-FR" dirty="0" smtClean="0"/>
              <a:t> </a:t>
            </a:r>
            <a:r>
              <a:rPr lang="fr-FR" altLang="fr-FR" dirty="0" err="1" smtClean="0"/>
              <a:t>globular</a:t>
            </a:r>
            <a:r>
              <a:rPr lang="fr-FR" altLang="fr-FR" dirty="0" smtClean="0"/>
              <a:t> clusters; the flux of the </a:t>
            </a:r>
            <a:r>
              <a:rPr lang="fr-FR" altLang="fr-FR" dirty="0" err="1" smtClean="0"/>
              <a:t>burst</a:t>
            </a:r>
            <a:r>
              <a:rPr lang="fr-FR" altLang="fr-FR" dirty="0" smtClean="0"/>
              <a:t> </a:t>
            </a:r>
            <a:r>
              <a:rPr lang="fr-FR" altLang="fr-FR" dirty="0" err="1" smtClean="0"/>
              <a:t>then</a:t>
            </a:r>
            <a:r>
              <a:rPr lang="fr-FR" altLang="fr-FR" dirty="0" smtClean="0"/>
              <a:t> </a:t>
            </a:r>
            <a:r>
              <a:rPr lang="fr-FR" altLang="fr-FR" dirty="0" err="1" smtClean="0"/>
              <a:t>gives</a:t>
            </a:r>
            <a:r>
              <a:rPr lang="fr-FR" altLang="fr-FR" dirty="0" smtClean="0"/>
              <a:t> the </a:t>
            </a:r>
            <a:r>
              <a:rPr lang="fr-FR" altLang="fr-FR" dirty="0" err="1" smtClean="0"/>
              <a:t>raius</a:t>
            </a:r>
            <a:r>
              <a:rPr lang="fr-FR" altLang="fr-FR" dirty="0" smtClean="0"/>
              <a:t> (black body radiation formula)</a:t>
            </a:r>
          </a:p>
          <a:p>
            <a:endParaRPr lang="fr-FR" altLang="fr-FR" dirty="0" smtClean="0"/>
          </a:p>
          <a:p>
            <a:r>
              <a:rPr lang="fr-FR" altLang="fr-FR" dirty="0" smtClean="0"/>
              <a:t>Champ magnétique terrestre: 0.5 gauss</a:t>
            </a:r>
          </a:p>
          <a:p>
            <a:r>
              <a:rPr lang="fr-FR" altLang="fr-FR" dirty="0" smtClean="0"/>
              <a:t>Aimants</a:t>
            </a:r>
            <a:r>
              <a:rPr lang="fr-FR" altLang="fr-FR" baseline="0" dirty="0" smtClean="0"/>
              <a:t> supraconducteurs au LHC: 40000 gauss</a:t>
            </a:r>
            <a:endParaRPr lang="fr-FR" altLang="fr-FR" dirty="0" smtClean="0"/>
          </a:p>
        </p:txBody>
      </p:sp>
      <p:sp>
        <p:nvSpPr>
          <p:cNvPr id="39940" name="Espace réservé du numéro de diapositive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76383" indent="-298609" eaLnBrk="0" hangingPunct="0">
              <a:spcBef>
                <a:spcPct val="30000"/>
              </a:spcBef>
              <a:defRPr sz="1300">
                <a:solidFill>
                  <a:schemeClr val="tx1"/>
                </a:solidFill>
                <a:latin typeface="Arial" charset="0"/>
              </a:defRPr>
            </a:lvl2pPr>
            <a:lvl3pPr marL="1194435" indent="-238887" eaLnBrk="0" hangingPunct="0">
              <a:spcBef>
                <a:spcPct val="30000"/>
              </a:spcBef>
              <a:defRPr sz="1300">
                <a:solidFill>
                  <a:schemeClr val="tx1"/>
                </a:solidFill>
                <a:latin typeface="Arial" charset="0"/>
              </a:defRPr>
            </a:lvl3pPr>
            <a:lvl4pPr marL="1672209" indent="-238887" eaLnBrk="0" hangingPunct="0">
              <a:spcBef>
                <a:spcPct val="30000"/>
              </a:spcBef>
              <a:defRPr sz="1300">
                <a:solidFill>
                  <a:schemeClr val="tx1"/>
                </a:solidFill>
                <a:latin typeface="Arial" charset="0"/>
              </a:defRPr>
            </a:lvl4pPr>
            <a:lvl5pPr marL="2149983" indent="-238887" eaLnBrk="0" hangingPunct="0">
              <a:spcBef>
                <a:spcPct val="30000"/>
              </a:spcBef>
              <a:defRPr sz="1300">
                <a:solidFill>
                  <a:schemeClr val="tx1"/>
                </a:solidFill>
                <a:latin typeface="Arial" charset="0"/>
              </a:defRPr>
            </a:lvl5pPr>
            <a:lvl6pPr marL="2627757" indent="-238887" eaLnBrk="0" fontAlgn="base" hangingPunct="0">
              <a:spcBef>
                <a:spcPct val="30000"/>
              </a:spcBef>
              <a:spcAft>
                <a:spcPct val="0"/>
              </a:spcAft>
              <a:defRPr sz="1300">
                <a:solidFill>
                  <a:schemeClr val="tx1"/>
                </a:solidFill>
                <a:latin typeface="Arial" charset="0"/>
              </a:defRPr>
            </a:lvl6pPr>
            <a:lvl7pPr marL="3105531" indent="-238887" eaLnBrk="0" fontAlgn="base" hangingPunct="0">
              <a:spcBef>
                <a:spcPct val="30000"/>
              </a:spcBef>
              <a:spcAft>
                <a:spcPct val="0"/>
              </a:spcAft>
              <a:defRPr sz="1300">
                <a:solidFill>
                  <a:schemeClr val="tx1"/>
                </a:solidFill>
                <a:latin typeface="Arial" charset="0"/>
              </a:defRPr>
            </a:lvl7pPr>
            <a:lvl8pPr marL="3583305" indent="-238887" eaLnBrk="0" fontAlgn="base" hangingPunct="0">
              <a:spcBef>
                <a:spcPct val="30000"/>
              </a:spcBef>
              <a:spcAft>
                <a:spcPct val="0"/>
              </a:spcAft>
              <a:defRPr sz="1300">
                <a:solidFill>
                  <a:schemeClr val="tx1"/>
                </a:solidFill>
                <a:latin typeface="Arial" charset="0"/>
              </a:defRPr>
            </a:lvl8pPr>
            <a:lvl9pPr marL="4061079" indent="-238887"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0290AC31-5BFA-49AE-9A30-AA2B0883E326}" type="slidenum">
              <a:rPr lang="fr-FR" altLang="fr-FR" smtClean="0"/>
              <a:pPr eaLnBrk="1" hangingPunct="1">
                <a:spcBef>
                  <a:spcPct val="0"/>
                </a:spcBef>
              </a:pPr>
              <a:t>4</a:t>
            </a:fld>
            <a:endParaRPr lang="fr-FR" altLang="fr-FR" smtClean="0"/>
          </a:p>
        </p:txBody>
      </p:sp>
    </p:spTree>
    <p:extLst>
      <p:ext uri="{BB962C8B-B14F-4D97-AF65-F5344CB8AC3E}">
        <p14:creationId xmlns:p14="http://schemas.microsoft.com/office/powerpoint/2010/main" val="3728756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Anomalous X-ray Pulsar = </a:t>
            </a:r>
            <a:r>
              <a:rPr lang="en-US" sz="1200" b="0" i="0" kern="1200" dirty="0" err="1" smtClean="0">
                <a:solidFill>
                  <a:schemeClr val="tx1"/>
                </a:solidFill>
                <a:effectLst/>
                <a:latin typeface="Arial" charset="0"/>
                <a:ea typeface="+mn-ea"/>
                <a:cs typeface="+mn-cs"/>
              </a:rPr>
              <a:t>magnetar</a:t>
            </a:r>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Soft Gamma Repeater</a:t>
            </a:r>
          </a:p>
          <a:p>
            <a:r>
              <a:rPr lang="en-US" sz="1200" b="0" i="0" kern="1200" dirty="0" err="1" smtClean="0">
                <a:solidFill>
                  <a:schemeClr val="tx1"/>
                </a:solidFill>
                <a:effectLst/>
                <a:latin typeface="Arial" charset="0"/>
                <a:ea typeface="+mn-ea"/>
                <a:cs typeface="+mn-cs"/>
              </a:rPr>
              <a:t>SuperNova</a:t>
            </a:r>
            <a:r>
              <a:rPr lang="en-US" sz="1200" b="0" i="0" kern="1200" baseline="0" dirty="0" smtClean="0">
                <a:solidFill>
                  <a:schemeClr val="tx1"/>
                </a:solidFill>
                <a:effectLst/>
                <a:latin typeface="Arial" charset="0"/>
                <a:ea typeface="+mn-ea"/>
                <a:cs typeface="+mn-cs"/>
              </a:rPr>
              <a:t> Remnant</a:t>
            </a:r>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We report on the long-term X-ray monitoring of the outburst decay of the low magnetic field </a:t>
            </a:r>
            <a:r>
              <a:rPr lang="en-US" sz="1200" b="0" i="0" kern="1200" dirty="0" err="1" smtClean="0">
                <a:solidFill>
                  <a:schemeClr val="tx1"/>
                </a:solidFill>
                <a:effectLst/>
                <a:latin typeface="Arial" charset="0"/>
                <a:ea typeface="+mn-ea"/>
                <a:cs typeface="+mn-cs"/>
              </a:rPr>
              <a:t>magnetar</a:t>
            </a:r>
            <a:r>
              <a:rPr lang="en-US" sz="1200" b="0" i="0" kern="1200" dirty="0" smtClean="0">
                <a:solidFill>
                  <a:schemeClr val="tx1"/>
                </a:solidFill>
                <a:effectLst/>
                <a:latin typeface="Arial" charset="0"/>
                <a:ea typeface="+mn-ea"/>
                <a:cs typeface="+mn-cs"/>
              </a:rPr>
              <a:t> SGR 0418+5729 using all the available X-ray data obtained with </a:t>
            </a:r>
            <a:r>
              <a:rPr lang="en-US" sz="1200" b="0" i="1" kern="1200" dirty="0" smtClean="0">
                <a:solidFill>
                  <a:schemeClr val="tx1"/>
                </a:solidFill>
                <a:effectLst/>
                <a:latin typeface="Arial" charset="0"/>
                <a:ea typeface="+mn-ea"/>
                <a:cs typeface="+mn-cs"/>
              </a:rPr>
              <a:t>RXTE</a:t>
            </a:r>
            <a:r>
              <a:rPr lang="en-US" sz="1200" b="0" i="0" kern="1200" dirty="0" smtClean="0">
                <a:solidFill>
                  <a:schemeClr val="tx1"/>
                </a:solidFill>
                <a:effectLst/>
                <a:latin typeface="Arial" charset="0"/>
                <a:ea typeface="+mn-ea"/>
                <a:cs typeface="+mn-cs"/>
              </a:rPr>
              <a:t>, </a:t>
            </a:r>
            <a:r>
              <a:rPr lang="en-US" sz="1200" b="0" i="1" kern="1200" dirty="0" smtClean="0">
                <a:solidFill>
                  <a:schemeClr val="tx1"/>
                </a:solidFill>
                <a:effectLst/>
                <a:latin typeface="Arial" charset="0"/>
                <a:ea typeface="+mn-ea"/>
                <a:cs typeface="+mn-cs"/>
              </a:rPr>
              <a:t>Swift</a:t>
            </a:r>
            <a:r>
              <a:rPr lang="en-US" sz="1200" b="0" i="0" kern="1200" dirty="0" smtClean="0">
                <a:solidFill>
                  <a:schemeClr val="tx1"/>
                </a:solidFill>
                <a:effectLst/>
                <a:latin typeface="Arial" charset="0"/>
                <a:ea typeface="+mn-ea"/>
                <a:cs typeface="+mn-cs"/>
              </a:rPr>
              <a:t>, </a:t>
            </a:r>
            <a:r>
              <a:rPr lang="en-US" sz="1200" b="0" i="1" kern="1200" dirty="0" smtClean="0">
                <a:solidFill>
                  <a:schemeClr val="tx1"/>
                </a:solidFill>
                <a:effectLst/>
                <a:latin typeface="Arial" charset="0"/>
                <a:ea typeface="+mn-ea"/>
                <a:cs typeface="+mn-cs"/>
              </a:rPr>
              <a:t>Chandra</a:t>
            </a:r>
            <a:r>
              <a:rPr lang="en-US" sz="1200" b="0" i="0" kern="1200" dirty="0" smtClean="0">
                <a:solidFill>
                  <a:schemeClr val="tx1"/>
                </a:solidFill>
                <a:effectLst/>
                <a:latin typeface="Arial" charset="0"/>
                <a:ea typeface="+mn-ea"/>
                <a:cs typeface="+mn-cs"/>
              </a:rPr>
              <a:t>, and </a:t>
            </a:r>
            <a:r>
              <a:rPr lang="en-US" sz="1200" b="0" i="1" kern="1200" dirty="0" smtClean="0">
                <a:solidFill>
                  <a:schemeClr val="tx1"/>
                </a:solidFill>
                <a:effectLst/>
                <a:latin typeface="Arial" charset="0"/>
                <a:ea typeface="+mn-ea"/>
                <a:cs typeface="+mn-cs"/>
              </a:rPr>
              <a:t>XMM-Newton</a:t>
            </a:r>
            <a:r>
              <a:rPr lang="en-US" sz="1200" b="0" i="0" kern="1200" dirty="0" smtClean="0">
                <a:solidFill>
                  <a:schemeClr val="tx1"/>
                </a:solidFill>
                <a:effectLst/>
                <a:latin typeface="Arial" charset="0"/>
                <a:ea typeface="+mn-ea"/>
                <a:cs typeface="+mn-cs"/>
              </a:rPr>
              <a:t> observations from the discovery of the source in 2009 June up to 2012 August. The timing analysis allowed us to obtain the first measurement of the period derivative of SGR 0418+5729:  s s</a:t>
            </a:r>
            <a:r>
              <a:rPr lang="en-US" sz="1200" b="0" i="0" kern="1200" baseline="30000" dirty="0" smtClean="0">
                <a:solidFill>
                  <a:schemeClr val="tx1"/>
                </a:solidFill>
                <a:effectLst/>
                <a:latin typeface="Arial" charset="0"/>
                <a:ea typeface="+mn-ea"/>
                <a:cs typeface="+mn-cs"/>
              </a:rPr>
              <a:t>–1</a:t>
            </a:r>
            <a:r>
              <a:rPr lang="en-US" sz="1200" b="0" i="0" kern="1200" dirty="0" smtClean="0">
                <a:solidFill>
                  <a:schemeClr val="tx1"/>
                </a:solidFill>
                <a:effectLst/>
                <a:latin typeface="Arial" charset="0"/>
                <a:ea typeface="+mn-ea"/>
                <a:cs typeface="+mn-cs"/>
              </a:rPr>
              <a:t>, significant at a ~3.5σ confidence level. This leads to a surface dipolar magnetic field of </a:t>
            </a:r>
            <a:r>
              <a:rPr lang="en-US" sz="1200" b="0" i="1" kern="1200" dirty="0" smtClean="0">
                <a:solidFill>
                  <a:schemeClr val="tx1"/>
                </a:solidFill>
                <a:effectLst/>
                <a:latin typeface="Arial" charset="0"/>
                <a:ea typeface="+mn-ea"/>
                <a:cs typeface="+mn-cs"/>
              </a:rPr>
              <a:t>B</a:t>
            </a:r>
            <a:r>
              <a:rPr lang="en-US" sz="1200" b="0" i="0" kern="1200" dirty="0" smtClean="0">
                <a:solidFill>
                  <a:schemeClr val="tx1"/>
                </a:solidFill>
                <a:effectLst/>
                <a:latin typeface="Arial" charset="0"/>
                <a:ea typeface="+mn-ea"/>
                <a:cs typeface="+mn-cs"/>
              </a:rPr>
              <a:t> </a:t>
            </a:r>
            <a:r>
              <a:rPr lang="en-US" sz="1200" b="0" i="0" kern="1200" baseline="-25000" dirty="0" smtClean="0">
                <a:solidFill>
                  <a:schemeClr val="tx1"/>
                </a:solidFill>
                <a:effectLst/>
                <a:latin typeface="Arial" charset="0"/>
                <a:ea typeface="+mn-ea"/>
                <a:cs typeface="+mn-cs"/>
              </a:rPr>
              <a:t>dip</a:t>
            </a:r>
            <a:r>
              <a:rPr lang="en-US" sz="1200" b="0" i="0" kern="1200" dirty="0" smtClean="0">
                <a:solidFill>
                  <a:schemeClr val="tx1"/>
                </a:solidFill>
                <a:effectLst/>
                <a:latin typeface="Arial" charset="0"/>
                <a:ea typeface="+mn-ea"/>
                <a:cs typeface="+mn-cs"/>
              </a:rPr>
              <a:t>  6 </a:t>
            </a:r>
            <a:r>
              <a:rPr lang="en-US" sz="1200" b="1" i="0" kern="1200" dirty="0" smtClean="0">
                <a:solidFill>
                  <a:schemeClr val="tx1"/>
                </a:solidFill>
                <a:effectLst/>
                <a:latin typeface="Arial" charset="0"/>
                <a:ea typeface="+mn-ea"/>
                <a:cs typeface="+mn-cs"/>
              </a:rPr>
              <a:t>×</a:t>
            </a:r>
            <a:r>
              <a:rPr lang="en-US" sz="1200" b="0" i="0" kern="1200" dirty="0" smtClean="0">
                <a:solidFill>
                  <a:schemeClr val="tx1"/>
                </a:solidFill>
                <a:effectLst/>
                <a:latin typeface="Arial" charset="0"/>
                <a:ea typeface="+mn-ea"/>
                <a:cs typeface="+mn-cs"/>
              </a:rPr>
              <a:t> 10</a:t>
            </a:r>
            <a:r>
              <a:rPr lang="en-US" sz="1200" b="0" i="0" kern="1200" baseline="30000" dirty="0" smtClean="0">
                <a:solidFill>
                  <a:schemeClr val="tx1"/>
                </a:solidFill>
                <a:effectLst/>
                <a:latin typeface="Arial" charset="0"/>
                <a:ea typeface="+mn-ea"/>
                <a:cs typeface="+mn-cs"/>
              </a:rPr>
              <a:t>12</a:t>
            </a:r>
            <a:r>
              <a:rPr lang="en-US" sz="1200" b="0" i="0" kern="1200" dirty="0" smtClean="0">
                <a:solidFill>
                  <a:schemeClr val="tx1"/>
                </a:solidFill>
                <a:effectLst/>
                <a:latin typeface="Arial" charset="0"/>
                <a:ea typeface="+mn-ea"/>
                <a:cs typeface="+mn-cs"/>
              </a:rPr>
              <a:t> G. This measurement confirms SGR 0418+5729 as the lowest magnetic field </a:t>
            </a:r>
            <a:r>
              <a:rPr lang="en-US" sz="1200" b="0" i="0" kern="1200" dirty="0" err="1" smtClean="0">
                <a:solidFill>
                  <a:schemeClr val="tx1"/>
                </a:solidFill>
                <a:effectLst/>
                <a:latin typeface="Arial" charset="0"/>
                <a:ea typeface="+mn-ea"/>
                <a:cs typeface="+mn-cs"/>
              </a:rPr>
              <a:t>magnetar</a:t>
            </a:r>
            <a:r>
              <a:rPr lang="en-US" sz="1200" b="0" i="0" kern="1200" dirty="0" smtClean="0">
                <a:solidFill>
                  <a:schemeClr val="tx1"/>
                </a:solidFill>
                <a:effectLst/>
                <a:latin typeface="Arial" charset="0"/>
                <a:ea typeface="+mn-ea"/>
                <a:cs typeface="+mn-cs"/>
              </a:rPr>
              <a:t>. Following the flux and spectral evolution from the beginning of the outburst up to ~1200 days, we observe a gradual cooling of the tiny hot spot responsible for the X-ray emission, from a temperature of ~0.9 to 0.3 </a:t>
            </a:r>
            <a:r>
              <a:rPr lang="en-US" sz="1200" b="0" i="0" kern="1200" dirty="0" err="1" smtClean="0">
                <a:solidFill>
                  <a:schemeClr val="tx1"/>
                </a:solidFill>
                <a:effectLst/>
                <a:latin typeface="Arial" charset="0"/>
                <a:ea typeface="+mn-ea"/>
                <a:cs typeface="+mn-cs"/>
              </a:rPr>
              <a:t>keV</a:t>
            </a:r>
            <a:r>
              <a:rPr lang="en-US" sz="1200" b="0" i="0" kern="1200" dirty="0" smtClean="0">
                <a:solidFill>
                  <a:schemeClr val="tx1"/>
                </a:solidFill>
                <a:effectLst/>
                <a:latin typeface="Arial" charset="0"/>
                <a:ea typeface="+mn-ea"/>
                <a:cs typeface="+mn-cs"/>
              </a:rPr>
              <a:t>. </a:t>
            </a:r>
            <a:endParaRPr lang="fr-FR" dirty="0"/>
          </a:p>
        </p:txBody>
      </p:sp>
      <p:sp>
        <p:nvSpPr>
          <p:cNvPr id="4" name="Espace réservé du numéro de diapositive 3"/>
          <p:cNvSpPr>
            <a:spLocks noGrp="1"/>
          </p:cNvSpPr>
          <p:nvPr>
            <p:ph type="sldNum" sz="quarter" idx="10"/>
          </p:nvPr>
        </p:nvSpPr>
        <p:spPr/>
        <p:txBody>
          <a:bodyPr/>
          <a:lstStyle/>
          <a:p>
            <a:pPr>
              <a:defRPr/>
            </a:pPr>
            <a:fld id="{E7EA0C6F-F038-4693-A48C-B00A4B57E807}" type="slidenum">
              <a:rPr lang="en-US" smtClean="0"/>
              <a:pPr>
                <a:defRPr/>
              </a:pPr>
              <a:t>39</a:t>
            </a:fld>
            <a:endParaRPr lang="en-US"/>
          </a:p>
        </p:txBody>
      </p:sp>
    </p:spTree>
    <p:extLst>
      <p:ext uri="{BB962C8B-B14F-4D97-AF65-F5344CB8AC3E}">
        <p14:creationId xmlns:p14="http://schemas.microsoft.com/office/powerpoint/2010/main" val="506391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4b2e94eb5b_1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24b2e94eb5b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7153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ln/>
        </p:spPr>
      </p:sp>
      <p:sp>
        <p:nvSpPr>
          <p:cNvPr id="39939" name="Espace réservé des commentaires 2"/>
          <p:cNvSpPr>
            <a:spLocks noGrp="1"/>
          </p:cNvSpPr>
          <p:nvPr>
            <p:ph type="body" idx="1"/>
          </p:nvPr>
        </p:nvSpPr>
        <p:spPr>
          <a:noFill/>
        </p:spPr>
        <p:txBody>
          <a:bodyPr/>
          <a:lstStyle/>
          <a:p>
            <a:r>
              <a:rPr lang="fr-FR" altLang="fr-FR" dirty="0" smtClean="0"/>
              <a:t>1/3 des </a:t>
            </a:r>
            <a:r>
              <a:rPr lang="fr-FR" altLang="fr-FR" dirty="0" err="1" smtClean="0"/>
              <a:t>etoiles</a:t>
            </a:r>
            <a:r>
              <a:rPr lang="fr-FR" altLang="fr-FR" dirty="0" smtClean="0"/>
              <a:t> sont binaires (80% des </a:t>
            </a:r>
            <a:r>
              <a:rPr lang="fr-FR" altLang="fr-FR" dirty="0" err="1" smtClean="0"/>
              <a:t>etoiles</a:t>
            </a:r>
            <a:r>
              <a:rPr lang="fr-FR" altLang="fr-FR" dirty="0" smtClean="0"/>
              <a:t> massives)</a:t>
            </a:r>
          </a:p>
          <a:p>
            <a:r>
              <a:rPr lang="fr-FR" altLang="fr-FR" dirty="0" smtClean="0"/>
              <a:t>Square km </a:t>
            </a:r>
            <a:r>
              <a:rPr lang="fr-FR" altLang="fr-FR" dirty="0" err="1" smtClean="0"/>
              <a:t>array</a:t>
            </a:r>
            <a:r>
              <a:rPr lang="fr-FR" altLang="fr-FR" dirty="0" smtClean="0"/>
              <a:t> in </a:t>
            </a:r>
            <a:r>
              <a:rPr lang="fr-FR" altLang="fr-FR" dirty="0" err="1" smtClean="0"/>
              <a:t>south</a:t>
            </a:r>
            <a:r>
              <a:rPr lang="fr-FR" altLang="fr-FR" dirty="0" smtClean="0"/>
              <a:t> </a:t>
            </a:r>
            <a:r>
              <a:rPr lang="fr-FR" altLang="fr-FR" dirty="0" err="1" smtClean="0"/>
              <a:t>africa</a:t>
            </a:r>
            <a:r>
              <a:rPr lang="fr-FR" altLang="fr-FR" dirty="0" smtClean="0"/>
              <a:t> =&gt; 20000 new pulsars</a:t>
            </a:r>
          </a:p>
          <a:p>
            <a:endParaRPr lang="fr-FR" altLang="fr-FR" dirty="0" smtClean="0"/>
          </a:p>
          <a:p>
            <a:r>
              <a:rPr lang="fr-FR" altLang="fr-FR" dirty="0" smtClean="0"/>
              <a:t>Mass </a:t>
            </a:r>
            <a:r>
              <a:rPr lang="fr-FR" altLang="fr-FR" dirty="0" err="1" smtClean="0"/>
              <a:t>measurement</a:t>
            </a:r>
            <a:r>
              <a:rPr lang="fr-FR" altLang="fr-FR" dirty="0" smtClean="0"/>
              <a:t>: </a:t>
            </a:r>
            <a:r>
              <a:rPr lang="fr-FR" altLang="fr-FR" dirty="0" err="1" smtClean="0"/>
              <a:t>gravitational</a:t>
            </a:r>
            <a:r>
              <a:rPr lang="fr-FR" altLang="fr-FR" dirty="0" smtClean="0"/>
              <a:t> </a:t>
            </a:r>
            <a:r>
              <a:rPr lang="fr-FR" altLang="fr-FR" dirty="0" err="1" smtClean="0"/>
              <a:t>effect</a:t>
            </a:r>
            <a:r>
              <a:rPr lang="fr-FR" altLang="fr-FR" dirty="0" smtClean="0"/>
              <a:t> on a </a:t>
            </a:r>
            <a:r>
              <a:rPr lang="fr-FR" altLang="fr-FR" dirty="0" err="1" smtClean="0"/>
              <a:t>companion</a:t>
            </a:r>
            <a:r>
              <a:rPr lang="fr-FR" altLang="fr-FR" dirty="0" smtClean="0"/>
              <a:t> (</a:t>
            </a:r>
            <a:r>
              <a:rPr lang="fr-FR" altLang="fr-FR" dirty="0" err="1" smtClean="0"/>
              <a:t>eg</a:t>
            </a:r>
            <a:r>
              <a:rPr lang="fr-FR" altLang="fr-FR" dirty="0" smtClean="0"/>
              <a:t> Shapiro </a:t>
            </a:r>
            <a:r>
              <a:rPr lang="fr-FR" altLang="fr-FR" dirty="0" err="1" smtClean="0"/>
              <a:t>effect</a:t>
            </a:r>
            <a:r>
              <a:rPr lang="fr-FR" altLang="fr-FR" dirty="0" smtClean="0"/>
              <a:t> on radio </a:t>
            </a:r>
            <a:r>
              <a:rPr lang="fr-FR" altLang="fr-FR" dirty="0" err="1" smtClean="0"/>
              <a:t>emission</a:t>
            </a:r>
            <a:r>
              <a:rPr lang="fr-FR" altLang="fr-FR" dirty="0" smtClean="0"/>
              <a:t> )</a:t>
            </a:r>
          </a:p>
          <a:p>
            <a:r>
              <a:rPr lang="fr-FR" altLang="fr-FR" dirty="0" smtClean="0"/>
              <a:t>Mass </a:t>
            </a:r>
            <a:r>
              <a:rPr lang="fr-FR" altLang="fr-FR" dirty="0" err="1" smtClean="0"/>
              <a:t>measurement</a:t>
            </a:r>
            <a:r>
              <a:rPr lang="fr-FR" altLang="fr-FR" dirty="0" smtClean="0"/>
              <a:t> of X-ray </a:t>
            </a:r>
            <a:r>
              <a:rPr lang="fr-FR" altLang="fr-FR" dirty="0" err="1" smtClean="0"/>
              <a:t>binairies</a:t>
            </a:r>
            <a:r>
              <a:rPr lang="fr-FR" altLang="fr-FR" dirty="0" smtClean="0"/>
              <a:t>: </a:t>
            </a:r>
            <a:r>
              <a:rPr lang="fr-FR" altLang="fr-FR" dirty="0" err="1" smtClean="0"/>
              <a:t>less</a:t>
            </a:r>
            <a:r>
              <a:rPr lang="fr-FR" altLang="fr-FR" dirty="0" smtClean="0"/>
              <a:t> </a:t>
            </a:r>
            <a:r>
              <a:rPr lang="fr-FR" altLang="fr-FR" dirty="0" err="1" smtClean="0"/>
              <a:t>precise</a:t>
            </a:r>
            <a:r>
              <a:rPr lang="fr-FR" altLang="fr-FR" dirty="0" smtClean="0"/>
              <a:t>, </a:t>
            </a:r>
            <a:r>
              <a:rPr lang="fr-FR" altLang="fr-FR" dirty="0" err="1" smtClean="0"/>
              <a:t>from</a:t>
            </a:r>
            <a:r>
              <a:rPr lang="fr-FR" altLang="fr-FR" dirty="0" smtClean="0"/>
              <a:t> the doppler shift of x-ray and the doppler shift of the </a:t>
            </a:r>
            <a:r>
              <a:rPr lang="fr-FR" altLang="fr-FR" dirty="0" err="1" smtClean="0"/>
              <a:t>optical</a:t>
            </a:r>
            <a:r>
              <a:rPr lang="fr-FR" altLang="fr-FR" dirty="0" smtClean="0"/>
              <a:t> </a:t>
            </a:r>
            <a:r>
              <a:rPr lang="fr-FR" altLang="fr-FR" dirty="0" err="1" smtClean="0"/>
              <a:t>counterpart</a:t>
            </a:r>
            <a:endParaRPr lang="fr-FR" altLang="fr-FR" dirty="0" smtClean="0"/>
          </a:p>
          <a:p>
            <a:r>
              <a:rPr lang="fr-FR" altLang="fr-FR" dirty="0" smtClean="0"/>
              <a:t>Radius </a:t>
            </a:r>
            <a:r>
              <a:rPr lang="fr-FR" altLang="fr-FR" dirty="0" err="1" smtClean="0"/>
              <a:t>measurement</a:t>
            </a:r>
            <a:r>
              <a:rPr lang="fr-FR" altLang="fr-FR" dirty="0" smtClean="0"/>
              <a:t>: X-ray </a:t>
            </a:r>
            <a:r>
              <a:rPr lang="fr-FR" altLang="fr-FR" dirty="0" err="1" smtClean="0"/>
              <a:t>bursts</a:t>
            </a:r>
            <a:r>
              <a:rPr lang="fr-FR" altLang="fr-FR" dirty="0" smtClean="0"/>
              <a:t> (</a:t>
            </a:r>
            <a:r>
              <a:rPr lang="fr-FR" altLang="fr-FR" dirty="0" err="1" smtClean="0"/>
              <a:t>old</a:t>
            </a:r>
            <a:r>
              <a:rPr lang="fr-FR" altLang="fr-FR" dirty="0" smtClean="0"/>
              <a:t> N-star </a:t>
            </a:r>
            <a:r>
              <a:rPr lang="fr-FR" altLang="fr-FR" dirty="0" err="1" smtClean="0"/>
              <a:t>accreting</a:t>
            </a:r>
            <a:r>
              <a:rPr lang="fr-FR" altLang="fr-FR" dirty="0" smtClean="0"/>
              <a:t> </a:t>
            </a:r>
            <a:r>
              <a:rPr lang="fr-FR" altLang="fr-FR" dirty="0" err="1" smtClean="0"/>
              <a:t>material</a:t>
            </a:r>
            <a:r>
              <a:rPr lang="fr-FR" altLang="fr-FR" dirty="0" smtClean="0"/>
              <a:t> </a:t>
            </a:r>
            <a:r>
              <a:rPr lang="fr-FR" altLang="fr-FR" dirty="0" err="1" smtClean="0"/>
              <a:t>from</a:t>
            </a:r>
            <a:r>
              <a:rPr lang="fr-FR" altLang="fr-FR" dirty="0" smtClean="0"/>
              <a:t> a </a:t>
            </a:r>
            <a:r>
              <a:rPr lang="fr-FR" altLang="fr-FR" dirty="0" err="1" smtClean="0"/>
              <a:t>companion</a:t>
            </a:r>
            <a:r>
              <a:rPr lang="fr-FR" altLang="fr-FR" dirty="0" smtClean="0"/>
              <a:t> in a </a:t>
            </a:r>
            <a:r>
              <a:rPr lang="fr-FR" altLang="fr-FR" dirty="0" err="1" smtClean="0"/>
              <a:t>globular</a:t>
            </a:r>
            <a:r>
              <a:rPr lang="fr-FR" altLang="fr-FR" dirty="0" smtClean="0"/>
              <a:t> cluster): </a:t>
            </a:r>
            <a:r>
              <a:rPr lang="fr-FR" altLang="fr-FR" dirty="0" err="1" smtClean="0"/>
              <a:t>from</a:t>
            </a:r>
            <a:r>
              <a:rPr lang="fr-FR" altLang="fr-FR" dirty="0" smtClean="0"/>
              <a:t> the </a:t>
            </a:r>
            <a:r>
              <a:rPr lang="fr-FR" altLang="fr-FR" dirty="0" err="1" smtClean="0"/>
              <a:t>height</a:t>
            </a:r>
            <a:r>
              <a:rPr lang="fr-FR" altLang="fr-FR" dirty="0" smtClean="0"/>
              <a:t> of the </a:t>
            </a:r>
            <a:r>
              <a:rPr lang="fr-FR" altLang="fr-FR" dirty="0" err="1" smtClean="0"/>
              <a:t>peak</a:t>
            </a:r>
            <a:r>
              <a:rPr lang="fr-FR" altLang="fr-FR" dirty="0" smtClean="0"/>
              <a:t> </a:t>
            </a:r>
            <a:r>
              <a:rPr lang="fr-FR" altLang="fr-FR" dirty="0" err="1" smtClean="0"/>
              <a:t>infer</a:t>
            </a:r>
            <a:r>
              <a:rPr lang="fr-FR" altLang="fr-FR" dirty="0" smtClean="0"/>
              <a:t> T, the distance of the star </a:t>
            </a:r>
            <a:r>
              <a:rPr lang="fr-FR" altLang="fr-FR" dirty="0" err="1" smtClean="0"/>
              <a:t>is</a:t>
            </a:r>
            <a:r>
              <a:rPr lang="fr-FR" altLang="fr-FR" dirty="0" smtClean="0"/>
              <a:t> </a:t>
            </a:r>
            <a:r>
              <a:rPr lang="fr-FR" altLang="fr-FR" dirty="0" err="1" smtClean="0"/>
              <a:t>known</a:t>
            </a:r>
            <a:r>
              <a:rPr lang="fr-FR" altLang="fr-FR" dirty="0" smtClean="0"/>
              <a:t> </a:t>
            </a:r>
            <a:r>
              <a:rPr lang="fr-FR" altLang="fr-FR" dirty="0" err="1" smtClean="0"/>
              <a:t>since</a:t>
            </a:r>
            <a:r>
              <a:rPr lang="fr-FR" altLang="fr-FR" dirty="0" smtClean="0"/>
              <a:t> X-ray </a:t>
            </a:r>
            <a:r>
              <a:rPr lang="fr-FR" altLang="fr-FR" dirty="0" err="1" smtClean="0"/>
              <a:t>bursters</a:t>
            </a:r>
            <a:r>
              <a:rPr lang="fr-FR" altLang="fr-FR" dirty="0" smtClean="0"/>
              <a:t> come </a:t>
            </a:r>
            <a:r>
              <a:rPr lang="fr-FR" altLang="fr-FR" dirty="0" err="1" smtClean="0"/>
              <a:t>from</a:t>
            </a:r>
            <a:r>
              <a:rPr lang="fr-FR" altLang="fr-FR" dirty="0" smtClean="0"/>
              <a:t> </a:t>
            </a:r>
            <a:r>
              <a:rPr lang="fr-FR" altLang="fr-FR" dirty="0" err="1" smtClean="0"/>
              <a:t>globular</a:t>
            </a:r>
            <a:r>
              <a:rPr lang="fr-FR" altLang="fr-FR" dirty="0" smtClean="0"/>
              <a:t> clusters; the flux of the </a:t>
            </a:r>
            <a:r>
              <a:rPr lang="fr-FR" altLang="fr-FR" dirty="0" err="1" smtClean="0"/>
              <a:t>burst</a:t>
            </a:r>
            <a:r>
              <a:rPr lang="fr-FR" altLang="fr-FR" dirty="0" smtClean="0"/>
              <a:t> </a:t>
            </a:r>
            <a:r>
              <a:rPr lang="fr-FR" altLang="fr-FR" dirty="0" err="1" smtClean="0"/>
              <a:t>then</a:t>
            </a:r>
            <a:r>
              <a:rPr lang="fr-FR" altLang="fr-FR" dirty="0" smtClean="0"/>
              <a:t> </a:t>
            </a:r>
            <a:r>
              <a:rPr lang="fr-FR" altLang="fr-FR" dirty="0" err="1" smtClean="0"/>
              <a:t>gives</a:t>
            </a:r>
            <a:r>
              <a:rPr lang="fr-FR" altLang="fr-FR" dirty="0" smtClean="0"/>
              <a:t> the </a:t>
            </a:r>
            <a:r>
              <a:rPr lang="fr-FR" altLang="fr-FR" dirty="0" err="1" smtClean="0"/>
              <a:t>raius</a:t>
            </a:r>
            <a:r>
              <a:rPr lang="fr-FR" altLang="fr-FR" dirty="0" smtClean="0"/>
              <a:t> (black body radiation formula)</a:t>
            </a:r>
          </a:p>
          <a:p>
            <a:endParaRPr lang="fr-FR" altLang="fr-FR" dirty="0" smtClean="0"/>
          </a:p>
          <a:p>
            <a:r>
              <a:rPr lang="fr-FR" altLang="fr-FR" dirty="0" smtClean="0"/>
              <a:t>Champ magnétique terrestre: 0.5 gauss</a:t>
            </a:r>
          </a:p>
          <a:p>
            <a:r>
              <a:rPr lang="fr-FR" altLang="fr-FR" dirty="0" smtClean="0"/>
              <a:t>Aimants</a:t>
            </a:r>
            <a:r>
              <a:rPr lang="fr-FR" altLang="fr-FR" baseline="0" dirty="0" smtClean="0"/>
              <a:t> supraconducteurs au LHC: 40000 gauss</a:t>
            </a:r>
            <a:endParaRPr lang="fr-FR" altLang="fr-FR" dirty="0" smtClean="0"/>
          </a:p>
        </p:txBody>
      </p:sp>
      <p:sp>
        <p:nvSpPr>
          <p:cNvPr id="39940" name="Espace réservé du numéro de diapositive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76383" indent="-298609" eaLnBrk="0" hangingPunct="0">
              <a:spcBef>
                <a:spcPct val="30000"/>
              </a:spcBef>
              <a:defRPr sz="1300">
                <a:solidFill>
                  <a:schemeClr val="tx1"/>
                </a:solidFill>
                <a:latin typeface="Arial" charset="0"/>
              </a:defRPr>
            </a:lvl2pPr>
            <a:lvl3pPr marL="1194435" indent="-238887" eaLnBrk="0" hangingPunct="0">
              <a:spcBef>
                <a:spcPct val="30000"/>
              </a:spcBef>
              <a:defRPr sz="1300">
                <a:solidFill>
                  <a:schemeClr val="tx1"/>
                </a:solidFill>
                <a:latin typeface="Arial" charset="0"/>
              </a:defRPr>
            </a:lvl3pPr>
            <a:lvl4pPr marL="1672209" indent="-238887" eaLnBrk="0" hangingPunct="0">
              <a:spcBef>
                <a:spcPct val="30000"/>
              </a:spcBef>
              <a:defRPr sz="1300">
                <a:solidFill>
                  <a:schemeClr val="tx1"/>
                </a:solidFill>
                <a:latin typeface="Arial" charset="0"/>
              </a:defRPr>
            </a:lvl4pPr>
            <a:lvl5pPr marL="2149983" indent="-238887" eaLnBrk="0" hangingPunct="0">
              <a:spcBef>
                <a:spcPct val="30000"/>
              </a:spcBef>
              <a:defRPr sz="1300">
                <a:solidFill>
                  <a:schemeClr val="tx1"/>
                </a:solidFill>
                <a:latin typeface="Arial" charset="0"/>
              </a:defRPr>
            </a:lvl5pPr>
            <a:lvl6pPr marL="2627757" indent="-238887" eaLnBrk="0" fontAlgn="base" hangingPunct="0">
              <a:spcBef>
                <a:spcPct val="30000"/>
              </a:spcBef>
              <a:spcAft>
                <a:spcPct val="0"/>
              </a:spcAft>
              <a:defRPr sz="1300">
                <a:solidFill>
                  <a:schemeClr val="tx1"/>
                </a:solidFill>
                <a:latin typeface="Arial" charset="0"/>
              </a:defRPr>
            </a:lvl6pPr>
            <a:lvl7pPr marL="3105531" indent="-238887" eaLnBrk="0" fontAlgn="base" hangingPunct="0">
              <a:spcBef>
                <a:spcPct val="30000"/>
              </a:spcBef>
              <a:spcAft>
                <a:spcPct val="0"/>
              </a:spcAft>
              <a:defRPr sz="1300">
                <a:solidFill>
                  <a:schemeClr val="tx1"/>
                </a:solidFill>
                <a:latin typeface="Arial" charset="0"/>
              </a:defRPr>
            </a:lvl7pPr>
            <a:lvl8pPr marL="3583305" indent="-238887" eaLnBrk="0" fontAlgn="base" hangingPunct="0">
              <a:spcBef>
                <a:spcPct val="30000"/>
              </a:spcBef>
              <a:spcAft>
                <a:spcPct val="0"/>
              </a:spcAft>
              <a:defRPr sz="1300">
                <a:solidFill>
                  <a:schemeClr val="tx1"/>
                </a:solidFill>
                <a:latin typeface="Arial" charset="0"/>
              </a:defRPr>
            </a:lvl8pPr>
            <a:lvl9pPr marL="4061079" indent="-238887"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0290AC31-5BFA-49AE-9A30-AA2B0883E326}" type="slidenum">
              <a:rPr lang="fr-FR" altLang="fr-FR" smtClean="0"/>
              <a:pPr eaLnBrk="1" hangingPunct="1">
                <a:spcBef>
                  <a:spcPct val="0"/>
                </a:spcBef>
              </a:pPr>
              <a:t>41</a:t>
            </a:fld>
            <a:endParaRPr lang="fr-FR" altLang="fr-FR" smtClean="0"/>
          </a:p>
        </p:txBody>
      </p:sp>
    </p:spTree>
    <p:extLst>
      <p:ext uri="{BB962C8B-B14F-4D97-AF65-F5344CB8AC3E}">
        <p14:creationId xmlns:p14="http://schemas.microsoft.com/office/powerpoint/2010/main" val="18206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Ondes transverses</a:t>
            </a:r>
            <a:r>
              <a:rPr lang="fr-FR" baseline="0" dirty="0" smtClean="0"/>
              <a:t> en 1/r </a:t>
            </a:r>
            <a:r>
              <a:rPr lang="fr-FR" baseline="0" dirty="0" err="1" smtClean="0"/>
              <a:t>generees</a:t>
            </a:r>
            <a:r>
              <a:rPr lang="fr-FR" baseline="0" dirty="0" smtClean="0"/>
              <a:t> par la variation dans le temps du moment quadripolaire =&gt; il faut une source non </a:t>
            </a:r>
            <a:r>
              <a:rPr lang="fr-FR" baseline="0" dirty="0" err="1" smtClean="0"/>
              <a:t>spherique</a:t>
            </a:r>
            <a:endParaRPr lang="fr-FR" baseline="0" dirty="0" smtClean="0"/>
          </a:p>
          <a:p>
            <a:r>
              <a:rPr lang="fr-FR" baseline="0" dirty="0" err="1" smtClean="0"/>
              <a:t>Strain</a:t>
            </a:r>
            <a:r>
              <a:rPr lang="fr-FR" baseline="0" dirty="0" smtClean="0"/>
              <a:t>=amplitude du signal = 2 delta d /d = variation  relative de la distance entre deux masses due a la variation du champ gravitationnel produit par le passage de l’onde; </a:t>
            </a:r>
          </a:p>
          <a:p>
            <a:r>
              <a:rPr lang="fr-FR" baseline="0" dirty="0" smtClean="0"/>
              <a:t>le passage de l’onde gravitationnelle change le </a:t>
            </a:r>
            <a:r>
              <a:rPr lang="fr-FR" baseline="0" dirty="0" err="1" smtClean="0"/>
              <a:t>diametre</a:t>
            </a:r>
            <a:r>
              <a:rPr lang="fr-FR" baseline="0" dirty="0" smtClean="0"/>
              <a:t> de la terre de la dimension d’un atome</a:t>
            </a:r>
            <a:endParaRPr lang="fr-FR" dirty="0" smtClean="0"/>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L’inspiral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est</a:t>
            </a:r>
            <a:r>
              <a:rPr lang="en-US" sz="1200" b="0" i="0" kern="1200" dirty="0" smtClean="0">
                <a:solidFill>
                  <a:schemeClr val="tx1"/>
                </a:solidFill>
                <a:effectLst/>
                <a:latin typeface="+mn-lt"/>
                <a:ea typeface="+mn-ea"/>
                <a:cs typeface="+mn-cs"/>
              </a:rPr>
              <a:t> determine par la </a:t>
            </a:r>
            <a:r>
              <a:rPr lang="en-US" sz="1200" b="0" i="0" kern="1200" dirty="0" err="1" smtClean="0">
                <a:solidFill>
                  <a:schemeClr val="tx1"/>
                </a:solidFill>
                <a:effectLst/>
                <a:latin typeface="+mn-lt"/>
                <a:ea typeface="+mn-ea"/>
                <a:cs typeface="+mn-cs"/>
              </a:rPr>
              <a:t>gravite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generale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mais</a:t>
            </a:r>
            <a:r>
              <a:rPr lang="en-US" sz="1200" b="0" i="0" kern="1200" dirty="0" smtClean="0">
                <a:solidFill>
                  <a:schemeClr val="tx1"/>
                </a:solidFill>
                <a:effectLst/>
                <a:latin typeface="+mn-lt"/>
                <a:ea typeface="+mn-ea"/>
                <a:cs typeface="+mn-cs"/>
              </a:rPr>
              <a:t> la </a:t>
            </a:r>
            <a:r>
              <a:rPr lang="en-US" sz="1200" b="0" i="0" kern="1200" dirty="0" err="1" smtClean="0">
                <a:solidFill>
                  <a:schemeClr val="tx1"/>
                </a:solidFill>
                <a:effectLst/>
                <a:latin typeface="+mn-lt"/>
                <a:ea typeface="+mn-ea"/>
                <a:cs typeface="+mn-cs"/>
              </a:rPr>
              <a:t>forme</a:t>
            </a:r>
            <a:r>
              <a:rPr lang="en-US" sz="1200" b="0" i="0" kern="1200" dirty="0" smtClean="0">
                <a:solidFill>
                  <a:schemeClr val="tx1"/>
                </a:solidFill>
                <a:effectLst/>
                <a:latin typeface="+mn-lt"/>
                <a:ea typeface="+mn-ea"/>
                <a:cs typeface="+mn-cs"/>
              </a:rPr>
              <a:t> du signal depend de la deformation </a:t>
            </a:r>
            <a:r>
              <a:rPr lang="en-US" sz="1200" b="0" i="0" kern="1200" dirty="0" err="1" smtClean="0">
                <a:solidFill>
                  <a:schemeClr val="tx1"/>
                </a:solidFill>
                <a:effectLst/>
                <a:latin typeface="+mn-lt"/>
                <a:ea typeface="+mn-ea"/>
                <a:cs typeface="+mn-cs"/>
              </a:rPr>
              <a:t>quadripolaire</a:t>
            </a:r>
            <a:r>
              <a:rPr lang="en-US" sz="1200" b="0" i="0" kern="1200" dirty="0" smtClean="0">
                <a:solidFill>
                  <a:schemeClr val="tx1"/>
                </a:solidFill>
                <a:effectLst/>
                <a:latin typeface="+mn-lt"/>
                <a:ea typeface="+mn-ea"/>
                <a:cs typeface="+mn-cs"/>
              </a:rPr>
              <a:t> des NS qui depend de </a:t>
            </a:r>
            <a:r>
              <a:rPr lang="en-US" sz="1200" b="0" i="0" kern="1200" dirty="0" err="1" smtClean="0">
                <a:solidFill>
                  <a:schemeClr val="tx1"/>
                </a:solidFill>
                <a:effectLst/>
                <a:latin typeface="+mn-lt"/>
                <a:ea typeface="+mn-ea"/>
                <a:cs typeface="+mn-cs"/>
              </a:rPr>
              <a:t>l’EoS</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Physicists sometimes call these gravitational waves "ripples on space-time," where space-time includes time as well as the 3 spatial dimensions we are used to. Relativity very accurately describes gravitation in this 4-dimensional universe.  Since it is very difficult to visualize 4 dimensions, we can use a flexible surface such as a trampoline as a simplified model for space-time in 3 dimensions. Einstein stated that gravity is the result of the curvature of space-time (the surface of our trampoline in our visualization).  If there is no mass on this surface to make depressions on it, then space-time is flat and a rolling ball on the surface will move in a straight line.  But if there is a large mass that makes a depression on this surface, the rolling ball will be deflected toward the mass by the curvature of the surface, just as if there were a gravitational attraction between the two masses.  Any change in position of the masses will make ripples on this surface representing our changing gravitational field - or gravitational waves.</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Gravitational waves are created by moving masses, much as electromagnetic waves are created by moving charges.  But because gravity is the weakest of the four fundamental forces (the others being the electromagnetic, weak nuclear, and strong nuclear), gravitational waves are exceedingly small.  For physicists, a strong gravitational wave will produce displacements on the order of 10</a:t>
            </a:r>
            <a:r>
              <a:rPr lang="en-US" sz="1200" b="0" i="0" kern="1200" baseline="30000" dirty="0" smtClean="0">
                <a:solidFill>
                  <a:schemeClr val="tx1"/>
                </a:solidFill>
                <a:effectLst/>
                <a:latin typeface="+mn-lt"/>
                <a:ea typeface="+mn-ea"/>
                <a:cs typeface="+mn-cs"/>
              </a:rPr>
              <a:t>-18</a:t>
            </a:r>
            <a:r>
              <a:rPr lang="en-US" sz="1200" b="0" i="0" kern="1200" dirty="0" smtClean="0">
                <a:solidFill>
                  <a:schemeClr val="tx1"/>
                </a:solidFill>
                <a:effectLst/>
                <a:latin typeface="+mn-lt"/>
                <a:ea typeface="+mn-ea"/>
                <a:cs typeface="+mn-cs"/>
              </a:rPr>
              <a:t> meters - this is 1000 times smaller than the diameter of a proton.  Waves of this strength will be produced by very massive systems undergoing large accelerations, like two orbiting black holes that are about to merge into one.  Since systems like these are rare, these sources will be light-years away.  Therefore, the search for gravitational waves is seeking the minute effects of some of the most energetic astrophysical systems from the depths of the universe. </a:t>
            </a:r>
            <a:r>
              <a:rPr lang="en-US" dirty="0" smtClean="0"/>
              <a:t/>
            </a:r>
            <a:br>
              <a:rPr lang="en-US" dirty="0" smtClean="0"/>
            </a:br>
            <a:endParaRPr lang="fr-FR" dirty="0"/>
          </a:p>
        </p:txBody>
      </p:sp>
      <p:sp>
        <p:nvSpPr>
          <p:cNvPr id="4" name="Espace réservé du numéro de diapositive 3"/>
          <p:cNvSpPr>
            <a:spLocks noGrp="1"/>
          </p:cNvSpPr>
          <p:nvPr>
            <p:ph type="sldNum" sz="quarter" idx="10"/>
          </p:nvPr>
        </p:nvSpPr>
        <p:spPr/>
        <p:txBody>
          <a:bodyPr/>
          <a:lstStyle/>
          <a:p>
            <a:fld id="{04613A2D-CEC4-42A3-8D1C-E1FA4FD55FA4}" type="slidenum">
              <a:rPr lang="fr-FR" smtClean="0"/>
              <a:t>5</a:t>
            </a:fld>
            <a:endParaRPr lang="fr-FR"/>
          </a:p>
        </p:txBody>
      </p:sp>
    </p:spTree>
    <p:extLst>
      <p:ext uri="{BB962C8B-B14F-4D97-AF65-F5344CB8AC3E}">
        <p14:creationId xmlns:p14="http://schemas.microsoft.com/office/powerpoint/2010/main" val="197272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90 detections pendant O3 </a:t>
            </a:r>
            <a:r>
              <a:rPr lang="en-US" sz="1200" b="1" i="0" kern="1200" dirty="0" err="1" smtClean="0">
                <a:solidFill>
                  <a:schemeClr val="tx1"/>
                </a:solidFill>
                <a:effectLst/>
                <a:latin typeface="+mn-lt"/>
                <a:ea typeface="+mn-ea"/>
                <a:cs typeface="+mn-cs"/>
              </a:rPr>
              <a:t>dont</a:t>
            </a:r>
            <a:r>
              <a:rPr lang="en-US" sz="1200" b="1" i="0" kern="1200" baseline="0" dirty="0" smtClean="0">
                <a:solidFill>
                  <a:schemeClr val="tx1"/>
                </a:solidFill>
                <a:effectLst/>
                <a:latin typeface="+mn-lt"/>
                <a:ea typeface="+mn-ea"/>
                <a:cs typeface="+mn-cs"/>
              </a:rPr>
              <a:t> 2BNS-2BHNS-1BH?</a:t>
            </a: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Deja</a:t>
            </a:r>
            <a:r>
              <a:rPr lang="en-US" sz="1200" b="1" i="0" kern="1200" baseline="0" dirty="0" smtClean="0">
                <a:solidFill>
                  <a:schemeClr val="tx1"/>
                </a:solidFill>
                <a:effectLst/>
                <a:latin typeface="+mn-lt"/>
                <a:ea typeface="+mn-ea"/>
                <a:cs typeface="+mn-cs"/>
              </a:rPr>
              <a:t> ~5 </a:t>
            </a:r>
            <a:r>
              <a:rPr lang="en-US" sz="1200" b="1" i="0" kern="1200" baseline="0" dirty="0" err="1" smtClean="0">
                <a:solidFill>
                  <a:schemeClr val="tx1"/>
                </a:solidFill>
                <a:effectLst/>
                <a:latin typeface="+mn-lt"/>
                <a:ea typeface="+mn-ea"/>
                <a:cs typeface="+mn-cs"/>
              </a:rPr>
              <a:t>alertes</a:t>
            </a:r>
            <a:r>
              <a:rPr lang="en-US" sz="1200" b="1" i="0" kern="1200" baseline="0" dirty="0" smtClean="0">
                <a:solidFill>
                  <a:schemeClr val="tx1"/>
                </a:solidFill>
                <a:effectLst/>
                <a:latin typeface="+mn-lt"/>
                <a:ea typeface="+mn-ea"/>
                <a:cs typeface="+mn-cs"/>
              </a:rPr>
              <a:t> </a:t>
            </a:r>
            <a:r>
              <a:rPr lang="en-US" sz="1200" b="1" i="0" kern="1200" baseline="0" dirty="0" err="1" smtClean="0">
                <a:solidFill>
                  <a:schemeClr val="tx1"/>
                </a:solidFill>
                <a:effectLst/>
                <a:latin typeface="+mn-lt"/>
                <a:ea typeface="+mn-ea"/>
                <a:cs typeface="+mn-cs"/>
              </a:rPr>
              <a:t>en</a:t>
            </a:r>
            <a:r>
              <a:rPr lang="en-US" sz="1200" b="1" i="0" kern="1200" baseline="0" dirty="0" smtClean="0">
                <a:solidFill>
                  <a:schemeClr val="tx1"/>
                </a:solidFill>
                <a:effectLst/>
                <a:latin typeface="+mn-lt"/>
                <a:ea typeface="+mn-ea"/>
                <a:cs typeface="+mn-cs"/>
              </a:rPr>
              <a:t> O4</a:t>
            </a: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Figure 2b</a:t>
            </a:r>
            <a:r>
              <a:rPr lang="en-US" sz="1200" b="0" i="0" kern="1200" dirty="0" smtClean="0">
                <a:solidFill>
                  <a:schemeClr val="tx1"/>
                </a:solidFill>
                <a:effectLst/>
                <a:latin typeface="+mn-lt"/>
                <a:ea typeface="+mn-ea"/>
                <a:cs typeface="+mn-cs"/>
              </a:rPr>
              <a:t>:  Here we show the spectrograms from all three LIGO-Virgo detectors. You can see the characteristic "chirp", when the frequency increases, of a binary merger. Virgo ne </a:t>
            </a:r>
            <a:r>
              <a:rPr lang="en-US" sz="1200" b="0" i="0" kern="1200" dirty="0" err="1" smtClean="0">
                <a:solidFill>
                  <a:schemeClr val="tx1"/>
                </a:solidFill>
                <a:effectLst/>
                <a:latin typeface="+mn-lt"/>
                <a:ea typeface="+mn-ea"/>
                <a:cs typeface="+mn-cs"/>
              </a:rPr>
              <a:t>montre</a:t>
            </a:r>
            <a:r>
              <a:rPr lang="en-US" sz="1200" b="0" i="0" kern="1200" dirty="0" smtClean="0">
                <a:solidFill>
                  <a:schemeClr val="tx1"/>
                </a:solidFill>
                <a:effectLst/>
                <a:latin typeface="+mn-lt"/>
                <a:ea typeface="+mn-ea"/>
                <a:cs typeface="+mn-cs"/>
              </a:rPr>
              <a:t> pas de signal car </a:t>
            </a:r>
            <a:r>
              <a:rPr lang="en-US" sz="1200" b="0" i="0" kern="1200" dirty="0" err="1" smtClean="0">
                <a:solidFill>
                  <a:schemeClr val="tx1"/>
                </a:solidFill>
                <a:effectLst/>
                <a:latin typeface="+mn-lt"/>
                <a:ea typeface="+mn-ea"/>
                <a:cs typeface="+mn-cs"/>
              </a:rPr>
              <a:t>sa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sensitivité</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est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moindre</a:t>
            </a:r>
            <a:r>
              <a:rPr lang="en-US" sz="1200" b="0" i="0" kern="1200" dirty="0" smtClean="0">
                <a:solidFill>
                  <a:schemeClr val="tx1"/>
                </a:solidFill>
                <a:effectLst/>
                <a:latin typeface="+mn-lt"/>
                <a:ea typeface="+mn-ea"/>
                <a:cs typeface="+mn-cs"/>
              </a:rPr>
              <a:t> (la </a:t>
            </a:r>
            <a:r>
              <a:rPr lang="en-US" sz="1200" b="0" i="0" kern="1200" dirty="0" err="1" smtClean="0">
                <a:solidFill>
                  <a:schemeClr val="tx1"/>
                </a:solidFill>
                <a:effectLst/>
                <a:latin typeface="+mn-lt"/>
                <a:ea typeface="+mn-ea"/>
                <a:cs typeface="+mn-cs"/>
              </a:rPr>
              <a:t>galaxie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est</a:t>
            </a:r>
            <a:r>
              <a:rPr lang="en-US" sz="1200" b="0" i="0" kern="1200" dirty="0" smtClean="0">
                <a:solidFill>
                  <a:schemeClr val="tx1"/>
                </a:solidFill>
                <a:effectLst/>
                <a:latin typeface="+mn-lt"/>
                <a:ea typeface="+mn-ea"/>
                <a:cs typeface="+mn-cs"/>
              </a:rPr>
              <a:t> trop </a:t>
            </a:r>
            <a:r>
              <a:rPr lang="en-US" sz="1200" b="0" i="0" kern="1200" dirty="0" err="1" smtClean="0">
                <a:solidFill>
                  <a:schemeClr val="tx1"/>
                </a:solidFill>
                <a:effectLst/>
                <a:latin typeface="+mn-lt"/>
                <a:ea typeface="+mn-ea"/>
                <a:cs typeface="+mn-cs"/>
              </a:rPr>
              <a:t>lointaine</a:t>
            </a:r>
            <a:r>
              <a:rPr lang="en-US" sz="1200" b="0" i="0" kern="1200" dirty="0" smtClean="0">
                <a:solidFill>
                  <a:schemeClr val="tx1"/>
                </a:solidFill>
                <a:effectLst/>
                <a:latin typeface="+mn-lt"/>
                <a:ea typeface="+mn-ea"/>
                <a:cs typeface="+mn-cs"/>
              </a:rPr>
              <a:t>)=&gt; </a:t>
            </a:r>
            <a:r>
              <a:rPr lang="en-US" sz="1200" b="0" i="0" kern="1200" dirty="0" err="1" smtClean="0">
                <a:solidFill>
                  <a:schemeClr val="tx1"/>
                </a:solidFill>
                <a:effectLst/>
                <a:latin typeface="+mn-lt"/>
                <a:ea typeface="+mn-ea"/>
                <a:cs typeface="+mn-cs"/>
              </a:rPr>
              <a:t>il</a:t>
            </a:r>
            <a:r>
              <a:rPr lang="en-US" sz="1200" b="0" i="0" kern="1200" dirty="0" smtClean="0">
                <a:solidFill>
                  <a:schemeClr val="tx1"/>
                </a:solidFill>
                <a:effectLst/>
                <a:latin typeface="+mn-lt"/>
                <a:ea typeface="+mn-ea"/>
                <a:cs typeface="+mn-cs"/>
              </a:rPr>
              <a:t> a </a:t>
            </a:r>
            <a:r>
              <a:rPr lang="en-US" sz="1200" b="0" i="0" kern="1200" dirty="0" err="1" smtClean="0">
                <a:solidFill>
                  <a:schemeClr val="tx1"/>
                </a:solidFill>
                <a:effectLst/>
                <a:latin typeface="+mn-lt"/>
                <a:ea typeface="+mn-ea"/>
                <a:cs typeface="+mn-cs"/>
              </a:rPr>
              <a:t>servi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seulement</a:t>
            </a:r>
            <a:r>
              <a:rPr lang="en-US" sz="1200" b="0" i="0" kern="1200" dirty="0" smtClean="0">
                <a:solidFill>
                  <a:schemeClr val="tx1"/>
                </a:solidFill>
                <a:effectLst/>
                <a:latin typeface="+mn-lt"/>
                <a:ea typeface="+mn-ea"/>
                <a:cs typeface="+mn-cs"/>
              </a:rPr>
              <a:t> pour la triangulation</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04613A2D-CEC4-42A3-8D1C-E1FA4FD55FA4}" type="slidenum">
              <a:rPr lang="fr-FR" smtClean="0"/>
              <a:t>6</a:t>
            </a:fld>
            <a:endParaRPr lang="fr-FR"/>
          </a:p>
        </p:txBody>
      </p:sp>
    </p:spTree>
    <p:extLst>
      <p:ext uri="{BB962C8B-B14F-4D97-AF65-F5344CB8AC3E}">
        <p14:creationId xmlns:p14="http://schemas.microsoft.com/office/powerpoint/2010/main" val="3846268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7EA0C6F-F038-4693-A48C-B00A4B57E807}" type="slidenum">
              <a:rPr lang="en-US" smtClean="0"/>
              <a:pPr>
                <a:defRPr/>
              </a:pPr>
              <a:t>8</a:t>
            </a:fld>
            <a:endParaRPr lang="en-US"/>
          </a:p>
        </p:txBody>
      </p:sp>
    </p:spTree>
    <p:extLst>
      <p:ext uri="{BB962C8B-B14F-4D97-AF65-F5344CB8AC3E}">
        <p14:creationId xmlns:p14="http://schemas.microsoft.com/office/powerpoint/2010/main" val="1942409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There are  </a:t>
            </a:r>
            <a:r>
              <a:rPr lang="fr-FR" dirty="0" err="1" smtClean="0"/>
              <a:t>also</a:t>
            </a:r>
            <a:r>
              <a:rPr lang="fr-FR" dirty="0" smtClean="0"/>
              <a:t> </a:t>
            </a:r>
            <a:r>
              <a:rPr lang="en-US" sz="1200" b="0" i="0" kern="1200" dirty="0" smtClean="0">
                <a:solidFill>
                  <a:schemeClr val="tx1"/>
                </a:solidFill>
                <a:effectLst/>
                <a:latin typeface="Arial" charset="0"/>
                <a:ea typeface="+mn-ea"/>
                <a:cs typeface="+mn-cs"/>
              </a:rPr>
              <a:t>tidal coefficients for multipoles higher than the quadrupole (</a:t>
            </a:r>
            <a:r>
              <a:rPr lang="fr-FR" sz="1200" b="0" i="0" kern="1200" dirty="0" err="1" smtClean="0">
                <a:solidFill>
                  <a:schemeClr val="tx1"/>
                </a:solidFill>
                <a:effectLst/>
                <a:latin typeface="Arial" charset="0"/>
                <a:ea typeface="+mn-ea"/>
                <a:cs typeface="+mn-cs"/>
              </a:rPr>
              <a:t>octupolar</a:t>
            </a:r>
            <a:r>
              <a:rPr lang="fr-FR" sz="1200" b="0" i="0" kern="1200" dirty="0" smtClean="0">
                <a:solidFill>
                  <a:schemeClr val="tx1"/>
                </a:solidFill>
                <a:effectLst/>
                <a:latin typeface="Arial" charset="0"/>
                <a:ea typeface="+mn-ea"/>
                <a:cs typeface="+mn-cs"/>
              </a:rPr>
              <a:t> and </a:t>
            </a:r>
            <a:r>
              <a:rPr lang="fr-FR" sz="1200" b="0" i="0" kern="1200" dirty="0" err="1" smtClean="0">
                <a:solidFill>
                  <a:schemeClr val="tx1"/>
                </a:solidFill>
                <a:effectLst/>
                <a:latin typeface="Arial" charset="0"/>
                <a:ea typeface="+mn-ea"/>
                <a:cs typeface="+mn-cs"/>
              </a:rPr>
              <a:t>hexadecapola</a:t>
            </a:r>
            <a:r>
              <a:rPr lang="fr-FR" sz="1200" b="0" i="0" kern="1200" dirty="0" smtClean="0">
                <a:solidFill>
                  <a:schemeClr val="tx1"/>
                </a:solidFill>
                <a:effectLst/>
                <a:latin typeface="Arial" charset="0"/>
                <a:ea typeface="+mn-ea"/>
                <a:cs typeface="+mn-cs"/>
              </a:rPr>
              <a:t>)</a:t>
            </a:r>
            <a:r>
              <a:rPr lang="en-US" sz="1200" b="0" i="0" kern="1200" dirty="0" smtClean="0">
                <a:solidFill>
                  <a:schemeClr val="tx1"/>
                </a:solidFill>
                <a:effectLst/>
                <a:latin typeface="Arial" charset="0"/>
                <a:ea typeface="+mn-ea"/>
                <a:cs typeface="+mn-cs"/>
              </a:rPr>
              <a:t>can be computed from</a:t>
            </a:r>
            <a:r>
              <a:rPr lang="en-US" dirty="0" smtClean="0"/>
              <a:t/>
            </a:r>
            <a:br>
              <a:rPr lang="en-US" dirty="0" smtClean="0"/>
            </a:br>
            <a:r>
              <a:rPr lang="en-US" sz="1200" b="0" i="0" kern="1200" dirty="0" smtClean="0">
                <a:solidFill>
                  <a:schemeClr val="tx1"/>
                </a:solidFill>
                <a:effectLst/>
                <a:latin typeface="Arial" charset="0"/>
                <a:ea typeface="+mn-ea"/>
                <a:cs typeface="+mn-cs"/>
              </a:rPr>
              <a:t>quasi–universal relations in terms of the quadrupole co-</a:t>
            </a:r>
            <a:r>
              <a:rPr lang="en-US" dirty="0" smtClean="0"/>
              <a:t/>
            </a:r>
            <a:br>
              <a:rPr lang="en-US" dirty="0" smtClean="0"/>
            </a:br>
            <a:r>
              <a:rPr lang="en-US" sz="1200" b="0" i="0" kern="1200" dirty="0" err="1" smtClean="0">
                <a:solidFill>
                  <a:schemeClr val="tx1"/>
                </a:solidFill>
                <a:effectLst/>
                <a:latin typeface="Arial" charset="0"/>
                <a:ea typeface="+mn-ea"/>
                <a:cs typeface="+mn-cs"/>
              </a:rPr>
              <a:t>efficients</a:t>
            </a:r>
            <a:endParaRPr lang="fr-FR" dirty="0"/>
          </a:p>
        </p:txBody>
      </p:sp>
      <p:sp>
        <p:nvSpPr>
          <p:cNvPr id="4" name="Espace réservé du numéro de diapositive 3"/>
          <p:cNvSpPr>
            <a:spLocks noGrp="1"/>
          </p:cNvSpPr>
          <p:nvPr>
            <p:ph type="sldNum" sz="quarter" idx="10"/>
          </p:nvPr>
        </p:nvSpPr>
        <p:spPr/>
        <p:txBody>
          <a:bodyPr/>
          <a:lstStyle/>
          <a:p>
            <a:pPr>
              <a:defRPr/>
            </a:pPr>
            <a:fld id="{E7EA0C6F-F038-4693-A48C-B00A4B57E807}" type="slidenum">
              <a:rPr lang="en-US" smtClean="0"/>
              <a:pPr>
                <a:defRPr/>
              </a:pPr>
              <a:t>9</a:t>
            </a:fld>
            <a:endParaRPr lang="en-US"/>
          </a:p>
        </p:txBody>
      </p:sp>
    </p:spTree>
    <p:extLst>
      <p:ext uri="{BB962C8B-B14F-4D97-AF65-F5344CB8AC3E}">
        <p14:creationId xmlns:p14="http://schemas.microsoft.com/office/powerpoint/2010/main" val="4236948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7EA0C6F-F038-4693-A48C-B00A4B57E807}" type="slidenum">
              <a:rPr lang="en-US" smtClean="0"/>
              <a:pPr>
                <a:defRPr/>
              </a:pPr>
              <a:t>15</a:t>
            </a:fld>
            <a:endParaRPr lang="en-US"/>
          </a:p>
        </p:txBody>
      </p:sp>
    </p:spTree>
    <p:extLst>
      <p:ext uri="{BB962C8B-B14F-4D97-AF65-F5344CB8AC3E}">
        <p14:creationId xmlns:p14="http://schemas.microsoft.com/office/powerpoint/2010/main" val="3575231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7EA0C6F-F038-4693-A48C-B00A4B57E807}" type="slidenum">
              <a:rPr lang="en-US" smtClean="0"/>
              <a:pPr>
                <a:defRPr/>
              </a:pPr>
              <a:t>16</a:t>
            </a:fld>
            <a:endParaRPr lang="en-US"/>
          </a:p>
        </p:txBody>
      </p:sp>
    </p:spTree>
    <p:extLst>
      <p:ext uri="{BB962C8B-B14F-4D97-AF65-F5344CB8AC3E}">
        <p14:creationId xmlns:p14="http://schemas.microsoft.com/office/powerpoint/2010/main" val="3559171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interactions are expanded in powers of the typical</a:t>
            </a:r>
          </a:p>
          <a:p>
            <a:r>
              <a:rPr lang="en-US" sz="1200" b="0" i="0" u="none" strike="noStrike" kern="1200" baseline="0" dirty="0" smtClean="0">
                <a:solidFill>
                  <a:schemeClr val="tx1"/>
                </a:solidFill>
                <a:latin typeface="Arial" charset="0"/>
                <a:ea typeface="+mn-ea"/>
                <a:cs typeface="+mn-cs"/>
              </a:rPr>
              <a:t>momentum p over the breakdown scale Lambda, Q = p/Lambda,</a:t>
            </a:r>
          </a:p>
          <a:p>
            <a:r>
              <a:rPr lang="en-US" sz="1200" b="0" i="0" u="none" strike="noStrike" kern="1200" baseline="0" dirty="0" smtClean="0">
                <a:solidFill>
                  <a:schemeClr val="tx1"/>
                </a:solidFill>
                <a:latin typeface="Arial" charset="0"/>
                <a:ea typeface="+mn-ea"/>
                <a:cs typeface="+mn-cs"/>
              </a:rPr>
              <a:t>where the breakdown scale denotes momenta at which the short</a:t>
            </a:r>
          </a:p>
          <a:p>
            <a:r>
              <a:rPr lang="en-US" sz="1200" b="0" i="0" u="none" strike="noStrike" kern="1200" baseline="0" dirty="0" smtClean="0">
                <a:solidFill>
                  <a:schemeClr val="tx1"/>
                </a:solidFill>
                <a:latin typeface="Arial" charset="0"/>
                <a:ea typeface="+mn-ea"/>
                <a:cs typeface="+mn-cs"/>
              </a:rPr>
              <a:t>distance structure becomes important and cannot be neglected</a:t>
            </a:r>
          </a:p>
          <a:p>
            <a:r>
              <a:rPr lang="en-US" sz="1200" b="0" i="0" u="none" strike="noStrike" kern="1200" baseline="0" dirty="0" smtClean="0">
                <a:solidFill>
                  <a:schemeClr val="tx1"/>
                </a:solidFill>
                <a:latin typeface="Arial" charset="0"/>
                <a:ea typeface="+mn-ea"/>
                <a:cs typeface="+mn-cs"/>
              </a:rPr>
              <a:t>and absorbed into contact interactions anymore.</a:t>
            </a:r>
            <a:endParaRPr lang="fr-FR" sz="1200" b="0" i="0" u="none" strike="noStrike" kern="1200" baseline="0" dirty="0" smtClean="0">
              <a:solidFill>
                <a:schemeClr val="tx1"/>
              </a:solidFill>
              <a:latin typeface="Arial" charset="0"/>
              <a:ea typeface="+mn-ea"/>
              <a:cs typeface="+mn-cs"/>
            </a:endParaRPr>
          </a:p>
          <a:p>
            <a:endParaRPr lang="fr-FR" sz="1200" b="0" i="0" u="none" strike="noStrike" kern="1200" baseline="0" dirty="0" smtClean="0">
              <a:solidFill>
                <a:schemeClr val="tx1"/>
              </a:solidFill>
              <a:latin typeface="Arial" charset="0"/>
              <a:ea typeface="+mn-ea"/>
              <a:cs typeface="+mn-cs"/>
            </a:endParaRPr>
          </a:p>
          <a:p>
            <a:r>
              <a:rPr lang="fr-FR" sz="1200" b="0" i="0" u="none" strike="noStrike" kern="1200" baseline="0" dirty="0" smtClean="0">
                <a:solidFill>
                  <a:schemeClr val="tx1"/>
                </a:solidFill>
                <a:latin typeface="Arial" charset="0"/>
                <a:ea typeface="+mn-ea"/>
                <a:cs typeface="+mn-cs"/>
              </a:rPr>
              <a:t>High </a:t>
            </a:r>
            <a:r>
              <a:rPr lang="fr-FR" sz="1200" b="0" i="0" u="none" strike="noStrike" kern="1200" baseline="0" dirty="0" err="1" smtClean="0">
                <a:solidFill>
                  <a:schemeClr val="tx1"/>
                </a:solidFill>
                <a:latin typeface="Arial" charset="0"/>
                <a:ea typeface="+mn-ea"/>
                <a:cs typeface="+mn-cs"/>
              </a:rPr>
              <a:t>density</a:t>
            </a:r>
            <a:r>
              <a:rPr lang="fr-FR" sz="1200" b="0" i="0" u="none" strike="noStrike" kern="1200" baseline="0" dirty="0" smtClean="0">
                <a:solidFill>
                  <a:schemeClr val="tx1"/>
                </a:solidFill>
                <a:latin typeface="Arial" charset="0"/>
                <a:ea typeface="+mn-ea"/>
                <a:cs typeface="+mn-cs"/>
              </a:rPr>
              <a:t>: short range </a:t>
            </a:r>
            <a:r>
              <a:rPr lang="fr-FR" sz="1200" b="0" i="0" u="none" strike="noStrike" kern="1200" baseline="0" dirty="0" err="1" smtClean="0">
                <a:solidFill>
                  <a:schemeClr val="tx1"/>
                </a:solidFill>
                <a:latin typeface="Arial" charset="0"/>
                <a:ea typeface="+mn-ea"/>
                <a:cs typeface="+mn-cs"/>
              </a:rPr>
              <a:t>physics</a:t>
            </a:r>
            <a:r>
              <a:rPr lang="fr-FR" sz="1200" b="0" i="0" u="none" strike="noStrike" kern="1200" baseline="0" dirty="0" smtClean="0">
                <a:solidFill>
                  <a:schemeClr val="tx1"/>
                </a:solidFill>
                <a:latin typeface="Arial" charset="0"/>
                <a:ea typeface="+mn-ea"/>
                <a:cs typeface="+mn-cs"/>
              </a:rPr>
              <a:t> </a:t>
            </a:r>
            <a:r>
              <a:rPr lang="fr-FR" sz="1200" b="0" i="0" u="none" strike="noStrike" kern="1200" baseline="0" dirty="0" err="1" smtClean="0">
                <a:solidFill>
                  <a:schemeClr val="tx1"/>
                </a:solidFill>
                <a:latin typeface="Arial" charset="0"/>
                <a:ea typeface="+mn-ea"/>
                <a:cs typeface="+mn-cs"/>
              </a:rPr>
              <a:t>dominate</a:t>
            </a:r>
            <a:r>
              <a:rPr lang="fr-FR" sz="1200" b="0" i="0" u="none" strike="noStrike" kern="1200" baseline="0" dirty="0" smtClean="0">
                <a:solidFill>
                  <a:schemeClr val="tx1"/>
                </a:solidFill>
                <a:latin typeface="Arial" charset="0"/>
                <a:ea typeface="+mn-ea"/>
                <a:cs typeface="+mn-cs"/>
              </a:rPr>
              <a:t> and expansion breaks down</a:t>
            </a:r>
          </a:p>
          <a:p>
            <a:r>
              <a:rPr lang="fr-FR" sz="1200" b="0" i="0" u="none" strike="noStrike" kern="1200" baseline="0" dirty="0" smtClean="0">
                <a:solidFill>
                  <a:schemeClr val="tx1"/>
                </a:solidFill>
                <a:latin typeface="Arial" charset="0"/>
                <a:ea typeface="+mn-ea"/>
                <a:cs typeface="+mn-cs"/>
              </a:rPr>
              <a:t>  </a:t>
            </a:r>
          </a:p>
          <a:p>
            <a:r>
              <a:rPr lang="en-US" dirty="0" smtClean="0"/>
              <a:t>Among other methods, these include </a:t>
            </a:r>
            <a:r>
              <a:rPr lang="en-US" dirty="0" err="1" smtClean="0"/>
              <a:t>variational</a:t>
            </a:r>
            <a:r>
              <a:rPr lang="en-US" dirty="0" smtClean="0"/>
              <a:t> methods based on the cluster expansion [21], many-body perturbation theory [22], the coupled-cluster method [23], and Quantum Monte Carlo methods [24, 25]. In this paper, we will focus on recent results obtained with the Auxiliary Field Diffusion Monte Carlo (AFDMC) method, which was originally introduced by Schmidt and </a:t>
            </a:r>
            <a:r>
              <a:rPr lang="en-US" dirty="0" err="1" smtClean="0"/>
              <a:t>Fantoni</a:t>
            </a:r>
            <a:r>
              <a:rPr lang="en-US" dirty="0" smtClean="0"/>
              <a:t> [26], and is ideally suited to study neutron matter [27, 28].</a:t>
            </a:r>
            <a:endParaRPr lang="fr-FR" dirty="0"/>
          </a:p>
        </p:txBody>
      </p:sp>
      <p:sp>
        <p:nvSpPr>
          <p:cNvPr id="4" name="Espace réservé du numéro de diapositive 3"/>
          <p:cNvSpPr>
            <a:spLocks noGrp="1"/>
          </p:cNvSpPr>
          <p:nvPr>
            <p:ph type="sldNum" sz="quarter" idx="10"/>
          </p:nvPr>
        </p:nvSpPr>
        <p:spPr/>
        <p:txBody>
          <a:bodyPr/>
          <a:lstStyle/>
          <a:p>
            <a:pPr>
              <a:defRPr/>
            </a:pPr>
            <a:fld id="{E7EA0C6F-F038-4693-A48C-B00A4B57E807}" type="slidenum">
              <a:rPr lang="en-US" smtClean="0"/>
              <a:pPr>
                <a:defRPr/>
              </a:pPr>
              <a:t>18</a:t>
            </a:fld>
            <a:endParaRPr lang="en-US"/>
          </a:p>
        </p:txBody>
      </p:sp>
    </p:spTree>
    <p:extLst>
      <p:ext uri="{BB962C8B-B14F-4D97-AF65-F5344CB8AC3E}">
        <p14:creationId xmlns:p14="http://schemas.microsoft.com/office/powerpoint/2010/main" val="3941091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fr-FR" smtClean="0"/>
              <a:t>Modifiez le style du titre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Slide Number Placeholder 7"/>
          <p:cNvSpPr>
            <a:spLocks noGrp="1"/>
          </p:cNvSpPr>
          <p:nvPr>
            <p:ph type="sldNum" sz="quarter" idx="11"/>
          </p:nvPr>
        </p:nvSpPr>
        <p:spPr/>
        <p:txBody>
          <a:bodyPr/>
          <a:lstStyle/>
          <a:p>
            <a:pPr>
              <a:defRPr/>
            </a:pPr>
            <a:fld id="{BB531DA0-6532-49BD-942A-06FDD98F6B06}" type="slidenum">
              <a:rPr lang="en-US" smtClean="0"/>
              <a:pPr>
                <a:defRPr/>
              </a:pPr>
              <a:t>‹N°›</a:t>
            </a:fld>
            <a:endParaRPr lang="en-US"/>
          </a:p>
        </p:txBody>
      </p:sp>
      <p:sp>
        <p:nvSpPr>
          <p:cNvPr id="9" name="Footer Placeholder 8"/>
          <p:cNvSpPr>
            <a:spLocks noGrp="1"/>
          </p:cNvSpPr>
          <p:nvPr>
            <p:ph type="ftr" sz="quarter" idx="12"/>
          </p:nvPr>
        </p:nvSpPr>
        <p:spPr/>
        <p:txBody>
          <a:body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46D6FA4-F68E-408F-8033-1D04D7E1AAD6}" type="slidenum">
              <a:rPr lang="en-US" smtClean="0"/>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E4DF1DB-9988-424E-999E-B85880C62CF0}" type="slidenum">
              <a:rPr lang="en-US" smtClean="0"/>
              <a:pPr>
                <a:defRPr/>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fr-FR" smtClean="0"/>
              <a:pPr algn="r">
                <a:spcBef>
                  <a:spcPts val="0"/>
                </a:spcBef>
                <a:spcAft>
                  <a:spcPts val="0"/>
                </a:spcAft>
              </a:pPr>
              <a:t>‹N°›</a:t>
            </a:fld>
            <a:endParaRPr lang="fr-FR"/>
          </a:p>
        </p:txBody>
      </p:sp>
    </p:spTree>
    <p:extLst>
      <p:ext uri="{BB962C8B-B14F-4D97-AF65-F5344CB8AC3E}">
        <p14:creationId xmlns:p14="http://schemas.microsoft.com/office/powerpoint/2010/main" val="1160519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smtClean="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D9D02EC-BD99-4095-9D27-763A912A8A14}" type="slidenum">
              <a:rPr lang="en-US" smtClean="0"/>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fr-FR" smtClean="0"/>
              <a:t>Modifiez le style du titre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EF811E4-B415-454D-A63C-6E7D88188C66}" type="slidenum">
              <a:rPr lang="en-US" smtClean="0"/>
              <a:pPr>
                <a:defRPr/>
              </a:pPr>
              <a:t>‹N°›</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smtClean="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54DEEBD-B89A-40C2-9257-47AC80BF6584}" type="slidenum">
              <a:rPr lang="en-US" smtClean="0"/>
              <a:pPr>
                <a:defRPr/>
              </a:pPr>
              <a:t>‹N°›</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736FDFD-43A6-4C41-BF8F-B9514B0AC7CE}" type="slidenum">
              <a:rPr lang="en-US" smtClean="0"/>
              <a:pPr>
                <a:defRPr/>
              </a:pPr>
              <a:t>‹N°›</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2125574-610F-43F8-A6FB-DB182FBBEDEF}" type="slidenum">
              <a:rPr lang="en-US" smtClean="0"/>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EFC303E-7175-4792-8826-FBD9E3F194F7}" type="slidenum">
              <a:rPr lang="en-US" smtClean="0"/>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fr-FR" smtClean="0"/>
              <a:t>Modifiez le style du titre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1C025AE-E146-49E7-BC02-BA60370CAA13}" type="slidenum">
              <a:rPr lang="en-US" smtClean="0"/>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fr-FR" smtClean="0"/>
              <a:t>Modifiez le style du titre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DD40BC3-61B6-4EFB-8CF2-3552EDFC2E8C}" type="slidenum">
              <a:rPr lang="en-US" smtClean="0"/>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a:defRPr/>
            </a:pPr>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a:defRPr/>
            </a:pPr>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defRPr/>
            </a:pPr>
            <a:fld id="{FB0D3417-1A1E-4181-A165-D24AC03D2E17}" type="slidenum">
              <a:rPr lang="en-US" smtClean="0"/>
              <a:pPr>
                <a:defRPr/>
              </a:pPr>
              <a:t>‹N°›</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0.png"/><Relationship Id="rId4" Type="http://schemas.openxmlformats.org/officeDocument/2006/relationships/image" Target="../media/image180.png"/></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bjndVlef4q0"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3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3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tiff"/><Relationship Id="rId4" Type="http://schemas.openxmlformats.org/officeDocument/2006/relationships/image" Target="../media/image52.tiff"/></Relationships>
</file>

<file path=ppt/slides/_rels/slide3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6.emf"/></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2.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01226" cy="6858000"/>
          </a:xfrm>
          <a:prstGeom prst="rect">
            <a:avLst/>
          </a:prstGeom>
        </p:spPr>
      </p:pic>
      <p:sp>
        <p:nvSpPr>
          <p:cNvPr id="5" name="Rectangle 4"/>
          <p:cNvSpPr/>
          <p:nvPr/>
        </p:nvSpPr>
        <p:spPr bwMode="auto">
          <a:xfrm>
            <a:off x="-29735" y="0"/>
            <a:ext cx="9173736" cy="6858000"/>
          </a:xfrm>
          <a:prstGeom prst="rect">
            <a:avLst/>
          </a:prstGeom>
          <a:solidFill>
            <a:srgbClr val="1C1C1C">
              <a:alpha val="38824"/>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smtClean="0">
              <a:ln>
                <a:noFill/>
              </a:ln>
              <a:solidFill>
                <a:schemeClr val="tx1"/>
              </a:solidFill>
              <a:effectLst/>
              <a:latin typeface="Comic Sans MS" pitchFamily="66" charset="0"/>
            </a:endParaRPr>
          </a:p>
        </p:txBody>
      </p:sp>
      <p:sp>
        <p:nvSpPr>
          <p:cNvPr id="6" name="ZoneTexte 5"/>
          <p:cNvSpPr txBox="1"/>
          <p:nvPr/>
        </p:nvSpPr>
        <p:spPr>
          <a:xfrm>
            <a:off x="107504" y="152400"/>
            <a:ext cx="2526654" cy="276999"/>
          </a:xfrm>
          <a:prstGeom prst="rect">
            <a:avLst/>
          </a:prstGeom>
          <a:noFill/>
        </p:spPr>
        <p:txBody>
          <a:bodyPr wrap="none" rtlCol="0">
            <a:spAutoFit/>
          </a:bodyPr>
          <a:lstStyle/>
          <a:p>
            <a:r>
              <a:rPr lang="fr-FR" sz="1200" dirty="0" err="1">
                <a:solidFill>
                  <a:schemeClr val="bg1"/>
                </a:solidFill>
              </a:rPr>
              <a:t>Credit</a:t>
            </a:r>
            <a:r>
              <a:rPr lang="fr-FR" sz="1200" dirty="0">
                <a:solidFill>
                  <a:schemeClr val="bg1"/>
                </a:solidFill>
              </a:rPr>
              <a:t>: </a:t>
            </a:r>
            <a:r>
              <a:rPr lang="fr-FR" sz="1200" dirty="0" smtClean="0">
                <a:solidFill>
                  <a:schemeClr val="bg1"/>
                </a:solidFill>
              </a:rPr>
              <a:t>NASA/Swift Dana Berry</a:t>
            </a:r>
            <a:endParaRPr lang="fr-FR" sz="1200" dirty="0">
              <a:solidFill>
                <a:schemeClr val="bg1"/>
              </a:solidFill>
            </a:endParaRPr>
          </a:p>
        </p:txBody>
      </p:sp>
      <p:sp>
        <p:nvSpPr>
          <p:cNvPr id="2" name="Titre 1"/>
          <p:cNvSpPr>
            <a:spLocks noGrp="1"/>
          </p:cNvSpPr>
          <p:nvPr>
            <p:ph type="ctrTitle"/>
          </p:nvPr>
        </p:nvSpPr>
        <p:spPr>
          <a:xfrm>
            <a:off x="670933" y="104865"/>
            <a:ext cx="7772400" cy="4267200"/>
          </a:xfrm>
          <a:noFill/>
        </p:spPr>
        <p:txBody>
          <a:bodyPr/>
          <a:lstStyle/>
          <a:p>
            <a:r>
              <a:rPr lang="fr-FR" sz="5400" dirty="0" smtClean="0">
                <a:solidFill>
                  <a:srgbClr val="FFFF00"/>
                </a:solidFill>
                <a:latin typeface="Segoe Script" panose="020B0504020000000003" pitchFamily="34" charset="0"/>
              </a:rPr>
              <a:t> </a:t>
            </a:r>
            <a:r>
              <a:rPr lang="fr-FR" sz="4000" dirty="0" err="1" smtClean="0">
                <a:solidFill>
                  <a:srgbClr val="FFFF00"/>
                </a:solidFill>
                <a:latin typeface="Segoe Script" panose="020B0504020000000003" pitchFamily="34" charset="0"/>
              </a:rPr>
              <a:t>Unveiling</a:t>
            </a:r>
            <a:r>
              <a:rPr lang="fr-FR" sz="4000" dirty="0" smtClean="0">
                <a:solidFill>
                  <a:srgbClr val="FFFF00"/>
                </a:solidFill>
                <a:latin typeface="Segoe Script" panose="020B0504020000000003" pitchFamily="34" charset="0"/>
              </a:rPr>
              <a:t> the structure of ultra-dense </a:t>
            </a:r>
            <a:r>
              <a:rPr lang="fr-FR" sz="4000" dirty="0" err="1" smtClean="0">
                <a:solidFill>
                  <a:srgbClr val="FFFF00"/>
                </a:solidFill>
                <a:latin typeface="Segoe Script" panose="020B0504020000000003" pitchFamily="34" charset="0"/>
              </a:rPr>
              <a:t>matter</a:t>
            </a:r>
            <a:r>
              <a:rPr lang="fr-FR" sz="4000" dirty="0" smtClean="0">
                <a:solidFill>
                  <a:srgbClr val="FFFF00"/>
                </a:solidFill>
                <a:latin typeface="Segoe Script" panose="020B0504020000000003" pitchFamily="34" charset="0"/>
              </a:rPr>
              <a:t> </a:t>
            </a:r>
            <a:endParaRPr lang="fr-FR" sz="4000" dirty="0">
              <a:solidFill>
                <a:srgbClr val="FFFF00"/>
              </a:solidFill>
              <a:latin typeface="Segoe Script" panose="020B0504020000000003" pitchFamily="34" charset="0"/>
            </a:endParaRPr>
          </a:p>
        </p:txBody>
      </p:sp>
      <p:sp>
        <p:nvSpPr>
          <p:cNvPr id="3" name="Sous-titre 2"/>
          <p:cNvSpPr>
            <a:spLocks noGrp="1"/>
          </p:cNvSpPr>
          <p:nvPr>
            <p:ph type="subTitle" idx="1"/>
          </p:nvPr>
        </p:nvSpPr>
        <p:spPr>
          <a:xfrm>
            <a:off x="1447800" y="5451115"/>
            <a:ext cx="6400800" cy="1219200"/>
          </a:xfrm>
          <a:noFill/>
        </p:spPr>
        <p:txBody>
          <a:bodyPr>
            <a:normAutofit fontScale="62500" lnSpcReduction="20000"/>
          </a:bodyPr>
          <a:lstStyle/>
          <a:p>
            <a:endParaRPr lang="fr-FR" sz="2400" dirty="0">
              <a:solidFill>
                <a:schemeClr val="bg1"/>
              </a:solidFill>
              <a:latin typeface="Segoe Script" panose="020B0504020000000003" pitchFamily="34" charset="0"/>
            </a:endParaRPr>
          </a:p>
          <a:p>
            <a:r>
              <a:rPr lang="fr-FR" sz="3400" b="1" dirty="0" smtClean="0">
                <a:solidFill>
                  <a:schemeClr val="bg2"/>
                </a:solidFill>
                <a:latin typeface="Segoe Script" panose="030B0504020000000003" pitchFamily="66" charset="0"/>
              </a:rPr>
              <a:t>Francesca Gulminelli - Université de Caen-Normandie</a:t>
            </a:r>
          </a:p>
          <a:p>
            <a:r>
              <a:rPr lang="fr-FR" sz="3400" b="1" dirty="0" smtClean="0">
                <a:solidFill>
                  <a:schemeClr val="bg2"/>
                </a:solidFill>
                <a:latin typeface="Segoe Script" panose="030B0504020000000003" pitchFamily="66" charset="0"/>
              </a:rPr>
              <a:t> </a:t>
            </a:r>
          </a:p>
          <a:p>
            <a:endParaRPr lang="fr-FR" sz="3400" b="1" dirty="0" smtClean="0">
              <a:solidFill>
                <a:schemeClr val="bg2"/>
              </a:solidFill>
              <a:latin typeface="Segoe Script" panose="030B0504020000000003" pitchFamily="66" charset="0"/>
            </a:endParaRPr>
          </a:p>
          <a:p>
            <a:endParaRPr lang="fr-FR" sz="3400" b="1" dirty="0">
              <a:solidFill>
                <a:schemeClr val="bg2"/>
              </a:solidFill>
              <a:latin typeface="Segoe Script" panose="030B0504020000000003" pitchFamily="66" charset="0"/>
            </a:endParaRPr>
          </a:p>
          <a:p>
            <a:endParaRPr lang="fr-FR" sz="3400" dirty="0">
              <a:solidFill>
                <a:schemeClr val="bg2"/>
              </a:solidFill>
              <a:latin typeface="Segoe Script" panose="030B0504020000000003" pitchFamily="66" charset="0"/>
            </a:endParaRPr>
          </a:p>
        </p:txBody>
      </p:sp>
      <p:sp>
        <p:nvSpPr>
          <p:cNvPr id="4" name="ZoneTexte 3"/>
          <p:cNvSpPr txBox="1"/>
          <p:nvPr/>
        </p:nvSpPr>
        <p:spPr>
          <a:xfrm>
            <a:off x="-209625" y="6114871"/>
            <a:ext cx="9887025" cy="1200329"/>
          </a:xfrm>
          <a:prstGeom prst="rect">
            <a:avLst/>
          </a:prstGeom>
          <a:noFill/>
        </p:spPr>
        <p:txBody>
          <a:bodyPr wrap="square" rtlCol="0">
            <a:spAutoFit/>
          </a:bodyPr>
          <a:lstStyle/>
          <a:p>
            <a:pPr algn="ctr"/>
            <a:r>
              <a:rPr lang="fr-FR" b="1" dirty="0" smtClean="0">
                <a:solidFill>
                  <a:srgbClr val="FFFF00"/>
                </a:solidFill>
                <a:latin typeface="Segoe Script" panose="030B0504020000000003" pitchFamily="66" charset="0"/>
              </a:rPr>
              <a:t> </a:t>
            </a:r>
          </a:p>
          <a:p>
            <a:pPr algn="ctr"/>
            <a:r>
              <a:rPr lang="fr-FR" sz="1600" b="1" dirty="0" smtClean="0">
                <a:solidFill>
                  <a:srgbClr val="FFFF00"/>
                </a:solidFill>
                <a:latin typeface="Segoe Script" panose="030B0504020000000003" pitchFamily="66" charset="0"/>
              </a:rPr>
              <a:t>Congrès Général des 150 ans de la SFP, 3-7Juillet, 2023 </a:t>
            </a:r>
            <a:endParaRPr lang="fr-FR" sz="1600" b="1" dirty="0">
              <a:solidFill>
                <a:srgbClr val="FFFF00"/>
              </a:solidFill>
              <a:latin typeface="Segoe Script" panose="030B0504020000000003" pitchFamily="66" charset="0"/>
            </a:endParaRPr>
          </a:p>
          <a:p>
            <a:r>
              <a:rPr lang="fr-FR" dirty="0">
                <a:solidFill>
                  <a:schemeClr val="bg2"/>
                </a:solidFill>
                <a:latin typeface="Segoe Script" panose="030B0504020000000003" pitchFamily="66" charset="0"/>
              </a:rPr>
              <a:t> </a:t>
            </a:r>
            <a:endParaRPr lang="en-US" b="1" dirty="0">
              <a:solidFill>
                <a:schemeClr val="bg2"/>
              </a:solidFill>
              <a:latin typeface="Segoe Script" panose="030B0504020000000003" pitchFamily="66" charset="0"/>
            </a:endParaRPr>
          </a:p>
          <a:p>
            <a:endParaRPr lang="fr-FR" dirty="0"/>
          </a:p>
        </p:txBody>
      </p:sp>
      <p:sp>
        <p:nvSpPr>
          <p:cNvPr id="9" name="Sous-titre 2"/>
          <p:cNvSpPr txBox="1">
            <a:spLocks/>
          </p:cNvSpPr>
          <p:nvPr/>
        </p:nvSpPr>
        <p:spPr>
          <a:xfrm>
            <a:off x="1400213" y="4114800"/>
            <a:ext cx="6400800" cy="1219200"/>
          </a:xfrm>
          <a:prstGeom prst="rect">
            <a:avLst/>
          </a:prstGeom>
          <a:noFill/>
        </p:spPr>
        <p:txBody>
          <a:bodyPr vert="horz" lIns="91440" tIns="45720" rIns="91440" bIns="45720" rtlCol="0">
            <a:normAutofit fontScale="55000" lnSpcReduction="20000"/>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pPr fontAlgn="auto">
              <a:spcAft>
                <a:spcPts val="0"/>
              </a:spcAft>
            </a:pPr>
            <a:endParaRPr lang="fr-FR" dirty="0" smtClean="0">
              <a:solidFill>
                <a:schemeClr val="bg1"/>
              </a:solidFill>
              <a:latin typeface="Segoe Script" panose="020B0504020000000003" pitchFamily="34" charset="0"/>
            </a:endParaRPr>
          </a:p>
          <a:p>
            <a:pPr fontAlgn="auto">
              <a:spcAft>
                <a:spcPts val="0"/>
              </a:spcAft>
            </a:pPr>
            <a:r>
              <a:rPr lang="fr-FR" sz="3800" b="1" dirty="0" err="1" smtClean="0">
                <a:solidFill>
                  <a:srgbClr val="FFFF00"/>
                </a:solidFill>
                <a:latin typeface="Segoe Script" panose="030B0504020000000003" pitchFamily="66" charset="0"/>
              </a:rPr>
              <a:t>Synergy</a:t>
            </a:r>
            <a:r>
              <a:rPr lang="fr-FR" sz="3800" b="1" dirty="0" smtClean="0">
                <a:solidFill>
                  <a:srgbClr val="FFFF00"/>
                </a:solidFill>
                <a:latin typeface="Segoe Script" panose="030B0504020000000003" pitchFamily="66" charset="0"/>
              </a:rPr>
              <a:t> </a:t>
            </a:r>
            <a:r>
              <a:rPr lang="fr-FR" sz="3800" b="1" dirty="0" err="1" smtClean="0">
                <a:solidFill>
                  <a:srgbClr val="FFFF00"/>
                </a:solidFill>
                <a:latin typeface="Segoe Script" panose="030B0504020000000003" pitchFamily="66" charset="0"/>
              </a:rPr>
              <a:t>between</a:t>
            </a:r>
            <a:r>
              <a:rPr lang="fr-FR" sz="3800" b="1" dirty="0" smtClean="0">
                <a:solidFill>
                  <a:srgbClr val="FFFF00"/>
                </a:solidFill>
                <a:latin typeface="Segoe Script" panose="030B0504020000000003" pitchFamily="66" charset="0"/>
              </a:rPr>
              <a:t> </a:t>
            </a:r>
            <a:r>
              <a:rPr lang="fr-FR" sz="3800" b="1" dirty="0" err="1" smtClean="0">
                <a:solidFill>
                  <a:srgbClr val="FFFF00"/>
                </a:solidFill>
                <a:latin typeface="Segoe Script" panose="030B0504020000000003" pitchFamily="66" charset="0"/>
              </a:rPr>
              <a:t>nuclear</a:t>
            </a:r>
            <a:r>
              <a:rPr lang="fr-FR" sz="3800" b="1" dirty="0" smtClean="0">
                <a:solidFill>
                  <a:srgbClr val="FFFF00"/>
                </a:solidFill>
                <a:latin typeface="Segoe Script" panose="030B0504020000000003" pitchFamily="66" charset="0"/>
              </a:rPr>
              <a:t> </a:t>
            </a:r>
            <a:r>
              <a:rPr lang="fr-FR" sz="3800" b="1" dirty="0" err="1" smtClean="0">
                <a:solidFill>
                  <a:srgbClr val="FFFF00"/>
                </a:solidFill>
                <a:latin typeface="Segoe Script" panose="030B0504020000000003" pitchFamily="66" charset="0"/>
              </a:rPr>
              <a:t>physics</a:t>
            </a:r>
            <a:r>
              <a:rPr lang="fr-FR" sz="3800" b="1" dirty="0" smtClean="0">
                <a:solidFill>
                  <a:srgbClr val="FFFF00"/>
                </a:solidFill>
                <a:latin typeface="Segoe Script" panose="030B0504020000000003" pitchFamily="66" charset="0"/>
              </a:rPr>
              <a:t> and </a:t>
            </a:r>
            <a:r>
              <a:rPr lang="fr-FR" sz="3800" b="1" dirty="0" err="1" smtClean="0">
                <a:solidFill>
                  <a:srgbClr val="FFFF00"/>
                </a:solidFill>
                <a:latin typeface="Segoe Script" panose="030B0504020000000003" pitchFamily="66" charset="0"/>
              </a:rPr>
              <a:t>gravitational</a:t>
            </a:r>
            <a:r>
              <a:rPr lang="fr-FR" sz="3800" b="1" dirty="0" smtClean="0">
                <a:solidFill>
                  <a:srgbClr val="FFFF00"/>
                </a:solidFill>
                <a:latin typeface="Segoe Script" panose="030B0504020000000003" pitchFamily="66" charset="0"/>
              </a:rPr>
              <a:t> </a:t>
            </a:r>
            <a:r>
              <a:rPr lang="fr-FR" sz="3800" b="1" dirty="0" err="1" smtClean="0">
                <a:solidFill>
                  <a:srgbClr val="FFFF00"/>
                </a:solidFill>
                <a:latin typeface="Segoe Script" panose="030B0504020000000003" pitchFamily="66" charset="0"/>
              </a:rPr>
              <a:t>waves</a:t>
            </a:r>
            <a:r>
              <a:rPr lang="fr-FR" sz="3800" b="1" dirty="0" smtClean="0">
                <a:solidFill>
                  <a:srgbClr val="FFFF00"/>
                </a:solidFill>
                <a:latin typeface="Segoe Script" panose="030B0504020000000003" pitchFamily="66" charset="0"/>
              </a:rPr>
              <a:t>  </a:t>
            </a:r>
          </a:p>
          <a:p>
            <a:pPr fontAlgn="auto">
              <a:spcAft>
                <a:spcPts val="0"/>
              </a:spcAft>
            </a:pPr>
            <a:r>
              <a:rPr lang="fr-FR" sz="3400" b="1" dirty="0" smtClean="0">
                <a:solidFill>
                  <a:schemeClr val="bg2"/>
                </a:solidFill>
                <a:latin typeface="Segoe Script" panose="030B0504020000000003" pitchFamily="66" charset="0"/>
              </a:rPr>
              <a:t> </a:t>
            </a:r>
          </a:p>
          <a:p>
            <a:pPr fontAlgn="auto">
              <a:spcAft>
                <a:spcPts val="0"/>
              </a:spcAft>
            </a:pPr>
            <a:endParaRPr lang="fr-FR" sz="3400" b="1" dirty="0" smtClean="0">
              <a:solidFill>
                <a:schemeClr val="bg2"/>
              </a:solidFill>
              <a:latin typeface="Segoe Script" panose="030B0504020000000003" pitchFamily="66" charset="0"/>
            </a:endParaRPr>
          </a:p>
          <a:p>
            <a:pPr fontAlgn="auto">
              <a:spcAft>
                <a:spcPts val="0"/>
              </a:spcAft>
            </a:pPr>
            <a:endParaRPr lang="fr-FR" sz="3400" b="1" dirty="0" smtClean="0">
              <a:solidFill>
                <a:schemeClr val="bg2"/>
              </a:solidFill>
              <a:latin typeface="Segoe Script" panose="030B0504020000000003" pitchFamily="66" charset="0"/>
            </a:endParaRPr>
          </a:p>
          <a:p>
            <a:pPr fontAlgn="auto">
              <a:spcAft>
                <a:spcPts val="0"/>
              </a:spcAft>
            </a:pPr>
            <a:endParaRPr lang="fr-FR" sz="3400" dirty="0">
              <a:solidFill>
                <a:schemeClr val="bg2"/>
              </a:solidFill>
              <a:latin typeface="Segoe Script" panose="030B0504020000000003" pitchFamily="66" charset="0"/>
            </a:endParaRPr>
          </a:p>
        </p:txBody>
      </p:sp>
      <p:pic>
        <p:nvPicPr>
          <p:cNvPr id="7172" name="Picture 4" descr="https://du2i.in2p3.fr/wp-content/uploads/2021/05/logo-in2p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76201"/>
            <a:ext cx="1219200" cy="1219200"/>
          </a:xfrm>
          <a:prstGeom prst="rect">
            <a:avLst/>
          </a:prstGeom>
          <a:solidFill>
            <a:schemeClr val="bg1"/>
          </a:solidFill>
        </p:spPr>
      </p:pic>
      <p:sp>
        <p:nvSpPr>
          <p:cNvPr id="10" name="AutoShape 6" descr="Identité &amp; logos · Université de Caen Normand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504" y="35945"/>
            <a:ext cx="2971296" cy="1640455"/>
          </a:xfrm>
          <a:prstGeom prst="rect">
            <a:avLst/>
          </a:prstGeom>
        </p:spPr>
      </p:pic>
    </p:spTree>
    <p:extLst>
      <p:ext uri="{BB962C8B-B14F-4D97-AF65-F5344CB8AC3E}">
        <p14:creationId xmlns:p14="http://schemas.microsoft.com/office/powerpoint/2010/main" val="4094376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5213" y="0"/>
            <a:ext cx="8829586" cy="6858000"/>
          </a:xfrm>
          <a:prstGeom prst="rect">
            <a:avLst/>
          </a:prstGeom>
        </p:spPr>
      </p:pic>
      <p:sp>
        <p:nvSpPr>
          <p:cNvPr id="4" name="ZoneTexte 3"/>
          <p:cNvSpPr txBox="1"/>
          <p:nvPr/>
        </p:nvSpPr>
        <p:spPr>
          <a:xfrm>
            <a:off x="2579087" y="685800"/>
            <a:ext cx="849913" cy="430887"/>
          </a:xfrm>
          <a:prstGeom prst="rect">
            <a:avLst/>
          </a:prstGeom>
          <a:solidFill>
            <a:schemeClr val="bg1"/>
          </a:solidFill>
        </p:spPr>
        <p:txBody>
          <a:bodyPr wrap="none" rtlCol="0">
            <a:spAutoFit/>
          </a:bodyPr>
          <a:lstStyle/>
          <a:p>
            <a:r>
              <a:rPr lang="fr-FR" sz="2200" b="1" dirty="0" smtClean="0">
                <a:solidFill>
                  <a:srgbClr val="FF0000"/>
                </a:solidFill>
              </a:rPr>
              <a:t>BBH</a:t>
            </a:r>
            <a:endParaRPr lang="fr-FR" sz="2200" b="1" dirty="0">
              <a:solidFill>
                <a:srgbClr val="FF0000"/>
              </a:solidFill>
            </a:endParaRPr>
          </a:p>
        </p:txBody>
      </p:sp>
    </p:spTree>
    <p:extLst>
      <p:ext uri="{BB962C8B-B14F-4D97-AF65-F5344CB8AC3E}">
        <p14:creationId xmlns:p14="http://schemas.microsoft.com/office/powerpoint/2010/main" val="3844338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9555" y="-76200"/>
            <a:ext cx="8908245" cy="6858000"/>
          </a:xfrm>
          <a:prstGeom prst="rect">
            <a:avLst/>
          </a:prstGeom>
        </p:spPr>
      </p:pic>
      <p:sp>
        <p:nvSpPr>
          <p:cNvPr id="3" name="ZoneTexte 2"/>
          <p:cNvSpPr txBox="1"/>
          <p:nvPr/>
        </p:nvSpPr>
        <p:spPr>
          <a:xfrm>
            <a:off x="2590800" y="609600"/>
            <a:ext cx="1197764" cy="430887"/>
          </a:xfrm>
          <a:prstGeom prst="rect">
            <a:avLst/>
          </a:prstGeom>
          <a:solidFill>
            <a:schemeClr val="bg1"/>
          </a:solidFill>
        </p:spPr>
        <p:txBody>
          <a:bodyPr wrap="none" rtlCol="0">
            <a:spAutoFit/>
          </a:bodyPr>
          <a:lstStyle/>
          <a:p>
            <a:r>
              <a:rPr lang="fr-FR" sz="2200" b="1" dirty="0" smtClean="0">
                <a:solidFill>
                  <a:srgbClr val="FF0000"/>
                </a:solidFill>
              </a:rPr>
              <a:t>NS-NS</a:t>
            </a:r>
            <a:endParaRPr lang="fr-FR" sz="2200" b="1" dirty="0">
              <a:solidFill>
                <a:srgbClr val="FF0000"/>
              </a:solidFill>
            </a:endParaRPr>
          </a:p>
        </p:txBody>
      </p:sp>
      <p:sp>
        <p:nvSpPr>
          <p:cNvPr id="4" name="ZoneTexte 3"/>
          <p:cNvSpPr txBox="1"/>
          <p:nvPr/>
        </p:nvSpPr>
        <p:spPr>
          <a:xfrm>
            <a:off x="5562600" y="1052155"/>
            <a:ext cx="2743200" cy="471845"/>
          </a:xfrm>
          <a:prstGeom prst="rect">
            <a:avLst/>
          </a:prstGeom>
          <a:solidFill>
            <a:schemeClr val="bg1"/>
          </a:solidFill>
        </p:spPr>
        <p:txBody>
          <a:bodyPr wrap="square" rtlCol="0">
            <a:spAutoFit/>
          </a:bodyPr>
          <a:lstStyle/>
          <a:p>
            <a:endParaRPr lang="fr-FR" dirty="0"/>
          </a:p>
        </p:txBody>
      </p:sp>
      <p:sp>
        <p:nvSpPr>
          <p:cNvPr id="6" name="Ellipse 5"/>
          <p:cNvSpPr/>
          <p:nvPr/>
        </p:nvSpPr>
        <p:spPr>
          <a:xfrm>
            <a:off x="5707223" y="2851666"/>
            <a:ext cx="317805" cy="91440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3"/>
          <a:stretch>
            <a:fillRect/>
          </a:stretch>
        </p:blipFill>
        <p:spPr>
          <a:xfrm>
            <a:off x="2819400" y="185025"/>
            <a:ext cx="5631044" cy="1137917"/>
          </a:xfrm>
          <a:prstGeom prst="rect">
            <a:avLst/>
          </a:prstGeom>
        </p:spPr>
      </p:pic>
      <p:cxnSp>
        <p:nvCxnSpPr>
          <p:cNvPr id="11" name="Connecteur droit avec flèche 10"/>
          <p:cNvCxnSpPr>
            <a:endCxn id="6" idx="1"/>
          </p:cNvCxnSpPr>
          <p:nvPr/>
        </p:nvCxnSpPr>
        <p:spPr>
          <a:xfrm>
            <a:off x="4261815" y="1442717"/>
            <a:ext cx="1491949" cy="154286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a:off x="6934200" y="1295400"/>
            <a:ext cx="762000" cy="18288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p:nvPicPr>
        <p:blipFill>
          <a:blip r:embed="rId4"/>
          <a:stretch>
            <a:fillRect/>
          </a:stretch>
        </p:blipFill>
        <p:spPr>
          <a:xfrm>
            <a:off x="346295" y="3505200"/>
            <a:ext cx="4454305" cy="2672583"/>
          </a:xfrm>
          <a:prstGeom prst="rect">
            <a:avLst/>
          </a:prstGeom>
          <a:ln>
            <a:noFill/>
          </a:ln>
          <a:effectLst>
            <a:outerShdw blurRad="292100" dist="139700" dir="2700000" algn="tl" rotWithShape="0">
              <a:srgbClr val="333333">
                <a:alpha val="65000"/>
              </a:srgbClr>
            </a:outerShdw>
          </a:effectLst>
        </p:spPr>
      </p:pic>
      <p:sp>
        <p:nvSpPr>
          <p:cNvPr id="12" name="ZoneTexte 11"/>
          <p:cNvSpPr txBox="1"/>
          <p:nvPr/>
        </p:nvSpPr>
        <p:spPr>
          <a:xfrm>
            <a:off x="320895" y="6260068"/>
            <a:ext cx="1895071" cy="369332"/>
          </a:xfrm>
          <a:prstGeom prst="rect">
            <a:avLst/>
          </a:prstGeom>
          <a:noFill/>
        </p:spPr>
        <p:txBody>
          <a:bodyPr wrap="none" rtlCol="0">
            <a:spAutoFit/>
          </a:bodyPr>
          <a:lstStyle/>
          <a:p>
            <a:r>
              <a:rPr lang="fr-FR" dirty="0">
                <a:latin typeface="Segoe Print" panose="02000600000000000000" pitchFamily="2" charset="0"/>
              </a:rPr>
              <a:t> </a:t>
            </a:r>
            <a:r>
              <a:rPr lang="fr-FR" sz="1400" dirty="0" smtClean="0">
                <a:solidFill>
                  <a:schemeClr val="tx2"/>
                </a:solidFill>
                <a:latin typeface="Segoe Print" panose="02000600000000000000" pitchFamily="2" charset="0"/>
              </a:rPr>
              <a:t>LVC, PRX9</a:t>
            </a:r>
            <a:r>
              <a:rPr lang="fr-FR" sz="1400" dirty="0">
                <a:solidFill>
                  <a:schemeClr val="tx2"/>
                </a:solidFill>
                <a:latin typeface="Segoe Print" panose="02000600000000000000" pitchFamily="2" charset="0"/>
              </a:rPr>
              <a:t> </a:t>
            </a:r>
            <a:r>
              <a:rPr lang="fr-FR" sz="1400" dirty="0" smtClean="0">
                <a:solidFill>
                  <a:schemeClr val="tx2"/>
                </a:solidFill>
                <a:latin typeface="Segoe Print" panose="02000600000000000000" pitchFamily="2" charset="0"/>
              </a:rPr>
              <a:t>2019</a:t>
            </a:r>
            <a:endParaRPr lang="fr-FR" sz="1400" dirty="0">
              <a:solidFill>
                <a:schemeClr val="tx2"/>
              </a:solidFill>
              <a:latin typeface="Segoe Print" panose="02000600000000000000" pitchFamily="2" charset="0"/>
            </a:endParaRPr>
          </a:p>
        </p:txBody>
      </p:sp>
    </p:spTree>
    <p:extLst>
      <p:ext uri="{BB962C8B-B14F-4D97-AF65-F5344CB8AC3E}">
        <p14:creationId xmlns:p14="http://schemas.microsoft.com/office/powerpoint/2010/main" val="2749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838200"/>
            <a:ext cx="8229600" cy="1600200"/>
          </a:xfrm>
        </p:spPr>
        <p:txBody>
          <a:bodyPr/>
          <a:lstStyle/>
          <a:p>
            <a:r>
              <a:rPr lang="en-US" sz="3200" b="1" i="1" u="sng" dirty="0" smtClean="0">
                <a:effectLst/>
              </a:rPr>
              <a:t>plan</a:t>
            </a:r>
            <a:r>
              <a:rPr lang="fr-FR" dirty="0">
                <a:effectLst/>
              </a:rPr>
              <a:t/>
            </a:r>
            <a:br>
              <a:rPr lang="fr-FR" dirty="0">
                <a:effectLst/>
              </a:rPr>
            </a:br>
            <a:endParaRPr lang="fr-FR" dirty="0"/>
          </a:p>
        </p:txBody>
      </p:sp>
      <p:sp>
        <p:nvSpPr>
          <p:cNvPr id="6" name="Espace réservé du contenu 5"/>
          <p:cNvSpPr>
            <a:spLocks noGrp="1"/>
          </p:cNvSpPr>
          <p:nvPr>
            <p:ph idx="1"/>
          </p:nvPr>
        </p:nvSpPr>
        <p:spPr>
          <a:xfrm>
            <a:off x="457200" y="1951037"/>
            <a:ext cx="8229600" cy="4525963"/>
          </a:xfrm>
        </p:spPr>
        <p:txBody>
          <a:bodyPr>
            <a:normAutofit/>
          </a:bodyPr>
          <a:lstStyle/>
          <a:p>
            <a:pPr marL="0" lvl="0" indent="0">
              <a:buNone/>
            </a:pPr>
            <a:endParaRPr lang="en-US" dirty="0" smtClean="0"/>
          </a:p>
          <a:p>
            <a:pPr marL="457200" lvl="0" indent="-457200">
              <a:buFont typeface="+mj-lt"/>
              <a:buAutoNum type="arabicPeriod"/>
            </a:pPr>
            <a:r>
              <a:rPr lang="en-US" dirty="0" smtClean="0"/>
              <a:t>Neutron stars and gravitational waves </a:t>
            </a:r>
            <a:endParaRPr lang="en-US" dirty="0"/>
          </a:p>
          <a:p>
            <a:pPr marL="457200" lvl="0" indent="-457200">
              <a:buFont typeface="+mj-lt"/>
              <a:buAutoNum type="arabicPeriod"/>
            </a:pPr>
            <a:r>
              <a:rPr lang="en-US" dirty="0" smtClean="0"/>
              <a:t>Gravitational waves and the equation of state of dense matter  </a:t>
            </a:r>
          </a:p>
          <a:p>
            <a:pPr marL="457200" lvl="0" indent="-457200">
              <a:buFont typeface="+mj-lt"/>
              <a:buAutoNum type="arabicPeriod"/>
            </a:pPr>
            <a:r>
              <a:rPr lang="en-US" b="1" dirty="0" smtClean="0"/>
              <a:t>The contribution of nuclear physics</a:t>
            </a:r>
            <a:endParaRPr lang="en-US" b="1" dirty="0"/>
          </a:p>
          <a:p>
            <a:pPr marL="457200" lvl="0" indent="-457200">
              <a:buFont typeface="+mj-lt"/>
              <a:buAutoNum type="arabicPeriod"/>
            </a:pPr>
            <a:r>
              <a:rPr lang="en-US" dirty="0" smtClean="0"/>
              <a:t>Future perspectives</a:t>
            </a:r>
            <a:r>
              <a:rPr lang="fr-FR" dirty="0" smtClean="0"/>
              <a:t>   </a:t>
            </a:r>
            <a:endParaRPr lang="fr-FR" sz="1700" dirty="0"/>
          </a:p>
          <a:p>
            <a:endParaRPr lang="fr-FR" dirty="0"/>
          </a:p>
        </p:txBody>
      </p:sp>
    </p:spTree>
    <p:extLst>
      <p:ext uri="{BB962C8B-B14F-4D97-AF65-F5344CB8AC3E}">
        <p14:creationId xmlns:p14="http://schemas.microsoft.com/office/powerpoint/2010/main" val="1978617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Neutron star </a:t>
            </a:r>
            <a:r>
              <a:rPr lang="fr-FR" sz="3200" dirty="0" err="1" smtClean="0"/>
              <a:t>EoS</a:t>
            </a:r>
            <a:r>
              <a:rPr lang="fr-FR" sz="3200" dirty="0" smtClean="0"/>
              <a:t> and </a:t>
            </a:r>
            <a:r>
              <a:rPr lang="fr-FR" sz="3200" dirty="0" err="1" smtClean="0"/>
              <a:t>nuclear</a:t>
            </a:r>
            <a:r>
              <a:rPr lang="fr-FR" sz="3200" dirty="0" smtClean="0"/>
              <a:t> </a:t>
            </a:r>
            <a:r>
              <a:rPr lang="fr-FR" sz="3200" dirty="0" err="1" smtClean="0"/>
              <a:t>physics</a:t>
            </a:r>
            <a:r>
              <a:rPr lang="fr-FR" sz="3200" dirty="0" smtClean="0"/>
              <a:t>  </a:t>
            </a:r>
            <a:endParaRPr lang="fr-FR" sz="3200" dirty="0"/>
          </a:p>
        </p:txBody>
      </p:sp>
      <p:sp>
        <p:nvSpPr>
          <p:cNvPr id="3" name="Espace réservé du contenu 2"/>
          <p:cNvSpPr>
            <a:spLocks noGrp="1"/>
          </p:cNvSpPr>
          <p:nvPr>
            <p:ph idx="1"/>
          </p:nvPr>
        </p:nvSpPr>
        <p:spPr>
          <a:xfrm>
            <a:off x="228600" y="1675841"/>
            <a:ext cx="4419600" cy="4525963"/>
          </a:xfrm>
        </p:spPr>
        <p:txBody>
          <a:bodyPr>
            <a:normAutofit/>
          </a:bodyPr>
          <a:lstStyle/>
          <a:p>
            <a:r>
              <a:rPr lang="fr-FR" sz="2000" dirty="0" smtClean="0">
                <a:latin typeface="Arial" panose="020B0604020202020204" pitchFamily="34" charset="0"/>
                <a:cs typeface="Arial" panose="020B0604020202020204" pitchFamily="34" charset="0"/>
              </a:rPr>
              <a:t>M~1.4M</a:t>
            </a:r>
            <a:r>
              <a:rPr lang="fr-FR" sz="2000" baseline="-25000" dirty="0" smtClean="0">
                <a:latin typeface="Arial" panose="020B0604020202020204" pitchFamily="34" charset="0"/>
                <a:cs typeface="Arial" panose="020B0604020202020204" pitchFamily="34" charset="0"/>
              </a:rPr>
              <a:t>O</a:t>
            </a:r>
            <a:r>
              <a:rPr lang="fr-FR" sz="2000" dirty="0" smtClean="0">
                <a:latin typeface="Arial" panose="020B0604020202020204" pitchFamily="34" charset="0"/>
                <a:cs typeface="Arial" panose="020B0604020202020204" pitchFamily="34" charset="0"/>
              </a:rPr>
              <a:t>, R~12 km =&gt; </a:t>
            </a:r>
            <a:r>
              <a:rPr lang="fr-FR" sz="2000" dirty="0" err="1" smtClean="0">
                <a:latin typeface="Arial" panose="020B0604020202020204" pitchFamily="34" charset="0"/>
                <a:cs typeface="Arial" panose="020B0604020202020204" pitchFamily="34" charset="0"/>
              </a:rPr>
              <a:t>density</a:t>
            </a:r>
            <a:r>
              <a:rPr lang="fr-FR" sz="2000" dirty="0" smtClean="0">
                <a:latin typeface="Arial" panose="020B0604020202020204" pitchFamily="34" charset="0"/>
                <a:cs typeface="Arial" panose="020B0604020202020204" pitchFamily="34" charset="0"/>
              </a:rPr>
              <a:t> as the one </a:t>
            </a:r>
            <a:r>
              <a:rPr lang="fr-FR" sz="2000" dirty="0" err="1" smtClean="0">
                <a:latin typeface="Arial" panose="020B0604020202020204" pitchFamily="34" charset="0"/>
                <a:cs typeface="Arial" panose="020B0604020202020204" pitchFamily="34" charset="0"/>
              </a:rPr>
              <a:t>inside</a:t>
            </a:r>
            <a:r>
              <a:rPr lang="fr-FR" sz="2000" dirty="0" smtClean="0">
                <a:latin typeface="Arial" panose="020B0604020202020204" pitchFamily="34" charset="0"/>
                <a:cs typeface="Arial" panose="020B0604020202020204" pitchFamily="34" charset="0"/>
              </a:rPr>
              <a:t> the </a:t>
            </a:r>
            <a:r>
              <a:rPr lang="fr-FR" sz="2000" dirty="0" err="1" smtClean="0">
                <a:latin typeface="Arial" panose="020B0604020202020204" pitchFamily="34" charset="0"/>
                <a:cs typeface="Arial" panose="020B0604020202020204" pitchFamily="34" charset="0"/>
              </a:rPr>
              <a:t>atomic</a:t>
            </a:r>
            <a:r>
              <a:rPr lang="fr-FR" sz="2000" dirty="0" smtClean="0">
                <a:latin typeface="Arial" panose="020B0604020202020204" pitchFamily="34" charset="0"/>
                <a:cs typeface="Arial" panose="020B0604020202020204" pitchFamily="34" charset="0"/>
              </a:rPr>
              <a:t> nucleus=&gt; </a:t>
            </a:r>
            <a:r>
              <a:rPr lang="fr-FR" sz="2000" dirty="0" err="1" smtClean="0">
                <a:latin typeface="Arial" panose="020B0604020202020204" pitchFamily="34" charset="0"/>
                <a:cs typeface="Arial" panose="020B0604020202020204" pitchFamily="34" charset="0"/>
              </a:rPr>
              <a:t>nuclear</a:t>
            </a:r>
            <a:r>
              <a:rPr lang="fr-FR" sz="2000" dirty="0" smtClean="0">
                <a:latin typeface="Arial" panose="020B0604020202020204" pitchFamily="34" charset="0"/>
                <a:cs typeface="Arial" panose="020B0604020202020204" pitchFamily="34" charset="0"/>
              </a:rPr>
              <a:t> </a:t>
            </a:r>
            <a:r>
              <a:rPr lang="fr-FR" sz="2000" dirty="0" err="1" smtClean="0">
                <a:latin typeface="Arial" panose="020B0604020202020204" pitchFamily="34" charset="0"/>
                <a:cs typeface="Arial" panose="020B0604020202020204" pitchFamily="34" charset="0"/>
              </a:rPr>
              <a:t>degrees</a:t>
            </a:r>
            <a:r>
              <a:rPr lang="fr-FR" sz="2000" dirty="0" smtClean="0">
                <a:latin typeface="Arial" panose="020B0604020202020204" pitchFamily="34" charset="0"/>
                <a:cs typeface="Arial" panose="020B0604020202020204" pitchFamily="34" charset="0"/>
              </a:rPr>
              <a:t> of </a:t>
            </a:r>
            <a:r>
              <a:rPr lang="fr-FR" sz="2000" dirty="0" err="1" smtClean="0">
                <a:latin typeface="Arial" panose="020B0604020202020204" pitchFamily="34" charset="0"/>
                <a:cs typeface="Arial" panose="020B0604020202020204" pitchFamily="34" charset="0"/>
              </a:rPr>
              <a:t>freedom</a:t>
            </a:r>
            <a:r>
              <a:rPr lang="fr-FR" sz="2000" dirty="0" smtClean="0">
                <a:latin typeface="Arial" panose="020B0604020202020204" pitchFamily="34" charset="0"/>
                <a:cs typeface="Arial" panose="020B0604020202020204" pitchFamily="34" charset="0"/>
              </a:rPr>
              <a:t> (hadrons or quarks) in </a:t>
            </a:r>
            <a:r>
              <a:rPr lang="fr-FR" sz="2000" dirty="0" err="1" smtClean="0">
                <a:latin typeface="Arial" panose="020B0604020202020204" pitchFamily="34" charset="0"/>
                <a:cs typeface="Arial" panose="020B0604020202020204" pitchFamily="34" charset="0"/>
              </a:rPr>
              <a:t>strong</a:t>
            </a:r>
            <a:r>
              <a:rPr lang="fr-FR" sz="2000" dirty="0" smtClean="0">
                <a:latin typeface="Arial" panose="020B0604020202020204" pitchFamily="34" charset="0"/>
                <a:cs typeface="Arial" panose="020B0604020202020204" pitchFamily="34" charset="0"/>
              </a:rPr>
              <a:t> interaction</a:t>
            </a:r>
          </a:p>
          <a:p>
            <a:r>
              <a:rPr lang="fr-FR" sz="2000" dirty="0" smtClean="0">
                <a:latin typeface="Arial" panose="020B0604020202020204" pitchFamily="34" charset="0"/>
                <a:cs typeface="Arial" panose="020B0604020202020204" pitchFamily="34" charset="0"/>
              </a:rPr>
              <a:t>The </a:t>
            </a:r>
            <a:r>
              <a:rPr lang="fr-FR" sz="2000" dirty="0" err="1" smtClean="0">
                <a:latin typeface="Arial" panose="020B0604020202020204" pitchFamily="34" charset="0"/>
                <a:cs typeface="Arial" panose="020B0604020202020204" pitchFamily="34" charset="0"/>
              </a:rPr>
              <a:t>strong</a:t>
            </a:r>
            <a:r>
              <a:rPr lang="fr-FR" sz="2000" dirty="0" smtClean="0">
                <a:latin typeface="Arial" panose="020B0604020202020204" pitchFamily="34" charset="0"/>
                <a:cs typeface="Arial" panose="020B0604020202020204" pitchFamily="34" charset="0"/>
              </a:rPr>
              <a:t> interaction </a:t>
            </a:r>
            <a:r>
              <a:rPr lang="fr-FR" sz="2000" dirty="0" err="1" smtClean="0">
                <a:latin typeface="Arial" panose="020B0604020202020204" pitchFamily="34" charset="0"/>
                <a:cs typeface="Arial" panose="020B0604020202020204" pitchFamily="34" charset="0"/>
              </a:rPr>
              <a:t>is</a:t>
            </a:r>
            <a:r>
              <a:rPr lang="fr-FR" sz="2000" dirty="0" smtClean="0">
                <a:latin typeface="Arial" panose="020B0604020202020204" pitchFamily="34" charset="0"/>
                <a:cs typeface="Arial" panose="020B0604020202020204" pitchFamily="34" charset="0"/>
              </a:rPr>
              <a:t> </a:t>
            </a:r>
            <a:r>
              <a:rPr lang="fr-FR" sz="2000" dirty="0" err="1" smtClean="0">
                <a:latin typeface="Arial" panose="020B0604020202020204" pitchFamily="34" charset="0"/>
                <a:cs typeface="Arial" panose="020B0604020202020204" pitchFamily="34" charset="0"/>
              </a:rPr>
              <a:t>described</a:t>
            </a:r>
            <a:r>
              <a:rPr lang="fr-FR" sz="2000" dirty="0" smtClean="0">
                <a:latin typeface="Arial" panose="020B0604020202020204" pitchFamily="34" charset="0"/>
                <a:cs typeface="Arial" panose="020B0604020202020204" pitchFamily="34" charset="0"/>
              </a:rPr>
              <a:t> by the standard model of </a:t>
            </a:r>
            <a:r>
              <a:rPr lang="fr-FR" sz="2000" dirty="0" err="1" smtClean="0">
                <a:latin typeface="Arial" panose="020B0604020202020204" pitchFamily="34" charset="0"/>
                <a:cs typeface="Arial" panose="020B0604020202020204" pitchFamily="34" charset="0"/>
              </a:rPr>
              <a:t>particle</a:t>
            </a:r>
            <a:r>
              <a:rPr lang="fr-FR" sz="2000" dirty="0" smtClean="0">
                <a:latin typeface="Arial" panose="020B0604020202020204" pitchFamily="34" charset="0"/>
                <a:cs typeface="Arial" panose="020B0604020202020204" pitchFamily="34" charset="0"/>
              </a:rPr>
              <a:t> </a:t>
            </a:r>
            <a:r>
              <a:rPr lang="fr-FR" sz="2000" dirty="0" err="1" smtClean="0">
                <a:latin typeface="Arial" panose="020B0604020202020204" pitchFamily="34" charset="0"/>
                <a:cs typeface="Arial" panose="020B0604020202020204" pitchFamily="34" charset="0"/>
              </a:rPr>
              <a:t>physics</a:t>
            </a:r>
            <a:r>
              <a:rPr lang="fr-FR" sz="2000" dirty="0" smtClean="0">
                <a:latin typeface="Arial" panose="020B0604020202020204" pitchFamily="34" charset="0"/>
                <a:cs typeface="Arial" panose="020B0604020202020204" pitchFamily="34" charset="0"/>
              </a:rPr>
              <a:t>, but no solution </a:t>
            </a:r>
            <a:r>
              <a:rPr lang="fr-FR" sz="2000" dirty="0" err="1" smtClean="0">
                <a:latin typeface="Arial" panose="020B0604020202020204" pitchFamily="34" charset="0"/>
                <a:cs typeface="Arial" panose="020B0604020202020204" pitchFamily="34" charset="0"/>
              </a:rPr>
              <a:t>exists</a:t>
            </a:r>
            <a:r>
              <a:rPr lang="fr-FR" sz="2000" dirty="0" smtClean="0">
                <a:latin typeface="Arial" panose="020B0604020202020204" pitchFamily="34" charset="0"/>
                <a:cs typeface="Arial" panose="020B0604020202020204" pitchFamily="34" charset="0"/>
              </a:rPr>
              <a:t> for dense </a:t>
            </a:r>
            <a:r>
              <a:rPr lang="fr-FR" sz="2000" dirty="0" err="1" smtClean="0">
                <a:latin typeface="Arial" panose="020B0604020202020204" pitchFamily="34" charset="0"/>
                <a:cs typeface="Arial" panose="020B0604020202020204" pitchFamily="34" charset="0"/>
              </a:rPr>
              <a:t>matter</a:t>
            </a:r>
            <a:r>
              <a:rPr lang="fr-FR" sz="2000" dirty="0" smtClean="0">
                <a:latin typeface="Arial" panose="020B0604020202020204" pitchFamily="34" charset="0"/>
                <a:cs typeface="Arial" panose="020B0604020202020204" pitchFamily="34" charset="0"/>
              </a:rPr>
              <a:t> </a:t>
            </a:r>
          </a:p>
          <a:p>
            <a:r>
              <a:rPr lang="fr-FR" sz="2000" dirty="0" smtClean="0">
                <a:latin typeface="Arial" panose="020B0604020202020204" pitchFamily="34" charset="0"/>
                <a:cs typeface="Arial" panose="020B0604020202020204" pitchFamily="34" charset="0"/>
              </a:rPr>
              <a:t>Effective </a:t>
            </a:r>
            <a:r>
              <a:rPr lang="fr-FR" sz="2000" dirty="0" err="1" smtClean="0">
                <a:latin typeface="Arial" panose="020B0604020202020204" pitchFamily="34" charset="0"/>
                <a:cs typeface="Arial" panose="020B0604020202020204" pitchFamily="34" charset="0"/>
              </a:rPr>
              <a:t>models</a:t>
            </a:r>
            <a:r>
              <a:rPr lang="fr-FR" sz="2000" dirty="0" smtClean="0">
                <a:latin typeface="Arial" panose="020B0604020202020204" pitchFamily="34" charset="0"/>
                <a:cs typeface="Arial" panose="020B0604020202020204" pitchFamily="34" charset="0"/>
              </a:rPr>
              <a:t> of neutrons and proton </a:t>
            </a:r>
            <a:r>
              <a:rPr lang="fr-FR" sz="2000" dirty="0" smtClean="0">
                <a:latin typeface="Arial" panose="020B0604020202020204" pitchFamily="34" charset="0"/>
                <a:cs typeface="Arial" panose="020B0604020202020204" pitchFamily="34" charset="0"/>
              </a:rPr>
              <a:t> </a:t>
            </a:r>
            <a:endParaRPr lang="fr-FR" sz="2000" dirty="0">
              <a:latin typeface="Arial" panose="020B0604020202020204" pitchFamily="34" charset="0"/>
              <a:cs typeface="Arial" panose="020B0604020202020204" pitchFamily="34" charset="0"/>
            </a:endParaRPr>
          </a:p>
        </p:txBody>
      </p:sp>
      <p:sp>
        <p:nvSpPr>
          <p:cNvPr id="5" name="Rectangle 4"/>
          <p:cNvSpPr/>
          <p:nvPr/>
        </p:nvSpPr>
        <p:spPr>
          <a:xfrm>
            <a:off x="4800600" y="5565182"/>
            <a:ext cx="4572000" cy="584775"/>
          </a:xfrm>
          <a:prstGeom prst="rect">
            <a:avLst/>
          </a:prstGeom>
        </p:spPr>
        <p:txBody>
          <a:bodyPr>
            <a:spAutoFit/>
          </a:bodyPr>
          <a:lstStyle/>
          <a:p>
            <a:r>
              <a:rPr lang="en-US" sz="1600" i="1" dirty="0" smtClean="0">
                <a:solidFill>
                  <a:srgbClr val="3B3B3B"/>
                </a:solidFill>
                <a:latin typeface="+mn-lt"/>
              </a:rPr>
              <a:t> </a:t>
            </a:r>
            <a:r>
              <a:rPr lang="it-IT" sz="1600" dirty="0">
                <a:latin typeface="Segoe Print" panose="02000600000000000000" pitchFamily="2" charset="0"/>
              </a:rPr>
              <a:t>JCAP03(2020)050</a:t>
            </a:r>
            <a:endParaRPr lang="fr-FR" sz="1600" dirty="0">
              <a:latin typeface="Segoe Print" panose="02000600000000000000" pitchFamily="2" charset="0"/>
            </a:endParaRPr>
          </a:p>
          <a:p>
            <a:r>
              <a:rPr lang="en-US" sz="1600" dirty="0" smtClean="0">
                <a:latin typeface="+mn-lt"/>
              </a:rPr>
              <a:t>Science case for the Einstein Telescope</a:t>
            </a:r>
          </a:p>
        </p:txBody>
      </p:sp>
      <p:pic>
        <p:nvPicPr>
          <p:cNvPr id="6" name="Image 5"/>
          <p:cNvPicPr>
            <a:picLocks noChangeAspect="1"/>
          </p:cNvPicPr>
          <p:nvPr/>
        </p:nvPicPr>
        <p:blipFill>
          <a:blip r:embed="rId2"/>
          <a:stretch>
            <a:fillRect/>
          </a:stretch>
        </p:blipFill>
        <p:spPr>
          <a:xfrm>
            <a:off x="4495800" y="1888392"/>
            <a:ext cx="4484914" cy="3581400"/>
          </a:xfrm>
          <a:prstGeom prst="rect">
            <a:avLst/>
          </a:prstGeom>
        </p:spPr>
      </p:pic>
      <p:pic>
        <p:nvPicPr>
          <p:cNvPr id="7" name="Image 6"/>
          <p:cNvPicPr>
            <a:picLocks noChangeAspect="1"/>
          </p:cNvPicPr>
          <p:nvPr/>
        </p:nvPicPr>
        <p:blipFill>
          <a:blip r:embed="rId3"/>
          <a:stretch>
            <a:fillRect/>
          </a:stretch>
        </p:blipFill>
        <p:spPr>
          <a:xfrm>
            <a:off x="1600200" y="4937252"/>
            <a:ext cx="3124200" cy="1874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370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457944" y="990600"/>
            <a:ext cx="8229600" cy="838200"/>
          </a:xfrm>
        </p:spPr>
        <p:txBody>
          <a:bodyPr/>
          <a:lstStyle/>
          <a:p>
            <a:r>
              <a:rPr lang="fr-FR" sz="2800" dirty="0" smtClean="0"/>
              <a:t>Jumping </a:t>
            </a:r>
            <a:r>
              <a:rPr lang="fr-FR" sz="2800" dirty="0" err="1" smtClean="0"/>
              <a:t>across</a:t>
            </a:r>
            <a:r>
              <a:rPr lang="fr-FR" sz="2800" dirty="0" smtClean="0"/>
              <a:t> the </a:t>
            </a:r>
            <a:r>
              <a:rPr lang="fr-FR" sz="2800" dirty="0" err="1" smtClean="0"/>
              <a:t>scales</a:t>
            </a:r>
            <a:r>
              <a:rPr lang="fr-FR" sz="2800" dirty="0" smtClean="0"/>
              <a:t> ?  </a:t>
            </a:r>
            <a:endParaRPr lang="fr-FR" sz="2800" dirty="0"/>
          </a:p>
        </p:txBody>
      </p:sp>
      <p:grpSp>
        <p:nvGrpSpPr>
          <p:cNvPr id="44" name="Groupe 43"/>
          <p:cNvGrpSpPr/>
          <p:nvPr/>
        </p:nvGrpSpPr>
        <p:grpSpPr>
          <a:xfrm>
            <a:off x="5220072" y="4648200"/>
            <a:ext cx="2160240" cy="1295400"/>
            <a:chOff x="5220072" y="4509120"/>
            <a:chExt cx="2160240" cy="1295400"/>
          </a:xfrm>
        </p:grpSpPr>
        <p:sp>
          <p:nvSpPr>
            <p:cNvPr id="32" name="Ellipse 31"/>
            <p:cNvSpPr/>
            <p:nvPr/>
          </p:nvSpPr>
          <p:spPr>
            <a:xfrm>
              <a:off x="5220072" y="4509120"/>
              <a:ext cx="2160240" cy="1138193"/>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5452075" y="4573414"/>
              <a:ext cx="1442914" cy="1231106"/>
            </a:xfrm>
            <a:prstGeom prst="rect">
              <a:avLst/>
            </a:prstGeom>
            <a:noFill/>
          </p:spPr>
          <p:txBody>
            <a:bodyPr wrap="square" rtlCol="0">
              <a:spAutoFit/>
            </a:bodyPr>
            <a:lstStyle/>
            <a:p>
              <a:pPr algn="ctr"/>
              <a:r>
                <a:rPr lang="fr-FR" sz="2800" dirty="0" err="1" smtClean="0">
                  <a:latin typeface="Arial" pitchFamily="34" charset="0"/>
                  <a:cs typeface="Arial" pitchFamily="34" charset="0"/>
                </a:rPr>
                <a:t>Nuclear</a:t>
              </a:r>
              <a:r>
                <a:rPr lang="fr-FR" sz="2800" dirty="0" smtClean="0">
                  <a:latin typeface="Arial" pitchFamily="34" charset="0"/>
                  <a:cs typeface="Arial" pitchFamily="34" charset="0"/>
                </a:rPr>
                <a:t> model</a:t>
              </a:r>
            </a:p>
            <a:p>
              <a:pPr algn="ctr"/>
              <a:r>
                <a:rPr lang="fr-FR" dirty="0" smtClean="0">
                  <a:latin typeface="Arial" pitchFamily="34" charset="0"/>
                  <a:cs typeface="Arial" pitchFamily="34" charset="0"/>
                </a:rPr>
                <a:t> </a:t>
              </a:r>
              <a:endParaRPr lang="fr-FR" dirty="0">
                <a:latin typeface="Arial" pitchFamily="34" charset="0"/>
                <a:cs typeface="Arial" pitchFamily="34" charset="0"/>
              </a:endParaRPr>
            </a:p>
          </p:txBody>
        </p:sp>
      </p:grpSp>
      <p:grpSp>
        <p:nvGrpSpPr>
          <p:cNvPr id="15" name="Groupe 14"/>
          <p:cNvGrpSpPr/>
          <p:nvPr/>
        </p:nvGrpSpPr>
        <p:grpSpPr>
          <a:xfrm>
            <a:off x="1333304" y="4589383"/>
            <a:ext cx="2304256" cy="1354217"/>
            <a:chOff x="1331640" y="4451047"/>
            <a:chExt cx="2304256" cy="1354217"/>
          </a:xfrm>
        </p:grpSpPr>
        <p:sp>
          <p:nvSpPr>
            <p:cNvPr id="33" name="Ellipse 32"/>
            <p:cNvSpPr/>
            <p:nvPr/>
          </p:nvSpPr>
          <p:spPr>
            <a:xfrm>
              <a:off x="1331640" y="4451048"/>
              <a:ext cx="2304256" cy="1268274"/>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632797" y="4451047"/>
              <a:ext cx="1710725" cy="1354217"/>
            </a:xfrm>
            <a:prstGeom prst="rect">
              <a:avLst/>
            </a:prstGeom>
            <a:noFill/>
          </p:spPr>
          <p:txBody>
            <a:bodyPr wrap="none" rtlCol="0">
              <a:spAutoFit/>
            </a:bodyPr>
            <a:lstStyle/>
            <a:p>
              <a:pPr algn="ctr"/>
              <a:r>
                <a:rPr lang="fr-FR" sz="3200" dirty="0" err="1" smtClean="0">
                  <a:latin typeface="Arial" pitchFamily="34" charset="0"/>
                  <a:cs typeface="Arial" pitchFamily="34" charset="0"/>
                </a:rPr>
                <a:t>Nuclear</a:t>
              </a:r>
              <a:r>
                <a:rPr lang="fr-FR" sz="3200" dirty="0" smtClean="0">
                  <a:latin typeface="Arial" pitchFamily="34" charset="0"/>
                  <a:cs typeface="Arial" pitchFamily="34" charset="0"/>
                </a:rPr>
                <a:t> </a:t>
              </a:r>
            </a:p>
            <a:p>
              <a:pPr algn="ctr"/>
              <a:r>
                <a:rPr lang="fr-FR" sz="3200" dirty="0" smtClean="0">
                  <a:latin typeface="Arial" pitchFamily="34" charset="0"/>
                  <a:cs typeface="Arial" pitchFamily="34" charset="0"/>
                </a:rPr>
                <a:t>data</a:t>
              </a:r>
            </a:p>
            <a:p>
              <a:pPr algn="ctr"/>
              <a:r>
                <a:rPr lang="fr-FR" dirty="0" smtClean="0">
                  <a:latin typeface="Arial" pitchFamily="34" charset="0"/>
                  <a:cs typeface="Arial" pitchFamily="34" charset="0"/>
                </a:rPr>
                <a:t> </a:t>
              </a:r>
              <a:endParaRPr lang="fr-FR" dirty="0">
                <a:latin typeface="Arial" pitchFamily="34" charset="0"/>
                <a:cs typeface="Arial" pitchFamily="34" charset="0"/>
              </a:endParaRPr>
            </a:p>
          </p:txBody>
        </p:sp>
      </p:grpSp>
      <p:grpSp>
        <p:nvGrpSpPr>
          <p:cNvPr id="9" name="Groupe 8"/>
          <p:cNvGrpSpPr/>
          <p:nvPr/>
        </p:nvGrpSpPr>
        <p:grpSpPr>
          <a:xfrm>
            <a:off x="3948461" y="4876800"/>
            <a:ext cx="1385539" cy="685800"/>
            <a:chOff x="3716314" y="4709435"/>
            <a:chExt cx="1385539" cy="685800"/>
          </a:xfrm>
        </p:grpSpPr>
        <p:sp>
          <p:nvSpPr>
            <p:cNvPr id="19" name="Flèche droite 18"/>
            <p:cNvSpPr/>
            <p:nvPr/>
          </p:nvSpPr>
          <p:spPr>
            <a:xfrm>
              <a:off x="3827492" y="4709435"/>
              <a:ext cx="1274361"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3716314" y="4748904"/>
              <a:ext cx="1249060" cy="646331"/>
            </a:xfrm>
            <a:prstGeom prst="rect">
              <a:avLst/>
            </a:prstGeom>
            <a:noFill/>
          </p:spPr>
          <p:txBody>
            <a:bodyPr wrap="none" rtlCol="0">
              <a:spAutoFit/>
            </a:bodyPr>
            <a:lstStyle/>
            <a:p>
              <a:r>
                <a:rPr lang="fr-FR" dirty="0" smtClean="0">
                  <a:latin typeface="Arial" pitchFamily="34" charset="0"/>
                  <a:cs typeface="Arial" pitchFamily="34" charset="0"/>
                </a:rPr>
                <a:t> </a:t>
              </a:r>
              <a:r>
                <a:rPr lang="fr-FR" dirty="0" err="1" smtClean="0">
                  <a:latin typeface="Arial" pitchFamily="34" charset="0"/>
                  <a:cs typeface="Arial" pitchFamily="34" charset="0"/>
                </a:rPr>
                <a:t>constraint</a:t>
              </a:r>
              <a:endParaRPr lang="fr-FR" dirty="0" smtClean="0">
                <a:latin typeface="Arial" pitchFamily="34" charset="0"/>
                <a:cs typeface="Arial" pitchFamily="34" charset="0"/>
              </a:endParaRPr>
            </a:p>
            <a:p>
              <a:pPr algn="ctr"/>
              <a:r>
                <a:rPr lang="fr-FR" dirty="0" smtClean="0">
                  <a:latin typeface="Arial" pitchFamily="34" charset="0"/>
                  <a:cs typeface="Arial" pitchFamily="34" charset="0"/>
                </a:rPr>
                <a:t> </a:t>
              </a:r>
              <a:endParaRPr lang="fr-FR" dirty="0">
                <a:latin typeface="Arial" pitchFamily="34" charset="0"/>
                <a:cs typeface="Arial" pitchFamily="34" charset="0"/>
              </a:endParaRPr>
            </a:p>
          </p:txBody>
        </p:sp>
      </p:grpSp>
      <p:grpSp>
        <p:nvGrpSpPr>
          <p:cNvPr id="42" name="Groupe 41"/>
          <p:cNvGrpSpPr/>
          <p:nvPr/>
        </p:nvGrpSpPr>
        <p:grpSpPr>
          <a:xfrm>
            <a:off x="7391400" y="1556792"/>
            <a:ext cx="1504523" cy="4104456"/>
            <a:chOff x="7740352" y="1628800"/>
            <a:chExt cx="1504523" cy="4104456"/>
          </a:xfrm>
        </p:grpSpPr>
        <p:cxnSp>
          <p:nvCxnSpPr>
            <p:cNvPr id="14" name="Connecteur droit avec flèche 13"/>
            <p:cNvCxnSpPr/>
            <p:nvPr/>
          </p:nvCxnSpPr>
          <p:spPr>
            <a:xfrm flipH="1" flipV="1">
              <a:off x="8316416" y="2132856"/>
              <a:ext cx="72008" cy="3600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8100392" y="5293528"/>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8100392" y="2996952"/>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8100392" y="4581128"/>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8100392" y="3789040"/>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7740352" y="1628800"/>
              <a:ext cx="1184940" cy="584775"/>
            </a:xfrm>
            <a:prstGeom prst="rect">
              <a:avLst/>
            </a:prstGeom>
            <a:noFill/>
          </p:spPr>
          <p:txBody>
            <a:bodyPr wrap="none" rtlCol="0">
              <a:spAutoFit/>
            </a:bodyPr>
            <a:lstStyle/>
            <a:p>
              <a:r>
                <a:rPr lang="fr-FR" sz="3200" dirty="0" smtClean="0">
                  <a:latin typeface="+mn-lt"/>
                </a:rPr>
                <a:t>L(m)</a:t>
              </a:r>
              <a:endParaRPr lang="fr-FR" sz="3200" dirty="0">
                <a:latin typeface="+mn-lt"/>
              </a:endParaRPr>
            </a:p>
          </p:txBody>
        </p:sp>
        <p:sp>
          <p:nvSpPr>
            <p:cNvPr id="38" name="ZoneTexte 37"/>
            <p:cNvSpPr txBox="1"/>
            <p:nvPr/>
          </p:nvSpPr>
          <p:spPr>
            <a:xfrm>
              <a:off x="8330854" y="2751311"/>
              <a:ext cx="705642" cy="461665"/>
            </a:xfrm>
            <a:prstGeom prst="rect">
              <a:avLst/>
            </a:prstGeom>
            <a:noFill/>
          </p:spPr>
          <p:txBody>
            <a:bodyPr wrap="none" rtlCol="0">
              <a:spAutoFit/>
            </a:bodyPr>
            <a:lstStyle/>
            <a:p>
              <a:r>
                <a:rPr lang="fr-FR" sz="2400" dirty="0" smtClean="0">
                  <a:latin typeface="+mn-lt"/>
                </a:rPr>
                <a:t>10</a:t>
              </a:r>
              <a:r>
                <a:rPr lang="fr-FR" sz="2400" baseline="30000" dirty="0" smtClean="0">
                  <a:latin typeface="+mn-lt"/>
                </a:rPr>
                <a:t>3</a:t>
              </a:r>
              <a:endParaRPr lang="fr-FR" sz="2400" dirty="0">
                <a:latin typeface="+mn-lt"/>
              </a:endParaRPr>
            </a:p>
          </p:txBody>
        </p:sp>
        <p:sp>
          <p:nvSpPr>
            <p:cNvPr id="39" name="ZoneTexte 38"/>
            <p:cNvSpPr txBox="1"/>
            <p:nvPr/>
          </p:nvSpPr>
          <p:spPr>
            <a:xfrm>
              <a:off x="8316416" y="3501008"/>
              <a:ext cx="798617" cy="461665"/>
            </a:xfrm>
            <a:prstGeom prst="rect">
              <a:avLst/>
            </a:prstGeom>
            <a:noFill/>
          </p:spPr>
          <p:txBody>
            <a:bodyPr wrap="none" rtlCol="0">
              <a:spAutoFit/>
            </a:bodyPr>
            <a:lstStyle/>
            <a:p>
              <a:r>
                <a:rPr lang="fr-FR" sz="2400" dirty="0" smtClean="0">
                  <a:latin typeface="+mn-lt"/>
                </a:rPr>
                <a:t>10</a:t>
              </a:r>
              <a:r>
                <a:rPr lang="fr-FR" sz="2400" baseline="30000" dirty="0" smtClean="0">
                  <a:latin typeface="+mn-lt"/>
                </a:rPr>
                <a:t>-3</a:t>
              </a:r>
              <a:endParaRPr lang="fr-FR" sz="2400" dirty="0">
                <a:latin typeface="+mn-lt"/>
              </a:endParaRPr>
            </a:p>
          </p:txBody>
        </p:sp>
        <p:sp>
          <p:nvSpPr>
            <p:cNvPr id="40" name="ZoneTexte 39"/>
            <p:cNvSpPr txBox="1"/>
            <p:nvPr/>
          </p:nvSpPr>
          <p:spPr>
            <a:xfrm>
              <a:off x="8316416" y="4293096"/>
              <a:ext cx="798617" cy="461665"/>
            </a:xfrm>
            <a:prstGeom prst="rect">
              <a:avLst/>
            </a:prstGeom>
            <a:noFill/>
          </p:spPr>
          <p:txBody>
            <a:bodyPr wrap="none" rtlCol="0">
              <a:spAutoFit/>
            </a:bodyPr>
            <a:lstStyle/>
            <a:p>
              <a:r>
                <a:rPr lang="fr-FR" sz="2400" dirty="0" smtClean="0">
                  <a:latin typeface="+mn-lt"/>
                </a:rPr>
                <a:t>10</a:t>
              </a:r>
              <a:r>
                <a:rPr lang="fr-FR" sz="2400" baseline="30000" dirty="0" smtClean="0">
                  <a:latin typeface="+mn-lt"/>
                </a:rPr>
                <a:t>-9</a:t>
              </a:r>
              <a:endParaRPr lang="fr-FR" sz="2400" dirty="0">
                <a:latin typeface="+mn-lt"/>
              </a:endParaRPr>
            </a:p>
          </p:txBody>
        </p:sp>
        <p:sp>
          <p:nvSpPr>
            <p:cNvPr id="41" name="ZoneTexte 40"/>
            <p:cNvSpPr txBox="1"/>
            <p:nvPr/>
          </p:nvSpPr>
          <p:spPr>
            <a:xfrm>
              <a:off x="8316416" y="5013176"/>
              <a:ext cx="928459" cy="461665"/>
            </a:xfrm>
            <a:prstGeom prst="rect">
              <a:avLst/>
            </a:prstGeom>
            <a:noFill/>
          </p:spPr>
          <p:txBody>
            <a:bodyPr wrap="none" rtlCol="0">
              <a:spAutoFit/>
            </a:bodyPr>
            <a:lstStyle/>
            <a:p>
              <a:r>
                <a:rPr lang="fr-FR" sz="2400" dirty="0" smtClean="0">
                  <a:latin typeface="+mn-lt"/>
                </a:rPr>
                <a:t>10</a:t>
              </a:r>
              <a:r>
                <a:rPr lang="fr-FR" sz="2400" baseline="30000" dirty="0" smtClean="0">
                  <a:latin typeface="+mn-lt"/>
                </a:rPr>
                <a:t>-15</a:t>
              </a:r>
              <a:endParaRPr lang="fr-FR" sz="2400" dirty="0">
                <a:latin typeface="+mn-lt"/>
              </a:endParaRPr>
            </a:p>
          </p:txBody>
        </p:sp>
      </p:grpSp>
      <p:grpSp>
        <p:nvGrpSpPr>
          <p:cNvPr id="51" name="Groupe 50"/>
          <p:cNvGrpSpPr/>
          <p:nvPr/>
        </p:nvGrpSpPr>
        <p:grpSpPr>
          <a:xfrm>
            <a:off x="3733800" y="5105400"/>
            <a:ext cx="1266440" cy="685800"/>
            <a:chOff x="3745992" y="5715000"/>
            <a:chExt cx="1266440" cy="685800"/>
          </a:xfrm>
        </p:grpSpPr>
        <p:sp>
          <p:nvSpPr>
            <p:cNvPr id="52" name="Flèche gauche 51"/>
            <p:cNvSpPr/>
            <p:nvPr/>
          </p:nvSpPr>
          <p:spPr>
            <a:xfrm>
              <a:off x="3745992" y="5715000"/>
              <a:ext cx="1266440" cy="484632"/>
            </a:xfrm>
            <a:prstGeom prst="lef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ZoneTexte 52"/>
            <p:cNvSpPr txBox="1"/>
            <p:nvPr/>
          </p:nvSpPr>
          <p:spPr>
            <a:xfrm>
              <a:off x="3827492" y="5754469"/>
              <a:ext cx="1184940" cy="646331"/>
            </a:xfrm>
            <a:prstGeom prst="rect">
              <a:avLst/>
            </a:prstGeom>
            <a:noFill/>
          </p:spPr>
          <p:txBody>
            <a:bodyPr wrap="none" rtlCol="0">
              <a:spAutoFit/>
            </a:bodyPr>
            <a:lstStyle/>
            <a:p>
              <a:r>
                <a:rPr lang="fr-FR" dirty="0" err="1" smtClean="0">
                  <a:latin typeface="Arial" pitchFamily="34" charset="0"/>
                  <a:cs typeface="Arial" pitchFamily="34" charset="0"/>
                </a:rPr>
                <a:t>prediction</a:t>
              </a:r>
              <a:endParaRPr lang="fr-FR" dirty="0" smtClean="0">
                <a:latin typeface="Arial" pitchFamily="34" charset="0"/>
                <a:cs typeface="Arial" pitchFamily="34" charset="0"/>
              </a:endParaRPr>
            </a:p>
            <a:p>
              <a:pPr algn="ctr"/>
              <a:r>
                <a:rPr lang="fr-FR" dirty="0" smtClean="0">
                  <a:latin typeface="Arial" pitchFamily="34" charset="0"/>
                  <a:cs typeface="Arial" pitchFamily="34" charset="0"/>
                </a:rPr>
                <a:t> </a:t>
              </a:r>
              <a:endParaRPr lang="fr-FR" dirty="0">
                <a:latin typeface="Arial" pitchFamily="34" charset="0"/>
                <a:cs typeface="Arial" pitchFamily="34" charset="0"/>
              </a:endParaRPr>
            </a:p>
          </p:txBody>
        </p:sp>
      </p:grpSp>
      <p:grpSp>
        <p:nvGrpSpPr>
          <p:cNvPr id="10" name="Groupe 9"/>
          <p:cNvGrpSpPr/>
          <p:nvPr/>
        </p:nvGrpSpPr>
        <p:grpSpPr>
          <a:xfrm>
            <a:off x="1111596" y="2141567"/>
            <a:ext cx="6639844" cy="1527938"/>
            <a:chOff x="1111596" y="2141567"/>
            <a:chExt cx="6639844" cy="1527938"/>
          </a:xfrm>
        </p:grpSpPr>
        <p:grpSp>
          <p:nvGrpSpPr>
            <p:cNvPr id="45" name="Groupe 44"/>
            <p:cNvGrpSpPr/>
            <p:nvPr/>
          </p:nvGrpSpPr>
          <p:grpSpPr>
            <a:xfrm>
              <a:off x="1111596" y="2286000"/>
              <a:ext cx="2393604" cy="1383505"/>
              <a:chOff x="1170284" y="2485587"/>
              <a:chExt cx="2393604" cy="975475"/>
            </a:xfrm>
          </p:grpSpPr>
          <p:sp>
            <p:nvSpPr>
              <p:cNvPr id="30" name="Ellipse 29"/>
              <p:cNvSpPr/>
              <p:nvPr/>
            </p:nvSpPr>
            <p:spPr>
              <a:xfrm>
                <a:off x="1170284" y="2485587"/>
                <a:ext cx="2393604" cy="914400"/>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1287189" y="2593040"/>
                <a:ext cx="2124299" cy="868022"/>
              </a:xfrm>
              <a:prstGeom prst="rect">
                <a:avLst/>
              </a:prstGeom>
              <a:noFill/>
            </p:spPr>
            <p:txBody>
              <a:bodyPr wrap="none" rtlCol="0">
                <a:spAutoFit/>
              </a:bodyPr>
              <a:lstStyle/>
              <a:p>
                <a:pPr algn="ctr"/>
                <a:r>
                  <a:rPr lang="fr-FR" sz="2800" dirty="0" smtClean="0">
                    <a:latin typeface="Arial" pitchFamily="34" charset="0"/>
                    <a:cs typeface="Arial" pitchFamily="34" charset="0"/>
                  </a:rPr>
                  <a:t>Observation</a:t>
                </a:r>
              </a:p>
              <a:p>
                <a:pPr algn="ctr"/>
                <a:r>
                  <a:rPr lang="fr-FR" sz="2800" dirty="0" smtClean="0">
                    <a:latin typeface="Arial" pitchFamily="34" charset="0"/>
                    <a:cs typeface="Arial" pitchFamily="34" charset="0"/>
                  </a:rPr>
                  <a:t>R(M),</a:t>
                </a:r>
                <a:r>
                  <a:rPr lang="fr-FR" sz="2800" dirty="0" smtClean="0">
                    <a:latin typeface="Symbol" panose="05050102010706020507" pitchFamily="18" charset="2"/>
                    <a:cs typeface="Arial" pitchFamily="34" charset="0"/>
                  </a:rPr>
                  <a:t>L</a:t>
                </a:r>
                <a:r>
                  <a:rPr lang="fr-FR" sz="2800" dirty="0" smtClean="0">
                    <a:latin typeface="Arial" panose="020B0604020202020204" pitchFamily="34" charset="0"/>
                    <a:cs typeface="Arial" panose="020B0604020202020204" pitchFamily="34" charset="0"/>
                  </a:rPr>
                  <a:t>(M</a:t>
                </a:r>
                <a:r>
                  <a:rPr lang="fr-FR" sz="2800" dirty="0" smtClean="0">
                    <a:latin typeface="+mj-lt"/>
                    <a:cs typeface="Arial" pitchFamily="34" charset="0"/>
                  </a:rPr>
                  <a:t>)</a:t>
                </a:r>
                <a:endParaRPr lang="fr-FR" sz="2800" dirty="0" smtClean="0">
                  <a:latin typeface="Arial" pitchFamily="34" charset="0"/>
                  <a:cs typeface="Arial" pitchFamily="34" charset="0"/>
                </a:endParaRPr>
              </a:p>
              <a:p>
                <a:pPr algn="ctr"/>
                <a:r>
                  <a:rPr lang="fr-FR" dirty="0" smtClean="0">
                    <a:latin typeface="Arial" pitchFamily="34" charset="0"/>
                    <a:cs typeface="Arial" pitchFamily="34" charset="0"/>
                  </a:rPr>
                  <a:t> </a:t>
                </a:r>
                <a:endParaRPr lang="fr-FR" dirty="0">
                  <a:latin typeface="Arial" pitchFamily="34" charset="0"/>
                  <a:cs typeface="Arial" pitchFamily="34" charset="0"/>
                </a:endParaRPr>
              </a:p>
            </p:txBody>
          </p:sp>
        </p:grpSp>
        <p:sp>
          <p:nvSpPr>
            <p:cNvPr id="31" name="Ellipse 30"/>
            <p:cNvSpPr/>
            <p:nvPr/>
          </p:nvSpPr>
          <p:spPr>
            <a:xfrm>
              <a:off x="4965348" y="2141567"/>
              <a:ext cx="2786092" cy="151826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 name="ZoneTexte 2"/>
            <p:cNvSpPr txBox="1"/>
            <p:nvPr/>
          </p:nvSpPr>
          <p:spPr>
            <a:xfrm>
              <a:off x="5783667" y="2500508"/>
              <a:ext cx="1071127" cy="861774"/>
            </a:xfrm>
            <a:prstGeom prst="rect">
              <a:avLst/>
            </a:prstGeom>
            <a:noFill/>
          </p:spPr>
          <p:txBody>
            <a:bodyPr wrap="none" rtlCol="0">
              <a:spAutoFit/>
            </a:bodyPr>
            <a:lstStyle/>
            <a:p>
              <a:r>
                <a:rPr lang="fr-FR" sz="3200" dirty="0" smtClean="0">
                  <a:solidFill>
                    <a:schemeClr val="bg1"/>
                  </a:solidFill>
                  <a:latin typeface="Arial" pitchFamily="34" charset="0"/>
                  <a:cs typeface="Arial" pitchFamily="34" charset="0"/>
                </a:rPr>
                <a:t>P(</a:t>
              </a:r>
              <a:r>
                <a:rPr lang="fr-FR" sz="3200" dirty="0" smtClean="0">
                  <a:solidFill>
                    <a:schemeClr val="bg1"/>
                  </a:solidFill>
                  <a:latin typeface="Symbol" panose="05050102010706020507" pitchFamily="18" charset="2"/>
                  <a:cs typeface="Arial" pitchFamily="34" charset="0"/>
                </a:rPr>
                <a:t>r</a:t>
              </a:r>
              <a:r>
                <a:rPr lang="fr-FR" sz="3200" dirty="0" smtClean="0">
                  <a:solidFill>
                    <a:schemeClr val="bg1"/>
                  </a:solidFill>
                  <a:latin typeface="Arial" panose="020B0604020202020204" pitchFamily="34" charset="0"/>
                  <a:cs typeface="Arial" panose="020B0604020202020204" pitchFamily="34" charset="0"/>
                </a:rPr>
                <a:t>) </a:t>
              </a:r>
            </a:p>
            <a:p>
              <a:pPr algn="ctr"/>
              <a:r>
                <a:rPr lang="fr-FR" dirty="0" smtClean="0">
                  <a:latin typeface="Arial" pitchFamily="34" charset="0"/>
                  <a:cs typeface="Arial" pitchFamily="34" charset="0"/>
                </a:rPr>
                <a:t> </a:t>
              </a:r>
              <a:endParaRPr lang="fr-FR" dirty="0">
                <a:latin typeface="Arial" pitchFamily="34" charset="0"/>
                <a:cs typeface="Arial" pitchFamily="34" charset="0"/>
              </a:endParaRPr>
            </a:p>
          </p:txBody>
        </p:sp>
        <p:grpSp>
          <p:nvGrpSpPr>
            <p:cNvPr id="54" name="Groupe 53"/>
            <p:cNvGrpSpPr/>
            <p:nvPr/>
          </p:nvGrpSpPr>
          <p:grpSpPr>
            <a:xfrm rot="5400000">
              <a:off x="3787440" y="2003761"/>
              <a:ext cx="883321" cy="1752601"/>
              <a:chOff x="5898479" y="3140966"/>
              <a:chExt cx="883321" cy="1622903"/>
            </a:xfrm>
          </p:grpSpPr>
          <p:sp>
            <p:nvSpPr>
              <p:cNvPr id="55" name="Double flèche verticale 54"/>
              <p:cNvSpPr/>
              <p:nvPr/>
            </p:nvSpPr>
            <p:spPr>
              <a:xfrm>
                <a:off x="5898479" y="3140968"/>
                <a:ext cx="883321" cy="1622901"/>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rot="16200000">
                <a:off x="5572355" y="3709916"/>
                <a:ext cx="1507232" cy="369332"/>
              </a:xfrm>
              <a:prstGeom prst="rect">
                <a:avLst/>
              </a:prstGeom>
            </p:spPr>
            <p:txBody>
              <a:bodyPr wrap="square">
                <a:spAutoFit/>
              </a:bodyPr>
              <a:lstStyle/>
              <a:p>
                <a:pPr algn="ctr"/>
                <a:r>
                  <a:rPr lang="fr-FR" dirty="0" err="1" smtClean="0">
                    <a:latin typeface="Arial" pitchFamily="34" charset="0"/>
                    <a:cs typeface="Arial" pitchFamily="34" charset="0"/>
                  </a:rPr>
                  <a:t>hydrostatics</a:t>
                </a:r>
                <a:endParaRPr lang="fr-FR" dirty="0">
                  <a:latin typeface="Arial" pitchFamily="34" charset="0"/>
                  <a:cs typeface="Arial" pitchFamily="34" charset="0"/>
                </a:endParaRPr>
              </a:p>
            </p:txBody>
          </p:sp>
        </p:grpSp>
      </p:grpSp>
      <p:grpSp>
        <p:nvGrpSpPr>
          <p:cNvPr id="57" name="Groupe 56"/>
          <p:cNvGrpSpPr/>
          <p:nvPr/>
        </p:nvGrpSpPr>
        <p:grpSpPr>
          <a:xfrm rot="2404608">
            <a:off x="3398279" y="3729729"/>
            <a:ext cx="1642033" cy="700765"/>
            <a:chOff x="3716288" y="4709435"/>
            <a:chExt cx="1385565" cy="700765"/>
          </a:xfrm>
        </p:grpSpPr>
        <p:sp>
          <p:nvSpPr>
            <p:cNvPr id="58" name="Flèche droite 57"/>
            <p:cNvSpPr/>
            <p:nvPr/>
          </p:nvSpPr>
          <p:spPr>
            <a:xfrm>
              <a:off x="3827492" y="4709435"/>
              <a:ext cx="1274361"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ZoneTexte 58"/>
            <p:cNvSpPr txBox="1"/>
            <p:nvPr/>
          </p:nvSpPr>
          <p:spPr>
            <a:xfrm>
              <a:off x="3716288" y="4763869"/>
              <a:ext cx="1249060" cy="646331"/>
            </a:xfrm>
            <a:prstGeom prst="rect">
              <a:avLst/>
            </a:prstGeom>
            <a:noFill/>
          </p:spPr>
          <p:txBody>
            <a:bodyPr wrap="none" rtlCol="0">
              <a:spAutoFit/>
            </a:bodyPr>
            <a:lstStyle/>
            <a:p>
              <a:r>
                <a:rPr lang="fr-FR" dirty="0" smtClean="0">
                  <a:latin typeface="Arial" pitchFamily="34" charset="0"/>
                  <a:cs typeface="Arial" pitchFamily="34" charset="0"/>
                </a:rPr>
                <a:t> </a:t>
              </a:r>
              <a:r>
                <a:rPr lang="fr-FR" dirty="0" err="1" smtClean="0">
                  <a:latin typeface="Arial" pitchFamily="34" charset="0"/>
                  <a:cs typeface="Arial" pitchFamily="34" charset="0"/>
                </a:rPr>
                <a:t>constraint</a:t>
              </a:r>
              <a:endParaRPr lang="fr-FR" dirty="0" smtClean="0">
                <a:latin typeface="Arial" pitchFamily="34" charset="0"/>
                <a:cs typeface="Arial" pitchFamily="34" charset="0"/>
              </a:endParaRPr>
            </a:p>
            <a:p>
              <a:pPr algn="ctr"/>
              <a:r>
                <a:rPr lang="fr-FR" dirty="0" smtClean="0">
                  <a:latin typeface="Arial" pitchFamily="34" charset="0"/>
                  <a:cs typeface="Arial" pitchFamily="34" charset="0"/>
                </a:rPr>
                <a:t> </a:t>
              </a:r>
              <a:endParaRPr lang="fr-FR" dirty="0">
                <a:latin typeface="Arial" pitchFamily="34" charset="0"/>
                <a:cs typeface="Arial" pitchFamily="34" charset="0"/>
              </a:endParaRPr>
            </a:p>
          </p:txBody>
        </p:sp>
      </p:grpSp>
      <p:grpSp>
        <p:nvGrpSpPr>
          <p:cNvPr id="60" name="Groupe 59"/>
          <p:cNvGrpSpPr/>
          <p:nvPr/>
        </p:nvGrpSpPr>
        <p:grpSpPr>
          <a:xfrm rot="2460153">
            <a:off x="3357668" y="3885801"/>
            <a:ext cx="1266440" cy="685800"/>
            <a:chOff x="3745992" y="5715000"/>
            <a:chExt cx="1266440" cy="685800"/>
          </a:xfrm>
        </p:grpSpPr>
        <p:sp>
          <p:nvSpPr>
            <p:cNvPr id="61" name="Flèche gauche 60"/>
            <p:cNvSpPr/>
            <p:nvPr/>
          </p:nvSpPr>
          <p:spPr>
            <a:xfrm>
              <a:off x="3745992" y="5715000"/>
              <a:ext cx="1266440" cy="484632"/>
            </a:xfrm>
            <a:prstGeom prst="lef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ZoneTexte 61"/>
            <p:cNvSpPr txBox="1"/>
            <p:nvPr/>
          </p:nvSpPr>
          <p:spPr>
            <a:xfrm>
              <a:off x="3827492" y="5754469"/>
              <a:ext cx="1184940" cy="646331"/>
            </a:xfrm>
            <a:prstGeom prst="rect">
              <a:avLst/>
            </a:prstGeom>
            <a:noFill/>
          </p:spPr>
          <p:txBody>
            <a:bodyPr wrap="none" rtlCol="0">
              <a:spAutoFit/>
            </a:bodyPr>
            <a:lstStyle/>
            <a:p>
              <a:r>
                <a:rPr lang="fr-FR" dirty="0" err="1" smtClean="0">
                  <a:latin typeface="Arial" pitchFamily="34" charset="0"/>
                  <a:cs typeface="Arial" pitchFamily="34" charset="0"/>
                </a:rPr>
                <a:t>prediction</a:t>
              </a:r>
              <a:endParaRPr lang="fr-FR" dirty="0" smtClean="0">
                <a:latin typeface="Arial" pitchFamily="34" charset="0"/>
                <a:cs typeface="Arial" pitchFamily="34" charset="0"/>
              </a:endParaRPr>
            </a:p>
            <a:p>
              <a:pPr algn="ctr"/>
              <a:r>
                <a:rPr lang="fr-FR" dirty="0" smtClean="0">
                  <a:latin typeface="Arial" pitchFamily="34" charset="0"/>
                  <a:cs typeface="Arial" pitchFamily="34" charset="0"/>
                </a:rPr>
                <a:t> </a:t>
              </a:r>
              <a:endParaRPr lang="fr-FR" dirty="0">
                <a:latin typeface="Arial" pitchFamily="34" charset="0"/>
                <a:cs typeface="Arial" pitchFamily="34" charset="0"/>
              </a:endParaRPr>
            </a:p>
          </p:txBody>
        </p:sp>
      </p:grpSp>
      <p:sp>
        <p:nvSpPr>
          <p:cNvPr id="12" name="Flèche droite 11"/>
          <p:cNvSpPr/>
          <p:nvPr/>
        </p:nvSpPr>
        <p:spPr>
          <a:xfrm rot="16200000" flipV="1">
            <a:off x="5527742" y="3721511"/>
            <a:ext cx="1464650" cy="63762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rot="5400000">
            <a:off x="5345012" y="3882844"/>
            <a:ext cx="1913522" cy="369332"/>
          </a:xfrm>
          <a:prstGeom prst="rect">
            <a:avLst/>
          </a:prstGeom>
        </p:spPr>
        <p:txBody>
          <a:bodyPr wrap="square">
            <a:spAutoFit/>
          </a:bodyPr>
          <a:lstStyle/>
          <a:p>
            <a:pPr algn="ctr"/>
            <a:r>
              <a:rPr lang="fr-FR" dirty="0" smtClean="0">
                <a:latin typeface="Arial" pitchFamily="34" charset="0"/>
                <a:cs typeface="Arial" pitchFamily="34" charset="0"/>
              </a:rPr>
              <a:t>Thermo </a:t>
            </a:r>
            <a:r>
              <a:rPr lang="fr-FR" dirty="0" err="1" smtClean="0">
                <a:latin typeface="Arial" pitchFamily="34" charset="0"/>
                <a:cs typeface="Arial" pitchFamily="34" charset="0"/>
              </a:rPr>
              <a:t>limit</a:t>
            </a:r>
            <a:endParaRPr lang="fr-FR" dirty="0">
              <a:latin typeface="Arial" pitchFamily="34" charset="0"/>
              <a:cs typeface="Arial" pitchFamily="34" charset="0"/>
            </a:endParaRPr>
          </a:p>
        </p:txBody>
      </p:sp>
    </p:spTree>
    <p:extLst>
      <p:ext uri="{BB962C8B-B14F-4D97-AF65-F5344CB8AC3E}">
        <p14:creationId xmlns:p14="http://schemas.microsoft.com/office/powerpoint/2010/main" val="106708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31325" y="4343400"/>
            <a:ext cx="1850275" cy="990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5638800" y="4343400"/>
            <a:ext cx="1316875" cy="990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1524000" y="4343400"/>
            <a:ext cx="1316875" cy="990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76200" y="152400"/>
                <a:ext cx="9115097" cy="4495800"/>
              </a:xfrm>
            </p:spPr>
            <p:txBody>
              <a:bodyPr>
                <a:noAutofit/>
              </a:bodyPr>
              <a:lstStyle/>
              <a:p>
                <a:pPr marL="457200" lvl="1" indent="0">
                  <a:buNone/>
                </a:pPr>
                <a14:m>
                  <m:oMathPara xmlns:m="http://schemas.openxmlformats.org/officeDocument/2006/math">
                    <m:oMathParaPr>
                      <m:jc m:val="centerGroup"/>
                    </m:oMathParaPr>
                    <m:oMath xmlns:m="http://schemas.openxmlformats.org/officeDocument/2006/math">
                      <m:r>
                        <a:rPr lang="fr-FR" sz="2400" b="0" i="1" dirty="0" smtClean="0">
                          <a:latin typeface="Cambria Math" panose="02040503050406030204" pitchFamily="18" charset="0"/>
                        </a:rPr>
                        <m:t> </m:t>
                      </m:r>
                    </m:oMath>
                  </m:oMathPara>
                </a14:m>
                <a:endParaRPr lang="fr-FR" sz="2400" dirty="0"/>
              </a:p>
              <a:p>
                <a:endParaRPr lang="fr-FR" b="0" i="1" dirty="0" smtClean="0">
                  <a:solidFill>
                    <a:schemeClr val="tx1"/>
                  </a:solidFill>
                  <a:latin typeface="Cambria Math" panose="02040503050406030204" pitchFamily="18" charset="0"/>
                </a:endParaRPr>
              </a:p>
              <a:p>
                <a:endParaRPr lang="fr-FR" sz="1800" i="1" dirty="0">
                  <a:solidFill>
                    <a:schemeClr val="tx1"/>
                  </a:solidFill>
                  <a:latin typeface="Cambria Math" panose="02040503050406030204" pitchFamily="18" charset="0"/>
                </a:endParaRPr>
              </a:p>
              <a:p>
                <a:r>
                  <a:rPr lang="fr-FR" sz="1800" b="0" dirty="0" smtClean="0">
                    <a:solidFill>
                      <a:schemeClr val="tx1"/>
                    </a:solidFill>
                  </a:rPr>
                  <a:t>An effective model of the relevant </a:t>
                </a:r>
                <a:r>
                  <a:rPr lang="fr-FR" sz="1800" b="0" dirty="0" err="1" smtClean="0">
                    <a:solidFill>
                      <a:schemeClr val="tx1"/>
                    </a:solidFill>
                  </a:rPr>
                  <a:t>densities</a:t>
                </a:r>
                <a:r>
                  <a:rPr lang="fr-FR" sz="1800" dirty="0" smtClean="0">
                    <a:solidFill>
                      <a:schemeClr val="tx1"/>
                    </a:solidFill>
                  </a:rPr>
                  <a:t> (neutrons and </a:t>
                </a:r>
                <a:r>
                  <a:rPr lang="fr-FR" sz="1800" dirty="0">
                    <a:solidFill>
                      <a:schemeClr val="tx1"/>
                    </a:solidFill>
                  </a:rPr>
                  <a:t>protons</a:t>
                </a:r>
                <a:r>
                  <a:rPr lang="fr-FR" sz="1800" dirty="0" smtClean="0">
                    <a:solidFill>
                      <a:schemeClr val="tx1"/>
                    </a:solidFill>
                  </a:rPr>
                  <a:t>) </a:t>
                </a:r>
                <a:r>
                  <a:rPr lang="fr-FR" sz="1800" dirty="0" err="1" smtClean="0">
                    <a:solidFill>
                      <a:schemeClr val="tx1"/>
                    </a:solidFill>
                  </a:rPr>
                  <a:t>gives</a:t>
                </a:r>
                <a:r>
                  <a:rPr lang="fr-FR" sz="1800" dirty="0" smtClean="0">
                    <a:solidFill>
                      <a:schemeClr val="tx1"/>
                    </a:solidFill>
                  </a:rPr>
                  <a:t> a </a:t>
                </a:r>
                <a:r>
                  <a:rPr lang="fr-FR" sz="1800" dirty="0" err="1" smtClean="0">
                    <a:solidFill>
                      <a:schemeClr val="tx1"/>
                    </a:solidFill>
                  </a:rPr>
                  <a:t>prediction</a:t>
                </a:r>
                <a:r>
                  <a:rPr lang="fr-FR" sz="1800" dirty="0" smtClean="0">
                    <a:solidFill>
                      <a:schemeClr val="tx1"/>
                    </a:solidFill>
                  </a:rPr>
                  <a:t> for the </a:t>
                </a:r>
                <a:r>
                  <a:rPr lang="fr-FR" sz="1800" dirty="0" err="1" smtClean="0">
                    <a:solidFill>
                      <a:schemeClr val="tx1"/>
                    </a:solidFill>
                  </a:rPr>
                  <a:t>EoS</a:t>
                </a:r>
                <a:r>
                  <a:rPr lang="fr-FR" sz="1800" dirty="0" smtClean="0">
                    <a:solidFill>
                      <a:schemeClr val="tx1"/>
                    </a:solidFill>
                  </a:rPr>
                  <a:t> </a:t>
                </a:r>
                <a:r>
                  <a:rPr lang="fr-FR" sz="1800" b="0" dirty="0" smtClean="0">
                    <a:solidFill>
                      <a:schemeClr val="tx1"/>
                    </a:solidFill>
                  </a:rPr>
                  <a:t> </a:t>
                </a:r>
                <a14:m>
                  <m:oMath xmlns:m="http://schemas.openxmlformats.org/officeDocument/2006/math">
                    <m:r>
                      <a:rPr lang="fr-FR" sz="1800" b="0" i="1" smtClean="0">
                        <a:solidFill>
                          <a:schemeClr val="tx1"/>
                        </a:solidFill>
                        <a:latin typeface="Cambria Math" panose="02040503050406030204" pitchFamily="18" charset="0"/>
                      </a:rPr>
                      <m:t>𝑃</m:t>
                    </m:r>
                    <m:d>
                      <m:dPr>
                        <m:ctrlPr>
                          <a:rPr lang="fr-FR" sz="1800" b="0" i="1" smtClean="0">
                            <a:solidFill>
                              <a:schemeClr val="tx1"/>
                            </a:solidFill>
                            <a:latin typeface="Cambria Math" panose="02040503050406030204" pitchFamily="18" charset="0"/>
                          </a:rPr>
                        </m:ctrlPr>
                      </m:dPr>
                      <m:e>
                        <m:r>
                          <a:rPr lang="fr-FR" sz="1800" b="0" i="1" smtClean="0">
                            <a:solidFill>
                              <a:schemeClr val="tx1"/>
                            </a:solidFill>
                            <a:latin typeface="Cambria Math" panose="02040503050406030204" pitchFamily="18" charset="0"/>
                            <a:ea typeface="Cambria Math" panose="02040503050406030204" pitchFamily="18" charset="0"/>
                          </a:rPr>
                          <m:t>𝜌</m:t>
                        </m:r>
                      </m:e>
                    </m:d>
                    <m:r>
                      <a:rPr lang="fr-FR" sz="1800" b="0" i="1" smtClean="0">
                        <a:solidFill>
                          <a:schemeClr val="tx1"/>
                        </a:solidFill>
                        <a:latin typeface="Cambria Math" panose="02040503050406030204" pitchFamily="18" charset="0"/>
                      </a:rPr>
                      <m:t>=−</m:t>
                    </m:r>
                    <m:sSup>
                      <m:sSupPr>
                        <m:ctrlPr>
                          <a:rPr lang="fr-FR" sz="1800" b="0" i="1" smtClean="0">
                            <a:solidFill>
                              <a:schemeClr val="tx1"/>
                            </a:solidFill>
                            <a:latin typeface="Cambria Math" panose="02040503050406030204" pitchFamily="18" charset="0"/>
                          </a:rPr>
                        </m:ctrlPr>
                      </m:sSupPr>
                      <m:e>
                        <m:r>
                          <a:rPr lang="fr-FR" sz="1800" b="0" i="1" smtClean="0">
                            <a:solidFill>
                              <a:schemeClr val="tx1"/>
                            </a:solidFill>
                            <a:latin typeface="Cambria Math" panose="02040503050406030204" pitchFamily="18" charset="0"/>
                            <a:ea typeface="Cambria Math" panose="02040503050406030204" pitchFamily="18" charset="0"/>
                          </a:rPr>
                          <m:t>𝜌</m:t>
                        </m:r>
                      </m:e>
                      <m:sup>
                        <m:r>
                          <a:rPr lang="fr-FR" sz="1800" b="0" i="1" smtClean="0">
                            <a:solidFill>
                              <a:schemeClr val="tx1"/>
                            </a:solidFill>
                            <a:latin typeface="Cambria Math" panose="02040503050406030204" pitchFamily="18" charset="0"/>
                          </a:rPr>
                          <m:t>2</m:t>
                        </m:r>
                      </m:sup>
                    </m:sSup>
                    <m:sSub>
                      <m:sSubPr>
                        <m:ctrlPr>
                          <a:rPr lang="fr-FR" sz="1800" b="0" i="1" smtClean="0">
                            <a:solidFill>
                              <a:schemeClr val="tx1"/>
                            </a:solidFill>
                            <a:latin typeface="Cambria Math" panose="02040503050406030204" pitchFamily="18" charset="0"/>
                          </a:rPr>
                        </m:ctrlPr>
                      </m:sSubPr>
                      <m:e>
                        <m:d>
                          <m:dPr>
                            <m:begChr m:val=""/>
                            <m:endChr m:val="|"/>
                            <m:ctrlPr>
                              <a:rPr lang="fr-FR" sz="1800" b="0" i="1" smtClean="0">
                                <a:solidFill>
                                  <a:schemeClr val="tx1"/>
                                </a:solidFill>
                                <a:latin typeface="Cambria Math" panose="02040503050406030204" pitchFamily="18" charset="0"/>
                              </a:rPr>
                            </m:ctrlPr>
                          </m:dPr>
                          <m:e>
                            <m:f>
                              <m:fPr>
                                <m:ctrlPr>
                                  <a:rPr lang="fr-FR" sz="1800" b="0" i="1" smtClean="0">
                                    <a:solidFill>
                                      <a:schemeClr val="tx1"/>
                                    </a:solidFill>
                                    <a:latin typeface="Cambria Math" panose="02040503050406030204" pitchFamily="18" charset="0"/>
                                  </a:rPr>
                                </m:ctrlPr>
                              </m:fPr>
                              <m:num>
                                <m:r>
                                  <a:rPr lang="fr-FR" sz="1800" b="0" i="1" smtClean="0">
                                    <a:solidFill>
                                      <a:schemeClr val="tx1"/>
                                    </a:solidFill>
                                    <a:latin typeface="Cambria Math" panose="02040503050406030204" pitchFamily="18" charset="0"/>
                                    <a:ea typeface="Cambria Math" panose="02040503050406030204" pitchFamily="18" charset="0"/>
                                  </a:rPr>
                                  <m:t>𝜕</m:t>
                                </m:r>
                                <m:r>
                                  <a:rPr lang="fr-FR" sz="1800" b="0" i="1" smtClean="0">
                                    <a:solidFill>
                                      <a:schemeClr val="tx1"/>
                                    </a:solidFill>
                                    <a:latin typeface="Cambria Math" panose="02040503050406030204" pitchFamily="18" charset="0"/>
                                    <a:ea typeface="Cambria Math" panose="02040503050406030204" pitchFamily="18" charset="0"/>
                                  </a:rPr>
                                  <m:t>𝑒</m:t>
                                </m:r>
                                <m:d>
                                  <m:dPr>
                                    <m:ctrlPr>
                                      <a:rPr lang="fr-FR" sz="1800" i="1">
                                        <a:solidFill>
                                          <a:schemeClr val="accent4">
                                            <a:lumMod val="75000"/>
                                          </a:schemeClr>
                                        </a:solidFill>
                                        <a:latin typeface="Cambria Math" panose="02040503050406030204" pitchFamily="18" charset="0"/>
                                      </a:rPr>
                                    </m:ctrlPr>
                                  </m:dPr>
                                  <m:e>
                                    <m:sSub>
                                      <m:sSubPr>
                                        <m:ctrlPr>
                                          <a:rPr lang="fr-FR" sz="1800" i="1">
                                            <a:solidFill>
                                              <a:schemeClr val="accent4">
                                                <a:lumMod val="75000"/>
                                              </a:schemeClr>
                                            </a:solidFill>
                                            <a:latin typeface="Cambria Math" panose="02040503050406030204" pitchFamily="18" charset="0"/>
                                            <a:ea typeface="Cambria Math"/>
                                          </a:rPr>
                                        </m:ctrlPr>
                                      </m:sSubPr>
                                      <m:e>
                                        <m:r>
                                          <a:rPr lang="fr-FR" sz="1800" i="1">
                                            <a:solidFill>
                                              <a:schemeClr val="accent4">
                                                <a:lumMod val="75000"/>
                                              </a:schemeClr>
                                            </a:solidFill>
                                            <a:latin typeface="Cambria Math" panose="02040503050406030204" pitchFamily="18" charset="0"/>
                                            <a:ea typeface="Cambria Math"/>
                                          </a:rPr>
                                          <m:t>𝜌</m:t>
                                        </m:r>
                                      </m:e>
                                      <m:sub>
                                        <m:r>
                                          <a:rPr lang="fr-FR" sz="1800" i="1">
                                            <a:solidFill>
                                              <a:schemeClr val="accent4">
                                                <a:lumMod val="75000"/>
                                              </a:schemeClr>
                                            </a:solidFill>
                                            <a:latin typeface="Cambria Math" panose="02040503050406030204" pitchFamily="18" charset="0"/>
                                            <a:ea typeface="Cambria Math"/>
                                          </a:rPr>
                                          <m:t>𝑛</m:t>
                                        </m:r>
                                      </m:sub>
                                    </m:sSub>
                                    <m:r>
                                      <a:rPr lang="fr-FR" sz="1800" i="1">
                                        <a:solidFill>
                                          <a:schemeClr val="accent4">
                                            <a:lumMod val="75000"/>
                                          </a:schemeClr>
                                        </a:solidFill>
                                        <a:latin typeface="Cambria Math" panose="02040503050406030204" pitchFamily="18" charset="0"/>
                                        <a:ea typeface="Cambria Math"/>
                                      </a:rPr>
                                      <m:t>,</m:t>
                                    </m:r>
                                    <m:sSub>
                                      <m:sSubPr>
                                        <m:ctrlPr>
                                          <a:rPr lang="fr-FR" sz="1800" i="1">
                                            <a:solidFill>
                                              <a:schemeClr val="accent4">
                                                <a:lumMod val="75000"/>
                                              </a:schemeClr>
                                            </a:solidFill>
                                            <a:latin typeface="Cambria Math" panose="02040503050406030204" pitchFamily="18" charset="0"/>
                                            <a:ea typeface="Cambria Math"/>
                                          </a:rPr>
                                        </m:ctrlPr>
                                      </m:sSubPr>
                                      <m:e>
                                        <m:r>
                                          <a:rPr lang="fr-FR" sz="1800" i="1">
                                            <a:solidFill>
                                              <a:schemeClr val="accent4">
                                                <a:lumMod val="75000"/>
                                              </a:schemeClr>
                                            </a:solidFill>
                                            <a:latin typeface="Cambria Math" panose="02040503050406030204" pitchFamily="18" charset="0"/>
                                            <a:ea typeface="Cambria Math"/>
                                          </a:rPr>
                                          <m:t>𝜌</m:t>
                                        </m:r>
                                      </m:e>
                                      <m:sub>
                                        <m:r>
                                          <a:rPr lang="fr-FR" sz="1800" i="1">
                                            <a:solidFill>
                                              <a:schemeClr val="accent4">
                                                <a:lumMod val="75000"/>
                                              </a:schemeClr>
                                            </a:solidFill>
                                            <a:latin typeface="Cambria Math" panose="02040503050406030204" pitchFamily="18" charset="0"/>
                                            <a:ea typeface="Cambria Math"/>
                                          </a:rPr>
                                          <m:t>𝑝</m:t>
                                        </m:r>
                                      </m:sub>
                                    </m:sSub>
                                  </m:e>
                                </m:d>
                              </m:num>
                              <m:den>
                                <m:r>
                                  <a:rPr lang="fr-FR" sz="1800" b="0" i="1" smtClean="0">
                                    <a:solidFill>
                                      <a:schemeClr val="tx1"/>
                                    </a:solidFill>
                                    <a:latin typeface="Cambria Math" panose="02040503050406030204" pitchFamily="18" charset="0"/>
                                    <a:ea typeface="Cambria Math" panose="02040503050406030204" pitchFamily="18" charset="0"/>
                                  </a:rPr>
                                  <m:t>𝜕𝜌</m:t>
                                </m:r>
                              </m:den>
                            </m:f>
                          </m:e>
                        </m:d>
                      </m:e>
                      <m:sub>
                        <m:sSub>
                          <m:sSubPr>
                            <m:ctrlPr>
                              <a:rPr lang="fr-FR" sz="1800" b="0" i="1" smtClean="0">
                                <a:solidFill>
                                  <a:schemeClr val="tx1"/>
                                </a:solidFill>
                                <a:latin typeface="Cambria Math" panose="02040503050406030204" pitchFamily="18" charset="0"/>
                              </a:rPr>
                            </m:ctrlPr>
                          </m:sSubPr>
                          <m:e>
                            <m:r>
                              <a:rPr lang="fr-FR" sz="1800" b="0" i="1" smtClean="0">
                                <a:solidFill>
                                  <a:schemeClr val="tx1"/>
                                </a:solidFill>
                                <a:latin typeface="Cambria Math" panose="02040503050406030204" pitchFamily="18" charset="0"/>
                                <a:ea typeface="Cambria Math" panose="02040503050406030204" pitchFamily="18" charset="0"/>
                              </a:rPr>
                              <m:t>𝜇</m:t>
                            </m:r>
                          </m:e>
                          <m:sub>
                            <m:r>
                              <a:rPr lang="fr-FR" sz="1800" b="0" i="1" smtClean="0">
                                <a:solidFill>
                                  <a:schemeClr val="tx1"/>
                                </a:solidFill>
                                <a:latin typeface="Cambria Math" panose="02040503050406030204" pitchFamily="18" charset="0"/>
                              </a:rPr>
                              <m:t>𝐿</m:t>
                            </m:r>
                          </m:sub>
                        </m:sSub>
                        <m:r>
                          <a:rPr lang="fr-FR" sz="1800" b="0" i="1" smtClean="0">
                            <a:solidFill>
                              <a:schemeClr val="tx1"/>
                            </a:solidFill>
                            <a:latin typeface="Cambria Math" panose="02040503050406030204" pitchFamily="18" charset="0"/>
                          </a:rPr>
                          <m:t>=0</m:t>
                        </m:r>
                      </m:sub>
                    </m:sSub>
                  </m:oMath>
                </a14:m>
                <a:endParaRPr lang="fr-FR" sz="1800" dirty="0" smtClean="0">
                  <a:solidFill>
                    <a:schemeClr val="tx1"/>
                  </a:solidFill>
                </a:endParaRPr>
              </a:p>
              <a:p>
                <a:r>
                  <a:rPr lang="fr-FR" sz="1800" dirty="0" smtClean="0">
                    <a:solidFill>
                      <a:schemeClr val="tx1"/>
                    </a:solidFill>
                  </a:rPr>
                  <a:t>A flexible </a:t>
                </a:r>
                <a:r>
                  <a:rPr lang="fr-FR" sz="1800" dirty="0" err="1" smtClean="0">
                    <a:solidFill>
                      <a:schemeClr val="tx1"/>
                    </a:solidFill>
                  </a:rPr>
                  <a:t>analytic</a:t>
                </a:r>
                <a:r>
                  <a:rPr lang="fr-FR" sz="1800" dirty="0" smtClean="0">
                    <a:solidFill>
                      <a:schemeClr val="tx1"/>
                    </a:solidFill>
                  </a:rPr>
                  <a:t> </a:t>
                </a:r>
                <a:r>
                  <a:rPr lang="fr-FR" sz="1800" dirty="0" err="1" smtClean="0">
                    <a:solidFill>
                      <a:schemeClr val="tx1"/>
                    </a:solidFill>
                  </a:rPr>
                  <a:t>representation</a:t>
                </a:r>
                <a:r>
                  <a:rPr lang="fr-FR" sz="1800" dirty="0" smtClean="0">
                    <a:solidFill>
                      <a:schemeClr val="tx1"/>
                    </a:solidFill>
                  </a:rPr>
                  <a:t>  </a:t>
                </a:r>
                <a14:m>
                  <m:oMath xmlns:m="http://schemas.openxmlformats.org/officeDocument/2006/math">
                    <m:sSub>
                      <m:sSubPr>
                        <m:ctrlPr>
                          <a:rPr lang="fr-FR" sz="1800" i="1">
                            <a:solidFill>
                              <a:schemeClr val="accent4">
                                <a:lumMod val="75000"/>
                              </a:schemeClr>
                            </a:solidFill>
                            <a:latin typeface="Cambria Math" panose="02040503050406030204" pitchFamily="18" charset="0"/>
                          </a:rPr>
                        </m:ctrlPr>
                      </m:sSubPr>
                      <m:e>
                        <m:r>
                          <a:rPr lang="fr-FR" sz="1800" i="1">
                            <a:solidFill>
                              <a:schemeClr val="accent4">
                                <a:lumMod val="75000"/>
                              </a:schemeClr>
                            </a:solidFill>
                            <a:latin typeface="Cambria Math" panose="02040503050406030204" pitchFamily="18" charset="0"/>
                          </a:rPr>
                          <m:t>𝑒</m:t>
                        </m:r>
                      </m:e>
                      <m:sub>
                        <m:acc>
                          <m:accPr>
                            <m:chr m:val="⃗"/>
                            <m:ctrlPr>
                              <a:rPr lang="fr-FR" sz="1800" i="1">
                                <a:solidFill>
                                  <a:schemeClr val="accent4">
                                    <a:lumMod val="75000"/>
                                  </a:schemeClr>
                                </a:solidFill>
                                <a:latin typeface="Cambria Math" panose="02040503050406030204" pitchFamily="18" charset="0"/>
                              </a:rPr>
                            </m:ctrlPr>
                          </m:accPr>
                          <m:e>
                            <m:r>
                              <a:rPr lang="fr-FR" sz="1800" i="1">
                                <a:solidFill>
                                  <a:schemeClr val="accent4">
                                    <a:lumMod val="75000"/>
                                  </a:schemeClr>
                                </a:solidFill>
                                <a:latin typeface="Cambria Math" panose="02040503050406030204" pitchFamily="18" charset="0"/>
                              </a:rPr>
                              <m:t>𝑋</m:t>
                            </m:r>
                          </m:e>
                        </m:acc>
                      </m:sub>
                    </m:sSub>
                    <m:d>
                      <m:dPr>
                        <m:ctrlPr>
                          <a:rPr lang="fr-FR" sz="1800" i="1">
                            <a:solidFill>
                              <a:schemeClr val="accent4">
                                <a:lumMod val="75000"/>
                              </a:schemeClr>
                            </a:solidFill>
                            <a:latin typeface="Cambria Math" panose="02040503050406030204" pitchFamily="18" charset="0"/>
                          </a:rPr>
                        </m:ctrlPr>
                      </m:dPr>
                      <m:e>
                        <m:sSub>
                          <m:sSubPr>
                            <m:ctrlPr>
                              <a:rPr lang="fr-FR" sz="1800" i="1">
                                <a:solidFill>
                                  <a:schemeClr val="accent4">
                                    <a:lumMod val="75000"/>
                                  </a:schemeClr>
                                </a:solidFill>
                                <a:latin typeface="Cambria Math" panose="02040503050406030204" pitchFamily="18" charset="0"/>
                                <a:ea typeface="Cambria Math"/>
                              </a:rPr>
                            </m:ctrlPr>
                          </m:sSubPr>
                          <m:e>
                            <m:r>
                              <a:rPr lang="fr-FR" sz="1800" i="1">
                                <a:solidFill>
                                  <a:schemeClr val="accent4">
                                    <a:lumMod val="75000"/>
                                  </a:schemeClr>
                                </a:solidFill>
                                <a:latin typeface="Cambria Math" panose="02040503050406030204" pitchFamily="18" charset="0"/>
                                <a:ea typeface="Cambria Math"/>
                              </a:rPr>
                              <m:t>𝜌</m:t>
                            </m:r>
                          </m:e>
                          <m:sub>
                            <m:r>
                              <a:rPr lang="fr-FR" sz="1800" i="1">
                                <a:solidFill>
                                  <a:schemeClr val="accent4">
                                    <a:lumMod val="75000"/>
                                  </a:schemeClr>
                                </a:solidFill>
                                <a:latin typeface="Cambria Math" panose="02040503050406030204" pitchFamily="18" charset="0"/>
                                <a:ea typeface="Cambria Math"/>
                              </a:rPr>
                              <m:t>𝑛</m:t>
                            </m:r>
                          </m:sub>
                        </m:sSub>
                        <m:r>
                          <a:rPr lang="fr-FR" sz="1800" i="1">
                            <a:solidFill>
                              <a:schemeClr val="accent4">
                                <a:lumMod val="75000"/>
                              </a:schemeClr>
                            </a:solidFill>
                            <a:latin typeface="Cambria Math" panose="02040503050406030204" pitchFamily="18" charset="0"/>
                            <a:ea typeface="Cambria Math"/>
                          </a:rPr>
                          <m:t>,</m:t>
                        </m:r>
                        <m:sSub>
                          <m:sSubPr>
                            <m:ctrlPr>
                              <a:rPr lang="fr-FR" sz="1800" i="1">
                                <a:solidFill>
                                  <a:schemeClr val="accent4">
                                    <a:lumMod val="75000"/>
                                  </a:schemeClr>
                                </a:solidFill>
                                <a:latin typeface="Cambria Math" panose="02040503050406030204" pitchFamily="18" charset="0"/>
                                <a:ea typeface="Cambria Math"/>
                              </a:rPr>
                            </m:ctrlPr>
                          </m:sSubPr>
                          <m:e>
                            <m:r>
                              <a:rPr lang="fr-FR" sz="1800" i="1">
                                <a:solidFill>
                                  <a:schemeClr val="accent4">
                                    <a:lumMod val="75000"/>
                                  </a:schemeClr>
                                </a:solidFill>
                                <a:latin typeface="Cambria Math" panose="02040503050406030204" pitchFamily="18" charset="0"/>
                                <a:ea typeface="Cambria Math"/>
                              </a:rPr>
                              <m:t>𝜌</m:t>
                            </m:r>
                          </m:e>
                          <m:sub>
                            <m:r>
                              <a:rPr lang="fr-FR" sz="1800" i="1">
                                <a:solidFill>
                                  <a:schemeClr val="accent4">
                                    <a:lumMod val="75000"/>
                                  </a:schemeClr>
                                </a:solidFill>
                                <a:latin typeface="Cambria Math" panose="02040503050406030204" pitchFamily="18" charset="0"/>
                                <a:ea typeface="Cambria Math"/>
                              </a:rPr>
                              <m:t>𝑝</m:t>
                            </m:r>
                          </m:sub>
                        </m:sSub>
                      </m:e>
                    </m:d>
                  </m:oMath>
                </a14:m>
                <a:r>
                  <a:rPr lang="fr-FR" sz="1800" dirty="0" smtClean="0">
                    <a:solidFill>
                      <a:schemeClr val="tx1"/>
                    </a:solidFill>
                  </a:rPr>
                  <a:t>:  the variation of the </a:t>
                </a:r>
                <a:r>
                  <a:rPr lang="fr-FR" sz="1800" dirty="0" err="1" smtClean="0">
                    <a:solidFill>
                      <a:schemeClr val="tx1"/>
                    </a:solidFill>
                  </a:rPr>
                  <a:t>parameter</a:t>
                </a:r>
                <a:r>
                  <a:rPr lang="fr-FR" sz="1800" dirty="0" smtClean="0">
                    <a:solidFill>
                      <a:schemeClr val="tx1"/>
                    </a:solidFill>
                  </a:rPr>
                  <a:t> set </a:t>
                </a:r>
                <a14:m>
                  <m:oMath xmlns:m="http://schemas.openxmlformats.org/officeDocument/2006/math">
                    <m:acc>
                      <m:accPr>
                        <m:chr m:val="⃗"/>
                        <m:ctrlPr>
                          <a:rPr lang="fr-FR" sz="1800" b="1" i="1">
                            <a:solidFill>
                              <a:schemeClr val="accent2"/>
                            </a:solidFill>
                            <a:latin typeface="Cambria Math" panose="02040503050406030204" pitchFamily="18" charset="0"/>
                          </a:rPr>
                        </m:ctrlPr>
                      </m:accPr>
                      <m:e>
                        <m:r>
                          <a:rPr lang="fr-FR" sz="1800" b="1" i="1">
                            <a:solidFill>
                              <a:schemeClr val="accent2"/>
                            </a:solidFill>
                            <a:latin typeface="Cambria Math" panose="02040503050406030204" pitchFamily="18" charset="0"/>
                          </a:rPr>
                          <m:t>𝑿</m:t>
                        </m:r>
                      </m:e>
                    </m:acc>
                  </m:oMath>
                </a14:m>
                <a:r>
                  <a:rPr lang="fr-FR" sz="1800" dirty="0">
                    <a:solidFill>
                      <a:schemeClr val="tx1"/>
                    </a:solidFill>
                  </a:rPr>
                  <a:t> </a:t>
                </a:r>
                <a:r>
                  <a:rPr lang="fr-FR" sz="1800" dirty="0" err="1" smtClean="0">
                    <a:solidFill>
                      <a:schemeClr val="tx1"/>
                    </a:solidFill>
                  </a:rPr>
                  <a:t>allows</a:t>
                </a:r>
                <a:r>
                  <a:rPr lang="fr-FR" sz="1800" dirty="0" smtClean="0">
                    <a:solidFill>
                      <a:schemeClr val="tx1"/>
                    </a:solidFill>
                  </a:rPr>
                  <a:t> </a:t>
                </a:r>
                <a:r>
                  <a:rPr lang="fr-FR" sz="1800" dirty="0" err="1" smtClean="0">
                    <a:solidFill>
                      <a:schemeClr val="tx1"/>
                    </a:solidFill>
                  </a:rPr>
                  <a:t>reproducing</a:t>
                </a:r>
                <a:r>
                  <a:rPr lang="fr-FR" sz="1800" dirty="0" smtClean="0">
                    <a:solidFill>
                      <a:schemeClr val="tx1"/>
                    </a:solidFill>
                  </a:rPr>
                  <a:t> the effective </a:t>
                </a:r>
                <a:r>
                  <a:rPr lang="fr-FR" sz="1800" dirty="0" err="1" smtClean="0">
                    <a:solidFill>
                      <a:schemeClr val="tx1"/>
                    </a:solidFill>
                  </a:rPr>
                  <a:t>models</a:t>
                </a:r>
                <a:r>
                  <a:rPr lang="fr-FR" sz="1800" dirty="0" smtClean="0">
                    <a:solidFill>
                      <a:schemeClr val="tx1"/>
                    </a:solidFill>
                  </a:rPr>
                  <a:t> and </a:t>
                </a:r>
                <a:r>
                  <a:rPr lang="fr-FR" sz="1800" dirty="0" err="1" smtClean="0">
                    <a:solidFill>
                      <a:schemeClr val="tx1"/>
                    </a:solidFill>
                  </a:rPr>
                  <a:t>interpolating</a:t>
                </a:r>
                <a:r>
                  <a:rPr lang="fr-FR" sz="1800" dirty="0" smtClean="0">
                    <a:solidFill>
                      <a:schemeClr val="tx1"/>
                    </a:solidFill>
                  </a:rPr>
                  <a:t> </a:t>
                </a:r>
                <a:r>
                  <a:rPr lang="fr-FR" sz="1800" dirty="0" err="1" smtClean="0">
                    <a:solidFill>
                      <a:schemeClr val="tx1"/>
                    </a:solidFill>
                  </a:rPr>
                  <a:t>among</a:t>
                </a:r>
                <a:r>
                  <a:rPr lang="fr-FR" sz="1800" dirty="0" smtClean="0">
                    <a:solidFill>
                      <a:schemeClr val="tx1"/>
                    </a:solidFill>
                  </a:rPr>
                  <a:t> </a:t>
                </a:r>
                <a:r>
                  <a:rPr lang="fr-FR" sz="1800" dirty="0" err="1" smtClean="0">
                    <a:solidFill>
                      <a:schemeClr val="tx1"/>
                    </a:solidFill>
                  </a:rPr>
                  <a:t>them</a:t>
                </a:r>
                <a:r>
                  <a:rPr lang="fr-FR" sz="1800" dirty="0" smtClean="0">
                    <a:solidFill>
                      <a:schemeClr val="tx1"/>
                    </a:solidFill>
                  </a:rPr>
                  <a:t>  ~ 15 </a:t>
                </a:r>
                <a:r>
                  <a:rPr lang="fr-FR" sz="1800" dirty="0" err="1" smtClean="0">
                    <a:solidFill>
                      <a:schemeClr val="tx1"/>
                    </a:solidFill>
                  </a:rPr>
                  <a:t>parameters</a:t>
                </a:r>
                <a:endParaRPr lang="fr-FR" sz="1800" dirty="0" smtClean="0">
                  <a:solidFill>
                    <a:schemeClr val="tx1"/>
                  </a:solidFill>
                </a:endParaRPr>
              </a:p>
              <a:p>
                <a:r>
                  <a:rPr lang="fr-FR" sz="1800" dirty="0" smtClean="0">
                    <a:solidFill>
                      <a:schemeClr val="tx1"/>
                    </a:solidFill>
                  </a:rPr>
                  <a:t> The X</a:t>
                </a:r>
                <a:r>
                  <a:rPr lang="fr-FR" sz="1800" baseline="-25000" dirty="0" smtClean="0">
                    <a:solidFill>
                      <a:schemeClr val="tx1"/>
                    </a:solidFill>
                  </a:rPr>
                  <a:t>i</a:t>
                </a:r>
                <a:r>
                  <a:rPr lang="fr-FR" sz="1800" dirty="0">
                    <a:solidFill>
                      <a:schemeClr val="tx1"/>
                    </a:solidFill>
                  </a:rPr>
                  <a:t> </a:t>
                </a:r>
                <a:r>
                  <a:rPr lang="fr-FR" sz="1800" dirty="0" smtClean="0">
                    <a:solidFill>
                      <a:schemeClr val="tx1"/>
                    </a:solidFill>
                  </a:rPr>
                  <a:t>variation explores the </a:t>
                </a:r>
                <a:r>
                  <a:rPr lang="fr-FR" sz="1800" dirty="0" err="1" smtClean="0">
                    <a:solidFill>
                      <a:schemeClr val="tx1"/>
                    </a:solidFill>
                  </a:rPr>
                  <a:t>equation</a:t>
                </a:r>
                <a:r>
                  <a:rPr lang="fr-FR" sz="1800" dirty="0" smtClean="0">
                    <a:solidFill>
                      <a:schemeClr val="tx1"/>
                    </a:solidFill>
                  </a:rPr>
                  <a:t> of state </a:t>
                </a:r>
                <a:r>
                  <a:rPr lang="fr-FR" sz="1800" dirty="0" err="1" smtClean="0">
                    <a:solidFill>
                      <a:schemeClr val="tx1"/>
                    </a:solidFill>
                  </a:rPr>
                  <a:t>space</a:t>
                </a:r>
                <a:r>
                  <a:rPr lang="fr-FR" sz="1800" dirty="0" smtClean="0">
                    <a:solidFill>
                      <a:schemeClr val="tx1"/>
                    </a:solidFill>
                  </a:rPr>
                  <a:t> compatible </a:t>
                </a:r>
                <a:r>
                  <a:rPr lang="fr-FR" sz="1800" dirty="0" err="1" smtClean="0">
                    <a:solidFill>
                      <a:schemeClr val="tx1"/>
                    </a:solidFill>
                  </a:rPr>
                  <a:t>with</a:t>
                </a:r>
                <a:r>
                  <a:rPr lang="fr-FR" sz="1800" dirty="0" smtClean="0">
                    <a:solidFill>
                      <a:schemeClr val="tx1"/>
                    </a:solidFill>
                  </a:rPr>
                  <a:t> the </a:t>
                </a:r>
                <a:r>
                  <a:rPr lang="fr-FR" sz="1800" dirty="0" err="1" smtClean="0">
                    <a:solidFill>
                      <a:schemeClr val="tx1"/>
                    </a:solidFill>
                  </a:rPr>
                  <a:t>hypothesis</a:t>
                </a:r>
                <a:r>
                  <a:rPr lang="fr-FR" sz="1800" dirty="0" smtClean="0">
                    <a:solidFill>
                      <a:schemeClr val="tx1"/>
                    </a:solidFill>
                  </a:rPr>
                  <a:t> of a </a:t>
                </a:r>
                <a:r>
                  <a:rPr lang="fr-FR" sz="1800" dirty="0" err="1" smtClean="0">
                    <a:solidFill>
                      <a:schemeClr val="tx1"/>
                    </a:solidFill>
                  </a:rPr>
                  <a:t>matter</a:t>
                </a:r>
                <a:r>
                  <a:rPr lang="fr-FR" sz="1800" dirty="0" smtClean="0">
                    <a:solidFill>
                      <a:schemeClr val="tx1"/>
                    </a:solidFill>
                  </a:rPr>
                  <a:t> of neutrons and protons </a:t>
                </a:r>
                <a:endParaRPr lang="fr-FR" sz="2000" dirty="0" smtClean="0">
                  <a:solidFill>
                    <a:schemeClr val="tx1"/>
                  </a:solidFill>
                </a:endParaRPr>
              </a:p>
              <a:p>
                <a:pPr marL="0" indent="0">
                  <a:buNone/>
                </a:pPr>
                <a:r>
                  <a:rPr lang="fr-FR" sz="2000" dirty="0" smtClean="0"/>
                  <a:t> </a:t>
                </a:r>
              </a:p>
              <a:p>
                <a:endParaRPr lang="fr-FR" sz="2000" dirty="0" smtClean="0">
                  <a:solidFill>
                    <a:schemeClr val="tx1"/>
                  </a:solidFill>
                </a:endParaRP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76200" y="152400"/>
                <a:ext cx="9115097" cy="4495800"/>
              </a:xfrm>
              <a:blipFill>
                <a:blip r:embed="rId3"/>
                <a:stretch>
                  <a:fillRect l="-468" r="-535"/>
                </a:stretch>
              </a:blipFill>
            </p:spPr>
            <p:txBody>
              <a:bodyPr/>
              <a:lstStyle/>
              <a:p>
                <a:r>
                  <a:rPr lang="fr-FR">
                    <a:noFill/>
                  </a:rPr>
                  <a:t> </a:t>
                </a:r>
              </a:p>
            </p:txBody>
          </p:sp>
        </mc:Fallback>
      </mc:AlternateContent>
      <p:grpSp>
        <p:nvGrpSpPr>
          <p:cNvPr id="7" name="Groupe 6"/>
          <p:cNvGrpSpPr/>
          <p:nvPr/>
        </p:nvGrpSpPr>
        <p:grpSpPr>
          <a:xfrm>
            <a:off x="1524000" y="4525436"/>
            <a:ext cx="5631372" cy="1113364"/>
            <a:chOff x="5410200" y="5152103"/>
            <a:chExt cx="5631372" cy="1113364"/>
          </a:xfrm>
        </p:grpSpPr>
        <mc:AlternateContent xmlns:mc="http://schemas.openxmlformats.org/markup-compatibility/2006" xmlns:a14="http://schemas.microsoft.com/office/drawing/2010/main">
          <mc:Choice Requires="a14">
            <p:sp>
              <p:nvSpPr>
                <p:cNvPr id="8" name="ZoneTexte 7"/>
                <p:cNvSpPr txBox="1"/>
                <p:nvPr/>
              </p:nvSpPr>
              <p:spPr>
                <a:xfrm>
                  <a:off x="5410200" y="5152103"/>
                  <a:ext cx="3817391" cy="6580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3200" i="1" smtClean="0">
                                <a:solidFill>
                                  <a:srgbClr val="FF0000"/>
                                </a:solidFill>
                                <a:latin typeface="Cambria Math" panose="02040503050406030204" pitchFamily="18" charset="0"/>
                                <a:ea typeface="Cambria Math" panose="02040503050406030204" pitchFamily="18" charset="0"/>
                              </a:rPr>
                            </m:ctrlPr>
                          </m:sSubPr>
                          <m:e>
                            <m:sSub>
                              <m:sSubPr>
                                <m:ctrlPr>
                                  <a:rPr lang="fr-FR" sz="3200" i="1">
                                    <a:solidFill>
                                      <a:srgbClr val="FF0000"/>
                                    </a:solidFill>
                                    <a:latin typeface="Cambria Math" panose="02040503050406030204" pitchFamily="18" charset="0"/>
                                    <a:ea typeface="Cambria Math" panose="02040503050406030204" pitchFamily="18" charset="0"/>
                                  </a:rPr>
                                </m:ctrlPr>
                              </m:sSubPr>
                              <m:e>
                                <m:r>
                                  <a:rPr lang="fr-FR" sz="3200" i="1">
                                    <a:solidFill>
                                      <a:srgbClr val="FF0000"/>
                                    </a:solidFill>
                                    <a:latin typeface="Cambria Math" panose="02040503050406030204" pitchFamily="18" charset="0"/>
                                    <a:ea typeface="Cambria Math" panose="02040503050406030204" pitchFamily="18" charset="0"/>
                                  </a:rPr>
                                  <m:t>𝑟</m:t>
                                </m:r>
                              </m:e>
                              <m:sub>
                                <m:r>
                                  <a:rPr lang="fr-FR" sz="3200" i="1">
                                    <a:solidFill>
                                      <a:srgbClr val="FF0000"/>
                                    </a:solidFill>
                                    <a:latin typeface="Cambria Math" panose="02040503050406030204" pitchFamily="18" charset="0"/>
                                    <a:ea typeface="Cambria Math" panose="02040503050406030204" pitchFamily="18" charset="0"/>
                                  </a:rPr>
                                  <m:t>𝑖</m:t>
                                </m:r>
                              </m:sub>
                            </m:sSub>
                            <m:r>
                              <a:rPr lang="fr-FR" sz="3200" i="1">
                                <a:solidFill>
                                  <a:srgbClr val="FF0000"/>
                                </a:solidFill>
                                <a:latin typeface="Cambria Math" panose="02040503050406030204" pitchFamily="18" charset="0"/>
                                <a:ea typeface="Cambria Math" panose="02040503050406030204" pitchFamily="18" charset="0"/>
                              </a:rPr>
                              <m:t>,</m:t>
                            </m:r>
                            <m:r>
                              <a:rPr lang="fr-FR" sz="3200" i="1">
                                <a:solidFill>
                                  <a:srgbClr val="FF0000"/>
                                </a:solidFill>
                                <a:latin typeface="Cambria Math" panose="02040503050406030204" pitchFamily="18" charset="0"/>
                                <a:ea typeface="Cambria Math" panose="02040503050406030204" pitchFamily="18" charset="0"/>
                              </a:rPr>
                              <m:t>𝐵𝐸</m:t>
                            </m:r>
                          </m:e>
                          <m:sub>
                            <m:r>
                              <a:rPr lang="fr-FR" sz="3200" i="1">
                                <a:solidFill>
                                  <a:srgbClr val="FF0000"/>
                                </a:solidFill>
                                <a:latin typeface="Cambria Math" panose="02040503050406030204" pitchFamily="18" charset="0"/>
                                <a:ea typeface="Cambria Math" panose="02040503050406030204" pitchFamily="18" charset="0"/>
                              </a:rPr>
                              <m:t>𝑖</m:t>
                            </m:r>
                          </m:sub>
                        </m:sSub>
                        <m:r>
                          <a:rPr lang="fr-FR" sz="3200" b="1" i="1" smtClean="0">
                            <a:solidFill>
                              <a:srgbClr val="FF0000"/>
                            </a:solidFill>
                            <a:latin typeface="Cambria Math" panose="02040503050406030204" pitchFamily="18" charset="0"/>
                            <a:ea typeface="Cambria Math" panose="02040503050406030204" pitchFamily="18" charset="0"/>
                          </a:rPr>
                          <m:t>⇐</m:t>
                        </m:r>
                        <m:sSub>
                          <m:sSubPr>
                            <m:ctrlPr>
                              <a:rPr lang="fr-FR" sz="3200" b="1" i="1" smtClean="0">
                                <a:solidFill>
                                  <a:schemeClr val="accent4">
                                    <a:lumMod val="75000"/>
                                  </a:schemeClr>
                                </a:solidFill>
                                <a:latin typeface="Cambria Math" panose="02040503050406030204" pitchFamily="18" charset="0"/>
                                <a:ea typeface="Cambria Math" panose="02040503050406030204" pitchFamily="18" charset="0"/>
                              </a:rPr>
                            </m:ctrlPr>
                          </m:sSubPr>
                          <m:e>
                            <m:r>
                              <a:rPr lang="fr-FR" sz="3200" b="1" i="1" smtClean="0">
                                <a:solidFill>
                                  <a:schemeClr val="accent4">
                                    <a:lumMod val="75000"/>
                                  </a:schemeClr>
                                </a:solidFill>
                                <a:latin typeface="Cambria Math" panose="02040503050406030204" pitchFamily="18" charset="0"/>
                                <a:ea typeface="Cambria Math" panose="02040503050406030204" pitchFamily="18" charset="0"/>
                              </a:rPr>
                              <m:t>𝒆</m:t>
                            </m:r>
                          </m:e>
                          <m:sub>
                            <m:acc>
                              <m:accPr>
                                <m:chr m:val="⃗"/>
                                <m:ctrlPr>
                                  <a:rPr lang="fr-FR" sz="3200" b="1" i="1" smtClean="0">
                                    <a:solidFill>
                                      <a:schemeClr val="accent4">
                                        <a:lumMod val="75000"/>
                                      </a:schemeClr>
                                    </a:solidFill>
                                    <a:latin typeface="Cambria Math" panose="02040503050406030204" pitchFamily="18" charset="0"/>
                                    <a:ea typeface="Cambria Math" panose="02040503050406030204" pitchFamily="18" charset="0"/>
                                  </a:rPr>
                                </m:ctrlPr>
                              </m:accPr>
                              <m:e>
                                <m:r>
                                  <a:rPr lang="fr-FR" sz="3200" b="1" i="1" smtClean="0">
                                    <a:solidFill>
                                      <a:schemeClr val="accent4">
                                        <a:lumMod val="75000"/>
                                      </a:schemeClr>
                                    </a:solidFill>
                                    <a:latin typeface="Cambria Math" panose="02040503050406030204" pitchFamily="18" charset="0"/>
                                    <a:ea typeface="Cambria Math" panose="02040503050406030204" pitchFamily="18" charset="0"/>
                                  </a:rPr>
                                  <m:t>𝑿</m:t>
                                </m:r>
                              </m:e>
                            </m:acc>
                          </m:sub>
                        </m:sSub>
                        <m:d>
                          <m:dPr>
                            <m:ctrlPr>
                              <a:rPr lang="fr-FR" sz="3200" i="1">
                                <a:latin typeface="Cambria Math" panose="02040503050406030204" pitchFamily="18" charset="0"/>
                              </a:rPr>
                            </m:ctrlPr>
                          </m:dPr>
                          <m:e>
                            <m:sSub>
                              <m:sSubPr>
                                <m:ctrlPr>
                                  <a:rPr lang="fr-FR" sz="3200" i="1">
                                    <a:latin typeface="Cambria Math" panose="02040503050406030204" pitchFamily="18" charset="0"/>
                                    <a:ea typeface="Cambria Math"/>
                                  </a:rPr>
                                </m:ctrlPr>
                              </m:sSubPr>
                              <m:e>
                                <m:r>
                                  <a:rPr lang="fr-FR" sz="3200" i="1">
                                    <a:latin typeface="Cambria Math" panose="02040503050406030204" pitchFamily="18" charset="0"/>
                                    <a:ea typeface="Cambria Math"/>
                                  </a:rPr>
                                  <m:t>𝜌</m:t>
                                </m:r>
                              </m:e>
                              <m:sub>
                                <m:r>
                                  <a:rPr lang="fr-FR" sz="3200" i="1">
                                    <a:latin typeface="Cambria Math" panose="02040503050406030204" pitchFamily="18" charset="0"/>
                                    <a:ea typeface="Cambria Math"/>
                                  </a:rPr>
                                  <m:t>𝑛</m:t>
                                </m:r>
                              </m:sub>
                            </m:sSub>
                            <m:r>
                              <a:rPr lang="fr-FR" sz="3200" i="1">
                                <a:latin typeface="Cambria Math" panose="02040503050406030204" pitchFamily="18" charset="0"/>
                                <a:ea typeface="Cambria Math"/>
                              </a:rPr>
                              <m:t>,</m:t>
                            </m:r>
                            <m:sSub>
                              <m:sSubPr>
                                <m:ctrlPr>
                                  <a:rPr lang="fr-FR" sz="3200" i="1">
                                    <a:latin typeface="Cambria Math" panose="02040503050406030204" pitchFamily="18" charset="0"/>
                                    <a:ea typeface="Cambria Math"/>
                                  </a:rPr>
                                </m:ctrlPr>
                              </m:sSubPr>
                              <m:e>
                                <m:r>
                                  <a:rPr lang="fr-FR" sz="3200" i="1">
                                    <a:latin typeface="Cambria Math" panose="02040503050406030204" pitchFamily="18" charset="0"/>
                                    <a:ea typeface="Cambria Math"/>
                                  </a:rPr>
                                  <m:t>𝜌</m:t>
                                </m:r>
                              </m:e>
                              <m:sub>
                                <m:r>
                                  <a:rPr lang="fr-FR" sz="3200" i="1">
                                    <a:latin typeface="Cambria Math" panose="02040503050406030204" pitchFamily="18" charset="0"/>
                                    <a:ea typeface="Cambria Math"/>
                                  </a:rPr>
                                  <m:t>𝑝</m:t>
                                </m:r>
                              </m:sub>
                            </m:sSub>
                          </m:e>
                        </m:d>
                      </m:oMath>
                    </m:oMathPara>
                  </a14:m>
                  <a:endParaRPr lang="fr-FR" sz="3200" dirty="0"/>
                </a:p>
              </p:txBody>
            </p:sp>
          </mc:Choice>
          <mc:Fallback xmlns="">
            <p:sp>
              <p:nvSpPr>
                <p:cNvPr id="8" name="ZoneTexte 7"/>
                <p:cNvSpPr txBox="1">
                  <a:spLocks noRot="1" noChangeAspect="1" noMove="1" noResize="1" noEditPoints="1" noAdjustHandles="1" noChangeArrowheads="1" noChangeShapeType="1" noTextEdit="1"/>
                </p:cNvSpPr>
                <p:nvPr/>
              </p:nvSpPr>
              <p:spPr>
                <a:xfrm>
                  <a:off x="5410200" y="5152103"/>
                  <a:ext cx="3817391" cy="658001"/>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763000" y="5188249"/>
                  <a:ext cx="2278572" cy="10772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200" b="1" i="1" smtClean="0">
                            <a:solidFill>
                              <a:srgbClr val="FF0000"/>
                            </a:solidFill>
                            <a:latin typeface="Cambria Math" panose="02040503050406030204" pitchFamily="18" charset="0"/>
                            <a:ea typeface="Cambria Math"/>
                          </a:rPr>
                          <m:t>⇒</m:t>
                        </m:r>
                        <m:r>
                          <m:rPr>
                            <m:sty m:val="p"/>
                          </m:rPr>
                          <a:rPr lang="fr-FR" sz="3200" dirty="0" smtClean="0">
                            <a:solidFill>
                              <a:srgbClr val="FF0000"/>
                            </a:solidFill>
                            <a:latin typeface="Cambria Math" panose="02040503050406030204" pitchFamily="18" charset="0"/>
                          </a:rPr>
                          <m:t>M</m:t>
                        </m:r>
                        <m:r>
                          <a:rPr lang="fr-FR" sz="3200" dirty="0" smtClean="0">
                            <a:solidFill>
                              <a:srgbClr val="FF0000"/>
                            </a:solidFill>
                            <a:latin typeface="Cambria Math" panose="02040503050406030204" pitchFamily="18" charset="0"/>
                          </a:rPr>
                          <m:t>,</m:t>
                        </m:r>
                        <m:r>
                          <m:rPr>
                            <m:sty m:val="p"/>
                          </m:rPr>
                          <a:rPr lang="fr-FR" sz="3200" dirty="0" smtClean="0">
                            <a:solidFill>
                              <a:srgbClr val="FF0000"/>
                            </a:solidFill>
                            <a:latin typeface="Cambria Math" panose="02040503050406030204" pitchFamily="18" charset="0"/>
                          </a:rPr>
                          <m:t>R</m:t>
                        </m:r>
                        <m:r>
                          <a:rPr lang="fr-FR" sz="3200" dirty="0" smtClean="0">
                            <a:solidFill>
                              <a:srgbClr val="FF0000"/>
                            </a:solidFill>
                            <a:latin typeface="Cambria Math" panose="02040503050406030204" pitchFamily="18" charset="0"/>
                          </a:rPr>
                          <m:t>,</m:t>
                        </m:r>
                        <m:r>
                          <a:rPr lang="fr-FR" sz="3200" i="1" dirty="0">
                            <a:solidFill>
                              <a:srgbClr val="FF0000"/>
                            </a:solidFill>
                            <a:latin typeface="Cambria Math" panose="02040503050406030204" pitchFamily="18" charset="0"/>
                            <a:ea typeface="Cambria Math" panose="02040503050406030204" pitchFamily="18" charset="0"/>
                          </a:rPr>
                          <m:t>𝛬</m:t>
                        </m:r>
                      </m:oMath>
                    </m:oMathPara>
                  </a14:m>
                  <a:endParaRPr lang="fr-FR" sz="3200" dirty="0">
                    <a:solidFill>
                      <a:srgbClr val="FF0000"/>
                    </a:solidFill>
                  </a:endParaRPr>
                </a:p>
                <a:p>
                  <a:endParaRPr lang="fr-FR" sz="3200" b="1" dirty="0"/>
                </a:p>
              </p:txBody>
            </p:sp>
          </mc:Choice>
          <mc:Fallback xmlns="">
            <p:sp>
              <p:nvSpPr>
                <p:cNvPr id="9" name="Rectangle 8"/>
                <p:cNvSpPr>
                  <a:spLocks noRot="1" noChangeAspect="1" noMove="1" noResize="1" noEditPoints="1" noAdjustHandles="1" noChangeArrowheads="1" noChangeShapeType="1" noTextEdit="1"/>
                </p:cNvSpPr>
                <p:nvPr/>
              </p:nvSpPr>
              <p:spPr>
                <a:xfrm>
                  <a:off x="8763000" y="5188249"/>
                  <a:ext cx="2278572" cy="1077218"/>
                </a:xfrm>
                <a:prstGeom prst="rect">
                  <a:avLst/>
                </a:prstGeom>
                <a:blipFill>
                  <a:blip r:embed="rId5"/>
                  <a:stretch>
                    <a:fillRect/>
                  </a:stretch>
                </a:blipFill>
              </p:spPr>
              <p:txBody>
                <a:bodyPr/>
                <a:lstStyle/>
                <a:p>
                  <a:r>
                    <a:rPr lang="fr-FR">
                      <a:noFill/>
                    </a:rPr>
                    <a:t> </a:t>
                  </a:r>
                </a:p>
              </p:txBody>
            </p:sp>
          </mc:Fallback>
        </mc:AlternateContent>
      </p:grpSp>
      <p:sp>
        <p:nvSpPr>
          <p:cNvPr id="13" name="Titre 5"/>
          <p:cNvSpPr>
            <a:spLocks noGrp="1"/>
          </p:cNvSpPr>
          <p:nvPr>
            <p:ph type="title"/>
          </p:nvPr>
        </p:nvSpPr>
        <p:spPr>
          <a:xfrm>
            <a:off x="457944" y="228600"/>
            <a:ext cx="8229600" cy="838200"/>
          </a:xfrm>
        </p:spPr>
        <p:txBody>
          <a:bodyPr/>
          <a:lstStyle/>
          <a:p>
            <a:r>
              <a:rPr lang="fr-FR" sz="2800" dirty="0" smtClean="0"/>
              <a:t>Jumping </a:t>
            </a:r>
            <a:r>
              <a:rPr lang="fr-FR" sz="2800" dirty="0" err="1" smtClean="0"/>
              <a:t>across</a:t>
            </a:r>
            <a:r>
              <a:rPr lang="fr-FR" sz="2800" dirty="0" smtClean="0"/>
              <a:t> the </a:t>
            </a:r>
            <a:r>
              <a:rPr lang="fr-FR" sz="2800" dirty="0" err="1" smtClean="0"/>
              <a:t>scales</a:t>
            </a:r>
            <a:r>
              <a:rPr lang="fr-FR" sz="2800" dirty="0" smtClean="0"/>
              <a:t>: the syllabus</a:t>
            </a:r>
            <a:endParaRPr lang="fr-FR" sz="2800" dirty="0"/>
          </a:p>
        </p:txBody>
      </p:sp>
      <p:sp>
        <p:nvSpPr>
          <p:cNvPr id="5" name="ZoneTexte 4"/>
          <p:cNvSpPr txBox="1"/>
          <p:nvPr/>
        </p:nvSpPr>
        <p:spPr>
          <a:xfrm>
            <a:off x="22742" y="5791200"/>
            <a:ext cx="2263258" cy="923330"/>
          </a:xfrm>
          <a:prstGeom prst="rect">
            <a:avLst/>
          </a:prstGeom>
          <a:noFill/>
        </p:spPr>
        <p:txBody>
          <a:bodyPr wrap="square" rtlCol="0">
            <a:spAutoFit/>
          </a:bodyPr>
          <a:lstStyle/>
          <a:p>
            <a:pPr algn="ctr"/>
            <a:r>
              <a:rPr lang="fr-FR" dirty="0" err="1" smtClean="0"/>
              <a:t>Laboratory</a:t>
            </a:r>
            <a:r>
              <a:rPr lang="fr-FR" dirty="0" smtClean="0"/>
              <a:t> observables </a:t>
            </a:r>
          </a:p>
          <a:p>
            <a:pPr algn="ctr"/>
            <a:endParaRPr lang="fr-FR" dirty="0"/>
          </a:p>
        </p:txBody>
      </p:sp>
      <p:sp>
        <p:nvSpPr>
          <p:cNvPr id="12" name="ZoneTexte 11"/>
          <p:cNvSpPr txBox="1"/>
          <p:nvPr/>
        </p:nvSpPr>
        <p:spPr>
          <a:xfrm>
            <a:off x="5870835" y="5867400"/>
            <a:ext cx="3044566" cy="646331"/>
          </a:xfrm>
          <a:prstGeom prst="rect">
            <a:avLst/>
          </a:prstGeom>
          <a:noFill/>
        </p:spPr>
        <p:txBody>
          <a:bodyPr wrap="square" rtlCol="0">
            <a:spAutoFit/>
          </a:bodyPr>
          <a:lstStyle/>
          <a:p>
            <a:pPr algn="ctr"/>
            <a:r>
              <a:rPr lang="fr-FR" dirty="0" err="1" smtClean="0"/>
              <a:t>Astronomical</a:t>
            </a:r>
            <a:r>
              <a:rPr lang="fr-FR" dirty="0" smtClean="0"/>
              <a:t>  observables</a:t>
            </a:r>
          </a:p>
        </p:txBody>
      </p:sp>
      <p:sp>
        <p:nvSpPr>
          <p:cNvPr id="14" name="ZoneTexte 13"/>
          <p:cNvSpPr txBox="1"/>
          <p:nvPr/>
        </p:nvSpPr>
        <p:spPr>
          <a:xfrm>
            <a:off x="3340710" y="5638800"/>
            <a:ext cx="2037737" cy="646331"/>
          </a:xfrm>
          <a:prstGeom prst="rect">
            <a:avLst/>
          </a:prstGeom>
          <a:noFill/>
        </p:spPr>
        <p:txBody>
          <a:bodyPr wrap="none" rtlCol="0">
            <a:spAutoFit/>
          </a:bodyPr>
          <a:lstStyle/>
          <a:p>
            <a:pPr algn="ctr"/>
            <a:r>
              <a:rPr lang="fr-FR" dirty="0" err="1" smtClean="0"/>
              <a:t>EoS</a:t>
            </a:r>
            <a:r>
              <a:rPr lang="fr-FR" dirty="0" smtClean="0"/>
              <a:t> </a:t>
            </a:r>
            <a:r>
              <a:rPr lang="fr-FR" dirty="0" err="1" smtClean="0"/>
              <a:t>analytic</a:t>
            </a:r>
            <a:r>
              <a:rPr lang="fr-FR" dirty="0" smtClean="0"/>
              <a:t> </a:t>
            </a:r>
          </a:p>
          <a:p>
            <a:pPr algn="ctr"/>
            <a:r>
              <a:rPr lang="fr-FR" dirty="0" err="1" smtClean="0"/>
              <a:t>representation</a:t>
            </a:r>
            <a:r>
              <a:rPr lang="fr-FR" dirty="0" smtClean="0"/>
              <a:t>  </a:t>
            </a:r>
            <a:endParaRPr lang="fr-FR" dirty="0"/>
          </a:p>
        </p:txBody>
      </p:sp>
    </p:spTree>
    <p:extLst>
      <p:ext uri="{BB962C8B-B14F-4D97-AF65-F5344CB8AC3E}">
        <p14:creationId xmlns:p14="http://schemas.microsoft.com/office/powerpoint/2010/main" val="76350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2" grpId="0" animBg="1"/>
      <p:bldP spid="5"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4193" y="2110597"/>
            <a:ext cx="9115097" cy="1628412"/>
          </a:xfrm>
        </p:spPr>
        <p:txBody>
          <a:bodyPr>
            <a:noAutofit/>
          </a:bodyPr>
          <a:lstStyle/>
          <a:p>
            <a:pPr marL="0" indent="0">
              <a:buNone/>
            </a:pPr>
            <a:endParaRPr lang="fr-FR" sz="2000" b="1" i="1" dirty="0">
              <a:solidFill>
                <a:schemeClr val="accent2"/>
              </a:solidFill>
            </a:endParaRPr>
          </a:p>
          <a:p>
            <a:pPr marL="0" indent="0">
              <a:buNone/>
            </a:pPr>
            <a:r>
              <a:rPr lang="fr-FR" sz="2000" dirty="0" smtClean="0">
                <a:solidFill>
                  <a:schemeClr val="tx1"/>
                </a:solidFill>
              </a:rPr>
              <a:t> </a:t>
            </a:r>
          </a:p>
          <a:p>
            <a:pPr marL="0" indent="0">
              <a:buNone/>
            </a:pPr>
            <a:r>
              <a:rPr lang="fr-FR" sz="2000" dirty="0" smtClean="0"/>
              <a:t> </a:t>
            </a:r>
          </a:p>
          <a:p>
            <a:pPr marL="0" indent="0">
              <a:buNone/>
            </a:pPr>
            <a:endParaRPr lang="fr-FR" sz="2000" b="1" dirty="0">
              <a:solidFill>
                <a:schemeClr val="tx2"/>
              </a:solidFill>
            </a:endParaRPr>
          </a:p>
          <a:p>
            <a:pPr marL="800100" lvl="1" indent="-342900">
              <a:buFont typeface="+mj-lt"/>
              <a:buAutoNum type="arabicPeriod" startAt="3"/>
            </a:pPr>
            <a:endParaRPr lang="fr-FR" sz="2000" dirty="0">
              <a:solidFill>
                <a:schemeClr val="accent2"/>
              </a:solidFill>
              <a:latin typeface="Arial" panose="020B0604020202020204" pitchFamily="34" charset="0"/>
              <a:cs typeface="Arial" panose="020B0604020202020204" pitchFamily="34" charset="0"/>
            </a:endParaRPr>
          </a:p>
          <a:p>
            <a:endParaRPr lang="fr-FR" sz="2000" dirty="0" smtClean="0">
              <a:solidFill>
                <a:schemeClr val="tx1"/>
              </a:solidFill>
            </a:endParaRPr>
          </a:p>
        </p:txBody>
      </p:sp>
      <mc:AlternateContent xmlns:mc="http://schemas.openxmlformats.org/markup-compatibility/2006" xmlns:a14="http://schemas.microsoft.com/office/drawing/2010/main">
        <mc:Choice Requires="a14">
          <p:sp>
            <p:nvSpPr>
              <p:cNvPr id="13" name="Rectangle 12"/>
              <p:cNvSpPr/>
              <p:nvPr/>
            </p:nvSpPr>
            <p:spPr>
              <a:xfrm>
                <a:off x="306976" y="2186797"/>
                <a:ext cx="8837024" cy="3293209"/>
              </a:xfrm>
              <a:prstGeom prst="rect">
                <a:avLst/>
              </a:prstGeom>
            </p:spPr>
            <p:txBody>
              <a:bodyPr wrap="square">
                <a:spAutoFit/>
              </a:bodyPr>
              <a:lstStyle/>
              <a:p>
                <a:pPr marL="0" indent="0">
                  <a:buNone/>
                </a:pPr>
                <a:endParaRPr lang="fr-FR" sz="2400" dirty="0" smtClean="0">
                  <a:solidFill>
                    <a:schemeClr val="tx1"/>
                  </a:solidFill>
                </a:endParaRPr>
              </a:p>
              <a:p>
                <a:pPr marL="0" indent="0">
                  <a:buNone/>
                </a:pPr>
                <a:endParaRPr lang="fr-FR" sz="2400" dirty="0">
                  <a:solidFill>
                    <a:schemeClr val="tx1"/>
                  </a:solidFill>
                </a:endParaRPr>
              </a:p>
              <a:p>
                <a:pPr lvl="1"/>
                <a14:m>
                  <m:oMath xmlns:m="http://schemas.openxmlformats.org/officeDocument/2006/math">
                    <m:r>
                      <m:rPr>
                        <m:nor/>
                      </m:rPr>
                      <a:rPr lang="fr-FR" sz="2000" b="1" dirty="0">
                        <a:solidFill>
                          <a:schemeClr val="tx1"/>
                        </a:solidFill>
                        <a:latin typeface="Arial" panose="020B0604020202020204" pitchFamily="34" charset="0"/>
                        <a:cs typeface="Arial" panose="020B0604020202020204" pitchFamily="34" charset="0"/>
                      </a:rPr>
                      <m:t>f</m:t>
                    </m:r>
                    <m:r>
                      <m:rPr>
                        <m:nor/>
                      </m:rPr>
                      <a:rPr lang="fr-FR" sz="2000" b="1" baseline="-25000" dirty="0">
                        <a:solidFill>
                          <a:schemeClr val="tx1"/>
                        </a:solidFill>
                        <a:latin typeface="Arial" panose="020B0604020202020204" pitchFamily="34" charset="0"/>
                        <a:cs typeface="Arial" panose="020B0604020202020204" pitchFamily="34" charset="0"/>
                      </a:rPr>
                      <m:t>1</m:t>
                    </m:r>
                    <m:r>
                      <m:rPr>
                        <m:nor/>
                      </m:rPr>
                      <a:rPr lang="fr-FR" sz="2000" b="1" dirty="0">
                        <a:solidFill>
                          <a:schemeClr val="tx1"/>
                        </a:solidFill>
                        <a:latin typeface="Arial" panose="020B0604020202020204" pitchFamily="34" charset="0"/>
                        <a:cs typeface="Arial" panose="020B0604020202020204" pitchFamily="34" charset="0"/>
                      </a:rPr>
                      <m:t>.</m:t>
                    </m:r>
                    <m:r>
                      <m:rPr>
                        <m:nor/>
                      </m:rPr>
                      <a:rPr lang="fr-FR" sz="2000" dirty="0">
                        <a:solidFill>
                          <a:schemeClr val="tx1"/>
                        </a:solidFill>
                        <a:latin typeface="Arial" panose="020B0604020202020204" pitchFamily="34" charset="0"/>
                        <a:cs typeface="Arial" panose="020B0604020202020204" pitchFamily="34" charset="0"/>
                      </a:rPr>
                      <m:t> </m:t>
                    </m:r>
                    <m:r>
                      <m:rPr>
                        <m:nor/>
                      </m:rPr>
                      <a:rPr lang="fr-FR" sz="2000" b="0" i="0" dirty="0" smtClean="0">
                        <a:solidFill>
                          <a:schemeClr val="tx1"/>
                        </a:solidFill>
                        <a:latin typeface="Arial" panose="020B0604020202020204" pitchFamily="34" charset="0"/>
                        <a:cs typeface="Arial" panose="020B0604020202020204" pitchFamily="34" charset="0"/>
                      </a:rPr>
                      <m:t> </m:t>
                    </m:r>
                    <m:r>
                      <m:rPr>
                        <m:nor/>
                      </m:rPr>
                      <a:rPr lang="fr-FR" sz="2000" b="0" i="0" dirty="0" smtClean="0">
                        <a:solidFill>
                          <a:schemeClr val="tx1"/>
                        </a:solidFill>
                        <a:latin typeface="Arial" panose="020B0604020202020204" pitchFamily="34" charset="0"/>
                        <a:cs typeface="Arial" panose="020B0604020202020204" pitchFamily="34" charset="0"/>
                      </a:rPr>
                      <m:t>nuclear</m:t>
                    </m:r>
                    <m:r>
                      <m:rPr>
                        <m:nor/>
                      </m:rPr>
                      <a:rPr lang="fr-FR" sz="2000" b="0" i="0" dirty="0" smtClean="0">
                        <a:solidFill>
                          <a:schemeClr val="tx1"/>
                        </a:solidFill>
                        <a:latin typeface="Arial" panose="020B0604020202020204" pitchFamily="34" charset="0"/>
                        <a:cs typeface="Arial" panose="020B0604020202020204" pitchFamily="34" charset="0"/>
                      </a:rPr>
                      <m:t> </m:t>
                    </m:r>
                    <m:r>
                      <m:rPr>
                        <m:nor/>
                      </m:rPr>
                      <a:rPr lang="fr-FR" sz="2000" b="0" i="0" dirty="0" smtClean="0">
                        <a:solidFill>
                          <a:schemeClr val="tx1"/>
                        </a:solidFill>
                        <a:latin typeface="Arial" panose="020B0604020202020204" pitchFamily="34" charset="0"/>
                        <a:cs typeface="Arial" panose="020B0604020202020204" pitchFamily="34" charset="0"/>
                      </a:rPr>
                      <m:t>data</m:t>
                    </m:r>
                    <m:r>
                      <m:rPr>
                        <m:nor/>
                      </m:rPr>
                      <a:rPr lang="fr-FR" sz="2000" b="0" dirty="0" smtClean="0">
                        <a:solidFill>
                          <a:schemeClr val="tx1"/>
                        </a:solidFill>
                        <a:latin typeface="Arial" panose="020B0604020202020204" pitchFamily="34" charset="0"/>
                        <a:cs typeface="Arial" panose="020B0604020202020204" pitchFamily="34" charset="0"/>
                      </a:rPr>
                      <m:t>  </m:t>
                    </m:r>
                  </m:oMath>
                </a14:m>
                <a:r>
                  <a:rPr lang="fr-FR" sz="2000" dirty="0" smtClean="0">
                    <a:solidFill>
                      <a:schemeClr val="tx1"/>
                    </a:solidFill>
                    <a:latin typeface="Arial" panose="020B0604020202020204" pitchFamily="34" charset="0"/>
                    <a:cs typeface="Arial" panose="020B0604020202020204" pitchFamily="34" charset="0"/>
                  </a:rPr>
                  <a:t>  </a:t>
                </a:r>
              </a:p>
              <a:p>
                <a:pPr lvl="1"/>
                <a14:m>
                  <m:oMath xmlns:m="http://schemas.openxmlformats.org/officeDocument/2006/math">
                    <m:r>
                      <m:rPr>
                        <m:nor/>
                      </m:rPr>
                      <a:rPr lang="fr-FR" sz="2000" b="1" dirty="0">
                        <a:solidFill>
                          <a:schemeClr val="tx1"/>
                        </a:solidFill>
                        <a:latin typeface="Arial" panose="020B0604020202020204" pitchFamily="34" charset="0"/>
                        <a:cs typeface="Arial" panose="020B0604020202020204" pitchFamily="34" charset="0"/>
                      </a:rPr>
                      <m:t>f</m:t>
                    </m:r>
                    <m:r>
                      <m:rPr>
                        <m:nor/>
                      </m:rPr>
                      <a:rPr lang="fr-FR" sz="2000" b="1" i="0" baseline="-25000" dirty="0" smtClean="0">
                        <a:solidFill>
                          <a:schemeClr val="tx1"/>
                        </a:solidFill>
                        <a:latin typeface="Arial" panose="020B0604020202020204" pitchFamily="34" charset="0"/>
                        <a:cs typeface="Arial" panose="020B0604020202020204" pitchFamily="34" charset="0"/>
                      </a:rPr>
                      <m:t>2</m:t>
                    </m:r>
                    <m:r>
                      <m:rPr>
                        <m:nor/>
                      </m:rPr>
                      <a:rPr lang="fr-FR" sz="2000" b="1" dirty="0">
                        <a:solidFill>
                          <a:schemeClr val="tx1"/>
                        </a:solidFill>
                        <a:latin typeface="Arial" panose="020B0604020202020204" pitchFamily="34" charset="0"/>
                        <a:cs typeface="Arial" panose="020B0604020202020204" pitchFamily="34" charset="0"/>
                      </a:rPr>
                      <m:t>.</m:t>
                    </m:r>
                    <m:r>
                      <a:rPr lang="fr-FR" sz="2000" i="0" dirty="0">
                        <a:solidFill>
                          <a:schemeClr val="tx1"/>
                        </a:solidFill>
                        <a:latin typeface="Cambria Math" panose="02040503050406030204" pitchFamily="18" charset="0"/>
                        <a:cs typeface="Arial" panose="020B0604020202020204" pitchFamily="34" charset="0"/>
                      </a:rPr>
                      <m:t>  </m:t>
                    </m:r>
                  </m:oMath>
                </a14:m>
                <a:r>
                  <a:rPr lang="fr-FR" sz="2000" dirty="0" smtClean="0">
                    <a:solidFill>
                      <a:schemeClr val="tx1"/>
                    </a:solidFill>
                    <a:latin typeface="Arial" panose="020B0604020202020204" pitchFamily="34" charset="0"/>
                    <a:cs typeface="Arial" panose="020B0604020202020204" pitchFamily="34" charset="0"/>
                  </a:rPr>
                  <a:t> ab-</a:t>
                </a:r>
                <a:r>
                  <a:rPr lang="fr-FR" sz="2000" dirty="0" err="1" smtClean="0">
                    <a:solidFill>
                      <a:schemeClr val="tx1"/>
                    </a:solidFill>
                    <a:latin typeface="Arial" panose="020B0604020202020204" pitchFamily="34" charset="0"/>
                    <a:cs typeface="Arial" panose="020B0604020202020204" pitchFamily="34" charset="0"/>
                  </a:rPr>
                  <a:t>initio</a:t>
                </a:r>
                <a:r>
                  <a:rPr lang="fr-FR" sz="2000" dirty="0" smtClean="0">
                    <a:solidFill>
                      <a:schemeClr val="tx1"/>
                    </a:solidFill>
                    <a:latin typeface="Arial" panose="020B0604020202020204" pitchFamily="34" charset="0"/>
                    <a:cs typeface="Arial" panose="020B0604020202020204" pitchFamily="34" charset="0"/>
                  </a:rPr>
                  <a:t> </a:t>
                </a:r>
                <a:r>
                  <a:rPr lang="fr-FR" sz="2000" dirty="0" err="1" smtClean="0">
                    <a:solidFill>
                      <a:schemeClr val="tx1"/>
                    </a:solidFill>
                    <a:latin typeface="Arial" panose="020B0604020202020204" pitchFamily="34" charset="0"/>
                    <a:cs typeface="Arial" panose="020B0604020202020204" pitchFamily="34" charset="0"/>
                  </a:rPr>
                  <a:t>theory</a:t>
                </a:r>
                <a:r>
                  <a:rPr lang="fr-FR" sz="2000" dirty="0" smtClean="0">
                    <a:solidFill>
                      <a:schemeClr val="tx1"/>
                    </a:solidFill>
                    <a:latin typeface="Arial" panose="020B0604020202020204" pitchFamily="34" charset="0"/>
                    <a:cs typeface="Arial" panose="020B0604020202020204" pitchFamily="34" charset="0"/>
                  </a:rPr>
                  <a:t> </a:t>
                </a:r>
                <a:endParaRPr lang="fr-FR" sz="2000" i="1" dirty="0" smtClean="0">
                  <a:solidFill>
                    <a:schemeClr val="tx1"/>
                  </a:solidFill>
                  <a:latin typeface="Arial" panose="020B0604020202020204" pitchFamily="34" charset="0"/>
                  <a:cs typeface="Arial" panose="020B0604020202020204" pitchFamily="34" charset="0"/>
                </a:endParaRPr>
              </a:p>
              <a:p>
                <a:pPr lvl="1"/>
                <a:endParaRPr lang="fr-FR" sz="2000" dirty="0" smtClean="0">
                  <a:solidFill>
                    <a:schemeClr val="tx1"/>
                  </a:solidFill>
                  <a:latin typeface="Arial" panose="020B0604020202020204" pitchFamily="34" charset="0"/>
                  <a:cs typeface="Arial" panose="020B0604020202020204" pitchFamily="34" charset="0"/>
                </a:endParaRPr>
              </a:p>
              <a:p>
                <a:pPr lvl="1"/>
                <a14:m>
                  <m:oMath xmlns:m="http://schemas.openxmlformats.org/officeDocument/2006/math">
                    <m:r>
                      <m:rPr>
                        <m:nor/>
                      </m:rPr>
                      <a:rPr lang="fr-FR" sz="2000" b="1" dirty="0">
                        <a:latin typeface="Arial" panose="020B0604020202020204" pitchFamily="34" charset="0"/>
                        <a:cs typeface="Arial" panose="020B0604020202020204" pitchFamily="34" charset="0"/>
                      </a:rPr>
                      <m:t>f</m:t>
                    </m:r>
                    <m:r>
                      <m:rPr>
                        <m:nor/>
                      </m:rPr>
                      <a:rPr lang="fr-FR" sz="2000" b="1" i="0" baseline="-25000" dirty="0" smtClean="0">
                        <a:latin typeface="Arial" panose="020B0604020202020204" pitchFamily="34" charset="0"/>
                        <a:cs typeface="Arial" panose="020B0604020202020204" pitchFamily="34" charset="0"/>
                      </a:rPr>
                      <m:t>3</m:t>
                    </m:r>
                    <m:r>
                      <m:rPr>
                        <m:nor/>
                      </m:rPr>
                      <a:rPr lang="fr-FR" sz="2000" b="1" dirty="0">
                        <a:latin typeface="Arial" panose="020B0604020202020204" pitchFamily="34" charset="0"/>
                        <a:cs typeface="Arial" panose="020B0604020202020204" pitchFamily="34" charset="0"/>
                      </a:rPr>
                      <m:t>.</m:t>
                    </m:r>
                    <m:r>
                      <a:rPr lang="fr-FR" sz="2000" b="1" i="1" dirty="0">
                        <a:latin typeface="Cambria Math" panose="02040503050406030204" pitchFamily="18" charset="0"/>
                        <a:cs typeface="Arial" panose="020B0604020202020204" pitchFamily="34" charset="0"/>
                      </a:rPr>
                      <m:t> </m:t>
                    </m:r>
                    <m:r>
                      <m:rPr>
                        <m:nor/>
                      </m:rPr>
                      <a:rPr lang="fr-FR" sz="2000" dirty="0">
                        <a:latin typeface="Arial" panose="020B0604020202020204" pitchFamily="34" charset="0"/>
                        <a:cs typeface="Arial" panose="020B0604020202020204" pitchFamily="34" charset="0"/>
                      </a:rPr>
                      <m:t> </m:t>
                    </m:r>
                    <m:r>
                      <m:rPr>
                        <m:nor/>
                      </m:rPr>
                      <a:rPr lang="fr-FR" sz="2000" baseline="-25000" dirty="0">
                        <a:latin typeface="Arial" panose="020B0604020202020204" pitchFamily="34" charset="0"/>
                        <a:cs typeface="Arial" panose="020B0604020202020204" pitchFamily="34" charset="0"/>
                      </a:rPr>
                      <m:t> </m:t>
                    </m:r>
                  </m:oMath>
                </a14:m>
                <a:r>
                  <a:rPr lang="fr-FR" sz="2000" dirty="0" err="1">
                    <a:latin typeface="Arial" panose="020B0604020202020204" pitchFamily="34" charset="0"/>
                    <a:cs typeface="Arial" panose="020B0604020202020204" pitchFamily="34" charset="0"/>
                  </a:rPr>
                  <a:t>max.mass</a:t>
                </a:r>
                <a:r>
                  <a:rPr lang="fr-FR" sz="2000" dirty="0">
                    <a:latin typeface="Arial" panose="020B0604020202020204" pitchFamily="34" charset="0"/>
                    <a:cs typeface="Arial" panose="020B0604020202020204" pitchFamily="34" charset="0"/>
                  </a:rPr>
                  <a:t> </a:t>
                </a:r>
                <a:r>
                  <a:rPr lang="fr-FR" sz="2000" dirty="0" smtClean="0">
                    <a:latin typeface="Arial" panose="020B0604020202020204" pitchFamily="34" charset="0"/>
                    <a:cs typeface="Arial" panose="020B0604020202020204" pitchFamily="34" charset="0"/>
                  </a:rPr>
                  <a:t> (radio)</a:t>
                </a:r>
                <a:endParaRPr lang="fr-FR" sz="2000" dirty="0">
                  <a:latin typeface="Arial" panose="020B0604020202020204" pitchFamily="34" charset="0"/>
                  <a:cs typeface="Arial" panose="020B0604020202020204" pitchFamily="34" charset="0"/>
                </a:endParaRPr>
              </a:p>
              <a:p>
                <a:pPr lvl="1"/>
                <a14:m>
                  <m:oMath xmlns:m="http://schemas.openxmlformats.org/officeDocument/2006/math">
                    <m:r>
                      <m:rPr>
                        <m:nor/>
                      </m:rPr>
                      <a:rPr lang="fr-FR" sz="2000" b="1" dirty="0">
                        <a:latin typeface="Arial" panose="020B0604020202020204" pitchFamily="34" charset="0"/>
                        <a:cs typeface="Arial" panose="020B0604020202020204" pitchFamily="34" charset="0"/>
                      </a:rPr>
                      <m:t>f</m:t>
                    </m:r>
                    <m:r>
                      <m:rPr>
                        <m:nor/>
                      </m:rPr>
                      <a:rPr lang="fr-FR" sz="2000" b="1" i="0" baseline="-25000" dirty="0" smtClean="0">
                        <a:latin typeface="Arial" panose="020B0604020202020204" pitchFamily="34" charset="0"/>
                        <a:cs typeface="Arial" panose="020B0604020202020204" pitchFamily="34" charset="0"/>
                      </a:rPr>
                      <m:t>4</m:t>
                    </m:r>
                    <m:r>
                      <m:rPr>
                        <m:nor/>
                      </m:rPr>
                      <a:rPr lang="fr-FR" sz="2000" b="1" dirty="0">
                        <a:latin typeface="Arial" panose="020B0604020202020204" pitchFamily="34" charset="0"/>
                        <a:cs typeface="Arial" panose="020B0604020202020204" pitchFamily="34" charset="0"/>
                      </a:rPr>
                      <m:t>.</m:t>
                    </m:r>
                    <m:r>
                      <a:rPr lang="fr-FR" sz="2000" i="1" dirty="0">
                        <a:latin typeface="Cambria Math" panose="02040503050406030204" pitchFamily="18" charset="0"/>
                        <a:cs typeface="Arial" panose="020B0604020202020204" pitchFamily="34" charset="0"/>
                      </a:rPr>
                      <m:t> </m:t>
                    </m:r>
                  </m:oMath>
                </a14:m>
                <a:r>
                  <a:rPr lang="fr-FR" sz="2000" dirty="0">
                    <a:latin typeface="Arial" panose="020B0604020202020204" pitchFamily="34" charset="0"/>
                    <a:cs typeface="Arial" panose="020B0604020202020204" pitchFamily="34" charset="0"/>
                  </a:rPr>
                  <a:t> </a:t>
                </a:r>
                <a:r>
                  <a:rPr lang="fr-FR" sz="2000" dirty="0" smtClean="0">
                    <a:latin typeface="Arial" panose="020B0604020202020204" pitchFamily="34" charset="0"/>
                    <a:cs typeface="Arial" panose="020B0604020202020204" pitchFamily="34" charset="0"/>
                  </a:rPr>
                  <a:t>tidal </a:t>
                </a:r>
                <a:r>
                  <a:rPr lang="fr-FR" sz="2000" dirty="0" err="1" smtClean="0">
                    <a:latin typeface="Arial" panose="020B0604020202020204" pitchFamily="34" charset="0"/>
                    <a:cs typeface="Arial" panose="020B0604020202020204" pitchFamily="34" charset="0"/>
                  </a:rPr>
                  <a:t>polarisability</a:t>
                </a:r>
                <a:r>
                  <a:rPr lang="fr-FR" sz="2000" dirty="0" smtClean="0">
                    <a:latin typeface="Arial" panose="020B0604020202020204" pitchFamily="34" charset="0"/>
                    <a:cs typeface="Arial" panose="020B0604020202020204" pitchFamily="34" charset="0"/>
                  </a:rPr>
                  <a:t> (GW)</a:t>
                </a:r>
                <a:endParaRPr lang="fr-FR" sz="2000" dirty="0">
                  <a:latin typeface="Arial" panose="020B0604020202020204" pitchFamily="34" charset="0"/>
                  <a:cs typeface="Arial" panose="020B0604020202020204" pitchFamily="34" charset="0"/>
                </a:endParaRPr>
              </a:p>
              <a:p>
                <a:pPr lvl="1"/>
                <a14:m>
                  <m:oMath xmlns:m="http://schemas.openxmlformats.org/officeDocument/2006/math">
                    <m:r>
                      <m:rPr>
                        <m:nor/>
                      </m:rPr>
                      <a:rPr lang="fr-FR" sz="2000" b="1" dirty="0">
                        <a:latin typeface="Arial" panose="020B0604020202020204" pitchFamily="34" charset="0"/>
                        <a:cs typeface="Arial" panose="020B0604020202020204" pitchFamily="34" charset="0"/>
                      </a:rPr>
                      <m:t>f</m:t>
                    </m:r>
                    <m:r>
                      <m:rPr>
                        <m:nor/>
                      </m:rPr>
                      <a:rPr lang="fr-FR" sz="2000" b="1" i="0" baseline="-25000" dirty="0" smtClean="0">
                        <a:latin typeface="Arial" panose="020B0604020202020204" pitchFamily="34" charset="0"/>
                        <a:cs typeface="Arial" panose="020B0604020202020204" pitchFamily="34" charset="0"/>
                      </a:rPr>
                      <m:t>5</m:t>
                    </m:r>
                    <m:r>
                      <m:rPr>
                        <m:nor/>
                      </m:rPr>
                      <a:rPr lang="fr-FR" sz="2000" b="1" dirty="0">
                        <a:latin typeface="Arial" panose="020B0604020202020204" pitchFamily="34" charset="0"/>
                        <a:cs typeface="Arial" panose="020B0604020202020204" pitchFamily="34" charset="0"/>
                      </a:rPr>
                      <m:t>.</m:t>
                    </m:r>
                    <m:r>
                      <a:rPr lang="fr-FR" sz="2000" i="1" dirty="0">
                        <a:latin typeface="Cambria Math" panose="02040503050406030204" pitchFamily="18" charset="0"/>
                        <a:cs typeface="Arial" panose="020B0604020202020204" pitchFamily="34" charset="0"/>
                      </a:rPr>
                      <m:t> </m:t>
                    </m:r>
                    <m:r>
                      <a:rPr lang="fr-FR" sz="2000" dirty="0">
                        <a:latin typeface="Cambria Math" panose="02040503050406030204" pitchFamily="18" charset="0"/>
                        <a:cs typeface="Arial" panose="020B0604020202020204" pitchFamily="34" charset="0"/>
                      </a:rPr>
                      <m:t>  </m:t>
                    </m:r>
                  </m:oMath>
                </a14:m>
                <a:r>
                  <a:rPr lang="fr-FR" sz="2000" dirty="0" smtClean="0">
                    <a:latin typeface="Arial" panose="020B0604020202020204" pitchFamily="34" charset="0"/>
                    <a:cs typeface="Arial" panose="020B0604020202020204" pitchFamily="34" charset="0"/>
                  </a:rPr>
                  <a:t>radius (X-ray)</a:t>
                </a:r>
                <a:endParaRPr lang="fr-FR" sz="2000" dirty="0">
                  <a:latin typeface="Arial" panose="020B0604020202020204" pitchFamily="34" charset="0"/>
                  <a:cs typeface="Arial" panose="020B0604020202020204" pitchFamily="34" charset="0"/>
                </a:endParaRPr>
              </a:p>
              <a:p>
                <a:pPr lvl="1"/>
                <a:endParaRPr lang="fr-FR" sz="2000" dirty="0" smtClean="0">
                  <a:solidFill>
                    <a:schemeClr val="tx1"/>
                  </a:solidFill>
                  <a:latin typeface="Arial" panose="020B0604020202020204" pitchFamily="34" charset="0"/>
                  <a:cs typeface="Arial" panose="020B0604020202020204" pitchFamily="34" charset="0"/>
                </a:endParaRPr>
              </a:p>
              <a:p>
                <a:pPr lvl="1"/>
                <a14:m>
                  <m:oMathPara xmlns:m="http://schemas.openxmlformats.org/officeDocument/2006/math">
                    <m:oMathParaPr>
                      <m:jc m:val="centerGroup"/>
                    </m:oMathParaPr>
                    <m:oMath xmlns:m="http://schemas.openxmlformats.org/officeDocument/2006/math">
                      <m:r>
                        <a:rPr lang="fr-FR" sz="2000" b="1" i="1" dirty="0" smtClean="0">
                          <a:solidFill>
                            <a:schemeClr val="tx1"/>
                          </a:solidFill>
                          <a:latin typeface="Cambria Math" panose="02040503050406030204" pitchFamily="18" charset="0"/>
                          <a:cs typeface="Arial" panose="020B0604020202020204" pitchFamily="34" charset="0"/>
                        </a:rPr>
                        <m:t> </m:t>
                      </m:r>
                    </m:oMath>
                  </m:oMathPara>
                </a14:m>
                <a:endParaRPr lang="fr-FR" sz="2000" dirty="0">
                  <a:solidFill>
                    <a:schemeClr val="accent2"/>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06976" y="2186797"/>
                <a:ext cx="8837024" cy="3293209"/>
              </a:xfrm>
              <a:prstGeom prst="rect">
                <a:avLst/>
              </a:prstGeom>
              <a:blipFill>
                <a:blip r:embed="rId3"/>
                <a:stretch>
                  <a:fillRect/>
                </a:stretch>
              </a:blipFill>
            </p:spPr>
            <p:txBody>
              <a:bodyPr/>
              <a:lstStyle/>
              <a:p>
                <a:r>
                  <a:rPr lang="fr-FR">
                    <a:noFill/>
                  </a:rPr>
                  <a:t> </a:t>
                </a:r>
              </a:p>
            </p:txBody>
          </p:sp>
        </mc:Fallback>
      </mc:AlternateContent>
      <p:sp>
        <p:nvSpPr>
          <p:cNvPr id="5" name="Rectangle 4"/>
          <p:cNvSpPr/>
          <p:nvPr/>
        </p:nvSpPr>
        <p:spPr>
          <a:xfrm>
            <a:off x="1600200" y="5281511"/>
            <a:ext cx="6004336" cy="738664"/>
          </a:xfrm>
          <a:prstGeom prst="rect">
            <a:avLst/>
          </a:prstGeom>
        </p:spPr>
        <p:txBody>
          <a:bodyPr wrap="none">
            <a:spAutoFit/>
          </a:bodyPr>
          <a:lstStyle/>
          <a:p>
            <a:r>
              <a:rPr lang="fr-FR" sz="1400" dirty="0" smtClean="0">
                <a:latin typeface="URWPalladioL-Roma"/>
              </a:rPr>
              <a:t>(1) Huang et al, 2016 AME mass table, </a:t>
            </a:r>
            <a:r>
              <a:rPr lang="fr-FR" sz="1400" dirty="0" err="1" smtClean="0">
                <a:latin typeface="URWPalladioL-Roma"/>
              </a:rPr>
              <a:t>Angeli&amp;Marinova</a:t>
            </a:r>
            <a:r>
              <a:rPr lang="fr-FR" sz="1400" dirty="0" smtClean="0">
                <a:latin typeface="URWPalladioL-Roma"/>
              </a:rPr>
              <a:t>, ADNDT 2013</a:t>
            </a:r>
          </a:p>
          <a:p>
            <a:r>
              <a:rPr lang="fr-FR" sz="1400" dirty="0" smtClean="0">
                <a:latin typeface="URWPalladioL-Roma"/>
              </a:rPr>
              <a:t>(2) </a:t>
            </a:r>
            <a:r>
              <a:rPr lang="fr-FR" sz="1400" dirty="0" err="1" smtClean="0">
                <a:latin typeface="Symbol" panose="05050102010706020507" pitchFamily="18" charset="2"/>
              </a:rPr>
              <a:t>c</a:t>
            </a:r>
            <a:r>
              <a:rPr lang="fr-FR" sz="1400" dirty="0" err="1" smtClean="0"/>
              <a:t>EFT</a:t>
            </a:r>
            <a:r>
              <a:rPr lang="fr-FR" sz="1400" dirty="0" smtClean="0"/>
              <a:t> </a:t>
            </a:r>
            <a:r>
              <a:rPr lang="fr-FR" sz="1400" dirty="0" err="1"/>
              <a:t>Drischler</a:t>
            </a:r>
            <a:r>
              <a:rPr lang="fr-FR" sz="1400" dirty="0"/>
              <a:t> et al PRC </a:t>
            </a:r>
            <a:r>
              <a:rPr lang="fr-FR" sz="1400" dirty="0" smtClean="0"/>
              <a:t>2016 </a:t>
            </a:r>
            <a:endParaRPr lang="fr-FR" sz="1400" dirty="0">
              <a:latin typeface="URWPalladioL-Roma"/>
            </a:endParaRPr>
          </a:p>
          <a:p>
            <a:endParaRPr lang="fr-FR" sz="1400" dirty="0" smtClean="0">
              <a:latin typeface="URWPalladioL-Roma"/>
            </a:endParaRPr>
          </a:p>
        </p:txBody>
      </p:sp>
      <p:sp>
        <p:nvSpPr>
          <p:cNvPr id="9" name="Accolade fermante 8"/>
          <p:cNvSpPr/>
          <p:nvPr/>
        </p:nvSpPr>
        <p:spPr>
          <a:xfrm>
            <a:off x="4724400" y="3962400"/>
            <a:ext cx="533400" cy="106680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ZoneTexte 9"/>
          <p:cNvSpPr txBox="1"/>
          <p:nvPr/>
        </p:nvSpPr>
        <p:spPr>
          <a:xfrm>
            <a:off x="5430583" y="4309335"/>
            <a:ext cx="1845377" cy="646331"/>
          </a:xfrm>
          <a:prstGeom prst="rect">
            <a:avLst/>
          </a:prstGeom>
          <a:noFill/>
        </p:spPr>
        <p:txBody>
          <a:bodyPr wrap="none" rtlCol="0">
            <a:spAutoFit/>
          </a:bodyPr>
          <a:lstStyle/>
          <a:p>
            <a:r>
              <a:rPr lang="fr-FR" b="1" dirty="0" err="1" smtClean="0">
                <a:solidFill>
                  <a:schemeClr val="tx2"/>
                </a:solidFill>
              </a:rPr>
              <a:t>Astrophysics</a:t>
            </a:r>
            <a:endParaRPr lang="fr-FR" b="1" dirty="0" smtClean="0">
              <a:solidFill>
                <a:schemeClr val="tx2"/>
              </a:solidFill>
            </a:endParaRPr>
          </a:p>
          <a:p>
            <a:r>
              <a:rPr lang="fr-FR" b="1" dirty="0">
                <a:solidFill>
                  <a:schemeClr val="tx2"/>
                </a:solidFill>
              </a:rPr>
              <a:t> </a:t>
            </a:r>
            <a:r>
              <a:rPr lang="fr-FR" b="1" dirty="0" smtClean="0">
                <a:solidFill>
                  <a:schemeClr val="tx2"/>
                </a:solidFill>
              </a:rPr>
              <a:t>     </a:t>
            </a:r>
            <a:endParaRPr lang="fr-FR" b="1" dirty="0">
              <a:solidFill>
                <a:schemeClr val="tx2"/>
              </a:solidFill>
            </a:endParaRPr>
          </a:p>
        </p:txBody>
      </p:sp>
      <mc:AlternateContent xmlns:mc="http://schemas.openxmlformats.org/markup-compatibility/2006" xmlns:a14="http://schemas.microsoft.com/office/drawing/2010/main">
        <mc:Choice Requires="a14">
          <p:sp>
            <p:nvSpPr>
              <p:cNvPr id="11" name="Rectangle 10"/>
              <p:cNvSpPr/>
              <p:nvPr/>
            </p:nvSpPr>
            <p:spPr>
              <a:xfrm>
                <a:off x="1600200" y="5753721"/>
                <a:ext cx="4336444" cy="745460"/>
              </a:xfrm>
              <a:prstGeom prst="rect">
                <a:avLst/>
              </a:prstGeom>
            </p:spPr>
            <p:txBody>
              <a:bodyPr wrap="none">
                <a:spAutoFit/>
              </a:bodyPr>
              <a:lstStyle/>
              <a:p>
                <a:r>
                  <a:rPr lang="fr-FR" sz="1400" dirty="0" smtClean="0">
                    <a:latin typeface="URWPalladioL-Roma"/>
                  </a:rPr>
                  <a:t>(3) PSR J0348+0432  </a:t>
                </a:r>
                <a:r>
                  <a:rPr lang="fr-FR" sz="1400" dirty="0"/>
                  <a:t>M</a:t>
                </a:r>
                <a:r>
                  <a:rPr lang="fr-FR" sz="1400" dirty="0" smtClean="0"/>
                  <a:t>=2.01</a:t>
                </a:r>
                <a14:m>
                  <m:oMath xmlns:m="http://schemas.openxmlformats.org/officeDocument/2006/math">
                    <m:r>
                      <a:rPr lang="fr-FR" sz="1400" i="1" smtClean="0">
                        <a:latin typeface="Cambria Math" panose="02040503050406030204" pitchFamily="18" charset="0"/>
                        <a:ea typeface="Cambria Math" panose="02040503050406030204" pitchFamily="18" charset="0"/>
                      </a:rPr>
                      <m:t>±</m:t>
                    </m:r>
                  </m:oMath>
                </a14:m>
                <a:r>
                  <a:rPr lang="fr-FR" sz="1400" dirty="0" smtClean="0"/>
                  <a:t>0.04 M</a:t>
                </a:r>
                <a:r>
                  <a:rPr lang="fr-FR" sz="1400" baseline="-25000" dirty="0"/>
                  <a:t>O</a:t>
                </a:r>
                <a:endParaRPr lang="fr-FR" sz="1400" dirty="0" smtClean="0">
                  <a:latin typeface="URWPalladioL-Roma"/>
                </a:endParaRPr>
              </a:p>
              <a:p>
                <a:r>
                  <a:rPr lang="fr-FR" sz="1400" dirty="0" smtClean="0">
                    <a:latin typeface="URWPalladioL-Roma"/>
                  </a:rPr>
                  <a:t>(4) GW170817 </a:t>
                </a:r>
                <a14:m>
                  <m:oMath xmlns:m="http://schemas.openxmlformats.org/officeDocument/2006/math">
                    <m:acc>
                      <m:accPr>
                        <m:chr m:val="̃"/>
                        <m:ctrlPr>
                          <a:rPr lang="fr-FR" sz="1400" i="1" smtClean="0">
                            <a:latin typeface="Cambria Math" panose="02040503050406030204" pitchFamily="18" charset="0"/>
                          </a:rPr>
                        </m:ctrlPr>
                      </m:accPr>
                      <m:e>
                        <m:r>
                          <m:rPr>
                            <m:sty m:val="p"/>
                          </m:rPr>
                          <a:rPr lang="el-GR" sz="1400" i="1" smtClean="0">
                            <a:latin typeface="Cambria Math" panose="02040503050406030204" pitchFamily="18" charset="0"/>
                            <a:ea typeface="Cambria Math" panose="02040503050406030204" pitchFamily="18" charset="0"/>
                          </a:rPr>
                          <m:t>Λ</m:t>
                        </m:r>
                      </m:e>
                    </m:acc>
                    <m:d>
                      <m:dPr>
                        <m:ctrlPr>
                          <a:rPr lang="fr-FR" sz="1400" b="0" i="1" smtClean="0">
                            <a:latin typeface="Cambria Math" panose="02040503050406030204" pitchFamily="18" charset="0"/>
                          </a:rPr>
                        </m:ctrlPr>
                      </m:dPr>
                      <m:e>
                        <m:r>
                          <a:rPr lang="fr-FR" sz="1400" b="0" i="1" smtClean="0">
                            <a:latin typeface="Cambria Math" panose="02040503050406030204" pitchFamily="18" charset="0"/>
                          </a:rPr>
                          <m:t>𝑀</m:t>
                        </m:r>
                      </m:e>
                    </m:d>
                    <m:r>
                      <a:rPr lang="fr-FR" sz="1400" b="0" i="1" smtClean="0">
                        <a:latin typeface="Cambria Math" panose="02040503050406030204" pitchFamily="18" charset="0"/>
                      </a:rPr>
                      <m:t> </m:t>
                    </m:r>
                  </m:oMath>
                </a14:m>
                <a:r>
                  <a:rPr lang="fr-FR" sz="1400" dirty="0" smtClean="0">
                    <a:latin typeface="URWPalladioL-Roma"/>
                  </a:rPr>
                  <a:t>LVK</a:t>
                </a:r>
              </a:p>
              <a:p>
                <a:r>
                  <a:rPr lang="fr-FR" sz="1400" dirty="0" smtClean="0">
                    <a:latin typeface="URWPalladioL-Roma"/>
                  </a:rPr>
                  <a:t>(5) </a:t>
                </a:r>
                <a:r>
                  <a:rPr lang="fr-FR" sz="1400" dirty="0" smtClean="0"/>
                  <a:t>PSR J0030+0451, PSR J0740+6620 NICER</a:t>
                </a:r>
                <a:endParaRPr lang="fr-FR" sz="1400" dirty="0" smtClean="0">
                  <a:latin typeface="URWPalladioL-Roma"/>
                </a:endParaRPr>
              </a:p>
            </p:txBody>
          </p:sp>
        </mc:Choice>
        <mc:Fallback xmlns="">
          <p:sp>
            <p:nvSpPr>
              <p:cNvPr id="11" name="Rectangle 10"/>
              <p:cNvSpPr>
                <a:spLocks noRot="1" noChangeAspect="1" noMove="1" noResize="1" noEditPoints="1" noAdjustHandles="1" noChangeArrowheads="1" noChangeShapeType="1" noTextEdit="1"/>
              </p:cNvSpPr>
              <p:nvPr/>
            </p:nvSpPr>
            <p:spPr>
              <a:xfrm>
                <a:off x="1600200" y="5753721"/>
                <a:ext cx="4336444" cy="745460"/>
              </a:xfrm>
              <a:prstGeom prst="rect">
                <a:avLst/>
              </a:prstGeom>
              <a:blipFill>
                <a:blip r:embed="rId4"/>
                <a:stretch>
                  <a:fillRect l="-422" t="-2459" b="-8197"/>
                </a:stretch>
              </a:blipFill>
            </p:spPr>
            <p:txBody>
              <a:bodyPr/>
              <a:lstStyle/>
              <a:p>
                <a:r>
                  <a:rPr lang="fr-FR">
                    <a:noFill/>
                  </a:rPr>
                  <a:t> </a:t>
                </a:r>
              </a:p>
            </p:txBody>
          </p:sp>
        </mc:Fallback>
      </mc:AlternateContent>
      <p:sp>
        <p:nvSpPr>
          <p:cNvPr id="17" name="Accolade fermante 16"/>
          <p:cNvSpPr/>
          <p:nvPr/>
        </p:nvSpPr>
        <p:spPr>
          <a:xfrm>
            <a:off x="4724400" y="2971800"/>
            <a:ext cx="533400" cy="710863"/>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ZoneTexte 17"/>
          <p:cNvSpPr txBox="1"/>
          <p:nvPr/>
        </p:nvSpPr>
        <p:spPr>
          <a:xfrm>
            <a:off x="5410200" y="3124200"/>
            <a:ext cx="2226892" cy="646331"/>
          </a:xfrm>
          <a:prstGeom prst="rect">
            <a:avLst/>
          </a:prstGeom>
          <a:noFill/>
        </p:spPr>
        <p:txBody>
          <a:bodyPr wrap="none" rtlCol="0">
            <a:spAutoFit/>
          </a:bodyPr>
          <a:lstStyle/>
          <a:p>
            <a:r>
              <a:rPr lang="fr-FR" b="1" dirty="0" err="1" smtClean="0">
                <a:solidFill>
                  <a:schemeClr val="tx2"/>
                </a:solidFill>
              </a:rPr>
              <a:t>Nuclear</a:t>
            </a:r>
            <a:r>
              <a:rPr lang="fr-FR" b="1" dirty="0" smtClean="0">
                <a:solidFill>
                  <a:schemeClr val="tx2"/>
                </a:solidFill>
              </a:rPr>
              <a:t> </a:t>
            </a:r>
            <a:r>
              <a:rPr lang="fr-FR" b="1" dirty="0" err="1" smtClean="0">
                <a:solidFill>
                  <a:schemeClr val="tx2"/>
                </a:solidFill>
              </a:rPr>
              <a:t>physics</a:t>
            </a:r>
            <a:endParaRPr lang="fr-FR" b="1" dirty="0" smtClean="0">
              <a:solidFill>
                <a:schemeClr val="tx2"/>
              </a:solidFill>
            </a:endParaRPr>
          </a:p>
          <a:p>
            <a:r>
              <a:rPr lang="fr-FR" b="1" dirty="0">
                <a:solidFill>
                  <a:schemeClr val="tx2"/>
                </a:solidFill>
              </a:rPr>
              <a:t> </a:t>
            </a:r>
            <a:r>
              <a:rPr lang="fr-FR" b="1" dirty="0" smtClean="0">
                <a:solidFill>
                  <a:schemeClr val="tx2"/>
                </a:solidFill>
              </a:rPr>
              <a:t>     </a:t>
            </a:r>
            <a:endParaRPr lang="fr-FR" b="1" dirty="0">
              <a:solidFill>
                <a:schemeClr val="tx2"/>
              </a:solidFill>
            </a:endParaRPr>
          </a:p>
        </p:txBody>
      </p:sp>
      <p:sp>
        <p:nvSpPr>
          <p:cNvPr id="14" name="Titre 5"/>
          <p:cNvSpPr>
            <a:spLocks noGrp="1"/>
          </p:cNvSpPr>
          <p:nvPr>
            <p:ph type="title"/>
          </p:nvPr>
        </p:nvSpPr>
        <p:spPr>
          <a:xfrm>
            <a:off x="457200" y="228600"/>
            <a:ext cx="8229600" cy="838200"/>
          </a:xfrm>
        </p:spPr>
        <p:txBody>
          <a:bodyPr/>
          <a:lstStyle/>
          <a:p>
            <a:r>
              <a:rPr lang="fr-FR" sz="2800" dirty="0" err="1" smtClean="0"/>
              <a:t>Bayesian</a:t>
            </a:r>
            <a:r>
              <a:rPr lang="fr-FR" sz="2800" dirty="0" smtClean="0"/>
              <a:t> </a:t>
            </a:r>
            <a:r>
              <a:rPr lang="fr-FR" sz="2800" dirty="0" err="1" smtClean="0"/>
              <a:t>Inference</a:t>
            </a:r>
            <a:r>
              <a:rPr lang="fr-FR" sz="2800" dirty="0" smtClean="0"/>
              <a:t> </a:t>
            </a:r>
            <a:endParaRPr lang="fr-FR" sz="2800" dirty="0"/>
          </a:p>
        </p:txBody>
      </p:sp>
      <mc:AlternateContent xmlns:mc="http://schemas.openxmlformats.org/markup-compatibility/2006" xmlns:a14="http://schemas.microsoft.com/office/drawing/2010/main">
        <mc:Choice Requires="a14">
          <p:sp>
            <p:nvSpPr>
              <p:cNvPr id="15" name="Espace réservé du contenu 2"/>
              <p:cNvSpPr txBox="1">
                <a:spLocks/>
              </p:cNvSpPr>
              <p:nvPr/>
            </p:nvSpPr>
            <p:spPr>
              <a:xfrm>
                <a:off x="28903" y="1295400"/>
                <a:ext cx="9115097" cy="1066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457200" lvl="1" indent="0" fontAlgn="auto">
                  <a:spcAft>
                    <a:spcPts val="0"/>
                  </a:spcAft>
                  <a:buFont typeface="Courier New" pitchFamily="49" charset="0"/>
                  <a:buNone/>
                </a:pPr>
                <a14:m>
                  <m:oMathPara xmlns:m="http://schemas.openxmlformats.org/officeDocument/2006/math">
                    <m:oMathParaPr>
                      <m:jc m:val="centerGroup"/>
                    </m:oMathParaPr>
                    <m:oMath xmlns:m="http://schemas.openxmlformats.org/officeDocument/2006/math">
                      <m:r>
                        <a:rPr lang="fr-FR" sz="2400" i="1" dirty="0" smtClean="0">
                          <a:latin typeface="Cambria Math" panose="02040503050406030204" pitchFamily="18" charset="0"/>
                        </a:rPr>
                        <m:t>𝑃</m:t>
                      </m:r>
                      <m:d>
                        <m:dPr>
                          <m:ctrlPr>
                            <a:rPr lang="fr-FR" sz="2400" i="1" dirty="0">
                              <a:latin typeface="Cambria Math" panose="02040503050406030204" pitchFamily="18" charset="0"/>
                            </a:rPr>
                          </m:ctrlPr>
                        </m:dPr>
                        <m:e>
                          <m:acc>
                            <m:accPr>
                              <m:chr m:val="⃗"/>
                              <m:ctrlPr>
                                <a:rPr lang="fr-FR" sz="2400" i="1" dirty="0">
                                  <a:latin typeface="Cambria Math" panose="02040503050406030204" pitchFamily="18" charset="0"/>
                                </a:rPr>
                              </m:ctrlPr>
                            </m:accPr>
                            <m:e>
                              <m:r>
                                <a:rPr lang="fr-FR" sz="2400" i="1" dirty="0">
                                  <a:latin typeface="Cambria Math" panose="02040503050406030204" pitchFamily="18" charset="0"/>
                                </a:rPr>
                                <m:t>𝑋</m:t>
                              </m:r>
                            </m:e>
                          </m:acc>
                        </m:e>
                        <m:e>
                          <m:acc>
                            <m:accPr>
                              <m:chr m:val="⃗"/>
                              <m:ctrlPr>
                                <a:rPr lang="fr-FR" sz="2400" i="1" dirty="0">
                                  <a:latin typeface="Cambria Math" panose="02040503050406030204" pitchFamily="18" charset="0"/>
                                </a:rPr>
                              </m:ctrlPr>
                            </m:accPr>
                            <m:e>
                              <m:r>
                                <a:rPr lang="fr-FR" sz="2400" i="1" dirty="0">
                                  <a:latin typeface="Cambria Math" panose="02040503050406030204" pitchFamily="18" charset="0"/>
                                </a:rPr>
                                <m:t>𝑓</m:t>
                              </m:r>
                            </m:e>
                          </m:acc>
                        </m:e>
                      </m:d>
                      <m:r>
                        <a:rPr lang="fr-FR" sz="2400" i="1" dirty="0">
                          <a:latin typeface="Cambria Math" panose="02040503050406030204" pitchFamily="18" charset="0"/>
                        </a:rPr>
                        <m:t>=</m:t>
                      </m:r>
                      <m:f>
                        <m:fPr>
                          <m:ctrlPr>
                            <a:rPr lang="fr-FR" sz="2400" i="1" dirty="0">
                              <a:latin typeface="Cambria Math" panose="02040503050406030204" pitchFamily="18" charset="0"/>
                            </a:rPr>
                          </m:ctrlPr>
                        </m:fPr>
                        <m:num>
                          <m:r>
                            <a:rPr lang="fr-FR" sz="2400" i="1" dirty="0">
                              <a:latin typeface="Cambria Math" panose="02040503050406030204" pitchFamily="18" charset="0"/>
                            </a:rPr>
                            <m:t>𝑃</m:t>
                          </m:r>
                          <m:d>
                            <m:dPr>
                              <m:ctrlPr>
                                <a:rPr lang="fr-FR" sz="2400" i="1" dirty="0">
                                  <a:latin typeface="Cambria Math" panose="02040503050406030204" pitchFamily="18" charset="0"/>
                                </a:rPr>
                              </m:ctrlPr>
                            </m:dPr>
                            <m:e>
                              <m:acc>
                                <m:accPr>
                                  <m:chr m:val="⃗"/>
                                  <m:ctrlPr>
                                    <a:rPr lang="fr-FR" sz="2400" i="1" dirty="0">
                                      <a:latin typeface="Cambria Math" panose="02040503050406030204" pitchFamily="18" charset="0"/>
                                    </a:rPr>
                                  </m:ctrlPr>
                                </m:accPr>
                                <m:e>
                                  <m:r>
                                    <a:rPr lang="fr-FR" sz="2400" i="1" dirty="0">
                                      <a:latin typeface="Cambria Math" panose="02040503050406030204" pitchFamily="18" charset="0"/>
                                    </a:rPr>
                                    <m:t>𝑋</m:t>
                                  </m:r>
                                </m:e>
                              </m:acc>
                            </m:e>
                          </m:d>
                          <m:nary>
                            <m:naryPr>
                              <m:chr m:val="∏"/>
                              <m:limLoc m:val="subSup"/>
                              <m:supHide m:val="on"/>
                              <m:ctrlPr>
                                <a:rPr lang="fr-FR" sz="2400" i="1" dirty="0">
                                  <a:latin typeface="Cambria Math" panose="02040503050406030204" pitchFamily="18" charset="0"/>
                                </a:rPr>
                              </m:ctrlPr>
                            </m:naryPr>
                            <m:sub>
                              <m:r>
                                <m:rPr>
                                  <m:brk m:alnAt="9"/>
                                </m:rPr>
                                <a:rPr lang="fr-FR" sz="2400" i="1" dirty="0">
                                  <a:latin typeface="Cambria Math" panose="02040503050406030204" pitchFamily="18" charset="0"/>
                                </a:rPr>
                                <m:t>𝑖</m:t>
                              </m:r>
                            </m:sub>
                            <m:sup/>
                            <m:e>
                              <m:r>
                                <a:rPr lang="fr-FR" sz="2400" i="1" dirty="0">
                                  <a:latin typeface="Cambria Math" panose="02040503050406030204" pitchFamily="18" charset="0"/>
                                </a:rPr>
                                <m:t>𝑃</m:t>
                              </m:r>
                              <m:d>
                                <m:dPr>
                                  <m:ctrlPr>
                                    <a:rPr lang="fr-FR" sz="2400" i="1" dirty="0">
                                      <a:latin typeface="Cambria Math" panose="02040503050406030204" pitchFamily="18" charset="0"/>
                                    </a:rPr>
                                  </m:ctrlPr>
                                </m:dPr>
                                <m:e>
                                  <m:sSub>
                                    <m:sSubPr>
                                      <m:ctrlPr>
                                        <a:rPr lang="fr-FR" sz="2400" i="1" dirty="0">
                                          <a:latin typeface="Cambria Math" panose="02040503050406030204" pitchFamily="18" charset="0"/>
                                        </a:rPr>
                                      </m:ctrlPr>
                                    </m:sSubPr>
                                    <m:e>
                                      <m:r>
                                        <a:rPr lang="fr-FR" sz="2400" i="1" dirty="0">
                                          <a:latin typeface="Cambria Math" panose="02040503050406030204" pitchFamily="18" charset="0"/>
                                        </a:rPr>
                                        <m:t>𝑓</m:t>
                                      </m:r>
                                    </m:e>
                                    <m:sub>
                                      <m:r>
                                        <a:rPr lang="fr-FR" sz="2400" i="1" dirty="0">
                                          <a:latin typeface="Cambria Math" panose="02040503050406030204" pitchFamily="18" charset="0"/>
                                        </a:rPr>
                                        <m:t>𝑖</m:t>
                                      </m:r>
                                    </m:sub>
                                  </m:sSub>
                                </m:e>
                                <m:e>
                                  <m:acc>
                                    <m:accPr>
                                      <m:chr m:val="⃗"/>
                                      <m:ctrlPr>
                                        <a:rPr lang="fr-FR" sz="2400" i="1" dirty="0">
                                          <a:latin typeface="Cambria Math" panose="02040503050406030204" pitchFamily="18" charset="0"/>
                                        </a:rPr>
                                      </m:ctrlPr>
                                    </m:accPr>
                                    <m:e>
                                      <m:r>
                                        <a:rPr lang="fr-FR" sz="2400" i="1" dirty="0">
                                          <a:latin typeface="Cambria Math" panose="02040503050406030204" pitchFamily="18" charset="0"/>
                                        </a:rPr>
                                        <m:t>𝑋</m:t>
                                      </m:r>
                                    </m:e>
                                  </m:acc>
                                </m:e>
                              </m:d>
                            </m:e>
                          </m:nary>
                        </m:num>
                        <m:den>
                          <m:r>
                            <a:rPr lang="fr-FR" sz="2400" i="1" dirty="0">
                              <a:latin typeface="Cambria Math" panose="02040503050406030204" pitchFamily="18" charset="0"/>
                            </a:rPr>
                            <m:t>𝑃</m:t>
                          </m:r>
                          <m:d>
                            <m:dPr>
                              <m:ctrlPr>
                                <a:rPr lang="fr-FR" sz="2400" i="1" dirty="0">
                                  <a:latin typeface="Cambria Math" panose="02040503050406030204" pitchFamily="18" charset="0"/>
                                </a:rPr>
                              </m:ctrlPr>
                            </m:dPr>
                            <m:e>
                              <m:acc>
                                <m:accPr>
                                  <m:chr m:val="⃗"/>
                                  <m:ctrlPr>
                                    <a:rPr lang="fr-FR" sz="2400" i="1" dirty="0">
                                      <a:latin typeface="Cambria Math" panose="02040503050406030204" pitchFamily="18" charset="0"/>
                                    </a:rPr>
                                  </m:ctrlPr>
                                </m:accPr>
                                <m:e>
                                  <m:r>
                                    <a:rPr lang="fr-FR" sz="2400" i="1" dirty="0">
                                      <a:latin typeface="Cambria Math" panose="02040503050406030204" pitchFamily="18" charset="0"/>
                                    </a:rPr>
                                    <m:t>𝑓</m:t>
                                  </m:r>
                                </m:e>
                              </m:acc>
                            </m:e>
                          </m:d>
                        </m:den>
                      </m:f>
                    </m:oMath>
                  </m:oMathPara>
                </a14:m>
                <a:endParaRPr lang="fr-FR" sz="2400" dirty="0"/>
              </a:p>
            </p:txBody>
          </p:sp>
        </mc:Choice>
        <mc:Fallback xmlns="">
          <p:sp>
            <p:nvSpPr>
              <p:cNvPr id="15" name="Espace réservé du contenu 2"/>
              <p:cNvSpPr txBox="1">
                <a:spLocks noRot="1" noChangeAspect="1" noMove="1" noResize="1" noEditPoints="1" noAdjustHandles="1" noChangeArrowheads="1" noChangeShapeType="1" noTextEdit="1"/>
              </p:cNvSpPr>
              <p:nvPr/>
            </p:nvSpPr>
            <p:spPr>
              <a:xfrm>
                <a:off x="28903" y="1295400"/>
                <a:ext cx="9115097" cy="1066800"/>
              </a:xfrm>
              <a:prstGeom prst="rect">
                <a:avLst/>
              </a:prstGeom>
              <a:blipFill>
                <a:blip r:embed="rId5"/>
                <a:stretch>
                  <a:fillRect b="-1143"/>
                </a:stretch>
              </a:blipFill>
            </p:spPr>
            <p:txBody>
              <a:bodyPr/>
              <a:lstStyle/>
              <a:p>
                <a:r>
                  <a:rPr lang="fr-FR">
                    <a:noFill/>
                  </a:rPr>
                  <a:t> </a:t>
                </a:r>
              </a:p>
            </p:txBody>
          </p:sp>
        </mc:Fallback>
      </mc:AlternateContent>
    </p:spTree>
    <p:extLst>
      <p:ext uri="{BB962C8B-B14F-4D97-AF65-F5344CB8AC3E}">
        <p14:creationId xmlns:p14="http://schemas.microsoft.com/office/powerpoint/2010/main" val="2666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7"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ZoneTexte 18"/>
              <p:cNvSpPr txBox="1"/>
              <p:nvPr/>
            </p:nvSpPr>
            <p:spPr>
              <a:xfrm>
                <a:off x="5237432" y="1054047"/>
                <a:ext cx="3373168" cy="13843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b="1" i="1" smtClean="0">
                              <a:solidFill>
                                <a:schemeClr val="tx1"/>
                              </a:solidFill>
                              <a:latin typeface="Cambria Math" panose="02040503050406030204" pitchFamily="18" charset="0"/>
                            </a:rPr>
                          </m:ctrlPr>
                        </m:accPr>
                        <m:e>
                          <m:r>
                            <a:rPr lang="fr-FR" b="1" i="1" smtClean="0">
                              <a:solidFill>
                                <a:schemeClr val="tx1"/>
                              </a:solidFill>
                              <a:latin typeface="Cambria Math" panose="02040503050406030204" pitchFamily="18" charset="0"/>
                            </a:rPr>
                            <m:t>𝑿</m:t>
                          </m:r>
                        </m:e>
                      </m:acc>
                      <m:r>
                        <a:rPr lang="fr-FR" b="1" i="0" smtClean="0">
                          <a:solidFill>
                            <a:schemeClr val="tx1"/>
                          </a:solidFill>
                          <a:latin typeface="Cambria Math" panose="02040503050406030204" pitchFamily="18" charset="0"/>
                        </a:rPr>
                        <m:t>=</m:t>
                      </m:r>
                      <m:d>
                        <m:dPr>
                          <m:begChr m:val="{"/>
                          <m:endChr m:val="}"/>
                          <m:ctrlPr>
                            <a:rPr lang="fr-FR" b="1" i="1" smtClean="0">
                              <a:solidFill>
                                <a:schemeClr val="tx1"/>
                              </a:solidFill>
                              <a:latin typeface="Cambria Math" panose="02040503050406030204" pitchFamily="18" charset="0"/>
                            </a:rPr>
                          </m:ctrlPr>
                        </m:dPr>
                        <m:e>
                          <m:sSub>
                            <m:sSubPr>
                              <m:ctrlPr>
                                <a:rPr lang="fr-FR" b="1" i="1" smtClean="0">
                                  <a:solidFill>
                                    <a:schemeClr val="tx1"/>
                                  </a:solidFill>
                                  <a:latin typeface="Cambria Math" panose="02040503050406030204" pitchFamily="18" charset="0"/>
                                </a:rPr>
                              </m:ctrlPr>
                            </m:sSubPr>
                            <m:e>
                              <m:r>
                                <a:rPr lang="fr-FR" b="1" i="1" smtClean="0">
                                  <a:solidFill>
                                    <a:schemeClr val="tx1"/>
                                  </a:solidFill>
                                  <a:latin typeface="Cambria Math" panose="02040503050406030204" pitchFamily="18" charset="0"/>
                                </a:rPr>
                                <m:t>𝑬</m:t>
                              </m:r>
                            </m:e>
                            <m:sub>
                              <m:r>
                                <a:rPr lang="fr-FR" b="1" i="1" smtClean="0">
                                  <a:solidFill>
                                    <a:schemeClr val="tx1"/>
                                  </a:solidFill>
                                  <a:latin typeface="Cambria Math" panose="02040503050406030204" pitchFamily="18" charset="0"/>
                                </a:rPr>
                                <m:t>𝟎</m:t>
                              </m:r>
                            </m:sub>
                          </m:sSub>
                          <m:r>
                            <a:rPr lang="fr-FR" b="1" i="1" smtClean="0">
                              <a:solidFill>
                                <a:schemeClr val="tx1"/>
                              </a:solidFill>
                              <a:latin typeface="Cambria Math" panose="02040503050406030204" pitchFamily="18" charset="0"/>
                            </a:rPr>
                            <m:t>,</m:t>
                          </m:r>
                          <m:r>
                            <a:rPr lang="fr-FR" b="1" i="1" smtClean="0">
                              <a:solidFill>
                                <a:schemeClr val="tx1"/>
                              </a:solidFill>
                              <a:latin typeface="Cambria Math" panose="02040503050406030204" pitchFamily="18" charset="0"/>
                            </a:rPr>
                            <m:t>𝑲</m:t>
                          </m:r>
                          <m:r>
                            <a:rPr lang="fr-FR" b="1" i="1" smtClean="0">
                              <a:solidFill>
                                <a:schemeClr val="tx1"/>
                              </a:solidFill>
                              <a:latin typeface="Cambria Math" panose="02040503050406030204" pitchFamily="18" charset="0"/>
                            </a:rPr>
                            <m:t>,</m:t>
                          </m:r>
                          <m:sSub>
                            <m:sSubPr>
                              <m:ctrlPr>
                                <a:rPr lang="fr-FR" b="1" i="1" smtClean="0">
                                  <a:solidFill>
                                    <a:schemeClr val="tx1"/>
                                  </a:solidFill>
                                  <a:latin typeface="Cambria Math" panose="02040503050406030204" pitchFamily="18" charset="0"/>
                                </a:rPr>
                              </m:ctrlPr>
                            </m:sSubPr>
                            <m:e>
                              <m:r>
                                <a:rPr lang="fr-FR" b="1" i="1" smtClean="0">
                                  <a:solidFill>
                                    <a:schemeClr val="tx1"/>
                                  </a:solidFill>
                                  <a:latin typeface="Cambria Math" panose="02040503050406030204" pitchFamily="18" charset="0"/>
                                </a:rPr>
                                <m:t>𝑬</m:t>
                              </m:r>
                            </m:e>
                            <m:sub>
                              <m:r>
                                <a:rPr lang="fr-FR" b="1" i="1" smtClean="0">
                                  <a:solidFill>
                                    <a:schemeClr val="tx1"/>
                                  </a:solidFill>
                                  <a:latin typeface="Cambria Math" panose="02040503050406030204" pitchFamily="18" charset="0"/>
                                </a:rPr>
                                <m:t>𝒔𝒚𝒎</m:t>
                              </m:r>
                            </m:sub>
                          </m:sSub>
                          <m:r>
                            <a:rPr lang="fr-FR" b="1" i="1" smtClean="0">
                              <a:solidFill>
                                <a:schemeClr val="tx1"/>
                              </a:solidFill>
                              <a:latin typeface="Cambria Math" panose="02040503050406030204" pitchFamily="18" charset="0"/>
                            </a:rPr>
                            <m:t>,</m:t>
                          </m:r>
                          <m:r>
                            <a:rPr lang="fr-FR" b="1" i="1" smtClean="0">
                              <a:solidFill>
                                <a:srgbClr val="FF0000"/>
                              </a:solidFill>
                              <a:latin typeface="Cambria Math" panose="02040503050406030204" pitchFamily="18" charset="0"/>
                            </a:rPr>
                            <m:t>𝑳</m:t>
                          </m:r>
                          <m:r>
                            <a:rPr lang="fr-FR" b="1" i="1" smtClean="0">
                              <a:solidFill>
                                <a:schemeClr val="tx1"/>
                              </a:solidFill>
                              <a:latin typeface="Cambria Math" panose="02040503050406030204" pitchFamily="18" charset="0"/>
                            </a:rPr>
                            <m:t>,</m:t>
                          </m:r>
                          <m:sSub>
                            <m:sSubPr>
                              <m:ctrlPr>
                                <a:rPr lang="fr-FR" b="1" i="1" smtClean="0">
                                  <a:solidFill>
                                    <a:schemeClr val="tx1"/>
                                  </a:solidFill>
                                  <a:latin typeface="Cambria Math" panose="02040503050406030204" pitchFamily="18" charset="0"/>
                                </a:rPr>
                              </m:ctrlPr>
                            </m:sSubPr>
                            <m:e>
                              <m:r>
                                <a:rPr lang="fr-FR" b="1" i="1" smtClean="0">
                                  <a:solidFill>
                                    <a:schemeClr val="tx1"/>
                                  </a:solidFill>
                                  <a:latin typeface="Cambria Math" panose="02040503050406030204" pitchFamily="18" charset="0"/>
                                </a:rPr>
                                <m:t>𝑲</m:t>
                              </m:r>
                            </m:e>
                            <m:sub>
                              <m:r>
                                <a:rPr lang="fr-FR" b="1" i="1" smtClean="0">
                                  <a:solidFill>
                                    <a:schemeClr val="tx1"/>
                                  </a:solidFill>
                                  <a:latin typeface="Cambria Math" panose="02040503050406030204" pitchFamily="18" charset="0"/>
                                </a:rPr>
                                <m:t>𝒔𝒚𝒎</m:t>
                              </m:r>
                            </m:sub>
                          </m:sSub>
                          <m:r>
                            <a:rPr lang="fr-FR" b="1" i="1" smtClean="0">
                              <a:solidFill>
                                <a:schemeClr val="tx1"/>
                              </a:solidFill>
                              <a:latin typeface="Cambria Math" panose="02040503050406030204" pitchFamily="18" charset="0"/>
                            </a:rPr>
                            <m:t>,…</m:t>
                          </m:r>
                        </m:e>
                      </m:d>
                    </m:oMath>
                  </m:oMathPara>
                </a14:m>
                <a:endParaRPr lang="fr-FR" b="1" dirty="0" smtClean="0">
                  <a:solidFill>
                    <a:schemeClr val="tx1"/>
                  </a:solidFill>
                </a:endParaRPr>
              </a:p>
              <a:p>
                <a:pPr/>
                <a14:m>
                  <m:oMathPara xmlns:m="http://schemas.openxmlformats.org/officeDocument/2006/math">
                    <m:oMathParaPr>
                      <m:jc m:val="centerGroup"/>
                    </m:oMathParaPr>
                    <m:oMath xmlns:m="http://schemas.openxmlformats.org/officeDocument/2006/math">
                      <m:r>
                        <a:rPr lang="fr-FR" i="1" dirty="0">
                          <a:latin typeface="Cambria Math" panose="02040503050406030204" pitchFamily="18" charset="0"/>
                        </a:rPr>
                        <m:t>𝑃</m:t>
                      </m:r>
                      <m:d>
                        <m:dPr>
                          <m:ctrlPr>
                            <a:rPr lang="fr-FR" i="1" dirty="0">
                              <a:latin typeface="Cambria Math" panose="02040503050406030204" pitchFamily="18" charset="0"/>
                            </a:rPr>
                          </m:ctrlPr>
                        </m:dPr>
                        <m:e>
                          <m:sSub>
                            <m:sSubPr>
                              <m:ctrlPr>
                                <a:rPr lang="fr-FR" i="1" dirty="0">
                                  <a:latin typeface="Cambria Math" panose="02040503050406030204" pitchFamily="18" charset="0"/>
                                </a:rPr>
                              </m:ctrlPr>
                            </m:sSubPr>
                            <m:e>
                              <m:r>
                                <a:rPr lang="fr-FR" i="1" dirty="0">
                                  <a:latin typeface="Cambria Math" panose="02040503050406030204" pitchFamily="18" charset="0"/>
                                </a:rPr>
                                <m:t>𝑓</m:t>
                              </m:r>
                            </m:e>
                            <m:sub>
                              <m:r>
                                <a:rPr lang="fr-FR" i="1" dirty="0">
                                  <a:latin typeface="Cambria Math" panose="02040503050406030204" pitchFamily="18" charset="0"/>
                                </a:rPr>
                                <m:t>𝑖</m:t>
                              </m:r>
                            </m:sub>
                          </m:sSub>
                          <m:r>
                            <a:rPr lang="fr-FR" b="0" i="1" dirty="0" smtClean="0">
                              <a:latin typeface="Cambria Math" panose="02040503050406030204" pitchFamily="18" charset="0"/>
                            </a:rPr>
                            <m:t>=</m:t>
                          </m:r>
                          <m:r>
                            <a:rPr lang="fr-FR" b="0" i="1" dirty="0" smtClean="0">
                              <a:latin typeface="Cambria Math" panose="02040503050406030204" pitchFamily="18" charset="0"/>
                              <a:ea typeface="Cambria Math" panose="02040503050406030204" pitchFamily="18" charset="0"/>
                            </a:rPr>
                            <m:t>∆</m:t>
                          </m:r>
                          <m:r>
                            <a:rPr lang="fr-FR" b="0" i="1" dirty="0" smtClean="0">
                              <a:latin typeface="Cambria Math" panose="02040503050406030204" pitchFamily="18" charset="0"/>
                              <a:ea typeface="Cambria Math" panose="02040503050406030204" pitchFamily="18" charset="0"/>
                            </a:rPr>
                            <m:t>𝑟</m:t>
                          </m:r>
                        </m:e>
                        <m:e>
                          <m:acc>
                            <m:accPr>
                              <m:chr m:val="⃗"/>
                              <m:ctrlPr>
                                <a:rPr lang="fr-FR" i="1" dirty="0">
                                  <a:latin typeface="Cambria Math" panose="02040503050406030204" pitchFamily="18" charset="0"/>
                                </a:rPr>
                              </m:ctrlPr>
                            </m:accPr>
                            <m:e>
                              <m:r>
                                <a:rPr lang="fr-FR" i="1" dirty="0">
                                  <a:latin typeface="Cambria Math" panose="02040503050406030204" pitchFamily="18" charset="0"/>
                                </a:rPr>
                                <m:t>𝑋</m:t>
                              </m:r>
                            </m:e>
                          </m:acc>
                        </m:e>
                      </m:d>
                      <m:r>
                        <a:rPr lang="fr-FR" i="1" dirty="0">
                          <a:latin typeface="Cambria Math" panose="02040503050406030204" pitchFamily="18" charset="0"/>
                          <a:ea typeface="Cambria Math" panose="02040503050406030204" pitchFamily="18" charset="0"/>
                        </a:rPr>
                        <m:t>∝</m:t>
                      </m:r>
                      <m:sSup>
                        <m:sSupPr>
                          <m:ctrlPr>
                            <a:rPr lang="fr-FR" b="0" i="1" dirty="0" smtClean="0">
                              <a:latin typeface="Cambria Math" panose="02040503050406030204" pitchFamily="18" charset="0"/>
                            </a:rPr>
                          </m:ctrlPr>
                        </m:sSupPr>
                        <m:e>
                          <m:r>
                            <a:rPr lang="fr-FR" b="0" i="1" dirty="0" smtClean="0">
                              <a:latin typeface="Cambria Math" panose="02040503050406030204" pitchFamily="18" charset="0"/>
                            </a:rPr>
                            <m:t>𝑒</m:t>
                          </m:r>
                        </m:e>
                        <m:sup>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sSup>
                                <m:sSupPr>
                                  <m:ctrlPr>
                                    <a:rPr lang="fr-FR" b="0" i="1" dirty="0" smtClean="0">
                                      <a:latin typeface="Cambria Math" panose="02040503050406030204" pitchFamily="18" charset="0"/>
                                    </a:rPr>
                                  </m:ctrlPr>
                                </m:sSupPr>
                                <m:e>
                                  <m:d>
                                    <m:dPr>
                                      <m:ctrlPr>
                                        <a:rPr lang="fr-FR" b="0" i="1" dirty="0" smtClean="0">
                                          <a:latin typeface="Cambria Math" panose="02040503050406030204" pitchFamily="18" charset="0"/>
                                        </a:rPr>
                                      </m:ctrlPr>
                                    </m:dPr>
                                    <m:e>
                                      <m:r>
                                        <a:rPr lang="fr-FR" b="0" i="1" dirty="0" smtClean="0">
                                          <a:latin typeface="Cambria Math" panose="02040503050406030204" pitchFamily="18" charset="0"/>
                                          <a:ea typeface="Cambria Math" panose="02040503050406030204" pitchFamily="18" charset="0"/>
                                        </a:rPr>
                                        <m:t>∆</m:t>
                                      </m:r>
                                      <m:r>
                                        <a:rPr lang="fr-FR" b="0" i="1" dirty="0" smtClean="0">
                                          <a:latin typeface="Cambria Math" panose="02040503050406030204" pitchFamily="18" charset="0"/>
                                          <a:ea typeface="Cambria Math" panose="02040503050406030204" pitchFamily="18" charset="0"/>
                                        </a:rPr>
                                        <m:t>𝑟</m:t>
                                      </m:r>
                                      <m:r>
                                        <a:rPr lang="fr-FR" b="0" i="1" dirty="0" smtClean="0">
                                          <a:latin typeface="Cambria Math" panose="02040503050406030204" pitchFamily="18" charset="0"/>
                                          <a:ea typeface="Cambria Math" panose="02040503050406030204" pitchFamily="18" charset="0"/>
                                        </a:rPr>
                                        <m:t>−∆</m:t>
                                      </m:r>
                                      <m:r>
                                        <a:rPr lang="fr-FR" b="0" i="1" dirty="0" smtClean="0">
                                          <a:latin typeface="Cambria Math" panose="02040503050406030204" pitchFamily="18" charset="0"/>
                                          <a:ea typeface="Cambria Math" panose="02040503050406030204" pitchFamily="18" charset="0"/>
                                        </a:rPr>
                                        <m:t>𝑟</m:t>
                                      </m:r>
                                      <m:r>
                                        <a:rPr lang="fr-FR" b="0" i="1" dirty="0" smtClean="0">
                                          <a:latin typeface="Cambria Math" panose="02040503050406030204" pitchFamily="18" charset="0"/>
                                          <a:ea typeface="Cambria Math" panose="02040503050406030204" pitchFamily="18" charset="0"/>
                                        </a:rPr>
                                        <m:t>(</m:t>
                                      </m:r>
                                      <m:acc>
                                        <m:accPr>
                                          <m:chr m:val="⃗"/>
                                          <m:ctrlPr>
                                            <a:rPr lang="fr-FR" b="0" i="1" dirty="0" smtClean="0">
                                              <a:latin typeface="Cambria Math" panose="02040503050406030204" pitchFamily="18" charset="0"/>
                                              <a:ea typeface="Cambria Math" panose="02040503050406030204" pitchFamily="18" charset="0"/>
                                            </a:rPr>
                                          </m:ctrlPr>
                                        </m:accPr>
                                        <m:e>
                                          <m:r>
                                            <a:rPr lang="fr-FR" b="0" i="1" dirty="0" smtClean="0">
                                              <a:latin typeface="Cambria Math" panose="02040503050406030204" pitchFamily="18" charset="0"/>
                                              <a:ea typeface="Cambria Math" panose="02040503050406030204" pitchFamily="18" charset="0"/>
                                            </a:rPr>
                                            <m:t>𝑋</m:t>
                                          </m:r>
                                        </m:e>
                                      </m:acc>
                                      <m:r>
                                        <a:rPr lang="fr-FR" b="0" i="1" dirty="0" smtClean="0">
                                          <a:latin typeface="Cambria Math" panose="02040503050406030204" pitchFamily="18" charset="0"/>
                                        </a:rPr>
                                        <m:t>)</m:t>
                                      </m:r>
                                    </m:e>
                                  </m:d>
                                </m:e>
                                <m:sup>
                                  <m:r>
                                    <a:rPr lang="fr-FR" b="0" i="1" dirty="0" smtClean="0">
                                      <a:latin typeface="Cambria Math" panose="02040503050406030204" pitchFamily="18" charset="0"/>
                                    </a:rPr>
                                    <m:t>2</m:t>
                                  </m:r>
                                </m:sup>
                              </m:sSup>
                            </m:num>
                            <m:den>
                              <m:sSubSup>
                                <m:sSubSupPr>
                                  <m:ctrlPr>
                                    <a:rPr lang="fr-FR" b="0" i="1" dirty="0" smtClean="0">
                                      <a:latin typeface="Cambria Math" panose="02040503050406030204" pitchFamily="18" charset="0"/>
                                    </a:rPr>
                                  </m:ctrlPr>
                                </m:sSubSupPr>
                                <m:e>
                                  <m:r>
                                    <a:rPr lang="fr-FR" b="0" i="1" dirty="0" smtClean="0">
                                      <a:latin typeface="Cambria Math" panose="02040503050406030204" pitchFamily="18" charset="0"/>
                                      <a:ea typeface="Cambria Math" panose="02040503050406030204" pitchFamily="18" charset="0"/>
                                    </a:rPr>
                                    <m:t>𝜎</m:t>
                                  </m:r>
                                </m:e>
                                <m:sub>
                                  <m:r>
                                    <a:rPr lang="fr-FR" b="0" i="1" dirty="0" smtClean="0">
                                      <a:latin typeface="Cambria Math" panose="02040503050406030204" pitchFamily="18" charset="0"/>
                                      <a:ea typeface="Cambria Math" panose="02040503050406030204" pitchFamily="18" charset="0"/>
                                    </a:rPr>
                                    <m:t>∆</m:t>
                                  </m:r>
                                  <m:r>
                                    <a:rPr lang="fr-FR" b="0" i="1" dirty="0" smtClean="0">
                                      <a:latin typeface="Cambria Math" panose="02040503050406030204" pitchFamily="18" charset="0"/>
                                      <a:ea typeface="Cambria Math" panose="02040503050406030204" pitchFamily="18" charset="0"/>
                                    </a:rPr>
                                    <m:t>𝑟</m:t>
                                  </m:r>
                                </m:sub>
                                <m:sup>
                                  <m:r>
                                    <a:rPr lang="fr-FR" b="0" i="1" dirty="0" smtClean="0">
                                      <a:latin typeface="Cambria Math" panose="02040503050406030204" pitchFamily="18" charset="0"/>
                                    </a:rPr>
                                    <m:t>2</m:t>
                                  </m:r>
                                </m:sup>
                              </m:sSubSup>
                            </m:den>
                          </m:f>
                        </m:sup>
                      </m:sSup>
                    </m:oMath>
                  </m:oMathPara>
                </a14:m>
                <a:endParaRPr lang="fr-FR" b="1" baseline="-25000" dirty="0">
                  <a:solidFill>
                    <a:srgbClr val="C00000"/>
                  </a:solidFill>
                </a:endParaRPr>
              </a:p>
              <a:p>
                <a:endParaRPr lang="fr-FR" dirty="0"/>
              </a:p>
            </p:txBody>
          </p:sp>
        </mc:Choice>
        <mc:Fallback xmlns="">
          <p:sp>
            <p:nvSpPr>
              <p:cNvPr id="19" name="ZoneTexte 18"/>
              <p:cNvSpPr txBox="1">
                <a:spLocks noRot="1" noChangeAspect="1" noMove="1" noResize="1" noEditPoints="1" noAdjustHandles="1" noChangeArrowheads="1" noChangeShapeType="1" noTextEdit="1"/>
              </p:cNvSpPr>
              <p:nvPr/>
            </p:nvSpPr>
            <p:spPr>
              <a:xfrm>
                <a:off x="5237432" y="1054047"/>
                <a:ext cx="3373168" cy="1384353"/>
              </a:xfrm>
              <a:prstGeom prst="rect">
                <a:avLst/>
              </a:prstGeom>
              <a:blipFill>
                <a:blip r:embed="rId2"/>
                <a:stretch>
                  <a:fillRect/>
                </a:stretch>
              </a:blipFill>
            </p:spPr>
            <p:txBody>
              <a:bodyPr/>
              <a:lstStyle/>
              <a:p>
                <a:r>
                  <a:rPr lang="fr-FR">
                    <a:noFill/>
                  </a:rPr>
                  <a:t> </a:t>
                </a:r>
              </a:p>
            </p:txBody>
          </p:sp>
        </mc:Fallback>
      </mc:AlternateContent>
      <p:sp>
        <p:nvSpPr>
          <p:cNvPr id="11" name="ZoneTexte 10"/>
          <p:cNvSpPr txBox="1"/>
          <p:nvPr/>
        </p:nvSpPr>
        <p:spPr>
          <a:xfrm>
            <a:off x="304800" y="4191000"/>
            <a:ext cx="3147015" cy="369332"/>
          </a:xfrm>
          <a:prstGeom prst="rect">
            <a:avLst/>
          </a:prstGeom>
          <a:noFill/>
        </p:spPr>
        <p:txBody>
          <a:bodyPr wrap="none" rtlCol="0">
            <a:spAutoFit/>
          </a:bodyPr>
          <a:lstStyle/>
          <a:p>
            <a:r>
              <a:rPr lang="fr-FR" dirty="0" err="1" smtClean="0">
                <a:latin typeface="Comic Sans MS" panose="030F0702030302020204" pitchFamily="66" charset="0"/>
              </a:rPr>
              <a:t>X.Roca</a:t>
            </a:r>
            <a:r>
              <a:rPr lang="fr-FR" dirty="0" smtClean="0">
                <a:latin typeface="Comic Sans MS" panose="030F0702030302020204" pitchFamily="66" charset="0"/>
              </a:rPr>
              <a:t>-Maza et al PRL 2011</a:t>
            </a:r>
          </a:p>
        </p:txBody>
      </p:sp>
      <p:sp>
        <p:nvSpPr>
          <p:cNvPr id="7" name="Titre 6"/>
          <p:cNvSpPr>
            <a:spLocks noGrp="1"/>
          </p:cNvSpPr>
          <p:nvPr>
            <p:ph type="title"/>
          </p:nvPr>
        </p:nvSpPr>
        <p:spPr>
          <a:xfrm>
            <a:off x="457200" y="-685800"/>
            <a:ext cx="8229600" cy="1600200"/>
          </a:xfrm>
        </p:spPr>
        <p:txBody>
          <a:bodyPr/>
          <a:lstStyle/>
          <a:p>
            <a:r>
              <a:rPr lang="fr-FR" sz="3200" dirty="0" err="1" smtClean="0"/>
              <a:t>Laboratory</a:t>
            </a:r>
            <a:r>
              <a:rPr lang="fr-FR" sz="3200" dirty="0" smtClean="0"/>
              <a:t> </a:t>
            </a:r>
            <a:r>
              <a:rPr lang="fr-FR" sz="3200" dirty="0" err="1" smtClean="0"/>
              <a:t>experiments</a:t>
            </a:r>
            <a:endParaRPr lang="fr-FR" sz="3200" dirty="0"/>
          </a:p>
        </p:txBody>
      </p:sp>
      <p:sp>
        <p:nvSpPr>
          <p:cNvPr id="8" name="Rectangle 7"/>
          <p:cNvSpPr/>
          <p:nvPr/>
        </p:nvSpPr>
        <p:spPr>
          <a:xfrm>
            <a:off x="529194" y="1061888"/>
            <a:ext cx="3767378" cy="369332"/>
          </a:xfrm>
          <a:prstGeom prst="rect">
            <a:avLst/>
          </a:prstGeom>
        </p:spPr>
        <p:txBody>
          <a:bodyPr wrap="none">
            <a:spAutoFit/>
          </a:bodyPr>
          <a:lstStyle/>
          <a:p>
            <a:r>
              <a:rPr lang="fr-FR" dirty="0" err="1"/>
              <a:t>example</a:t>
            </a:r>
            <a:r>
              <a:rPr lang="fr-FR" dirty="0"/>
              <a:t>: neutron skin of </a:t>
            </a:r>
            <a:r>
              <a:rPr lang="fr-FR" baseline="30000" dirty="0"/>
              <a:t>208</a:t>
            </a:r>
            <a:r>
              <a:rPr lang="fr-FR" dirty="0"/>
              <a:t>Pb</a:t>
            </a:r>
          </a:p>
        </p:txBody>
      </p:sp>
      <p:pic>
        <p:nvPicPr>
          <p:cNvPr id="4" name="Image 3"/>
          <p:cNvPicPr>
            <a:picLocks noChangeAspect="1"/>
          </p:cNvPicPr>
          <p:nvPr/>
        </p:nvPicPr>
        <p:blipFill>
          <a:blip r:embed="rId3"/>
          <a:stretch>
            <a:fillRect/>
          </a:stretch>
        </p:blipFill>
        <p:spPr>
          <a:xfrm>
            <a:off x="363746" y="1371600"/>
            <a:ext cx="4098275" cy="2792776"/>
          </a:xfrm>
          <a:prstGeom prst="rect">
            <a:avLst/>
          </a:prstGeom>
        </p:spPr>
      </p:pic>
      <p:pic>
        <p:nvPicPr>
          <p:cNvPr id="1026" name="Picture 2" descr="https://www.mdpi.com/universe/universe-07-00182/article_deploy/html/images/universe-07-00182-g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6887" y="3011268"/>
            <a:ext cx="5524271" cy="3704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66385" y="2641936"/>
            <a:ext cx="4267515" cy="369332"/>
          </a:xfrm>
          <a:prstGeom prst="rect">
            <a:avLst/>
          </a:prstGeom>
        </p:spPr>
        <p:txBody>
          <a:bodyPr wrap="none">
            <a:spAutoFit/>
          </a:bodyPr>
          <a:lstStyle/>
          <a:p>
            <a:r>
              <a:rPr lang="fr-FR" dirty="0" err="1" smtClean="0">
                <a:solidFill>
                  <a:srgbClr val="222222"/>
                </a:solidFill>
                <a:latin typeface="Comic Sans MS" panose="030F0702030302020204" pitchFamily="66" charset="0"/>
              </a:rPr>
              <a:t>B.An</a:t>
            </a:r>
            <a:r>
              <a:rPr lang="fr-FR" dirty="0" smtClean="0">
                <a:solidFill>
                  <a:srgbClr val="222222"/>
                </a:solidFill>
                <a:latin typeface="Comic Sans MS" panose="030F0702030302020204" pitchFamily="66" charset="0"/>
              </a:rPr>
              <a:t> Li et al, </a:t>
            </a:r>
            <a:r>
              <a:rPr lang="fr-FR" dirty="0" err="1" smtClean="0">
                <a:solidFill>
                  <a:srgbClr val="222222"/>
                </a:solidFill>
                <a:latin typeface="Comic Sans MS" panose="030F0702030302020204" pitchFamily="66" charset="0"/>
              </a:rPr>
              <a:t>Universe</a:t>
            </a:r>
            <a:r>
              <a:rPr lang="fr-FR" dirty="0">
                <a:solidFill>
                  <a:srgbClr val="222222"/>
                </a:solidFill>
                <a:latin typeface="Comic Sans MS" panose="030F0702030302020204" pitchFamily="66" charset="0"/>
              </a:rPr>
              <a:t> 2021, 7(6), 182</a:t>
            </a:r>
            <a:endParaRPr lang="fr-FR" dirty="0">
              <a:latin typeface="Comic Sans MS" panose="030F0702030302020204" pitchFamily="66" charset="0"/>
            </a:endParaRPr>
          </a:p>
        </p:txBody>
      </p:sp>
    </p:spTree>
    <p:extLst>
      <p:ext uri="{BB962C8B-B14F-4D97-AF65-F5344CB8AC3E}">
        <p14:creationId xmlns:p14="http://schemas.microsoft.com/office/powerpoint/2010/main" val="33282331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title"/>
          </p:nvPr>
        </p:nvSpPr>
        <p:spPr/>
        <p:txBody>
          <a:bodyPr/>
          <a:lstStyle/>
          <a:p>
            <a:r>
              <a:rPr lang="fr-FR" sz="4000" dirty="0" smtClean="0">
                <a:latin typeface="Segoe Print" panose="02000600000000000000" pitchFamily="2" charset="0"/>
              </a:rPr>
              <a:t> </a:t>
            </a:r>
          </a:p>
        </p:txBody>
      </p:sp>
      <p:sp>
        <p:nvSpPr>
          <p:cNvPr id="13" name="ZoneTexte 12"/>
          <p:cNvSpPr txBox="1"/>
          <p:nvPr/>
        </p:nvSpPr>
        <p:spPr>
          <a:xfrm>
            <a:off x="5940152" y="2133436"/>
            <a:ext cx="619080" cy="184666"/>
          </a:xfrm>
          <a:prstGeom prst="rect">
            <a:avLst/>
          </a:prstGeom>
          <a:noFill/>
        </p:spPr>
        <p:txBody>
          <a:bodyPr wrap="none" rtlCol="0">
            <a:spAutoFit/>
          </a:bodyPr>
          <a:lstStyle/>
          <a:p>
            <a:r>
              <a:rPr lang="fr-FR" sz="600" b="1" dirty="0" smtClean="0">
                <a:solidFill>
                  <a:schemeClr val="bg1"/>
                </a:solidFill>
                <a:latin typeface="Arial" panose="020B0604020202020204" pitchFamily="34" charset="0"/>
                <a:cs typeface="Arial" panose="020B0604020202020204" pitchFamily="34" charset="0"/>
              </a:rPr>
              <a:t>J0348+0432</a:t>
            </a:r>
            <a:endParaRPr lang="fr-FR" sz="600" b="1" dirty="0">
              <a:solidFill>
                <a:schemeClr val="bg1"/>
              </a:solidFill>
              <a:latin typeface="Arial" panose="020B0604020202020204" pitchFamily="34" charset="0"/>
              <a:cs typeface="Arial" panose="020B0604020202020204" pitchFamily="34" charset="0"/>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r="38154" b="51111"/>
          <a:stretch/>
        </p:blipFill>
        <p:spPr>
          <a:xfrm>
            <a:off x="4876800" y="2514600"/>
            <a:ext cx="3978379" cy="3352800"/>
          </a:xfrm>
          <a:prstGeom prst="rect">
            <a:avLst/>
          </a:prstGeom>
          <a:ln w="57150">
            <a:solidFill>
              <a:schemeClr val="tx2"/>
            </a:solidFill>
          </a:ln>
        </p:spPr>
      </p:pic>
      <p:sp>
        <p:nvSpPr>
          <p:cNvPr id="4" name="Rectangle 3"/>
          <p:cNvSpPr/>
          <p:nvPr/>
        </p:nvSpPr>
        <p:spPr>
          <a:xfrm>
            <a:off x="152399" y="1182469"/>
            <a:ext cx="8702779" cy="923330"/>
          </a:xfrm>
          <a:prstGeom prst="rect">
            <a:avLst/>
          </a:prstGeom>
        </p:spPr>
        <p:txBody>
          <a:bodyPr wrap="square">
            <a:spAutoFit/>
          </a:bodyPr>
          <a:lstStyle/>
          <a:p>
            <a:pPr marL="285750" indent="-285750" fontAlgn="auto">
              <a:spcAft>
                <a:spcPts val="0"/>
              </a:spcAft>
              <a:buFont typeface="Arial" panose="020B0604020202020204" pitchFamily="34" charset="0"/>
              <a:buChar char="•"/>
            </a:pPr>
            <a:r>
              <a:rPr lang="fr-FR" b="1" dirty="0" smtClean="0"/>
              <a:t>The « ab-</a:t>
            </a:r>
            <a:r>
              <a:rPr lang="fr-FR" b="1" dirty="0" err="1" smtClean="0"/>
              <a:t>initio</a:t>
            </a:r>
            <a:r>
              <a:rPr lang="fr-FR" b="1" dirty="0" smtClean="0"/>
              <a:t> » </a:t>
            </a:r>
            <a:r>
              <a:rPr lang="fr-FR" b="1" dirty="0" err="1" smtClean="0"/>
              <a:t>nuclear</a:t>
            </a:r>
            <a:r>
              <a:rPr lang="fr-FR" b="1" dirty="0" smtClean="0"/>
              <a:t> </a:t>
            </a:r>
            <a:r>
              <a:rPr lang="fr-FR" b="1" dirty="0" err="1" smtClean="0"/>
              <a:t>theory</a:t>
            </a:r>
            <a:endParaRPr lang="fr-FR" b="1" dirty="0" smtClean="0"/>
          </a:p>
          <a:p>
            <a:pPr marL="285750" indent="-285750" fontAlgn="auto">
              <a:spcAft>
                <a:spcPts val="0"/>
              </a:spcAft>
              <a:buFont typeface="Arial" panose="020B0604020202020204" pitchFamily="34" charset="0"/>
              <a:buChar char="•"/>
            </a:pPr>
            <a:r>
              <a:rPr lang="fr-FR" b="1" dirty="0" err="1" smtClean="0"/>
              <a:t>Perturbative</a:t>
            </a:r>
            <a:r>
              <a:rPr lang="fr-FR" b="1" dirty="0" smtClean="0"/>
              <a:t> expansion : </a:t>
            </a:r>
            <a:r>
              <a:rPr lang="fr-FR" b="1" dirty="0" err="1" smtClean="0"/>
              <a:t>controled</a:t>
            </a:r>
            <a:r>
              <a:rPr lang="fr-FR" b="1" dirty="0" smtClean="0"/>
              <a:t> </a:t>
            </a:r>
            <a:r>
              <a:rPr lang="fr-FR" b="1" dirty="0" err="1" smtClean="0"/>
              <a:t>truncation</a:t>
            </a:r>
            <a:r>
              <a:rPr lang="fr-FR" b="1" dirty="0" smtClean="0"/>
              <a:t> </a:t>
            </a:r>
            <a:r>
              <a:rPr lang="fr-FR" b="1" dirty="0" err="1" smtClean="0"/>
              <a:t>errors</a:t>
            </a:r>
            <a:r>
              <a:rPr lang="fr-FR" b="1" dirty="0" smtClean="0"/>
              <a:t> </a:t>
            </a:r>
          </a:p>
          <a:p>
            <a:pPr marL="285750" indent="-285750" fontAlgn="auto">
              <a:spcAft>
                <a:spcPts val="0"/>
              </a:spcAft>
              <a:buFont typeface="Arial" panose="020B0604020202020204" pitchFamily="34" charset="0"/>
              <a:buChar char="•"/>
            </a:pPr>
            <a:r>
              <a:rPr lang="fr-FR" b="1" dirty="0"/>
              <a:t>M</a:t>
            </a:r>
            <a:r>
              <a:rPr lang="fr-FR" b="1" dirty="0" smtClean="0"/>
              <a:t>oment expansion! </a:t>
            </a:r>
            <a:r>
              <a:rPr lang="fr-FR" b="1" dirty="0" err="1" smtClean="0"/>
              <a:t>Only</a:t>
            </a:r>
            <a:r>
              <a:rPr lang="fr-FR" b="1" dirty="0" smtClean="0"/>
              <a:t> </a:t>
            </a:r>
            <a:r>
              <a:rPr lang="fr-FR" b="1" dirty="0" err="1" smtClean="0"/>
              <a:t>valid</a:t>
            </a:r>
            <a:r>
              <a:rPr lang="fr-FR" b="1" dirty="0" smtClean="0"/>
              <a:t> at </a:t>
            </a:r>
            <a:r>
              <a:rPr lang="fr-FR" b="1" dirty="0" err="1" smtClean="0"/>
              <a:t>low</a:t>
            </a:r>
            <a:r>
              <a:rPr lang="fr-FR" b="1" dirty="0" smtClean="0"/>
              <a:t> </a:t>
            </a:r>
            <a:r>
              <a:rPr lang="fr-FR" b="1" dirty="0" err="1" smtClean="0"/>
              <a:t>density</a:t>
            </a:r>
            <a:endParaRPr lang="fr-FR" b="1" dirty="0"/>
          </a:p>
        </p:txBody>
      </p:sp>
      <p:sp>
        <p:nvSpPr>
          <p:cNvPr id="5" name="Rectangle 4"/>
          <p:cNvSpPr/>
          <p:nvPr/>
        </p:nvSpPr>
        <p:spPr>
          <a:xfrm>
            <a:off x="5486400" y="2130623"/>
            <a:ext cx="4572000" cy="307777"/>
          </a:xfrm>
          <a:prstGeom prst="rect">
            <a:avLst/>
          </a:prstGeom>
        </p:spPr>
        <p:txBody>
          <a:bodyPr>
            <a:spAutoFit/>
          </a:bodyPr>
          <a:lstStyle/>
          <a:p>
            <a:r>
              <a:rPr lang="en-US" sz="1400" dirty="0" err="1">
                <a:solidFill>
                  <a:schemeClr val="tx2"/>
                </a:solidFill>
                <a:latin typeface="Arial" panose="020B0604020202020204" pitchFamily="34" charset="0"/>
                <a:cs typeface="Arial" panose="020B0604020202020204" pitchFamily="34" charset="0"/>
              </a:rPr>
              <a:t>Machleidt</a:t>
            </a:r>
            <a:r>
              <a:rPr lang="en-US" sz="1400" dirty="0">
                <a:solidFill>
                  <a:schemeClr val="tx2"/>
                </a:solidFill>
                <a:latin typeface="Arial" panose="020B0604020202020204" pitchFamily="34" charset="0"/>
                <a:cs typeface="Arial" panose="020B0604020202020204" pitchFamily="34" charset="0"/>
              </a:rPr>
              <a:t> </a:t>
            </a:r>
            <a:r>
              <a:rPr lang="en-US" sz="1400" dirty="0" smtClean="0">
                <a:solidFill>
                  <a:schemeClr val="tx2"/>
                </a:solidFill>
                <a:latin typeface="Arial" panose="020B0604020202020204" pitchFamily="34" charset="0"/>
                <a:cs typeface="Arial" panose="020B0604020202020204" pitchFamily="34" charset="0"/>
              </a:rPr>
              <a:t>R., </a:t>
            </a:r>
            <a:r>
              <a:rPr lang="en-US" sz="1400" dirty="0" err="1" smtClean="0">
                <a:solidFill>
                  <a:schemeClr val="tx2"/>
                </a:solidFill>
                <a:latin typeface="Arial" panose="020B0604020202020204" pitchFamily="34" charset="0"/>
                <a:cs typeface="Arial" panose="020B0604020202020204" pitchFamily="34" charset="0"/>
              </a:rPr>
              <a:t>Int</a:t>
            </a:r>
            <a:r>
              <a:rPr lang="en-US" sz="1400" dirty="0" smtClean="0">
                <a:solidFill>
                  <a:schemeClr val="tx2"/>
                </a:solidFill>
                <a:latin typeface="Arial" panose="020B0604020202020204" pitchFamily="34" charset="0"/>
                <a:cs typeface="Arial" panose="020B0604020202020204" pitchFamily="34" charset="0"/>
              </a:rPr>
              <a:t> </a:t>
            </a:r>
            <a:r>
              <a:rPr lang="en-US" sz="1400" dirty="0">
                <a:solidFill>
                  <a:schemeClr val="tx2"/>
                </a:solidFill>
                <a:latin typeface="Arial" panose="020B0604020202020204" pitchFamily="34" charset="0"/>
                <a:cs typeface="Arial" panose="020B0604020202020204" pitchFamily="34" charset="0"/>
              </a:rPr>
              <a:t>J Mod Phys. (2017)</a:t>
            </a:r>
            <a:endParaRPr lang="fr-FR" sz="1400" dirty="0">
              <a:solidFill>
                <a:schemeClr val="tx2"/>
              </a:solidFill>
              <a:latin typeface="Arial" panose="020B0604020202020204" pitchFamily="34" charset="0"/>
              <a:cs typeface="Arial" panose="020B0604020202020204" pitchFamily="34" charset="0"/>
            </a:endParaRPr>
          </a:p>
        </p:txBody>
      </p:sp>
      <p:sp>
        <p:nvSpPr>
          <p:cNvPr id="9" name="Titre 5"/>
          <p:cNvSpPr txBox="1">
            <a:spLocks/>
          </p:cNvSpPr>
          <p:nvPr/>
        </p:nvSpPr>
        <p:spPr>
          <a:xfrm>
            <a:off x="457200" y="228600"/>
            <a:ext cx="8229600" cy="838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fr-FR" sz="2800" dirty="0" smtClean="0"/>
              <a:t>Chiral perturbation </a:t>
            </a:r>
            <a:r>
              <a:rPr lang="fr-FR" sz="2800" dirty="0" err="1" smtClean="0"/>
              <a:t>theory</a:t>
            </a:r>
            <a:endParaRPr lang="fr-FR" sz="2800" dirty="0"/>
          </a:p>
        </p:txBody>
      </p:sp>
      <p:pic>
        <p:nvPicPr>
          <p:cNvPr id="10" name="Image 9"/>
          <p:cNvPicPr>
            <a:picLocks noChangeAspect="1"/>
          </p:cNvPicPr>
          <p:nvPr/>
        </p:nvPicPr>
        <p:blipFill rotWithShape="1">
          <a:blip r:embed="rId4"/>
          <a:srcRect l="52378"/>
          <a:stretch/>
        </p:blipFill>
        <p:spPr>
          <a:xfrm>
            <a:off x="1143000" y="2686050"/>
            <a:ext cx="2739752" cy="3181350"/>
          </a:xfrm>
          <a:prstGeom prst="rect">
            <a:avLst/>
          </a:prstGeom>
        </p:spPr>
      </p:pic>
      <p:sp>
        <p:nvSpPr>
          <p:cNvPr id="11" name="Rectangle 10"/>
          <p:cNvSpPr/>
          <p:nvPr/>
        </p:nvSpPr>
        <p:spPr>
          <a:xfrm>
            <a:off x="152400" y="6019800"/>
            <a:ext cx="8077200" cy="523220"/>
          </a:xfrm>
          <a:prstGeom prst="rect">
            <a:avLst/>
          </a:prstGeom>
        </p:spPr>
        <p:txBody>
          <a:bodyPr wrap="square">
            <a:spAutoFit/>
          </a:bodyPr>
          <a:lstStyle/>
          <a:p>
            <a:r>
              <a:rPr lang="de-DE" sz="1400" dirty="0">
                <a:solidFill>
                  <a:srgbClr val="000000"/>
                </a:solidFill>
                <a:latin typeface="Arial" panose="020B0604020202020204" pitchFamily="34" charset="0"/>
                <a:cs typeface="Arial" panose="020B0604020202020204" pitchFamily="34" charset="0"/>
              </a:rPr>
              <a:t>I. Tews, T. Krüger, K. </a:t>
            </a:r>
            <a:r>
              <a:rPr lang="de-DE" sz="1400" dirty="0" err="1">
                <a:solidFill>
                  <a:srgbClr val="000000"/>
                </a:solidFill>
                <a:latin typeface="Arial" panose="020B0604020202020204" pitchFamily="34" charset="0"/>
                <a:cs typeface="Arial" panose="020B0604020202020204" pitchFamily="34" charset="0"/>
              </a:rPr>
              <a:t>Hebeler</a:t>
            </a:r>
            <a:r>
              <a:rPr lang="de-DE" sz="1400" dirty="0">
                <a:solidFill>
                  <a:srgbClr val="000000"/>
                </a:solidFill>
                <a:latin typeface="Arial" panose="020B0604020202020204" pitchFamily="34" charset="0"/>
                <a:cs typeface="Arial" panose="020B0604020202020204" pitchFamily="34" charset="0"/>
              </a:rPr>
              <a:t>, </a:t>
            </a:r>
            <a:r>
              <a:rPr lang="de-DE" sz="1400" dirty="0" err="1">
                <a:solidFill>
                  <a:srgbClr val="000000"/>
                </a:solidFill>
                <a:latin typeface="Arial" panose="020B0604020202020204" pitchFamily="34" charset="0"/>
                <a:cs typeface="Arial" panose="020B0604020202020204" pitchFamily="34" charset="0"/>
              </a:rPr>
              <a:t>and</a:t>
            </a:r>
            <a:r>
              <a:rPr lang="de-DE" sz="1400" dirty="0">
                <a:solidFill>
                  <a:srgbClr val="000000"/>
                </a:solidFill>
                <a:latin typeface="Arial" panose="020B0604020202020204" pitchFamily="34" charset="0"/>
                <a:cs typeface="Arial" panose="020B0604020202020204" pitchFamily="34" charset="0"/>
              </a:rPr>
              <a:t> A. Schwenk, </a:t>
            </a:r>
            <a:r>
              <a:rPr lang="de-DE" sz="1400" dirty="0">
                <a:solidFill>
                  <a:srgbClr val="0000FF"/>
                </a:solidFill>
                <a:latin typeface="Arial" panose="020B0604020202020204" pitchFamily="34" charset="0"/>
                <a:cs typeface="Arial" panose="020B0604020202020204" pitchFamily="34" charset="0"/>
              </a:rPr>
              <a:t>Phys. </a:t>
            </a:r>
            <a:r>
              <a:rPr lang="de-DE" sz="1400" dirty="0" err="1" smtClean="0">
                <a:solidFill>
                  <a:srgbClr val="0000FF"/>
                </a:solidFill>
                <a:latin typeface="Arial" panose="020B0604020202020204" pitchFamily="34" charset="0"/>
                <a:cs typeface="Arial" panose="020B0604020202020204" pitchFamily="34" charset="0"/>
              </a:rPr>
              <a:t>Rev</a:t>
            </a:r>
            <a:r>
              <a:rPr lang="de-DE" sz="1400" dirty="0" smtClean="0">
                <a:solidFill>
                  <a:srgbClr val="0000FF"/>
                </a:solidFill>
                <a:latin typeface="Arial" panose="020B0604020202020204" pitchFamily="34" charset="0"/>
                <a:cs typeface="Arial" panose="020B0604020202020204" pitchFamily="34" charset="0"/>
              </a:rPr>
              <a:t>. </a:t>
            </a:r>
            <a:r>
              <a:rPr lang="fr-FR" sz="1400" dirty="0" err="1" smtClean="0">
                <a:solidFill>
                  <a:srgbClr val="0000FF"/>
                </a:solidFill>
                <a:latin typeface="Arial" panose="020B0604020202020204" pitchFamily="34" charset="0"/>
                <a:cs typeface="Arial" panose="020B0604020202020204" pitchFamily="34" charset="0"/>
              </a:rPr>
              <a:t>Lett</a:t>
            </a:r>
            <a:r>
              <a:rPr lang="fr-FR" sz="1400" dirty="0">
                <a:solidFill>
                  <a:srgbClr val="0000FF"/>
                </a:solidFill>
                <a:latin typeface="Arial" panose="020B0604020202020204" pitchFamily="34" charset="0"/>
                <a:cs typeface="Arial" panose="020B0604020202020204" pitchFamily="34" charset="0"/>
              </a:rPr>
              <a:t>. </a:t>
            </a:r>
            <a:r>
              <a:rPr lang="fr-FR" sz="1400" b="1" dirty="0">
                <a:solidFill>
                  <a:srgbClr val="0000FF"/>
                </a:solidFill>
                <a:latin typeface="Arial" panose="020B0604020202020204" pitchFamily="34" charset="0"/>
                <a:cs typeface="Arial" panose="020B0604020202020204" pitchFamily="34" charset="0"/>
              </a:rPr>
              <a:t>110</a:t>
            </a:r>
            <a:r>
              <a:rPr lang="fr-FR" sz="1400" dirty="0">
                <a:solidFill>
                  <a:srgbClr val="000000"/>
                </a:solidFill>
                <a:latin typeface="Arial" panose="020B0604020202020204" pitchFamily="34" charset="0"/>
                <a:cs typeface="Arial" panose="020B0604020202020204" pitchFamily="34" charset="0"/>
              </a:rPr>
              <a:t>, </a:t>
            </a:r>
            <a:r>
              <a:rPr lang="fr-FR" sz="1400" dirty="0">
                <a:solidFill>
                  <a:srgbClr val="0000FF"/>
                </a:solidFill>
                <a:latin typeface="Arial" panose="020B0604020202020204" pitchFamily="34" charset="0"/>
                <a:cs typeface="Arial" panose="020B0604020202020204" pitchFamily="34" charset="0"/>
              </a:rPr>
              <a:t>032504 </a:t>
            </a:r>
            <a:r>
              <a:rPr lang="fr-FR" sz="1400" dirty="0">
                <a:solidFill>
                  <a:srgbClr val="000000"/>
                </a:solidFill>
                <a:latin typeface="Arial" panose="020B0604020202020204" pitchFamily="34" charset="0"/>
                <a:cs typeface="Arial" panose="020B0604020202020204" pitchFamily="34" charset="0"/>
              </a:rPr>
              <a:t>(</a:t>
            </a:r>
            <a:r>
              <a:rPr lang="fr-FR" sz="1400" dirty="0">
                <a:solidFill>
                  <a:srgbClr val="0000FF"/>
                </a:solidFill>
                <a:latin typeface="Arial" panose="020B0604020202020204" pitchFamily="34" charset="0"/>
                <a:cs typeface="Arial" panose="020B0604020202020204" pitchFamily="34" charset="0"/>
              </a:rPr>
              <a:t>2013</a:t>
            </a:r>
            <a:r>
              <a:rPr lang="fr-FR" sz="1400" dirty="0">
                <a:solidFill>
                  <a:srgbClr val="000000"/>
                </a:solidFill>
                <a:latin typeface="Arial" panose="020B0604020202020204" pitchFamily="34" charset="0"/>
                <a:cs typeface="Arial" panose="020B0604020202020204" pitchFamily="34" charset="0"/>
              </a:rPr>
              <a:t>).</a:t>
            </a:r>
          </a:p>
          <a:p>
            <a:r>
              <a:rPr lang="de-DE" sz="1400" dirty="0" smtClean="0">
                <a:solidFill>
                  <a:srgbClr val="000000"/>
                </a:solidFill>
                <a:latin typeface="Arial" panose="020B0604020202020204" pitchFamily="34" charset="0"/>
                <a:cs typeface="Arial" panose="020B0604020202020204" pitchFamily="34" charset="0"/>
              </a:rPr>
              <a:t>C</a:t>
            </a:r>
            <a:r>
              <a:rPr lang="de-DE" sz="1400" dirty="0">
                <a:solidFill>
                  <a:srgbClr val="000000"/>
                </a:solidFill>
                <a:latin typeface="Arial" panose="020B0604020202020204" pitchFamily="34" charset="0"/>
                <a:cs typeface="Arial" panose="020B0604020202020204" pitchFamily="34" charset="0"/>
              </a:rPr>
              <a:t>. </a:t>
            </a:r>
            <a:r>
              <a:rPr lang="de-DE" sz="1400" dirty="0" err="1">
                <a:solidFill>
                  <a:srgbClr val="000000"/>
                </a:solidFill>
                <a:latin typeface="Arial" panose="020B0604020202020204" pitchFamily="34" charset="0"/>
                <a:cs typeface="Arial" panose="020B0604020202020204" pitchFamily="34" charset="0"/>
              </a:rPr>
              <a:t>Drischler</a:t>
            </a:r>
            <a:r>
              <a:rPr lang="de-DE" sz="1400" dirty="0">
                <a:solidFill>
                  <a:srgbClr val="000000"/>
                </a:solidFill>
                <a:latin typeface="Arial" panose="020B0604020202020204" pitchFamily="34" charset="0"/>
                <a:cs typeface="Arial" panose="020B0604020202020204" pitchFamily="34" charset="0"/>
              </a:rPr>
              <a:t>, K. </a:t>
            </a:r>
            <a:r>
              <a:rPr lang="de-DE" sz="1400" dirty="0" err="1">
                <a:solidFill>
                  <a:srgbClr val="000000"/>
                </a:solidFill>
                <a:latin typeface="Arial" panose="020B0604020202020204" pitchFamily="34" charset="0"/>
                <a:cs typeface="Arial" panose="020B0604020202020204" pitchFamily="34" charset="0"/>
              </a:rPr>
              <a:t>Hebeler</a:t>
            </a:r>
            <a:r>
              <a:rPr lang="de-DE" sz="1400" dirty="0">
                <a:solidFill>
                  <a:srgbClr val="000000"/>
                </a:solidFill>
                <a:latin typeface="Arial" panose="020B0604020202020204" pitchFamily="34" charset="0"/>
                <a:cs typeface="Arial" panose="020B0604020202020204" pitchFamily="34" charset="0"/>
              </a:rPr>
              <a:t>, </a:t>
            </a:r>
            <a:r>
              <a:rPr lang="de-DE" sz="1400" dirty="0" err="1">
                <a:solidFill>
                  <a:srgbClr val="000000"/>
                </a:solidFill>
                <a:latin typeface="Arial" panose="020B0604020202020204" pitchFamily="34" charset="0"/>
                <a:cs typeface="Arial" panose="020B0604020202020204" pitchFamily="34" charset="0"/>
              </a:rPr>
              <a:t>and</a:t>
            </a:r>
            <a:r>
              <a:rPr lang="de-DE" sz="1400" dirty="0">
                <a:solidFill>
                  <a:srgbClr val="000000"/>
                </a:solidFill>
                <a:latin typeface="Arial" panose="020B0604020202020204" pitchFamily="34" charset="0"/>
                <a:cs typeface="Arial" panose="020B0604020202020204" pitchFamily="34" charset="0"/>
              </a:rPr>
              <a:t> A. Schwenk, </a:t>
            </a:r>
            <a:r>
              <a:rPr lang="de-DE" sz="1400" dirty="0">
                <a:solidFill>
                  <a:srgbClr val="0000FF"/>
                </a:solidFill>
                <a:latin typeface="Arial" panose="020B0604020202020204" pitchFamily="34" charset="0"/>
                <a:cs typeface="Arial" panose="020B0604020202020204" pitchFamily="34" charset="0"/>
              </a:rPr>
              <a:t>Phys. </a:t>
            </a:r>
            <a:r>
              <a:rPr lang="de-DE" sz="1400" dirty="0" err="1">
                <a:solidFill>
                  <a:srgbClr val="0000FF"/>
                </a:solidFill>
                <a:latin typeface="Arial" panose="020B0604020202020204" pitchFamily="34" charset="0"/>
                <a:cs typeface="Arial" panose="020B0604020202020204" pitchFamily="34" charset="0"/>
              </a:rPr>
              <a:t>Rev</a:t>
            </a:r>
            <a:r>
              <a:rPr lang="de-DE" sz="1400" dirty="0">
                <a:solidFill>
                  <a:srgbClr val="0000FF"/>
                </a:solidFill>
                <a:latin typeface="Arial" panose="020B0604020202020204" pitchFamily="34" charset="0"/>
                <a:cs typeface="Arial" panose="020B0604020202020204" pitchFamily="34" charset="0"/>
              </a:rPr>
              <a:t>. C </a:t>
            </a:r>
            <a:r>
              <a:rPr lang="de-DE" sz="1400" b="1" dirty="0" smtClean="0">
                <a:solidFill>
                  <a:srgbClr val="0000FF"/>
                </a:solidFill>
                <a:latin typeface="Arial" panose="020B0604020202020204" pitchFamily="34" charset="0"/>
                <a:cs typeface="Arial" panose="020B0604020202020204" pitchFamily="34" charset="0"/>
              </a:rPr>
              <a:t>93</a:t>
            </a:r>
            <a:r>
              <a:rPr lang="de-DE" sz="1400" dirty="0" smtClean="0">
                <a:solidFill>
                  <a:srgbClr val="000000"/>
                </a:solidFill>
                <a:latin typeface="Arial" panose="020B0604020202020204" pitchFamily="34" charset="0"/>
                <a:cs typeface="Arial" panose="020B0604020202020204" pitchFamily="34" charset="0"/>
              </a:rPr>
              <a:t>, </a:t>
            </a:r>
            <a:r>
              <a:rPr lang="fr-FR" sz="1400" dirty="0" smtClean="0">
                <a:solidFill>
                  <a:srgbClr val="0000FF"/>
                </a:solidFill>
                <a:latin typeface="Arial" panose="020B0604020202020204" pitchFamily="34" charset="0"/>
                <a:cs typeface="Arial" panose="020B0604020202020204" pitchFamily="34" charset="0"/>
              </a:rPr>
              <a:t>054314 </a:t>
            </a:r>
            <a:r>
              <a:rPr lang="fr-FR" sz="1400" dirty="0">
                <a:solidFill>
                  <a:srgbClr val="000000"/>
                </a:solidFill>
                <a:latin typeface="Arial" panose="020B0604020202020204" pitchFamily="34" charset="0"/>
                <a:cs typeface="Arial" panose="020B0604020202020204" pitchFamily="34" charset="0"/>
              </a:rPr>
              <a:t>(</a:t>
            </a:r>
            <a:r>
              <a:rPr lang="fr-FR" sz="1400" dirty="0">
                <a:solidFill>
                  <a:srgbClr val="0000FF"/>
                </a:solidFill>
                <a:latin typeface="Arial" panose="020B0604020202020204" pitchFamily="34" charset="0"/>
                <a:cs typeface="Arial" panose="020B0604020202020204" pitchFamily="34" charset="0"/>
              </a:rPr>
              <a:t>2016</a:t>
            </a:r>
            <a:r>
              <a:rPr lang="fr-FR" sz="1400" dirty="0">
                <a:solidFill>
                  <a:srgbClr val="000000"/>
                </a:solidFill>
                <a:latin typeface="Arial" panose="020B0604020202020204" pitchFamily="34" charset="0"/>
                <a:cs typeface="Arial" panose="020B0604020202020204" pitchFamily="34" charset="0"/>
              </a:rPr>
              <a:t>).</a:t>
            </a:r>
            <a:endParaRPr lang="fr-F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5046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400"/>
            <a:ext cx="8229600" cy="609600"/>
          </a:xfrm>
        </p:spPr>
        <p:txBody>
          <a:bodyPr/>
          <a:lstStyle/>
          <a:p>
            <a:r>
              <a:rPr lang="fr-FR" sz="2800" dirty="0" smtClean="0"/>
              <a:t>The </a:t>
            </a:r>
            <a:r>
              <a:rPr lang="fr-FR" sz="2800" dirty="0" err="1" smtClean="0"/>
              <a:t>nuclear</a:t>
            </a:r>
            <a:r>
              <a:rPr lang="fr-FR" sz="2800" dirty="0" smtClean="0"/>
              <a:t> </a:t>
            </a:r>
            <a:r>
              <a:rPr lang="fr-FR" sz="2800" dirty="0" err="1" smtClean="0"/>
              <a:t>physics</a:t>
            </a:r>
            <a:r>
              <a:rPr lang="fr-FR" sz="2800" dirty="0" smtClean="0"/>
              <a:t> </a:t>
            </a:r>
            <a:r>
              <a:rPr lang="fr-FR" sz="2800" dirty="0" err="1" smtClean="0"/>
              <a:t>predictions</a:t>
            </a:r>
            <a:r>
              <a:rPr lang="fr-FR" sz="2800" dirty="0" smtClean="0"/>
              <a:t> </a:t>
            </a:r>
            <a:endParaRPr lang="fr-FR" sz="2800" dirty="0"/>
          </a:p>
        </p:txBody>
      </p:sp>
      <p:sp>
        <p:nvSpPr>
          <p:cNvPr id="4" name="ZoneTexte 3"/>
          <p:cNvSpPr txBox="1"/>
          <p:nvPr/>
        </p:nvSpPr>
        <p:spPr>
          <a:xfrm>
            <a:off x="5181600" y="884872"/>
            <a:ext cx="3505200" cy="1477328"/>
          </a:xfrm>
          <a:prstGeom prst="rect">
            <a:avLst/>
          </a:prstGeom>
          <a:solidFill>
            <a:schemeClr val="bg1"/>
          </a:solidFill>
          <a:ln w="28575">
            <a:solidFill>
              <a:schemeClr val="tx2"/>
            </a:solidFill>
          </a:ln>
        </p:spPr>
        <p:txBody>
          <a:bodyPr wrap="square" rtlCol="0">
            <a:spAutoFit/>
          </a:bodyPr>
          <a:lstStyle/>
          <a:p>
            <a:pPr marL="285750" indent="-285750">
              <a:buFont typeface="Arial" panose="020B0604020202020204" pitchFamily="34" charset="0"/>
              <a:buChar char="•"/>
            </a:pPr>
            <a:r>
              <a:rPr lang="fr-FR" dirty="0" smtClean="0">
                <a:latin typeface="Arial" panose="020B0604020202020204" pitchFamily="34" charset="0"/>
                <a:cs typeface="Arial" panose="020B0604020202020204" pitchFamily="34" charset="0"/>
              </a:rPr>
              <a:t>A neutrons and protons composition </a:t>
            </a:r>
            <a:r>
              <a:rPr lang="fr-FR" dirty="0" err="1" smtClean="0">
                <a:latin typeface="Arial" panose="020B0604020202020204" pitchFamily="34" charset="0"/>
                <a:cs typeface="Arial" panose="020B0604020202020204" pitchFamily="34" charset="0"/>
              </a:rPr>
              <a:t>is</a:t>
            </a:r>
            <a:r>
              <a:rPr lang="fr-FR" dirty="0" smtClean="0">
                <a:latin typeface="Arial" panose="020B0604020202020204" pitchFamily="34" charset="0"/>
                <a:cs typeface="Arial" panose="020B0604020202020204" pitchFamily="34" charset="0"/>
              </a:rPr>
              <a:t> compatible </a:t>
            </a:r>
            <a:r>
              <a:rPr lang="fr-FR" dirty="0" err="1" smtClean="0">
                <a:latin typeface="Arial" panose="020B0604020202020204" pitchFamily="34" charset="0"/>
                <a:cs typeface="Arial" panose="020B0604020202020204" pitchFamily="34" charset="0"/>
              </a:rPr>
              <a:t>with</a:t>
            </a:r>
            <a:r>
              <a:rPr lang="fr-FR" dirty="0" smtClean="0">
                <a:latin typeface="Arial" panose="020B0604020202020204" pitchFamily="34" charset="0"/>
                <a:cs typeface="Arial" panose="020B0604020202020204" pitchFamily="34" charset="0"/>
              </a:rPr>
              <a:t> the observations  </a:t>
            </a:r>
          </a:p>
          <a:p>
            <a:pPr marL="285750" indent="-285750">
              <a:buFont typeface="Arial" panose="020B0604020202020204" pitchFamily="34" charset="0"/>
              <a:buChar char="•"/>
            </a:pPr>
            <a:r>
              <a:rPr lang="fr-FR" dirty="0" err="1" smtClean="0">
                <a:solidFill>
                  <a:srgbClr val="0070C0"/>
                </a:solidFill>
                <a:latin typeface="Arial" panose="020B0604020202020204" pitchFamily="34" charset="0"/>
                <a:cs typeface="Arial" panose="020B0604020202020204" pitchFamily="34" charset="0"/>
              </a:rPr>
              <a:t>Many</a:t>
            </a:r>
            <a:r>
              <a:rPr lang="fr-FR" dirty="0" smtClean="0">
                <a:solidFill>
                  <a:srgbClr val="0070C0"/>
                </a:solidFill>
                <a:latin typeface="Arial" panose="020B0604020202020204" pitchFamily="34" charset="0"/>
                <a:cs typeface="Arial" panose="020B0604020202020204" pitchFamily="34" charset="0"/>
              </a:rPr>
              <a:t> </a:t>
            </a:r>
            <a:r>
              <a:rPr lang="fr-FR" dirty="0" err="1" smtClean="0">
                <a:solidFill>
                  <a:srgbClr val="0070C0"/>
                </a:solidFill>
                <a:latin typeface="Arial" panose="020B0604020202020204" pitchFamily="34" charset="0"/>
                <a:cs typeface="Arial" panose="020B0604020202020204" pitchFamily="34" charset="0"/>
              </a:rPr>
              <a:t>models</a:t>
            </a:r>
            <a:r>
              <a:rPr lang="fr-FR" dirty="0" smtClean="0">
                <a:solidFill>
                  <a:srgbClr val="0070C0"/>
                </a:solidFill>
                <a:latin typeface="Arial" panose="020B0604020202020204" pitchFamily="34" charset="0"/>
                <a:cs typeface="Arial" panose="020B0604020202020204" pitchFamily="34" charset="0"/>
              </a:rPr>
              <a:t> </a:t>
            </a:r>
            <a:r>
              <a:rPr lang="fr-FR" dirty="0" err="1" smtClean="0">
                <a:solidFill>
                  <a:srgbClr val="0070C0"/>
                </a:solidFill>
                <a:latin typeface="Arial" panose="020B0604020202020204" pitchFamily="34" charset="0"/>
                <a:cs typeface="Arial" panose="020B0604020202020204" pitchFamily="34" charset="0"/>
              </a:rPr>
              <a:t>can</a:t>
            </a:r>
            <a:r>
              <a:rPr lang="fr-FR" dirty="0" smtClean="0">
                <a:solidFill>
                  <a:srgbClr val="0070C0"/>
                </a:solidFill>
                <a:latin typeface="Arial" panose="020B0604020202020204" pitchFamily="34" charset="0"/>
                <a:cs typeface="Arial" panose="020B0604020202020204" pitchFamily="34" charset="0"/>
              </a:rPr>
              <a:t> </a:t>
            </a:r>
            <a:r>
              <a:rPr lang="fr-FR" dirty="0" err="1" smtClean="0">
                <a:solidFill>
                  <a:srgbClr val="0070C0"/>
                </a:solidFill>
                <a:latin typeface="Arial" panose="020B0604020202020204" pitchFamily="34" charset="0"/>
                <a:cs typeface="Arial" panose="020B0604020202020204" pitchFamily="34" charset="0"/>
              </a:rPr>
              <a:t>be</a:t>
            </a:r>
            <a:r>
              <a:rPr lang="fr-FR" dirty="0" smtClean="0">
                <a:solidFill>
                  <a:srgbClr val="0070C0"/>
                </a:solidFill>
                <a:latin typeface="Arial" panose="020B0604020202020204" pitchFamily="34" charset="0"/>
                <a:cs typeface="Arial" panose="020B0604020202020204" pitchFamily="34" charset="0"/>
              </a:rPr>
              <a:t> </a:t>
            </a:r>
            <a:r>
              <a:rPr lang="fr-FR" dirty="0" err="1" smtClean="0">
                <a:solidFill>
                  <a:srgbClr val="0070C0"/>
                </a:solidFill>
                <a:latin typeface="Arial" panose="020B0604020202020204" pitchFamily="34" charset="0"/>
                <a:cs typeface="Arial" panose="020B0604020202020204" pitchFamily="34" charset="0"/>
              </a:rPr>
              <a:t>excluded</a:t>
            </a:r>
            <a:r>
              <a:rPr lang="fr-FR" dirty="0" smtClean="0">
                <a:solidFill>
                  <a:srgbClr val="0070C0"/>
                </a:solidFill>
                <a:latin typeface="Arial" panose="020B0604020202020204" pitchFamily="34" charset="0"/>
                <a:cs typeface="Arial" panose="020B0604020202020204" pitchFamily="34" charset="0"/>
              </a:rPr>
              <a:t>  </a:t>
            </a:r>
            <a:endParaRPr lang="fr-FR" dirty="0">
              <a:latin typeface="Arial" panose="020B0604020202020204" pitchFamily="34" charset="0"/>
              <a:cs typeface="Arial" panose="020B0604020202020204" pitchFamily="34" charset="0"/>
            </a:endParaRPr>
          </a:p>
        </p:txBody>
      </p:sp>
      <p:pic>
        <p:nvPicPr>
          <p:cNvPr id="6" name="Image 5"/>
          <p:cNvPicPr>
            <a:picLocks noChangeAspect="1"/>
          </p:cNvPicPr>
          <p:nvPr/>
        </p:nvPicPr>
        <p:blipFill>
          <a:blip r:embed="rId2"/>
          <a:stretch>
            <a:fillRect/>
          </a:stretch>
        </p:blipFill>
        <p:spPr>
          <a:xfrm>
            <a:off x="76200" y="838200"/>
            <a:ext cx="4735286" cy="3406747"/>
          </a:xfrm>
          <a:prstGeom prst="rect">
            <a:avLst/>
          </a:prstGeom>
        </p:spPr>
      </p:pic>
      <p:pic>
        <p:nvPicPr>
          <p:cNvPr id="7" name="Image 6"/>
          <p:cNvPicPr>
            <a:picLocks noChangeAspect="1"/>
          </p:cNvPicPr>
          <p:nvPr/>
        </p:nvPicPr>
        <p:blipFill>
          <a:blip r:embed="rId3"/>
          <a:stretch>
            <a:fillRect/>
          </a:stretch>
        </p:blipFill>
        <p:spPr>
          <a:xfrm>
            <a:off x="3407229" y="2457281"/>
            <a:ext cx="5584371" cy="4248319"/>
          </a:xfrm>
          <a:prstGeom prst="rect">
            <a:avLst/>
          </a:prstGeom>
        </p:spPr>
      </p:pic>
      <p:sp>
        <p:nvSpPr>
          <p:cNvPr id="5" name="ZoneTexte 4"/>
          <p:cNvSpPr txBox="1"/>
          <p:nvPr/>
        </p:nvSpPr>
        <p:spPr>
          <a:xfrm>
            <a:off x="228600" y="6412468"/>
            <a:ext cx="3655168" cy="369332"/>
          </a:xfrm>
          <a:prstGeom prst="rect">
            <a:avLst/>
          </a:prstGeom>
          <a:noFill/>
        </p:spPr>
        <p:txBody>
          <a:bodyPr wrap="none" rtlCol="0">
            <a:spAutoFit/>
          </a:bodyPr>
          <a:lstStyle/>
          <a:p>
            <a:r>
              <a:rPr lang="fr-FR" dirty="0">
                <a:latin typeface="Segoe Print" panose="02000600000000000000" pitchFamily="2" charset="0"/>
              </a:rPr>
              <a:t> </a:t>
            </a:r>
            <a:r>
              <a:rPr lang="fr-FR" dirty="0" err="1">
                <a:latin typeface="Segoe Print" panose="02000600000000000000" pitchFamily="2" charset="0"/>
              </a:rPr>
              <a:t>H.Dinh</a:t>
            </a:r>
            <a:r>
              <a:rPr lang="fr-FR" dirty="0">
                <a:latin typeface="Segoe Print" panose="02000600000000000000" pitchFamily="2" charset="0"/>
              </a:rPr>
              <a:t> </a:t>
            </a:r>
            <a:r>
              <a:rPr lang="fr-FR" dirty="0" err="1">
                <a:latin typeface="Segoe Print" panose="02000600000000000000" pitchFamily="2" charset="0"/>
              </a:rPr>
              <a:t>Thi</a:t>
            </a:r>
            <a:r>
              <a:rPr lang="fr-FR" dirty="0">
                <a:latin typeface="Segoe Print" panose="02000600000000000000" pitchFamily="2" charset="0"/>
              </a:rPr>
              <a:t> et al, A&amp;A 2021</a:t>
            </a:r>
          </a:p>
        </p:txBody>
      </p:sp>
      <p:sp>
        <p:nvSpPr>
          <p:cNvPr id="3" name="ZoneTexte 2"/>
          <p:cNvSpPr txBox="1"/>
          <p:nvPr/>
        </p:nvSpPr>
        <p:spPr>
          <a:xfrm>
            <a:off x="6477000" y="2667000"/>
            <a:ext cx="1341119" cy="523220"/>
          </a:xfrm>
          <a:prstGeom prst="rect">
            <a:avLst/>
          </a:prstGeom>
          <a:solidFill>
            <a:schemeClr val="bg1"/>
          </a:solidFill>
        </p:spPr>
        <p:txBody>
          <a:bodyPr wrap="square" rtlCol="0">
            <a:spAutoFit/>
          </a:bodyPr>
          <a:lstStyle/>
          <a:p>
            <a:r>
              <a:rPr lang="fr-FR" sz="1400" b="1" dirty="0" err="1"/>
              <a:t>n</a:t>
            </a:r>
            <a:r>
              <a:rPr lang="fr-FR" sz="1400" b="1" dirty="0" err="1" smtClean="0"/>
              <a:t>uclear</a:t>
            </a:r>
            <a:r>
              <a:rPr lang="fr-FR" sz="1400" b="1" dirty="0" smtClean="0"/>
              <a:t> </a:t>
            </a:r>
          </a:p>
          <a:p>
            <a:r>
              <a:rPr lang="fr-FR" sz="1400" b="1" dirty="0" err="1" smtClean="0"/>
              <a:t>constraints</a:t>
            </a:r>
            <a:endParaRPr lang="fr-FR" sz="1400" b="1" dirty="0"/>
          </a:p>
        </p:txBody>
      </p:sp>
      <p:sp>
        <p:nvSpPr>
          <p:cNvPr id="8" name="ZoneTexte 7"/>
          <p:cNvSpPr txBox="1"/>
          <p:nvPr/>
        </p:nvSpPr>
        <p:spPr>
          <a:xfrm>
            <a:off x="4191000" y="4498233"/>
            <a:ext cx="1341119" cy="523220"/>
          </a:xfrm>
          <a:prstGeom prst="rect">
            <a:avLst/>
          </a:prstGeom>
          <a:solidFill>
            <a:schemeClr val="bg1"/>
          </a:solidFill>
        </p:spPr>
        <p:txBody>
          <a:bodyPr wrap="square" rtlCol="0">
            <a:spAutoFit/>
          </a:bodyPr>
          <a:lstStyle/>
          <a:p>
            <a:r>
              <a:rPr lang="fr-FR" sz="1400" b="1" dirty="0" err="1" smtClean="0"/>
              <a:t>astro</a:t>
            </a:r>
            <a:r>
              <a:rPr lang="fr-FR" sz="1400" b="1" dirty="0" smtClean="0"/>
              <a:t> </a:t>
            </a:r>
          </a:p>
          <a:p>
            <a:r>
              <a:rPr lang="fr-FR" sz="1400" b="1" dirty="0" err="1" smtClean="0"/>
              <a:t>constraints</a:t>
            </a:r>
            <a:endParaRPr lang="fr-FR" sz="1400" b="1" dirty="0"/>
          </a:p>
        </p:txBody>
      </p:sp>
    </p:spTree>
    <p:extLst>
      <p:ext uri="{BB962C8B-B14F-4D97-AF65-F5344CB8AC3E}">
        <p14:creationId xmlns:p14="http://schemas.microsoft.com/office/powerpoint/2010/main" val="134017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838200"/>
            <a:ext cx="8229600" cy="1600200"/>
          </a:xfrm>
        </p:spPr>
        <p:txBody>
          <a:bodyPr/>
          <a:lstStyle/>
          <a:p>
            <a:r>
              <a:rPr lang="en-US" sz="3200" b="1" i="1" u="sng" dirty="0" smtClean="0">
                <a:effectLst/>
              </a:rPr>
              <a:t>plan</a:t>
            </a:r>
            <a:r>
              <a:rPr lang="fr-FR" dirty="0">
                <a:effectLst/>
              </a:rPr>
              <a:t/>
            </a:r>
            <a:br>
              <a:rPr lang="fr-FR" dirty="0">
                <a:effectLst/>
              </a:rPr>
            </a:br>
            <a:endParaRPr lang="fr-FR" dirty="0"/>
          </a:p>
        </p:txBody>
      </p:sp>
      <p:sp>
        <p:nvSpPr>
          <p:cNvPr id="6" name="Espace réservé du contenu 5"/>
          <p:cNvSpPr>
            <a:spLocks noGrp="1"/>
          </p:cNvSpPr>
          <p:nvPr>
            <p:ph idx="1"/>
          </p:nvPr>
        </p:nvSpPr>
        <p:spPr>
          <a:xfrm>
            <a:off x="457200" y="1951037"/>
            <a:ext cx="8229600" cy="4525963"/>
          </a:xfrm>
        </p:spPr>
        <p:txBody>
          <a:bodyPr>
            <a:normAutofit/>
          </a:bodyPr>
          <a:lstStyle/>
          <a:p>
            <a:pPr marL="0" lvl="0" indent="0">
              <a:buNone/>
            </a:pPr>
            <a:endParaRPr lang="en-US" dirty="0" smtClean="0"/>
          </a:p>
          <a:p>
            <a:pPr marL="457200" lvl="0" indent="-457200">
              <a:buFont typeface="+mj-lt"/>
              <a:buAutoNum type="arabicPeriod"/>
            </a:pPr>
            <a:r>
              <a:rPr lang="en-US" dirty="0" smtClean="0"/>
              <a:t>Neutron stars and gravitational waves </a:t>
            </a:r>
            <a:endParaRPr lang="en-US" dirty="0"/>
          </a:p>
          <a:p>
            <a:pPr marL="457200" lvl="0" indent="-457200">
              <a:buFont typeface="+mj-lt"/>
              <a:buAutoNum type="arabicPeriod"/>
            </a:pPr>
            <a:r>
              <a:rPr lang="en-US" dirty="0" smtClean="0"/>
              <a:t>Gravitational waves and the equation of state of dense matter  </a:t>
            </a:r>
          </a:p>
          <a:p>
            <a:pPr marL="457200" lvl="0" indent="-457200">
              <a:buFont typeface="+mj-lt"/>
              <a:buAutoNum type="arabicPeriod"/>
            </a:pPr>
            <a:r>
              <a:rPr lang="en-US" dirty="0" smtClean="0"/>
              <a:t>The contribution of nuclear physics</a:t>
            </a:r>
            <a:endParaRPr lang="en-US" dirty="0"/>
          </a:p>
          <a:p>
            <a:pPr marL="457200" lvl="0" indent="-457200">
              <a:buFont typeface="+mj-lt"/>
              <a:buAutoNum type="arabicPeriod"/>
            </a:pPr>
            <a:r>
              <a:rPr lang="en-US" dirty="0" smtClean="0"/>
              <a:t>Future perspectives</a:t>
            </a:r>
            <a:r>
              <a:rPr lang="fr-FR" dirty="0" smtClean="0"/>
              <a:t>   </a:t>
            </a:r>
            <a:endParaRPr lang="fr-FR" sz="1700" dirty="0"/>
          </a:p>
          <a:p>
            <a:endParaRPr lang="fr-FR" dirty="0"/>
          </a:p>
        </p:txBody>
      </p:sp>
    </p:spTree>
    <p:extLst>
      <p:ext uri="{BB962C8B-B14F-4D97-AF65-F5344CB8AC3E}">
        <p14:creationId xmlns:p14="http://schemas.microsoft.com/office/powerpoint/2010/main" val="349805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p:cNvSpPr txBox="1"/>
          <p:nvPr/>
        </p:nvSpPr>
        <p:spPr>
          <a:xfrm>
            <a:off x="154172" y="5987534"/>
            <a:ext cx="1895071" cy="369332"/>
          </a:xfrm>
          <a:prstGeom prst="rect">
            <a:avLst/>
          </a:prstGeom>
          <a:noFill/>
        </p:spPr>
        <p:txBody>
          <a:bodyPr wrap="none" rtlCol="0">
            <a:spAutoFit/>
          </a:bodyPr>
          <a:lstStyle/>
          <a:p>
            <a:r>
              <a:rPr lang="fr-FR" dirty="0">
                <a:latin typeface="Segoe Print" panose="02000600000000000000" pitchFamily="2" charset="0"/>
              </a:rPr>
              <a:t> </a:t>
            </a:r>
            <a:r>
              <a:rPr lang="fr-FR" sz="1400" dirty="0" smtClean="0">
                <a:solidFill>
                  <a:schemeClr val="tx2"/>
                </a:solidFill>
                <a:latin typeface="Segoe Print" panose="02000600000000000000" pitchFamily="2" charset="0"/>
              </a:rPr>
              <a:t>LVC, PRX9</a:t>
            </a:r>
            <a:r>
              <a:rPr lang="fr-FR" sz="1400" dirty="0">
                <a:solidFill>
                  <a:schemeClr val="tx2"/>
                </a:solidFill>
                <a:latin typeface="Segoe Print" panose="02000600000000000000" pitchFamily="2" charset="0"/>
              </a:rPr>
              <a:t> </a:t>
            </a:r>
            <a:r>
              <a:rPr lang="fr-FR" sz="1400" dirty="0" smtClean="0">
                <a:solidFill>
                  <a:schemeClr val="tx2"/>
                </a:solidFill>
                <a:latin typeface="Segoe Print" panose="02000600000000000000" pitchFamily="2" charset="0"/>
              </a:rPr>
              <a:t>2019</a:t>
            </a:r>
            <a:endParaRPr lang="fr-FR" sz="1400" dirty="0">
              <a:solidFill>
                <a:schemeClr val="tx2"/>
              </a:solidFill>
              <a:latin typeface="Segoe Print" panose="02000600000000000000" pitchFamily="2" charset="0"/>
            </a:endParaRPr>
          </a:p>
        </p:txBody>
      </p:sp>
      <p:pic>
        <p:nvPicPr>
          <p:cNvPr id="2" name="Image 1"/>
          <p:cNvPicPr>
            <a:picLocks noChangeAspect="1"/>
          </p:cNvPicPr>
          <p:nvPr/>
        </p:nvPicPr>
        <p:blipFill>
          <a:blip r:embed="rId2"/>
          <a:stretch>
            <a:fillRect/>
          </a:stretch>
        </p:blipFill>
        <p:spPr>
          <a:xfrm>
            <a:off x="4495800" y="2488959"/>
            <a:ext cx="4267200" cy="4216641"/>
          </a:xfrm>
          <a:prstGeom prst="rect">
            <a:avLst/>
          </a:prstGeom>
          <a:ln>
            <a:noFill/>
          </a:ln>
          <a:effectLst>
            <a:outerShdw blurRad="292100" dist="139700" dir="2700000" algn="tl" rotWithShape="0">
              <a:srgbClr val="333333">
                <a:alpha val="65000"/>
              </a:srgbClr>
            </a:outerShdw>
          </a:effectLst>
        </p:spPr>
      </p:pic>
      <p:pic>
        <p:nvPicPr>
          <p:cNvPr id="4" name="Image 3"/>
          <p:cNvPicPr>
            <a:picLocks noChangeAspect="1"/>
          </p:cNvPicPr>
          <p:nvPr/>
        </p:nvPicPr>
        <p:blipFill>
          <a:blip r:embed="rId3"/>
          <a:stretch>
            <a:fillRect/>
          </a:stretch>
        </p:blipFill>
        <p:spPr>
          <a:xfrm>
            <a:off x="154172" y="832617"/>
            <a:ext cx="4454305" cy="2672583"/>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rotWithShape="1">
          <a:blip r:embed="rId2"/>
          <a:srcRect l="88079" t="20682" r="1331" b="12103"/>
          <a:stretch/>
        </p:blipFill>
        <p:spPr>
          <a:xfrm rot="5400000">
            <a:off x="1624195" y="2098021"/>
            <a:ext cx="473826" cy="2526184"/>
          </a:xfrm>
          <a:prstGeom prst="rect">
            <a:avLst/>
          </a:prstGeom>
          <a:ln>
            <a:noFill/>
          </a:ln>
          <a:effectLst>
            <a:outerShdw blurRad="292100" dist="139700" dir="2700000" algn="tl" rotWithShape="0">
              <a:srgbClr val="333333">
                <a:alpha val="65000"/>
              </a:srgbClr>
            </a:outerShdw>
          </a:effectLst>
        </p:spPr>
      </p:pic>
      <p:sp>
        <p:nvSpPr>
          <p:cNvPr id="10" name="ZoneTexte 9"/>
          <p:cNvSpPr txBox="1"/>
          <p:nvPr/>
        </p:nvSpPr>
        <p:spPr>
          <a:xfrm>
            <a:off x="147245" y="6172200"/>
            <a:ext cx="3185487" cy="584775"/>
          </a:xfrm>
          <a:prstGeom prst="rect">
            <a:avLst/>
          </a:prstGeom>
          <a:noFill/>
        </p:spPr>
        <p:txBody>
          <a:bodyPr wrap="none" rtlCol="0">
            <a:spAutoFit/>
          </a:bodyPr>
          <a:lstStyle/>
          <a:p>
            <a:r>
              <a:rPr lang="fr-FR" dirty="0">
                <a:latin typeface="Segoe Print" panose="02000600000000000000" pitchFamily="2" charset="0"/>
              </a:rPr>
              <a:t> </a:t>
            </a:r>
            <a:r>
              <a:rPr lang="fr-FR" sz="1400" dirty="0" err="1">
                <a:solidFill>
                  <a:schemeClr val="tx2"/>
                </a:solidFill>
                <a:latin typeface="+mn-lt"/>
              </a:rPr>
              <a:t>H.Dinh</a:t>
            </a:r>
            <a:r>
              <a:rPr lang="fr-FR" sz="1400" dirty="0">
                <a:solidFill>
                  <a:schemeClr val="tx2"/>
                </a:solidFill>
                <a:latin typeface="+mn-lt"/>
              </a:rPr>
              <a:t> </a:t>
            </a:r>
            <a:r>
              <a:rPr lang="fr-FR" sz="1400" dirty="0" err="1">
                <a:solidFill>
                  <a:schemeClr val="tx2"/>
                </a:solidFill>
                <a:latin typeface="+mn-lt"/>
              </a:rPr>
              <a:t>Thi</a:t>
            </a:r>
            <a:r>
              <a:rPr lang="fr-FR" sz="1400" dirty="0">
                <a:solidFill>
                  <a:schemeClr val="tx2"/>
                </a:solidFill>
                <a:latin typeface="+mn-lt"/>
              </a:rPr>
              <a:t> et al, A&amp;A </a:t>
            </a:r>
            <a:r>
              <a:rPr lang="fr-FR" sz="1400" dirty="0" smtClean="0">
                <a:solidFill>
                  <a:schemeClr val="tx2"/>
                </a:solidFill>
                <a:latin typeface="+mn-lt"/>
              </a:rPr>
              <a:t>2021</a:t>
            </a:r>
          </a:p>
          <a:p>
            <a:r>
              <a:rPr lang="fr-FR" sz="1400" i="1" dirty="0" smtClean="0">
                <a:solidFill>
                  <a:schemeClr val="tx2"/>
                </a:solidFill>
                <a:latin typeface="+mn-lt"/>
              </a:rPr>
              <a:t>And </a:t>
            </a:r>
            <a:r>
              <a:rPr lang="fr-FR" sz="1400" i="1" dirty="0" err="1" smtClean="0">
                <a:solidFill>
                  <a:schemeClr val="tx2"/>
                </a:solidFill>
                <a:latin typeface="+mn-lt"/>
              </a:rPr>
              <a:t>Universe</a:t>
            </a:r>
            <a:r>
              <a:rPr lang="fr-FR" sz="1400" dirty="0">
                <a:solidFill>
                  <a:schemeClr val="tx2"/>
                </a:solidFill>
                <a:latin typeface="+mn-lt"/>
              </a:rPr>
              <a:t> </a:t>
            </a:r>
            <a:r>
              <a:rPr lang="fr-FR" sz="1400" b="1" dirty="0">
                <a:solidFill>
                  <a:schemeClr val="tx2"/>
                </a:solidFill>
                <a:latin typeface="+mn-lt"/>
              </a:rPr>
              <a:t>2021</a:t>
            </a:r>
            <a:r>
              <a:rPr lang="fr-FR" sz="1400" dirty="0">
                <a:solidFill>
                  <a:schemeClr val="tx2"/>
                </a:solidFill>
                <a:latin typeface="+mn-lt"/>
              </a:rPr>
              <a:t>, </a:t>
            </a:r>
            <a:r>
              <a:rPr lang="fr-FR" sz="1400" i="1" dirty="0">
                <a:solidFill>
                  <a:schemeClr val="tx2"/>
                </a:solidFill>
                <a:latin typeface="+mn-lt"/>
              </a:rPr>
              <a:t>7</a:t>
            </a:r>
            <a:r>
              <a:rPr lang="fr-FR" sz="1400" dirty="0">
                <a:solidFill>
                  <a:schemeClr val="tx2"/>
                </a:solidFill>
                <a:latin typeface="+mn-lt"/>
              </a:rPr>
              <a:t>(10), 373</a:t>
            </a:r>
          </a:p>
        </p:txBody>
      </p:sp>
      <p:sp>
        <p:nvSpPr>
          <p:cNvPr id="11" name="ZoneTexte 10"/>
          <p:cNvSpPr txBox="1"/>
          <p:nvPr/>
        </p:nvSpPr>
        <p:spPr>
          <a:xfrm>
            <a:off x="5181600" y="884872"/>
            <a:ext cx="3505200" cy="1477328"/>
          </a:xfrm>
          <a:prstGeom prst="rect">
            <a:avLst/>
          </a:prstGeom>
          <a:solidFill>
            <a:schemeClr val="bg1"/>
          </a:solidFill>
          <a:ln w="28575">
            <a:solidFill>
              <a:schemeClr val="tx2"/>
            </a:solidFill>
          </a:ln>
        </p:spPr>
        <p:txBody>
          <a:bodyPr wrap="square" rtlCol="0">
            <a:spAutoFit/>
          </a:bodyPr>
          <a:lstStyle/>
          <a:p>
            <a:pPr marL="285750" indent="-285750">
              <a:buFont typeface="Arial" panose="020B0604020202020204" pitchFamily="34" charset="0"/>
              <a:buChar char="•"/>
            </a:pPr>
            <a:r>
              <a:rPr lang="fr-FR" dirty="0" smtClean="0">
                <a:latin typeface="Arial" panose="020B0604020202020204" pitchFamily="34" charset="0"/>
                <a:cs typeface="Arial" panose="020B0604020202020204" pitchFamily="34" charset="0"/>
              </a:rPr>
              <a:t>A neutrons and protons composition </a:t>
            </a:r>
            <a:r>
              <a:rPr lang="fr-FR" dirty="0" err="1" smtClean="0">
                <a:latin typeface="Arial" panose="020B0604020202020204" pitchFamily="34" charset="0"/>
                <a:cs typeface="Arial" panose="020B0604020202020204" pitchFamily="34" charset="0"/>
              </a:rPr>
              <a:t>is</a:t>
            </a:r>
            <a:r>
              <a:rPr lang="fr-FR" dirty="0" smtClean="0">
                <a:latin typeface="Arial" panose="020B0604020202020204" pitchFamily="34" charset="0"/>
                <a:cs typeface="Arial" panose="020B0604020202020204" pitchFamily="34" charset="0"/>
              </a:rPr>
              <a:t> compatible </a:t>
            </a:r>
            <a:r>
              <a:rPr lang="fr-FR" dirty="0" err="1" smtClean="0">
                <a:latin typeface="Arial" panose="020B0604020202020204" pitchFamily="34" charset="0"/>
                <a:cs typeface="Arial" panose="020B0604020202020204" pitchFamily="34" charset="0"/>
              </a:rPr>
              <a:t>with</a:t>
            </a:r>
            <a:r>
              <a:rPr lang="fr-FR" dirty="0" smtClean="0">
                <a:latin typeface="Arial" panose="020B0604020202020204" pitchFamily="34" charset="0"/>
                <a:cs typeface="Arial" panose="020B0604020202020204" pitchFamily="34" charset="0"/>
              </a:rPr>
              <a:t> the observations  </a:t>
            </a:r>
          </a:p>
          <a:p>
            <a:pPr marL="285750" indent="-285750">
              <a:buFont typeface="Arial" panose="020B0604020202020204" pitchFamily="34" charset="0"/>
              <a:buChar char="•"/>
            </a:pPr>
            <a:r>
              <a:rPr lang="fr-FR" dirty="0" err="1" smtClean="0">
                <a:solidFill>
                  <a:srgbClr val="0070C0"/>
                </a:solidFill>
                <a:latin typeface="Arial" panose="020B0604020202020204" pitchFamily="34" charset="0"/>
                <a:cs typeface="Arial" panose="020B0604020202020204" pitchFamily="34" charset="0"/>
              </a:rPr>
              <a:t>Many</a:t>
            </a:r>
            <a:r>
              <a:rPr lang="fr-FR" dirty="0" smtClean="0">
                <a:solidFill>
                  <a:srgbClr val="0070C0"/>
                </a:solidFill>
                <a:latin typeface="Arial" panose="020B0604020202020204" pitchFamily="34" charset="0"/>
                <a:cs typeface="Arial" panose="020B0604020202020204" pitchFamily="34" charset="0"/>
              </a:rPr>
              <a:t> </a:t>
            </a:r>
            <a:r>
              <a:rPr lang="fr-FR" dirty="0" err="1" smtClean="0">
                <a:solidFill>
                  <a:srgbClr val="0070C0"/>
                </a:solidFill>
                <a:latin typeface="Arial" panose="020B0604020202020204" pitchFamily="34" charset="0"/>
                <a:cs typeface="Arial" panose="020B0604020202020204" pitchFamily="34" charset="0"/>
              </a:rPr>
              <a:t>models</a:t>
            </a:r>
            <a:r>
              <a:rPr lang="fr-FR" dirty="0" smtClean="0">
                <a:solidFill>
                  <a:srgbClr val="0070C0"/>
                </a:solidFill>
                <a:latin typeface="Arial" panose="020B0604020202020204" pitchFamily="34" charset="0"/>
                <a:cs typeface="Arial" panose="020B0604020202020204" pitchFamily="34" charset="0"/>
              </a:rPr>
              <a:t> </a:t>
            </a:r>
            <a:r>
              <a:rPr lang="fr-FR" dirty="0" err="1" smtClean="0">
                <a:solidFill>
                  <a:srgbClr val="0070C0"/>
                </a:solidFill>
                <a:latin typeface="Arial" panose="020B0604020202020204" pitchFamily="34" charset="0"/>
                <a:cs typeface="Arial" panose="020B0604020202020204" pitchFamily="34" charset="0"/>
              </a:rPr>
              <a:t>can</a:t>
            </a:r>
            <a:r>
              <a:rPr lang="fr-FR" dirty="0" smtClean="0">
                <a:solidFill>
                  <a:srgbClr val="0070C0"/>
                </a:solidFill>
                <a:latin typeface="Arial" panose="020B0604020202020204" pitchFamily="34" charset="0"/>
                <a:cs typeface="Arial" panose="020B0604020202020204" pitchFamily="34" charset="0"/>
              </a:rPr>
              <a:t> </a:t>
            </a:r>
            <a:r>
              <a:rPr lang="fr-FR" dirty="0" err="1" smtClean="0">
                <a:solidFill>
                  <a:srgbClr val="0070C0"/>
                </a:solidFill>
                <a:latin typeface="Arial" panose="020B0604020202020204" pitchFamily="34" charset="0"/>
                <a:cs typeface="Arial" panose="020B0604020202020204" pitchFamily="34" charset="0"/>
              </a:rPr>
              <a:t>be</a:t>
            </a:r>
            <a:r>
              <a:rPr lang="fr-FR" dirty="0" smtClean="0">
                <a:solidFill>
                  <a:srgbClr val="0070C0"/>
                </a:solidFill>
                <a:latin typeface="Arial" panose="020B0604020202020204" pitchFamily="34" charset="0"/>
                <a:cs typeface="Arial" panose="020B0604020202020204" pitchFamily="34" charset="0"/>
              </a:rPr>
              <a:t> </a:t>
            </a:r>
            <a:r>
              <a:rPr lang="fr-FR" dirty="0" err="1" smtClean="0">
                <a:solidFill>
                  <a:srgbClr val="0070C0"/>
                </a:solidFill>
                <a:latin typeface="Arial" panose="020B0604020202020204" pitchFamily="34" charset="0"/>
                <a:cs typeface="Arial" panose="020B0604020202020204" pitchFamily="34" charset="0"/>
              </a:rPr>
              <a:t>excluded</a:t>
            </a:r>
            <a:r>
              <a:rPr lang="fr-FR" dirty="0" smtClean="0">
                <a:solidFill>
                  <a:srgbClr val="0070C0"/>
                </a:solidFill>
                <a:latin typeface="Arial" panose="020B0604020202020204" pitchFamily="34" charset="0"/>
                <a:cs typeface="Arial" panose="020B0604020202020204" pitchFamily="34" charset="0"/>
              </a:rPr>
              <a:t>  </a:t>
            </a:r>
            <a:endParaRPr lang="fr-FR" dirty="0">
              <a:latin typeface="Arial" panose="020B0604020202020204" pitchFamily="34" charset="0"/>
              <a:cs typeface="Arial" panose="020B0604020202020204" pitchFamily="34" charset="0"/>
            </a:endParaRPr>
          </a:p>
        </p:txBody>
      </p:sp>
      <p:sp>
        <p:nvSpPr>
          <p:cNvPr id="14" name="Titre 1"/>
          <p:cNvSpPr>
            <a:spLocks noGrp="1"/>
          </p:cNvSpPr>
          <p:nvPr>
            <p:ph type="title"/>
          </p:nvPr>
        </p:nvSpPr>
        <p:spPr>
          <a:xfrm>
            <a:off x="457200" y="152400"/>
            <a:ext cx="8229600" cy="609600"/>
          </a:xfrm>
        </p:spPr>
        <p:txBody>
          <a:bodyPr/>
          <a:lstStyle/>
          <a:p>
            <a:r>
              <a:rPr lang="fr-FR" sz="2800" dirty="0" smtClean="0"/>
              <a:t>The </a:t>
            </a:r>
            <a:r>
              <a:rPr lang="fr-FR" sz="2800" dirty="0" err="1" smtClean="0"/>
              <a:t>nuclear</a:t>
            </a:r>
            <a:r>
              <a:rPr lang="fr-FR" sz="2800" dirty="0" smtClean="0"/>
              <a:t> </a:t>
            </a:r>
            <a:r>
              <a:rPr lang="fr-FR" sz="2800" dirty="0" err="1" smtClean="0"/>
              <a:t>physics</a:t>
            </a:r>
            <a:r>
              <a:rPr lang="fr-FR" sz="2800" dirty="0" smtClean="0"/>
              <a:t> </a:t>
            </a:r>
            <a:r>
              <a:rPr lang="fr-FR" sz="2800" dirty="0" err="1" smtClean="0"/>
              <a:t>predictions</a:t>
            </a:r>
            <a:r>
              <a:rPr lang="fr-FR" sz="2800" dirty="0" smtClean="0"/>
              <a:t> </a:t>
            </a:r>
            <a:endParaRPr lang="fr-FR" sz="2800" dirty="0"/>
          </a:p>
        </p:txBody>
      </p:sp>
    </p:spTree>
    <p:extLst>
      <p:ext uri="{BB962C8B-B14F-4D97-AF65-F5344CB8AC3E}">
        <p14:creationId xmlns:p14="http://schemas.microsoft.com/office/powerpoint/2010/main" val="397366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838200"/>
            <a:ext cx="8229600" cy="1600200"/>
          </a:xfrm>
        </p:spPr>
        <p:txBody>
          <a:bodyPr/>
          <a:lstStyle/>
          <a:p>
            <a:r>
              <a:rPr lang="en-US" sz="3200" b="1" i="1" u="sng" dirty="0" smtClean="0">
                <a:effectLst/>
              </a:rPr>
              <a:t>plan</a:t>
            </a:r>
            <a:r>
              <a:rPr lang="fr-FR" dirty="0">
                <a:effectLst/>
              </a:rPr>
              <a:t/>
            </a:r>
            <a:br>
              <a:rPr lang="fr-FR" dirty="0">
                <a:effectLst/>
              </a:rPr>
            </a:br>
            <a:endParaRPr lang="fr-FR" dirty="0"/>
          </a:p>
        </p:txBody>
      </p:sp>
      <p:sp>
        <p:nvSpPr>
          <p:cNvPr id="6" name="Espace réservé du contenu 5"/>
          <p:cNvSpPr>
            <a:spLocks noGrp="1"/>
          </p:cNvSpPr>
          <p:nvPr>
            <p:ph idx="1"/>
          </p:nvPr>
        </p:nvSpPr>
        <p:spPr>
          <a:xfrm>
            <a:off x="457200" y="1951037"/>
            <a:ext cx="8229600" cy="4525963"/>
          </a:xfrm>
        </p:spPr>
        <p:txBody>
          <a:bodyPr>
            <a:normAutofit/>
          </a:bodyPr>
          <a:lstStyle/>
          <a:p>
            <a:pPr marL="0" lvl="0" indent="0">
              <a:buNone/>
            </a:pPr>
            <a:endParaRPr lang="en-US" dirty="0" smtClean="0"/>
          </a:p>
          <a:p>
            <a:pPr marL="457200" lvl="0" indent="-457200">
              <a:buFont typeface="+mj-lt"/>
              <a:buAutoNum type="arabicPeriod"/>
            </a:pPr>
            <a:r>
              <a:rPr lang="en-US" dirty="0" smtClean="0"/>
              <a:t>Neutron stars and gravitational waves </a:t>
            </a:r>
            <a:endParaRPr lang="en-US" dirty="0"/>
          </a:p>
          <a:p>
            <a:pPr marL="457200" lvl="0" indent="-457200">
              <a:buFont typeface="+mj-lt"/>
              <a:buAutoNum type="arabicPeriod"/>
            </a:pPr>
            <a:r>
              <a:rPr lang="en-US" dirty="0" smtClean="0"/>
              <a:t>Gravitational waves and the equation of state of dense matter  </a:t>
            </a:r>
          </a:p>
          <a:p>
            <a:pPr marL="457200" lvl="0" indent="-457200">
              <a:buFont typeface="+mj-lt"/>
              <a:buAutoNum type="arabicPeriod"/>
            </a:pPr>
            <a:r>
              <a:rPr lang="en-US" dirty="0" smtClean="0"/>
              <a:t>The contribution of nuclear physics</a:t>
            </a:r>
            <a:endParaRPr lang="en-US" dirty="0"/>
          </a:p>
          <a:p>
            <a:pPr marL="457200" lvl="0" indent="-457200">
              <a:buFont typeface="+mj-lt"/>
              <a:buAutoNum type="arabicPeriod"/>
            </a:pPr>
            <a:r>
              <a:rPr lang="en-US" b="1" dirty="0" smtClean="0"/>
              <a:t>Future perspectives</a:t>
            </a:r>
            <a:r>
              <a:rPr lang="fr-FR" b="1" dirty="0" smtClean="0"/>
              <a:t>   </a:t>
            </a:r>
            <a:endParaRPr lang="fr-FR" sz="1700" b="1" dirty="0"/>
          </a:p>
          <a:p>
            <a:endParaRPr lang="fr-FR" dirty="0"/>
          </a:p>
        </p:txBody>
      </p:sp>
    </p:spTree>
    <p:extLst>
      <p:ext uri="{BB962C8B-B14F-4D97-AF65-F5344CB8AC3E}">
        <p14:creationId xmlns:p14="http://schemas.microsoft.com/office/powerpoint/2010/main" val="12488228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457200" y="-97433"/>
            <a:ext cx="8229600" cy="783233"/>
          </a:xfrm>
        </p:spPr>
        <p:txBody>
          <a:bodyPr/>
          <a:lstStyle/>
          <a:p>
            <a:r>
              <a:rPr lang="fr-FR" sz="2400" dirty="0"/>
              <a:t>Q</a:t>
            </a:r>
            <a:r>
              <a:rPr lang="fr-FR" sz="2400" dirty="0" smtClean="0"/>
              <a:t>uarks in the </a:t>
            </a:r>
            <a:r>
              <a:rPr lang="fr-FR" sz="2400" dirty="0" err="1" smtClean="0"/>
              <a:t>core</a:t>
            </a:r>
            <a:r>
              <a:rPr lang="fr-FR" sz="2400" dirty="0" smtClean="0"/>
              <a:t> of neutron stars?</a:t>
            </a:r>
            <a:endParaRPr lang="fr-FR" sz="2400" dirty="0"/>
          </a:p>
        </p:txBody>
      </p:sp>
      <p:sp>
        <p:nvSpPr>
          <p:cNvPr id="21" name="Espace réservé du contenu 10"/>
          <p:cNvSpPr txBox="1">
            <a:spLocks/>
          </p:cNvSpPr>
          <p:nvPr/>
        </p:nvSpPr>
        <p:spPr>
          <a:xfrm>
            <a:off x="4548978" y="3991407"/>
            <a:ext cx="4492925" cy="2637993"/>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pPr>
            <a:r>
              <a:rPr lang="fr-FR" dirty="0" smtClean="0">
                <a:solidFill>
                  <a:schemeClr val="tx2"/>
                </a:solidFill>
              </a:rPr>
              <a:t>At high </a:t>
            </a:r>
            <a:r>
              <a:rPr lang="fr-FR" dirty="0" err="1" smtClean="0">
                <a:solidFill>
                  <a:schemeClr val="tx2"/>
                </a:solidFill>
              </a:rPr>
              <a:t>density</a:t>
            </a:r>
            <a:r>
              <a:rPr lang="fr-FR" dirty="0" smtClean="0">
                <a:solidFill>
                  <a:schemeClr val="tx2"/>
                </a:solidFill>
              </a:rPr>
              <a:t>, </a:t>
            </a:r>
            <a:r>
              <a:rPr lang="fr-FR" dirty="0" err="1" smtClean="0">
                <a:solidFill>
                  <a:schemeClr val="tx2"/>
                </a:solidFill>
              </a:rPr>
              <a:t>matter</a:t>
            </a:r>
            <a:r>
              <a:rPr lang="fr-FR" dirty="0" smtClean="0">
                <a:solidFill>
                  <a:schemeClr val="tx2"/>
                </a:solidFill>
              </a:rPr>
              <a:t> </a:t>
            </a:r>
            <a:r>
              <a:rPr lang="fr-FR" dirty="0" err="1" smtClean="0">
                <a:solidFill>
                  <a:schemeClr val="tx2"/>
                </a:solidFill>
              </a:rPr>
              <a:t>could</a:t>
            </a:r>
            <a:r>
              <a:rPr lang="fr-FR" dirty="0" smtClean="0">
                <a:solidFill>
                  <a:schemeClr val="tx2"/>
                </a:solidFill>
              </a:rPr>
              <a:t> </a:t>
            </a:r>
            <a:r>
              <a:rPr lang="fr-FR" dirty="0" err="1" smtClean="0">
                <a:solidFill>
                  <a:schemeClr val="tx2"/>
                </a:solidFill>
              </a:rPr>
              <a:t>be</a:t>
            </a:r>
            <a:r>
              <a:rPr lang="fr-FR" dirty="0" smtClean="0">
                <a:solidFill>
                  <a:schemeClr val="tx2"/>
                </a:solidFill>
              </a:rPr>
              <a:t> </a:t>
            </a:r>
            <a:r>
              <a:rPr lang="fr-FR" dirty="0" err="1" smtClean="0">
                <a:solidFill>
                  <a:schemeClr val="tx2"/>
                </a:solidFill>
              </a:rPr>
              <a:t>deconfined</a:t>
            </a:r>
            <a:r>
              <a:rPr lang="fr-FR" dirty="0" smtClean="0">
                <a:solidFill>
                  <a:schemeClr val="tx2"/>
                </a:solidFill>
              </a:rPr>
              <a:t> </a:t>
            </a:r>
            <a:endParaRPr lang="fr-FR" dirty="0" smtClean="0">
              <a:solidFill>
                <a:schemeClr val="bg1"/>
              </a:solidFill>
            </a:endParaRPr>
          </a:p>
          <a:p>
            <a:pPr fontAlgn="auto">
              <a:spcAft>
                <a:spcPts val="0"/>
              </a:spcAft>
            </a:pPr>
            <a:r>
              <a:rPr lang="fr-FR" dirty="0" smtClean="0">
                <a:solidFill>
                  <a:schemeClr val="bg1"/>
                </a:solidFill>
              </a:rPr>
              <a:t>Grande incertitude dans les modèles</a:t>
            </a:r>
          </a:p>
          <a:p>
            <a:pPr fontAlgn="auto">
              <a:spcAft>
                <a:spcPts val="0"/>
              </a:spcAft>
            </a:pPr>
            <a:r>
              <a:rPr lang="fr-FR" dirty="0" smtClean="0">
                <a:solidFill>
                  <a:schemeClr val="bg1"/>
                </a:solidFill>
              </a:rPr>
              <a:t>Hypothèse nulle: peut-on exclure une composition nucléonique?</a:t>
            </a:r>
          </a:p>
          <a:p>
            <a:pPr marL="0" indent="0" fontAlgn="auto">
              <a:spcAft>
                <a:spcPts val="0"/>
              </a:spcAft>
              <a:buNone/>
            </a:pPr>
            <a:endParaRPr lang="fr-FR" dirty="0">
              <a:solidFill>
                <a:srgbClr val="F8F7F2"/>
              </a:solidFill>
            </a:endParaRPr>
          </a:p>
        </p:txBody>
      </p:sp>
      <p:pic>
        <p:nvPicPr>
          <p:cNvPr id="2050" name="Picture 2" descr="Neutron star 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767080"/>
            <a:ext cx="4191000" cy="27381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1000" y="5276990"/>
            <a:ext cx="4572000" cy="584775"/>
          </a:xfrm>
          <a:prstGeom prst="rect">
            <a:avLst/>
          </a:prstGeom>
        </p:spPr>
        <p:txBody>
          <a:bodyPr>
            <a:spAutoFit/>
          </a:bodyPr>
          <a:lstStyle/>
          <a:p>
            <a:r>
              <a:rPr lang="en-US" sz="1600" i="1" dirty="0" smtClean="0">
                <a:solidFill>
                  <a:srgbClr val="3B3B3B"/>
                </a:solidFill>
                <a:latin typeface="+mn-lt"/>
              </a:rPr>
              <a:t> </a:t>
            </a:r>
            <a:r>
              <a:rPr lang="it-IT" sz="1600" dirty="0">
                <a:latin typeface="Segoe Print" panose="02000600000000000000" pitchFamily="2" charset="0"/>
              </a:rPr>
              <a:t>JCAP03(2020)050</a:t>
            </a:r>
            <a:endParaRPr lang="fr-FR" sz="1600" dirty="0">
              <a:latin typeface="Segoe Print" panose="02000600000000000000" pitchFamily="2" charset="0"/>
            </a:endParaRPr>
          </a:p>
          <a:p>
            <a:r>
              <a:rPr lang="en-US" sz="1600" dirty="0" smtClean="0">
                <a:latin typeface="+mn-lt"/>
              </a:rPr>
              <a:t>Science case for the Einstein Telescope</a:t>
            </a:r>
          </a:p>
        </p:txBody>
      </p:sp>
      <p:pic>
        <p:nvPicPr>
          <p:cNvPr id="11" name="Image 10"/>
          <p:cNvPicPr>
            <a:picLocks noChangeAspect="1"/>
          </p:cNvPicPr>
          <p:nvPr/>
        </p:nvPicPr>
        <p:blipFill>
          <a:blip r:embed="rId4"/>
          <a:stretch>
            <a:fillRect/>
          </a:stretch>
        </p:blipFill>
        <p:spPr>
          <a:xfrm>
            <a:off x="76200" y="1600200"/>
            <a:ext cx="4484914" cy="3581400"/>
          </a:xfrm>
          <a:prstGeom prst="rect">
            <a:avLst/>
          </a:prstGeom>
        </p:spPr>
      </p:pic>
      <p:pic>
        <p:nvPicPr>
          <p:cNvPr id="7" name="Image 6"/>
          <p:cNvPicPr>
            <a:picLocks noChangeAspect="1"/>
          </p:cNvPicPr>
          <p:nvPr/>
        </p:nvPicPr>
        <p:blipFill rotWithShape="1">
          <a:blip r:embed="rId5">
            <a:extLst>
              <a:ext uri="{28A0092B-C50C-407E-A947-70E740481C1C}">
                <a14:useLocalDpi xmlns:a14="http://schemas.microsoft.com/office/drawing/2010/main" val="0"/>
              </a:ext>
            </a:extLst>
          </a:blip>
          <a:srcRect l="72243" t="28761" b="19600"/>
          <a:stretch/>
        </p:blipFill>
        <p:spPr>
          <a:xfrm>
            <a:off x="3425158" y="4067762"/>
            <a:ext cx="1123820" cy="883186"/>
          </a:xfrm>
          <a:prstGeom prst="rect">
            <a:avLst/>
          </a:prstGeom>
        </p:spPr>
      </p:pic>
    </p:spTree>
    <p:extLst>
      <p:ext uri="{BB962C8B-B14F-4D97-AF65-F5344CB8AC3E}">
        <p14:creationId xmlns:p14="http://schemas.microsoft.com/office/powerpoint/2010/main" val="19521386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892627" y="6254389"/>
            <a:ext cx="4191000" cy="584775"/>
          </a:xfrm>
          <a:prstGeom prst="rect">
            <a:avLst/>
          </a:prstGeom>
          <a:noFill/>
        </p:spPr>
        <p:txBody>
          <a:bodyPr wrap="square" rtlCol="0">
            <a:spAutoFit/>
          </a:bodyPr>
          <a:lstStyle/>
          <a:p>
            <a:r>
              <a:rPr lang="en-US" sz="1600" dirty="0" err="1" smtClean="0">
                <a:solidFill>
                  <a:schemeClr val="tx1">
                    <a:lumMod val="65000"/>
                    <a:lumOff val="35000"/>
                  </a:schemeClr>
                </a:solidFill>
                <a:latin typeface="Segoe Print" panose="02000600000000000000" pitchFamily="2" charset="0"/>
              </a:rPr>
              <a:t>J.J.Li</a:t>
            </a:r>
            <a:r>
              <a:rPr lang="en-US" sz="1600" dirty="0" smtClean="0">
                <a:solidFill>
                  <a:schemeClr val="tx1">
                    <a:lumMod val="65000"/>
                    <a:lumOff val="35000"/>
                  </a:schemeClr>
                </a:solidFill>
                <a:latin typeface="Segoe Print" panose="02000600000000000000" pitchFamily="2" charset="0"/>
              </a:rPr>
              <a:t>, </a:t>
            </a:r>
            <a:r>
              <a:rPr lang="en-US" sz="1600" dirty="0" err="1" smtClean="0">
                <a:solidFill>
                  <a:schemeClr val="tx1">
                    <a:lumMod val="65000"/>
                    <a:lumOff val="35000"/>
                  </a:schemeClr>
                </a:solidFill>
                <a:latin typeface="Segoe Print" panose="02000600000000000000" pitchFamily="2" charset="0"/>
              </a:rPr>
              <a:t>A.Sedrakian</a:t>
            </a:r>
            <a:r>
              <a:rPr lang="en-US" sz="1600" dirty="0" smtClean="0">
                <a:solidFill>
                  <a:schemeClr val="tx1">
                    <a:lumMod val="65000"/>
                    <a:lumOff val="35000"/>
                  </a:schemeClr>
                </a:solidFill>
                <a:latin typeface="Segoe Print" panose="02000600000000000000" pitchFamily="2" charset="0"/>
              </a:rPr>
              <a:t>, </a:t>
            </a:r>
            <a:r>
              <a:rPr lang="en-US" sz="1600" dirty="0" err="1" smtClean="0">
                <a:solidFill>
                  <a:schemeClr val="tx1">
                    <a:lumMod val="65000"/>
                    <a:lumOff val="35000"/>
                  </a:schemeClr>
                </a:solidFill>
                <a:latin typeface="Segoe Print" panose="02000600000000000000" pitchFamily="2" charset="0"/>
              </a:rPr>
              <a:t>M.Alford</a:t>
            </a:r>
            <a:r>
              <a:rPr lang="en-US" sz="1600" dirty="0" smtClean="0">
                <a:solidFill>
                  <a:schemeClr val="tx1">
                    <a:lumMod val="65000"/>
                    <a:lumOff val="35000"/>
                  </a:schemeClr>
                </a:solidFill>
                <a:latin typeface="Segoe Print" panose="02000600000000000000" pitchFamily="2" charset="0"/>
              </a:rPr>
              <a:t>, PRD101 (2020) 063022 </a:t>
            </a:r>
            <a:r>
              <a:rPr lang="fr-FR" sz="1600" dirty="0" smtClean="0">
                <a:solidFill>
                  <a:schemeClr val="tx1">
                    <a:lumMod val="65000"/>
                    <a:lumOff val="35000"/>
                  </a:schemeClr>
                </a:solidFill>
                <a:latin typeface="Segoe Print" panose="02000600000000000000" pitchFamily="2" charset="0"/>
              </a:rPr>
              <a:t> </a:t>
            </a:r>
            <a:endParaRPr lang="fr-FR" sz="1600" dirty="0">
              <a:solidFill>
                <a:schemeClr val="tx1">
                  <a:lumMod val="65000"/>
                  <a:lumOff val="35000"/>
                </a:schemeClr>
              </a:solidFill>
              <a:latin typeface="Segoe Print" panose="02000600000000000000" pitchFamily="2" charset="0"/>
            </a:endParaRPr>
          </a:p>
        </p:txBody>
      </p:sp>
      <p:pic>
        <p:nvPicPr>
          <p:cNvPr id="2" name="Image 1"/>
          <p:cNvPicPr>
            <a:picLocks noChangeAspect="1"/>
          </p:cNvPicPr>
          <p:nvPr/>
        </p:nvPicPr>
        <p:blipFill>
          <a:blip r:embed="rId3"/>
          <a:stretch>
            <a:fillRect/>
          </a:stretch>
        </p:blipFill>
        <p:spPr>
          <a:xfrm>
            <a:off x="427892" y="746891"/>
            <a:ext cx="3951514" cy="5462124"/>
          </a:xfrm>
          <a:prstGeom prst="rect">
            <a:avLst/>
          </a:prstGeom>
          <a:ln>
            <a:noFill/>
          </a:ln>
          <a:effectLst>
            <a:outerShdw blurRad="292100" dist="139700" dir="2700000" algn="tl" rotWithShape="0">
              <a:srgbClr val="333333">
                <a:alpha val="65000"/>
              </a:srgbClr>
            </a:outerShdw>
          </a:effectLst>
        </p:spPr>
      </p:pic>
      <p:sp>
        <p:nvSpPr>
          <p:cNvPr id="21" name="Espace réservé du contenu 10"/>
          <p:cNvSpPr txBox="1">
            <a:spLocks/>
          </p:cNvSpPr>
          <p:nvPr/>
        </p:nvSpPr>
        <p:spPr>
          <a:xfrm>
            <a:off x="4548978" y="3991407"/>
            <a:ext cx="4492925" cy="2637993"/>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pPr>
            <a:r>
              <a:rPr lang="fr-FR" dirty="0" smtClean="0">
                <a:solidFill>
                  <a:schemeClr val="tx2"/>
                </a:solidFill>
              </a:rPr>
              <a:t>At high </a:t>
            </a:r>
            <a:r>
              <a:rPr lang="fr-FR" dirty="0" err="1" smtClean="0">
                <a:solidFill>
                  <a:schemeClr val="tx2"/>
                </a:solidFill>
              </a:rPr>
              <a:t>density</a:t>
            </a:r>
            <a:r>
              <a:rPr lang="fr-FR" dirty="0" smtClean="0">
                <a:solidFill>
                  <a:schemeClr val="tx2"/>
                </a:solidFill>
              </a:rPr>
              <a:t>, </a:t>
            </a:r>
            <a:r>
              <a:rPr lang="fr-FR" dirty="0" err="1" smtClean="0">
                <a:solidFill>
                  <a:schemeClr val="tx2"/>
                </a:solidFill>
              </a:rPr>
              <a:t>matter</a:t>
            </a:r>
            <a:r>
              <a:rPr lang="fr-FR" dirty="0" smtClean="0">
                <a:solidFill>
                  <a:schemeClr val="tx2"/>
                </a:solidFill>
              </a:rPr>
              <a:t> </a:t>
            </a:r>
            <a:r>
              <a:rPr lang="fr-FR" dirty="0" err="1" smtClean="0">
                <a:solidFill>
                  <a:schemeClr val="tx2"/>
                </a:solidFill>
              </a:rPr>
              <a:t>could</a:t>
            </a:r>
            <a:r>
              <a:rPr lang="fr-FR" dirty="0" smtClean="0">
                <a:solidFill>
                  <a:schemeClr val="tx2"/>
                </a:solidFill>
              </a:rPr>
              <a:t> </a:t>
            </a:r>
            <a:r>
              <a:rPr lang="fr-FR" dirty="0" err="1" smtClean="0">
                <a:solidFill>
                  <a:schemeClr val="tx2"/>
                </a:solidFill>
              </a:rPr>
              <a:t>be</a:t>
            </a:r>
            <a:r>
              <a:rPr lang="fr-FR" dirty="0" smtClean="0">
                <a:solidFill>
                  <a:schemeClr val="tx2"/>
                </a:solidFill>
              </a:rPr>
              <a:t> </a:t>
            </a:r>
            <a:r>
              <a:rPr lang="fr-FR" dirty="0" err="1" smtClean="0">
                <a:solidFill>
                  <a:schemeClr val="tx2"/>
                </a:solidFill>
              </a:rPr>
              <a:t>deconfined</a:t>
            </a:r>
            <a:endParaRPr lang="fr-FR" dirty="0" smtClean="0">
              <a:solidFill>
                <a:schemeClr val="tx2"/>
              </a:solidFill>
            </a:endParaRPr>
          </a:p>
          <a:p>
            <a:pPr fontAlgn="auto">
              <a:spcAft>
                <a:spcPts val="0"/>
              </a:spcAft>
            </a:pPr>
            <a:r>
              <a:rPr lang="fr-FR" dirty="0" err="1" smtClean="0">
                <a:solidFill>
                  <a:schemeClr val="tx2"/>
                </a:solidFill>
              </a:rPr>
              <a:t>Big</a:t>
            </a:r>
            <a:r>
              <a:rPr lang="fr-FR" dirty="0" smtClean="0">
                <a:solidFill>
                  <a:schemeClr val="tx2"/>
                </a:solidFill>
              </a:rPr>
              <a:t> </a:t>
            </a:r>
            <a:r>
              <a:rPr lang="fr-FR" dirty="0" err="1" smtClean="0">
                <a:solidFill>
                  <a:schemeClr val="tx2"/>
                </a:solidFill>
              </a:rPr>
              <a:t>uncertainty</a:t>
            </a:r>
            <a:r>
              <a:rPr lang="fr-FR" dirty="0" smtClean="0">
                <a:solidFill>
                  <a:schemeClr val="tx2"/>
                </a:solidFill>
              </a:rPr>
              <a:t> in the </a:t>
            </a:r>
            <a:r>
              <a:rPr lang="fr-FR" dirty="0" err="1" smtClean="0">
                <a:solidFill>
                  <a:schemeClr val="tx2"/>
                </a:solidFill>
              </a:rPr>
              <a:t>models</a:t>
            </a:r>
            <a:endParaRPr lang="fr-FR" dirty="0" smtClean="0">
              <a:solidFill>
                <a:schemeClr val="tx2"/>
              </a:solidFill>
            </a:endParaRPr>
          </a:p>
          <a:p>
            <a:pPr fontAlgn="auto">
              <a:spcAft>
                <a:spcPts val="0"/>
              </a:spcAft>
            </a:pPr>
            <a:r>
              <a:rPr lang="fr-FR" dirty="0" err="1" smtClean="0">
                <a:solidFill>
                  <a:schemeClr val="tx2"/>
                </a:solidFill>
              </a:rPr>
              <a:t>Null</a:t>
            </a:r>
            <a:r>
              <a:rPr lang="fr-FR" dirty="0" smtClean="0">
                <a:solidFill>
                  <a:schemeClr val="tx2"/>
                </a:solidFill>
              </a:rPr>
              <a:t> </a:t>
            </a:r>
            <a:r>
              <a:rPr lang="fr-FR" dirty="0" err="1" smtClean="0">
                <a:solidFill>
                  <a:schemeClr val="tx2"/>
                </a:solidFill>
              </a:rPr>
              <a:t>hypothesis</a:t>
            </a:r>
            <a:r>
              <a:rPr lang="fr-FR" dirty="0" smtClean="0">
                <a:solidFill>
                  <a:schemeClr val="tx2"/>
                </a:solidFill>
              </a:rPr>
              <a:t>: </a:t>
            </a:r>
            <a:r>
              <a:rPr lang="fr-FR" dirty="0" err="1" smtClean="0">
                <a:solidFill>
                  <a:schemeClr val="tx2"/>
                </a:solidFill>
              </a:rPr>
              <a:t>can</a:t>
            </a:r>
            <a:r>
              <a:rPr lang="fr-FR" dirty="0" smtClean="0">
                <a:solidFill>
                  <a:schemeClr val="tx2"/>
                </a:solidFill>
              </a:rPr>
              <a:t> </a:t>
            </a:r>
            <a:r>
              <a:rPr lang="fr-FR" dirty="0" err="1" smtClean="0">
                <a:solidFill>
                  <a:schemeClr val="tx2"/>
                </a:solidFill>
              </a:rPr>
              <a:t>we</a:t>
            </a:r>
            <a:r>
              <a:rPr lang="fr-FR" dirty="0" smtClean="0">
                <a:solidFill>
                  <a:schemeClr val="tx2"/>
                </a:solidFill>
              </a:rPr>
              <a:t> </a:t>
            </a:r>
            <a:r>
              <a:rPr lang="fr-FR" dirty="0" err="1" smtClean="0">
                <a:solidFill>
                  <a:schemeClr val="tx2"/>
                </a:solidFill>
              </a:rPr>
              <a:t>exclude</a:t>
            </a:r>
            <a:r>
              <a:rPr lang="fr-FR" dirty="0" smtClean="0">
                <a:solidFill>
                  <a:schemeClr val="tx2"/>
                </a:solidFill>
              </a:rPr>
              <a:t> a </a:t>
            </a:r>
            <a:r>
              <a:rPr lang="fr-FR" dirty="0" err="1" smtClean="0">
                <a:solidFill>
                  <a:schemeClr val="tx2"/>
                </a:solidFill>
              </a:rPr>
              <a:t>nucleonic</a:t>
            </a:r>
            <a:r>
              <a:rPr lang="fr-FR" dirty="0" smtClean="0">
                <a:solidFill>
                  <a:schemeClr val="tx2"/>
                </a:solidFill>
              </a:rPr>
              <a:t> composition?</a:t>
            </a:r>
          </a:p>
          <a:p>
            <a:pPr marL="0" indent="0" fontAlgn="auto">
              <a:spcAft>
                <a:spcPts val="0"/>
              </a:spcAft>
              <a:buNone/>
            </a:pPr>
            <a:endParaRPr lang="fr-FR" dirty="0">
              <a:solidFill>
                <a:srgbClr val="F8F7F2"/>
              </a:solidFill>
            </a:endParaRPr>
          </a:p>
        </p:txBody>
      </p:sp>
      <p:pic>
        <p:nvPicPr>
          <p:cNvPr id="2050" name="Picture 2" descr="Neutron star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767080"/>
            <a:ext cx="4191000" cy="2738120"/>
          </a:xfrm>
          <a:prstGeom prst="rect">
            <a:avLst/>
          </a:prstGeom>
          <a:noFill/>
          <a:extLst>
            <a:ext uri="{909E8E84-426E-40DD-AFC4-6F175D3DCCD1}">
              <a14:hiddenFill xmlns:a14="http://schemas.microsoft.com/office/drawing/2010/main">
                <a:solidFill>
                  <a:srgbClr val="FFFFFF"/>
                </a:solidFill>
              </a14:hiddenFill>
            </a:ext>
          </a:extLst>
        </p:spPr>
      </p:pic>
      <p:sp>
        <p:nvSpPr>
          <p:cNvPr id="8" name="Titre 9"/>
          <p:cNvSpPr>
            <a:spLocks noGrp="1"/>
          </p:cNvSpPr>
          <p:nvPr>
            <p:ph type="title"/>
          </p:nvPr>
        </p:nvSpPr>
        <p:spPr>
          <a:xfrm>
            <a:off x="457200" y="-97433"/>
            <a:ext cx="8229600" cy="783233"/>
          </a:xfrm>
        </p:spPr>
        <p:txBody>
          <a:bodyPr/>
          <a:lstStyle/>
          <a:p>
            <a:r>
              <a:rPr lang="fr-FR" sz="2400" dirty="0"/>
              <a:t>Q</a:t>
            </a:r>
            <a:r>
              <a:rPr lang="fr-FR" sz="2400" dirty="0" smtClean="0"/>
              <a:t>uarks in the </a:t>
            </a:r>
            <a:r>
              <a:rPr lang="fr-FR" sz="2400" dirty="0" err="1" smtClean="0"/>
              <a:t>core</a:t>
            </a:r>
            <a:r>
              <a:rPr lang="fr-FR" sz="2400" dirty="0" smtClean="0"/>
              <a:t> of neutron stars ?</a:t>
            </a:r>
            <a:endParaRPr lang="fr-FR" sz="2400" dirty="0"/>
          </a:p>
        </p:txBody>
      </p:sp>
    </p:spTree>
    <p:extLst>
      <p:ext uri="{BB962C8B-B14F-4D97-AF65-F5344CB8AC3E}">
        <p14:creationId xmlns:p14="http://schemas.microsoft.com/office/powerpoint/2010/main" val="314254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990600" y="2514600"/>
            <a:ext cx="7630885" cy="4239139"/>
          </a:xfrm>
          <a:prstGeom prst="rect">
            <a:avLst/>
          </a:prstGeom>
        </p:spPr>
      </p:pic>
      <p:sp>
        <p:nvSpPr>
          <p:cNvPr id="7" name="Rectangle 6"/>
          <p:cNvSpPr/>
          <p:nvPr/>
        </p:nvSpPr>
        <p:spPr>
          <a:xfrm>
            <a:off x="152400" y="1988403"/>
            <a:ext cx="4495800" cy="830997"/>
          </a:xfrm>
          <a:prstGeom prst="rect">
            <a:avLst/>
          </a:prstGeom>
        </p:spPr>
        <p:txBody>
          <a:bodyPr wrap="square">
            <a:spAutoFit/>
          </a:bodyPr>
          <a:lstStyle/>
          <a:p>
            <a:r>
              <a:rPr lang="da-DK" sz="1600" dirty="0" smtClean="0">
                <a:latin typeface="+mn-lt"/>
              </a:rPr>
              <a:t> </a:t>
            </a:r>
          </a:p>
          <a:p>
            <a:pPr algn="r"/>
            <a:r>
              <a:rPr lang="da-DK" sz="1600" dirty="0" smtClean="0">
                <a:latin typeface="+mn-lt"/>
              </a:rPr>
              <a:t>F.G., A.F.Fantina,NPN 2021</a:t>
            </a:r>
          </a:p>
          <a:p>
            <a:r>
              <a:rPr lang="fr-FR" sz="1600" dirty="0" smtClean="0">
                <a:latin typeface="Segoe Print" panose="02000600000000000000" pitchFamily="2" charset="0"/>
              </a:rPr>
              <a:t> </a:t>
            </a:r>
            <a:endParaRPr lang="da-DK" sz="1600" dirty="0">
              <a:latin typeface="Segoe Print" panose="02000600000000000000" pitchFamily="2" charset="0"/>
            </a:endParaRPr>
          </a:p>
        </p:txBody>
      </p:sp>
      <p:sp>
        <p:nvSpPr>
          <p:cNvPr id="3" name="ZoneTexte 2"/>
          <p:cNvSpPr txBox="1"/>
          <p:nvPr/>
        </p:nvSpPr>
        <p:spPr>
          <a:xfrm>
            <a:off x="6324600" y="2971800"/>
            <a:ext cx="1685077" cy="369332"/>
          </a:xfrm>
          <a:prstGeom prst="rect">
            <a:avLst/>
          </a:prstGeom>
          <a:noFill/>
        </p:spPr>
        <p:txBody>
          <a:bodyPr wrap="none" rtlCol="0">
            <a:spAutoFit/>
          </a:bodyPr>
          <a:lstStyle/>
          <a:p>
            <a:r>
              <a:rPr lang="fr-FR" dirty="0" smtClean="0"/>
              <a:t>(GW190814)</a:t>
            </a:r>
            <a:endParaRPr lang="fr-FR" dirty="0"/>
          </a:p>
        </p:txBody>
      </p:sp>
      <p:sp>
        <p:nvSpPr>
          <p:cNvPr id="8" name="ZoneTexte 7"/>
          <p:cNvSpPr txBox="1"/>
          <p:nvPr/>
        </p:nvSpPr>
        <p:spPr>
          <a:xfrm>
            <a:off x="5181600" y="884872"/>
            <a:ext cx="3505200" cy="1477328"/>
          </a:xfrm>
          <a:prstGeom prst="rect">
            <a:avLst/>
          </a:prstGeom>
          <a:solidFill>
            <a:schemeClr val="bg1"/>
          </a:solidFill>
          <a:ln w="28575">
            <a:solidFill>
              <a:schemeClr val="tx2"/>
            </a:solidFill>
          </a:ln>
        </p:spPr>
        <p:txBody>
          <a:bodyPr wrap="square" rtlCol="0">
            <a:spAutoFit/>
          </a:bodyPr>
          <a:lstStyle/>
          <a:p>
            <a:pPr marL="285750" indent="-285750">
              <a:buFont typeface="Arial" panose="020B0604020202020204" pitchFamily="34" charset="0"/>
              <a:buChar char="•"/>
            </a:pPr>
            <a:r>
              <a:rPr lang="fr-FR" dirty="0" smtClean="0">
                <a:latin typeface="Arial" panose="020B0604020202020204" pitchFamily="34" charset="0"/>
                <a:cs typeface="Arial" panose="020B0604020202020204" pitchFamily="34" charset="0"/>
              </a:rPr>
              <a:t>A neutrons and protons composition </a:t>
            </a:r>
            <a:r>
              <a:rPr lang="fr-FR" dirty="0" err="1" smtClean="0">
                <a:latin typeface="Arial" panose="020B0604020202020204" pitchFamily="34" charset="0"/>
                <a:cs typeface="Arial" panose="020B0604020202020204" pitchFamily="34" charset="0"/>
              </a:rPr>
              <a:t>is</a:t>
            </a:r>
            <a:r>
              <a:rPr lang="fr-FR" dirty="0" smtClean="0">
                <a:latin typeface="Arial" panose="020B0604020202020204" pitchFamily="34" charset="0"/>
                <a:cs typeface="Arial" panose="020B0604020202020204" pitchFamily="34" charset="0"/>
              </a:rPr>
              <a:t> compatible </a:t>
            </a:r>
            <a:r>
              <a:rPr lang="fr-FR" dirty="0" err="1" smtClean="0">
                <a:latin typeface="Arial" panose="020B0604020202020204" pitchFamily="34" charset="0"/>
                <a:cs typeface="Arial" panose="020B0604020202020204" pitchFamily="34" charset="0"/>
              </a:rPr>
              <a:t>with</a:t>
            </a:r>
            <a:r>
              <a:rPr lang="fr-FR" dirty="0" smtClean="0">
                <a:latin typeface="Arial" panose="020B0604020202020204" pitchFamily="34" charset="0"/>
                <a:cs typeface="Arial" panose="020B0604020202020204" pitchFamily="34" charset="0"/>
              </a:rPr>
              <a:t> the observations  </a:t>
            </a:r>
          </a:p>
          <a:p>
            <a:pPr marL="285750" indent="-285750">
              <a:buFont typeface="Arial" panose="020B0604020202020204" pitchFamily="34" charset="0"/>
              <a:buChar char="•"/>
            </a:pPr>
            <a:r>
              <a:rPr lang="fr-FR" dirty="0" smtClean="0">
                <a:solidFill>
                  <a:srgbClr val="0070C0"/>
                </a:solidFill>
                <a:latin typeface="Arial" panose="020B0604020202020204" pitchFamily="34" charset="0"/>
                <a:cs typeface="Arial" panose="020B0604020202020204" pitchFamily="34" charset="0"/>
              </a:rPr>
              <a:t>But a </a:t>
            </a:r>
            <a:r>
              <a:rPr lang="fr-FR" dirty="0" err="1" smtClean="0">
                <a:solidFill>
                  <a:srgbClr val="0070C0"/>
                </a:solidFill>
                <a:latin typeface="Arial" panose="020B0604020202020204" pitchFamily="34" charset="0"/>
                <a:cs typeface="Arial" panose="020B0604020202020204" pitchFamily="34" charset="0"/>
              </a:rPr>
              <a:t>great</a:t>
            </a:r>
            <a:r>
              <a:rPr lang="fr-FR" dirty="0" smtClean="0">
                <a:solidFill>
                  <a:srgbClr val="0070C0"/>
                </a:solidFill>
                <a:latin typeface="Arial" panose="020B0604020202020204" pitchFamily="34" charset="0"/>
                <a:cs typeface="Arial" panose="020B0604020202020204" pitchFamily="34" charset="0"/>
              </a:rPr>
              <a:t> </a:t>
            </a:r>
            <a:r>
              <a:rPr lang="fr-FR" dirty="0" err="1" smtClean="0">
                <a:solidFill>
                  <a:srgbClr val="0070C0"/>
                </a:solidFill>
                <a:latin typeface="Arial" panose="020B0604020202020204" pitchFamily="34" charset="0"/>
                <a:cs typeface="Arial" panose="020B0604020202020204" pitchFamily="34" charset="0"/>
              </a:rPr>
              <a:t>discovery</a:t>
            </a:r>
            <a:r>
              <a:rPr lang="fr-FR" dirty="0" smtClean="0">
                <a:solidFill>
                  <a:srgbClr val="0070C0"/>
                </a:solidFill>
                <a:latin typeface="Arial" panose="020B0604020202020204" pitchFamily="34" charset="0"/>
                <a:cs typeface="Arial" panose="020B0604020202020204" pitchFamily="34" charset="0"/>
              </a:rPr>
              <a:t> </a:t>
            </a:r>
            <a:r>
              <a:rPr lang="fr-FR" dirty="0" err="1" smtClean="0">
                <a:solidFill>
                  <a:srgbClr val="0070C0"/>
                </a:solidFill>
                <a:latin typeface="Arial" panose="020B0604020202020204" pitchFamily="34" charset="0"/>
                <a:cs typeface="Arial" panose="020B0604020202020204" pitchFamily="34" charset="0"/>
              </a:rPr>
              <a:t>potential</a:t>
            </a:r>
            <a:r>
              <a:rPr lang="fr-FR" dirty="0" smtClean="0">
                <a:solidFill>
                  <a:srgbClr val="0070C0"/>
                </a:solidFill>
                <a:latin typeface="Arial" panose="020B0604020202020204" pitchFamily="34" charset="0"/>
                <a:cs typeface="Arial" panose="020B0604020202020204" pitchFamily="34" charset="0"/>
              </a:rPr>
              <a:t>  </a:t>
            </a:r>
            <a:endParaRPr lang="fr-FR" dirty="0">
              <a:latin typeface="Arial" panose="020B0604020202020204" pitchFamily="34" charset="0"/>
              <a:cs typeface="Arial" panose="020B0604020202020204" pitchFamily="34" charset="0"/>
            </a:endParaRPr>
          </a:p>
        </p:txBody>
      </p:sp>
      <p:sp>
        <p:nvSpPr>
          <p:cNvPr id="9" name="Titre 9"/>
          <p:cNvSpPr>
            <a:spLocks noGrp="1"/>
          </p:cNvSpPr>
          <p:nvPr>
            <p:ph type="title"/>
          </p:nvPr>
        </p:nvSpPr>
        <p:spPr>
          <a:xfrm>
            <a:off x="457200" y="-97433"/>
            <a:ext cx="8229600" cy="783233"/>
          </a:xfrm>
        </p:spPr>
        <p:txBody>
          <a:bodyPr/>
          <a:lstStyle/>
          <a:p>
            <a:r>
              <a:rPr lang="fr-FR" sz="2400" dirty="0"/>
              <a:t>Q</a:t>
            </a:r>
            <a:r>
              <a:rPr lang="fr-FR" sz="2400" dirty="0" smtClean="0"/>
              <a:t>uarks in the </a:t>
            </a:r>
            <a:r>
              <a:rPr lang="fr-FR" sz="2400" dirty="0" err="1" smtClean="0"/>
              <a:t>core</a:t>
            </a:r>
            <a:r>
              <a:rPr lang="fr-FR" sz="2400" dirty="0" smtClean="0"/>
              <a:t> of neutron stars ?</a:t>
            </a:r>
            <a:endParaRPr lang="fr-FR" sz="2400" dirty="0"/>
          </a:p>
        </p:txBody>
      </p:sp>
    </p:spTree>
    <p:extLst>
      <p:ext uri="{BB962C8B-B14F-4D97-AF65-F5344CB8AC3E}">
        <p14:creationId xmlns:p14="http://schemas.microsoft.com/office/powerpoint/2010/main" val="12889361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4267200" y="2727616"/>
            <a:ext cx="4724400" cy="3888098"/>
            <a:chOff x="2057400" y="989651"/>
            <a:chExt cx="4724400" cy="3888098"/>
          </a:xfrm>
        </p:grpSpPr>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989651"/>
              <a:ext cx="4661646" cy="3888098"/>
            </a:xfrm>
            <a:prstGeom prst="rect">
              <a:avLst/>
            </a:prstGeom>
            <a:ln>
              <a:noFill/>
            </a:ln>
            <a:effectLst>
              <a:outerShdw blurRad="292100" dist="139700" dir="2700000" algn="tl" rotWithShape="0">
                <a:srgbClr val="333333">
                  <a:alpha val="65000"/>
                </a:srgbClr>
              </a:outerShdw>
            </a:effectLst>
          </p:spPr>
        </p:pic>
        <p:cxnSp>
          <p:nvCxnSpPr>
            <p:cNvPr id="14" name="Connecteur droit 13"/>
            <p:cNvCxnSpPr/>
            <p:nvPr/>
          </p:nvCxnSpPr>
          <p:spPr>
            <a:xfrm>
              <a:off x="2514600" y="2484000"/>
              <a:ext cx="42672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Connecteur droit 14"/>
            <p:cNvCxnSpPr/>
            <p:nvPr/>
          </p:nvCxnSpPr>
          <p:spPr>
            <a:xfrm>
              <a:off x="2514600" y="1404000"/>
              <a:ext cx="42672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Connecteur droit 16"/>
            <p:cNvCxnSpPr/>
            <p:nvPr/>
          </p:nvCxnSpPr>
          <p:spPr>
            <a:xfrm>
              <a:off x="2514600" y="3564000"/>
              <a:ext cx="4267200" cy="0"/>
            </a:xfrm>
            <a:prstGeom prst="line">
              <a:avLst/>
            </a:prstGeom>
          </p:spPr>
          <p:style>
            <a:lnRef idx="2">
              <a:schemeClr val="accent2"/>
            </a:lnRef>
            <a:fillRef idx="0">
              <a:schemeClr val="accent2"/>
            </a:fillRef>
            <a:effectRef idx="1">
              <a:schemeClr val="accent2"/>
            </a:effectRef>
            <a:fontRef idx="minor">
              <a:schemeClr val="tx1"/>
            </a:fontRef>
          </p:style>
        </p:cxnSp>
      </p:grpSp>
      <p:sp>
        <p:nvSpPr>
          <p:cNvPr id="16" name="ZoneTexte 15"/>
          <p:cNvSpPr txBox="1"/>
          <p:nvPr/>
        </p:nvSpPr>
        <p:spPr>
          <a:xfrm>
            <a:off x="4738373" y="795278"/>
            <a:ext cx="3953189" cy="1200329"/>
          </a:xfrm>
          <a:prstGeom prst="rect">
            <a:avLst/>
          </a:prstGeom>
          <a:noFill/>
        </p:spPr>
        <p:txBody>
          <a:bodyPr wrap="square" rtlCol="0">
            <a:spAutoFit/>
          </a:bodyPr>
          <a:lstStyle/>
          <a:p>
            <a:pPr marL="285750" indent="-285750">
              <a:buFont typeface="Arial" panose="020B0604020202020204" pitchFamily="34" charset="0"/>
              <a:buChar char="•"/>
            </a:pPr>
            <a:r>
              <a:rPr lang="fr-FR" dirty="0" err="1" smtClean="0"/>
              <a:t>Only</a:t>
            </a:r>
            <a:r>
              <a:rPr lang="fr-FR" dirty="0" smtClean="0"/>
              <a:t> a </a:t>
            </a:r>
            <a:r>
              <a:rPr lang="fr-FR" dirty="0" err="1" smtClean="0"/>
              <a:t>very</a:t>
            </a:r>
            <a:r>
              <a:rPr lang="fr-FR" dirty="0" smtClean="0"/>
              <a:t> close </a:t>
            </a:r>
            <a:r>
              <a:rPr lang="fr-FR" dirty="0" err="1" smtClean="0"/>
              <a:t>detection</a:t>
            </a:r>
            <a:r>
              <a:rPr lang="fr-FR" dirty="0" smtClean="0"/>
              <a:t> </a:t>
            </a:r>
            <a:r>
              <a:rPr lang="fr-FR" dirty="0" err="1" smtClean="0"/>
              <a:t>would</a:t>
            </a:r>
            <a:r>
              <a:rPr lang="fr-FR" dirty="0" smtClean="0"/>
              <a:t> </a:t>
            </a:r>
            <a:r>
              <a:rPr lang="fr-FR" dirty="0" err="1" smtClean="0"/>
              <a:t>allow</a:t>
            </a:r>
            <a:r>
              <a:rPr lang="fr-FR" dirty="0" smtClean="0"/>
              <a:t> </a:t>
            </a:r>
            <a:r>
              <a:rPr lang="fr-FR" dirty="0" err="1" smtClean="0"/>
              <a:t>identifying</a:t>
            </a:r>
            <a:r>
              <a:rPr lang="fr-FR" dirty="0" smtClean="0"/>
              <a:t> </a:t>
            </a:r>
            <a:r>
              <a:rPr lang="fr-FR" dirty="0" err="1" smtClean="0"/>
              <a:t>deconfined</a:t>
            </a:r>
            <a:r>
              <a:rPr lang="fr-FR" dirty="0" smtClean="0"/>
              <a:t> </a:t>
            </a:r>
            <a:r>
              <a:rPr lang="fr-FR" dirty="0" err="1" smtClean="0"/>
              <a:t>matter</a:t>
            </a:r>
            <a:r>
              <a:rPr lang="fr-FR" dirty="0" smtClean="0"/>
              <a:t>, and </a:t>
            </a:r>
            <a:r>
              <a:rPr lang="fr-FR" dirty="0" err="1" smtClean="0"/>
              <a:t>only</a:t>
            </a:r>
            <a:r>
              <a:rPr lang="fr-FR" dirty="0" smtClean="0"/>
              <a:t> if the quark </a:t>
            </a:r>
            <a:r>
              <a:rPr lang="fr-FR" dirty="0" err="1" smtClean="0"/>
              <a:t>core</a:t>
            </a:r>
            <a:r>
              <a:rPr lang="fr-FR" dirty="0" smtClean="0"/>
              <a:t> </a:t>
            </a:r>
            <a:r>
              <a:rPr lang="fr-FR" dirty="0" err="1" smtClean="0"/>
              <a:t>is</a:t>
            </a:r>
            <a:r>
              <a:rPr lang="fr-FR" dirty="0" smtClean="0"/>
              <a:t> large  </a:t>
            </a:r>
            <a:endParaRPr lang="fr-FR" dirty="0"/>
          </a:p>
        </p:txBody>
      </p:sp>
      <p:grpSp>
        <p:nvGrpSpPr>
          <p:cNvPr id="3" name="Groupe 2"/>
          <p:cNvGrpSpPr/>
          <p:nvPr/>
        </p:nvGrpSpPr>
        <p:grpSpPr>
          <a:xfrm>
            <a:off x="285307" y="762000"/>
            <a:ext cx="4210493" cy="2797218"/>
            <a:chOff x="285307" y="3733800"/>
            <a:chExt cx="4210493" cy="2797218"/>
          </a:xfrm>
        </p:grpSpPr>
        <p:pic>
          <p:nvPicPr>
            <p:cNvPr id="5" name="Image 4"/>
            <p:cNvPicPr>
              <a:picLocks noChangeAspect="1"/>
            </p:cNvPicPr>
            <p:nvPr/>
          </p:nvPicPr>
          <p:blipFill rotWithShape="1">
            <a:blip r:embed="rId3"/>
            <a:srcRect t="49212"/>
            <a:stretch/>
          </p:blipFill>
          <p:spPr>
            <a:xfrm>
              <a:off x="285307" y="3733800"/>
              <a:ext cx="4210493" cy="2797218"/>
            </a:xfrm>
            <a:prstGeom prst="rect">
              <a:avLst/>
            </a:prstGeom>
            <a:ln>
              <a:noFill/>
            </a:ln>
            <a:effectLst>
              <a:outerShdw blurRad="292100" dist="139700" dir="2700000" algn="tl" rotWithShape="0">
                <a:srgbClr val="333333">
                  <a:alpha val="65000"/>
                </a:srgbClr>
              </a:outerShdw>
            </a:effectLst>
          </p:spPr>
        </p:pic>
        <p:cxnSp>
          <p:nvCxnSpPr>
            <p:cNvPr id="4" name="Connecteur droit 3"/>
            <p:cNvCxnSpPr/>
            <p:nvPr/>
          </p:nvCxnSpPr>
          <p:spPr>
            <a:xfrm flipV="1">
              <a:off x="3048000" y="4953001"/>
              <a:ext cx="0" cy="45719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Ellipse 9"/>
            <p:cNvSpPr>
              <a:spLocks noChangeAspect="1"/>
            </p:cNvSpPr>
            <p:nvPr/>
          </p:nvSpPr>
          <p:spPr>
            <a:xfrm>
              <a:off x="3024000" y="5181600"/>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Rectangle 17"/>
          <p:cNvSpPr/>
          <p:nvPr/>
        </p:nvSpPr>
        <p:spPr>
          <a:xfrm>
            <a:off x="166373" y="3886200"/>
            <a:ext cx="3948427" cy="2585323"/>
          </a:xfrm>
          <a:prstGeom prst="rect">
            <a:avLst/>
          </a:prstGeom>
        </p:spPr>
        <p:txBody>
          <a:bodyPr wrap="square">
            <a:spAutoFit/>
          </a:bodyPr>
          <a:lstStyle/>
          <a:p>
            <a:pPr marL="285750" indent="-285750">
              <a:buFont typeface="Arial" panose="020B0604020202020204" pitchFamily="34" charset="0"/>
              <a:buChar char="•"/>
            </a:pPr>
            <a:r>
              <a:rPr lang="fr-FR" dirty="0" err="1" smtClean="0"/>
              <a:t>Need</a:t>
            </a:r>
            <a:r>
              <a:rPr lang="fr-FR" dirty="0" smtClean="0"/>
              <a:t> to </a:t>
            </a:r>
            <a:r>
              <a:rPr lang="fr-FR" dirty="0" err="1" smtClean="0"/>
              <a:t>reduce</a:t>
            </a:r>
            <a:r>
              <a:rPr lang="fr-FR" dirty="0" smtClean="0"/>
              <a:t> the </a:t>
            </a:r>
            <a:r>
              <a:rPr lang="fr-FR" dirty="0" err="1" smtClean="0"/>
              <a:t>uncertainties</a:t>
            </a:r>
            <a:r>
              <a:rPr lang="fr-FR" dirty="0" smtClean="0"/>
              <a:t>!</a:t>
            </a:r>
            <a:endParaRPr lang="fr-FR" dirty="0"/>
          </a:p>
          <a:p>
            <a:pPr marL="742950" lvl="1" indent="-285750">
              <a:buFont typeface="Arial" panose="020B0604020202020204" pitchFamily="34" charset="0"/>
              <a:buChar char="•"/>
            </a:pPr>
            <a:r>
              <a:rPr lang="fr-FR" dirty="0" smtClean="0"/>
              <a:t>New </a:t>
            </a:r>
            <a:r>
              <a:rPr lang="fr-FR" dirty="0" err="1" smtClean="0"/>
              <a:t>nuclear</a:t>
            </a:r>
            <a:r>
              <a:rPr lang="fr-FR" dirty="0" smtClean="0"/>
              <a:t> observables =&gt;GANIL/Spiral2, FRIB</a:t>
            </a:r>
          </a:p>
          <a:p>
            <a:pPr marL="742950" lvl="1" indent="-285750">
              <a:buFont typeface="Arial" panose="020B0604020202020204" pitchFamily="34" charset="0"/>
              <a:buChar char="•"/>
            </a:pPr>
            <a:r>
              <a:rPr lang="fr-FR" dirty="0" smtClean="0"/>
              <a:t>Progress in </a:t>
            </a:r>
            <a:r>
              <a:rPr lang="fr-FR" dirty="0" err="1" smtClean="0"/>
              <a:t>theory</a:t>
            </a:r>
            <a:r>
              <a:rPr lang="fr-FR" dirty="0" smtClean="0"/>
              <a:t> </a:t>
            </a:r>
            <a:endParaRPr lang="fr-FR" dirty="0"/>
          </a:p>
          <a:p>
            <a:pPr marL="742950" lvl="1" indent="-285750">
              <a:buFont typeface="Arial" panose="020B0604020202020204" pitchFamily="34" charset="0"/>
              <a:buChar char="•"/>
            </a:pPr>
            <a:r>
              <a:rPr lang="fr-FR" dirty="0" smtClean="0"/>
              <a:t>New </a:t>
            </a:r>
            <a:r>
              <a:rPr lang="fr-FR" dirty="0" err="1" smtClean="0"/>
              <a:t>detections</a:t>
            </a:r>
            <a:r>
              <a:rPr lang="fr-FR" dirty="0" smtClean="0"/>
              <a:t> </a:t>
            </a:r>
            <a:r>
              <a:rPr lang="fr-FR" dirty="0" err="1" smtClean="0"/>
              <a:t>with</a:t>
            </a:r>
            <a:r>
              <a:rPr lang="fr-FR" dirty="0" smtClean="0"/>
              <a:t> </a:t>
            </a:r>
            <a:r>
              <a:rPr lang="fr-FR" dirty="0" err="1" smtClean="0"/>
              <a:t>better</a:t>
            </a:r>
            <a:r>
              <a:rPr lang="fr-FR" dirty="0" smtClean="0"/>
              <a:t> SNR=&gt; Einstein </a:t>
            </a:r>
            <a:r>
              <a:rPr lang="fr-FR" dirty="0" err="1" smtClean="0"/>
              <a:t>Telescope</a:t>
            </a:r>
            <a:r>
              <a:rPr lang="fr-FR" dirty="0" smtClean="0"/>
              <a:t>, </a:t>
            </a:r>
            <a:r>
              <a:rPr lang="fr-FR" dirty="0" err="1" smtClean="0"/>
              <a:t>Cosmic</a:t>
            </a:r>
            <a:r>
              <a:rPr lang="fr-FR" dirty="0" smtClean="0"/>
              <a:t> Explorer</a:t>
            </a:r>
            <a:endParaRPr lang="fr-FR" dirty="0"/>
          </a:p>
        </p:txBody>
      </p:sp>
      <p:sp>
        <p:nvSpPr>
          <p:cNvPr id="20" name="Titre 9"/>
          <p:cNvSpPr>
            <a:spLocks noGrp="1"/>
          </p:cNvSpPr>
          <p:nvPr>
            <p:ph type="title"/>
          </p:nvPr>
        </p:nvSpPr>
        <p:spPr>
          <a:xfrm>
            <a:off x="457200" y="-97433"/>
            <a:ext cx="8229600" cy="783233"/>
          </a:xfrm>
        </p:spPr>
        <p:txBody>
          <a:bodyPr/>
          <a:lstStyle/>
          <a:p>
            <a:r>
              <a:rPr lang="fr-FR" sz="2400" dirty="0"/>
              <a:t>Q</a:t>
            </a:r>
            <a:r>
              <a:rPr lang="fr-FR" sz="2400" dirty="0" smtClean="0"/>
              <a:t>uarks in the </a:t>
            </a:r>
            <a:r>
              <a:rPr lang="fr-FR" sz="2400" dirty="0" err="1" smtClean="0"/>
              <a:t>core</a:t>
            </a:r>
            <a:r>
              <a:rPr lang="fr-FR" sz="2400" dirty="0" smtClean="0"/>
              <a:t> of neutron stars ?</a:t>
            </a:r>
            <a:endParaRPr lang="fr-FR" sz="2400" dirty="0"/>
          </a:p>
        </p:txBody>
      </p:sp>
      <p:sp>
        <p:nvSpPr>
          <p:cNvPr id="2" name="ZoneTexte 1"/>
          <p:cNvSpPr txBox="1"/>
          <p:nvPr/>
        </p:nvSpPr>
        <p:spPr>
          <a:xfrm>
            <a:off x="3429000" y="1475601"/>
            <a:ext cx="838200" cy="276999"/>
          </a:xfrm>
          <a:prstGeom prst="rect">
            <a:avLst/>
          </a:prstGeom>
          <a:solidFill>
            <a:schemeClr val="bg1"/>
          </a:solidFill>
        </p:spPr>
        <p:txBody>
          <a:bodyPr wrap="square" rtlCol="0">
            <a:spAutoFit/>
          </a:bodyPr>
          <a:lstStyle/>
          <a:p>
            <a:r>
              <a:rPr lang="fr-FR" sz="1200" b="1" dirty="0" smtClean="0"/>
              <a:t>No PT</a:t>
            </a:r>
            <a:endParaRPr lang="fr-FR" sz="1200" b="1" dirty="0"/>
          </a:p>
        </p:txBody>
      </p:sp>
    </p:spTree>
    <p:extLst>
      <p:ext uri="{BB962C8B-B14F-4D97-AF65-F5344CB8AC3E}">
        <p14:creationId xmlns:p14="http://schemas.microsoft.com/office/powerpoint/2010/main" val="386460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title"/>
          </p:nvPr>
        </p:nvSpPr>
        <p:spPr>
          <a:xfrm>
            <a:off x="457200" y="152400"/>
            <a:ext cx="8229600" cy="609600"/>
          </a:xfrm>
        </p:spPr>
        <p:txBody>
          <a:bodyPr/>
          <a:lstStyle/>
          <a:p>
            <a:pPr algn="l"/>
            <a:r>
              <a:rPr lang="fr-FR" sz="2400" dirty="0" smtClean="0"/>
              <a:t>The Einstein </a:t>
            </a:r>
            <a:r>
              <a:rPr lang="fr-FR" sz="2400" dirty="0" err="1" smtClean="0"/>
              <a:t>Telescope</a:t>
            </a:r>
            <a:r>
              <a:rPr lang="fr-FR" sz="2400" dirty="0" smtClean="0"/>
              <a:t> </a:t>
            </a:r>
            <a:r>
              <a:rPr lang="fr-FR" sz="2400" dirty="0" err="1" smtClean="0"/>
              <a:t>project</a:t>
            </a:r>
            <a:endParaRPr lang="fr-FR" sz="2400" dirty="0"/>
          </a:p>
        </p:txBody>
      </p:sp>
      <p:pic>
        <p:nvPicPr>
          <p:cNvPr id="29" name="Image 28"/>
          <p:cNvPicPr>
            <a:picLocks noChangeAspect="1"/>
          </p:cNvPicPr>
          <p:nvPr/>
        </p:nvPicPr>
        <p:blipFill rotWithShape="1">
          <a:blip r:embed="rId3"/>
          <a:srcRect l="4732" t="23051" r="6537" b="6258"/>
          <a:stretch/>
        </p:blipFill>
        <p:spPr>
          <a:xfrm>
            <a:off x="747942" y="1676400"/>
            <a:ext cx="7634058" cy="4682222"/>
          </a:xfrm>
          <a:prstGeom prst="rect">
            <a:avLst/>
          </a:prstGeom>
          <a:ln>
            <a:noFill/>
          </a:ln>
          <a:effectLst>
            <a:outerShdw blurRad="292100" dist="139700" dir="2700000" algn="tl" rotWithShape="0">
              <a:srgbClr val="333333">
                <a:alpha val="65000"/>
              </a:srgbClr>
            </a:outerShdw>
          </a:effectLst>
        </p:spPr>
      </p:pic>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5833" t="41250" r="49167" b="12500"/>
          <a:stretch/>
        </p:blipFill>
        <p:spPr>
          <a:xfrm>
            <a:off x="228600" y="3810000"/>
            <a:ext cx="4114800" cy="2819400"/>
          </a:xfrm>
          <a:prstGeom prst="rect">
            <a:avLst/>
          </a:prstGeom>
        </p:spPr>
      </p:pic>
      <p:pic>
        <p:nvPicPr>
          <p:cNvPr id="6" name="Image 5">
            <a:extLst>
              <a:ext uri="{FF2B5EF4-FFF2-40B4-BE49-F238E27FC236}">
                <a16:creationId xmlns:a16="http://schemas.microsoft.com/office/drawing/2014/main" id="{8DD06C8B-3FAF-0E57-CF2D-267B9F27B8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0078" y="127000"/>
            <a:ext cx="3728522" cy="2363273"/>
          </a:xfrm>
          <a:prstGeom prst="rect">
            <a:avLst/>
          </a:prstGeom>
        </p:spPr>
      </p:pic>
    </p:spTree>
    <p:extLst>
      <p:ext uri="{BB962C8B-B14F-4D97-AF65-F5344CB8AC3E}">
        <p14:creationId xmlns:p14="http://schemas.microsoft.com/office/powerpoint/2010/main" val="390009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smtClean="0"/>
              <a:t>Conclusions</a:t>
            </a:r>
            <a:endParaRPr lang="fr-FR" sz="3600" dirty="0"/>
          </a:p>
        </p:txBody>
      </p:sp>
      <p:sp>
        <p:nvSpPr>
          <p:cNvPr id="3" name="Espace réservé du contenu 2"/>
          <p:cNvSpPr>
            <a:spLocks noGrp="1"/>
          </p:cNvSpPr>
          <p:nvPr>
            <p:ph idx="1"/>
          </p:nvPr>
        </p:nvSpPr>
        <p:spPr>
          <a:xfrm>
            <a:off x="228601" y="1703940"/>
            <a:ext cx="8458200" cy="4239660"/>
          </a:xfrm>
        </p:spPr>
        <p:txBody>
          <a:bodyPr>
            <a:normAutofit/>
          </a:bodyPr>
          <a:lstStyle/>
          <a:p>
            <a:r>
              <a:rPr lang="fr-FR" dirty="0" err="1" smtClean="0"/>
              <a:t>Gravitational</a:t>
            </a:r>
            <a:r>
              <a:rPr lang="fr-FR" dirty="0" smtClean="0"/>
              <a:t> </a:t>
            </a:r>
            <a:r>
              <a:rPr lang="fr-FR" dirty="0" err="1" smtClean="0"/>
              <a:t>waves</a:t>
            </a:r>
            <a:r>
              <a:rPr lang="fr-FR" dirty="0" smtClean="0"/>
              <a:t>: a new probe to explore ultra-dense </a:t>
            </a:r>
            <a:r>
              <a:rPr lang="fr-FR" dirty="0" err="1" smtClean="0"/>
              <a:t>matter</a:t>
            </a:r>
            <a:endParaRPr lang="fr-FR" dirty="0" smtClean="0"/>
          </a:p>
          <a:p>
            <a:r>
              <a:rPr lang="fr-FR" dirty="0" smtClean="0"/>
              <a:t>Important synergies </a:t>
            </a:r>
            <a:r>
              <a:rPr lang="fr-FR" dirty="0" err="1" smtClean="0"/>
              <a:t>between</a:t>
            </a:r>
            <a:r>
              <a:rPr lang="fr-FR" dirty="0" smtClean="0"/>
              <a:t> </a:t>
            </a:r>
            <a:r>
              <a:rPr lang="fr-FR" dirty="0" err="1" smtClean="0"/>
              <a:t>nuclear</a:t>
            </a:r>
            <a:r>
              <a:rPr lang="fr-FR" dirty="0" smtClean="0"/>
              <a:t> </a:t>
            </a:r>
            <a:r>
              <a:rPr lang="fr-FR" dirty="0" err="1" smtClean="0"/>
              <a:t>physics</a:t>
            </a:r>
            <a:r>
              <a:rPr lang="fr-FR" dirty="0" smtClean="0"/>
              <a:t> and </a:t>
            </a:r>
            <a:r>
              <a:rPr lang="fr-FR" dirty="0" err="1" smtClean="0"/>
              <a:t>astrophysics</a:t>
            </a:r>
            <a:r>
              <a:rPr lang="fr-FR" dirty="0" smtClean="0"/>
              <a:t> </a:t>
            </a:r>
            <a:r>
              <a:rPr lang="fr-FR" dirty="0" err="1" smtClean="0"/>
              <a:t>since</a:t>
            </a:r>
            <a:r>
              <a:rPr lang="fr-FR" dirty="0" smtClean="0"/>
              <a:t> the first observation of a neutron star </a:t>
            </a:r>
            <a:r>
              <a:rPr lang="fr-FR" dirty="0" err="1" smtClean="0"/>
              <a:t>merger</a:t>
            </a:r>
            <a:r>
              <a:rPr lang="fr-FR" dirty="0" smtClean="0"/>
              <a:t> GW170817</a:t>
            </a:r>
          </a:p>
          <a:p>
            <a:r>
              <a:rPr lang="fr-FR" dirty="0" smtClean="0"/>
              <a:t>No </a:t>
            </a:r>
            <a:r>
              <a:rPr lang="fr-FR" dirty="0" err="1" smtClean="0"/>
              <a:t>evidence</a:t>
            </a:r>
            <a:r>
              <a:rPr lang="fr-FR" dirty="0" smtClean="0"/>
              <a:t> of </a:t>
            </a:r>
            <a:r>
              <a:rPr lang="fr-FR" dirty="0" err="1" smtClean="0"/>
              <a:t>deconfined</a:t>
            </a:r>
            <a:r>
              <a:rPr lang="fr-FR" dirty="0" smtClean="0"/>
              <a:t> </a:t>
            </a:r>
            <a:r>
              <a:rPr lang="fr-FR" dirty="0" err="1" smtClean="0"/>
              <a:t>matter</a:t>
            </a:r>
            <a:r>
              <a:rPr lang="fr-FR" dirty="0" smtClean="0"/>
              <a:t> (quark-gluon plasma) in the neutron star </a:t>
            </a:r>
            <a:r>
              <a:rPr lang="fr-FR" dirty="0" err="1" smtClean="0"/>
              <a:t>core</a:t>
            </a:r>
            <a:r>
              <a:rPr lang="fr-FR" dirty="0" smtClean="0"/>
              <a:t>, but </a:t>
            </a:r>
            <a:r>
              <a:rPr lang="fr-FR" dirty="0" err="1" smtClean="0"/>
              <a:t>exciting</a:t>
            </a:r>
            <a:r>
              <a:rPr lang="fr-FR" dirty="0" smtClean="0"/>
              <a:t> </a:t>
            </a:r>
            <a:r>
              <a:rPr lang="fr-FR" dirty="0" err="1" smtClean="0"/>
              <a:t>discoveries</a:t>
            </a:r>
            <a:r>
              <a:rPr lang="fr-FR" dirty="0" smtClean="0"/>
              <a:t> </a:t>
            </a:r>
            <a:r>
              <a:rPr lang="fr-FR" dirty="0" err="1" smtClean="0"/>
              <a:t>ahead</a:t>
            </a:r>
            <a:r>
              <a:rPr lang="fr-FR" dirty="0" smtClean="0"/>
              <a:t>  </a:t>
            </a:r>
            <a:endParaRPr lang="fr-FR" dirty="0"/>
          </a:p>
        </p:txBody>
      </p:sp>
      <p:pic>
        <p:nvPicPr>
          <p:cNvPr id="6146" name="Picture 2" descr="https://lejournal.cnrs.fr/sites/default/files/styles/asset_image_full/public/assets/images/_frc6215_72dpi.jpg?itok=RbYuv8Z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1537" y="4686300"/>
            <a:ext cx="3262463" cy="2171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86170" y="6488668"/>
            <a:ext cx="4211409" cy="369332"/>
          </a:xfrm>
          <a:prstGeom prst="rect">
            <a:avLst/>
          </a:prstGeom>
        </p:spPr>
        <p:txBody>
          <a:bodyPr wrap="none">
            <a:spAutoFit/>
          </a:bodyPr>
          <a:lstStyle/>
          <a:p>
            <a:r>
              <a:rPr lang="fr-FR" dirty="0">
                <a:solidFill>
                  <a:srgbClr val="58595B"/>
                </a:solidFill>
                <a:latin typeface="open_sanslight"/>
              </a:rPr>
              <a:t>Cyril FRÉSILLON / CNRS Photothèque</a:t>
            </a:r>
            <a:endParaRPr lang="fr-FR" dirty="0"/>
          </a:p>
        </p:txBody>
      </p:sp>
    </p:spTree>
    <p:extLst>
      <p:ext uri="{BB962C8B-B14F-4D97-AF65-F5344CB8AC3E}">
        <p14:creationId xmlns:p14="http://schemas.microsoft.com/office/powerpoint/2010/main" val="36410466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647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3"/>
          <p:cNvSpPr>
            <a:spLocks noGrp="1"/>
          </p:cNvSpPr>
          <p:nvPr>
            <p:ph type="title"/>
          </p:nvPr>
        </p:nvSpPr>
        <p:spPr>
          <a:xfrm>
            <a:off x="685800" y="-76200"/>
            <a:ext cx="7772400" cy="1143000"/>
          </a:xfrm>
        </p:spPr>
        <p:txBody>
          <a:bodyPr/>
          <a:lstStyle/>
          <a:p>
            <a:pPr algn="l"/>
            <a:r>
              <a:rPr lang="fr-FR" sz="3600" dirty="0" smtClean="0">
                <a:solidFill>
                  <a:schemeClr val="accent2"/>
                </a:solidFill>
                <a:latin typeface="Segoe Script" panose="020B0504020000000003" pitchFamily="34" charset="0"/>
              </a:rPr>
              <a:t> L’histoire de(s) découverte(s)</a:t>
            </a:r>
            <a:endParaRPr lang="fr-FR" sz="3600" dirty="0">
              <a:solidFill>
                <a:schemeClr val="accent2"/>
              </a:solidFill>
              <a:latin typeface="Segoe Script" panose="020B0504020000000003" pitchFamily="34" charset="0"/>
            </a:endParaRPr>
          </a:p>
        </p:txBody>
      </p:sp>
      <p:sp>
        <p:nvSpPr>
          <p:cNvPr id="3" name="ZoneTexte 2"/>
          <p:cNvSpPr txBox="1"/>
          <p:nvPr/>
        </p:nvSpPr>
        <p:spPr>
          <a:xfrm>
            <a:off x="152400" y="1153954"/>
            <a:ext cx="5303520" cy="1631216"/>
          </a:xfrm>
          <a:prstGeom prst="rect">
            <a:avLst/>
          </a:prstGeom>
          <a:noFill/>
        </p:spPr>
        <p:txBody>
          <a:bodyPr wrap="square" rtlCol="0">
            <a:spAutoFit/>
          </a:bodyPr>
          <a:lstStyle/>
          <a:p>
            <a:pPr marL="285750" indent="-285750">
              <a:buFont typeface="Arial" panose="020B0604020202020204" pitchFamily="34" charset="0"/>
              <a:buChar char="•"/>
            </a:pPr>
            <a:r>
              <a:rPr lang="fr-FR" sz="2000" b="1" dirty="0" smtClean="0">
                <a:solidFill>
                  <a:schemeClr val="accent4"/>
                </a:solidFill>
              </a:rPr>
              <a:t>1934:</a:t>
            </a:r>
            <a:r>
              <a:rPr lang="fr-FR" sz="2000" dirty="0" smtClean="0">
                <a:solidFill>
                  <a:schemeClr val="accent4"/>
                </a:solidFill>
              </a:rPr>
              <a:t> </a:t>
            </a:r>
            <a:r>
              <a:rPr lang="fr-FR" sz="2000" dirty="0" err="1" smtClean="0">
                <a:solidFill>
                  <a:schemeClr val="accent4"/>
                </a:solidFill>
              </a:rPr>
              <a:t>Prediction</a:t>
            </a:r>
            <a:r>
              <a:rPr lang="fr-FR" sz="2000" dirty="0" smtClean="0">
                <a:solidFill>
                  <a:schemeClr val="accent4"/>
                </a:solidFill>
              </a:rPr>
              <a:t> </a:t>
            </a:r>
            <a:r>
              <a:rPr lang="fr-FR" sz="2000" dirty="0" err="1" smtClean="0">
                <a:solidFill>
                  <a:schemeClr val="accent4"/>
                </a:solidFill>
              </a:rPr>
              <a:t>Baade&amp;Zwicky</a:t>
            </a:r>
            <a:endParaRPr lang="fr-FR" sz="2000" dirty="0" smtClean="0">
              <a:solidFill>
                <a:schemeClr val="accent4"/>
              </a:solidFill>
            </a:endParaRPr>
          </a:p>
          <a:p>
            <a:pPr marL="285750" indent="-285750">
              <a:buFont typeface="Arial" panose="020B0604020202020204" pitchFamily="34" charset="0"/>
              <a:buChar char="•"/>
            </a:pPr>
            <a:r>
              <a:rPr lang="fr-FR" sz="2000" b="1" dirty="0" smtClean="0">
                <a:solidFill>
                  <a:schemeClr val="accent4"/>
                </a:solidFill>
              </a:rPr>
              <a:t>1967:</a:t>
            </a:r>
            <a:r>
              <a:rPr lang="fr-FR" sz="2000" dirty="0" smtClean="0">
                <a:solidFill>
                  <a:schemeClr val="accent4"/>
                </a:solidFill>
              </a:rPr>
              <a:t> Découverte des pulsars </a:t>
            </a:r>
          </a:p>
          <a:p>
            <a:r>
              <a:rPr lang="fr-FR" sz="2000" dirty="0">
                <a:solidFill>
                  <a:schemeClr val="accent4"/>
                </a:solidFill>
              </a:rPr>
              <a:t> </a:t>
            </a:r>
            <a:r>
              <a:rPr lang="fr-FR" sz="2000" dirty="0" smtClean="0">
                <a:solidFill>
                  <a:schemeClr val="accent4"/>
                </a:solidFill>
              </a:rPr>
              <a:t>            </a:t>
            </a:r>
            <a:r>
              <a:rPr lang="fr-FR" sz="2000" dirty="0" err="1" smtClean="0">
                <a:solidFill>
                  <a:schemeClr val="accent4"/>
                </a:solidFill>
              </a:rPr>
              <a:t>Bell&amp;Hewish</a:t>
            </a:r>
            <a:r>
              <a:rPr lang="fr-FR" sz="2000" dirty="0" smtClean="0">
                <a:solidFill>
                  <a:schemeClr val="accent4"/>
                </a:solidFill>
              </a:rPr>
              <a:t> (prix Nobel 1974)</a:t>
            </a:r>
          </a:p>
          <a:p>
            <a:endParaRPr lang="fr-FR" sz="2000" dirty="0" smtClean="0">
              <a:solidFill>
                <a:schemeClr val="accent4"/>
              </a:solidFill>
            </a:endParaRPr>
          </a:p>
          <a:p>
            <a:r>
              <a:rPr lang="fr-FR" sz="2000" dirty="0" smtClean="0">
                <a:solidFill>
                  <a:schemeClr val="accent4"/>
                </a:solidFill>
              </a:rPr>
              <a:t> </a:t>
            </a:r>
            <a:endParaRPr lang="fr-FR" sz="2000" dirty="0">
              <a:solidFill>
                <a:schemeClr val="accent4"/>
              </a:solidFill>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143000"/>
            <a:ext cx="3048000" cy="4191000"/>
          </a:xfrm>
          <a:prstGeom prst="rect">
            <a:avLst/>
          </a:prstGeom>
        </p:spPr>
      </p:pic>
    </p:spTree>
    <p:extLst>
      <p:ext uri="{BB962C8B-B14F-4D97-AF65-F5344CB8AC3E}">
        <p14:creationId xmlns:p14="http://schemas.microsoft.com/office/powerpoint/2010/main" val="353772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838200"/>
            <a:ext cx="8229600" cy="1600200"/>
          </a:xfrm>
        </p:spPr>
        <p:txBody>
          <a:bodyPr/>
          <a:lstStyle/>
          <a:p>
            <a:r>
              <a:rPr lang="en-US" sz="3200" b="1" i="1" u="sng" dirty="0" smtClean="0">
                <a:effectLst/>
              </a:rPr>
              <a:t>plan</a:t>
            </a:r>
            <a:r>
              <a:rPr lang="fr-FR" dirty="0">
                <a:effectLst/>
              </a:rPr>
              <a:t/>
            </a:r>
            <a:br>
              <a:rPr lang="fr-FR" dirty="0">
                <a:effectLst/>
              </a:rPr>
            </a:br>
            <a:endParaRPr lang="fr-FR" dirty="0"/>
          </a:p>
        </p:txBody>
      </p:sp>
      <p:sp>
        <p:nvSpPr>
          <p:cNvPr id="6" name="Espace réservé du contenu 5"/>
          <p:cNvSpPr>
            <a:spLocks noGrp="1"/>
          </p:cNvSpPr>
          <p:nvPr>
            <p:ph idx="1"/>
          </p:nvPr>
        </p:nvSpPr>
        <p:spPr>
          <a:xfrm>
            <a:off x="457200" y="1951037"/>
            <a:ext cx="8229600" cy="4525963"/>
          </a:xfrm>
        </p:spPr>
        <p:txBody>
          <a:bodyPr>
            <a:normAutofit/>
          </a:bodyPr>
          <a:lstStyle/>
          <a:p>
            <a:pPr marL="0" lvl="0" indent="0">
              <a:buNone/>
            </a:pPr>
            <a:endParaRPr lang="en-US" dirty="0" smtClean="0"/>
          </a:p>
          <a:p>
            <a:pPr marL="457200" lvl="0" indent="-457200">
              <a:buFont typeface="+mj-lt"/>
              <a:buAutoNum type="arabicPeriod"/>
            </a:pPr>
            <a:r>
              <a:rPr lang="en-US" b="1" dirty="0" smtClean="0"/>
              <a:t>Neutron stars and gravitational waves </a:t>
            </a:r>
            <a:endParaRPr lang="en-US" b="1" dirty="0"/>
          </a:p>
          <a:p>
            <a:pPr marL="457200" lvl="0" indent="-457200">
              <a:buFont typeface="+mj-lt"/>
              <a:buAutoNum type="arabicPeriod"/>
            </a:pPr>
            <a:r>
              <a:rPr lang="en-US" dirty="0" smtClean="0"/>
              <a:t>Gravitational waves and the equation of state of dense matter  </a:t>
            </a:r>
          </a:p>
          <a:p>
            <a:pPr marL="457200" lvl="0" indent="-457200">
              <a:buFont typeface="+mj-lt"/>
              <a:buAutoNum type="arabicPeriod"/>
            </a:pPr>
            <a:r>
              <a:rPr lang="en-US" dirty="0" smtClean="0"/>
              <a:t>The contribution of nuclear physics</a:t>
            </a:r>
            <a:endParaRPr lang="en-US" dirty="0"/>
          </a:p>
          <a:p>
            <a:pPr marL="457200" lvl="0" indent="-457200">
              <a:buFont typeface="+mj-lt"/>
              <a:buAutoNum type="arabicPeriod"/>
            </a:pPr>
            <a:r>
              <a:rPr lang="en-US" dirty="0" smtClean="0"/>
              <a:t>Future perspectives</a:t>
            </a:r>
            <a:r>
              <a:rPr lang="fr-FR" dirty="0" smtClean="0"/>
              <a:t>   </a:t>
            </a:r>
            <a:endParaRPr lang="fr-FR" sz="1700" dirty="0"/>
          </a:p>
          <a:p>
            <a:endParaRPr lang="fr-FR" dirty="0"/>
          </a:p>
        </p:txBody>
      </p:sp>
    </p:spTree>
    <p:extLst>
      <p:ext uri="{BB962C8B-B14F-4D97-AF65-F5344CB8AC3E}">
        <p14:creationId xmlns:p14="http://schemas.microsoft.com/office/powerpoint/2010/main" val="11488984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3"/>
          <p:cNvSpPr>
            <a:spLocks noGrp="1"/>
          </p:cNvSpPr>
          <p:nvPr>
            <p:ph type="title"/>
          </p:nvPr>
        </p:nvSpPr>
        <p:spPr>
          <a:xfrm>
            <a:off x="685800" y="-76200"/>
            <a:ext cx="7772400" cy="1143000"/>
          </a:xfrm>
        </p:spPr>
        <p:txBody>
          <a:bodyPr/>
          <a:lstStyle/>
          <a:p>
            <a:pPr algn="l"/>
            <a:r>
              <a:rPr lang="fr-FR" sz="3600" dirty="0" smtClean="0">
                <a:solidFill>
                  <a:schemeClr val="accent2"/>
                </a:solidFill>
                <a:latin typeface="Segoe Script" panose="020B0504020000000003" pitchFamily="34" charset="0"/>
              </a:rPr>
              <a:t> L’histoire de(s) découverte(s)</a:t>
            </a:r>
            <a:endParaRPr lang="fr-FR" sz="3600" dirty="0">
              <a:solidFill>
                <a:schemeClr val="accent2"/>
              </a:solidFill>
              <a:latin typeface="Segoe Script" panose="020B0504020000000003" pitchFamily="34" charset="0"/>
            </a:endParaRPr>
          </a:p>
        </p:txBody>
      </p:sp>
      <p:sp>
        <p:nvSpPr>
          <p:cNvPr id="3" name="ZoneTexte 2"/>
          <p:cNvSpPr txBox="1"/>
          <p:nvPr/>
        </p:nvSpPr>
        <p:spPr>
          <a:xfrm>
            <a:off x="152400" y="1153954"/>
            <a:ext cx="5562600" cy="2246769"/>
          </a:xfrm>
          <a:prstGeom prst="rect">
            <a:avLst/>
          </a:prstGeom>
          <a:noFill/>
        </p:spPr>
        <p:txBody>
          <a:bodyPr wrap="square" rtlCol="0">
            <a:spAutoFit/>
          </a:bodyPr>
          <a:lstStyle/>
          <a:p>
            <a:pPr marL="285750" indent="-285750">
              <a:buFont typeface="Arial" panose="020B0604020202020204" pitchFamily="34" charset="0"/>
              <a:buChar char="•"/>
            </a:pPr>
            <a:r>
              <a:rPr lang="fr-FR" sz="2000" b="1" dirty="0" smtClean="0">
                <a:solidFill>
                  <a:schemeClr val="accent4"/>
                </a:solidFill>
              </a:rPr>
              <a:t>1934:</a:t>
            </a:r>
            <a:r>
              <a:rPr lang="fr-FR" sz="2000" dirty="0" smtClean="0">
                <a:solidFill>
                  <a:schemeClr val="accent4"/>
                </a:solidFill>
              </a:rPr>
              <a:t> </a:t>
            </a:r>
            <a:r>
              <a:rPr lang="fr-FR" sz="2000" dirty="0" err="1" smtClean="0">
                <a:solidFill>
                  <a:schemeClr val="accent4"/>
                </a:solidFill>
              </a:rPr>
              <a:t>Prediction</a:t>
            </a:r>
            <a:r>
              <a:rPr lang="fr-FR" sz="2000" dirty="0" smtClean="0">
                <a:solidFill>
                  <a:schemeClr val="accent4"/>
                </a:solidFill>
              </a:rPr>
              <a:t> </a:t>
            </a:r>
            <a:r>
              <a:rPr lang="fr-FR" sz="2000" dirty="0" err="1" smtClean="0">
                <a:solidFill>
                  <a:schemeClr val="accent4"/>
                </a:solidFill>
              </a:rPr>
              <a:t>Baade&amp;Zwicky</a:t>
            </a:r>
            <a:endParaRPr lang="fr-FR" sz="2000" dirty="0" smtClean="0">
              <a:solidFill>
                <a:schemeClr val="accent4"/>
              </a:solidFill>
            </a:endParaRPr>
          </a:p>
          <a:p>
            <a:pPr marL="285750" indent="-285750">
              <a:buFont typeface="Arial" panose="020B0604020202020204" pitchFamily="34" charset="0"/>
              <a:buChar char="•"/>
            </a:pPr>
            <a:r>
              <a:rPr lang="fr-FR" sz="2000" b="1" dirty="0" smtClean="0">
                <a:solidFill>
                  <a:schemeClr val="accent4"/>
                </a:solidFill>
              </a:rPr>
              <a:t>1967:</a:t>
            </a:r>
            <a:r>
              <a:rPr lang="fr-FR" sz="2000" dirty="0" smtClean="0">
                <a:solidFill>
                  <a:schemeClr val="accent4"/>
                </a:solidFill>
              </a:rPr>
              <a:t> Découverte des pulsars </a:t>
            </a:r>
          </a:p>
          <a:p>
            <a:r>
              <a:rPr lang="fr-FR" sz="2000" dirty="0">
                <a:solidFill>
                  <a:schemeClr val="accent4"/>
                </a:solidFill>
              </a:rPr>
              <a:t> </a:t>
            </a:r>
            <a:r>
              <a:rPr lang="fr-FR" sz="2000" dirty="0" smtClean="0">
                <a:solidFill>
                  <a:schemeClr val="accent4"/>
                </a:solidFill>
              </a:rPr>
              <a:t>            </a:t>
            </a:r>
            <a:r>
              <a:rPr lang="fr-FR" sz="2000" dirty="0" err="1" smtClean="0">
                <a:solidFill>
                  <a:schemeClr val="accent4"/>
                </a:solidFill>
              </a:rPr>
              <a:t>Bell&amp;Hewish</a:t>
            </a:r>
            <a:r>
              <a:rPr lang="fr-FR" sz="2000" dirty="0" smtClean="0">
                <a:solidFill>
                  <a:schemeClr val="accent4"/>
                </a:solidFill>
              </a:rPr>
              <a:t> (prix Nobel 1974)</a:t>
            </a:r>
          </a:p>
          <a:p>
            <a:pPr marL="285750" indent="-285750">
              <a:buFont typeface="Arial" panose="020B0604020202020204" pitchFamily="34" charset="0"/>
              <a:buChar char="•"/>
            </a:pPr>
            <a:r>
              <a:rPr lang="fr-FR" sz="2000" b="1" dirty="0" smtClean="0">
                <a:solidFill>
                  <a:schemeClr val="accent4"/>
                </a:solidFill>
              </a:rPr>
              <a:t>1974:</a:t>
            </a:r>
            <a:r>
              <a:rPr lang="fr-FR" sz="2000" dirty="0" smtClean="0">
                <a:solidFill>
                  <a:schemeClr val="accent4"/>
                </a:solidFill>
              </a:rPr>
              <a:t> Première détection d’une binaire 	   de</a:t>
            </a:r>
            <a:r>
              <a:rPr lang="fr-FR" sz="2000" dirty="0">
                <a:solidFill>
                  <a:schemeClr val="accent4"/>
                </a:solidFill>
              </a:rPr>
              <a:t> </a:t>
            </a:r>
            <a:r>
              <a:rPr lang="fr-FR" sz="2000" dirty="0" smtClean="0">
                <a:solidFill>
                  <a:schemeClr val="accent4"/>
                </a:solidFill>
              </a:rPr>
              <a:t>pulsar (</a:t>
            </a:r>
            <a:r>
              <a:rPr lang="fr-FR" sz="2000" dirty="0" err="1" smtClean="0">
                <a:solidFill>
                  <a:schemeClr val="accent4"/>
                </a:solidFill>
              </a:rPr>
              <a:t>Hulse</a:t>
            </a:r>
            <a:r>
              <a:rPr lang="fr-FR" sz="2000" dirty="0" smtClean="0">
                <a:solidFill>
                  <a:schemeClr val="accent4"/>
                </a:solidFill>
              </a:rPr>
              <a:t>-Taylor)  </a:t>
            </a:r>
            <a:endParaRPr lang="fr-FR" sz="2000" dirty="0">
              <a:solidFill>
                <a:schemeClr val="accent4"/>
              </a:solidFill>
            </a:endParaRPr>
          </a:p>
          <a:p>
            <a:endParaRPr lang="fr-FR" sz="2000" dirty="0" smtClean="0">
              <a:solidFill>
                <a:schemeClr val="accent4"/>
              </a:solidFill>
            </a:endParaRPr>
          </a:p>
          <a:p>
            <a:endParaRPr lang="fr-FR" sz="2000" dirty="0">
              <a:solidFill>
                <a:schemeClr val="accent4"/>
              </a:solidFill>
            </a:endParaRPr>
          </a:p>
        </p:txBody>
      </p:sp>
      <p:sp>
        <p:nvSpPr>
          <p:cNvPr id="2" name="ZoneTexte 1"/>
          <p:cNvSpPr txBox="1"/>
          <p:nvPr/>
        </p:nvSpPr>
        <p:spPr>
          <a:xfrm>
            <a:off x="5737860" y="3054350"/>
            <a:ext cx="3939540" cy="307777"/>
          </a:xfrm>
          <a:prstGeom prst="rect">
            <a:avLst/>
          </a:prstGeom>
          <a:noFill/>
        </p:spPr>
        <p:txBody>
          <a:bodyPr wrap="square" rtlCol="0">
            <a:spAutoFit/>
          </a:bodyPr>
          <a:lstStyle/>
          <a:p>
            <a:r>
              <a:rPr lang="en-US" sz="1400" dirty="0" smtClean="0">
                <a:latin typeface="Comic Sans MS" panose="030F0702030302020204" pitchFamily="66" charset="0"/>
              </a:rPr>
              <a:t>Credit: M. Kramer, Univ. Manchester</a:t>
            </a:r>
            <a:endParaRPr lang="fr-FR" sz="1400" dirty="0">
              <a:latin typeface="Comic Sans MS" panose="030F0702030302020204" pitchFamily="66" charset="0"/>
            </a:endParaRPr>
          </a:p>
        </p:txBody>
      </p:sp>
      <p:pic>
        <p:nvPicPr>
          <p:cNvPr id="8" name="Image 7">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914400"/>
            <a:ext cx="2819400" cy="2114550"/>
          </a:xfrm>
          <a:prstGeom prst="rect">
            <a:avLst/>
          </a:prstGeom>
        </p:spPr>
      </p:pic>
    </p:spTree>
    <p:extLst>
      <p:ext uri="{BB962C8B-B14F-4D97-AF65-F5344CB8AC3E}">
        <p14:creationId xmlns:p14="http://schemas.microsoft.com/office/powerpoint/2010/main" val="30549890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3"/>
          <p:cNvSpPr>
            <a:spLocks noGrp="1"/>
          </p:cNvSpPr>
          <p:nvPr>
            <p:ph type="title"/>
          </p:nvPr>
        </p:nvSpPr>
        <p:spPr>
          <a:xfrm>
            <a:off x="685800" y="-76200"/>
            <a:ext cx="7772400" cy="1143000"/>
          </a:xfrm>
        </p:spPr>
        <p:txBody>
          <a:bodyPr/>
          <a:lstStyle/>
          <a:p>
            <a:pPr algn="l"/>
            <a:r>
              <a:rPr lang="fr-FR" sz="3600" dirty="0" smtClean="0">
                <a:solidFill>
                  <a:schemeClr val="accent2"/>
                </a:solidFill>
                <a:latin typeface="Segoe Script" panose="020B0504020000000003" pitchFamily="34" charset="0"/>
              </a:rPr>
              <a:t> L’histoire de(s) découverte(s)</a:t>
            </a:r>
            <a:endParaRPr lang="fr-FR" sz="3600" dirty="0">
              <a:solidFill>
                <a:schemeClr val="accent2"/>
              </a:solidFill>
              <a:latin typeface="Segoe Script" panose="020B0504020000000003" pitchFamily="34" charset="0"/>
            </a:endParaRPr>
          </a:p>
        </p:txBody>
      </p:sp>
      <p:sp>
        <p:nvSpPr>
          <p:cNvPr id="3" name="ZoneTexte 2"/>
          <p:cNvSpPr txBox="1"/>
          <p:nvPr/>
        </p:nvSpPr>
        <p:spPr>
          <a:xfrm>
            <a:off x="152400" y="1153954"/>
            <a:ext cx="6019800" cy="2554545"/>
          </a:xfrm>
          <a:prstGeom prst="rect">
            <a:avLst/>
          </a:prstGeom>
          <a:noFill/>
        </p:spPr>
        <p:txBody>
          <a:bodyPr wrap="square" rtlCol="0">
            <a:spAutoFit/>
          </a:bodyPr>
          <a:lstStyle/>
          <a:p>
            <a:pPr marL="285750" indent="-285750">
              <a:buFont typeface="Arial" panose="020B0604020202020204" pitchFamily="34" charset="0"/>
              <a:buChar char="•"/>
            </a:pPr>
            <a:r>
              <a:rPr lang="fr-FR" sz="2000" b="1" dirty="0" smtClean="0">
                <a:solidFill>
                  <a:schemeClr val="accent4"/>
                </a:solidFill>
              </a:rPr>
              <a:t>1934:</a:t>
            </a:r>
            <a:r>
              <a:rPr lang="fr-FR" sz="2000" dirty="0" smtClean="0">
                <a:solidFill>
                  <a:schemeClr val="accent4"/>
                </a:solidFill>
              </a:rPr>
              <a:t> </a:t>
            </a:r>
            <a:r>
              <a:rPr lang="fr-FR" sz="2000" dirty="0" err="1" smtClean="0">
                <a:solidFill>
                  <a:schemeClr val="accent4"/>
                </a:solidFill>
              </a:rPr>
              <a:t>Prediction</a:t>
            </a:r>
            <a:r>
              <a:rPr lang="fr-FR" sz="2000" dirty="0" smtClean="0">
                <a:solidFill>
                  <a:schemeClr val="accent4"/>
                </a:solidFill>
              </a:rPr>
              <a:t> </a:t>
            </a:r>
            <a:r>
              <a:rPr lang="fr-FR" sz="2000" dirty="0" err="1" smtClean="0">
                <a:solidFill>
                  <a:schemeClr val="accent4"/>
                </a:solidFill>
              </a:rPr>
              <a:t>Baade&amp;Zwicky</a:t>
            </a:r>
            <a:endParaRPr lang="fr-FR" sz="2000" dirty="0" smtClean="0">
              <a:solidFill>
                <a:schemeClr val="accent4"/>
              </a:solidFill>
            </a:endParaRPr>
          </a:p>
          <a:p>
            <a:pPr marL="285750" indent="-285750">
              <a:buFont typeface="Arial" panose="020B0604020202020204" pitchFamily="34" charset="0"/>
              <a:buChar char="•"/>
            </a:pPr>
            <a:r>
              <a:rPr lang="fr-FR" sz="2000" b="1" dirty="0" smtClean="0">
                <a:solidFill>
                  <a:schemeClr val="accent4"/>
                </a:solidFill>
              </a:rPr>
              <a:t>1967:</a:t>
            </a:r>
            <a:r>
              <a:rPr lang="fr-FR" sz="2000" dirty="0" smtClean="0">
                <a:solidFill>
                  <a:schemeClr val="accent4"/>
                </a:solidFill>
              </a:rPr>
              <a:t> Découverte des pulsars </a:t>
            </a:r>
          </a:p>
          <a:p>
            <a:r>
              <a:rPr lang="fr-FR" sz="2000" dirty="0">
                <a:solidFill>
                  <a:schemeClr val="accent4"/>
                </a:solidFill>
              </a:rPr>
              <a:t> </a:t>
            </a:r>
            <a:r>
              <a:rPr lang="fr-FR" sz="2000" dirty="0" smtClean="0">
                <a:solidFill>
                  <a:schemeClr val="accent4"/>
                </a:solidFill>
              </a:rPr>
              <a:t>            </a:t>
            </a:r>
            <a:r>
              <a:rPr lang="fr-FR" sz="2000" dirty="0" err="1" smtClean="0">
                <a:solidFill>
                  <a:schemeClr val="accent4"/>
                </a:solidFill>
              </a:rPr>
              <a:t>Bell&amp;Hewish</a:t>
            </a:r>
            <a:r>
              <a:rPr lang="fr-FR" sz="2000" dirty="0" smtClean="0">
                <a:solidFill>
                  <a:schemeClr val="accent4"/>
                </a:solidFill>
              </a:rPr>
              <a:t> (prix Nobel 1974)</a:t>
            </a:r>
          </a:p>
          <a:p>
            <a:pPr marL="285750" indent="-285750">
              <a:buFont typeface="Arial" panose="020B0604020202020204" pitchFamily="34" charset="0"/>
              <a:buChar char="•"/>
            </a:pPr>
            <a:r>
              <a:rPr lang="fr-FR" sz="2000" b="1" dirty="0" smtClean="0">
                <a:solidFill>
                  <a:schemeClr val="accent4"/>
                </a:solidFill>
              </a:rPr>
              <a:t>1974:</a:t>
            </a:r>
            <a:r>
              <a:rPr lang="fr-FR" sz="2000" dirty="0" smtClean="0">
                <a:solidFill>
                  <a:schemeClr val="accent4"/>
                </a:solidFill>
              </a:rPr>
              <a:t> </a:t>
            </a:r>
            <a:r>
              <a:rPr lang="fr-FR" sz="2000" dirty="0">
                <a:solidFill>
                  <a:schemeClr val="accent4"/>
                </a:solidFill>
              </a:rPr>
              <a:t>Première détection d’une binaire 	   </a:t>
            </a:r>
            <a:r>
              <a:rPr lang="fr-FR" sz="2000" dirty="0" smtClean="0">
                <a:solidFill>
                  <a:schemeClr val="accent4"/>
                </a:solidFill>
              </a:rPr>
              <a:t> </a:t>
            </a:r>
          </a:p>
          <a:p>
            <a:r>
              <a:rPr lang="fr-FR" sz="2000" dirty="0">
                <a:solidFill>
                  <a:schemeClr val="accent4"/>
                </a:solidFill>
              </a:rPr>
              <a:t> </a:t>
            </a:r>
            <a:r>
              <a:rPr lang="fr-FR" sz="2000" dirty="0" smtClean="0">
                <a:solidFill>
                  <a:schemeClr val="accent4"/>
                </a:solidFill>
              </a:rPr>
              <a:t>            de </a:t>
            </a:r>
            <a:r>
              <a:rPr lang="fr-FR" sz="2000" dirty="0">
                <a:solidFill>
                  <a:schemeClr val="accent4"/>
                </a:solidFill>
              </a:rPr>
              <a:t>pulsar (</a:t>
            </a:r>
            <a:r>
              <a:rPr lang="fr-FR" sz="2000" dirty="0" err="1">
                <a:solidFill>
                  <a:schemeClr val="accent4"/>
                </a:solidFill>
              </a:rPr>
              <a:t>Hulse</a:t>
            </a:r>
            <a:r>
              <a:rPr lang="fr-FR" sz="2000" dirty="0">
                <a:solidFill>
                  <a:schemeClr val="accent4"/>
                </a:solidFill>
              </a:rPr>
              <a:t>-Taylor) </a:t>
            </a:r>
            <a:endParaRPr lang="fr-FR" sz="2000" dirty="0" smtClean="0">
              <a:solidFill>
                <a:schemeClr val="accent4"/>
              </a:solidFill>
            </a:endParaRPr>
          </a:p>
          <a:p>
            <a:pPr marL="285750" indent="-285750">
              <a:buFont typeface="Arial" panose="020B0604020202020204" pitchFamily="34" charset="0"/>
              <a:buChar char="•"/>
            </a:pPr>
            <a:r>
              <a:rPr lang="fr-FR" sz="2000" b="1" dirty="0" smtClean="0">
                <a:solidFill>
                  <a:schemeClr val="accent4"/>
                </a:solidFill>
              </a:rPr>
              <a:t>1975-</a:t>
            </a:r>
            <a:r>
              <a:rPr lang="fr-FR" sz="2000" dirty="0" smtClean="0">
                <a:solidFill>
                  <a:schemeClr val="accent4"/>
                </a:solidFill>
              </a:rPr>
              <a:t> Mise en évidence indirecte </a:t>
            </a:r>
          </a:p>
          <a:p>
            <a:r>
              <a:rPr lang="fr-FR" sz="2000" b="1" dirty="0" smtClean="0">
                <a:solidFill>
                  <a:schemeClr val="accent4"/>
                </a:solidFill>
              </a:rPr>
              <a:t>   1993: </a:t>
            </a:r>
            <a:r>
              <a:rPr lang="fr-FR" sz="2000" dirty="0" smtClean="0">
                <a:solidFill>
                  <a:schemeClr val="accent4"/>
                </a:solidFill>
              </a:rPr>
              <a:t>d’ondes gravitationnelles (OG)</a:t>
            </a:r>
          </a:p>
          <a:p>
            <a:r>
              <a:rPr lang="fr-FR" sz="2000" dirty="0" smtClean="0">
                <a:solidFill>
                  <a:schemeClr val="accent4"/>
                </a:solidFill>
              </a:rPr>
              <a:t>              </a:t>
            </a:r>
            <a:r>
              <a:rPr lang="fr-FR" sz="2000" dirty="0" err="1" smtClean="0">
                <a:solidFill>
                  <a:schemeClr val="accent4"/>
                </a:solidFill>
              </a:rPr>
              <a:t>Hulse&amp;Taylor</a:t>
            </a:r>
            <a:r>
              <a:rPr lang="fr-FR" sz="2000" dirty="0">
                <a:solidFill>
                  <a:schemeClr val="accent4"/>
                </a:solidFill>
              </a:rPr>
              <a:t> (prix Nobel </a:t>
            </a:r>
            <a:r>
              <a:rPr lang="fr-FR" sz="2000" dirty="0" smtClean="0">
                <a:solidFill>
                  <a:schemeClr val="accent4"/>
                </a:solidFill>
              </a:rPr>
              <a:t>1994)</a:t>
            </a:r>
            <a:r>
              <a:rPr lang="fr-FR" sz="2000" b="1" dirty="0">
                <a:solidFill>
                  <a:schemeClr val="accent4"/>
                </a:solidFill>
              </a:rPr>
              <a:t> </a:t>
            </a:r>
            <a:r>
              <a:rPr lang="fr-FR" sz="2000" b="1" dirty="0" smtClean="0">
                <a:solidFill>
                  <a:schemeClr val="accent4"/>
                </a:solidFill>
              </a:rPr>
              <a:t> </a:t>
            </a:r>
            <a:endParaRPr lang="fr-FR" sz="2000" dirty="0">
              <a:solidFill>
                <a:schemeClr val="accent4"/>
              </a:solidFill>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2992845"/>
            <a:ext cx="2971800" cy="3708869"/>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1" y="990600"/>
            <a:ext cx="2362200" cy="2085457"/>
          </a:xfrm>
          <a:prstGeom prst="rect">
            <a:avLst/>
          </a:prstGeom>
        </p:spPr>
      </p:pic>
    </p:spTree>
    <p:extLst>
      <p:ext uri="{BB962C8B-B14F-4D97-AF65-F5344CB8AC3E}">
        <p14:creationId xmlns:p14="http://schemas.microsoft.com/office/powerpoint/2010/main" val="227080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3"/>
          <p:cNvSpPr>
            <a:spLocks noGrp="1"/>
          </p:cNvSpPr>
          <p:nvPr>
            <p:ph type="title"/>
          </p:nvPr>
        </p:nvSpPr>
        <p:spPr>
          <a:xfrm>
            <a:off x="685800" y="-76200"/>
            <a:ext cx="7772400" cy="1143000"/>
          </a:xfrm>
        </p:spPr>
        <p:txBody>
          <a:bodyPr/>
          <a:lstStyle/>
          <a:p>
            <a:pPr algn="l"/>
            <a:r>
              <a:rPr lang="fr-FR" sz="3600" dirty="0" smtClean="0">
                <a:solidFill>
                  <a:schemeClr val="accent2"/>
                </a:solidFill>
                <a:latin typeface="Segoe Script" panose="020B0504020000000003" pitchFamily="34" charset="0"/>
              </a:rPr>
              <a:t> L’histoire de(s) découverte(s)</a:t>
            </a:r>
            <a:endParaRPr lang="fr-FR" sz="3600" dirty="0">
              <a:solidFill>
                <a:schemeClr val="accent2"/>
              </a:solidFill>
              <a:latin typeface="Segoe Script" panose="020B0504020000000003" pitchFamily="34" charset="0"/>
            </a:endParaRPr>
          </a:p>
        </p:txBody>
      </p:sp>
      <p:sp>
        <p:nvSpPr>
          <p:cNvPr id="3" name="ZoneTexte 2"/>
          <p:cNvSpPr txBox="1"/>
          <p:nvPr/>
        </p:nvSpPr>
        <p:spPr>
          <a:xfrm>
            <a:off x="152400" y="1153954"/>
            <a:ext cx="6019800" cy="4708981"/>
          </a:xfrm>
          <a:prstGeom prst="rect">
            <a:avLst/>
          </a:prstGeom>
          <a:noFill/>
        </p:spPr>
        <p:txBody>
          <a:bodyPr wrap="square" rtlCol="0">
            <a:spAutoFit/>
          </a:bodyPr>
          <a:lstStyle/>
          <a:p>
            <a:pPr marL="285750" indent="-285750">
              <a:buFont typeface="Arial" panose="020B0604020202020204" pitchFamily="34" charset="0"/>
              <a:buChar char="•"/>
            </a:pPr>
            <a:r>
              <a:rPr lang="fr-FR" sz="2000" b="1" dirty="0" smtClean="0">
                <a:solidFill>
                  <a:schemeClr val="accent4"/>
                </a:solidFill>
              </a:rPr>
              <a:t>1934:</a:t>
            </a:r>
            <a:r>
              <a:rPr lang="fr-FR" sz="2000" dirty="0" smtClean="0">
                <a:solidFill>
                  <a:schemeClr val="accent4"/>
                </a:solidFill>
              </a:rPr>
              <a:t> </a:t>
            </a:r>
            <a:r>
              <a:rPr lang="fr-FR" sz="2000" dirty="0" err="1" smtClean="0">
                <a:solidFill>
                  <a:schemeClr val="accent4"/>
                </a:solidFill>
              </a:rPr>
              <a:t>Prediction</a:t>
            </a:r>
            <a:r>
              <a:rPr lang="fr-FR" sz="2000" dirty="0" smtClean="0">
                <a:solidFill>
                  <a:schemeClr val="accent4"/>
                </a:solidFill>
              </a:rPr>
              <a:t> </a:t>
            </a:r>
            <a:r>
              <a:rPr lang="fr-FR" sz="2000" dirty="0" err="1" smtClean="0">
                <a:solidFill>
                  <a:schemeClr val="accent4"/>
                </a:solidFill>
              </a:rPr>
              <a:t>Baade&amp;Zwicky</a:t>
            </a:r>
            <a:endParaRPr lang="fr-FR" sz="2000" dirty="0" smtClean="0">
              <a:solidFill>
                <a:schemeClr val="accent4"/>
              </a:solidFill>
            </a:endParaRPr>
          </a:p>
          <a:p>
            <a:pPr marL="285750" indent="-285750">
              <a:buFont typeface="Arial" panose="020B0604020202020204" pitchFamily="34" charset="0"/>
              <a:buChar char="•"/>
            </a:pPr>
            <a:r>
              <a:rPr lang="fr-FR" sz="2000" b="1" dirty="0" smtClean="0">
                <a:solidFill>
                  <a:schemeClr val="accent4"/>
                </a:solidFill>
              </a:rPr>
              <a:t>1967:</a:t>
            </a:r>
            <a:r>
              <a:rPr lang="fr-FR" sz="2000" dirty="0" smtClean="0">
                <a:solidFill>
                  <a:schemeClr val="accent4"/>
                </a:solidFill>
              </a:rPr>
              <a:t> Découverte des pulsars </a:t>
            </a:r>
          </a:p>
          <a:p>
            <a:r>
              <a:rPr lang="fr-FR" sz="2000" dirty="0">
                <a:solidFill>
                  <a:schemeClr val="accent4"/>
                </a:solidFill>
              </a:rPr>
              <a:t> </a:t>
            </a:r>
            <a:r>
              <a:rPr lang="fr-FR" sz="2000" dirty="0" smtClean="0">
                <a:solidFill>
                  <a:schemeClr val="accent4"/>
                </a:solidFill>
              </a:rPr>
              <a:t>            </a:t>
            </a:r>
            <a:r>
              <a:rPr lang="fr-FR" sz="2000" dirty="0" err="1" smtClean="0">
                <a:solidFill>
                  <a:schemeClr val="accent4"/>
                </a:solidFill>
              </a:rPr>
              <a:t>Bell&amp;Hewish</a:t>
            </a:r>
            <a:r>
              <a:rPr lang="fr-FR" sz="2000" dirty="0" smtClean="0">
                <a:solidFill>
                  <a:schemeClr val="accent4"/>
                </a:solidFill>
              </a:rPr>
              <a:t> (prix Nobel 1974)</a:t>
            </a:r>
          </a:p>
          <a:p>
            <a:pPr marL="285750" indent="-285750">
              <a:buFont typeface="Arial" panose="020B0604020202020204" pitchFamily="34" charset="0"/>
              <a:buChar char="•"/>
            </a:pPr>
            <a:r>
              <a:rPr lang="fr-FR" sz="2000" b="1" dirty="0" smtClean="0">
                <a:solidFill>
                  <a:schemeClr val="accent4"/>
                </a:solidFill>
              </a:rPr>
              <a:t>1974:</a:t>
            </a:r>
            <a:r>
              <a:rPr lang="fr-FR" sz="2000" dirty="0" smtClean="0">
                <a:solidFill>
                  <a:schemeClr val="accent4"/>
                </a:solidFill>
              </a:rPr>
              <a:t> Première </a:t>
            </a:r>
            <a:r>
              <a:rPr lang="fr-FR" sz="2000" dirty="0">
                <a:solidFill>
                  <a:schemeClr val="accent4"/>
                </a:solidFill>
              </a:rPr>
              <a:t>détection d’une </a:t>
            </a:r>
            <a:r>
              <a:rPr lang="fr-FR" sz="2000" dirty="0" smtClean="0">
                <a:solidFill>
                  <a:schemeClr val="accent4"/>
                </a:solidFill>
              </a:rPr>
              <a:t>binaire</a:t>
            </a:r>
            <a:r>
              <a:rPr lang="fr-FR" sz="2000" dirty="0">
                <a:solidFill>
                  <a:schemeClr val="accent4"/>
                </a:solidFill>
              </a:rPr>
              <a:t>	    </a:t>
            </a:r>
          </a:p>
          <a:p>
            <a:r>
              <a:rPr lang="fr-FR" sz="2000" dirty="0">
                <a:solidFill>
                  <a:schemeClr val="accent4"/>
                </a:solidFill>
              </a:rPr>
              <a:t>             de pulsar (</a:t>
            </a:r>
            <a:r>
              <a:rPr lang="fr-FR" sz="2000" dirty="0" err="1">
                <a:solidFill>
                  <a:schemeClr val="accent4"/>
                </a:solidFill>
              </a:rPr>
              <a:t>Hulse</a:t>
            </a:r>
            <a:r>
              <a:rPr lang="fr-FR" sz="2000" dirty="0">
                <a:solidFill>
                  <a:schemeClr val="accent4"/>
                </a:solidFill>
              </a:rPr>
              <a:t>-Taylor) </a:t>
            </a:r>
          </a:p>
          <a:p>
            <a:pPr marL="285750" indent="-285750">
              <a:buFont typeface="Arial" panose="020B0604020202020204" pitchFamily="34" charset="0"/>
              <a:buChar char="•"/>
            </a:pPr>
            <a:r>
              <a:rPr lang="fr-FR" sz="2000" b="1" dirty="0">
                <a:solidFill>
                  <a:schemeClr val="accent4"/>
                </a:solidFill>
              </a:rPr>
              <a:t>1975-</a:t>
            </a:r>
            <a:r>
              <a:rPr lang="fr-FR" sz="2000" dirty="0">
                <a:solidFill>
                  <a:schemeClr val="accent4"/>
                </a:solidFill>
              </a:rPr>
              <a:t> Mise en évidence indirecte </a:t>
            </a:r>
          </a:p>
          <a:p>
            <a:r>
              <a:rPr lang="fr-FR" sz="2000" b="1" dirty="0">
                <a:solidFill>
                  <a:schemeClr val="accent4"/>
                </a:solidFill>
              </a:rPr>
              <a:t>   </a:t>
            </a:r>
            <a:r>
              <a:rPr lang="fr-FR" sz="2000" b="1" dirty="0" smtClean="0">
                <a:solidFill>
                  <a:schemeClr val="accent4"/>
                </a:solidFill>
              </a:rPr>
              <a:t>1993: </a:t>
            </a:r>
            <a:r>
              <a:rPr lang="fr-FR" sz="2000" dirty="0" smtClean="0">
                <a:solidFill>
                  <a:schemeClr val="accent4"/>
                </a:solidFill>
              </a:rPr>
              <a:t>d’ondes </a:t>
            </a:r>
            <a:r>
              <a:rPr lang="fr-FR" sz="2000" dirty="0">
                <a:solidFill>
                  <a:schemeClr val="accent4"/>
                </a:solidFill>
              </a:rPr>
              <a:t>gravitationnelles (OG)</a:t>
            </a:r>
          </a:p>
          <a:p>
            <a:r>
              <a:rPr lang="fr-FR" sz="2000" dirty="0">
                <a:solidFill>
                  <a:schemeClr val="accent4"/>
                </a:solidFill>
              </a:rPr>
              <a:t>             </a:t>
            </a:r>
            <a:r>
              <a:rPr lang="fr-FR" sz="2000" dirty="0" err="1">
                <a:solidFill>
                  <a:schemeClr val="accent4"/>
                </a:solidFill>
              </a:rPr>
              <a:t>Hulse&amp;Taylor</a:t>
            </a:r>
            <a:r>
              <a:rPr lang="fr-FR" sz="2000" dirty="0">
                <a:solidFill>
                  <a:schemeClr val="accent4"/>
                </a:solidFill>
              </a:rPr>
              <a:t> (prix Nobel </a:t>
            </a:r>
            <a:r>
              <a:rPr lang="fr-FR" sz="2000" dirty="0" smtClean="0">
                <a:solidFill>
                  <a:schemeClr val="accent4"/>
                </a:solidFill>
              </a:rPr>
              <a:t>1994 </a:t>
            </a:r>
          </a:p>
          <a:p>
            <a:pPr marL="285750" indent="-285750">
              <a:buFont typeface="Arial" panose="020B0604020202020204" pitchFamily="34" charset="0"/>
              <a:buChar char="•"/>
            </a:pPr>
            <a:r>
              <a:rPr lang="fr-FR" sz="2000" b="1" dirty="0" smtClean="0">
                <a:solidFill>
                  <a:schemeClr val="accent4"/>
                </a:solidFill>
              </a:rPr>
              <a:t>2015: </a:t>
            </a:r>
            <a:r>
              <a:rPr lang="fr-FR" sz="2000" dirty="0" smtClean="0">
                <a:solidFill>
                  <a:schemeClr val="accent4"/>
                </a:solidFill>
              </a:rPr>
              <a:t>Première détection d’OG d’une   </a:t>
            </a:r>
          </a:p>
          <a:p>
            <a:r>
              <a:rPr lang="fr-FR" sz="2000" dirty="0">
                <a:solidFill>
                  <a:schemeClr val="accent4"/>
                </a:solidFill>
              </a:rPr>
              <a:t> </a:t>
            </a:r>
            <a:r>
              <a:rPr lang="fr-FR" sz="2000" dirty="0" smtClean="0">
                <a:solidFill>
                  <a:schemeClr val="accent4"/>
                </a:solidFill>
              </a:rPr>
              <a:t>            binaire de trous noirs (LIGO</a:t>
            </a:r>
          </a:p>
          <a:p>
            <a:r>
              <a:rPr lang="fr-FR" sz="2000" dirty="0">
                <a:solidFill>
                  <a:schemeClr val="accent4"/>
                </a:solidFill>
              </a:rPr>
              <a:t> </a:t>
            </a:r>
            <a:r>
              <a:rPr lang="fr-FR" sz="2000" dirty="0" smtClean="0">
                <a:solidFill>
                  <a:schemeClr val="accent4"/>
                </a:solidFill>
              </a:rPr>
              <a:t>             -</a:t>
            </a:r>
            <a:r>
              <a:rPr lang="fr-FR" sz="2000" dirty="0" err="1" smtClean="0">
                <a:solidFill>
                  <a:schemeClr val="accent4"/>
                </a:solidFill>
              </a:rPr>
              <a:t>Virgo</a:t>
            </a:r>
            <a:r>
              <a:rPr lang="fr-FR" sz="2000" dirty="0" smtClean="0">
                <a:solidFill>
                  <a:schemeClr val="accent4"/>
                </a:solidFill>
              </a:rPr>
              <a:t>, prix Nobel 2017)   </a:t>
            </a:r>
          </a:p>
          <a:p>
            <a:pPr marL="285750" indent="-285750">
              <a:buFont typeface="Arial" panose="020B0604020202020204" pitchFamily="34" charset="0"/>
              <a:buChar char="•"/>
            </a:pPr>
            <a:r>
              <a:rPr lang="fr-FR" sz="2000" b="1" dirty="0" smtClean="0">
                <a:solidFill>
                  <a:schemeClr val="accent4"/>
                </a:solidFill>
              </a:rPr>
              <a:t>2017:</a:t>
            </a:r>
            <a:r>
              <a:rPr lang="fr-FR" sz="2000" dirty="0">
                <a:solidFill>
                  <a:schemeClr val="accent4"/>
                </a:solidFill>
              </a:rPr>
              <a:t> Première détection d’OG </a:t>
            </a:r>
            <a:r>
              <a:rPr lang="fr-FR" sz="2000" dirty="0" smtClean="0">
                <a:solidFill>
                  <a:schemeClr val="accent4"/>
                </a:solidFill>
              </a:rPr>
              <a:t>d’une   </a:t>
            </a:r>
            <a:endParaRPr lang="fr-FR" sz="2000" dirty="0">
              <a:solidFill>
                <a:schemeClr val="accent4"/>
              </a:solidFill>
            </a:endParaRPr>
          </a:p>
          <a:p>
            <a:r>
              <a:rPr lang="fr-FR" sz="2000" dirty="0">
                <a:solidFill>
                  <a:schemeClr val="accent4"/>
                </a:solidFill>
              </a:rPr>
              <a:t>             binaire </a:t>
            </a:r>
            <a:r>
              <a:rPr lang="fr-FR" sz="2000" dirty="0" smtClean="0">
                <a:solidFill>
                  <a:schemeClr val="accent4"/>
                </a:solidFill>
              </a:rPr>
              <a:t>d’étoiles à neutrons</a:t>
            </a:r>
          </a:p>
          <a:p>
            <a:pPr marL="285750" indent="-285750">
              <a:buFont typeface="Arial" panose="020B0604020202020204" pitchFamily="34" charset="0"/>
              <a:buChar char="•"/>
            </a:pPr>
            <a:r>
              <a:rPr lang="fr-FR" sz="2000" b="1" dirty="0" smtClean="0">
                <a:solidFill>
                  <a:schemeClr val="accent4"/>
                </a:solidFill>
              </a:rPr>
              <a:t>2023:</a:t>
            </a:r>
            <a:r>
              <a:rPr lang="fr-FR" sz="2000" dirty="0" smtClean="0">
                <a:solidFill>
                  <a:schemeClr val="accent4"/>
                </a:solidFill>
              </a:rPr>
              <a:t> Début du quatrième </a:t>
            </a:r>
            <a:r>
              <a:rPr lang="fr-FR" sz="2000" dirty="0" err="1" smtClean="0">
                <a:solidFill>
                  <a:schemeClr val="accent4"/>
                </a:solidFill>
              </a:rPr>
              <a:t>run</a:t>
            </a:r>
            <a:endParaRPr lang="fr-FR" sz="2000" dirty="0" smtClean="0">
              <a:solidFill>
                <a:schemeClr val="accent4"/>
              </a:solidFill>
            </a:endParaRPr>
          </a:p>
          <a:p>
            <a:r>
              <a:rPr lang="fr-FR" sz="2000" dirty="0">
                <a:solidFill>
                  <a:schemeClr val="accent4"/>
                </a:solidFill>
              </a:rPr>
              <a:t> </a:t>
            </a:r>
            <a:r>
              <a:rPr lang="fr-FR" sz="2000" dirty="0" smtClean="0">
                <a:solidFill>
                  <a:schemeClr val="accent4"/>
                </a:solidFill>
              </a:rPr>
              <a:t>            d’observation LVK  </a:t>
            </a:r>
            <a:endParaRPr lang="fr-FR" sz="2000" dirty="0">
              <a:solidFill>
                <a:schemeClr val="accent4"/>
              </a:solidFill>
            </a:endParaRPr>
          </a:p>
        </p:txBody>
      </p:sp>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17085" t="10831" r="60942" b="24184"/>
          <a:stretch/>
        </p:blipFill>
        <p:spPr>
          <a:xfrm>
            <a:off x="5636568" y="1371600"/>
            <a:ext cx="1297632" cy="2160241"/>
          </a:xfrm>
          <a:prstGeom prst="rect">
            <a:avLst/>
          </a:prstGeom>
        </p:spPr>
      </p:pic>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l="39059" t="10831" r="39006" b="24184"/>
          <a:stretch/>
        </p:blipFill>
        <p:spPr>
          <a:xfrm>
            <a:off x="7239000" y="1371600"/>
            <a:ext cx="1295400" cy="2160241"/>
          </a:xfrm>
          <a:prstGeom prst="rect">
            <a:avLst/>
          </a:prstGeom>
        </p:spPr>
      </p:pic>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60994" t="10831" r="17071" b="24184"/>
          <a:stretch/>
        </p:blipFill>
        <p:spPr>
          <a:xfrm>
            <a:off x="6477000" y="3505200"/>
            <a:ext cx="1295400" cy="2160241"/>
          </a:xfrm>
          <a:prstGeom prst="rect">
            <a:avLst/>
          </a:prstGeom>
        </p:spPr>
      </p:pic>
    </p:spTree>
    <p:extLst>
      <p:ext uri="{BB962C8B-B14F-4D97-AF65-F5344CB8AC3E}">
        <p14:creationId xmlns:p14="http://schemas.microsoft.com/office/powerpoint/2010/main" val="413457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21" name="Google Shape;521;p46"/>
          <p:cNvPicPr preferRelativeResize="0"/>
          <p:nvPr/>
        </p:nvPicPr>
        <p:blipFill>
          <a:blip r:embed="rId3">
            <a:alphaModFix/>
          </a:blip>
          <a:stretch>
            <a:fillRect/>
          </a:stretch>
        </p:blipFill>
        <p:spPr>
          <a:xfrm>
            <a:off x="934638" y="1572170"/>
            <a:ext cx="7836574" cy="5029200"/>
          </a:xfrm>
          <a:prstGeom prst="rect">
            <a:avLst/>
          </a:prstGeom>
          <a:noFill/>
          <a:ln>
            <a:noFill/>
          </a:ln>
        </p:spPr>
      </p:pic>
      <p:cxnSp>
        <p:nvCxnSpPr>
          <p:cNvPr id="522" name="Google Shape;522;p46"/>
          <p:cNvCxnSpPr/>
          <p:nvPr/>
        </p:nvCxnSpPr>
        <p:spPr>
          <a:xfrm>
            <a:off x="6575700" y="4876800"/>
            <a:ext cx="1501500" cy="0"/>
          </a:xfrm>
          <a:prstGeom prst="straightConnector1">
            <a:avLst/>
          </a:prstGeom>
          <a:noFill/>
          <a:ln w="9525" cap="flat" cmpd="sng">
            <a:solidFill>
              <a:srgbClr val="595959"/>
            </a:solidFill>
            <a:prstDash val="solid"/>
            <a:round/>
            <a:headEnd type="triangle" w="med" len="med"/>
            <a:tailEnd type="triangle" w="med" len="med"/>
          </a:ln>
        </p:spPr>
      </p:cxnSp>
      <p:sp>
        <p:nvSpPr>
          <p:cNvPr id="523" name="Google Shape;523;p46"/>
          <p:cNvSpPr txBox="1"/>
          <p:nvPr/>
        </p:nvSpPr>
        <p:spPr>
          <a:xfrm>
            <a:off x="6547480" y="4935334"/>
            <a:ext cx="1501500" cy="5541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dirty="0"/>
              <a:t>3–4 km</a:t>
            </a:r>
            <a:endParaRPr dirty="0"/>
          </a:p>
          <a:p>
            <a:pPr algn="ctr">
              <a:spcBef>
                <a:spcPts val="0"/>
              </a:spcBef>
              <a:spcAft>
                <a:spcPts val="0"/>
              </a:spcAft>
            </a:pPr>
            <a:r>
              <a:rPr lang="en" dirty="0"/>
              <a:t>resonant cavity</a:t>
            </a:r>
            <a:endParaRPr dirty="0"/>
          </a:p>
        </p:txBody>
      </p:sp>
      <p:pic>
        <p:nvPicPr>
          <p:cNvPr id="524" name="Google Shape;524;p46"/>
          <p:cNvPicPr preferRelativeResize="0"/>
          <p:nvPr/>
        </p:nvPicPr>
        <p:blipFill>
          <a:blip r:embed="rId4">
            <a:alphaModFix/>
          </a:blip>
          <a:stretch>
            <a:fillRect/>
          </a:stretch>
        </p:blipFill>
        <p:spPr>
          <a:xfrm rot="-1855948">
            <a:off x="1721113" y="5579414"/>
            <a:ext cx="1967572" cy="421895"/>
          </a:xfrm>
          <a:prstGeom prst="rect">
            <a:avLst/>
          </a:prstGeom>
          <a:noFill/>
          <a:ln>
            <a:noFill/>
          </a:ln>
        </p:spPr>
      </p:pic>
      <p:sp>
        <p:nvSpPr>
          <p:cNvPr id="533" name="Google Shape;533;p46"/>
          <p:cNvSpPr txBox="1"/>
          <p:nvPr/>
        </p:nvSpPr>
        <p:spPr>
          <a:xfrm>
            <a:off x="3882525" y="1600200"/>
            <a:ext cx="1299075" cy="461635"/>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dirty="0"/>
              <a:t>Mirror</a:t>
            </a:r>
            <a:endParaRPr dirty="0"/>
          </a:p>
        </p:txBody>
      </p:sp>
      <p:sp>
        <p:nvSpPr>
          <p:cNvPr id="534" name="Google Shape;534;p46"/>
          <p:cNvSpPr txBox="1"/>
          <p:nvPr/>
        </p:nvSpPr>
        <p:spPr>
          <a:xfrm>
            <a:off x="6384662" y="2493830"/>
            <a:ext cx="1692537" cy="738633"/>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dirty="0"/>
              <a:t>Beam splitter</a:t>
            </a:r>
            <a:endParaRPr dirty="0"/>
          </a:p>
        </p:txBody>
      </p:sp>
      <p:cxnSp>
        <p:nvCxnSpPr>
          <p:cNvPr id="535" name="Google Shape;535;p46"/>
          <p:cNvCxnSpPr/>
          <p:nvPr/>
        </p:nvCxnSpPr>
        <p:spPr>
          <a:xfrm flipH="1">
            <a:off x="5638800" y="3226200"/>
            <a:ext cx="903600" cy="964800"/>
          </a:xfrm>
          <a:prstGeom prst="straightConnector1">
            <a:avLst/>
          </a:prstGeom>
          <a:noFill/>
          <a:ln w="9525" cap="flat" cmpd="sng">
            <a:solidFill>
              <a:schemeClr val="dk2"/>
            </a:solidFill>
            <a:prstDash val="solid"/>
            <a:round/>
            <a:headEnd type="none" w="med" len="med"/>
            <a:tailEnd type="triangle" w="med" len="med"/>
          </a:ln>
        </p:spPr>
      </p:cxnSp>
      <p:sp>
        <p:nvSpPr>
          <p:cNvPr id="536" name="Google Shape;536;p46"/>
          <p:cNvSpPr txBox="1"/>
          <p:nvPr/>
        </p:nvSpPr>
        <p:spPr>
          <a:xfrm>
            <a:off x="3109575" y="6096000"/>
            <a:ext cx="1995825" cy="461635"/>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dirty="0"/>
              <a:t>Photodetector</a:t>
            </a:r>
            <a:endParaRPr dirty="0"/>
          </a:p>
        </p:txBody>
      </p:sp>
      <p:sp>
        <p:nvSpPr>
          <p:cNvPr id="537" name="Google Shape;537;p46"/>
          <p:cNvSpPr txBox="1"/>
          <p:nvPr/>
        </p:nvSpPr>
        <p:spPr>
          <a:xfrm>
            <a:off x="1183575" y="5334000"/>
            <a:ext cx="2093025" cy="461635"/>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dirty="0"/>
              <a:t>Incoming GW</a:t>
            </a:r>
            <a:endParaRPr dirty="0"/>
          </a:p>
        </p:txBody>
      </p:sp>
      <p:sp>
        <p:nvSpPr>
          <p:cNvPr id="2" name="Titre 1"/>
          <p:cNvSpPr>
            <a:spLocks noGrp="1"/>
          </p:cNvSpPr>
          <p:nvPr>
            <p:ph type="title"/>
          </p:nvPr>
        </p:nvSpPr>
        <p:spPr>
          <a:xfrm>
            <a:off x="327450" y="76200"/>
            <a:ext cx="8520600" cy="763600"/>
          </a:xfrm>
        </p:spPr>
        <p:txBody>
          <a:bodyPr>
            <a:normAutofit fontScale="90000"/>
          </a:bodyPr>
          <a:lstStyle/>
          <a:p>
            <a:r>
              <a:rPr lang="fr-FR" sz="4000" dirty="0" smtClean="0"/>
              <a:t>La détection d’OG</a:t>
            </a:r>
            <a:br>
              <a:rPr lang="fr-FR" sz="4000" dirty="0" smtClean="0"/>
            </a:br>
            <a:r>
              <a:rPr lang="fr-FR" sz="2200" dirty="0" smtClean="0"/>
              <a:t>interféromètre Michelson-Fabry-</a:t>
            </a:r>
            <a:r>
              <a:rPr lang="fr-FR" sz="2200" dirty="0" err="1" smtClean="0"/>
              <a:t>Perot</a:t>
            </a:r>
            <a:endParaRPr lang="fr-FR" sz="2200" dirty="0"/>
          </a:p>
        </p:txBody>
      </p:sp>
    </p:spTree>
    <p:extLst>
      <p:ext uri="{BB962C8B-B14F-4D97-AF65-F5344CB8AC3E}">
        <p14:creationId xmlns:p14="http://schemas.microsoft.com/office/powerpoint/2010/main" val="20821800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600200" y="1981199"/>
            <a:ext cx="6237514" cy="4369699"/>
          </a:xfrm>
          <a:prstGeom prst="rect">
            <a:avLst/>
          </a:prstGeom>
          <a:ln>
            <a:noFill/>
          </a:ln>
          <a:effectLst>
            <a:outerShdw blurRad="292100" dist="139700" dir="2700000" algn="tl" rotWithShape="0">
              <a:srgbClr val="333333">
                <a:alpha val="65000"/>
              </a:srgbClr>
            </a:outerShdw>
          </a:effectLst>
        </p:spPr>
      </p:pic>
      <p:sp>
        <p:nvSpPr>
          <p:cNvPr id="4" name="Titre 1"/>
          <p:cNvSpPr txBox="1">
            <a:spLocks/>
          </p:cNvSpPr>
          <p:nvPr/>
        </p:nvSpPr>
        <p:spPr>
          <a:xfrm>
            <a:off x="609600" y="152400"/>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fontAlgn="auto">
              <a:spcAft>
                <a:spcPts val="0"/>
              </a:spcAft>
            </a:pPr>
            <a:r>
              <a:rPr lang="fr-FR" sz="2800" dirty="0" smtClean="0">
                <a:solidFill>
                  <a:schemeClr val="tx1"/>
                </a:solidFill>
              </a:rPr>
              <a:t>Contraintes </a:t>
            </a:r>
            <a:r>
              <a:rPr lang="fr-FR" sz="2800" dirty="0" smtClean="0">
                <a:solidFill>
                  <a:schemeClr val="tx2">
                    <a:lumMod val="60000"/>
                    <a:lumOff val="40000"/>
                  </a:schemeClr>
                </a:solidFill>
              </a:rPr>
              <a:t>expérimentales</a:t>
            </a:r>
            <a:r>
              <a:rPr lang="fr-FR" sz="2800" dirty="0" smtClean="0"/>
              <a:t> et </a:t>
            </a:r>
            <a:r>
              <a:rPr lang="fr-FR" sz="2800" dirty="0" smtClean="0">
                <a:solidFill>
                  <a:schemeClr val="accent2">
                    <a:lumMod val="60000"/>
                    <a:lumOff val="40000"/>
                  </a:schemeClr>
                </a:solidFill>
              </a:rPr>
              <a:t>théoriques</a:t>
            </a:r>
            <a:endParaRPr lang="fr-FR" sz="2800" dirty="0"/>
          </a:p>
        </p:txBody>
      </p:sp>
      <p:sp>
        <p:nvSpPr>
          <p:cNvPr id="6" name="Forme libre 5"/>
          <p:cNvSpPr/>
          <p:nvPr/>
        </p:nvSpPr>
        <p:spPr>
          <a:xfrm>
            <a:off x="2442754" y="2246811"/>
            <a:ext cx="1606732" cy="509452"/>
          </a:xfrm>
          <a:custGeom>
            <a:avLst/>
            <a:gdLst>
              <a:gd name="connsiteX0" fmla="*/ 0 w 1606732"/>
              <a:gd name="connsiteY0" fmla="*/ 418012 h 509452"/>
              <a:gd name="connsiteX1" fmla="*/ 65315 w 1606732"/>
              <a:gd name="connsiteY1" fmla="*/ 470263 h 509452"/>
              <a:gd name="connsiteX2" fmla="*/ 104503 w 1606732"/>
              <a:gd name="connsiteY2" fmla="*/ 457200 h 509452"/>
              <a:gd name="connsiteX3" fmla="*/ 182880 w 1606732"/>
              <a:gd name="connsiteY3" fmla="*/ 483326 h 509452"/>
              <a:gd name="connsiteX4" fmla="*/ 391886 w 1606732"/>
              <a:gd name="connsiteY4" fmla="*/ 509452 h 509452"/>
              <a:gd name="connsiteX5" fmla="*/ 627018 w 1606732"/>
              <a:gd name="connsiteY5" fmla="*/ 496389 h 509452"/>
              <a:gd name="connsiteX6" fmla="*/ 731520 w 1606732"/>
              <a:gd name="connsiteY6" fmla="*/ 470263 h 509452"/>
              <a:gd name="connsiteX7" fmla="*/ 914400 w 1606732"/>
              <a:gd name="connsiteY7" fmla="*/ 418012 h 509452"/>
              <a:gd name="connsiteX8" fmla="*/ 1031966 w 1606732"/>
              <a:gd name="connsiteY8" fmla="*/ 378823 h 509452"/>
              <a:gd name="connsiteX9" fmla="*/ 1071155 w 1606732"/>
              <a:gd name="connsiteY9" fmla="*/ 365760 h 509452"/>
              <a:gd name="connsiteX10" fmla="*/ 1110343 w 1606732"/>
              <a:gd name="connsiteY10" fmla="*/ 339635 h 509452"/>
              <a:gd name="connsiteX11" fmla="*/ 1188720 w 1606732"/>
              <a:gd name="connsiteY11" fmla="*/ 313509 h 509452"/>
              <a:gd name="connsiteX12" fmla="*/ 1306286 w 1606732"/>
              <a:gd name="connsiteY12" fmla="*/ 248195 h 509452"/>
              <a:gd name="connsiteX13" fmla="*/ 1345475 w 1606732"/>
              <a:gd name="connsiteY13" fmla="*/ 209006 h 509452"/>
              <a:gd name="connsiteX14" fmla="*/ 1423852 w 1606732"/>
              <a:gd name="connsiteY14" fmla="*/ 156755 h 509452"/>
              <a:gd name="connsiteX15" fmla="*/ 1449978 w 1606732"/>
              <a:gd name="connsiteY15" fmla="*/ 117566 h 509452"/>
              <a:gd name="connsiteX16" fmla="*/ 1528355 w 1606732"/>
              <a:gd name="connsiteY16" fmla="*/ 65315 h 509452"/>
              <a:gd name="connsiteX17" fmla="*/ 1554480 w 1606732"/>
              <a:gd name="connsiteY17" fmla="*/ 26126 h 509452"/>
              <a:gd name="connsiteX18" fmla="*/ 1593669 w 1606732"/>
              <a:gd name="connsiteY18" fmla="*/ 13063 h 509452"/>
              <a:gd name="connsiteX19" fmla="*/ 1606732 w 1606732"/>
              <a:gd name="connsiteY19" fmla="*/ 0 h 50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6732" h="509452">
                <a:moveTo>
                  <a:pt x="0" y="418012"/>
                </a:moveTo>
                <a:cubicBezTo>
                  <a:pt x="21772" y="435429"/>
                  <a:pt x="39209" y="460473"/>
                  <a:pt x="65315" y="470263"/>
                </a:cubicBezTo>
                <a:cubicBezTo>
                  <a:pt x="78208" y="475098"/>
                  <a:pt x="90818" y="455679"/>
                  <a:pt x="104503" y="457200"/>
                </a:cubicBezTo>
                <a:cubicBezTo>
                  <a:pt x="131873" y="460241"/>
                  <a:pt x="155510" y="480285"/>
                  <a:pt x="182880" y="483326"/>
                </a:cubicBezTo>
                <a:cubicBezTo>
                  <a:pt x="331047" y="499789"/>
                  <a:pt x="261412" y="490813"/>
                  <a:pt x="391886" y="509452"/>
                </a:cubicBezTo>
                <a:cubicBezTo>
                  <a:pt x="470263" y="505098"/>
                  <a:pt x="548815" y="503189"/>
                  <a:pt x="627018" y="496389"/>
                </a:cubicBezTo>
                <a:cubicBezTo>
                  <a:pt x="689574" y="490949"/>
                  <a:pt x="681353" y="483945"/>
                  <a:pt x="731520" y="470263"/>
                </a:cubicBezTo>
                <a:cubicBezTo>
                  <a:pt x="911954" y="421054"/>
                  <a:pt x="764213" y="468075"/>
                  <a:pt x="914400" y="418012"/>
                </a:cubicBezTo>
                <a:lnTo>
                  <a:pt x="1031966" y="378823"/>
                </a:lnTo>
                <a:cubicBezTo>
                  <a:pt x="1045029" y="374469"/>
                  <a:pt x="1059698" y="373398"/>
                  <a:pt x="1071155" y="365760"/>
                </a:cubicBezTo>
                <a:cubicBezTo>
                  <a:pt x="1084218" y="357052"/>
                  <a:pt x="1095997" y="346011"/>
                  <a:pt x="1110343" y="339635"/>
                </a:cubicBezTo>
                <a:cubicBezTo>
                  <a:pt x="1135508" y="328450"/>
                  <a:pt x="1165806" y="328785"/>
                  <a:pt x="1188720" y="313509"/>
                </a:cubicBezTo>
                <a:cubicBezTo>
                  <a:pt x="1278555" y="253620"/>
                  <a:pt x="1237310" y="271188"/>
                  <a:pt x="1306286" y="248195"/>
                </a:cubicBezTo>
                <a:cubicBezTo>
                  <a:pt x="1319349" y="235132"/>
                  <a:pt x="1330893" y="220348"/>
                  <a:pt x="1345475" y="209006"/>
                </a:cubicBezTo>
                <a:cubicBezTo>
                  <a:pt x="1370260" y="189729"/>
                  <a:pt x="1423852" y="156755"/>
                  <a:pt x="1423852" y="156755"/>
                </a:cubicBezTo>
                <a:cubicBezTo>
                  <a:pt x="1432561" y="143692"/>
                  <a:pt x="1438163" y="127904"/>
                  <a:pt x="1449978" y="117566"/>
                </a:cubicBezTo>
                <a:cubicBezTo>
                  <a:pt x="1473608" y="96890"/>
                  <a:pt x="1528355" y="65315"/>
                  <a:pt x="1528355" y="65315"/>
                </a:cubicBezTo>
                <a:cubicBezTo>
                  <a:pt x="1537063" y="52252"/>
                  <a:pt x="1542221" y="35934"/>
                  <a:pt x="1554480" y="26126"/>
                </a:cubicBezTo>
                <a:cubicBezTo>
                  <a:pt x="1565232" y="17524"/>
                  <a:pt x="1581353" y="19221"/>
                  <a:pt x="1593669" y="13063"/>
                </a:cubicBezTo>
                <a:cubicBezTo>
                  <a:pt x="1599177" y="10309"/>
                  <a:pt x="1602378" y="4354"/>
                  <a:pt x="1606732" y="0"/>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orme libre 6"/>
          <p:cNvSpPr/>
          <p:nvPr/>
        </p:nvSpPr>
        <p:spPr>
          <a:xfrm>
            <a:off x="2442754" y="3409406"/>
            <a:ext cx="2090057" cy="836023"/>
          </a:xfrm>
          <a:custGeom>
            <a:avLst/>
            <a:gdLst>
              <a:gd name="connsiteX0" fmla="*/ 0 w 2090057"/>
              <a:gd name="connsiteY0" fmla="*/ 836023 h 836023"/>
              <a:gd name="connsiteX1" fmla="*/ 52252 w 2090057"/>
              <a:gd name="connsiteY1" fmla="*/ 770708 h 836023"/>
              <a:gd name="connsiteX2" fmla="*/ 91440 w 2090057"/>
              <a:gd name="connsiteY2" fmla="*/ 757645 h 836023"/>
              <a:gd name="connsiteX3" fmla="*/ 169817 w 2090057"/>
              <a:gd name="connsiteY3" fmla="*/ 705394 h 836023"/>
              <a:gd name="connsiteX4" fmla="*/ 326572 w 2090057"/>
              <a:gd name="connsiteY4" fmla="*/ 600891 h 836023"/>
              <a:gd name="connsiteX5" fmla="*/ 404949 w 2090057"/>
              <a:gd name="connsiteY5" fmla="*/ 548640 h 836023"/>
              <a:gd name="connsiteX6" fmla="*/ 444137 w 2090057"/>
              <a:gd name="connsiteY6" fmla="*/ 535577 h 836023"/>
              <a:gd name="connsiteX7" fmla="*/ 561703 w 2090057"/>
              <a:gd name="connsiteY7" fmla="*/ 470263 h 836023"/>
              <a:gd name="connsiteX8" fmla="*/ 600892 w 2090057"/>
              <a:gd name="connsiteY8" fmla="*/ 444137 h 836023"/>
              <a:gd name="connsiteX9" fmla="*/ 640080 w 2090057"/>
              <a:gd name="connsiteY9" fmla="*/ 431074 h 836023"/>
              <a:gd name="connsiteX10" fmla="*/ 718457 w 2090057"/>
              <a:gd name="connsiteY10" fmla="*/ 378823 h 836023"/>
              <a:gd name="connsiteX11" fmla="*/ 757646 w 2090057"/>
              <a:gd name="connsiteY11" fmla="*/ 352697 h 836023"/>
              <a:gd name="connsiteX12" fmla="*/ 836023 w 2090057"/>
              <a:gd name="connsiteY12" fmla="*/ 326571 h 836023"/>
              <a:gd name="connsiteX13" fmla="*/ 914400 w 2090057"/>
              <a:gd name="connsiteY13" fmla="*/ 287383 h 836023"/>
              <a:gd name="connsiteX14" fmla="*/ 1031966 w 2090057"/>
              <a:gd name="connsiteY14" fmla="*/ 195943 h 836023"/>
              <a:gd name="connsiteX15" fmla="*/ 1097280 w 2090057"/>
              <a:gd name="connsiteY15" fmla="*/ 182880 h 836023"/>
              <a:gd name="connsiteX16" fmla="*/ 1175657 w 2090057"/>
              <a:gd name="connsiteY16" fmla="*/ 169817 h 836023"/>
              <a:gd name="connsiteX17" fmla="*/ 1227909 w 2090057"/>
              <a:gd name="connsiteY17" fmla="*/ 156754 h 836023"/>
              <a:gd name="connsiteX18" fmla="*/ 1306286 w 2090057"/>
              <a:gd name="connsiteY18" fmla="*/ 143691 h 836023"/>
              <a:gd name="connsiteX19" fmla="*/ 1384663 w 2090057"/>
              <a:gd name="connsiteY19" fmla="*/ 117565 h 836023"/>
              <a:gd name="connsiteX20" fmla="*/ 1423852 w 2090057"/>
              <a:gd name="connsiteY20" fmla="*/ 104503 h 836023"/>
              <a:gd name="connsiteX21" fmla="*/ 1476103 w 2090057"/>
              <a:gd name="connsiteY21" fmla="*/ 91440 h 836023"/>
              <a:gd name="connsiteX22" fmla="*/ 1541417 w 2090057"/>
              <a:gd name="connsiteY22" fmla="*/ 78377 h 836023"/>
              <a:gd name="connsiteX23" fmla="*/ 1580606 w 2090057"/>
              <a:gd name="connsiteY23" fmla="*/ 65314 h 836023"/>
              <a:gd name="connsiteX24" fmla="*/ 1685109 w 2090057"/>
              <a:gd name="connsiteY24" fmla="*/ 39188 h 836023"/>
              <a:gd name="connsiteX25" fmla="*/ 1737360 w 2090057"/>
              <a:gd name="connsiteY25" fmla="*/ 26125 h 836023"/>
              <a:gd name="connsiteX26" fmla="*/ 1881052 w 2090057"/>
              <a:gd name="connsiteY26" fmla="*/ 0 h 836023"/>
              <a:gd name="connsiteX27" fmla="*/ 2090057 w 2090057"/>
              <a:gd name="connsiteY27" fmla="*/ 0 h 83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0057" h="836023">
                <a:moveTo>
                  <a:pt x="0" y="836023"/>
                </a:moveTo>
                <a:cubicBezTo>
                  <a:pt x="17417" y="814251"/>
                  <a:pt x="31083" y="788853"/>
                  <a:pt x="52252" y="770708"/>
                </a:cubicBezTo>
                <a:cubicBezTo>
                  <a:pt x="62706" y="761747"/>
                  <a:pt x="79403" y="764332"/>
                  <a:pt x="91440" y="757645"/>
                </a:cubicBezTo>
                <a:cubicBezTo>
                  <a:pt x="118888" y="742396"/>
                  <a:pt x="143691" y="722811"/>
                  <a:pt x="169817" y="705394"/>
                </a:cubicBezTo>
                <a:lnTo>
                  <a:pt x="326572" y="600891"/>
                </a:lnTo>
                <a:lnTo>
                  <a:pt x="404949" y="548640"/>
                </a:lnTo>
                <a:cubicBezTo>
                  <a:pt x="418012" y="544286"/>
                  <a:pt x="432100" y="542264"/>
                  <a:pt x="444137" y="535577"/>
                </a:cubicBezTo>
                <a:cubicBezTo>
                  <a:pt x="578883" y="460718"/>
                  <a:pt x="473032" y="499818"/>
                  <a:pt x="561703" y="470263"/>
                </a:cubicBezTo>
                <a:cubicBezTo>
                  <a:pt x="574766" y="461554"/>
                  <a:pt x="586850" y="451158"/>
                  <a:pt x="600892" y="444137"/>
                </a:cubicBezTo>
                <a:cubicBezTo>
                  <a:pt x="613208" y="437979"/>
                  <a:pt x="628043" y="437761"/>
                  <a:pt x="640080" y="431074"/>
                </a:cubicBezTo>
                <a:cubicBezTo>
                  <a:pt x="667528" y="415825"/>
                  <a:pt x="692331" y="396240"/>
                  <a:pt x="718457" y="378823"/>
                </a:cubicBezTo>
                <a:cubicBezTo>
                  <a:pt x="731520" y="370114"/>
                  <a:pt x="742752" y="357662"/>
                  <a:pt x="757646" y="352697"/>
                </a:cubicBezTo>
                <a:cubicBezTo>
                  <a:pt x="783772" y="343988"/>
                  <a:pt x="813109" y="341847"/>
                  <a:pt x="836023" y="326571"/>
                </a:cubicBezTo>
                <a:cubicBezTo>
                  <a:pt x="886669" y="292807"/>
                  <a:pt x="860318" y="305409"/>
                  <a:pt x="914400" y="287383"/>
                </a:cubicBezTo>
                <a:cubicBezTo>
                  <a:pt x="943617" y="258166"/>
                  <a:pt x="992904" y="203756"/>
                  <a:pt x="1031966" y="195943"/>
                </a:cubicBezTo>
                <a:lnTo>
                  <a:pt x="1097280" y="182880"/>
                </a:lnTo>
                <a:cubicBezTo>
                  <a:pt x="1123339" y="178142"/>
                  <a:pt x="1149685" y="175011"/>
                  <a:pt x="1175657" y="169817"/>
                </a:cubicBezTo>
                <a:cubicBezTo>
                  <a:pt x="1193262" y="166296"/>
                  <a:pt x="1210304" y="160275"/>
                  <a:pt x="1227909" y="156754"/>
                </a:cubicBezTo>
                <a:cubicBezTo>
                  <a:pt x="1253881" y="151560"/>
                  <a:pt x="1280591" y="150115"/>
                  <a:pt x="1306286" y="143691"/>
                </a:cubicBezTo>
                <a:cubicBezTo>
                  <a:pt x="1333003" y="137012"/>
                  <a:pt x="1358537" y="126273"/>
                  <a:pt x="1384663" y="117565"/>
                </a:cubicBezTo>
                <a:cubicBezTo>
                  <a:pt x="1397726" y="113211"/>
                  <a:pt x="1410494" y="107843"/>
                  <a:pt x="1423852" y="104503"/>
                </a:cubicBezTo>
                <a:cubicBezTo>
                  <a:pt x="1441269" y="100149"/>
                  <a:pt x="1458577" y="95335"/>
                  <a:pt x="1476103" y="91440"/>
                </a:cubicBezTo>
                <a:cubicBezTo>
                  <a:pt x="1497777" y="86624"/>
                  <a:pt x="1519877" y="83762"/>
                  <a:pt x="1541417" y="78377"/>
                </a:cubicBezTo>
                <a:cubicBezTo>
                  <a:pt x="1554775" y="75037"/>
                  <a:pt x="1567322" y="68937"/>
                  <a:pt x="1580606" y="65314"/>
                </a:cubicBezTo>
                <a:cubicBezTo>
                  <a:pt x="1615247" y="55866"/>
                  <a:pt x="1650275" y="47897"/>
                  <a:pt x="1685109" y="39188"/>
                </a:cubicBezTo>
                <a:cubicBezTo>
                  <a:pt x="1702526" y="34834"/>
                  <a:pt x="1719756" y="29646"/>
                  <a:pt x="1737360" y="26125"/>
                </a:cubicBezTo>
                <a:cubicBezTo>
                  <a:pt x="1828647" y="7869"/>
                  <a:pt x="1780774" y="16713"/>
                  <a:pt x="1881052" y="0"/>
                </a:cubicBezTo>
                <a:cubicBezTo>
                  <a:pt x="2073644" y="13757"/>
                  <a:pt x="2009269" y="40395"/>
                  <a:pt x="2090057" y="0"/>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p:cNvCxnSpPr/>
          <p:nvPr/>
        </p:nvCxnSpPr>
        <p:spPr>
          <a:xfrm>
            <a:off x="2590800" y="2756263"/>
            <a:ext cx="0" cy="1409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2819400" y="2828109"/>
            <a:ext cx="0" cy="99930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V="1">
            <a:off x="3124200" y="2756263"/>
            <a:ext cx="0" cy="97753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3352800" y="2743200"/>
            <a:ext cx="0" cy="97753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3581400" y="2590800"/>
            <a:ext cx="0" cy="97753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V="1">
            <a:off x="3810000" y="2514600"/>
            <a:ext cx="0" cy="97753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4191000" y="2286001"/>
            <a:ext cx="0" cy="11751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3962400" y="2286907"/>
            <a:ext cx="10885" cy="11092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4419600" y="2362200"/>
            <a:ext cx="0" cy="97753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Forme libre 28"/>
          <p:cNvSpPr/>
          <p:nvPr/>
        </p:nvSpPr>
        <p:spPr>
          <a:xfrm>
            <a:off x="2438400" y="5310188"/>
            <a:ext cx="2099917" cy="115365"/>
          </a:xfrm>
          <a:custGeom>
            <a:avLst/>
            <a:gdLst>
              <a:gd name="connsiteX0" fmla="*/ 0 w 2099917"/>
              <a:gd name="connsiteY0" fmla="*/ 0 h 115365"/>
              <a:gd name="connsiteX1" fmla="*/ 38100 w 2099917"/>
              <a:gd name="connsiteY1" fmla="*/ 14287 h 115365"/>
              <a:gd name="connsiteX2" fmla="*/ 104775 w 2099917"/>
              <a:gd name="connsiteY2" fmla="*/ 28575 h 115365"/>
              <a:gd name="connsiteX3" fmla="*/ 133350 w 2099917"/>
              <a:gd name="connsiteY3" fmla="*/ 38100 h 115365"/>
              <a:gd name="connsiteX4" fmla="*/ 147638 w 2099917"/>
              <a:gd name="connsiteY4" fmla="*/ 42862 h 115365"/>
              <a:gd name="connsiteX5" fmla="*/ 166688 w 2099917"/>
              <a:gd name="connsiteY5" fmla="*/ 47625 h 115365"/>
              <a:gd name="connsiteX6" fmla="*/ 195263 w 2099917"/>
              <a:gd name="connsiteY6" fmla="*/ 57150 h 115365"/>
              <a:gd name="connsiteX7" fmla="*/ 295275 w 2099917"/>
              <a:gd name="connsiteY7" fmla="*/ 61912 h 115365"/>
              <a:gd name="connsiteX8" fmla="*/ 347663 w 2099917"/>
              <a:gd name="connsiteY8" fmla="*/ 71437 h 115365"/>
              <a:gd name="connsiteX9" fmla="*/ 395288 w 2099917"/>
              <a:gd name="connsiteY9" fmla="*/ 80962 h 115365"/>
              <a:gd name="connsiteX10" fmla="*/ 523875 w 2099917"/>
              <a:gd name="connsiteY10" fmla="*/ 85725 h 115365"/>
              <a:gd name="connsiteX11" fmla="*/ 614363 w 2099917"/>
              <a:gd name="connsiteY11" fmla="*/ 95250 h 115365"/>
              <a:gd name="connsiteX12" fmla="*/ 661988 w 2099917"/>
              <a:gd name="connsiteY12" fmla="*/ 100012 h 115365"/>
              <a:gd name="connsiteX13" fmla="*/ 847725 w 2099917"/>
              <a:gd name="connsiteY13" fmla="*/ 104775 h 115365"/>
              <a:gd name="connsiteX14" fmla="*/ 1190625 w 2099917"/>
              <a:gd name="connsiteY14" fmla="*/ 104775 h 115365"/>
              <a:gd name="connsiteX15" fmla="*/ 1223963 w 2099917"/>
              <a:gd name="connsiteY15" fmla="*/ 100012 h 115365"/>
              <a:gd name="connsiteX16" fmla="*/ 1376363 w 2099917"/>
              <a:gd name="connsiteY16" fmla="*/ 95250 h 115365"/>
              <a:gd name="connsiteX17" fmla="*/ 1490663 w 2099917"/>
              <a:gd name="connsiteY17" fmla="*/ 100012 h 115365"/>
              <a:gd name="connsiteX18" fmla="*/ 1547813 w 2099917"/>
              <a:gd name="connsiteY18" fmla="*/ 104775 h 115365"/>
              <a:gd name="connsiteX19" fmla="*/ 1624013 w 2099917"/>
              <a:gd name="connsiteY19" fmla="*/ 100012 h 115365"/>
              <a:gd name="connsiteX20" fmla="*/ 1652588 w 2099917"/>
              <a:gd name="connsiteY20" fmla="*/ 95250 h 115365"/>
              <a:gd name="connsiteX21" fmla="*/ 1728788 w 2099917"/>
              <a:gd name="connsiteY21" fmla="*/ 85725 h 115365"/>
              <a:gd name="connsiteX22" fmla="*/ 1752600 w 2099917"/>
              <a:gd name="connsiteY22" fmla="*/ 80962 h 115365"/>
              <a:gd name="connsiteX23" fmla="*/ 1785938 w 2099917"/>
              <a:gd name="connsiteY23" fmla="*/ 76200 h 115365"/>
              <a:gd name="connsiteX24" fmla="*/ 1843088 w 2099917"/>
              <a:gd name="connsiteY24" fmla="*/ 66675 h 115365"/>
              <a:gd name="connsiteX25" fmla="*/ 1871663 w 2099917"/>
              <a:gd name="connsiteY25" fmla="*/ 61912 h 115365"/>
              <a:gd name="connsiteX26" fmla="*/ 2000250 w 2099917"/>
              <a:gd name="connsiteY26" fmla="*/ 47625 h 115365"/>
              <a:gd name="connsiteX27" fmla="*/ 2047875 w 2099917"/>
              <a:gd name="connsiteY27" fmla="*/ 42862 h 115365"/>
              <a:gd name="connsiteX28" fmla="*/ 2090738 w 2099917"/>
              <a:gd name="connsiteY28" fmla="*/ 47625 h 11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9917" h="115365">
                <a:moveTo>
                  <a:pt x="0" y="0"/>
                </a:moveTo>
                <a:cubicBezTo>
                  <a:pt x="4638" y="1855"/>
                  <a:pt x="29699" y="12420"/>
                  <a:pt x="38100" y="14287"/>
                </a:cubicBezTo>
                <a:cubicBezTo>
                  <a:pt x="74065" y="22279"/>
                  <a:pt x="64794" y="15248"/>
                  <a:pt x="104775" y="28575"/>
                </a:cubicBezTo>
                <a:lnTo>
                  <a:pt x="133350" y="38100"/>
                </a:lnTo>
                <a:cubicBezTo>
                  <a:pt x="138113" y="39687"/>
                  <a:pt x="142768" y="41644"/>
                  <a:pt x="147638" y="42862"/>
                </a:cubicBezTo>
                <a:cubicBezTo>
                  <a:pt x="153988" y="44450"/>
                  <a:pt x="160419" y="45744"/>
                  <a:pt x="166688" y="47625"/>
                </a:cubicBezTo>
                <a:cubicBezTo>
                  <a:pt x="176305" y="50510"/>
                  <a:pt x="185234" y="56672"/>
                  <a:pt x="195263" y="57150"/>
                </a:cubicBezTo>
                <a:lnTo>
                  <a:pt x="295275" y="61912"/>
                </a:lnTo>
                <a:cubicBezTo>
                  <a:pt x="315932" y="65355"/>
                  <a:pt x="327712" y="67004"/>
                  <a:pt x="347663" y="71437"/>
                </a:cubicBezTo>
                <a:cubicBezTo>
                  <a:pt x="365390" y="75376"/>
                  <a:pt x="376029" y="79795"/>
                  <a:pt x="395288" y="80962"/>
                </a:cubicBezTo>
                <a:cubicBezTo>
                  <a:pt x="438101" y="83557"/>
                  <a:pt x="481013" y="84137"/>
                  <a:pt x="523875" y="85725"/>
                </a:cubicBezTo>
                <a:lnTo>
                  <a:pt x="614363" y="95250"/>
                </a:lnTo>
                <a:cubicBezTo>
                  <a:pt x="630230" y="96920"/>
                  <a:pt x="646047" y="99361"/>
                  <a:pt x="661988" y="100012"/>
                </a:cubicBezTo>
                <a:cubicBezTo>
                  <a:pt x="723869" y="102538"/>
                  <a:pt x="785813" y="103187"/>
                  <a:pt x="847725" y="104775"/>
                </a:cubicBezTo>
                <a:cubicBezTo>
                  <a:pt x="980691" y="123768"/>
                  <a:pt x="893143" y="113038"/>
                  <a:pt x="1190625" y="104775"/>
                </a:cubicBezTo>
                <a:cubicBezTo>
                  <a:pt x="1201846" y="104463"/>
                  <a:pt x="1212752" y="100587"/>
                  <a:pt x="1223963" y="100012"/>
                </a:cubicBezTo>
                <a:cubicBezTo>
                  <a:pt x="1274721" y="97409"/>
                  <a:pt x="1325563" y="96837"/>
                  <a:pt x="1376363" y="95250"/>
                </a:cubicBezTo>
                <a:lnTo>
                  <a:pt x="1490663" y="100012"/>
                </a:lnTo>
                <a:cubicBezTo>
                  <a:pt x="1509750" y="101072"/>
                  <a:pt x="1528697" y="104775"/>
                  <a:pt x="1547813" y="104775"/>
                </a:cubicBezTo>
                <a:cubicBezTo>
                  <a:pt x="1573263" y="104775"/>
                  <a:pt x="1598613" y="101600"/>
                  <a:pt x="1624013" y="100012"/>
                </a:cubicBezTo>
                <a:cubicBezTo>
                  <a:pt x="1633538" y="98425"/>
                  <a:pt x="1643016" y="96526"/>
                  <a:pt x="1652588" y="95250"/>
                </a:cubicBezTo>
                <a:cubicBezTo>
                  <a:pt x="1699057" y="89054"/>
                  <a:pt x="1687115" y="92670"/>
                  <a:pt x="1728788" y="85725"/>
                </a:cubicBezTo>
                <a:cubicBezTo>
                  <a:pt x="1736772" y="84394"/>
                  <a:pt x="1744616" y="82293"/>
                  <a:pt x="1752600" y="80962"/>
                </a:cubicBezTo>
                <a:cubicBezTo>
                  <a:pt x="1763673" y="79117"/>
                  <a:pt x="1774850" y="77951"/>
                  <a:pt x="1785938" y="76200"/>
                </a:cubicBezTo>
                <a:lnTo>
                  <a:pt x="1843088" y="66675"/>
                </a:lnTo>
                <a:cubicBezTo>
                  <a:pt x="1852613" y="65087"/>
                  <a:pt x="1862066" y="62978"/>
                  <a:pt x="1871663" y="61912"/>
                </a:cubicBezTo>
                <a:lnTo>
                  <a:pt x="2000250" y="47625"/>
                </a:lnTo>
                <a:lnTo>
                  <a:pt x="2047875" y="42862"/>
                </a:lnTo>
                <a:cubicBezTo>
                  <a:pt x="2097079" y="47783"/>
                  <a:pt x="2111454" y="47625"/>
                  <a:pt x="2090738" y="47625"/>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orme libre 29"/>
          <p:cNvSpPr/>
          <p:nvPr/>
        </p:nvSpPr>
        <p:spPr>
          <a:xfrm>
            <a:off x="2419350" y="5081588"/>
            <a:ext cx="2105025" cy="185737"/>
          </a:xfrm>
          <a:custGeom>
            <a:avLst/>
            <a:gdLst>
              <a:gd name="connsiteX0" fmla="*/ 0 w 2105025"/>
              <a:gd name="connsiteY0" fmla="*/ 9525 h 185737"/>
              <a:gd name="connsiteX1" fmla="*/ 33338 w 2105025"/>
              <a:gd name="connsiteY1" fmla="*/ 28575 h 185737"/>
              <a:gd name="connsiteX2" fmla="*/ 76200 w 2105025"/>
              <a:gd name="connsiteY2" fmla="*/ 42862 h 185737"/>
              <a:gd name="connsiteX3" fmla="*/ 90488 w 2105025"/>
              <a:gd name="connsiteY3" fmla="*/ 47625 h 185737"/>
              <a:gd name="connsiteX4" fmla="*/ 133350 w 2105025"/>
              <a:gd name="connsiteY4" fmla="*/ 66675 h 185737"/>
              <a:gd name="connsiteX5" fmla="*/ 157163 w 2105025"/>
              <a:gd name="connsiteY5" fmla="*/ 71437 h 185737"/>
              <a:gd name="connsiteX6" fmla="*/ 190500 w 2105025"/>
              <a:gd name="connsiteY6" fmla="*/ 76200 h 185737"/>
              <a:gd name="connsiteX7" fmla="*/ 228600 w 2105025"/>
              <a:gd name="connsiteY7" fmla="*/ 85725 h 185737"/>
              <a:gd name="connsiteX8" fmla="*/ 247650 w 2105025"/>
              <a:gd name="connsiteY8" fmla="*/ 90487 h 185737"/>
              <a:gd name="connsiteX9" fmla="*/ 280988 w 2105025"/>
              <a:gd name="connsiteY9" fmla="*/ 100012 h 185737"/>
              <a:gd name="connsiteX10" fmla="*/ 347663 w 2105025"/>
              <a:gd name="connsiteY10" fmla="*/ 109537 h 185737"/>
              <a:gd name="connsiteX11" fmla="*/ 381000 w 2105025"/>
              <a:gd name="connsiteY11" fmla="*/ 114300 h 185737"/>
              <a:gd name="connsiteX12" fmla="*/ 419100 w 2105025"/>
              <a:gd name="connsiteY12" fmla="*/ 123825 h 185737"/>
              <a:gd name="connsiteX13" fmla="*/ 438150 w 2105025"/>
              <a:gd name="connsiteY13" fmla="*/ 128587 h 185737"/>
              <a:gd name="connsiteX14" fmla="*/ 485775 w 2105025"/>
              <a:gd name="connsiteY14" fmla="*/ 138112 h 185737"/>
              <a:gd name="connsiteX15" fmla="*/ 509588 w 2105025"/>
              <a:gd name="connsiteY15" fmla="*/ 142875 h 185737"/>
              <a:gd name="connsiteX16" fmla="*/ 523875 w 2105025"/>
              <a:gd name="connsiteY16" fmla="*/ 147637 h 185737"/>
              <a:gd name="connsiteX17" fmla="*/ 595313 w 2105025"/>
              <a:gd name="connsiteY17" fmla="*/ 161925 h 185737"/>
              <a:gd name="connsiteX18" fmla="*/ 809625 w 2105025"/>
              <a:gd name="connsiteY18" fmla="*/ 166687 h 185737"/>
              <a:gd name="connsiteX19" fmla="*/ 895350 w 2105025"/>
              <a:gd name="connsiteY19" fmla="*/ 171450 h 185737"/>
              <a:gd name="connsiteX20" fmla="*/ 985838 w 2105025"/>
              <a:gd name="connsiteY20" fmla="*/ 180975 h 185737"/>
              <a:gd name="connsiteX21" fmla="*/ 1209675 w 2105025"/>
              <a:gd name="connsiteY21" fmla="*/ 185737 h 185737"/>
              <a:gd name="connsiteX22" fmla="*/ 1338263 w 2105025"/>
              <a:gd name="connsiteY22" fmla="*/ 180975 h 185737"/>
              <a:gd name="connsiteX23" fmla="*/ 1362075 w 2105025"/>
              <a:gd name="connsiteY23" fmla="*/ 176212 h 185737"/>
              <a:gd name="connsiteX24" fmla="*/ 1390650 w 2105025"/>
              <a:gd name="connsiteY24" fmla="*/ 166687 h 185737"/>
              <a:gd name="connsiteX25" fmla="*/ 1404938 w 2105025"/>
              <a:gd name="connsiteY25" fmla="*/ 161925 h 185737"/>
              <a:gd name="connsiteX26" fmla="*/ 1447800 w 2105025"/>
              <a:gd name="connsiteY26" fmla="*/ 147637 h 185737"/>
              <a:gd name="connsiteX27" fmla="*/ 1462088 w 2105025"/>
              <a:gd name="connsiteY27" fmla="*/ 142875 h 185737"/>
              <a:gd name="connsiteX28" fmla="*/ 1509713 w 2105025"/>
              <a:gd name="connsiteY28" fmla="*/ 133350 h 185737"/>
              <a:gd name="connsiteX29" fmla="*/ 1576388 w 2105025"/>
              <a:gd name="connsiteY29" fmla="*/ 123825 h 185737"/>
              <a:gd name="connsiteX30" fmla="*/ 1643063 w 2105025"/>
              <a:gd name="connsiteY30" fmla="*/ 114300 h 185737"/>
              <a:gd name="connsiteX31" fmla="*/ 1704975 w 2105025"/>
              <a:gd name="connsiteY31" fmla="*/ 109537 h 185737"/>
              <a:gd name="connsiteX32" fmla="*/ 1795463 w 2105025"/>
              <a:gd name="connsiteY32" fmla="*/ 100012 h 185737"/>
              <a:gd name="connsiteX33" fmla="*/ 1862138 w 2105025"/>
              <a:gd name="connsiteY33" fmla="*/ 90487 h 185737"/>
              <a:gd name="connsiteX34" fmla="*/ 1885950 w 2105025"/>
              <a:gd name="connsiteY34" fmla="*/ 85725 h 185737"/>
              <a:gd name="connsiteX35" fmla="*/ 1924050 w 2105025"/>
              <a:gd name="connsiteY35" fmla="*/ 80962 h 185737"/>
              <a:gd name="connsiteX36" fmla="*/ 2005013 w 2105025"/>
              <a:gd name="connsiteY36" fmla="*/ 71437 h 185737"/>
              <a:gd name="connsiteX37" fmla="*/ 2028825 w 2105025"/>
              <a:gd name="connsiteY37" fmla="*/ 66675 h 185737"/>
              <a:gd name="connsiteX38" fmla="*/ 2057400 w 2105025"/>
              <a:gd name="connsiteY38" fmla="*/ 57150 h 185737"/>
              <a:gd name="connsiteX39" fmla="*/ 2085975 w 2105025"/>
              <a:gd name="connsiteY39" fmla="*/ 38100 h 185737"/>
              <a:gd name="connsiteX40" fmla="*/ 2105025 w 2105025"/>
              <a:gd name="connsiteY40" fmla="*/ 19050 h 185737"/>
              <a:gd name="connsiteX41" fmla="*/ 2095500 w 2105025"/>
              <a:gd name="connsiteY41" fmla="*/ 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105025" h="185737">
                <a:moveTo>
                  <a:pt x="0" y="9525"/>
                </a:moveTo>
                <a:cubicBezTo>
                  <a:pt x="11113" y="15875"/>
                  <a:pt x="21717" y="23212"/>
                  <a:pt x="33338" y="28575"/>
                </a:cubicBezTo>
                <a:cubicBezTo>
                  <a:pt x="33347" y="28579"/>
                  <a:pt x="69052" y="40479"/>
                  <a:pt x="76200" y="42862"/>
                </a:cubicBezTo>
                <a:cubicBezTo>
                  <a:pt x="80963" y="44450"/>
                  <a:pt x="86311" y="44840"/>
                  <a:pt x="90488" y="47625"/>
                </a:cubicBezTo>
                <a:cubicBezTo>
                  <a:pt x="107590" y="59027"/>
                  <a:pt x="109062" y="61818"/>
                  <a:pt x="133350" y="66675"/>
                </a:cubicBezTo>
                <a:cubicBezTo>
                  <a:pt x="141288" y="68262"/>
                  <a:pt x="149178" y="70106"/>
                  <a:pt x="157163" y="71437"/>
                </a:cubicBezTo>
                <a:cubicBezTo>
                  <a:pt x="168235" y="73282"/>
                  <a:pt x="179493" y="73998"/>
                  <a:pt x="190500" y="76200"/>
                </a:cubicBezTo>
                <a:cubicBezTo>
                  <a:pt x="203337" y="78767"/>
                  <a:pt x="215900" y="82550"/>
                  <a:pt x="228600" y="85725"/>
                </a:cubicBezTo>
                <a:cubicBezTo>
                  <a:pt x="234950" y="87312"/>
                  <a:pt x="241441" y="88417"/>
                  <a:pt x="247650" y="90487"/>
                </a:cubicBezTo>
                <a:cubicBezTo>
                  <a:pt x="261272" y="95028"/>
                  <a:pt x="266031" y="97021"/>
                  <a:pt x="280988" y="100012"/>
                </a:cubicBezTo>
                <a:cubicBezTo>
                  <a:pt x="306103" y="105035"/>
                  <a:pt x="321300" y="106022"/>
                  <a:pt x="347663" y="109537"/>
                </a:cubicBezTo>
                <a:cubicBezTo>
                  <a:pt x="358790" y="111021"/>
                  <a:pt x="369993" y="112098"/>
                  <a:pt x="381000" y="114300"/>
                </a:cubicBezTo>
                <a:cubicBezTo>
                  <a:pt x="393837" y="116867"/>
                  <a:pt x="406400" y="120650"/>
                  <a:pt x="419100" y="123825"/>
                </a:cubicBezTo>
                <a:cubicBezTo>
                  <a:pt x="425450" y="125412"/>
                  <a:pt x="431694" y="127511"/>
                  <a:pt x="438150" y="128587"/>
                </a:cubicBezTo>
                <a:cubicBezTo>
                  <a:pt x="494134" y="137919"/>
                  <a:pt x="443155" y="128641"/>
                  <a:pt x="485775" y="138112"/>
                </a:cubicBezTo>
                <a:cubicBezTo>
                  <a:pt x="493677" y="139868"/>
                  <a:pt x="501735" y="140912"/>
                  <a:pt x="509588" y="142875"/>
                </a:cubicBezTo>
                <a:cubicBezTo>
                  <a:pt x="514458" y="144093"/>
                  <a:pt x="519032" y="146316"/>
                  <a:pt x="523875" y="147637"/>
                </a:cubicBezTo>
                <a:cubicBezTo>
                  <a:pt x="544050" y="153139"/>
                  <a:pt x="573725" y="161095"/>
                  <a:pt x="595313" y="161925"/>
                </a:cubicBezTo>
                <a:cubicBezTo>
                  <a:pt x="666715" y="164671"/>
                  <a:pt x="738188" y="165100"/>
                  <a:pt x="809625" y="166687"/>
                </a:cubicBezTo>
                <a:cubicBezTo>
                  <a:pt x="838200" y="168275"/>
                  <a:pt x="866830" y="169073"/>
                  <a:pt x="895350" y="171450"/>
                </a:cubicBezTo>
                <a:cubicBezTo>
                  <a:pt x="996877" y="179911"/>
                  <a:pt x="801687" y="174837"/>
                  <a:pt x="985838" y="180975"/>
                </a:cubicBezTo>
                <a:cubicBezTo>
                  <a:pt x="1060426" y="183461"/>
                  <a:pt x="1135063" y="184150"/>
                  <a:pt x="1209675" y="185737"/>
                </a:cubicBezTo>
                <a:cubicBezTo>
                  <a:pt x="1252538" y="184150"/>
                  <a:pt x="1295454" y="183651"/>
                  <a:pt x="1338263" y="180975"/>
                </a:cubicBezTo>
                <a:cubicBezTo>
                  <a:pt x="1346342" y="180470"/>
                  <a:pt x="1354266" y="178342"/>
                  <a:pt x="1362075" y="176212"/>
                </a:cubicBezTo>
                <a:cubicBezTo>
                  <a:pt x="1371761" y="173570"/>
                  <a:pt x="1381125" y="169862"/>
                  <a:pt x="1390650" y="166687"/>
                </a:cubicBezTo>
                <a:lnTo>
                  <a:pt x="1404938" y="161925"/>
                </a:lnTo>
                <a:lnTo>
                  <a:pt x="1447800" y="147637"/>
                </a:lnTo>
                <a:cubicBezTo>
                  <a:pt x="1452563" y="146049"/>
                  <a:pt x="1457136" y="143700"/>
                  <a:pt x="1462088" y="142875"/>
                </a:cubicBezTo>
                <a:cubicBezTo>
                  <a:pt x="1560007" y="126553"/>
                  <a:pt x="1438668" y="147559"/>
                  <a:pt x="1509713" y="133350"/>
                </a:cubicBezTo>
                <a:cubicBezTo>
                  <a:pt x="1538143" y="127664"/>
                  <a:pt x="1545632" y="128219"/>
                  <a:pt x="1576388" y="123825"/>
                </a:cubicBezTo>
                <a:cubicBezTo>
                  <a:pt x="1615729" y="118205"/>
                  <a:pt x="1597845" y="118606"/>
                  <a:pt x="1643063" y="114300"/>
                </a:cubicBezTo>
                <a:cubicBezTo>
                  <a:pt x="1663668" y="112338"/>
                  <a:pt x="1684354" y="111330"/>
                  <a:pt x="1704975" y="109537"/>
                </a:cubicBezTo>
                <a:cubicBezTo>
                  <a:pt x="1719391" y="108283"/>
                  <a:pt x="1779555" y="102087"/>
                  <a:pt x="1795463" y="100012"/>
                </a:cubicBezTo>
                <a:cubicBezTo>
                  <a:pt x="1817725" y="97108"/>
                  <a:pt x="1840123" y="94890"/>
                  <a:pt x="1862138" y="90487"/>
                </a:cubicBezTo>
                <a:cubicBezTo>
                  <a:pt x="1870075" y="88900"/>
                  <a:pt x="1877950" y="86956"/>
                  <a:pt x="1885950" y="85725"/>
                </a:cubicBezTo>
                <a:cubicBezTo>
                  <a:pt x="1898600" y="83779"/>
                  <a:pt x="1911380" y="82772"/>
                  <a:pt x="1924050" y="80962"/>
                </a:cubicBezTo>
                <a:cubicBezTo>
                  <a:pt x="1990934" y="71407"/>
                  <a:pt x="1904853" y="80543"/>
                  <a:pt x="2005013" y="71437"/>
                </a:cubicBezTo>
                <a:cubicBezTo>
                  <a:pt x="2012950" y="69850"/>
                  <a:pt x="2021016" y="68805"/>
                  <a:pt x="2028825" y="66675"/>
                </a:cubicBezTo>
                <a:cubicBezTo>
                  <a:pt x="2038511" y="64033"/>
                  <a:pt x="2057400" y="57150"/>
                  <a:pt x="2057400" y="57150"/>
                </a:cubicBezTo>
                <a:cubicBezTo>
                  <a:pt x="2066925" y="50800"/>
                  <a:pt x="2082355" y="48960"/>
                  <a:pt x="2085975" y="38100"/>
                </a:cubicBezTo>
                <a:cubicBezTo>
                  <a:pt x="2092326" y="19050"/>
                  <a:pt x="2085975" y="25399"/>
                  <a:pt x="2105025" y="19050"/>
                </a:cubicBezTo>
                <a:cubicBezTo>
                  <a:pt x="2099553" y="2632"/>
                  <a:pt x="2103813" y="8311"/>
                  <a:pt x="2095500" y="0"/>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31"/>
          <p:cNvCxnSpPr>
            <a:endCxn id="29" idx="2"/>
          </p:cNvCxnSpPr>
          <p:nvPr/>
        </p:nvCxnSpPr>
        <p:spPr>
          <a:xfrm>
            <a:off x="2542222" y="5146680"/>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2694622" y="5181600"/>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2847022" y="5181600"/>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2999422" y="5218117"/>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3151822" y="5218117"/>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3304222" y="5218117"/>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3504247" y="5257800"/>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656647" y="5257800"/>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3809047" y="5218117"/>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3961447" y="5218117"/>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4113847" y="5181600"/>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4266247" y="5181600"/>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Forme libre 46"/>
          <p:cNvSpPr/>
          <p:nvPr/>
        </p:nvSpPr>
        <p:spPr>
          <a:xfrm>
            <a:off x="5157788" y="3695700"/>
            <a:ext cx="2071687" cy="1621511"/>
          </a:xfrm>
          <a:custGeom>
            <a:avLst/>
            <a:gdLst>
              <a:gd name="connsiteX0" fmla="*/ 0 w 2071687"/>
              <a:gd name="connsiteY0" fmla="*/ 1590675 h 1621511"/>
              <a:gd name="connsiteX1" fmla="*/ 23812 w 2071687"/>
              <a:gd name="connsiteY1" fmla="*/ 1600200 h 1621511"/>
              <a:gd name="connsiteX2" fmla="*/ 390525 w 2071687"/>
              <a:gd name="connsiteY2" fmla="*/ 1609725 h 1621511"/>
              <a:gd name="connsiteX3" fmla="*/ 471487 w 2071687"/>
              <a:gd name="connsiteY3" fmla="*/ 1604963 h 1621511"/>
              <a:gd name="connsiteX4" fmla="*/ 500062 w 2071687"/>
              <a:gd name="connsiteY4" fmla="*/ 1600200 h 1621511"/>
              <a:gd name="connsiteX5" fmla="*/ 590550 w 2071687"/>
              <a:gd name="connsiteY5" fmla="*/ 1595438 h 1621511"/>
              <a:gd name="connsiteX6" fmla="*/ 642937 w 2071687"/>
              <a:gd name="connsiteY6" fmla="*/ 1581150 h 1621511"/>
              <a:gd name="connsiteX7" fmla="*/ 671512 w 2071687"/>
              <a:gd name="connsiteY7" fmla="*/ 1571625 h 1621511"/>
              <a:gd name="connsiteX8" fmla="*/ 714375 w 2071687"/>
              <a:gd name="connsiteY8" fmla="*/ 1552575 h 1621511"/>
              <a:gd name="connsiteX9" fmla="*/ 757237 w 2071687"/>
              <a:gd name="connsiteY9" fmla="*/ 1543050 h 1621511"/>
              <a:gd name="connsiteX10" fmla="*/ 776287 w 2071687"/>
              <a:gd name="connsiteY10" fmla="*/ 1538288 h 1621511"/>
              <a:gd name="connsiteX11" fmla="*/ 804862 w 2071687"/>
              <a:gd name="connsiteY11" fmla="*/ 1533525 h 1621511"/>
              <a:gd name="connsiteX12" fmla="*/ 852487 w 2071687"/>
              <a:gd name="connsiteY12" fmla="*/ 1519238 h 1621511"/>
              <a:gd name="connsiteX13" fmla="*/ 881062 w 2071687"/>
              <a:gd name="connsiteY13" fmla="*/ 1509713 h 1621511"/>
              <a:gd name="connsiteX14" fmla="*/ 895350 w 2071687"/>
              <a:gd name="connsiteY14" fmla="*/ 1504950 h 1621511"/>
              <a:gd name="connsiteX15" fmla="*/ 923925 w 2071687"/>
              <a:gd name="connsiteY15" fmla="*/ 1485900 h 1621511"/>
              <a:gd name="connsiteX16" fmla="*/ 938212 w 2071687"/>
              <a:gd name="connsiteY16" fmla="*/ 1476375 h 1621511"/>
              <a:gd name="connsiteX17" fmla="*/ 952500 w 2071687"/>
              <a:gd name="connsiteY17" fmla="*/ 1466850 h 1621511"/>
              <a:gd name="connsiteX18" fmla="*/ 990600 w 2071687"/>
              <a:gd name="connsiteY18" fmla="*/ 1433513 h 1621511"/>
              <a:gd name="connsiteX19" fmla="*/ 1004887 w 2071687"/>
              <a:gd name="connsiteY19" fmla="*/ 1423988 h 1621511"/>
              <a:gd name="connsiteX20" fmla="*/ 1019175 w 2071687"/>
              <a:gd name="connsiteY20" fmla="*/ 1419225 h 1621511"/>
              <a:gd name="connsiteX21" fmla="*/ 1047750 w 2071687"/>
              <a:gd name="connsiteY21" fmla="*/ 1400175 h 1621511"/>
              <a:gd name="connsiteX22" fmla="*/ 1076325 w 2071687"/>
              <a:gd name="connsiteY22" fmla="*/ 1381125 h 1621511"/>
              <a:gd name="connsiteX23" fmla="*/ 1090612 w 2071687"/>
              <a:gd name="connsiteY23" fmla="*/ 1371600 h 1621511"/>
              <a:gd name="connsiteX24" fmla="*/ 1100137 w 2071687"/>
              <a:gd name="connsiteY24" fmla="*/ 1357313 h 1621511"/>
              <a:gd name="connsiteX25" fmla="*/ 1114425 w 2071687"/>
              <a:gd name="connsiteY25" fmla="*/ 1352550 h 1621511"/>
              <a:gd name="connsiteX26" fmla="*/ 1143000 w 2071687"/>
              <a:gd name="connsiteY26" fmla="*/ 1333500 h 1621511"/>
              <a:gd name="connsiteX27" fmla="*/ 1157287 w 2071687"/>
              <a:gd name="connsiteY27" fmla="*/ 1323975 h 1621511"/>
              <a:gd name="connsiteX28" fmla="*/ 1171575 w 2071687"/>
              <a:gd name="connsiteY28" fmla="*/ 1314450 h 1621511"/>
              <a:gd name="connsiteX29" fmla="*/ 1185862 w 2071687"/>
              <a:gd name="connsiteY29" fmla="*/ 1300163 h 1621511"/>
              <a:gd name="connsiteX30" fmla="*/ 1214437 w 2071687"/>
              <a:gd name="connsiteY30" fmla="*/ 1281113 h 1621511"/>
              <a:gd name="connsiteX31" fmla="*/ 1243012 w 2071687"/>
              <a:gd name="connsiteY31" fmla="*/ 1266825 h 1621511"/>
              <a:gd name="connsiteX32" fmla="*/ 1266825 w 2071687"/>
              <a:gd name="connsiteY32" fmla="*/ 1243013 h 1621511"/>
              <a:gd name="connsiteX33" fmla="*/ 1290637 w 2071687"/>
              <a:gd name="connsiteY33" fmla="*/ 1219200 h 1621511"/>
              <a:gd name="connsiteX34" fmla="*/ 1300162 w 2071687"/>
              <a:gd name="connsiteY34" fmla="*/ 1204913 h 1621511"/>
              <a:gd name="connsiteX35" fmla="*/ 1314450 w 2071687"/>
              <a:gd name="connsiteY35" fmla="*/ 1195388 h 1621511"/>
              <a:gd name="connsiteX36" fmla="*/ 1333500 w 2071687"/>
              <a:gd name="connsiteY36" fmla="*/ 1166813 h 1621511"/>
              <a:gd name="connsiteX37" fmla="*/ 1343025 w 2071687"/>
              <a:gd name="connsiteY37" fmla="*/ 1152525 h 1621511"/>
              <a:gd name="connsiteX38" fmla="*/ 1357312 w 2071687"/>
              <a:gd name="connsiteY38" fmla="*/ 1138238 h 1621511"/>
              <a:gd name="connsiteX39" fmla="*/ 1390650 w 2071687"/>
              <a:gd name="connsiteY39" fmla="*/ 1100138 h 1621511"/>
              <a:gd name="connsiteX40" fmla="*/ 1409700 w 2071687"/>
              <a:gd name="connsiteY40" fmla="*/ 1076325 h 1621511"/>
              <a:gd name="connsiteX41" fmla="*/ 1433512 w 2071687"/>
              <a:gd name="connsiteY41" fmla="*/ 1052513 h 1621511"/>
              <a:gd name="connsiteX42" fmla="*/ 1457325 w 2071687"/>
              <a:gd name="connsiteY42" fmla="*/ 1028700 h 1621511"/>
              <a:gd name="connsiteX43" fmla="*/ 1466850 w 2071687"/>
              <a:gd name="connsiteY43" fmla="*/ 1014413 h 1621511"/>
              <a:gd name="connsiteX44" fmla="*/ 1481137 w 2071687"/>
              <a:gd name="connsiteY44" fmla="*/ 1000125 h 1621511"/>
              <a:gd name="connsiteX45" fmla="*/ 1490662 w 2071687"/>
              <a:gd name="connsiteY45" fmla="*/ 985838 h 1621511"/>
              <a:gd name="connsiteX46" fmla="*/ 1519237 w 2071687"/>
              <a:gd name="connsiteY46" fmla="*/ 957263 h 1621511"/>
              <a:gd name="connsiteX47" fmla="*/ 1533525 w 2071687"/>
              <a:gd name="connsiteY47" fmla="*/ 942975 h 1621511"/>
              <a:gd name="connsiteX48" fmla="*/ 1557337 w 2071687"/>
              <a:gd name="connsiteY48" fmla="*/ 914400 h 1621511"/>
              <a:gd name="connsiteX49" fmla="*/ 1576387 w 2071687"/>
              <a:gd name="connsiteY49" fmla="*/ 885825 h 1621511"/>
              <a:gd name="connsiteX50" fmla="*/ 1595437 w 2071687"/>
              <a:gd name="connsiteY50" fmla="*/ 857250 h 1621511"/>
              <a:gd name="connsiteX51" fmla="*/ 1600200 w 2071687"/>
              <a:gd name="connsiteY51" fmla="*/ 842963 h 1621511"/>
              <a:gd name="connsiteX52" fmla="*/ 1619250 w 2071687"/>
              <a:gd name="connsiteY52" fmla="*/ 814388 h 1621511"/>
              <a:gd name="connsiteX53" fmla="*/ 1628775 w 2071687"/>
              <a:gd name="connsiteY53" fmla="*/ 800100 h 1621511"/>
              <a:gd name="connsiteX54" fmla="*/ 1638300 w 2071687"/>
              <a:gd name="connsiteY54" fmla="*/ 785813 h 1621511"/>
              <a:gd name="connsiteX55" fmla="*/ 1662112 w 2071687"/>
              <a:gd name="connsiteY55" fmla="*/ 742950 h 1621511"/>
              <a:gd name="connsiteX56" fmla="*/ 1676400 w 2071687"/>
              <a:gd name="connsiteY56" fmla="*/ 728663 h 1621511"/>
              <a:gd name="connsiteX57" fmla="*/ 1695450 w 2071687"/>
              <a:gd name="connsiteY57" fmla="*/ 700088 h 1621511"/>
              <a:gd name="connsiteX58" fmla="*/ 1719262 w 2071687"/>
              <a:gd name="connsiteY58" fmla="*/ 671513 h 1621511"/>
              <a:gd name="connsiteX59" fmla="*/ 1752600 w 2071687"/>
              <a:gd name="connsiteY59" fmla="*/ 628650 h 1621511"/>
              <a:gd name="connsiteX60" fmla="*/ 1790700 w 2071687"/>
              <a:gd name="connsiteY60" fmla="*/ 571500 h 1621511"/>
              <a:gd name="connsiteX61" fmla="*/ 1800225 w 2071687"/>
              <a:gd name="connsiteY61" fmla="*/ 557213 h 1621511"/>
              <a:gd name="connsiteX62" fmla="*/ 1809750 w 2071687"/>
              <a:gd name="connsiteY62" fmla="*/ 542925 h 1621511"/>
              <a:gd name="connsiteX63" fmla="*/ 1814512 w 2071687"/>
              <a:gd name="connsiteY63" fmla="*/ 528638 h 1621511"/>
              <a:gd name="connsiteX64" fmla="*/ 1847850 w 2071687"/>
              <a:gd name="connsiteY64" fmla="*/ 485775 h 1621511"/>
              <a:gd name="connsiteX65" fmla="*/ 1862137 w 2071687"/>
              <a:gd name="connsiteY65" fmla="*/ 457200 h 1621511"/>
              <a:gd name="connsiteX66" fmla="*/ 1866900 w 2071687"/>
              <a:gd name="connsiteY66" fmla="*/ 442913 h 1621511"/>
              <a:gd name="connsiteX67" fmla="*/ 1885950 w 2071687"/>
              <a:gd name="connsiteY67" fmla="*/ 414338 h 1621511"/>
              <a:gd name="connsiteX68" fmla="*/ 1909762 w 2071687"/>
              <a:gd name="connsiteY68" fmla="*/ 371475 h 1621511"/>
              <a:gd name="connsiteX69" fmla="*/ 1919287 w 2071687"/>
              <a:gd name="connsiteY69" fmla="*/ 357188 h 1621511"/>
              <a:gd name="connsiteX70" fmla="*/ 1933575 w 2071687"/>
              <a:gd name="connsiteY70" fmla="*/ 328613 h 1621511"/>
              <a:gd name="connsiteX71" fmla="*/ 1943100 w 2071687"/>
              <a:gd name="connsiteY71" fmla="*/ 300038 h 1621511"/>
              <a:gd name="connsiteX72" fmla="*/ 1947862 w 2071687"/>
              <a:gd name="connsiteY72" fmla="*/ 285750 h 1621511"/>
              <a:gd name="connsiteX73" fmla="*/ 1957387 w 2071687"/>
              <a:gd name="connsiteY73" fmla="*/ 271463 h 1621511"/>
              <a:gd name="connsiteX74" fmla="*/ 1966912 w 2071687"/>
              <a:gd name="connsiteY74" fmla="*/ 242888 h 1621511"/>
              <a:gd name="connsiteX75" fmla="*/ 1976437 w 2071687"/>
              <a:gd name="connsiteY75" fmla="*/ 214313 h 1621511"/>
              <a:gd name="connsiteX76" fmla="*/ 1981200 w 2071687"/>
              <a:gd name="connsiteY76" fmla="*/ 200025 h 1621511"/>
              <a:gd name="connsiteX77" fmla="*/ 1990725 w 2071687"/>
              <a:gd name="connsiteY77" fmla="*/ 185738 h 1621511"/>
              <a:gd name="connsiteX78" fmla="*/ 2014537 w 2071687"/>
              <a:gd name="connsiteY78" fmla="*/ 142875 h 1621511"/>
              <a:gd name="connsiteX79" fmla="*/ 2024062 w 2071687"/>
              <a:gd name="connsiteY79" fmla="*/ 128588 h 1621511"/>
              <a:gd name="connsiteX80" fmla="*/ 2028825 w 2071687"/>
              <a:gd name="connsiteY80" fmla="*/ 109538 h 1621511"/>
              <a:gd name="connsiteX81" fmla="*/ 2033587 w 2071687"/>
              <a:gd name="connsiteY81" fmla="*/ 80963 h 1621511"/>
              <a:gd name="connsiteX82" fmla="*/ 2043112 w 2071687"/>
              <a:gd name="connsiteY82" fmla="*/ 52388 h 1621511"/>
              <a:gd name="connsiteX83" fmla="*/ 2057400 w 2071687"/>
              <a:gd name="connsiteY83" fmla="*/ 23813 h 1621511"/>
              <a:gd name="connsiteX84" fmla="*/ 2066925 w 2071687"/>
              <a:gd name="connsiteY84" fmla="*/ 9525 h 1621511"/>
              <a:gd name="connsiteX85" fmla="*/ 2071687 w 2071687"/>
              <a:gd name="connsiteY85" fmla="*/ 0 h 16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071687" h="1621511">
                <a:moveTo>
                  <a:pt x="0" y="1590675"/>
                </a:moveTo>
                <a:cubicBezTo>
                  <a:pt x="7937" y="1593850"/>
                  <a:pt x="15808" y="1597198"/>
                  <a:pt x="23812" y="1600200"/>
                </a:cubicBezTo>
                <a:cubicBezTo>
                  <a:pt x="135066" y="1641922"/>
                  <a:pt x="372169" y="1609477"/>
                  <a:pt x="390525" y="1609725"/>
                </a:cubicBezTo>
                <a:cubicBezTo>
                  <a:pt x="417512" y="1608138"/>
                  <a:pt x="444555" y="1607305"/>
                  <a:pt x="471487" y="1604963"/>
                </a:cubicBezTo>
                <a:cubicBezTo>
                  <a:pt x="481107" y="1604126"/>
                  <a:pt x="490436" y="1600970"/>
                  <a:pt x="500062" y="1600200"/>
                </a:cubicBezTo>
                <a:cubicBezTo>
                  <a:pt x="530170" y="1597791"/>
                  <a:pt x="560387" y="1597025"/>
                  <a:pt x="590550" y="1595438"/>
                </a:cubicBezTo>
                <a:cubicBezTo>
                  <a:pt x="624211" y="1588705"/>
                  <a:pt x="606679" y="1593236"/>
                  <a:pt x="642937" y="1581150"/>
                </a:cubicBezTo>
                <a:cubicBezTo>
                  <a:pt x="642942" y="1581148"/>
                  <a:pt x="671507" y="1571629"/>
                  <a:pt x="671512" y="1571625"/>
                </a:cubicBezTo>
                <a:cubicBezTo>
                  <a:pt x="690276" y="1559116"/>
                  <a:pt x="687173" y="1559375"/>
                  <a:pt x="714375" y="1552575"/>
                </a:cubicBezTo>
                <a:cubicBezTo>
                  <a:pt x="760834" y="1540961"/>
                  <a:pt x="702822" y="1555142"/>
                  <a:pt x="757237" y="1543050"/>
                </a:cubicBezTo>
                <a:cubicBezTo>
                  <a:pt x="763627" y="1541630"/>
                  <a:pt x="769869" y="1539572"/>
                  <a:pt x="776287" y="1538288"/>
                </a:cubicBezTo>
                <a:cubicBezTo>
                  <a:pt x="785756" y="1536394"/>
                  <a:pt x="795393" y="1535419"/>
                  <a:pt x="804862" y="1533525"/>
                </a:cubicBezTo>
                <a:cubicBezTo>
                  <a:pt x="822861" y="1529925"/>
                  <a:pt x="834256" y="1525315"/>
                  <a:pt x="852487" y="1519238"/>
                </a:cubicBezTo>
                <a:lnTo>
                  <a:pt x="881062" y="1509713"/>
                </a:lnTo>
                <a:cubicBezTo>
                  <a:pt x="885825" y="1508125"/>
                  <a:pt x="891173" y="1507735"/>
                  <a:pt x="895350" y="1504950"/>
                </a:cubicBezTo>
                <a:lnTo>
                  <a:pt x="923925" y="1485900"/>
                </a:lnTo>
                <a:lnTo>
                  <a:pt x="938212" y="1476375"/>
                </a:lnTo>
                <a:lnTo>
                  <a:pt x="952500" y="1466850"/>
                </a:lnTo>
                <a:cubicBezTo>
                  <a:pt x="968375" y="1443038"/>
                  <a:pt x="957262" y="1455738"/>
                  <a:pt x="990600" y="1433513"/>
                </a:cubicBezTo>
                <a:cubicBezTo>
                  <a:pt x="995362" y="1430338"/>
                  <a:pt x="999457" y="1425798"/>
                  <a:pt x="1004887" y="1423988"/>
                </a:cubicBezTo>
                <a:cubicBezTo>
                  <a:pt x="1009650" y="1422400"/>
                  <a:pt x="1014786" y="1421663"/>
                  <a:pt x="1019175" y="1419225"/>
                </a:cubicBezTo>
                <a:cubicBezTo>
                  <a:pt x="1029182" y="1413666"/>
                  <a:pt x="1038225" y="1406525"/>
                  <a:pt x="1047750" y="1400175"/>
                </a:cubicBezTo>
                <a:lnTo>
                  <a:pt x="1076325" y="1381125"/>
                </a:lnTo>
                <a:lnTo>
                  <a:pt x="1090612" y="1371600"/>
                </a:lnTo>
                <a:cubicBezTo>
                  <a:pt x="1093787" y="1366838"/>
                  <a:pt x="1095668" y="1360889"/>
                  <a:pt x="1100137" y="1357313"/>
                </a:cubicBezTo>
                <a:cubicBezTo>
                  <a:pt x="1104057" y="1354177"/>
                  <a:pt x="1110036" y="1354988"/>
                  <a:pt x="1114425" y="1352550"/>
                </a:cubicBezTo>
                <a:cubicBezTo>
                  <a:pt x="1124432" y="1346991"/>
                  <a:pt x="1133475" y="1339850"/>
                  <a:pt x="1143000" y="1333500"/>
                </a:cubicBezTo>
                <a:lnTo>
                  <a:pt x="1157287" y="1323975"/>
                </a:lnTo>
                <a:cubicBezTo>
                  <a:pt x="1162050" y="1320800"/>
                  <a:pt x="1167528" y="1318497"/>
                  <a:pt x="1171575" y="1314450"/>
                </a:cubicBezTo>
                <a:cubicBezTo>
                  <a:pt x="1176337" y="1309688"/>
                  <a:pt x="1180546" y="1304298"/>
                  <a:pt x="1185862" y="1300163"/>
                </a:cubicBezTo>
                <a:cubicBezTo>
                  <a:pt x="1194898" y="1293135"/>
                  <a:pt x="1203577" y="1284733"/>
                  <a:pt x="1214437" y="1281113"/>
                </a:cubicBezTo>
                <a:cubicBezTo>
                  <a:pt x="1234155" y="1274540"/>
                  <a:pt x="1224548" y="1279135"/>
                  <a:pt x="1243012" y="1266825"/>
                </a:cubicBezTo>
                <a:cubicBezTo>
                  <a:pt x="1268414" y="1228723"/>
                  <a:pt x="1235072" y="1274766"/>
                  <a:pt x="1266825" y="1243013"/>
                </a:cubicBezTo>
                <a:cubicBezTo>
                  <a:pt x="1298578" y="1211260"/>
                  <a:pt x="1252535" y="1244602"/>
                  <a:pt x="1290637" y="1219200"/>
                </a:cubicBezTo>
                <a:cubicBezTo>
                  <a:pt x="1293812" y="1214438"/>
                  <a:pt x="1296115" y="1208960"/>
                  <a:pt x="1300162" y="1204913"/>
                </a:cubicBezTo>
                <a:cubicBezTo>
                  <a:pt x="1304210" y="1200866"/>
                  <a:pt x="1310681" y="1199696"/>
                  <a:pt x="1314450" y="1195388"/>
                </a:cubicBezTo>
                <a:cubicBezTo>
                  <a:pt x="1321988" y="1186773"/>
                  <a:pt x="1327150" y="1176338"/>
                  <a:pt x="1333500" y="1166813"/>
                </a:cubicBezTo>
                <a:cubicBezTo>
                  <a:pt x="1336675" y="1162050"/>
                  <a:pt x="1338978" y="1156572"/>
                  <a:pt x="1343025" y="1152525"/>
                </a:cubicBezTo>
                <a:cubicBezTo>
                  <a:pt x="1347787" y="1147763"/>
                  <a:pt x="1353177" y="1143554"/>
                  <a:pt x="1357312" y="1138238"/>
                </a:cubicBezTo>
                <a:cubicBezTo>
                  <a:pt x="1387230" y="1099772"/>
                  <a:pt x="1362990" y="1118577"/>
                  <a:pt x="1390650" y="1100138"/>
                </a:cubicBezTo>
                <a:cubicBezTo>
                  <a:pt x="1399920" y="1072323"/>
                  <a:pt x="1388158" y="1097866"/>
                  <a:pt x="1409700" y="1076325"/>
                </a:cubicBezTo>
                <a:cubicBezTo>
                  <a:pt x="1441453" y="1044573"/>
                  <a:pt x="1395409" y="1077916"/>
                  <a:pt x="1433512" y="1052513"/>
                </a:cubicBezTo>
                <a:cubicBezTo>
                  <a:pt x="1458909" y="1014416"/>
                  <a:pt x="1425577" y="1060447"/>
                  <a:pt x="1457325" y="1028700"/>
                </a:cubicBezTo>
                <a:cubicBezTo>
                  <a:pt x="1461372" y="1024653"/>
                  <a:pt x="1463186" y="1018810"/>
                  <a:pt x="1466850" y="1014413"/>
                </a:cubicBezTo>
                <a:cubicBezTo>
                  <a:pt x="1471162" y="1009239"/>
                  <a:pt x="1476825" y="1005299"/>
                  <a:pt x="1481137" y="1000125"/>
                </a:cubicBezTo>
                <a:cubicBezTo>
                  <a:pt x="1484801" y="995728"/>
                  <a:pt x="1486859" y="990116"/>
                  <a:pt x="1490662" y="985838"/>
                </a:cubicBezTo>
                <a:cubicBezTo>
                  <a:pt x="1499611" y="975770"/>
                  <a:pt x="1509712" y="966788"/>
                  <a:pt x="1519237" y="957263"/>
                </a:cubicBezTo>
                <a:cubicBezTo>
                  <a:pt x="1524000" y="952500"/>
                  <a:pt x="1529789" y="948579"/>
                  <a:pt x="1533525" y="942975"/>
                </a:cubicBezTo>
                <a:cubicBezTo>
                  <a:pt x="1567566" y="891915"/>
                  <a:pt x="1514551" y="969413"/>
                  <a:pt x="1557337" y="914400"/>
                </a:cubicBezTo>
                <a:cubicBezTo>
                  <a:pt x="1564365" y="905364"/>
                  <a:pt x="1570037" y="895350"/>
                  <a:pt x="1576387" y="885825"/>
                </a:cubicBezTo>
                <a:lnTo>
                  <a:pt x="1595437" y="857250"/>
                </a:lnTo>
                <a:cubicBezTo>
                  <a:pt x="1597025" y="852488"/>
                  <a:pt x="1597762" y="847351"/>
                  <a:pt x="1600200" y="842963"/>
                </a:cubicBezTo>
                <a:cubicBezTo>
                  <a:pt x="1605760" y="832956"/>
                  <a:pt x="1612900" y="823913"/>
                  <a:pt x="1619250" y="814388"/>
                </a:cubicBezTo>
                <a:lnTo>
                  <a:pt x="1628775" y="800100"/>
                </a:lnTo>
                <a:lnTo>
                  <a:pt x="1638300" y="785813"/>
                </a:lnTo>
                <a:cubicBezTo>
                  <a:pt x="1644288" y="767846"/>
                  <a:pt x="1645735" y="759325"/>
                  <a:pt x="1662112" y="742950"/>
                </a:cubicBezTo>
                <a:cubicBezTo>
                  <a:pt x="1666875" y="738188"/>
                  <a:pt x="1672265" y="733979"/>
                  <a:pt x="1676400" y="728663"/>
                </a:cubicBezTo>
                <a:cubicBezTo>
                  <a:pt x="1683428" y="719627"/>
                  <a:pt x="1687356" y="708183"/>
                  <a:pt x="1695450" y="700088"/>
                </a:cubicBezTo>
                <a:cubicBezTo>
                  <a:pt x="1737200" y="658335"/>
                  <a:pt x="1686102" y="711305"/>
                  <a:pt x="1719262" y="671513"/>
                </a:cubicBezTo>
                <a:cubicBezTo>
                  <a:pt x="1756565" y="626750"/>
                  <a:pt x="1704455" y="700867"/>
                  <a:pt x="1752600" y="628650"/>
                </a:cubicBezTo>
                <a:lnTo>
                  <a:pt x="1790700" y="571500"/>
                </a:lnTo>
                <a:lnTo>
                  <a:pt x="1800225" y="557213"/>
                </a:lnTo>
                <a:lnTo>
                  <a:pt x="1809750" y="542925"/>
                </a:lnTo>
                <a:cubicBezTo>
                  <a:pt x="1811337" y="538163"/>
                  <a:pt x="1812074" y="533026"/>
                  <a:pt x="1814512" y="528638"/>
                </a:cubicBezTo>
                <a:cubicBezTo>
                  <a:pt x="1828753" y="503004"/>
                  <a:pt x="1830495" y="503130"/>
                  <a:pt x="1847850" y="485775"/>
                </a:cubicBezTo>
                <a:cubicBezTo>
                  <a:pt x="1859817" y="449872"/>
                  <a:pt x="1843676" y="494121"/>
                  <a:pt x="1862137" y="457200"/>
                </a:cubicBezTo>
                <a:cubicBezTo>
                  <a:pt x="1864382" y="452710"/>
                  <a:pt x="1864462" y="447301"/>
                  <a:pt x="1866900" y="442913"/>
                </a:cubicBezTo>
                <a:cubicBezTo>
                  <a:pt x="1872460" y="432906"/>
                  <a:pt x="1885950" y="414338"/>
                  <a:pt x="1885950" y="414338"/>
                </a:cubicBezTo>
                <a:cubicBezTo>
                  <a:pt x="1894331" y="389190"/>
                  <a:pt x="1887928" y="404226"/>
                  <a:pt x="1909762" y="371475"/>
                </a:cubicBezTo>
                <a:cubicBezTo>
                  <a:pt x="1912937" y="366713"/>
                  <a:pt x="1917477" y="362618"/>
                  <a:pt x="1919287" y="357188"/>
                </a:cubicBezTo>
                <a:cubicBezTo>
                  <a:pt x="1925860" y="337470"/>
                  <a:pt x="1921265" y="347077"/>
                  <a:pt x="1933575" y="328613"/>
                </a:cubicBezTo>
                <a:lnTo>
                  <a:pt x="1943100" y="300038"/>
                </a:lnTo>
                <a:cubicBezTo>
                  <a:pt x="1944687" y="295275"/>
                  <a:pt x="1945077" y="289927"/>
                  <a:pt x="1947862" y="285750"/>
                </a:cubicBezTo>
                <a:cubicBezTo>
                  <a:pt x="1951037" y="280988"/>
                  <a:pt x="1955062" y="276693"/>
                  <a:pt x="1957387" y="271463"/>
                </a:cubicBezTo>
                <a:cubicBezTo>
                  <a:pt x="1961465" y="262288"/>
                  <a:pt x="1963737" y="252413"/>
                  <a:pt x="1966912" y="242888"/>
                </a:cubicBezTo>
                <a:lnTo>
                  <a:pt x="1976437" y="214313"/>
                </a:lnTo>
                <a:cubicBezTo>
                  <a:pt x="1978025" y="209550"/>
                  <a:pt x="1978415" y="204202"/>
                  <a:pt x="1981200" y="200025"/>
                </a:cubicBezTo>
                <a:lnTo>
                  <a:pt x="1990725" y="185738"/>
                </a:lnTo>
                <a:cubicBezTo>
                  <a:pt x="1999106" y="160590"/>
                  <a:pt x="1992703" y="175626"/>
                  <a:pt x="2014537" y="142875"/>
                </a:cubicBezTo>
                <a:lnTo>
                  <a:pt x="2024062" y="128588"/>
                </a:lnTo>
                <a:cubicBezTo>
                  <a:pt x="2025650" y="122238"/>
                  <a:pt x="2027541" y="115956"/>
                  <a:pt x="2028825" y="109538"/>
                </a:cubicBezTo>
                <a:cubicBezTo>
                  <a:pt x="2030719" y="100069"/>
                  <a:pt x="2031245" y="90331"/>
                  <a:pt x="2033587" y="80963"/>
                </a:cubicBezTo>
                <a:cubicBezTo>
                  <a:pt x="2036022" y="71223"/>
                  <a:pt x="2037543" y="60742"/>
                  <a:pt x="2043112" y="52388"/>
                </a:cubicBezTo>
                <a:cubicBezTo>
                  <a:pt x="2070410" y="11439"/>
                  <a:pt x="2037681" y="63249"/>
                  <a:pt x="2057400" y="23813"/>
                </a:cubicBezTo>
                <a:cubicBezTo>
                  <a:pt x="2059960" y="18693"/>
                  <a:pt x="2063980" y="14433"/>
                  <a:pt x="2066925" y="9525"/>
                </a:cubicBezTo>
                <a:cubicBezTo>
                  <a:pt x="2068751" y="6481"/>
                  <a:pt x="2070100" y="3175"/>
                  <a:pt x="2071687" y="0"/>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Forme libre 47"/>
          <p:cNvSpPr/>
          <p:nvPr/>
        </p:nvSpPr>
        <p:spPr>
          <a:xfrm>
            <a:off x="5176838" y="4714875"/>
            <a:ext cx="2081212" cy="785813"/>
          </a:xfrm>
          <a:custGeom>
            <a:avLst/>
            <a:gdLst>
              <a:gd name="connsiteX0" fmla="*/ 0 w 2081212"/>
              <a:gd name="connsiteY0" fmla="*/ 785813 h 785813"/>
              <a:gd name="connsiteX1" fmla="*/ 57150 w 2081212"/>
              <a:gd name="connsiteY1" fmla="*/ 781050 h 785813"/>
              <a:gd name="connsiteX2" fmla="*/ 76200 w 2081212"/>
              <a:gd name="connsiteY2" fmla="*/ 776288 h 785813"/>
              <a:gd name="connsiteX3" fmla="*/ 119062 w 2081212"/>
              <a:gd name="connsiteY3" fmla="*/ 771525 h 785813"/>
              <a:gd name="connsiteX4" fmla="*/ 180975 w 2081212"/>
              <a:gd name="connsiteY4" fmla="*/ 757238 h 785813"/>
              <a:gd name="connsiteX5" fmla="*/ 266700 w 2081212"/>
              <a:gd name="connsiteY5" fmla="*/ 762000 h 785813"/>
              <a:gd name="connsiteX6" fmla="*/ 314325 w 2081212"/>
              <a:gd name="connsiteY6" fmla="*/ 766763 h 785813"/>
              <a:gd name="connsiteX7" fmla="*/ 409575 w 2081212"/>
              <a:gd name="connsiteY7" fmla="*/ 762000 h 785813"/>
              <a:gd name="connsiteX8" fmla="*/ 466725 w 2081212"/>
              <a:gd name="connsiteY8" fmla="*/ 757238 h 785813"/>
              <a:gd name="connsiteX9" fmla="*/ 547687 w 2081212"/>
              <a:gd name="connsiteY9" fmla="*/ 747713 h 785813"/>
              <a:gd name="connsiteX10" fmla="*/ 595312 w 2081212"/>
              <a:gd name="connsiteY10" fmla="*/ 733425 h 785813"/>
              <a:gd name="connsiteX11" fmla="*/ 666750 w 2081212"/>
              <a:gd name="connsiteY11" fmla="*/ 709613 h 785813"/>
              <a:gd name="connsiteX12" fmla="*/ 695325 w 2081212"/>
              <a:gd name="connsiteY12" fmla="*/ 700088 h 785813"/>
              <a:gd name="connsiteX13" fmla="*/ 733425 w 2081212"/>
              <a:gd name="connsiteY13" fmla="*/ 690563 h 785813"/>
              <a:gd name="connsiteX14" fmla="*/ 752475 w 2081212"/>
              <a:gd name="connsiteY14" fmla="*/ 685800 h 785813"/>
              <a:gd name="connsiteX15" fmla="*/ 781050 w 2081212"/>
              <a:gd name="connsiteY15" fmla="*/ 676275 h 785813"/>
              <a:gd name="connsiteX16" fmla="*/ 795337 w 2081212"/>
              <a:gd name="connsiteY16" fmla="*/ 671513 h 785813"/>
              <a:gd name="connsiteX17" fmla="*/ 838200 w 2081212"/>
              <a:gd name="connsiteY17" fmla="*/ 661988 h 785813"/>
              <a:gd name="connsiteX18" fmla="*/ 904875 w 2081212"/>
              <a:gd name="connsiteY18" fmla="*/ 642938 h 785813"/>
              <a:gd name="connsiteX19" fmla="*/ 923925 w 2081212"/>
              <a:gd name="connsiteY19" fmla="*/ 638175 h 785813"/>
              <a:gd name="connsiteX20" fmla="*/ 971550 w 2081212"/>
              <a:gd name="connsiteY20" fmla="*/ 628650 h 785813"/>
              <a:gd name="connsiteX21" fmla="*/ 985837 w 2081212"/>
              <a:gd name="connsiteY21" fmla="*/ 623888 h 785813"/>
              <a:gd name="connsiteX22" fmla="*/ 1023937 w 2081212"/>
              <a:gd name="connsiteY22" fmla="*/ 614363 h 785813"/>
              <a:gd name="connsiteX23" fmla="*/ 1038225 w 2081212"/>
              <a:gd name="connsiteY23" fmla="*/ 609600 h 785813"/>
              <a:gd name="connsiteX24" fmla="*/ 1052512 w 2081212"/>
              <a:gd name="connsiteY24" fmla="*/ 600075 h 785813"/>
              <a:gd name="connsiteX25" fmla="*/ 1104900 w 2081212"/>
              <a:gd name="connsiteY25" fmla="*/ 576263 h 785813"/>
              <a:gd name="connsiteX26" fmla="*/ 1133475 w 2081212"/>
              <a:gd name="connsiteY26" fmla="*/ 557213 h 785813"/>
              <a:gd name="connsiteX27" fmla="*/ 1147762 w 2081212"/>
              <a:gd name="connsiteY27" fmla="*/ 552450 h 785813"/>
              <a:gd name="connsiteX28" fmla="*/ 1176337 w 2081212"/>
              <a:gd name="connsiteY28" fmla="*/ 533400 h 785813"/>
              <a:gd name="connsiteX29" fmla="*/ 1233487 w 2081212"/>
              <a:gd name="connsiteY29" fmla="*/ 514350 h 785813"/>
              <a:gd name="connsiteX30" fmla="*/ 1262062 w 2081212"/>
              <a:gd name="connsiteY30" fmla="*/ 504825 h 785813"/>
              <a:gd name="connsiteX31" fmla="*/ 1304925 w 2081212"/>
              <a:gd name="connsiteY31" fmla="*/ 481013 h 785813"/>
              <a:gd name="connsiteX32" fmla="*/ 1333500 w 2081212"/>
              <a:gd name="connsiteY32" fmla="*/ 466725 h 785813"/>
              <a:gd name="connsiteX33" fmla="*/ 1362075 w 2081212"/>
              <a:gd name="connsiteY33" fmla="*/ 452438 h 785813"/>
              <a:gd name="connsiteX34" fmla="*/ 1390650 w 2081212"/>
              <a:gd name="connsiteY34" fmla="*/ 438150 h 785813"/>
              <a:gd name="connsiteX35" fmla="*/ 1419225 w 2081212"/>
              <a:gd name="connsiteY35" fmla="*/ 423863 h 785813"/>
              <a:gd name="connsiteX36" fmla="*/ 1433512 w 2081212"/>
              <a:gd name="connsiteY36" fmla="*/ 414338 h 785813"/>
              <a:gd name="connsiteX37" fmla="*/ 1447800 w 2081212"/>
              <a:gd name="connsiteY37" fmla="*/ 409575 h 785813"/>
              <a:gd name="connsiteX38" fmla="*/ 1490662 w 2081212"/>
              <a:gd name="connsiteY38" fmla="*/ 385763 h 785813"/>
              <a:gd name="connsiteX39" fmla="*/ 1519237 w 2081212"/>
              <a:gd name="connsiteY39" fmla="*/ 366713 h 785813"/>
              <a:gd name="connsiteX40" fmla="*/ 1533525 w 2081212"/>
              <a:gd name="connsiteY40" fmla="*/ 361950 h 785813"/>
              <a:gd name="connsiteX41" fmla="*/ 1547812 w 2081212"/>
              <a:gd name="connsiteY41" fmla="*/ 352425 h 785813"/>
              <a:gd name="connsiteX42" fmla="*/ 1576387 w 2081212"/>
              <a:gd name="connsiteY42" fmla="*/ 342900 h 785813"/>
              <a:gd name="connsiteX43" fmla="*/ 1604962 w 2081212"/>
              <a:gd name="connsiteY43" fmla="*/ 328613 h 785813"/>
              <a:gd name="connsiteX44" fmla="*/ 1633537 w 2081212"/>
              <a:gd name="connsiteY44" fmla="*/ 304800 h 785813"/>
              <a:gd name="connsiteX45" fmla="*/ 1657350 w 2081212"/>
              <a:gd name="connsiteY45" fmla="*/ 280988 h 785813"/>
              <a:gd name="connsiteX46" fmla="*/ 1695450 w 2081212"/>
              <a:gd name="connsiteY46" fmla="*/ 247650 h 785813"/>
              <a:gd name="connsiteX47" fmla="*/ 1724025 w 2081212"/>
              <a:gd name="connsiteY47" fmla="*/ 228600 h 785813"/>
              <a:gd name="connsiteX48" fmla="*/ 1752600 w 2081212"/>
              <a:gd name="connsiteY48" fmla="*/ 219075 h 785813"/>
              <a:gd name="connsiteX49" fmla="*/ 1781175 w 2081212"/>
              <a:gd name="connsiteY49" fmla="*/ 195263 h 785813"/>
              <a:gd name="connsiteX50" fmla="*/ 1809750 w 2081212"/>
              <a:gd name="connsiteY50" fmla="*/ 185738 h 785813"/>
              <a:gd name="connsiteX51" fmla="*/ 1838325 w 2081212"/>
              <a:gd name="connsiteY51" fmla="*/ 166688 h 785813"/>
              <a:gd name="connsiteX52" fmla="*/ 1852612 w 2081212"/>
              <a:gd name="connsiteY52" fmla="*/ 161925 h 785813"/>
              <a:gd name="connsiteX53" fmla="*/ 1895475 w 2081212"/>
              <a:gd name="connsiteY53" fmla="*/ 138113 h 785813"/>
              <a:gd name="connsiteX54" fmla="*/ 1919287 w 2081212"/>
              <a:gd name="connsiteY54" fmla="*/ 119063 h 785813"/>
              <a:gd name="connsiteX55" fmla="*/ 1933575 w 2081212"/>
              <a:gd name="connsiteY55" fmla="*/ 104775 h 785813"/>
              <a:gd name="connsiteX56" fmla="*/ 1976437 w 2081212"/>
              <a:gd name="connsiteY56" fmla="*/ 80963 h 785813"/>
              <a:gd name="connsiteX57" fmla="*/ 1985962 w 2081212"/>
              <a:gd name="connsiteY57" fmla="*/ 66675 h 785813"/>
              <a:gd name="connsiteX58" fmla="*/ 2014537 w 2081212"/>
              <a:gd name="connsiteY58" fmla="*/ 47625 h 785813"/>
              <a:gd name="connsiteX59" fmla="*/ 2024062 w 2081212"/>
              <a:gd name="connsiteY59" fmla="*/ 33338 h 785813"/>
              <a:gd name="connsiteX60" fmla="*/ 2038350 w 2081212"/>
              <a:gd name="connsiteY60" fmla="*/ 28575 h 785813"/>
              <a:gd name="connsiteX61" fmla="*/ 2066925 w 2081212"/>
              <a:gd name="connsiteY61" fmla="*/ 9525 h 785813"/>
              <a:gd name="connsiteX62" fmla="*/ 2081212 w 2081212"/>
              <a:gd name="connsiteY62" fmla="*/ 0 h 78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081212" h="785813">
                <a:moveTo>
                  <a:pt x="0" y="785813"/>
                </a:moveTo>
                <a:cubicBezTo>
                  <a:pt x="19050" y="784225"/>
                  <a:pt x="38182" y="783421"/>
                  <a:pt x="57150" y="781050"/>
                </a:cubicBezTo>
                <a:cubicBezTo>
                  <a:pt x="63645" y="780238"/>
                  <a:pt x="69731" y="777283"/>
                  <a:pt x="76200" y="776288"/>
                </a:cubicBezTo>
                <a:cubicBezTo>
                  <a:pt x="90408" y="774102"/>
                  <a:pt x="104775" y="773113"/>
                  <a:pt x="119062" y="771525"/>
                </a:cubicBezTo>
                <a:cubicBezTo>
                  <a:pt x="158286" y="758450"/>
                  <a:pt x="137698" y="763420"/>
                  <a:pt x="180975" y="757238"/>
                </a:cubicBezTo>
                <a:lnTo>
                  <a:pt x="266700" y="762000"/>
                </a:lnTo>
                <a:cubicBezTo>
                  <a:pt x="282614" y="763137"/>
                  <a:pt x="298371" y="766763"/>
                  <a:pt x="314325" y="766763"/>
                </a:cubicBezTo>
                <a:cubicBezTo>
                  <a:pt x="346115" y="766763"/>
                  <a:pt x="377847" y="763983"/>
                  <a:pt x="409575" y="762000"/>
                </a:cubicBezTo>
                <a:cubicBezTo>
                  <a:pt x="428654" y="760808"/>
                  <a:pt x="447687" y="758969"/>
                  <a:pt x="466725" y="757238"/>
                </a:cubicBezTo>
                <a:cubicBezTo>
                  <a:pt x="489696" y="755150"/>
                  <a:pt x="523761" y="752063"/>
                  <a:pt x="547687" y="747713"/>
                </a:cubicBezTo>
                <a:cubicBezTo>
                  <a:pt x="563518" y="744835"/>
                  <a:pt x="580406" y="738393"/>
                  <a:pt x="595312" y="733425"/>
                </a:cubicBezTo>
                <a:lnTo>
                  <a:pt x="666750" y="709613"/>
                </a:lnTo>
                <a:cubicBezTo>
                  <a:pt x="666763" y="709609"/>
                  <a:pt x="695312" y="700091"/>
                  <a:pt x="695325" y="700088"/>
                </a:cubicBezTo>
                <a:cubicBezTo>
                  <a:pt x="743727" y="690406"/>
                  <a:pt x="699260" y="700324"/>
                  <a:pt x="733425" y="690563"/>
                </a:cubicBezTo>
                <a:cubicBezTo>
                  <a:pt x="739719" y="688765"/>
                  <a:pt x="746206" y="687681"/>
                  <a:pt x="752475" y="685800"/>
                </a:cubicBezTo>
                <a:cubicBezTo>
                  <a:pt x="762092" y="682915"/>
                  <a:pt x="771525" y="679450"/>
                  <a:pt x="781050" y="676275"/>
                </a:cubicBezTo>
                <a:cubicBezTo>
                  <a:pt x="785812" y="674688"/>
                  <a:pt x="790415" y="672498"/>
                  <a:pt x="795337" y="671513"/>
                </a:cubicBezTo>
                <a:cubicBezTo>
                  <a:pt x="808922" y="668796"/>
                  <a:pt x="824756" y="666021"/>
                  <a:pt x="838200" y="661988"/>
                </a:cubicBezTo>
                <a:cubicBezTo>
                  <a:pt x="906549" y="641484"/>
                  <a:pt x="821368" y="663815"/>
                  <a:pt x="904875" y="642938"/>
                </a:cubicBezTo>
                <a:cubicBezTo>
                  <a:pt x="911225" y="641350"/>
                  <a:pt x="917507" y="639459"/>
                  <a:pt x="923925" y="638175"/>
                </a:cubicBezTo>
                <a:cubicBezTo>
                  <a:pt x="939800" y="635000"/>
                  <a:pt x="956191" y="633769"/>
                  <a:pt x="971550" y="628650"/>
                </a:cubicBezTo>
                <a:cubicBezTo>
                  <a:pt x="976312" y="627063"/>
                  <a:pt x="980994" y="625209"/>
                  <a:pt x="985837" y="623888"/>
                </a:cubicBezTo>
                <a:cubicBezTo>
                  <a:pt x="998467" y="620444"/>
                  <a:pt x="1011518" y="618503"/>
                  <a:pt x="1023937" y="614363"/>
                </a:cubicBezTo>
                <a:cubicBezTo>
                  <a:pt x="1028700" y="612775"/>
                  <a:pt x="1033735" y="611845"/>
                  <a:pt x="1038225" y="609600"/>
                </a:cubicBezTo>
                <a:cubicBezTo>
                  <a:pt x="1043344" y="607040"/>
                  <a:pt x="1047487" y="602816"/>
                  <a:pt x="1052512" y="600075"/>
                </a:cubicBezTo>
                <a:cubicBezTo>
                  <a:pt x="1085977" y="581821"/>
                  <a:pt x="1080368" y="584439"/>
                  <a:pt x="1104900" y="576263"/>
                </a:cubicBezTo>
                <a:cubicBezTo>
                  <a:pt x="1114425" y="569913"/>
                  <a:pt x="1122615" y="560834"/>
                  <a:pt x="1133475" y="557213"/>
                </a:cubicBezTo>
                <a:cubicBezTo>
                  <a:pt x="1138237" y="555625"/>
                  <a:pt x="1143374" y="554888"/>
                  <a:pt x="1147762" y="552450"/>
                </a:cubicBezTo>
                <a:cubicBezTo>
                  <a:pt x="1157769" y="546890"/>
                  <a:pt x="1165477" y="537020"/>
                  <a:pt x="1176337" y="533400"/>
                </a:cubicBezTo>
                <a:lnTo>
                  <a:pt x="1233487" y="514350"/>
                </a:lnTo>
                <a:cubicBezTo>
                  <a:pt x="1233492" y="514348"/>
                  <a:pt x="1262057" y="504829"/>
                  <a:pt x="1262062" y="504825"/>
                </a:cubicBezTo>
                <a:cubicBezTo>
                  <a:pt x="1294814" y="482990"/>
                  <a:pt x="1279777" y="489395"/>
                  <a:pt x="1304925" y="481013"/>
                </a:cubicBezTo>
                <a:cubicBezTo>
                  <a:pt x="1345868" y="453717"/>
                  <a:pt x="1294066" y="486443"/>
                  <a:pt x="1333500" y="466725"/>
                </a:cubicBezTo>
                <a:cubicBezTo>
                  <a:pt x="1370422" y="448264"/>
                  <a:pt x="1326168" y="464405"/>
                  <a:pt x="1362075" y="452438"/>
                </a:cubicBezTo>
                <a:cubicBezTo>
                  <a:pt x="1403018" y="425142"/>
                  <a:pt x="1351216" y="457868"/>
                  <a:pt x="1390650" y="438150"/>
                </a:cubicBezTo>
                <a:cubicBezTo>
                  <a:pt x="1427572" y="419689"/>
                  <a:pt x="1383318" y="435830"/>
                  <a:pt x="1419225" y="423863"/>
                </a:cubicBezTo>
                <a:cubicBezTo>
                  <a:pt x="1423987" y="420688"/>
                  <a:pt x="1428393" y="416898"/>
                  <a:pt x="1433512" y="414338"/>
                </a:cubicBezTo>
                <a:cubicBezTo>
                  <a:pt x="1438002" y="412093"/>
                  <a:pt x="1443411" y="412013"/>
                  <a:pt x="1447800" y="409575"/>
                </a:cubicBezTo>
                <a:cubicBezTo>
                  <a:pt x="1496925" y="382283"/>
                  <a:pt x="1458335" y="396538"/>
                  <a:pt x="1490662" y="385763"/>
                </a:cubicBezTo>
                <a:cubicBezTo>
                  <a:pt x="1500187" y="379413"/>
                  <a:pt x="1508377" y="370333"/>
                  <a:pt x="1519237" y="366713"/>
                </a:cubicBezTo>
                <a:cubicBezTo>
                  <a:pt x="1524000" y="365125"/>
                  <a:pt x="1529035" y="364195"/>
                  <a:pt x="1533525" y="361950"/>
                </a:cubicBezTo>
                <a:cubicBezTo>
                  <a:pt x="1538644" y="359390"/>
                  <a:pt x="1542582" y="354750"/>
                  <a:pt x="1547812" y="352425"/>
                </a:cubicBezTo>
                <a:cubicBezTo>
                  <a:pt x="1556987" y="348347"/>
                  <a:pt x="1568033" y="348469"/>
                  <a:pt x="1576387" y="342900"/>
                </a:cubicBezTo>
                <a:cubicBezTo>
                  <a:pt x="1594852" y="330591"/>
                  <a:pt x="1585245" y="335185"/>
                  <a:pt x="1604962" y="328613"/>
                </a:cubicBezTo>
                <a:cubicBezTo>
                  <a:pt x="1619013" y="319246"/>
                  <a:pt x="1622076" y="318554"/>
                  <a:pt x="1633537" y="304800"/>
                </a:cubicBezTo>
                <a:cubicBezTo>
                  <a:pt x="1653378" y="280990"/>
                  <a:pt x="1631158" y="298449"/>
                  <a:pt x="1657350" y="280988"/>
                </a:cubicBezTo>
                <a:cubicBezTo>
                  <a:pt x="1673225" y="257175"/>
                  <a:pt x="1662112" y="269876"/>
                  <a:pt x="1695450" y="247650"/>
                </a:cubicBezTo>
                <a:lnTo>
                  <a:pt x="1724025" y="228600"/>
                </a:lnTo>
                <a:lnTo>
                  <a:pt x="1752600" y="219075"/>
                </a:lnTo>
                <a:cubicBezTo>
                  <a:pt x="1761573" y="210102"/>
                  <a:pt x="1769239" y="200568"/>
                  <a:pt x="1781175" y="195263"/>
                </a:cubicBezTo>
                <a:cubicBezTo>
                  <a:pt x="1790350" y="191185"/>
                  <a:pt x="1809750" y="185738"/>
                  <a:pt x="1809750" y="185738"/>
                </a:cubicBezTo>
                <a:cubicBezTo>
                  <a:pt x="1819275" y="179388"/>
                  <a:pt x="1827465" y="170309"/>
                  <a:pt x="1838325" y="166688"/>
                </a:cubicBezTo>
                <a:cubicBezTo>
                  <a:pt x="1843087" y="165100"/>
                  <a:pt x="1848224" y="164363"/>
                  <a:pt x="1852612" y="161925"/>
                </a:cubicBezTo>
                <a:cubicBezTo>
                  <a:pt x="1901733" y="134635"/>
                  <a:pt x="1863148" y="148887"/>
                  <a:pt x="1895475" y="138113"/>
                </a:cubicBezTo>
                <a:cubicBezTo>
                  <a:pt x="1916778" y="106158"/>
                  <a:pt x="1891683" y="137466"/>
                  <a:pt x="1919287" y="119063"/>
                </a:cubicBezTo>
                <a:cubicBezTo>
                  <a:pt x="1924891" y="115327"/>
                  <a:pt x="1928258" y="108910"/>
                  <a:pt x="1933575" y="104775"/>
                </a:cubicBezTo>
                <a:cubicBezTo>
                  <a:pt x="1958139" y="85669"/>
                  <a:pt x="1954880" y="88148"/>
                  <a:pt x="1976437" y="80963"/>
                </a:cubicBezTo>
                <a:cubicBezTo>
                  <a:pt x="1979612" y="76200"/>
                  <a:pt x="1981654" y="70444"/>
                  <a:pt x="1985962" y="66675"/>
                </a:cubicBezTo>
                <a:cubicBezTo>
                  <a:pt x="1994577" y="59137"/>
                  <a:pt x="2014537" y="47625"/>
                  <a:pt x="2014537" y="47625"/>
                </a:cubicBezTo>
                <a:cubicBezTo>
                  <a:pt x="2017712" y="42863"/>
                  <a:pt x="2019593" y="36914"/>
                  <a:pt x="2024062" y="33338"/>
                </a:cubicBezTo>
                <a:cubicBezTo>
                  <a:pt x="2027982" y="30202"/>
                  <a:pt x="2033961" y="31013"/>
                  <a:pt x="2038350" y="28575"/>
                </a:cubicBezTo>
                <a:cubicBezTo>
                  <a:pt x="2048357" y="23016"/>
                  <a:pt x="2057400" y="15875"/>
                  <a:pt x="2066925" y="9525"/>
                </a:cubicBezTo>
                <a:lnTo>
                  <a:pt x="2081212" y="0"/>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49"/>
          <p:cNvCxnSpPr/>
          <p:nvPr/>
        </p:nvCxnSpPr>
        <p:spPr>
          <a:xfrm>
            <a:off x="7161267" y="3962400"/>
            <a:ext cx="0" cy="76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7010400" y="4245429"/>
            <a:ext cx="0" cy="55517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6781800" y="4572000"/>
            <a:ext cx="9526" cy="381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a:endCxn id="48" idx="32"/>
          </p:cNvCxnSpPr>
          <p:nvPr/>
        </p:nvCxnSpPr>
        <p:spPr>
          <a:xfrm>
            <a:off x="6506936" y="4876800"/>
            <a:ext cx="3402" cy="3048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6217444" y="5146680"/>
            <a:ext cx="0" cy="12064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5209222" y="5299080"/>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5361622" y="5294317"/>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5514022" y="5294317"/>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5666422" y="5294317"/>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5818822" y="5257800"/>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a:off x="5971222" y="5218117"/>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a:off x="6096000" y="5181600"/>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6323647" y="5029200"/>
            <a:ext cx="953" cy="1920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p:nvCxnSpPr>
        <p:spPr>
          <a:xfrm>
            <a:off x="6619398" y="4762500"/>
            <a:ext cx="2857" cy="3190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Connecteur droit 74"/>
          <p:cNvCxnSpPr/>
          <p:nvPr/>
        </p:nvCxnSpPr>
        <p:spPr>
          <a:xfrm>
            <a:off x="6921102" y="4343400"/>
            <a:ext cx="13098" cy="533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7380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600200"/>
          </a:xfrm>
        </p:spPr>
        <p:txBody>
          <a:bodyPr/>
          <a:lstStyle/>
          <a:p>
            <a:pPr algn="l"/>
            <a:r>
              <a:rPr lang="fr-FR" sz="3200" dirty="0" err="1" smtClean="0"/>
              <a:t>Tighter</a:t>
            </a:r>
            <a:r>
              <a:rPr lang="fr-FR" sz="3200" dirty="0" smtClean="0"/>
              <a:t> </a:t>
            </a:r>
            <a:r>
              <a:rPr lang="fr-FR" sz="3200" dirty="0" err="1"/>
              <a:t>c</a:t>
            </a:r>
            <a:r>
              <a:rPr lang="fr-FR" sz="3200" dirty="0" err="1" smtClean="0"/>
              <a:t>onstraints</a:t>
            </a:r>
            <a:r>
              <a:rPr lang="fr-FR" sz="3200" dirty="0" smtClean="0"/>
              <a:t> </a:t>
            </a:r>
            <a:r>
              <a:rPr lang="fr-FR" sz="3200" dirty="0" err="1" smtClean="0"/>
              <a:t>from</a:t>
            </a:r>
            <a:r>
              <a:rPr lang="fr-FR" sz="3200" dirty="0" smtClean="0"/>
              <a:t> high </a:t>
            </a:r>
            <a:r>
              <a:rPr lang="fr-FR" sz="3200" dirty="0" err="1" smtClean="0"/>
              <a:t>energy</a:t>
            </a:r>
            <a:r>
              <a:rPr lang="fr-FR" sz="3200" dirty="0" smtClean="0"/>
              <a:t> </a:t>
            </a:r>
            <a:r>
              <a:rPr lang="fr-FR" sz="3200" dirty="0" err="1" smtClean="0"/>
              <a:t>experiments</a:t>
            </a:r>
            <a:r>
              <a:rPr lang="fr-FR" sz="3200" dirty="0" smtClean="0"/>
              <a:t> ? </a:t>
            </a:r>
            <a:endParaRPr lang="fr-FR" sz="3200" dirty="0"/>
          </a:p>
        </p:txBody>
      </p:sp>
      <p:sp>
        <p:nvSpPr>
          <p:cNvPr id="4" name="Rectangle 3"/>
          <p:cNvSpPr/>
          <p:nvPr/>
        </p:nvSpPr>
        <p:spPr>
          <a:xfrm>
            <a:off x="2628000" y="2590800"/>
            <a:ext cx="609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6466654" y="762000"/>
            <a:ext cx="1570110" cy="307777"/>
          </a:xfrm>
          <a:prstGeom prst="rect">
            <a:avLst/>
          </a:prstGeom>
          <a:noFill/>
        </p:spPr>
        <p:txBody>
          <a:bodyPr wrap="none" rtlCol="0">
            <a:spAutoFit/>
          </a:bodyPr>
          <a:lstStyle/>
          <a:p>
            <a:r>
              <a:rPr lang="fr-FR" sz="1400" dirty="0" err="1" smtClean="0"/>
              <a:t>J.Xu</a:t>
            </a:r>
            <a:r>
              <a:rPr lang="fr-FR" sz="1400" dirty="0" smtClean="0"/>
              <a:t>, PRC 2013</a:t>
            </a:r>
            <a:endParaRPr lang="fr-FR" sz="1400" dirty="0"/>
          </a:p>
        </p:txBody>
      </p:sp>
      <p:sp>
        <p:nvSpPr>
          <p:cNvPr id="18" name="ZoneTexte 17"/>
          <p:cNvSpPr txBox="1"/>
          <p:nvPr/>
        </p:nvSpPr>
        <p:spPr>
          <a:xfrm>
            <a:off x="224576" y="1669210"/>
            <a:ext cx="4038600" cy="646331"/>
          </a:xfrm>
          <a:prstGeom prst="rect">
            <a:avLst/>
          </a:prstGeom>
          <a:noFill/>
        </p:spPr>
        <p:txBody>
          <a:bodyPr wrap="square" rtlCol="0">
            <a:spAutoFit/>
          </a:bodyPr>
          <a:lstStyle/>
          <a:p>
            <a:pPr algn="ctr"/>
            <a:r>
              <a:rPr lang="fr-FR" b="1" dirty="0" err="1" smtClean="0">
                <a:solidFill>
                  <a:srgbClr val="FF0000"/>
                </a:solidFill>
              </a:rPr>
              <a:t>Elliptic</a:t>
            </a:r>
            <a:r>
              <a:rPr lang="fr-FR" b="1" dirty="0" smtClean="0">
                <a:solidFill>
                  <a:srgbClr val="FF0000"/>
                </a:solidFill>
              </a:rPr>
              <a:t> flow @ HADES:</a:t>
            </a:r>
          </a:p>
          <a:p>
            <a:pPr algn="ctr"/>
            <a:r>
              <a:rPr lang="fr-FR" b="1" dirty="0" smtClean="0">
                <a:solidFill>
                  <a:srgbClr val="FF0000"/>
                </a:solidFill>
              </a:rPr>
              <a:t>Transport model versus data  </a:t>
            </a:r>
            <a:endParaRPr lang="fr-FR" b="1" dirty="0">
              <a:solidFill>
                <a:srgbClr val="FF0000"/>
              </a:solidFill>
              <a:latin typeface="Symbol" panose="05050102010706020507" pitchFamily="18" charset="2"/>
            </a:endParaRPr>
          </a:p>
        </p:txBody>
      </p:sp>
      <p:pic>
        <p:nvPicPr>
          <p:cNvPr id="19" name="Image 18"/>
          <p:cNvPicPr>
            <a:picLocks noChangeAspect="1"/>
          </p:cNvPicPr>
          <p:nvPr/>
        </p:nvPicPr>
        <p:blipFill rotWithShape="1">
          <a:blip r:embed="rId2"/>
          <a:srcRect l="504" t="1598" r="6899" b="-1598"/>
          <a:stretch/>
        </p:blipFill>
        <p:spPr>
          <a:xfrm>
            <a:off x="4139296" y="2762812"/>
            <a:ext cx="4395687" cy="3268494"/>
          </a:xfrm>
          <a:prstGeom prst="rect">
            <a:avLst/>
          </a:prstGeom>
        </p:spPr>
      </p:pic>
      <p:pic>
        <p:nvPicPr>
          <p:cNvPr id="12" name="Image 11"/>
          <p:cNvPicPr>
            <a:picLocks noChangeAspect="1"/>
          </p:cNvPicPr>
          <p:nvPr/>
        </p:nvPicPr>
        <p:blipFill rotWithShape="1">
          <a:blip r:embed="rId3"/>
          <a:srcRect r="7769"/>
          <a:stretch/>
        </p:blipFill>
        <p:spPr>
          <a:xfrm>
            <a:off x="36786" y="2649158"/>
            <a:ext cx="4414180" cy="3356043"/>
          </a:xfrm>
          <a:prstGeom prst="rect">
            <a:avLst/>
          </a:prstGeom>
        </p:spPr>
      </p:pic>
      <p:grpSp>
        <p:nvGrpSpPr>
          <p:cNvPr id="7" name="Groupe 6"/>
          <p:cNvGrpSpPr/>
          <p:nvPr/>
        </p:nvGrpSpPr>
        <p:grpSpPr>
          <a:xfrm>
            <a:off x="4724400" y="1066800"/>
            <a:ext cx="3919133" cy="1367713"/>
            <a:chOff x="152400" y="4677812"/>
            <a:chExt cx="3919133" cy="1367713"/>
          </a:xfrm>
        </p:grpSpPr>
        <p:pic>
          <p:nvPicPr>
            <p:cNvPr id="9" name="Image 8"/>
            <p:cNvPicPr>
              <a:picLocks noChangeAspect="1"/>
            </p:cNvPicPr>
            <p:nvPr/>
          </p:nvPicPr>
          <p:blipFill rotWithShape="1">
            <a:blip r:embed="rId4"/>
            <a:srcRect l="5464" b="67196"/>
            <a:stretch/>
          </p:blipFill>
          <p:spPr>
            <a:xfrm>
              <a:off x="152400" y="4677812"/>
              <a:ext cx="3919133" cy="973364"/>
            </a:xfrm>
            <a:prstGeom prst="rect">
              <a:avLst/>
            </a:prstGeom>
            <a:ln>
              <a:noFill/>
            </a:ln>
          </p:spPr>
        </p:pic>
        <p:pic>
          <p:nvPicPr>
            <p:cNvPr id="10" name="Image 9"/>
            <p:cNvPicPr>
              <a:picLocks noChangeAspect="1"/>
            </p:cNvPicPr>
            <p:nvPr/>
          </p:nvPicPr>
          <p:blipFill rotWithShape="1">
            <a:blip r:embed="rId4"/>
            <a:srcRect l="5514" t="86733"/>
            <a:stretch/>
          </p:blipFill>
          <p:spPr>
            <a:xfrm>
              <a:off x="152400" y="5651876"/>
              <a:ext cx="3917045" cy="393649"/>
            </a:xfrm>
            <a:prstGeom prst="rect">
              <a:avLst/>
            </a:prstGeom>
            <a:ln>
              <a:noFill/>
            </a:ln>
          </p:spPr>
        </p:pic>
      </p:grpSp>
      <p:sp>
        <p:nvSpPr>
          <p:cNvPr id="3" name="Rectangle 2"/>
          <p:cNvSpPr/>
          <p:nvPr/>
        </p:nvSpPr>
        <p:spPr>
          <a:xfrm>
            <a:off x="4724400" y="1045097"/>
            <a:ext cx="3962400" cy="14695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153713" y="6174939"/>
            <a:ext cx="3993466" cy="369332"/>
          </a:xfrm>
          <a:prstGeom prst="rect">
            <a:avLst/>
          </a:prstGeom>
        </p:spPr>
        <p:txBody>
          <a:bodyPr wrap="none">
            <a:spAutoFit/>
          </a:bodyPr>
          <a:lstStyle/>
          <a:p>
            <a:r>
              <a:rPr lang="fr-FR" dirty="0" err="1" smtClean="0">
                <a:solidFill>
                  <a:srgbClr val="808080"/>
                </a:solidFill>
                <a:latin typeface="Times New Roman" panose="02020603050405020304" pitchFamily="18" charset="0"/>
              </a:rPr>
              <a:t>P.Hillmann</a:t>
            </a:r>
            <a:r>
              <a:rPr lang="fr-FR" dirty="0" smtClean="0">
                <a:solidFill>
                  <a:srgbClr val="808080"/>
                </a:solidFill>
                <a:latin typeface="Times New Roman" panose="02020603050405020304" pitchFamily="18" charset="0"/>
              </a:rPr>
              <a:t> et al.,  JPG 47 (2020) 055101</a:t>
            </a:r>
            <a:endParaRPr lang="fr-FR" dirty="0"/>
          </a:p>
        </p:txBody>
      </p:sp>
    </p:spTree>
    <p:extLst>
      <p:ext uri="{BB962C8B-B14F-4D97-AF65-F5344CB8AC3E}">
        <p14:creationId xmlns:p14="http://schemas.microsoft.com/office/powerpoint/2010/main" val="13713592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228600"/>
            <a:ext cx="6629400" cy="1066800"/>
          </a:xfrm>
        </p:spPr>
        <p:txBody>
          <a:bodyPr/>
          <a:lstStyle/>
          <a:p>
            <a:pPr algn="l"/>
            <a:r>
              <a:rPr lang="fr-FR" sz="3200" dirty="0" err="1" smtClean="0"/>
              <a:t>Strategy</a:t>
            </a:r>
            <a:r>
              <a:rPr lang="fr-FR" sz="3200" dirty="0" smtClean="0"/>
              <a:t> II: high </a:t>
            </a:r>
            <a:r>
              <a:rPr lang="fr-FR" sz="3200" dirty="0" err="1" smtClean="0"/>
              <a:t>precision</a:t>
            </a:r>
            <a:endParaRPr lang="fr-FR" sz="3200" dirty="0"/>
          </a:p>
        </p:txBody>
      </p:sp>
      <p:pic>
        <p:nvPicPr>
          <p:cNvPr id="13" name="Image 12"/>
          <p:cNvPicPr>
            <a:picLocks noChangeAspect="1"/>
          </p:cNvPicPr>
          <p:nvPr/>
        </p:nvPicPr>
        <p:blipFill>
          <a:blip r:embed="rId3"/>
          <a:stretch>
            <a:fillRect/>
          </a:stretch>
        </p:blipFill>
        <p:spPr>
          <a:xfrm>
            <a:off x="68231" y="2133600"/>
            <a:ext cx="4503769" cy="3040639"/>
          </a:xfrm>
          <a:prstGeom prst="rect">
            <a:avLst/>
          </a:prstGeom>
        </p:spPr>
      </p:pic>
      <p:sp>
        <p:nvSpPr>
          <p:cNvPr id="14" name="ZoneTexte 13"/>
          <p:cNvSpPr txBox="1"/>
          <p:nvPr/>
        </p:nvSpPr>
        <p:spPr>
          <a:xfrm>
            <a:off x="990600" y="1828800"/>
            <a:ext cx="3148619" cy="369332"/>
          </a:xfrm>
          <a:prstGeom prst="rect">
            <a:avLst/>
          </a:prstGeom>
          <a:noFill/>
        </p:spPr>
        <p:txBody>
          <a:bodyPr wrap="none" rtlCol="0">
            <a:spAutoFit/>
          </a:bodyPr>
          <a:lstStyle/>
          <a:p>
            <a:r>
              <a:rPr lang="fr-FR" dirty="0" err="1" smtClean="0"/>
              <a:t>Exp</a:t>
            </a:r>
            <a:r>
              <a:rPr lang="fr-FR" dirty="0" smtClean="0"/>
              <a:t>: </a:t>
            </a:r>
            <a:r>
              <a:rPr lang="fr-FR" dirty="0" err="1" smtClean="0">
                <a:latin typeface="Symbol" panose="05050102010706020507" pitchFamily="18" charset="2"/>
              </a:rPr>
              <a:t>D</a:t>
            </a:r>
            <a:r>
              <a:rPr lang="fr-FR" dirty="0" err="1" smtClean="0">
                <a:latin typeface="+mj-lt"/>
              </a:rPr>
              <a:t>r</a:t>
            </a:r>
            <a:r>
              <a:rPr lang="fr-FR" baseline="-25000" dirty="0" err="1" smtClean="0">
                <a:latin typeface="+mj-lt"/>
              </a:rPr>
              <a:t>np</a:t>
            </a:r>
            <a:r>
              <a:rPr lang="fr-FR" dirty="0" smtClean="0">
                <a:latin typeface="+mj-lt"/>
              </a:rPr>
              <a:t>=</a:t>
            </a:r>
            <a:r>
              <a:rPr lang="fr-FR" dirty="0" smtClean="0">
                <a:latin typeface="Symbol" panose="05050102010706020507" pitchFamily="18" charset="2"/>
              </a:rPr>
              <a:t> </a:t>
            </a:r>
            <a:r>
              <a:rPr lang="fr-FR" dirty="0" smtClean="0"/>
              <a:t>0,1318-0,3072</a:t>
            </a:r>
            <a:endParaRPr lang="fr-FR" dirty="0"/>
          </a:p>
        </p:txBody>
      </p:sp>
      <p:pic>
        <p:nvPicPr>
          <p:cNvPr id="9" name="Image 8"/>
          <p:cNvPicPr>
            <a:picLocks noChangeAspect="1"/>
          </p:cNvPicPr>
          <p:nvPr/>
        </p:nvPicPr>
        <p:blipFill rotWithShape="1">
          <a:blip r:embed="rId4"/>
          <a:srcRect r="6579"/>
          <a:stretch/>
        </p:blipFill>
        <p:spPr>
          <a:xfrm>
            <a:off x="3886200" y="3328012"/>
            <a:ext cx="4826718" cy="3529988"/>
          </a:xfrm>
          <a:prstGeom prst="rect">
            <a:avLst/>
          </a:prstGeom>
        </p:spPr>
      </p:pic>
      <p:sp>
        <p:nvSpPr>
          <p:cNvPr id="10" name="ZoneTexte 9"/>
          <p:cNvSpPr txBox="1"/>
          <p:nvPr/>
        </p:nvSpPr>
        <p:spPr>
          <a:xfrm>
            <a:off x="4343400" y="3059668"/>
            <a:ext cx="4863832" cy="369332"/>
          </a:xfrm>
          <a:prstGeom prst="rect">
            <a:avLst/>
          </a:prstGeom>
          <a:noFill/>
        </p:spPr>
        <p:txBody>
          <a:bodyPr wrap="none" rtlCol="0">
            <a:spAutoFit/>
          </a:bodyPr>
          <a:lstStyle/>
          <a:p>
            <a:r>
              <a:rPr lang="fr-FR" dirty="0" err="1" smtClean="0">
                <a:latin typeface="Segoe Print" panose="02000600000000000000" pitchFamily="2" charset="0"/>
              </a:rPr>
              <a:t>X.Roca</a:t>
            </a:r>
            <a:r>
              <a:rPr lang="fr-FR" dirty="0" smtClean="0">
                <a:latin typeface="Segoe Print" panose="02000600000000000000" pitchFamily="2" charset="0"/>
              </a:rPr>
              <a:t>-Maza, </a:t>
            </a:r>
            <a:r>
              <a:rPr lang="fr-FR" dirty="0" err="1" smtClean="0">
                <a:latin typeface="Segoe Print" panose="02000600000000000000" pitchFamily="2" charset="0"/>
              </a:rPr>
              <a:t>G.Colo</a:t>
            </a:r>
            <a:r>
              <a:rPr lang="fr-FR" dirty="0" smtClean="0">
                <a:latin typeface="Segoe Print" panose="02000600000000000000" pitchFamily="2" charset="0"/>
              </a:rPr>
              <a:t>, </a:t>
            </a:r>
            <a:r>
              <a:rPr lang="fr-FR" dirty="0" err="1" smtClean="0">
                <a:latin typeface="Segoe Print" panose="02000600000000000000" pitchFamily="2" charset="0"/>
              </a:rPr>
              <a:t>H.Sagawa</a:t>
            </a:r>
            <a:r>
              <a:rPr lang="fr-FR" dirty="0" smtClean="0">
                <a:latin typeface="Segoe Print" panose="02000600000000000000" pitchFamily="2" charset="0"/>
              </a:rPr>
              <a:t> (2018)</a:t>
            </a:r>
          </a:p>
        </p:txBody>
      </p:sp>
      <p:sp>
        <p:nvSpPr>
          <p:cNvPr id="3" name="ZoneTexte 2"/>
          <p:cNvSpPr txBox="1"/>
          <p:nvPr/>
        </p:nvSpPr>
        <p:spPr>
          <a:xfrm>
            <a:off x="4572000" y="943570"/>
            <a:ext cx="3302718" cy="2031325"/>
          </a:xfrm>
          <a:prstGeom prst="rect">
            <a:avLst/>
          </a:prstGeom>
          <a:noFill/>
        </p:spPr>
        <p:txBody>
          <a:bodyPr wrap="square" rtlCol="0">
            <a:spAutoFit/>
          </a:bodyPr>
          <a:lstStyle/>
          <a:p>
            <a:r>
              <a:rPr lang="fr-FR" dirty="0" err="1" smtClean="0"/>
              <a:t>Isovector</a:t>
            </a:r>
            <a:r>
              <a:rPr lang="fr-FR" dirty="0" smtClean="0"/>
              <a:t> probes </a:t>
            </a:r>
            <a:r>
              <a:rPr lang="fr-FR" dirty="0" err="1" smtClean="0"/>
              <a:t>with</a:t>
            </a:r>
            <a:r>
              <a:rPr lang="fr-FR" dirty="0" smtClean="0"/>
              <a:t> stable </a:t>
            </a:r>
            <a:r>
              <a:rPr lang="fr-FR" dirty="0" err="1" smtClean="0"/>
              <a:t>nuclei</a:t>
            </a:r>
            <a:r>
              <a:rPr lang="fr-FR" dirty="0" smtClean="0"/>
              <a:t>:</a:t>
            </a:r>
          </a:p>
          <a:p>
            <a:pPr marL="285750" indent="-285750">
              <a:buFont typeface="Arial" panose="020B0604020202020204" pitchFamily="34" charset="0"/>
              <a:buChar char="•"/>
            </a:pPr>
            <a:r>
              <a:rPr lang="fr-FR" dirty="0" smtClean="0"/>
              <a:t>Skin</a:t>
            </a:r>
          </a:p>
          <a:p>
            <a:pPr marL="285750" indent="-285750">
              <a:buFont typeface="Arial" panose="020B0604020202020204" pitchFamily="34" charset="0"/>
              <a:buChar char="•"/>
            </a:pPr>
            <a:r>
              <a:rPr lang="fr-FR" dirty="0" smtClean="0"/>
              <a:t>IAS</a:t>
            </a:r>
          </a:p>
          <a:p>
            <a:pPr marL="285750" indent="-285750">
              <a:buFont typeface="Arial" panose="020B0604020202020204" pitchFamily="34" charset="0"/>
              <a:buChar char="•"/>
            </a:pPr>
            <a:r>
              <a:rPr lang="fr-FR" dirty="0" smtClean="0"/>
              <a:t>GDR </a:t>
            </a:r>
            <a:r>
              <a:rPr lang="fr-FR" dirty="0" err="1" smtClean="0"/>
              <a:t>response</a:t>
            </a:r>
            <a:endParaRPr lang="fr-FR" dirty="0" smtClean="0"/>
          </a:p>
          <a:p>
            <a:pPr marL="285750" indent="-285750">
              <a:buFont typeface="Arial" panose="020B0604020202020204" pitchFamily="34" charset="0"/>
              <a:buChar char="•"/>
            </a:pPr>
            <a:r>
              <a:rPr lang="fr-FR" dirty="0" smtClean="0"/>
              <a:t>Isospin transport in HIC (INDRA/FAZIA) </a:t>
            </a:r>
            <a:endParaRPr lang="fr-FR" dirty="0"/>
          </a:p>
        </p:txBody>
      </p:sp>
      <p:sp>
        <p:nvSpPr>
          <p:cNvPr id="6" name="ZoneTexte 5"/>
          <p:cNvSpPr txBox="1"/>
          <p:nvPr/>
        </p:nvSpPr>
        <p:spPr>
          <a:xfrm>
            <a:off x="152400" y="5562600"/>
            <a:ext cx="4421403" cy="1477328"/>
          </a:xfrm>
          <a:prstGeom prst="rect">
            <a:avLst/>
          </a:prstGeom>
          <a:noFill/>
        </p:spPr>
        <p:txBody>
          <a:bodyPr wrap="none" rtlCol="0">
            <a:spAutoFit/>
          </a:bodyPr>
          <a:lstStyle/>
          <a:p>
            <a:r>
              <a:rPr lang="fr-FR" i="1" dirty="0" err="1" smtClean="0">
                <a:latin typeface="Segoe Print" panose="02000600000000000000" pitchFamily="2" charset="0"/>
              </a:rPr>
              <a:t>X.Vinas</a:t>
            </a:r>
            <a:r>
              <a:rPr lang="fr-FR" i="1" dirty="0" smtClean="0">
                <a:latin typeface="Segoe Print" panose="02000600000000000000" pitchFamily="2" charset="0"/>
              </a:rPr>
              <a:t> et al (2014)</a:t>
            </a:r>
          </a:p>
          <a:p>
            <a:r>
              <a:rPr lang="fr-FR" i="1" dirty="0" err="1" smtClean="0">
                <a:latin typeface="Segoe Print" panose="02000600000000000000" pitchFamily="2" charset="0"/>
              </a:rPr>
              <a:t>P.G.Reinhard</a:t>
            </a:r>
            <a:r>
              <a:rPr lang="fr-FR" i="1" dirty="0" smtClean="0">
                <a:latin typeface="Segoe Print" panose="02000600000000000000" pitchFamily="2" charset="0"/>
              </a:rPr>
              <a:t>, </a:t>
            </a:r>
            <a:r>
              <a:rPr lang="fr-FR" i="1" dirty="0" err="1" smtClean="0">
                <a:latin typeface="Segoe Print" panose="02000600000000000000" pitchFamily="2" charset="0"/>
              </a:rPr>
              <a:t>W.Nazarewicz</a:t>
            </a:r>
            <a:r>
              <a:rPr lang="fr-FR" i="1" dirty="0" smtClean="0">
                <a:latin typeface="Segoe Print" panose="02000600000000000000" pitchFamily="2" charset="0"/>
              </a:rPr>
              <a:t> (2016)</a:t>
            </a:r>
          </a:p>
          <a:p>
            <a:r>
              <a:rPr lang="fr-FR" i="1" dirty="0" err="1">
                <a:latin typeface="Segoe Print" panose="02000600000000000000" pitchFamily="2" charset="0"/>
              </a:rPr>
              <a:t>J.Yang</a:t>
            </a:r>
            <a:r>
              <a:rPr lang="fr-FR" i="1" dirty="0">
                <a:latin typeface="Segoe Print" panose="02000600000000000000" pitchFamily="2" charset="0"/>
              </a:rPr>
              <a:t>, </a:t>
            </a:r>
            <a:r>
              <a:rPr lang="fr-FR" i="1" dirty="0" err="1">
                <a:latin typeface="Segoe Print" panose="02000600000000000000" pitchFamily="2" charset="0"/>
              </a:rPr>
              <a:t>J.Piekarewicz</a:t>
            </a:r>
            <a:r>
              <a:rPr lang="fr-FR" i="1" dirty="0">
                <a:latin typeface="Segoe Print" panose="02000600000000000000" pitchFamily="2" charset="0"/>
              </a:rPr>
              <a:t> </a:t>
            </a:r>
            <a:r>
              <a:rPr lang="fr-FR" i="1" dirty="0" smtClean="0">
                <a:latin typeface="Segoe Print" panose="02000600000000000000" pitchFamily="2" charset="0"/>
              </a:rPr>
              <a:t>(2017)</a:t>
            </a:r>
            <a:endParaRPr lang="fr-FR" i="1" dirty="0">
              <a:latin typeface="Segoe Print" panose="02000600000000000000" pitchFamily="2" charset="0"/>
            </a:endParaRPr>
          </a:p>
          <a:p>
            <a:endParaRPr lang="fr-FR" dirty="0" smtClean="0"/>
          </a:p>
          <a:p>
            <a:endParaRPr lang="fr-FR" dirty="0" smtClean="0"/>
          </a:p>
        </p:txBody>
      </p:sp>
    </p:spTree>
    <p:extLst>
      <p:ext uri="{BB962C8B-B14F-4D97-AF65-F5344CB8AC3E}">
        <p14:creationId xmlns:p14="http://schemas.microsoft.com/office/powerpoint/2010/main" val="27443286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228600"/>
            <a:ext cx="6629400" cy="1066800"/>
          </a:xfrm>
        </p:spPr>
        <p:txBody>
          <a:bodyPr/>
          <a:lstStyle/>
          <a:p>
            <a:pPr algn="l"/>
            <a:r>
              <a:rPr lang="fr-FR" sz="3200" dirty="0" err="1" smtClean="0"/>
              <a:t>Strategy</a:t>
            </a:r>
            <a:r>
              <a:rPr lang="fr-FR" sz="3200" dirty="0" smtClean="0"/>
              <a:t> III: new probes</a:t>
            </a:r>
            <a:endParaRPr lang="fr-FR" sz="3200" dirty="0"/>
          </a:p>
        </p:txBody>
      </p:sp>
      <p:grpSp>
        <p:nvGrpSpPr>
          <p:cNvPr id="8" name="Groupe 7">
            <a:extLst>
              <a:ext uri="{FF2B5EF4-FFF2-40B4-BE49-F238E27FC236}">
                <a16:creationId xmlns:a16="http://schemas.microsoft.com/office/drawing/2014/main" id="{3AC7EB33-51E0-3D4B-AF54-C0CC3CACDE97}"/>
              </a:ext>
            </a:extLst>
          </p:cNvPr>
          <p:cNvGrpSpPr/>
          <p:nvPr/>
        </p:nvGrpSpPr>
        <p:grpSpPr>
          <a:xfrm>
            <a:off x="168857" y="1518311"/>
            <a:ext cx="5505712" cy="3871072"/>
            <a:chOff x="182928" y="1359087"/>
            <a:chExt cx="5964521" cy="4193661"/>
          </a:xfrm>
        </p:grpSpPr>
        <p:pic>
          <p:nvPicPr>
            <p:cNvPr id="11" name="Image 10">
              <a:extLst>
                <a:ext uri="{FF2B5EF4-FFF2-40B4-BE49-F238E27FC236}">
                  <a16:creationId xmlns:a16="http://schemas.microsoft.com/office/drawing/2014/main" id="{9F0B4D5A-6730-A347-9E8C-70951FA8EE7E}"/>
                </a:ext>
              </a:extLst>
            </p:cNvPr>
            <p:cNvPicPr>
              <a:picLocks noChangeAspect="1"/>
            </p:cNvPicPr>
            <p:nvPr/>
          </p:nvPicPr>
          <p:blipFill>
            <a:blip r:embed="rId3"/>
            <a:stretch>
              <a:fillRect/>
            </a:stretch>
          </p:blipFill>
          <p:spPr>
            <a:xfrm>
              <a:off x="182928" y="3437838"/>
              <a:ext cx="5964521" cy="2114910"/>
            </a:xfrm>
            <a:prstGeom prst="rect">
              <a:avLst/>
            </a:prstGeom>
          </p:spPr>
        </p:pic>
        <p:cxnSp>
          <p:nvCxnSpPr>
            <p:cNvPr id="12" name="Connecteur droit avec flèche 11">
              <a:extLst>
                <a:ext uri="{FF2B5EF4-FFF2-40B4-BE49-F238E27FC236}">
                  <a16:creationId xmlns:a16="http://schemas.microsoft.com/office/drawing/2014/main" id="{38AF0F59-49D7-8246-8DFF-9EB4BBFEB33B}"/>
                </a:ext>
              </a:extLst>
            </p:cNvPr>
            <p:cNvCxnSpPr>
              <a:cxnSpLocks/>
            </p:cNvCxnSpPr>
            <p:nvPr/>
          </p:nvCxnSpPr>
          <p:spPr>
            <a:xfrm flipH="1">
              <a:off x="3883735" y="2998464"/>
              <a:ext cx="267618" cy="856812"/>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3A5D085B-B078-4A49-9C00-2DAC45EB02F2}"/>
                </a:ext>
              </a:extLst>
            </p:cNvPr>
            <p:cNvGrpSpPr/>
            <p:nvPr/>
          </p:nvGrpSpPr>
          <p:grpSpPr>
            <a:xfrm>
              <a:off x="3193495" y="1359087"/>
              <a:ext cx="2753419" cy="1831830"/>
              <a:chOff x="4226375" y="684288"/>
              <a:chExt cx="2753419" cy="1831830"/>
            </a:xfrm>
          </p:grpSpPr>
          <p:pic>
            <p:nvPicPr>
              <p:cNvPr id="16" name="Image 15">
                <a:extLst>
                  <a:ext uri="{FF2B5EF4-FFF2-40B4-BE49-F238E27FC236}">
                    <a16:creationId xmlns:a16="http://schemas.microsoft.com/office/drawing/2014/main" id="{7E6AF4B2-C610-2B4E-BDEC-7FDA04134570}"/>
                  </a:ext>
                </a:extLst>
              </p:cNvPr>
              <p:cNvPicPr>
                <a:picLocks noChangeAspect="1"/>
              </p:cNvPicPr>
              <p:nvPr/>
            </p:nvPicPr>
            <p:blipFill rotWithShape="1">
              <a:blip r:embed="rId4"/>
              <a:srcRect l="15416" r="7483" b="13909"/>
              <a:stretch/>
            </p:blipFill>
            <p:spPr>
              <a:xfrm>
                <a:off x="4937490" y="778576"/>
                <a:ext cx="1893795" cy="1391405"/>
              </a:xfrm>
              <a:prstGeom prst="rect">
                <a:avLst/>
              </a:prstGeom>
            </p:spPr>
          </p:pic>
          <p:sp>
            <p:nvSpPr>
              <p:cNvPr id="17" name="ZoneTexte 16">
                <a:extLst>
                  <a:ext uri="{FF2B5EF4-FFF2-40B4-BE49-F238E27FC236}">
                    <a16:creationId xmlns:a16="http://schemas.microsoft.com/office/drawing/2014/main" id="{7680A002-16D1-E641-9E4E-EC5C28EC6E19}"/>
                  </a:ext>
                </a:extLst>
              </p:cNvPr>
              <p:cNvSpPr txBox="1"/>
              <p:nvPr/>
            </p:nvSpPr>
            <p:spPr>
              <a:xfrm>
                <a:off x="5707095" y="1578431"/>
                <a:ext cx="1052719" cy="346275"/>
              </a:xfrm>
              <a:prstGeom prst="rect">
                <a:avLst/>
              </a:prstGeom>
              <a:solidFill>
                <a:schemeClr val="bg1"/>
              </a:solidFill>
            </p:spPr>
            <p:txBody>
              <a:bodyPr wrap="none" rtlCol="0">
                <a:spAutoFit/>
              </a:bodyPr>
              <a:lstStyle/>
              <a:p>
                <a:pPr defTabSz="844083" fontAlgn="auto">
                  <a:spcBef>
                    <a:spcPts val="0"/>
                  </a:spcBef>
                  <a:spcAft>
                    <a:spcPts val="0"/>
                  </a:spcAft>
                  <a:defRPr/>
                </a:pPr>
                <a:r>
                  <a:rPr lang="fr-FR" sz="1477" dirty="0">
                    <a:solidFill>
                      <a:srgbClr val="00B0F0"/>
                    </a:solidFill>
                    <a:latin typeface="Calibri" panose="020F0502020204030204"/>
                  </a:rPr>
                  <a:t>E=22 MeV</a:t>
                </a:r>
              </a:p>
            </p:txBody>
          </p:sp>
          <p:sp>
            <p:nvSpPr>
              <p:cNvPr id="18" name="ZoneTexte 17">
                <a:extLst>
                  <a:ext uri="{FF2B5EF4-FFF2-40B4-BE49-F238E27FC236}">
                    <a16:creationId xmlns:a16="http://schemas.microsoft.com/office/drawing/2014/main" id="{E169CEE7-ADA1-DD48-B2BF-B9DCB1B7DC29}"/>
                  </a:ext>
                </a:extLst>
              </p:cNvPr>
              <p:cNvSpPr txBox="1"/>
              <p:nvPr/>
            </p:nvSpPr>
            <p:spPr>
              <a:xfrm>
                <a:off x="6253553" y="2139000"/>
                <a:ext cx="726241" cy="377118"/>
              </a:xfrm>
              <a:prstGeom prst="rect">
                <a:avLst/>
              </a:prstGeom>
              <a:noFill/>
            </p:spPr>
            <p:txBody>
              <a:bodyPr wrap="none" rtlCol="0">
                <a:spAutoFit/>
              </a:bodyPr>
              <a:lstStyle/>
              <a:p>
                <a:pPr defTabSz="844083" fontAlgn="auto">
                  <a:spcBef>
                    <a:spcPts val="0"/>
                  </a:spcBef>
                  <a:spcAft>
                    <a:spcPts val="0"/>
                  </a:spcAft>
                  <a:defRPr/>
                </a:pPr>
                <a:r>
                  <a:rPr lang="fr-FR" sz="1662" dirty="0">
                    <a:solidFill>
                      <a:prstClr val="black"/>
                    </a:solidFill>
                    <a:latin typeface="Calibri" panose="020F0502020204030204"/>
                  </a:rPr>
                  <a:t>r (</a:t>
                </a:r>
                <a:r>
                  <a:rPr lang="fr-FR" sz="1662" dirty="0" err="1">
                    <a:solidFill>
                      <a:prstClr val="black"/>
                    </a:solidFill>
                    <a:latin typeface="Calibri" panose="020F0502020204030204"/>
                  </a:rPr>
                  <a:t>fm</a:t>
                </a:r>
                <a:r>
                  <a:rPr lang="fr-FR" sz="1662" dirty="0">
                    <a:solidFill>
                      <a:prstClr val="black"/>
                    </a:solidFill>
                    <a:latin typeface="Calibri" panose="020F0502020204030204"/>
                  </a:rPr>
                  <a:t>)</a:t>
                </a:r>
              </a:p>
            </p:txBody>
          </p:sp>
          <p:sp>
            <p:nvSpPr>
              <p:cNvPr id="19" name="ZoneTexte 18">
                <a:extLst>
                  <a:ext uri="{FF2B5EF4-FFF2-40B4-BE49-F238E27FC236}">
                    <a16:creationId xmlns:a16="http://schemas.microsoft.com/office/drawing/2014/main" id="{28BC5645-34F5-6143-9869-2C97B2E023E0}"/>
                  </a:ext>
                </a:extLst>
              </p:cNvPr>
              <p:cNvSpPr txBox="1"/>
              <p:nvPr/>
            </p:nvSpPr>
            <p:spPr>
              <a:xfrm>
                <a:off x="4828596" y="2112980"/>
                <a:ext cx="290357"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0</a:t>
                </a:r>
              </a:p>
            </p:txBody>
          </p:sp>
          <p:sp>
            <p:nvSpPr>
              <p:cNvPr id="20" name="ZoneTexte 19">
                <a:extLst>
                  <a:ext uri="{FF2B5EF4-FFF2-40B4-BE49-F238E27FC236}">
                    <a16:creationId xmlns:a16="http://schemas.microsoft.com/office/drawing/2014/main" id="{0C7366C7-C71D-F848-BA37-9588A07E9E24}"/>
                  </a:ext>
                </a:extLst>
              </p:cNvPr>
              <p:cNvSpPr txBox="1"/>
              <p:nvPr/>
            </p:nvSpPr>
            <p:spPr>
              <a:xfrm>
                <a:off x="5445955" y="2109202"/>
                <a:ext cx="290357"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5</a:t>
                </a:r>
              </a:p>
            </p:txBody>
          </p:sp>
          <p:sp>
            <p:nvSpPr>
              <p:cNvPr id="21" name="ZoneTexte 20">
                <a:extLst>
                  <a:ext uri="{FF2B5EF4-FFF2-40B4-BE49-F238E27FC236}">
                    <a16:creationId xmlns:a16="http://schemas.microsoft.com/office/drawing/2014/main" id="{09F78E0F-BFA8-CB4D-9902-A054CD0F9A55}"/>
                  </a:ext>
                </a:extLst>
              </p:cNvPr>
              <p:cNvSpPr txBox="1"/>
              <p:nvPr/>
            </p:nvSpPr>
            <p:spPr>
              <a:xfrm>
                <a:off x="6017629" y="2094321"/>
                <a:ext cx="380660"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10</a:t>
                </a:r>
              </a:p>
            </p:txBody>
          </p:sp>
          <p:sp>
            <p:nvSpPr>
              <p:cNvPr id="22" name="ZoneTexte 21">
                <a:extLst>
                  <a:ext uri="{FF2B5EF4-FFF2-40B4-BE49-F238E27FC236}">
                    <a16:creationId xmlns:a16="http://schemas.microsoft.com/office/drawing/2014/main" id="{DA83BAC4-F141-6448-83E3-629345439E61}"/>
                  </a:ext>
                </a:extLst>
              </p:cNvPr>
              <p:cNvSpPr txBox="1"/>
              <p:nvPr/>
            </p:nvSpPr>
            <p:spPr>
              <a:xfrm rot="16200000">
                <a:off x="4132565" y="1254571"/>
                <a:ext cx="564738" cy="377118"/>
              </a:xfrm>
              <a:prstGeom prst="rect">
                <a:avLst/>
              </a:prstGeom>
              <a:noFill/>
            </p:spPr>
            <p:txBody>
              <a:bodyPr wrap="none" rtlCol="0">
                <a:spAutoFit/>
              </a:bodyPr>
              <a:lstStyle/>
              <a:p>
                <a:pPr defTabSz="844083" fontAlgn="auto">
                  <a:spcBef>
                    <a:spcPts val="0"/>
                  </a:spcBef>
                  <a:spcAft>
                    <a:spcPts val="0"/>
                  </a:spcAft>
                  <a:defRPr/>
                </a:pPr>
                <a:r>
                  <a:rPr lang="fr-FR" sz="1662" dirty="0">
                    <a:solidFill>
                      <a:prstClr val="black"/>
                    </a:solidFill>
                    <a:latin typeface="Calibri" panose="020F0502020204030204"/>
                  </a:rPr>
                  <a:t>r</a:t>
                </a:r>
                <a:r>
                  <a:rPr lang="fr-FR" sz="1662" baseline="30000" dirty="0">
                    <a:solidFill>
                      <a:prstClr val="black"/>
                    </a:solidFill>
                    <a:latin typeface="Calibri" panose="020F0502020204030204"/>
                  </a:rPr>
                  <a:t>2</a:t>
                </a:r>
                <a:r>
                  <a:rPr lang="fr-FR" sz="1662" dirty="0">
                    <a:solidFill>
                      <a:prstClr val="black"/>
                    </a:solidFill>
                    <a:latin typeface="Symbol" pitchFamily="2" charset="2"/>
                  </a:rPr>
                  <a:t>r</a:t>
                </a:r>
                <a:r>
                  <a:rPr lang="fr-FR" sz="1662" baseline="-25000" dirty="0">
                    <a:solidFill>
                      <a:prstClr val="black"/>
                    </a:solidFill>
                    <a:latin typeface="Symbol" pitchFamily="2" charset="2"/>
                  </a:rPr>
                  <a:t>n</a:t>
                </a:r>
              </a:p>
            </p:txBody>
          </p:sp>
          <p:sp>
            <p:nvSpPr>
              <p:cNvPr id="23" name="ZoneTexte 22">
                <a:extLst>
                  <a:ext uri="{FF2B5EF4-FFF2-40B4-BE49-F238E27FC236}">
                    <a16:creationId xmlns:a16="http://schemas.microsoft.com/office/drawing/2014/main" id="{CE3D02CB-B949-B54C-A518-D4D491745E7F}"/>
                  </a:ext>
                </a:extLst>
              </p:cNvPr>
              <p:cNvSpPr txBox="1"/>
              <p:nvPr/>
            </p:nvSpPr>
            <p:spPr>
              <a:xfrm>
                <a:off x="4514175" y="1085176"/>
                <a:ext cx="516113"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0.02</a:t>
                </a:r>
              </a:p>
            </p:txBody>
          </p:sp>
          <p:sp>
            <p:nvSpPr>
              <p:cNvPr id="24" name="ZoneTexte 23">
                <a:extLst>
                  <a:ext uri="{FF2B5EF4-FFF2-40B4-BE49-F238E27FC236}">
                    <a16:creationId xmlns:a16="http://schemas.microsoft.com/office/drawing/2014/main" id="{CFFE06AF-0E4F-CB47-A344-EC1AF09C7651}"/>
                  </a:ext>
                </a:extLst>
              </p:cNvPr>
              <p:cNvSpPr txBox="1"/>
              <p:nvPr/>
            </p:nvSpPr>
            <p:spPr>
              <a:xfrm>
                <a:off x="4705365" y="1341850"/>
                <a:ext cx="290357"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0</a:t>
                </a:r>
              </a:p>
            </p:txBody>
          </p:sp>
          <p:sp>
            <p:nvSpPr>
              <p:cNvPr id="25" name="ZoneTexte 24">
                <a:extLst>
                  <a:ext uri="{FF2B5EF4-FFF2-40B4-BE49-F238E27FC236}">
                    <a16:creationId xmlns:a16="http://schemas.microsoft.com/office/drawing/2014/main" id="{0017B740-FCE1-D44D-B93F-24013296463C}"/>
                  </a:ext>
                </a:extLst>
              </p:cNvPr>
              <p:cNvSpPr txBox="1"/>
              <p:nvPr/>
            </p:nvSpPr>
            <p:spPr>
              <a:xfrm>
                <a:off x="4507867" y="684288"/>
                <a:ext cx="516113"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0.04</a:t>
                </a:r>
              </a:p>
            </p:txBody>
          </p:sp>
          <p:sp>
            <p:nvSpPr>
              <p:cNvPr id="26" name="ZoneTexte 25">
                <a:extLst>
                  <a:ext uri="{FF2B5EF4-FFF2-40B4-BE49-F238E27FC236}">
                    <a16:creationId xmlns:a16="http://schemas.microsoft.com/office/drawing/2014/main" id="{F8311976-C116-ED49-84F0-BF64CDBF62E4}"/>
                  </a:ext>
                </a:extLst>
              </p:cNvPr>
              <p:cNvSpPr txBox="1"/>
              <p:nvPr/>
            </p:nvSpPr>
            <p:spPr>
              <a:xfrm>
                <a:off x="4465142" y="1862730"/>
                <a:ext cx="571685"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-0.04</a:t>
                </a:r>
              </a:p>
            </p:txBody>
          </p:sp>
          <p:sp>
            <p:nvSpPr>
              <p:cNvPr id="27" name="ZoneTexte 26">
                <a:extLst>
                  <a:ext uri="{FF2B5EF4-FFF2-40B4-BE49-F238E27FC236}">
                    <a16:creationId xmlns:a16="http://schemas.microsoft.com/office/drawing/2014/main" id="{62D43330-E06B-3245-86AA-CA89C92AB96E}"/>
                  </a:ext>
                </a:extLst>
              </p:cNvPr>
              <p:cNvSpPr txBox="1"/>
              <p:nvPr/>
            </p:nvSpPr>
            <p:spPr>
              <a:xfrm>
                <a:off x="4447423" y="1611666"/>
                <a:ext cx="571685"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-0.02</a:t>
                </a:r>
              </a:p>
            </p:txBody>
          </p:sp>
          <p:cxnSp>
            <p:nvCxnSpPr>
              <p:cNvPr id="28" name="Connecteur droit 27">
                <a:extLst>
                  <a:ext uri="{FF2B5EF4-FFF2-40B4-BE49-F238E27FC236}">
                    <a16:creationId xmlns:a16="http://schemas.microsoft.com/office/drawing/2014/main" id="{F51AC1BB-2B3A-3A42-B13B-2F0D5D65C7B0}"/>
                  </a:ext>
                </a:extLst>
              </p:cNvPr>
              <p:cNvCxnSpPr>
                <a:cxnSpLocks/>
              </p:cNvCxnSpPr>
              <p:nvPr/>
            </p:nvCxnSpPr>
            <p:spPr>
              <a:xfrm>
                <a:off x="5755045" y="1007074"/>
                <a:ext cx="3674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DB62F05A-4E33-3142-ADF0-F84A36CEC6CF}"/>
                  </a:ext>
                </a:extLst>
              </p:cNvPr>
              <p:cNvCxnSpPr>
                <a:cxnSpLocks/>
              </p:cNvCxnSpPr>
              <p:nvPr/>
            </p:nvCxnSpPr>
            <p:spPr>
              <a:xfrm>
                <a:off x="5775058" y="1196949"/>
                <a:ext cx="347395"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49FA1A78-4517-C644-B271-1A55D28F391B}"/>
                  </a:ext>
                </a:extLst>
              </p:cNvPr>
              <p:cNvSpPr txBox="1"/>
              <p:nvPr/>
            </p:nvSpPr>
            <p:spPr>
              <a:xfrm>
                <a:off x="6084978" y="1037035"/>
                <a:ext cx="693245" cy="284731"/>
              </a:xfrm>
              <a:prstGeom prst="rect">
                <a:avLst/>
              </a:prstGeom>
              <a:solidFill>
                <a:schemeClr val="bg1"/>
              </a:solidFill>
            </p:spPr>
            <p:txBody>
              <a:bodyPr wrap="none" rtlCol="0">
                <a:spAutoFit/>
              </a:bodyPr>
              <a:lstStyle/>
              <a:p>
                <a:pPr defTabSz="844083" fontAlgn="auto">
                  <a:spcBef>
                    <a:spcPts val="0"/>
                  </a:spcBef>
                  <a:spcAft>
                    <a:spcPts val="0"/>
                  </a:spcAft>
                  <a:defRPr/>
                </a:pPr>
                <a:r>
                  <a:rPr lang="fr-FR" sz="1108" dirty="0">
                    <a:solidFill>
                      <a:srgbClr val="FF0000"/>
                    </a:solidFill>
                    <a:latin typeface="Calibri" panose="020F0502020204030204"/>
                  </a:rPr>
                  <a:t>protons</a:t>
                </a:r>
              </a:p>
            </p:txBody>
          </p:sp>
          <p:sp>
            <p:nvSpPr>
              <p:cNvPr id="31" name="ZoneTexte 30">
                <a:extLst>
                  <a:ext uri="{FF2B5EF4-FFF2-40B4-BE49-F238E27FC236}">
                    <a16:creationId xmlns:a16="http://schemas.microsoft.com/office/drawing/2014/main" id="{556ACE09-34B1-9341-9850-19C271DFDC02}"/>
                  </a:ext>
                </a:extLst>
              </p:cNvPr>
              <p:cNvSpPr txBox="1"/>
              <p:nvPr/>
            </p:nvSpPr>
            <p:spPr>
              <a:xfrm>
                <a:off x="6058328" y="859339"/>
                <a:ext cx="769655" cy="284731"/>
              </a:xfrm>
              <a:prstGeom prst="rect">
                <a:avLst/>
              </a:prstGeom>
              <a:solidFill>
                <a:schemeClr val="bg1"/>
              </a:solidFill>
            </p:spPr>
            <p:txBody>
              <a:bodyPr wrap="none" rtlCol="0">
                <a:spAutoFit/>
              </a:bodyPr>
              <a:lstStyle/>
              <a:p>
                <a:pPr defTabSz="844083" fontAlgn="auto">
                  <a:spcBef>
                    <a:spcPts val="0"/>
                  </a:spcBef>
                  <a:spcAft>
                    <a:spcPts val="0"/>
                  </a:spcAft>
                  <a:defRPr/>
                </a:pPr>
                <a:r>
                  <a:rPr lang="fr-FR" sz="1108" dirty="0">
                    <a:solidFill>
                      <a:prstClr val="black"/>
                    </a:solidFill>
                    <a:latin typeface="Calibri" panose="020F0502020204030204"/>
                  </a:rPr>
                  <a:t>neutrons</a:t>
                </a:r>
              </a:p>
            </p:txBody>
          </p:sp>
        </p:grpSp>
      </p:grpSp>
      <p:grpSp>
        <p:nvGrpSpPr>
          <p:cNvPr id="32" name="Groupe 31">
            <a:extLst>
              <a:ext uri="{FF2B5EF4-FFF2-40B4-BE49-F238E27FC236}">
                <a16:creationId xmlns:a16="http://schemas.microsoft.com/office/drawing/2014/main" id="{A229B304-007D-744D-8549-0BA7B918F041}"/>
              </a:ext>
            </a:extLst>
          </p:cNvPr>
          <p:cNvGrpSpPr/>
          <p:nvPr/>
        </p:nvGrpSpPr>
        <p:grpSpPr>
          <a:xfrm>
            <a:off x="-3594" y="1533580"/>
            <a:ext cx="2638231" cy="2533743"/>
            <a:chOff x="-3894" y="1375628"/>
            <a:chExt cx="2858083" cy="2744888"/>
          </a:xfrm>
        </p:grpSpPr>
        <p:cxnSp>
          <p:nvCxnSpPr>
            <p:cNvPr id="33" name="Connecteur droit avec flèche 32">
              <a:extLst>
                <a:ext uri="{FF2B5EF4-FFF2-40B4-BE49-F238E27FC236}">
                  <a16:creationId xmlns:a16="http://schemas.microsoft.com/office/drawing/2014/main" id="{EE7C5C63-DB7C-B94C-9705-C1879171B2A2}"/>
                </a:ext>
              </a:extLst>
            </p:cNvPr>
            <p:cNvCxnSpPr>
              <a:cxnSpLocks/>
            </p:cNvCxnSpPr>
            <p:nvPr/>
          </p:nvCxnSpPr>
          <p:spPr>
            <a:xfrm>
              <a:off x="1213360" y="3138533"/>
              <a:ext cx="6961" cy="981983"/>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EB141F49-F7DA-BB43-81BC-98D7F05B570F}"/>
                </a:ext>
              </a:extLst>
            </p:cNvPr>
            <p:cNvGrpSpPr/>
            <p:nvPr/>
          </p:nvGrpSpPr>
          <p:grpSpPr>
            <a:xfrm>
              <a:off x="-3894" y="1375628"/>
              <a:ext cx="2858083" cy="1850905"/>
              <a:chOff x="1518867" y="639194"/>
              <a:chExt cx="2858083" cy="1850905"/>
            </a:xfrm>
          </p:grpSpPr>
          <p:pic>
            <p:nvPicPr>
              <p:cNvPr id="35" name="Image 34">
                <a:extLst>
                  <a:ext uri="{FF2B5EF4-FFF2-40B4-BE49-F238E27FC236}">
                    <a16:creationId xmlns:a16="http://schemas.microsoft.com/office/drawing/2014/main" id="{D12984D1-04A7-D84E-9AFE-A6ABF2E7F746}"/>
                  </a:ext>
                </a:extLst>
              </p:cNvPr>
              <p:cNvPicPr>
                <a:picLocks noChangeAspect="1"/>
              </p:cNvPicPr>
              <p:nvPr/>
            </p:nvPicPr>
            <p:blipFill rotWithShape="1">
              <a:blip r:embed="rId5"/>
              <a:srcRect l="19257" r="4919" b="19802"/>
              <a:stretch/>
            </p:blipFill>
            <p:spPr>
              <a:xfrm>
                <a:off x="2235058" y="710414"/>
                <a:ext cx="1941228" cy="1428585"/>
              </a:xfrm>
              <a:prstGeom prst="rect">
                <a:avLst/>
              </a:prstGeom>
            </p:spPr>
          </p:pic>
          <p:sp>
            <p:nvSpPr>
              <p:cNvPr id="36" name="ZoneTexte 35">
                <a:extLst>
                  <a:ext uri="{FF2B5EF4-FFF2-40B4-BE49-F238E27FC236}">
                    <a16:creationId xmlns:a16="http://schemas.microsoft.com/office/drawing/2014/main" id="{E02E6988-97F0-CD4D-A372-5276F5A02FEC}"/>
                  </a:ext>
                </a:extLst>
              </p:cNvPr>
              <p:cNvSpPr txBox="1"/>
              <p:nvPr/>
            </p:nvSpPr>
            <p:spPr>
              <a:xfrm>
                <a:off x="2996262" y="1557261"/>
                <a:ext cx="1052719" cy="346276"/>
              </a:xfrm>
              <a:prstGeom prst="rect">
                <a:avLst/>
              </a:prstGeom>
              <a:solidFill>
                <a:schemeClr val="bg1"/>
              </a:solidFill>
            </p:spPr>
            <p:txBody>
              <a:bodyPr wrap="none" rtlCol="0">
                <a:spAutoFit/>
              </a:bodyPr>
              <a:lstStyle/>
              <a:p>
                <a:pPr defTabSz="844083" fontAlgn="auto">
                  <a:spcBef>
                    <a:spcPts val="0"/>
                  </a:spcBef>
                  <a:spcAft>
                    <a:spcPts val="0"/>
                  </a:spcAft>
                  <a:defRPr/>
                </a:pPr>
                <a:r>
                  <a:rPr lang="fr-FR" sz="1477" dirty="0">
                    <a:solidFill>
                      <a:srgbClr val="00B0F0"/>
                    </a:solidFill>
                    <a:latin typeface="Calibri" panose="020F0502020204030204"/>
                  </a:rPr>
                  <a:t>E=11 MeV</a:t>
                </a:r>
              </a:p>
            </p:txBody>
          </p:sp>
          <p:sp>
            <p:nvSpPr>
              <p:cNvPr id="37" name="ZoneTexte 36">
                <a:extLst>
                  <a:ext uri="{FF2B5EF4-FFF2-40B4-BE49-F238E27FC236}">
                    <a16:creationId xmlns:a16="http://schemas.microsoft.com/office/drawing/2014/main" id="{F6BD81E6-F1C9-A749-8336-B2DA433E3A34}"/>
                  </a:ext>
                </a:extLst>
              </p:cNvPr>
              <p:cNvSpPr txBox="1"/>
              <p:nvPr/>
            </p:nvSpPr>
            <p:spPr>
              <a:xfrm>
                <a:off x="2272533" y="831042"/>
                <a:ext cx="479646" cy="346276"/>
              </a:xfrm>
              <a:prstGeom prst="rect">
                <a:avLst/>
              </a:prstGeom>
              <a:solidFill>
                <a:schemeClr val="bg1"/>
              </a:solidFill>
            </p:spPr>
            <p:txBody>
              <a:bodyPr wrap="none" rtlCol="0">
                <a:spAutoFit/>
              </a:bodyPr>
              <a:lstStyle/>
              <a:p>
                <a:pPr defTabSz="844083" fontAlgn="auto">
                  <a:spcBef>
                    <a:spcPts val="0"/>
                  </a:spcBef>
                  <a:spcAft>
                    <a:spcPts val="0"/>
                  </a:spcAft>
                  <a:defRPr/>
                </a:pPr>
                <a:r>
                  <a:rPr lang="fr-FR" sz="1477" baseline="30000" dirty="0">
                    <a:solidFill>
                      <a:prstClr val="black"/>
                    </a:solidFill>
                    <a:latin typeface="Calibri" panose="020F0502020204030204"/>
                  </a:rPr>
                  <a:t>34</a:t>
                </a:r>
                <a:r>
                  <a:rPr lang="fr-FR" sz="1477" dirty="0">
                    <a:solidFill>
                      <a:prstClr val="black"/>
                    </a:solidFill>
                    <a:latin typeface="Calibri" panose="020F0502020204030204"/>
                  </a:rPr>
                  <a:t>Si</a:t>
                </a:r>
              </a:p>
            </p:txBody>
          </p:sp>
          <p:sp>
            <p:nvSpPr>
              <p:cNvPr id="38" name="ZoneTexte 37">
                <a:extLst>
                  <a:ext uri="{FF2B5EF4-FFF2-40B4-BE49-F238E27FC236}">
                    <a16:creationId xmlns:a16="http://schemas.microsoft.com/office/drawing/2014/main" id="{25CFF934-43E7-1E43-9E06-779AD34609C8}"/>
                  </a:ext>
                </a:extLst>
              </p:cNvPr>
              <p:cNvSpPr txBox="1"/>
              <p:nvPr/>
            </p:nvSpPr>
            <p:spPr>
              <a:xfrm rot="16200000">
                <a:off x="1425057" y="1102393"/>
                <a:ext cx="564738" cy="377118"/>
              </a:xfrm>
              <a:prstGeom prst="rect">
                <a:avLst/>
              </a:prstGeom>
              <a:noFill/>
            </p:spPr>
            <p:txBody>
              <a:bodyPr wrap="none" rtlCol="0">
                <a:spAutoFit/>
              </a:bodyPr>
              <a:lstStyle/>
              <a:p>
                <a:pPr defTabSz="844083" fontAlgn="auto">
                  <a:spcBef>
                    <a:spcPts val="0"/>
                  </a:spcBef>
                  <a:spcAft>
                    <a:spcPts val="0"/>
                  </a:spcAft>
                  <a:defRPr/>
                </a:pPr>
                <a:r>
                  <a:rPr lang="fr-FR" sz="1662" dirty="0">
                    <a:solidFill>
                      <a:prstClr val="black"/>
                    </a:solidFill>
                    <a:latin typeface="Calibri" panose="020F0502020204030204"/>
                  </a:rPr>
                  <a:t>r</a:t>
                </a:r>
                <a:r>
                  <a:rPr lang="fr-FR" sz="1662" baseline="30000" dirty="0">
                    <a:solidFill>
                      <a:prstClr val="black"/>
                    </a:solidFill>
                    <a:latin typeface="Calibri" panose="020F0502020204030204"/>
                  </a:rPr>
                  <a:t>2</a:t>
                </a:r>
                <a:r>
                  <a:rPr lang="fr-FR" sz="1662" dirty="0">
                    <a:solidFill>
                      <a:prstClr val="black"/>
                    </a:solidFill>
                    <a:latin typeface="Symbol" pitchFamily="2" charset="2"/>
                  </a:rPr>
                  <a:t>r</a:t>
                </a:r>
                <a:r>
                  <a:rPr lang="fr-FR" sz="1662" baseline="-25000" dirty="0">
                    <a:solidFill>
                      <a:prstClr val="black"/>
                    </a:solidFill>
                    <a:latin typeface="Symbol" pitchFamily="2" charset="2"/>
                  </a:rPr>
                  <a:t>n</a:t>
                </a:r>
              </a:p>
            </p:txBody>
          </p:sp>
          <p:sp>
            <p:nvSpPr>
              <p:cNvPr id="39" name="ZoneTexte 38">
                <a:extLst>
                  <a:ext uri="{FF2B5EF4-FFF2-40B4-BE49-F238E27FC236}">
                    <a16:creationId xmlns:a16="http://schemas.microsoft.com/office/drawing/2014/main" id="{8057EE4D-5CAE-914E-9A9B-FC84CEBE8164}"/>
                  </a:ext>
                </a:extLst>
              </p:cNvPr>
              <p:cNvSpPr txBox="1"/>
              <p:nvPr/>
            </p:nvSpPr>
            <p:spPr>
              <a:xfrm>
                <a:off x="1829430" y="906959"/>
                <a:ext cx="516113"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0.01</a:t>
                </a:r>
              </a:p>
            </p:txBody>
          </p:sp>
          <p:sp>
            <p:nvSpPr>
              <p:cNvPr id="40" name="ZoneTexte 39">
                <a:extLst>
                  <a:ext uri="{FF2B5EF4-FFF2-40B4-BE49-F238E27FC236}">
                    <a16:creationId xmlns:a16="http://schemas.microsoft.com/office/drawing/2014/main" id="{51925468-E66D-D646-BC4E-E23958332247}"/>
                  </a:ext>
                </a:extLst>
              </p:cNvPr>
              <p:cNvSpPr txBox="1"/>
              <p:nvPr/>
            </p:nvSpPr>
            <p:spPr>
              <a:xfrm>
                <a:off x="1811744" y="639194"/>
                <a:ext cx="516113"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0.02</a:t>
                </a:r>
              </a:p>
            </p:txBody>
          </p:sp>
          <p:sp>
            <p:nvSpPr>
              <p:cNvPr id="41" name="ZoneTexte 40">
                <a:extLst>
                  <a:ext uri="{FF2B5EF4-FFF2-40B4-BE49-F238E27FC236}">
                    <a16:creationId xmlns:a16="http://schemas.microsoft.com/office/drawing/2014/main" id="{0273DD47-440D-2B4C-9A54-930B5B011986}"/>
                  </a:ext>
                </a:extLst>
              </p:cNvPr>
              <p:cNvSpPr txBox="1"/>
              <p:nvPr/>
            </p:nvSpPr>
            <p:spPr>
              <a:xfrm>
                <a:off x="1765422" y="1710910"/>
                <a:ext cx="571685"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-0.02</a:t>
                </a:r>
              </a:p>
            </p:txBody>
          </p:sp>
          <p:sp>
            <p:nvSpPr>
              <p:cNvPr id="42" name="ZoneTexte 41">
                <a:extLst>
                  <a:ext uri="{FF2B5EF4-FFF2-40B4-BE49-F238E27FC236}">
                    <a16:creationId xmlns:a16="http://schemas.microsoft.com/office/drawing/2014/main" id="{F19646BE-D2DF-CF4D-88CD-CA1E3FF37694}"/>
                  </a:ext>
                </a:extLst>
              </p:cNvPr>
              <p:cNvSpPr txBox="1"/>
              <p:nvPr/>
            </p:nvSpPr>
            <p:spPr>
              <a:xfrm>
                <a:off x="1759434" y="1429151"/>
                <a:ext cx="571685"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-0.01</a:t>
                </a:r>
              </a:p>
            </p:txBody>
          </p:sp>
          <p:sp>
            <p:nvSpPr>
              <p:cNvPr id="43" name="ZoneTexte 42">
                <a:extLst>
                  <a:ext uri="{FF2B5EF4-FFF2-40B4-BE49-F238E27FC236}">
                    <a16:creationId xmlns:a16="http://schemas.microsoft.com/office/drawing/2014/main" id="{D6864820-9509-AA43-BC38-F267CE0F1FF2}"/>
                  </a:ext>
                </a:extLst>
              </p:cNvPr>
              <p:cNvSpPr txBox="1"/>
              <p:nvPr/>
            </p:nvSpPr>
            <p:spPr>
              <a:xfrm>
                <a:off x="1977758" y="1168055"/>
                <a:ext cx="290357"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0</a:t>
                </a:r>
              </a:p>
            </p:txBody>
          </p:sp>
          <p:sp>
            <p:nvSpPr>
              <p:cNvPr id="44" name="ZoneTexte 43">
                <a:extLst>
                  <a:ext uri="{FF2B5EF4-FFF2-40B4-BE49-F238E27FC236}">
                    <a16:creationId xmlns:a16="http://schemas.microsoft.com/office/drawing/2014/main" id="{CCC737F1-8EB8-B44E-BAB0-62FD147EFDA9}"/>
                  </a:ext>
                </a:extLst>
              </p:cNvPr>
              <p:cNvSpPr txBox="1"/>
              <p:nvPr/>
            </p:nvSpPr>
            <p:spPr>
              <a:xfrm>
                <a:off x="2115777" y="2094322"/>
                <a:ext cx="290357"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0</a:t>
                </a:r>
              </a:p>
            </p:txBody>
          </p:sp>
          <p:sp>
            <p:nvSpPr>
              <p:cNvPr id="45" name="ZoneTexte 44">
                <a:extLst>
                  <a:ext uri="{FF2B5EF4-FFF2-40B4-BE49-F238E27FC236}">
                    <a16:creationId xmlns:a16="http://schemas.microsoft.com/office/drawing/2014/main" id="{13178D2A-EF28-1D44-A055-71D7CD42C57D}"/>
                  </a:ext>
                </a:extLst>
              </p:cNvPr>
              <p:cNvSpPr txBox="1"/>
              <p:nvPr/>
            </p:nvSpPr>
            <p:spPr>
              <a:xfrm>
                <a:off x="2738861" y="2112981"/>
                <a:ext cx="290357"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5</a:t>
                </a:r>
              </a:p>
            </p:txBody>
          </p:sp>
          <p:sp>
            <p:nvSpPr>
              <p:cNvPr id="46" name="ZoneTexte 45">
                <a:extLst>
                  <a:ext uri="{FF2B5EF4-FFF2-40B4-BE49-F238E27FC236}">
                    <a16:creationId xmlns:a16="http://schemas.microsoft.com/office/drawing/2014/main" id="{AEF3D904-C5E7-2C46-BBD3-C78E07A53FD9}"/>
                  </a:ext>
                </a:extLst>
              </p:cNvPr>
              <p:cNvSpPr txBox="1"/>
              <p:nvPr/>
            </p:nvSpPr>
            <p:spPr>
              <a:xfrm>
                <a:off x="3325971" y="2109202"/>
                <a:ext cx="380659" cy="315434"/>
              </a:xfrm>
              <a:prstGeom prst="rect">
                <a:avLst/>
              </a:prstGeom>
              <a:noFill/>
            </p:spPr>
            <p:txBody>
              <a:bodyPr wrap="none" rtlCol="0">
                <a:spAutoFit/>
              </a:bodyPr>
              <a:lstStyle/>
              <a:p>
                <a:pPr defTabSz="844083" fontAlgn="auto">
                  <a:spcBef>
                    <a:spcPts val="0"/>
                  </a:spcBef>
                  <a:spcAft>
                    <a:spcPts val="0"/>
                  </a:spcAft>
                  <a:defRPr/>
                </a:pPr>
                <a:r>
                  <a:rPr lang="fr-FR" sz="1292" dirty="0">
                    <a:solidFill>
                      <a:prstClr val="black"/>
                    </a:solidFill>
                    <a:latin typeface="Calibri" panose="020F0502020204030204"/>
                  </a:rPr>
                  <a:t>10</a:t>
                </a:r>
              </a:p>
            </p:txBody>
          </p:sp>
          <p:sp>
            <p:nvSpPr>
              <p:cNvPr id="47" name="ZoneTexte 46">
                <a:extLst>
                  <a:ext uri="{FF2B5EF4-FFF2-40B4-BE49-F238E27FC236}">
                    <a16:creationId xmlns:a16="http://schemas.microsoft.com/office/drawing/2014/main" id="{C7836AC8-2BA2-F541-805F-8A9327B12909}"/>
                  </a:ext>
                </a:extLst>
              </p:cNvPr>
              <p:cNvSpPr txBox="1"/>
              <p:nvPr/>
            </p:nvSpPr>
            <p:spPr>
              <a:xfrm>
                <a:off x="3650709" y="2112981"/>
                <a:ext cx="726241" cy="377118"/>
              </a:xfrm>
              <a:prstGeom prst="rect">
                <a:avLst/>
              </a:prstGeom>
              <a:noFill/>
            </p:spPr>
            <p:txBody>
              <a:bodyPr wrap="none" rtlCol="0">
                <a:spAutoFit/>
              </a:bodyPr>
              <a:lstStyle/>
              <a:p>
                <a:pPr defTabSz="844083" fontAlgn="auto">
                  <a:spcBef>
                    <a:spcPts val="0"/>
                  </a:spcBef>
                  <a:spcAft>
                    <a:spcPts val="0"/>
                  </a:spcAft>
                  <a:defRPr/>
                </a:pPr>
                <a:r>
                  <a:rPr lang="fr-FR" sz="1662" dirty="0">
                    <a:solidFill>
                      <a:prstClr val="black"/>
                    </a:solidFill>
                    <a:latin typeface="Calibri" panose="020F0502020204030204"/>
                  </a:rPr>
                  <a:t>r (</a:t>
                </a:r>
                <a:r>
                  <a:rPr lang="fr-FR" sz="1662" dirty="0" err="1">
                    <a:solidFill>
                      <a:prstClr val="black"/>
                    </a:solidFill>
                    <a:latin typeface="Calibri" panose="020F0502020204030204"/>
                  </a:rPr>
                  <a:t>fm</a:t>
                </a:r>
                <a:r>
                  <a:rPr lang="fr-FR" sz="1662" dirty="0">
                    <a:solidFill>
                      <a:prstClr val="black"/>
                    </a:solidFill>
                    <a:latin typeface="Calibri" panose="020F0502020204030204"/>
                  </a:rPr>
                  <a:t>)</a:t>
                </a:r>
              </a:p>
            </p:txBody>
          </p:sp>
        </p:grpSp>
      </p:grpSp>
      <p:sp>
        <p:nvSpPr>
          <p:cNvPr id="48" name="ZoneTexte 47"/>
          <p:cNvSpPr txBox="1"/>
          <p:nvPr/>
        </p:nvSpPr>
        <p:spPr>
          <a:xfrm>
            <a:off x="5688882" y="961072"/>
            <a:ext cx="3302718" cy="923330"/>
          </a:xfrm>
          <a:prstGeom prst="rect">
            <a:avLst/>
          </a:prstGeom>
          <a:noFill/>
        </p:spPr>
        <p:txBody>
          <a:bodyPr wrap="square" rtlCol="0">
            <a:spAutoFit/>
          </a:bodyPr>
          <a:lstStyle/>
          <a:p>
            <a:r>
              <a:rPr lang="fr-FR" smtClean="0"/>
              <a:t>Isoscalar</a:t>
            </a:r>
            <a:r>
              <a:rPr lang="fr-FR" dirty="0" smtClean="0"/>
              <a:t> probes in </a:t>
            </a:r>
            <a:r>
              <a:rPr lang="fr-FR" dirty="0" err="1" smtClean="0"/>
              <a:t>exotic</a:t>
            </a:r>
            <a:r>
              <a:rPr lang="fr-FR" dirty="0" smtClean="0"/>
              <a:t> </a:t>
            </a:r>
            <a:r>
              <a:rPr lang="fr-FR" dirty="0" err="1" smtClean="0"/>
              <a:t>nuclei</a:t>
            </a:r>
            <a:r>
              <a:rPr lang="fr-FR" dirty="0" smtClean="0"/>
              <a:t>:</a:t>
            </a:r>
          </a:p>
          <a:p>
            <a:pPr marL="285750" indent="-285750">
              <a:buFont typeface="Arial" panose="020B0604020202020204" pitchFamily="34" charset="0"/>
              <a:buChar char="•"/>
            </a:pPr>
            <a:r>
              <a:rPr lang="fr-FR" dirty="0" smtClean="0"/>
              <a:t>Soft monopole</a:t>
            </a:r>
          </a:p>
        </p:txBody>
      </p:sp>
      <p:sp>
        <p:nvSpPr>
          <p:cNvPr id="3" name="Rectangle 2"/>
          <p:cNvSpPr/>
          <p:nvPr/>
        </p:nvSpPr>
        <p:spPr>
          <a:xfrm>
            <a:off x="344514" y="5562600"/>
            <a:ext cx="6818285" cy="369332"/>
          </a:xfrm>
          <a:prstGeom prst="rect">
            <a:avLst/>
          </a:prstGeom>
        </p:spPr>
        <p:txBody>
          <a:bodyPr wrap="square">
            <a:spAutoFit/>
          </a:bodyPr>
          <a:lstStyle/>
          <a:p>
            <a:r>
              <a:rPr lang="fr-FR" i="1" dirty="0" err="1" smtClean="0">
                <a:solidFill>
                  <a:prstClr val="black"/>
                </a:solidFill>
                <a:latin typeface="+mn-lt"/>
              </a:rPr>
              <a:t>D.Gambacurta</a:t>
            </a:r>
            <a:r>
              <a:rPr lang="fr-FR" i="1" dirty="0" smtClean="0">
                <a:solidFill>
                  <a:prstClr val="black"/>
                </a:solidFill>
                <a:latin typeface="+mn-lt"/>
                <a:cs typeface="Calibri" panose="020F0502020204030204" pitchFamily="34" charset="0"/>
              </a:rPr>
              <a:t>, </a:t>
            </a:r>
            <a:r>
              <a:rPr lang="fr-FR" i="1" dirty="0">
                <a:latin typeface="+mn-lt"/>
                <a:cs typeface="Calibri" panose="020F0502020204030204" pitchFamily="34" charset="0"/>
              </a:rPr>
              <a:t>Phys. </a:t>
            </a:r>
            <a:r>
              <a:rPr lang="fr-FR" i="1" dirty="0" err="1">
                <a:latin typeface="+mn-lt"/>
                <a:cs typeface="Calibri" panose="020F0502020204030204" pitchFamily="34" charset="0"/>
              </a:rPr>
              <a:t>Rev</a:t>
            </a:r>
            <a:r>
              <a:rPr lang="fr-FR" i="1" dirty="0">
                <a:latin typeface="+mn-lt"/>
                <a:cs typeface="Calibri" panose="020F0502020204030204" pitchFamily="34" charset="0"/>
              </a:rPr>
              <a:t>. C </a:t>
            </a:r>
            <a:r>
              <a:rPr lang="fr-FR" b="1" i="1" dirty="0">
                <a:latin typeface="+mn-lt"/>
                <a:cs typeface="Calibri" panose="020F0502020204030204" pitchFamily="34" charset="0"/>
              </a:rPr>
              <a:t>100</a:t>
            </a:r>
            <a:r>
              <a:rPr lang="fr-FR" i="1" dirty="0">
                <a:latin typeface="+mn-lt"/>
                <a:cs typeface="Calibri" panose="020F0502020204030204" pitchFamily="34" charset="0"/>
              </a:rPr>
              <a:t>, </a:t>
            </a:r>
            <a:r>
              <a:rPr lang="fr-FR" i="1" dirty="0" smtClean="0">
                <a:latin typeface="+mn-lt"/>
                <a:cs typeface="Calibri" panose="020F0502020204030204" pitchFamily="34" charset="0"/>
              </a:rPr>
              <a:t>014317 (2019)</a:t>
            </a:r>
          </a:p>
        </p:txBody>
      </p:sp>
      <p:sp>
        <p:nvSpPr>
          <p:cNvPr id="4" name="Rectangle 3"/>
          <p:cNvSpPr/>
          <p:nvPr/>
        </p:nvSpPr>
        <p:spPr>
          <a:xfrm>
            <a:off x="1726005" y="1154668"/>
            <a:ext cx="2388795" cy="369332"/>
          </a:xfrm>
          <a:prstGeom prst="rect">
            <a:avLst/>
          </a:prstGeom>
        </p:spPr>
        <p:txBody>
          <a:bodyPr wrap="none">
            <a:spAutoFit/>
          </a:bodyPr>
          <a:lstStyle/>
          <a:p>
            <a:r>
              <a:rPr lang="fr-FR" i="1" dirty="0">
                <a:cs typeface="Calibri" panose="020F0502020204030204" pitchFamily="34" charset="0"/>
              </a:rPr>
              <a:t>SSRPA </a:t>
            </a:r>
            <a:r>
              <a:rPr lang="fr-FR" i="1" dirty="0" err="1">
                <a:cs typeface="Calibri" panose="020F0502020204030204" pitchFamily="34" charset="0"/>
              </a:rPr>
              <a:t>calculations</a:t>
            </a:r>
            <a:endParaRPr lang="fr-FR" dirty="0"/>
          </a:p>
        </p:txBody>
      </p:sp>
    </p:spTree>
    <p:extLst>
      <p:ext uri="{BB962C8B-B14F-4D97-AF65-F5344CB8AC3E}">
        <p14:creationId xmlns:p14="http://schemas.microsoft.com/office/powerpoint/2010/main" val="39023367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04800" y="797472"/>
            <a:ext cx="5295900" cy="5156534"/>
          </a:xfrm>
          <a:prstGeom prst="rect">
            <a:avLst/>
          </a:prstGeom>
        </p:spPr>
      </p:pic>
      <p:sp>
        <p:nvSpPr>
          <p:cNvPr id="5" name="Rectangle 4"/>
          <p:cNvSpPr/>
          <p:nvPr/>
        </p:nvSpPr>
        <p:spPr>
          <a:xfrm>
            <a:off x="0" y="6387584"/>
            <a:ext cx="3528530" cy="369332"/>
          </a:xfrm>
          <a:prstGeom prst="rect">
            <a:avLst/>
          </a:prstGeom>
        </p:spPr>
        <p:txBody>
          <a:bodyPr wrap="none">
            <a:spAutoFit/>
          </a:bodyPr>
          <a:lstStyle/>
          <a:p>
            <a:r>
              <a:rPr lang="fr-FR" dirty="0" err="1" smtClean="0">
                <a:solidFill>
                  <a:srgbClr val="808080"/>
                </a:solidFill>
                <a:latin typeface="Times New Roman" panose="02020603050405020304" pitchFamily="18" charset="0"/>
              </a:rPr>
              <a:t>S.P.Tang</a:t>
            </a:r>
            <a:r>
              <a:rPr lang="fr-FR" dirty="0" smtClean="0">
                <a:solidFill>
                  <a:srgbClr val="808080"/>
                </a:solidFill>
                <a:latin typeface="Times New Roman" panose="02020603050405020304" pitchFamily="18" charset="0"/>
              </a:rPr>
              <a:t> et al., arXiv:2009.05719v1</a:t>
            </a:r>
            <a:endParaRPr lang="fr-FR" dirty="0"/>
          </a:p>
        </p:txBody>
      </p:sp>
      <p:sp>
        <p:nvSpPr>
          <p:cNvPr id="6" name="ZoneTexte 5"/>
          <p:cNvSpPr txBox="1"/>
          <p:nvPr/>
        </p:nvSpPr>
        <p:spPr>
          <a:xfrm>
            <a:off x="4495800" y="236418"/>
            <a:ext cx="4198883" cy="3139321"/>
          </a:xfrm>
          <a:prstGeom prst="rect">
            <a:avLst/>
          </a:prstGeom>
          <a:solidFill>
            <a:schemeClr val="bg1"/>
          </a:solidFill>
          <a:ln w="28575">
            <a:solidFill>
              <a:schemeClr val="tx2"/>
            </a:solidFill>
          </a:ln>
        </p:spPr>
        <p:txBody>
          <a:bodyPr wrap="square" rtlCol="0">
            <a:spAutoFit/>
          </a:bodyPr>
          <a:lstStyle/>
          <a:p>
            <a:pPr marL="285750" indent="-285750">
              <a:buFont typeface="Arial" panose="020B0604020202020204" pitchFamily="34" charset="0"/>
              <a:buChar char="•"/>
            </a:pPr>
            <a:r>
              <a:rPr lang="fr-FR" dirty="0" smtClean="0">
                <a:latin typeface="Arial" panose="020B0604020202020204" pitchFamily="34" charset="0"/>
                <a:cs typeface="Arial" panose="020B0604020202020204" pitchFamily="34" charset="0"/>
              </a:rPr>
              <a:t>« </a:t>
            </a:r>
            <a:r>
              <a:rPr lang="fr-FR" dirty="0" err="1" smtClean="0">
                <a:latin typeface="Arial" panose="020B0604020202020204" pitchFamily="34" charset="0"/>
                <a:cs typeface="Arial" panose="020B0604020202020204" pitchFamily="34" charset="0"/>
              </a:rPr>
              <a:t>Reasonable</a:t>
            </a:r>
            <a:r>
              <a:rPr lang="fr-FR" dirty="0" smtClean="0">
                <a:latin typeface="Arial" panose="020B0604020202020204" pitchFamily="34" charset="0"/>
                <a:cs typeface="Arial" panose="020B0604020202020204" pitchFamily="34" charset="0"/>
              </a:rPr>
              <a:t> » </a:t>
            </a:r>
            <a:r>
              <a:rPr lang="fr-FR" dirty="0" err="1" smtClean="0">
                <a:latin typeface="Arial" panose="020B0604020202020204" pitchFamily="34" charset="0"/>
                <a:cs typeface="Arial" panose="020B0604020202020204" pitchFamily="34" charset="0"/>
              </a:rPr>
              <a:t>agnostic</a:t>
            </a:r>
            <a:r>
              <a:rPr lang="fr-FR" dirty="0" smtClean="0">
                <a:latin typeface="Arial" panose="020B0604020202020204" pitchFamily="34" charset="0"/>
                <a:cs typeface="Arial" panose="020B0604020202020204" pitchFamily="34" charset="0"/>
              </a:rPr>
              <a:t> </a:t>
            </a:r>
            <a:r>
              <a:rPr lang="fr-FR" dirty="0" err="1" smtClean="0">
                <a:latin typeface="Arial" panose="020B0604020202020204" pitchFamily="34" charset="0"/>
                <a:cs typeface="Arial" panose="020B0604020202020204" pitchFamily="34" charset="0"/>
              </a:rPr>
              <a:t>modeling</a:t>
            </a:r>
            <a:r>
              <a:rPr lang="fr-FR" dirty="0" smtClean="0">
                <a:latin typeface="Arial" panose="020B0604020202020204" pitchFamily="34" charset="0"/>
                <a:cs typeface="Arial" panose="020B0604020202020204" pitchFamily="34" charset="0"/>
              </a:rPr>
              <a:t> of a 1st </a:t>
            </a:r>
            <a:r>
              <a:rPr lang="fr-FR" dirty="0" err="1" smtClean="0">
                <a:latin typeface="Arial" panose="020B0604020202020204" pitchFamily="34" charset="0"/>
                <a:cs typeface="Arial" panose="020B0604020202020204" pitchFamily="34" charset="0"/>
              </a:rPr>
              <a:t>order</a:t>
            </a:r>
            <a:r>
              <a:rPr lang="fr-FR" dirty="0" smtClean="0">
                <a:latin typeface="Arial" panose="020B0604020202020204" pitchFamily="34" charset="0"/>
                <a:cs typeface="Arial" panose="020B0604020202020204" pitchFamily="34" charset="0"/>
              </a:rPr>
              <a:t> phase transition </a:t>
            </a:r>
            <a:r>
              <a:rPr lang="fr-FR" dirty="0" err="1" smtClean="0">
                <a:latin typeface="Arial" panose="020B0604020202020204" pitchFamily="34" charset="0"/>
                <a:cs typeface="Arial" panose="020B0604020202020204" pitchFamily="34" charset="0"/>
              </a:rPr>
              <a:t>including</a:t>
            </a:r>
            <a:r>
              <a:rPr lang="fr-FR" dirty="0" smtClean="0">
                <a:latin typeface="Arial" panose="020B0604020202020204" pitchFamily="34" charset="0"/>
                <a:cs typeface="Arial" panose="020B0604020202020204" pitchFamily="34" charset="0"/>
              </a:rPr>
              <a:t> </a:t>
            </a:r>
            <a:r>
              <a:rPr lang="fr-FR" dirty="0" err="1" smtClean="0">
                <a:latin typeface="Arial" panose="020B0604020202020204" pitchFamily="34" charset="0"/>
                <a:cs typeface="Arial" panose="020B0604020202020204" pitchFamily="34" charset="0"/>
              </a:rPr>
              <a:t>both</a:t>
            </a:r>
            <a:r>
              <a:rPr lang="fr-FR" dirty="0" smtClean="0">
                <a:latin typeface="Arial" panose="020B0604020202020204" pitchFamily="34" charset="0"/>
                <a:cs typeface="Arial" panose="020B0604020202020204" pitchFamily="34" charset="0"/>
              </a:rPr>
              <a:t> LIGO/VIRGO and NICER data as </a:t>
            </a:r>
            <a:r>
              <a:rPr lang="fr-FR" dirty="0" err="1" smtClean="0">
                <a:latin typeface="Arial" panose="020B0604020202020204" pitchFamily="34" charset="0"/>
                <a:cs typeface="Arial" panose="020B0604020202020204" pitchFamily="34" charset="0"/>
              </a:rPr>
              <a:t>constraints</a:t>
            </a:r>
            <a:r>
              <a:rPr lang="fr-FR" dirty="0" smtClean="0">
                <a:latin typeface="Arial" panose="020B0604020202020204" pitchFamily="34" charset="0"/>
                <a:cs typeface="Arial" panose="020B0604020202020204" pitchFamily="34" charset="0"/>
              </a:rPr>
              <a:t>, </a:t>
            </a:r>
            <a:r>
              <a:rPr lang="fr-FR" dirty="0" err="1" smtClean="0">
                <a:latin typeface="Arial" panose="020B0604020202020204" pitchFamily="34" charset="0"/>
                <a:cs typeface="Arial" panose="020B0604020202020204" pitchFamily="34" charset="0"/>
              </a:rPr>
              <a:t>predicts</a:t>
            </a:r>
            <a:r>
              <a:rPr lang="fr-FR" dirty="0" smtClean="0">
                <a:latin typeface="Arial" panose="020B0604020202020204" pitchFamily="34" charset="0"/>
                <a:cs typeface="Arial" panose="020B0604020202020204" pitchFamily="34" charset="0"/>
              </a:rPr>
              <a:t> no transitions </a:t>
            </a:r>
            <a:r>
              <a:rPr lang="fr-FR" dirty="0" err="1" smtClean="0">
                <a:latin typeface="Arial" panose="020B0604020202020204" pitchFamily="34" charset="0"/>
                <a:cs typeface="Arial" panose="020B0604020202020204" pitchFamily="34" charset="0"/>
              </a:rPr>
              <a:t>below</a:t>
            </a:r>
            <a:r>
              <a:rPr lang="fr-FR" dirty="0" smtClean="0">
                <a:latin typeface="Arial" panose="020B0604020202020204" pitchFamily="34" charset="0"/>
                <a:cs typeface="Arial" panose="020B0604020202020204" pitchFamily="34" charset="0"/>
              </a:rPr>
              <a:t> </a:t>
            </a:r>
            <a:r>
              <a:rPr lang="fr-FR" dirty="0" err="1" smtClean="0">
                <a:latin typeface="Arial" panose="020B0604020202020204" pitchFamily="34" charset="0"/>
                <a:cs typeface="Arial" panose="020B0604020202020204" pitchFamily="34" charset="0"/>
              </a:rPr>
              <a:t>densities</a:t>
            </a:r>
            <a:r>
              <a:rPr lang="fr-FR" dirty="0" smtClean="0">
                <a:latin typeface="Arial" panose="020B0604020202020204" pitchFamily="34" charset="0"/>
                <a:cs typeface="Arial" panose="020B0604020202020204" pitchFamily="34" charset="0"/>
              </a:rPr>
              <a:t> </a:t>
            </a:r>
            <a:r>
              <a:rPr lang="fr-FR" dirty="0" smtClean="0">
                <a:latin typeface="Symbol" panose="05050102010706020507" pitchFamily="18" charset="2"/>
              </a:rPr>
              <a:t>r~2,5r</a:t>
            </a:r>
            <a:r>
              <a:rPr lang="fr-FR" baseline="-25000" dirty="0" smtClean="0">
                <a:latin typeface="Symbol" panose="05050102010706020507" pitchFamily="18" charset="2"/>
              </a:rPr>
              <a:t>0</a:t>
            </a:r>
            <a:r>
              <a:rPr lang="fr-FR" dirty="0" smtClean="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fr-FR" dirty="0">
              <a:latin typeface="Arial" panose="020B0604020202020204" pitchFamily="34" charset="0"/>
              <a:cs typeface="Arial" panose="020B0604020202020204" pitchFamily="34" charset="0"/>
            </a:endParaRPr>
          </a:p>
          <a:p>
            <a:pPr marL="285750" indent="-285750">
              <a:buFont typeface="Symbol" panose="05050102010706020507" pitchFamily="18" charset="2"/>
              <a:buChar char="Þ"/>
            </a:pPr>
            <a:r>
              <a:rPr lang="fr-FR" b="1" dirty="0" err="1" smtClean="0">
                <a:solidFill>
                  <a:srgbClr val="FF0000"/>
                </a:solidFill>
                <a:latin typeface="Arial" panose="020B0604020202020204" pitchFamily="34" charset="0"/>
                <a:cs typeface="Arial" panose="020B0604020202020204" pitchFamily="34" charset="0"/>
              </a:rPr>
              <a:t>Nuclear</a:t>
            </a:r>
            <a:r>
              <a:rPr lang="fr-FR" b="1" dirty="0" smtClean="0">
                <a:solidFill>
                  <a:srgbClr val="FF0000"/>
                </a:solidFill>
                <a:latin typeface="Arial" panose="020B0604020202020204" pitchFamily="34" charset="0"/>
                <a:cs typeface="Arial" panose="020B0604020202020204" pitchFamily="34" charset="0"/>
              </a:rPr>
              <a:t> </a:t>
            </a:r>
            <a:r>
              <a:rPr lang="fr-FR" b="1" dirty="0" err="1" smtClean="0">
                <a:solidFill>
                  <a:srgbClr val="FF0000"/>
                </a:solidFill>
                <a:latin typeface="Arial" panose="020B0604020202020204" pitchFamily="34" charset="0"/>
                <a:cs typeface="Arial" panose="020B0604020202020204" pitchFamily="34" charset="0"/>
              </a:rPr>
              <a:t>physics</a:t>
            </a:r>
            <a:r>
              <a:rPr lang="fr-FR" b="1" dirty="0" smtClean="0">
                <a:solidFill>
                  <a:srgbClr val="FF0000"/>
                </a:solidFill>
                <a:latin typeface="Arial" panose="020B0604020202020204" pitchFamily="34" charset="0"/>
                <a:cs typeface="Arial" panose="020B0604020202020204" pitchFamily="34" charset="0"/>
              </a:rPr>
              <a:t> </a:t>
            </a:r>
            <a:r>
              <a:rPr lang="fr-FR" b="1" dirty="0" err="1" smtClean="0">
                <a:solidFill>
                  <a:srgbClr val="FF0000"/>
                </a:solidFill>
                <a:latin typeface="Arial" panose="020B0604020202020204" pitchFamily="34" charset="0"/>
                <a:cs typeface="Arial" panose="020B0604020202020204" pitchFamily="34" charset="0"/>
              </a:rPr>
              <a:t>is</a:t>
            </a:r>
            <a:r>
              <a:rPr lang="fr-FR" b="1" dirty="0" smtClean="0">
                <a:solidFill>
                  <a:srgbClr val="FF0000"/>
                </a:solidFill>
                <a:latin typeface="Arial" panose="020B0604020202020204" pitchFamily="34" charset="0"/>
                <a:cs typeface="Arial" panose="020B0604020202020204" pitchFamily="34" charset="0"/>
              </a:rPr>
              <a:t> </a:t>
            </a:r>
            <a:r>
              <a:rPr lang="fr-FR" b="1" dirty="0" err="1" smtClean="0">
                <a:solidFill>
                  <a:srgbClr val="FF0000"/>
                </a:solidFill>
                <a:latin typeface="Arial" panose="020B0604020202020204" pitchFamily="34" charset="0"/>
                <a:cs typeface="Arial" panose="020B0604020202020204" pitchFamily="34" charset="0"/>
              </a:rPr>
              <a:t>valid</a:t>
            </a:r>
            <a:r>
              <a:rPr lang="fr-FR" b="1" dirty="0" smtClean="0">
                <a:solidFill>
                  <a:srgbClr val="FF0000"/>
                </a:solidFill>
                <a:latin typeface="Arial" panose="020B0604020202020204" pitchFamily="34" charset="0"/>
                <a:cs typeface="Arial" panose="020B0604020202020204" pitchFamily="34" charset="0"/>
              </a:rPr>
              <a:t>, but ab-</a:t>
            </a:r>
            <a:r>
              <a:rPr lang="fr-FR" b="1" dirty="0" err="1" smtClean="0">
                <a:solidFill>
                  <a:srgbClr val="FF0000"/>
                </a:solidFill>
                <a:latin typeface="Arial" panose="020B0604020202020204" pitchFamily="34" charset="0"/>
                <a:cs typeface="Arial" panose="020B0604020202020204" pitchFamily="34" charset="0"/>
              </a:rPr>
              <a:t>initio</a:t>
            </a:r>
            <a:r>
              <a:rPr lang="fr-FR" b="1" dirty="0" smtClean="0">
                <a:solidFill>
                  <a:srgbClr val="FF0000"/>
                </a:solidFill>
                <a:latin typeface="Arial" panose="020B0604020202020204" pitchFamily="34" charset="0"/>
                <a:cs typeface="Arial" panose="020B0604020202020204" pitchFamily="34" charset="0"/>
              </a:rPr>
              <a:t> </a:t>
            </a:r>
            <a:r>
              <a:rPr lang="fr-FR" b="1" dirty="0" err="1" smtClean="0">
                <a:solidFill>
                  <a:srgbClr val="FF0000"/>
                </a:solidFill>
                <a:latin typeface="Arial" panose="020B0604020202020204" pitchFamily="34" charset="0"/>
                <a:cs typeface="Arial" panose="020B0604020202020204" pitchFamily="34" charset="0"/>
              </a:rPr>
              <a:t>modeling</a:t>
            </a:r>
            <a:r>
              <a:rPr lang="fr-FR" b="1" dirty="0" smtClean="0">
                <a:solidFill>
                  <a:srgbClr val="FF0000"/>
                </a:solidFill>
                <a:latin typeface="Arial" panose="020B0604020202020204" pitchFamily="34" charset="0"/>
                <a:cs typeface="Arial" panose="020B0604020202020204" pitchFamily="34" charset="0"/>
              </a:rPr>
              <a:t> </a:t>
            </a:r>
            <a:r>
              <a:rPr lang="fr-FR" b="1" dirty="0" err="1" smtClean="0">
                <a:solidFill>
                  <a:srgbClr val="FF0000"/>
                </a:solidFill>
                <a:latin typeface="Arial" panose="020B0604020202020204" pitchFamily="34" charset="0"/>
                <a:cs typeface="Arial" panose="020B0604020202020204" pitchFamily="34" charset="0"/>
              </a:rPr>
              <a:t>is</a:t>
            </a:r>
            <a:r>
              <a:rPr lang="fr-FR" b="1" dirty="0" smtClean="0">
                <a:solidFill>
                  <a:srgbClr val="FF0000"/>
                </a:solidFill>
                <a:latin typeface="Arial" panose="020B0604020202020204" pitchFamily="34" charset="0"/>
                <a:cs typeface="Arial" panose="020B0604020202020204" pitchFamily="34" charset="0"/>
              </a:rPr>
              <a:t> not…</a:t>
            </a:r>
          </a:p>
          <a:p>
            <a:pPr marL="285750" indent="-285750">
              <a:buFont typeface="Symbol" panose="05050102010706020507" pitchFamily="18" charset="2"/>
              <a:buChar char="Þ"/>
            </a:pPr>
            <a:r>
              <a:rPr lang="fr-FR" b="1" dirty="0" err="1" smtClean="0">
                <a:solidFill>
                  <a:srgbClr val="FF0000"/>
                </a:solidFill>
                <a:latin typeface="Arial" panose="020B0604020202020204" pitchFamily="34" charset="0"/>
                <a:cs typeface="Arial" panose="020B0604020202020204" pitchFamily="34" charset="0"/>
              </a:rPr>
              <a:t>Need</a:t>
            </a:r>
            <a:r>
              <a:rPr lang="fr-FR" b="1" dirty="0" smtClean="0">
                <a:solidFill>
                  <a:srgbClr val="FF0000"/>
                </a:solidFill>
                <a:latin typeface="Arial" panose="020B0604020202020204" pitchFamily="34" charset="0"/>
                <a:cs typeface="Arial" panose="020B0604020202020204" pitchFamily="34" charset="0"/>
              </a:rPr>
              <a:t> of more </a:t>
            </a:r>
            <a:r>
              <a:rPr lang="fr-FR" b="1" dirty="0" err="1" smtClean="0">
                <a:solidFill>
                  <a:srgbClr val="FF0000"/>
                </a:solidFill>
                <a:latin typeface="Arial" panose="020B0604020202020204" pitchFamily="34" charset="0"/>
                <a:cs typeface="Arial" panose="020B0604020202020204" pitchFamily="34" charset="0"/>
              </a:rPr>
              <a:t>constraining</a:t>
            </a:r>
            <a:r>
              <a:rPr lang="fr-FR" b="1" dirty="0" smtClean="0">
                <a:solidFill>
                  <a:srgbClr val="FF0000"/>
                </a:solidFill>
                <a:latin typeface="Arial" panose="020B0604020202020204" pitchFamily="34" charset="0"/>
                <a:cs typeface="Arial" panose="020B0604020202020204" pitchFamily="34" charset="0"/>
              </a:rPr>
              <a:t> </a:t>
            </a:r>
            <a:r>
              <a:rPr lang="fr-FR" b="1" dirty="0" err="1" smtClean="0">
                <a:solidFill>
                  <a:srgbClr val="FF0000"/>
                </a:solidFill>
                <a:latin typeface="Arial" panose="020B0604020202020204" pitchFamily="34" charset="0"/>
                <a:cs typeface="Arial" panose="020B0604020202020204" pitchFamily="34" charset="0"/>
              </a:rPr>
              <a:t>nuclear</a:t>
            </a:r>
            <a:r>
              <a:rPr lang="fr-FR" b="1" dirty="0" smtClean="0">
                <a:solidFill>
                  <a:srgbClr val="FF0000"/>
                </a:solidFill>
                <a:latin typeface="Arial" panose="020B0604020202020204" pitchFamily="34" charset="0"/>
                <a:cs typeface="Arial" panose="020B0604020202020204" pitchFamily="34" charset="0"/>
              </a:rPr>
              <a:t> data for </a:t>
            </a:r>
            <a:r>
              <a:rPr lang="fr-FR" b="1" dirty="0" smtClean="0">
                <a:solidFill>
                  <a:srgbClr val="FF0000"/>
                </a:solidFill>
                <a:latin typeface="Symbol" panose="05050102010706020507" pitchFamily="18" charset="2"/>
              </a:rPr>
              <a:t>r</a:t>
            </a:r>
            <a:r>
              <a:rPr lang="fr-FR" b="1" baseline="-25000" dirty="0" smtClean="0">
                <a:solidFill>
                  <a:srgbClr val="FF0000"/>
                </a:solidFill>
                <a:latin typeface="Symbol" panose="05050102010706020507" pitchFamily="18" charset="2"/>
              </a:rPr>
              <a:t>0</a:t>
            </a:r>
            <a:r>
              <a:rPr lang="fr-FR" b="1" dirty="0" smtClean="0">
                <a:solidFill>
                  <a:srgbClr val="FF0000"/>
                </a:solidFill>
                <a:latin typeface="Arial" panose="020B0604020202020204" pitchFamily="34" charset="0"/>
                <a:cs typeface="Arial" panose="020B0604020202020204" pitchFamily="34" charset="0"/>
              </a:rPr>
              <a:t> &lt;</a:t>
            </a:r>
            <a:r>
              <a:rPr lang="fr-FR" b="1" dirty="0" smtClean="0">
                <a:solidFill>
                  <a:srgbClr val="FF0000"/>
                </a:solidFill>
                <a:latin typeface="Symbol" panose="05050102010706020507" pitchFamily="18" charset="2"/>
              </a:rPr>
              <a:t>r</a:t>
            </a:r>
            <a:r>
              <a:rPr lang="fr-FR" b="1" dirty="0" smtClean="0">
                <a:solidFill>
                  <a:srgbClr val="FF0000"/>
                </a:solidFill>
                <a:latin typeface="Arial" panose="020B0604020202020204" pitchFamily="34" charset="0"/>
                <a:cs typeface="Arial" panose="020B0604020202020204" pitchFamily="34" charset="0"/>
              </a:rPr>
              <a:t>&lt;</a:t>
            </a:r>
            <a:r>
              <a:rPr lang="fr-FR" b="1" dirty="0" smtClean="0">
                <a:solidFill>
                  <a:srgbClr val="FF0000"/>
                </a:solidFill>
                <a:latin typeface="Symbol" panose="05050102010706020507" pitchFamily="18" charset="2"/>
              </a:rPr>
              <a:t>2r</a:t>
            </a:r>
            <a:r>
              <a:rPr lang="fr-FR" b="1" baseline="-25000" dirty="0" smtClean="0">
                <a:solidFill>
                  <a:srgbClr val="FF0000"/>
                </a:solidFill>
                <a:latin typeface="Symbol" panose="05050102010706020507" pitchFamily="18" charset="2"/>
              </a:rPr>
              <a:t>0</a:t>
            </a:r>
            <a:r>
              <a:rPr lang="fr-FR" b="1" dirty="0" smtClean="0">
                <a:solidFill>
                  <a:srgbClr val="FF0000"/>
                </a:solidFill>
                <a:latin typeface="Arial" panose="020B0604020202020204" pitchFamily="34" charset="0"/>
                <a:cs typeface="Arial" panose="020B0604020202020204" pitchFamily="34" charset="0"/>
              </a:rPr>
              <a:t> </a:t>
            </a:r>
            <a:endParaRPr lang="fr-FR"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99750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6513" y="0"/>
            <a:ext cx="9180513" cy="6858000"/>
          </a:xfrm>
          <a:prstGeom prst="rect">
            <a:avLst/>
          </a:prstGeom>
          <a:solidFill>
            <a:srgbClr val="2B0000"/>
          </a:solidFill>
          <a:ln>
            <a:noFill/>
          </a:ln>
          <a:effectLst/>
          <a:extLst>
            <a:ext uri="{91240B29-F687-4F45-9708-019B960494DF}">
              <a14:hiddenLine xmlns:a14="http://schemas.microsoft.com/office/drawing/2010/main" w="12700">
                <a:solidFill>
                  <a:srgbClr val="2B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r>
              <a:rPr lang="fr-FR">
                <a:latin typeface="Verdana" pitchFamily="34" charset="0"/>
              </a:rPr>
              <a:t>A</a:t>
            </a:r>
          </a:p>
        </p:txBody>
      </p:sp>
      <p:sp>
        <p:nvSpPr>
          <p:cNvPr id="10" name="Espace réservé du numéro de diapositive 4"/>
          <p:cNvSpPr>
            <a:spLocks noGrp="1"/>
          </p:cNvSpPr>
          <p:nvPr>
            <p:ph type="sldNum" sz="quarter" idx="12"/>
          </p:nvPr>
        </p:nvSpPr>
        <p:spPr/>
        <p:txBody>
          <a:bodyPr/>
          <a:lstStyle/>
          <a:p>
            <a:pPr>
              <a:defRPr/>
            </a:pPr>
            <a:fld id="{846E284B-F781-4261-BCB0-6AF8CDE3789C}" type="slidenum">
              <a:rPr lang="fr-FR"/>
              <a:pPr>
                <a:defRPr/>
              </a:pPr>
              <a:t>39</a:t>
            </a:fld>
            <a:r>
              <a:rPr lang="fr-FR"/>
              <a:t>/27</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0"/>
            <a:ext cx="5029200" cy="19224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067948" y="762000"/>
            <a:ext cx="4228452" cy="2031325"/>
          </a:xfrm>
          <a:prstGeom prst="rect">
            <a:avLst/>
          </a:prstGeom>
        </p:spPr>
        <p:txBody>
          <a:bodyPr wrap="square">
            <a:spAutoFit/>
          </a:bodyPr>
          <a:lstStyle/>
          <a:p>
            <a:r>
              <a:rPr lang="da-DK" i="1" dirty="0">
                <a:solidFill>
                  <a:schemeClr val="bg1"/>
                </a:solidFill>
                <a:latin typeface="Comic Sans MS" panose="030F0702030302020204" pitchFamily="66" charset="0"/>
                <a:cs typeface="Arial" panose="020B0604020202020204" pitchFamily="34" charset="0"/>
              </a:rPr>
              <a:t>P. Demorest et al., Nature </a:t>
            </a:r>
            <a:r>
              <a:rPr lang="da-DK" i="1" dirty="0" smtClean="0">
                <a:solidFill>
                  <a:schemeClr val="bg1"/>
                </a:solidFill>
                <a:latin typeface="Comic Sans MS" panose="030F0702030302020204" pitchFamily="66" charset="0"/>
                <a:cs typeface="Arial" panose="020B0604020202020204" pitchFamily="34" charset="0"/>
              </a:rPr>
              <a:t>(2010)</a:t>
            </a:r>
          </a:p>
          <a:p>
            <a:r>
              <a:rPr lang="fr-FR" i="1" dirty="0">
                <a:solidFill>
                  <a:schemeClr val="bg1"/>
                </a:solidFill>
                <a:latin typeface="Comic Sans MS" panose="030F0702030302020204" pitchFamily="66" charset="0"/>
                <a:cs typeface="Arial" panose="020B0604020202020204" pitchFamily="34" charset="0"/>
              </a:rPr>
              <a:t>M(</a:t>
            </a:r>
            <a:r>
              <a:rPr lang="fr-FR" dirty="0">
                <a:solidFill>
                  <a:schemeClr val="bg1"/>
                </a:solidFill>
                <a:latin typeface="Comic Sans MS" panose="030F0702030302020204" pitchFamily="66" charset="0"/>
                <a:cs typeface="Arial" panose="020B0604020202020204" pitchFamily="34" charset="0"/>
              </a:rPr>
              <a:t>PSR J1614)</a:t>
            </a:r>
            <a:r>
              <a:rPr lang="fr-FR" i="1" dirty="0">
                <a:solidFill>
                  <a:schemeClr val="bg1"/>
                </a:solidFill>
                <a:latin typeface="Comic Sans MS" panose="030F0702030302020204" pitchFamily="66" charset="0"/>
                <a:cs typeface="Arial" panose="020B0604020202020204" pitchFamily="34" charset="0"/>
              </a:rPr>
              <a:t>=</a:t>
            </a:r>
            <a:r>
              <a:rPr lang="fr-FR" dirty="0">
                <a:solidFill>
                  <a:schemeClr val="bg1"/>
                </a:solidFill>
                <a:latin typeface="Comic Sans MS" panose="030F0702030302020204" pitchFamily="66" charset="0"/>
                <a:cs typeface="Arial" panose="020B0604020202020204" pitchFamily="34" charset="0"/>
              </a:rPr>
              <a:t>1.97 +/- 0.04</a:t>
            </a:r>
            <a:endParaRPr lang="da-DK" i="1" dirty="0">
              <a:solidFill>
                <a:schemeClr val="bg1"/>
              </a:solidFill>
              <a:latin typeface="Comic Sans MS" panose="030F0702030302020204" pitchFamily="66" charset="0"/>
              <a:cs typeface="Arial" panose="020B0604020202020204" pitchFamily="34" charset="0"/>
            </a:endParaRPr>
          </a:p>
          <a:p>
            <a:r>
              <a:rPr lang="fr-FR" i="1" dirty="0" err="1" smtClean="0">
                <a:solidFill>
                  <a:schemeClr val="bg1"/>
                </a:solidFill>
                <a:latin typeface="Comic Sans MS" panose="030F0702030302020204" pitchFamily="66" charset="0"/>
                <a:cs typeface="Arial" panose="020B0604020202020204" pitchFamily="34" charset="0"/>
              </a:rPr>
              <a:t>J.Antoniadis</a:t>
            </a:r>
            <a:r>
              <a:rPr lang="fr-FR" i="1" dirty="0" smtClean="0">
                <a:solidFill>
                  <a:schemeClr val="bg1"/>
                </a:solidFill>
                <a:latin typeface="Comic Sans MS" panose="030F0702030302020204" pitchFamily="66" charset="0"/>
                <a:cs typeface="Arial" panose="020B0604020202020204" pitchFamily="34" charset="0"/>
              </a:rPr>
              <a:t> et </a:t>
            </a:r>
            <a:r>
              <a:rPr lang="fr-FR" i="1" dirty="0">
                <a:solidFill>
                  <a:schemeClr val="bg1"/>
                </a:solidFill>
                <a:latin typeface="Comic Sans MS" panose="030F0702030302020204" pitchFamily="66" charset="0"/>
                <a:cs typeface="Arial" panose="020B0604020202020204" pitchFamily="34" charset="0"/>
              </a:rPr>
              <a:t>al., </a:t>
            </a:r>
            <a:r>
              <a:rPr lang="fr-FR" i="1" dirty="0" smtClean="0">
                <a:solidFill>
                  <a:schemeClr val="bg1"/>
                </a:solidFill>
                <a:latin typeface="Comic Sans MS" panose="030F0702030302020204" pitchFamily="66" charset="0"/>
                <a:cs typeface="Arial" panose="020B0604020202020204" pitchFamily="34" charset="0"/>
              </a:rPr>
              <a:t>Science (2013).</a:t>
            </a:r>
          </a:p>
          <a:p>
            <a:r>
              <a:rPr lang="fr-FR" dirty="0" smtClean="0">
                <a:solidFill>
                  <a:schemeClr val="bg1"/>
                </a:solidFill>
                <a:latin typeface="Comic Sans MS" panose="030F0702030302020204" pitchFamily="66" charset="0"/>
                <a:cs typeface="Arial" panose="020B0604020202020204" pitchFamily="34" charset="0"/>
              </a:rPr>
              <a:t>M(PSR J0348)=2.01 </a:t>
            </a:r>
            <a:r>
              <a:rPr lang="fr-FR" dirty="0">
                <a:solidFill>
                  <a:schemeClr val="bg1"/>
                </a:solidFill>
                <a:latin typeface="Comic Sans MS" panose="030F0702030302020204" pitchFamily="66" charset="0"/>
                <a:cs typeface="Arial" panose="020B0604020202020204" pitchFamily="34" charset="0"/>
              </a:rPr>
              <a:t>+/- </a:t>
            </a:r>
            <a:r>
              <a:rPr lang="fr-FR" dirty="0" smtClean="0">
                <a:solidFill>
                  <a:schemeClr val="bg1"/>
                </a:solidFill>
                <a:latin typeface="Comic Sans MS" panose="030F0702030302020204" pitchFamily="66" charset="0"/>
                <a:cs typeface="Arial" panose="020B0604020202020204" pitchFamily="34" charset="0"/>
              </a:rPr>
              <a:t>0.04</a:t>
            </a:r>
          </a:p>
          <a:p>
            <a:r>
              <a:rPr lang="fr-FR" i="1" dirty="0" err="1" smtClean="0">
                <a:solidFill>
                  <a:schemeClr val="bg1"/>
                </a:solidFill>
                <a:latin typeface="Comic Sans MS" panose="030F0702030302020204" pitchFamily="66" charset="0"/>
                <a:cs typeface="Arial" panose="020B0604020202020204" pitchFamily="34" charset="0"/>
              </a:rPr>
              <a:t>H.Cromartie</a:t>
            </a:r>
            <a:r>
              <a:rPr lang="fr-FR" i="1" dirty="0" smtClean="0">
                <a:solidFill>
                  <a:schemeClr val="bg1"/>
                </a:solidFill>
                <a:latin typeface="Comic Sans MS" panose="030F0702030302020204" pitchFamily="66" charset="0"/>
                <a:cs typeface="Arial" panose="020B0604020202020204" pitchFamily="34" charset="0"/>
              </a:rPr>
              <a:t> et al. Nature As. (2019)</a:t>
            </a:r>
          </a:p>
          <a:p>
            <a:r>
              <a:rPr lang="fr-FR" dirty="0" smtClean="0">
                <a:solidFill>
                  <a:schemeClr val="bg1"/>
                </a:solidFill>
                <a:latin typeface="Comic Sans MS" panose="030F0702030302020204" pitchFamily="66" charset="0"/>
                <a:cs typeface="Arial" panose="020B0604020202020204" pitchFamily="34" charset="0"/>
              </a:rPr>
              <a:t>M(PSR J0740)=2.14</a:t>
            </a:r>
            <a:r>
              <a:rPr lang="fr-FR" dirty="0">
                <a:solidFill>
                  <a:schemeClr val="bg1"/>
                </a:solidFill>
                <a:latin typeface="Comic Sans MS" panose="030F0702030302020204" pitchFamily="66" charset="0"/>
                <a:cs typeface="Arial" panose="020B0604020202020204" pitchFamily="34" charset="0"/>
              </a:rPr>
              <a:t>+/- </a:t>
            </a:r>
            <a:r>
              <a:rPr lang="fr-FR" dirty="0" smtClean="0">
                <a:solidFill>
                  <a:schemeClr val="bg1"/>
                </a:solidFill>
                <a:latin typeface="Comic Sans MS" panose="030F0702030302020204" pitchFamily="66" charset="0"/>
                <a:cs typeface="Arial" panose="020B0604020202020204" pitchFamily="34" charset="0"/>
              </a:rPr>
              <a:t>0.1</a:t>
            </a:r>
            <a:endParaRPr lang="fr-FR" dirty="0">
              <a:solidFill>
                <a:schemeClr val="bg1"/>
              </a:solidFill>
              <a:latin typeface="Comic Sans MS" panose="030F0702030302020204" pitchFamily="66" charset="0"/>
              <a:cs typeface="Arial" panose="020B0604020202020204" pitchFamily="34" charset="0"/>
            </a:endParaRPr>
          </a:p>
          <a:p>
            <a:endParaRPr lang="fr-FR" i="1" dirty="0">
              <a:solidFill>
                <a:schemeClr val="bg1"/>
              </a:solidFill>
              <a:latin typeface="Comic Sans MS" panose="030F0702030302020204" pitchFamily="66" charset="0"/>
              <a:cs typeface="Arial" panose="020B0604020202020204" pitchFamily="34" charset="0"/>
            </a:endParaRPr>
          </a:p>
        </p:txBody>
      </p:sp>
      <p:pic>
        <p:nvPicPr>
          <p:cNvPr id="3" name="Image 2"/>
          <p:cNvPicPr>
            <a:picLocks noChangeAspect="1"/>
          </p:cNvPicPr>
          <p:nvPr/>
        </p:nvPicPr>
        <p:blipFill>
          <a:blip r:embed="rId4"/>
          <a:stretch>
            <a:fillRect/>
          </a:stretch>
        </p:blipFill>
        <p:spPr>
          <a:xfrm>
            <a:off x="5785972" y="2597465"/>
            <a:ext cx="2900828" cy="4184335"/>
          </a:xfrm>
          <a:prstGeom prst="rect">
            <a:avLst/>
          </a:prstGeom>
        </p:spPr>
      </p:pic>
      <p:sp>
        <p:nvSpPr>
          <p:cNvPr id="12" name="Rectangle 11"/>
          <p:cNvSpPr/>
          <p:nvPr/>
        </p:nvSpPr>
        <p:spPr>
          <a:xfrm>
            <a:off x="2667000" y="5068669"/>
            <a:ext cx="2895600" cy="646331"/>
          </a:xfrm>
          <a:prstGeom prst="rect">
            <a:avLst/>
          </a:prstGeom>
        </p:spPr>
        <p:txBody>
          <a:bodyPr wrap="square">
            <a:spAutoFit/>
          </a:bodyPr>
          <a:lstStyle/>
          <a:p>
            <a:r>
              <a:rPr lang="da-DK" i="1" dirty="0" smtClean="0">
                <a:solidFill>
                  <a:schemeClr val="bg1"/>
                </a:solidFill>
                <a:latin typeface="Comic Sans MS" panose="030F0702030302020204" pitchFamily="66" charset="0"/>
              </a:rPr>
              <a:t>N.Rea </a:t>
            </a:r>
            <a:r>
              <a:rPr lang="da-DK" i="1" dirty="0">
                <a:solidFill>
                  <a:schemeClr val="bg1"/>
                </a:solidFill>
                <a:latin typeface="Comic Sans MS" panose="030F0702030302020204" pitchFamily="66" charset="0"/>
              </a:rPr>
              <a:t>et al., </a:t>
            </a:r>
            <a:r>
              <a:rPr lang="da-DK" i="1" dirty="0" smtClean="0">
                <a:solidFill>
                  <a:schemeClr val="bg1"/>
                </a:solidFill>
                <a:latin typeface="Comic Sans MS" panose="030F0702030302020204" pitchFamily="66" charset="0"/>
              </a:rPr>
              <a:t>ApJ (2013).</a:t>
            </a:r>
            <a:endParaRPr lang="da-DK" i="1" dirty="0">
              <a:solidFill>
                <a:schemeClr val="bg1"/>
              </a:solidFill>
              <a:latin typeface="Comic Sans MS" panose="030F0702030302020204" pitchFamily="66" charset="0"/>
            </a:endParaRPr>
          </a:p>
          <a:p>
            <a:r>
              <a:rPr lang="fr-FR" i="1" dirty="0" smtClean="0">
                <a:solidFill>
                  <a:schemeClr val="bg1"/>
                </a:solidFill>
                <a:latin typeface="Comic Sans MS" panose="030F0702030302020204" pitchFamily="66" charset="0"/>
              </a:rPr>
              <a:t>B(SGR 0418) = 6x10</a:t>
            </a:r>
            <a:r>
              <a:rPr lang="fr-FR" i="1" baseline="30000" dirty="0" smtClean="0">
                <a:solidFill>
                  <a:schemeClr val="bg1"/>
                </a:solidFill>
                <a:latin typeface="Comic Sans MS" panose="030F0702030302020204" pitchFamily="66" charset="0"/>
              </a:rPr>
              <a:t>12</a:t>
            </a:r>
            <a:r>
              <a:rPr lang="fr-FR" i="1" dirty="0" smtClean="0">
                <a:solidFill>
                  <a:schemeClr val="bg1"/>
                </a:solidFill>
                <a:latin typeface="Comic Sans MS" panose="030F0702030302020204" pitchFamily="66" charset="0"/>
              </a:rPr>
              <a:t> </a:t>
            </a:r>
            <a:r>
              <a:rPr lang="fr-FR" dirty="0" smtClean="0">
                <a:solidFill>
                  <a:schemeClr val="bg1"/>
                </a:solidFill>
                <a:latin typeface="Comic Sans MS" panose="030F0702030302020204" pitchFamily="66" charset="0"/>
              </a:rPr>
              <a:t>G</a:t>
            </a:r>
            <a:endParaRPr lang="fr-FR" i="1" dirty="0">
              <a:solidFill>
                <a:schemeClr val="bg1"/>
              </a:solidFill>
              <a:latin typeface="Comic Sans MS" panose="030F0702030302020204" pitchFamily="66" charset="0"/>
            </a:endParaRPr>
          </a:p>
        </p:txBody>
      </p:sp>
      <p:sp>
        <p:nvSpPr>
          <p:cNvPr id="7" name="ZoneTexte 6"/>
          <p:cNvSpPr txBox="1"/>
          <p:nvPr/>
        </p:nvSpPr>
        <p:spPr>
          <a:xfrm>
            <a:off x="228600" y="4230469"/>
            <a:ext cx="4800600" cy="646331"/>
          </a:xfrm>
          <a:prstGeom prst="rect">
            <a:avLst/>
          </a:prstGeom>
          <a:noFill/>
        </p:spPr>
        <p:txBody>
          <a:bodyPr wrap="square" rtlCol="0">
            <a:spAutoFit/>
          </a:bodyPr>
          <a:lstStyle/>
          <a:p>
            <a:r>
              <a:rPr lang="fr-FR" dirty="0" smtClean="0">
                <a:solidFill>
                  <a:srgbClr val="FFFF00"/>
                </a:solidFill>
              </a:rPr>
              <a:t>…</a:t>
            </a:r>
            <a:r>
              <a:rPr lang="fr-FR" dirty="0" err="1" smtClean="0">
                <a:solidFill>
                  <a:srgbClr val="FFFF00"/>
                </a:solidFill>
              </a:rPr>
              <a:t>supermassive</a:t>
            </a:r>
            <a:r>
              <a:rPr lang="fr-FR" dirty="0" smtClean="0">
                <a:solidFill>
                  <a:srgbClr val="FFFF00"/>
                </a:solidFill>
              </a:rPr>
              <a:t> </a:t>
            </a:r>
            <a:r>
              <a:rPr lang="fr-FR" dirty="0" err="1" smtClean="0">
                <a:solidFill>
                  <a:srgbClr val="FFFF00"/>
                </a:solidFill>
              </a:rPr>
              <a:t>objects</a:t>
            </a:r>
            <a:r>
              <a:rPr lang="fr-FR" dirty="0" smtClean="0">
                <a:solidFill>
                  <a:srgbClr val="FFFF00"/>
                </a:solidFill>
              </a:rPr>
              <a:t>: challenge for the </a:t>
            </a:r>
            <a:r>
              <a:rPr lang="fr-FR" dirty="0" err="1" smtClean="0">
                <a:solidFill>
                  <a:srgbClr val="FFFF00"/>
                </a:solidFill>
              </a:rPr>
              <a:t>strong</a:t>
            </a:r>
            <a:r>
              <a:rPr lang="fr-FR" dirty="0" smtClean="0">
                <a:solidFill>
                  <a:srgbClr val="FFFF00"/>
                </a:solidFill>
              </a:rPr>
              <a:t> interaction</a:t>
            </a:r>
            <a:endParaRPr lang="fr-FR" dirty="0">
              <a:solidFill>
                <a:srgbClr val="FFFF00"/>
              </a:solidFill>
            </a:endParaRPr>
          </a:p>
        </p:txBody>
      </p:sp>
      <p:sp>
        <p:nvSpPr>
          <p:cNvPr id="14" name="ZoneTexte 13"/>
          <p:cNvSpPr txBox="1"/>
          <p:nvPr/>
        </p:nvSpPr>
        <p:spPr>
          <a:xfrm>
            <a:off x="838200" y="5678269"/>
            <a:ext cx="4800600" cy="369332"/>
          </a:xfrm>
          <a:prstGeom prst="rect">
            <a:avLst/>
          </a:prstGeom>
          <a:noFill/>
        </p:spPr>
        <p:txBody>
          <a:bodyPr wrap="square" rtlCol="0">
            <a:spAutoFit/>
          </a:bodyPr>
          <a:lstStyle/>
          <a:p>
            <a:r>
              <a:rPr lang="fr-FR" dirty="0" smtClean="0">
                <a:solidFill>
                  <a:srgbClr val="FFFF00"/>
                </a:solidFill>
              </a:rPr>
              <a:t>…</a:t>
            </a:r>
            <a:r>
              <a:rPr lang="fr-FR" dirty="0" err="1" smtClean="0">
                <a:solidFill>
                  <a:srgbClr val="FFFF00"/>
                </a:solidFill>
              </a:rPr>
              <a:t>SGR,pulsar,magnetars</a:t>
            </a:r>
            <a:r>
              <a:rPr lang="fr-FR" dirty="0" smtClean="0">
                <a:solidFill>
                  <a:srgbClr val="FFFF00"/>
                </a:solidFill>
              </a:rPr>
              <a:t>: </a:t>
            </a:r>
            <a:r>
              <a:rPr lang="fr-FR" dirty="0" err="1" smtClean="0">
                <a:solidFill>
                  <a:srgbClr val="FFFF00"/>
                </a:solidFill>
              </a:rPr>
              <a:t>unified</a:t>
            </a:r>
            <a:r>
              <a:rPr lang="fr-FR" dirty="0" smtClean="0">
                <a:solidFill>
                  <a:srgbClr val="FFFF00"/>
                </a:solidFill>
              </a:rPr>
              <a:t> </a:t>
            </a:r>
            <a:r>
              <a:rPr lang="fr-FR" dirty="0" err="1" smtClean="0">
                <a:solidFill>
                  <a:srgbClr val="FFFF00"/>
                </a:solidFill>
              </a:rPr>
              <a:t>picture</a:t>
            </a:r>
            <a:endParaRPr lang="fr-FR" dirty="0">
              <a:solidFill>
                <a:srgbClr val="FFFF00"/>
              </a:solidFill>
            </a:endParaRPr>
          </a:p>
        </p:txBody>
      </p:sp>
      <p:sp>
        <p:nvSpPr>
          <p:cNvPr id="13" name="Titre 1"/>
          <p:cNvSpPr>
            <a:spLocks noGrp="1"/>
          </p:cNvSpPr>
          <p:nvPr>
            <p:ph type="title"/>
          </p:nvPr>
        </p:nvSpPr>
        <p:spPr>
          <a:xfrm>
            <a:off x="-180528" y="457200"/>
            <a:ext cx="7772400" cy="1143000"/>
          </a:xfrm>
        </p:spPr>
        <p:txBody>
          <a:bodyPr/>
          <a:lstStyle/>
          <a:p>
            <a:r>
              <a:rPr lang="fr-FR" sz="3200" dirty="0" smtClean="0">
                <a:solidFill>
                  <a:schemeClr val="bg1"/>
                </a:solidFill>
              </a:rPr>
              <a:t>Neutron Stars:</a:t>
            </a:r>
            <a:br>
              <a:rPr lang="fr-FR" sz="3200" dirty="0" smtClean="0">
                <a:solidFill>
                  <a:schemeClr val="bg1"/>
                </a:solidFill>
              </a:rPr>
            </a:br>
            <a:r>
              <a:rPr lang="fr-FR" sz="3200" dirty="0" err="1" smtClean="0">
                <a:solidFill>
                  <a:schemeClr val="bg1"/>
                </a:solidFill>
              </a:rPr>
              <a:t>today</a:t>
            </a:r>
            <a:r>
              <a:rPr lang="fr-FR" sz="3200" dirty="0" smtClean="0">
                <a:solidFill>
                  <a:schemeClr val="bg1"/>
                </a:solidFill>
              </a:rPr>
              <a:t>  </a:t>
            </a:r>
            <a:endParaRPr lang="fr-FR" sz="3200" dirty="0">
              <a:solidFill>
                <a:schemeClr val="bg1"/>
              </a:solidFill>
            </a:endParaRPr>
          </a:p>
        </p:txBody>
      </p:sp>
      <p:sp>
        <p:nvSpPr>
          <p:cNvPr id="15" name="Rectangle 14"/>
          <p:cNvSpPr/>
          <p:nvPr/>
        </p:nvSpPr>
        <p:spPr>
          <a:xfrm>
            <a:off x="152400" y="304800"/>
            <a:ext cx="2438400" cy="1754326"/>
          </a:xfrm>
          <a:prstGeom prst="rect">
            <a:avLst/>
          </a:prstGeom>
        </p:spPr>
        <p:txBody>
          <a:bodyPr wrap="square">
            <a:spAutoFit/>
          </a:bodyPr>
          <a:lstStyle/>
          <a:p>
            <a:r>
              <a:rPr lang="fr-FR" b="1" dirty="0" err="1">
                <a:solidFill>
                  <a:schemeClr val="accent5">
                    <a:lumMod val="20000"/>
                    <a:lumOff val="80000"/>
                  </a:schemeClr>
                </a:solidFill>
              </a:rPr>
              <a:t>Today</a:t>
            </a:r>
            <a:r>
              <a:rPr lang="fr-FR" b="1" dirty="0">
                <a:solidFill>
                  <a:schemeClr val="accent5">
                    <a:lumMod val="20000"/>
                    <a:lumOff val="80000"/>
                  </a:schemeClr>
                </a:solidFill>
              </a:rPr>
              <a:t>: </a:t>
            </a:r>
            <a:r>
              <a:rPr lang="fr-FR" dirty="0">
                <a:solidFill>
                  <a:schemeClr val="accent5">
                    <a:lumMod val="20000"/>
                    <a:lumOff val="80000"/>
                  </a:schemeClr>
                </a:solidFill>
              </a:rPr>
              <a:t>about 2000 Neutron Stars </a:t>
            </a:r>
            <a:r>
              <a:rPr lang="fr-FR" dirty="0" err="1">
                <a:solidFill>
                  <a:schemeClr val="accent5">
                    <a:lumMod val="20000"/>
                    <a:lumOff val="80000"/>
                  </a:schemeClr>
                </a:solidFill>
              </a:rPr>
              <a:t>known</a:t>
            </a:r>
            <a:r>
              <a:rPr lang="fr-FR" dirty="0">
                <a:solidFill>
                  <a:schemeClr val="accent5">
                    <a:lumMod val="20000"/>
                    <a:lumOff val="80000"/>
                  </a:schemeClr>
                </a:solidFill>
              </a:rPr>
              <a:t> in the </a:t>
            </a:r>
            <a:r>
              <a:rPr lang="fr-FR" dirty="0" err="1">
                <a:solidFill>
                  <a:schemeClr val="accent5">
                    <a:lumMod val="20000"/>
                    <a:lumOff val="80000"/>
                  </a:schemeClr>
                </a:solidFill>
              </a:rPr>
              <a:t>Milky</a:t>
            </a:r>
            <a:r>
              <a:rPr lang="fr-FR" dirty="0">
                <a:solidFill>
                  <a:schemeClr val="accent5">
                    <a:lumMod val="20000"/>
                    <a:lumOff val="80000"/>
                  </a:schemeClr>
                </a:solidFill>
              </a:rPr>
              <a:t> </a:t>
            </a:r>
            <a:r>
              <a:rPr lang="fr-FR" dirty="0" err="1">
                <a:solidFill>
                  <a:schemeClr val="accent5">
                    <a:lumMod val="20000"/>
                    <a:lumOff val="80000"/>
                  </a:schemeClr>
                </a:solidFill>
              </a:rPr>
              <a:t>Way</a:t>
            </a:r>
            <a:r>
              <a:rPr lang="fr-FR" dirty="0">
                <a:solidFill>
                  <a:schemeClr val="accent5">
                    <a:lumMod val="20000"/>
                    <a:lumOff val="80000"/>
                  </a:schemeClr>
                </a:solidFill>
              </a:rPr>
              <a:t> and Large </a:t>
            </a:r>
            <a:r>
              <a:rPr lang="fr-FR" dirty="0" err="1">
                <a:solidFill>
                  <a:schemeClr val="accent5">
                    <a:lumMod val="20000"/>
                    <a:lumOff val="80000"/>
                  </a:schemeClr>
                </a:solidFill>
              </a:rPr>
              <a:t>Magellanic</a:t>
            </a:r>
            <a:r>
              <a:rPr lang="fr-FR" dirty="0">
                <a:solidFill>
                  <a:schemeClr val="accent5">
                    <a:lumMod val="20000"/>
                    <a:lumOff val="80000"/>
                  </a:schemeClr>
                </a:solidFill>
              </a:rPr>
              <a:t> Cloud</a:t>
            </a:r>
          </a:p>
        </p:txBody>
      </p:sp>
    </p:spTree>
    <p:extLst>
      <p:ext uri="{BB962C8B-B14F-4D97-AF65-F5344CB8AC3E}">
        <p14:creationId xmlns:p14="http://schemas.microsoft.com/office/powerpoint/2010/main" val="38750288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28600" y="381000"/>
            <a:ext cx="4876800" cy="1143000"/>
          </a:xfrm>
        </p:spPr>
        <p:txBody>
          <a:bodyPr/>
          <a:lstStyle/>
          <a:p>
            <a:pPr algn="l"/>
            <a:r>
              <a:rPr lang="fr-FR" sz="3600" dirty="0" smtClean="0">
                <a:solidFill>
                  <a:schemeClr val="accent2"/>
                </a:solidFill>
                <a:latin typeface="Segoe Script" panose="020B0504020000000003" pitchFamily="34" charset="0"/>
              </a:rPr>
              <a:t>Neutron stars record </a:t>
            </a:r>
            <a:r>
              <a:rPr lang="fr-FR" sz="3600" dirty="0" err="1" smtClean="0">
                <a:solidFill>
                  <a:schemeClr val="accent2"/>
                </a:solidFill>
                <a:latin typeface="Segoe Script" panose="020B0504020000000003" pitchFamily="34" charset="0"/>
              </a:rPr>
              <a:t>list</a:t>
            </a:r>
            <a:r>
              <a:rPr lang="fr-FR" sz="3600" dirty="0" smtClean="0">
                <a:solidFill>
                  <a:schemeClr val="accent2"/>
                </a:solidFill>
                <a:latin typeface="Segoe Script" panose="020B0504020000000003" pitchFamily="34" charset="0"/>
              </a:rPr>
              <a:t>   </a:t>
            </a:r>
            <a:endParaRPr lang="fr-FR" sz="3600" dirty="0">
              <a:solidFill>
                <a:schemeClr val="accent2"/>
              </a:solidFill>
              <a:latin typeface="Segoe Script" panose="020B0504020000000003" pitchFamily="34" charset="0"/>
            </a:endParaRPr>
          </a:p>
        </p:txBody>
      </p:sp>
      <p:sp>
        <p:nvSpPr>
          <p:cNvPr id="2" name="ZoneTexte 1"/>
          <p:cNvSpPr txBox="1"/>
          <p:nvPr/>
        </p:nvSpPr>
        <p:spPr>
          <a:xfrm>
            <a:off x="152400" y="1752600"/>
            <a:ext cx="6858000" cy="4955203"/>
          </a:xfrm>
          <a:prstGeom prst="rect">
            <a:avLst/>
          </a:prstGeom>
          <a:noFill/>
        </p:spPr>
        <p:txBody>
          <a:bodyPr wrap="square" rtlCol="0">
            <a:spAutoFit/>
          </a:bodyPr>
          <a:lstStyle/>
          <a:p>
            <a:pPr marL="285750" indent="-285750">
              <a:buFont typeface="Arial" panose="020B0604020202020204" pitchFamily="34" charset="0"/>
              <a:buChar char="•"/>
            </a:pPr>
            <a:r>
              <a:rPr lang="fr-FR" sz="2400" dirty="0" smtClean="0"/>
              <a:t>The </a:t>
            </a:r>
            <a:r>
              <a:rPr lang="fr-FR" sz="2400" dirty="0" err="1" smtClean="0"/>
              <a:t>objects</a:t>
            </a:r>
            <a:r>
              <a:rPr lang="fr-FR" sz="2400" dirty="0" smtClean="0"/>
              <a:t> </a:t>
            </a:r>
            <a:r>
              <a:rPr lang="fr-FR" sz="2400" dirty="0" err="1" smtClean="0"/>
              <a:t>which</a:t>
            </a:r>
            <a:r>
              <a:rPr lang="fr-FR" sz="2400" dirty="0" smtClean="0"/>
              <a:t> spin </a:t>
            </a:r>
          </a:p>
          <a:p>
            <a:r>
              <a:rPr lang="fr-FR" sz="2400" dirty="0"/>
              <a:t> </a:t>
            </a:r>
            <a:r>
              <a:rPr lang="fr-FR" sz="2400" dirty="0" smtClean="0"/>
              <a:t>  the </a:t>
            </a:r>
            <a:r>
              <a:rPr lang="fr-FR" sz="2400" dirty="0" err="1" smtClean="0"/>
              <a:t>fastest</a:t>
            </a:r>
            <a:r>
              <a:rPr lang="fr-FR" sz="2400" dirty="0" smtClean="0"/>
              <a:t> </a:t>
            </a:r>
            <a:r>
              <a:rPr lang="fr-FR" sz="2400" dirty="0" smtClean="0">
                <a:latin typeface="Symbol" panose="05050102010706020507" pitchFamily="18" charset="2"/>
              </a:rPr>
              <a:t>n=716 </a:t>
            </a:r>
            <a:r>
              <a:rPr lang="fr-FR" sz="2400" dirty="0"/>
              <a:t>Hz </a:t>
            </a:r>
          </a:p>
          <a:p>
            <a:r>
              <a:rPr lang="fr-FR" sz="2400" dirty="0"/>
              <a:t>   =&gt; </a:t>
            </a:r>
            <a:r>
              <a:rPr lang="fr-FR" sz="2400" dirty="0" err="1"/>
              <a:t>v</a:t>
            </a:r>
            <a:r>
              <a:rPr lang="fr-FR" sz="2400" baseline="-25000" dirty="0" err="1"/>
              <a:t>equator</a:t>
            </a:r>
            <a:r>
              <a:rPr lang="fr-FR" sz="2400" dirty="0" err="1"/>
              <a:t>~c</a:t>
            </a:r>
            <a:r>
              <a:rPr lang="fr-FR" sz="2400" dirty="0"/>
              <a:t>/4</a:t>
            </a:r>
          </a:p>
          <a:p>
            <a:pPr marL="285750" indent="-285750">
              <a:buFont typeface="Arial" panose="020B0604020202020204" pitchFamily="34" charset="0"/>
              <a:buChar char="•"/>
            </a:pPr>
            <a:r>
              <a:rPr lang="fr-FR" sz="2400" dirty="0" smtClean="0"/>
              <a:t>The </a:t>
            </a:r>
            <a:r>
              <a:rPr lang="fr-FR" sz="2400" dirty="0" err="1" smtClean="0"/>
              <a:t>highest</a:t>
            </a:r>
            <a:r>
              <a:rPr lang="fr-FR" sz="2400" dirty="0" smtClean="0"/>
              <a:t> speed of the</a:t>
            </a:r>
          </a:p>
          <a:p>
            <a:r>
              <a:rPr lang="fr-FR" sz="2400" dirty="0"/>
              <a:t> </a:t>
            </a:r>
            <a:r>
              <a:rPr lang="fr-FR" sz="2400" dirty="0" smtClean="0"/>
              <a:t> </a:t>
            </a:r>
            <a:r>
              <a:rPr lang="fr-FR" sz="2400" dirty="0" err="1" smtClean="0"/>
              <a:t>galaxy</a:t>
            </a:r>
            <a:r>
              <a:rPr lang="fr-FR" sz="2400" dirty="0" smtClean="0"/>
              <a:t>   </a:t>
            </a:r>
            <a:r>
              <a:rPr lang="fr-FR" sz="2400" dirty="0"/>
              <a:t>v=1083 km/s</a:t>
            </a:r>
          </a:p>
          <a:p>
            <a:pPr marL="285750" indent="-285750">
              <a:buFont typeface="Arial" panose="020B0604020202020204" pitchFamily="34" charset="0"/>
              <a:buChar char="•"/>
            </a:pPr>
            <a:r>
              <a:rPr lang="fr-FR" sz="2400" dirty="0" smtClean="0"/>
              <a:t>The </a:t>
            </a:r>
            <a:r>
              <a:rPr lang="fr-FR" sz="2400" dirty="0" err="1" smtClean="0"/>
              <a:t>most</a:t>
            </a:r>
            <a:r>
              <a:rPr lang="fr-FR" sz="2400" dirty="0" smtClean="0"/>
              <a:t> intense </a:t>
            </a:r>
            <a:r>
              <a:rPr lang="fr-FR" sz="2400" dirty="0" err="1" smtClean="0"/>
              <a:t>magnetic</a:t>
            </a:r>
            <a:r>
              <a:rPr lang="fr-FR" sz="2400" dirty="0" smtClean="0"/>
              <a:t> </a:t>
            </a:r>
            <a:r>
              <a:rPr lang="fr-FR" sz="2400" dirty="0" err="1" smtClean="0"/>
              <a:t>fields</a:t>
            </a:r>
            <a:r>
              <a:rPr lang="fr-FR" sz="2400" dirty="0" smtClean="0"/>
              <a:t>  H&gt;10</a:t>
            </a:r>
            <a:r>
              <a:rPr lang="fr-FR" sz="2400" baseline="30000" dirty="0" smtClean="0"/>
              <a:t>14</a:t>
            </a:r>
            <a:r>
              <a:rPr lang="fr-FR" sz="2400" dirty="0" smtClean="0"/>
              <a:t> Gauss</a:t>
            </a:r>
          </a:p>
          <a:p>
            <a:pPr marL="285750" indent="-285750">
              <a:buFont typeface="Arial" panose="020B0604020202020204" pitchFamily="34" charset="0"/>
              <a:buChar char="•"/>
            </a:pPr>
            <a:r>
              <a:rPr lang="fr-FR" sz="2400" dirty="0" smtClean="0"/>
              <a:t>The </a:t>
            </a:r>
            <a:r>
              <a:rPr lang="fr-FR" sz="2400" dirty="0" err="1" smtClean="0"/>
              <a:t>densest</a:t>
            </a:r>
            <a:r>
              <a:rPr lang="fr-FR" sz="2400" dirty="0" smtClean="0"/>
              <a:t> </a:t>
            </a:r>
            <a:r>
              <a:rPr lang="fr-FR" sz="2400" dirty="0" err="1" smtClean="0"/>
              <a:t>matter</a:t>
            </a:r>
            <a:r>
              <a:rPr lang="fr-FR" sz="2400" dirty="0" smtClean="0"/>
              <a:t> of the </a:t>
            </a:r>
            <a:r>
              <a:rPr lang="fr-FR" sz="2400" dirty="0" err="1" smtClean="0"/>
              <a:t>universe</a:t>
            </a:r>
            <a:endParaRPr lang="fr-FR" sz="2400" dirty="0"/>
          </a:p>
          <a:p>
            <a:r>
              <a:rPr lang="fr-FR" sz="2400" dirty="0"/>
              <a:t>   </a:t>
            </a:r>
            <a:r>
              <a:rPr lang="fr-FR" sz="2400" dirty="0" smtClean="0">
                <a:latin typeface="Symbol" panose="05050102010706020507" pitchFamily="18" charset="2"/>
              </a:rPr>
              <a:t> r~10</a:t>
            </a:r>
            <a:r>
              <a:rPr lang="fr-FR" sz="2400" baseline="30000" dirty="0" smtClean="0">
                <a:latin typeface="Symbol" panose="05050102010706020507" pitchFamily="18" charset="2"/>
              </a:rPr>
              <a:t>14</a:t>
            </a:r>
            <a:r>
              <a:rPr lang="fr-FR" sz="2400" dirty="0" smtClean="0"/>
              <a:t>g/cm</a:t>
            </a:r>
            <a:r>
              <a:rPr lang="fr-FR" sz="2400" baseline="30000" dirty="0" smtClean="0"/>
              <a:t>3</a:t>
            </a:r>
            <a:endParaRPr lang="fr-FR" sz="2400" dirty="0" smtClean="0"/>
          </a:p>
          <a:p>
            <a:pPr marL="285750" indent="-285750">
              <a:buFont typeface="Arial" panose="020B0604020202020204" pitchFamily="34" charset="0"/>
              <a:buChar char="•"/>
            </a:pPr>
            <a:r>
              <a:rPr lang="fr-FR" sz="2400" dirty="0" smtClean="0"/>
              <a:t>The </a:t>
            </a:r>
            <a:r>
              <a:rPr lang="fr-FR" sz="2400" dirty="0" err="1" smtClean="0"/>
              <a:t>only</a:t>
            </a:r>
            <a:r>
              <a:rPr lang="fr-FR" sz="2400" dirty="0" smtClean="0"/>
              <a:t> place </a:t>
            </a:r>
            <a:r>
              <a:rPr lang="fr-FR" sz="2400" dirty="0" err="1" smtClean="0"/>
              <a:t>where</a:t>
            </a:r>
            <a:r>
              <a:rPr lang="fr-FR" sz="2400" dirty="0" smtClean="0"/>
              <a:t>:  </a:t>
            </a:r>
          </a:p>
          <a:p>
            <a:pPr marL="742950" lvl="1" indent="-285750">
              <a:buFont typeface="Arial" panose="020B0604020202020204" pitchFamily="34" charset="0"/>
              <a:buChar char="•"/>
            </a:pPr>
            <a:r>
              <a:rPr lang="fr-FR" sz="2400" dirty="0" smtClean="0"/>
              <a:t>neutrinos </a:t>
            </a:r>
            <a:r>
              <a:rPr lang="fr-FR" sz="2400" dirty="0" err="1" smtClean="0"/>
              <a:t>can</a:t>
            </a:r>
            <a:r>
              <a:rPr lang="fr-FR" sz="2400" dirty="0" smtClean="0"/>
              <a:t> </a:t>
            </a:r>
            <a:r>
              <a:rPr lang="fr-FR" sz="2400" dirty="0" err="1" smtClean="0"/>
              <a:t>be</a:t>
            </a:r>
            <a:r>
              <a:rPr lang="fr-FR" sz="2400" dirty="0" smtClean="0"/>
              <a:t> </a:t>
            </a:r>
            <a:r>
              <a:rPr lang="fr-FR" sz="2400" dirty="0" err="1" smtClean="0"/>
              <a:t>trapped</a:t>
            </a:r>
            <a:r>
              <a:rPr lang="fr-FR" sz="2400" dirty="0" smtClean="0"/>
              <a:t>  </a:t>
            </a:r>
          </a:p>
          <a:p>
            <a:pPr marL="742950" lvl="1" indent="-285750">
              <a:buFont typeface="Arial" panose="020B0604020202020204" pitchFamily="34" charset="0"/>
              <a:buChar char="•"/>
            </a:pPr>
            <a:r>
              <a:rPr lang="fr-FR" sz="2400" dirty="0" smtClean="0"/>
              <a:t>quarks </a:t>
            </a:r>
            <a:r>
              <a:rPr lang="fr-FR" sz="2400" dirty="0" err="1" smtClean="0"/>
              <a:t>might</a:t>
            </a:r>
            <a:r>
              <a:rPr lang="fr-FR" sz="2400" dirty="0" smtClean="0"/>
              <a:t> </a:t>
            </a:r>
            <a:r>
              <a:rPr lang="fr-FR" sz="2400" dirty="0" err="1" smtClean="0"/>
              <a:t>be</a:t>
            </a:r>
            <a:r>
              <a:rPr lang="fr-FR" sz="2400" dirty="0" smtClean="0"/>
              <a:t> </a:t>
            </a:r>
            <a:r>
              <a:rPr lang="fr-FR" sz="2400" dirty="0" err="1" smtClean="0"/>
              <a:t>deconfined</a:t>
            </a:r>
            <a:r>
              <a:rPr lang="fr-FR" sz="2400" dirty="0" smtClean="0"/>
              <a:t>  </a:t>
            </a:r>
            <a:endParaRPr lang="fr-FR" sz="2400" dirty="0"/>
          </a:p>
          <a:p>
            <a:pPr lvl="1"/>
            <a:r>
              <a:rPr lang="fr-FR" sz="2800" dirty="0" smtClean="0"/>
              <a:t> </a:t>
            </a:r>
            <a:endParaRPr lang="fr-FR" sz="2800" dirty="0"/>
          </a:p>
        </p:txBody>
      </p:sp>
      <p:sp>
        <p:nvSpPr>
          <p:cNvPr id="3" name="ZoneTexte 2"/>
          <p:cNvSpPr txBox="1"/>
          <p:nvPr/>
        </p:nvSpPr>
        <p:spPr>
          <a:xfrm>
            <a:off x="6172200" y="454223"/>
            <a:ext cx="2971800" cy="307777"/>
          </a:xfrm>
          <a:prstGeom prst="rect">
            <a:avLst/>
          </a:prstGeom>
          <a:noFill/>
        </p:spPr>
        <p:txBody>
          <a:bodyPr wrap="square" rtlCol="0">
            <a:spAutoFit/>
          </a:bodyPr>
          <a:lstStyle/>
          <a:p>
            <a:r>
              <a:rPr lang="fr-FR" sz="1400" dirty="0" err="1">
                <a:latin typeface="Comic Sans MS" panose="030F0702030302020204" pitchFamily="66" charset="0"/>
              </a:rPr>
              <a:t>Credit</a:t>
            </a:r>
            <a:r>
              <a:rPr lang="fr-FR" sz="1400" dirty="0">
                <a:latin typeface="Comic Sans MS" panose="030F0702030302020204" pitchFamily="66" charset="0"/>
              </a:rPr>
              <a:t>: </a:t>
            </a:r>
            <a:r>
              <a:rPr lang="fr-FR" sz="1400" dirty="0" smtClean="0">
                <a:latin typeface="Comic Sans MS" panose="030F0702030302020204" pitchFamily="66" charset="0"/>
              </a:rPr>
              <a:t>ICRAR/</a:t>
            </a:r>
            <a:r>
              <a:rPr lang="fr-FR" sz="1400" dirty="0" err="1" smtClean="0">
                <a:latin typeface="Comic Sans MS" panose="030F0702030302020204" pitchFamily="66" charset="0"/>
              </a:rPr>
              <a:t>Univ</a:t>
            </a:r>
            <a:r>
              <a:rPr lang="fr-FR" sz="1400" dirty="0" smtClean="0">
                <a:latin typeface="Comic Sans MS" panose="030F0702030302020204" pitchFamily="66" charset="0"/>
              </a:rPr>
              <a:t>. </a:t>
            </a:r>
            <a:r>
              <a:rPr lang="fr-FR" sz="1400" dirty="0">
                <a:latin typeface="Comic Sans MS" panose="030F0702030302020204" pitchFamily="66" charset="0"/>
              </a:rPr>
              <a:t>Amsterdam.</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733" y="762000"/>
            <a:ext cx="4605867" cy="2590800"/>
          </a:xfrm>
          <a:prstGeom prst="rect">
            <a:avLst/>
          </a:prstGeom>
        </p:spPr>
      </p:pic>
    </p:spTree>
    <p:extLst>
      <p:ext uri="{BB962C8B-B14F-4D97-AF65-F5344CB8AC3E}">
        <p14:creationId xmlns:p14="http://schemas.microsoft.com/office/powerpoint/2010/main" val="19937609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48"/>
          <p:cNvSpPr txBox="1">
            <a:spLocks noGrp="1"/>
          </p:cNvSpPr>
          <p:nvPr>
            <p:ph type="title"/>
          </p:nvPr>
        </p:nvSpPr>
        <p:spPr>
          <a:xfrm>
            <a:off x="0" y="533400"/>
            <a:ext cx="9144000" cy="838200"/>
          </a:xfrm>
          <a:prstGeom prst="rect">
            <a:avLst/>
          </a:prstGeom>
          <a:solidFill>
            <a:schemeClr val="dk2"/>
          </a:solidFill>
        </p:spPr>
        <p:txBody>
          <a:bodyPr spcFirstLastPara="1" vert="horz" wrap="square" lIns="91425" tIns="91425" rIns="91425" bIns="91425" rtlCol="0" anchor="t" anchorCtr="0">
            <a:noAutofit/>
          </a:bodyPr>
          <a:lstStyle/>
          <a:p>
            <a:r>
              <a:rPr lang="en" sz="2800" dirty="0">
                <a:solidFill>
                  <a:schemeClr val="lt1"/>
                </a:solidFill>
              </a:rPr>
              <a:t>GW detectors: the present network</a:t>
            </a:r>
            <a:endParaRPr sz="2800" dirty="0">
              <a:solidFill>
                <a:schemeClr val="lt1"/>
              </a:solidFill>
            </a:endParaRPr>
          </a:p>
        </p:txBody>
      </p:sp>
      <p:sp>
        <p:nvSpPr>
          <p:cNvPr id="552" name="Google Shape;552;p48"/>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rmAutofit/>
          </a:bodyPr>
          <a:lstStyle/>
          <a:p>
            <a:pPr algn="r">
              <a:spcBef>
                <a:spcPts val="0"/>
              </a:spcBef>
              <a:spcAft>
                <a:spcPts val="0"/>
              </a:spcAft>
            </a:pPr>
            <a:fld id="{00000000-1234-1234-1234-123412341234}" type="slidenum">
              <a:rPr lang="en"/>
              <a:pPr algn="r">
                <a:spcBef>
                  <a:spcPts val="0"/>
                </a:spcBef>
                <a:spcAft>
                  <a:spcPts val="0"/>
                </a:spcAft>
              </a:pPr>
              <a:t>40</a:t>
            </a:fld>
            <a:endParaRPr/>
          </a:p>
        </p:txBody>
      </p:sp>
      <p:pic>
        <p:nvPicPr>
          <p:cNvPr id="553" name="Google Shape;553;p48"/>
          <p:cNvPicPr preferRelativeResize="0"/>
          <p:nvPr/>
        </p:nvPicPr>
        <p:blipFill>
          <a:blip r:embed="rId3">
            <a:alphaModFix/>
          </a:blip>
          <a:stretch>
            <a:fillRect/>
          </a:stretch>
        </p:blipFill>
        <p:spPr>
          <a:xfrm>
            <a:off x="3423330" y="1808675"/>
            <a:ext cx="2978506" cy="1694770"/>
          </a:xfrm>
          <a:prstGeom prst="rect">
            <a:avLst/>
          </a:prstGeom>
          <a:noFill/>
          <a:ln>
            <a:noFill/>
          </a:ln>
        </p:spPr>
      </p:pic>
      <p:sp>
        <p:nvSpPr>
          <p:cNvPr id="554" name="Google Shape;554;p48"/>
          <p:cNvSpPr txBox="1"/>
          <p:nvPr/>
        </p:nvSpPr>
        <p:spPr>
          <a:xfrm>
            <a:off x="4318998" y="2973776"/>
            <a:ext cx="1272900" cy="5787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a:solidFill>
                  <a:srgbClr val="FFFFFF"/>
                </a:solidFill>
              </a:rPr>
              <a:t>Virgo</a:t>
            </a:r>
            <a:endParaRPr>
              <a:solidFill>
                <a:srgbClr val="FFFFFF"/>
              </a:solidFill>
            </a:endParaRPr>
          </a:p>
        </p:txBody>
      </p:sp>
      <p:pic>
        <p:nvPicPr>
          <p:cNvPr id="555" name="Google Shape;555;p48"/>
          <p:cNvPicPr preferRelativeResize="0"/>
          <p:nvPr/>
        </p:nvPicPr>
        <p:blipFill rotWithShape="1">
          <a:blip r:embed="rId4">
            <a:alphaModFix/>
          </a:blip>
          <a:srcRect l="9606" r="7295"/>
          <a:stretch/>
        </p:blipFill>
        <p:spPr>
          <a:xfrm>
            <a:off x="303763" y="1808681"/>
            <a:ext cx="2978500" cy="1694771"/>
          </a:xfrm>
          <a:prstGeom prst="rect">
            <a:avLst/>
          </a:prstGeom>
          <a:noFill/>
          <a:ln>
            <a:noFill/>
          </a:ln>
        </p:spPr>
      </p:pic>
      <p:pic>
        <p:nvPicPr>
          <p:cNvPr id="556" name="Google Shape;556;p48"/>
          <p:cNvPicPr preferRelativeResize="0"/>
          <p:nvPr/>
        </p:nvPicPr>
        <p:blipFill>
          <a:blip r:embed="rId5">
            <a:alphaModFix/>
          </a:blip>
          <a:stretch>
            <a:fillRect/>
          </a:stretch>
        </p:blipFill>
        <p:spPr>
          <a:xfrm>
            <a:off x="303762" y="3766801"/>
            <a:ext cx="2383538" cy="1784475"/>
          </a:xfrm>
          <a:prstGeom prst="rect">
            <a:avLst/>
          </a:prstGeom>
          <a:noFill/>
          <a:ln>
            <a:noFill/>
          </a:ln>
        </p:spPr>
      </p:pic>
      <p:sp>
        <p:nvSpPr>
          <p:cNvPr id="557" name="Google Shape;557;p48"/>
          <p:cNvSpPr txBox="1"/>
          <p:nvPr/>
        </p:nvSpPr>
        <p:spPr>
          <a:xfrm>
            <a:off x="748438" y="4132650"/>
            <a:ext cx="1836300" cy="419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a:solidFill>
                  <a:srgbClr val="FFFFFF"/>
                </a:solidFill>
              </a:rPr>
              <a:t>LIGO Livingston</a:t>
            </a:r>
            <a:endParaRPr>
              <a:solidFill>
                <a:srgbClr val="FFFFFF"/>
              </a:solidFill>
            </a:endParaRPr>
          </a:p>
        </p:txBody>
      </p:sp>
      <p:sp>
        <p:nvSpPr>
          <p:cNvPr id="558" name="Google Shape;558;p48"/>
          <p:cNvSpPr txBox="1"/>
          <p:nvPr/>
        </p:nvSpPr>
        <p:spPr>
          <a:xfrm>
            <a:off x="1473463" y="2311127"/>
            <a:ext cx="1836300" cy="419700"/>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
                <a:solidFill>
                  <a:srgbClr val="FFFFFF"/>
                </a:solidFill>
              </a:rPr>
              <a:t>LIGO Hanford</a:t>
            </a:r>
            <a:endParaRPr>
              <a:solidFill>
                <a:srgbClr val="FFFFFF"/>
              </a:solidFill>
            </a:endParaRPr>
          </a:p>
        </p:txBody>
      </p:sp>
      <p:pic>
        <p:nvPicPr>
          <p:cNvPr id="559" name="Google Shape;559;p48"/>
          <p:cNvPicPr preferRelativeResize="0"/>
          <p:nvPr/>
        </p:nvPicPr>
        <p:blipFill>
          <a:blip r:embed="rId6">
            <a:alphaModFix/>
          </a:blip>
          <a:stretch>
            <a:fillRect/>
          </a:stretch>
        </p:blipFill>
        <p:spPr>
          <a:xfrm>
            <a:off x="3194729" y="3766812"/>
            <a:ext cx="2978508" cy="1784455"/>
          </a:xfrm>
          <a:prstGeom prst="rect">
            <a:avLst/>
          </a:prstGeom>
          <a:noFill/>
          <a:ln>
            <a:noFill/>
          </a:ln>
        </p:spPr>
      </p:pic>
      <p:sp>
        <p:nvSpPr>
          <p:cNvPr id="560" name="Google Shape;560;p48"/>
          <p:cNvSpPr txBox="1"/>
          <p:nvPr/>
        </p:nvSpPr>
        <p:spPr>
          <a:xfrm>
            <a:off x="4731899" y="5072574"/>
            <a:ext cx="1441200" cy="5787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a:solidFill>
                  <a:srgbClr val="FFFFFF"/>
                </a:solidFill>
              </a:rPr>
              <a:t>KAGRA</a:t>
            </a:r>
            <a:endParaRPr>
              <a:solidFill>
                <a:srgbClr val="FFFFFF"/>
              </a:solidFill>
            </a:endParaRPr>
          </a:p>
        </p:txBody>
      </p:sp>
      <p:pic>
        <p:nvPicPr>
          <p:cNvPr id="561" name="Google Shape;561;p48"/>
          <p:cNvPicPr preferRelativeResize="0"/>
          <p:nvPr/>
        </p:nvPicPr>
        <p:blipFill>
          <a:blip r:embed="rId7">
            <a:alphaModFix/>
          </a:blip>
          <a:stretch>
            <a:fillRect/>
          </a:stretch>
        </p:blipFill>
        <p:spPr>
          <a:xfrm>
            <a:off x="6542911" y="1808675"/>
            <a:ext cx="2361164" cy="3079280"/>
          </a:xfrm>
          <a:prstGeom prst="rect">
            <a:avLst/>
          </a:prstGeom>
          <a:noFill/>
          <a:ln>
            <a:noFill/>
          </a:ln>
        </p:spPr>
      </p:pic>
    </p:spTree>
    <p:extLst>
      <p:ext uri="{BB962C8B-B14F-4D97-AF65-F5344CB8AC3E}">
        <p14:creationId xmlns:p14="http://schemas.microsoft.com/office/powerpoint/2010/main" val="23266095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01727"/>
            <a:ext cx="5030617" cy="6711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6" name="ZoneTexte 6"/>
          <p:cNvSpPr txBox="1">
            <a:spLocks noChangeArrowheads="1"/>
          </p:cNvSpPr>
          <p:nvPr/>
        </p:nvSpPr>
        <p:spPr bwMode="auto">
          <a:xfrm>
            <a:off x="611560" y="-47129"/>
            <a:ext cx="17556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fr-FR" altLang="fr-FR" sz="1400" dirty="0" smtClean="0">
                <a:cs typeface="Arial" charset="0"/>
              </a:rPr>
              <a:t>Jim </a:t>
            </a:r>
            <a:r>
              <a:rPr lang="fr-FR" altLang="fr-FR" sz="1400" dirty="0" err="1" smtClean="0">
                <a:cs typeface="Arial" charset="0"/>
              </a:rPr>
              <a:t>Lattimer</a:t>
            </a:r>
            <a:r>
              <a:rPr lang="fr-FR" altLang="fr-FR" sz="1400" dirty="0" smtClean="0">
                <a:cs typeface="Arial" charset="0"/>
              </a:rPr>
              <a:t> 2014   </a:t>
            </a:r>
            <a:endParaRPr lang="fr-FR" altLang="fr-FR" sz="1400" dirty="0">
              <a:cs typeface="Arial" charset="0"/>
            </a:endParaRPr>
          </a:p>
        </p:txBody>
      </p:sp>
    </p:spTree>
    <p:extLst>
      <p:ext uri="{BB962C8B-B14F-4D97-AF65-F5344CB8AC3E}">
        <p14:creationId xmlns:p14="http://schemas.microsoft.com/office/powerpoint/2010/main" val="416421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ZoneTexte 5"/>
              <p:cNvSpPr txBox="1"/>
              <p:nvPr/>
            </p:nvSpPr>
            <p:spPr>
              <a:xfrm>
                <a:off x="1371600" y="5105400"/>
                <a:ext cx="6370319" cy="877613"/>
              </a:xfrm>
              <a:prstGeom prst="rect">
                <a:avLst/>
              </a:prstGeom>
              <a:noFill/>
              <a:ln w="38100">
                <a:solidFill>
                  <a:schemeClr val="tx2"/>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𝑙𝑜𝑔</m:t>
                      </m:r>
                      <m:d>
                        <m:dPr>
                          <m:ctrlPr>
                            <a:rPr lang="fr-FR" b="0" i="1" smtClean="0">
                              <a:latin typeface="Cambria Math" panose="02040503050406030204" pitchFamily="18" charset="0"/>
                            </a:rPr>
                          </m:ctrlPr>
                        </m:dPr>
                        <m:e>
                          <m:sSubSup>
                            <m:sSubSupPr>
                              <m:ctrlPr>
                                <a:rPr lang="fr-FR" b="0" i="1" smtClean="0">
                                  <a:latin typeface="Cambria Math" panose="02040503050406030204" pitchFamily="18" charset="0"/>
                                </a:rPr>
                              </m:ctrlPr>
                            </m:sSubSupPr>
                            <m:e>
                              <m:d>
                                <m:dPr>
                                  <m:begChr m:val="⟨"/>
                                  <m:endChr m:val="⟩"/>
                                  <m:ctrlPr>
                                    <a:rPr lang="fr-FR" b="0" i="1" smtClean="0">
                                      <a:latin typeface="Cambria Math" panose="02040503050406030204" pitchFamily="18" charset="0"/>
                                    </a:rPr>
                                  </m:ctrlPr>
                                </m:dPr>
                                <m:e>
                                  <m:r>
                                    <a:rPr lang="fr-FR" b="0" i="1" smtClean="0">
                                      <a:latin typeface="Cambria Math" panose="02040503050406030204" pitchFamily="18" charset="0"/>
                                    </a:rPr>
                                    <m:t>𝐵</m:t>
                                  </m:r>
                                </m:e>
                              </m:d>
                            </m:e>
                            <m:sub>
                              <m:r>
                                <a:rPr lang="fr-FR" b="0" i="1" smtClean="0">
                                  <a:latin typeface="Cambria Math" panose="02040503050406030204" pitchFamily="18" charset="0"/>
                                </a:rPr>
                                <m:t>𝑃𝑇</m:t>
                              </m:r>
                              <m:r>
                                <a:rPr lang="fr-FR" b="0" i="1" smtClean="0">
                                  <a:latin typeface="Cambria Math" panose="02040503050406030204" pitchFamily="18" charset="0"/>
                                </a:rPr>
                                <m:t>,</m:t>
                              </m:r>
                              <m:r>
                                <a:rPr lang="fr-FR" b="0" i="1" smtClean="0">
                                  <a:latin typeface="Cambria Math" panose="02040503050406030204" pitchFamily="18" charset="0"/>
                                </a:rPr>
                                <m:t>𝑛𝑢𝑐𝑙</m:t>
                              </m:r>
                            </m:sub>
                            <m:sup>
                              <m:sSub>
                                <m:sSubPr>
                                  <m:ctrlPr>
                                    <a:rPr lang="fr-FR" i="1">
                                      <a:latin typeface="Cambria Math" panose="02040503050406030204" pitchFamily="18" charset="0"/>
                                    </a:rPr>
                                  </m:ctrlPr>
                                </m:sSubPr>
                                <m:e>
                                  <m:r>
                                    <a:rPr lang="fr-FR" i="1">
                                      <a:latin typeface="Cambria Math" panose="02040503050406030204" pitchFamily="18" charset="0"/>
                                      <a:ea typeface="Cambria Math" panose="02040503050406030204" pitchFamily="18" charset="0"/>
                                    </a:rPr>
                                    <m:t>ℳ</m:t>
                                  </m:r>
                                </m:e>
                                <m:sub>
                                  <m:r>
                                    <a:rPr lang="fr-FR" i="1">
                                      <a:latin typeface="Cambria Math" panose="02040503050406030204" pitchFamily="18" charset="0"/>
                                    </a:rPr>
                                    <m:t>0</m:t>
                                  </m:r>
                                </m:sub>
                              </m:sSub>
                              <m:sSub>
                                <m:sSubPr>
                                  <m:ctrlPr>
                                    <a:rPr lang="fr-FR" i="1">
                                      <a:latin typeface="Cambria Math" panose="02040503050406030204" pitchFamily="18" charset="0"/>
                                    </a:rPr>
                                  </m:ctrlPr>
                                </m:sSubPr>
                                <m:e>
                                  <m:r>
                                    <a:rPr lang="fr-FR" i="1">
                                      <a:latin typeface="Cambria Math" panose="02040503050406030204" pitchFamily="18" charset="0"/>
                                    </a:rPr>
                                    <m:t>,</m:t>
                                  </m:r>
                                  <m:r>
                                    <a:rPr lang="fr-FR" i="1">
                                      <a:latin typeface="Cambria Math" panose="02040503050406030204" pitchFamily="18" charset="0"/>
                                    </a:rPr>
                                    <m:t>𝑞</m:t>
                                  </m:r>
                                </m:e>
                                <m:sub>
                                  <m:r>
                                    <a:rPr lang="fr-FR" i="1">
                                      <a:latin typeface="Cambria Math" panose="02040503050406030204" pitchFamily="18" charset="0"/>
                                    </a:rPr>
                                    <m:t>0</m:t>
                                  </m:r>
                                </m:sub>
                              </m:sSub>
                            </m:sup>
                          </m:sSubSup>
                        </m:e>
                      </m:d>
                      <m:r>
                        <a:rPr lang="fr-FR" b="0" i="1" smtClean="0">
                          <a:latin typeface="Cambria Math" panose="02040503050406030204" pitchFamily="18" charset="0"/>
                        </a:rPr>
                        <m:t>=</m:t>
                      </m:r>
                      <m:nary>
                        <m:naryPr>
                          <m:limLoc m:val="undOvr"/>
                          <m:subHide m:val="on"/>
                          <m:supHide m:val="on"/>
                          <m:ctrlPr>
                            <a:rPr lang="fr-FR" b="0" i="1" smtClean="0">
                              <a:latin typeface="Cambria Math" panose="02040503050406030204" pitchFamily="18" charset="0"/>
                            </a:rPr>
                          </m:ctrlPr>
                        </m:naryPr>
                        <m:sub/>
                        <m:sup/>
                        <m:e>
                          <m:r>
                            <a:rPr lang="fr-FR" b="0" i="1" smtClean="0">
                              <a:latin typeface="Cambria Math" panose="02040503050406030204" pitchFamily="18" charset="0"/>
                            </a:rPr>
                            <m:t>𝑑</m:t>
                          </m:r>
                          <m:acc>
                            <m:accPr>
                              <m:chr m:val="̃"/>
                              <m:ctrlPr>
                                <a:rPr lang="el-GR"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Λ</m:t>
                              </m:r>
                            </m:e>
                          </m:acc>
                        </m:e>
                      </m:nary>
                      <m:sSubSup>
                        <m:sSubSupPr>
                          <m:ctrlPr>
                            <a:rPr lang="fr-FR" i="1">
                              <a:latin typeface="Cambria Math" panose="02040503050406030204" pitchFamily="18" charset="0"/>
                            </a:rPr>
                          </m:ctrlPr>
                        </m:sSubSupPr>
                        <m:e>
                          <m:r>
                            <a:rPr lang="fr-FR" i="1">
                              <a:latin typeface="Cambria Math" panose="02040503050406030204" pitchFamily="18" charset="0"/>
                            </a:rPr>
                            <m:t>𝑃</m:t>
                          </m:r>
                        </m:e>
                        <m:sub>
                          <m:r>
                            <a:rPr lang="fr-FR" i="1">
                              <a:latin typeface="Cambria Math" panose="02040503050406030204" pitchFamily="18" charset="0"/>
                            </a:rPr>
                            <m:t>0</m:t>
                          </m:r>
                        </m:sub>
                        <m:sup>
                          <m:r>
                            <a:rPr lang="fr-FR" i="1">
                              <a:latin typeface="Cambria Math" panose="02040503050406030204" pitchFamily="18" charset="0"/>
                            </a:rPr>
                            <m:t>𝐺𝑊</m:t>
                          </m:r>
                        </m:sup>
                      </m:sSubSup>
                      <m:d>
                        <m:dPr>
                          <m:ctrlPr>
                            <a:rPr lang="fr-FR" i="1">
                              <a:latin typeface="Cambria Math" panose="02040503050406030204" pitchFamily="18" charset="0"/>
                            </a:rPr>
                          </m:ctrlPr>
                        </m:dPr>
                        <m:e>
                          <m:acc>
                            <m:accPr>
                              <m:chr m:val="̃"/>
                              <m:ctrlPr>
                                <a:rPr lang="el-GR"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Λ</m:t>
                              </m:r>
                            </m:e>
                          </m:acc>
                        </m:e>
                      </m:d>
                      <m:r>
                        <a:rPr lang="fr-FR" b="0" i="1" smtClean="0">
                          <a:latin typeface="Cambria Math" panose="02040503050406030204" pitchFamily="18" charset="0"/>
                          <a:ea typeface="Cambria Math" panose="02040503050406030204" pitchFamily="18" charset="0"/>
                        </a:rPr>
                        <m:t>𝑙𝑜𝑔</m:t>
                      </m:r>
                      <m:d>
                        <m:dPr>
                          <m:begChr m:val="["/>
                          <m:endChr m:val="]"/>
                          <m:ctrlPr>
                            <a:rPr lang="fr-FR" b="0" i="1" smtClean="0">
                              <a:latin typeface="Cambria Math" panose="02040503050406030204" pitchFamily="18" charset="0"/>
                              <a:ea typeface="Cambria Math" panose="02040503050406030204" pitchFamily="18" charset="0"/>
                            </a:rPr>
                          </m:ctrlPr>
                        </m:dPr>
                        <m:e>
                          <m:f>
                            <m:fPr>
                              <m:ctrlPr>
                                <a:rPr lang="fr-FR" b="0" i="1" smtClean="0">
                                  <a:latin typeface="Cambria Math" panose="02040503050406030204" pitchFamily="18" charset="0"/>
                                  <a:ea typeface="Cambria Math" panose="02040503050406030204" pitchFamily="18" charset="0"/>
                                </a:rPr>
                              </m:ctrlPr>
                            </m:fPr>
                            <m:num>
                              <m:sSubSup>
                                <m:sSubSupPr>
                                  <m:ctrlPr>
                                    <a:rPr lang="fr-FR" i="1">
                                      <a:latin typeface="Cambria Math" panose="02040503050406030204" pitchFamily="18" charset="0"/>
                                    </a:rPr>
                                  </m:ctrlPr>
                                </m:sSubSupPr>
                                <m:e>
                                  <m:r>
                                    <a:rPr lang="fr-FR" i="1">
                                      <a:latin typeface="Cambria Math" panose="02040503050406030204" pitchFamily="18" charset="0"/>
                                    </a:rPr>
                                    <m:t>𝑃</m:t>
                                  </m:r>
                                </m:e>
                                <m:sub>
                                  <m:r>
                                    <a:rPr lang="fr-FR" i="1">
                                      <a:latin typeface="Cambria Math" panose="02040503050406030204" pitchFamily="18" charset="0"/>
                                    </a:rPr>
                                    <m:t>0</m:t>
                                  </m:r>
                                </m:sub>
                                <m:sup>
                                  <m:sSub>
                                    <m:sSubPr>
                                      <m:ctrlPr>
                                        <a:rPr lang="fr-FR" i="1" smtClean="0">
                                          <a:latin typeface="Cambria Math" panose="02040503050406030204" pitchFamily="18" charset="0"/>
                                        </a:rPr>
                                      </m:ctrlPr>
                                    </m:sSubPr>
                                    <m:e>
                                      <m:r>
                                        <a:rPr lang="fr-FR" b="0" i="1" smtClean="0">
                                          <a:latin typeface="Cambria Math" panose="02040503050406030204" pitchFamily="18" charset="0"/>
                                        </a:rPr>
                                        <m:t>𝑛</m:t>
                                      </m:r>
                                    </m:e>
                                    <m:sub>
                                      <m:r>
                                        <a:rPr lang="fr-FR" b="0" i="1" smtClean="0">
                                          <a:latin typeface="Cambria Math" panose="02040503050406030204" pitchFamily="18" charset="0"/>
                                        </a:rPr>
                                        <m:t>𝑡</m:t>
                                      </m:r>
                                    </m:sub>
                                  </m:sSub>
                                </m:sup>
                              </m:sSubSup>
                              <m:d>
                                <m:dPr>
                                  <m:ctrlPr>
                                    <a:rPr lang="fr-FR" i="1">
                                      <a:latin typeface="Cambria Math" panose="02040503050406030204" pitchFamily="18" charset="0"/>
                                    </a:rPr>
                                  </m:ctrlPr>
                                </m:dPr>
                                <m:e>
                                  <m:acc>
                                    <m:accPr>
                                      <m:chr m:val="̃"/>
                                      <m:ctrlPr>
                                        <a:rPr lang="el-GR"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Λ</m:t>
                                      </m:r>
                                    </m:e>
                                  </m:acc>
                                </m:e>
                              </m:d>
                            </m:num>
                            <m:den>
                              <m:sSubSup>
                                <m:sSubSupPr>
                                  <m:ctrlPr>
                                    <a:rPr lang="fr-FR" i="1">
                                      <a:latin typeface="Cambria Math" panose="02040503050406030204" pitchFamily="18" charset="0"/>
                                    </a:rPr>
                                  </m:ctrlPr>
                                </m:sSubSupPr>
                                <m:e>
                                  <m:r>
                                    <a:rPr lang="fr-FR" i="1">
                                      <a:latin typeface="Cambria Math" panose="02040503050406030204" pitchFamily="18" charset="0"/>
                                    </a:rPr>
                                    <m:t>𝑃</m:t>
                                  </m:r>
                                </m:e>
                                <m:sub>
                                  <m:r>
                                    <a:rPr lang="fr-FR" i="1">
                                      <a:latin typeface="Cambria Math" panose="02040503050406030204" pitchFamily="18" charset="0"/>
                                    </a:rPr>
                                    <m:t>0</m:t>
                                  </m:r>
                                </m:sub>
                                <m:sup>
                                  <m:r>
                                    <a:rPr lang="fr-FR" b="0" i="1" smtClean="0">
                                      <a:latin typeface="Cambria Math" panose="02040503050406030204" pitchFamily="18" charset="0"/>
                                    </a:rPr>
                                    <m:t>𝑛𝑢𝑐𝑙</m:t>
                                  </m:r>
                                </m:sup>
                              </m:sSubSup>
                              <m:d>
                                <m:dPr>
                                  <m:ctrlPr>
                                    <a:rPr lang="fr-FR" i="1">
                                      <a:latin typeface="Cambria Math" panose="02040503050406030204" pitchFamily="18" charset="0"/>
                                    </a:rPr>
                                  </m:ctrlPr>
                                </m:dPr>
                                <m:e>
                                  <m:acc>
                                    <m:accPr>
                                      <m:chr m:val="̃"/>
                                      <m:ctrlPr>
                                        <a:rPr lang="el-GR" i="1">
                                          <a:latin typeface="Cambria Math" panose="02040503050406030204" pitchFamily="18" charset="0"/>
                                          <a:ea typeface="Cambria Math" panose="02040503050406030204" pitchFamily="18" charset="0"/>
                                        </a:rPr>
                                      </m:ctrlPr>
                                    </m:accPr>
                                    <m:e>
                                      <m:r>
                                        <m:rPr>
                                          <m:sty m:val="p"/>
                                        </m:rPr>
                                        <a:rPr lang="el-GR" i="1">
                                          <a:latin typeface="Cambria Math" panose="02040503050406030204" pitchFamily="18" charset="0"/>
                                          <a:ea typeface="Cambria Math" panose="02040503050406030204" pitchFamily="18" charset="0"/>
                                        </a:rPr>
                                        <m:t>Λ</m:t>
                                      </m:r>
                                    </m:e>
                                  </m:acc>
                                </m:e>
                              </m:d>
                            </m:den>
                          </m:f>
                        </m:e>
                      </m:d>
                    </m:oMath>
                  </m:oMathPara>
                </a14:m>
                <a:endParaRPr lang="fr-FR" dirty="0"/>
              </a:p>
            </p:txBody>
          </p:sp>
        </mc:Choice>
        <mc:Fallback xmlns="">
          <p:sp>
            <p:nvSpPr>
              <p:cNvPr id="6" name="ZoneTexte 5"/>
              <p:cNvSpPr txBox="1">
                <a:spLocks noRot="1" noChangeAspect="1" noMove="1" noResize="1" noEditPoints="1" noAdjustHandles="1" noChangeArrowheads="1" noChangeShapeType="1" noTextEdit="1"/>
              </p:cNvSpPr>
              <p:nvPr/>
            </p:nvSpPr>
            <p:spPr>
              <a:xfrm>
                <a:off x="1371600" y="5105400"/>
                <a:ext cx="6370319" cy="877613"/>
              </a:xfrm>
              <a:prstGeom prst="rect">
                <a:avLst/>
              </a:prstGeom>
              <a:blipFill>
                <a:blip r:embed="rId2"/>
                <a:stretch>
                  <a:fillRect/>
                </a:stretch>
              </a:blipFill>
              <a:ln w="38100">
                <a:solidFill>
                  <a:schemeClr val="tx2"/>
                </a:solidFill>
              </a:ln>
            </p:spPr>
            <p:txBody>
              <a:bodyPr/>
              <a:lstStyle/>
              <a:p>
                <a:r>
                  <a:rPr lang="fr-FR">
                    <a:noFill/>
                  </a:rPr>
                  <a:t> </a:t>
                </a:r>
              </a:p>
            </p:txBody>
          </p:sp>
        </mc:Fallback>
      </mc:AlternateContent>
      <p:sp>
        <p:nvSpPr>
          <p:cNvPr id="15" name="Rectangle 14"/>
          <p:cNvSpPr/>
          <p:nvPr/>
        </p:nvSpPr>
        <p:spPr>
          <a:xfrm>
            <a:off x="381000" y="6019800"/>
            <a:ext cx="8229600" cy="1015663"/>
          </a:xfrm>
          <a:prstGeom prst="rect">
            <a:avLst/>
          </a:prstGeom>
        </p:spPr>
        <p:txBody>
          <a:bodyPr wrap="square">
            <a:spAutoFit/>
          </a:bodyPr>
          <a:lstStyle/>
          <a:p>
            <a:r>
              <a:rPr lang="da-DK" sz="1600" dirty="0" smtClean="0">
                <a:latin typeface="+mn-lt"/>
              </a:rPr>
              <a:t>  </a:t>
            </a:r>
            <a:r>
              <a:rPr lang="da-DK" sz="2000" b="1" dirty="0" smtClean="0">
                <a:solidFill>
                  <a:schemeClr val="accent2"/>
                </a:solidFill>
                <a:latin typeface="+mn-lt"/>
              </a:rPr>
              <a:t>=&gt; High detectability potential of a density jump with G3 detectors for an EARLY phase transition</a:t>
            </a:r>
          </a:p>
          <a:p>
            <a:r>
              <a:rPr lang="fr-FR" sz="2000" dirty="0" smtClean="0">
                <a:latin typeface="Segoe Print" panose="02000600000000000000" pitchFamily="2" charset="0"/>
              </a:rPr>
              <a:t> </a:t>
            </a:r>
            <a:endParaRPr lang="da-DK" sz="2000" dirty="0">
              <a:latin typeface="Segoe Print" panose="02000600000000000000" pitchFamily="2" charset="0"/>
            </a:endParaRPr>
          </a:p>
        </p:txBody>
      </p:sp>
      <p:grpSp>
        <p:nvGrpSpPr>
          <p:cNvPr id="5" name="Groupe 4"/>
          <p:cNvGrpSpPr/>
          <p:nvPr/>
        </p:nvGrpSpPr>
        <p:grpSpPr>
          <a:xfrm>
            <a:off x="2057400" y="989651"/>
            <a:ext cx="4724400" cy="3888098"/>
            <a:chOff x="2057400" y="989651"/>
            <a:chExt cx="4724400" cy="3888098"/>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989651"/>
              <a:ext cx="4661646" cy="3888098"/>
            </a:xfrm>
            <a:prstGeom prst="rect">
              <a:avLst/>
            </a:prstGeom>
            <a:ln>
              <a:noFill/>
            </a:ln>
            <a:effectLst>
              <a:outerShdw blurRad="292100" dist="139700" dir="2700000" algn="tl" rotWithShape="0">
                <a:srgbClr val="333333">
                  <a:alpha val="65000"/>
                </a:srgbClr>
              </a:outerShdw>
            </a:effectLst>
          </p:spPr>
        </p:pic>
        <p:cxnSp>
          <p:nvCxnSpPr>
            <p:cNvPr id="4" name="Connecteur droit 3"/>
            <p:cNvCxnSpPr/>
            <p:nvPr/>
          </p:nvCxnSpPr>
          <p:spPr>
            <a:xfrm>
              <a:off x="2514600" y="2484000"/>
              <a:ext cx="42672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Connecteur droit 7"/>
            <p:cNvCxnSpPr/>
            <p:nvPr/>
          </p:nvCxnSpPr>
          <p:spPr>
            <a:xfrm>
              <a:off x="2514600" y="1404000"/>
              <a:ext cx="42672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Connecteur droit 8"/>
            <p:cNvCxnSpPr/>
            <p:nvPr/>
          </p:nvCxnSpPr>
          <p:spPr>
            <a:xfrm>
              <a:off x="2514600" y="3564000"/>
              <a:ext cx="4267200" cy="0"/>
            </a:xfrm>
            <a:prstGeom prst="line">
              <a:avLst/>
            </a:prstGeom>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277776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8A30BF7-8AB1-154D-88D5-1361F08E5136}"/>
              </a:ext>
            </a:extLst>
          </p:cNvPr>
          <p:cNvSpPr>
            <a:spLocks noGrp="1"/>
          </p:cNvSpPr>
          <p:nvPr>
            <p:ph idx="1"/>
          </p:nvPr>
        </p:nvSpPr>
        <p:spPr>
          <a:xfrm>
            <a:off x="73172" y="3867778"/>
            <a:ext cx="4680520" cy="1224136"/>
          </a:xfrm>
        </p:spPr>
        <p:txBody>
          <a:bodyPr>
            <a:normAutofit fontScale="85000" lnSpcReduction="20000"/>
          </a:bodyPr>
          <a:lstStyle/>
          <a:p>
            <a:r>
              <a:rPr lang="en-GB" sz="1800" dirty="0"/>
              <a:t>10</a:t>
            </a:r>
            <a:r>
              <a:rPr lang="en-GB" sz="1800" baseline="30000" dirty="0"/>
              <a:t>5</a:t>
            </a:r>
            <a:r>
              <a:rPr lang="en-GB" sz="1800" dirty="0"/>
              <a:t>-10</a:t>
            </a:r>
            <a:r>
              <a:rPr lang="en-GB" sz="1800" baseline="30000" dirty="0"/>
              <a:t>6</a:t>
            </a:r>
            <a:r>
              <a:rPr lang="en-GB" sz="1800" dirty="0"/>
              <a:t> BBH detections per year</a:t>
            </a:r>
          </a:p>
          <a:p>
            <a:r>
              <a:rPr lang="en-GB" sz="1800" dirty="0"/>
              <a:t>10</a:t>
            </a:r>
            <a:r>
              <a:rPr lang="en-GB" sz="1800" baseline="30000" dirty="0"/>
              <a:t>4</a:t>
            </a:r>
            <a:r>
              <a:rPr lang="en-GB" sz="1800" dirty="0"/>
              <a:t>-10</a:t>
            </a:r>
            <a:r>
              <a:rPr lang="en-GB" sz="1800" baseline="30000" dirty="0"/>
              <a:t>5</a:t>
            </a:r>
            <a:r>
              <a:rPr lang="en-GB" sz="1800" dirty="0"/>
              <a:t> BNS detections per year among which ~10-100 with EM counterparts</a:t>
            </a:r>
          </a:p>
          <a:p>
            <a:r>
              <a:rPr lang="en-GB" sz="1800" dirty="0"/>
              <a:t>High SNR events</a:t>
            </a:r>
          </a:p>
          <a:p>
            <a:r>
              <a:rPr lang="en-GB" sz="1800" dirty="0"/>
              <a:t>Overlapping events</a:t>
            </a:r>
          </a:p>
        </p:txBody>
      </p:sp>
      <p:sp>
        <p:nvSpPr>
          <p:cNvPr id="3" name="Espace réservé du numéro de diapositive 2">
            <a:extLst>
              <a:ext uri="{FF2B5EF4-FFF2-40B4-BE49-F238E27FC236}">
                <a16:creationId xmlns:a16="http://schemas.microsoft.com/office/drawing/2014/main" id="{E10A9872-0A24-AD4B-B7FD-CF3E4AB60CD8}"/>
              </a:ext>
            </a:extLst>
          </p:cNvPr>
          <p:cNvSpPr>
            <a:spLocks noGrp="1"/>
          </p:cNvSpPr>
          <p:nvPr>
            <p:ph type="sldNum" sz="quarter" idx="4294967295"/>
          </p:nvPr>
        </p:nvSpPr>
        <p:spPr/>
        <p:txBody>
          <a:bodyPr/>
          <a:lstStyle/>
          <a:p>
            <a:fld id="{5A41D906-68FB-4FCF-A226-CB4AF2FE6205}" type="slidenum">
              <a:rPr lang="fr-FR" smtClean="0"/>
              <a:pPr/>
              <a:t>43</a:t>
            </a:fld>
            <a:endParaRPr lang="fr-FR" dirty="0"/>
          </a:p>
        </p:txBody>
      </p:sp>
      <p:sp>
        <p:nvSpPr>
          <p:cNvPr id="4" name="Titre 3">
            <a:extLst>
              <a:ext uri="{FF2B5EF4-FFF2-40B4-BE49-F238E27FC236}">
                <a16:creationId xmlns:a16="http://schemas.microsoft.com/office/drawing/2014/main" id="{4523EEA0-1623-2442-8FB7-DF47DB193546}"/>
              </a:ext>
            </a:extLst>
          </p:cNvPr>
          <p:cNvSpPr>
            <a:spLocks noGrp="1"/>
          </p:cNvSpPr>
          <p:nvPr>
            <p:ph type="title"/>
          </p:nvPr>
        </p:nvSpPr>
        <p:spPr/>
        <p:txBody>
          <a:bodyPr/>
          <a:lstStyle/>
          <a:p>
            <a:r>
              <a:rPr lang="en-GB" dirty="0"/>
              <a:t>ET sensitivity</a:t>
            </a:r>
          </a:p>
        </p:txBody>
      </p:sp>
      <p:sp>
        <p:nvSpPr>
          <p:cNvPr id="7" name="ZoneTexte 6">
            <a:extLst>
              <a:ext uri="{FF2B5EF4-FFF2-40B4-BE49-F238E27FC236}">
                <a16:creationId xmlns:a16="http://schemas.microsoft.com/office/drawing/2014/main" id="{D1D32214-AE71-3F42-9553-5E5CE89A02BF}"/>
              </a:ext>
            </a:extLst>
          </p:cNvPr>
          <p:cNvSpPr txBox="1"/>
          <p:nvPr/>
        </p:nvSpPr>
        <p:spPr>
          <a:xfrm>
            <a:off x="389278" y="5517232"/>
            <a:ext cx="3191899" cy="369332"/>
          </a:xfrm>
          <a:prstGeom prst="rect">
            <a:avLst/>
          </a:prstGeom>
          <a:noFill/>
        </p:spPr>
        <p:txBody>
          <a:bodyPr wrap="none" rtlCol="0">
            <a:spAutoFit/>
          </a:bodyPr>
          <a:lstStyle/>
          <a:p>
            <a:r>
              <a:rPr lang="en-GB" b="1" dirty="0"/>
              <a:t>~1 detection every 30s</a:t>
            </a:r>
          </a:p>
        </p:txBody>
      </p:sp>
      <p:pic>
        <p:nvPicPr>
          <p:cNvPr id="5" name="Image 4">
            <a:extLst>
              <a:ext uri="{FF2B5EF4-FFF2-40B4-BE49-F238E27FC236}">
                <a16:creationId xmlns:a16="http://schemas.microsoft.com/office/drawing/2014/main" id="{D8AF0C0F-4C76-864B-A6DE-7D3C282D6C13}"/>
              </a:ext>
            </a:extLst>
          </p:cNvPr>
          <p:cNvPicPr>
            <a:picLocks noChangeAspect="1"/>
          </p:cNvPicPr>
          <p:nvPr/>
        </p:nvPicPr>
        <p:blipFill>
          <a:blip r:embed="rId2"/>
          <a:stretch>
            <a:fillRect/>
          </a:stretch>
        </p:blipFill>
        <p:spPr>
          <a:xfrm>
            <a:off x="768691" y="1495119"/>
            <a:ext cx="3002264" cy="2160000"/>
          </a:xfrm>
          <a:prstGeom prst="rect">
            <a:avLst/>
          </a:prstGeom>
        </p:spPr>
      </p:pic>
      <p:pic>
        <p:nvPicPr>
          <p:cNvPr id="8" name="Image 7">
            <a:extLst>
              <a:ext uri="{FF2B5EF4-FFF2-40B4-BE49-F238E27FC236}">
                <a16:creationId xmlns:a16="http://schemas.microsoft.com/office/drawing/2014/main" id="{C303A540-1B38-C74C-AE8B-BBBCACD8235F}"/>
              </a:ext>
            </a:extLst>
          </p:cNvPr>
          <p:cNvPicPr>
            <a:picLocks noChangeAspect="1"/>
          </p:cNvPicPr>
          <p:nvPr/>
        </p:nvPicPr>
        <p:blipFill>
          <a:blip r:embed="rId3"/>
          <a:stretch>
            <a:fillRect/>
          </a:stretch>
        </p:blipFill>
        <p:spPr>
          <a:xfrm>
            <a:off x="4974246" y="1560277"/>
            <a:ext cx="2819221" cy="2160000"/>
          </a:xfrm>
          <a:prstGeom prst="rect">
            <a:avLst/>
          </a:prstGeom>
        </p:spPr>
      </p:pic>
      <p:pic>
        <p:nvPicPr>
          <p:cNvPr id="6" name="Image 5">
            <a:extLst>
              <a:ext uri="{FF2B5EF4-FFF2-40B4-BE49-F238E27FC236}">
                <a16:creationId xmlns:a16="http://schemas.microsoft.com/office/drawing/2014/main" id="{0F0DD37C-F030-9550-C982-FFF42BF495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0317" y="3930058"/>
            <a:ext cx="4590964" cy="1803198"/>
          </a:xfrm>
          <a:prstGeom prst="rect">
            <a:avLst/>
          </a:prstGeom>
        </p:spPr>
      </p:pic>
      <p:pic>
        <p:nvPicPr>
          <p:cNvPr id="9" name="Image 8">
            <a:extLst>
              <a:ext uri="{FF2B5EF4-FFF2-40B4-BE49-F238E27FC236}">
                <a16:creationId xmlns:a16="http://schemas.microsoft.com/office/drawing/2014/main" id="{AB29F068-69FF-5049-AB2F-D50EA5B370B3}"/>
              </a:ext>
            </a:extLst>
          </p:cNvPr>
          <p:cNvPicPr>
            <a:picLocks noChangeAspect="1"/>
          </p:cNvPicPr>
          <p:nvPr/>
        </p:nvPicPr>
        <p:blipFill>
          <a:blip r:embed="rId5"/>
          <a:stretch>
            <a:fillRect/>
          </a:stretch>
        </p:blipFill>
        <p:spPr>
          <a:xfrm>
            <a:off x="6383857" y="3573016"/>
            <a:ext cx="2650005" cy="2244540"/>
          </a:xfrm>
          <a:prstGeom prst="rect">
            <a:avLst/>
          </a:prstGeom>
        </p:spPr>
      </p:pic>
    </p:spTree>
    <p:extLst>
      <p:ext uri="{BB962C8B-B14F-4D97-AF65-F5344CB8AC3E}">
        <p14:creationId xmlns:p14="http://schemas.microsoft.com/office/powerpoint/2010/main" val="1030122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6309427-28EF-5749-9D6D-CBDAB145D10A}"/>
              </a:ext>
            </a:extLst>
          </p:cNvPr>
          <p:cNvSpPr>
            <a:spLocks noGrp="1"/>
          </p:cNvSpPr>
          <p:nvPr>
            <p:ph idx="1"/>
          </p:nvPr>
        </p:nvSpPr>
        <p:spPr>
          <a:xfrm>
            <a:off x="122772" y="1556792"/>
            <a:ext cx="5184576" cy="4311464"/>
          </a:xfrm>
        </p:spPr>
        <p:txBody>
          <a:bodyPr>
            <a:normAutofit lnSpcReduction="10000"/>
          </a:bodyPr>
          <a:lstStyle/>
          <a:p>
            <a:r>
              <a:rPr lang="en-GB" sz="1400" b="1" dirty="0"/>
              <a:t>BNS detection with EM counterparts and localization precision &lt; 20 deg</a:t>
            </a:r>
            <a:r>
              <a:rPr lang="en-GB" sz="1400" b="1" baseline="30000" dirty="0"/>
              <a:t>2</a:t>
            </a:r>
            <a:r>
              <a:rPr lang="en-GB" sz="1400" b="1" dirty="0"/>
              <a:t> </a:t>
            </a:r>
            <a:r>
              <a:rPr lang="en-GB" sz="1400" dirty="0"/>
              <a:t>: o(10-100) per year</a:t>
            </a:r>
          </a:p>
          <a:p>
            <a:r>
              <a:rPr lang="en-GB" sz="1400" dirty="0"/>
              <a:t>Overlap with many BBH signals</a:t>
            </a:r>
          </a:p>
          <a:p>
            <a:r>
              <a:rPr lang="en-GB" sz="1400" dirty="0"/>
              <a:t>Potentially, very long signals</a:t>
            </a:r>
          </a:p>
          <a:p>
            <a:r>
              <a:rPr lang="en-GB" sz="1400" dirty="0"/>
              <a:t>ET will be able to provide alerts few hours before the merger</a:t>
            </a:r>
          </a:p>
          <a:p>
            <a:endParaRPr lang="en-GB" sz="1400" dirty="0"/>
          </a:p>
          <a:p>
            <a:endParaRPr lang="en-GB" sz="1400" dirty="0"/>
          </a:p>
          <a:p>
            <a:pPr marL="0" indent="0">
              <a:buNone/>
            </a:pPr>
            <a:endParaRPr lang="en-GB" sz="1400" dirty="0"/>
          </a:p>
          <a:p>
            <a:endParaRPr lang="en-GB" sz="1400" dirty="0"/>
          </a:p>
          <a:p>
            <a:endParaRPr lang="en-GB" sz="1400" dirty="0"/>
          </a:p>
          <a:p>
            <a:endParaRPr lang="en-GB" sz="1400" dirty="0"/>
          </a:p>
          <a:p>
            <a:endParaRPr lang="en-GB" sz="1400" dirty="0"/>
          </a:p>
          <a:p>
            <a:pPr marL="0" indent="0">
              <a:buNone/>
            </a:pPr>
            <a:endParaRPr lang="en-GB" sz="1400" dirty="0"/>
          </a:p>
          <a:p>
            <a:pPr marL="0" indent="0">
              <a:buNone/>
            </a:pPr>
            <a:endParaRPr lang="en-GB" sz="1400" dirty="0"/>
          </a:p>
          <a:p>
            <a:endParaRPr lang="en-GB" sz="1400" dirty="0"/>
          </a:p>
          <a:p>
            <a:r>
              <a:rPr lang="en-GB" sz="1400" dirty="0"/>
              <a:t>And with ~500 BNS-EM detection, we can reach Planck resolution on H</a:t>
            </a:r>
            <a:r>
              <a:rPr lang="en-GB" sz="1400" baseline="-25000" dirty="0"/>
              <a:t>0</a:t>
            </a:r>
            <a:r>
              <a:rPr lang="en-GB" sz="1400" dirty="0"/>
              <a:t> measurement</a:t>
            </a:r>
          </a:p>
          <a:p>
            <a:pPr marL="0" indent="0">
              <a:buNone/>
            </a:pPr>
            <a:endParaRPr lang="en-GB" sz="1400" dirty="0"/>
          </a:p>
          <a:p>
            <a:endParaRPr lang="en-GB" sz="1400" dirty="0"/>
          </a:p>
        </p:txBody>
      </p:sp>
      <p:sp>
        <p:nvSpPr>
          <p:cNvPr id="3" name="Espace réservé du numéro de diapositive 2">
            <a:extLst>
              <a:ext uri="{FF2B5EF4-FFF2-40B4-BE49-F238E27FC236}">
                <a16:creationId xmlns:a16="http://schemas.microsoft.com/office/drawing/2014/main" id="{9E0D902A-A9FE-734D-B75A-546BCC70F554}"/>
              </a:ext>
            </a:extLst>
          </p:cNvPr>
          <p:cNvSpPr>
            <a:spLocks noGrp="1"/>
          </p:cNvSpPr>
          <p:nvPr>
            <p:ph type="sldNum" sz="quarter" idx="4294967295"/>
          </p:nvPr>
        </p:nvSpPr>
        <p:spPr/>
        <p:txBody>
          <a:bodyPr/>
          <a:lstStyle/>
          <a:p>
            <a:fld id="{5A41D906-68FB-4FCF-A226-CB4AF2FE6205}" type="slidenum">
              <a:rPr lang="fr-FR" smtClean="0"/>
              <a:pPr/>
              <a:t>44</a:t>
            </a:fld>
            <a:endParaRPr lang="fr-FR" dirty="0"/>
          </a:p>
        </p:txBody>
      </p:sp>
      <p:sp>
        <p:nvSpPr>
          <p:cNvPr id="4" name="Titre 3">
            <a:extLst>
              <a:ext uri="{FF2B5EF4-FFF2-40B4-BE49-F238E27FC236}">
                <a16:creationId xmlns:a16="http://schemas.microsoft.com/office/drawing/2014/main" id="{4D80C51E-A775-9340-96AE-87CE6A550C3C}"/>
              </a:ext>
            </a:extLst>
          </p:cNvPr>
          <p:cNvSpPr>
            <a:spLocks noGrp="1"/>
          </p:cNvSpPr>
          <p:nvPr>
            <p:ph type="title"/>
          </p:nvPr>
        </p:nvSpPr>
        <p:spPr/>
        <p:txBody>
          <a:bodyPr/>
          <a:lstStyle/>
          <a:p>
            <a:r>
              <a:rPr lang="en-GB" dirty="0"/>
              <a:t>ET sensitivity</a:t>
            </a:r>
          </a:p>
        </p:txBody>
      </p:sp>
      <p:pic>
        <p:nvPicPr>
          <p:cNvPr id="5" name="Image 4">
            <a:extLst>
              <a:ext uri="{FF2B5EF4-FFF2-40B4-BE49-F238E27FC236}">
                <a16:creationId xmlns:a16="http://schemas.microsoft.com/office/drawing/2014/main" id="{D7516D20-7910-114B-B15A-D1BF2F55CE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52120" y="1430809"/>
            <a:ext cx="3358346" cy="2238897"/>
          </a:xfrm>
          <a:prstGeom prst="rect">
            <a:avLst/>
          </a:prstGeom>
        </p:spPr>
      </p:pic>
      <p:pic>
        <p:nvPicPr>
          <p:cNvPr id="6" name="Image 5">
            <a:extLst>
              <a:ext uri="{FF2B5EF4-FFF2-40B4-BE49-F238E27FC236}">
                <a16:creationId xmlns:a16="http://schemas.microsoft.com/office/drawing/2014/main" id="{7779987E-82E7-4648-9264-0FB3880601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0450" y="3629360"/>
            <a:ext cx="3020257" cy="2238897"/>
          </a:xfrm>
          <a:prstGeom prst="rect">
            <a:avLst/>
          </a:prstGeom>
        </p:spPr>
      </p:pic>
      <p:pic>
        <p:nvPicPr>
          <p:cNvPr id="1026" name="Picture 2" descr="GW_Simulation based on NR">
            <a:extLst>
              <a:ext uri="{FF2B5EF4-FFF2-40B4-BE49-F238E27FC236}">
                <a16:creationId xmlns:a16="http://schemas.microsoft.com/office/drawing/2014/main" id="{07ED5D62-04FC-1547-BA81-5E074FE822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01401" y="3212976"/>
            <a:ext cx="2308495" cy="170765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eur droit avec flèche 7">
            <a:extLst>
              <a:ext uri="{FF2B5EF4-FFF2-40B4-BE49-F238E27FC236}">
                <a16:creationId xmlns:a16="http://schemas.microsoft.com/office/drawing/2014/main" id="{E75F6137-A350-744D-A70B-2D74491B0FC5}"/>
              </a:ext>
            </a:extLst>
          </p:cNvPr>
          <p:cNvCxnSpPr>
            <a:cxnSpLocks/>
          </p:cNvCxnSpPr>
          <p:nvPr/>
        </p:nvCxnSpPr>
        <p:spPr>
          <a:xfrm>
            <a:off x="1331641" y="3742081"/>
            <a:ext cx="578055" cy="324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AA79AA1C-56D9-FC4D-9AD0-04ACA78FEB7E}"/>
              </a:ext>
            </a:extLst>
          </p:cNvPr>
          <p:cNvSpPr txBox="1"/>
          <p:nvPr/>
        </p:nvSpPr>
        <p:spPr>
          <a:xfrm>
            <a:off x="6738" y="3408462"/>
            <a:ext cx="1807611" cy="523220"/>
          </a:xfrm>
          <a:prstGeom prst="rect">
            <a:avLst/>
          </a:prstGeom>
          <a:noFill/>
        </p:spPr>
        <p:txBody>
          <a:bodyPr wrap="none" rtlCol="0">
            <a:spAutoFit/>
          </a:bodyPr>
          <a:lstStyle/>
          <a:p>
            <a:r>
              <a:rPr lang="en-GB" sz="1400" dirty="0"/>
              <a:t>Identify early the </a:t>
            </a:r>
          </a:p>
          <a:p>
            <a:r>
              <a:rPr lang="en-GB" sz="1400" dirty="0" err="1"/>
              <a:t>inspiral</a:t>
            </a:r>
            <a:r>
              <a:rPr lang="en-GB" sz="1400" dirty="0"/>
              <a:t> …</a:t>
            </a:r>
          </a:p>
        </p:txBody>
      </p:sp>
      <p:cxnSp>
        <p:nvCxnSpPr>
          <p:cNvPr id="16" name="Connecteur droit avec flèche 15">
            <a:extLst>
              <a:ext uri="{FF2B5EF4-FFF2-40B4-BE49-F238E27FC236}">
                <a16:creationId xmlns:a16="http://schemas.microsoft.com/office/drawing/2014/main" id="{7BC70337-1DE0-5646-85F6-42F423D3F415}"/>
              </a:ext>
            </a:extLst>
          </p:cNvPr>
          <p:cNvCxnSpPr/>
          <p:nvPr/>
        </p:nvCxnSpPr>
        <p:spPr>
          <a:xfrm flipH="1">
            <a:off x="3421863" y="3865192"/>
            <a:ext cx="576064" cy="263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C1E939FD-5C98-BC45-81CC-B7BA36169C59}"/>
              </a:ext>
            </a:extLst>
          </p:cNvPr>
          <p:cNvSpPr txBox="1"/>
          <p:nvPr/>
        </p:nvSpPr>
        <p:spPr>
          <a:xfrm>
            <a:off x="3923928" y="3543583"/>
            <a:ext cx="2428870" cy="523220"/>
          </a:xfrm>
          <a:prstGeom prst="rect">
            <a:avLst/>
          </a:prstGeom>
          <a:noFill/>
        </p:spPr>
        <p:txBody>
          <a:bodyPr wrap="none" rtlCol="0">
            <a:spAutoFit/>
          </a:bodyPr>
          <a:lstStyle/>
          <a:p>
            <a:r>
              <a:rPr lang="en-GB" sz="1400" dirty="0"/>
              <a:t>… and provide alert</a:t>
            </a:r>
          </a:p>
          <a:p>
            <a:r>
              <a:rPr lang="en-GB" sz="1400" dirty="0"/>
              <a:t>before the merger phase</a:t>
            </a:r>
          </a:p>
        </p:txBody>
      </p:sp>
    </p:spTree>
    <p:extLst>
      <p:ext uri="{BB962C8B-B14F-4D97-AF65-F5344CB8AC3E}">
        <p14:creationId xmlns:p14="http://schemas.microsoft.com/office/powerpoint/2010/main" val="1665860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806" y="228600"/>
            <a:ext cx="5851282" cy="1200329"/>
          </a:xfrm>
          <a:prstGeom prst="rect">
            <a:avLst/>
          </a:prstGeom>
        </p:spPr>
        <p:txBody>
          <a:bodyPr wrap="none">
            <a:spAutoFit/>
          </a:bodyPr>
          <a:lstStyle/>
          <a:p>
            <a:r>
              <a:rPr lang="fr-FR" sz="3600" dirty="0" smtClean="0">
                <a:solidFill>
                  <a:schemeClr val="accent2"/>
                </a:solidFill>
                <a:latin typeface="Segoe Script" panose="020B0504020000000003" pitchFamily="34" charset="0"/>
              </a:rPr>
              <a:t>Neutron star </a:t>
            </a:r>
            <a:r>
              <a:rPr lang="fr-FR" sz="3600" dirty="0" err="1" smtClean="0">
                <a:solidFill>
                  <a:schemeClr val="accent2"/>
                </a:solidFill>
                <a:latin typeface="Segoe Script" panose="020B0504020000000003" pitchFamily="34" charset="0"/>
              </a:rPr>
              <a:t>binaries</a:t>
            </a:r>
            <a:r>
              <a:rPr lang="fr-FR" sz="3600" dirty="0" smtClean="0">
                <a:solidFill>
                  <a:schemeClr val="accent2"/>
                </a:solidFill>
                <a:latin typeface="Segoe Script" panose="020B0504020000000003" pitchFamily="34" charset="0"/>
              </a:rPr>
              <a:t>: </a:t>
            </a:r>
          </a:p>
          <a:p>
            <a:r>
              <a:rPr lang="fr-FR" sz="3600" dirty="0" smtClean="0">
                <a:solidFill>
                  <a:schemeClr val="accent2"/>
                </a:solidFill>
                <a:latin typeface="Segoe Script" panose="020B0504020000000003" pitchFamily="34" charset="0"/>
              </a:rPr>
              <a:t>GW sources</a:t>
            </a:r>
          </a:p>
        </p:txBody>
      </p:sp>
      <p:sp>
        <p:nvSpPr>
          <p:cNvPr id="2" name="Rectangle 1"/>
          <p:cNvSpPr/>
          <p:nvPr/>
        </p:nvSpPr>
        <p:spPr>
          <a:xfrm>
            <a:off x="0" y="6058247"/>
            <a:ext cx="7573520" cy="369332"/>
          </a:xfrm>
          <a:prstGeom prst="rect">
            <a:avLst/>
          </a:prstGeom>
        </p:spPr>
        <p:txBody>
          <a:bodyPr wrap="square">
            <a:spAutoFit/>
          </a:bodyPr>
          <a:lstStyle/>
          <a:p>
            <a:r>
              <a:rPr lang="en-US" dirty="0" smtClean="0">
                <a:solidFill>
                  <a:srgbClr val="222222"/>
                </a:solidFill>
                <a:latin typeface="Comic Sans MS" panose="030F0702030302020204" pitchFamily="66" charset="0"/>
              </a:rPr>
              <a:t>Source: </a:t>
            </a:r>
            <a:r>
              <a:rPr lang="en-US" dirty="0" err="1" smtClean="0">
                <a:solidFill>
                  <a:srgbClr val="222222"/>
                </a:solidFill>
                <a:latin typeface="Comic Sans MS" panose="030F0702030302020204" pitchFamily="66" charset="0"/>
              </a:rPr>
              <a:t>NASA&amp;</a:t>
            </a:r>
            <a:r>
              <a:rPr lang="en-US" dirty="0" err="1" smtClean="0">
                <a:solidFill>
                  <a:srgbClr val="470A68"/>
                </a:solidFill>
                <a:latin typeface="Comic Sans MS" panose="030F0702030302020204" pitchFamily="66" charset="0"/>
              </a:rPr>
              <a:t>A.Stonebraker</a:t>
            </a:r>
            <a:r>
              <a:rPr lang="en-US" dirty="0">
                <a:solidFill>
                  <a:srgbClr val="222222"/>
                </a:solidFill>
                <a:latin typeface="Comic Sans MS" panose="030F0702030302020204" pitchFamily="66" charset="0"/>
              </a:rPr>
              <a:t>, adapted </a:t>
            </a:r>
            <a:r>
              <a:rPr lang="en-US" dirty="0" smtClean="0">
                <a:solidFill>
                  <a:srgbClr val="222222"/>
                </a:solidFill>
                <a:latin typeface="Comic Sans MS" panose="030F0702030302020204" pitchFamily="66" charset="0"/>
              </a:rPr>
              <a:t>from PRL 104, 141101</a:t>
            </a:r>
            <a:endParaRPr lang="fr-FR" dirty="0">
              <a:latin typeface="Comic Sans MS" panose="030F0702030302020204" pitchFamily="66" charset="0"/>
            </a:endParaRPr>
          </a:p>
        </p:txBody>
      </p:sp>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t="45700"/>
          <a:stretch/>
        </p:blipFill>
        <p:spPr>
          <a:xfrm>
            <a:off x="4864645" y="789842"/>
            <a:ext cx="4089898" cy="3024027"/>
          </a:xfrm>
          <a:prstGeom prst="rect">
            <a:avLst/>
          </a:prstGeo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b="55430"/>
          <a:stretch/>
        </p:blipFill>
        <p:spPr>
          <a:xfrm>
            <a:off x="198880" y="2289231"/>
            <a:ext cx="6017927" cy="3652213"/>
          </a:xfrm>
          <a:prstGeom prst="rect">
            <a:avLst/>
          </a:prstGeom>
        </p:spPr>
      </p:pic>
      <p:pic>
        <p:nvPicPr>
          <p:cNvPr id="11" name="Google Shape;190;p21"/>
          <p:cNvPicPr preferRelativeResize="0"/>
          <p:nvPr/>
        </p:nvPicPr>
        <p:blipFill>
          <a:blip r:embed="rId4">
            <a:alphaModFix/>
          </a:blip>
          <a:stretch>
            <a:fillRect/>
          </a:stretch>
        </p:blipFill>
        <p:spPr>
          <a:xfrm>
            <a:off x="5943600" y="4115338"/>
            <a:ext cx="2785475" cy="710400"/>
          </a:xfrm>
          <a:prstGeom prst="rect">
            <a:avLst/>
          </a:prstGeom>
          <a:noFill/>
          <a:ln>
            <a:noFill/>
          </a:ln>
        </p:spPr>
      </p:pic>
    </p:spTree>
    <p:extLst>
      <p:ext uri="{BB962C8B-B14F-4D97-AF65-F5344CB8AC3E}">
        <p14:creationId xmlns:p14="http://schemas.microsoft.com/office/powerpoint/2010/main" val="1746811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txBox="1">
            <a:spLocks/>
          </p:cNvSpPr>
          <p:nvPr/>
        </p:nvSpPr>
        <p:spPr>
          <a:xfrm>
            <a:off x="152400" y="304800"/>
            <a:ext cx="7772400" cy="1143000"/>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fontAlgn="auto">
              <a:spcAft>
                <a:spcPts val="0"/>
              </a:spcAft>
            </a:pPr>
            <a:r>
              <a:rPr lang="fr-FR" sz="3600" dirty="0" smtClean="0">
                <a:solidFill>
                  <a:schemeClr val="accent2"/>
                </a:solidFill>
                <a:latin typeface="Segoe Script" panose="020B0504020000000003" pitchFamily="34" charset="0"/>
              </a:rPr>
              <a:t> GW170817  by LVC</a:t>
            </a:r>
            <a:endParaRPr lang="fr-FR" sz="3600" dirty="0">
              <a:solidFill>
                <a:schemeClr val="accent2"/>
              </a:solidFill>
              <a:latin typeface="Segoe Script" panose="020B0504020000000003" pitchFamily="34" charset="0"/>
            </a:endParaRPr>
          </a:p>
        </p:txBody>
      </p:sp>
      <p:sp>
        <p:nvSpPr>
          <p:cNvPr id="7" name="Rectangle 6"/>
          <p:cNvSpPr/>
          <p:nvPr/>
        </p:nvSpPr>
        <p:spPr>
          <a:xfrm>
            <a:off x="174171" y="5257800"/>
            <a:ext cx="3969356" cy="338554"/>
          </a:xfrm>
          <a:prstGeom prst="rect">
            <a:avLst/>
          </a:prstGeom>
        </p:spPr>
        <p:txBody>
          <a:bodyPr wrap="none">
            <a:spAutoFit/>
          </a:bodyPr>
          <a:lstStyle/>
          <a:p>
            <a:r>
              <a:rPr lang="fr-FR" sz="1600" dirty="0">
                <a:solidFill>
                  <a:schemeClr val="tx2"/>
                </a:solidFill>
                <a:latin typeface="Segoe Print" panose="02000600000000000000" pitchFamily="2" charset="0"/>
              </a:rPr>
              <a:t>https://www.ligo.org/detections.php</a:t>
            </a: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493" b="67159"/>
          <a:stretch/>
        </p:blipFill>
        <p:spPr>
          <a:xfrm>
            <a:off x="130629" y="1271733"/>
            <a:ext cx="8463279" cy="3903077"/>
          </a:xfrm>
          <a:prstGeom prst="rect">
            <a:avLst/>
          </a:prstGeom>
        </p:spPr>
      </p:pic>
      <p:pic>
        <p:nvPicPr>
          <p:cNvPr id="9" name="Google Shape;556;p48"/>
          <p:cNvPicPr preferRelativeResize="0"/>
          <p:nvPr/>
        </p:nvPicPr>
        <p:blipFill>
          <a:blip r:embed="rId4">
            <a:alphaModFix/>
          </a:blip>
          <a:stretch>
            <a:fillRect/>
          </a:stretch>
        </p:blipFill>
        <p:spPr>
          <a:xfrm>
            <a:off x="5715000" y="3977772"/>
            <a:ext cx="2971800" cy="2346828"/>
          </a:xfrm>
          <a:prstGeom prst="rect">
            <a:avLst/>
          </a:prstGeom>
          <a:noFill/>
          <a:ln>
            <a:noFill/>
          </a:ln>
        </p:spPr>
      </p:pic>
      <p:sp>
        <p:nvSpPr>
          <p:cNvPr id="10" name="Google Shape;557;p48"/>
          <p:cNvSpPr txBox="1"/>
          <p:nvPr/>
        </p:nvSpPr>
        <p:spPr>
          <a:xfrm>
            <a:off x="6469500" y="4533300"/>
            <a:ext cx="1836300" cy="419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rgbClr val="FFFFFF"/>
                </a:solidFill>
              </a:rPr>
              <a:t>LIGO Livingston</a:t>
            </a:r>
            <a:endParaRPr dirty="0">
              <a:solidFill>
                <a:srgbClr val="FFFFFF"/>
              </a:solidFill>
            </a:endParaRPr>
          </a:p>
        </p:txBody>
      </p:sp>
    </p:spTree>
    <p:extLst>
      <p:ext uri="{BB962C8B-B14F-4D97-AF65-F5344CB8AC3E}">
        <p14:creationId xmlns:p14="http://schemas.microsoft.com/office/powerpoint/2010/main" val="4010081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838200"/>
            <a:ext cx="8229600" cy="1600200"/>
          </a:xfrm>
        </p:spPr>
        <p:txBody>
          <a:bodyPr/>
          <a:lstStyle/>
          <a:p>
            <a:r>
              <a:rPr lang="en-US" sz="3200" b="1" i="1" u="sng" dirty="0" smtClean="0">
                <a:effectLst/>
              </a:rPr>
              <a:t>plan</a:t>
            </a:r>
            <a:r>
              <a:rPr lang="fr-FR" dirty="0">
                <a:effectLst/>
              </a:rPr>
              <a:t/>
            </a:r>
            <a:br>
              <a:rPr lang="fr-FR" dirty="0">
                <a:effectLst/>
              </a:rPr>
            </a:br>
            <a:endParaRPr lang="fr-FR" dirty="0"/>
          </a:p>
        </p:txBody>
      </p:sp>
      <p:sp>
        <p:nvSpPr>
          <p:cNvPr id="6" name="Espace réservé du contenu 5"/>
          <p:cNvSpPr>
            <a:spLocks noGrp="1"/>
          </p:cNvSpPr>
          <p:nvPr>
            <p:ph idx="1"/>
          </p:nvPr>
        </p:nvSpPr>
        <p:spPr>
          <a:xfrm>
            <a:off x="457200" y="1951037"/>
            <a:ext cx="8229600" cy="4525963"/>
          </a:xfrm>
        </p:spPr>
        <p:txBody>
          <a:bodyPr>
            <a:normAutofit/>
          </a:bodyPr>
          <a:lstStyle/>
          <a:p>
            <a:pPr marL="0" lvl="0" indent="0">
              <a:buNone/>
            </a:pPr>
            <a:endParaRPr lang="en-US" dirty="0" smtClean="0"/>
          </a:p>
          <a:p>
            <a:pPr marL="457200" lvl="0" indent="-457200">
              <a:buFont typeface="+mj-lt"/>
              <a:buAutoNum type="arabicPeriod"/>
            </a:pPr>
            <a:r>
              <a:rPr lang="en-US" dirty="0" smtClean="0"/>
              <a:t>Neutron stars and gravitational waves </a:t>
            </a:r>
            <a:endParaRPr lang="en-US" dirty="0"/>
          </a:p>
          <a:p>
            <a:pPr marL="457200" lvl="0" indent="-457200">
              <a:buFont typeface="+mj-lt"/>
              <a:buAutoNum type="arabicPeriod"/>
            </a:pPr>
            <a:r>
              <a:rPr lang="en-US" b="1" dirty="0" smtClean="0"/>
              <a:t>Gravitational waves and the equation of state of dense matter  </a:t>
            </a:r>
          </a:p>
          <a:p>
            <a:pPr marL="457200" lvl="0" indent="-457200">
              <a:buFont typeface="+mj-lt"/>
              <a:buAutoNum type="arabicPeriod"/>
            </a:pPr>
            <a:r>
              <a:rPr lang="en-US" dirty="0" smtClean="0"/>
              <a:t>The contribution of nuclear physics</a:t>
            </a:r>
            <a:endParaRPr lang="en-US" dirty="0"/>
          </a:p>
          <a:p>
            <a:pPr marL="457200" lvl="0" indent="-457200">
              <a:buFont typeface="+mj-lt"/>
              <a:buAutoNum type="arabicPeriod"/>
            </a:pPr>
            <a:r>
              <a:rPr lang="en-US" dirty="0" smtClean="0"/>
              <a:t>Future perspectives</a:t>
            </a:r>
            <a:r>
              <a:rPr lang="fr-FR" dirty="0" smtClean="0"/>
              <a:t>   </a:t>
            </a:r>
            <a:endParaRPr lang="fr-FR" sz="1700" dirty="0"/>
          </a:p>
          <a:p>
            <a:endParaRPr lang="fr-FR" dirty="0"/>
          </a:p>
        </p:txBody>
      </p:sp>
    </p:spTree>
    <p:extLst>
      <p:ext uri="{BB962C8B-B14F-4D97-AF65-F5344CB8AC3E}">
        <p14:creationId xmlns:p14="http://schemas.microsoft.com/office/powerpoint/2010/main" val="3494791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4800"/>
            <a:ext cx="8229600" cy="693795"/>
          </a:xfrm>
        </p:spPr>
        <p:txBody>
          <a:bodyPr/>
          <a:lstStyle/>
          <a:p>
            <a:r>
              <a:rPr lang="fr-FR" sz="3200" dirty="0" err="1" smtClean="0"/>
              <a:t>Modeling</a:t>
            </a:r>
            <a:r>
              <a:rPr lang="fr-FR" sz="3200" dirty="0" smtClean="0"/>
              <a:t> (neutron) stars: </a:t>
            </a:r>
            <a:r>
              <a:rPr lang="fr-FR" sz="3200" dirty="0" err="1" smtClean="0"/>
              <a:t>hydrostatics</a:t>
            </a:r>
            <a:endParaRPr lang="fr-FR" sz="3200" dirty="0"/>
          </a:p>
        </p:txBody>
      </p:sp>
      <mc:AlternateContent xmlns:mc="http://schemas.openxmlformats.org/markup-compatibility/2006" xmlns:a14="http://schemas.microsoft.com/office/drawing/2010/main">
        <mc:Choice Requires="a14">
          <p:sp>
            <p:nvSpPr>
              <p:cNvPr id="7" name="ZoneTexte 6"/>
              <p:cNvSpPr txBox="1"/>
              <p:nvPr/>
            </p:nvSpPr>
            <p:spPr>
              <a:xfrm>
                <a:off x="0" y="838200"/>
                <a:ext cx="8196924" cy="1668405"/>
              </a:xfrm>
              <a:prstGeom prst="rect">
                <a:avLst/>
              </a:prstGeom>
              <a:noFill/>
            </p:spPr>
            <p:txBody>
              <a:bodyPr wrap="none" rtlCol="0">
                <a:spAutoFit/>
              </a:bodyPr>
              <a:lstStyle/>
              <a:p>
                <a:pPr marL="285750" indent="-285750">
                  <a:buFont typeface="Arial" panose="020B0604020202020204" pitchFamily="34" charset="0"/>
                  <a:buChar char="•"/>
                </a:pPr>
                <a:r>
                  <a:rPr lang="fr-FR" dirty="0" smtClean="0"/>
                  <a:t> </a:t>
                </a:r>
                <a:r>
                  <a:rPr lang="fr-FR" dirty="0" err="1" smtClean="0"/>
                  <a:t>Equilibrium</a:t>
                </a:r>
                <a:r>
                  <a:rPr lang="fr-FR" dirty="0" smtClean="0"/>
                  <a:t> of a self-</a:t>
                </a:r>
                <a:r>
                  <a:rPr lang="fr-FR" dirty="0" err="1" smtClean="0"/>
                  <a:t>gravitating</a:t>
                </a:r>
                <a:r>
                  <a:rPr lang="fr-FR" dirty="0" smtClean="0"/>
                  <a:t> </a:t>
                </a:r>
                <a:r>
                  <a:rPr lang="fr-FR" dirty="0" err="1" smtClean="0"/>
                  <a:t>object</a:t>
                </a:r>
                <a:endParaRPr lang="fr-FR" dirty="0" smtClean="0"/>
              </a:p>
              <a:p>
                <a:r>
                  <a:rPr lang="fr-FR" dirty="0"/>
                  <a:t> </a:t>
                </a:r>
                <a:r>
                  <a:rPr lang="fr-FR" dirty="0" smtClean="0"/>
                  <a:t>     =&gt; Tolman Oppenheimer </a:t>
                </a:r>
                <a:r>
                  <a:rPr lang="fr-FR" dirty="0" err="1" smtClean="0"/>
                  <a:t>Volkoff</a:t>
                </a:r>
                <a:r>
                  <a:rPr lang="fr-FR" dirty="0" smtClean="0"/>
                  <a:t> (1939): </a:t>
                </a:r>
              </a:p>
              <a:p>
                <a:endParaRPr lang="fr-FR"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fr-FR" sz="2000" i="1" smtClean="0">
                              <a:latin typeface="Cambria Math" panose="02040503050406030204" pitchFamily="18" charset="0"/>
                            </a:rPr>
                          </m:ctrlPr>
                        </m:fPr>
                        <m:num>
                          <m:r>
                            <a:rPr lang="fr-FR" sz="2000" b="0" i="1" smtClean="0">
                              <a:latin typeface="Cambria Math" panose="02040503050406030204" pitchFamily="18" charset="0"/>
                            </a:rPr>
                            <m:t>𝑑</m:t>
                          </m:r>
                          <m:r>
                            <a:rPr lang="fr-FR" sz="2000" b="1" i="1" smtClean="0">
                              <a:solidFill>
                                <a:srgbClr val="FF0000"/>
                              </a:solidFill>
                              <a:latin typeface="Cambria Math" panose="02040503050406030204" pitchFamily="18" charset="0"/>
                            </a:rPr>
                            <m:t>𝑷</m:t>
                          </m:r>
                          <m:r>
                            <a:rPr lang="fr-FR" sz="2000" b="1" i="1" smtClean="0">
                              <a:solidFill>
                                <a:srgbClr val="FF0000"/>
                              </a:solidFill>
                              <a:latin typeface="Cambria Math" panose="02040503050406030204" pitchFamily="18" charset="0"/>
                            </a:rPr>
                            <m:t>(</m:t>
                          </m:r>
                          <m:r>
                            <a:rPr lang="fr-FR" sz="2000" b="1" i="1" smtClean="0">
                              <a:solidFill>
                                <a:srgbClr val="FF0000"/>
                              </a:solidFill>
                              <a:latin typeface="Cambria Math" panose="02040503050406030204" pitchFamily="18" charset="0"/>
                              <a:ea typeface="Cambria Math" panose="02040503050406030204" pitchFamily="18" charset="0"/>
                            </a:rPr>
                            <m:t>𝝆</m:t>
                          </m:r>
                          <m:r>
                            <a:rPr lang="fr-FR" sz="2000" b="1" i="1" smtClean="0">
                              <a:solidFill>
                                <a:srgbClr val="FF0000"/>
                              </a:solidFill>
                              <a:latin typeface="Cambria Math" panose="02040503050406030204" pitchFamily="18" charset="0"/>
                            </a:rPr>
                            <m:t>)</m:t>
                          </m:r>
                        </m:num>
                        <m:den>
                          <m:r>
                            <a:rPr lang="fr-FR" sz="2000" b="0" i="1" smtClean="0">
                              <a:latin typeface="Cambria Math" panose="02040503050406030204" pitchFamily="18" charset="0"/>
                            </a:rPr>
                            <m:t>𝑑𝑟</m:t>
                          </m:r>
                        </m:den>
                      </m:f>
                      <m:r>
                        <a:rPr lang="fr-FR" sz="2000" b="0" i="1" smtClean="0">
                          <a:latin typeface="Cambria Math" panose="02040503050406030204" pitchFamily="18" charset="0"/>
                        </a:rPr>
                        <m:t>=−</m:t>
                      </m:r>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𝐺</m:t>
                          </m:r>
                        </m:num>
                        <m:den>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𝑟</m:t>
                              </m:r>
                            </m:e>
                            <m:sup>
                              <m:r>
                                <a:rPr lang="fr-FR" sz="2000" b="0" i="1" smtClean="0">
                                  <a:latin typeface="Cambria Math" panose="02040503050406030204" pitchFamily="18" charset="0"/>
                                </a:rPr>
                                <m:t>2</m:t>
                              </m:r>
                            </m:sup>
                          </m:sSup>
                        </m:den>
                      </m:f>
                      <m:d>
                        <m:dPr>
                          <m:begChr m:val="["/>
                          <m:endChr m:val="]"/>
                          <m:ctrlPr>
                            <a:rPr lang="fr-FR" sz="2000" b="0" i="1" smtClean="0">
                              <a:latin typeface="Cambria Math" panose="02040503050406030204" pitchFamily="18" charset="0"/>
                            </a:rPr>
                          </m:ctrlPr>
                        </m:dPr>
                        <m:e>
                          <m:r>
                            <a:rPr lang="fr-FR" sz="2000" b="0" i="1" smtClean="0">
                              <a:latin typeface="Cambria Math" panose="02040503050406030204" pitchFamily="18" charset="0"/>
                              <a:ea typeface="Cambria Math" panose="02040503050406030204" pitchFamily="18" charset="0"/>
                            </a:rPr>
                            <m:t>𝜌</m:t>
                          </m:r>
                          <m:d>
                            <m:dPr>
                              <m:ctrlPr>
                                <a:rPr lang="fr-FR" sz="2000" b="0" i="1" smtClean="0">
                                  <a:latin typeface="Cambria Math" panose="02040503050406030204" pitchFamily="18" charset="0"/>
                                  <a:ea typeface="Cambria Math" panose="02040503050406030204" pitchFamily="18" charset="0"/>
                                </a:rPr>
                              </m:ctrlPr>
                            </m:dPr>
                            <m:e>
                              <m:r>
                                <a:rPr lang="fr-FR" sz="2000" b="0" i="1" smtClean="0">
                                  <a:latin typeface="Cambria Math" panose="02040503050406030204" pitchFamily="18" charset="0"/>
                                  <a:ea typeface="Cambria Math" panose="02040503050406030204" pitchFamily="18" charset="0"/>
                                </a:rPr>
                                <m:t>𝑟</m:t>
                              </m:r>
                            </m:e>
                          </m:d>
                          <m:r>
                            <a:rPr lang="fr-FR" sz="2000" b="0" i="1" smtClean="0">
                              <a:latin typeface="Cambria Math" panose="02040503050406030204" pitchFamily="18" charset="0"/>
                              <a:ea typeface="Cambria Math" panose="02040503050406030204" pitchFamily="18" charset="0"/>
                            </a:rPr>
                            <m:t>+</m:t>
                          </m:r>
                          <m:f>
                            <m:fPr>
                              <m:ctrlPr>
                                <a:rPr lang="fr-FR" sz="2000" i="1">
                                  <a:latin typeface="Cambria Math" panose="02040503050406030204" pitchFamily="18" charset="0"/>
                                </a:rPr>
                              </m:ctrlPr>
                            </m:fPr>
                            <m:num>
                              <m:r>
                                <a:rPr lang="fr-FR" sz="2000" b="1" i="1" smtClean="0">
                                  <a:solidFill>
                                    <a:srgbClr val="FF0000"/>
                                  </a:solidFill>
                                  <a:latin typeface="Cambria Math" panose="02040503050406030204" pitchFamily="18" charset="0"/>
                                </a:rPr>
                                <m:t>𝑷</m:t>
                              </m:r>
                              <m:r>
                                <a:rPr lang="fr-FR" sz="2000" b="1" i="1" smtClean="0">
                                  <a:solidFill>
                                    <a:srgbClr val="FF0000"/>
                                  </a:solidFill>
                                  <a:latin typeface="Cambria Math" panose="02040503050406030204" pitchFamily="18" charset="0"/>
                                </a:rPr>
                                <m:t>(</m:t>
                              </m:r>
                              <m:r>
                                <a:rPr lang="fr-FR" sz="2000" b="1" i="1">
                                  <a:solidFill>
                                    <a:srgbClr val="FF0000"/>
                                  </a:solidFill>
                                  <a:latin typeface="Cambria Math" panose="02040503050406030204" pitchFamily="18" charset="0"/>
                                  <a:ea typeface="Cambria Math" panose="02040503050406030204" pitchFamily="18" charset="0"/>
                                </a:rPr>
                                <m:t>𝝆</m:t>
                              </m:r>
                              <m:r>
                                <a:rPr lang="fr-FR" sz="2000" b="1" i="1">
                                  <a:solidFill>
                                    <a:srgbClr val="FF0000"/>
                                  </a:solidFill>
                                  <a:latin typeface="Cambria Math" panose="02040503050406030204" pitchFamily="18" charset="0"/>
                                </a:rPr>
                                <m:t>)</m:t>
                              </m:r>
                            </m:num>
                            <m:den>
                              <m:sSup>
                                <m:sSupPr>
                                  <m:ctrlPr>
                                    <a:rPr lang="fr-FR" sz="2000" i="1" smtClean="0">
                                      <a:latin typeface="Cambria Math" panose="02040503050406030204" pitchFamily="18" charset="0"/>
                                    </a:rPr>
                                  </m:ctrlPr>
                                </m:sSupPr>
                                <m:e>
                                  <m:r>
                                    <a:rPr lang="fr-FR" sz="2000" b="0" i="1" smtClean="0">
                                      <a:latin typeface="Cambria Math" panose="02040503050406030204" pitchFamily="18" charset="0"/>
                                    </a:rPr>
                                    <m:t>𝑐</m:t>
                                  </m:r>
                                </m:e>
                                <m:sup>
                                  <m:r>
                                    <a:rPr lang="fr-FR" sz="2000" b="0" i="1" smtClean="0">
                                      <a:latin typeface="Cambria Math" panose="02040503050406030204" pitchFamily="18" charset="0"/>
                                    </a:rPr>
                                    <m:t>2</m:t>
                                  </m:r>
                                </m:sup>
                              </m:sSup>
                            </m:den>
                          </m:f>
                        </m:e>
                      </m:d>
                      <m:d>
                        <m:dPr>
                          <m:begChr m:val="["/>
                          <m:endChr m:val="]"/>
                          <m:ctrlPr>
                            <a:rPr lang="fr-FR" sz="2000" i="1">
                              <a:latin typeface="Cambria Math" panose="02040503050406030204" pitchFamily="18" charset="0"/>
                            </a:rPr>
                          </m:ctrlPr>
                        </m:dPr>
                        <m:e>
                          <m:r>
                            <a:rPr lang="fr-FR" sz="2000" b="0" i="1" smtClean="0">
                              <a:latin typeface="Cambria Math" panose="02040503050406030204" pitchFamily="18" charset="0"/>
                            </a:rPr>
                            <m:t>𝑚</m:t>
                          </m:r>
                          <m:d>
                            <m:dPr>
                              <m:ctrlPr>
                                <a:rPr lang="fr-FR" sz="2000" i="1">
                                  <a:latin typeface="Cambria Math" panose="02040503050406030204" pitchFamily="18" charset="0"/>
                                  <a:ea typeface="Cambria Math" panose="02040503050406030204" pitchFamily="18" charset="0"/>
                                </a:rPr>
                              </m:ctrlPr>
                            </m:dPr>
                            <m:e>
                              <m:r>
                                <a:rPr lang="fr-FR" sz="2000" i="1">
                                  <a:latin typeface="Cambria Math" panose="02040503050406030204" pitchFamily="18" charset="0"/>
                                  <a:ea typeface="Cambria Math" panose="02040503050406030204" pitchFamily="18" charset="0"/>
                                </a:rPr>
                                <m:t>𝑟</m:t>
                              </m:r>
                            </m:e>
                          </m:d>
                          <m:r>
                            <a:rPr lang="fr-FR" sz="2000" i="1">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4</m:t>
                          </m:r>
                          <m:r>
                            <a:rPr lang="fr-FR" sz="2000" b="0" i="1" smtClean="0">
                              <a:latin typeface="Cambria Math" panose="02040503050406030204" pitchFamily="18" charset="0"/>
                              <a:ea typeface="Cambria Math" panose="02040503050406030204" pitchFamily="18" charset="0"/>
                            </a:rPr>
                            <m:t>𝜋</m:t>
                          </m:r>
                          <m:sSup>
                            <m:sSupPr>
                              <m:ctrlPr>
                                <a:rPr lang="fr-FR" sz="2000" b="0" i="1" smtClean="0">
                                  <a:latin typeface="Cambria Math" panose="02040503050406030204" pitchFamily="18" charset="0"/>
                                  <a:ea typeface="Cambria Math" panose="02040503050406030204" pitchFamily="18" charset="0"/>
                                </a:rPr>
                              </m:ctrlPr>
                            </m:sSupPr>
                            <m:e>
                              <m:r>
                                <a:rPr lang="fr-FR" sz="2000" b="0" i="1" smtClean="0">
                                  <a:latin typeface="Cambria Math" panose="02040503050406030204" pitchFamily="18" charset="0"/>
                                  <a:ea typeface="Cambria Math" panose="02040503050406030204" pitchFamily="18" charset="0"/>
                                </a:rPr>
                                <m:t>𝑟</m:t>
                              </m:r>
                            </m:e>
                            <m:sup>
                              <m:r>
                                <a:rPr lang="fr-FR" sz="2000" b="0" i="1" smtClean="0">
                                  <a:latin typeface="Cambria Math" panose="02040503050406030204" pitchFamily="18" charset="0"/>
                                  <a:ea typeface="Cambria Math" panose="02040503050406030204" pitchFamily="18" charset="0"/>
                                </a:rPr>
                                <m:t>3</m:t>
                              </m:r>
                            </m:sup>
                          </m:sSup>
                          <m:f>
                            <m:fPr>
                              <m:ctrlPr>
                                <a:rPr lang="fr-FR" sz="2000" i="1">
                                  <a:latin typeface="Cambria Math" panose="02040503050406030204" pitchFamily="18" charset="0"/>
                                </a:rPr>
                              </m:ctrlPr>
                            </m:fPr>
                            <m:num>
                              <m:r>
                                <a:rPr lang="fr-FR" sz="2000" b="1" i="1" smtClean="0">
                                  <a:solidFill>
                                    <a:srgbClr val="FF0000"/>
                                  </a:solidFill>
                                  <a:latin typeface="Cambria Math" panose="02040503050406030204" pitchFamily="18" charset="0"/>
                                </a:rPr>
                                <m:t>𝑷</m:t>
                              </m:r>
                              <m:r>
                                <a:rPr lang="fr-FR" sz="2000" b="1" i="1" smtClean="0">
                                  <a:solidFill>
                                    <a:srgbClr val="FF0000"/>
                                  </a:solidFill>
                                  <a:latin typeface="Cambria Math" panose="02040503050406030204" pitchFamily="18" charset="0"/>
                                </a:rPr>
                                <m:t>(</m:t>
                              </m:r>
                              <m:r>
                                <a:rPr lang="fr-FR" sz="2000" b="1" i="1">
                                  <a:solidFill>
                                    <a:srgbClr val="FF0000"/>
                                  </a:solidFill>
                                  <a:latin typeface="Cambria Math" panose="02040503050406030204" pitchFamily="18" charset="0"/>
                                  <a:ea typeface="Cambria Math" panose="02040503050406030204" pitchFamily="18" charset="0"/>
                                </a:rPr>
                                <m:t>𝝆</m:t>
                              </m:r>
                              <m:r>
                                <a:rPr lang="fr-FR" sz="2000" b="1" i="1">
                                  <a:solidFill>
                                    <a:srgbClr val="FF0000"/>
                                  </a:solidFill>
                                  <a:latin typeface="Cambria Math" panose="02040503050406030204" pitchFamily="18" charset="0"/>
                                </a:rPr>
                                <m:t>)</m:t>
                              </m:r>
                            </m:num>
                            <m:den>
                              <m:sSup>
                                <m:sSupPr>
                                  <m:ctrlPr>
                                    <a:rPr lang="fr-FR" sz="2000" i="1">
                                      <a:latin typeface="Cambria Math" panose="02040503050406030204" pitchFamily="18" charset="0"/>
                                    </a:rPr>
                                  </m:ctrlPr>
                                </m:sSupPr>
                                <m:e>
                                  <m:r>
                                    <a:rPr lang="fr-FR" sz="2000" i="1">
                                      <a:latin typeface="Cambria Math" panose="02040503050406030204" pitchFamily="18" charset="0"/>
                                    </a:rPr>
                                    <m:t>𝑐</m:t>
                                  </m:r>
                                </m:e>
                                <m:sup>
                                  <m:r>
                                    <a:rPr lang="fr-FR" sz="2000" i="1">
                                      <a:latin typeface="Cambria Math" panose="02040503050406030204" pitchFamily="18" charset="0"/>
                                    </a:rPr>
                                    <m:t>2</m:t>
                                  </m:r>
                                </m:sup>
                              </m:sSup>
                            </m:den>
                          </m:f>
                        </m:e>
                      </m:d>
                      <m:sSup>
                        <m:sSupPr>
                          <m:ctrlPr>
                            <a:rPr lang="fr-FR" sz="2000" i="1" smtClean="0">
                              <a:latin typeface="Cambria Math" panose="02040503050406030204" pitchFamily="18" charset="0"/>
                            </a:rPr>
                          </m:ctrlPr>
                        </m:sSupPr>
                        <m:e>
                          <m:d>
                            <m:dPr>
                              <m:begChr m:val="["/>
                              <m:endChr m:val="]"/>
                              <m:ctrlPr>
                                <a:rPr lang="fr-FR" sz="2000" i="1">
                                  <a:latin typeface="Cambria Math" panose="02040503050406030204" pitchFamily="18" charset="0"/>
                                </a:rPr>
                              </m:ctrlPr>
                            </m:dPr>
                            <m:e>
                              <m:r>
                                <a:rPr lang="fr-FR" sz="2000" b="0" i="1" smtClean="0">
                                  <a:latin typeface="Cambria Math" panose="02040503050406030204" pitchFamily="18" charset="0"/>
                                </a:rPr>
                                <m:t>1−</m:t>
                              </m:r>
                              <m:f>
                                <m:fPr>
                                  <m:ctrlPr>
                                    <a:rPr lang="fr-FR" sz="2000" i="1">
                                      <a:latin typeface="Cambria Math" panose="02040503050406030204" pitchFamily="18" charset="0"/>
                                    </a:rPr>
                                  </m:ctrlPr>
                                </m:fPr>
                                <m:num>
                                  <m:r>
                                    <a:rPr lang="fr-FR" sz="2000" b="0" i="1" smtClean="0">
                                      <a:latin typeface="Cambria Math" panose="02040503050406030204" pitchFamily="18" charset="0"/>
                                    </a:rPr>
                                    <m:t>2</m:t>
                                  </m:r>
                                  <m:r>
                                    <a:rPr lang="fr-FR" sz="2000" b="0" i="1" smtClean="0">
                                      <a:latin typeface="Cambria Math" panose="02040503050406030204" pitchFamily="18" charset="0"/>
                                    </a:rPr>
                                    <m:t>𝐺𝑚</m:t>
                                  </m:r>
                                  <m:r>
                                    <a:rPr lang="fr-FR" sz="2000" i="1">
                                      <a:latin typeface="Cambria Math" panose="02040503050406030204" pitchFamily="18" charset="0"/>
                                    </a:rPr>
                                    <m:t>(</m:t>
                                  </m:r>
                                  <m:r>
                                    <a:rPr lang="fr-FR" sz="2000" b="0" i="1" smtClean="0">
                                      <a:latin typeface="Cambria Math" panose="02040503050406030204" pitchFamily="18" charset="0"/>
                                    </a:rPr>
                                    <m:t>𝑟</m:t>
                                  </m:r>
                                  <m:r>
                                    <a:rPr lang="fr-FR" sz="2000" i="1">
                                      <a:latin typeface="Cambria Math" panose="02040503050406030204" pitchFamily="18" charset="0"/>
                                    </a:rPr>
                                    <m:t>)</m:t>
                                  </m:r>
                                </m:num>
                                <m:den>
                                  <m:sSup>
                                    <m:sSupPr>
                                      <m:ctrlPr>
                                        <a:rPr lang="fr-FR" sz="2000" i="1">
                                          <a:latin typeface="Cambria Math" panose="02040503050406030204" pitchFamily="18" charset="0"/>
                                        </a:rPr>
                                      </m:ctrlPr>
                                    </m:sSupPr>
                                    <m:e>
                                      <m:r>
                                        <a:rPr lang="fr-FR" sz="2000" b="0" i="1" smtClean="0">
                                          <a:latin typeface="Cambria Math" panose="02040503050406030204" pitchFamily="18" charset="0"/>
                                        </a:rPr>
                                        <m:t>𝑟</m:t>
                                      </m:r>
                                      <m:r>
                                        <a:rPr lang="fr-FR" sz="2000" i="1">
                                          <a:latin typeface="Cambria Math" panose="02040503050406030204" pitchFamily="18" charset="0"/>
                                        </a:rPr>
                                        <m:t>𝑐</m:t>
                                      </m:r>
                                    </m:e>
                                    <m:sup>
                                      <m:r>
                                        <a:rPr lang="fr-FR" sz="2000" i="1">
                                          <a:latin typeface="Cambria Math" panose="02040503050406030204" pitchFamily="18" charset="0"/>
                                        </a:rPr>
                                        <m:t>2</m:t>
                                      </m:r>
                                    </m:sup>
                                  </m:sSup>
                                </m:den>
                              </m:f>
                            </m:e>
                          </m:d>
                        </m:e>
                        <m:sup>
                          <m:r>
                            <a:rPr lang="fr-FR" sz="2000" b="0" i="1" smtClean="0">
                              <a:latin typeface="Cambria Math" panose="02040503050406030204" pitchFamily="18" charset="0"/>
                            </a:rPr>
                            <m:t>−1</m:t>
                          </m:r>
                        </m:sup>
                      </m:sSup>
                    </m:oMath>
                  </m:oMathPara>
                </a14:m>
                <a:endParaRPr lang="fr-FR" sz="2000" dirty="0"/>
              </a:p>
            </p:txBody>
          </p:sp>
        </mc:Choice>
        <mc:Fallback xmlns="">
          <p:sp>
            <p:nvSpPr>
              <p:cNvPr id="7" name="ZoneTexte 6"/>
              <p:cNvSpPr txBox="1">
                <a:spLocks noRot="1" noChangeAspect="1" noMove="1" noResize="1" noEditPoints="1" noAdjustHandles="1" noChangeArrowheads="1" noChangeShapeType="1" noTextEdit="1"/>
              </p:cNvSpPr>
              <p:nvPr/>
            </p:nvSpPr>
            <p:spPr>
              <a:xfrm>
                <a:off x="0" y="838200"/>
                <a:ext cx="8196924" cy="1668405"/>
              </a:xfrm>
              <a:prstGeom prst="rect">
                <a:avLst/>
              </a:prstGeom>
              <a:blipFill>
                <a:blip r:embed="rId3"/>
                <a:stretch>
                  <a:fillRect l="-446" t="-2198"/>
                </a:stretch>
              </a:blipFill>
            </p:spPr>
            <p:txBody>
              <a:bodyPr/>
              <a:lstStyle/>
              <a:p>
                <a:r>
                  <a:rPr lang="fr-FR">
                    <a:noFill/>
                  </a:rPr>
                  <a:t> </a:t>
                </a:r>
              </a:p>
            </p:txBody>
          </p:sp>
        </mc:Fallback>
      </mc:AlternateContent>
      <p:pic>
        <p:nvPicPr>
          <p:cNvPr id="19" name="Imag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124200"/>
            <a:ext cx="3136391" cy="2731101"/>
          </a:xfrm>
          <a:prstGeom prst="rect">
            <a:avLst/>
          </a:prstGeom>
        </p:spPr>
      </p:pic>
      <p:sp>
        <p:nvSpPr>
          <p:cNvPr id="22" name="ZoneTexte 21"/>
          <p:cNvSpPr txBox="1"/>
          <p:nvPr/>
        </p:nvSpPr>
        <p:spPr>
          <a:xfrm>
            <a:off x="3630608" y="5361841"/>
            <a:ext cx="4445448" cy="369332"/>
          </a:xfrm>
          <a:prstGeom prst="rect">
            <a:avLst/>
          </a:prstGeom>
          <a:noFill/>
        </p:spPr>
        <p:txBody>
          <a:bodyPr wrap="none" rtlCol="0">
            <a:spAutoFit/>
          </a:bodyPr>
          <a:lstStyle/>
          <a:p>
            <a:r>
              <a:rPr lang="fr-FR" b="1" dirty="0" err="1" smtClean="0">
                <a:solidFill>
                  <a:srgbClr val="C00000"/>
                </a:solidFill>
              </a:rPr>
              <a:t>Equilibrium</a:t>
            </a:r>
            <a:r>
              <a:rPr lang="fr-FR" b="1" dirty="0" smtClean="0">
                <a:solidFill>
                  <a:srgbClr val="C00000"/>
                </a:solidFill>
              </a:rPr>
              <a:t> radius for </a:t>
            </a:r>
            <a:r>
              <a:rPr lang="fr-FR" b="1" dirty="0" err="1" smtClean="0">
                <a:solidFill>
                  <a:srgbClr val="C00000"/>
                </a:solidFill>
              </a:rPr>
              <a:t>each</a:t>
            </a:r>
            <a:r>
              <a:rPr lang="fr-FR" b="1" dirty="0" smtClean="0">
                <a:solidFill>
                  <a:srgbClr val="C00000"/>
                </a:solidFill>
              </a:rPr>
              <a:t> mass</a:t>
            </a:r>
            <a:endParaRPr lang="fr-FR" b="1" dirty="0">
              <a:solidFill>
                <a:srgbClr val="C00000"/>
              </a:solidFill>
            </a:endParaRPr>
          </a:p>
        </p:txBody>
      </p:sp>
      <mc:AlternateContent xmlns:mc="http://schemas.openxmlformats.org/markup-compatibility/2006" xmlns:a14="http://schemas.microsoft.com/office/drawing/2010/main">
        <mc:Choice Requires="a14">
          <p:sp>
            <p:nvSpPr>
              <p:cNvPr id="24" name="ZoneTexte 23"/>
              <p:cNvSpPr txBox="1"/>
              <p:nvPr/>
            </p:nvSpPr>
            <p:spPr>
              <a:xfrm>
                <a:off x="2984413" y="6029980"/>
                <a:ext cx="6223178" cy="523220"/>
              </a:xfrm>
              <a:prstGeom prst="rect">
                <a:avLst/>
              </a:prstGeom>
              <a:solidFill>
                <a:schemeClr val="tx2"/>
              </a:solidFill>
            </p:spPr>
            <p:txBody>
              <a:bodyPr wrap="none" rtlCol="0">
                <a:spAutoFit/>
              </a:bodyPr>
              <a:lstStyle/>
              <a:p>
                <a:pPr algn="ctr"/>
                <a:r>
                  <a:rPr lang="fr-FR" sz="2800" b="1" dirty="0" err="1" smtClean="0">
                    <a:solidFill>
                      <a:srgbClr val="FFFF00"/>
                    </a:solidFill>
                  </a:rPr>
                  <a:t>Only</a:t>
                </a:r>
                <a:r>
                  <a:rPr lang="fr-FR" sz="2800" b="1" dirty="0" smtClean="0">
                    <a:solidFill>
                      <a:srgbClr val="FFFF00"/>
                    </a:solidFill>
                  </a:rPr>
                  <a:t> </a:t>
                </a:r>
                <a:r>
                  <a:rPr lang="fr-FR" sz="2800" b="1" dirty="0" err="1" smtClean="0">
                    <a:solidFill>
                      <a:srgbClr val="FFFF00"/>
                    </a:solidFill>
                  </a:rPr>
                  <a:t>depends</a:t>
                </a:r>
                <a:r>
                  <a:rPr lang="fr-FR" sz="2800" b="1" dirty="0" smtClean="0">
                    <a:solidFill>
                      <a:srgbClr val="FFFF00"/>
                    </a:solidFill>
                  </a:rPr>
                  <a:t> on the </a:t>
                </a:r>
                <a:r>
                  <a:rPr lang="fr-FR" sz="2800" b="1" dirty="0" err="1" smtClean="0">
                    <a:solidFill>
                      <a:srgbClr val="FFFF00"/>
                    </a:solidFill>
                  </a:rPr>
                  <a:t>EoS</a:t>
                </a:r>
                <a:r>
                  <a:rPr lang="fr-FR" sz="2800" b="1" dirty="0" smtClean="0">
                    <a:solidFill>
                      <a:srgbClr val="FFFF00"/>
                    </a:solidFill>
                  </a:rPr>
                  <a:t> </a:t>
                </a:r>
                <a14:m>
                  <m:oMath xmlns:m="http://schemas.openxmlformats.org/officeDocument/2006/math">
                    <m:r>
                      <a:rPr lang="fr-FR" sz="2800" b="1" i="1">
                        <a:solidFill>
                          <a:srgbClr val="FFFF00"/>
                        </a:solidFill>
                        <a:latin typeface="Cambria Math" panose="02040503050406030204" pitchFamily="18" charset="0"/>
                      </a:rPr>
                      <m:t>𝑷</m:t>
                    </m:r>
                    <m:r>
                      <a:rPr lang="fr-FR" sz="2800" b="1" i="1">
                        <a:solidFill>
                          <a:srgbClr val="FFFF00"/>
                        </a:solidFill>
                        <a:latin typeface="Cambria Math" panose="02040503050406030204" pitchFamily="18" charset="0"/>
                      </a:rPr>
                      <m:t>(</m:t>
                    </m:r>
                    <m:r>
                      <a:rPr lang="fr-FR" sz="2800" b="1" i="1">
                        <a:solidFill>
                          <a:srgbClr val="FFFF00"/>
                        </a:solidFill>
                        <a:latin typeface="Cambria Math" panose="02040503050406030204" pitchFamily="18" charset="0"/>
                        <a:ea typeface="Cambria Math" panose="02040503050406030204" pitchFamily="18" charset="0"/>
                      </a:rPr>
                      <m:t>𝝆</m:t>
                    </m:r>
                    <m:r>
                      <a:rPr lang="fr-FR" sz="2800" b="1" i="1">
                        <a:solidFill>
                          <a:srgbClr val="FFFF00"/>
                        </a:solidFill>
                        <a:latin typeface="Cambria Math" panose="02040503050406030204" pitchFamily="18" charset="0"/>
                      </a:rPr>
                      <m:t>)</m:t>
                    </m:r>
                  </m:oMath>
                </a14:m>
                <a:r>
                  <a:rPr lang="fr-FR" sz="2800" b="1" dirty="0" smtClean="0">
                    <a:solidFill>
                      <a:srgbClr val="FFFF00"/>
                    </a:solidFill>
                  </a:rPr>
                  <a:t> </a:t>
                </a:r>
              </a:p>
            </p:txBody>
          </p:sp>
        </mc:Choice>
        <mc:Fallback xmlns="">
          <p:sp>
            <p:nvSpPr>
              <p:cNvPr id="24" name="ZoneTexte 23"/>
              <p:cNvSpPr txBox="1">
                <a:spLocks noRot="1" noChangeAspect="1" noMove="1" noResize="1" noEditPoints="1" noAdjustHandles="1" noChangeArrowheads="1" noChangeShapeType="1" noTextEdit="1"/>
              </p:cNvSpPr>
              <p:nvPr/>
            </p:nvSpPr>
            <p:spPr>
              <a:xfrm>
                <a:off x="2984413" y="6029980"/>
                <a:ext cx="6223178" cy="523220"/>
              </a:xfrm>
              <a:prstGeom prst="rect">
                <a:avLst/>
              </a:prstGeom>
              <a:blipFill>
                <a:blip r:embed="rId5"/>
                <a:stretch>
                  <a:fillRect l="-1569" t="-12791" b="-30233"/>
                </a:stretch>
              </a:blipFill>
            </p:spPr>
            <p:txBody>
              <a:bodyPr/>
              <a:lstStyle/>
              <a:p>
                <a:r>
                  <a:rPr lang="fr-FR">
                    <a:noFill/>
                  </a:rPr>
                  <a:t> </a:t>
                </a:r>
              </a:p>
            </p:txBody>
          </p:sp>
        </mc:Fallback>
      </mc:AlternateContent>
      <p:pic>
        <p:nvPicPr>
          <p:cNvPr id="3" name="Image 2"/>
          <p:cNvPicPr>
            <a:picLocks noChangeAspect="1"/>
          </p:cNvPicPr>
          <p:nvPr/>
        </p:nvPicPr>
        <p:blipFill>
          <a:blip r:embed="rId6"/>
          <a:stretch>
            <a:fillRect/>
          </a:stretch>
        </p:blipFill>
        <p:spPr>
          <a:xfrm>
            <a:off x="3599229" y="2920494"/>
            <a:ext cx="1762699" cy="1949986"/>
          </a:xfrm>
          <a:prstGeom prst="rect">
            <a:avLst/>
          </a:prstGeom>
        </p:spPr>
      </p:pic>
      <p:pic>
        <p:nvPicPr>
          <p:cNvPr id="4" name="Image 3"/>
          <p:cNvPicPr>
            <a:picLocks noChangeAspect="1"/>
          </p:cNvPicPr>
          <p:nvPr/>
        </p:nvPicPr>
        <p:blipFill>
          <a:blip r:embed="rId7"/>
          <a:stretch>
            <a:fillRect/>
          </a:stretch>
        </p:blipFill>
        <p:spPr>
          <a:xfrm>
            <a:off x="5361928" y="3040005"/>
            <a:ext cx="2489812" cy="1768207"/>
          </a:xfrm>
          <a:prstGeom prst="rect">
            <a:avLst/>
          </a:prstGeom>
        </p:spPr>
      </p:pic>
      <p:cxnSp>
        <p:nvCxnSpPr>
          <p:cNvPr id="6" name="Connecteur droit avec flèche 5"/>
          <p:cNvCxnSpPr/>
          <p:nvPr/>
        </p:nvCxnSpPr>
        <p:spPr>
          <a:xfrm flipV="1">
            <a:off x="4876800" y="3429000"/>
            <a:ext cx="1447800" cy="76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V="1">
            <a:off x="4480578" y="3550914"/>
            <a:ext cx="1996422" cy="1666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4395464" y="3853832"/>
            <a:ext cx="2211370" cy="874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4197353" y="4180010"/>
            <a:ext cx="3290831" cy="1679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61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3bmeteo.com/images/newarticles/w_1280/forze-in-gioco-3bmeteo-6103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0"/>
            <a:ext cx="5562600" cy="24727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ZoneTexte 8"/>
              <p:cNvSpPr txBox="1"/>
              <p:nvPr/>
            </p:nvSpPr>
            <p:spPr>
              <a:xfrm>
                <a:off x="-76200" y="990600"/>
                <a:ext cx="9381479" cy="1444563"/>
              </a:xfrm>
              <a:prstGeom prst="rect">
                <a:avLst/>
              </a:prstGeom>
              <a:noFill/>
            </p:spPr>
            <p:txBody>
              <a:bodyPr wrap="none" rtlCol="0">
                <a:spAutoFit/>
              </a:bodyPr>
              <a:lstStyle/>
              <a:p>
                <a:endParaRPr lang="fr-FR" dirty="0" smtClean="0"/>
              </a:p>
              <a:p>
                <a:endParaRPr lang="fr-FR"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fr-FR" sz="2000" i="1" smtClean="0">
                              <a:latin typeface="Cambria Math" panose="02040503050406030204" pitchFamily="18" charset="0"/>
                            </a:rPr>
                          </m:ctrlPr>
                        </m:fPr>
                        <m:num>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𝑑</m:t>
                              </m:r>
                            </m:e>
                            <m:sup>
                              <m:r>
                                <a:rPr lang="fr-FR" sz="2000" b="0" i="1" smtClean="0">
                                  <a:latin typeface="Cambria Math" panose="02040503050406030204" pitchFamily="18" charset="0"/>
                                </a:rPr>
                                <m:t>2</m:t>
                              </m:r>
                            </m:sup>
                          </m:sSup>
                          <m:r>
                            <a:rPr lang="fr-FR" sz="2000" b="0" i="1" smtClean="0">
                              <a:latin typeface="Cambria Math" panose="02040503050406030204" pitchFamily="18" charset="0"/>
                            </a:rPr>
                            <m:t>𝐻</m:t>
                          </m:r>
                          <m:r>
                            <a:rPr lang="fr-FR" sz="2000" i="1">
                              <a:latin typeface="Cambria Math" panose="02040503050406030204" pitchFamily="18" charset="0"/>
                            </a:rPr>
                            <m:t>(</m:t>
                          </m:r>
                          <m:r>
                            <a:rPr lang="fr-FR" sz="2000" i="1">
                              <a:latin typeface="Cambria Math" panose="02040503050406030204" pitchFamily="18" charset="0"/>
                            </a:rPr>
                            <m:t>𝑟</m:t>
                          </m:r>
                          <m:r>
                            <a:rPr lang="fr-FR" sz="2000" b="0" i="1" smtClean="0">
                              <a:latin typeface="Cambria Math" panose="02040503050406030204" pitchFamily="18" charset="0"/>
                            </a:rPr>
                            <m:t>)</m:t>
                          </m:r>
                        </m:num>
                        <m:den>
                          <m:r>
                            <a:rPr lang="fr-FR" sz="2000" b="0" i="1" smtClean="0">
                              <a:latin typeface="Cambria Math" panose="02040503050406030204" pitchFamily="18" charset="0"/>
                            </a:rPr>
                            <m:t>𝑑</m:t>
                          </m:r>
                          <m:sSup>
                            <m:sSupPr>
                              <m:ctrlPr>
                                <a:rPr lang="fr-FR" sz="2000" i="1">
                                  <a:latin typeface="Cambria Math" panose="02040503050406030204" pitchFamily="18" charset="0"/>
                                </a:rPr>
                              </m:ctrlPr>
                            </m:sSupPr>
                            <m:e>
                              <m:r>
                                <a:rPr lang="fr-FR" sz="2000" i="1">
                                  <a:latin typeface="Cambria Math" panose="02040503050406030204" pitchFamily="18" charset="0"/>
                                </a:rPr>
                                <m:t>𝑟</m:t>
                              </m:r>
                            </m:e>
                            <m:sup>
                              <m:r>
                                <a:rPr lang="fr-FR" sz="2000" i="1">
                                  <a:latin typeface="Cambria Math" panose="02040503050406030204" pitchFamily="18" charset="0"/>
                                </a:rPr>
                                <m:t>2</m:t>
                              </m:r>
                            </m:sup>
                          </m:sSup>
                        </m:den>
                      </m:f>
                      <m:r>
                        <a:rPr lang="fr-FR" sz="2000" b="0" i="1" smtClean="0">
                          <a:latin typeface="Cambria Math" panose="02040503050406030204" pitchFamily="18" charset="0"/>
                        </a:rPr>
                        <m:t>+</m:t>
                      </m:r>
                      <m:f>
                        <m:fPr>
                          <m:ctrlPr>
                            <a:rPr lang="fr-FR" sz="2000" i="1">
                              <a:latin typeface="Cambria Math" panose="02040503050406030204" pitchFamily="18" charset="0"/>
                            </a:rPr>
                          </m:ctrlPr>
                        </m:fPr>
                        <m:num>
                          <m:r>
                            <a:rPr lang="fr-FR" sz="2000" i="1">
                              <a:latin typeface="Cambria Math" panose="02040503050406030204" pitchFamily="18" charset="0"/>
                            </a:rPr>
                            <m:t>𝑑𝐻</m:t>
                          </m:r>
                          <m:r>
                            <a:rPr lang="fr-FR" sz="2000" i="1">
                              <a:latin typeface="Cambria Math" panose="02040503050406030204" pitchFamily="18" charset="0"/>
                            </a:rPr>
                            <m:t>(</m:t>
                          </m:r>
                          <m:r>
                            <a:rPr lang="fr-FR" sz="2000" i="1">
                              <a:latin typeface="Cambria Math" panose="02040503050406030204" pitchFamily="18" charset="0"/>
                            </a:rPr>
                            <m:t>𝑟</m:t>
                          </m:r>
                          <m:r>
                            <a:rPr lang="fr-FR" sz="2000" i="1">
                              <a:latin typeface="Cambria Math" panose="02040503050406030204" pitchFamily="18" charset="0"/>
                            </a:rPr>
                            <m:t>)</m:t>
                          </m:r>
                        </m:num>
                        <m:den>
                          <m:r>
                            <a:rPr lang="fr-FR" sz="2000" i="1">
                              <a:latin typeface="Cambria Math" panose="02040503050406030204" pitchFamily="18" charset="0"/>
                            </a:rPr>
                            <m:t>𝑑𝑟</m:t>
                          </m:r>
                        </m:den>
                      </m:f>
                      <m:d>
                        <m:dPr>
                          <m:begChr m:val="["/>
                          <m:endChr m:val="]"/>
                          <m:ctrlPr>
                            <a:rPr lang="fr-FR" sz="2000" i="1">
                              <a:latin typeface="Cambria Math" panose="02040503050406030204" pitchFamily="18" charset="0"/>
                            </a:rPr>
                          </m:ctrlPr>
                        </m:dPr>
                        <m:e>
                          <m:f>
                            <m:fPr>
                              <m:ctrlPr>
                                <a:rPr lang="fr-FR" sz="2000" i="1" smtClean="0">
                                  <a:latin typeface="Cambria Math" panose="02040503050406030204" pitchFamily="18" charset="0"/>
                                </a:rPr>
                              </m:ctrlPr>
                            </m:fPr>
                            <m:num>
                              <m:r>
                                <a:rPr lang="fr-FR" sz="2000" b="0" i="1" smtClean="0">
                                  <a:latin typeface="Cambria Math" panose="02040503050406030204" pitchFamily="18" charset="0"/>
                                </a:rPr>
                                <m:t>2</m:t>
                              </m:r>
                            </m:num>
                            <m:den>
                              <m:r>
                                <a:rPr lang="fr-FR" sz="2000" b="0" i="1" smtClean="0">
                                  <a:latin typeface="Cambria Math" panose="02040503050406030204" pitchFamily="18" charset="0"/>
                                </a:rPr>
                                <m:t>𝑟</m:t>
                              </m:r>
                            </m:den>
                          </m:f>
                          <m:r>
                            <a:rPr lang="fr-FR" sz="2000" b="0" i="1" smtClean="0">
                              <a:latin typeface="Cambria Math" panose="02040503050406030204" pitchFamily="18" charset="0"/>
                            </a:rPr>
                            <m:t>+</m:t>
                          </m:r>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𝑒</m:t>
                              </m:r>
                            </m:e>
                            <m:sup>
                              <m:r>
                                <a:rPr lang="fr-FR" sz="2000" b="0" i="1" smtClean="0">
                                  <a:latin typeface="Cambria Math" panose="02040503050406030204" pitchFamily="18" charset="0"/>
                                  <a:ea typeface="Cambria Math" panose="02040503050406030204" pitchFamily="18" charset="0"/>
                                </a:rPr>
                                <m:t>𝜆</m:t>
                              </m:r>
                              <m:r>
                                <a:rPr lang="fr-FR" sz="2000" b="0" i="1" smtClean="0">
                                  <a:latin typeface="Cambria Math" panose="02040503050406030204" pitchFamily="18" charset="0"/>
                                  <a:ea typeface="Cambria Math" panose="02040503050406030204" pitchFamily="18" charset="0"/>
                                </a:rPr>
                                <m:t>(</m:t>
                              </m:r>
                              <m:r>
                                <a:rPr lang="fr-FR" sz="2000" b="1" i="1">
                                  <a:solidFill>
                                    <a:srgbClr val="FF0000"/>
                                  </a:solidFill>
                                  <a:latin typeface="Cambria Math" panose="02040503050406030204" pitchFamily="18" charset="0"/>
                                </a:rPr>
                                <m:t>𝑷</m:t>
                              </m:r>
                              <m:d>
                                <m:dPr>
                                  <m:ctrlPr>
                                    <a:rPr lang="fr-FR" sz="2000" b="1" i="1">
                                      <a:solidFill>
                                        <a:srgbClr val="FF0000"/>
                                      </a:solidFill>
                                      <a:latin typeface="Cambria Math" panose="02040503050406030204" pitchFamily="18" charset="0"/>
                                    </a:rPr>
                                  </m:ctrlPr>
                                </m:dPr>
                                <m:e>
                                  <m:r>
                                    <a:rPr lang="fr-FR" sz="2000" b="1" i="1">
                                      <a:solidFill>
                                        <a:srgbClr val="FF0000"/>
                                      </a:solidFill>
                                      <a:latin typeface="Cambria Math" panose="02040503050406030204" pitchFamily="18" charset="0"/>
                                      <a:ea typeface="Cambria Math" panose="02040503050406030204" pitchFamily="18" charset="0"/>
                                    </a:rPr>
                                    <m:t>𝝆</m:t>
                                  </m:r>
                                </m:e>
                              </m:d>
                              <m:r>
                                <a:rPr lang="fr-FR" sz="2000" b="0" i="1" smtClean="0">
                                  <a:latin typeface="Cambria Math" panose="02040503050406030204" pitchFamily="18" charset="0"/>
                                  <a:ea typeface="Cambria Math" panose="02040503050406030204" pitchFamily="18" charset="0"/>
                                </a:rPr>
                                <m:t>)</m:t>
                              </m:r>
                            </m:sup>
                          </m:sSup>
                          <m:d>
                            <m:dPr>
                              <m:ctrlPr>
                                <a:rPr lang="fr-FR" sz="2000" b="0" i="1" smtClean="0">
                                  <a:latin typeface="Cambria Math" panose="02040503050406030204" pitchFamily="18" charset="0"/>
                                </a:rPr>
                              </m:ctrlPr>
                            </m:dPr>
                            <m:e>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2</m:t>
                                  </m:r>
                                  <m:r>
                                    <a:rPr lang="fr-FR" sz="2000" b="0" i="1" smtClean="0">
                                      <a:latin typeface="Cambria Math" panose="02040503050406030204" pitchFamily="18" charset="0"/>
                                    </a:rPr>
                                    <m:t>𝑚</m:t>
                                  </m:r>
                                  <m:d>
                                    <m:dPr>
                                      <m:ctrlPr>
                                        <a:rPr lang="fr-FR" sz="2000" i="1">
                                          <a:latin typeface="Cambria Math" panose="02040503050406030204" pitchFamily="18" charset="0"/>
                                          <a:ea typeface="Cambria Math" panose="02040503050406030204" pitchFamily="18" charset="0"/>
                                        </a:rPr>
                                      </m:ctrlPr>
                                    </m:dPr>
                                    <m:e>
                                      <m:r>
                                        <a:rPr lang="fr-FR" sz="2000" i="1">
                                          <a:latin typeface="Cambria Math" panose="02040503050406030204" pitchFamily="18" charset="0"/>
                                          <a:ea typeface="Cambria Math" panose="02040503050406030204" pitchFamily="18" charset="0"/>
                                        </a:rPr>
                                        <m:t>𝑟</m:t>
                                      </m:r>
                                    </m:e>
                                  </m:d>
                                </m:num>
                                <m:den>
                                  <m:sSup>
                                    <m:sSupPr>
                                      <m:ctrlPr>
                                        <a:rPr lang="fr-FR" sz="2000" i="1">
                                          <a:latin typeface="Cambria Math" panose="02040503050406030204" pitchFamily="18" charset="0"/>
                                        </a:rPr>
                                      </m:ctrlPr>
                                    </m:sSupPr>
                                    <m:e>
                                      <m:r>
                                        <a:rPr lang="fr-FR" sz="2000" i="1">
                                          <a:latin typeface="Cambria Math" panose="02040503050406030204" pitchFamily="18" charset="0"/>
                                        </a:rPr>
                                        <m:t>𝑟</m:t>
                                      </m:r>
                                    </m:e>
                                    <m:sup>
                                      <m:r>
                                        <a:rPr lang="fr-FR" sz="2000" i="1">
                                          <a:latin typeface="Cambria Math" panose="02040503050406030204" pitchFamily="18" charset="0"/>
                                        </a:rPr>
                                        <m:t>2</m:t>
                                      </m:r>
                                    </m:sup>
                                  </m:sSup>
                                </m:den>
                              </m:f>
                              <m:r>
                                <a:rPr lang="fr-FR" sz="2000" i="1">
                                  <a:latin typeface="Cambria Math" panose="02040503050406030204" pitchFamily="18" charset="0"/>
                                  <a:ea typeface="Cambria Math" panose="02040503050406030204" pitchFamily="18" charset="0"/>
                                </a:rPr>
                                <m:t>+4</m:t>
                              </m:r>
                              <m:r>
                                <a:rPr lang="fr-FR" sz="2000" i="1">
                                  <a:latin typeface="Cambria Math" panose="02040503050406030204" pitchFamily="18" charset="0"/>
                                  <a:ea typeface="Cambria Math" panose="02040503050406030204" pitchFamily="18" charset="0"/>
                                </a:rPr>
                                <m:t>𝜋</m:t>
                              </m:r>
                              <m:r>
                                <a:rPr lang="fr-FR" sz="2000" b="0" i="1" smtClean="0">
                                  <a:latin typeface="Cambria Math" panose="02040503050406030204" pitchFamily="18" charset="0"/>
                                  <a:ea typeface="Cambria Math" panose="02040503050406030204" pitchFamily="18" charset="0"/>
                                </a:rPr>
                                <m:t>𝑟</m:t>
                              </m:r>
                              <m:d>
                                <m:dPr>
                                  <m:ctrlPr>
                                    <a:rPr lang="fr-FR" sz="2000" b="0" i="1" smtClean="0">
                                      <a:latin typeface="Cambria Math" panose="02040503050406030204" pitchFamily="18" charset="0"/>
                                      <a:ea typeface="Cambria Math" panose="02040503050406030204" pitchFamily="18" charset="0"/>
                                    </a:rPr>
                                  </m:ctrlPr>
                                </m:dPr>
                                <m:e>
                                  <m:r>
                                    <a:rPr lang="fr-FR" sz="2000" b="1" i="1">
                                      <a:solidFill>
                                        <a:srgbClr val="FF0000"/>
                                      </a:solidFill>
                                      <a:latin typeface="Cambria Math" panose="02040503050406030204" pitchFamily="18" charset="0"/>
                                    </a:rPr>
                                    <m:t>𝑷</m:t>
                                  </m:r>
                                  <m:d>
                                    <m:dPr>
                                      <m:ctrlPr>
                                        <a:rPr lang="fr-FR" sz="2000" b="1" i="1">
                                          <a:solidFill>
                                            <a:srgbClr val="FF0000"/>
                                          </a:solidFill>
                                          <a:latin typeface="Cambria Math" panose="02040503050406030204" pitchFamily="18" charset="0"/>
                                        </a:rPr>
                                      </m:ctrlPr>
                                    </m:dPr>
                                    <m:e>
                                      <m:r>
                                        <a:rPr lang="fr-FR" sz="2000" b="1" i="1">
                                          <a:solidFill>
                                            <a:srgbClr val="FF0000"/>
                                          </a:solidFill>
                                          <a:latin typeface="Cambria Math" panose="02040503050406030204" pitchFamily="18" charset="0"/>
                                          <a:ea typeface="Cambria Math" panose="02040503050406030204" pitchFamily="18" charset="0"/>
                                        </a:rPr>
                                        <m:t>𝝆</m:t>
                                      </m:r>
                                    </m:e>
                                  </m:d>
                                  <m:r>
                                    <a:rPr lang="fr-FR" sz="2000" b="0" i="1" smtClean="0">
                                      <a:solidFill>
                                        <a:schemeClr val="tx1"/>
                                      </a:solidFill>
                                      <a:latin typeface="Cambria Math" panose="02040503050406030204" pitchFamily="18" charset="0"/>
                                      <a:ea typeface="Cambria Math" panose="02040503050406030204" pitchFamily="18" charset="0"/>
                                    </a:rPr>
                                    <m:t>−</m:t>
                                  </m:r>
                                  <m:r>
                                    <a:rPr lang="fr-FR" sz="2000" i="1">
                                      <a:latin typeface="Cambria Math" panose="02040503050406030204" pitchFamily="18" charset="0"/>
                                      <a:ea typeface="Cambria Math" panose="02040503050406030204" pitchFamily="18" charset="0"/>
                                    </a:rPr>
                                    <m:t>𝜌</m:t>
                                  </m:r>
                                  <m:d>
                                    <m:dPr>
                                      <m:ctrlPr>
                                        <a:rPr lang="fr-FR" sz="2000" i="1">
                                          <a:latin typeface="Cambria Math" panose="02040503050406030204" pitchFamily="18" charset="0"/>
                                          <a:ea typeface="Cambria Math" panose="02040503050406030204" pitchFamily="18" charset="0"/>
                                        </a:rPr>
                                      </m:ctrlPr>
                                    </m:dPr>
                                    <m:e>
                                      <m:r>
                                        <a:rPr lang="fr-FR" sz="2000" i="1">
                                          <a:latin typeface="Cambria Math" panose="02040503050406030204" pitchFamily="18" charset="0"/>
                                          <a:ea typeface="Cambria Math" panose="02040503050406030204" pitchFamily="18" charset="0"/>
                                        </a:rPr>
                                        <m:t>𝑟</m:t>
                                      </m:r>
                                    </m:e>
                                  </m:d>
                                </m:e>
                              </m:d>
                            </m:e>
                          </m:d>
                        </m:e>
                      </m:d>
                      <m:r>
                        <a:rPr lang="fr-FR" sz="2000" b="0" i="1" smtClean="0">
                          <a:latin typeface="Cambria Math" panose="02040503050406030204" pitchFamily="18" charset="0"/>
                        </a:rPr>
                        <m:t>+</m:t>
                      </m:r>
                      <m:r>
                        <a:rPr lang="fr-FR" sz="2000" b="0" i="1" smtClean="0">
                          <a:latin typeface="Cambria Math" panose="02040503050406030204" pitchFamily="18" charset="0"/>
                        </a:rPr>
                        <m:t>𝐻</m:t>
                      </m:r>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𝑟</m:t>
                          </m:r>
                        </m:e>
                      </m:d>
                      <m:r>
                        <a:rPr lang="fr-FR" sz="2000" b="0" i="1" smtClean="0">
                          <a:latin typeface="Cambria Math" panose="02040503050406030204" pitchFamily="18" charset="0"/>
                        </a:rPr>
                        <m:t>𝑄</m:t>
                      </m:r>
                      <m:r>
                        <a:rPr lang="fr-FR" sz="2000" b="0" i="1" smtClean="0">
                          <a:latin typeface="Cambria Math" panose="02040503050406030204" pitchFamily="18" charset="0"/>
                        </a:rPr>
                        <m:t>(</m:t>
                      </m:r>
                      <m:r>
                        <a:rPr lang="fr-FR" sz="2000" b="1" i="1">
                          <a:solidFill>
                            <a:srgbClr val="FF0000"/>
                          </a:solidFill>
                          <a:latin typeface="Cambria Math" panose="02040503050406030204" pitchFamily="18" charset="0"/>
                        </a:rPr>
                        <m:t>𝑷</m:t>
                      </m:r>
                      <m:d>
                        <m:dPr>
                          <m:ctrlPr>
                            <a:rPr lang="fr-FR" sz="2000" b="1" i="1">
                              <a:solidFill>
                                <a:srgbClr val="FF0000"/>
                              </a:solidFill>
                              <a:latin typeface="Cambria Math" panose="02040503050406030204" pitchFamily="18" charset="0"/>
                            </a:rPr>
                          </m:ctrlPr>
                        </m:dPr>
                        <m:e>
                          <m:r>
                            <a:rPr lang="fr-FR" sz="2000" b="1" i="1">
                              <a:solidFill>
                                <a:srgbClr val="FF0000"/>
                              </a:solidFill>
                              <a:latin typeface="Cambria Math" panose="02040503050406030204" pitchFamily="18" charset="0"/>
                              <a:ea typeface="Cambria Math" panose="02040503050406030204" pitchFamily="18" charset="0"/>
                            </a:rPr>
                            <m:t>𝝆</m:t>
                          </m:r>
                        </m:e>
                      </m:d>
                      <m:r>
                        <a:rPr lang="fr-FR" sz="2000" b="0" i="1" smtClean="0">
                          <a:latin typeface="Cambria Math" panose="02040503050406030204" pitchFamily="18" charset="0"/>
                        </a:rPr>
                        <m:t>)=0</m:t>
                      </m:r>
                    </m:oMath>
                  </m:oMathPara>
                </a14:m>
                <a:endParaRPr lang="fr-FR" sz="2000" dirty="0"/>
              </a:p>
            </p:txBody>
          </p:sp>
        </mc:Choice>
        <mc:Fallback xmlns="">
          <p:sp>
            <p:nvSpPr>
              <p:cNvPr id="9" name="ZoneTexte 8"/>
              <p:cNvSpPr txBox="1">
                <a:spLocks noRot="1" noChangeAspect="1" noMove="1" noResize="1" noEditPoints="1" noAdjustHandles="1" noChangeArrowheads="1" noChangeShapeType="1" noTextEdit="1"/>
              </p:cNvSpPr>
              <p:nvPr/>
            </p:nvSpPr>
            <p:spPr>
              <a:xfrm>
                <a:off x="-76200" y="990600"/>
                <a:ext cx="9381479" cy="1444563"/>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10"/>
              <p:cNvSpPr txBox="1"/>
              <p:nvPr/>
            </p:nvSpPr>
            <p:spPr>
              <a:xfrm>
                <a:off x="3276600" y="2511248"/>
                <a:ext cx="2750818" cy="917752"/>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fr-FR" i="1" smtClean="0">
                          <a:latin typeface="Cambria Math" panose="02040503050406030204" pitchFamily="18" charset="0"/>
                          <a:ea typeface="Cambria Math" panose="02040503050406030204" pitchFamily="18" charset="0"/>
                        </a:rPr>
                        <m:t>∀</m:t>
                      </m:r>
                      <m:sSub>
                        <m:sSubPr>
                          <m:ctrlPr>
                            <a:rPr lang="fr-FR" i="1" smtClean="0">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𝜌</m:t>
                          </m:r>
                        </m:e>
                        <m:sub>
                          <m:r>
                            <a:rPr lang="fr-FR" b="0" i="1" smtClean="0">
                              <a:latin typeface="Cambria Math" panose="02040503050406030204" pitchFamily="18" charset="0"/>
                              <a:ea typeface="Cambria Math" panose="02040503050406030204" pitchFamily="18" charset="0"/>
                            </a:rPr>
                            <m:t>𝑐</m:t>
                          </m:r>
                        </m:sub>
                      </m:sSub>
                    </m:oMath>
                  </m:oMathPara>
                </a14:m>
                <a:endParaRPr lang="fr-FR" dirty="0" smtClean="0"/>
              </a:p>
              <a:p>
                <a14:m>
                  <m:oMath xmlns:m="http://schemas.openxmlformats.org/officeDocument/2006/math">
                    <m:r>
                      <m:rPr>
                        <m:sty m:val="p"/>
                      </m:rPr>
                      <a:rPr lang="el-GR" i="1">
                        <a:latin typeface="Cambria Math" panose="02040503050406030204" pitchFamily="18" charset="0"/>
                        <a:ea typeface="Cambria Math" panose="02040503050406030204" pitchFamily="18" charset="0"/>
                      </a:rPr>
                      <m:t>Λ</m:t>
                    </m:r>
                    <m:r>
                      <a:rPr lang="fr-FR" i="1">
                        <a:latin typeface="Cambria Math" panose="02040503050406030204" pitchFamily="18" charset="0"/>
                        <a:ea typeface="Cambria Math" panose="02040503050406030204" pitchFamily="18" charset="0"/>
                      </a:rPr>
                      <m:t>=</m:t>
                    </m:r>
                    <m:f>
                      <m:fPr>
                        <m:ctrlPr>
                          <a:rPr lang="fr-FR" i="1">
                            <a:latin typeface="Cambria Math" panose="02040503050406030204" pitchFamily="18" charset="0"/>
                            <a:ea typeface="Cambria Math" panose="02040503050406030204" pitchFamily="18" charset="0"/>
                          </a:rPr>
                        </m:ctrlPr>
                      </m:fPr>
                      <m:num>
                        <m:r>
                          <a:rPr lang="fr-FR" i="1">
                            <a:latin typeface="Cambria Math" panose="02040503050406030204" pitchFamily="18" charset="0"/>
                            <a:ea typeface="Cambria Math" panose="02040503050406030204" pitchFamily="18" charset="0"/>
                          </a:rPr>
                          <m:t>2</m:t>
                        </m:r>
                      </m:num>
                      <m:den>
                        <m:r>
                          <a:rPr lang="fr-FR" i="1">
                            <a:latin typeface="Cambria Math" panose="02040503050406030204" pitchFamily="18" charset="0"/>
                            <a:ea typeface="Cambria Math" panose="02040503050406030204" pitchFamily="18" charset="0"/>
                          </a:rPr>
                          <m:t>3</m:t>
                        </m:r>
                      </m:den>
                    </m:f>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𝑘</m:t>
                        </m:r>
                      </m:e>
                      <m:sub>
                        <m:r>
                          <a:rPr lang="fr-FR" i="1">
                            <a:latin typeface="Cambria Math" panose="02040503050406030204" pitchFamily="18" charset="0"/>
                            <a:ea typeface="Cambria Math" panose="02040503050406030204" pitchFamily="18" charset="0"/>
                          </a:rPr>
                          <m:t>2</m:t>
                        </m:r>
                      </m:sub>
                    </m:sSub>
                    <m:d>
                      <m:dPr>
                        <m:ctrlPr>
                          <a:rPr lang="fr-FR" i="1" smtClean="0">
                            <a:latin typeface="Cambria Math" panose="02040503050406030204" pitchFamily="18" charset="0"/>
                            <a:ea typeface="Cambria Math" panose="02040503050406030204" pitchFamily="18" charset="0"/>
                          </a:rPr>
                        </m:ctrlPr>
                      </m:dPr>
                      <m:e>
                        <m:f>
                          <m:fPr>
                            <m:ctrlPr>
                              <a:rPr lang="fr-FR"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𝐻</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𝑟</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𝑅</m:t>
                            </m:r>
                            <m:r>
                              <a:rPr lang="fr-FR" b="0" i="1" smtClean="0">
                                <a:latin typeface="Cambria Math" panose="02040503050406030204" pitchFamily="18" charset="0"/>
                                <a:ea typeface="Cambria Math" panose="02040503050406030204" pitchFamily="18" charset="0"/>
                              </a:rPr>
                              <m:t>)</m:t>
                            </m:r>
                          </m:num>
                          <m:den>
                            <m:r>
                              <a:rPr lang="fr-FR" b="0" i="1" smtClean="0">
                                <a:latin typeface="Cambria Math" panose="02040503050406030204" pitchFamily="18" charset="0"/>
                                <a:ea typeface="Cambria Math" panose="02040503050406030204" pitchFamily="18" charset="0"/>
                              </a:rPr>
                              <m:t>𝐻</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𝑟</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𝑅</m:t>
                            </m:r>
                            <m:r>
                              <a:rPr lang="fr-FR" b="0" i="1" smtClean="0">
                                <a:latin typeface="Cambria Math" panose="02040503050406030204" pitchFamily="18" charset="0"/>
                                <a:ea typeface="Cambria Math" panose="02040503050406030204" pitchFamily="18" charset="0"/>
                              </a:rPr>
                              <m:t>)</m:t>
                            </m:r>
                          </m:den>
                        </m:f>
                      </m:e>
                    </m:d>
                    <m:sSup>
                      <m:sSupPr>
                        <m:ctrlPr>
                          <a:rPr lang="fr-FR" i="1">
                            <a:latin typeface="Cambria Math" panose="02040503050406030204" pitchFamily="18" charset="0"/>
                            <a:ea typeface="Cambria Math" panose="02040503050406030204" pitchFamily="18" charset="0"/>
                          </a:rPr>
                        </m:ctrlPr>
                      </m:sSupPr>
                      <m:e>
                        <m:d>
                          <m:dPr>
                            <m:ctrlPr>
                              <a:rPr lang="fr-FR" i="1">
                                <a:latin typeface="Cambria Math" panose="02040503050406030204" pitchFamily="18" charset="0"/>
                                <a:ea typeface="Cambria Math" panose="02040503050406030204" pitchFamily="18" charset="0"/>
                              </a:rPr>
                            </m:ctrlPr>
                          </m:dPr>
                          <m:e>
                            <m:f>
                              <m:fPr>
                                <m:ctrlPr>
                                  <a:rPr lang="fr-FR" i="1">
                                    <a:latin typeface="Cambria Math" panose="02040503050406030204" pitchFamily="18" charset="0"/>
                                    <a:ea typeface="Cambria Math" panose="02040503050406030204" pitchFamily="18" charset="0"/>
                                  </a:rPr>
                                </m:ctrlPr>
                              </m:fPr>
                              <m:num>
                                <m:sSup>
                                  <m:sSupPr>
                                    <m:ctrlPr>
                                      <a:rPr lang="fr-FR" i="1">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𝑐</m:t>
                                    </m:r>
                                  </m:e>
                                  <m:sup>
                                    <m:r>
                                      <a:rPr lang="fr-FR" i="1">
                                        <a:latin typeface="Cambria Math" panose="02040503050406030204" pitchFamily="18" charset="0"/>
                                        <a:ea typeface="Cambria Math" panose="02040503050406030204" pitchFamily="18" charset="0"/>
                                      </a:rPr>
                                      <m:t>2</m:t>
                                    </m:r>
                                  </m:sup>
                                </m:sSup>
                              </m:num>
                              <m:den>
                                <m:r>
                                  <a:rPr lang="fr-FR" i="1">
                                    <a:latin typeface="Cambria Math" panose="02040503050406030204" pitchFamily="18" charset="0"/>
                                    <a:ea typeface="Cambria Math" panose="02040503050406030204" pitchFamily="18" charset="0"/>
                                  </a:rPr>
                                  <m:t>𝐺</m:t>
                                </m:r>
                              </m:den>
                            </m:f>
                            <m:f>
                              <m:fPr>
                                <m:ctrlPr>
                                  <a:rPr lang="fr-FR" i="1">
                                    <a:latin typeface="Cambria Math" panose="02040503050406030204" pitchFamily="18" charset="0"/>
                                    <a:ea typeface="Cambria Math" panose="02040503050406030204" pitchFamily="18" charset="0"/>
                                  </a:rPr>
                                </m:ctrlPr>
                              </m:fPr>
                              <m:num>
                                <m:r>
                                  <a:rPr lang="fr-FR" i="1">
                                    <a:latin typeface="Cambria Math" panose="02040503050406030204" pitchFamily="18" charset="0"/>
                                    <a:ea typeface="Cambria Math" panose="02040503050406030204" pitchFamily="18" charset="0"/>
                                  </a:rPr>
                                  <m:t>𝑅</m:t>
                                </m:r>
                              </m:num>
                              <m:den>
                                <m:r>
                                  <a:rPr lang="fr-FR" i="1">
                                    <a:latin typeface="Cambria Math" panose="02040503050406030204" pitchFamily="18" charset="0"/>
                                    <a:ea typeface="Cambria Math" panose="02040503050406030204" pitchFamily="18" charset="0"/>
                                  </a:rPr>
                                  <m:t>𝑀</m:t>
                                </m:r>
                              </m:den>
                            </m:f>
                          </m:e>
                        </m:d>
                      </m:e>
                      <m:sup>
                        <m:r>
                          <a:rPr lang="fr-FR" i="1">
                            <a:latin typeface="Cambria Math" panose="02040503050406030204" pitchFamily="18" charset="0"/>
                            <a:ea typeface="Cambria Math" panose="02040503050406030204" pitchFamily="18" charset="0"/>
                          </a:rPr>
                          <m:t>5</m:t>
                        </m:r>
                      </m:sup>
                    </m:sSup>
                  </m:oMath>
                </a14:m>
                <a:r>
                  <a:rPr lang="fr-FR" dirty="0" smtClean="0"/>
                  <a:t> </a:t>
                </a:r>
                <a:endParaRPr lang="fr-FR" dirty="0"/>
              </a:p>
            </p:txBody>
          </p:sp>
        </mc:Choice>
        <mc:Fallback xmlns="">
          <p:sp>
            <p:nvSpPr>
              <p:cNvPr id="11" name="ZoneTexte 10"/>
              <p:cNvSpPr txBox="1">
                <a:spLocks noRot="1" noChangeAspect="1" noMove="1" noResize="1" noEditPoints="1" noAdjustHandles="1" noChangeArrowheads="1" noChangeShapeType="1" noTextEdit="1"/>
              </p:cNvSpPr>
              <p:nvPr/>
            </p:nvSpPr>
            <p:spPr>
              <a:xfrm>
                <a:off x="3276600" y="2511248"/>
                <a:ext cx="2750818" cy="917752"/>
              </a:xfrm>
              <a:prstGeom prst="rect">
                <a:avLst/>
              </a:prstGeom>
              <a:blipFill>
                <a:blip r:embed="rId5"/>
                <a:stretch>
                  <a:fillRect/>
                </a:stretch>
              </a:blipFill>
            </p:spPr>
            <p:txBody>
              <a:bodyPr/>
              <a:lstStyle/>
              <a:p>
                <a:r>
                  <a:rPr lang="fr-FR">
                    <a:noFill/>
                  </a:rPr>
                  <a:t> </a:t>
                </a:r>
              </a:p>
            </p:txBody>
          </p:sp>
        </mc:Fallback>
      </mc:AlternateContent>
      <p:sp>
        <p:nvSpPr>
          <p:cNvPr id="12" name="ZoneTexte 11"/>
          <p:cNvSpPr txBox="1"/>
          <p:nvPr/>
        </p:nvSpPr>
        <p:spPr>
          <a:xfrm>
            <a:off x="5867400" y="3048000"/>
            <a:ext cx="2584362" cy="369332"/>
          </a:xfrm>
          <a:prstGeom prst="rect">
            <a:avLst/>
          </a:prstGeom>
          <a:noFill/>
        </p:spPr>
        <p:txBody>
          <a:bodyPr wrap="none" rtlCol="0">
            <a:spAutoFit/>
          </a:bodyPr>
          <a:lstStyle/>
          <a:p>
            <a:r>
              <a:rPr lang="fr-FR" b="1" dirty="0" smtClean="0">
                <a:solidFill>
                  <a:srgbClr val="C00000"/>
                </a:solidFill>
              </a:rPr>
              <a:t>Tidal </a:t>
            </a:r>
            <a:r>
              <a:rPr lang="fr-FR" b="1" dirty="0" err="1" smtClean="0">
                <a:solidFill>
                  <a:srgbClr val="C00000"/>
                </a:solidFill>
              </a:rPr>
              <a:t>polarisability</a:t>
            </a:r>
            <a:endParaRPr lang="fr-FR" b="1" dirty="0">
              <a:solidFill>
                <a:srgbClr val="C00000"/>
              </a:solidFill>
            </a:endParaRPr>
          </a:p>
        </p:txBody>
      </p:sp>
      <p:sp>
        <p:nvSpPr>
          <p:cNvPr id="14" name="Titre 1"/>
          <p:cNvSpPr>
            <a:spLocks noGrp="1"/>
          </p:cNvSpPr>
          <p:nvPr>
            <p:ph type="title"/>
          </p:nvPr>
        </p:nvSpPr>
        <p:spPr>
          <a:xfrm>
            <a:off x="457200" y="304800"/>
            <a:ext cx="8229600" cy="693795"/>
          </a:xfrm>
        </p:spPr>
        <p:txBody>
          <a:bodyPr/>
          <a:lstStyle/>
          <a:p>
            <a:r>
              <a:rPr lang="fr-FR" sz="3200" dirty="0" err="1" smtClean="0"/>
              <a:t>Modeling</a:t>
            </a:r>
            <a:r>
              <a:rPr lang="fr-FR" sz="3200" dirty="0" smtClean="0"/>
              <a:t> (neutron) stars: </a:t>
            </a:r>
            <a:r>
              <a:rPr lang="fr-FR" sz="3200" dirty="0" err="1" smtClean="0"/>
              <a:t>hydrostatics</a:t>
            </a:r>
            <a:endParaRPr lang="fr-FR" sz="3200" dirty="0"/>
          </a:p>
        </p:txBody>
      </p:sp>
      <mc:AlternateContent xmlns:mc="http://schemas.openxmlformats.org/markup-compatibility/2006" xmlns:a14="http://schemas.microsoft.com/office/drawing/2010/main">
        <mc:Choice Requires="a14">
          <p:sp>
            <p:nvSpPr>
              <p:cNvPr id="15" name="ZoneTexte 14"/>
              <p:cNvSpPr txBox="1"/>
              <p:nvPr/>
            </p:nvSpPr>
            <p:spPr>
              <a:xfrm>
                <a:off x="0" y="838200"/>
                <a:ext cx="8185254" cy="1231106"/>
              </a:xfrm>
              <a:prstGeom prst="rect">
                <a:avLst/>
              </a:prstGeom>
              <a:noFill/>
            </p:spPr>
            <p:txBody>
              <a:bodyPr wrap="none" rtlCol="0">
                <a:spAutoFit/>
              </a:bodyPr>
              <a:lstStyle/>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Influence of a second body </a:t>
                </a:r>
                <a:r>
                  <a:rPr lang="fr-FR" dirty="0"/>
                  <a:t>=&gt; </a:t>
                </a:r>
                <a:r>
                  <a:rPr lang="fr-FR" dirty="0" err="1"/>
                  <a:t>Thorne</a:t>
                </a:r>
                <a:r>
                  <a:rPr lang="fr-FR" dirty="0"/>
                  <a:t> and </a:t>
                </a:r>
                <a:r>
                  <a:rPr lang="fr-FR" dirty="0" err="1"/>
                  <a:t>Campolattaro</a:t>
                </a:r>
                <a:r>
                  <a:rPr lang="fr-FR" dirty="0"/>
                  <a:t> (1967): </a:t>
                </a:r>
                <a:endParaRPr lang="fr-FR" dirty="0" smtClean="0"/>
              </a:p>
              <a:p>
                <a:endParaRPr lang="fr-FR"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fr-FR" sz="2000" i="1" smtClean="0">
                          <a:latin typeface="Cambria Math" panose="02040503050406030204" pitchFamily="18" charset="0"/>
                        </a:rPr>
                        <m:t> </m:t>
                      </m:r>
                    </m:oMath>
                  </m:oMathPara>
                </a14:m>
                <a:endParaRPr lang="fr-FR" sz="2000" dirty="0"/>
              </a:p>
            </p:txBody>
          </p:sp>
        </mc:Choice>
        <mc:Fallback xmlns="">
          <p:sp>
            <p:nvSpPr>
              <p:cNvPr id="15" name="ZoneTexte 14"/>
              <p:cNvSpPr txBox="1">
                <a:spLocks noRot="1" noChangeAspect="1" noMove="1" noResize="1" noEditPoints="1" noAdjustHandles="1" noChangeArrowheads="1" noChangeShapeType="1" noTextEdit="1"/>
              </p:cNvSpPr>
              <p:nvPr/>
            </p:nvSpPr>
            <p:spPr>
              <a:xfrm>
                <a:off x="0" y="838200"/>
                <a:ext cx="8185254" cy="1231106"/>
              </a:xfrm>
              <a:prstGeom prst="rect">
                <a:avLst/>
              </a:prstGeom>
              <a:blipFill>
                <a:blip r:embed="rId6"/>
                <a:stretch>
                  <a:fillRect l="-44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ZoneTexte 15"/>
              <p:cNvSpPr txBox="1"/>
              <p:nvPr/>
            </p:nvSpPr>
            <p:spPr>
              <a:xfrm>
                <a:off x="2984413" y="6029980"/>
                <a:ext cx="6223178" cy="523220"/>
              </a:xfrm>
              <a:prstGeom prst="rect">
                <a:avLst/>
              </a:prstGeom>
              <a:solidFill>
                <a:schemeClr val="tx2"/>
              </a:solidFill>
            </p:spPr>
            <p:txBody>
              <a:bodyPr wrap="none" rtlCol="0">
                <a:spAutoFit/>
              </a:bodyPr>
              <a:lstStyle/>
              <a:p>
                <a:pPr algn="ctr"/>
                <a:r>
                  <a:rPr lang="fr-FR" sz="2800" b="1" dirty="0" err="1" smtClean="0">
                    <a:solidFill>
                      <a:srgbClr val="FFFF00"/>
                    </a:solidFill>
                  </a:rPr>
                  <a:t>Only</a:t>
                </a:r>
                <a:r>
                  <a:rPr lang="fr-FR" sz="2800" b="1" dirty="0" smtClean="0">
                    <a:solidFill>
                      <a:srgbClr val="FFFF00"/>
                    </a:solidFill>
                  </a:rPr>
                  <a:t> </a:t>
                </a:r>
                <a:r>
                  <a:rPr lang="fr-FR" sz="2800" b="1" dirty="0" err="1" smtClean="0">
                    <a:solidFill>
                      <a:srgbClr val="FFFF00"/>
                    </a:solidFill>
                  </a:rPr>
                  <a:t>depends</a:t>
                </a:r>
                <a:r>
                  <a:rPr lang="fr-FR" sz="2800" b="1" dirty="0" smtClean="0">
                    <a:solidFill>
                      <a:srgbClr val="FFFF00"/>
                    </a:solidFill>
                  </a:rPr>
                  <a:t> on the </a:t>
                </a:r>
                <a:r>
                  <a:rPr lang="fr-FR" sz="2800" b="1" dirty="0" err="1" smtClean="0">
                    <a:solidFill>
                      <a:srgbClr val="FFFF00"/>
                    </a:solidFill>
                  </a:rPr>
                  <a:t>EoS</a:t>
                </a:r>
                <a:r>
                  <a:rPr lang="fr-FR" sz="2800" b="1" dirty="0" smtClean="0">
                    <a:solidFill>
                      <a:srgbClr val="FFFF00"/>
                    </a:solidFill>
                  </a:rPr>
                  <a:t> </a:t>
                </a:r>
                <a14:m>
                  <m:oMath xmlns:m="http://schemas.openxmlformats.org/officeDocument/2006/math">
                    <m:r>
                      <a:rPr lang="fr-FR" sz="2800" b="1" i="1">
                        <a:solidFill>
                          <a:srgbClr val="FFFF00"/>
                        </a:solidFill>
                        <a:latin typeface="Cambria Math" panose="02040503050406030204" pitchFamily="18" charset="0"/>
                      </a:rPr>
                      <m:t>𝑷</m:t>
                    </m:r>
                    <m:r>
                      <a:rPr lang="fr-FR" sz="2800" b="1" i="1">
                        <a:solidFill>
                          <a:srgbClr val="FFFF00"/>
                        </a:solidFill>
                        <a:latin typeface="Cambria Math" panose="02040503050406030204" pitchFamily="18" charset="0"/>
                      </a:rPr>
                      <m:t>(</m:t>
                    </m:r>
                    <m:r>
                      <a:rPr lang="fr-FR" sz="2800" b="1" i="1">
                        <a:solidFill>
                          <a:srgbClr val="FFFF00"/>
                        </a:solidFill>
                        <a:latin typeface="Cambria Math" panose="02040503050406030204" pitchFamily="18" charset="0"/>
                        <a:ea typeface="Cambria Math" panose="02040503050406030204" pitchFamily="18" charset="0"/>
                      </a:rPr>
                      <m:t>𝝆</m:t>
                    </m:r>
                    <m:r>
                      <a:rPr lang="fr-FR" sz="2800" b="1" i="1">
                        <a:solidFill>
                          <a:srgbClr val="FFFF00"/>
                        </a:solidFill>
                        <a:latin typeface="Cambria Math" panose="02040503050406030204" pitchFamily="18" charset="0"/>
                      </a:rPr>
                      <m:t>)</m:t>
                    </m:r>
                  </m:oMath>
                </a14:m>
                <a:r>
                  <a:rPr lang="fr-FR" sz="2800" b="1" dirty="0" smtClean="0">
                    <a:solidFill>
                      <a:srgbClr val="FFFF00"/>
                    </a:solidFill>
                  </a:rPr>
                  <a:t> </a:t>
                </a:r>
              </a:p>
            </p:txBody>
          </p:sp>
        </mc:Choice>
        <mc:Fallback xmlns="">
          <p:sp>
            <p:nvSpPr>
              <p:cNvPr id="16" name="ZoneTexte 15"/>
              <p:cNvSpPr txBox="1">
                <a:spLocks noRot="1" noChangeAspect="1" noMove="1" noResize="1" noEditPoints="1" noAdjustHandles="1" noChangeArrowheads="1" noChangeShapeType="1" noTextEdit="1"/>
              </p:cNvSpPr>
              <p:nvPr/>
            </p:nvSpPr>
            <p:spPr>
              <a:xfrm>
                <a:off x="2984413" y="6029980"/>
                <a:ext cx="6223178" cy="523220"/>
              </a:xfrm>
              <a:prstGeom prst="rect">
                <a:avLst/>
              </a:prstGeom>
              <a:blipFill>
                <a:blip r:embed="rId7"/>
                <a:stretch>
                  <a:fillRect l="-1569" t="-12791" b="-302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ZoneTexte 16"/>
              <p:cNvSpPr txBox="1"/>
              <p:nvPr/>
            </p:nvSpPr>
            <p:spPr>
              <a:xfrm>
                <a:off x="6096000" y="3505200"/>
                <a:ext cx="3048000" cy="5620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fr-FR" sz="2800" i="1" smtClean="0">
                              <a:latin typeface="Cambria Math" panose="02040503050406030204" pitchFamily="18" charset="0"/>
                            </a:rPr>
                          </m:ctrlPr>
                        </m:sSupPr>
                        <m:e>
                          <m:acc>
                            <m:accPr>
                              <m:chr m:val="̿"/>
                              <m:ctrlPr>
                                <a:rPr lang="fr-FR" sz="2800" i="1" smtClean="0">
                                  <a:latin typeface="Cambria Math" panose="02040503050406030204" pitchFamily="18" charset="0"/>
                                </a:rPr>
                              </m:ctrlPr>
                            </m:accPr>
                            <m:e>
                              <m:r>
                                <a:rPr lang="fr-FR" sz="2800" b="0" i="1" smtClean="0">
                                  <a:latin typeface="Cambria Math" panose="02040503050406030204" pitchFamily="18" charset="0"/>
                                </a:rPr>
                                <m:t>𝑄</m:t>
                              </m:r>
                            </m:e>
                          </m:acc>
                        </m:e>
                        <m:sup>
                          <m:r>
                            <a:rPr lang="fr-FR" sz="2800" b="0" i="1" smtClean="0">
                              <a:latin typeface="Cambria Math" panose="02040503050406030204" pitchFamily="18" charset="0"/>
                            </a:rPr>
                            <m:t>(</m:t>
                          </m:r>
                          <m:r>
                            <a:rPr lang="fr-FR" sz="2800" b="0" i="1" smtClean="0">
                              <a:latin typeface="Cambria Math" panose="02040503050406030204" pitchFamily="18" charset="0"/>
                            </a:rPr>
                            <m:t>𝑖</m:t>
                          </m:r>
                          <m:r>
                            <a:rPr lang="fr-FR" sz="2800" b="0" i="1" smtClean="0">
                              <a:latin typeface="Cambria Math" panose="02040503050406030204" pitchFamily="18" charset="0"/>
                            </a:rPr>
                            <m:t>)</m:t>
                          </m:r>
                        </m:sup>
                      </m:sSup>
                      <m:r>
                        <a:rPr lang="fr-FR" sz="2800" b="0" i="1" smtClean="0">
                          <a:latin typeface="Cambria Math" panose="02040503050406030204" pitchFamily="18" charset="0"/>
                        </a:rPr>
                        <m:t>=−</m:t>
                      </m:r>
                      <m:sSub>
                        <m:sSubPr>
                          <m:ctrlPr>
                            <a:rPr lang="fr-FR" sz="2800" b="0" i="1" smtClean="0">
                              <a:latin typeface="Cambria Math" panose="02040503050406030204" pitchFamily="18" charset="0"/>
                            </a:rPr>
                          </m:ctrlPr>
                        </m:sSubPr>
                        <m:e>
                          <m:r>
                            <m:rPr>
                              <m:sty m:val="p"/>
                            </m:rPr>
                            <a:rPr lang="el-GR" sz="2800" b="0" i="1" smtClean="0">
                              <a:latin typeface="Cambria Math" panose="02040503050406030204" pitchFamily="18" charset="0"/>
                              <a:ea typeface="Cambria Math" panose="02040503050406030204" pitchFamily="18" charset="0"/>
                            </a:rPr>
                            <m:t>Λ</m:t>
                          </m:r>
                        </m:e>
                        <m:sub>
                          <m:r>
                            <a:rPr lang="fr-FR" sz="2800" b="0" i="1" smtClean="0">
                              <a:latin typeface="Cambria Math" panose="02040503050406030204" pitchFamily="18" charset="0"/>
                            </a:rPr>
                            <m:t>𝑖</m:t>
                          </m:r>
                        </m:sub>
                      </m:sSub>
                      <m:sSup>
                        <m:sSupPr>
                          <m:ctrlPr>
                            <a:rPr lang="fr-FR" sz="2800" i="1">
                              <a:latin typeface="Cambria Math" panose="02040503050406030204" pitchFamily="18" charset="0"/>
                            </a:rPr>
                          </m:ctrlPr>
                        </m:sSupPr>
                        <m:e>
                          <m:acc>
                            <m:accPr>
                              <m:chr m:val="̿"/>
                              <m:ctrlPr>
                                <a:rPr lang="fr-FR" sz="2800" i="1">
                                  <a:latin typeface="Cambria Math" panose="02040503050406030204" pitchFamily="18" charset="0"/>
                                </a:rPr>
                              </m:ctrlPr>
                            </m:accPr>
                            <m:e>
                              <m:r>
                                <a:rPr lang="fr-FR" sz="2800" i="1" smtClean="0">
                                  <a:latin typeface="Cambria Math" panose="02040503050406030204" pitchFamily="18" charset="0"/>
                                  <a:ea typeface="Cambria Math" panose="02040503050406030204" pitchFamily="18" charset="0"/>
                                </a:rPr>
                                <m:t>ℇ</m:t>
                              </m:r>
                            </m:e>
                          </m:acc>
                        </m:e>
                        <m:sup>
                          <m:r>
                            <a:rPr lang="fr-FR" sz="2800" i="1">
                              <a:latin typeface="Cambria Math" panose="02040503050406030204" pitchFamily="18" charset="0"/>
                            </a:rPr>
                            <m:t>(</m:t>
                          </m:r>
                          <m:r>
                            <a:rPr lang="fr-FR" sz="2800" b="0" i="1" smtClean="0">
                              <a:latin typeface="Cambria Math" panose="02040503050406030204" pitchFamily="18" charset="0"/>
                            </a:rPr>
                            <m:t>𝑗</m:t>
                          </m:r>
                          <m:r>
                            <a:rPr lang="fr-FR" sz="2800" i="1">
                              <a:latin typeface="Cambria Math" panose="02040503050406030204" pitchFamily="18" charset="0"/>
                            </a:rPr>
                            <m:t>)</m:t>
                          </m:r>
                        </m:sup>
                      </m:sSup>
                    </m:oMath>
                  </m:oMathPara>
                </a14:m>
                <a:endParaRPr lang="fr-FR" sz="2800" dirty="0"/>
              </a:p>
            </p:txBody>
          </p:sp>
        </mc:Choice>
        <mc:Fallback xmlns="">
          <p:sp>
            <p:nvSpPr>
              <p:cNvPr id="17" name="ZoneTexte 16"/>
              <p:cNvSpPr txBox="1">
                <a:spLocks noRot="1" noChangeAspect="1" noMove="1" noResize="1" noEditPoints="1" noAdjustHandles="1" noChangeArrowheads="1" noChangeShapeType="1" noTextEdit="1"/>
              </p:cNvSpPr>
              <p:nvPr/>
            </p:nvSpPr>
            <p:spPr>
              <a:xfrm>
                <a:off x="6096000" y="3505200"/>
                <a:ext cx="3048000" cy="562013"/>
              </a:xfrm>
              <a:prstGeom prst="rect">
                <a:avLst/>
              </a:prstGeom>
              <a:blipFill>
                <a:blip r:embed="rId8"/>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64944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écuti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Century Gothic"/>
        <a:ea typeface=""/>
        <a:cs typeface=""/>
      </a:majorFont>
      <a:minorFont>
        <a:latin typeface="Segoe Print"/>
        <a:ea typeface=""/>
        <a:cs typeface=""/>
      </a:minorFont>
    </a:fontScheme>
    <a:fmtScheme name="Exécutif">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73902</TotalTime>
  <Words>3992</Words>
  <Application>Microsoft Office PowerPoint</Application>
  <PresentationFormat>Affichage à l'écran (4:3)</PresentationFormat>
  <Paragraphs>475</Paragraphs>
  <Slides>44</Slides>
  <Notes>22</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44</vt:i4>
      </vt:variant>
    </vt:vector>
  </HeadingPairs>
  <TitlesOfParts>
    <vt:vector size="58" baseType="lpstr">
      <vt:lpstr>Arial</vt:lpstr>
      <vt:lpstr>Calibri</vt:lpstr>
      <vt:lpstr>Cambria Math</vt:lpstr>
      <vt:lpstr>Century Gothic</vt:lpstr>
      <vt:lpstr>Comic Sans MS</vt:lpstr>
      <vt:lpstr>Courier New</vt:lpstr>
      <vt:lpstr>open_sanslight</vt:lpstr>
      <vt:lpstr>Segoe Print</vt:lpstr>
      <vt:lpstr>Segoe Script</vt:lpstr>
      <vt:lpstr>Symbol</vt:lpstr>
      <vt:lpstr>Times New Roman</vt:lpstr>
      <vt:lpstr>URWPalladioL-Roma</vt:lpstr>
      <vt:lpstr>Verdana</vt:lpstr>
      <vt:lpstr>Exécutif</vt:lpstr>
      <vt:lpstr> Unveiling the structure of ultra-dense matter </vt:lpstr>
      <vt:lpstr>plan </vt:lpstr>
      <vt:lpstr>plan </vt:lpstr>
      <vt:lpstr>Neutron stars record list   </vt:lpstr>
      <vt:lpstr>Présentation PowerPoint</vt:lpstr>
      <vt:lpstr>Présentation PowerPoint</vt:lpstr>
      <vt:lpstr>plan </vt:lpstr>
      <vt:lpstr>Modeling (neutron) stars: hydrostatics</vt:lpstr>
      <vt:lpstr>Modeling (neutron) stars: hydrostatics</vt:lpstr>
      <vt:lpstr>Présentation PowerPoint</vt:lpstr>
      <vt:lpstr>Présentation PowerPoint</vt:lpstr>
      <vt:lpstr>plan </vt:lpstr>
      <vt:lpstr>Neutron star EoS and nuclear physics  </vt:lpstr>
      <vt:lpstr>Jumping across the scales ?  </vt:lpstr>
      <vt:lpstr>Jumping across the scales: the syllabus</vt:lpstr>
      <vt:lpstr>Bayesian Inference </vt:lpstr>
      <vt:lpstr>Laboratory experiments</vt:lpstr>
      <vt:lpstr> </vt:lpstr>
      <vt:lpstr>The nuclear physics predictions </vt:lpstr>
      <vt:lpstr>The nuclear physics predictions </vt:lpstr>
      <vt:lpstr>plan </vt:lpstr>
      <vt:lpstr>Quarks in the core of neutron stars?</vt:lpstr>
      <vt:lpstr>Quarks in the core of neutron stars ?</vt:lpstr>
      <vt:lpstr>Quarks in the core of neutron stars ?</vt:lpstr>
      <vt:lpstr>Quarks in the core of neutron stars ?</vt:lpstr>
      <vt:lpstr>The Einstein Telescope project</vt:lpstr>
      <vt:lpstr>Conclusions</vt:lpstr>
      <vt:lpstr>Présentation PowerPoint</vt:lpstr>
      <vt:lpstr> L’histoire de(s) découverte(s)</vt:lpstr>
      <vt:lpstr> L’histoire de(s) découverte(s)</vt:lpstr>
      <vt:lpstr> L’histoire de(s) découverte(s)</vt:lpstr>
      <vt:lpstr> L’histoire de(s) découverte(s)</vt:lpstr>
      <vt:lpstr>La détection d’OG interféromètre Michelson-Fabry-Perot</vt:lpstr>
      <vt:lpstr>Présentation PowerPoint</vt:lpstr>
      <vt:lpstr>Tighter constraints from high energy experiments ? </vt:lpstr>
      <vt:lpstr>Strategy II: high precision</vt:lpstr>
      <vt:lpstr>Strategy III: new probes</vt:lpstr>
      <vt:lpstr>Présentation PowerPoint</vt:lpstr>
      <vt:lpstr>Neutron Stars: today  </vt:lpstr>
      <vt:lpstr>GW detectors: the present network</vt:lpstr>
      <vt:lpstr>Présentation PowerPoint</vt:lpstr>
      <vt:lpstr>Présentation PowerPoint</vt:lpstr>
      <vt:lpstr>ET sensitivity</vt:lpstr>
      <vt:lpstr>ET sensitivity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francesca gulminelli</dc:creator>
  <cp:lastModifiedBy>francesca gulminelli</cp:lastModifiedBy>
  <cp:revision>1014</cp:revision>
  <cp:lastPrinted>2023-06-22T13:35:58Z</cp:lastPrinted>
  <dcterms:created xsi:type="dcterms:W3CDTF">1601-01-01T00:00:00Z</dcterms:created>
  <dcterms:modified xsi:type="dcterms:W3CDTF">2023-07-02T12:39:58Z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