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63" r:id="rId3"/>
    <p:sldId id="4295" r:id="rId4"/>
    <p:sldId id="4286" r:id="rId5"/>
    <p:sldId id="4303" r:id="rId6"/>
    <p:sldId id="1174" r:id="rId7"/>
    <p:sldId id="1357" r:id="rId8"/>
    <p:sldId id="1342" r:id="rId9"/>
    <p:sldId id="4296" r:id="rId10"/>
    <p:sldId id="4297" r:id="rId11"/>
    <p:sldId id="4289" r:id="rId12"/>
    <p:sldId id="2743" r:id="rId13"/>
    <p:sldId id="3007" r:id="rId14"/>
    <p:sldId id="4298" r:id="rId15"/>
    <p:sldId id="4299" r:id="rId16"/>
    <p:sldId id="1362" r:id="rId17"/>
    <p:sldId id="4300" r:id="rId18"/>
    <p:sldId id="1369" r:id="rId19"/>
    <p:sldId id="1361" r:id="rId20"/>
    <p:sldId id="1349" r:id="rId21"/>
    <p:sldId id="4302" r:id="rId22"/>
    <p:sldId id="1400" r:id="rId23"/>
    <p:sldId id="1394" r:id="rId24"/>
    <p:sldId id="4293" r:id="rId25"/>
    <p:sldId id="1415" r:id="rId26"/>
    <p:sldId id="4308" r:id="rId27"/>
    <p:sldId id="4307" r:id="rId28"/>
    <p:sldId id="4305" r:id="rId29"/>
    <p:sldId id="4306" r:id="rId30"/>
    <p:sldId id="1418" r:id="rId31"/>
    <p:sldId id="1420" r:id="rId32"/>
    <p:sldId id="1419" r:id="rId33"/>
    <p:sldId id="3032" r:id="rId34"/>
    <p:sldId id="3006" r:id="rId35"/>
    <p:sldId id="2983" r:id="rId36"/>
    <p:sldId id="3000" r:id="rId37"/>
    <p:sldId id="4301" r:id="rId38"/>
    <p:sldId id="1242" r:id="rId39"/>
    <p:sldId id="1244" r:id="rId40"/>
    <p:sldId id="1593" r:id="rId41"/>
    <p:sldId id="1595" r:id="rId42"/>
    <p:sldId id="1594" r:id="rId43"/>
    <p:sldId id="2722" r:id="rId44"/>
    <p:sldId id="2715" r:id="rId45"/>
    <p:sldId id="2720" r:id="rId46"/>
    <p:sldId id="2716" r:id="rId47"/>
    <p:sldId id="2717" r:id="rId48"/>
    <p:sldId id="273" r:id="rId49"/>
    <p:sldId id="2755" r:id="rId50"/>
    <p:sldId id="687" r:id="rId51"/>
    <p:sldId id="4309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0A8"/>
    <a:srgbClr val="E5E5E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4" autoAdjust="0"/>
    <p:restoredTop sz="88732" autoAdjust="0"/>
  </p:normalViewPr>
  <p:slideViewPr>
    <p:cSldViewPr snapToGrid="0" snapToObjects="1">
      <p:cViewPr varScale="1">
        <p:scale>
          <a:sx n="87" d="100"/>
          <a:sy n="87" d="100"/>
        </p:scale>
        <p:origin x="232" y="6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5E00D-92B5-0549-BCA5-3467728A7097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2E87A-2FDD-DD46-B97E-5E556FD32F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123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2E87A-2FDD-DD46-B97E-5E556FD32F5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26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2E87A-2FDD-DD46-B97E-5E556FD32F5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06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2E87A-2FDD-DD46-B97E-5E556FD32F5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9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2E87A-2FDD-DD46-B97E-5E556FD32F5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895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2E87A-2FDD-DD46-B97E-5E556FD32F50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51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 for NISQ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2E87A-2FDD-DD46-B97E-5E556FD32F50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07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32fb081bad_2_226:notes"/>
          <p:cNvSpPr txBox="1">
            <a:spLocks noGrp="1"/>
          </p:cNvSpPr>
          <p:nvPr>
            <p:ph type="body" idx="1"/>
          </p:nvPr>
        </p:nvSpPr>
        <p:spPr>
          <a:xfrm>
            <a:off x="583897" y="4861783"/>
            <a:ext cx="5899779" cy="4780552"/>
          </a:xfrm>
          <a:prstGeom prst="rect">
            <a:avLst/>
          </a:prstGeom>
        </p:spPr>
        <p:txBody>
          <a:bodyPr spcFirstLastPara="1" wrap="square" lIns="92500" tIns="46250" rIns="92500" bIns="4625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232fb081bad_2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8800" y="979488"/>
            <a:ext cx="5967413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97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9A326-B737-9EEE-5E2B-A4889DDBD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18598C-1F20-9BB8-F6ED-404C8BBDC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1C5F82-7C3C-D0CC-FFAE-4D0F08A8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D005B6-035E-9765-EA25-D85F0B42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C9FFE6-D631-B7F8-9D86-4CB3965F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2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F1F8C2-78D3-EC55-6A84-7732CAB9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FBB09F-96B9-4CDA-FA05-E8371A5A0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D8B025-96CC-99D2-0C9A-7016D946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4945EE-A0EB-960B-ABDD-456AFF2AC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165724-833C-4F47-83FA-D78CA5DA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55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2544C96-FD84-2684-806C-0A579B2D9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5099BA-ECE6-E78D-A5DA-3F0B5048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3DA47C-8D48-BE69-D8AE-47D30DD05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580DF3-3951-4D94-C9C4-87BAC950A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8EA754-4A4F-0318-5AE8-248D64EE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616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75378" y="571198"/>
            <a:ext cx="10240228" cy="10365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56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75378" y="1776626"/>
            <a:ext cx="10240228" cy="360191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4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533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5" imgH="335" progId="TCLayout.ActiveDocument.1">
                  <p:embed/>
                </p:oleObj>
              </mc:Choice>
              <mc:Fallback>
                <p:oleObj name="think-cell Slide" r:id="rId4" imgW="335" imgH="33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b="1" i="0" baseline="0" dirty="0"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F2610-07DF-1ACF-7F7A-008857E4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EA6588-5F95-607D-CD91-0603BA654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A11A92-3B59-3F53-2CD3-9BA8CD286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8BC2DA-7039-638F-7B3A-A8A7BBF4F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F57FB9-BFA1-BCD1-1A1E-5AE00A31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32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9A99-7826-36F7-A0DD-33EB5B3A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03FFE3-90FC-1D45-8140-A5F93402F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E2447E-E612-275C-A754-ECD68AED9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C489E9-F694-96FD-8FAF-0BA47576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FF5067-2B41-2FF3-14E3-C08BF307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15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38E8C-F7C7-1F0F-BC9C-2CF4FEB16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C7C006-51F0-FAAC-8E13-59CF41A84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7A3869-E1ED-104A-7461-ED174D0CF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55F0D4-B47C-293A-BD80-88CB11C6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D4EC8B-4B3B-64F7-3570-9D70D4EB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7DCFBB-8757-D840-877C-5B65D5BE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76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FD15E-5441-F62D-FFD2-5727CDEBC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E054D0-47E9-94B8-1BFD-12E211559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531F84-D5C9-6435-1AEB-4CE5572F1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C04C3D-C136-E690-4D03-C1F5D780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0350CB2-01FF-131B-F84B-A64CACC55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DFE3FB-D437-B3F6-1A53-1ECD6A87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F5D6276-7342-CAA2-E147-DBEBB5FD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B36FFD-BF51-2DD3-4BA2-620DE050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35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058C89-BA18-07DD-BBA8-83F8D6945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0" y="314609"/>
            <a:ext cx="10515600" cy="853791"/>
          </a:xfrm>
        </p:spPr>
        <p:txBody>
          <a:bodyPr anchor="t"/>
          <a:lstStyle>
            <a:lvl1pPr>
              <a:defRPr b="0"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A98F05-3D2A-17F7-F78F-E5EAA7F3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DB3AF1-2384-001A-0AC6-0A0A90E3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144665-9250-8579-6422-35B8C738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90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277CB2-E4C3-F9B3-7996-94D24467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953D751-FA1D-6B1C-5F93-5C0885546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1FCB0A-3130-2A40-7F1C-5E7E7B0E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3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78003-5C52-CDDB-48B8-A5349B40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B0DD81-8761-08C3-695B-953D74B79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60EDF9-601C-7152-4866-795F81E2F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B7FE02-2D30-C396-6466-B98AAAC2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5BE6A8-CDC5-4096-73B2-594F0D16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C447C6-1CB6-92B1-59DD-DFC3CA68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60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1A908-4460-81EC-B3C8-037F95FA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F0333E-2764-9452-F0F4-471E68F92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E6A0EF-89BE-0D29-2C5F-F243A3917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184962-33DD-68C0-688A-84049665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A5EC53-56DA-2101-847D-786A6FBD3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F99288-E796-9560-27E0-FEFF4B02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18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85C9E01-E5A2-80F3-AB39-7C4316426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8A2ED-27E8-D06E-04F5-B096591A7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3EF0F1-F496-48F7-FF22-A6661327C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BB1D8-82DF-5746-87EB-30EC5DFF38AB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0C6BC7-DA05-4E30-BE04-3800C95C6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46D34D-D868-8945-A3CA-D4A69E1DE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CAA34-8D4E-1F4F-B6F6-271246CF9B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8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33.emf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20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image" Target="../media/image310.png"/><Relationship Id="rId7" Type="http://schemas.openxmlformats.org/officeDocument/2006/relationships/image" Target="../media/image65.png"/><Relationship Id="rId12" Type="http://schemas.openxmlformats.org/officeDocument/2006/relationships/image" Target="../media/image6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50.png"/><Relationship Id="rId5" Type="http://schemas.openxmlformats.org/officeDocument/2006/relationships/image" Target="../media/image330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3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0.png"/><Relationship Id="rId5" Type="http://schemas.openxmlformats.org/officeDocument/2006/relationships/image" Target="../media/image74.emf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2.em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tiff"/><Relationship Id="rId4" Type="http://schemas.openxmlformats.org/officeDocument/2006/relationships/image" Target="../media/image3.tiff"/><Relationship Id="rId9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50.png"/><Relationship Id="rId7" Type="http://schemas.openxmlformats.org/officeDocument/2006/relationships/image" Target="../media/image74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0.png"/><Relationship Id="rId11" Type="http://schemas.openxmlformats.org/officeDocument/2006/relationships/image" Target="../media/image79.png"/><Relationship Id="rId5" Type="http://schemas.openxmlformats.org/officeDocument/2006/relationships/image" Target="../media/image770.png"/><Relationship Id="rId10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80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88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94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tiff"/><Relationship Id="rId7" Type="http://schemas.openxmlformats.org/officeDocument/2006/relationships/image" Target="../media/image97.jpeg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15.png"/><Relationship Id="rId7" Type="http://schemas.openxmlformats.org/officeDocument/2006/relationships/image" Target="../media/image109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4.jpg"/><Relationship Id="rId4" Type="http://schemas.openxmlformats.org/officeDocument/2006/relationships/image" Target="../media/image116.png"/><Relationship Id="rId9" Type="http://schemas.openxmlformats.org/officeDocument/2006/relationships/image" Target="../media/image10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2.tiff"/><Relationship Id="rId12" Type="http://schemas.openxmlformats.org/officeDocument/2006/relationships/image" Target="../media/image15.jpeg"/><Relationship Id="rId2" Type="http://schemas.openxmlformats.org/officeDocument/2006/relationships/image" Target="../media/image5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11" Type="http://schemas.openxmlformats.org/officeDocument/2006/relationships/image" Target="../media/image14.jpeg"/><Relationship Id="rId5" Type="http://schemas.openxmlformats.org/officeDocument/2006/relationships/image" Target="../media/image10.tiff"/><Relationship Id="rId15" Type="http://schemas.openxmlformats.org/officeDocument/2006/relationships/image" Target="../media/image8.png"/><Relationship Id="rId10" Type="http://schemas.openxmlformats.org/officeDocument/2006/relationships/image" Target="../media/image2.emf"/><Relationship Id="rId4" Type="http://schemas.openxmlformats.org/officeDocument/2006/relationships/image" Target="../media/image3.tiff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11" Type="http://schemas.openxmlformats.org/officeDocument/2006/relationships/image" Target="../media/image126.png"/><Relationship Id="rId5" Type="http://schemas.openxmlformats.org/officeDocument/2006/relationships/image" Target="../media/image122.png"/><Relationship Id="rId10" Type="http://schemas.openxmlformats.org/officeDocument/2006/relationships/image" Target="../media/image109.jpeg"/><Relationship Id="rId4" Type="http://schemas.openxmlformats.org/officeDocument/2006/relationships/image" Target="../media/image121.png"/><Relationship Id="rId9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110.png"/><Relationship Id="rId7" Type="http://schemas.openxmlformats.org/officeDocument/2006/relationships/image" Target="../media/image109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0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emf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emf"/><Relationship Id="rId7" Type="http://schemas.openxmlformats.org/officeDocument/2006/relationships/image" Target="../media/image140.jpe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png"/><Relationship Id="rId4" Type="http://schemas.openxmlformats.org/officeDocument/2006/relationships/image" Target="../media/image137.emf"/><Relationship Id="rId9" Type="http://schemas.openxmlformats.org/officeDocument/2006/relationships/image" Target="../media/image14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image" Target="../media/image300.png"/><Relationship Id="rId7" Type="http://schemas.openxmlformats.org/officeDocument/2006/relationships/image" Target="../media/image14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png"/><Relationship Id="rId5" Type="http://schemas.openxmlformats.org/officeDocument/2006/relationships/image" Target="../media/image510.png"/><Relationship Id="rId4" Type="http://schemas.openxmlformats.org/officeDocument/2006/relationships/image" Target="../media/image4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image" Target="../media/image147.png"/><Relationship Id="rId4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png"/><Relationship Id="rId4" Type="http://schemas.openxmlformats.org/officeDocument/2006/relationships/image" Target="../media/image1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hyperlink" Target="https://qei2023.sciencesconf.org/" TargetMode="External"/><Relationship Id="rId4" Type="http://schemas.openxmlformats.org/officeDocument/2006/relationships/hyperlink" Target="http://www.quantum-energy-initiative.org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sv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emf"/><Relationship Id="rId4" Type="http://schemas.openxmlformats.org/officeDocument/2006/relationships/image" Target="../media/image1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3.tiff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3.jpg"/><Relationship Id="rId4" Type="http://schemas.openxmlformats.org/officeDocument/2006/relationships/image" Target="../media/image18.pn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5.jpeg"/><Relationship Id="rId10" Type="http://schemas.openxmlformats.org/officeDocument/2006/relationships/image" Target="../media/image32.jpg"/><Relationship Id="rId4" Type="http://schemas.openxmlformats.org/officeDocument/2006/relationships/image" Target="../media/image24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20.jpeg"/><Relationship Id="rId4" Type="http://schemas.openxmlformats.org/officeDocument/2006/relationships/image" Target="../media/image34.emf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E61B704-6806-4A08-9827-8CE3BFECC6C7}"/>
              </a:ext>
            </a:extLst>
          </p:cNvPr>
          <p:cNvSpPr txBox="1"/>
          <p:nvPr/>
        </p:nvSpPr>
        <p:spPr>
          <a:xfrm>
            <a:off x="2146958" y="4531267"/>
            <a:ext cx="749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Congrès Général de la SFP</a:t>
            </a:r>
          </a:p>
          <a:p>
            <a:pPr algn="ctr"/>
            <a:r>
              <a:rPr lang="fr-FR" sz="2400" i="1" dirty="0"/>
              <a:t>Paris, 3-7 juillet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83CA5-D345-938A-5E40-14A10D829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788" y="1908475"/>
            <a:ext cx="7840980" cy="12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6" rIns="91411" bIns="45706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4000" dirty="0">
                <a:latin typeface="Calibri" pitchFamily="34" charset="0"/>
              </a:rPr>
              <a:t>Quantum </a:t>
            </a:r>
            <a:r>
              <a:rPr lang="fr-FR" sz="4000" dirty="0" err="1">
                <a:latin typeface="Calibri" pitchFamily="34" charset="0"/>
              </a:rPr>
              <a:t>Energetics</a:t>
            </a:r>
            <a:endParaRPr lang="fr-FR" sz="4000" dirty="0">
              <a:latin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fr-FR" sz="4000" b="0" dirty="0" err="1">
                <a:latin typeface="Calibri" pitchFamily="34" charset="0"/>
              </a:rPr>
              <a:t>Foundations</a:t>
            </a:r>
            <a:r>
              <a:rPr lang="fr-FR" sz="4000" dirty="0">
                <a:latin typeface="Calibri" pitchFamily="34" charset="0"/>
              </a:rPr>
              <a:t>,</a:t>
            </a:r>
            <a:r>
              <a:rPr lang="fr-FR" sz="4000" b="0" dirty="0">
                <a:latin typeface="Calibri" pitchFamily="34" charset="0"/>
              </a:rPr>
              <a:t> Applications</a:t>
            </a:r>
            <a:endParaRPr lang="fr-FR" sz="500" b="0" dirty="0">
              <a:latin typeface="Calibri" pitchFamily="3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51003DF1-B812-315B-7270-6C1F84F4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451" y="3549185"/>
            <a:ext cx="5259651" cy="40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pPr algn="ctr"/>
            <a:r>
              <a:rPr lang="fr-FR" sz="2000" dirty="0">
                <a:latin typeface="Calibri" pitchFamily="34" charset="0"/>
              </a:rPr>
              <a:t>Alexia </a:t>
            </a:r>
            <a:r>
              <a:rPr lang="fr-FR" sz="2000" dirty="0" err="1">
                <a:latin typeface="Calibri" pitchFamily="34" charset="0"/>
              </a:rPr>
              <a:t>Auffèves</a:t>
            </a:r>
            <a:r>
              <a:rPr lang="fr-FR" sz="2000" dirty="0">
                <a:latin typeface="Calibri" pitchFamily="34" charset="0"/>
              </a:rPr>
              <a:t>, CNRS, </a:t>
            </a:r>
            <a:r>
              <a:rPr lang="fr-FR" sz="2000" dirty="0" err="1">
                <a:latin typeface="Calibri" pitchFamily="34" charset="0"/>
              </a:rPr>
              <a:t>MajuLab@CQT</a:t>
            </a:r>
            <a:r>
              <a:rPr lang="fr-FR" sz="2000" dirty="0">
                <a:latin typeface="Calibri" pitchFamily="34" charset="0"/>
              </a:rPr>
              <a:t>, Singapore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1C5DA5C-2804-5506-F1BE-081B007D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039" y="177453"/>
            <a:ext cx="909279" cy="90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FE5E9E-FD7E-F8A6-641B-2406CD9C0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8" y="5855325"/>
            <a:ext cx="2597839" cy="1002675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9BA57248-0565-06D5-C8DC-56A0F889D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8" y="177453"/>
            <a:ext cx="138846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pPr algn="ctr"/>
            <a:r>
              <a:rPr lang="fr-FR" sz="3600" dirty="0">
                <a:latin typeface="Calibri" pitchFamily="34" charset="0"/>
              </a:rPr>
              <a:t>|QET&gt;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5D0539-EA94-BEBC-76F1-50B972FA7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238" y="6089076"/>
            <a:ext cx="3004204" cy="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3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5E7717-CBF3-EF1F-FC81-39CA670D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994" y="4438801"/>
            <a:ext cx="5476409" cy="1841936"/>
          </a:xfrm>
          <a:prstGeom prst="rect">
            <a:avLst/>
          </a:prstGeom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E0E74B44-CB63-7B5F-8716-377B71B6AC75}"/>
              </a:ext>
            </a:extLst>
          </p:cNvPr>
          <p:cNvSpPr/>
          <p:nvPr/>
        </p:nvSpPr>
        <p:spPr>
          <a:xfrm>
            <a:off x="8167316" y="1854289"/>
            <a:ext cx="3471622" cy="2009096"/>
          </a:xfrm>
          <a:prstGeom prst="ellipse">
            <a:avLst/>
          </a:prstGeom>
          <a:solidFill>
            <a:schemeClr val="accent1">
              <a:alpha val="4487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6DCC209-5A02-3BF9-DAE3-2AABF1F5D601}"/>
              </a:ext>
            </a:extLst>
          </p:cNvPr>
          <p:cNvSpPr/>
          <p:nvPr/>
        </p:nvSpPr>
        <p:spPr>
          <a:xfrm>
            <a:off x="8144664" y="932774"/>
            <a:ext cx="3471622" cy="2048622"/>
          </a:xfrm>
          <a:prstGeom prst="ellipse">
            <a:avLst/>
          </a:prstGeom>
          <a:solidFill>
            <a:schemeClr val="accent6">
              <a:lumMod val="40000"/>
              <a:lumOff val="60000"/>
              <a:alpha val="4439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442" y="248392"/>
            <a:ext cx="11076157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Towards</a:t>
            </a:r>
            <a:r>
              <a:rPr lang="fr-FR" sz="4000" dirty="0"/>
              <a:t> quantum </a:t>
            </a:r>
            <a:r>
              <a:rPr lang="fr-FR" sz="4000" dirty="0" err="1"/>
              <a:t>thermodynamics</a:t>
            </a:r>
            <a:r>
              <a:rPr lang="fr-FR" sz="4000" dirty="0"/>
              <a:t> II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2F6A02-6AE4-0A8B-E23B-9F2C72B525A3}"/>
              </a:ext>
            </a:extLst>
          </p:cNvPr>
          <p:cNvSpPr/>
          <p:nvPr/>
        </p:nvSpPr>
        <p:spPr>
          <a:xfrm>
            <a:off x="431470" y="3648297"/>
            <a:ext cx="2666241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irreversibility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fundamental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bounds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fluctuation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theorems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BD4675A-C5C8-D1DD-D79F-EFCD09AF4066}"/>
              </a:ext>
            </a:extLst>
          </p:cNvPr>
          <p:cNvSpPr/>
          <p:nvPr/>
        </p:nvSpPr>
        <p:spPr>
          <a:xfrm>
            <a:off x="8416985" y="1384647"/>
            <a:ext cx="325764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Stochastic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09D8C6-873C-2FC8-4282-6678D3C796D9}"/>
              </a:ext>
            </a:extLst>
          </p:cNvPr>
          <p:cNvSpPr/>
          <p:nvPr/>
        </p:nvSpPr>
        <p:spPr>
          <a:xfrm>
            <a:off x="8852494" y="3140292"/>
            <a:ext cx="276379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8BC595-F95E-5245-0B79-CC26D64ABC34}"/>
              </a:ext>
            </a:extLst>
          </p:cNvPr>
          <p:cNvSpPr/>
          <p:nvPr/>
        </p:nvSpPr>
        <p:spPr>
          <a:xfrm>
            <a:off x="9540061" y="2231746"/>
            <a:ext cx="69439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QTD</a:t>
            </a:r>
          </a:p>
        </p:txBody>
      </p:sp>
      <p:pic>
        <p:nvPicPr>
          <p:cNvPr id="3074" name="Picture 2" descr="Quantum Stochastic Thermodynamics: Foundations and Selected Applications  (Oxford Graduate Texts): Strasberg, Philipp: 9780192895585: Amazon.com:  Books">
            <a:extLst>
              <a:ext uri="{FF2B5EF4-FFF2-40B4-BE49-F238E27FC236}">
                <a16:creationId xmlns:a16="http://schemas.microsoft.com/office/drawing/2014/main" id="{890CF0B9-1783-F84A-AD09-BF2B268B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264" y="4244927"/>
            <a:ext cx="1630617" cy="23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BBDA8A-A6AB-8C4D-E907-FF2D3FA22B36}"/>
              </a:ext>
            </a:extLst>
          </p:cNvPr>
          <p:cNvSpPr/>
          <p:nvPr/>
        </p:nvSpPr>
        <p:spPr>
          <a:xfrm>
            <a:off x="491076" y="1282971"/>
            <a:ext cx="6950972" cy="197947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90A37B39-BE64-9064-6C18-BB7643D86EAD}"/>
              </a:ext>
            </a:extLst>
          </p:cNvPr>
          <p:cNvSpPr/>
          <p:nvPr/>
        </p:nvSpPr>
        <p:spPr>
          <a:xfrm>
            <a:off x="1996368" y="1968949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2A37EC-59F1-0D90-D339-CA7503990D67}"/>
              </a:ext>
            </a:extLst>
          </p:cNvPr>
          <p:cNvSpPr txBox="1"/>
          <p:nvPr/>
        </p:nvSpPr>
        <p:spPr>
          <a:xfrm>
            <a:off x="2091843" y="2409058"/>
            <a:ext cx="1374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fr-FR" sz="2000" i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11BFB9-52BF-F83E-8FA4-8CF1FBA3EF3D}"/>
              </a:ext>
            </a:extLst>
          </p:cNvPr>
          <p:cNvSpPr txBox="1"/>
          <p:nvPr/>
        </p:nvSpPr>
        <p:spPr>
          <a:xfrm>
            <a:off x="5332410" y="2527745"/>
            <a:ext cx="1374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fr-FR" sz="2000" i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0" name="Grouper 28">
            <a:extLst>
              <a:ext uri="{FF2B5EF4-FFF2-40B4-BE49-F238E27FC236}">
                <a16:creationId xmlns:a16="http://schemas.microsoft.com/office/drawing/2014/main" id="{4F97F29D-A5CD-DF97-4827-3DE05D729EA8}"/>
              </a:ext>
            </a:extLst>
          </p:cNvPr>
          <p:cNvGrpSpPr/>
          <p:nvPr/>
        </p:nvGrpSpPr>
        <p:grpSpPr>
          <a:xfrm rot="20555416">
            <a:off x="5208294" y="1581533"/>
            <a:ext cx="566078" cy="467821"/>
            <a:chOff x="2082799" y="2095500"/>
            <a:chExt cx="3513550" cy="3378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654B91-814C-8F24-F0AA-BC38E4E9683F}"/>
                </a:ext>
              </a:extLst>
            </p:cNvPr>
            <p:cNvSpPr/>
            <p:nvPr/>
          </p:nvSpPr>
          <p:spPr>
            <a:xfrm>
              <a:off x="2730500" y="3073400"/>
              <a:ext cx="2146300" cy="2133600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6EB36DD-0111-BAE8-A32C-15EF6D312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2799" y="2565400"/>
              <a:ext cx="3503178" cy="2908300"/>
            </a:xfrm>
            <a:prstGeom prst="rect">
              <a:avLst/>
            </a:prstGeom>
          </p:spPr>
        </p:pic>
        <p:sp>
          <p:nvSpPr>
            <p:cNvPr id="15" name="Parallélogramme 14">
              <a:extLst>
                <a:ext uri="{FF2B5EF4-FFF2-40B4-BE49-F238E27FC236}">
                  <a16:creationId xmlns:a16="http://schemas.microsoft.com/office/drawing/2014/main" id="{535E5228-B288-2EC7-4B35-96FE4D423F78}"/>
                </a:ext>
              </a:extLst>
            </p:cNvPr>
            <p:cNvSpPr/>
            <p:nvPr/>
          </p:nvSpPr>
          <p:spPr>
            <a:xfrm>
              <a:off x="2730500" y="2349500"/>
              <a:ext cx="2768600" cy="774700"/>
            </a:xfrm>
            <a:prstGeom prst="parallelogram">
              <a:avLst>
                <a:gd name="adj" fmla="val 86539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9C8AB449-095D-526B-A337-7D47BC579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6200" y="2095500"/>
              <a:ext cx="2971800" cy="1181100"/>
            </a:xfrm>
            <a:prstGeom prst="rect">
              <a:avLst/>
            </a:prstGeom>
          </p:spPr>
        </p:pic>
        <p:sp>
          <p:nvSpPr>
            <p:cNvPr id="32" name="Parallélogramme 31">
              <a:extLst>
                <a:ext uri="{FF2B5EF4-FFF2-40B4-BE49-F238E27FC236}">
                  <a16:creationId xmlns:a16="http://schemas.microsoft.com/office/drawing/2014/main" id="{5F56EA5B-3E44-A89E-D804-79EF813740B6}"/>
                </a:ext>
              </a:extLst>
            </p:cNvPr>
            <p:cNvSpPr/>
            <p:nvPr/>
          </p:nvSpPr>
          <p:spPr>
            <a:xfrm rot="16200000" flipV="1">
              <a:off x="3746500" y="3492500"/>
              <a:ext cx="2857500" cy="546100"/>
            </a:xfrm>
            <a:prstGeom prst="parallelogram">
              <a:avLst>
                <a:gd name="adj" fmla="val 132402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8C9D445-B99B-A808-6550-62CA8E811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347766">
              <a:off x="4748465" y="2522095"/>
              <a:ext cx="847884" cy="2379977"/>
            </a:xfrm>
            <a:prstGeom prst="rect">
              <a:avLst/>
            </a:prstGeom>
          </p:spPr>
        </p:pic>
      </p:grp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id="{8ED641A5-915F-5202-A9CE-62C05B2BCFA0}"/>
              </a:ext>
            </a:extLst>
          </p:cNvPr>
          <p:cNvSpPr/>
          <p:nvPr/>
        </p:nvSpPr>
        <p:spPr>
          <a:xfrm rot="10800000">
            <a:off x="5141774" y="2114883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2" descr="Fire PNG Clipart ">
            <a:extLst>
              <a:ext uri="{FF2B5EF4-FFF2-40B4-BE49-F238E27FC236}">
                <a16:creationId xmlns:a16="http://schemas.microsoft.com/office/drawing/2014/main" id="{6C9956F9-6E3C-9873-083D-3EAD1964E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14" y="1663584"/>
            <a:ext cx="1114487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3E31CE-21D0-3DBF-EC2E-7D61E59615FD}"/>
              </a:ext>
            </a:extLst>
          </p:cNvPr>
          <p:cNvSpPr/>
          <p:nvPr/>
        </p:nvSpPr>
        <p:spPr>
          <a:xfrm>
            <a:off x="3139409" y="1923611"/>
            <a:ext cx="1426842" cy="597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19FDFDF-AC7E-2C41-8A41-559B087E9D1F}"/>
              </a:ext>
            </a:extLst>
          </p:cNvPr>
          <p:cNvSpPr/>
          <p:nvPr/>
        </p:nvSpPr>
        <p:spPr>
          <a:xfrm>
            <a:off x="3406111" y="2129336"/>
            <a:ext cx="203945" cy="19448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904009C2-AAC8-1145-BDE3-89A2B0B3419B}"/>
              </a:ext>
            </a:extLst>
          </p:cNvPr>
          <p:cNvCxnSpPr>
            <a:cxnSpLocks/>
          </p:cNvCxnSpPr>
          <p:nvPr/>
        </p:nvCxnSpPr>
        <p:spPr>
          <a:xfrm>
            <a:off x="3888215" y="1923611"/>
            <a:ext cx="0" cy="5976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D26789BC-239C-DD1F-C4E9-9215D9E97678}"/>
              </a:ext>
            </a:extLst>
          </p:cNvPr>
          <p:cNvSpPr txBox="1"/>
          <p:nvPr/>
        </p:nvSpPr>
        <p:spPr>
          <a:xfrm>
            <a:off x="3139409" y="1446629"/>
            <a:ext cx="5597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196F128-9B4F-369A-1C04-E15D0281275E}"/>
              </a:ext>
            </a:extLst>
          </p:cNvPr>
          <p:cNvSpPr txBox="1"/>
          <p:nvPr/>
        </p:nvSpPr>
        <p:spPr>
          <a:xfrm>
            <a:off x="3888215" y="1446629"/>
            <a:ext cx="65904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pic>
        <p:nvPicPr>
          <p:cNvPr id="42" name="Picture 8" descr="Battery Health - Monitor Stats dans l'App Store">
            <a:extLst>
              <a:ext uri="{FF2B5EF4-FFF2-40B4-BE49-F238E27FC236}">
                <a16:creationId xmlns:a16="http://schemas.microsoft.com/office/drawing/2014/main" id="{94AA8355-667D-D568-898C-E9CDA3916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715421" y="1831391"/>
            <a:ext cx="1226724" cy="730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600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75067E-613E-60F8-EF99-DC6B04A03C0E}"/>
              </a:ext>
            </a:extLst>
          </p:cNvPr>
          <p:cNvSpPr/>
          <p:nvPr/>
        </p:nvSpPr>
        <p:spPr>
          <a:xfrm>
            <a:off x="491076" y="1282971"/>
            <a:ext cx="6950972" cy="197947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0988" y="244693"/>
            <a:ext cx="11201177" cy="1143000"/>
          </a:xfrm>
        </p:spPr>
        <p:txBody>
          <a:bodyPr>
            <a:noAutofit/>
          </a:bodyPr>
          <a:lstStyle/>
          <a:p>
            <a:r>
              <a:rPr lang="fr-FR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Towards</a:t>
            </a:r>
            <a:r>
              <a:rPr lang="fr-FR" sz="4000" dirty="0">
                <a:latin typeface="Calibri" panose="020F0502020204030204" pitchFamily="34" charset="0"/>
                <a:cs typeface="Calibri" panose="020F0502020204030204" pitchFamily="34" charset="0"/>
              </a:rPr>
              <a:t> quantum </a:t>
            </a:r>
            <a:r>
              <a:rPr lang="fr-FR" sz="4000" strike="sngStrike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fr-FR" sz="40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 III</a:t>
            </a:r>
            <a:r>
              <a:rPr lang="fr-FR" sz="4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endParaRPr lang="fr-FR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er 44">
            <a:extLst>
              <a:ext uri="{FF2B5EF4-FFF2-40B4-BE49-F238E27FC236}">
                <a16:creationId xmlns:a16="http://schemas.microsoft.com/office/drawing/2014/main" id="{4D4EAF00-A469-F27D-32C9-91AAA922E7A3}"/>
              </a:ext>
            </a:extLst>
          </p:cNvPr>
          <p:cNvGrpSpPr/>
          <p:nvPr/>
        </p:nvGrpSpPr>
        <p:grpSpPr>
          <a:xfrm rot="1733707">
            <a:off x="5156602" y="2952849"/>
            <a:ext cx="914400" cy="889000"/>
            <a:chOff x="5905500" y="2133600"/>
            <a:chExt cx="2997201" cy="314653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95DF45-E71A-4DC6-20F5-C9DF363A9EA5}"/>
                </a:ext>
              </a:extLst>
            </p:cNvPr>
            <p:cNvSpPr/>
            <p:nvPr/>
          </p:nvSpPr>
          <p:spPr>
            <a:xfrm>
              <a:off x="6032500" y="2997200"/>
              <a:ext cx="2146300" cy="2133600"/>
            </a:xfrm>
            <a:prstGeom prst="rect">
              <a:avLst/>
            </a:prstGeom>
            <a:solidFill>
              <a:srgbClr val="00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Parallélogramme 28">
              <a:extLst>
                <a:ext uri="{FF2B5EF4-FFF2-40B4-BE49-F238E27FC236}">
                  <a16:creationId xmlns:a16="http://schemas.microsoft.com/office/drawing/2014/main" id="{44C4B06D-4784-432C-1FD0-36624B56A35F}"/>
                </a:ext>
              </a:extLst>
            </p:cNvPr>
            <p:cNvSpPr/>
            <p:nvPr/>
          </p:nvSpPr>
          <p:spPr>
            <a:xfrm>
              <a:off x="6032500" y="2273300"/>
              <a:ext cx="2768600" cy="774700"/>
            </a:xfrm>
            <a:prstGeom prst="parallelogram">
              <a:avLst>
                <a:gd name="adj" fmla="val 86539"/>
              </a:avLst>
            </a:prstGeom>
            <a:solidFill>
              <a:srgbClr val="00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Parallélogramme 29">
              <a:extLst>
                <a:ext uri="{FF2B5EF4-FFF2-40B4-BE49-F238E27FC236}">
                  <a16:creationId xmlns:a16="http://schemas.microsoft.com/office/drawing/2014/main" id="{E32BFD65-6990-C454-F134-0507C0A6A766}"/>
                </a:ext>
              </a:extLst>
            </p:cNvPr>
            <p:cNvSpPr/>
            <p:nvPr/>
          </p:nvSpPr>
          <p:spPr>
            <a:xfrm rot="16200000" flipV="1">
              <a:off x="7048500" y="3416300"/>
              <a:ext cx="2857500" cy="546100"/>
            </a:xfrm>
            <a:prstGeom prst="parallelogram">
              <a:avLst>
                <a:gd name="adj" fmla="val 132402"/>
              </a:avLst>
            </a:prstGeom>
            <a:solidFill>
              <a:srgbClr val="00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F5658A08-E7EF-33EC-F9FA-7B84468E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5500" y="2451100"/>
              <a:ext cx="2413000" cy="2829034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7415315-77AF-F6D5-14FF-360D721FE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7900" y="2133600"/>
              <a:ext cx="2413000" cy="911334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FA61BE0-5736-5E6A-4133-B2C17B045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182169">
              <a:off x="7861301" y="2209800"/>
              <a:ext cx="1041400" cy="2829034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0E31D6-97C2-B685-722F-6D76003D3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6" y="4640478"/>
            <a:ext cx="5984560" cy="1896009"/>
          </a:xfrm>
          <a:prstGeom prst="rect">
            <a:avLst/>
          </a:prstGeom>
        </p:spPr>
      </p:pic>
      <p:grpSp>
        <p:nvGrpSpPr>
          <p:cNvPr id="26" name="Grouper 28">
            <a:extLst>
              <a:ext uri="{FF2B5EF4-FFF2-40B4-BE49-F238E27FC236}">
                <a16:creationId xmlns:a16="http://schemas.microsoft.com/office/drawing/2014/main" id="{C6D26A20-968A-8BF7-F8E8-61D1BAB4FC16}"/>
              </a:ext>
            </a:extLst>
          </p:cNvPr>
          <p:cNvGrpSpPr/>
          <p:nvPr/>
        </p:nvGrpSpPr>
        <p:grpSpPr>
          <a:xfrm rot="20555416">
            <a:off x="5417319" y="1557219"/>
            <a:ext cx="566078" cy="467821"/>
            <a:chOff x="2082799" y="2095500"/>
            <a:chExt cx="3513550" cy="33782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8BBE33F-8486-F6CA-51DE-0D9B8D29D228}"/>
                </a:ext>
              </a:extLst>
            </p:cNvPr>
            <p:cNvSpPr/>
            <p:nvPr/>
          </p:nvSpPr>
          <p:spPr>
            <a:xfrm>
              <a:off x="2730500" y="3073400"/>
              <a:ext cx="2146300" cy="2133600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8BDEC5A-7951-1924-9A42-0472F9C90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2799" y="2565400"/>
              <a:ext cx="3503178" cy="2908300"/>
            </a:xfrm>
            <a:prstGeom prst="rect">
              <a:avLst/>
            </a:prstGeom>
          </p:spPr>
        </p:pic>
        <p:sp>
          <p:nvSpPr>
            <p:cNvPr id="39" name="Parallélogramme 38">
              <a:extLst>
                <a:ext uri="{FF2B5EF4-FFF2-40B4-BE49-F238E27FC236}">
                  <a16:creationId xmlns:a16="http://schemas.microsoft.com/office/drawing/2014/main" id="{587E7A97-6010-B694-8200-C438C33AE877}"/>
                </a:ext>
              </a:extLst>
            </p:cNvPr>
            <p:cNvSpPr/>
            <p:nvPr/>
          </p:nvSpPr>
          <p:spPr>
            <a:xfrm>
              <a:off x="2730500" y="2349500"/>
              <a:ext cx="2768600" cy="774700"/>
            </a:xfrm>
            <a:prstGeom prst="parallelogram">
              <a:avLst>
                <a:gd name="adj" fmla="val 86539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557225CB-D7EF-C64E-A3B8-1DE5944D6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6200" y="2095500"/>
              <a:ext cx="2971800" cy="1181100"/>
            </a:xfrm>
            <a:prstGeom prst="rect">
              <a:avLst/>
            </a:prstGeom>
          </p:spPr>
        </p:pic>
        <p:sp>
          <p:nvSpPr>
            <p:cNvPr id="41" name="Parallélogramme 40">
              <a:extLst>
                <a:ext uri="{FF2B5EF4-FFF2-40B4-BE49-F238E27FC236}">
                  <a16:creationId xmlns:a16="http://schemas.microsoft.com/office/drawing/2014/main" id="{E731176F-C2A4-CFFE-A999-C37DC21C8176}"/>
                </a:ext>
              </a:extLst>
            </p:cNvPr>
            <p:cNvSpPr/>
            <p:nvPr/>
          </p:nvSpPr>
          <p:spPr>
            <a:xfrm rot="16200000" flipV="1">
              <a:off x="3746500" y="3492500"/>
              <a:ext cx="2857500" cy="546100"/>
            </a:xfrm>
            <a:prstGeom prst="parallelogram">
              <a:avLst>
                <a:gd name="adj" fmla="val 132402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2CECB0EC-21C6-1393-032A-DC6F397D5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47766">
              <a:off x="4748465" y="2522095"/>
              <a:ext cx="847884" cy="2379977"/>
            </a:xfrm>
            <a:prstGeom prst="rect">
              <a:avLst/>
            </a:prstGeom>
          </p:spPr>
        </p:pic>
      </p:grpSp>
      <p:sp>
        <p:nvSpPr>
          <p:cNvPr id="43" name="Flèche vers la droite 42">
            <a:extLst>
              <a:ext uri="{FF2B5EF4-FFF2-40B4-BE49-F238E27FC236}">
                <a16:creationId xmlns:a16="http://schemas.microsoft.com/office/drawing/2014/main" id="{70B8D9A1-A58A-6A41-772D-4110D444D423}"/>
              </a:ext>
            </a:extLst>
          </p:cNvPr>
          <p:cNvSpPr/>
          <p:nvPr/>
        </p:nvSpPr>
        <p:spPr>
          <a:xfrm rot="10800000">
            <a:off x="5350799" y="2090569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2" descr="Fire PNG Clipart ">
            <a:extLst>
              <a:ext uri="{FF2B5EF4-FFF2-40B4-BE49-F238E27FC236}">
                <a16:creationId xmlns:a16="http://schemas.microsoft.com/office/drawing/2014/main" id="{C5174692-8D63-6411-85A9-A2BB7B2D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39" y="1639270"/>
            <a:ext cx="1114487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A703EE6-DFE5-46AC-97AE-2539EF12B836}"/>
              </a:ext>
            </a:extLst>
          </p:cNvPr>
          <p:cNvSpPr/>
          <p:nvPr/>
        </p:nvSpPr>
        <p:spPr>
          <a:xfrm>
            <a:off x="3348434" y="1899297"/>
            <a:ext cx="1426842" cy="597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954037C-1282-C7CB-3232-DFE22F957DC6}"/>
              </a:ext>
            </a:extLst>
          </p:cNvPr>
          <p:cNvSpPr/>
          <p:nvPr/>
        </p:nvSpPr>
        <p:spPr>
          <a:xfrm>
            <a:off x="3615136" y="2105022"/>
            <a:ext cx="203945" cy="19448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34D21D5-FC5F-75D8-4082-EF112AA52D7E}"/>
              </a:ext>
            </a:extLst>
          </p:cNvPr>
          <p:cNvCxnSpPr>
            <a:cxnSpLocks/>
          </p:cNvCxnSpPr>
          <p:nvPr/>
        </p:nvCxnSpPr>
        <p:spPr>
          <a:xfrm>
            <a:off x="4097240" y="1899297"/>
            <a:ext cx="0" cy="5976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82FD0DF4-A875-201F-A84F-ED95D55A2C52}"/>
              </a:ext>
            </a:extLst>
          </p:cNvPr>
          <p:cNvSpPr txBox="1"/>
          <p:nvPr/>
        </p:nvSpPr>
        <p:spPr>
          <a:xfrm>
            <a:off x="3348434" y="1422315"/>
            <a:ext cx="5597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|0&gt;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113AEA6-07DC-EF17-8C15-B00942D8138E}"/>
              </a:ext>
            </a:extLst>
          </p:cNvPr>
          <p:cNvSpPr txBox="1"/>
          <p:nvPr/>
        </p:nvSpPr>
        <p:spPr>
          <a:xfrm>
            <a:off x="4097240" y="1422315"/>
            <a:ext cx="65904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|1&gt;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34E21888-BF19-8A3A-AD5A-2A48D28887E7}"/>
              </a:ext>
            </a:extLst>
          </p:cNvPr>
          <p:cNvSpPr txBox="1"/>
          <p:nvPr/>
        </p:nvSpPr>
        <p:spPr>
          <a:xfrm>
            <a:off x="6733472" y="3206913"/>
            <a:ext cx="1374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« Quantum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 »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F3762752-CD06-7BF0-475F-F50380B07037}"/>
              </a:ext>
            </a:extLst>
          </p:cNvPr>
          <p:cNvCxnSpPr/>
          <p:nvPr/>
        </p:nvCxnSpPr>
        <p:spPr>
          <a:xfrm flipH="1">
            <a:off x="4881716" y="1135626"/>
            <a:ext cx="2514210" cy="16272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A7A041D8-1CA5-637C-AF47-F48379329A92}"/>
              </a:ext>
            </a:extLst>
          </p:cNvPr>
          <p:cNvCxnSpPr>
            <a:cxnSpLocks/>
          </p:cNvCxnSpPr>
          <p:nvPr/>
        </p:nvCxnSpPr>
        <p:spPr>
          <a:xfrm flipH="1" flipV="1">
            <a:off x="4881716" y="1521499"/>
            <a:ext cx="2514210" cy="948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FC808BCE-0496-2830-171B-60FD347E3FEE}"/>
              </a:ext>
            </a:extLst>
          </p:cNvPr>
          <p:cNvCxnSpPr/>
          <p:nvPr/>
        </p:nvCxnSpPr>
        <p:spPr>
          <a:xfrm flipV="1">
            <a:off x="8836001" y="1792859"/>
            <a:ext cx="406531" cy="776913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1C4B1204-720E-5089-BBD9-6BC7A0288F35}"/>
              </a:ext>
            </a:extLst>
          </p:cNvPr>
          <p:cNvSpPr/>
          <p:nvPr/>
        </p:nvSpPr>
        <p:spPr>
          <a:xfrm>
            <a:off x="8369437" y="1639270"/>
            <a:ext cx="985618" cy="101684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0" name="Flèche courbée vers la gauche 69">
            <a:extLst>
              <a:ext uri="{FF2B5EF4-FFF2-40B4-BE49-F238E27FC236}">
                <a16:creationId xmlns:a16="http://schemas.microsoft.com/office/drawing/2014/main" id="{05211409-E9F4-4A9A-E3B2-C6B40CA5270A}"/>
              </a:ext>
            </a:extLst>
          </p:cNvPr>
          <p:cNvSpPr/>
          <p:nvPr/>
        </p:nvSpPr>
        <p:spPr>
          <a:xfrm rot="5628680">
            <a:off x="5594767" y="1033604"/>
            <a:ext cx="1565524" cy="5023945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B610370-5419-F714-9EC1-79C10F4768BF}"/>
              </a:ext>
            </a:extLst>
          </p:cNvPr>
          <p:cNvSpPr txBox="1"/>
          <p:nvPr/>
        </p:nvSpPr>
        <p:spPr>
          <a:xfrm>
            <a:off x="8513112" y="4203067"/>
            <a:ext cx="3149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A source of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randomness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entropy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fr-F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85030C81-CEAA-B6EA-855C-4C49ED5587E3}"/>
              </a:ext>
            </a:extLst>
          </p:cNvPr>
          <p:cNvSpPr txBox="1"/>
          <p:nvPr/>
        </p:nvSpPr>
        <p:spPr>
          <a:xfrm>
            <a:off x="7420906" y="5588482"/>
            <a:ext cx="3921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Propose to « 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rebuild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quantum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on quantum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 »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ED2673AD-917D-876B-B38F-3FEA138B0C94}"/>
              </a:ext>
            </a:extLst>
          </p:cNvPr>
          <p:cNvSpPr/>
          <p:nvPr/>
        </p:nvSpPr>
        <p:spPr>
          <a:xfrm>
            <a:off x="1996368" y="1968949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1AE0A4-796B-14A7-4C75-93F47B89CF25}"/>
              </a:ext>
            </a:extLst>
          </p:cNvPr>
          <p:cNvSpPr txBox="1"/>
          <p:nvPr/>
        </p:nvSpPr>
        <p:spPr>
          <a:xfrm>
            <a:off x="2091843" y="2409058"/>
            <a:ext cx="1374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W?</a:t>
            </a:r>
          </a:p>
        </p:txBody>
      </p:sp>
      <p:pic>
        <p:nvPicPr>
          <p:cNvPr id="5" name="Picture 8" descr="Battery Health - Monitor Stats dans l'App Store">
            <a:extLst>
              <a:ext uri="{FF2B5EF4-FFF2-40B4-BE49-F238E27FC236}">
                <a16:creationId xmlns:a16="http://schemas.microsoft.com/office/drawing/2014/main" id="{BA354554-205A-CACD-DE1F-2FEBE19B5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715421" y="1831391"/>
            <a:ext cx="1226724" cy="730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273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E667C-CA2C-824B-532A-F06C62AE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Emergence of quantum </a:t>
            </a:r>
            <a:r>
              <a:rPr lang="fr-FR" dirty="0" err="1"/>
              <a:t>energetics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DC8C36-C21E-B5AC-16DA-5E6F1B4B97D3}"/>
              </a:ext>
            </a:extLst>
          </p:cNvPr>
          <p:cNvSpPr txBox="1"/>
          <p:nvPr/>
        </p:nvSpPr>
        <p:spPr>
          <a:xfrm>
            <a:off x="676970" y="1532233"/>
            <a:ext cx="10418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fr-FR" sz="2400" dirty="0" err="1"/>
              <a:t>Study</a:t>
            </a:r>
            <a:r>
              <a:rPr lang="fr-FR" sz="2400" dirty="0"/>
              <a:t> of </a:t>
            </a:r>
            <a:r>
              <a:rPr lang="fr-FR" sz="2400" dirty="0" err="1"/>
              <a:t>energy</a:t>
            </a:r>
            <a:r>
              <a:rPr lang="fr-FR" sz="2400" dirty="0"/>
              <a:t>, </a:t>
            </a:r>
            <a:r>
              <a:rPr lang="fr-FR" sz="2400" dirty="0" err="1"/>
              <a:t>entropy</a:t>
            </a:r>
            <a:r>
              <a:rPr lang="fr-FR" sz="2400" dirty="0"/>
              <a:t>, information flows and </a:t>
            </a:r>
            <a:r>
              <a:rPr lang="fr-FR" sz="2400" dirty="0" err="1"/>
              <a:t>their</a:t>
            </a:r>
            <a:r>
              <a:rPr lang="fr-FR" sz="2400" dirty="0"/>
              <a:t> relations in the quantum world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2400" dirty="0"/>
              <a:t>Cousin of quantum </a:t>
            </a:r>
            <a:r>
              <a:rPr lang="fr-FR" sz="2400" dirty="0" err="1"/>
              <a:t>thermodynamics</a:t>
            </a:r>
            <a:r>
              <a:rPr lang="fr-FR" sz="2400" dirty="0"/>
              <a:t>, but not </a:t>
            </a:r>
            <a:r>
              <a:rPr lang="fr-FR" sz="2400" dirty="0" err="1"/>
              <a:t>necessary</a:t>
            </a:r>
            <a:r>
              <a:rPr lang="fr-FR" sz="2400" dirty="0"/>
              <a:t> to have a </a:t>
            </a:r>
            <a:r>
              <a:rPr lang="fr-FR" sz="2400" dirty="0" err="1"/>
              <a:t>temperature</a:t>
            </a:r>
            <a:r>
              <a:rPr lang="fr-FR" sz="2400" dirty="0"/>
              <a:t> </a:t>
            </a:r>
          </a:p>
        </p:txBody>
      </p:sp>
      <p:pic>
        <p:nvPicPr>
          <p:cNvPr id="4" name="Picture 2" descr="Fire PNG Clipart ">
            <a:extLst>
              <a:ext uri="{FF2B5EF4-FFF2-40B4-BE49-F238E27FC236}">
                <a16:creationId xmlns:a16="http://schemas.microsoft.com/office/drawing/2014/main" id="{77A07CF6-B5C2-4605-0F7B-440E0C7A5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00" y="4110599"/>
            <a:ext cx="1114487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AD792DE-E6AA-242C-EF18-FD001B94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59" y="5128092"/>
            <a:ext cx="1111194" cy="120939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3C139E1-1C4E-0874-8BBC-906B01473736}"/>
              </a:ext>
            </a:extLst>
          </p:cNvPr>
          <p:cNvSpPr/>
          <p:nvPr/>
        </p:nvSpPr>
        <p:spPr>
          <a:xfrm>
            <a:off x="2580865" y="5010200"/>
            <a:ext cx="556591" cy="5433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pic>
        <p:nvPicPr>
          <p:cNvPr id="8" name="Picture 8" descr="Battery Health - Monitor Stats dans l'App Store">
            <a:extLst>
              <a:ext uri="{FF2B5EF4-FFF2-40B4-BE49-F238E27FC236}">
                <a16:creationId xmlns:a16="http://schemas.microsoft.com/office/drawing/2014/main" id="{BC41D245-D236-CAD5-EE19-B2D300C05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1013299" y="4838440"/>
            <a:ext cx="1226724" cy="730678"/>
          </a:xfrm>
          <a:prstGeom prst="rect">
            <a:avLst/>
          </a:prstGeom>
          <a:noFill/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28A329DD-3051-94D0-10D3-02D287107D29}"/>
              </a:ext>
            </a:extLst>
          </p:cNvPr>
          <p:cNvSpPr/>
          <p:nvPr/>
        </p:nvSpPr>
        <p:spPr>
          <a:xfrm>
            <a:off x="8430045" y="4932109"/>
            <a:ext cx="556591" cy="5433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pic>
        <p:nvPicPr>
          <p:cNvPr id="14" name="Picture 8" descr="Battery Health - Monitor Stats dans l'App Store">
            <a:extLst>
              <a:ext uri="{FF2B5EF4-FFF2-40B4-BE49-F238E27FC236}">
                <a16:creationId xmlns:a16="http://schemas.microsoft.com/office/drawing/2014/main" id="{D4B65B20-8FCC-2E53-AD3A-790A73270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6894753" y="4804008"/>
            <a:ext cx="1226724" cy="730678"/>
          </a:xfrm>
          <a:prstGeom prst="rect">
            <a:avLst/>
          </a:prstGeom>
          <a:noFill/>
        </p:spPr>
      </p:pic>
      <p:sp>
        <p:nvSpPr>
          <p:cNvPr id="37" name="Flèche vers la droite 36">
            <a:extLst>
              <a:ext uri="{FF2B5EF4-FFF2-40B4-BE49-F238E27FC236}">
                <a16:creationId xmlns:a16="http://schemas.microsoft.com/office/drawing/2014/main" id="{85512E0A-BB07-C11B-769E-02CB248998BC}"/>
              </a:ext>
            </a:extLst>
          </p:cNvPr>
          <p:cNvSpPr/>
          <p:nvPr/>
        </p:nvSpPr>
        <p:spPr>
          <a:xfrm>
            <a:off x="5314256" y="4939231"/>
            <a:ext cx="1073426" cy="5513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8D378DBA-15BA-9D5C-B113-4532E79B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227" y="4627914"/>
            <a:ext cx="1090318" cy="8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49,269 Thermometer Stock Photos, Pictures &amp; Royalty-Free Images - iStock">
            <a:extLst>
              <a:ext uri="{FF2B5EF4-FFF2-40B4-BE49-F238E27FC236}">
                <a16:creationId xmlns:a16="http://schemas.microsoft.com/office/drawing/2014/main" id="{DF76022A-59AC-85DB-7A56-83E3E384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30" y="3601564"/>
            <a:ext cx="1073426" cy="10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0310214-D14C-D25A-E43A-49BE246A892F}"/>
              </a:ext>
            </a:extLst>
          </p:cNvPr>
          <p:cNvCxnSpPr/>
          <p:nvPr/>
        </p:nvCxnSpPr>
        <p:spPr>
          <a:xfrm flipH="1">
            <a:off x="4994031" y="3601564"/>
            <a:ext cx="1688123" cy="81803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0A13364-18A3-4FE2-3531-8FF4ABDFC5F7}"/>
              </a:ext>
            </a:extLst>
          </p:cNvPr>
          <p:cNvCxnSpPr>
            <a:cxnSpLocks/>
          </p:cNvCxnSpPr>
          <p:nvPr/>
        </p:nvCxnSpPr>
        <p:spPr>
          <a:xfrm flipH="1" flipV="1">
            <a:off x="4994031" y="3601564"/>
            <a:ext cx="1592153" cy="79210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Double flèche horizontale 8">
            <a:extLst>
              <a:ext uri="{FF2B5EF4-FFF2-40B4-BE49-F238E27FC236}">
                <a16:creationId xmlns:a16="http://schemas.microsoft.com/office/drawing/2014/main" id="{1AAB6512-F9C0-E5CF-BA71-14BD591B345D}"/>
              </a:ext>
            </a:extLst>
          </p:cNvPr>
          <p:cNvSpPr/>
          <p:nvPr/>
        </p:nvSpPr>
        <p:spPr>
          <a:xfrm>
            <a:off x="1931817" y="5128092"/>
            <a:ext cx="565198" cy="2496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courbée vers la gauche 15">
            <a:extLst>
              <a:ext uri="{FF2B5EF4-FFF2-40B4-BE49-F238E27FC236}">
                <a16:creationId xmlns:a16="http://schemas.microsoft.com/office/drawing/2014/main" id="{C4F2A02D-E809-1342-517B-D27809F2331B}"/>
              </a:ext>
            </a:extLst>
          </p:cNvPr>
          <p:cNvSpPr/>
          <p:nvPr/>
        </p:nvSpPr>
        <p:spPr>
          <a:xfrm flipH="1">
            <a:off x="3193949" y="4917462"/>
            <a:ext cx="443605" cy="6599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Double flèche horizontale 16">
            <a:extLst>
              <a:ext uri="{FF2B5EF4-FFF2-40B4-BE49-F238E27FC236}">
                <a16:creationId xmlns:a16="http://schemas.microsoft.com/office/drawing/2014/main" id="{7FF6A867-00B9-F190-0C11-7638A9A5DB67}"/>
              </a:ext>
            </a:extLst>
          </p:cNvPr>
          <p:cNvSpPr/>
          <p:nvPr/>
        </p:nvSpPr>
        <p:spPr>
          <a:xfrm>
            <a:off x="7825563" y="5078961"/>
            <a:ext cx="565198" cy="2496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Double flèche horizontale 17">
            <a:extLst>
              <a:ext uri="{FF2B5EF4-FFF2-40B4-BE49-F238E27FC236}">
                <a16:creationId xmlns:a16="http://schemas.microsoft.com/office/drawing/2014/main" id="{FECBDE29-FC64-69B5-4F40-2638AA73FB1E}"/>
              </a:ext>
            </a:extLst>
          </p:cNvPr>
          <p:cNvSpPr/>
          <p:nvPr/>
        </p:nvSpPr>
        <p:spPr>
          <a:xfrm>
            <a:off x="9065205" y="5067189"/>
            <a:ext cx="565198" cy="2496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455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E667C-CA2C-824B-532A-F06C62AE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Motivations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DC8C36-C21E-B5AC-16DA-5E6F1B4B97D3}"/>
              </a:ext>
            </a:extLst>
          </p:cNvPr>
          <p:cNvSpPr txBox="1"/>
          <p:nvPr/>
        </p:nvSpPr>
        <p:spPr>
          <a:xfrm>
            <a:off x="739356" y="1274185"/>
            <a:ext cx="5516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fr-FR" sz="2400" dirty="0"/>
              <a:t>Quantum noise as a </a:t>
            </a:r>
            <a:r>
              <a:rPr lang="fr-FR" sz="2400" dirty="0" err="1"/>
              <a:t>resource</a:t>
            </a:r>
            <a:r>
              <a:rPr lang="fr-FR" sz="2400" dirty="0"/>
              <a:t> (Can </a:t>
            </a:r>
            <a:r>
              <a:rPr lang="fr-FR" sz="2400" dirty="0" err="1"/>
              <a:t>we</a:t>
            </a:r>
            <a:r>
              <a:rPr lang="fr-FR" sz="2400" dirty="0"/>
              <a:t> </a:t>
            </a:r>
            <a:r>
              <a:rPr lang="fr-FR" sz="2400" dirty="0" err="1"/>
              <a:t>turn</a:t>
            </a:r>
            <a:r>
              <a:rPr lang="fr-FR" sz="2400" dirty="0"/>
              <a:t> </a:t>
            </a:r>
            <a:r>
              <a:rPr lang="fr-FR" sz="2400" dirty="0" err="1"/>
              <a:t>heat</a:t>
            </a:r>
            <a:r>
              <a:rPr lang="fr-FR" sz="2400" dirty="0"/>
              <a:t> </a:t>
            </a:r>
            <a:r>
              <a:rPr lang="fr-FR" sz="2400" dirty="0" err="1"/>
              <a:t>into</a:t>
            </a:r>
            <a:r>
              <a:rPr lang="fr-FR" sz="2400" dirty="0"/>
              <a:t> </a:t>
            </a:r>
            <a:r>
              <a:rPr lang="fr-FR" sz="2400" dirty="0" err="1"/>
              <a:t>work</a:t>
            </a:r>
            <a:r>
              <a:rPr lang="fr-FR" sz="2400" dirty="0"/>
              <a:t>?)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2400" dirty="0"/>
              <a:t>Quantum batteries (Can I store and </a:t>
            </a:r>
            <a:r>
              <a:rPr lang="fr-FR" sz="2400" dirty="0" err="1"/>
              <a:t>retrieve</a:t>
            </a:r>
            <a:r>
              <a:rPr lang="fr-FR" sz="2400" dirty="0"/>
              <a:t> </a:t>
            </a:r>
            <a:r>
              <a:rPr lang="fr-FR" sz="2400" dirty="0" err="1"/>
              <a:t>work</a:t>
            </a:r>
            <a:r>
              <a:rPr lang="fr-FR" sz="2400" dirty="0"/>
              <a:t> at </a:t>
            </a:r>
            <a:r>
              <a:rPr lang="fr-FR" sz="2400" dirty="0" err="1"/>
              <a:t>will</a:t>
            </a:r>
            <a:r>
              <a:rPr lang="fr-FR" sz="2400" dirty="0"/>
              <a:t>?)</a:t>
            </a:r>
          </a:p>
        </p:txBody>
      </p:sp>
      <p:pic>
        <p:nvPicPr>
          <p:cNvPr id="4" name="Picture 2" descr="Fire PNG Clipart ">
            <a:extLst>
              <a:ext uri="{FF2B5EF4-FFF2-40B4-BE49-F238E27FC236}">
                <a16:creationId xmlns:a16="http://schemas.microsoft.com/office/drawing/2014/main" id="{3C51F222-81A6-9C04-F799-5EB2FD570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54" y="4105277"/>
            <a:ext cx="1114487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CDA45-0069-333F-4B89-5C3B02561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13" y="5134493"/>
            <a:ext cx="1111194" cy="120939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C406337-50FD-51B6-5462-31671FDBBD2D}"/>
              </a:ext>
            </a:extLst>
          </p:cNvPr>
          <p:cNvSpPr/>
          <p:nvPr/>
        </p:nvSpPr>
        <p:spPr>
          <a:xfrm>
            <a:off x="2557419" y="5016601"/>
            <a:ext cx="556591" cy="5433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pic>
        <p:nvPicPr>
          <p:cNvPr id="13" name="Picture 8" descr="Battery Health - Monitor Stats dans l'App Store">
            <a:extLst>
              <a:ext uri="{FF2B5EF4-FFF2-40B4-BE49-F238E27FC236}">
                <a16:creationId xmlns:a16="http://schemas.microsoft.com/office/drawing/2014/main" id="{0685F885-6116-0D60-1764-9B28CC2A9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989853" y="4844841"/>
            <a:ext cx="1226724" cy="730678"/>
          </a:xfrm>
          <a:prstGeom prst="rect">
            <a:avLst/>
          </a:prstGeom>
          <a:noFill/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804C8AC9-51B9-C293-868B-94546079C91F}"/>
              </a:ext>
            </a:extLst>
          </p:cNvPr>
          <p:cNvSpPr/>
          <p:nvPr/>
        </p:nvSpPr>
        <p:spPr>
          <a:xfrm>
            <a:off x="8406599" y="4938510"/>
            <a:ext cx="556591" cy="5433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pic>
        <p:nvPicPr>
          <p:cNvPr id="15" name="Picture 8" descr="Battery Health - Monitor Stats dans l'App Store">
            <a:extLst>
              <a:ext uri="{FF2B5EF4-FFF2-40B4-BE49-F238E27FC236}">
                <a16:creationId xmlns:a16="http://schemas.microsoft.com/office/drawing/2014/main" id="{F34C892A-AF1E-F48A-B4A9-F15992959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6871307" y="4810409"/>
            <a:ext cx="1226724" cy="730678"/>
          </a:xfrm>
          <a:prstGeom prst="rect">
            <a:avLst/>
          </a:prstGeom>
          <a:noFill/>
        </p:spPr>
      </p:pic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DAEE3A15-D93F-69A0-F694-28A143AC5C83}"/>
              </a:ext>
            </a:extLst>
          </p:cNvPr>
          <p:cNvSpPr/>
          <p:nvPr/>
        </p:nvSpPr>
        <p:spPr>
          <a:xfrm>
            <a:off x="5290810" y="4945632"/>
            <a:ext cx="1073426" cy="5513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DBAC6034-759A-134E-C458-BA17FB2C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1" y="4634315"/>
            <a:ext cx="1090318" cy="8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149,269 Thermometer Stock Photos, Pictures &amp; Royalty-Free Images - iStock">
            <a:extLst>
              <a:ext uri="{FF2B5EF4-FFF2-40B4-BE49-F238E27FC236}">
                <a16:creationId xmlns:a16="http://schemas.microsoft.com/office/drawing/2014/main" id="{5D8A397B-7934-CEF4-DEA1-60D6B1E4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84" y="3607965"/>
            <a:ext cx="1073426" cy="10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D91084E-3A91-0500-C085-E821701E187B}"/>
              </a:ext>
            </a:extLst>
          </p:cNvPr>
          <p:cNvCxnSpPr/>
          <p:nvPr/>
        </p:nvCxnSpPr>
        <p:spPr>
          <a:xfrm flipH="1">
            <a:off x="4970585" y="3607965"/>
            <a:ext cx="1688123" cy="81803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EBF8FFA-EEC3-CE6B-93DF-9FBCE95C0695}"/>
              </a:ext>
            </a:extLst>
          </p:cNvPr>
          <p:cNvCxnSpPr>
            <a:cxnSpLocks/>
          </p:cNvCxnSpPr>
          <p:nvPr/>
        </p:nvCxnSpPr>
        <p:spPr>
          <a:xfrm flipH="1" flipV="1">
            <a:off x="4970585" y="3607965"/>
            <a:ext cx="1592153" cy="79210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Double flèche horizontale 20">
            <a:extLst>
              <a:ext uri="{FF2B5EF4-FFF2-40B4-BE49-F238E27FC236}">
                <a16:creationId xmlns:a16="http://schemas.microsoft.com/office/drawing/2014/main" id="{26CE5E24-3A74-E3E1-60D6-67010622C2C7}"/>
              </a:ext>
            </a:extLst>
          </p:cNvPr>
          <p:cNvSpPr/>
          <p:nvPr/>
        </p:nvSpPr>
        <p:spPr>
          <a:xfrm>
            <a:off x="1908371" y="5134493"/>
            <a:ext cx="565198" cy="2496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courbée vers la gauche 21">
            <a:extLst>
              <a:ext uri="{FF2B5EF4-FFF2-40B4-BE49-F238E27FC236}">
                <a16:creationId xmlns:a16="http://schemas.microsoft.com/office/drawing/2014/main" id="{4DE61EB5-8EC8-2C84-67CC-A7DA0542F990}"/>
              </a:ext>
            </a:extLst>
          </p:cNvPr>
          <p:cNvSpPr/>
          <p:nvPr/>
        </p:nvSpPr>
        <p:spPr>
          <a:xfrm flipH="1">
            <a:off x="3170503" y="4923863"/>
            <a:ext cx="443605" cy="6599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Double flèche horizontale 22">
            <a:extLst>
              <a:ext uri="{FF2B5EF4-FFF2-40B4-BE49-F238E27FC236}">
                <a16:creationId xmlns:a16="http://schemas.microsoft.com/office/drawing/2014/main" id="{1F453265-48EE-F705-CD11-C784F66DCDBF}"/>
              </a:ext>
            </a:extLst>
          </p:cNvPr>
          <p:cNvSpPr/>
          <p:nvPr/>
        </p:nvSpPr>
        <p:spPr>
          <a:xfrm>
            <a:off x="7802117" y="5085362"/>
            <a:ext cx="565198" cy="2496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Double flèche horizontale 23">
            <a:extLst>
              <a:ext uri="{FF2B5EF4-FFF2-40B4-BE49-F238E27FC236}">
                <a16:creationId xmlns:a16="http://schemas.microsoft.com/office/drawing/2014/main" id="{2ACCCC59-8E7C-28B1-EF35-84B9F4B1901C}"/>
              </a:ext>
            </a:extLst>
          </p:cNvPr>
          <p:cNvSpPr/>
          <p:nvPr/>
        </p:nvSpPr>
        <p:spPr>
          <a:xfrm>
            <a:off x="9041759" y="5073590"/>
            <a:ext cx="565198" cy="2496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E9B4F7-0624-4A37-7F67-4BCB7ED6F074}"/>
              </a:ext>
            </a:extLst>
          </p:cNvPr>
          <p:cNvSpPr txBox="1"/>
          <p:nvPr/>
        </p:nvSpPr>
        <p:spPr>
          <a:xfrm>
            <a:off x="6787662" y="1262000"/>
            <a:ext cx="4664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fr-FR" sz="2400" dirty="0"/>
              <a:t>Quantum </a:t>
            </a:r>
            <a:r>
              <a:rPr lang="fr-FR" sz="2400" dirty="0" err="1"/>
              <a:t>irreversibility</a:t>
            </a:r>
            <a:endParaRPr lang="fr-FR" sz="2400" dirty="0"/>
          </a:p>
          <a:p>
            <a:pPr marL="457200" indent="-457200">
              <a:buFont typeface="Wingdings" pitchFamily="2" charset="2"/>
              <a:buChar char="Ø"/>
            </a:pPr>
            <a:r>
              <a:rPr lang="fr-FR" sz="2400" dirty="0"/>
              <a:t>Quantum fluctuation </a:t>
            </a:r>
            <a:r>
              <a:rPr lang="fr-FR" sz="2400" dirty="0" err="1"/>
              <a:t>theorems</a:t>
            </a:r>
            <a:endParaRPr lang="fr-FR" sz="2400" dirty="0"/>
          </a:p>
          <a:p>
            <a:pPr marL="457200" indent="-457200">
              <a:buFont typeface="Wingdings" pitchFamily="2" charset="2"/>
              <a:buChar char="Ø"/>
            </a:pPr>
            <a:r>
              <a:rPr lang="fr-FR" sz="2400" dirty="0"/>
              <a:t>Minimal </a:t>
            </a:r>
            <a:r>
              <a:rPr lang="fr-FR" sz="2400" dirty="0" err="1"/>
              <a:t>work</a:t>
            </a:r>
            <a:r>
              <a:rPr lang="fr-FR" sz="2400" dirty="0"/>
              <a:t> </a:t>
            </a:r>
            <a:r>
              <a:rPr lang="fr-FR" sz="2400" dirty="0" err="1"/>
              <a:t>costs</a:t>
            </a:r>
            <a:r>
              <a:rPr lang="fr-FR" sz="2400" dirty="0"/>
              <a:t>, </a:t>
            </a:r>
            <a:r>
              <a:rPr lang="fr-FR" sz="2400" dirty="0" err="1"/>
              <a:t>bounds</a:t>
            </a:r>
            <a:r>
              <a:rPr lang="fr-FR" sz="2400" dirty="0"/>
              <a:t> and </a:t>
            </a:r>
            <a:r>
              <a:rPr lang="fr-FR" sz="2400" dirty="0" err="1"/>
              <a:t>efficiencies</a:t>
            </a:r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783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3757D3-E986-1D2F-6392-E88664FC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61" y="193278"/>
            <a:ext cx="10515600" cy="853791"/>
          </a:xfrm>
        </p:spPr>
        <p:txBody>
          <a:bodyPr/>
          <a:lstStyle/>
          <a:p>
            <a:r>
              <a:rPr lang="fr-FR" dirty="0" err="1"/>
              <a:t>Outline</a:t>
            </a:r>
            <a:r>
              <a:rPr lang="fr-FR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260BB-FDBF-6520-1516-4D51A11F4DA3}"/>
              </a:ext>
            </a:extLst>
          </p:cNvPr>
          <p:cNvSpPr/>
          <p:nvPr/>
        </p:nvSpPr>
        <p:spPr>
          <a:xfrm>
            <a:off x="512847" y="2236587"/>
            <a:ext cx="1051560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classical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to quantum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of quantum </a:t>
            </a: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Energy-efficient quantum technologies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193F8F9-F784-A4ED-CDB2-BDE2E82A9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8" y="5855325"/>
            <a:ext cx="2597839" cy="100267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5969B01-0623-4E6D-0CAA-AFB2F7A6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506" y="183257"/>
            <a:ext cx="863812" cy="8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09C24C95-81F3-693B-1936-A533A33C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6855" y="6136406"/>
            <a:ext cx="138846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pPr algn="ctr"/>
            <a:r>
              <a:rPr lang="fr-FR" sz="3600" dirty="0">
                <a:latin typeface="Calibri" pitchFamily="34" charset="0"/>
              </a:rPr>
              <a:t>|QET&gt;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A4FF8EC-4DA0-6077-D539-AE1A3E4C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518" y="6163286"/>
            <a:ext cx="3004204" cy="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85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lipse 25"/>
          <p:cNvSpPr/>
          <p:nvPr/>
        </p:nvSpPr>
        <p:spPr>
          <a:xfrm>
            <a:off x="2995464" y="1636363"/>
            <a:ext cx="833964" cy="863599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" name="Flèche vers la droite 46"/>
          <p:cNvSpPr/>
          <p:nvPr/>
        </p:nvSpPr>
        <p:spPr>
          <a:xfrm>
            <a:off x="2032191" y="1917658"/>
            <a:ext cx="833964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2079073" y="1553512"/>
            <a:ext cx="66556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i="1" dirty="0">
                <a:latin typeface="Corbel"/>
                <a:cs typeface="Corbel"/>
              </a:rPr>
              <a:t>H(</a:t>
            </a:r>
            <a:r>
              <a:rPr lang="fr-FR" sz="2400" i="1" dirty="0" err="1">
                <a:latin typeface="Corbel"/>
                <a:cs typeface="Corbel"/>
              </a:rPr>
              <a:t>t</a:t>
            </a:r>
            <a:r>
              <a:rPr lang="fr-FR" sz="2400" i="1" dirty="0">
                <a:latin typeface="Corbel"/>
                <a:cs typeface="Corbel"/>
              </a:rPr>
              <a:t>)</a:t>
            </a:r>
          </a:p>
        </p:txBody>
      </p:sp>
      <p:sp>
        <p:nvSpPr>
          <p:cNvPr id="24" name="Flèche vers la droite 23"/>
          <p:cNvSpPr/>
          <p:nvPr/>
        </p:nvSpPr>
        <p:spPr>
          <a:xfrm rot="10800000">
            <a:off x="3896751" y="1938351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itre 3"/>
          <p:cNvSpPr>
            <a:spLocks noGrp="1"/>
          </p:cNvSpPr>
          <p:nvPr>
            <p:ph type="title"/>
          </p:nvPr>
        </p:nvSpPr>
        <p:spPr>
          <a:xfrm>
            <a:off x="450887" y="249923"/>
            <a:ext cx="9143999" cy="1143000"/>
          </a:xfrm>
        </p:spPr>
        <p:txBody>
          <a:bodyPr>
            <a:normAutofit/>
          </a:bodyPr>
          <a:lstStyle/>
          <a:p>
            <a:r>
              <a:rPr lang="fr-FR" sz="4000" dirty="0" err="1"/>
              <a:t>Scenery</a:t>
            </a:r>
            <a:r>
              <a:rPr lang="fr-FR" sz="4000" dirty="0"/>
              <a:t> and </a:t>
            </a:r>
            <a:r>
              <a:rPr lang="fr-FR" sz="4000" dirty="0" err="1"/>
              <a:t>definitions</a:t>
            </a:r>
            <a:endParaRPr lang="fr-FR" sz="4000" dirty="0"/>
          </a:p>
        </p:txBody>
      </p:sp>
      <p:grpSp>
        <p:nvGrpSpPr>
          <p:cNvPr id="37" name="Grouper 36"/>
          <p:cNvGrpSpPr/>
          <p:nvPr/>
        </p:nvGrpSpPr>
        <p:grpSpPr>
          <a:xfrm>
            <a:off x="4666601" y="1784345"/>
            <a:ext cx="1248032" cy="1309745"/>
            <a:chOff x="7018999" y="2145598"/>
            <a:chExt cx="1778351" cy="1817536"/>
          </a:xfrm>
        </p:grpSpPr>
        <p:sp>
          <p:nvSpPr>
            <p:cNvPr id="38" name="Arc 37"/>
            <p:cNvSpPr/>
            <p:nvPr/>
          </p:nvSpPr>
          <p:spPr>
            <a:xfrm rot="19141090">
              <a:off x="7018999" y="2239769"/>
              <a:ext cx="1778351" cy="1723365"/>
            </a:xfrm>
            <a:prstGeom prst="arc">
              <a:avLst>
                <a:gd name="adj1" fmla="val 17248610"/>
                <a:gd name="adj2" fmla="val 20883156"/>
              </a:avLst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9" name="Grouper 38"/>
            <p:cNvGrpSpPr/>
            <p:nvPr/>
          </p:nvGrpSpPr>
          <p:grpSpPr>
            <a:xfrm>
              <a:off x="7538920" y="2145598"/>
              <a:ext cx="943821" cy="838138"/>
              <a:chOff x="7538920" y="2145598"/>
              <a:chExt cx="943821" cy="838138"/>
            </a:xfrm>
          </p:grpSpPr>
          <p:cxnSp>
            <p:nvCxnSpPr>
              <p:cNvPr id="40" name="Connecteur droit avec flèche 39"/>
              <p:cNvCxnSpPr/>
              <p:nvPr/>
            </p:nvCxnSpPr>
            <p:spPr>
              <a:xfrm flipV="1">
                <a:off x="7980020" y="2277439"/>
                <a:ext cx="389291" cy="640376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7538920" y="2145598"/>
                <a:ext cx="943821" cy="838138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57" name="ZoneTexte 56"/>
          <p:cNvSpPr txBox="1"/>
          <p:nvPr/>
        </p:nvSpPr>
        <p:spPr>
          <a:xfrm>
            <a:off x="4128216" y="1168869"/>
            <a:ext cx="35728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Projective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5693844" y="2092546"/>
            <a:ext cx="809719" cy="34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ZoneTexte 50"/>
              <p:cNvSpPr txBox="1"/>
              <p:nvPr/>
            </p:nvSpPr>
            <p:spPr>
              <a:xfrm>
                <a:off x="6101352" y="1603927"/>
                <a:ext cx="2606231" cy="453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latin typeface="Cambria Math" panose="02040503050406030204" pitchFamily="18" charset="0"/>
                          <a:cs typeface="Corbel"/>
                        </a:rPr>
                        <m:t>𝛾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cs typeface="Corbel"/>
                        </a:rPr>
                        <m:t>:={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cs typeface="Corbel"/>
                        </a:rPr>
                        <m:t>𝑚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cs typeface="Corbel"/>
                        </a:rPr>
                        <m:t>(</m:t>
                      </m:r>
                      <m:r>
                        <a:rPr lang="fr-FR" sz="2400" i="1" dirty="0" err="1">
                          <a:latin typeface="Cambria Math" panose="02040503050406030204" pitchFamily="18" charset="0"/>
                          <a:cs typeface="Corbel"/>
                        </a:rPr>
                        <m:t>𝑡</m:t>
                      </m:r>
                      <m:r>
                        <a:rPr lang="fr-FR" sz="2400" i="1" baseline="-25000" dirty="0" err="1">
                          <a:latin typeface="Cambria Math" panose="02040503050406030204" pitchFamily="18" charset="0"/>
                          <a:cs typeface="Corbel"/>
                        </a:rPr>
                        <m:t>𝑘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cs typeface="Corbel"/>
                        </a:rPr>
                        <m:t>)}</m:t>
                      </m:r>
                    </m:oMath>
                  </m:oMathPara>
                </a14:m>
                <a:endParaRPr lang="fr-FR" sz="2400" i="1" baseline="-25000" dirty="0">
                  <a:latin typeface="Corbel"/>
                  <a:cs typeface="Corbel"/>
                </a:endParaRPr>
              </a:p>
            </p:txBody>
          </p:sp>
        </mc:Choice>
        <mc:Fallback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352" y="1603927"/>
                <a:ext cx="2606231" cy="453650"/>
              </a:xfrm>
              <a:prstGeom prst="rect">
                <a:avLst/>
              </a:prstGeom>
              <a:blipFill>
                <a:blip r:embed="rId2"/>
                <a:stretch>
                  <a:fillRect b="-1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626DD51B-19CE-8F35-1B36-EEE5BE6A478D}"/>
              </a:ext>
            </a:extLst>
          </p:cNvPr>
          <p:cNvGrpSpPr/>
          <p:nvPr/>
        </p:nvGrpSpPr>
        <p:grpSpPr>
          <a:xfrm>
            <a:off x="4546818" y="2885721"/>
            <a:ext cx="6921500" cy="3185433"/>
            <a:chOff x="3896751" y="2905835"/>
            <a:chExt cx="6921500" cy="3185433"/>
          </a:xfrm>
        </p:grpSpPr>
        <p:grpSp>
          <p:nvGrpSpPr>
            <p:cNvPr id="14" name="Grouper 13"/>
            <p:cNvGrpSpPr/>
            <p:nvPr/>
          </p:nvGrpSpPr>
          <p:grpSpPr>
            <a:xfrm>
              <a:off x="3896751" y="3813737"/>
              <a:ext cx="6921500" cy="1440411"/>
              <a:chOff x="927100" y="4457699"/>
              <a:chExt cx="6921500" cy="1440411"/>
            </a:xfrm>
          </p:grpSpPr>
          <p:grpSp>
            <p:nvGrpSpPr>
              <p:cNvPr id="9" name="Grouper 8"/>
              <p:cNvGrpSpPr/>
              <p:nvPr/>
            </p:nvGrpSpPr>
            <p:grpSpPr>
              <a:xfrm>
                <a:off x="927100" y="4457699"/>
                <a:ext cx="6921500" cy="1440411"/>
                <a:chOff x="76200" y="4470399"/>
                <a:chExt cx="6921500" cy="1440411"/>
              </a:xfrm>
            </p:grpSpPr>
            <p:sp>
              <p:nvSpPr>
                <p:cNvPr id="7" name="Arc 6"/>
                <p:cNvSpPr/>
                <p:nvPr/>
              </p:nvSpPr>
              <p:spPr>
                <a:xfrm>
                  <a:off x="76200" y="4533899"/>
                  <a:ext cx="2743200" cy="863600"/>
                </a:xfrm>
                <a:prstGeom prst="arc">
                  <a:avLst>
                    <a:gd name="adj1" fmla="val 20244120"/>
                    <a:gd name="adj2" fmla="val 0"/>
                  </a:avLst>
                </a:prstGeom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" name="Arc 51"/>
                <p:cNvSpPr/>
                <p:nvPr/>
              </p:nvSpPr>
              <p:spPr>
                <a:xfrm rot="10444712">
                  <a:off x="2806700" y="4914899"/>
                  <a:ext cx="2743200" cy="863600"/>
                </a:xfrm>
                <a:prstGeom prst="arc">
                  <a:avLst/>
                </a:prstGeom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" name="Arc 52"/>
                <p:cNvSpPr/>
                <p:nvPr/>
              </p:nvSpPr>
              <p:spPr>
                <a:xfrm rot="10444712">
                  <a:off x="4254500" y="4470399"/>
                  <a:ext cx="2743200" cy="863600"/>
                </a:xfrm>
                <a:prstGeom prst="arc">
                  <a:avLst/>
                </a:prstGeom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4" name="Arc 53"/>
                <p:cNvSpPr/>
                <p:nvPr/>
              </p:nvSpPr>
              <p:spPr>
                <a:xfrm rot="7407927">
                  <a:off x="5349500" y="4764839"/>
                  <a:ext cx="1428343" cy="863600"/>
                </a:xfrm>
                <a:prstGeom prst="arc">
                  <a:avLst/>
                </a:prstGeom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11" name="Connecteur droit 10"/>
              <p:cNvCxnSpPr>
                <a:stCxn id="7" idx="2"/>
              </p:cNvCxnSpPr>
              <p:nvPr/>
            </p:nvCxnSpPr>
            <p:spPr>
              <a:xfrm flipH="1">
                <a:off x="3657600" y="4952999"/>
                <a:ext cx="12700" cy="4826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/>
              <p:nvPr/>
            </p:nvCxnSpPr>
            <p:spPr>
              <a:xfrm flipH="1">
                <a:off x="5080000" y="5016499"/>
                <a:ext cx="25400" cy="7366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>
                <a:endCxn id="54" idx="2"/>
              </p:cNvCxnSpPr>
              <p:nvPr/>
            </p:nvCxnSpPr>
            <p:spPr>
              <a:xfrm>
                <a:off x="6502400" y="5321299"/>
                <a:ext cx="18353" cy="45841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7EEDEA9-A889-1489-30BD-6749CFE2764A}"/>
                </a:ext>
              </a:extLst>
            </p:cNvPr>
            <p:cNvGrpSpPr/>
            <p:nvPr/>
          </p:nvGrpSpPr>
          <p:grpSpPr>
            <a:xfrm>
              <a:off x="6150667" y="3639442"/>
              <a:ext cx="4358733" cy="2451826"/>
              <a:chOff x="6150667" y="3639442"/>
              <a:chExt cx="4358733" cy="2451826"/>
            </a:xfrm>
          </p:grpSpPr>
          <p:sp>
            <p:nvSpPr>
              <p:cNvPr id="61" name="ZoneTexte 60"/>
              <p:cNvSpPr txBox="1"/>
              <p:nvPr/>
            </p:nvSpPr>
            <p:spPr>
              <a:xfrm>
                <a:off x="6889271" y="3639442"/>
                <a:ext cx="250446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Hamiltonian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evolution</a:t>
                </a:r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>
              <a:xfrm flipH="1">
                <a:off x="6530101" y="3905673"/>
                <a:ext cx="273183" cy="1651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/>
              <p:cNvCxnSpPr>
                <a:cxnSpLocks/>
              </p:cNvCxnSpPr>
              <p:nvPr/>
            </p:nvCxnSpPr>
            <p:spPr>
              <a:xfrm flipH="1">
                <a:off x="6991696" y="4235867"/>
                <a:ext cx="345981" cy="8628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/>
              <p:cNvCxnSpPr/>
              <p:nvPr/>
            </p:nvCxnSpPr>
            <p:spPr>
              <a:xfrm>
                <a:off x="8591865" y="4143421"/>
                <a:ext cx="168113" cy="533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avec flèche 63"/>
              <p:cNvCxnSpPr/>
              <p:nvPr/>
            </p:nvCxnSpPr>
            <p:spPr>
              <a:xfrm>
                <a:off x="9606993" y="4299973"/>
                <a:ext cx="304705" cy="596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ZoneTexte 64"/>
              <p:cNvSpPr txBox="1"/>
              <p:nvPr/>
            </p:nvSpPr>
            <p:spPr>
              <a:xfrm>
                <a:off x="6562086" y="5691158"/>
                <a:ext cx="394731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Stochastic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quantum jumps</a:t>
                </a:r>
              </a:p>
            </p:txBody>
          </p:sp>
          <p:cxnSp>
            <p:nvCxnSpPr>
              <p:cNvPr id="21" name="Connecteur droit avec flèche 20"/>
              <p:cNvCxnSpPr>
                <a:cxnSpLocks/>
              </p:cNvCxnSpPr>
              <p:nvPr/>
            </p:nvCxnSpPr>
            <p:spPr>
              <a:xfrm flipH="1" flipV="1">
                <a:off x="6538079" y="5053411"/>
                <a:ext cx="430620" cy="489459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/>
              <p:cNvCxnSpPr/>
              <p:nvPr/>
            </p:nvCxnSpPr>
            <p:spPr>
              <a:xfrm flipV="1">
                <a:off x="7980226" y="5172469"/>
                <a:ext cx="0" cy="469900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avec flèche 67"/>
              <p:cNvCxnSpPr/>
              <p:nvPr/>
            </p:nvCxnSpPr>
            <p:spPr>
              <a:xfrm flipV="1">
                <a:off x="9403329" y="5221258"/>
                <a:ext cx="0" cy="469900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Rectangle 2"/>
              <p:cNvSpPr/>
              <p:nvPr/>
            </p:nvSpPr>
            <p:spPr>
              <a:xfrm>
                <a:off x="6150667" y="4868560"/>
                <a:ext cx="333746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i="1" dirty="0">
                    <a:latin typeface="Corbel"/>
                    <a:cs typeface="Corbel"/>
                  </a:rPr>
                  <a:t>t</a:t>
                </a:r>
                <a:r>
                  <a:rPr lang="fr-FR" i="1" baseline="-25000" dirty="0">
                    <a:latin typeface="Corbel"/>
                    <a:cs typeface="Corbel"/>
                  </a:rPr>
                  <a:t>1</a:t>
                </a:r>
                <a:endParaRPr lang="fr-FR" dirty="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594829" y="4596433"/>
                <a:ext cx="340158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i="1" dirty="0">
                    <a:latin typeface="Corbel"/>
                    <a:cs typeface="Corbel"/>
                  </a:rPr>
                  <a:t>t</a:t>
                </a:r>
                <a:r>
                  <a:rPr lang="fr-FR" i="1" baseline="-25000" dirty="0">
                    <a:latin typeface="Corbel"/>
                    <a:cs typeface="Corbel"/>
                  </a:rPr>
                  <a:t>2</a:t>
                </a:r>
                <a:endParaRPr lang="fr-FR" dirty="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9031713" y="4655661"/>
                <a:ext cx="333746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i="1" dirty="0">
                    <a:latin typeface="Corbel"/>
                    <a:cs typeface="Corbel"/>
                  </a:rPr>
                  <a:t>t</a:t>
                </a:r>
                <a:r>
                  <a:rPr lang="fr-FR" i="1" baseline="-25000" dirty="0">
                    <a:latin typeface="Corbel"/>
                    <a:cs typeface="Corbel"/>
                  </a:rPr>
                  <a:t>3</a:t>
                </a:r>
                <a:endParaRPr lang="fr-FR" dirty="0"/>
              </a:p>
            </p:txBody>
          </p:sp>
        </p:grp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C154C5B2-EDD4-0146-A116-48F9577E1C4C}"/>
                </a:ext>
              </a:extLst>
            </p:cNvPr>
            <p:cNvSpPr txBox="1"/>
            <p:nvPr/>
          </p:nvSpPr>
          <p:spPr>
            <a:xfrm>
              <a:off x="6954184" y="2905835"/>
              <a:ext cx="2926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rgbClr val="FFFFFF"/>
                  </a:solidFill>
                  <a:latin typeface="Corbel"/>
                  <a:cs typeface="Corbel"/>
                </a:rPr>
                <a:t>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E906F07-E75C-A3FB-8A54-834EE7A6F4F0}"/>
                  </a:ext>
                </a:extLst>
              </p:cNvPr>
              <p:cNvSpPr txBox="1"/>
              <p:nvPr/>
            </p:nvSpPr>
            <p:spPr>
              <a:xfrm>
                <a:off x="723682" y="3109621"/>
                <a:ext cx="4909678" cy="1631216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Work: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exchanged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during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the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continuous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unitary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evolutions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« Quantum </a:t>
                </a:r>
                <a:r>
                  <a:rPr lang="fr-FR" sz="2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heat</a:t>
                </a:r>
                <a:r>
                  <a:rPr lang="fr-FR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 »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Wingdings"/>
                  </a:rPr>
                  <a:t>: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/>
                  </a:rPr>
                  <a:t>exchanged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/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/>
                  </a:rPr>
                  <a:t>during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/>
                  </a:rPr>
                  <a:t> the quantum jumps. </a:t>
                </a:r>
                <a:endParaRPr lang="fr-FR" sz="2000" dirty="0">
                  <a:solidFill>
                    <a:schemeClr val="tx1"/>
                  </a:solidFill>
                  <a:latin typeface="Cambria Math" panose="02040503050406030204" pitchFamily="18" charset="0"/>
                  <a:cs typeface="Corbel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Δ</m:t>
                    </m:r>
                    <m:r>
                      <a:rPr lang="fr-FR" sz="20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𝑈</m:t>
                    </m:r>
                    <m:r>
                      <a:rPr lang="fr-FR" sz="20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𝛾</m:t>
                    </m:r>
                    <m:r>
                      <a:rPr lang="fr-FR" sz="20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  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= 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𝑊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[</m:t>
                    </m:r>
                    <m:r>
                      <a:rPr lang="fr-FR" sz="20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𝛾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] + </m:t>
                    </m:r>
                    <m:r>
                      <a:rPr lang="fr-FR" sz="20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𝑄</m:t>
                    </m:r>
                    <m:r>
                      <a:rPr lang="fr-FR" sz="20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𝑞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[</m:t>
                    </m:r>
                    <m:r>
                      <a:rPr lang="fr-FR" sz="20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𝛾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] </m:t>
                    </m:r>
                  </m:oMath>
                </a14:m>
                <a:endParaRPr lang="fr-F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E906F07-E75C-A3FB-8A54-834EE7A6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82" y="3109621"/>
                <a:ext cx="4909678" cy="1631216"/>
              </a:xfrm>
              <a:prstGeom prst="rect">
                <a:avLst/>
              </a:prstGeom>
              <a:blipFill>
                <a:blip r:embed="rId3"/>
                <a:stretch>
                  <a:fillRect l="-1028" t="-1538" b="-615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FAA57C6F-2A02-90D0-F696-EAC3F64B48DA}"/>
                  </a:ext>
                </a:extLst>
              </p:cNvPr>
              <p:cNvSpPr txBox="1"/>
              <p:nvPr/>
            </p:nvSpPr>
            <p:spPr>
              <a:xfrm>
                <a:off x="6503563" y="2060658"/>
                <a:ext cx="5561450" cy="707886"/>
              </a:xfrm>
              <a:prstGeom prst="rect">
                <a:avLst/>
              </a:prstGeom>
              <a:noFill/>
              <a:ln w="3810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Stochastic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quantum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trajectory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𝜓</m:t>
                    </m:r>
                    <m:r>
                      <a:rPr lang="fr-FR" sz="2000" i="1" baseline="-25000" dirty="0" err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)&gt;</m:t>
                    </m:r>
                  </m:oMath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2000" dirty="0">
                    <a:cs typeface="Corbel"/>
                  </a:rPr>
                  <a:t>Internal energy </a:t>
                </a:r>
                <a14:m>
                  <m:oMath xmlns:m="http://schemas.openxmlformats.org/officeDocument/2006/math"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𝑈</m:t>
                    </m:r>
                    <m:r>
                      <a:rPr lang="fr-FR" sz="2000" i="1" baseline="-25000" dirty="0" err="1">
                        <a:latin typeface="Cambria Math" panose="02040503050406030204" pitchFamily="18" charset="0"/>
                        <a:cs typeface="Corbel"/>
                      </a:rPr>
                      <m:t>𝛾</m:t>
                    </m:r>
                    <m:r>
                      <a:rPr lang="fr-FR" sz="2000" i="1" baseline="-25000" dirty="0">
                        <a:latin typeface="Cambria Math" panose="02040503050406030204" pitchFamily="18" charset="0"/>
                        <a:cs typeface="Corbel"/>
                      </a:rPr>
                      <m:t> 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(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orbel"/>
                      </a:rPr>
                      <m:t>𝑡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) := &lt;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orbel"/>
                      </a:rPr>
                      <m:t>𝜓</m:t>
                    </m:r>
                    <m:r>
                      <a:rPr lang="fr-FR" sz="2000" i="1" baseline="-25000" dirty="0" err="1">
                        <a:latin typeface="Cambria Math" panose="02040503050406030204" pitchFamily="18" charset="0"/>
                        <a:cs typeface="Corbel"/>
                      </a:rPr>
                      <m:t>𝛾</m:t>
                    </m:r>
                    <m:r>
                      <a:rPr lang="fr-FR" sz="2000" i="1" baseline="-25000" dirty="0">
                        <a:latin typeface="Cambria Math" panose="02040503050406030204" pitchFamily="18" charset="0"/>
                        <a:cs typeface="Corbel"/>
                      </a:rPr>
                      <m:t> 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(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orbel"/>
                      </a:rPr>
                      <m:t>𝑡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)|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𝐻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(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orbel"/>
                      </a:rPr>
                      <m:t>𝑡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)|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orbel"/>
                      </a:rPr>
                      <m:t>𝜓</m:t>
                    </m:r>
                    <m:r>
                      <a:rPr lang="fr-FR" sz="2000" i="1" baseline="-25000" dirty="0" err="1">
                        <a:latin typeface="Cambria Math" panose="02040503050406030204" pitchFamily="18" charset="0"/>
                        <a:cs typeface="Corbel"/>
                      </a:rPr>
                      <m:t>𝛾</m:t>
                    </m:r>
                    <m:r>
                      <a:rPr lang="fr-FR" sz="2000" i="1" baseline="-25000" dirty="0">
                        <a:latin typeface="Cambria Math" panose="02040503050406030204" pitchFamily="18" charset="0"/>
                        <a:cs typeface="Corbel"/>
                      </a:rPr>
                      <m:t> 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(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orbel"/>
                      </a:rPr>
                      <m:t>𝑡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)&gt;</m:t>
                    </m:r>
                  </m:oMath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FAA57C6F-2A02-90D0-F696-EAC3F64B4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63" y="2060658"/>
                <a:ext cx="5561450" cy="707886"/>
              </a:xfrm>
              <a:prstGeom prst="rect">
                <a:avLst/>
              </a:prstGeom>
              <a:blipFill>
                <a:blip r:embed="rId4"/>
                <a:stretch>
                  <a:fillRect l="-1370" t="-5357" b="-16071"/>
                </a:stretch>
              </a:blipFill>
              <a:ln w="38100" cmpd="sng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8" descr="Battery Health - Monitor Stats dans l'App Store">
            <a:extLst>
              <a:ext uri="{FF2B5EF4-FFF2-40B4-BE49-F238E27FC236}">
                <a16:creationId xmlns:a16="http://schemas.microsoft.com/office/drawing/2014/main" id="{A771037F-113E-FE80-6148-5B340049B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986167" y="1744745"/>
            <a:ext cx="1226724" cy="730678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FA53DA-DB85-486A-85F5-F97BD1AE4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25" y="5172469"/>
            <a:ext cx="4531353" cy="14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6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4020" y="221118"/>
            <a:ext cx="9144000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Example</a:t>
            </a:r>
            <a:r>
              <a:rPr lang="fr-FR" sz="4000" dirty="0"/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7704795" y="3792997"/>
                <a:ext cx="4123612" cy="131670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Energetic balance</a:t>
                </a:r>
              </a:p>
              <a:p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Initial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𝑈</m:t>
                    </m:r>
                    <m:r>
                      <a:rPr lang="fr-FR" sz="20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𝑖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 = 0</m:t>
                    </m:r>
                  </m:oMath>
                </a14:m>
                <a:endParaRPr lang="fr-FR" sz="2000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Final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𝑈</m:t>
                    </m:r>
                    <m:r>
                      <a:rPr lang="fr-FR" sz="20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𝑓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=± 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h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𝜈</m:t>
                    </m:r>
                    <m:r>
                      <a:rPr lang="fr-FR" sz="20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0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/2 </m:t>
                    </m:r>
                  </m:oMath>
                </a14:m>
                <a:endParaRPr lang="fr-F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Δ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𝑈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</m:ctrlPr>
                        </m:dPr>
                        <m:e>
                          <m:r>
                            <a:rPr lang="fr-FR" sz="20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  <m:t>𝛾</m:t>
                          </m:r>
                        </m:e>
                      </m:d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=± 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h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𝜈</m:t>
                      </m:r>
                      <m:r>
                        <a:rPr lang="fr-FR" sz="2000" i="1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0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/2 = </m:t>
                      </m:r>
                      <m:r>
                        <a:rPr lang="fr-FR" sz="200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𝑄</m:t>
                      </m:r>
                      <m:r>
                        <a:rPr lang="fr-FR" sz="2000" i="1" baseline="-25000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𝑞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[</m:t>
                      </m:r>
                      <m:r>
                        <a:rPr lang="fr-FR" sz="200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𝛾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]</m:t>
                      </m:r>
                    </m:oMath>
                  </m:oMathPara>
                </a14:m>
                <a:endParaRPr lang="fr-FR" sz="2000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795" y="3792997"/>
                <a:ext cx="4123612" cy="1316707"/>
              </a:xfrm>
              <a:prstGeom prst="rect">
                <a:avLst/>
              </a:prstGeom>
              <a:blipFill>
                <a:blip r:embed="rId2"/>
                <a:stretch>
                  <a:fillRect l="-1534" t="-1905" b="-571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266447" y="629622"/>
                <a:ext cx="5595538" cy="146899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System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a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Qubit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=[</m:t>
                    </m:r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𝜈</m:t>
                    </m:r>
                    <m:r>
                      <a:rPr lang="fr-FR" sz="2000" i="1" baseline="-250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/2] 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𝜎</m:t>
                    </m:r>
                    <m:r>
                      <a:rPr lang="fr-FR" sz="2000" i="1" baseline="-25000" dirty="0" err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𝑍</m:t>
                    </m:r>
                    <m:r>
                      <a:rPr lang="fr-FR" sz="2000" i="1" baseline="-250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fr-FR" sz="2000" b="1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fr-FR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Transformation: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514350" indent="-514350">
                  <a:buAutoNum type="romanLcParenBoth"/>
                </a:pP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Preparation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|+&gt; =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fr-FR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(|0&gt;+|1&gt;)</m:t>
                    </m:r>
                  </m:oMath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buAutoNum type="romanLcParenBoth"/>
                </a:pP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𝜎</m:t>
                    </m:r>
                    <m:r>
                      <a:rPr lang="fr-FR" sz="2000" i="1" baseline="-25000" dirty="0" err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447" y="629622"/>
                <a:ext cx="5595538" cy="1468992"/>
              </a:xfrm>
              <a:prstGeom prst="rect">
                <a:avLst/>
              </a:prstGeom>
              <a:blipFill>
                <a:blip r:embed="rId3"/>
                <a:stretch>
                  <a:fillRect l="-1131" t="-1709" b="-59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942709" y="5638186"/>
            <a:ext cx="9381682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Energetic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footprint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of 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: « 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 »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purely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term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due to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back-action 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7738373" y="2437974"/>
                <a:ext cx="4123612" cy="101566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« 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stochastic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trajectories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 »: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𝛾</m:t>
                      </m:r>
                      <m:r>
                        <a:rPr lang="fr-FR" sz="2000" i="1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1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 = [|</m:t>
                      </m:r>
                      <m:r>
                        <a:rPr lang="fr-FR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+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&gt;, |0&gt;]</m:t>
                      </m:r>
                    </m:oMath>
                  </m:oMathPara>
                </a14:m>
                <a:endParaRPr lang="fr-FR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</m:ctrlPr>
                        </m:sSubPr>
                        <m:e>
                          <m:r>
                            <a:rPr lang="fr-FR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  <m:t>𝛾</m:t>
                          </m:r>
                        </m:e>
                        <m:sub>
                          <m:r>
                            <a:rPr lang="fr-FR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  <m:t>2</m:t>
                          </m:r>
                        </m:sub>
                      </m:sSub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=  [|+&gt;, |1&gt;]</m:t>
                      </m:r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373" y="2437974"/>
                <a:ext cx="4123612" cy="1015663"/>
              </a:xfrm>
              <a:prstGeom prst="rect">
                <a:avLst/>
              </a:prstGeom>
              <a:blipFill>
                <a:blip r:embed="rId4"/>
                <a:stretch>
                  <a:fillRect l="-1534" t="-3704" b="-61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996521" y="1572386"/>
            <a:ext cx="2882900" cy="25338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13F7333-29A4-CFB0-2BFE-82C6AE970B09}"/>
              </a:ext>
            </a:extLst>
          </p:cNvPr>
          <p:cNvGrpSpPr/>
          <p:nvPr/>
        </p:nvGrpSpPr>
        <p:grpSpPr>
          <a:xfrm>
            <a:off x="1178730" y="1223359"/>
            <a:ext cx="2944367" cy="2542079"/>
            <a:chOff x="560394" y="3137416"/>
            <a:chExt cx="2944367" cy="2542079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83FCFE1A-2222-4987-2E8C-DA3FBE743075}"/>
                </a:ext>
              </a:extLst>
            </p:cNvPr>
            <p:cNvCxnSpPr>
              <a:stCxn id="13" idx="0"/>
              <a:endCxn id="13" idx="4"/>
            </p:cNvCxnSpPr>
            <p:nvPr/>
          </p:nvCxnSpPr>
          <p:spPr>
            <a:xfrm>
              <a:off x="1611738" y="3901495"/>
              <a:ext cx="0" cy="177800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AA1A98B-F8F0-70D0-2E0A-0F89E1506056}"/>
                </a:ext>
              </a:extLst>
            </p:cNvPr>
            <p:cNvSpPr/>
            <p:nvPr/>
          </p:nvSpPr>
          <p:spPr>
            <a:xfrm>
              <a:off x="735438" y="3901495"/>
              <a:ext cx="1752600" cy="177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15EAE0D-A29A-D05F-779B-319C94CAB7C5}"/>
                </a:ext>
              </a:extLst>
            </p:cNvPr>
            <p:cNvSpPr/>
            <p:nvPr/>
          </p:nvSpPr>
          <p:spPr>
            <a:xfrm>
              <a:off x="748138" y="4530659"/>
              <a:ext cx="1739900" cy="65353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FF95772-17C2-2948-E64D-CFE0B43A3AD3}"/>
                    </a:ext>
                  </a:extLst>
                </p:cNvPr>
                <p:cNvSpPr/>
                <p:nvPr/>
              </p:nvSpPr>
              <p:spPr>
                <a:xfrm>
                  <a:off x="560394" y="3137416"/>
                  <a:ext cx="1635479" cy="62228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r>
                        <a:rPr lang="fr-FR" sz="2400" i="1" dirty="0" smtClean="0">
                          <a:latin typeface="Cambria Math" panose="02040503050406030204" pitchFamily="18" charset="0"/>
                          <a:cs typeface="Corbel"/>
                        </a:rPr>
                        <m:t>|1&gt;</m:t>
                      </m:r>
                    </m:oMath>
                  </a14:m>
                  <a:r>
                    <a:rPr lang="fr-F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fr-FR" sz="24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FF95772-17C2-2948-E64D-CFE0B43A3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394" y="3137416"/>
                  <a:ext cx="1635479" cy="622286"/>
                </a:xfrm>
                <a:prstGeom prst="rect">
                  <a:avLst/>
                </a:prstGeom>
                <a:blipFill>
                  <a:blip r:embed="rId5"/>
                  <a:stretch>
                    <a:fillRect l="-3077" b="-8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2F7810F2-5B69-090A-21BE-2B893DE0F870}"/>
                </a:ext>
              </a:extLst>
            </p:cNvPr>
            <p:cNvCxnSpPr>
              <a:cxnSpLocks/>
              <a:stCxn id="14" idx="2"/>
              <a:endCxn id="14" idx="6"/>
            </p:cNvCxnSpPr>
            <p:nvPr/>
          </p:nvCxnSpPr>
          <p:spPr>
            <a:xfrm>
              <a:off x="748138" y="4857427"/>
              <a:ext cx="173990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BB24AC4-346A-D5C8-419B-395B52A78C59}"/>
                    </a:ext>
                  </a:extLst>
                </p:cNvPr>
                <p:cNvSpPr/>
                <p:nvPr/>
              </p:nvSpPr>
              <p:spPr>
                <a:xfrm>
                  <a:off x="2444471" y="4607134"/>
                  <a:ext cx="1060290" cy="40011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|+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 0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BB24AC4-346A-D5C8-419B-395B52A78C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4471" y="4607134"/>
                  <a:ext cx="1060290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87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2DA0F64-39B3-757C-9F09-6778BAE66D32}"/>
              </a:ext>
            </a:extLst>
          </p:cNvPr>
          <p:cNvGrpSpPr/>
          <p:nvPr/>
        </p:nvGrpSpPr>
        <p:grpSpPr>
          <a:xfrm>
            <a:off x="3854789" y="2591333"/>
            <a:ext cx="1111522" cy="1357608"/>
            <a:chOff x="3745442" y="2726984"/>
            <a:chExt cx="1857106" cy="2310580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5E68AF44-4F3E-125B-E05D-F8ACEA9C1D8D}"/>
                </a:ext>
              </a:extLst>
            </p:cNvPr>
            <p:cNvSpPr/>
            <p:nvPr/>
          </p:nvSpPr>
          <p:spPr>
            <a:xfrm rot="19141090">
              <a:off x="3745442" y="2946754"/>
              <a:ext cx="1857106" cy="2090810"/>
            </a:xfrm>
            <a:prstGeom prst="arc">
              <a:avLst>
                <a:gd name="adj1" fmla="val 17248610"/>
                <a:gd name="adj2" fmla="val 20883156"/>
              </a:avLst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28DE35CD-FC59-8F7B-74A2-1C788C4DCF1D}"/>
                </a:ext>
              </a:extLst>
            </p:cNvPr>
            <p:cNvCxnSpPr/>
            <p:nvPr/>
          </p:nvCxnSpPr>
          <p:spPr>
            <a:xfrm flipV="1">
              <a:off x="4727708" y="2880573"/>
              <a:ext cx="406531" cy="776913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4662BBB-D6D6-B94D-6345-C776397C3A5D}"/>
                </a:ext>
              </a:extLst>
            </p:cNvPr>
            <p:cNvSpPr/>
            <p:nvPr/>
          </p:nvSpPr>
          <p:spPr>
            <a:xfrm>
              <a:off x="4261144" y="2726984"/>
              <a:ext cx="985618" cy="101684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9" name="Flèche courbée vers la droite 38">
            <a:extLst>
              <a:ext uri="{FF2B5EF4-FFF2-40B4-BE49-F238E27FC236}">
                <a16:creationId xmlns:a16="http://schemas.microsoft.com/office/drawing/2014/main" id="{5453FD41-BA77-A24B-F06D-49860EBEF884}"/>
              </a:ext>
            </a:extLst>
          </p:cNvPr>
          <p:cNvSpPr/>
          <p:nvPr/>
        </p:nvSpPr>
        <p:spPr>
          <a:xfrm rot="7472395">
            <a:off x="2838028" y="1030826"/>
            <a:ext cx="824859" cy="1446331"/>
          </a:xfrm>
          <a:prstGeom prst="curvedRightArrow">
            <a:avLst>
              <a:gd name="adj1" fmla="val 25000"/>
              <a:gd name="adj2" fmla="val 50000"/>
              <a:gd name="adj3" fmla="val 5797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Flèche courbée vers la droite 39">
            <a:extLst>
              <a:ext uri="{FF2B5EF4-FFF2-40B4-BE49-F238E27FC236}">
                <a16:creationId xmlns:a16="http://schemas.microsoft.com/office/drawing/2014/main" id="{0915D3BB-B080-49A2-D536-72C43600EA8C}"/>
              </a:ext>
            </a:extLst>
          </p:cNvPr>
          <p:cNvSpPr/>
          <p:nvPr/>
        </p:nvSpPr>
        <p:spPr>
          <a:xfrm rot="13744337" flipV="1">
            <a:off x="2672975" y="3439721"/>
            <a:ext cx="1106909" cy="1541158"/>
          </a:xfrm>
          <a:prstGeom prst="curv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447E1E6-BD7F-76A6-9A3F-4B2CA49997BE}"/>
                  </a:ext>
                </a:extLst>
              </p:cNvPr>
              <p:cNvSpPr txBox="1"/>
              <p:nvPr/>
            </p:nvSpPr>
            <p:spPr>
              <a:xfrm>
                <a:off x="3598386" y="1138950"/>
                <a:ext cx="6724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𝑃</m:t>
                      </m:r>
                      <m:d>
                        <m:d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447E1E6-BD7F-76A6-9A3F-4B2CA4999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386" y="1138950"/>
                <a:ext cx="67245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D08CA8E1-EC5D-A5AB-3E1A-A5A293547FC1}"/>
                  </a:ext>
                </a:extLst>
              </p:cNvPr>
              <p:cNvSpPr txBox="1"/>
              <p:nvPr/>
            </p:nvSpPr>
            <p:spPr>
              <a:xfrm>
                <a:off x="3814753" y="3939955"/>
                <a:ext cx="6724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𝑃</m:t>
                      </m:r>
                      <m:d>
                        <m:d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D08CA8E1-EC5D-A5AB-3E1A-A5A293547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753" y="3939955"/>
                <a:ext cx="67245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93BC940-DD00-3566-CE39-528D6A6D0E93}"/>
                  </a:ext>
                </a:extLst>
              </p:cNvPr>
              <p:cNvSpPr/>
              <p:nvPr/>
            </p:nvSpPr>
            <p:spPr>
              <a:xfrm>
                <a:off x="4941278" y="2700157"/>
                <a:ext cx="1384545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93BC940-DD00-3566-CE39-528D6A6D0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78" y="2700157"/>
                <a:ext cx="1384545" cy="461665"/>
              </a:xfrm>
              <a:prstGeom prst="rect">
                <a:avLst/>
              </a:prstGeom>
              <a:blipFill>
                <a:blip r:embed="rId9"/>
                <a:stretch>
                  <a:fillRect l="-1818" t="-7895" b="-28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3EED636-AC10-38E9-250F-3DF24F52CA89}"/>
                  </a:ext>
                </a:extLst>
              </p:cNvPr>
              <p:cNvSpPr txBox="1"/>
              <p:nvPr/>
            </p:nvSpPr>
            <p:spPr>
              <a:xfrm>
                <a:off x="2652613" y="1929927"/>
                <a:ext cx="3697582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𝜎</m:t>
                      </m:r>
                      <m:r>
                        <a:rPr lang="fr-FR" sz="3000" i="1" baseline="-25000" dirty="0" err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𝑧</m:t>
                      </m:r>
                    </m:oMath>
                  </m:oMathPara>
                </a14:m>
                <a:endParaRPr lang="fr-FR" sz="3000" dirty="0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3EED636-AC10-38E9-250F-3DF24F52C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613" y="1929927"/>
                <a:ext cx="3697582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05C579B-00FE-6503-0C78-15947CF4C681}"/>
                  </a:ext>
                </a:extLst>
              </p:cNvPr>
              <p:cNvSpPr/>
              <p:nvPr/>
            </p:nvSpPr>
            <p:spPr>
              <a:xfrm>
                <a:off x="822110" y="3939955"/>
                <a:ext cx="1635479" cy="62228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cs typeface="Corbel"/>
                      </a:rPr>
                      <m:t>|</m:t>
                    </m:r>
                    <m:r>
                      <a:rPr lang="fr-FR" sz="2400" b="0" i="1" dirty="0" smtClean="0">
                        <a:latin typeface="Cambria Math" panose="02040503050406030204" pitchFamily="18" charset="0"/>
                        <a:cs typeface="Corbel"/>
                      </a:rPr>
                      <m:t>0</m:t>
                    </m:r>
                    <m:r>
                      <a:rPr lang="fr-FR" sz="2400" i="1" dirty="0" smtClean="0">
                        <a:latin typeface="Cambria Math" panose="02040503050406030204" pitchFamily="18" charset="0"/>
                        <a:cs typeface="Corbel"/>
                      </a:rPr>
                      <m:t>&gt;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fr-F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  <m:sSub>
                          <m:sSubPr>
                            <m:ctrlPr>
                              <a:rPr lang="fr-FR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F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fr-FR" sz="2400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05C579B-00FE-6503-0C78-15947CF4C6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10" y="3939955"/>
                <a:ext cx="1635479" cy="622286"/>
              </a:xfrm>
              <a:prstGeom prst="rect">
                <a:avLst/>
              </a:prstGeom>
              <a:blipFill>
                <a:blip r:embed="rId11"/>
                <a:stretch>
                  <a:fillRect l="-3077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18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4020" y="221118"/>
            <a:ext cx="9144000" cy="1143000"/>
          </a:xfrm>
        </p:spPr>
        <p:txBody>
          <a:bodyPr>
            <a:noAutofit/>
          </a:bodyPr>
          <a:lstStyle/>
          <a:p>
            <a:r>
              <a:rPr lang="fr-FR" sz="4000" dirty="0"/>
              <a:t>Example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ZoneTexte 21"/>
              <p:cNvSpPr txBox="1"/>
              <p:nvPr/>
            </p:nvSpPr>
            <p:spPr>
              <a:xfrm>
                <a:off x="3171842" y="5249024"/>
                <a:ext cx="9868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Corbel"/>
                        </a:rPr>
                        <m:t>|+</m:t>
                      </m:r>
                      <m:r>
                        <a:rPr lang="fr-FR" sz="2000" i="1" baseline="-25000" dirty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𝑥</m:t>
                      </m:r>
                      <m:r>
                        <a:rPr lang="fr-FR" sz="2000" i="1" dirty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Corbel"/>
                        </a:rPr>
                        <m:t>&gt;</m:t>
                      </m:r>
                    </m:oMath>
                  </m:oMathPara>
                </a14:m>
                <a:endParaRPr lang="fr-FR" sz="2000" dirty="0">
                  <a:solidFill>
                    <a:srgbClr val="FFFFFF"/>
                  </a:solidFill>
                  <a:latin typeface="Corbel"/>
                  <a:cs typeface="Corbel"/>
                </a:endParaRPr>
              </a:p>
            </p:txBody>
          </p:sp>
        </mc:Choice>
        <mc:Fallback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842" y="5249024"/>
                <a:ext cx="986809" cy="400110"/>
              </a:xfrm>
              <a:prstGeom prst="rect">
                <a:avLst/>
              </a:prstGeom>
              <a:blipFill>
                <a:blip r:embed="rId2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3490034" y="2032001"/>
            <a:ext cx="2882900" cy="25338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13F7333-29A4-CFB0-2BFE-82C6AE970B09}"/>
              </a:ext>
            </a:extLst>
          </p:cNvPr>
          <p:cNvGrpSpPr/>
          <p:nvPr/>
        </p:nvGrpSpPr>
        <p:grpSpPr>
          <a:xfrm>
            <a:off x="1963726" y="1502015"/>
            <a:ext cx="2628900" cy="2667232"/>
            <a:chOff x="735438" y="3464350"/>
            <a:chExt cx="2628900" cy="2667232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83FCFE1A-2222-4987-2E8C-DA3FBE743075}"/>
                </a:ext>
              </a:extLst>
            </p:cNvPr>
            <p:cNvCxnSpPr>
              <a:stCxn id="13" idx="0"/>
              <a:endCxn id="13" idx="4"/>
            </p:cNvCxnSpPr>
            <p:nvPr/>
          </p:nvCxnSpPr>
          <p:spPr>
            <a:xfrm>
              <a:off x="1611738" y="3901495"/>
              <a:ext cx="0" cy="177800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AA1A98B-F8F0-70D0-2E0A-0F89E1506056}"/>
                </a:ext>
              </a:extLst>
            </p:cNvPr>
            <p:cNvSpPr/>
            <p:nvPr/>
          </p:nvSpPr>
          <p:spPr>
            <a:xfrm>
              <a:off x="735438" y="3901495"/>
              <a:ext cx="1752600" cy="177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15EAE0D-A29A-D05F-779B-319C94CAB7C5}"/>
                </a:ext>
              </a:extLst>
            </p:cNvPr>
            <p:cNvSpPr/>
            <p:nvPr/>
          </p:nvSpPr>
          <p:spPr>
            <a:xfrm>
              <a:off x="748138" y="4530659"/>
              <a:ext cx="1739900" cy="65353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FF95772-17C2-2948-E64D-CFE0B43A3AD3}"/>
                    </a:ext>
                  </a:extLst>
                </p:cNvPr>
                <p:cNvSpPr/>
                <p:nvPr/>
              </p:nvSpPr>
              <p:spPr>
                <a:xfrm>
                  <a:off x="1209916" y="3464350"/>
                  <a:ext cx="839972" cy="40011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i="1" dirty="0">
                            <a:latin typeface="Cambria Math" panose="02040503050406030204" pitchFamily="18" charset="0"/>
                            <a:cs typeface="Corbel"/>
                          </a:rPr>
                          <m:t>|1&gt;</m:t>
                        </m:r>
                      </m:oMath>
                    </m:oMathPara>
                  </a14:m>
                  <a:endParaRPr lang="fr-FR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0C8500C-C0A6-F340-B9CB-BC9CC96570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16" y="3464350"/>
                  <a:ext cx="839972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562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2F7810F2-5B69-090A-21BE-2B893DE0F870}"/>
                </a:ext>
              </a:extLst>
            </p:cNvPr>
            <p:cNvCxnSpPr>
              <a:cxnSpLocks/>
              <a:stCxn id="14" idx="2"/>
              <a:endCxn id="14" idx="6"/>
            </p:cNvCxnSpPr>
            <p:nvPr/>
          </p:nvCxnSpPr>
          <p:spPr>
            <a:xfrm>
              <a:off x="748138" y="4857427"/>
              <a:ext cx="173990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BB24AC4-346A-D5C8-419B-395B52A78C59}"/>
                    </a:ext>
                  </a:extLst>
                </p:cNvPr>
                <p:cNvSpPr/>
                <p:nvPr/>
              </p:nvSpPr>
              <p:spPr>
                <a:xfrm>
                  <a:off x="2542382" y="4639125"/>
                  <a:ext cx="821956" cy="40011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|+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&gt; </m:t>
                        </m:r>
                      </m:oMath>
                    </m:oMathPara>
                  </a14:m>
                  <a:endParaRPr lang="fr-FR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BB24AC4-346A-D5C8-419B-395B52A78C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2382" y="4639125"/>
                  <a:ext cx="821956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818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CFB438F-E1E9-B09E-C40E-48EB39C45782}"/>
                    </a:ext>
                  </a:extLst>
                </p:cNvPr>
                <p:cNvSpPr/>
                <p:nvPr/>
              </p:nvSpPr>
              <p:spPr>
                <a:xfrm>
                  <a:off x="1261351" y="5731472"/>
                  <a:ext cx="839972" cy="40011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i="1" dirty="0">
                            <a:latin typeface="Cambria Math" panose="02040503050406030204" pitchFamily="18" charset="0"/>
                            <a:cs typeface="Corbel"/>
                          </a:rPr>
                          <m:t>|0&gt;</m:t>
                        </m:r>
                      </m:oMath>
                    </m:oMathPara>
                  </a14:m>
                  <a:endParaRPr lang="fr-FR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0B612CA-478D-294A-9F06-31F7ACC9A7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1351" y="5731472"/>
                  <a:ext cx="839972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1212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Flèche courbée vers la droite 38">
            <a:extLst>
              <a:ext uri="{FF2B5EF4-FFF2-40B4-BE49-F238E27FC236}">
                <a16:creationId xmlns:a16="http://schemas.microsoft.com/office/drawing/2014/main" id="{5453FD41-BA77-A24B-F06D-49860EBEF884}"/>
              </a:ext>
            </a:extLst>
          </p:cNvPr>
          <p:cNvSpPr/>
          <p:nvPr/>
        </p:nvSpPr>
        <p:spPr>
          <a:xfrm rot="12565691">
            <a:off x="3418990" y="3283795"/>
            <a:ext cx="824859" cy="1446331"/>
          </a:xfrm>
          <a:prstGeom prst="curv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Flèche courbée vers la droite 39">
            <a:extLst>
              <a:ext uri="{FF2B5EF4-FFF2-40B4-BE49-F238E27FC236}">
                <a16:creationId xmlns:a16="http://schemas.microsoft.com/office/drawing/2014/main" id="{0915D3BB-B080-49A2-D536-72C43600EA8C}"/>
              </a:ext>
            </a:extLst>
          </p:cNvPr>
          <p:cNvSpPr/>
          <p:nvPr/>
        </p:nvSpPr>
        <p:spPr>
          <a:xfrm rot="19183805" flipV="1">
            <a:off x="1193361" y="3304518"/>
            <a:ext cx="1106909" cy="1541158"/>
          </a:xfrm>
          <a:prstGeom prst="curv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447E1E6-BD7F-76A6-9A3F-4B2CA49997BE}"/>
                  </a:ext>
                </a:extLst>
              </p:cNvPr>
              <p:cNvSpPr txBox="1"/>
              <p:nvPr/>
            </p:nvSpPr>
            <p:spPr>
              <a:xfrm>
                <a:off x="791005" y="4748196"/>
                <a:ext cx="6724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𝑃</m:t>
                      </m:r>
                      <m:d>
                        <m:d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447E1E6-BD7F-76A6-9A3F-4B2CA4999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05" y="4748196"/>
                <a:ext cx="67245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D08CA8E1-EC5D-A5AB-3E1A-A5A293547FC1}"/>
                  </a:ext>
                </a:extLst>
              </p:cNvPr>
              <p:cNvSpPr txBox="1"/>
              <p:nvPr/>
            </p:nvSpPr>
            <p:spPr>
              <a:xfrm>
                <a:off x="4218183" y="4071070"/>
                <a:ext cx="6724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𝑃</m:t>
                      </m:r>
                      <m:d>
                        <m:d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rbel"/>
                            </a:rPr>
                            <m:t>+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D08CA8E1-EC5D-A5AB-3E1A-A5A293547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183" y="4071070"/>
                <a:ext cx="67245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93BC940-DD00-3566-CE39-528D6A6D0E93}"/>
                  </a:ext>
                </a:extLst>
              </p:cNvPr>
              <p:cNvSpPr/>
              <p:nvPr/>
            </p:nvSpPr>
            <p:spPr>
              <a:xfrm>
                <a:off x="3141959" y="4822433"/>
                <a:ext cx="529753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dirty="0" smtClean="0">
                              <a:latin typeface="Cambria Math" panose="02040503050406030204" pitchFamily="18" charset="0"/>
                              <a:cs typeface="Corbel"/>
                            </a:rPr>
                          </m:ctrlPr>
                        </m:sSubPr>
                        <m:e>
                          <m:r>
                            <a:rPr lang="fr-FR" sz="2800" i="1" dirty="0" smtClean="0">
                              <a:latin typeface="Cambria Math" panose="02040503050406030204" pitchFamily="18" charset="0"/>
                              <a:cs typeface="Corbel"/>
                            </a:rPr>
                            <m:t>𝜎</m:t>
                          </m:r>
                        </m:e>
                        <m:sub>
                          <m:r>
                            <a:rPr lang="fr-FR" sz="2800" b="0" i="1" dirty="0" smtClean="0">
                              <a:latin typeface="Cambria Math" panose="02040503050406030204" pitchFamily="18" charset="0"/>
                              <a:cs typeface="Corbel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fr-FR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93BC940-DD00-3566-CE39-528D6A6D0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959" y="4822433"/>
                <a:ext cx="529753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12F798-2ED5-45FF-29D5-F07EA9C7606F}"/>
                  </a:ext>
                </a:extLst>
              </p:cNvPr>
              <p:cNvSpPr/>
              <p:nvPr/>
            </p:nvSpPr>
            <p:spPr>
              <a:xfrm>
                <a:off x="1051512" y="2667466"/>
                <a:ext cx="821059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|− &gt;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12F798-2ED5-45FF-29D5-F07EA9C760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12" y="2667466"/>
                <a:ext cx="821059" cy="400110"/>
              </a:xfrm>
              <a:prstGeom prst="rect">
                <a:avLst/>
              </a:prstGeom>
              <a:blipFill>
                <a:blip r:embed="rId9"/>
                <a:stretch>
                  <a:fillRect b="-1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D600EAE-0335-6A55-2034-D42F2F0D7429}"/>
                  </a:ext>
                </a:extLst>
              </p:cNvPr>
              <p:cNvSpPr/>
              <p:nvPr/>
            </p:nvSpPr>
            <p:spPr>
              <a:xfrm>
                <a:off x="5066921" y="5724280"/>
                <a:ext cx="8242642" cy="70788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fr-FR" sz="2000" b="0" i="1" dirty="0">
                        <a:latin typeface="Cambria Math" panose="02040503050406030204" pitchFamily="18" charset="0"/>
                        <a:cs typeface="Corbel"/>
                      </a:rPr>
                      <m:t>[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𝜎</m:t>
                    </m:r>
                    <m:r>
                      <a:rPr lang="fr-FR" sz="2000" i="1" baseline="-25000" dirty="0" err="1">
                        <a:latin typeface="Cambria Math" panose="02040503050406030204" pitchFamily="18" charset="0"/>
                        <a:cs typeface="Corbel"/>
                      </a:rPr>
                      <m:t>𝑥</m:t>
                    </m:r>
                    <m:r>
                      <a:rPr lang="fr-FR" sz="2000" b="0" i="1" dirty="0">
                        <a:latin typeface="Cambria Math" panose="02040503050406030204" pitchFamily="18" charset="0"/>
                        <a:cs typeface="Corbel"/>
                      </a:rPr>
                      <m:t>,</m:t>
                    </m:r>
                    <m:r>
                      <a:rPr lang="fr-FR" sz="2000" b="0" i="1" dirty="0">
                        <a:latin typeface="Cambria Math" panose="02040503050406030204" pitchFamily="18" charset="0"/>
                        <a:cs typeface="Corbel"/>
                      </a:rPr>
                      <m:t>𝐻</m:t>
                    </m:r>
                    <m:r>
                      <a:rPr lang="fr-FR" sz="2000" b="0" i="1" dirty="0">
                        <a:latin typeface="Cambria Math" panose="02040503050406030204" pitchFamily="18" charset="0"/>
                        <a:cs typeface="Corbel"/>
                      </a:rPr>
                      <m:t>]≠0 </m:t>
                    </m:r>
                  </m:oMath>
                </a14:m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=&gt; « Quantum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heat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 »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transferred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average</a:t>
                </a:r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/>
                  <a:buChar char="•"/>
                </a:pP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Let us use </a:t>
                </a:r>
                <a:r>
                  <a:rPr lang="fr-FR" sz="2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this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property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fr-FR" sz="2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build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quantum engines!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D600EAE-0335-6A55-2034-D42F2F0D7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921" y="5724280"/>
                <a:ext cx="8242642" cy="707886"/>
              </a:xfrm>
              <a:prstGeom prst="rect">
                <a:avLst/>
              </a:prstGeom>
              <a:blipFill>
                <a:blip r:embed="rId10"/>
                <a:stretch>
                  <a:fillRect l="-462" t="-3509" b="-140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46C824D-3491-6335-36E7-45CC9A448F85}"/>
                  </a:ext>
                </a:extLst>
              </p:cNvPr>
              <p:cNvSpPr/>
              <p:nvPr/>
            </p:nvSpPr>
            <p:spPr>
              <a:xfrm>
                <a:off x="6942897" y="3661225"/>
                <a:ext cx="5249103" cy="131670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Energetic balance</a:t>
                </a:r>
              </a:p>
              <a:p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Initial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𝑈</m:t>
                    </m:r>
                    <m:r>
                      <a:rPr lang="fr-FR" sz="20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𝑖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 = − 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h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𝜈</m:t>
                    </m:r>
                    <m:r>
                      <a:rPr lang="fr-FR" sz="20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0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/2 </m:t>
                    </m:r>
                  </m:oMath>
                </a14:m>
                <a:endParaRPr lang="fr-FR" sz="2000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Final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𝑈</m:t>
                    </m:r>
                    <m:r>
                      <a:rPr lang="fr-FR" sz="20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𝑓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 = 0</m:t>
                    </m:r>
                  </m:oMath>
                </a14:m>
                <a:endParaRPr lang="fr-FR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fr-FR" sz="2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Δ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𝑈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[</m:t>
                      </m:r>
                      <m:r>
                        <a:rPr lang="fr-FR" sz="200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𝛾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]&gt; = 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h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𝜈</m:t>
                      </m:r>
                      <m:r>
                        <a:rPr lang="fr-FR" sz="2000" i="1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0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/2 = &lt;</m:t>
                      </m:r>
                      <m:r>
                        <a:rPr lang="fr-FR" sz="200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𝑄</m:t>
                      </m:r>
                      <m:r>
                        <a:rPr lang="fr-FR" sz="2000" i="1" baseline="-25000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𝑞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[</m:t>
                      </m:r>
                      <m:r>
                        <a:rPr lang="fr-FR" sz="200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𝛾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]&gt;</m:t>
                      </m:r>
                    </m:oMath>
                  </m:oMathPara>
                </a14:m>
                <a:endParaRPr lang="fr-FR" sz="2000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46C824D-3491-6335-36E7-45CC9A448F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897" y="3661225"/>
                <a:ext cx="5249103" cy="1316707"/>
              </a:xfrm>
              <a:prstGeom prst="rect">
                <a:avLst/>
              </a:prstGeom>
              <a:blipFill>
                <a:blip r:embed="rId11"/>
                <a:stretch>
                  <a:fillRect l="-1205" t="-2857" b="-476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FDA38B-ECBC-8676-7310-28B6EFA70D91}"/>
                  </a:ext>
                </a:extLst>
              </p:cNvPr>
              <p:cNvSpPr/>
              <p:nvPr/>
            </p:nvSpPr>
            <p:spPr>
              <a:xfrm>
                <a:off x="6942897" y="617559"/>
                <a:ext cx="4458098" cy="132343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System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a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Qubit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𝐻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=[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h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𝜈</m:t>
                    </m:r>
                    <m:r>
                      <a:rPr lang="fr-FR" sz="2000" i="1" baseline="-25000" dirty="0">
                        <a:latin typeface="Cambria Math" panose="02040503050406030204" pitchFamily="18" charset="0"/>
                        <a:cs typeface="Corbel"/>
                      </a:rPr>
                      <m:t>0</m:t>
                    </m:r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/2] </m:t>
                    </m:r>
                    <m:r>
                      <a:rPr lang="fr-FR" sz="2000" i="1" dirty="0" err="1">
                        <a:latin typeface="Cambria Math" panose="02040503050406030204" pitchFamily="18" charset="0"/>
                        <a:cs typeface="Corbel"/>
                      </a:rPr>
                      <m:t>𝜎</m:t>
                    </m:r>
                    <m:r>
                      <a:rPr lang="fr-FR" sz="2000" i="1" baseline="-25000" dirty="0" err="1">
                        <a:latin typeface="Cambria Math" panose="02040503050406030204" pitchFamily="18" charset="0"/>
                        <a:cs typeface="Corbel"/>
                      </a:rPr>
                      <m:t>𝑍</m:t>
                    </m:r>
                  </m:oMath>
                </a14:m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Transformation: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(i)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Preparation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|0&gt;</m:t>
                    </m:r>
                  </m:oMath>
                </a14:m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(ii)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fr-FR" sz="2000" i="1" dirty="0">
                        <a:latin typeface="Cambria Math" panose="02040503050406030204" pitchFamily="18" charset="0"/>
                        <a:cs typeface="Corbel"/>
                      </a:rPr>
                      <m:t>𝜎</m:t>
                    </m:r>
                    <m:r>
                      <a:rPr lang="fr-FR" sz="2000" i="1" baseline="-25000" dirty="0" err="1">
                        <a:latin typeface="Cambria Math" panose="02040503050406030204" pitchFamily="18" charset="0"/>
                        <a:cs typeface="Corbel"/>
                      </a:rPr>
                      <m:t>𝑥</m:t>
                    </m:r>
                  </m:oMath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FDA38B-ECBC-8676-7310-28B6EFA70D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897" y="617559"/>
                <a:ext cx="4458098" cy="1323439"/>
              </a:xfrm>
              <a:prstGeom prst="rect">
                <a:avLst/>
              </a:prstGeom>
              <a:blipFill>
                <a:blip r:embed="rId12"/>
                <a:stretch>
                  <a:fillRect l="-1420" t="-1905" b="-76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85A4939-D18C-A5FE-7272-E128E8FAB844}"/>
                  </a:ext>
                </a:extLst>
              </p:cNvPr>
              <p:cNvSpPr/>
              <p:nvPr/>
            </p:nvSpPr>
            <p:spPr>
              <a:xfrm>
                <a:off x="6956862" y="2305814"/>
                <a:ext cx="3431987" cy="101566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stochastic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trajectories</a:t>
                </a:r>
                <a:r>
                  <a:rPr lang="fr-F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42900" indent="-34290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𝛾</m:t>
                    </m:r>
                    <m:r>
                      <a:rPr lang="fr-FR" sz="20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1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 = [|0&gt;, |+&gt;]</m:t>
                    </m:r>
                  </m:oMath>
                </a14:m>
                <a:endParaRPr lang="fr-F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𝛾</m:t>
                    </m:r>
                    <m:r>
                      <a:rPr lang="fr-FR" sz="20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2</m:t>
                    </m:r>
                    <m:r>
                      <a:rPr lang="fr-FR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rbel"/>
                      </a:rPr>
                      <m:t> = [|0&gt;, |−&gt;]</m:t>
                    </m:r>
                  </m:oMath>
                </a14:m>
                <a:endParaRPr lang="fr-F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85A4939-D18C-A5FE-7272-E128E8FAB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862" y="2305814"/>
                <a:ext cx="3431987" cy="1015663"/>
              </a:xfrm>
              <a:prstGeom prst="rect">
                <a:avLst/>
              </a:prstGeom>
              <a:blipFill>
                <a:blip r:embed="rId13"/>
                <a:stretch>
                  <a:fillRect l="-1845" t="-2469"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765F2FB0-7D96-3517-2FB7-50434A65C987}"/>
              </a:ext>
            </a:extLst>
          </p:cNvPr>
          <p:cNvGrpSpPr/>
          <p:nvPr/>
        </p:nvGrpSpPr>
        <p:grpSpPr>
          <a:xfrm>
            <a:off x="2197852" y="4748196"/>
            <a:ext cx="1111522" cy="1357608"/>
            <a:chOff x="3745442" y="2726984"/>
            <a:chExt cx="1857106" cy="2310580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703F5341-04FE-E32F-0E14-CC01DD2E1867}"/>
                </a:ext>
              </a:extLst>
            </p:cNvPr>
            <p:cNvSpPr/>
            <p:nvPr/>
          </p:nvSpPr>
          <p:spPr>
            <a:xfrm rot="19141090">
              <a:off x="3745442" y="2946754"/>
              <a:ext cx="1857106" cy="2090810"/>
            </a:xfrm>
            <a:prstGeom prst="arc">
              <a:avLst>
                <a:gd name="adj1" fmla="val 17248610"/>
                <a:gd name="adj2" fmla="val 20883156"/>
              </a:avLst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C6DB22F2-3EC3-88FB-1EA0-2ED1A949F7A0}"/>
                </a:ext>
              </a:extLst>
            </p:cNvPr>
            <p:cNvCxnSpPr/>
            <p:nvPr/>
          </p:nvCxnSpPr>
          <p:spPr>
            <a:xfrm flipV="1">
              <a:off x="4727708" y="2880573"/>
              <a:ext cx="406531" cy="776913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D2B529-E508-F20F-21A9-7FDA9D73DADB}"/>
                </a:ext>
              </a:extLst>
            </p:cNvPr>
            <p:cNvSpPr/>
            <p:nvPr/>
          </p:nvSpPr>
          <p:spPr>
            <a:xfrm>
              <a:off x="4261144" y="2726984"/>
              <a:ext cx="985618" cy="101684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24CC1E-23D8-5A60-2F94-8A85F0603B36}"/>
                  </a:ext>
                </a:extLst>
              </p:cNvPr>
              <p:cNvSpPr/>
              <p:nvPr/>
            </p:nvSpPr>
            <p:spPr>
              <a:xfrm>
                <a:off x="2287167" y="5701599"/>
                <a:ext cx="1384545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24CC1E-23D8-5A60-2F94-8A85F0603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167" y="5701599"/>
                <a:ext cx="1384545" cy="461665"/>
              </a:xfrm>
              <a:prstGeom prst="rect">
                <a:avLst/>
              </a:prstGeom>
              <a:blipFill>
                <a:blip r:embed="rId14"/>
                <a:stretch>
                  <a:fillRect l="-917" t="-7895" b="-28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3474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57622-E3E3-0641-BD97-F8048020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96" y="225037"/>
            <a:ext cx="10039644" cy="1143000"/>
          </a:xfrm>
        </p:spPr>
        <p:txBody>
          <a:bodyPr>
            <a:normAutofit/>
          </a:bodyPr>
          <a:lstStyle/>
          <a:p>
            <a:r>
              <a:rPr lang="fr-FR" sz="4000" dirty="0" err="1"/>
              <a:t>Measurement-powered</a:t>
            </a:r>
            <a:r>
              <a:rPr lang="fr-FR" sz="4000" dirty="0"/>
              <a:t> engines (MPE)</a:t>
            </a:r>
          </a:p>
        </p:txBody>
      </p:sp>
      <p:pic>
        <p:nvPicPr>
          <p:cNvPr id="3" name="Image 2" descr="tchou.jpg">
            <a:extLst>
              <a:ext uri="{FF2B5EF4-FFF2-40B4-BE49-F238E27FC236}">
                <a16:creationId xmlns:a16="http://schemas.microsoft.com/office/drawing/2014/main" id="{E5912FCC-0773-0142-826B-D48D0D791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90" y="1486615"/>
            <a:ext cx="1930359" cy="1411986"/>
          </a:xfrm>
          <a:prstGeom prst="rect">
            <a:avLst/>
          </a:prstGeom>
          <a:ln w="12700" cmpd="sng">
            <a:noFill/>
          </a:ln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F106AFE1-FD2B-CF48-AD12-C7BE5E4CF616}"/>
              </a:ext>
            </a:extLst>
          </p:cNvPr>
          <p:cNvSpPr/>
          <p:nvPr/>
        </p:nvSpPr>
        <p:spPr>
          <a:xfrm rot="10800000">
            <a:off x="4041231" y="2037220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420F5B-E81E-CD4B-8E6E-89B0941A6D25}"/>
              </a:ext>
            </a:extLst>
          </p:cNvPr>
          <p:cNvSpPr txBox="1"/>
          <p:nvPr/>
        </p:nvSpPr>
        <p:spPr>
          <a:xfrm>
            <a:off x="4084936" y="2498491"/>
            <a:ext cx="8295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lang="fr-F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AEC40346-245F-6E44-9821-F4D105C81943}"/>
              </a:ext>
            </a:extLst>
          </p:cNvPr>
          <p:cNvSpPr/>
          <p:nvPr/>
        </p:nvSpPr>
        <p:spPr>
          <a:xfrm rot="10800000">
            <a:off x="6367573" y="2037220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C6F88C-5092-B142-8E49-DACB4254E8A5}"/>
              </a:ext>
            </a:extLst>
          </p:cNvPr>
          <p:cNvSpPr txBox="1"/>
          <p:nvPr/>
        </p:nvSpPr>
        <p:spPr>
          <a:xfrm>
            <a:off x="6468052" y="2534143"/>
            <a:ext cx="208518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endParaRPr lang="fr-F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7E805BB-21EA-1B4F-9D59-A1910347A20B}"/>
              </a:ext>
            </a:extLst>
          </p:cNvPr>
          <p:cNvSpPr/>
          <p:nvPr/>
        </p:nvSpPr>
        <p:spPr>
          <a:xfrm>
            <a:off x="5264891" y="1872367"/>
            <a:ext cx="744913" cy="7361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224E3F6D-C59D-A244-8D6B-92FFEEA742CA}"/>
              </a:ext>
            </a:extLst>
          </p:cNvPr>
          <p:cNvSpPr/>
          <p:nvPr/>
        </p:nvSpPr>
        <p:spPr>
          <a:xfrm rot="10800000">
            <a:off x="4060237" y="5042816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425620E-1C83-BE48-9D6A-7E9F9900EF88}"/>
              </a:ext>
            </a:extLst>
          </p:cNvPr>
          <p:cNvSpPr txBox="1"/>
          <p:nvPr/>
        </p:nvSpPr>
        <p:spPr>
          <a:xfrm>
            <a:off x="3654381" y="5582894"/>
            <a:ext cx="16773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« Quantum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 »</a:t>
            </a:r>
          </a:p>
        </p:txBody>
      </p:sp>
      <p:sp>
        <p:nvSpPr>
          <p:cNvPr id="35" name="Flèche vers la droite 34">
            <a:extLst>
              <a:ext uri="{FF2B5EF4-FFF2-40B4-BE49-F238E27FC236}">
                <a16:creationId xmlns:a16="http://schemas.microsoft.com/office/drawing/2014/main" id="{BD8EFDCB-D956-2143-AC44-94F3E00791E1}"/>
              </a:ext>
            </a:extLst>
          </p:cNvPr>
          <p:cNvSpPr/>
          <p:nvPr/>
        </p:nvSpPr>
        <p:spPr>
          <a:xfrm rot="10800000">
            <a:off x="6285396" y="5043779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79344A3-8CA9-D94D-9DA3-B0F6BBFA0D6A}"/>
              </a:ext>
            </a:extLst>
          </p:cNvPr>
          <p:cNvSpPr txBox="1"/>
          <p:nvPr/>
        </p:nvSpPr>
        <p:spPr>
          <a:xfrm>
            <a:off x="5995041" y="5573894"/>
            <a:ext cx="150890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« Quantum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 »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F9E7EAD-BC41-944C-B5E1-0776CB3757CF}"/>
              </a:ext>
            </a:extLst>
          </p:cNvPr>
          <p:cNvSpPr/>
          <p:nvPr/>
        </p:nvSpPr>
        <p:spPr>
          <a:xfrm>
            <a:off x="5258194" y="4905498"/>
            <a:ext cx="744913" cy="7361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grpSp>
        <p:nvGrpSpPr>
          <p:cNvPr id="39" name="Grouper 36">
            <a:extLst>
              <a:ext uri="{FF2B5EF4-FFF2-40B4-BE49-F238E27FC236}">
                <a16:creationId xmlns:a16="http://schemas.microsoft.com/office/drawing/2014/main" id="{7A866712-CB6C-9A43-BBF9-9AD9DB6A611F}"/>
              </a:ext>
            </a:extLst>
          </p:cNvPr>
          <p:cNvGrpSpPr/>
          <p:nvPr/>
        </p:nvGrpSpPr>
        <p:grpSpPr>
          <a:xfrm>
            <a:off x="7307752" y="4685277"/>
            <a:ext cx="1450120" cy="1912654"/>
            <a:chOff x="7018999" y="2145598"/>
            <a:chExt cx="1778351" cy="1817536"/>
          </a:xfrm>
        </p:grpSpPr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CDD20C26-9670-A245-9415-34C1A7D179D1}"/>
                </a:ext>
              </a:extLst>
            </p:cNvPr>
            <p:cNvSpPr/>
            <p:nvPr/>
          </p:nvSpPr>
          <p:spPr>
            <a:xfrm rot="19141090">
              <a:off x="7018999" y="2239769"/>
              <a:ext cx="1778351" cy="1723365"/>
            </a:xfrm>
            <a:prstGeom prst="arc">
              <a:avLst>
                <a:gd name="adj1" fmla="val 17248610"/>
                <a:gd name="adj2" fmla="val 20883156"/>
              </a:avLst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1" name="Grouper 38">
              <a:extLst>
                <a:ext uri="{FF2B5EF4-FFF2-40B4-BE49-F238E27FC236}">
                  <a16:creationId xmlns:a16="http://schemas.microsoft.com/office/drawing/2014/main" id="{99B4F319-6446-914E-B434-534C0A154984}"/>
                </a:ext>
              </a:extLst>
            </p:cNvPr>
            <p:cNvGrpSpPr/>
            <p:nvPr/>
          </p:nvGrpSpPr>
          <p:grpSpPr>
            <a:xfrm>
              <a:off x="7538920" y="2145598"/>
              <a:ext cx="943821" cy="838138"/>
              <a:chOff x="7538920" y="2145598"/>
              <a:chExt cx="943821" cy="838138"/>
            </a:xfrm>
          </p:grpSpPr>
          <p:cxnSp>
            <p:nvCxnSpPr>
              <p:cNvPr id="42" name="Connecteur droit avec flèche 41">
                <a:extLst>
                  <a:ext uri="{FF2B5EF4-FFF2-40B4-BE49-F238E27FC236}">
                    <a16:creationId xmlns:a16="http://schemas.microsoft.com/office/drawing/2014/main" id="{938DA347-D9D8-104A-801E-213379C6469E}"/>
                  </a:ext>
                </a:extLst>
              </p:cNvPr>
              <p:cNvCxnSpPr/>
              <p:nvPr/>
            </p:nvCxnSpPr>
            <p:spPr>
              <a:xfrm flipV="1">
                <a:off x="7980020" y="2277439"/>
                <a:ext cx="389291" cy="640376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AEBCFD1-12A7-2146-8893-56A9E418AF1D}"/>
                  </a:ext>
                </a:extLst>
              </p:cNvPr>
              <p:cNvSpPr/>
              <p:nvPr/>
            </p:nvSpPr>
            <p:spPr>
              <a:xfrm>
                <a:off x="7538920" y="2145598"/>
                <a:ext cx="943821" cy="83813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2" name="Flèche vers le bas 51">
            <a:extLst>
              <a:ext uri="{FF2B5EF4-FFF2-40B4-BE49-F238E27FC236}">
                <a16:creationId xmlns:a16="http://schemas.microsoft.com/office/drawing/2014/main" id="{9A8F34BF-2FA1-C545-BE59-6333EC1E3113}"/>
              </a:ext>
            </a:extLst>
          </p:cNvPr>
          <p:cNvSpPr/>
          <p:nvPr/>
        </p:nvSpPr>
        <p:spPr>
          <a:xfrm>
            <a:off x="5258194" y="3330283"/>
            <a:ext cx="731091" cy="88952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Fire PNG Clipart ">
            <a:extLst>
              <a:ext uri="{FF2B5EF4-FFF2-40B4-BE49-F238E27FC236}">
                <a16:creationId xmlns:a16="http://schemas.microsoft.com/office/drawing/2014/main" id="{64320BD7-6956-755D-F066-A97010B5B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00" y="1568654"/>
            <a:ext cx="1114487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6005272-7589-7A61-4089-5DCB79AA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89" y="1528910"/>
            <a:ext cx="1111194" cy="120939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8" name="Picture 8" descr="Battery Health - Monitor Stats dans l'App Store">
            <a:extLst>
              <a:ext uri="{FF2B5EF4-FFF2-40B4-BE49-F238E27FC236}">
                <a16:creationId xmlns:a16="http://schemas.microsoft.com/office/drawing/2014/main" id="{92166B5F-EEDA-B9A2-5289-1FFDE89BB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2198719" y="4880677"/>
            <a:ext cx="1226724" cy="730678"/>
          </a:xfrm>
          <a:prstGeom prst="rect">
            <a:avLst/>
          </a:prstGeom>
          <a:noFill/>
        </p:spPr>
      </p:pic>
      <p:grpSp>
        <p:nvGrpSpPr>
          <p:cNvPr id="19" name="Grouper 28">
            <a:extLst>
              <a:ext uri="{FF2B5EF4-FFF2-40B4-BE49-F238E27FC236}">
                <a16:creationId xmlns:a16="http://schemas.microsoft.com/office/drawing/2014/main" id="{0BCB7B92-FEFC-8AD4-0282-F833F6726EFF}"/>
              </a:ext>
            </a:extLst>
          </p:cNvPr>
          <p:cNvGrpSpPr/>
          <p:nvPr/>
        </p:nvGrpSpPr>
        <p:grpSpPr>
          <a:xfrm rot="20555416">
            <a:off x="6479099" y="1335954"/>
            <a:ext cx="634168" cy="572592"/>
            <a:chOff x="2082799" y="2095500"/>
            <a:chExt cx="3513550" cy="33782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D00FC3-CD8B-F1A7-34B2-6E445DDE91ED}"/>
                </a:ext>
              </a:extLst>
            </p:cNvPr>
            <p:cNvSpPr/>
            <p:nvPr/>
          </p:nvSpPr>
          <p:spPr>
            <a:xfrm>
              <a:off x="2730500" y="3073400"/>
              <a:ext cx="2146300" cy="2133600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6B066D4-2295-37EC-7DA2-615428860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82799" y="2565400"/>
              <a:ext cx="3503178" cy="2908300"/>
            </a:xfrm>
            <a:prstGeom prst="rect">
              <a:avLst/>
            </a:prstGeom>
          </p:spPr>
        </p:pic>
        <p:sp>
          <p:nvSpPr>
            <p:cNvPr id="24" name="Parallélogramme 23">
              <a:extLst>
                <a:ext uri="{FF2B5EF4-FFF2-40B4-BE49-F238E27FC236}">
                  <a16:creationId xmlns:a16="http://schemas.microsoft.com/office/drawing/2014/main" id="{7A3FA7AC-3AFE-5C16-FFB1-2409E547ED1E}"/>
                </a:ext>
              </a:extLst>
            </p:cNvPr>
            <p:cNvSpPr/>
            <p:nvPr/>
          </p:nvSpPr>
          <p:spPr>
            <a:xfrm>
              <a:off x="2730500" y="2349500"/>
              <a:ext cx="2768600" cy="774700"/>
            </a:xfrm>
            <a:prstGeom prst="parallelogram">
              <a:avLst>
                <a:gd name="adj" fmla="val 86539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52F19D9-674A-7D2B-0027-AF723A74D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6200" y="2095500"/>
              <a:ext cx="2971800" cy="1181100"/>
            </a:xfrm>
            <a:prstGeom prst="rect">
              <a:avLst/>
            </a:prstGeom>
          </p:spPr>
        </p:pic>
        <p:sp>
          <p:nvSpPr>
            <p:cNvPr id="28" name="Parallélogramme 27">
              <a:extLst>
                <a:ext uri="{FF2B5EF4-FFF2-40B4-BE49-F238E27FC236}">
                  <a16:creationId xmlns:a16="http://schemas.microsoft.com/office/drawing/2014/main" id="{42ED098D-F718-D1C1-C205-44E58ED380FF}"/>
                </a:ext>
              </a:extLst>
            </p:cNvPr>
            <p:cNvSpPr/>
            <p:nvPr/>
          </p:nvSpPr>
          <p:spPr>
            <a:xfrm rot="16200000" flipV="1">
              <a:off x="3746500" y="3492500"/>
              <a:ext cx="2857500" cy="546100"/>
            </a:xfrm>
            <a:prstGeom prst="parallelogram">
              <a:avLst>
                <a:gd name="adj" fmla="val 132402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15ACE6F-1683-0569-250A-3DA2C5F59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347766">
              <a:off x="4748465" y="2522095"/>
              <a:ext cx="847884" cy="2379977"/>
            </a:xfrm>
            <a:prstGeom prst="rect">
              <a:avLst/>
            </a:prstGeom>
          </p:spPr>
        </p:pic>
      </p:grpSp>
      <p:pic>
        <p:nvPicPr>
          <p:cNvPr id="31" name="Picture 4">
            <a:extLst>
              <a:ext uri="{FF2B5EF4-FFF2-40B4-BE49-F238E27FC236}">
                <a16:creationId xmlns:a16="http://schemas.microsoft.com/office/drawing/2014/main" id="{0B19C7E5-5551-5BBD-0604-B1021BE1E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89" y="4493093"/>
            <a:ext cx="1111194" cy="1209392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32" name="Grouper 44">
            <a:extLst>
              <a:ext uri="{FF2B5EF4-FFF2-40B4-BE49-F238E27FC236}">
                <a16:creationId xmlns:a16="http://schemas.microsoft.com/office/drawing/2014/main" id="{A4B6CDF1-45E7-7308-ED44-C10EA905E6DE}"/>
              </a:ext>
            </a:extLst>
          </p:cNvPr>
          <p:cNvGrpSpPr/>
          <p:nvPr/>
        </p:nvGrpSpPr>
        <p:grpSpPr>
          <a:xfrm rot="1733707">
            <a:off x="6541106" y="4428598"/>
            <a:ext cx="525971" cy="518253"/>
            <a:chOff x="5905500" y="2133600"/>
            <a:chExt cx="2997201" cy="314653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26EC94-3C89-1803-9DE3-AF3760B771DD}"/>
                </a:ext>
              </a:extLst>
            </p:cNvPr>
            <p:cNvSpPr/>
            <p:nvPr/>
          </p:nvSpPr>
          <p:spPr>
            <a:xfrm>
              <a:off x="6032500" y="2997200"/>
              <a:ext cx="2146300" cy="2133600"/>
            </a:xfrm>
            <a:prstGeom prst="rect">
              <a:avLst/>
            </a:prstGeom>
            <a:solidFill>
              <a:srgbClr val="00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Parallélogramme 33">
              <a:extLst>
                <a:ext uri="{FF2B5EF4-FFF2-40B4-BE49-F238E27FC236}">
                  <a16:creationId xmlns:a16="http://schemas.microsoft.com/office/drawing/2014/main" id="{B9A92063-3E1E-5B32-A359-C9675BC8E5A0}"/>
                </a:ext>
              </a:extLst>
            </p:cNvPr>
            <p:cNvSpPr/>
            <p:nvPr/>
          </p:nvSpPr>
          <p:spPr>
            <a:xfrm>
              <a:off x="6032500" y="2273300"/>
              <a:ext cx="2768600" cy="774700"/>
            </a:xfrm>
            <a:prstGeom prst="parallelogram">
              <a:avLst>
                <a:gd name="adj" fmla="val 86539"/>
              </a:avLst>
            </a:prstGeom>
            <a:solidFill>
              <a:srgbClr val="00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Parallélogramme 56">
              <a:extLst>
                <a:ext uri="{FF2B5EF4-FFF2-40B4-BE49-F238E27FC236}">
                  <a16:creationId xmlns:a16="http://schemas.microsoft.com/office/drawing/2014/main" id="{D113B65A-6D7A-DC55-AB0D-5A0E2456C6C1}"/>
                </a:ext>
              </a:extLst>
            </p:cNvPr>
            <p:cNvSpPr/>
            <p:nvPr/>
          </p:nvSpPr>
          <p:spPr>
            <a:xfrm rot="16200000" flipV="1">
              <a:off x="7048500" y="3416300"/>
              <a:ext cx="2857500" cy="546100"/>
            </a:xfrm>
            <a:prstGeom prst="parallelogram">
              <a:avLst>
                <a:gd name="adj" fmla="val 132402"/>
              </a:avLst>
            </a:prstGeom>
            <a:solidFill>
              <a:srgbClr val="00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1E225745-5DEF-CD73-0C50-2A3D73851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5500" y="2451100"/>
              <a:ext cx="2413000" cy="2829034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CB7290D8-A8C5-BE55-6E35-6849ECE8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7900" y="2133600"/>
              <a:ext cx="2413000" cy="911334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26457F56-4381-E2C2-FE00-7220C840E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82169">
              <a:off x="7861301" y="2209800"/>
              <a:ext cx="1041400" cy="2829034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34961A0-9E27-B513-1492-283108B385F7}"/>
              </a:ext>
            </a:extLst>
          </p:cNvPr>
          <p:cNvSpPr/>
          <p:nvPr/>
        </p:nvSpPr>
        <p:spPr>
          <a:xfrm>
            <a:off x="1488832" y="1068961"/>
            <a:ext cx="9108830" cy="21224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FD650A-1E23-1FB5-A80E-60CED3BE07B9}"/>
              </a:ext>
            </a:extLst>
          </p:cNvPr>
          <p:cNvSpPr/>
          <p:nvPr/>
        </p:nvSpPr>
        <p:spPr>
          <a:xfrm>
            <a:off x="1493199" y="4321887"/>
            <a:ext cx="9108830" cy="21224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24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5" grpId="0" animBg="1"/>
      <p:bldP spid="36" grpId="0"/>
      <p:bldP spid="38" grpId="0" animBg="1"/>
      <p:bldP spid="52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9167" y="200531"/>
            <a:ext cx="10228162" cy="1143000"/>
          </a:xfrm>
        </p:spPr>
        <p:txBody>
          <a:bodyPr>
            <a:noAutofit/>
          </a:bodyPr>
          <a:lstStyle/>
          <a:p>
            <a:r>
              <a:rPr lang="fr-FR" sz="4000" dirty="0"/>
              <a:t>A simple </a:t>
            </a:r>
            <a:r>
              <a:rPr lang="fr-FR" sz="4000" dirty="0" err="1"/>
              <a:t>measurement-powered</a:t>
            </a:r>
            <a:r>
              <a:rPr lang="fr-FR" sz="4000" dirty="0"/>
              <a:t> engine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706569" y="3116382"/>
            <a:ext cx="3645983" cy="2112436"/>
            <a:chOff x="4766301" y="2834054"/>
            <a:chExt cx="3645983" cy="2112436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6301" y="2834054"/>
              <a:ext cx="3645983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57" name="Rectangle 56"/>
            <p:cNvSpPr/>
            <p:nvPr/>
          </p:nvSpPr>
          <p:spPr>
            <a:xfrm>
              <a:off x="6476399" y="2893368"/>
              <a:ext cx="178779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Rabi oscillation</a:t>
              </a:r>
              <a:endParaRPr lang="fr-FR" sz="20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795187" y="1455796"/>
            <a:ext cx="453138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Coherent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reversible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exchange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qubit and light </a:t>
            </a:r>
          </a:p>
        </p:txBody>
      </p:sp>
      <p:cxnSp>
        <p:nvCxnSpPr>
          <p:cNvPr id="94" name="Connecteur droit 93"/>
          <p:cNvCxnSpPr>
            <a:cxnSpLocks/>
          </p:cNvCxnSpPr>
          <p:nvPr/>
        </p:nvCxnSpPr>
        <p:spPr>
          <a:xfrm>
            <a:off x="9639132" y="2113835"/>
            <a:ext cx="5620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/>
              <p:cNvSpPr/>
              <p:nvPr/>
            </p:nvSpPr>
            <p:spPr>
              <a:xfrm>
                <a:off x="9547874" y="1357099"/>
                <a:ext cx="839972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|1&gt;</m:t>
                      </m:r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874" y="1357099"/>
                <a:ext cx="839972" cy="400110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7" name="Rectangle 96"/>
              <p:cNvSpPr/>
              <p:nvPr/>
            </p:nvSpPr>
            <p:spPr>
              <a:xfrm>
                <a:off x="9575390" y="2173150"/>
                <a:ext cx="784939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|0&gt;</m:t>
                      </m:r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5390" y="2173150"/>
                <a:ext cx="784939" cy="40011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9EE341F8-1CC0-CE4E-B734-5833116427CA}"/>
              </a:ext>
            </a:extLst>
          </p:cNvPr>
          <p:cNvCxnSpPr>
            <a:cxnSpLocks/>
          </p:cNvCxnSpPr>
          <p:nvPr/>
        </p:nvCxnSpPr>
        <p:spPr>
          <a:xfrm>
            <a:off x="9639132" y="1773340"/>
            <a:ext cx="5620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B4A9E40A-808F-79DB-F726-986210C254D8}"/>
              </a:ext>
            </a:extLst>
          </p:cNvPr>
          <p:cNvSpPr/>
          <p:nvPr/>
        </p:nvSpPr>
        <p:spPr>
          <a:xfrm>
            <a:off x="8583738" y="1773340"/>
            <a:ext cx="964136" cy="399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193CFC-3BAB-6CFB-9A8D-F6CCD3D3F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281" y="3206032"/>
            <a:ext cx="6972300" cy="18161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C5642A4-67C7-3932-1CBD-7664116F3391}"/>
                  </a:ext>
                </a:extLst>
              </p:cNvPr>
              <p:cNvSpPr/>
              <p:nvPr/>
            </p:nvSpPr>
            <p:spPr>
              <a:xfrm>
                <a:off x="157196" y="5570698"/>
                <a:ext cx="1275981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dirty="0">
                          <a:latin typeface="Cambria Math" panose="02040503050406030204" pitchFamily="18" charset="0"/>
                          <a:cs typeface="Corbel"/>
                        </a:rPr>
                        <m:t>𝑊</m:t>
                      </m:r>
                      <m:r>
                        <a:rPr lang="fr-FR" sz="2800" b="0" i="1" dirty="0">
                          <a:latin typeface="Cambria Math" panose="02040503050406030204" pitchFamily="18" charset="0"/>
                          <a:cs typeface="Corbel"/>
                        </a:rPr>
                        <m:t>≥0</m:t>
                      </m:r>
                    </m:oMath>
                  </m:oMathPara>
                </a14:m>
                <a:endParaRPr lang="fr-FR" sz="28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C5642A4-67C7-3932-1CBD-7664116F3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96" y="5570698"/>
                <a:ext cx="127598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E8E1B7-DBCF-0617-4B3E-EC0893A06B6C}"/>
                  </a:ext>
                </a:extLst>
              </p:cNvPr>
              <p:cNvSpPr/>
              <p:nvPr/>
            </p:nvSpPr>
            <p:spPr>
              <a:xfrm>
                <a:off x="1793909" y="5594735"/>
                <a:ext cx="1222735" cy="523220"/>
              </a:xfrm>
              <a:prstGeom prst="rect">
                <a:avLst/>
              </a:prstGeom>
              <a:solidFill>
                <a:schemeClr val="bg1"/>
              </a:solidFill>
              <a:ln w="76200" cmpd="sng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dirty="0">
                          <a:latin typeface="Cambria Math" panose="02040503050406030204" pitchFamily="18" charset="0"/>
                          <a:cs typeface="Corbel"/>
                        </a:rPr>
                        <m:t>𝑊</m:t>
                      </m:r>
                      <m:r>
                        <a:rPr lang="fr-FR" sz="2800" b="0" i="1" dirty="0">
                          <a:latin typeface="Cambria Math" panose="02040503050406030204" pitchFamily="18" charset="0"/>
                          <a:cs typeface="Corbel"/>
                        </a:rPr>
                        <m:t>≤0</m:t>
                      </m:r>
                    </m:oMath>
                  </m:oMathPara>
                </a14:m>
                <a:endParaRPr lang="fr-FR" sz="28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E8E1B7-DBCF-0617-4B3E-EC0893A06B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909" y="5594735"/>
                <a:ext cx="1222735" cy="523220"/>
              </a:xfrm>
              <a:prstGeom prst="rect">
                <a:avLst/>
              </a:prstGeom>
              <a:blipFill>
                <a:blip r:embed="rId7"/>
                <a:stretch>
                  <a:fillRect l="-2062" r="-2062" b="-2381"/>
                </a:stretch>
              </a:blipFill>
              <a:ln w="76200" cmpd="sng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CD3FD6-8B86-CA21-4094-B81D5DAA4B8C}"/>
                  </a:ext>
                </a:extLst>
              </p:cNvPr>
              <p:cNvSpPr/>
              <p:nvPr/>
            </p:nvSpPr>
            <p:spPr>
              <a:xfrm>
                <a:off x="5388087" y="5630051"/>
                <a:ext cx="4826031" cy="83099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fr-FR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good for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extraction 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</a:t>
                </a:r>
                <a:endParaRPr lang="fr-FR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fr-FR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 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bad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extraction 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</a:t>
                </a:r>
                <a:endParaRPr lang="fr-FR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CD3FD6-8B86-CA21-4094-B81D5DAA4B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087" y="5630051"/>
                <a:ext cx="4826031" cy="830997"/>
              </a:xfrm>
              <a:prstGeom prst="rect">
                <a:avLst/>
              </a:prstGeom>
              <a:blipFill>
                <a:blip r:embed="rId8"/>
                <a:stretch>
                  <a:fillRect l="-1050" t="-6061" b="-15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6B2E607-A41C-E28D-F087-ECE21A062161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795187" y="4473567"/>
            <a:ext cx="348177" cy="10971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F81B345-0C93-5268-504C-6F0DF6DD37B9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1987014" y="4449530"/>
            <a:ext cx="418263" cy="11452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4B5206F7-4938-8828-2AB1-8DFA7CAA253A}"/>
              </a:ext>
            </a:extLst>
          </p:cNvPr>
          <p:cNvSpPr txBox="1"/>
          <p:nvPr/>
        </p:nvSpPr>
        <p:spPr>
          <a:xfrm>
            <a:off x="6815930" y="1542208"/>
            <a:ext cx="1544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Resonant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drive</a:t>
            </a:r>
            <a:endParaRPr lang="fr-FR" sz="2400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7C98183-E754-DCB3-2643-0F041150EECD}"/>
                  </a:ext>
                </a:extLst>
              </p:cNvPr>
              <p:cNvSpPr txBox="1"/>
              <p:nvPr/>
            </p:nvSpPr>
            <p:spPr>
              <a:xfrm>
                <a:off x="6016577" y="1249485"/>
                <a:ext cx="609845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b="0" i="1" dirty="0" smtClean="0">
                          <a:latin typeface="Cambria Math" panose="02040503050406030204" pitchFamily="18" charset="0"/>
                          <a:cs typeface="Corbel"/>
                        </a:rPr>
                        <m:t>𝑊</m:t>
                      </m:r>
                    </m:oMath>
                  </m:oMathPara>
                </a14:m>
                <a:endParaRPr lang="fr-FR" sz="3000" dirty="0"/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7C98183-E754-DCB3-2643-0F041150E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577" y="1249485"/>
                <a:ext cx="6098458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70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1D2D91-47D3-1338-10B5-2BA8806E6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5" t="11598" r="43125" b="13889"/>
          <a:stretch/>
        </p:blipFill>
        <p:spPr>
          <a:xfrm>
            <a:off x="655397" y="1869525"/>
            <a:ext cx="3440792" cy="34311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1E56BD-EB05-8ED7-5415-6BCBE1311422}"/>
              </a:ext>
            </a:extLst>
          </p:cNvPr>
          <p:cNvSpPr txBox="1"/>
          <p:nvPr/>
        </p:nvSpPr>
        <p:spPr>
          <a:xfrm>
            <a:off x="2904190" y="4969638"/>
            <a:ext cx="1417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QuantAzur</a:t>
            </a:r>
            <a:endParaRPr lang="fr-FR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99CEE9-0538-FBC1-CDF3-52D8558E02D7}"/>
              </a:ext>
            </a:extLst>
          </p:cNvPr>
          <p:cNvGrpSpPr/>
          <p:nvPr/>
        </p:nvGrpSpPr>
        <p:grpSpPr>
          <a:xfrm>
            <a:off x="7704079" y="2646789"/>
            <a:ext cx="3761254" cy="2037345"/>
            <a:chOff x="7704057" y="1858381"/>
            <a:chExt cx="3761254" cy="203734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907E806-56D6-85FD-1C67-0F231825E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057" y="1858381"/>
              <a:ext cx="3761254" cy="203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6BDF414-AD2F-40BD-4BE7-26D563AE88DA}"/>
                </a:ext>
              </a:extLst>
            </p:cNvPr>
            <p:cNvSpPr/>
            <p:nvPr/>
          </p:nvSpPr>
          <p:spPr>
            <a:xfrm>
              <a:off x="8386960" y="2866388"/>
              <a:ext cx="69850" cy="63500"/>
            </a:xfrm>
            <a:prstGeom prst="ellipse">
              <a:avLst/>
            </a:prstGeom>
            <a:solidFill>
              <a:srgbClr val="BE09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1ECB5C-F6FF-1BF4-06D4-71D025C7CD8C}"/>
                </a:ext>
              </a:extLst>
            </p:cNvPr>
            <p:cNvSpPr/>
            <p:nvPr/>
          </p:nvSpPr>
          <p:spPr>
            <a:xfrm>
              <a:off x="9277350" y="3013501"/>
              <a:ext cx="546100" cy="129749"/>
            </a:xfrm>
            <a:prstGeom prst="rect">
              <a:avLst/>
            </a:prstGeom>
            <a:solidFill>
              <a:srgbClr val="FCF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0F7E92-ED47-495E-B15A-2A2F235E0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1259" y="2897166"/>
              <a:ext cx="1079142" cy="41651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99B847-B2C7-CA4E-64E3-85B041EAF6B1}"/>
                </a:ext>
              </a:extLst>
            </p:cNvPr>
            <p:cNvSpPr txBox="1"/>
            <p:nvPr/>
          </p:nvSpPr>
          <p:spPr>
            <a:xfrm>
              <a:off x="9077733" y="2554415"/>
              <a:ext cx="7697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/>
                <a:t>Singapore</a:t>
              </a:r>
              <a:endParaRPr lang="en-SG" sz="1100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742180F-24BC-D296-48ED-1DF269F036BC}"/>
              </a:ext>
            </a:extLst>
          </p:cNvPr>
          <p:cNvSpPr txBox="1"/>
          <p:nvPr/>
        </p:nvSpPr>
        <p:spPr>
          <a:xfrm>
            <a:off x="7868624" y="3746477"/>
            <a:ext cx="8210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MJ@NTU site</a:t>
            </a:r>
            <a:endParaRPr lang="en-SG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0F72B-1A53-137B-5375-568FEA1295F7}"/>
              </a:ext>
            </a:extLst>
          </p:cNvPr>
          <p:cNvSpPr txBox="1"/>
          <p:nvPr/>
        </p:nvSpPr>
        <p:spPr>
          <a:xfrm>
            <a:off x="9692468" y="4085023"/>
            <a:ext cx="1079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MJ@NUS main site</a:t>
            </a:r>
            <a:endParaRPr lang="en-SG" sz="9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3013-2441-FF97-1880-6CC8EEB4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54" y="2592233"/>
            <a:ext cx="743791" cy="7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,767 Scholar Hat Images, Stock Photos &amp; Vectors | Shutterstock">
            <a:extLst>
              <a:ext uri="{FF2B5EF4-FFF2-40B4-BE49-F238E27FC236}">
                <a16:creationId xmlns:a16="http://schemas.microsoft.com/office/drawing/2014/main" id="{A41E3453-0244-2A47-440B-0191BE09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29" y="2592233"/>
            <a:ext cx="913809" cy="9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💰 Money Bag Emoji | Money Emoji">
            <a:extLst>
              <a:ext uri="{FF2B5EF4-FFF2-40B4-BE49-F238E27FC236}">
                <a16:creationId xmlns:a16="http://schemas.microsoft.com/office/drawing/2014/main" id="{04D71353-4E0E-F582-8829-AB3795D4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22" y="2646789"/>
            <a:ext cx="634681" cy="63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uble flèche horizontale 10">
            <a:extLst>
              <a:ext uri="{FF2B5EF4-FFF2-40B4-BE49-F238E27FC236}">
                <a16:creationId xmlns:a16="http://schemas.microsoft.com/office/drawing/2014/main" id="{A773F49A-253C-C42F-A87A-ABFDF1AC4B56}"/>
              </a:ext>
            </a:extLst>
          </p:cNvPr>
          <p:cNvSpPr/>
          <p:nvPr/>
        </p:nvSpPr>
        <p:spPr>
          <a:xfrm>
            <a:off x="4822404" y="3436533"/>
            <a:ext cx="2155460" cy="563899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1BD1510-B58D-D8C8-132F-C830828A24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2291" y="6005893"/>
            <a:ext cx="1879709" cy="8514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82157B0-3BC0-FAF8-0583-BF9298CD76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19627"/>
            <a:ext cx="2209364" cy="79736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2A4576-4E57-D6B5-9808-E4AC62C1C2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4306" y="6019627"/>
            <a:ext cx="2565563" cy="78156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D6312B-2486-E8E1-DFE3-548778E1D2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8855" y="6019627"/>
            <a:ext cx="1827591" cy="8307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9F52145-B8D3-0846-D8BF-6DBDEA5C7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2791" y="6182861"/>
            <a:ext cx="2413141" cy="49755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86A2DC3-F50E-D05D-5FBE-2813E6154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812"/>
            <a:ext cx="2597839" cy="100267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35815E3-BF43-6304-677C-668C1D8A4881}"/>
              </a:ext>
            </a:extLst>
          </p:cNvPr>
          <p:cNvSpPr txBox="1"/>
          <p:nvPr/>
        </p:nvSpPr>
        <p:spPr>
          <a:xfrm>
            <a:off x="3212553" y="212060"/>
            <a:ext cx="701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i="1" dirty="0"/>
              <a:t>French-</a:t>
            </a:r>
            <a:r>
              <a:rPr lang="fr-FR" sz="3600" i="1" dirty="0" err="1"/>
              <a:t>Singaporean</a:t>
            </a:r>
            <a:r>
              <a:rPr lang="fr-FR" sz="3600" i="1" dirty="0"/>
              <a:t> quantum centre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D0D8366B-8535-17D8-BAC9-37274DCA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427" y="195675"/>
            <a:ext cx="863812" cy="8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CDB92CB-02FE-5030-78B8-99A42D09EE12}"/>
              </a:ext>
            </a:extLst>
          </p:cNvPr>
          <p:cNvSpPr txBox="1"/>
          <p:nvPr/>
        </p:nvSpPr>
        <p:spPr>
          <a:xfrm>
            <a:off x="4393565" y="1827089"/>
            <a:ext cx="3017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i="1" u="sng" dirty="0" err="1">
                <a:solidFill>
                  <a:srgbClr val="0070C0"/>
                </a:solidFill>
              </a:rPr>
              <a:t>majulab.cnrs.fr</a:t>
            </a:r>
            <a:endParaRPr lang="fr-FR" sz="3600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09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301" y="21071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err="1"/>
              <a:t>Experiment</a:t>
            </a:r>
            <a:r>
              <a:rPr lang="fr-FR" sz="4000" dirty="0"/>
              <a:t> </a:t>
            </a:r>
            <a:r>
              <a:rPr lang="fr-FR" sz="4000" dirty="0" err="1"/>
              <a:t>done</a:t>
            </a:r>
            <a:r>
              <a:rPr lang="fr-FR" sz="4000" dirty="0"/>
              <a:t> @ ENS Lyon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/>
              <p:cNvSpPr/>
              <p:nvPr/>
            </p:nvSpPr>
            <p:spPr>
              <a:xfrm>
                <a:off x="7712955" y="1657791"/>
                <a:ext cx="496033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𝑊</m:t>
                      </m:r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0" name="Rectangle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955" y="1657791"/>
                <a:ext cx="496033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èche vers la droite 12"/>
          <p:cNvSpPr/>
          <p:nvPr/>
        </p:nvSpPr>
        <p:spPr>
          <a:xfrm rot="10800000">
            <a:off x="7771422" y="1232927"/>
            <a:ext cx="457200" cy="330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6815639" y="1041272"/>
            <a:ext cx="1145332" cy="6477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</a:t>
            </a:r>
          </a:p>
        </p:txBody>
      </p:sp>
      <p:grpSp>
        <p:nvGrpSpPr>
          <p:cNvPr id="34" name="Grouper 33"/>
          <p:cNvGrpSpPr/>
          <p:nvPr/>
        </p:nvGrpSpPr>
        <p:grpSpPr>
          <a:xfrm>
            <a:off x="9695614" y="1089658"/>
            <a:ext cx="828406" cy="1138260"/>
            <a:chOff x="7018999" y="2145598"/>
            <a:chExt cx="1778351" cy="1817536"/>
          </a:xfrm>
        </p:grpSpPr>
        <p:sp>
          <p:nvSpPr>
            <p:cNvPr id="35" name="Arc 34"/>
            <p:cNvSpPr/>
            <p:nvPr/>
          </p:nvSpPr>
          <p:spPr>
            <a:xfrm rot="19141090">
              <a:off x="7018999" y="2239769"/>
              <a:ext cx="1778351" cy="1723365"/>
            </a:xfrm>
            <a:prstGeom prst="arc">
              <a:avLst>
                <a:gd name="adj1" fmla="val 17248610"/>
                <a:gd name="adj2" fmla="val 20883156"/>
              </a:avLst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6" name="Grouper 35"/>
            <p:cNvGrpSpPr/>
            <p:nvPr/>
          </p:nvGrpSpPr>
          <p:grpSpPr>
            <a:xfrm>
              <a:off x="7538920" y="2145598"/>
              <a:ext cx="943821" cy="838138"/>
              <a:chOff x="7538920" y="2145598"/>
              <a:chExt cx="943821" cy="838138"/>
            </a:xfrm>
          </p:grpSpPr>
          <p:cxnSp>
            <p:nvCxnSpPr>
              <p:cNvPr id="37" name="Connecteur droit avec flèche 36"/>
              <p:cNvCxnSpPr/>
              <p:nvPr/>
            </p:nvCxnSpPr>
            <p:spPr>
              <a:xfrm flipV="1">
                <a:off x="7980020" y="2277439"/>
                <a:ext cx="389291" cy="64037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7538920" y="2145598"/>
                <a:ext cx="943821" cy="83813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9942433" y="1573270"/>
                <a:ext cx="529753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>
                          <a:latin typeface="Cambria Math" panose="02040503050406030204" pitchFamily="18" charset="0"/>
                          <a:cs typeface="Corbel"/>
                        </a:rPr>
                        <m:t>𝜎</m:t>
                      </m:r>
                      <m:r>
                        <a:rPr lang="fr-FR" sz="2000" i="1" baseline="-25000" dirty="0" err="1">
                          <a:latin typeface="Cambria Math" panose="02040503050406030204" pitchFamily="18" charset="0"/>
                          <a:cs typeface="Corbel"/>
                        </a:rPr>
                        <m:t>𝑥</m:t>
                      </m:r>
                    </m:oMath>
                  </m:oMathPara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433" y="1573270"/>
                <a:ext cx="52975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/>
              <p:cNvSpPr/>
              <p:nvPr/>
            </p:nvSpPr>
            <p:spPr>
              <a:xfrm>
                <a:off x="9231710" y="1624434"/>
                <a:ext cx="551498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𝑄</m:t>
                      </m:r>
                      <m:r>
                        <a:rPr lang="fr-FR" sz="2000" i="1" baseline="-25000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𝑞</m:t>
                      </m:r>
                      <m:r>
                        <a:rPr lang="fr-FR" sz="2000" i="1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rbel"/>
                        </a:rPr>
                        <m:t> </m:t>
                      </m:r>
                    </m:oMath>
                  </m:oMathPara>
                </a14:m>
                <a:endParaRPr lang="fr-FR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710" y="1624434"/>
                <a:ext cx="551498" cy="400110"/>
              </a:xfrm>
              <a:prstGeom prst="rect">
                <a:avLst/>
              </a:prstGeom>
              <a:blipFill>
                <a:blip r:embed="rId4"/>
                <a:stretch>
                  <a:fillRect b="-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necteur droit 50"/>
          <p:cNvCxnSpPr/>
          <p:nvPr/>
        </p:nvCxnSpPr>
        <p:spPr>
          <a:xfrm>
            <a:off x="8365020" y="1554818"/>
            <a:ext cx="71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8403120" y="1250018"/>
            <a:ext cx="71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8274348" y="799478"/>
                <a:ext cx="839972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>
                          <a:latin typeface="Cambria Math" panose="02040503050406030204" pitchFamily="18" charset="0"/>
                          <a:cs typeface="Corbel"/>
                        </a:rPr>
                        <m:t>|1&gt;</m:t>
                      </m:r>
                    </m:oMath>
                  </m:oMathPara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348" y="799478"/>
                <a:ext cx="839972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8322638" y="1583276"/>
                <a:ext cx="784939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>
                          <a:latin typeface="Cambria Math" panose="02040503050406030204" pitchFamily="18" charset="0"/>
                          <a:cs typeface="Corbel"/>
                        </a:rPr>
                        <m:t>|0&gt;</m:t>
                      </m:r>
                    </m:oMath>
                  </m:oMathPara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638" y="1583276"/>
                <a:ext cx="784939" cy="400110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661272" y="1554244"/>
                <a:ext cx="3917175" cy="1015663"/>
              </a:xfrm>
              <a:prstGeom prst="rect">
                <a:avLst/>
              </a:prstGeom>
              <a:ln w="19050" cmpd="sng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Stabilize the qubit in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sSub>
                      <m:sSubPr>
                        <m:ctrlPr>
                          <a:rPr lang="fr-FR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e>
                      <m:sub>
                        <m:r>
                          <a:rPr lang="fr-FR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sub>
                    </m:sSub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</m:oMath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fr-FR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sub>
                    </m:sSub>
                    <m:r>
                      <a:rPr lang="fr-FR" sz="20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Feedback in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sSub>
                      <m:sSubPr>
                        <m:ctrlPr>
                          <a:rPr lang="fr-FR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e>
                      <m:sub>
                        <m:r>
                          <a:rPr lang="fr-FR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sub>
                    </m:sSub>
                    <m:r>
                      <a:rPr lang="fr-FR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</m:oMath>
                </a14:m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72" y="1554244"/>
                <a:ext cx="3917175" cy="1015663"/>
              </a:xfrm>
              <a:prstGeom prst="rect">
                <a:avLst/>
              </a:prstGeom>
              <a:blipFill>
                <a:blip r:embed="rId7"/>
                <a:stretch>
                  <a:fillRect l="-1290" t="-3704" b="-9877"/>
                </a:stretch>
              </a:blipFill>
              <a:ln w="19050" cmpd="sng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age 49">
            <a:extLst>
              <a:ext uri="{FF2B5EF4-FFF2-40B4-BE49-F238E27FC236}">
                <a16:creationId xmlns:a16="http://schemas.microsoft.com/office/drawing/2014/main" id="{6121D957-FA1C-1D4F-82E1-AA6D3770A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8122" y="902344"/>
            <a:ext cx="770467" cy="1105453"/>
          </a:xfrm>
          <a:prstGeom prst="rect">
            <a:avLst/>
          </a:prstGeom>
          <a:ln>
            <a:noFill/>
          </a:ln>
        </p:spPr>
      </p:pic>
      <p:sp>
        <p:nvSpPr>
          <p:cNvPr id="3" name="Flèche courbée vers la gauche 2">
            <a:extLst>
              <a:ext uri="{FF2B5EF4-FFF2-40B4-BE49-F238E27FC236}">
                <a16:creationId xmlns:a16="http://schemas.microsoft.com/office/drawing/2014/main" id="{E062CE1A-0974-A743-9A15-0CA0B45EBB07}"/>
              </a:ext>
            </a:extLst>
          </p:cNvPr>
          <p:cNvSpPr/>
          <p:nvPr/>
        </p:nvSpPr>
        <p:spPr>
          <a:xfrm rot="5400000" flipH="1">
            <a:off x="9475389" y="-644213"/>
            <a:ext cx="778938" cy="2341049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F90192F-40B1-B841-A902-E0779E26AAEE}"/>
              </a:ext>
            </a:extLst>
          </p:cNvPr>
          <p:cNvCxnSpPr>
            <a:cxnSpLocks/>
          </p:cNvCxnSpPr>
          <p:nvPr/>
        </p:nvCxnSpPr>
        <p:spPr>
          <a:xfrm flipV="1">
            <a:off x="10540553" y="1389143"/>
            <a:ext cx="295796" cy="4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1ACC1EA-3354-5D46-9415-756A93FA69E3}"/>
              </a:ext>
            </a:extLst>
          </p:cNvPr>
          <p:cNvSpPr/>
          <p:nvPr/>
        </p:nvSpPr>
        <p:spPr>
          <a:xfrm>
            <a:off x="640752" y="2862013"/>
            <a:ext cx="3118052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New 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Maxwell’s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demon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« 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 » to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conversion</a:t>
            </a:r>
            <a:endParaRPr lang="fr-FR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r 44">
            <a:extLst>
              <a:ext uri="{FF2B5EF4-FFF2-40B4-BE49-F238E27FC236}">
                <a16:creationId xmlns:a16="http://schemas.microsoft.com/office/drawing/2014/main" id="{EC50F46E-6161-B436-0709-2DF9837FABEC}"/>
              </a:ext>
            </a:extLst>
          </p:cNvPr>
          <p:cNvGrpSpPr/>
          <p:nvPr/>
        </p:nvGrpSpPr>
        <p:grpSpPr>
          <a:xfrm rot="1733707">
            <a:off x="9465880" y="971994"/>
            <a:ext cx="277323" cy="230615"/>
            <a:chOff x="5905500" y="2133600"/>
            <a:chExt cx="2997201" cy="31465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9544F5-1A13-C8E6-F2E1-CA98B06BDD76}"/>
                </a:ext>
              </a:extLst>
            </p:cNvPr>
            <p:cNvSpPr/>
            <p:nvPr/>
          </p:nvSpPr>
          <p:spPr>
            <a:xfrm>
              <a:off x="6032500" y="2997200"/>
              <a:ext cx="2146300" cy="2133600"/>
            </a:xfrm>
            <a:prstGeom prst="rect">
              <a:avLst/>
            </a:prstGeom>
            <a:solidFill>
              <a:srgbClr val="00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Parallélogramme 7">
              <a:extLst>
                <a:ext uri="{FF2B5EF4-FFF2-40B4-BE49-F238E27FC236}">
                  <a16:creationId xmlns:a16="http://schemas.microsoft.com/office/drawing/2014/main" id="{CB9CCC57-FEF2-F7DE-A7C2-5A7F0B411FE4}"/>
                </a:ext>
              </a:extLst>
            </p:cNvPr>
            <p:cNvSpPr/>
            <p:nvPr/>
          </p:nvSpPr>
          <p:spPr>
            <a:xfrm>
              <a:off x="6032500" y="2273300"/>
              <a:ext cx="2768600" cy="774700"/>
            </a:xfrm>
            <a:prstGeom prst="parallelogram">
              <a:avLst>
                <a:gd name="adj" fmla="val 86539"/>
              </a:avLst>
            </a:prstGeom>
            <a:solidFill>
              <a:srgbClr val="00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Parallélogramme 8">
              <a:extLst>
                <a:ext uri="{FF2B5EF4-FFF2-40B4-BE49-F238E27FC236}">
                  <a16:creationId xmlns:a16="http://schemas.microsoft.com/office/drawing/2014/main" id="{CBED3787-67B3-254F-4D4F-8E7CF06EFF8B}"/>
                </a:ext>
              </a:extLst>
            </p:cNvPr>
            <p:cNvSpPr/>
            <p:nvPr/>
          </p:nvSpPr>
          <p:spPr>
            <a:xfrm rot="16200000" flipV="1">
              <a:off x="7048500" y="3416300"/>
              <a:ext cx="2857500" cy="546100"/>
            </a:xfrm>
            <a:prstGeom prst="parallelogram">
              <a:avLst>
                <a:gd name="adj" fmla="val 132402"/>
              </a:avLst>
            </a:prstGeom>
            <a:solidFill>
              <a:srgbClr val="00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A24F3BF-8590-9FF8-F381-4C7FEA96D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05500" y="2451100"/>
              <a:ext cx="2413000" cy="2829034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E18DBC5-28B7-D026-B9EB-E2F549495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7900" y="2133600"/>
              <a:ext cx="2413000" cy="91133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26FB113-B24F-E3A5-9918-4803198A0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82169">
              <a:off x="7861301" y="2209800"/>
              <a:ext cx="1041400" cy="2829034"/>
            </a:xfrm>
            <a:prstGeom prst="rect">
              <a:avLst/>
            </a:prstGeom>
          </p:spPr>
        </p:pic>
      </p:grpSp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id="{4509B82D-D828-C6E1-4128-0A7C957EE122}"/>
              </a:ext>
            </a:extLst>
          </p:cNvPr>
          <p:cNvSpPr/>
          <p:nvPr/>
        </p:nvSpPr>
        <p:spPr>
          <a:xfrm rot="10800000">
            <a:off x="9260017" y="1224043"/>
            <a:ext cx="457200" cy="330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6F705DB-1E21-94B5-DB9E-51B57245CD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5116" y="3100699"/>
            <a:ext cx="6296007" cy="3465516"/>
          </a:xfrm>
          <a:prstGeom prst="rect">
            <a:avLst/>
          </a:prstGeom>
        </p:spPr>
      </p:pic>
      <p:pic>
        <p:nvPicPr>
          <p:cNvPr id="12" name="Image 11" descr="illustration.pdf">
            <a:extLst>
              <a:ext uri="{FF2B5EF4-FFF2-40B4-BE49-F238E27FC236}">
                <a16:creationId xmlns:a16="http://schemas.microsoft.com/office/drawing/2014/main" id="{AB9F35CD-37AE-3D39-E604-5BCC4B707D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0250" y="4108105"/>
            <a:ext cx="1900935" cy="2533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48B89DE-913D-6175-6AA6-6C3CAD6B58A1}"/>
              </a:ext>
            </a:extLst>
          </p:cNvPr>
          <p:cNvSpPr txBox="1"/>
          <p:nvPr/>
        </p:nvSpPr>
        <p:spPr>
          <a:xfrm>
            <a:off x="5167561" y="2364811"/>
            <a:ext cx="6220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« </a:t>
            </a:r>
            <a:r>
              <a:rPr lang="fr-FR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Demonstration</a:t>
            </a:r>
            <a:r>
              <a:rPr lang="fr-FR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a quantum engine </a:t>
            </a:r>
            <a:r>
              <a:rPr lang="fr-FR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fueled</a:t>
            </a:r>
            <a:r>
              <a:rPr lang="fr-FR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by qubit state </a:t>
            </a:r>
            <a:r>
              <a:rPr lang="fr-FR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measurement</a:t>
            </a:r>
            <a:r>
              <a:rPr lang="fr-FR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», </a:t>
            </a:r>
            <a:r>
              <a:rPr lang="fr-FR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writing</a:t>
            </a:r>
            <a:r>
              <a:rPr lang="fr-FR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fr-FR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progress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841989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01E18-7870-ED72-7C78-242057C63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 </a:t>
            </a:r>
            <a:r>
              <a:rPr lang="fr-FR" dirty="0" err="1"/>
              <a:t>idea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blossomed</a:t>
            </a:r>
            <a:r>
              <a:rPr lang="fr-FR" dirty="0"/>
              <a:t>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ADA460-751B-51EC-8500-DDAACA8C5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5" y="1674813"/>
            <a:ext cx="4192588" cy="14986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B90A10-D2B6-3776-D586-AFD4CBCD2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25" y="1674813"/>
            <a:ext cx="5611813" cy="1498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CDAAAB-44DC-1427-8A62-75D053094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668" y="3459923"/>
            <a:ext cx="9872663" cy="282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81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6906C8-8E7D-7E4C-9287-1D71BDFF8ACA}"/>
              </a:ext>
            </a:extLst>
          </p:cNvPr>
          <p:cNvCxnSpPr>
            <a:cxnSpLocks/>
          </p:cNvCxnSpPr>
          <p:nvPr/>
        </p:nvCxnSpPr>
        <p:spPr>
          <a:xfrm>
            <a:off x="6125865" y="2549840"/>
            <a:ext cx="5566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C1D8035B-B772-5E43-9C8D-53D4F9C35406}"/>
              </a:ext>
            </a:extLst>
          </p:cNvPr>
          <p:cNvCxnSpPr>
            <a:cxnSpLocks/>
          </p:cNvCxnSpPr>
          <p:nvPr/>
        </p:nvCxnSpPr>
        <p:spPr>
          <a:xfrm>
            <a:off x="4992787" y="3021224"/>
            <a:ext cx="5566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95AC013-5143-244E-A6D4-5D1FB37B757A}"/>
              </a:ext>
            </a:extLst>
          </p:cNvPr>
          <p:cNvCxnSpPr>
            <a:cxnSpLocks/>
          </p:cNvCxnSpPr>
          <p:nvPr/>
        </p:nvCxnSpPr>
        <p:spPr>
          <a:xfrm>
            <a:off x="9045263" y="5359914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F1570ED4-346A-2244-A3C4-55130A65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207819"/>
            <a:ext cx="11533239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Measurement-powered</a:t>
            </a:r>
            <a:r>
              <a:rPr lang="fr-FR" sz="4000" dirty="0"/>
              <a:t> engine, </a:t>
            </a:r>
            <a:r>
              <a:rPr lang="fr-FR" sz="4000" dirty="0" err="1"/>
              <a:t>season</a:t>
            </a:r>
            <a:r>
              <a:rPr lang="fr-FR" sz="4000" dirty="0"/>
              <a:t> 2</a:t>
            </a:r>
          </a:p>
        </p:txBody>
      </p:sp>
      <p:pic>
        <p:nvPicPr>
          <p:cNvPr id="23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6DB25C2F-BFCF-B949-901E-0A838462E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92" y="4032214"/>
            <a:ext cx="733155" cy="59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BE42297E-AD9C-D94A-8BF2-34BC66153082}"/>
              </a:ext>
            </a:extLst>
          </p:cNvPr>
          <p:cNvCxnSpPr>
            <a:cxnSpLocks/>
          </p:cNvCxnSpPr>
          <p:nvPr/>
        </p:nvCxnSpPr>
        <p:spPr>
          <a:xfrm>
            <a:off x="1904790" y="5588338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B3A51BDF-4FF1-AB41-BABA-FBE46999DF9E}"/>
              </a:ext>
            </a:extLst>
          </p:cNvPr>
          <p:cNvSpPr/>
          <p:nvPr/>
        </p:nvSpPr>
        <p:spPr>
          <a:xfrm>
            <a:off x="2108021" y="5482461"/>
            <a:ext cx="220437" cy="1899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0000"/>
              </a:highlight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85BEBB0-2060-AC4D-8F73-C9DB65D035FA}"/>
              </a:ext>
            </a:extLst>
          </p:cNvPr>
          <p:cNvCxnSpPr>
            <a:cxnSpLocks/>
          </p:cNvCxnSpPr>
          <p:nvPr/>
        </p:nvCxnSpPr>
        <p:spPr>
          <a:xfrm>
            <a:off x="1904790" y="5886154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00407685-2371-D34A-AAFD-429BD18D5138}"/>
              </a:ext>
            </a:extLst>
          </p:cNvPr>
          <p:cNvCxnSpPr>
            <a:cxnSpLocks/>
          </p:cNvCxnSpPr>
          <p:nvPr/>
        </p:nvCxnSpPr>
        <p:spPr>
          <a:xfrm>
            <a:off x="2773668" y="5883823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BC87A438-262C-5F45-B3FB-BAD55ECBB48C}"/>
              </a:ext>
            </a:extLst>
          </p:cNvPr>
          <p:cNvCxnSpPr>
            <a:cxnSpLocks/>
          </p:cNvCxnSpPr>
          <p:nvPr/>
        </p:nvCxnSpPr>
        <p:spPr>
          <a:xfrm>
            <a:off x="2773668" y="5064429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C90CE8E-A6F6-4947-8C2B-22367B1CE7F9}"/>
              </a:ext>
            </a:extLst>
          </p:cNvPr>
          <p:cNvCxnSpPr>
            <a:cxnSpLocks/>
          </p:cNvCxnSpPr>
          <p:nvPr/>
        </p:nvCxnSpPr>
        <p:spPr>
          <a:xfrm>
            <a:off x="8220268" y="5881492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84FAF707-F9E9-C847-B669-15C7C3B40D57}"/>
              </a:ext>
            </a:extLst>
          </p:cNvPr>
          <p:cNvSpPr/>
          <p:nvPr/>
        </p:nvSpPr>
        <p:spPr>
          <a:xfrm>
            <a:off x="9197130" y="5194573"/>
            <a:ext cx="319514" cy="31254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0000"/>
              </a:highlight>
            </a:endParaRP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A66BA00-7903-E649-816C-B0FF3B6123AA}"/>
              </a:ext>
            </a:extLst>
          </p:cNvPr>
          <p:cNvCxnSpPr>
            <a:cxnSpLocks/>
          </p:cNvCxnSpPr>
          <p:nvPr/>
        </p:nvCxnSpPr>
        <p:spPr>
          <a:xfrm>
            <a:off x="8220268" y="6179308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29FB41B8-4672-114B-9D1F-74B428E81903}"/>
              </a:ext>
            </a:extLst>
          </p:cNvPr>
          <p:cNvCxnSpPr>
            <a:cxnSpLocks/>
          </p:cNvCxnSpPr>
          <p:nvPr/>
        </p:nvCxnSpPr>
        <p:spPr>
          <a:xfrm>
            <a:off x="9045263" y="6179308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1FDC531-A090-9542-B664-849B67C432AA}"/>
              </a:ext>
            </a:extLst>
          </p:cNvPr>
          <p:cNvCxnSpPr>
            <a:cxnSpLocks/>
          </p:cNvCxnSpPr>
          <p:nvPr/>
        </p:nvCxnSpPr>
        <p:spPr>
          <a:xfrm flipH="1">
            <a:off x="3022270" y="3504594"/>
            <a:ext cx="5197998" cy="132962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D2489F7-2F94-A049-A770-2F91239AF648}"/>
              </a:ext>
            </a:extLst>
          </p:cNvPr>
          <p:cNvCxnSpPr>
            <a:cxnSpLocks/>
          </p:cNvCxnSpPr>
          <p:nvPr/>
        </p:nvCxnSpPr>
        <p:spPr>
          <a:xfrm>
            <a:off x="8372667" y="3656994"/>
            <a:ext cx="144638" cy="117722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12E5C7D-36B7-D54D-B612-3ECC7C46D4A8}"/>
              </a:ext>
            </a:extLst>
          </p:cNvPr>
          <p:cNvSpPr/>
          <p:nvPr/>
        </p:nvSpPr>
        <p:spPr>
          <a:xfrm>
            <a:off x="7848102" y="4963885"/>
            <a:ext cx="2184724" cy="16862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56D4C71-1D76-A040-A1CA-07B965EF84EE}"/>
              </a:ext>
            </a:extLst>
          </p:cNvPr>
          <p:cNvSpPr/>
          <p:nvPr/>
        </p:nvSpPr>
        <p:spPr>
          <a:xfrm>
            <a:off x="4128655" y="5256956"/>
            <a:ext cx="352859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400" dirty="0" err="1">
                <a:latin typeface="Corbel"/>
                <a:cs typeface="Corbel"/>
              </a:rPr>
              <a:t>Average</a:t>
            </a:r>
            <a:r>
              <a:rPr lang="fr-FR" sz="2400" dirty="0">
                <a:latin typeface="Corbel"/>
                <a:cs typeface="Corbel"/>
              </a:rPr>
              <a:t> </a:t>
            </a:r>
            <a:r>
              <a:rPr lang="fr-FR" sz="2400" dirty="0" err="1">
                <a:latin typeface="Corbel"/>
                <a:cs typeface="Corbel"/>
              </a:rPr>
              <a:t>energy</a:t>
            </a:r>
            <a:r>
              <a:rPr lang="fr-FR" sz="2400" dirty="0">
                <a:latin typeface="Corbel"/>
                <a:cs typeface="Corbel"/>
              </a:rPr>
              <a:t> gain!</a:t>
            </a:r>
          </a:p>
          <a:p>
            <a:r>
              <a:rPr lang="fr-FR" sz="2400" dirty="0">
                <a:latin typeface="Corbel"/>
                <a:cs typeface="Corbel"/>
              </a:rPr>
              <a:t>Input of « quantum </a:t>
            </a:r>
            <a:r>
              <a:rPr lang="fr-FR" sz="2400" dirty="0" err="1">
                <a:latin typeface="Corbel"/>
                <a:cs typeface="Corbel"/>
              </a:rPr>
              <a:t>heat</a:t>
            </a:r>
            <a:r>
              <a:rPr lang="fr-FR" sz="2400" dirty="0">
                <a:latin typeface="Corbel"/>
                <a:cs typeface="Corbel"/>
              </a:rPr>
              <a:t> »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535266B-F14B-524C-A60C-12378EBF176E}"/>
              </a:ext>
            </a:extLst>
          </p:cNvPr>
          <p:cNvSpPr/>
          <p:nvPr/>
        </p:nvSpPr>
        <p:spPr>
          <a:xfrm>
            <a:off x="5164729" y="2913174"/>
            <a:ext cx="250393" cy="245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0000"/>
              </a:highlight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C57E4F5-FFA9-414F-B7C0-BA6DAB1FD3A8}"/>
              </a:ext>
            </a:extLst>
          </p:cNvPr>
          <p:cNvSpPr/>
          <p:nvPr/>
        </p:nvSpPr>
        <p:spPr>
          <a:xfrm>
            <a:off x="6301850" y="2447052"/>
            <a:ext cx="246790" cy="20389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0000"/>
              </a:highlight>
            </a:endParaRPr>
          </a:p>
        </p:txBody>
      </p:sp>
      <p:sp>
        <p:nvSpPr>
          <p:cNvPr id="17" name="Nuage 16">
            <a:extLst>
              <a:ext uri="{FF2B5EF4-FFF2-40B4-BE49-F238E27FC236}">
                <a16:creationId xmlns:a16="http://schemas.microsoft.com/office/drawing/2014/main" id="{C2F8288A-5109-A548-8FD3-51B47CE4A129}"/>
              </a:ext>
            </a:extLst>
          </p:cNvPr>
          <p:cNvSpPr/>
          <p:nvPr/>
        </p:nvSpPr>
        <p:spPr>
          <a:xfrm>
            <a:off x="4749172" y="2047717"/>
            <a:ext cx="2730349" cy="1869779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E711BE0-E8A0-924A-839E-BA6842682679}"/>
              </a:ext>
            </a:extLst>
          </p:cNvPr>
          <p:cNvSpPr/>
          <p:nvPr/>
        </p:nvSpPr>
        <p:spPr>
          <a:xfrm>
            <a:off x="4986369" y="3053272"/>
            <a:ext cx="778249" cy="232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3B40BCD-57D9-924B-AD63-B63D80FD27B2}"/>
              </a:ext>
            </a:extLst>
          </p:cNvPr>
          <p:cNvSpPr/>
          <p:nvPr/>
        </p:nvSpPr>
        <p:spPr>
          <a:xfrm>
            <a:off x="6091529" y="2572462"/>
            <a:ext cx="778249" cy="232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5A7156D-9DCE-A743-968E-DD3FD9F5FF2B}"/>
              </a:ext>
            </a:extLst>
          </p:cNvPr>
          <p:cNvCxnSpPr>
            <a:cxnSpLocks/>
          </p:cNvCxnSpPr>
          <p:nvPr/>
        </p:nvCxnSpPr>
        <p:spPr>
          <a:xfrm>
            <a:off x="4992787" y="3289183"/>
            <a:ext cx="5566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EC5C2BB-EEC7-074E-8C83-C483217ACBA0}"/>
              </a:ext>
            </a:extLst>
          </p:cNvPr>
          <p:cNvCxnSpPr>
            <a:cxnSpLocks/>
          </p:cNvCxnSpPr>
          <p:nvPr/>
        </p:nvCxnSpPr>
        <p:spPr>
          <a:xfrm>
            <a:off x="6125865" y="3287085"/>
            <a:ext cx="5566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uble flèche horizontale 13">
            <a:extLst>
              <a:ext uri="{FF2B5EF4-FFF2-40B4-BE49-F238E27FC236}">
                <a16:creationId xmlns:a16="http://schemas.microsoft.com/office/drawing/2014/main" id="{2741A1A2-F1D2-064F-B038-FFD710908381}"/>
              </a:ext>
            </a:extLst>
          </p:cNvPr>
          <p:cNvSpPr/>
          <p:nvPr/>
        </p:nvSpPr>
        <p:spPr>
          <a:xfrm>
            <a:off x="5683638" y="3037821"/>
            <a:ext cx="365683" cy="160272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F36A66-E5A5-F44B-B7F8-B3C0B31BAEE8}"/>
              </a:ext>
            </a:extLst>
          </p:cNvPr>
          <p:cNvGrpSpPr/>
          <p:nvPr/>
        </p:nvGrpSpPr>
        <p:grpSpPr>
          <a:xfrm>
            <a:off x="7632923" y="2369155"/>
            <a:ext cx="3329644" cy="2010263"/>
            <a:chOff x="6122778" y="2232869"/>
            <a:chExt cx="3329644" cy="2010263"/>
          </a:xfrm>
        </p:grpSpPr>
        <p:grpSp>
          <p:nvGrpSpPr>
            <p:cNvPr id="25" name="Grouper 36">
              <a:extLst>
                <a:ext uri="{FF2B5EF4-FFF2-40B4-BE49-F238E27FC236}">
                  <a16:creationId xmlns:a16="http://schemas.microsoft.com/office/drawing/2014/main" id="{E951041E-DC20-C748-942F-D8F4780D7FEA}"/>
                </a:ext>
              </a:extLst>
            </p:cNvPr>
            <p:cNvGrpSpPr/>
            <p:nvPr/>
          </p:nvGrpSpPr>
          <p:grpSpPr>
            <a:xfrm>
              <a:off x="6940583" y="2330478"/>
              <a:ext cx="1450120" cy="1912654"/>
              <a:chOff x="7018999" y="2145598"/>
              <a:chExt cx="1778351" cy="1817536"/>
            </a:xfrm>
          </p:grpSpPr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DD85CCA6-5621-CE47-BF4F-600B78A15881}"/>
                  </a:ext>
                </a:extLst>
              </p:cNvPr>
              <p:cNvSpPr/>
              <p:nvPr/>
            </p:nvSpPr>
            <p:spPr>
              <a:xfrm rot="19141090">
                <a:off x="7018999" y="2239769"/>
                <a:ext cx="1778351" cy="1723365"/>
              </a:xfrm>
              <a:prstGeom prst="arc">
                <a:avLst>
                  <a:gd name="adj1" fmla="val 17248610"/>
                  <a:gd name="adj2" fmla="val 20883156"/>
                </a:avLst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7" name="Grouper 38">
                <a:extLst>
                  <a:ext uri="{FF2B5EF4-FFF2-40B4-BE49-F238E27FC236}">
                    <a16:creationId xmlns:a16="http://schemas.microsoft.com/office/drawing/2014/main" id="{DA2AAE4C-6CE9-E144-8E67-E38119F62C88}"/>
                  </a:ext>
                </a:extLst>
              </p:cNvPr>
              <p:cNvGrpSpPr/>
              <p:nvPr/>
            </p:nvGrpSpPr>
            <p:grpSpPr>
              <a:xfrm>
                <a:off x="7450163" y="2145598"/>
                <a:ext cx="1032578" cy="838138"/>
                <a:chOff x="7450163" y="2145598"/>
                <a:chExt cx="1032578" cy="838138"/>
              </a:xfrm>
            </p:grpSpPr>
            <p:cxnSp>
              <p:nvCxnSpPr>
                <p:cNvPr id="28" name="Connecteur droit avec flèche 27">
                  <a:extLst>
                    <a:ext uri="{FF2B5EF4-FFF2-40B4-BE49-F238E27FC236}">
                      <a16:creationId xmlns:a16="http://schemas.microsoft.com/office/drawing/2014/main" id="{D87A979D-E3FF-B34C-82D3-8BD74D51A9AD}"/>
                    </a:ext>
                  </a:extLst>
                </p:cNvPr>
                <p:cNvCxnSpPr/>
                <p:nvPr/>
              </p:nvCxnSpPr>
              <p:spPr>
                <a:xfrm flipV="1">
                  <a:off x="7980020" y="2277439"/>
                  <a:ext cx="389291" cy="640376"/>
                </a:xfrm>
                <a:prstGeom prst="straightConnector1">
                  <a:avLst/>
                </a:prstGeom>
                <a:ln w="28575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6B23BC1-27FA-5F41-AC0F-108B63187B3C}"/>
                    </a:ext>
                  </a:extLst>
                </p:cNvPr>
                <p:cNvSpPr/>
                <p:nvPr/>
              </p:nvSpPr>
              <p:spPr>
                <a:xfrm>
                  <a:off x="7450163" y="2145598"/>
                  <a:ext cx="1032578" cy="83813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38" name="Flèche vers la gauche 37">
              <a:extLst>
                <a:ext uri="{FF2B5EF4-FFF2-40B4-BE49-F238E27FC236}">
                  <a16:creationId xmlns:a16="http://schemas.microsoft.com/office/drawing/2014/main" id="{775FF8B7-B95E-CE4C-8690-38F841FA6A2B}"/>
                </a:ext>
              </a:extLst>
            </p:cNvPr>
            <p:cNvSpPr/>
            <p:nvPr/>
          </p:nvSpPr>
          <p:spPr>
            <a:xfrm>
              <a:off x="6122778" y="2469219"/>
              <a:ext cx="895539" cy="67388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F8A69BB5-A83C-734A-9F94-9053AA8DFE4C}"/>
                    </a:ext>
                  </a:extLst>
                </p:cNvPr>
                <p:cNvSpPr/>
                <p:nvPr/>
              </p:nvSpPr>
              <p:spPr>
                <a:xfrm>
                  <a:off x="7241543" y="3355599"/>
                  <a:ext cx="82484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>
                            <a:latin typeface="Cambria Math" panose="02040503050406030204" pitchFamily="18" charset="0"/>
                            <a:cs typeface="Corbel"/>
                          </a:rPr>
                          <m:t>𝑡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cs typeface="Corbel"/>
                          </a:rPr>
                          <m:t>=</m:t>
                        </m:r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  <a:cs typeface="Corbel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cs typeface="Corbel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  <a:cs typeface="Corbel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latin typeface="Corbel"/>
                    <a:cs typeface="Corbel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F8A69BB5-A83C-734A-9F94-9053AA8DFE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1543" y="3355599"/>
                  <a:ext cx="824841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1D99FE6A-5373-BA4B-A11C-BDC89CA9DCEE}"/>
                    </a:ext>
                  </a:extLst>
                </p:cNvPr>
                <p:cNvSpPr txBox="1"/>
                <p:nvPr/>
              </p:nvSpPr>
              <p:spPr>
                <a:xfrm>
                  <a:off x="8209453" y="2232869"/>
                  <a:ext cx="1242969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600" i="1" dirty="0" smtClean="0">
                            <a:latin typeface="Cambria Math" panose="02040503050406030204" pitchFamily="18" charset="0"/>
                            <a:cs typeface="Corbel"/>
                          </a:rPr>
                          <m:t>𝑀</m:t>
                        </m:r>
                      </m:oMath>
                    </m:oMathPara>
                  </a14:m>
                  <a:endParaRPr lang="fr-FR" sz="3600" dirty="0">
                    <a:latin typeface="Corbel"/>
                    <a:cs typeface="Corbel"/>
                  </a:endParaRPr>
                </a:p>
                <a:p>
                  <a:pPr/>
                  <a14:m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2800" dirty="0">
                      <a:latin typeface="Corbel"/>
                      <a:cs typeface="Corbel"/>
                    </a:rPr>
                    <a:t>or </a:t>
                  </a:r>
                  <a:r>
                    <a:rPr lang="fr-FR" sz="2800" i="1" dirty="0">
                      <a:solidFill>
                        <a:srgbClr val="0070C0"/>
                      </a:solidFill>
                      <a:latin typeface="Corbel"/>
                      <a:cs typeface="Corbel"/>
                    </a:rPr>
                    <a:t>B</a:t>
                  </a:r>
                  <a:r>
                    <a:rPr lang="fr-FR" sz="2800" dirty="0">
                      <a:latin typeface="Corbel"/>
                      <a:cs typeface="Corbel"/>
                    </a:rPr>
                    <a:t>?</a:t>
                  </a:r>
                </a:p>
              </p:txBody>
            </p:sp>
          </mc:Choice>
          <mc:Fallback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1D99FE6A-5373-BA4B-A11C-BDC89CA9DC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9453" y="2232869"/>
                  <a:ext cx="1242969" cy="1077218"/>
                </a:xfrm>
                <a:prstGeom prst="rect">
                  <a:avLst/>
                </a:prstGeom>
                <a:blipFill>
                  <a:blip r:embed="rId4"/>
                  <a:stretch>
                    <a:fillRect l="-3030" r="-9091" b="-1395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F373F01-97A9-C048-A374-CC2EA64D3DDA}"/>
              </a:ext>
            </a:extLst>
          </p:cNvPr>
          <p:cNvCxnSpPr>
            <a:cxnSpLocks/>
          </p:cNvCxnSpPr>
          <p:nvPr/>
        </p:nvCxnSpPr>
        <p:spPr>
          <a:xfrm>
            <a:off x="884574" y="2814852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uble flèche horizontale 7">
            <a:extLst>
              <a:ext uri="{FF2B5EF4-FFF2-40B4-BE49-F238E27FC236}">
                <a16:creationId xmlns:a16="http://schemas.microsoft.com/office/drawing/2014/main" id="{2D8B195C-D35C-B14E-9CA1-0B9E1D3386EA}"/>
              </a:ext>
            </a:extLst>
          </p:cNvPr>
          <p:cNvSpPr/>
          <p:nvPr/>
        </p:nvSpPr>
        <p:spPr>
          <a:xfrm>
            <a:off x="1630458" y="2873186"/>
            <a:ext cx="401782" cy="178130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8A177AB-3E0A-124E-B0F7-CFFF2D0D1BAC}"/>
              </a:ext>
            </a:extLst>
          </p:cNvPr>
          <p:cNvSpPr/>
          <p:nvPr/>
        </p:nvSpPr>
        <p:spPr>
          <a:xfrm>
            <a:off x="1074579" y="2708964"/>
            <a:ext cx="196157" cy="1781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0000"/>
              </a:highlight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4177362-40AF-0047-8EB9-BF5C134D26F5}"/>
              </a:ext>
            </a:extLst>
          </p:cNvPr>
          <p:cNvCxnSpPr>
            <a:cxnSpLocks/>
          </p:cNvCxnSpPr>
          <p:nvPr/>
        </p:nvCxnSpPr>
        <p:spPr>
          <a:xfrm>
            <a:off x="884574" y="3112668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C96B517-D2BA-8546-87EA-B457063F830A}"/>
              </a:ext>
            </a:extLst>
          </p:cNvPr>
          <p:cNvCxnSpPr>
            <a:cxnSpLocks/>
          </p:cNvCxnSpPr>
          <p:nvPr/>
        </p:nvCxnSpPr>
        <p:spPr>
          <a:xfrm>
            <a:off x="2129504" y="3110337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45D0903-5880-4844-A65A-48FD67B4B447}"/>
              </a:ext>
            </a:extLst>
          </p:cNvPr>
          <p:cNvCxnSpPr>
            <a:cxnSpLocks/>
          </p:cNvCxnSpPr>
          <p:nvPr/>
        </p:nvCxnSpPr>
        <p:spPr>
          <a:xfrm>
            <a:off x="2129504" y="2290943"/>
            <a:ext cx="6115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6F3AE06-8B59-4344-9A4E-48DC95F378CD}"/>
                  </a:ext>
                </a:extLst>
              </p:cNvPr>
              <p:cNvSpPr txBox="1"/>
              <p:nvPr/>
            </p:nvSpPr>
            <p:spPr>
              <a:xfrm>
                <a:off x="1295016" y="3683242"/>
                <a:ext cx="757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>
                          <a:latin typeface="Cambria Math" panose="02040503050406030204" pitchFamily="18" charset="0"/>
                          <a:cs typeface="Corbel"/>
                        </a:rPr>
                        <m:t>𝑡</m:t>
                      </m:r>
                      <m:r>
                        <a:rPr lang="fr-FR" i="1" dirty="0">
                          <a:latin typeface="Cambria Math" panose="02040503050406030204" pitchFamily="18" charset="0"/>
                          <a:cs typeface="Corbel"/>
                        </a:rPr>
                        <m:t>=0</m:t>
                      </m:r>
                    </m:oMath>
                  </m:oMathPara>
                </a14:m>
                <a:endParaRPr lang="fr-FR" dirty="0">
                  <a:latin typeface="Corbel"/>
                  <a:cs typeface="Corbel"/>
                </a:endParaRPr>
              </a:p>
            </p:txBody>
          </p:sp>
        </mc:Choice>
        <mc:Fallback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6F3AE06-8B59-4344-9A4E-48DC95F37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016" y="3683242"/>
                <a:ext cx="75777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>
            <a:extLst>
              <a:ext uri="{FF2B5EF4-FFF2-40B4-BE49-F238E27FC236}">
                <a16:creationId xmlns:a16="http://schemas.microsoft.com/office/drawing/2014/main" id="{E2D47F16-D8A7-6749-AE61-3490B2B63212}"/>
              </a:ext>
            </a:extLst>
          </p:cNvPr>
          <p:cNvSpPr/>
          <p:nvPr/>
        </p:nvSpPr>
        <p:spPr>
          <a:xfrm>
            <a:off x="764885" y="1942146"/>
            <a:ext cx="2184724" cy="1686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4747C2FB-F7FE-6A48-858E-96C7DA6C8C49}"/>
                  </a:ext>
                </a:extLst>
              </p:cNvPr>
              <p:cNvSpPr txBox="1"/>
              <p:nvPr/>
            </p:nvSpPr>
            <p:spPr>
              <a:xfrm>
                <a:off x="891466" y="3185406"/>
                <a:ext cx="3792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>
                          <a:latin typeface="Cambria Math" panose="02040503050406030204" pitchFamily="18" charset="0"/>
                          <a:cs typeface="Corbel"/>
                        </a:rPr>
                        <m:t>𝐴</m:t>
                      </m:r>
                    </m:oMath>
                  </m:oMathPara>
                </a14:m>
                <a:endParaRPr lang="fr-FR" dirty="0">
                  <a:latin typeface="Corbel"/>
                  <a:cs typeface="Corbel"/>
                </a:endParaRPr>
              </a:p>
            </p:txBody>
          </p:sp>
        </mc:Choice>
        <mc:Fallback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4747C2FB-F7FE-6A48-858E-96C7DA6C8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66" y="3185406"/>
                <a:ext cx="37927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B9BAEBDE-C4B3-B148-9793-30F02C649EA4}"/>
                  </a:ext>
                </a:extLst>
              </p:cNvPr>
              <p:cNvSpPr txBox="1"/>
              <p:nvPr/>
            </p:nvSpPr>
            <p:spPr>
              <a:xfrm>
                <a:off x="2170114" y="3194177"/>
                <a:ext cx="389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cs typeface="Corbel"/>
                        </a:rPr>
                        <m:t>𝐵</m:t>
                      </m:r>
                    </m:oMath>
                  </m:oMathPara>
                </a14:m>
                <a:endParaRPr lang="fr-FR" dirty="0">
                  <a:latin typeface="Corbel"/>
                  <a:cs typeface="Corbel"/>
                </a:endParaRPr>
              </a:p>
            </p:txBody>
          </p:sp>
        </mc:Choice>
        <mc:Fallback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B9BAEBDE-C4B3-B148-9793-30F02C649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114" y="3194177"/>
                <a:ext cx="3896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B08F3FE-BAC6-F640-92E1-4C8258382078}"/>
                  </a:ext>
                </a:extLst>
              </p:cNvPr>
              <p:cNvSpPr txBox="1"/>
              <p:nvPr/>
            </p:nvSpPr>
            <p:spPr>
              <a:xfrm>
                <a:off x="1383716" y="1365020"/>
                <a:ext cx="110876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fr-FR" sz="3000" dirty="0"/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B08F3FE-BAC6-F640-92E1-4C8258382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716" y="1365020"/>
                <a:ext cx="1108765" cy="461665"/>
              </a:xfrm>
              <a:prstGeom prst="rect">
                <a:avLst/>
              </a:prstGeom>
              <a:blipFill>
                <a:blip r:embed="rId8"/>
                <a:stretch>
                  <a:fillRect l="-11236" r="-6742" b="-324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DD0627A-FB40-EB8A-62EF-9C3A94ABB9F9}"/>
                  </a:ext>
                </a:extLst>
              </p:cNvPr>
              <p:cNvSpPr txBox="1"/>
              <p:nvPr/>
            </p:nvSpPr>
            <p:spPr>
              <a:xfrm>
                <a:off x="4548449" y="1246602"/>
                <a:ext cx="3375348" cy="953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fr-FR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+|</m:t>
                      </m:r>
                      <m:r>
                        <a:rPr lang="fr-FR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&gt;)</m:t>
                      </m:r>
                    </m:oMath>
                  </m:oMathPara>
                </a14:m>
                <a:endParaRPr lang="fr-FR" sz="3000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DD0627A-FB40-EB8A-62EF-9C3A94ABB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49" y="1246602"/>
                <a:ext cx="3375348" cy="953659"/>
              </a:xfrm>
              <a:prstGeom prst="rect">
                <a:avLst/>
              </a:prstGeom>
              <a:blipFill>
                <a:blip r:embed="rId9"/>
                <a:stretch>
                  <a:fillRect t="-1299" r="-3759" b="-77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568F51D-7D9C-2DE4-E2B2-3D0149BB7495}"/>
                  </a:ext>
                </a:extLst>
              </p:cNvPr>
              <p:cNvSpPr txBox="1"/>
              <p:nvPr/>
            </p:nvSpPr>
            <p:spPr>
              <a:xfrm>
                <a:off x="486876" y="5441615"/>
                <a:ext cx="110876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fr-FR" sz="30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568F51D-7D9C-2DE4-E2B2-3D0149BB7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76" y="5441615"/>
                <a:ext cx="1108765" cy="461665"/>
              </a:xfrm>
              <a:prstGeom prst="rect">
                <a:avLst/>
              </a:prstGeom>
              <a:blipFill>
                <a:blip r:embed="rId10"/>
                <a:stretch>
                  <a:fillRect l="-11364" r="-6818" b="-324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B65845E-A54E-C97F-F7C2-1FD48966730D}"/>
                  </a:ext>
                </a:extLst>
              </p:cNvPr>
              <p:cNvSpPr txBox="1"/>
              <p:nvPr/>
            </p:nvSpPr>
            <p:spPr>
              <a:xfrm>
                <a:off x="10250673" y="5628150"/>
                <a:ext cx="110876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fr-FR" sz="30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B65845E-A54E-C97F-F7C2-1FD489667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673" y="5628150"/>
                <a:ext cx="1108765" cy="461665"/>
              </a:xfrm>
              <a:prstGeom prst="rect">
                <a:avLst/>
              </a:prstGeom>
              <a:blipFill>
                <a:blip r:embed="rId11"/>
                <a:stretch>
                  <a:fillRect l="-11364" r="-6818" b="-324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9FB3C89-A4F1-B2BD-1240-DA2AFC4B6624}"/>
                  </a:ext>
                </a:extLst>
              </p:cNvPr>
              <p:cNvSpPr txBox="1"/>
              <p:nvPr/>
            </p:nvSpPr>
            <p:spPr>
              <a:xfrm>
                <a:off x="2558092" y="4069436"/>
                <a:ext cx="134551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fr-FR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fr-FR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3000" dirty="0"/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9FB3C89-A4F1-B2BD-1240-DA2AFC4B6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092" y="4069436"/>
                <a:ext cx="1345518" cy="553998"/>
              </a:xfrm>
              <a:prstGeom prst="rect">
                <a:avLst/>
              </a:prstGeom>
              <a:blipFill>
                <a:blip r:embed="rId12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E37589C5-9CE8-0A25-15B0-A8D1922E9215}"/>
              </a:ext>
            </a:extLst>
          </p:cNvPr>
          <p:cNvSpPr txBox="1"/>
          <p:nvPr/>
        </p:nvSpPr>
        <p:spPr>
          <a:xfrm>
            <a:off x="8649938" y="4027479"/>
            <a:ext cx="11467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i="1" dirty="0">
                <a:solidFill>
                  <a:srgbClr val="0070C0"/>
                </a:solidFill>
                <a:latin typeface="Corbel"/>
                <a:cs typeface="Corbel"/>
              </a:rPr>
              <a:t>P(B)</a:t>
            </a:r>
            <a:endParaRPr lang="fr-FR" sz="3000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B6C74B6-6F34-B61E-8B26-63FBFCDDBC3C}"/>
              </a:ext>
            </a:extLst>
          </p:cNvPr>
          <p:cNvCxnSpPr/>
          <p:nvPr/>
        </p:nvCxnSpPr>
        <p:spPr>
          <a:xfrm flipV="1">
            <a:off x="3200400" y="2805436"/>
            <a:ext cx="1348049" cy="9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8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F655EE-B8E3-F467-5FF9-299AFC39C17B}"/>
                  </a:ext>
                </a:extLst>
              </p:cNvPr>
              <p:cNvSpPr txBox="1"/>
              <p:nvPr/>
            </p:nvSpPr>
            <p:spPr>
              <a:xfrm>
                <a:off x="353961" y="1569854"/>
                <a:ext cx="4325773" cy="59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3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3000" b="0" i="0" smtClean="0">
                              <a:latin typeface="Cambria Math" panose="02040503050406030204" pitchFamily="18" charset="0"/>
                            </a:rPr>
                            <m:t>qb</m:t>
                          </m:r>
                        </m:sub>
                      </m:sSub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3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3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 sz="3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F655EE-B8E3-F467-5FF9-299AFC39C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61" y="1569854"/>
                <a:ext cx="4325773" cy="595099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>
            <a:extLst>
              <a:ext uri="{FF2B5EF4-FFF2-40B4-BE49-F238E27FC236}">
                <a16:creationId xmlns:a16="http://schemas.microsoft.com/office/drawing/2014/main" id="{172D6303-F500-6AC3-ACB7-C7B9440D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207819"/>
            <a:ext cx="11533239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Measurement-powered</a:t>
            </a:r>
            <a:r>
              <a:rPr lang="fr-FR" sz="4000" dirty="0"/>
              <a:t> engine, </a:t>
            </a:r>
            <a:r>
              <a:rPr lang="fr-FR" sz="4000" dirty="0" err="1"/>
              <a:t>season</a:t>
            </a:r>
            <a:r>
              <a:rPr lang="fr-FR" sz="4000" dirty="0"/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9885E9-936A-B076-3F1F-37440A1D7490}"/>
                  </a:ext>
                </a:extLst>
              </p:cNvPr>
              <p:cNvSpPr txBox="1"/>
              <p:nvPr/>
            </p:nvSpPr>
            <p:spPr>
              <a:xfrm>
                <a:off x="1943464" y="2355420"/>
                <a:ext cx="1717735" cy="610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« </m:t>
                    </m:r>
                    <m:sSub>
                      <m:sSub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m:rPr>
                            <m:sty m:val="p"/>
                          </m:rPr>
                          <a:rPr lang="fr-FR" sz="30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fr-FR" sz="3000" dirty="0"/>
                  <a:t> »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39885E9-936A-B076-3F1F-37440A1D7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464" y="2355420"/>
                <a:ext cx="1717735" cy="610360"/>
              </a:xfrm>
              <a:prstGeom prst="rect">
                <a:avLst/>
              </a:prstGeom>
              <a:blipFill>
                <a:blip r:embed="rId3"/>
                <a:stretch>
                  <a:fillRect t="-4082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ccolade fermante 24">
            <a:extLst>
              <a:ext uri="{FF2B5EF4-FFF2-40B4-BE49-F238E27FC236}">
                <a16:creationId xmlns:a16="http://schemas.microsoft.com/office/drawing/2014/main" id="{90CE072E-5FDE-12F9-6A9C-17317A9B1057}"/>
              </a:ext>
            </a:extLst>
          </p:cNvPr>
          <p:cNvSpPr/>
          <p:nvPr/>
        </p:nvSpPr>
        <p:spPr>
          <a:xfrm rot="5400000">
            <a:off x="2656371" y="1758540"/>
            <a:ext cx="304800" cy="110108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4C663DC-EDE2-65CC-E1DD-2F5DCC29B325}"/>
              </a:ext>
            </a:extLst>
          </p:cNvPr>
          <p:cNvGrpSpPr/>
          <p:nvPr/>
        </p:nvGrpSpPr>
        <p:grpSpPr>
          <a:xfrm>
            <a:off x="5458063" y="1005689"/>
            <a:ext cx="5555674" cy="4823532"/>
            <a:chOff x="5458063" y="1435180"/>
            <a:chExt cx="5555674" cy="482353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113403D-46DE-CF4A-B4CC-A502FEAD4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8063" y="1435180"/>
              <a:ext cx="5555674" cy="4823532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C101671-183C-223B-4E06-6D7F307C8C81}"/>
                </a:ext>
              </a:extLst>
            </p:cNvPr>
            <p:cNvSpPr/>
            <p:nvPr/>
          </p:nvSpPr>
          <p:spPr>
            <a:xfrm>
              <a:off x="5569527" y="1565564"/>
              <a:ext cx="762000" cy="651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1C1AC19-2B37-C3C5-3066-27DFCAFFB1A8}"/>
                  </a:ext>
                </a:extLst>
              </p:cNvPr>
              <p:cNvSpPr/>
              <p:nvPr/>
            </p:nvSpPr>
            <p:spPr>
              <a:xfrm>
                <a:off x="790437" y="5720053"/>
                <a:ext cx="9422361" cy="86260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correlation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endParaRPr lang="fr-FR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𝑚𝑒𝑎𝑠</m:t>
                        </m:r>
                      </m:sup>
                    </m:sSup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« 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fuel » to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erase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correlations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between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qubits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1C1AC19-2B37-C3C5-3066-27DFCAFFB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37" y="5720053"/>
                <a:ext cx="9422361" cy="862608"/>
              </a:xfrm>
              <a:prstGeom prst="rect">
                <a:avLst/>
              </a:prstGeom>
              <a:blipFill>
                <a:blip r:embed="rId5"/>
                <a:stretch>
                  <a:fillRect l="-269" t="-4348" b="-101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C852C32-9529-0EF0-3DB9-95562483E523}"/>
                  </a:ext>
                </a:extLst>
              </p:cNvPr>
              <p:cNvSpPr txBox="1"/>
              <p:nvPr/>
            </p:nvSpPr>
            <p:spPr>
              <a:xfrm>
                <a:off x="789372" y="3287916"/>
                <a:ext cx="2513506" cy="19722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C852C32-9529-0EF0-3DB9-95562483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72" y="3287916"/>
                <a:ext cx="2513506" cy="19722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2E162ED-F03D-0594-1AD4-DCCAE5DD489E}"/>
                  </a:ext>
                </a:extLst>
              </p:cNvPr>
              <p:cNvSpPr txBox="1"/>
              <p:nvPr/>
            </p:nvSpPr>
            <p:spPr>
              <a:xfrm>
                <a:off x="5778205" y="1842317"/>
                <a:ext cx="80579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fr-F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fr-FR" sz="30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2E162ED-F03D-0594-1AD4-DCCAE5DD4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205" y="1842317"/>
                <a:ext cx="805798" cy="461665"/>
              </a:xfrm>
              <a:prstGeom prst="rect">
                <a:avLst/>
              </a:prstGeom>
              <a:blipFill>
                <a:blip r:embed="rId7"/>
                <a:stretch>
                  <a:fillRect l="-12500" r="-3125" b="-13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71B0A53-1DEF-CD03-B2B9-2740E42D7217}"/>
              </a:ext>
            </a:extLst>
          </p:cNvPr>
          <p:cNvCxnSpPr/>
          <p:nvPr/>
        </p:nvCxnSpPr>
        <p:spPr>
          <a:xfrm flipH="1">
            <a:off x="6584003" y="2156681"/>
            <a:ext cx="2395874" cy="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345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62E8AD-8BC4-883B-8E31-23787F447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01" y="950510"/>
            <a:ext cx="8450083" cy="23304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6792DF-4F78-99F1-FF85-70D97D996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09665"/>
            <a:ext cx="6261100" cy="1638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DB1C96-CF99-2614-7C03-CE7D7851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090" y="582310"/>
            <a:ext cx="1528957" cy="11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ter Murch | Department of Physics">
            <a:extLst>
              <a:ext uri="{FF2B5EF4-FFF2-40B4-BE49-F238E27FC236}">
                <a16:creationId xmlns:a16="http://schemas.microsoft.com/office/drawing/2014/main" id="{805A7613-429A-F5C2-1AED-B7189444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090" y="2570513"/>
            <a:ext cx="1528957" cy="101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41FB5C-6542-03F3-929A-5DAC837BFA94}"/>
              </a:ext>
            </a:extLst>
          </p:cNvPr>
          <p:cNvSpPr txBox="1"/>
          <p:nvPr/>
        </p:nvSpPr>
        <p:spPr>
          <a:xfrm>
            <a:off x="10265211" y="1798658"/>
            <a:ext cx="1854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A. Jordan, Chapman </a:t>
            </a:r>
            <a:r>
              <a:rPr lang="fr-FR" sz="1600" dirty="0" err="1"/>
              <a:t>University</a:t>
            </a:r>
            <a:r>
              <a:rPr lang="fr-FR" sz="1600" dirty="0"/>
              <a:t>, IQS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72B6BC-1ED9-A3A5-EBF5-170CD8BFEB47}"/>
              </a:ext>
            </a:extLst>
          </p:cNvPr>
          <p:cNvSpPr txBox="1"/>
          <p:nvPr/>
        </p:nvSpPr>
        <p:spPr>
          <a:xfrm>
            <a:off x="10367641" y="3693432"/>
            <a:ext cx="1854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K. </a:t>
            </a:r>
            <a:r>
              <a:rPr lang="fr-FR" sz="1600" dirty="0" err="1"/>
              <a:t>Murch</a:t>
            </a:r>
            <a:r>
              <a:rPr lang="fr-FR" sz="1600" dirty="0"/>
              <a:t>, Saint Louis </a:t>
            </a:r>
            <a:r>
              <a:rPr lang="fr-FR" sz="1600" dirty="0" err="1"/>
              <a:t>University</a:t>
            </a:r>
            <a:endParaRPr lang="fr-FR" sz="1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754ED5-C78B-90B8-C959-34A7DB912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5037" y="4565518"/>
            <a:ext cx="975064" cy="13028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CA2F0F6-D3EC-2BCD-6F6F-60ACAABDA702}"/>
              </a:ext>
            </a:extLst>
          </p:cNvPr>
          <p:cNvSpPr txBox="1"/>
          <p:nvPr/>
        </p:nvSpPr>
        <p:spPr>
          <a:xfrm>
            <a:off x="10614232" y="5942378"/>
            <a:ext cx="1577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L. </a:t>
            </a:r>
            <a:r>
              <a:rPr lang="fr-FR" sz="1600" dirty="0" err="1"/>
              <a:t>Bresque</a:t>
            </a:r>
            <a:r>
              <a:rPr lang="fr-FR" sz="1600" dirty="0"/>
              <a:t>,</a:t>
            </a:r>
          </a:p>
          <a:p>
            <a:r>
              <a:rPr lang="fr-FR" sz="1600" dirty="0"/>
              <a:t>I. Néel </a:t>
            </a:r>
          </a:p>
        </p:txBody>
      </p:sp>
      <p:pic>
        <p:nvPicPr>
          <p:cNvPr id="10" name="Picture 2" descr="Patrice CAMATI | PostDoc Position | PhD in Physics | University of Oxford,  Oxford | OX | Research profile">
            <a:extLst>
              <a:ext uri="{FF2B5EF4-FFF2-40B4-BE49-F238E27FC236}">
                <a16:creationId xmlns:a16="http://schemas.microsoft.com/office/drawing/2014/main" id="{2F4562DA-66D0-F459-51B0-980CCAF2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956" y="4565518"/>
            <a:ext cx="1302952" cy="130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66CFF-D989-4636-1F4C-CDB6FD894C75}"/>
              </a:ext>
            </a:extLst>
          </p:cNvPr>
          <p:cNvSpPr/>
          <p:nvPr/>
        </p:nvSpPr>
        <p:spPr>
          <a:xfrm>
            <a:off x="8954784" y="5868470"/>
            <a:ext cx="1049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P. </a:t>
            </a:r>
            <a:r>
              <a:rPr lang="fr-FR" sz="1600" dirty="0" err="1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Camati</a:t>
            </a:r>
            <a:r>
              <a:rPr lang="fr-FR" sz="1600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I. Néel &amp; Oxford </a:t>
            </a:r>
          </a:p>
        </p:txBody>
      </p:sp>
      <p:pic>
        <p:nvPicPr>
          <p:cNvPr id="12" name="Picture 2" descr="Post-selection and Quantum Energetics - A Technical Talk by ...">
            <a:extLst>
              <a:ext uri="{FF2B5EF4-FFF2-40B4-BE49-F238E27FC236}">
                <a16:creationId xmlns:a16="http://schemas.microsoft.com/office/drawing/2014/main" id="{6CBF5BC9-8F6E-ABA6-62C6-7E454AA2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502" y="2157496"/>
            <a:ext cx="773471" cy="14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98677DE-786C-447B-1846-089B305AE019}"/>
              </a:ext>
            </a:extLst>
          </p:cNvPr>
          <p:cNvSpPr txBox="1"/>
          <p:nvPr/>
        </p:nvSpPr>
        <p:spPr>
          <a:xfrm>
            <a:off x="8861948" y="3570320"/>
            <a:ext cx="1752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S. Rogers, Chapman </a:t>
            </a:r>
            <a:r>
              <a:rPr lang="fr-FR" sz="1600" dirty="0" err="1"/>
              <a:t>University</a:t>
            </a:r>
            <a:endParaRPr lang="fr-FR" sz="16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15F1A52-BA1B-C0E1-E459-3FF7AC1BE1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9853" y="3612204"/>
            <a:ext cx="5584010" cy="19066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9CC265D7-5ED0-3465-AC17-E33115776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207819"/>
            <a:ext cx="11533239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Measurement-powered</a:t>
            </a:r>
            <a:r>
              <a:rPr lang="fr-FR" sz="4000" dirty="0"/>
              <a:t> engine, </a:t>
            </a:r>
            <a:r>
              <a:rPr lang="fr-FR" sz="4000" dirty="0" err="1"/>
              <a:t>season</a:t>
            </a:r>
            <a:r>
              <a:rPr lang="fr-FR" sz="40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47131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22524-8BF8-0345-8D58-8D50B899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172192"/>
            <a:ext cx="10792690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Characterizing</a:t>
            </a:r>
            <a:r>
              <a:rPr lang="fr-FR" sz="4000" dirty="0"/>
              <a:t> the </a:t>
            </a:r>
            <a:r>
              <a:rPr lang="fr-FR" sz="4000" dirty="0" err="1"/>
              <a:t>measurement</a:t>
            </a:r>
            <a:r>
              <a:rPr lang="fr-FR" sz="4000" dirty="0"/>
              <a:t> fuel</a:t>
            </a:r>
          </a:p>
        </p:txBody>
      </p:sp>
      <p:pic>
        <p:nvPicPr>
          <p:cNvPr id="7172" name="Picture 4" descr="John von Neumann — Wikipédia">
            <a:extLst>
              <a:ext uri="{FF2B5EF4-FFF2-40B4-BE49-F238E27FC236}">
                <a16:creationId xmlns:a16="http://schemas.microsoft.com/office/drawing/2014/main" id="{B381DD0C-9B6A-1530-BEFB-9628C9AF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77" y="3570702"/>
            <a:ext cx="1624317" cy="211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57FC0EC-8E0E-FCB2-911B-DD0BF08F0996}"/>
              </a:ext>
            </a:extLst>
          </p:cNvPr>
          <p:cNvSpPr txBox="1"/>
          <p:nvPr/>
        </p:nvSpPr>
        <p:spPr>
          <a:xfrm>
            <a:off x="1058208" y="5807957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J. von</a:t>
            </a:r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Neumann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1903-1957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EB9AD1-19C2-AF9F-48F1-215C931F8C95}"/>
              </a:ext>
            </a:extLst>
          </p:cNvPr>
          <p:cNvSpPr/>
          <p:nvPr/>
        </p:nvSpPr>
        <p:spPr>
          <a:xfrm>
            <a:off x="514105" y="1428706"/>
            <a:ext cx="3928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Work 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Link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information extraction?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Irreversible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controllable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Resource 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=&gt; One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model the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....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7EA146E-E890-5CF6-994D-5129B82DF856}"/>
              </a:ext>
            </a:extLst>
          </p:cNvPr>
          <p:cNvGrpSpPr/>
          <p:nvPr/>
        </p:nvGrpSpPr>
        <p:grpSpPr>
          <a:xfrm>
            <a:off x="4478216" y="1295720"/>
            <a:ext cx="7772400" cy="1851854"/>
            <a:chOff x="4478216" y="1295720"/>
            <a:chExt cx="7772400" cy="185185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8369271-CB45-33C3-EE7A-8FD133D88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8216" y="2250263"/>
              <a:ext cx="7772400" cy="89731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E823D6-7710-7334-1E2D-946C2B8B4B6C}"/>
                </a:ext>
              </a:extLst>
            </p:cNvPr>
            <p:cNvSpPr/>
            <p:nvPr/>
          </p:nvSpPr>
          <p:spPr>
            <a:xfrm>
              <a:off x="5870340" y="1295720"/>
              <a:ext cx="59180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Wanted</a:t>
              </a:r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fr-FR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theory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of quantum </a:t>
              </a:r>
              <a:r>
                <a:rPr lang="fr-FR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measurement</a:t>
              </a:r>
              <a:endParaRPr lang="fr-FR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C4DA7D0-AC0C-4A61-4BA5-607B6913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3299" y="1644584"/>
              <a:ext cx="1732882" cy="69511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3DC9E63-64A2-C8BD-84E8-3AEB72B49988}"/>
                </a:ext>
              </a:extLst>
            </p:cNvPr>
            <p:cNvSpPr/>
            <p:nvPr/>
          </p:nvSpPr>
          <p:spPr>
            <a:xfrm>
              <a:off x="5870341" y="1703228"/>
              <a:ext cx="34729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Cours C. Cohen-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Tannoudji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Coherence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quantique et dissipation, 1989-1990</a:t>
              </a:r>
            </a:p>
          </p:txBody>
        </p:sp>
      </p:grpSp>
      <p:sp>
        <p:nvSpPr>
          <p:cNvPr id="36" name="Ellipse 35">
            <a:extLst>
              <a:ext uri="{FF2B5EF4-FFF2-40B4-BE49-F238E27FC236}">
                <a16:creationId xmlns:a16="http://schemas.microsoft.com/office/drawing/2014/main" id="{7E792BAE-7766-A1C0-F390-E466AD8118F8}"/>
              </a:ext>
            </a:extLst>
          </p:cNvPr>
          <p:cNvSpPr/>
          <p:nvPr/>
        </p:nvSpPr>
        <p:spPr>
          <a:xfrm>
            <a:off x="3405993" y="4727576"/>
            <a:ext cx="621323" cy="5861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6AD1A33-0297-CA99-F73E-FC7C109B2CB6}"/>
              </a:ext>
            </a:extLst>
          </p:cNvPr>
          <p:cNvSpPr/>
          <p:nvPr/>
        </p:nvSpPr>
        <p:spPr>
          <a:xfrm>
            <a:off x="4425901" y="4727576"/>
            <a:ext cx="621323" cy="58615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B4DC426-3460-A9D2-8AF0-344E27E6A770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>
            <a:off x="4027316" y="5020653"/>
            <a:ext cx="3985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 48">
            <a:extLst>
              <a:ext uri="{FF2B5EF4-FFF2-40B4-BE49-F238E27FC236}">
                <a16:creationId xmlns:a16="http://schemas.microsoft.com/office/drawing/2014/main" id="{8279AE90-C34F-9F04-BFFF-B524C461A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154" y="3611192"/>
            <a:ext cx="7772400" cy="39688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43F6B56-2ECA-4059-CF57-89ADBAA52491}"/>
              </a:ext>
            </a:extLst>
          </p:cNvPr>
          <p:cNvSpPr/>
          <p:nvPr/>
        </p:nvSpPr>
        <p:spPr>
          <a:xfrm>
            <a:off x="3199623" y="5659507"/>
            <a:ext cx="392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Pre-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endParaRPr lang="fr-F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Accolade fermante 54">
            <a:extLst>
              <a:ext uri="{FF2B5EF4-FFF2-40B4-BE49-F238E27FC236}">
                <a16:creationId xmlns:a16="http://schemas.microsoft.com/office/drawing/2014/main" id="{F8F70168-3407-AD96-A2E7-4FA55C0859A3}"/>
              </a:ext>
            </a:extLst>
          </p:cNvPr>
          <p:cNvSpPr/>
          <p:nvPr/>
        </p:nvSpPr>
        <p:spPr>
          <a:xfrm rot="5400000">
            <a:off x="4079003" y="5059528"/>
            <a:ext cx="295209" cy="87206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CB9C70E-C51B-A5B8-FC35-4BECECECC243}"/>
                  </a:ext>
                </a:extLst>
              </p:cNvPr>
              <p:cNvSpPr txBox="1"/>
              <p:nvPr/>
            </p:nvSpPr>
            <p:spPr>
              <a:xfrm>
                <a:off x="5870339" y="4713009"/>
                <a:ext cx="5589157" cy="17599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|+&gt;|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(|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&gt;+|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1,1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&gt;)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r>
                  <a:rPr lang="fr-FR" dirty="0">
                    <a:ea typeface="Cambria Math" panose="02040503050406030204" pitchFamily="18" charset="0"/>
                  </a:rPr>
                  <a:t>For S: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« 0+1 »→ 0</m:t>
                    </m:r>
                  </m:oMath>
                </a14:m>
                <a:r>
                  <a:rPr lang="fr-FR" b="0" dirty="0">
                    <a:ea typeface="Cambria Math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r>
                  <a:rPr lang="fr-FR" dirty="0">
                    <a:ea typeface="Cambria Math" panose="02040503050406030204" pitchFamily="18" charset="0"/>
                  </a:rPr>
                  <a:t>For S+M: 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00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+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fr-F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e>
                          <m: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fr-F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 =  </m:t>
                        </m:r>
                      </m:e>
                    </m:d>
                    <m:r>
                      <a:rPr lang="fr-F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+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|−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endParaRPr lang="fr-F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>
                    <a:ea typeface="Cambria Math" panose="02040503050406030204" pitchFamily="18" charset="0"/>
                  </a:rPr>
                  <a:t>No preferred basis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endParaRPr lang="fr-FR" dirty="0"/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CB9C70E-C51B-A5B8-FC35-4BECECECC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339" y="4713009"/>
                <a:ext cx="5589157" cy="1759905"/>
              </a:xfrm>
              <a:prstGeom prst="rect">
                <a:avLst/>
              </a:prstGeom>
              <a:blipFill>
                <a:blip r:embed="rId6"/>
                <a:stretch>
                  <a:fillRect l="-2494" t="-1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 animBg="1"/>
      <p:bldP spid="37" grpId="0" animBg="1"/>
      <p:bldP spid="52" grpId="0"/>
      <p:bldP spid="55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22524-8BF8-0345-8D58-8D50B899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172192"/>
            <a:ext cx="10792690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Characterizing</a:t>
            </a:r>
            <a:r>
              <a:rPr lang="fr-FR" sz="4000" dirty="0"/>
              <a:t> the </a:t>
            </a:r>
            <a:r>
              <a:rPr lang="fr-FR" sz="4000" dirty="0" err="1"/>
              <a:t>measurement</a:t>
            </a:r>
            <a:r>
              <a:rPr lang="fr-FR" sz="4000" dirty="0"/>
              <a:t> fuel</a:t>
            </a:r>
          </a:p>
        </p:txBody>
      </p:sp>
      <p:pic>
        <p:nvPicPr>
          <p:cNvPr id="7172" name="Picture 4" descr="John von Neumann — Wikipédia">
            <a:extLst>
              <a:ext uri="{FF2B5EF4-FFF2-40B4-BE49-F238E27FC236}">
                <a16:creationId xmlns:a16="http://schemas.microsoft.com/office/drawing/2014/main" id="{B381DD0C-9B6A-1530-BEFB-9628C9AF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77" y="3570702"/>
            <a:ext cx="1624317" cy="211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57FC0EC-8E0E-FCB2-911B-DD0BF08F0996}"/>
              </a:ext>
            </a:extLst>
          </p:cNvPr>
          <p:cNvSpPr txBox="1"/>
          <p:nvPr/>
        </p:nvSpPr>
        <p:spPr>
          <a:xfrm>
            <a:off x="1058208" y="5807957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J. von</a:t>
            </a:r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Neumann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1903-1957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EB9AD1-19C2-AF9F-48F1-215C931F8C95}"/>
              </a:ext>
            </a:extLst>
          </p:cNvPr>
          <p:cNvSpPr/>
          <p:nvPr/>
        </p:nvSpPr>
        <p:spPr>
          <a:xfrm>
            <a:off x="514105" y="1428706"/>
            <a:ext cx="3928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Work 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Link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information extraction?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Irreversible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controllable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Resource 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=&gt; One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model the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....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7EA146E-E890-5CF6-994D-5129B82DF856}"/>
              </a:ext>
            </a:extLst>
          </p:cNvPr>
          <p:cNvGrpSpPr/>
          <p:nvPr/>
        </p:nvGrpSpPr>
        <p:grpSpPr>
          <a:xfrm>
            <a:off x="4478216" y="1295720"/>
            <a:ext cx="7772400" cy="1851854"/>
            <a:chOff x="4478216" y="1295720"/>
            <a:chExt cx="7772400" cy="185185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8369271-CB45-33C3-EE7A-8FD133D88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8216" y="2250263"/>
              <a:ext cx="7772400" cy="89731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E823D6-7710-7334-1E2D-946C2B8B4B6C}"/>
                </a:ext>
              </a:extLst>
            </p:cNvPr>
            <p:cNvSpPr/>
            <p:nvPr/>
          </p:nvSpPr>
          <p:spPr>
            <a:xfrm>
              <a:off x="5870340" y="1295720"/>
              <a:ext cx="59180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Wanted</a:t>
              </a:r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fr-FR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theory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of quantum </a:t>
              </a:r>
              <a:r>
                <a:rPr lang="fr-FR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measurement</a:t>
              </a:r>
              <a:endParaRPr lang="fr-FR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C4DA7D0-AC0C-4A61-4BA5-607B6913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3299" y="1644584"/>
              <a:ext cx="1732882" cy="69511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3DC9E63-64A2-C8BD-84E8-3AEB72B49988}"/>
                </a:ext>
              </a:extLst>
            </p:cNvPr>
            <p:cNvSpPr/>
            <p:nvPr/>
          </p:nvSpPr>
          <p:spPr>
            <a:xfrm>
              <a:off x="5870341" y="1703228"/>
              <a:ext cx="34729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Cours C. Cohen-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Tannoudji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Coherence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quantique et dissipation, 1989-1990</a:t>
              </a:r>
            </a:p>
          </p:txBody>
        </p:sp>
      </p:grpSp>
      <p:sp>
        <p:nvSpPr>
          <p:cNvPr id="36" name="Ellipse 35">
            <a:extLst>
              <a:ext uri="{FF2B5EF4-FFF2-40B4-BE49-F238E27FC236}">
                <a16:creationId xmlns:a16="http://schemas.microsoft.com/office/drawing/2014/main" id="{7E792BAE-7766-A1C0-F390-E466AD8118F8}"/>
              </a:ext>
            </a:extLst>
          </p:cNvPr>
          <p:cNvSpPr/>
          <p:nvPr/>
        </p:nvSpPr>
        <p:spPr>
          <a:xfrm>
            <a:off x="3405993" y="4727576"/>
            <a:ext cx="621323" cy="5861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6AD1A33-0297-CA99-F73E-FC7C109B2CB6}"/>
              </a:ext>
            </a:extLst>
          </p:cNvPr>
          <p:cNvSpPr/>
          <p:nvPr/>
        </p:nvSpPr>
        <p:spPr>
          <a:xfrm>
            <a:off x="4425901" y="4727576"/>
            <a:ext cx="621323" cy="58615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C6C75C2-DB11-6B40-E2CD-8BEF45D02EC9}"/>
              </a:ext>
            </a:extLst>
          </p:cNvPr>
          <p:cNvSpPr/>
          <p:nvPr/>
        </p:nvSpPr>
        <p:spPr>
          <a:xfrm>
            <a:off x="5220946" y="4727576"/>
            <a:ext cx="621323" cy="58615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279A229-1F32-FD65-077C-6FFB65BE7A48}"/>
              </a:ext>
            </a:extLst>
          </p:cNvPr>
          <p:cNvSpPr/>
          <p:nvPr/>
        </p:nvSpPr>
        <p:spPr>
          <a:xfrm>
            <a:off x="6043685" y="4727576"/>
            <a:ext cx="621323" cy="58615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D6AC8C1-CBFF-C53A-ABC2-C36B0F8631F0}"/>
              </a:ext>
            </a:extLst>
          </p:cNvPr>
          <p:cNvSpPr/>
          <p:nvPr/>
        </p:nvSpPr>
        <p:spPr>
          <a:xfrm>
            <a:off x="6842978" y="4727576"/>
            <a:ext cx="621323" cy="58615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B4DC426-3460-A9D2-8AF0-344E27E6A770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>
            <a:off x="4027316" y="5020653"/>
            <a:ext cx="3985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7587B60-7186-FBE5-D2E1-71B4D4630C25}"/>
              </a:ext>
            </a:extLst>
          </p:cNvPr>
          <p:cNvCxnSpPr/>
          <p:nvPr/>
        </p:nvCxnSpPr>
        <p:spPr>
          <a:xfrm>
            <a:off x="4929988" y="5032377"/>
            <a:ext cx="3985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FBD6144-CD7B-B9A1-B50D-8B36F230D016}"/>
              </a:ext>
            </a:extLst>
          </p:cNvPr>
          <p:cNvCxnSpPr/>
          <p:nvPr/>
        </p:nvCxnSpPr>
        <p:spPr>
          <a:xfrm>
            <a:off x="5738876" y="5032378"/>
            <a:ext cx="3985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AAD901E-F875-356E-A494-8DA9713546D2}"/>
              </a:ext>
            </a:extLst>
          </p:cNvPr>
          <p:cNvCxnSpPr/>
          <p:nvPr/>
        </p:nvCxnSpPr>
        <p:spPr>
          <a:xfrm>
            <a:off x="6547769" y="5032378"/>
            <a:ext cx="3985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 48">
            <a:extLst>
              <a:ext uri="{FF2B5EF4-FFF2-40B4-BE49-F238E27FC236}">
                <a16:creationId xmlns:a16="http://schemas.microsoft.com/office/drawing/2014/main" id="{8279AE90-C34F-9F04-BFFF-B524C461A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154" y="3611192"/>
            <a:ext cx="7772400" cy="39688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43F6B56-2ECA-4059-CF57-89ADBAA52491}"/>
              </a:ext>
            </a:extLst>
          </p:cNvPr>
          <p:cNvSpPr/>
          <p:nvPr/>
        </p:nvSpPr>
        <p:spPr>
          <a:xfrm>
            <a:off x="3199623" y="5659507"/>
            <a:ext cx="392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Pre-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endParaRPr lang="fr-F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E926409-E272-870F-BAFB-D2654AB07189}"/>
              </a:ext>
            </a:extLst>
          </p:cNvPr>
          <p:cNvSpPr/>
          <p:nvPr/>
        </p:nvSpPr>
        <p:spPr>
          <a:xfrm>
            <a:off x="7543025" y="4767351"/>
            <a:ext cx="497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55" name="Accolade fermante 54">
            <a:extLst>
              <a:ext uri="{FF2B5EF4-FFF2-40B4-BE49-F238E27FC236}">
                <a16:creationId xmlns:a16="http://schemas.microsoft.com/office/drawing/2014/main" id="{F8F70168-3407-AD96-A2E7-4FA55C0859A3}"/>
              </a:ext>
            </a:extLst>
          </p:cNvPr>
          <p:cNvSpPr/>
          <p:nvPr/>
        </p:nvSpPr>
        <p:spPr>
          <a:xfrm rot="5400000">
            <a:off x="4079003" y="5059528"/>
            <a:ext cx="295209" cy="87206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135D5A-7765-CF32-F07D-53F51DFFAD9B}"/>
              </a:ext>
            </a:extLst>
          </p:cNvPr>
          <p:cNvSpPr/>
          <p:nvPr/>
        </p:nvSpPr>
        <p:spPr>
          <a:xfrm>
            <a:off x="7923657" y="4600171"/>
            <a:ext cx="1781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Gigantic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entangled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state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55DA3D-5733-04D7-B17F-9801DCB7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801" y="4408617"/>
            <a:ext cx="21463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35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22524-8BF8-0345-8D58-8D50B899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172192"/>
            <a:ext cx="10792690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Characterizing</a:t>
            </a:r>
            <a:r>
              <a:rPr lang="fr-FR" sz="4000" dirty="0"/>
              <a:t> the </a:t>
            </a:r>
            <a:r>
              <a:rPr lang="fr-FR" sz="4000" dirty="0" err="1"/>
              <a:t>measurement</a:t>
            </a:r>
            <a:r>
              <a:rPr lang="fr-FR" sz="4000" dirty="0"/>
              <a:t> fuel</a:t>
            </a:r>
          </a:p>
        </p:txBody>
      </p:sp>
      <p:pic>
        <p:nvPicPr>
          <p:cNvPr id="7172" name="Picture 4" descr="John von Neumann — Wikipédia">
            <a:extLst>
              <a:ext uri="{FF2B5EF4-FFF2-40B4-BE49-F238E27FC236}">
                <a16:creationId xmlns:a16="http://schemas.microsoft.com/office/drawing/2014/main" id="{B381DD0C-9B6A-1530-BEFB-9628C9AF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77" y="3570702"/>
            <a:ext cx="1624317" cy="211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57FC0EC-8E0E-FCB2-911B-DD0BF08F0996}"/>
              </a:ext>
            </a:extLst>
          </p:cNvPr>
          <p:cNvSpPr txBox="1"/>
          <p:nvPr/>
        </p:nvSpPr>
        <p:spPr>
          <a:xfrm>
            <a:off x="1058208" y="5807957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J. von</a:t>
            </a:r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Neumann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1903-1957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EB9AD1-19C2-AF9F-48F1-215C931F8C95}"/>
              </a:ext>
            </a:extLst>
          </p:cNvPr>
          <p:cNvSpPr/>
          <p:nvPr/>
        </p:nvSpPr>
        <p:spPr>
          <a:xfrm>
            <a:off x="514105" y="1428706"/>
            <a:ext cx="3928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Work 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Link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information extraction?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Irreversible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controllable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Resource 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=&gt; One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model the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....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7EA146E-E890-5CF6-994D-5129B82DF856}"/>
              </a:ext>
            </a:extLst>
          </p:cNvPr>
          <p:cNvGrpSpPr/>
          <p:nvPr/>
        </p:nvGrpSpPr>
        <p:grpSpPr>
          <a:xfrm>
            <a:off x="4478216" y="1295720"/>
            <a:ext cx="7772400" cy="1851854"/>
            <a:chOff x="4478216" y="1295720"/>
            <a:chExt cx="7772400" cy="185185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8369271-CB45-33C3-EE7A-8FD133D88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8216" y="2250263"/>
              <a:ext cx="7772400" cy="89731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E823D6-7710-7334-1E2D-946C2B8B4B6C}"/>
                </a:ext>
              </a:extLst>
            </p:cNvPr>
            <p:cNvSpPr/>
            <p:nvPr/>
          </p:nvSpPr>
          <p:spPr>
            <a:xfrm>
              <a:off x="5870340" y="1295720"/>
              <a:ext cx="59180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Wanted</a:t>
              </a:r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fr-FR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theory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of quantum </a:t>
              </a:r>
              <a:r>
                <a:rPr lang="fr-FR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measurement</a:t>
              </a:r>
              <a:endParaRPr lang="fr-FR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C4DA7D0-AC0C-4A61-4BA5-607B6913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3299" y="1644584"/>
              <a:ext cx="1732882" cy="69511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3DC9E63-64A2-C8BD-84E8-3AEB72B49988}"/>
                </a:ext>
              </a:extLst>
            </p:cNvPr>
            <p:cNvSpPr/>
            <p:nvPr/>
          </p:nvSpPr>
          <p:spPr>
            <a:xfrm>
              <a:off x="5870341" y="1703228"/>
              <a:ext cx="34729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Cours C. Cohen-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Tannoudji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Coherence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quantique et dissipation, 1989-1990</a:t>
              </a:r>
            </a:p>
          </p:txBody>
        </p:sp>
      </p:grpSp>
      <p:sp>
        <p:nvSpPr>
          <p:cNvPr id="36" name="Ellipse 35">
            <a:extLst>
              <a:ext uri="{FF2B5EF4-FFF2-40B4-BE49-F238E27FC236}">
                <a16:creationId xmlns:a16="http://schemas.microsoft.com/office/drawing/2014/main" id="{7E792BAE-7766-A1C0-F390-E466AD8118F8}"/>
              </a:ext>
            </a:extLst>
          </p:cNvPr>
          <p:cNvSpPr/>
          <p:nvPr/>
        </p:nvSpPr>
        <p:spPr>
          <a:xfrm>
            <a:off x="3405993" y="4727576"/>
            <a:ext cx="621323" cy="5861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6AD1A33-0297-CA99-F73E-FC7C109B2CB6}"/>
              </a:ext>
            </a:extLst>
          </p:cNvPr>
          <p:cNvSpPr/>
          <p:nvPr/>
        </p:nvSpPr>
        <p:spPr>
          <a:xfrm>
            <a:off x="4425901" y="4727576"/>
            <a:ext cx="621323" cy="58615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C6C75C2-DB11-6B40-E2CD-8BEF45D02EC9}"/>
              </a:ext>
            </a:extLst>
          </p:cNvPr>
          <p:cNvSpPr/>
          <p:nvPr/>
        </p:nvSpPr>
        <p:spPr>
          <a:xfrm>
            <a:off x="5220946" y="4727576"/>
            <a:ext cx="621323" cy="58615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279A229-1F32-FD65-077C-6FFB65BE7A48}"/>
              </a:ext>
            </a:extLst>
          </p:cNvPr>
          <p:cNvSpPr/>
          <p:nvPr/>
        </p:nvSpPr>
        <p:spPr>
          <a:xfrm>
            <a:off x="6043685" y="4727576"/>
            <a:ext cx="621323" cy="58615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D6AC8C1-CBFF-C53A-ABC2-C36B0F8631F0}"/>
              </a:ext>
            </a:extLst>
          </p:cNvPr>
          <p:cNvSpPr/>
          <p:nvPr/>
        </p:nvSpPr>
        <p:spPr>
          <a:xfrm>
            <a:off x="6842978" y="4727576"/>
            <a:ext cx="621323" cy="58615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573D83F-BA8C-2056-5C01-61951D242014}"/>
              </a:ext>
            </a:extLst>
          </p:cNvPr>
          <p:cNvSpPr/>
          <p:nvPr/>
        </p:nvSpPr>
        <p:spPr>
          <a:xfrm>
            <a:off x="9507497" y="4526456"/>
            <a:ext cx="841995" cy="88200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23102153-085F-98C0-062A-74867E006D64}"/>
              </a:ext>
            </a:extLst>
          </p:cNvPr>
          <p:cNvSpPr/>
          <p:nvPr/>
        </p:nvSpPr>
        <p:spPr>
          <a:xfrm rot="19141090">
            <a:off x="9152128" y="4695363"/>
            <a:ext cx="1450120" cy="1813555"/>
          </a:xfrm>
          <a:prstGeom prst="arc">
            <a:avLst>
              <a:gd name="adj1" fmla="val 17248610"/>
              <a:gd name="adj2" fmla="val 20883156"/>
            </a:avLst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414CCCB-7F54-0F4B-1FCD-78D4A3EFA100}"/>
              </a:ext>
            </a:extLst>
          </p:cNvPr>
          <p:cNvCxnSpPr/>
          <p:nvPr/>
        </p:nvCxnSpPr>
        <p:spPr>
          <a:xfrm flipV="1">
            <a:off x="9935773" y="4734586"/>
            <a:ext cx="317440" cy="673889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B4DC426-3460-A9D2-8AF0-344E27E6A770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>
            <a:off x="4027316" y="5020653"/>
            <a:ext cx="3985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7587B60-7186-FBE5-D2E1-71B4D4630C25}"/>
              </a:ext>
            </a:extLst>
          </p:cNvPr>
          <p:cNvCxnSpPr/>
          <p:nvPr/>
        </p:nvCxnSpPr>
        <p:spPr>
          <a:xfrm>
            <a:off x="4929988" y="5032377"/>
            <a:ext cx="3985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FBD6144-CD7B-B9A1-B50D-8B36F230D016}"/>
              </a:ext>
            </a:extLst>
          </p:cNvPr>
          <p:cNvCxnSpPr/>
          <p:nvPr/>
        </p:nvCxnSpPr>
        <p:spPr>
          <a:xfrm>
            <a:off x="5738876" y="5032378"/>
            <a:ext cx="3985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AAD901E-F875-356E-A494-8DA9713546D2}"/>
              </a:ext>
            </a:extLst>
          </p:cNvPr>
          <p:cNvCxnSpPr/>
          <p:nvPr/>
        </p:nvCxnSpPr>
        <p:spPr>
          <a:xfrm>
            <a:off x="6547769" y="5032378"/>
            <a:ext cx="3985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 48">
            <a:extLst>
              <a:ext uri="{FF2B5EF4-FFF2-40B4-BE49-F238E27FC236}">
                <a16:creationId xmlns:a16="http://schemas.microsoft.com/office/drawing/2014/main" id="{8279AE90-C34F-9F04-BFFF-B524C461A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154" y="3611192"/>
            <a:ext cx="7772400" cy="39688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EA58B71B-D391-BC22-5230-BD7E941F4723}"/>
              </a:ext>
            </a:extLst>
          </p:cNvPr>
          <p:cNvSpPr/>
          <p:nvPr/>
        </p:nvSpPr>
        <p:spPr>
          <a:xfrm>
            <a:off x="10396376" y="4613513"/>
            <a:ext cx="790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fr-FR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Flèche vers la droite 50">
            <a:extLst>
              <a:ext uri="{FF2B5EF4-FFF2-40B4-BE49-F238E27FC236}">
                <a16:creationId xmlns:a16="http://schemas.microsoft.com/office/drawing/2014/main" id="{8F6F581B-887B-46EC-C96E-856E362D5744}"/>
              </a:ext>
            </a:extLst>
          </p:cNvPr>
          <p:cNvSpPr/>
          <p:nvPr/>
        </p:nvSpPr>
        <p:spPr>
          <a:xfrm>
            <a:off x="8591029" y="4872153"/>
            <a:ext cx="808892" cy="3634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43F6B56-2ECA-4059-CF57-89ADBAA52491}"/>
              </a:ext>
            </a:extLst>
          </p:cNvPr>
          <p:cNvSpPr/>
          <p:nvPr/>
        </p:nvSpPr>
        <p:spPr>
          <a:xfrm>
            <a:off x="3199623" y="5659507"/>
            <a:ext cx="392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Pre-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endParaRPr lang="fr-F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DB2EF4E-D03D-719C-1167-AD53242860DA}"/>
              </a:ext>
            </a:extLst>
          </p:cNvPr>
          <p:cNvSpPr/>
          <p:nvPr/>
        </p:nvSpPr>
        <p:spPr>
          <a:xfrm>
            <a:off x="8394200" y="5443574"/>
            <a:ext cx="1416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Collapse </a:t>
            </a:r>
            <a:r>
              <a:rPr lang="fr-FR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necessary</a:t>
            </a:r>
            <a:r>
              <a:rPr lang="fr-F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E926409-E272-870F-BAFB-D2654AB07189}"/>
              </a:ext>
            </a:extLst>
          </p:cNvPr>
          <p:cNvSpPr/>
          <p:nvPr/>
        </p:nvSpPr>
        <p:spPr>
          <a:xfrm>
            <a:off x="7543025" y="4767351"/>
            <a:ext cx="497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55" name="Accolade fermante 54">
            <a:extLst>
              <a:ext uri="{FF2B5EF4-FFF2-40B4-BE49-F238E27FC236}">
                <a16:creationId xmlns:a16="http://schemas.microsoft.com/office/drawing/2014/main" id="{F8F70168-3407-AD96-A2E7-4FA55C0859A3}"/>
              </a:ext>
            </a:extLst>
          </p:cNvPr>
          <p:cNvSpPr/>
          <p:nvPr/>
        </p:nvSpPr>
        <p:spPr>
          <a:xfrm rot="5400000">
            <a:off x="4079003" y="5059528"/>
            <a:ext cx="295209" cy="87206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379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22524-8BF8-0345-8D58-8D50B899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172192"/>
            <a:ext cx="10792690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Energetics</a:t>
            </a:r>
            <a:r>
              <a:rPr lang="fr-FR" sz="4000" dirty="0"/>
              <a:t> of the </a:t>
            </a:r>
            <a:r>
              <a:rPr lang="fr-FR" sz="4000" dirty="0" err="1"/>
              <a:t>pre-measurement</a:t>
            </a:r>
            <a:endParaRPr lang="fr-FR" sz="40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4C7BEF3-6E4D-7847-88AA-5410A893C2FF}"/>
              </a:ext>
            </a:extLst>
          </p:cNvPr>
          <p:cNvGrpSpPr/>
          <p:nvPr/>
        </p:nvGrpSpPr>
        <p:grpSpPr>
          <a:xfrm>
            <a:off x="143256" y="2775826"/>
            <a:ext cx="6673932" cy="765907"/>
            <a:chOff x="902524" y="4593766"/>
            <a:chExt cx="6673932" cy="765907"/>
          </a:xfrm>
          <a:solidFill>
            <a:schemeClr val="bg1"/>
          </a:solidFill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71951C-03B8-9549-BAB4-7B8A1F829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2524" y="4593766"/>
              <a:ext cx="6673932" cy="765907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929548-AA7F-3542-8ED2-3C77B10FD61A}"/>
                </a:ext>
              </a:extLst>
            </p:cNvPr>
            <p:cNvSpPr/>
            <p:nvPr/>
          </p:nvSpPr>
          <p:spPr>
            <a:xfrm>
              <a:off x="950025" y="4605641"/>
              <a:ext cx="617519" cy="4423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866488-5A43-544C-BD88-9C3B7AC45275}"/>
              </a:ext>
            </a:extLst>
          </p:cNvPr>
          <p:cNvSpPr/>
          <p:nvPr/>
        </p:nvSpPr>
        <p:spPr>
          <a:xfrm>
            <a:off x="3537129" y="1967904"/>
            <a:ext cx="368135" cy="344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6F2BDAD-EEFD-5B49-B09C-A0DDCB507DDE}"/>
                  </a:ext>
                </a:extLst>
              </p:cNvPr>
              <p:cNvSpPr/>
              <p:nvPr/>
            </p:nvSpPr>
            <p:spPr>
              <a:xfrm>
                <a:off x="8237948" y="1426732"/>
                <a:ext cx="363539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latin typeface="Corbel" panose="020B0503020204020204" pitchFamily="34" charset="0"/>
                  </a:rPr>
                  <a:t>Switch on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sz="2400" dirty="0">
                  <a:latin typeface="Corbel" panose="020B0503020204020204" pitchFamily="34" charset="0"/>
                </a:endParaRPr>
              </a:p>
              <a:p>
                <a:r>
                  <a:rPr lang="fr-FR" sz="2400" dirty="0">
                    <a:latin typeface="Corbel" panose="020B0503020204020204" pitchFamily="34" charset="0"/>
                  </a:rPr>
                  <a:t>Switch off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fr-FR" sz="2400" dirty="0">
                  <a:latin typeface="Corbel" panose="020B0503020204020204" pitchFamily="34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6F2BDAD-EEFD-5B49-B09C-A0DDCB507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7948" y="1426732"/>
                <a:ext cx="3635397" cy="830997"/>
              </a:xfrm>
              <a:prstGeom prst="rect">
                <a:avLst/>
              </a:prstGeom>
              <a:blipFill>
                <a:blip r:embed="rId3"/>
                <a:stretch>
                  <a:fillRect l="-2431" t="-4545" b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FE906D5-8ADD-084F-BFD4-F1644F233BA1}"/>
              </a:ext>
            </a:extLst>
          </p:cNvPr>
          <p:cNvSpPr/>
          <p:nvPr/>
        </p:nvSpPr>
        <p:spPr>
          <a:xfrm>
            <a:off x="2470822" y="2824177"/>
            <a:ext cx="558140" cy="309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chemeClr val="tx1"/>
                </a:solidFill>
              </a:rPr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64EE594-B055-4211-1E10-1FE93FF89D11}"/>
                  </a:ext>
                </a:extLst>
              </p:cNvPr>
              <p:cNvSpPr txBox="1"/>
              <p:nvPr/>
            </p:nvSpPr>
            <p:spPr>
              <a:xfrm>
                <a:off x="-358736" y="1536796"/>
                <a:ext cx="52116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>
                  <a:latin typeface="Corbel" panose="020B0503020204020204" pitchFamily="34" charset="0"/>
                </a:endParaRPr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64EE594-B055-4211-1E10-1FE93FF89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8736" y="1536796"/>
                <a:ext cx="5211671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e 21">
            <a:extLst>
              <a:ext uri="{FF2B5EF4-FFF2-40B4-BE49-F238E27FC236}">
                <a16:creationId xmlns:a16="http://schemas.microsoft.com/office/drawing/2014/main" id="{3CF218D2-6304-D03E-06FC-E0E231CF480B}"/>
              </a:ext>
            </a:extLst>
          </p:cNvPr>
          <p:cNvGrpSpPr/>
          <p:nvPr/>
        </p:nvGrpSpPr>
        <p:grpSpPr>
          <a:xfrm>
            <a:off x="4564513" y="1263528"/>
            <a:ext cx="1744880" cy="1248325"/>
            <a:chOff x="9023503" y="2636927"/>
            <a:chExt cx="1624317" cy="1171882"/>
          </a:xfrm>
        </p:grpSpPr>
        <p:pic>
          <p:nvPicPr>
            <p:cNvPr id="7170" name="Picture 2" descr="Prise électrique : 676 351 images, photos et images vectorielles de stock |  Shutterstock">
              <a:extLst>
                <a:ext uri="{FF2B5EF4-FFF2-40B4-BE49-F238E27FC236}">
                  <a16:creationId xmlns:a16="http://schemas.microsoft.com/office/drawing/2014/main" id="{616274A2-44D9-22DA-988E-9647025EE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3503" y="2636927"/>
              <a:ext cx="1624317" cy="1124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BFD60-10B4-C3CA-42AF-003148646553}"/>
                </a:ext>
              </a:extLst>
            </p:cNvPr>
            <p:cNvSpPr/>
            <p:nvPr/>
          </p:nvSpPr>
          <p:spPr>
            <a:xfrm>
              <a:off x="9425354" y="3622430"/>
              <a:ext cx="820615" cy="186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174" name="Picture 6" descr="AlternanceEDF : les métiers de la Production et de l'Ingénierie">
            <a:extLst>
              <a:ext uri="{FF2B5EF4-FFF2-40B4-BE49-F238E27FC236}">
                <a16:creationId xmlns:a16="http://schemas.microsoft.com/office/drawing/2014/main" id="{B2CBB0F8-32B1-A18C-105B-ABDC9BBDC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31" y="1352952"/>
            <a:ext cx="1306425" cy="9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82766AA-F4DB-14BD-2863-F6CE200BDBBA}"/>
                  </a:ext>
                </a:extLst>
              </p:cNvPr>
              <p:cNvSpPr txBox="1"/>
              <p:nvPr/>
            </p:nvSpPr>
            <p:spPr>
              <a:xfrm>
                <a:off x="7071522" y="2859389"/>
                <a:ext cx="3184654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&gt;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→|</m:t>
                      </m:r>
                      <m:r>
                        <a:rPr lang="fr-FR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fr-FR" sz="24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&gt;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→|</m:t>
                      </m:r>
                      <m:r>
                        <a:rPr lang="fr-FR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fr-FR" sz="24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82766AA-F4DB-14BD-2863-F6CE200BD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522" y="2859389"/>
                <a:ext cx="3184654" cy="738664"/>
              </a:xfrm>
              <a:prstGeom prst="rect">
                <a:avLst/>
              </a:prstGeom>
              <a:blipFill>
                <a:blip r:embed="rId7"/>
                <a:stretch>
                  <a:fillRect l="-2778" t="-3390" r="-1190" b="-169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398B53F-DAB2-6881-43B6-AF2A8F8C7829}"/>
                  </a:ext>
                </a:extLst>
              </p:cNvPr>
              <p:cNvSpPr txBox="1"/>
              <p:nvPr/>
            </p:nvSpPr>
            <p:spPr>
              <a:xfrm>
                <a:off x="1725070" y="5311289"/>
                <a:ext cx="6826484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4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et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fr-FR" sz="24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fr-FR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fr-FR" sz="24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ou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  <m:r>
                      <a:rPr lang="fr-FR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fr-FR" sz="2400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fr-FR" sz="2400" b="0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Erasure</a:t>
                </a:r>
                <a:r>
                  <a:rPr lang="fr-FR" sz="24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of </a:t>
                </a:r>
                <a:r>
                  <a:rPr lang="fr-FR" sz="2400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</a:t>
                </a:r>
                <a:r>
                  <a:rPr lang="fr-FR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</a:t>
                </a:r>
                <a:r>
                  <a:rPr lang="fr-FR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A and B</a:t>
                </a:r>
              </a:p>
              <a:p>
                <a:r>
                  <a:rPr lang="fr-FR" sz="2400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From</a:t>
                </a:r>
                <a:r>
                  <a:rPr lang="fr-FR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the qubits’ </a:t>
                </a:r>
                <a:r>
                  <a:rPr lang="fr-FR" sz="2400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viewpoint</a:t>
                </a:r>
                <a:r>
                  <a:rPr lang="fr-FR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: good </a:t>
                </a:r>
                <a:r>
                  <a:rPr lang="fr-FR" sz="2400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measurement</a:t>
                </a:r>
                <a:r>
                  <a:rPr lang="fr-FR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model</a:t>
                </a:r>
                <a:endParaRPr lang="fr-FR" sz="24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398B53F-DAB2-6881-43B6-AF2A8F8C7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070" y="5311289"/>
                <a:ext cx="6826484" cy="1107996"/>
              </a:xfrm>
              <a:prstGeom prst="rect">
                <a:avLst/>
              </a:prstGeom>
              <a:blipFill>
                <a:blip r:embed="rId8"/>
                <a:stretch>
                  <a:fillRect l="-2783" t="-7955" r="-1855" b="-147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3BD693B-110C-46D0-7226-82AAF538C3BB}"/>
                  </a:ext>
                </a:extLst>
              </p:cNvPr>
              <p:cNvSpPr txBox="1"/>
              <p:nvPr/>
            </p:nvSpPr>
            <p:spPr>
              <a:xfrm>
                <a:off x="1725070" y="4125932"/>
                <a:ext cx="7394268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&gt;+</m:t>
                          </m:r>
                          <m:d>
                            <m:dPr>
                              <m:begChr m:val="|"/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(|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&gt;+|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3BD693B-110C-46D0-7226-82AAF538C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070" y="4125932"/>
                <a:ext cx="7394268" cy="762966"/>
              </a:xfrm>
              <a:prstGeom prst="rect">
                <a:avLst/>
              </a:prstGeom>
              <a:blipFill>
                <a:blip r:embed="rId9"/>
                <a:stretch>
                  <a:fillRect r="-856" b="-98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11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22524-8BF8-0345-8D58-8D50B899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172192"/>
            <a:ext cx="10792690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Energetics</a:t>
            </a:r>
            <a:r>
              <a:rPr lang="fr-FR" sz="4000" dirty="0"/>
              <a:t> of </a:t>
            </a:r>
            <a:r>
              <a:rPr lang="fr-FR" sz="4000" dirty="0" err="1"/>
              <a:t>pre-measurement</a:t>
            </a:r>
            <a:endParaRPr lang="fr-FR" sz="40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C97EE45-0993-B406-F182-7FC576F76F9A}"/>
              </a:ext>
            </a:extLst>
          </p:cNvPr>
          <p:cNvGrpSpPr/>
          <p:nvPr/>
        </p:nvGrpSpPr>
        <p:grpSpPr>
          <a:xfrm>
            <a:off x="537194" y="3165755"/>
            <a:ext cx="3549058" cy="3172126"/>
            <a:chOff x="470935" y="1152632"/>
            <a:chExt cx="2414843" cy="209660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3C84333-03F1-6768-D266-A48B3C79E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935" y="1152632"/>
              <a:ext cx="2414843" cy="209660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0F4207-7D7D-65B7-549A-9863D056F98E}"/>
                </a:ext>
              </a:extLst>
            </p:cNvPr>
            <p:cNvSpPr/>
            <p:nvPr/>
          </p:nvSpPr>
          <p:spPr>
            <a:xfrm>
              <a:off x="504116" y="1248485"/>
              <a:ext cx="425458" cy="265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65EC088-E2DD-F995-2A42-B568378CB16D}"/>
              </a:ext>
            </a:extLst>
          </p:cNvPr>
          <p:cNvSpPr/>
          <p:nvPr/>
        </p:nvSpPr>
        <p:spPr>
          <a:xfrm>
            <a:off x="2656176" y="3733372"/>
            <a:ext cx="249381" cy="203689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023EC85-FC15-5EBE-87AD-A40D821C6C03}"/>
                  </a:ext>
                </a:extLst>
              </p:cNvPr>
              <p:cNvSpPr txBox="1"/>
              <p:nvPr/>
            </p:nvSpPr>
            <p:spPr>
              <a:xfrm>
                <a:off x="2376419" y="3373017"/>
                <a:ext cx="2482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023EC85-FC15-5EBE-87AD-A40D821C6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19" y="3373017"/>
                <a:ext cx="248208" cy="276999"/>
              </a:xfrm>
              <a:prstGeom prst="rect">
                <a:avLst/>
              </a:prstGeom>
              <a:blipFill>
                <a:blip r:embed="rId3"/>
                <a:stretch>
                  <a:fillRect l="-20000" r="-5000"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3B3B823-95BF-CD27-739A-FB8A54BC7C4B}"/>
                  </a:ext>
                </a:extLst>
              </p:cNvPr>
              <p:cNvSpPr txBox="1"/>
              <p:nvPr/>
            </p:nvSpPr>
            <p:spPr>
              <a:xfrm>
                <a:off x="2962252" y="3404754"/>
                <a:ext cx="3093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3B3B823-95BF-CD27-739A-FB8A54BC7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52" y="3404754"/>
                <a:ext cx="309315" cy="276999"/>
              </a:xfrm>
              <a:prstGeom prst="rect">
                <a:avLst/>
              </a:prstGeom>
              <a:blipFill>
                <a:blip r:embed="rId4"/>
                <a:stretch>
                  <a:fillRect l="-16000"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378164BA-4D62-C68B-1BBF-6E8ED0EC4A14}"/>
              </a:ext>
            </a:extLst>
          </p:cNvPr>
          <p:cNvGrpSpPr/>
          <p:nvPr/>
        </p:nvGrpSpPr>
        <p:grpSpPr>
          <a:xfrm>
            <a:off x="4952768" y="3218144"/>
            <a:ext cx="3794248" cy="3067347"/>
            <a:chOff x="453316" y="4049486"/>
            <a:chExt cx="3126817" cy="257694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27C3270-2744-5820-5C80-B31758DC0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316" y="4049486"/>
              <a:ext cx="3126817" cy="257694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C0A2ED-2B3F-CC07-DC83-A8F1E4370FCE}"/>
                </a:ext>
              </a:extLst>
            </p:cNvPr>
            <p:cNvSpPr/>
            <p:nvPr/>
          </p:nvSpPr>
          <p:spPr>
            <a:xfrm>
              <a:off x="581891" y="4061361"/>
              <a:ext cx="296883" cy="26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3370ED-F742-017A-816A-4D61800A8B25}"/>
                  </a:ext>
                </a:extLst>
              </p:cNvPr>
              <p:cNvSpPr txBox="1"/>
              <p:nvPr/>
            </p:nvSpPr>
            <p:spPr>
              <a:xfrm>
                <a:off x="9079632" y="4962052"/>
                <a:ext cx="271216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𝑚𝑒𝑎𝑠</m:t>
                        </m:r>
                      </m:sup>
                    </m:sSup>
                    <m:r>
                      <a:rPr lang="fr-FR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Work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paid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by the agent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during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the switch-off</a:t>
                </a: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3370ED-F742-017A-816A-4D61800A8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632" y="4962052"/>
                <a:ext cx="2712169" cy="1200329"/>
              </a:xfrm>
              <a:prstGeom prst="rect">
                <a:avLst/>
              </a:prstGeom>
              <a:blipFill>
                <a:blip r:embed="rId6"/>
                <a:stretch>
                  <a:fillRect l="-3256" t="-3125" r="-465" b="-93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762221DA-EC70-77B9-70BF-118A25F9F6E9}"/>
              </a:ext>
            </a:extLst>
          </p:cNvPr>
          <p:cNvSpPr/>
          <p:nvPr/>
        </p:nvSpPr>
        <p:spPr>
          <a:xfrm>
            <a:off x="4423877" y="4646938"/>
            <a:ext cx="505445" cy="4643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14C9BE-8DE6-6B5A-A906-501CE97B2008}"/>
              </a:ext>
            </a:extLst>
          </p:cNvPr>
          <p:cNvSpPr/>
          <p:nvPr/>
        </p:nvSpPr>
        <p:spPr>
          <a:xfrm>
            <a:off x="341980" y="1397809"/>
            <a:ext cx="460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Dynamics of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exchanges</a:t>
            </a: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balance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the quantum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meter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and the agent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50475A5-2B08-EEFF-AF09-2862819240E3}"/>
              </a:ext>
            </a:extLst>
          </p:cNvPr>
          <p:cNvSpPr txBox="1"/>
          <p:nvPr/>
        </p:nvSpPr>
        <p:spPr>
          <a:xfrm>
            <a:off x="9014405" y="3473489"/>
            <a:ext cx="3126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Pre-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= Relocalisation of the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5" name="Flèche courbée vers la droite 24">
            <a:extLst>
              <a:ext uri="{FF2B5EF4-FFF2-40B4-BE49-F238E27FC236}">
                <a16:creationId xmlns:a16="http://schemas.microsoft.com/office/drawing/2014/main" id="{CB95D2F2-96A3-0C89-D5B3-9A3B30A3EC5E}"/>
              </a:ext>
            </a:extLst>
          </p:cNvPr>
          <p:cNvSpPr/>
          <p:nvPr/>
        </p:nvSpPr>
        <p:spPr>
          <a:xfrm rot="3577912">
            <a:off x="7733431" y="3525730"/>
            <a:ext cx="476098" cy="1977912"/>
          </a:xfrm>
          <a:prstGeom prst="curvedRightArrow">
            <a:avLst>
              <a:gd name="adj1" fmla="val 25000"/>
              <a:gd name="adj2" fmla="val 50000"/>
              <a:gd name="adj3" fmla="val 3884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Flèche vers la droite 25">
            <a:extLst>
              <a:ext uri="{FF2B5EF4-FFF2-40B4-BE49-F238E27FC236}">
                <a16:creationId xmlns:a16="http://schemas.microsoft.com/office/drawing/2014/main" id="{17CA8FF0-E17B-5FCE-832F-1BEB8E216EE6}"/>
              </a:ext>
            </a:extLst>
          </p:cNvPr>
          <p:cNvSpPr/>
          <p:nvPr/>
        </p:nvSpPr>
        <p:spPr>
          <a:xfrm rot="11544881">
            <a:off x="8413795" y="5315934"/>
            <a:ext cx="480875" cy="197117"/>
          </a:xfrm>
          <a:prstGeom prst="rightArrow">
            <a:avLst>
              <a:gd name="adj1" fmla="val 96061"/>
              <a:gd name="adj2" fmla="val 69673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236C1C7-0D35-B0D6-F81A-0963A7CD21D4}"/>
              </a:ext>
            </a:extLst>
          </p:cNvPr>
          <p:cNvCxnSpPr/>
          <p:nvPr/>
        </p:nvCxnSpPr>
        <p:spPr>
          <a:xfrm flipV="1">
            <a:off x="8346340" y="5084780"/>
            <a:ext cx="0" cy="3477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27D24D2-9855-6F53-C263-ED0EEAA58E3F}"/>
              </a:ext>
            </a:extLst>
          </p:cNvPr>
          <p:cNvGrpSpPr/>
          <p:nvPr/>
        </p:nvGrpSpPr>
        <p:grpSpPr>
          <a:xfrm>
            <a:off x="8398228" y="572509"/>
            <a:ext cx="1744880" cy="1248325"/>
            <a:chOff x="9023503" y="2636927"/>
            <a:chExt cx="1624317" cy="1171882"/>
          </a:xfrm>
        </p:grpSpPr>
        <p:pic>
          <p:nvPicPr>
            <p:cNvPr id="32" name="Picture 2" descr="Prise électrique : 676 351 images, photos et images vectorielles de stock |  Shutterstock">
              <a:extLst>
                <a:ext uri="{FF2B5EF4-FFF2-40B4-BE49-F238E27FC236}">
                  <a16:creationId xmlns:a16="http://schemas.microsoft.com/office/drawing/2014/main" id="{2E606F19-C8E3-CAE3-029C-F63DF55C2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3503" y="2636927"/>
              <a:ext cx="1624317" cy="1124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2E24D94-FDAA-3F77-404C-8D5E01805EC6}"/>
                </a:ext>
              </a:extLst>
            </p:cNvPr>
            <p:cNvSpPr/>
            <p:nvPr/>
          </p:nvSpPr>
          <p:spPr>
            <a:xfrm>
              <a:off x="9425354" y="3622430"/>
              <a:ext cx="820615" cy="186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4" name="Picture 6" descr="AlternanceEDF : les métiers de la Production et de l'Ingénierie">
            <a:extLst>
              <a:ext uri="{FF2B5EF4-FFF2-40B4-BE49-F238E27FC236}">
                <a16:creationId xmlns:a16="http://schemas.microsoft.com/office/drawing/2014/main" id="{2BA5097A-B59F-6EBE-896D-72028E22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046" y="661933"/>
            <a:ext cx="1306425" cy="9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BE7344C2-DCC2-E4A0-524D-599929331A7D}"/>
              </a:ext>
            </a:extLst>
          </p:cNvPr>
          <p:cNvGrpSpPr/>
          <p:nvPr/>
        </p:nvGrpSpPr>
        <p:grpSpPr>
          <a:xfrm>
            <a:off x="5065349" y="1743319"/>
            <a:ext cx="6673932" cy="765907"/>
            <a:chOff x="902524" y="4593766"/>
            <a:chExt cx="6673932" cy="765907"/>
          </a:xfrm>
          <a:solidFill>
            <a:schemeClr val="bg1"/>
          </a:solidFill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79038C4A-C53C-F8CC-6F0D-62E12D093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2524" y="4593766"/>
              <a:ext cx="6673932" cy="765907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B6E0F87-83B7-EE79-72E8-B74BDA45649E}"/>
                </a:ext>
              </a:extLst>
            </p:cNvPr>
            <p:cNvSpPr/>
            <p:nvPr/>
          </p:nvSpPr>
          <p:spPr>
            <a:xfrm>
              <a:off x="950025" y="4605641"/>
              <a:ext cx="617519" cy="4423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61952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1D2D91-47D3-1338-10B5-2BA8806E6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5" t="11598" r="43125" b="13889"/>
          <a:stretch/>
        </p:blipFill>
        <p:spPr>
          <a:xfrm>
            <a:off x="655397" y="1869525"/>
            <a:ext cx="3440792" cy="34311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1E56BD-EB05-8ED7-5415-6BCBE1311422}"/>
              </a:ext>
            </a:extLst>
          </p:cNvPr>
          <p:cNvSpPr txBox="1"/>
          <p:nvPr/>
        </p:nvSpPr>
        <p:spPr>
          <a:xfrm>
            <a:off x="2904190" y="4969638"/>
            <a:ext cx="1417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QuantAzur</a:t>
            </a:r>
            <a:endParaRPr lang="fr-FR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99CEE9-0538-FBC1-CDF3-52D8558E02D7}"/>
              </a:ext>
            </a:extLst>
          </p:cNvPr>
          <p:cNvGrpSpPr/>
          <p:nvPr/>
        </p:nvGrpSpPr>
        <p:grpSpPr>
          <a:xfrm>
            <a:off x="7884190" y="2646789"/>
            <a:ext cx="3761254" cy="2037345"/>
            <a:chOff x="7704057" y="1858381"/>
            <a:chExt cx="3761254" cy="203734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907E806-56D6-85FD-1C67-0F231825E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057" y="1858381"/>
              <a:ext cx="3761254" cy="203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6BDF414-AD2F-40BD-4BE7-26D563AE88DA}"/>
                </a:ext>
              </a:extLst>
            </p:cNvPr>
            <p:cNvSpPr/>
            <p:nvPr/>
          </p:nvSpPr>
          <p:spPr>
            <a:xfrm>
              <a:off x="8386960" y="2866388"/>
              <a:ext cx="69850" cy="63500"/>
            </a:xfrm>
            <a:prstGeom prst="ellipse">
              <a:avLst/>
            </a:prstGeom>
            <a:solidFill>
              <a:srgbClr val="BE09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1ECB5C-F6FF-1BF4-06D4-71D025C7CD8C}"/>
                </a:ext>
              </a:extLst>
            </p:cNvPr>
            <p:cNvSpPr/>
            <p:nvPr/>
          </p:nvSpPr>
          <p:spPr>
            <a:xfrm>
              <a:off x="9277350" y="3013501"/>
              <a:ext cx="546100" cy="129749"/>
            </a:xfrm>
            <a:prstGeom prst="rect">
              <a:avLst/>
            </a:prstGeom>
            <a:solidFill>
              <a:srgbClr val="FCF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0F7E92-ED47-495E-B15A-2A2F235E0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1259" y="2897166"/>
              <a:ext cx="1079142" cy="41651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99B847-B2C7-CA4E-64E3-85B041EAF6B1}"/>
                </a:ext>
              </a:extLst>
            </p:cNvPr>
            <p:cNvSpPr txBox="1"/>
            <p:nvPr/>
          </p:nvSpPr>
          <p:spPr>
            <a:xfrm>
              <a:off x="9077733" y="2554415"/>
              <a:ext cx="7697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/>
                <a:t>Singapore</a:t>
              </a:r>
              <a:endParaRPr lang="en-SG" sz="1100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742180F-24BC-D296-48ED-1DF269F036BC}"/>
              </a:ext>
            </a:extLst>
          </p:cNvPr>
          <p:cNvSpPr txBox="1"/>
          <p:nvPr/>
        </p:nvSpPr>
        <p:spPr>
          <a:xfrm>
            <a:off x="8048735" y="3746477"/>
            <a:ext cx="8210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MJ@NTU site</a:t>
            </a:r>
            <a:endParaRPr lang="en-SG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0F72B-1A53-137B-5375-568FEA1295F7}"/>
              </a:ext>
            </a:extLst>
          </p:cNvPr>
          <p:cNvSpPr txBox="1"/>
          <p:nvPr/>
        </p:nvSpPr>
        <p:spPr>
          <a:xfrm>
            <a:off x="9872579" y="4085023"/>
            <a:ext cx="1079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MJ@NUS main site</a:t>
            </a:r>
            <a:endParaRPr lang="en-SG" sz="9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1BD1510-B58D-D8C8-132F-C830828A2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2291" y="6005893"/>
            <a:ext cx="1879709" cy="8514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82157B0-3BC0-FAF8-0583-BF9298CD7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19627"/>
            <a:ext cx="2209364" cy="79736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2A4576-4E57-D6B5-9808-E4AC62C1C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306" y="6019627"/>
            <a:ext cx="2565563" cy="78156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D6312B-2486-E8E1-DFE3-548778E1D2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8855" y="6019627"/>
            <a:ext cx="1827591" cy="8307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9F52145-B8D3-0846-D8BF-6DBDEA5C7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2791" y="6182861"/>
            <a:ext cx="2413141" cy="49755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86A2DC3-F50E-D05D-5FBE-2813E6154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812"/>
            <a:ext cx="2597839" cy="1002675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D0D8366B-8535-17D8-BAC9-37274DCA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427" y="195675"/>
            <a:ext cx="863812" cy="8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3A78C1-C0F6-8A5E-90D3-3B989B6D7B86}"/>
              </a:ext>
            </a:extLst>
          </p:cNvPr>
          <p:cNvSpPr txBox="1"/>
          <p:nvPr/>
        </p:nvSpPr>
        <p:spPr>
          <a:xfrm>
            <a:off x="3799930" y="238059"/>
            <a:ext cx="5726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/>
              <a:t>Quantum </a:t>
            </a:r>
            <a:r>
              <a:rPr lang="fr-FR" sz="3600" dirty="0" err="1"/>
              <a:t>energy</a:t>
            </a:r>
            <a:r>
              <a:rPr lang="fr-FR" sz="3600" dirty="0"/>
              <a:t> team |QET&gt;</a:t>
            </a:r>
          </a:p>
        </p:txBody>
      </p:sp>
      <p:pic>
        <p:nvPicPr>
          <p:cNvPr id="1026" name="Picture 2" descr="(Portraits Alexia Auffeves Jul2019) Alexia Auffeves (8)">
            <a:extLst>
              <a:ext uri="{FF2B5EF4-FFF2-40B4-BE49-F238E27FC236}">
                <a16:creationId xmlns:a16="http://schemas.microsoft.com/office/drawing/2014/main" id="{CE94A917-ACA4-3932-C96B-9B8B28464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18" y="1923175"/>
            <a:ext cx="1037864" cy="15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b Whitney">
            <a:extLst>
              <a:ext uri="{FF2B5EF4-FFF2-40B4-BE49-F238E27FC236}">
                <a16:creationId xmlns:a16="http://schemas.microsoft.com/office/drawing/2014/main" id="{C1FEE8A3-8AF7-5B45-F481-014D30F1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24" y="1870259"/>
            <a:ext cx="1311564" cy="131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82F1732-FF52-F612-7791-983266417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06" y="3361281"/>
            <a:ext cx="943563" cy="9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81982A-4D3F-7CD1-3586-5D7DB8DA2482}"/>
              </a:ext>
            </a:extLst>
          </p:cNvPr>
          <p:cNvSpPr/>
          <p:nvPr/>
        </p:nvSpPr>
        <p:spPr>
          <a:xfrm>
            <a:off x="2904190" y="1461005"/>
            <a:ext cx="244686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Robert Whitney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76E1A4-000D-1E99-3585-A6B6FD1E3630}"/>
              </a:ext>
            </a:extLst>
          </p:cNvPr>
          <p:cNvSpPr/>
          <p:nvPr/>
        </p:nvSpPr>
        <p:spPr>
          <a:xfrm>
            <a:off x="8950964" y="1525644"/>
            <a:ext cx="47999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2ED72DE-BA7E-459A-B560-733153E0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14" y="2701776"/>
            <a:ext cx="743791" cy="7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6,767 Scholar Hat Images, Stock Photos &amp; Vectors | Shutterstock">
            <a:extLst>
              <a:ext uri="{FF2B5EF4-FFF2-40B4-BE49-F238E27FC236}">
                <a16:creationId xmlns:a16="http://schemas.microsoft.com/office/drawing/2014/main" id="{5FA37C33-4E2A-22C0-9FC3-428B4356B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89" y="2701776"/>
            <a:ext cx="913809" cy="9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💰 Money Bag Emoji | Money Emoji">
            <a:extLst>
              <a:ext uri="{FF2B5EF4-FFF2-40B4-BE49-F238E27FC236}">
                <a16:creationId xmlns:a16="http://schemas.microsoft.com/office/drawing/2014/main" id="{C6675CDF-9BE1-C6FF-A107-2DFCF965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82" y="2756332"/>
            <a:ext cx="634681" cy="63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Double flèche horizontale 27">
            <a:extLst>
              <a:ext uri="{FF2B5EF4-FFF2-40B4-BE49-F238E27FC236}">
                <a16:creationId xmlns:a16="http://schemas.microsoft.com/office/drawing/2014/main" id="{5AF8A82E-8845-E64A-E913-CF601F499951}"/>
              </a:ext>
            </a:extLst>
          </p:cNvPr>
          <p:cNvSpPr/>
          <p:nvPr/>
        </p:nvSpPr>
        <p:spPr>
          <a:xfrm>
            <a:off x="4988464" y="3546076"/>
            <a:ext cx="2155460" cy="563899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014287C-2300-3289-9918-90D99273A8AE}"/>
              </a:ext>
            </a:extLst>
          </p:cNvPr>
          <p:cNvSpPr txBox="1"/>
          <p:nvPr/>
        </p:nvSpPr>
        <p:spPr>
          <a:xfrm>
            <a:off x="4502149" y="2067196"/>
            <a:ext cx="3882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u="sng" dirty="0">
                <a:solidFill>
                  <a:srgbClr val="0070C0"/>
                </a:solidFill>
              </a:rPr>
              <a:t>quantum-</a:t>
            </a:r>
            <a:r>
              <a:rPr lang="fr-FR" sz="2400" i="1" u="sng" dirty="0" err="1">
                <a:solidFill>
                  <a:srgbClr val="0070C0"/>
                </a:solidFill>
              </a:rPr>
              <a:t>energy</a:t>
            </a:r>
            <a:r>
              <a:rPr lang="fr-FR" sz="2400" i="1" u="sng" dirty="0">
                <a:solidFill>
                  <a:srgbClr val="0070C0"/>
                </a:solidFill>
              </a:rPr>
              <a:t>-</a:t>
            </a:r>
            <a:r>
              <a:rPr lang="fr-FR" sz="2400" i="1" u="sng" dirty="0" err="1">
                <a:solidFill>
                  <a:srgbClr val="0070C0"/>
                </a:solidFill>
              </a:rPr>
              <a:t>team.cnrs.fr</a:t>
            </a:r>
            <a:endParaRPr lang="fr-FR" sz="2400" i="1" u="sng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436830-91E7-A034-8ADB-D7091D661630}"/>
              </a:ext>
            </a:extLst>
          </p:cNvPr>
          <p:cNvSpPr/>
          <p:nvPr/>
        </p:nvSpPr>
        <p:spPr>
          <a:xfrm>
            <a:off x="4489239" y="4126224"/>
            <a:ext cx="3380702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of: 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transport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technologies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39513B-1ED3-4CAA-775D-FF112FC7D8E5}"/>
              </a:ext>
            </a:extLst>
          </p:cNvPr>
          <p:cNvSpPr/>
          <p:nvPr/>
        </p:nvSpPr>
        <p:spPr>
          <a:xfrm>
            <a:off x="8182228" y="4881610"/>
            <a:ext cx="3380702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Open positions for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PhDs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post-docs!</a:t>
            </a:r>
          </a:p>
        </p:txBody>
      </p:sp>
    </p:spTree>
    <p:extLst>
      <p:ext uri="{BB962C8B-B14F-4D97-AF65-F5344CB8AC3E}">
        <p14:creationId xmlns:p14="http://schemas.microsoft.com/office/powerpoint/2010/main" val="3686222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CDDAAD-F920-674E-B6BB-D55783E7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09" y="173087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err="1"/>
              <a:t>Measurement</a:t>
            </a:r>
            <a:r>
              <a:rPr lang="fr-FR" sz="4000" dirty="0"/>
              <a:t> fuel: Work or </a:t>
            </a:r>
            <a:r>
              <a:rPr lang="fr-FR" sz="4000" dirty="0" err="1"/>
              <a:t>heat</a:t>
            </a:r>
            <a:r>
              <a:rPr lang="fr-FR" sz="4000" dirty="0"/>
              <a:t>?</a:t>
            </a:r>
          </a:p>
        </p:txBody>
      </p:sp>
      <p:grpSp>
        <p:nvGrpSpPr>
          <p:cNvPr id="4" name="Grouper 36">
            <a:extLst>
              <a:ext uri="{FF2B5EF4-FFF2-40B4-BE49-F238E27FC236}">
                <a16:creationId xmlns:a16="http://schemas.microsoft.com/office/drawing/2014/main" id="{508BA9A9-E9A1-2142-A30A-7A2F7B5C2539}"/>
              </a:ext>
            </a:extLst>
          </p:cNvPr>
          <p:cNvGrpSpPr/>
          <p:nvPr/>
        </p:nvGrpSpPr>
        <p:grpSpPr>
          <a:xfrm>
            <a:off x="3544813" y="1552945"/>
            <a:ext cx="1450120" cy="1912654"/>
            <a:chOff x="7018999" y="2145598"/>
            <a:chExt cx="1778351" cy="1817536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B9F7AC6D-F6E5-4B44-84C0-E4EDFC806F85}"/>
                </a:ext>
              </a:extLst>
            </p:cNvPr>
            <p:cNvSpPr/>
            <p:nvPr/>
          </p:nvSpPr>
          <p:spPr>
            <a:xfrm rot="19141090">
              <a:off x="7018999" y="2239769"/>
              <a:ext cx="1778351" cy="1723365"/>
            </a:xfrm>
            <a:prstGeom prst="arc">
              <a:avLst>
                <a:gd name="adj1" fmla="val 17248610"/>
                <a:gd name="adj2" fmla="val 20883156"/>
              </a:avLst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r 38">
              <a:extLst>
                <a:ext uri="{FF2B5EF4-FFF2-40B4-BE49-F238E27FC236}">
                  <a16:creationId xmlns:a16="http://schemas.microsoft.com/office/drawing/2014/main" id="{65446934-D0AE-0F49-A4F3-373950ABC16D}"/>
                </a:ext>
              </a:extLst>
            </p:cNvPr>
            <p:cNvGrpSpPr/>
            <p:nvPr/>
          </p:nvGrpSpPr>
          <p:grpSpPr>
            <a:xfrm>
              <a:off x="7450163" y="2145598"/>
              <a:ext cx="1032578" cy="838138"/>
              <a:chOff x="7450163" y="2145598"/>
              <a:chExt cx="1032578" cy="838138"/>
            </a:xfrm>
          </p:grpSpPr>
          <p:cxnSp>
            <p:nvCxnSpPr>
              <p:cNvPr id="7" name="Connecteur droit avec flèche 6">
                <a:extLst>
                  <a:ext uri="{FF2B5EF4-FFF2-40B4-BE49-F238E27FC236}">
                    <a16:creationId xmlns:a16="http://schemas.microsoft.com/office/drawing/2014/main" id="{5A9AE6D0-FF0B-914C-A0E3-9ADC1757E810}"/>
                  </a:ext>
                </a:extLst>
              </p:cNvPr>
              <p:cNvCxnSpPr/>
              <p:nvPr/>
            </p:nvCxnSpPr>
            <p:spPr>
              <a:xfrm flipV="1">
                <a:off x="7980020" y="2277439"/>
                <a:ext cx="389291" cy="640376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AC25137-97FB-E84A-AA9C-002E5ACADEBF}"/>
                  </a:ext>
                </a:extLst>
              </p:cNvPr>
              <p:cNvSpPr/>
              <p:nvPr/>
            </p:nvSpPr>
            <p:spPr>
              <a:xfrm>
                <a:off x="7450163" y="2145598"/>
                <a:ext cx="1032578" cy="83813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9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FA2D2E11-5F9B-8A45-809F-6CEDE4E3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93" y="2434946"/>
            <a:ext cx="733155" cy="59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9F8EC64-1B16-8D46-B00E-C53CE59E2096}"/>
                  </a:ext>
                </a:extLst>
              </p:cNvPr>
              <p:cNvSpPr txBox="1"/>
              <p:nvPr/>
            </p:nvSpPr>
            <p:spPr>
              <a:xfrm>
                <a:off x="4737692" y="1363865"/>
                <a:ext cx="681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𝑀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9F8EC64-1B16-8D46-B00E-C53CE59E2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692" y="1363865"/>
                <a:ext cx="681661" cy="646331"/>
              </a:xfrm>
              <a:prstGeom prst="rect">
                <a:avLst/>
              </a:prstGeom>
              <a:blipFill>
                <a:blip r:embed="rId3"/>
                <a:stretch>
                  <a:fillRect r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09D36F55-AFEF-084F-8136-024030C3C494}"/>
              </a:ext>
            </a:extLst>
          </p:cNvPr>
          <p:cNvSpPr/>
          <p:nvPr/>
        </p:nvSpPr>
        <p:spPr>
          <a:xfrm rot="10800000">
            <a:off x="3068777" y="1846089"/>
            <a:ext cx="820700" cy="4236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ABF2280-7A06-994E-A3CF-A8E78608F17B}"/>
                  </a:ext>
                </a:extLst>
              </p:cNvPr>
              <p:cNvSpPr txBox="1"/>
              <p:nvPr/>
            </p:nvSpPr>
            <p:spPr>
              <a:xfrm>
                <a:off x="2145031" y="1750789"/>
                <a:ext cx="5090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𝐴</m:t>
                      </m:r>
                    </m:oMath>
                  </m:oMathPara>
                </a14:m>
                <a:endParaRPr lang="fr-FR" sz="3000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ABF2280-7A06-994E-A3CF-A8E78608F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031" y="1750789"/>
                <a:ext cx="509049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FB09B80-E6CC-194B-9170-DC0DCD064A50}"/>
                  </a:ext>
                </a:extLst>
              </p:cNvPr>
              <p:cNvSpPr txBox="1"/>
              <p:nvPr/>
            </p:nvSpPr>
            <p:spPr>
              <a:xfrm>
                <a:off x="2556725" y="1749744"/>
                <a:ext cx="52520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𝐵</m:t>
                      </m:r>
                    </m:oMath>
                  </m:oMathPara>
                </a14:m>
                <a:endParaRPr lang="fr-FR" sz="3000" dirty="0">
                  <a:solidFill>
                    <a:srgbClr val="0070C0"/>
                  </a:solidFill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FB09B80-E6CC-194B-9170-DC0DCD064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725" y="1749744"/>
                <a:ext cx="52520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Nuage 15">
            <a:extLst>
              <a:ext uri="{FF2B5EF4-FFF2-40B4-BE49-F238E27FC236}">
                <a16:creationId xmlns:a16="http://schemas.microsoft.com/office/drawing/2014/main" id="{2D43642B-FCF3-DF47-845B-7E5F4646115D}"/>
              </a:ext>
            </a:extLst>
          </p:cNvPr>
          <p:cNvSpPr/>
          <p:nvPr/>
        </p:nvSpPr>
        <p:spPr>
          <a:xfrm>
            <a:off x="2007336" y="1548289"/>
            <a:ext cx="1351187" cy="989336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A43B0-CDE3-0E41-965D-0C90CD759DB3}"/>
              </a:ext>
            </a:extLst>
          </p:cNvPr>
          <p:cNvSpPr/>
          <p:nvPr/>
        </p:nvSpPr>
        <p:spPr>
          <a:xfrm>
            <a:off x="1741926" y="1090246"/>
            <a:ext cx="8708148" cy="2380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525C759-1402-E94F-8D08-96C17B33193F}"/>
                  </a:ext>
                </a:extLst>
              </p:cNvPr>
              <p:cNvSpPr txBox="1"/>
              <p:nvPr/>
            </p:nvSpPr>
            <p:spPr>
              <a:xfrm>
                <a:off x="5890538" y="1363865"/>
                <a:ext cx="4490720" cy="1846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Projective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fr-FR" sz="2400" b="1" i="1" dirty="0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postulate</a:t>
                </a:r>
                <a:endParaRPr lang="fr-FR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Irreversible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transfer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entropy</a:t>
                </a:r>
                <a:endParaRPr lang="fr-FR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« 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Heat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 »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525C759-1402-E94F-8D08-96C17B331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538" y="1363865"/>
                <a:ext cx="4490720" cy="1846659"/>
              </a:xfrm>
              <a:prstGeom prst="rect">
                <a:avLst/>
              </a:prstGeom>
              <a:blipFill>
                <a:blip r:embed="rId6"/>
                <a:stretch>
                  <a:fillRect l="-3944" t="-4795" b="-89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FE711F2F-F9B6-E949-9363-D2AE557A99E6}"/>
              </a:ext>
            </a:extLst>
          </p:cNvPr>
          <p:cNvSpPr/>
          <p:nvPr/>
        </p:nvSpPr>
        <p:spPr>
          <a:xfrm>
            <a:off x="1741926" y="3692269"/>
            <a:ext cx="8708148" cy="28257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F7E07AC-EC19-754D-A06B-27BB54503076}"/>
                  </a:ext>
                </a:extLst>
              </p:cNvPr>
              <p:cNvSpPr txBox="1"/>
              <p:nvPr/>
            </p:nvSpPr>
            <p:spPr>
              <a:xfrm>
                <a:off x="4873595" y="3744151"/>
                <a:ext cx="5460142" cy="25853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2400" b="1" dirty="0">
                    <a:latin typeface="Corbel" panose="020B0503020204020204" pitchFamily="34" charset="0"/>
                  </a:rPr>
                  <a:t>Pre-</a:t>
                </a:r>
                <a:r>
                  <a:rPr lang="fr-FR" sz="2400" b="1" dirty="0" err="1">
                    <a:latin typeface="Corbel" panose="020B0503020204020204" pitchFamily="34" charset="0"/>
                  </a:rPr>
                  <a:t>measurement</a:t>
                </a:r>
                <a:r>
                  <a:rPr lang="fr-FR" sz="2400" b="1" dirty="0">
                    <a:latin typeface="Corbel" panose="020B0503020204020204" pitchFamily="34" charset="0"/>
                  </a:rPr>
                  <a:t> of </a:t>
                </a:r>
                <a:r>
                  <a:rPr lang="fr-FR" sz="2400" b="1" i="1" dirty="0">
                    <a:latin typeface="Corbel" panose="020B0503020204020204" pitchFamily="34" charset="0"/>
                  </a:rPr>
                  <a:t>AB</a:t>
                </a:r>
                <a:r>
                  <a:rPr lang="fr-FR" sz="2400" b="1" dirty="0">
                    <a:latin typeface="Corbel" panose="020B0503020204020204" pitchFamily="34" charset="0"/>
                  </a:rPr>
                  <a:t> </a:t>
                </a:r>
                <a:r>
                  <a:rPr lang="fr-FR" sz="2400" b="1" dirty="0" err="1">
                    <a:latin typeface="Corbel" panose="020B0503020204020204" pitchFamily="34" charset="0"/>
                  </a:rPr>
                  <a:t>with</a:t>
                </a:r>
                <a:r>
                  <a:rPr lang="fr-FR" sz="2400" b="1" dirty="0">
                    <a:latin typeface="Corbel" panose="020B0503020204020204" pitchFamily="34" charset="0"/>
                  </a:rPr>
                  <a:t> quantum </a:t>
                </a:r>
                <a:r>
                  <a:rPr lang="fr-FR" sz="2400" b="1" dirty="0" err="1">
                    <a:latin typeface="Corbel" panose="020B0503020204020204" pitchFamily="34" charset="0"/>
                  </a:rPr>
                  <a:t>meter</a:t>
                </a:r>
                <a:r>
                  <a:rPr lang="fr-FR" sz="2400" b="1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fr-FR" sz="2400" b="1" dirty="0">
                  <a:latin typeface="Corbel" panose="020B0503020204020204" pitchFamily="34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fr-FR" sz="2400" dirty="0">
                    <a:latin typeface="Corbel" panose="020B0503020204020204" pitchFamily="34" charset="0"/>
                  </a:rPr>
                  <a:t>for </a:t>
                </a:r>
                <a:r>
                  <a:rPr lang="fr-FR" sz="2400" i="1" dirty="0" err="1">
                    <a:latin typeface="Corbel" panose="020B0503020204020204" pitchFamily="34" charset="0"/>
                  </a:rPr>
                  <a:t>ABm</a:t>
                </a:r>
                <a:r>
                  <a:rPr lang="fr-FR" sz="2400" dirty="0">
                    <a:latin typeface="Corbel" panose="020B0503020204020204" pitchFamily="34" charset="0"/>
                  </a:rPr>
                  <a:t>: </a:t>
                </a:r>
                <a:r>
                  <a:rPr lang="fr-FR" sz="2400" dirty="0" err="1">
                    <a:latin typeface="Corbel" panose="020B0503020204020204" pitchFamily="34" charset="0"/>
                  </a:rPr>
                  <a:t>Unitary</a:t>
                </a:r>
                <a:r>
                  <a:rPr lang="fr-FR" sz="2400" dirty="0">
                    <a:latin typeface="Corbel" panose="020B0503020204020204" pitchFamily="34" charset="0"/>
                  </a:rPr>
                  <a:t> </a:t>
                </a:r>
                <a:r>
                  <a:rPr lang="fr-FR" sz="2400" dirty="0" err="1">
                    <a:latin typeface="Corbel" panose="020B0503020204020204" pitchFamily="34" charset="0"/>
                  </a:rPr>
                  <a:t>operation</a:t>
                </a:r>
                <a:r>
                  <a:rPr lang="fr-FR" sz="2400" dirty="0">
                    <a:latin typeface="Corbel" panose="020B0503020204020204" pitchFamily="34" charset="0"/>
                  </a:rPr>
                  <a:t> - </a:t>
                </a:r>
                <a:r>
                  <a:rPr lang="fr-FR" sz="2400" dirty="0" err="1">
                    <a:latin typeface="Corbel" panose="020B0503020204020204" pitchFamily="34" charset="0"/>
                  </a:rPr>
                  <a:t>Reversible</a:t>
                </a:r>
                <a:r>
                  <a:rPr lang="fr-FR" sz="2400" dirty="0">
                    <a:latin typeface="Corbel" panose="020B0503020204020204" pitchFamily="34" charset="0"/>
                  </a:rPr>
                  <a:t>, </a:t>
                </a:r>
                <a:r>
                  <a:rPr lang="fr-FR" sz="2400" dirty="0" err="1">
                    <a:latin typeface="Corbel" panose="020B0503020204020204" pitchFamily="34" charset="0"/>
                  </a:rPr>
                  <a:t>entropy</a:t>
                </a:r>
                <a:r>
                  <a:rPr lang="fr-FR" sz="2400" dirty="0">
                    <a:latin typeface="Corbel" panose="020B0503020204020204" pitchFamily="34" charset="0"/>
                  </a:rPr>
                  <a:t> </a:t>
                </a:r>
                <a:r>
                  <a:rPr lang="fr-FR" sz="2400" dirty="0" err="1">
                    <a:latin typeface="Corbel" panose="020B0503020204020204" pitchFamily="34" charset="0"/>
                  </a:rPr>
                  <a:t>preserving</a:t>
                </a:r>
                <a:r>
                  <a:rPr lang="fr-FR" sz="2400" dirty="0">
                    <a:latin typeface="Corbel" panose="020B0503020204020204" pitchFamily="34" charset="0"/>
                  </a:rPr>
                  <a:t> </a:t>
                </a:r>
                <a:r>
                  <a:rPr lang="fr-FR" sz="2400" dirty="0" err="1">
                    <a:latin typeface="Corbel" panose="020B0503020204020204" pitchFamily="34" charset="0"/>
                  </a:rPr>
                  <a:t>energy</a:t>
                </a:r>
                <a:r>
                  <a:rPr lang="fr-FR" sz="2400" dirty="0">
                    <a:latin typeface="Corbel" panose="020B0503020204020204" pitchFamily="34" charset="0"/>
                  </a:rPr>
                  <a:t> input =&gt; « Work » </a:t>
                </a:r>
                <a:r>
                  <a:rPr lang="fr-FR" sz="2400" dirty="0" err="1">
                    <a:latin typeface="Corbel" panose="020B0503020204020204" pitchFamily="34" charset="0"/>
                  </a:rPr>
                  <a:t>payed</a:t>
                </a:r>
                <a:r>
                  <a:rPr lang="fr-FR" sz="2400" dirty="0">
                    <a:latin typeface="Corbel" panose="020B0503020204020204" pitchFamily="34" charset="0"/>
                  </a:rPr>
                  <a:t> by the agent</a:t>
                </a: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fr-FR" sz="2400" dirty="0">
                    <a:latin typeface="Corbel" panose="020B0503020204020204" pitchFamily="34" charset="0"/>
                  </a:rPr>
                  <a:t>for </a:t>
                </a:r>
                <a:r>
                  <a:rPr lang="fr-FR" sz="2400" i="1" dirty="0">
                    <a:latin typeface="Corbel" panose="020B0503020204020204" pitchFamily="34" charset="0"/>
                  </a:rPr>
                  <a:t>AB</a:t>
                </a:r>
                <a:r>
                  <a:rPr lang="fr-FR" sz="2400" dirty="0">
                    <a:latin typeface="Corbel" panose="020B0503020204020204" pitchFamily="34" charset="0"/>
                  </a:rPr>
                  <a:t>: Transfer of </a:t>
                </a:r>
                <a:r>
                  <a:rPr lang="fr-FR" sz="2400" dirty="0" err="1">
                    <a:latin typeface="Corbel" panose="020B0503020204020204" pitchFamily="34" charset="0"/>
                  </a:rPr>
                  <a:t>energy</a:t>
                </a:r>
                <a:r>
                  <a:rPr lang="fr-FR" sz="2400" dirty="0">
                    <a:latin typeface="Corbel" panose="020B0503020204020204" pitchFamily="34" charset="0"/>
                  </a:rPr>
                  <a:t> and </a:t>
                </a:r>
                <a:r>
                  <a:rPr lang="fr-FR" sz="2400" dirty="0" err="1">
                    <a:latin typeface="Corbel" panose="020B0503020204020204" pitchFamily="34" charset="0"/>
                  </a:rPr>
                  <a:t>entropy</a:t>
                </a:r>
                <a:r>
                  <a:rPr lang="fr-FR" sz="2400" dirty="0">
                    <a:latin typeface="Corbel" panose="020B0503020204020204" pitchFamily="34" charset="0"/>
                  </a:rPr>
                  <a:t> =&gt; « </a:t>
                </a:r>
                <a:r>
                  <a:rPr lang="fr-FR" sz="2400" dirty="0" err="1">
                    <a:latin typeface="Corbel" panose="020B0503020204020204" pitchFamily="34" charset="0"/>
                  </a:rPr>
                  <a:t>Heat</a:t>
                </a:r>
                <a:r>
                  <a:rPr lang="fr-FR" sz="2400" dirty="0">
                    <a:latin typeface="Corbel" panose="020B0503020204020204" pitchFamily="34" charset="0"/>
                  </a:rPr>
                  <a:t> »</a:t>
                </a: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F7E07AC-EC19-754D-A06B-27BB54503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595" y="3744151"/>
                <a:ext cx="5460142" cy="2585323"/>
              </a:xfrm>
              <a:prstGeom prst="rect">
                <a:avLst/>
              </a:prstGeom>
              <a:blipFill>
                <a:blip r:embed="rId7"/>
                <a:stretch>
                  <a:fillRect l="-3248" t="-3415" r="-2320" b="-58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Double flèche horizontale 33">
            <a:extLst>
              <a:ext uri="{FF2B5EF4-FFF2-40B4-BE49-F238E27FC236}">
                <a16:creationId xmlns:a16="http://schemas.microsoft.com/office/drawing/2014/main" id="{D021BF5F-16BD-9146-BB8E-6EB017E63BF1}"/>
              </a:ext>
            </a:extLst>
          </p:cNvPr>
          <p:cNvSpPr/>
          <p:nvPr/>
        </p:nvSpPr>
        <p:spPr>
          <a:xfrm>
            <a:off x="3092469" y="5351740"/>
            <a:ext cx="1097330" cy="319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CE3918E-478E-8F44-AD6B-31717BBB7B7C}"/>
              </a:ext>
            </a:extLst>
          </p:cNvPr>
          <p:cNvSpPr/>
          <p:nvPr/>
        </p:nvSpPr>
        <p:spPr>
          <a:xfrm>
            <a:off x="4189799" y="5351740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AD2AF325-41BD-3A4C-AA80-0F6897EE183A}"/>
                  </a:ext>
                </a:extLst>
              </p:cNvPr>
              <p:cNvSpPr txBox="1"/>
              <p:nvPr/>
            </p:nvSpPr>
            <p:spPr>
              <a:xfrm>
                <a:off x="3974047" y="5868868"/>
                <a:ext cx="6718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0" i="1" smtClean="0">
                          <a:latin typeface="Cambria Math" panose="02040503050406030204" pitchFamily="18" charset="0"/>
                          <a:cs typeface="Corbel"/>
                        </a:rPr>
                        <m:t>𝑚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AD2AF325-41BD-3A4C-AA80-0F6897EE1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047" y="5868868"/>
                <a:ext cx="67185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 descr="AlternanceEDF : les métiers de la Production et de l'Ingénierie">
            <a:extLst>
              <a:ext uri="{FF2B5EF4-FFF2-40B4-BE49-F238E27FC236}">
                <a16:creationId xmlns:a16="http://schemas.microsoft.com/office/drawing/2014/main" id="{87E8D83D-C8BB-6E04-4037-06982DCF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98" y="3732784"/>
            <a:ext cx="1306425" cy="9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D9169E3-B224-D854-8F36-256760F0A148}"/>
              </a:ext>
            </a:extLst>
          </p:cNvPr>
          <p:cNvGrpSpPr/>
          <p:nvPr/>
        </p:nvGrpSpPr>
        <p:grpSpPr>
          <a:xfrm>
            <a:off x="1819537" y="3789309"/>
            <a:ext cx="1351188" cy="1032902"/>
            <a:chOff x="9023503" y="2636927"/>
            <a:chExt cx="1624317" cy="1171882"/>
          </a:xfrm>
        </p:grpSpPr>
        <p:pic>
          <p:nvPicPr>
            <p:cNvPr id="20" name="Picture 2" descr="Prise électrique : 676 351 images, photos et images vectorielles de stock |  Shutterstock">
              <a:extLst>
                <a:ext uri="{FF2B5EF4-FFF2-40B4-BE49-F238E27FC236}">
                  <a16:creationId xmlns:a16="http://schemas.microsoft.com/office/drawing/2014/main" id="{E438BDC4-2B5A-D7A0-9BEC-86B71907A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3503" y="2636927"/>
              <a:ext cx="1624317" cy="1124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1C0114-ACB0-2A81-3F0B-C7C1DD010C42}"/>
                </a:ext>
              </a:extLst>
            </p:cNvPr>
            <p:cNvSpPr/>
            <p:nvPr/>
          </p:nvSpPr>
          <p:spPr>
            <a:xfrm>
              <a:off x="9425354" y="3622430"/>
              <a:ext cx="820615" cy="186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3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090C5116-18FC-42C0-168A-B545888C4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41" y="4933079"/>
            <a:ext cx="424875" cy="34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CDED527-07A0-C534-ED7B-086164CB08B0}"/>
                  </a:ext>
                </a:extLst>
              </p:cNvPr>
              <p:cNvSpPr txBox="1"/>
              <p:nvPr/>
            </p:nvSpPr>
            <p:spPr>
              <a:xfrm>
                <a:off x="1926801" y="5257193"/>
                <a:ext cx="5090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𝐴</m:t>
                      </m:r>
                    </m:oMath>
                  </m:oMathPara>
                </a14:m>
                <a:endParaRPr lang="fr-FR" sz="3000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CDED527-07A0-C534-ED7B-086164CB0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801" y="5257193"/>
                <a:ext cx="509049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AA553C2-4ADB-B68A-4E10-B04F797C0A86}"/>
                  </a:ext>
                </a:extLst>
              </p:cNvPr>
              <p:cNvSpPr txBox="1"/>
              <p:nvPr/>
            </p:nvSpPr>
            <p:spPr>
              <a:xfrm>
                <a:off x="2338495" y="5256148"/>
                <a:ext cx="52520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Corbel"/>
                        </a:rPr>
                        <m:t>𝐵</m:t>
                      </m:r>
                    </m:oMath>
                  </m:oMathPara>
                </a14:m>
                <a:endParaRPr lang="fr-FR" sz="3000" dirty="0">
                  <a:solidFill>
                    <a:srgbClr val="0070C0"/>
                  </a:solidFill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AA553C2-4ADB-B68A-4E10-B04F797C0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495" y="5256148"/>
                <a:ext cx="525207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Nuage 25">
            <a:extLst>
              <a:ext uri="{FF2B5EF4-FFF2-40B4-BE49-F238E27FC236}">
                <a16:creationId xmlns:a16="http://schemas.microsoft.com/office/drawing/2014/main" id="{8F0DBB04-0FEA-C6AF-819F-84E7A53F09EB}"/>
              </a:ext>
            </a:extLst>
          </p:cNvPr>
          <p:cNvSpPr/>
          <p:nvPr/>
        </p:nvSpPr>
        <p:spPr>
          <a:xfrm>
            <a:off x="1789106" y="5054693"/>
            <a:ext cx="1351187" cy="989336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56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 animBg="1"/>
      <p:bldP spid="36" grpId="0"/>
      <p:bldP spid="24" grpId="0"/>
      <p:bldP spid="25" grpId="0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CDDAAD-F920-674E-B6BB-D55783E7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46" y="3528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Is quantum </a:t>
            </a:r>
            <a:r>
              <a:rPr lang="fr-FR" sz="4000" dirty="0" err="1"/>
              <a:t>heat</a:t>
            </a:r>
            <a:r>
              <a:rPr lang="fr-FR" sz="4000" dirty="0"/>
              <a:t> </a:t>
            </a:r>
            <a:r>
              <a:rPr lang="fr-FR" sz="4000" dirty="0" err="1"/>
              <a:t>fundamental</a:t>
            </a:r>
            <a:r>
              <a:rPr lang="fr-FR" sz="4000" dirty="0"/>
              <a:t>?</a:t>
            </a:r>
            <a:br>
              <a:rPr lang="fr-FR" sz="4000" dirty="0"/>
            </a:br>
            <a:r>
              <a:rPr lang="fr-FR" sz="3100" i="1" dirty="0">
                <a:latin typeface="Corbel" panose="020B0503020204020204" pitchFamily="34" charset="0"/>
              </a:rPr>
              <a:t>It </a:t>
            </a:r>
            <a:r>
              <a:rPr lang="fr-FR" sz="3100" i="1" dirty="0" err="1">
                <a:latin typeface="Corbel" panose="020B0503020204020204" pitchFamily="34" charset="0"/>
              </a:rPr>
              <a:t>depends</a:t>
            </a:r>
            <a:r>
              <a:rPr lang="fr-FR" sz="3100" i="1" dirty="0">
                <a:latin typeface="Corbel" panose="020B0503020204020204" pitchFamily="34" charset="0"/>
              </a:rPr>
              <a:t> on </a:t>
            </a:r>
            <a:r>
              <a:rPr lang="fr-FR" sz="3100" i="1" dirty="0" err="1">
                <a:latin typeface="Corbel" panose="020B0503020204020204" pitchFamily="34" charset="0"/>
              </a:rPr>
              <a:t>your</a:t>
            </a:r>
            <a:r>
              <a:rPr lang="fr-FR" sz="3100" i="1" dirty="0">
                <a:latin typeface="Corbel" panose="020B0503020204020204" pitchFamily="34" charset="0"/>
              </a:rPr>
              <a:t> </a:t>
            </a:r>
            <a:r>
              <a:rPr lang="fr-FR" sz="3100" i="1" dirty="0" err="1">
                <a:latin typeface="Corbel" panose="020B0503020204020204" pitchFamily="34" charset="0"/>
              </a:rPr>
              <a:t>favourite</a:t>
            </a:r>
            <a:r>
              <a:rPr lang="fr-FR" sz="3100" i="1" dirty="0">
                <a:latin typeface="Corbel" panose="020B0503020204020204" pitchFamily="34" charset="0"/>
              </a:rPr>
              <a:t> </a:t>
            </a:r>
            <a:r>
              <a:rPr lang="fr-FR" sz="3100" i="1" dirty="0" err="1">
                <a:latin typeface="Corbel" panose="020B0503020204020204" pitchFamily="34" charset="0"/>
              </a:rPr>
              <a:t>interpretation</a:t>
            </a:r>
            <a:r>
              <a:rPr lang="fr-FR" sz="3100" i="1" dirty="0">
                <a:latin typeface="Corbel" panose="020B0503020204020204" pitchFamily="34" charset="0"/>
              </a:rPr>
              <a:t>...</a:t>
            </a:r>
            <a:br>
              <a:rPr lang="fr-FR" sz="4000" dirty="0">
                <a:latin typeface="Corbel" panose="020B0503020204020204" pitchFamily="34" charset="0"/>
              </a:rPr>
            </a:br>
            <a:endParaRPr lang="fr-FR" sz="4000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AC68116-5C63-BC4C-8C70-0A9275BC0AF7}"/>
              </a:ext>
            </a:extLst>
          </p:cNvPr>
          <p:cNvSpPr/>
          <p:nvPr/>
        </p:nvSpPr>
        <p:spPr>
          <a:xfrm>
            <a:off x="2993440" y="2596784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622F608-D52C-D84E-82BD-AFBFF8671105}"/>
                  </a:ext>
                </a:extLst>
              </p:cNvPr>
              <p:cNvSpPr txBox="1"/>
              <p:nvPr/>
            </p:nvSpPr>
            <p:spPr>
              <a:xfrm>
                <a:off x="2623885" y="3068064"/>
                <a:ext cx="5738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𝐴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622F608-D52C-D84E-82BD-AFBFF8671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885" y="3068064"/>
                <a:ext cx="573875" cy="646331"/>
              </a:xfrm>
              <a:prstGeom prst="rect">
                <a:avLst/>
              </a:prstGeom>
              <a:blipFill>
                <a:blip r:embed="rId2"/>
                <a:stretch>
                  <a:fillRect l="-2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Ellipse 39">
            <a:extLst>
              <a:ext uri="{FF2B5EF4-FFF2-40B4-BE49-F238E27FC236}">
                <a16:creationId xmlns:a16="http://schemas.microsoft.com/office/drawing/2014/main" id="{32044333-1C8B-4842-BCD2-FB17EBBC6AAC}"/>
              </a:ext>
            </a:extLst>
          </p:cNvPr>
          <p:cNvSpPr/>
          <p:nvPr/>
        </p:nvSpPr>
        <p:spPr>
          <a:xfrm>
            <a:off x="3533083" y="2606297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DDA092F-5A61-C344-B9CB-4ECC5F27F4A4}"/>
                  </a:ext>
                </a:extLst>
              </p:cNvPr>
              <p:cNvSpPr txBox="1"/>
              <p:nvPr/>
            </p:nvSpPr>
            <p:spPr>
              <a:xfrm>
                <a:off x="3317331" y="3123425"/>
                <a:ext cx="5929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𝐵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DDA092F-5A61-C344-B9CB-4ECC5F27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331" y="3123425"/>
                <a:ext cx="592983" cy="646331"/>
              </a:xfrm>
              <a:prstGeom prst="rect">
                <a:avLst/>
              </a:prstGeom>
              <a:blipFill>
                <a:blip r:embed="rId3"/>
                <a:stretch>
                  <a:fillRect l="-2128" r="-2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Nuage 41">
            <a:extLst>
              <a:ext uri="{FF2B5EF4-FFF2-40B4-BE49-F238E27FC236}">
                <a16:creationId xmlns:a16="http://schemas.microsoft.com/office/drawing/2014/main" id="{E07FADD8-748E-4742-8952-F00E827912B4}"/>
              </a:ext>
            </a:extLst>
          </p:cNvPr>
          <p:cNvSpPr/>
          <p:nvPr/>
        </p:nvSpPr>
        <p:spPr>
          <a:xfrm>
            <a:off x="2721723" y="2187636"/>
            <a:ext cx="1351187" cy="989336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Double flèche horizontale 44">
            <a:extLst>
              <a:ext uri="{FF2B5EF4-FFF2-40B4-BE49-F238E27FC236}">
                <a16:creationId xmlns:a16="http://schemas.microsoft.com/office/drawing/2014/main" id="{076D6635-E06C-6A45-9F2F-BB9BDBF0DCF0}"/>
              </a:ext>
            </a:extLst>
          </p:cNvPr>
          <p:cNvSpPr/>
          <p:nvPr/>
        </p:nvSpPr>
        <p:spPr>
          <a:xfrm>
            <a:off x="3910314" y="2606297"/>
            <a:ext cx="586915" cy="319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F064D98-FA29-4A4D-88FC-B775778F929D}"/>
              </a:ext>
            </a:extLst>
          </p:cNvPr>
          <p:cNvSpPr/>
          <p:nvPr/>
        </p:nvSpPr>
        <p:spPr>
          <a:xfrm>
            <a:off x="4569402" y="2592366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5E0C0819-4FAD-A445-9025-6FB2875B8287}"/>
                  </a:ext>
                </a:extLst>
              </p:cNvPr>
              <p:cNvSpPr txBox="1"/>
              <p:nvPr/>
            </p:nvSpPr>
            <p:spPr>
              <a:xfrm>
                <a:off x="4353649" y="3109494"/>
                <a:ext cx="6816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𝑀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5E0C0819-4FAD-A445-9025-6FB2875B8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649" y="3109494"/>
                <a:ext cx="681660" cy="646331"/>
              </a:xfrm>
              <a:prstGeom prst="rect">
                <a:avLst/>
              </a:prstGeom>
              <a:blipFill>
                <a:blip r:embed="rId4"/>
                <a:stretch>
                  <a:fillRect l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ZoneTexte 47">
            <a:extLst>
              <a:ext uri="{FF2B5EF4-FFF2-40B4-BE49-F238E27FC236}">
                <a16:creationId xmlns:a16="http://schemas.microsoft.com/office/drawing/2014/main" id="{66AF563A-0C93-F344-B9C9-9A8FD0559070}"/>
              </a:ext>
            </a:extLst>
          </p:cNvPr>
          <p:cNvSpPr txBox="1"/>
          <p:nvPr/>
        </p:nvSpPr>
        <p:spPr>
          <a:xfrm>
            <a:off x="2241262" y="3898204"/>
            <a:ext cx="720531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b="1" dirty="0">
                <a:latin typeface="Corbel" panose="020B0503020204020204" pitchFamily="34" charset="0"/>
              </a:rPr>
              <a:t>Everett, </a:t>
            </a:r>
            <a:r>
              <a:rPr lang="fr-FR" sz="2400" b="1" dirty="0" err="1">
                <a:latin typeface="Corbel" panose="020B0503020204020204" pitchFamily="34" charset="0"/>
              </a:rPr>
              <a:t>churches</a:t>
            </a:r>
            <a:r>
              <a:rPr lang="fr-FR" sz="2400" b="1" dirty="0">
                <a:latin typeface="Corbel" panose="020B0503020204020204" pitchFamily="34" charset="0"/>
              </a:rPr>
              <a:t> of </a:t>
            </a:r>
            <a:r>
              <a:rPr lang="fr-FR" sz="2400" b="1" dirty="0" err="1">
                <a:latin typeface="Corbel" panose="020B0503020204020204" pitchFamily="34" charset="0"/>
              </a:rPr>
              <a:t>unitarity</a:t>
            </a:r>
            <a:r>
              <a:rPr lang="fr-FR" sz="2400" b="1" dirty="0">
                <a:latin typeface="Corbel" panose="020B0503020204020204" pitchFamily="34" charset="0"/>
              </a:rPr>
              <a:t>...</a:t>
            </a:r>
          </a:p>
          <a:p>
            <a:r>
              <a:rPr lang="fr-FR" sz="2400" dirty="0" err="1">
                <a:latin typeface="Corbel" panose="020B0503020204020204" pitchFamily="34" charset="0"/>
              </a:rPr>
              <a:t>Measurement</a:t>
            </a:r>
            <a:r>
              <a:rPr lang="fr-FR" sz="2400" dirty="0">
                <a:latin typeface="Corbel" panose="020B0503020204020204" pitchFamily="34" charset="0"/>
              </a:rPr>
              <a:t> = </a:t>
            </a:r>
            <a:r>
              <a:rPr lang="fr-FR" sz="2400" dirty="0" err="1">
                <a:latin typeface="Corbel" panose="020B0503020204020204" pitchFamily="34" charset="0"/>
              </a:rPr>
              <a:t>creation</a:t>
            </a:r>
            <a:r>
              <a:rPr lang="fr-FR" sz="2400" dirty="0">
                <a:latin typeface="Corbel" panose="020B0503020204020204" pitchFamily="34" charset="0"/>
              </a:rPr>
              <a:t> of massive </a:t>
            </a:r>
            <a:r>
              <a:rPr lang="fr-FR" sz="2400" dirty="0" err="1">
                <a:latin typeface="Corbel" panose="020B0503020204020204" pitchFamily="34" charset="0"/>
              </a:rPr>
              <a:t>entanglement</a:t>
            </a:r>
            <a:r>
              <a:rPr lang="fr-FR" sz="2400" dirty="0">
                <a:latin typeface="Corbel" panose="020B0503020204020204" pitchFamily="34" charset="0"/>
              </a:rPr>
              <a:t> by </a:t>
            </a:r>
            <a:r>
              <a:rPr lang="fr-FR" sz="2400" dirty="0" err="1">
                <a:latin typeface="Corbel" panose="020B0503020204020204" pitchFamily="34" charset="0"/>
              </a:rPr>
              <a:t>unitary</a:t>
            </a:r>
            <a:r>
              <a:rPr lang="fr-FR" sz="2400" dirty="0">
                <a:latin typeface="Corbel" panose="020B0503020204020204" pitchFamily="34" charset="0"/>
              </a:rPr>
              <a:t> transformations </a:t>
            </a:r>
          </a:p>
          <a:p>
            <a:r>
              <a:rPr lang="fr-FR" sz="2400" dirty="0" err="1">
                <a:latin typeface="Corbel" panose="020B0503020204020204" pitchFamily="34" charset="0"/>
              </a:rPr>
              <a:t>Reversible</a:t>
            </a:r>
            <a:r>
              <a:rPr lang="fr-FR" sz="2400" dirty="0">
                <a:latin typeface="Corbel" panose="020B0503020204020204" pitchFamily="34" charset="0"/>
              </a:rPr>
              <a:t>, </a:t>
            </a:r>
            <a:r>
              <a:rPr lang="fr-FR" sz="2400" dirty="0" err="1">
                <a:latin typeface="Corbel" panose="020B0503020204020204" pitchFamily="34" charset="0"/>
              </a:rPr>
              <a:t>entropy</a:t>
            </a:r>
            <a:r>
              <a:rPr lang="fr-FR" sz="2400" dirty="0">
                <a:latin typeface="Corbel" panose="020B0503020204020204" pitchFamily="34" charset="0"/>
              </a:rPr>
              <a:t> </a:t>
            </a:r>
            <a:r>
              <a:rPr lang="fr-FR" sz="2400" dirty="0" err="1">
                <a:latin typeface="Corbel" panose="020B0503020204020204" pitchFamily="34" charset="0"/>
              </a:rPr>
              <a:t>preserving</a:t>
            </a:r>
            <a:endParaRPr lang="fr-FR" sz="2400" dirty="0">
              <a:latin typeface="Corbel" panose="020B0503020204020204" pitchFamily="34" charset="0"/>
            </a:endParaRPr>
          </a:p>
          <a:p>
            <a:r>
              <a:rPr lang="fr-FR" sz="2400" dirty="0" err="1">
                <a:latin typeface="Corbel" panose="020B0503020204020204" pitchFamily="34" charset="0"/>
              </a:rPr>
              <a:t>Measurement</a:t>
            </a:r>
            <a:r>
              <a:rPr lang="fr-FR" sz="2400" dirty="0">
                <a:latin typeface="Corbel" panose="020B0503020204020204" pitchFamily="34" charset="0"/>
              </a:rPr>
              <a:t> fuel= Work</a:t>
            </a:r>
          </a:p>
        </p:txBody>
      </p:sp>
      <p:sp>
        <p:nvSpPr>
          <p:cNvPr id="49" name="Double flèche horizontale 48">
            <a:extLst>
              <a:ext uri="{FF2B5EF4-FFF2-40B4-BE49-F238E27FC236}">
                <a16:creationId xmlns:a16="http://schemas.microsoft.com/office/drawing/2014/main" id="{EC4A95FF-88FB-7D46-A6F9-F7960640D2B3}"/>
              </a:ext>
            </a:extLst>
          </p:cNvPr>
          <p:cNvSpPr/>
          <p:nvPr/>
        </p:nvSpPr>
        <p:spPr>
          <a:xfrm>
            <a:off x="4901653" y="2578114"/>
            <a:ext cx="586915" cy="319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E74580D-4FB6-8346-BC53-51BC4EFC6417}"/>
              </a:ext>
            </a:extLst>
          </p:cNvPr>
          <p:cNvSpPr/>
          <p:nvPr/>
        </p:nvSpPr>
        <p:spPr>
          <a:xfrm>
            <a:off x="5560741" y="2564183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E992BFEA-0FCD-8D40-ABC9-5C2B1B410FF7}"/>
                  </a:ext>
                </a:extLst>
              </p:cNvPr>
              <p:cNvSpPr txBox="1"/>
              <p:nvPr/>
            </p:nvSpPr>
            <p:spPr>
              <a:xfrm>
                <a:off x="5344989" y="3081311"/>
                <a:ext cx="681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𝑀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E992BFEA-0FCD-8D40-ABC9-5C2B1B410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89" y="3081311"/>
                <a:ext cx="681661" cy="646331"/>
              </a:xfrm>
              <a:prstGeom prst="rect">
                <a:avLst/>
              </a:prstGeom>
              <a:blipFill>
                <a:blip r:embed="rId4"/>
                <a:stretch>
                  <a:fillRect l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Ellipse 51">
            <a:extLst>
              <a:ext uri="{FF2B5EF4-FFF2-40B4-BE49-F238E27FC236}">
                <a16:creationId xmlns:a16="http://schemas.microsoft.com/office/drawing/2014/main" id="{A096F76D-A17A-3E4F-BBF0-9DD8F11C6702}"/>
              </a:ext>
            </a:extLst>
          </p:cNvPr>
          <p:cNvSpPr/>
          <p:nvPr/>
        </p:nvSpPr>
        <p:spPr>
          <a:xfrm>
            <a:off x="6513333" y="2572262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499DE968-B50C-D441-8D67-ED38D23BE104}"/>
                  </a:ext>
                </a:extLst>
              </p:cNvPr>
              <p:cNvSpPr txBox="1"/>
              <p:nvPr/>
            </p:nvSpPr>
            <p:spPr>
              <a:xfrm>
                <a:off x="6297581" y="3089390"/>
                <a:ext cx="681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𝑀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499DE968-B50C-D441-8D67-ED38D23BE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581" y="3089390"/>
                <a:ext cx="681661" cy="646331"/>
              </a:xfrm>
              <a:prstGeom prst="rect">
                <a:avLst/>
              </a:prstGeom>
              <a:blipFill>
                <a:blip r:embed="rId5"/>
                <a:stretch>
                  <a:fillRect l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Double flèche horizontale 53">
            <a:extLst>
              <a:ext uri="{FF2B5EF4-FFF2-40B4-BE49-F238E27FC236}">
                <a16:creationId xmlns:a16="http://schemas.microsoft.com/office/drawing/2014/main" id="{49357EDE-EE6B-3049-9CB6-B1C9F6EAFFFE}"/>
              </a:ext>
            </a:extLst>
          </p:cNvPr>
          <p:cNvSpPr/>
          <p:nvPr/>
        </p:nvSpPr>
        <p:spPr>
          <a:xfrm>
            <a:off x="6845584" y="2558010"/>
            <a:ext cx="586915" cy="319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37135455-BD46-EF47-A8A6-F0076ED7875D}"/>
              </a:ext>
            </a:extLst>
          </p:cNvPr>
          <p:cNvSpPr/>
          <p:nvPr/>
        </p:nvSpPr>
        <p:spPr>
          <a:xfrm>
            <a:off x="7504672" y="2544079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B85B709-9BEF-6047-931A-62C3BB9FCC63}"/>
                  </a:ext>
                </a:extLst>
              </p:cNvPr>
              <p:cNvSpPr txBox="1"/>
              <p:nvPr/>
            </p:nvSpPr>
            <p:spPr>
              <a:xfrm>
                <a:off x="7288920" y="3061207"/>
                <a:ext cx="681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𝑀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B85B709-9BEF-6047-931A-62C3BB9FC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920" y="3061207"/>
                <a:ext cx="681661" cy="646331"/>
              </a:xfrm>
              <a:prstGeom prst="rect">
                <a:avLst/>
              </a:prstGeom>
              <a:blipFill>
                <a:blip r:embed="rId6"/>
                <a:stretch>
                  <a:fillRect l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Double flèche horizontale 56">
            <a:extLst>
              <a:ext uri="{FF2B5EF4-FFF2-40B4-BE49-F238E27FC236}">
                <a16:creationId xmlns:a16="http://schemas.microsoft.com/office/drawing/2014/main" id="{F4DBFA82-8470-A947-BA71-516B9665EA3A}"/>
              </a:ext>
            </a:extLst>
          </p:cNvPr>
          <p:cNvSpPr/>
          <p:nvPr/>
        </p:nvSpPr>
        <p:spPr>
          <a:xfrm>
            <a:off x="5843920" y="2534112"/>
            <a:ext cx="586915" cy="319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Double flèche horizontale 57">
            <a:extLst>
              <a:ext uri="{FF2B5EF4-FFF2-40B4-BE49-F238E27FC236}">
                <a16:creationId xmlns:a16="http://schemas.microsoft.com/office/drawing/2014/main" id="{75B8A3A0-3477-464D-BF8E-6033060721E8}"/>
              </a:ext>
            </a:extLst>
          </p:cNvPr>
          <p:cNvSpPr/>
          <p:nvPr/>
        </p:nvSpPr>
        <p:spPr>
          <a:xfrm>
            <a:off x="7844938" y="2496708"/>
            <a:ext cx="586915" cy="319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7BB62E-A79E-D84B-847B-1BC553A61004}"/>
              </a:ext>
            </a:extLst>
          </p:cNvPr>
          <p:cNvSpPr/>
          <p:nvPr/>
        </p:nvSpPr>
        <p:spPr>
          <a:xfrm>
            <a:off x="8434563" y="2388581"/>
            <a:ext cx="3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orbel" panose="020B0503020204020204" pitchFamily="34" charset="0"/>
              </a:rPr>
              <a:t>...</a:t>
            </a:r>
            <a:endParaRPr lang="fr-FR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48F7974-C83B-E140-AC1D-636CE7324475}"/>
              </a:ext>
            </a:extLst>
          </p:cNvPr>
          <p:cNvSpPr/>
          <p:nvPr/>
        </p:nvSpPr>
        <p:spPr>
          <a:xfrm>
            <a:off x="1891124" y="2045431"/>
            <a:ext cx="8034614" cy="37862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302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CDDAAD-F920-674E-B6BB-D55783E7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3" y="1431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Is quantum </a:t>
            </a:r>
            <a:r>
              <a:rPr lang="fr-FR" sz="4000" dirty="0" err="1"/>
              <a:t>heat</a:t>
            </a:r>
            <a:r>
              <a:rPr lang="fr-FR" sz="4000" dirty="0"/>
              <a:t> </a:t>
            </a:r>
            <a:r>
              <a:rPr lang="fr-FR" sz="4000" dirty="0" err="1"/>
              <a:t>fundamental</a:t>
            </a:r>
            <a:r>
              <a:rPr lang="fr-FR" sz="4000" dirty="0"/>
              <a:t>?</a:t>
            </a:r>
            <a:br>
              <a:rPr lang="fr-FR" sz="4000" dirty="0"/>
            </a:br>
            <a:r>
              <a:rPr lang="fr-FR" sz="3100" i="1" dirty="0">
                <a:latin typeface="Corbel" panose="020B0503020204020204" pitchFamily="34" charset="0"/>
              </a:rPr>
              <a:t>It </a:t>
            </a:r>
            <a:r>
              <a:rPr lang="fr-FR" sz="3100" i="1" dirty="0" err="1">
                <a:latin typeface="Corbel" panose="020B0503020204020204" pitchFamily="34" charset="0"/>
              </a:rPr>
              <a:t>depends</a:t>
            </a:r>
            <a:r>
              <a:rPr lang="fr-FR" sz="3100" i="1" dirty="0">
                <a:latin typeface="Corbel" panose="020B0503020204020204" pitchFamily="34" charset="0"/>
              </a:rPr>
              <a:t> on </a:t>
            </a:r>
            <a:r>
              <a:rPr lang="fr-FR" sz="3100" i="1" dirty="0" err="1">
                <a:latin typeface="Corbel" panose="020B0503020204020204" pitchFamily="34" charset="0"/>
              </a:rPr>
              <a:t>your</a:t>
            </a:r>
            <a:r>
              <a:rPr lang="fr-FR" sz="3100" i="1" dirty="0">
                <a:latin typeface="Corbel" panose="020B0503020204020204" pitchFamily="34" charset="0"/>
              </a:rPr>
              <a:t> </a:t>
            </a:r>
            <a:r>
              <a:rPr lang="fr-FR" sz="3100" i="1" dirty="0" err="1">
                <a:latin typeface="Corbel" panose="020B0503020204020204" pitchFamily="34" charset="0"/>
              </a:rPr>
              <a:t>favourite</a:t>
            </a:r>
            <a:r>
              <a:rPr lang="fr-FR" sz="3100" i="1" dirty="0">
                <a:latin typeface="Corbel" panose="020B0503020204020204" pitchFamily="34" charset="0"/>
              </a:rPr>
              <a:t> </a:t>
            </a:r>
            <a:r>
              <a:rPr lang="fr-FR" sz="3100" i="1" dirty="0" err="1">
                <a:latin typeface="Corbel" panose="020B0503020204020204" pitchFamily="34" charset="0"/>
              </a:rPr>
              <a:t>interpretation</a:t>
            </a:r>
            <a:r>
              <a:rPr lang="fr-FR" sz="3100" i="1" dirty="0">
                <a:latin typeface="Corbel" panose="020B0503020204020204" pitchFamily="34" charset="0"/>
              </a:rPr>
              <a:t>...</a:t>
            </a:r>
            <a:br>
              <a:rPr lang="fr-FR" sz="4000" dirty="0">
                <a:latin typeface="Corbel" panose="020B0503020204020204" pitchFamily="34" charset="0"/>
              </a:rPr>
            </a:br>
            <a:endParaRPr lang="fr-FR" sz="4000" dirty="0"/>
          </a:p>
        </p:txBody>
      </p:sp>
      <p:grpSp>
        <p:nvGrpSpPr>
          <p:cNvPr id="4" name="Grouper 36">
            <a:extLst>
              <a:ext uri="{FF2B5EF4-FFF2-40B4-BE49-F238E27FC236}">
                <a16:creationId xmlns:a16="http://schemas.microsoft.com/office/drawing/2014/main" id="{508BA9A9-E9A1-2142-A30A-7A2F7B5C2539}"/>
              </a:ext>
            </a:extLst>
          </p:cNvPr>
          <p:cNvGrpSpPr/>
          <p:nvPr/>
        </p:nvGrpSpPr>
        <p:grpSpPr>
          <a:xfrm>
            <a:off x="8088430" y="2297210"/>
            <a:ext cx="1450120" cy="1912654"/>
            <a:chOff x="7018999" y="2145598"/>
            <a:chExt cx="1778351" cy="1817536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B9F7AC6D-F6E5-4B44-84C0-E4EDFC806F85}"/>
                </a:ext>
              </a:extLst>
            </p:cNvPr>
            <p:cNvSpPr/>
            <p:nvPr/>
          </p:nvSpPr>
          <p:spPr>
            <a:xfrm rot="19141090">
              <a:off x="7018999" y="2239769"/>
              <a:ext cx="1778351" cy="1723365"/>
            </a:xfrm>
            <a:prstGeom prst="arc">
              <a:avLst>
                <a:gd name="adj1" fmla="val 17248610"/>
                <a:gd name="adj2" fmla="val 20883156"/>
              </a:avLst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r 38">
              <a:extLst>
                <a:ext uri="{FF2B5EF4-FFF2-40B4-BE49-F238E27FC236}">
                  <a16:creationId xmlns:a16="http://schemas.microsoft.com/office/drawing/2014/main" id="{65446934-D0AE-0F49-A4F3-373950ABC16D}"/>
                </a:ext>
              </a:extLst>
            </p:cNvPr>
            <p:cNvGrpSpPr/>
            <p:nvPr/>
          </p:nvGrpSpPr>
          <p:grpSpPr>
            <a:xfrm>
              <a:off x="7450163" y="2145598"/>
              <a:ext cx="1032578" cy="838138"/>
              <a:chOff x="7450163" y="2145598"/>
              <a:chExt cx="1032578" cy="838138"/>
            </a:xfrm>
          </p:grpSpPr>
          <p:cxnSp>
            <p:nvCxnSpPr>
              <p:cNvPr id="7" name="Connecteur droit avec flèche 6">
                <a:extLst>
                  <a:ext uri="{FF2B5EF4-FFF2-40B4-BE49-F238E27FC236}">
                    <a16:creationId xmlns:a16="http://schemas.microsoft.com/office/drawing/2014/main" id="{5A9AE6D0-FF0B-914C-A0E3-9ADC1757E810}"/>
                  </a:ext>
                </a:extLst>
              </p:cNvPr>
              <p:cNvCxnSpPr/>
              <p:nvPr/>
            </p:nvCxnSpPr>
            <p:spPr>
              <a:xfrm flipV="1">
                <a:off x="7980020" y="2277439"/>
                <a:ext cx="389291" cy="640376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AC25137-97FB-E84A-AA9C-002E5ACADEBF}"/>
                  </a:ext>
                </a:extLst>
              </p:cNvPr>
              <p:cNvSpPr/>
              <p:nvPr/>
            </p:nvSpPr>
            <p:spPr>
              <a:xfrm>
                <a:off x="7450163" y="2145598"/>
                <a:ext cx="1032578" cy="83813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9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FA2D2E11-5F9B-8A45-809F-6CEDE4E3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39" y="3002667"/>
            <a:ext cx="733155" cy="59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9F8EC64-1B16-8D46-B00E-C53CE59E2096}"/>
                  </a:ext>
                </a:extLst>
              </p:cNvPr>
              <p:cNvSpPr txBox="1"/>
              <p:nvPr/>
            </p:nvSpPr>
            <p:spPr>
              <a:xfrm>
                <a:off x="9259646" y="1955312"/>
                <a:ext cx="681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𝑀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9F8EC64-1B16-8D46-B00E-C53CE59E2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646" y="1955312"/>
                <a:ext cx="681661" cy="646331"/>
              </a:xfrm>
              <a:prstGeom prst="rect">
                <a:avLst/>
              </a:prstGeom>
              <a:blipFill>
                <a:blip r:embed="rId3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09D36F55-AFEF-084F-8136-024030C3C494}"/>
              </a:ext>
            </a:extLst>
          </p:cNvPr>
          <p:cNvSpPr/>
          <p:nvPr/>
        </p:nvSpPr>
        <p:spPr>
          <a:xfrm rot="10800000">
            <a:off x="7619849" y="2548503"/>
            <a:ext cx="820700" cy="4236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1231EB-533F-D545-88A3-574B0ADA9E1D}"/>
              </a:ext>
            </a:extLst>
          </p:cNvPr>
          <p:cNvSpPr/>
          <p:nvPr/>
        </p:nvSpPr>
        <p:spPr>
          <a:xfrm>
            <a:off x="2805256" y="2639236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ABF2280-7A06-994E-A3CF-A8E78608F17B}"/>
                  </a:ext>
                </a:extLst>
              </p:cNvPr>
              <p:cNvSpPr txBox="1"/>
              <p:nvPr/>
            </p:nvSpPr>
            <p:spPr>
              <a:xfrm>
                <a:off x="2435701" y="3110516"/>
                <a:ext cx="5738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𝐴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ABF2280-7A06-994E-A3CF-A8E78608F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701" y="3110516"/>
                <a:ext cx="573875" cy="646331"/>
              </a:xfrm>
              <a:prstGeom prst="rect">
                <a:avLst/>
              </a:prstGeom>
              <a:blipFill>
                <a:blip r:embed="rId4"/>
                <a:stretch>
                  <a:fillRect l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llipse 13">
            <a:extLst>
              <a:ext uri="{FF2B5EF4-FFF2-40B4-BE49-F238E27FC236}">
                <a16:creationId xmlns:a16="http://schemas.microsoft.com/office/drawing/2014/main" id="{E1725C87-1245-C244-ACC2-CD2240AA71CC}"/>
              </a:ext>
            </a:extLst>
          </p:cNvPr>
          <p:cNvSpPr/>
          <p:nvPr/>
        </p:nvSpPr>
        <p:spPr>
          <a:xfrm>
            <a:off x="3344899" y="2648749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FB09B80-E6CC-194B-9170-DC0DCD064A50}"/>
                  </a:ext>
                </a:extLst>
              </p:cNvPr>
              <p:cNvSpPr txBox="1"/>
              <p:nvPr/>
            </p:nvSpPr>
            <p:spPr>
              <a:xfrm>
                <a:off x="3129147" y="3165877"/>
                <a:ext cx="5929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𝐵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FB09B80-E6CC-194B-9170-DC0DCD064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147" y="3165877"/>
                <a:ext cx="592983" cy="646331"/>
              </a:xfrm>
              <a:prstGeom prst="rect">
                <a:avLst/>
              </a:prstGeom>
              <a:blipFill>
                <a:blip r:embed="rId5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Nuage 15">
            <a:extLst>
              <a:ext uri="{FF2B5EF4-FFF2-40B4-BE49-F238E27FC236}">
                <a16:creationId xmlns:a16="http://schemas.microsoft.com/office/drawing/2014/main" id="{2D43642B-FCF3-DF47-845B-7E5F4646115D}"/>
              </a:ext>
            </a:extLst>
          </p:cNvPr>
          <p:cNvSpPr/>
          <p:nvPr/>
        </p:nvSpPr>
        <p:spPr>
          <a:xfrm>
            <a:off x="2533539" y="2230088"/>
            <a:ext cx="1351187" cy="989336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A43B0-CDE3-0E41-965D-0C90CD759DB3}"/>
              </a:ext>
            </a:extLst>
          </p:cNvPr>
          <p:cNvSpPr/>
          <p:nvPr/>
        </p:nvSpPr>
        <p:spPr>
          <a:xfrm>
            <a:off x="1741926" y="1941242"/>
            <a:ext cx="8708148" cy="3937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525C759-1402-E94F-8D08-96C17B33193F}"/>
              </a:ext>
            </a:extLst>
          </p:cNvPr>
          <p:cNvSpPr txBox="1"/>
          <p:nvPr/>
        </p:nvSpPr>
        <p:spPr>
          <a:xfrm>
            <a:off x="1961401" y="4279114"/>
            <a:ext cx="79089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b="1" dirty="0">
                <a:latin typeface="Corbel" panose="020B0503020204020204" pitchFamily="34" charset="0"/>
              </a:rPr>
              <a:t>Von </a:t>
            </a:r>
            <a:r>
              <a:rPr lang="fr-FR" sz="2400" b="1" dirty="0" err="1">
                <a:latin typeface="Corbel" panose="020B0503020204020204" pitchFamily="34" charset="0"/>
              </a:rPr>
              <a:t>Neumann’s</a:t>
            </a:r>
            <a:r>
              <a:rPr lang="fr-FR" sz="2400" b="1" dirty="0">
                <a:latin typeface="Corbel" panose="020B0503020204020204" pitchFamily="34" charset="0"/>
              </a:rPr>
              <a:t> </a:t>
            </a:r>
            <a:r>
              <a:rPr lang="fr-FR" sz="2400" b="1" dirty="0" err="1">
                <a:latin typeface="Corbel" panose="020B0503020204020204" pitchFamily="34" charset="0"/>
              </a:rPr>
              <a:t>legacy</a:t>
            </a:r>
            <a:r>
              <a:rPr lang="fr-FR" sz="2400" b="1" dirty="0">
                <a:latin typeface="Corbel" panose="020B0503020204020204" pitchFamily="34" charset="0"/>
              </a:rPr>
              <a:t> , </a:t>
            </a:r>
            <a:r>
              <a:rPr lang="fr-FR" sz="2400" b="1" dirty="0" err="1">
                <a:latin typeface="Corbel" panose="020B0503020204020204" pitchFamily="34" charset="0"/>
              </a:rPr>
              <a:t>Copenhagen</a:t>
            </a:r>
            <a:r>
              <a:rPr lang="fr-FR" sz="2400" b="1" dirty="0">
                <a:latin typeface="Corbel" panose="020B0503020204020204" pitchFamily="34" charset="0"/>
              </a:rPr>
              <a:t>, CSM... </a:t>
            </a:r>
          </a:p>
          <a:p>
            <a:r>
              <a:rPr lang="fr-FR" sz="2400" dirty="0">
                <a:latin typeface="Corbel" panose="020B0503020204020204" pitchFamily="34" charset="0"/>
              </a:rPr>
              <a:t>Always a </a:t>
            </a:r>
            <a:r>
              <a:rPr lang="fr-FR" sz="2400" dirty="0" err="1">
                <a:latin typeface="Corbel" panose="020B0503020204020204" pitchFamily="34" charset="0"/>
              </a:rPr>
              <a:t>classical</a:t>
            </a:r>
            <a:r>
              <a:rPr lang="fr-FR" sz="2400" dirty="0">
                <a:latin typeface="Corbel" panose="020B0503020204020204" pitchFamily="34" charset="0"/>
              </a:rPr>
              <a:t> </a:t>
            </a:r>
            <a:r>
              <a:rPr lang="fr-FR" sz="2400" dirty="0" err="1">
                <a:latin typeface="Corbel" panose="020B0503020204020204" pitchFamily="34" charset="0"/>
              </a:rPr>
              <a:t>measurement</a:t>
            </a:r>
            <a:r>
              <a:rPr lang="fr-FR" sz="2400" dirty="0">
                <a:latin typeface="Corbel" panose="020B0503020204020204" pitchFamily="34" charset="0"/>
              </a:rPr>
              <a:t> to break the </a:t>
            </a:r>
            <a:r>
              <a:rPr lang="fr-FR" sz="2400" dirty="0" err="1">
                <a:latin typeface="Corbel" panose="020B0503020204020204" pitchFamily="34" charset="0"/>
              </a:rPr>
              <a:t>channel</a:t>
            </a:r>
            <a:endParaRPr lang="fr-FR" sz="2400" dirty="0">
              <a:latin typeface="Corbel" panose="020B0503020204020204" pitchFamily="34" charset="0"/>
            </a:endParaRPr>
          </a:p>
          <a:p>
            <a:r>
              <a:rPr lang="fr-FR" sz="2400" dirty="0" err="1">
                <a:latin typeface="Corbel" panose="020B0503020204020204" pitchFamily="34" charset="0"/>
              </a:rPr>
              <a:t>Irreversible</a:t>
            </a:r>
            <a:r>
              <a:rPr lang="fr-FR" sz="2400" dirty="0">
                <a:latin typeface="Corbel" panose="020B0503020204020204" pitchFamily="34" charset="0"/>
              </a:rPr>
              <a:t>, not </a:t>
            </a:r>
            <a:r>
              <a:rPr lang="fr-FR" sz="2400" dirty="0" err="1">
                <a:latin typeface="Corbel" panose="020B0503020204020204" pitchFamily="34" charset="0"/>
              </a:rPr>
              <a:t>entropy</a:t>
            </a:r>
            <a:r>
              <a:rPr lang="fr-FR" sz="2400" dirty="0">
                <a:latin typeface="Corbel" panose="020B0503020204020204" pitchFamily="34" charset="0"/>
              </a:rPr>
              <a:t> </a:t>
            </a:r>
            <a:r>
              <a:rPr lang="fr-FR" sz="2400" dirty="0" err="1">
                <a:latin typeface="Corbel" panose="020B0503020204020204" pitchFamily="34" charset="0"/>
              </a:rPr>
              <a:t>preserving</a:t>
            </a:r>
            <a:endParaRPr lang="fr-FR" sz="2400" dirty="0">
              <a:latin typeface="Corbel" panose="020B0503020204020204" pitchFamily="34" charset="0"/>
            </a:endParaRPr>
          </a:p>
          <a:p>
            <a:r>
              <a:rPr lang="fr-FR" sz="2400" dirty="0" err="1">
                <a:latin typeface="Corbel" panose="020B0503020204020204" pitchFamily="34" charset="0"/>
              </a:rPr>
              <a:t>Measurement</a:t>
            </a:r>
            <a:r>
              <a:rPr lang="fr-FR" sz="2400" dirty="0">
                <a:latin typeface="Corbel" panose="020B0503020204020204" pitchFamily="34" charset="0"/>
              </a:rPr>
              <a:t> fuel = </a:t>
            </a:r>
            <a:r>
              <a:rPr lang="fr-FR" sz="2400" dirty="0" err="1">
                <a:latin typeface="Corbel" panose="020B0503020204020204" pitchFamily="34" charset="0"/>
              </a:rPr>
              <a:t>heat</a:t>
            </a:r>
            <a:endParaRPr lang="fr-FR" sz="2400" dirty="0">
              <a:latin typeface="Corbel" panose="020B0503020204020204" pitchFamily="34" charset="0"/>
            </a:endParaRPr>
          </a:p>
        </p:txBody>
      </p:sp>
      <p:sp>
        <p:nvSpPr>
          <p:cNvPr id="60" name="Double flèche horizontale 59">
            <a:extLst>
              <a:ext uri="{FF2B5EF4-FFF2-40B4-BE49-F238E27FC236}">
                <a16:creationId xmlns:a16="http://schemas.microsoft.com/office/drawing/2014/main" id="{870FDC51-7BE1-B14F-A961-DD50DB49D3FC}"/>
              </a:ext>
            </a:extLst>
          </p:cNvPr>
          <p:cNvSpPr/>
          <p:nvPr/>
        </p:nvSpPr>
        <p:spPr>
          <a:xfrm>
            <a:off x="3804863" y="2617170"/>
            <a:ext cx="586915" cy="319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15D523E1-8383-514B-9834-8440350D4851}"/>
              </a:ext>
            </a:extLst>
          </p:cNvPr>
          <p:cNvSpPr/>
          <p:nvPr/>
        </p:nvSpPr>
        <p:spPr>
          <a:xfrm>
            <a:off x="4550090" y="2660412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2290E4FF-5900-C44D-94D1-772582A0C1C1}"/>
                  </a:ext>
                </a:extLst>
              </p:cNvPr>
              <p:cNvSpPr txBox="1"/>
              <p:nvPr/>
            </p:nvSpPr>
            <p:spPr>
              <a:xfrm>
                <a:off x="4329433" y="3018805"/>
                <a:ext cx="681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𝑀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2290E4FF-5900-C44D-94D1-772582A0C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433" y="3018805"/>
                <a:ext cx="681661" cy="646331"/>
              </a:xfrm>
              <a:prstGeom prst="rect">
                <a:avLst/>
              </a:prstGeom>
              <a:blipFill>
                <a:blip r:embed="rId6"/>
                <a:stretch>
                  <a:fillRect l="-1818" r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Double flèche horizontale 62">
            <a:extLst>
              <a:ext uri="{FF2B5EF4-FFF2-40B4-BE49-F238E27FC236}">
                <a16:creationId xmlns:a16="http://schemas.microsoft.com/office/drawing/2014/main" id="{08E61A5E-C9AB-9240-B1BD-CE7DC9EEB5BA}"/>
              </a:ext>
            </a:extLst>
          </p:cNvPr>
          <p:cNvSpPr/>
          <p:nvPr/>
        </p:nvSpPr>
        <p:spPr>
          <a:xfrm>
            <a:off x="4930312" y="2604861"/>
            <a:ext cx="586915" cy="319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96D0384-33C9-054F-81D0-42EE7AB12A5A}"/>
              </a:ext>
            </a:extLst>
          </p:cNvPr>
          <p:cNvSpPr/>
          <p:nvPr/>
        </p:nvSpPr>
        <p:spPr>
          <a:xfrm>
            <a:off x="5675538" y="2660412"/>
            <a:ext cx="240346" cy="2345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60F68F22-6B2A-DD42-BA42-0096C88E7477}"/>
                  </a:ext>
                </a:extLst>
              </p:cNvPr>
              <p:cNvSpPr txBox="1"/>
              <p:nvPr/>
            </p:nvSpPr>
            <p:spPr>
              <a:xfrm>
                <a:off x="5454882" y="3006496"/>
                <a:ext cx="681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𝑀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60F68F22-6B2A-DD42-BA42-0096C88E7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882" y="3006496"/>
                <a:ext cx="681661" cy="646331"/>
              </a:xfrm>
              <a:prstGeom prst="rect">
                <a:avLst/>
              </a:prstGeom>
              <a:blipFill>
                <a:blip r:embed="rId7"/>
                <a:stretch>
                  <a:fillRect l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Double flèche horizontale 65">
            <a:extLst>
              <a:ext uri="{FF2B5EF4-FFF2-40B4-BE49-F238E27FC236}">
                <a16:creationId xmlns:a16="http://schemas.microsoft.com/office/drawing/2014/main" id="{87534115-CC32-724D-BAD4-5BDD6A9CF882}"/>
              </a:ext>
            </a:extLst>
          </p:cNvPr>
          <p:cNvSpPr/>
          <p:nvPr/>
        </p:nvSpPr>
        <p:spPr>
          <a:xfrm>
            <a:off x="6047813" y="2639236"/>
            <a:ext cx="586915" cy="319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573FD1B0-4450-1449-9550-2A71D7EAD830}"/>
                  </a:ext>
                </a:extLst>
              </p:cNvPr>
              <p:cNvSpPr txBox="1"/>
              <p:nvPr/>
            </p:nvSpPr>
            <p:spPr>
              <a:xfrm>
                <a:off x="6772265" y="2475765"/>
                <a:ext cx="6254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dirty="0">
                          <a:latin typeface="Cambria Math" panose="02040503050406030204" pitchFamily="18" charset="0"/>
                          <a:cs typeface="Corbel"/>
                        </a:rPr>
                        <m:t>…</m:t>
                      </m:r>
                    </m:oMath>
                  </m:oMathPara>
                </a14:m>
                <a:endParaRPr lang="fr-FR" sz="36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573FD1B0-4450-1449-9550-2A71D7EAD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265" y="2475765"/>
                <a:ext cx="62549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8728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3A379-104D-E47C-78B7-3ABCCC27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First conclusions on quantum </a:t>
            </a:r>
            <a:r>
              <a:rPr lang="fr-FR" dirty="0" err="1"/>
              <a:t>energetics</a:t>
            </a:r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F6A0433-DAB2-184C-B2E4-944ADCB62A7E}"/>
              </a:ext>
            </a:extLst>
          </p:cNvPr>
          <p:cNvSpPr/>
          <p:nvPr/>
        </p:nvSpPr>
        <p:spPr>
          <a:xfrm>
            <a:off x="2355088" y="3481863"/>
            <a:ext cx="556591" cy="5433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4" name="Flèche vers la gauche 3">
            <a:extLst>
              <a:ext uri="{FF2B5EF4-FFF2-40B4-BE49-F238E27FC236}">
                <a16:creationId xmlns:a16="http://schemas.microsoft.com/office/drawing/2014/main" id="{0A258A3B-9A53-63BD-714D-FB97535C8926}"/>
              </a:ext>
            </a:extLst>
          </p:cNvPr>
          <p:cNvSpPr/>
          <p:nvPr/>
        </p:nvSpPr>
        <p:spPr>
          <a:xfrm>
            <a:off x="1711321" y="3617144"/>
            <a:ext cx="619543" cy="327727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8" descr="Battery Health - Monitor Stats dans l'App Store">
            <a:extLst>
              <a:ext uri="{FF2B5EF4-FFF2-40B4-BE49-F238E27FC236}">
                <a16:creationId xmlns:a16="http://schemas.microsoft.com/office/drawing/2014/main" id="{2C887733-074C-4A29-6C59-2AF0A6001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795572" y="3371151"/>
            <a:ext cx="1226724" cy="730678"/>
          </a:xfrm>
          <a:prstGeom prst="rect">
            <a:avLst/>
          </a:prstGeom>
          <a:noFill/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28F835B1-9343-C548-2171-2EA6D1DA982E}"/>
              </a:ext>
            </a:extLst>
          </p:cNvPr>
          <p:cNvSpPr/>
          <p:nvPr/>
        </p:nvSpPr>
        <p:spPr>
          <a:xfrm>
            <a:off x="2911679" y="3608478"/>
            <a:ext cx="619543" cy="327727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4E999E83-A6C1-1D03-5FA6-0BA3BCEA3AEC}"/>
              </a:ext>
            </a:extLst>
          </p:cNvPr>
          <p:cNvGrpSpPr/>
          <p:nvPr/>
        </p:nvGrpSpPr>
        <p:grpSpPr>
          <a:xfrm>
            <a:off x="3630877" y="3390583"/>
            <a:ext cx="822149" cy="1207231"/>
            <a:chOff x="4317209" y="1028700"/>
            <a:chExt cx="382972" cy="5623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ECB5FD-64CB-D4CC-7B76-C3CCC4E0E0A0}"/>
                </a:ext>
              </a:extLst>
            </p:cNvPr>
            <p:cNvSpPr/>
            <p:nvPr/>
          </p:nvSpPr>
          <p:spPr bwMode="auto">
            <a:xfrm>
              <a:off x="4338638" y="1028700"/>
              <a:ext cx="338138" cy="3381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BBAD096-5A2D-9179-D485-070C962A06F9}"/>
                </a:ext>
              </a:extLst>
            </p:cNvPr>
            <p:cNvSpPr/>
            <p:nvPr/>
          </p:nvSpPr>
          <p:spPr bwMode="auto">
            <a:xfrm>
              <a:off x="4317209" y="1208078"/>
              <a:ext cx="382972" cy="382972"/>
            </a:xfrm>
            <a:prstGeom prst="arc">
              <a:avLst>
                <a:gd name="adj1" fmla="val 13357594"/>
                <a:gd name="adj2" fmla="val 18937516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10" name="Straight Arrow Connector 19">
              <a:extLst>
                <a:ext uri="{FF2B5EF4-FFF2-40B4-BE49-F238E27FC236}">
                  <a16:creationId xmlns:a16="http://schemas.microsoft.com/office/drawing/2014/main" id="{B5DC130A-8C28-DDC3-FA9E-800D85B0E89E}"/>
                </a:ext>
              </a:extLst>
            </p:cNvPr>
            <p:cNvCxnSpPr/>
            <p:nvPr/>
          </p:nvCxnSpPr>
          <p:spPr bwMode="auto">
            <a:xfrm flipV="1">
              <a:off x="4507707" y="1065167"/>
              <a:ext cx="116681" cy="265204"/>
            </a:xfrm>
            <a:prstGeom prst="straightConnector1">
              <a:avLst/>
            </a:prstGeom>
            <a:solidFill>
              <a:srgbClr val="7DD9CE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11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51A7D116-3B91-1D8B-4C1A-2A86EA97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02" y="2660916"/>
            <a:ext cx="1090318" cy="8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EAE7662-A795-500E-10C8-E7A685CD8F74}"/>
              </a:ext>
            </a:extLst>
          </p:cNvPr>
          <p:cNvSpPr txBox="1"/>
          <p:nvPr/>
        </p:nvSpPr>
        <p:spPr>
          <a:xfrm>
            <a:off x="1043595" y="4431707"/>
            <a:ext cx="4487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Measurement</a:t>
            </a:r>
            <a:r>
              <a:rPr lang="fr-FR" sz="2400" dirty="0"/>
              <a:t> </a:t>
            </a:r>
            <a:r>
              <a:rPr lang="fr-FR" sz="2400" dirty="0" err="1"/>
              <a:t>backaction</a:t>
            </a:r>
            <a:endParaRPr lang="fr-FR" sz="2400" dirty="0"/>
          </a:p>
          <a:p>
            <a:r>
              <a:rPr lang="fr-FR" sz="2400" dirty="0" err="1"/>
              <a:t>Measurement-powered</a:t>
            </a:r>
            <a:r>
              <a:rPr lang="fr-FR" sz="2400" dirty="0"/>
              <a:t> engines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5D5DC7F-B4D7-5FCB-736D-200A89F6BFB3}"/>
              </a:ext>
            </a:extLst>
          </p:cNvPr>
          <p:cNvSpPr/>
          <p:nvPr/>
        </p:nvSpPr>
        <p:spPr>
          <a:xfrm>
            <a:off x="7621122" y="3410664"/>
            <a:ext cx="556591" cy="5433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25" name="Flèche vers la gauche 24">
            <a:extLst>
              <a:ext uri="{FF2B5EF4-FFF2-40B4-BE49-F238E27FC236}">
                <a16:creationId xmlns:a16="http://schemas.microsoft.com/office/drawing/2014/main" id="{CBFCC1A7-849E-72A6-3864-2031A3FBCF85}"/>
              </a:ext>
            </a:extLst>
          </p:cNvPr>
          <p:cNvSpPr/>
          <p:nvPr/>
        </p:nvSpPr>
        <p:spPr>
          <a:xfrm>
            <a:off x="6977355" y="3545945"/>
            <a:ext cx="619543" cy="327727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8" descr="Battery Health - Monitor Stats dans l'App Store">
            <a:extLst>
              <a:ext uri="{FF2B5EF4-FFF2-40B4-BE49-F238E27FC236}">
                <a16:creationId xmlns:a16="http://schemas.microsoft.com/office/drawing/2014/main" id="{FAE8F89A-62DC-62A1-D517-3F44CE30F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6061606" y="3299952"/>
            <a:ext cx="1226724" cy="730678"/>
          </a:xfrm>
          <a:prstGeom prst="rect">
            <a:avLst/>
          </a:prstGeom>
          <a:noFill/>
        </p:spPr>
      </p:pic>
      <p:sp>
        <p:nvSpPr>
          <p:cNvPr id="27" name="Flèche vers la gauche 26">
            <a:extLst>
              <a:ext uri="{FF2B5EF4-FFF2-40B4-BE49-F238E27FC236}">
                <a16:creationId xmlns:a16="http://schemas.microsoft.com/office/drawing/2014/main" id="{506D9858-A43D-4DE2-8039-AC246F644BB4}"/>
              </a:ext>
            </a:extLst>
          </p:cNvPr>
          <p:cNvSpPr/>
          <p:nvPr/>
        </p:nvSpPr>
        <p:spPr>
          <a:xfrm>
            <a:off x="8177713" y="3537279"/>
            <a:ext cx="619543" cy="327727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34C4428C-D972-A9E5-8151-4A388B0EE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536" y="2589717"/>
            <a:ext cx="1090318" cy="8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149,269 Thermometer Stock Photos, Pictures &amp; Royalty-Free Images - iStock">
            <a:extLst>
              <a:ext uri="{FF2B5EF4-FFF2-40B4-BE49-F238E27FC236}">
                <a16:creationId xmlns:a16="http://schemas.microsoft.com/office/drawing/2014/main" id="{D7B11D96-BB03-5851-2E00-45287A97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62" y="3232788"/>
            <a:ext cx="1073426" cy="10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168C182-8054-2128-E5FE-8C0A6D2BCCA4}"/>
              </a:ext>
            </a:extLst>
          </p:cNvPr>
          <p:cNvCxnSpPr/>
          <p:nvPr/>
        </p:nvCxnSpPr>
        <p:spPr>
          <a:xfrm flipH="1">
            <a:off x="8996663" y="3232788"/>
            <a:ext cx="1688123" cy="81803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335AC71-3E08-F2FC-7E4A-3DC011DD9DF4}"/>
              </a:ext>
            </a:extLst>
          </p:cNvPr>
          <p:cNvCxnSpPr>
            <a:cxnSpLocks/>
          </p:cNvCxnSpPr>
          <p:nvPr/>
        </p:nvCxnSpPr>
        <p:spPr>
          <a:xfrm flipH="1" flipV="1">
            <a:off x="8996663" y="3232788"/>
            <a:ext cx="1592153" cy="79210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774F5E42-1A79-CE12-61BD-9A4491AC9EF3}"/>
              </a:ext>
            </a:extLst>
          </p:cNvPr>
          <p:cNvSpPr txBox="1"/>
          <p:nvPr/>
        </p:nvSpPr>
        <p:spPr>
          <a:xfrm>
            <a:off x="6309629" y="4418864"/>
            <a:ext cx="4658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Coupling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a non-</a:t>
            </a:r>
            <a:r>
              <a:rPr lang="fr-FR" sz="2400" dirty="0" err="1"/>
              <a:t>equilibrium</a:t>
            </a:r>
            <a:r>
              <a:rPr lang="fr-FR" sz="2400" dirty="0"/>
              <a:t> </a:t>
            </a:r>
            <a:r>
              <a:rPr lang="fr-FR" sz="2400" dirty="0" err="1"/>
              <a:t>reservoir</a:t>
            </a:r>
            <a:r>
              <a:rPr lang="fr-FR" sz="2400" dirty="0"/>
              <a:t>, </a:t>
            </a:r>
            <a:r>
              <a:rPr lang="fr-FR" sz="2400" dirty="0" err="1"/>
              <a:t>driven</a:t>
            </a:r>
            <a:r>
              <a:rPr lang="fr-FR" sz="2400" dirty="0"/>
              <a:t>-dissipative </a:t>
            </a:r>
            <a:r>
              <a:rPr lang="fr-FR" sz="2400" dirty="0" err="1"/>
              <a:t>systems</a:t>
            </a:r>
            <a:endParaRPr lang="fr-FR" sz="2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9CC5459-A3AF-A511-DE06-79A37F80C05E}"/>
              </a:ext>
            </a:extLst>
          </p:cNvPr>
          <p:cNvSpPr txBox="1"/>
          <p:nvPr/>
        </p:nvSpPr>
        <p:spPr>
          <a:xfrm>
            <a:off x="888929" y="5669407"/>
            <a:ext cx="11572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 err="1"/>
              <a:t>These</a:t>
            </a:r>
            <a:r>
              <a:rPr lang="fr-FR" sz="2400" i="1" dirty="0"/>
              <a:t> are open </a:t>
            </a:r>
            <a:r>
              <a:rPr lang="fr-FR" sz="2400" i="1" dirty="0" err="1"/>
              <a:t>systems</a:t>
            </a:r>
            <a:endParaRPr lang="fr-FR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/>
              <a:t>Big </a:t>
            </a:r>
            <a:r>
              <a:rPr lang="fr-FR" sz="2400" i="1" dirty="0" err="1"/>
              <a:t>debates</a:t>
            </a:r>
            <a:r>
              <a:rPr lang="fr-FR" sz="2400" i="1" dirty="0"/>
              <a:t> about </a:t>
            </a:r>
            <a:r>
              <a:rPr lang="fr-FR" sz="2400" i="1" dirty="0" err="1"/>
              <a:t>heat</a:t>
            </a:r>
            <a:r>
              <a:rPr lang="fr-FR" sz="2400" i="1" dirty="0"/>
              <a:t> and </a:t>
            </a:r>
            <a:r>
              <a:rPr lang="fr-FR" sz="2400" i="1" dirty="0" err="1"/>
              <a:t>work</a:t>
            </a:r>
            <a:r>
              <a:rPr lang="fr-FR" sz="2400" i="1" dirty="0"/>
              <a:t> </a:t>
            </a:r>
            <a:r>
              <a:rPr lang="fr-FR" sz="2400" b="1" i="1" dirty="0" err="1"/>
              <a:t>definitions</a:t>
            </a:r>
            <a:r>
              <a:rPr lang="fr-FR" sz="2400" i="1" dirty="0"/>
              <a:t>, and how to </a:t>
            </a:r>
            <a:r>
              <a:rPr lang="fr-FR" sz="2400" b="1" i="1" dirty="0" err="1"/>
              <a:t>measure</a:t>
            </a:r>
            <a:r>
              <a:rPr lang="fr-FR" sz="2400" i="1" dirty="0"/>
              <a:t> </a:t>
            </a:r>
            <a:r>
              <a:rPr lang="fr-FR" sz="2400" i="1" dirty="0" err="1"/>
              <a:t>them</a:t>
            </a:r>
            <a:endParaRPr lang="fr-FR" sz="240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82FA041-0B3C-55DB-4E1A-79ACCF94CC0E}"/>
              </a:ext>
            </a:extLst>
          </p:cNvPr>
          <p:cNvSpPr txBox="1"/>
          <p:nvPr/>
        </p:nvSpPr>
        <p:spPr>
          <a:xfrm>
            <a:off x="988178" y="1184453"/>
            <a:ext cx="8827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 err="1"/>
              <a:t>Study</a:t>
            </a:r>
            <a:r>
              <a:rPr lang="fr-FR" sz="2400" i="1" dirty="0"/>
              <a:t> of </a:t>
            </a:r>
            <a:r>
              <a:rPr lang="fr-FR" sz="2400" i="1" dirty="0" err="1"/>
              <a:t>energy</a:t>
            </a:r>
            <a:r>
              <a:rPr lang="fr-FR" sz="2400" i="1" dirty="0"/>
              <a:t> and </a:t>
            </a:r>
            <a:r>
              <a:rPr lang="fr-FR" sz="2400" i="1" dirty="0" err="1"/>
              <a:t>entropy</a:t>
            </a:r>
            <a:r>
              <a:rPr lang="fr-FR" sz="2400" i="1" dirty="0"/>
              <a:t> flows in the quantum </a:t>
            </a:r>
            <a:r>
              <a:rPr lang="fr-FR" sz="2400" i="1" dirty="0" err="1"/>
              <a:t>realm</a:t>
            </a:r>
            <a:endParaRPr lang="fr-FR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/>
              <a:t>No </a:t>
            </a:r>
            <a:r>
              <a:rPr lang="fr-FR" sz="2400" i="1" dirty="0" err="1"/>
              <a:t>temperature</a:t>
            </a:r>
            <a:r>
              <a:rPr lang="fr-FR" sz="2400" i="1" dirty="0"/>
              <a:t>, but a source of </a:t>
            </a:r>
            <a:r>
              <a:rPr lang="fr-FR" sz="2400" i="1" dirty="0" err="1"/>
              <a:t>randomness</a:t>
            </a:r>
            <a:endParaRPr lang="fr-FR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 err="1"/>
              <a:t>Two</a:t>
            </a:r>
            <a:r>
              <a:rPr lang="fr-FR" sz="2400" i="1" dirty="0"/>
              <a:t> </a:t>
            </a:r>
            <a:r>
              <a:rPr lang="fr-FR" sz="2400" i="1" dirty="0" err="1"/>
              <a:t>typical</a:t>
            </a:r>
            <a:r>
              <a:rPr lang="fr-FR" sz="2400" i="1" dirty="0"/>
              <a:t> situations:</a:t>
            </a:r>
          </a:p>
        </p:txBody>
      </p:sp>
    </p:spTree>
    <p:extLst>
      <p:ext uri="{BB962C8B-B14F-4D97-AF65-F5344CB8AC3E}">
        <p14:creationId xmlns:p14="http://schemas.microsoft.com/office/powerpoint/2010/main" val="1410115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3A379-104D-E47C-78B7-3ABCCC27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</a:t>
            </a:r>
            <a:r>
              <a:rPr lang="fr-FR" dirty="0" err="1"/>
              <a:t>safer</a:t>
            </a:r>
            <a:r>
              <a:rPr lang="fr-FR" dirty="0"/>
              <a:t> situation: bipartite quantum </a:t>
            </a:r>
            <a:r>
              <a:rPr lang="fr-FR" dirty="0" err="1"/>
              <a:t>energetics</a:t>
            </a:r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3DFE969-D971-8835-9CBC-AF1341030891}"/>
              </a:ext>
            </a:extLst>
          </p:cNvPr>
          <p:cNvSpPr/>
          <p:nvPr/>
        </p:nvSpPr>
        <p:spPr>
          <a:xfrm>
            <a:off x="872452" y="1883368"/>
            <a:ext cx="725901" cy="7259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8674BF0-A813-760A-D754-EE72892BE26B}"/>
              </a:ext>
            </a:extLst>
          </p:cNvPr>
          <p:cNvSpPr/>
          <p:nvPr/>
        </p:nvSpPr>
        <p:spPr>
          <a:xfrm>
            <a:off x="2923990" y="1888336"/>
            <a:ext cx="725901" cy="7259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4" name="Double flèche horizontale 13">
            <a:extLst>
              <a:ext uri="{FF2B5EF4-FFF2-40B4-BE49-F238E27FC236}">
                <a16:creationId xmlns:a16="http://schemas.microsoft.com/office/drawing/2014/main" id="{0C9ECF3F-08CF-7D70-241A-FF11D796E0E6}"/>
              </a:ext>
            </a:extLst>
          </p:cNvPr>
          <p:cNvSpPr/>
          <p:nvPr/>
        </p:nvSpPr>
        <p:spPr>
          <a:xfrm>
            <a:off x="1677023" y="2078758"/>
            <a:ext cx="1168296" cy="32772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ED964E5A-A47F-A940-BBEB-DE1BA3D3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96" y="1427370"/>
            <a:ext cx="565913" cy="45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26BA0529-1A77-2D97-7470-98629EAD1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62" y="1404865"/>
            <a:ext cx="565913" cy="45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4A8B7A0-3E42-5CF7-3B79-F0FBF911F871}"/>
              </a:ext>
            </a:extLst>
          </p:cNvPr>
          <p:cNvSpPr txBox="1"/>
          <p:nvPr/>
        </p:nvSpPr>
        <p:spPr>
          <a:xfrm>
            <a:off x="4179266" y="1546480"/>
            <a:ext cx="5762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Bipartite </a:t>
            </a:r>
            <a:r>
              <a:rPr lang="fr-FR" sz="2400" dirty="0" err="1"/>
              <a:t>isolated</a:t>
            </a:r>
            <a:r>
              <a:rPr lang="fr-FR" sz="2400" dirty="0"/>
              <a:t> quantum system</a:t>
            </a:r>
          </a:p>
          <a:p>
            <a:r>
              <a:rPr lang="fr-FR" sz="2400" dirty="0" err="1"/>
              <a:t>Autonomous</a:t>
            </a:r>
            <a:r>
              <a:rPr lang="fr-FR" sz="2400" dirty="0"/>
              <a:t> =&gt; Global </a:t>
            </a:r>
            <a:r>
              <a:rPr lang="fr-FR" sz="2400" dirty="0" err="1"/>
              <a:t>energy</a:t>
            </a:r>
            <a:r>
              <a:rPr lang="fr-FR" sz="2400" dirty="0"/>
              <a:t> conservation</a:t>
            </a:r>
          </a:p>
          <a:p>
            <a:r>
              <a:rPr lang="fr-FR" sz="2400" dirty="0" err="1"/>
              <a:t>Characterization</a:t>
            </a:r>
            <a:r>
              <a:rPr lang="fr-FR" sz="2400" dirty="0"/>
              <a:t> of </a:t>
            </a:r>
            <a:r>
              <a:rPr lang="fr-FR" sz="2400" dirty="0" err="1"/>
              <a:t>energy</a:t>
            </a:r>
            <a:r>
              <a:rPr lang="fr-FR" sz="2400" dirty="0"/>
              <a:t> exchanges </a:t>
            </a:r>
            <a:r>
              <a:rPr lang="fr-FR" sz="2400" dirty="0" err="1"/>
              <a:t>between</a:t>
            </a:r>
            <a:r>
              <a:rPr lang="fr-FR" sz="2400" dirty="0"/>
              <a:t> A and B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1969A18-DA55-88B4-1FE6-707FFBC52D1F}"/>
              </a:ext>
            </a:extLst>
          </p:cNvPr>
          <p:cNvCxnSpPr>
            <a:cxnSpLocks/>
          </p:cNvCxnSpPr>
          <p:nvPr/>
        </p:nvCxnSpPr>
        <p:spPr>
          <a:xfrm>
            <a:off x="1992341" y="1404865"/>
            <a:ext cx="394416" cy="15411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atrice CAMATI | PostDoc Position | PhD in Physics | University of Oxford,  Oxford | OX | Research profile">
            <a:extLst>
              <a:ext uri="{FF2B5EF4-FFF2-40B4-BE49-F238E27FC236}">
                <a16:creationId xmlns:a16="http://schemas.microsoft.com/office/drawing/2014/main" id="{9CD40415-9C79-9045-CA1B-6EDD1C87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28" y="1404865"/>
            <a:ext cx="1302952" cy="130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27B545-07CE-21AE-66FD-6D0619E06FD0}"/>
              </a:ext>
            </a:extLst>
          </p:cNvPr>
          <p:cNvSpPr/>
          <p:nvPr/>
        </p:nvSpPr>
        <p:spPr>
          <a:xfrm>
            <a:off x="10215956" y="2707817"/>
            <a:ext cx="1302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P. </a:t>
            </a:r>
            <a:r>
              <a:rPr lang="fr-FR" dirty="0" err="1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Camati</a:t>
            </a:r>
            <a:endParaRPr lang="fr-FR" dirty="0"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I. Néel &amp; Oxford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BC15AA-DE9A-1050-A1E5-156098E4A305}"/>
              </a:ext>
            </a:extLst>
          </p:cNvPr>
          <p:cNvSpPr txBox="1"/>
          <p:nvPr/>
        </p:nvSpPr>
        <p:spPr>
          <a:xfrm>
            <a:off x="872452" y="3491882"/>
            <a:ext cx="9514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Work-like and </a:t>
            </a:r>
            <a:r>
              <a:rPr lang="fr-FR" sz="2400" dirty="0" err="1"/>
              <a:t>heat</a:t>
            </a:r>
            <a:r>
              <a:rPr lang="fr-FR" sz="2400" dirty="0"/>
              <a:t>-like </a:t>
            </a:r>
            <a:r>
              <a:rPr lang="fr-FR" sz="2400" dirty="0" err="1"/>
              <a:t>energy</a:t>
            </a:r>
            <a:r>
              <a:rPr lang="fr-FR" sz="2400" dirty="0"/>
              <a:t> flows, </a:t>
            </a:r>
            <a:r>
              <a:rPr lang="fr-FR" sz="2400" dirty="0" err="1"/>
              <a:t>measurable</a:t>
            </a:r>
            <a:r>
              <a:rPr lang="fr-FR" sz="2400" dirty="0"/>
              <a:t> </a:t>
            </a:r>
            <a:r>
              <a:rPr lang="fr-FR" sz="2400" dirty="0" err="1"/>
              <a:t>quantities</a:t>
            </a:r>
            <a:endParaRPr lang="fr-FR" sz="24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66F0407-F9B0-2C46-6367-A4DAAE4CB8F8}"/>
              </a:ext>
            </a:extLst>
          </p:cNvPr>
          <p:cNvSpPr/>
          <p:nvPr/>
        </p:nvSpPr>
        <p:spPr>
          <a:xfrm>
            <a:off x="1807560" y="4922230"/>
            <a:ext cx="562708" cy="5383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F006A32-6C0B-542B-86AC-576017B89EA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76970" y="5882814"/>
            <a:ext cx="17739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I. Maillette de </a:t>
            </a:r>
            <a:r>
              <a:rPr lang="fr-FR" dirty="0" err="1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Buy</a:t>
            </a:r>
            <a:r>
              <a:rPr lang="fr-FR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Wenniger</a:t>
            </a:r>
            <a:r>
              <a:rPr lang="fr-FR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Imperial </a:t>
            </a:r>
            <a:r>
              <a:rPr lang="fr-FR" dirty="0" err="1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College</a:t>
            </a:r>
            <a:r>
              <a:rPr lang="fr-FR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1D9932-4A7C-F8B7-6D92-46A3C6AFE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4" y="4280948"/>
            <a:ext cx="1359568" cy="1601866"/>
          </a:xfrm>
          <a:prstGeom prst="rect">
            <a:avLst/>
          </a:prstGeom>
        </p:spPr>
      </p:pic>
      <p:pic>
        <p:nvPicPr>
          <p:cNvPr id="10" name="Picture 4" descr="Pascale Senellart | Université Paris-Saclay">
            <a:extLst>
              <a:ext uri="{FF2B5EF4-FFF2-40B4-BE49-F238E27FC236}">
                <a16:creationId xmlns:a16="http://schemas.microsoft.com/office/drawing/2014/main" id="{D6BC9C6B-519A-E391-EAB2-E6F59162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67" y="4346944"/>
            <a:ext cx="1613818" cy="161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5641A-62D8-602F-6822-5D172DA3E23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28896" y="5960762"/>
            <a:ext cx="14238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P. </a:t>
            </a:r>
            <a:r>
              <a:rPr lang="fr-FR" dirty="0" err="1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Senellart</a:t>
            </a:r>
            <a:r>
              <a:rPr lang="fr-FR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C2N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094BD13-68DD-2E9C-9F10-BC8E87A9D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195" y="4329289"/>
            <a:ext cx="6352204" cy="20135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3017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226BA-2946-E1F5-8B06-48E2E87E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Application of BQE: </a:t>
            </a:r>
            <a:r>
              <a:rPr lang="fr-FR" dirty="0" err="1"/>
              <a:t>Energetics</a:t>
            </a:r>
            <a:r>
              <a:rPr lang="fr-FR" dirty="0"/>
              <a:t> of qubit-light interactions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D97347-6B14-A01F-1CD2-BFBEFD8F3C5D}"/>
              </a:ext>
            </a:extLst>
          </p:cNvPr>
          <p:cNvSpPr txBox="1"/>
          <p:nvPr/>
        </p:nvSpPr>
        <p:spPr>
          <a:xfrm>
            <a:off x="4669100" y="1855963"/>
            <a:ext cx="313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of quantum light sources?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E75624-1F85-0D4A-3122-47155700C4AC}"/>
              </a:ext>
            </a:extLst>
          </p:cNvPr>
          <p:cNvSpPr txBox="1"/>
          <p:nvPr/>
        </p:nvSpPr>
        <p:spPr>
          <a:xfrm>
            <a:off x="8569623" y="1366886"/>
            <a:ext cx="2192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of </a:t>
            </a:r>
            <a:r>
              <a:rPr lang="fr-FR" sz="2400" dirty="0" err="1"/>
              <a:t>linear</a:t>
            </a:r>
            <a:r>
              <a:rPr lang="fr-FR" sz="2400" dirty="0"/>
              <a:t> quantum </a:t>
            </a:r>
            <a:r>
              <a:rPr lang="fr-FR" sz="2400" dirty="0" err="1"/>
              <a:t>gates</a:t>
            </a:r>
            <a:r>
              <a:rPr lang="fr-FR" sz="2400" dirty="0"/>
              <a:t>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F82C63-3522-6827-296C-5B4A11EE02DF}"/>
              </a:ext>
            </a:extLst>
          </p:cNvPr>
          <p:cNvSpPr txBox="1"/>
          <p:nvPr/>
        </p:nvSpPr>
        <p:spPr>
          <a:xfrm>
            <a:off x="7635160" y="4522816"/>
            <a:ext cx="40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of quantum interfaces?</a:t>
            </a:r>
          </a:p>
        </p:txBody>
      </p:sp>
      <p:grpSp>
        <p:nvGrpSpPr>
          <p:cNvPr id="6" name="Grouper 16">
            <a:extLst>
              <a:ext uri="{FF2B5EF4-FFF2-40B4-BE49-F238E27FC236}">
                <a16:creationId xmlns:a16="http://schemas.microsoft.com/office/drawing/2014/main" id="{C6EE62FA-8FFB-7356-CC68-C8BC2F88E286}"/>
              </a:ext>
            </a:extLst>
          </p:cNvPr>
          <p:cNvGrpSpPr/>
          <p:nvPr/>
        </p:nvGrpSpPr>
        <p:grpSpPr>
          <a:xfrm>
            <a:off x="5520818" y="2937075"/>
            <a:ext cx="2286213" cy="1137692"/>
            <a:chOff x="4403545" y="1654379"/>
            <a:chExt cx="3555716" cy="853269"/>
          </a:xfrm>
        </p:grpSpPr>
        <p:grpSp>
          <p:nvGrpSpPr>
            <p:cNvPr id="7" name="Grouper 70">
              <a:extLst>
                <a:ext uri="{FF2B5EF4-FFF2-40B4-BE49-F238E27FC236}">
                  <a16:creationId xmlns:a16="http://schemas.microsoft.com/office/drawing/2014/main" id="{962057FF-22B0-151D-26C9-934909E605BA}"/>
                </a:ext>
              </a:extLst>
            </p:cNvPr>
            <p:cNvGrpSpPr/>
            <p:nvPr/>
          </p:nvGrpSpPr>
          <p:grpSpPr>
            <a:xfrm>
              <a:off x="4403545" y="1654379"/>
              <a:ext cx="1746044" cy="853269"/>
              <a:chOff x="3677797" y="3518366"/>
              <a:chExt cx="1746044" cy="853268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6E4FB4C6-6B66-C4E6-7DEF-976704B14934}"/>
                  </a:ext>
                </a:extLst>
              </p:cNvPr>
              <p:cNvSpPr/>
              <p:nvPr/>
            </p:nvSpPr>
            <p:spPr bwMode="auto">
              <a:xfrm rot="4675389" flipH="1" flipV="1">
                <a:off x="3690282" y="3505881"/>
                <a:ext cx="853268" cy="878237"/>
              </a:xfrm>
              <a:prstGeom prst="arc">
                <a:avLst>
                  <a:gd name="adj1" fmla="val 12864125"/>
                  <a:gd name="adj2" fmla="val 0"/>
                </a:avLst>
              </a:prstGeom>
              <a:ln w="28575" cmpd="sng">
                <a:solidFill>
                  <a:srgbClr val="80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r-FR" sz="2400"/>
              </a:p>
            </p:txBody>
          </p:sp>
          <p:grpSp>
            <p:nvGrpSpPr>
              <p:cNvPr id="11" name="Grouper 76">
                <a:extLst>
                  <a:ext uri="{FF2B5EF4-FFF2-40B4-BE49-F238E27FC236}">
                    <a16:creationId xmlns:a16="http://schemas.microsoft.com/office/drawing/2014/main" id="{B795256D-F993-3684-568F-8C0AC79952C7}"/>
                  </a:ext>
                </a:extLst>
              </p:cNvPr>
              <p:cNvGrpSpPr/>
              <p:nvPr/>
            </p:nvGrpSpPr>
            <p:grpSpPr>
              <a:xfrm>
                <a:off x="4116917" y="3548751"/>
                <a:ext cx="1306924" cy="705912"/>
                <a:chOff x="4628239" y="2602965"/>
                <a:chExt cx="1306924" cy="705912"/>
              </a:xfrm>
            </p:grpSpPr>
            <p:cxnSp>
              <p:nvCxnSpPr>
                <p:cNvPr id="12" name="Straight Connector 94">
                  <a:extLst>
                    <a:ext uri="{FF2B5EF4-FFF2-40B4-BE49-F238E27FC236}">
                      <a16:creationId xmlns:a16="http://schemas.microsoft.com/office/drawing/2014/main" id="{6BF77A76-3047-822E-5D7B-FC1886829D4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628239" y="2602965"/>
                  <a:ext cx="1306924" cy="2380"/>
                </a:xfrm>
                <a:prstGeom prst="line">
                  <a:avLst/>
                </a:prstGeom>
                <a:ln w="38100" cmpd="sng">
                  <a:solidFill>
                    <a:srgbClr val="040AF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97">
                  <a:extLst>
                    <a:ext uri="{FF2B5EF4-FFF2-40B4-BE49-F238E27FC236}">
                      <a16:creationId xmlns:a16="http://schemas.microsoft.com/office/drawing/2014/main" id="{AC4A0797-0378-E359-4B8E-A0D7E273B80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670657" y="3308877"/>
                  <a:ext cx="1264506" cy="0"/>
                </a:xfrm>
                <a:prstGeom prst="line">
                  <a:avLst/>
                </a:prstGeom>
                <a:ln w="38100" cmpd="sng">
                  <a:solidFill>
                    <a:srgbClr val="040AF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Freeform 175">
              <a:extLst>
                <a:ext uri="{FF2B5EF4-FFF2-40B4-BE49-F238E27FC236}">
                  <a16:creationId xmlns:a16="http://schemas.microsoft.com/office/drawing/2014/main" id="{59567302-D60D-77E4-68F4-0EBCB62321DA}"/>
                </a:ext>
              </a:extLst>
            </p:cNvPr>
            <p:cNvSpPr/>
            <p:nvPr/>
          </p:nvSpPr>
          <p:spPr bwMode="auto">
            <a:xfrm>
              <a:off x="5755365" y="1918367"/>
              <a:ext cx="2203896" cy="144948"/>
            </a:xfrm>
            <a:custGeom>
              <a:avLst/>
              <a:gdLst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52450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52450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52450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52450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52450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52450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52450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52450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52450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66737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55625 h 555625"/>
                <a:gd name="connsiteX1" fmla="*/ 285750 w 2314575"/>
                <a:gd name="connsiteY1" fmla="*/ 41275 h 555625"/>
                <a:gd name="connsiteX2" fmla="*/ 566737 w 2314575"/>
                <a:gd name="connsiteY2" fmla="*/ 546100 h 555625"/>
                <a:gd name="connsiteX3" fmla="*/ 838200 w 2314575"/>
                <a:gd name="connsiteY3" fmla="*/ 41275 h 555625"/>
                <a:gd name="connsiteX4" fmla="*/ 1114425 w 2314575"/>
                <a:gd name="connsiteY4" fmla="*/ 546100 h 555625"/>
                <a:gd name="connsiteX5" fmla="*/ 1390650 w 2314575"/>
                <a:gd name="connsiteY5" fmla="*/ 41275 h 555625"/>
                <a:gd name="connsiteX6" fmla="*/ 1666875 w 2314575"/>
                <a:gd name="connsiteY6" fmla="*/ 546100 h 555625"/>
                <a:gd name="connsiteX7" fmla="*/ 1943100 w 2314575"/>
                <a:gd name="connsiteY7" fmla="*/ 41275 h 555625"/>
                <a:gd name="connsiteX8" fmla="*/ 2085975 w 2314575"/>
                <a:gd name="connsiteY8" fmla="*/ 298450 h 555625"/>
                <a:gd name="connsiteX9" fmla="*/ 2314575 w 2314575"/>
                <a:gd name="connsiteY9" fmla="*/ 336550 h 555625"/>
                <a:gd name="connsiteX0" fmla="*/ 0 w 2314575"/>
                <a:gd name="connsiteY0" fmla="*/ 515937 h 515937"/>
                <a:gd name="connsiteX1" fmla="*/ 285750 w 2314575"/>
                <a:gd name="connsiteY1" fmla="*/ 1587 h 515937"/>
                <a:gd name="connsiteX2" fmla="*/ 566737 w 2314575"/>
                <a:gd name="connsiteY2" fmla="*/ 506412 h 515937"/>
                <a:gd name="connsiteX3" fmla="*/ 838200 w 2314575"/>
                <a:gd name="connsiteY3" fmla="*/ 1587 h 515937"/>
                <a:gd name="connsiteX4" fmla="*/ 1114425 w 2314575"/>
                <a:gd name="connsiteY4" fmla="*/ 506412 h 515937"/>
                <a:gd name="connsiteX5" fmla="*/ 1390650 w 2314575"/>
                <a:gd name="connsiteY5" fmla="*/ 1587 h 515937"/>
                <a:gd name="connsiteX6" fmla="*/ 1666875 w 2314575"/>
                <a:gd name="connsiteY6" fmla="*/ 506412 h 515937"/>
                <a:gd name="connsiteX7" fmla="*/ 1943100 w 2314575"/>
                <a:gd name="connsiteY7" fmla="*/ 1587 h 515937"/>
                <a:gd name="connsiteX8" fmla="*/ 2085975 w 2314575"/>
                <a:gd name="connsiteY8" fmla="*/ 258762 h 515937"/>
                <a:gd name="connsiteX9" fmla="*/ 2314575 w 2314575"/>
                <a:gd name="connsiteY9" fmla="*/ 296862 h 515937"/>
                <a:gd name="connsiteX0" fmla="*/ 0 w 2314575"/>
                <a:gd name="connsiteY0" fmla="*/ 515937 h 515937"/>
                <a:gd name="connsiteX1" fmla="*/ 285750 w 2314575"/>
                <a:gd name="connsiteY1" fmla="*/ 1587 h 515937"/>
                <a:gd name="connsiteX2" fmla="*/ 566737 w 2314575"/>
                <a:gd name="connsiteY2" fmla="*/ 506412 h 515937"/>
                <a:gd name="connsiteX3" fmla="*/ 838200 w 2314575"/>
                <a:gd name="connsiteY3" fmla="*/ 1587 h 515937"/>
                <a:gd name="connsiteX4" fmla="*/ 1114425 w 2314575"/>
                <a:gd name="connsiteY4" fmla="*/ 506412 h 515937"/>
                <a:gd name="connsiteX5" fmla="*/ 1390650 w 2314575"/>
                <a:gd name="connsiteY5" fmla="*/ 1587 h 515937"/>
                <a:gd name="connsiteX6" fmla="*/ 1666875 w 2314575"/>
                <a:gd name="connsiteY6" fmla="*/ 506412 h 515937"/>
                <a:gd name="connsiteX7" fmla="*/ 1943100 w 2314575"/>
                <a:gd name="connsiteY7" fmla="*/ 1587 h 515937"/>
                <a:gd name="connsiteX8" fmla="*/ 2162175 w 2314575"/>
                <a:gd name="connsiteY8" fmla="*/ 254000 h 515937"/>
                <a:gd name="connsiteX9" fmla="*/ 2314575 w 2314575"/>
                <a:gd name="connsiteY9" fmla="*/ 296862 h 515937"/>
                <a:gd name="connsiteX0" fmla="*/ 0 w 2314575"/>
                <a:gd name="connsiteY0" fmla="*/ 515937 h 515937"/>
                <a:gd name="connsiteX1" fmla="*/ 285750 w 2314575"/>
                <a:gd name="connsiteY1" fmla="*/ 1587 h 515937"/>
                <a:gd name="connsiteX2" fmla="*/ 566737 w 2314575"/>
                <a:gd name="connsiteY2" fmla="*/ 506412 h 515937"/>
                <a:gd name="connsiteX3" fmla="*/ 838200 w 2314575"/>
                <a:gd name="connsiteY3" fmla="*/ 1587 h 515937"/>
                <a:gd name="connsiteX4" fmla="*/ 1114425 w 2314575"/>
                <a:gd name="connsiteY4" fmla="*/ 506412 h 515937"/>
                <a:gd name="connsiteX5" fmla="*/ 1390650 w 2314575"/>
                <a:gd name="connsiteY5" fmla="*/ 1587 h 515937"/>
                <a:gd name="connsiteX6" fmla="*/ 1666875 w 2314575"/>
                <a:gd name="connsiteY6" fmla="*/ 506412 h 515937"/>
                <a:gd name="connsiteX7" fmla="*/ 1943100 w 2314575"/>
                <a:gd name="connsiteY7" fmla="*/ 1587 h 515937"/>
                <a:gd name="connsiteX8" fmla="*/ 2162175 w 2314575"/>
                <a:gd name="connsiteY8" fmla="*/ 254000 h 515937"/>
                <a:gd name="connsiteX9" fmla="*/ 2314575 w 2314575"/>
                <a:gd name="connsiteY9" fmla="*/ 296862 h 515937"/>
                <a:gd name="connsiteX0" fmla="*/ 0 w 2314575"/>
                <a:gd name="connsiteY0" fmla="*/ 515937 h 515937"/>
                <a:gd name="connsiteX1" fmla="*/ 285750 w 2314575"/>
                <a:gd name="connsiteY1" fmla="*/ 1587 h 515937"/>
                <a:gd name="connsiteX2" fmla="*/ 566737 w 2314575"/>
                <a:gd name="connsiteY2" fmla="*/ 506412 h 515937"/>
                <a:gd name="connsiteX3" fmla="*/ 838200 w 2314575"/>
                <a:gd name="connsiteY3" fmla="*/ 1587 h 515937"/>
                <a:gd name="connsiteX4" fmla="*/ 1114425 w 2314575"/>
                <a:gd name="connsiteY4" fmla="*/ 506412 h 515937"/>
                <a:gd name="connsiteX5" fmla="*/ 1390650 w 2314575"/>
                <a:gd name="connsiteY5" fmla="*/ 1587 h 515937"/>
                <a:gd name="connsiteX6" fmla="*/ 1666875 w 2314575"/>
                <a:gd name="connsiteY6" fmla="*/ 506412 h 515937"/>
                <a:gd name="connsiteX7" fmla="*/ 1943100 w 2314575"/>
                <a:gd name="connsiteY7" fmla="*/ 1587 h 515937"/>
                <a:gd name="connsiteX8" fmla="*/ 2162175 w 2314575"/>
                <a:gd name="connsiteY8" fmla="*/ 254000 h 515937"/>
                <a:gd name="connsiteX9" fmla="*/ 2314575 w 2314575"/>
                <a:gd name="connsiteY9" fmla="*/ 296862 h 515937"/>
                <a:gd name="connsiteX0" fmla="*/ 0 w 2433637"/>
                <a:gd name="connsiteY0" fmla="*/ 515937 h 515937"/>
                <a:gd name="connsiteX1" fmla="*/ 285750 w 2433637"/>
                <a:gd name="connsiteY1" fmla="*/ 1587 h 515937"/>
                <a:gd name="connsiteX2" fmla="*/ 566737 w 2433637"/>
                <a:gd name="connsiteY2" fmla="*/ 506412 h 515937"/>
                <a:gd name="connsiteX3" fmla="*/ 838200 w 2433637"/>
                <a:gd name="connsiteY3" fmla="*/ 1587 h 515937"/>
                <a:gd name="connsiteX4" fmla="*/ 1114425 w 2433637"/>
                <a:gd name="connsiteY4" fmla="*/ 506412 h 515937"/>
                <a:gd name="connsiteX5" fmla="*/ 1390650 w 2433637"/>
                <a:gd name="connsiteY5" fmla="*/ 1587 h 515937"/>
                <a:gd name="connsiteX6" fmla="*/ 1666875 w 2433637"/>
                <a:gd name="connsiteY6" fmla="*/ 506412 h 515937"/>
                <a:gd name="connsiteX7" fmla="*/ 1943100 w 2433637"/>
                <a:gd name="connsiteY7" fmla="*/ 1587 h 515937"/>
                <a:gd name="connsiteX8" fmla="*/ 2162175 w 2433637"/>
                <a:gd name="connsiteY8" fmla="*/ 254000 h 515937"/>
                <a:gd name="connsiteX9" fmla="*/ 2433637 w 2433637"/>
                <a:gd name="connsiteY9" fmla="*/ 258762 h 515937"/>
                <a:gd name="connsiteX0" fmla="*/ 0 w 2433637"/>
                <a:gd name="connsiteY0" fmla="*/ 515937 h 515937"/>
                <a:gd name="connsiteX1" fmla="*/ 285750 w 2433637"/>
                <a:gd name="connsiteY1" fmla="*/ 1587 h 515937"/>
                <a:gd name="connsiteX2" fmla="*/ 566737 w 2433637"/>
                <a:gd name="connsiteY2" fmla="*/ 506412 h 515937"/>
                <a:gd name="connsiteX3" fmla="*/ 838200 w 2433637"/>
                <a:gd name="connsiteY3" fmla="*/ 1587 h 515937"/>
                <a:gd name="connsiteX4" fmla="*/ 1114425 w 2433637"/>
                <a:gd name="connsiteY4" fmla="*/ 506412 h 515937"/>
                <a:gd name="connsiteX5" fmla="*/ 1390650 w 2433637"/>
                <a:gd name="connsiteY5" fmla="*/ 1587 h 515937"/>
                <a:gd name="connsiteX6" fmla="*/ 1666875 w 2433637"/>
                <a:gd name="connsiteY6" fmla="*/ 506412 h 515937"/>
                <a:gd name="connsiteX7" fmla="*/ 1943100 w 2433637"/>
                <a:gd name="connsiteY7" fmla="*/ 1587 h 515937"/>
                <a:gd name="connsiteX8" fmla="*/ 2162175 w 2433637"/>
                <a:gd name="connsiteY8" fmla="*/ 254000 h 515937"/>
                <a:gd name="connsiteX9" fmla="*/ 2433637 w 2433637"/>
                <a:gd name="connsiteY9" fmla="*/ 258762 h 515937"/>
                <a:gd name="connsiteX0" fmla="*/ 0 w 2781299"/>
                <a:gd name="connsiteY0" fmla="*/ 515937 h 515937"/>
                <a:gd name="connsiteX1" fmla="*/ 285750 w 2781299"/>
                <a:gd name="connsiteY1" fmla="*/ 1587 h 515937"/>
                <a:gd name="connsiteX2" fmla="*/ 566737 w 2781299"/>
                <a:gd name="connsiteY2" fmla="*/ 506412 h 515937"/>
                <a:gd name="connsiteX3" fmla="*/ 838200 w 2781299"/>
                <a:gd name="connsiteY3" fmla="*/ 1587 h 515937"/>
                <a:gd name="connsiteX4" fmla="*/ 1114425 w 2781299"/>
                <a:gd name="connsiteY4" fmla="*/ 506412 h 515937"/>
                <a:gd name="connsiteX5" fmla="*/ 1390650 w 2781299"/>
                <a:gd name="connsiteY5" fmla="*/ 1587 h 515937"/>
                <a:gd name="connsiteX6" fmla="*/ 1666875 w 2781299"/>
                <a:gd name="connsiteY6" fmla="*/ 506412 h 515937"/>
                <a:gd name="connsiteX7" fmla="*/ 1943100 w 2781299"/>
                <a:gd name="connsiteY7" fmla="*/ 1587 h 515937"/>
                <a:gd name="connsiteX8" fmla="*/ 2162175 w 2781299"/>
                <a:gd name="connsiteY8" fmla="*/ 254000 h 515937"/>
                <a:gd name="connsiteX9" fmla="*/ 2781299 w 2781299"/>
                <a:gd name="connsiteY9" fmla="*/ 253999 h 515937"/>
                <a:gd name="connsiteX0" fmla="*/ 0 w 2781299"/>
                <a:gd name="connsiteY0" fmla="*/ 515937 h 515937"/>
                <a:gd name="connsiteX1" fmla="*/ 285750 w 2781299"/>
                <a:gd name="connsiteY1" fmla="*/ 1587 h 515937"/>
                <a:gd name="connsiteX2" fmla="*/ 566737 w 2781299"/>
                <a:gd name="connsiteY2" fmla="*/ 506412 h 515937"/>
                <a:gd name="connsiteX3" fmla="*/ 838200 w 2781299"/>
                <a:gd name="connsiteY3" fmla="*/ 1587 h 515937"/>
                <a:gd name="connsiteX4" fmla="*/ 1114425 w 2781299"/>
                <a:gd name="connsiteY4" fmla="*/ 506412 h 515937"/>
                <a:gd name="connsiteX5" fmla="*/ 1390650 w 2781299"/>
                <a:gd name="connsiteY5" fmla="*/ 1587 h 515937"/>
                <a:gd name="connsiteX6" fmla="*/ 1666875 w 2781299"/>
                <a:gd name="connsiteY6" fmla="*/ 506412 h 515937"/>
                <a:gd name="connsiteX7" fmla="*/ 1943100 w 2781299"/>
                <a:gd name="connsiteY7" fmla="*/ 1587 h 515937"/>
                <a:gd name="connsiteX8" fmla="*/ 2162175 w 2781299"/>
                <a:gd name="connsiteY8" fmla="*/ 254000 h 515937"/>
                <a:gd name="connsiteX9" fmla="*/ 2781299 w 2781299"/>
                <a:gd name="connsiteY9" fmla="*/ 253999 h 515937"/>
                <a:gd name="connsiteX0" fmla="*/ 0 w 2781299"/>
                <a:gd name="connsiteY0" fmla="*/ 515937 h 515937"/>
                <a:gd name="connsiteX1" fmla="*/ 285750 w 2781299"/>
                <a:gd name="connsiteY1" fmla="*/ 1587 h 515937"/>
                <a:gd name="connsiteX2" fmla="*/ 566737 w 2781299"/>
                <a:gd name="connsiteY2" fmla="*/ 506412 h 515937"/>
                <a:gd name="connsiteX3" fmla="*/ 838200 w 2781299"/>
                <a:gd name="connsiteY3" fmla="*/ 1587 h 515937"/>
                <a:gd name="connsiteX4" fmla="*/ 1114425 w 2781299"/>
                <a:gd name="connsiteY4" fmla="*/ 506412 h 515937"/>
                <a:gd name="connsiteX5" fmla="*/ 1390650 w 2781299"/>
                <a:gd name="connsiteY5" fmla="*/ 1587 h 515937"/>
                <a:gd name="connsiteX6" fmla="*/ 1666875 w 2781299"/>
                <a:gd name="connsiteY6" fmla="*/ 506412 h 515937"/>
                <a:gd name="connsiteX7" fmla="*/ 1943100 w 2781299"/>
                <a:gd name="connsiteY7" fmla="*/ 1587 h 515937"/>
                <a:gd name="connsiteX8" fmla="*/ 2162175 w 2781299"/>
                <a:gd name="connsiteY8" fmla="*/ 254000 h 515937"/>
                <a:gd name="connsiteX9" fmla="*/ 2781299 w 2781299"/>
                <a:gd name="connsiteY9" fmla="*/ 253999 h 515937"/>
                <a:gd name="connsiteX0" fmla="*/ 0 w 2781299"/>
                <a:gd name="connsiteY0" fmla="*/ 515937 h 515937"/>
                <a:gd name="connsiteX1" fmla="*/ 285750 w 2781299"/>
                <a:gd name="connsiteY1" fmla="*/ 1587 h 515937"/>
                <a:gd name="connsiteX2" fmla="*/ 566737 w 2781299"/>
                <a:gd name="connsiteY2" fmla="*/ 506412 h 515937"/>
                <a:gd name="connsiteX3" fmla="*/ 838200 w 2781299"/>
                <a:gd name="connsiteY3" fmla="*/ 1587 h 515937"/>
                <a:gd name="connsiteX4" fmla="*/ 1114425 w 2781299"/>
                <a:gd name="connsiteY4" fmla="*/ 506412 h 515937"/>
                <a:gd name="connsiteX5" fmla="*/ 1390650 w 2781299"/>
                <a:gd name="connsiteY5" fmla="*/ 1587 h 515937"/>
                <a:gd name="connsiteX6" fmla="*/ 1666875 w 2781299"/>
                <a:gd name="connsiteY6" fmla="*/ 506412 h 515937"/>
                <a:gd name="connsiteX7" fmla="*/ 1943100 w 2781299"/>
                <a:gd name="connsiteY7" fmla="*/ 1587 h 515937"/>
                <a:gd name="connsiteX8" fmla="*/ 2162175 w 2781299"/>
                <a:gd name="connsiteY8" fmla="*/ 254000 h 515937"/>
                <a:gd name="connsiteX9" fmla="*/ 2781299 w 2781299"/>
                <a:gd name="connsiteY9" fmla="*/ 253999 h 515937"/>
                <a:gd name="connsiteX0" fmla="*/ 0 w 2781299"/>
                <a:gd name="connsiteY0" fmla="*/ 527051 h 527051"/>
                <a:gd name="connsiteX1" fmla="*/ 285750 w 2781299"/>
                <a:gd name="connsiteY1" fmla="*/ 12701 h 527051"/>
                <a:gd name="connsiteX2" fmla="*/ 566737 w 2781299"/>
                <a:gd name="connsiteY2" fmla="*/ 517526 h 527051"/>
                <a:gd name="connsiteX3" fmla="*/ 838200 w 2781299"/>
                <a:gd name="connsiteY3" fmla="*/ 12701 h 527051"/>
                <a:gd name="connsiteX4" fmla="*/ 1114425 w 2781299"/>
                <a:gd name="connsiteY4" fmla="*/ 517526 h 527051"/>
                <a:gd name="connsiteX5" fmla="*/ 1390650 w 2781299"/>
                <a:gd name="connsiteY5" fmla="*/ 12701 h 527051"/>
                <a:gd name="connsiteX6" fmla="*/ 1666875 w 2781299"/>
                <a:gd name="connsiteY6" fmla="*/ 517526 h 527051"/>
                <a:gd name="connsiteX7" fmla="*/ 1943100 w 2781299"/>
                <a:gd name="connsiteY7" fmla="*/ 12701 h 527051"/>
                <a:gd name="connsiteX8" fmla="*/ 2162175 w 2781299"/>
                <a:gd name="connsiteY8" fmla="*/ 265114 h 527051"/>
                <a:gd name="connsiteX9" fmla="*/ 2781299 w 2781299"/>
                <a:gd name="connsiteY9" fmla="*/ 265113 h 527051"/>
                <a:gd name="connsiteX0" fmla="*/ 0 w 2781299"/>
                <a:gd name="connsiteY0" fmla="*/ 515937 h 515937"/>
                <a:gd name="connsiteX1" fmla="*/ 285750 w 2781299"/>
                <a:gd name="connsiteY1" fmla="*/ 1587 h 515937"/>
                <a:gd name="connsiteX2" fmla="*/ 566737 w 2781299"/>
                <a:gd name="connsiteY2" fmla="*/ 506412 h 515937"/>
                <a:gd name="connsiteX3" fmla="*/ 838200 w 2781299"/>
                <a:gd name="connsiteY3" fmla="*/ 1587 h 515937"/>
                <a:gd name="connsiteX4" fmla="*/ 1114425 w 2781299"/>
                <a:gd name="connsiteY4" fmla="*/ 506412 h 515937"/>
                <a:gd name="connsiteX5" fmla="*/ 1390650 w 2781299"/>
                <a:gd name="connsiteY5" fmla="*/ 1587 h 515937"/>
                <a:gd name="connsiteX6" fmla="*/ 1666875 w 2781299"/>
                <a:gd name="connsiteY6" fmla="*/ 506412 h 515937"/>
                <a:gd name="connsiteX7" fmla="*/ 1943100 w 2781299"/>
                <a:gd name="connsiteY7" fmla="*/ 1587 h 515937"/>
                <a:gd name="connsiteX8" fmla="*/ 2162175 w 2781299"/>
                <a:gd name="connsiteY8" fmla="*/ 254000 h 515937"/>
                <a:gd name="connsiteX9" fmla="*/ 2781299 w 2781299"/>
                <a:gd name="connsiteY9" fmla="*/ 253999 h 515937"/>
                <a:gd name="connsiteX0" fmla="*/ 0 w 2781299"/>
                <a:gd name="connsiteY0" fmla="*/ 515937 h 515937"/>
                <a:gd name="connsiteX1" fmla="*/ 285750 w 2781299"/>
                <a:gd name="connsiteY1" fmla="*/ 1587 h 515937"/>
                <a:gd name="connsiteX2" fmla="*/ 566737 w 2781299"/>
                <a:gd name="connsiteY2" fmla="*/ 506412 h 515937"/>
                <a:gd name="connsiteX3" fmla="*/ 838200 w 2781299"/>
                <a:gd name="connsiteY3" fmla="*/ 1587 h 515937"/>
                <a:gd name="connsiteX4" fmla="*/ 1114425 w 2781299"/>
                <a:gd name="connsiteY4" fmla="*/ 506412 h 515937"/>
                <a:gd name="connsiteX5" fmla="*/ 1390650 w 2781299"/>
                <a:gd name="connsiteY5" fmla="*/ 1587 h 515937"/>
                <a:gd name="connsiteX6" fmla="*/ 1666875 w 2781299"/>
                <a:gd name="connsiteY6" fmla="*/ 506412 h 515937"/>
                <a:gd name="connsiteX7" fmla="*/ 1943100 w 2781299"/>
                <a:gd name="connsiteY7" fmla="*/ 1587 h 515937"/>
                <a:gd name="connsiteX8" fmla="*/ 2162175 w 2781299"/>
                <a:gd name="connsiteY8" fmla="*/ 254000 h 515937"/>
                <a:gd name="connsiteX9" fmla="*/ 2781299 w 2781299"/>
                <a:gd name="connsiteY9" fmla="*/ 253999 h 515937"/>
                <a:gd name="connsiteX0" fmla="*/ 0 w 2781299"/>
                <a:gd name="connsiteY0" fmla="*/ 515937 h 515937"/>
                <a:gd name="connsiteX1" fmla="*/ 285750 w 2781299"/>
                <a:gd name="connsiteY1" fmla="*/ 1587 h 515937"/>
                <a:gd name="connsiteX2" fmla="*/ 566737 w 2781299"/>
                <a:gd name="connsiteY2" fmla="*/ 506412 h 515937"/>
                <a:gd name="connsiteX3" fmla="*/ 838200 w 2781299"/>
                <a:gd name="connsiteY3" fmla="*/ 1587 h 515937"/>
                <a:gd name="connsiteX4" fmla="*/ 1114425 w 2781299"/>
                <a:gd name="connsiteY4" fmla="*/ 506412 h 515937"/>
                <a:gd name="connsiteX5" fmla="*/ 1390650 w 2781299"/>
                <a:gd name="connsiteY5" fmla="*/ 1587 h 515937"/>
                <a:gd name="connsiteX6" fmla="*/ 1666875 w 2781299"/>
                <a:gd name="connsiteY6" fmla="*/ 506412 h 515937"/>
                <a:gd name="connsiteX7" fmla="*/ 1943100 w 2781299"/>
                <a:gd name="connsiteY7" fmla="*/ 1587 h 515937"/>
                <a:gd name="connsiteX8" fmla="*/ 2162175 w 2781299"/>
                <a:gd name="connsiteY8" fmla="*/ 254000 h 515937"/>
                <a:gd name="connsiteX9" fmla="*/ 2781299 w 2781299"/>
                <a:gd name="connsiteY9" fmla="*/ 253999 h 515937"/>
                <a:gd name="connsiteX0" fmla="*/ 0 w 2776537"/>
                <a:gd name="connsiteY0" fmla="*/ 515937 h 515937"/>
                <a:gd name="connsiteX1" fmla="*/ 285750 w 2776537"/>
                <a:gd name="connsiteY1" fmla="*/ 1587 h 515937"/>
                <a:gd name="connsiteX2" fmla="*/ 566737 w 2776537"/>
                <a:gd name="connsiteY2" fmla="*/ 506412 h 515937"/>
                <a:gd name="connsiteX3" fmla="*/ 838200 w 2776537"/>
                <a:gd name="connsiteY3" fmla="*/ 1587 h 515937"/>
                <a:gd name="connsiteX4" fmla="*/ 1114425 w 2776537"/>
                <a:gd name="connsiteY4" fmla="*/ 506412 h 515937"/>
                <a:gd name="connsiteX5" fmla="*/ 1390650 w 2776537"/>
                <a:gd name="connsiteY5" fmla="*/ 1587 h 515937"/>
                <a:gd name="connsiteX6" fmla="*/ 1666875 w 2776537"/>
                <a:gd name="connsiteY6" fmla="*/ 506412 h 515937"/>
                <a:gd name="connsiteX7" fmla="*/ 1943100 w 2776537"/>
                <a:gd name="connsiteY7" fmla="*/ 1587 h 515937"/>
                <a:gd name="connsiteX8" fmla="*/ 2162175 w 2776537"/>
                <a:gd name="connsiteY8" fmla="*/ 254000 h 515937"/>
                <a:gd name="connsiteX9" fmla="*/ 2776537 w 2776537"/>
                <a:gd name="connsiteY9" fmla="*/ 277811 h 515937"/>
                <a:gd name="connsiteX0" fmla="*/ 0 w 2776537"/>
                <a:gd name="connsiteY0" fmla="*/ 515937 h 515937"/>
                <a:gd name="connsiteX1" fmla="*/ 285750 w 2776537"/>
                <a:gd name="connsiteY1" fmla="*/ 1587 h 515937"/>
                <a:gd name="connsiteX2" fmla="*/ 566737 w 2776537"/>
                <a:gd name="connsiteY2" fmla="*/ 506412 h 515937"/>
                <a:gd name="connsiteX3" fmla="*/ 838200 w 2776537"/>
                <a:gd name="connsiteY3" fmla="*/ 1587 h 515937"/>
                <a:gd name="connsiteX4" fmla="*/ 1114425 w 2776537"/>
                <a:gd name="connsiteY4" fmla="*/ 506412 h 515937"/>
                <a:gd name="connsiteX5" fmla="*/ 1390650 w 2776537"/>
                <a:gd name="connsiteY5" fmla="*/ 1587 h 515937"/>
                <a:gd name="connsiteX6" fmla="*/ 1666875 w 2776537"/>
                <a:gd name="connsiteY6" fmla="*/ 506412 h 515937"/>
                <a:gd name="connsiteX7" fmla="*/ 1943100 w 2776537"/>
                <a:gd name="connsiteY7" fmla="*/ 1587 h 515937"/>
                <a:gd name="connsiteX8" fmla="*/ 2162175 w 2776537"/>
                <a:gd name="connsiteY8" fmla="*/ 254000 h 515937"/>
                <a:gd name="connsiteX9" fmla="*/ 2776537 w 2776537"/>
                <a:gd name="connsiteY9" fmla="*/ 277811 h 515937"/>
                <a:gd name="connsiteX0" fmla="*/ 0 w 2776537"/>
                <a:gd name="connsiteY0" fmla="*/ 515937 h 515937"/>
                <a:gd name="connsiteX1" fmla="*/ 285750 w 2776537"/>
                <a:gd name="connsiteY1" fmla="*/ 1587 h 515937"/>
                <a:gd name="connsiteX2" fmla="*/ 566737 w 2776537"/>
                <a:gd name="connsiteY2" fmla="*/ 506412 h 515937"/>
                <a:gd name="connsiteX3" fmla="*/ 838200 w 2776537"/>
                <a:gd name="connsiteY3" fmla="*/ 1587 h 515937"/>
                <a:gd name="connsiteX4" fmla="*/ 1114425 w 2776537"/>
                <a:gd name="connsiteY4" fmla="*/ 506412 h 515937"/>
                <a:gd name="connsiteX5" fmla="*/ 1390650 w 2776537"/>
                <a:gd name="connsiteY5" fmla="*/ 1587 h 515937"/>
                <a:gd name="connsiteX6" fmla="*/ 1666875 w 2776537"/>
                <a:gd name="connsiteY6" fmla="*/ 506412 h 515937"/>
                <a:gd name="connsiteX7" fmla="*/ 1943100 w 2776537"/>
                <a:gd name="connsiteY7" fmla="*/ 1587 h 515937"/>
                <a:gd name="connsiteX8" fmla="*/ 2162175 w 2776537"/>
                <a:gd name="connsiteY8" fmla="*/ 254000 h 515937"/>
                <a:gd name="connsiteX9" fmla="*/ 2776537 w 2776537"/>
                <a:gd name="connsiteY9" fmla="*/ 277811 h 515937"/>
                <a:gd name="connsiteX0" fmla="*/ 0 w 2776537"/>
                <a:gd name="connsiteY0" fmla="*/ 515937 h 515937"/>
                <a:gd name="connsiteX1" fmla="*/ 285750 w 2776537"/>
                <a:gd name="connsiteY1" fmla="*/ 1587 h 515937"/>
                <a:gd name="connsiteX2" fmla="*/ 566737 w 2776537"/>
                <a:gd name="connsiteY2" fmla="*/ 506412 h 515937"/>
                <a:gd name="connsiteX3" fmla="*/ 838200 w 2776537"/>
                <a:gd name="connsiteY3" fmla="*/ 1587 h 515937"/>
                <a:gd name="connsiteX4" fmla="*/ 1114425 w 2776537"/>
                <a:gd name="connsiteY4" fmla="*/ 506412 h 515937"/>
                <a:gd name="connsiteX5" fmla="*/ 1390650 w 2776537"/>
                <a:gd name="connsiteY5" fmla="*/ 1587 h 515937"/>
                <a:gd name="connsiteX6" fmla="*/ 1666875 w 2776537"/>
                <a:gd name="connsiteY6" fmla="*/ 506412 h 515937"/>
                <a:gd name="connsiteX7" fmla="*/ 1943100 w 2776537"/>
                <a:gd name="connsiteY7" fmla="*/ 1587 h 515937"/>
                <a:gd name="connsiteX8" fmla="*/ 2171700 w 2776537"/>
                <a:gd name="connsiteY8" fmla="*/ 315913 h 515937"/>
                <a:gd name="connsiteX9" fmla="*/ 2776537 w 2776537"/>
                <a:gd name="connsiteY9" fmla="*/ 277811 h 515937"/>
                <a:gd name="connsiteX0" fmla="*/ 0 w 2733675"/>
                <a:gd name="connsiteY0" fmla="*/ 515937 h 515937"/>
                <a:gd name="connsiteX1" fmla="*/ 285750 w 2733675"/>
                <a:gd name="connsiteY1" fmla="*/ 1587 h 515937"/>
                <a:gd name="connsiteX2" fmla="*/ 566737 w 2733675"/>
                <a:gd name="connsiteY2" fmla="*/ 506412 h 515937"/>
                <a:gd name="connsiteX3" fmla="*/ 838200 w 2733675"/>
                <a:gd name="connsiteY3" fmla="*/ 1587 h 515937"/>
                <a:gd name="connsiteX4" fmla="*/ 1114425 w 2733675"/>
                <a:gd name="connsiteY4" fmla="*/ 506412 h 515937"/>
                <a:gd name="connsiteX5" fmla="*/ 1390650 w 2733675"/>
                <a:gd name="connsiteY5" fmla="*/ 1587 h 515937"/>
                <a:gd name="connsiteX6" fmla="*/ 1666875 w 2733675"/>
                <a:gd name="connsiteY6" fmla="*/ 506412 h 515937"/>
                <a:gd name="connsiteX7" fmla="*/ 1943100 w 2733675"/>
                <a:gd name="connsiteY7" fmla="*/ 1587 h 515937"/>
                <a:gd name="connsiteX8" fmla="*/ 2171700 w 2733675"/>
                <a:gd name="connsiteY8" fmla="*/ 315913 h 515937"/>
                <a:gd name="connsiteX9" fmla="*/ 2733675 w 2733675"/>
                <a:gd name="connsiteY9" fmla="*/ 354011 h 515937"/>
                <a:gd name="connsiteX0" fmla="*/ 0 w 2609850"/>
                <a:gd name="connsiteY0" fmla="*/ 318294 h 561181"/>
                <a:gd name="connsiteX1" fmla="*/ 161925 w 2609850"/>
                <a:gd name="connsiteY1" fmla="*/ 56356 h 561181"/>
                <a:gd name="connsiteX2" fmla="*/ 442912 w 2609850"/>
                <a:gd name="connsiteY2" fmla="*/ 561181 h 561181"/>
                <a:gd name="connsiteX3" fmla="*/ 714375 w 2609850"/>
                <a:gd name="connsiteY3" fmla="*/ 56356 h 561181"/>
                <a:gd name="connsiteX4" fmla="*/ 990600 w 2609850"/>
                <a:gd name="connsiteY4" fmla="*/ 561181 h 561181"/>
                <a:gd name="connsiteX5" fmla="*/ 1266825 w 2609850"/>
                <a:gd name="connsiteY5" fmla="*/ 56356 h 561181"/>
                <a:gd name="connsiteX6" fmla="*/ 1543050 w 2609850"/>
                <a:gd name="connsiteY6" fmla="*/ 561181 h 561181"/>
                <a:gd name="connsiteX7" fmla="*/ 1819275 w 2609850"/>
                <a:gd name="connsiteY7" fmla="*/ 56356 h 561181"/>
                <a:gd name="connsiteX8" fmla="*/ 2047875 w 2609850"/>
                <a:gd name="connsiteY8" fmla="*/ 370682 h 561181"/>
                <a:gd name="connsiteX9" fmla="*/ 2609850 w 2609850"/>
                <a:gd name="connsiteY9" fmla="*/ 408780 h 561181"/>
                <a:gd name="connsiteX0" fmla="*/ 69850 w 2679700"/>
                <a:gd name="connsiteY0" fmla="*/ 263525 h 506412"/>
                <a:gd name="connsiteX1" fmla="*/ 231775 w 2679700"/>
                <a:gd name="connsiteY1" fmla="*/ 1587 h 506412"/>
                <a:gd name="connsiteX2" fmla="*/ 512762 w 2679700"/>
                <a:gd name="connsiteY2" fmla="*/ 506412 h 506412"/>
                <a:gd name="connsiteX3" fmla="*/ 784225 w 2679700"/>
                <a:gd name="connsiteY3" fmla="*/ 1587 h 506412"/>
                <a:gd name="connsiteX4" fmla="*/ 1060450 w 2679700"/>
                <a:gd name="connsiteY4" fmla="*/ 506412 h 506412"/>
                <a:gd name="connsiteX5" fmla="*/ 1336675 w 2679700"/>
                <a:gd name="connsiteY5" fmla="*/ 1587 h 506412"/>
                <a:gd name="connsiteX6" fmla="*/ 1612900 w 2679700"/>
                <a:gd name="connsiteY6" fmla="*/ 506412 h 506412"/>
                <a:gd name="connsiteX7" fmla="*/ 1889125 w 2679700"/>
                <a:gd name="connsiteY7" fmla="*/ 1587 h 506412"/>
                <a:gd name="connsiteX8" fmla="*/ 2117725 w 2679700"/>
                <a:gd name="connsiteY8" fmla="*/ 315913 h 506412"/>
                <a:gd name="connsiteX9" fmla="*/ 2679700 w 2679700"/>
                <a:gd name="connsiteY9" fmla="*/ 354011 h 506412"/>
                <a:gd name="connsiteX0" fmla="*/ 0 w 2609850"/>
                <a:gd name="connsiteY0" fmla="*/ 263525 h 506412"/>
                <a:gd name="connsiteX1" fmla="*/ 161925 w 2609850"/>
                <a:gd name="connsiteY1" fmla="*/ 1587 h 506412"/>
                <a:gd name="connsiteX2" fmla="*/ 442912 w 2609850"/>
                <a:gd name="connsiteY2" fmla="*/ 506412 h 506412"/>
                <a:gd name="connsiteX3" fmla="*/ 714375 w 2609850"/>
                <a:gd name="connsiteY3" fmla="*/ 1587 h 506412"/>
                <a:gd name="connsiteX4" fmla="*/ 990600 w 2609850"/>
                <a:gd name="connsiteY4" fmla="*/ 506412 h 506412"/>
                <a:gd name="connsiteX5" fmla="*/ 1266825 w 2609850"/>
                <a:gd name="connsiteY5" fmla="*/ 1587 h 506412"/>
                <a:gd name="connsiteX6" fmla="*/ 1543050 w 2609850"/>
                <a:gd name="connsiteY6" fmla="*/ 506412 h 506412"/>
                <a:gd name="connsiteX7" fmla="*/ 1819275 w 2609850"/>
                <a:gd name="connsiteY7" fmla="*/ 1587 h 506412"/>
                <a:gd name="connsiteX8" fmla="*/ 2047875 w 2609850"/>
                <a:gd name="connsiteY8" fmla="*/ 315913 h 506412"/>
                <a:gd name="connsiteX9" fmla="*/ 2609850 w 2609850"/>
                <a:gd name="connsiteY9" fmla="*/ 354011 h 506412"/>
                <a:gd name="connsiteX0" fmla="*/ 0 w 2609850"/>
                <a:gd name="connsiteY0" fmla="*/ 263525 h 506412"/>
                <a:gd name="connsiteX1" fmla="*/ 161925 w 2609850"/>
                <a:gd name="connsiteY1" fmla="*/ 1587 h 506412"/>
                <a:gd name="connsiteX2" fmla="*/ 442912 w 2609850"/>
                <a:gd name="connsiteY2" fmla="*/ 506412 h 506412"/>
                <a:gd name="connsiteX3" fmla="*/ 714375 w 2609850"/>
                <a:gd name="connsiteY3" fmla="*/ 1587 h 506412"/>
                <a:gd name="connsiteX4" fmla="*/ 990600 w 2609850"/>
                <a:gd name="connsiteY4" fmla="*/ 506412 h 506412"/>
                <a:gd name="connsiteX5" fmla="*/ 1266825 w 2609850"/>
                <a:gd name="connsiteY5" fmla="*/ 1587 h 506412"/>
                <a:gd name="connsiteX6" fmla="*/ 1543050 w 2609850"/>
                <a:gd name="connsiteY6" fmla="*/ 506412 h 506412"/>
                <a:gd name="connsiteX7" fmla="*/ 1819275 w 2609850"/>
                <a:gd name="connsiteY7" fmla="*/ 1587 h 506412"/>
                <a:gd name="connsiteX8" fmla="*/ 2047875 w 2609850"/>
                <a:gd name="connsiteY8" fmla="*/ 315913 h 506412"/>
                <a:gd name="connsiteX9" fmla="*/ 2609850 w 2609850"/>
                <a:gd name="connsiteY9" fmla="*/ 354011 h 506412"/>
                <a:gd name="connsiteX0" fmla="*/ 0 w 2609850"/>
                <a:gd name="connsiteY0" fmla="*/ 263525 h 506412"/>
                <a:gd name="connsiteX1" fmla="*/ 161925 w 2609850"/>
                <a:gd name="connsiteY1" fmla="*/ 1587 h 506412"/>
                <a:gd name="connsiteX2" fmla="*/ 442912 w 2609850"/>
                <a:gd name="connsiteY2" fmla="*/ 506412 h 506412"/>
                <a:gd name="connsiteX3" fmla="*/ 714375 w 2609850"/>
                <a:gd name="connsiteY3" fmla="*/ 1587 h 506412"/>
                <a:gd name="connsiteX4" fmla="*/ 990600 w 2609850"/>
                <a:gd name="connsiteY4" fmla="*/ 506412 h 506412"/>
                <a:gd name="connsiteX5" fmla="*/ 1266825 w 2609850"/>
                <a:gd name="connsiteY5" fmla="*/ 1587 h 506412"/>
                <a:gd name="connsiteX6" fmla="*/ 1543050 w 2609850"/>
                <a:gd name="connsiteY6" fmla="*/ 506412 h 506412"/>
                <a:gd name="connsiteX7" fmla="*/ 1819275 w 2609850"/>
                <a:gd name="connsiteY7" fmla="*/ 1587 h 506412"/>
                <a:gd name="connsiteX8" fmla="*/ 2047875 w 2609850"/>
                <a:gd name="connsiteY8" fmla="*/ 315913 h 506412"/>
                <a:gd name="connsiteX9" fmla="*/ 2609850 w 2609850"/>
                <a:gd name="connsiteY9" fmla="*/ 354011 h 506412"/>
                <a:gd name="connsiteX0" fmla="*/ 0 w 2609850"/>
                <a:gd name="connsiteY0" fmla="*/ 263525 h 506412"/>
                <a:gd name="connsiteX1" fmla="*/ 161925 w 2609850"/>
                <a:gd name="connsiteY1" fmla="*/ 1587 h 506412"/>
                <a:gd name="connsiteX2" fmla="*/ 442912 w 2609850"/>
                <a:gd name="connsiteY2" fmla="*/ 506412 h 506412"/>
                <a:gd name="connsiteX3" fmla="*/ 714375 w 2609850"/>
                <a:gd name="connsiteY3" fmla="*/ 1587 h 506412"/>
                <a:gd name="connsiteX4" fmla="*/ 990600 w 2609850"/>
                <a:gd name="connsiteY4" fmla="*/ 506412 h 506412"/>
                <a:gd name="connsiteX5" fmla="*/ 1266825 w 2609850"/>
                <a:gd name="connsiteY5" fmla="*/ 1587 h 506412"/>
                <a:gd name="connsiteX6" fmla="*/ 1543050 w 2609850"/>
                <a:gd name="connsiteY6" fmla="*/ 506412 h 506412"/>
                <a:gd name="connsiteX7" fmla="*/ 1819275 w 2609850"/>
                <a:gd name="connsiteY7" fmla="*/ 1587 h 506412"/>
                <a:gd name="connsiteX8" fmla="*/ 2047875 w 2609850"/>
                <a:gd name="connsiteY8" fmla="*/ 287338 h 506412"/>
                <a:gd name="connsiteX9" fmla="*/ 2609850 w 2609850"/>
                <a:gd name="connsiteY9" fmla="*/ 354011 h 506412"/>
                <a:gd name="connsiteX0" fmla="*/ 0 w 2609850"/>
                <a:gd name="connsiteY0" fmla="*/ 263525 h 506412"/>
                <a:gd name="connsiteX1" fmla="*/ 161925 w 2609850"/>
                <a:gd name="connsiteY1" fmla="*/ 1587 h 506412"/>
                <a:gd name="connsiteX2" fmla="*/ 442912 w 2609850"/>
                <a:gd name="connsiteY2" fmla="*/ 506412 h 506412"/>
                <a:gd name="connsiteX3" fmla="*/ 714375 w 2609850"/>
                <a:gd name="connsiteY3" fmla="*/ 1587 h 506412"/>
                <a:gd name="connsiteX4" fmla="*/ 990600 w 2609850"/>
                <a:gd name="connsiteY4" fmla="*/ 506412 h 506412"/>
                <a:gd name="connsiteX5" fmla="*/ 1266825 w 2609850"/>
                <a:gd name="connsiteY5" fmla="*/ 1587 h 506412"/>
                <a:gd name="connsiteX6" fmla="*/ 1543050 w 2609850"/>
                <a:gd name="connsiteY6" fmla="*/ 506412 h 506412"/>
                <a:gd name="connsiteX7" fmla="*/ 1819275 w 2609850"/>
                <a:gd name="connsiteY7" fmla="*/ 1587 h 506412"/>
                <a:gd name="connsiteX8" fmla="*/ 2047875 w 2609850"/>
                <a:gd name="connsiteY8" fmla="*/ 287338 h 506412"/>
                <a:gd name="connsiteX9" fmla="*/ 2609850 w 2609850"/>
                <a:gd name="connsiteY9" fmla="*/ 354011 h 506412"/>
                <a:gd name="connsiteX0" fmla="*/ 0 w 2609850"/>
                <a:gd name="connsiteY0" fmla="*/ 263525 h 506412"/>
                <a:gd name="connsiteX1" fmla="*/ 161925 w 2609850"/>
                <a:gd name="connsiteY1" fmla="*/ 1587 h 506412"/>
                <a:gd name="connsiteX2" fmla="*/ 442912 w 2609850"/>
                <a:gd name="connsiteY2" fmla="*/ 506412 h 506412"/>
                <a:gd name="connsiteX3" fmla="*/ 714375 w 2609850"/>
                <a:gd name="connsiteY3" fmla="*/ 1587 h 506412"/>
                <a:gd name="connsiteX4" fmla="*/ 990600 w 2609850"/>
                <a:gd name="connsiteY4" fmla="*/ 506412 h 506412"/>
                <a:gd name="connsiteX5" fmla="*/ 1266825 w 2609850"/>
                <a:gd name="connsiteY5" fmla="*/ 1587 h 506412"/>
                <a:gd name="connsiteX6" fmla="*/ 1543050 w 2609850"/>
                <a:gd name="connsiteY6" fmla="*/ 506412 h 506412"/>
                <a:gd name="connsiteX7" fmla="*/ 1819275 w 2609850"/>
                <a:gd name="connsiteY7" fmla="*/ 1587 h 506412"/>
                <a:gd name="connsiteX8" fmla="*/ 2019300 w 2609850"/>
                <a:gd name="connsiteY8" fmla="*/ 263525 h 506412"/>
                <a:gd name="connsiteX9" fmla="*/ 2609850 w 2609850"/>
                <a:gd name="connsiteY9" fmla="*/ 354011 h 506412"/>
                <a:gd name="connsiteX0" fmla="*/ 0 w 2609850"/>
                <a:gd name="connsiteY0" fmla="*/ 263525 h 506412"/>
                <a:gd name="connsiteX1" fmla="*/ 161925 w 2609850"/>
                <a:gd name="connsiteY1" fmla="*/ 1587 h 506412"/>
                <a:gd name="connsiteX2" fmla="*/ 442912 w 2609850"/>
                <a:gd name="connsiteY2" fmla="*/ 506412 h 506412"/>
                <a:gd name="connsiteX3" fmla="*/ 714375 w 2609850"/>
                <a:gd name="connsiteY3" fmla="*/ 1587 h 506412"/>
                <a:gd name="connsiteX4" fmla="*/ 990600 w 2609850"/>
                <a:gd name="connsiteY4" fmla="*/ 506412 h 506412"/>
                <a:gd name="connsiteX5" fmla="*/ 1266825 w 2609850"/>
                <a:gd name="connsiteY5" fmla="*/ 1587 h 506412"/>
                <a:gd name="connsiteX6" fmla="*/ 1543050 w 2609850"/>
                <a:gd name="connsiteY6" fmla="*/ 506412 h 506412"/>
                <a:gd name="connsiteX7" fmla="*/ 1819275 w 2609850"/>
                <a:gd name="connsiteY7" fmla="*/ 1587 h 506412"/>
                <a:gd name="connsiteX8" fmla="*/ 2019300 w 2609850"/>
                <a:gd name="connsiteY8" fmla="*/ 263525 h 506412"/>
                <a:gd name="connsiteX9" fmla="*/ 2609850 w 2609850"/>
                <a:gd name="connsiteY9" fmla="*/ 354011 h 506412"/>
                <a:gd name="connsiteX0" fmla="*/ 0 w 2609850"/>
                <a:gd name="connsiteY0" fmla="*/ 263525 h 506412"/>
                <a:gd name="connsiteX1" fmla="*/ 161925 w 2609850"/>
                <a:gd name="connsiteY1" fmla="*/ 1587 h 506412"/>
                <a:gd name="connsiteX2" fmla="*/ 442912 w 2609850"/>
                <a:gd name="connsiteY2" fmla="*/ 506412 h 506412"/>
                <a:gd name="connsiteX3" fmla="*/ 714375 w 2609850"/>
                <a:gd name="connsiteY3" fmla="*/ 1587 h 506412"/>
                <a:gd name="connsiteX4" fmla="*/ 990600 w 2609850"/>
                <a:gd name="connsiteY4" fmla="*/ 506412 h 506412"/>
                <a:gd name="connsiteX5" fmla="*/ 1266825 w 2609850"/>
                <a:gd name="connsiteY5" fmla="*/ 1587 h 506412"/>
                <a:gd name="connsiteX6" fmla="*/ 1543050 w 2609850"/>
                <a:gd name="connsiteY6" fmla="*/ 506412 h 506412"/>
                <a:gd name="connsiteX7" fmla="*/ 1819275 w 2609850"/>
                <a:gd name="connsiteY7" fmla="*/ 1587 h 506412"/>
                <a:gd name="connsiteX8" fmla="*/ 2019300 w 2609850"/>
                <a:gd name="connsiteY8" fmla="*/ 263525 h 506412"/>
                <a:gd name="connsiteX9" fmla="*/ 2609850 w 2609850"/>
                <a:gd name="connsiteY9" fmla="*/ 354011 h 506412"/>
                <a:gd name="connsiteX0" fmla="*/ 0 w 2576513"/>
                <a:gd name="connsiteY0" fmla="*/ 263525 h 506412"/>
                <a:gd name="connsiteX1" fmla="*/ 161925 w 2576513"/>
                <a:gd name="connsiteY1" fmla="*/ 1587 h 506412"/>
                <a:gd name="connsiteX2" fmla="*/ 442912 w 2576513"/>
                <a:gd name="connsiteY2" fmla="*/ 506412 h 506412"/>
                <a:gd name="connsiteX3" fmla="*/ 714375 w 2576513"/>
                <a:gd name="connsiteY3" fmla="*/ 1587 h 506412"/>
                <a:gd name="connsiteX4" fmla="*/ 990600 w 2576513"/>
                <a:gd name="connsiteY4" fmla="*/ 506412 h 506412"/>
                <a:gd name="connsiteX5" fmla="*/ 1266825 w 2576513"/>
                <a:gd name="connsiteY5" fmla="*/ 1587 h 506412"/>
                <a:gd name="connsiteX6" fmla="*/ 1543050 w 2576513"/>
                <a:gd name="connsiteY6" fmla="*/ 506412 h 506412"/>
                <a:gd name="connsiteX7" fmla="*/ 1819275 w 2576513"/>
                <a:gd name="connsiteY7" fmla="*/ 1587 h 506412"/>
                <a:gd name="connsiteX8" fmla="*/ 2019300 w 2576513"/>
                <a:gd name="connsiteY8" fmla="*/ 263525 h 506412"/>
                <a:gd name="connsiteX9" fmla="*/ 2576513 w 2576513"/>
                <a:gd name="connsiteY9" fmla="*/ 306386 h 506412"/>
                <a:gd name="connsiteX0" fmla="*/ 0 w 2576513"/>
                <a:gd name="connsiteY0" fmla="*/ 263525 h 506412"/>
                <a:gd name="connsiteX1" fmla="*/ 161925 w 2576513"/>
                <a:gd name="connsiteY1" fmla="*/ 1587 h 506412"/>
                <a:gd name="connsiteX2" fmla="*/ 442912 w 2576513"/>
                <a:gd name="connsiteY2" fmla="*/ 506412 h 506412"/>
                <a:gd name="connsiteX3" fmla="*/ 714375 w 2576513"/>
                <a:gd name="connsiteY3" fmla="*/ 1587 h 506412"/>
                <a:gd name="connsiteX4" fmla="*/ 990600 w 2576513"/>
                <a:gd name="connsiteY4" fmla="*/ 506412 h 506412"/>
                <a:gd name="connsiteX5" fmla="*/ 1266825 w 2576513"/>
                <a:gd name="connsiteY5" fmla="*/ 1587 h 506412"/>
                <a:gd name="connsiteX6" fmla="*/ 1543050 w 2576513"/>
                <a:gd name="connsiteY6" fmla="*/ 506412 h 506412"/>
                <a:gd name="connsiteX7" fmla="*/ 1819275 w 2576513"/>
                <a:gd name="connsiteY7" fmla="*/ 1587 h 506412"/>
                <a:gd name="connsiteX8" fmla="*/ 2019300 w 2576513"/>
                <a:gd name="connsiteY8" fmla="*/ 263525 h 506412"/>
                <a:gd name="connsiteX9" fmla="*/ 2576513 w 2576513"/>
                <a:gd name="connsiteY9" fmla="*/ 306386 h 506412"/>
                <a:gd name="connsiteX0" fmla="*/ 0 w 2576513"/>
                <a:gd name="connsiteY0" fmla="*/ 263525 h 506412"/>
                <a:gd name="connsiteX1" fmla="*/ 161925 w 2576513"/>
                <a:gd name="connsiteY1" fmla="*/ 1587 h 506412"/>
                <a:gd name="connsiteX2" fmla="*/ 442912 w 2576513"/>
                <a:gd name="connsiteY2" fmla="*/ 506412 h 506412"/>
                <a:gd name="connsiteX3" fmla="*/ 714375 w 2576513"/>
                <a:gd name="connsiteY3" fmla="*/ 1587 h 506412"/>
                <a:gd name="connsiteX4" fmla="*/ 990600 w 2576513"/>
                <a:gd name="connsiteY4" fmla="*/ 506412 h 506412"/>
                <a:gd name="connsiteX5" fmla="*/ 1266825 w 2576513"/>
                <a:gd name="connsiteY5" fmla="*/ 1587 h 506412"/>
                <a:gd name="connsiteX6" fmla="*/ 1543050 w 2576513"/>
                <a:gd name="connsiteY6" fmla="*/ 506412 h 506412"/>
                <a:gd name="connsiteX7" fmla="*/ 1819275 w 2576513"/>
                <a:gd name="connsiteY7" fmla="*/ 1587 h 506412"/>
                <a:gd name="connsiteX8" fmla="*/ 2005012 w 2576513"/>
                <a:gd name="connsiteY8" fmla="*/ 258763 h 506412"/>
                <a:gd name="connsiteX9" fmla="*/ 2576513 w 2576513"/>
                <a:gd name="connsiteY9" fmla="*/ 306386 h 506412"/>
                <a:gd name="connsiteX0" fmla="*/ 0 w 2576513"/>
                <a:gd name="connsiteY0" fmla="*/ 263525 h 506412"/>
                <a:gd name="connsiteX1" fmla="*/ 161925 w 2576513"/>
                <a:gd name="connsiteY1" fmla="*/ 1587 h 506412"/>
                <a:gd name="connsiteX2" fmla="*/ 442912 w 2576513"/>
                <a:gd name="connsiteY2" fmla="*/ 506412 h 506412"/>
                <a:gd name="connsiteX3" fmla="*/ 714375 w 2576513"/>
                <a:gd name="connsiteY3" fmla="*/ 1587 h 506412"/>
                <a:gd name="connsiteX4" fmla="*/ 990600 w 2576513"/>
                <a:gd name="connsiteY4" fmla="*/ 506412 h 506412"/>
                <a:gd name="connsiteX5" fmla="*/ 1266825 w 2576513"/>
                <a:gd name="connsiteY5" fmla="*/ 1587 h 506412"/>
                <a:gd name="connsiteX6" fmla="*/ 1543050 w 2576513"/>
                <a:gd name="connsiteY6" fmla="*/ 506412 h 506412"/>
                <a:gd name="connsiteX7" fmla="*/ 1819275 w 2576513"/>
                <a:gd name="connsiteY7" fmla="*/ 1587 h 506412"/>
                <a:gd name="connsiteX8" fmla="*/ 2005012 w 2576513"/>
                <a:gd name="connsiteY8" fmla="*/ 258763 h 506412"/>
                <a:gd name="connsiteX9" fmla="*/ 2576513 w 2576513"/>
                <a:gd name="connsiteY9" fmla="*/ 306386 h 506412"/>
                <a:gd name="connsiteX0" fmla="*/ 0 w 2576513"/>
                <a:gd name="connsiteY0" fmla="*/ 263525 h 506412"/>
                <a:gd name="connsiteX1" fmla="*/ 161925 w 2576513"/>
                <a:gd name="connsiteY1" fmla="*/ 1587 h 506412"/>
                <a:gd name="connsiteX2" fmla="*/ 442912 w 2576513"/>
                <a:gd name="connsiteY2" fmla="*/ 506412 h 506412"/>
                <a:gd name="connsiteX3" fmla="*/ 714375 w 2576513"/>
                <a:gd name="connsiteY3" fmla="*/ 1587 h 506412"/>
                <a:gd name="connsiteX4" fmla="*/ 990600 w 2576513"/>
                <a:gd name="connsiteY4" fmla="*/ 506412 h 506412"/>
                <a:gd name="connsiteX5" fmla="*/ 1266825 w 2576513"/>
                <a:gd name="connsiteY5" fmla="*/ 1587 h 506412"/>
                <a:gd name="connsiteX6" fmla="*/ 1543050 w 2576513"/>
                <a:gd name="connsiteY6" fmla="*/ 506412 h 506412"/>
                <a:gd name="connsiteX7" fmla="*/ 1819275 w 2576513"/>
                <a:gd name="connsiteY7" fmla="*/ 1587 h 506412"/>
                <a:gd name="connsiteX8" fmla="*/ 2005012 w 2576513"/>
                <a:gd name="connsiteY8" fmla="*/ 258763 h 506412"/>
                <a:gd name="connsiteX9" fmla="*/ 2576513 w 2576513"/>
                <a:gd name="connsiteY9" fmla="*/ 306386 h 506412"/>
                <a:gd name="connsiteX0" fmla="*/ 0 w 2562225"/>
                <a:gd name="connsiteY0" fmla="*/ 263525 h 506412"/>
                <a:gd name="connsiteX1" fmla="*/ 161925 w 2562225"/>
                <a:gd name="connsiteY1" fmla="*/ 1587 h 506412"/>
                <a:gd name="connsiteX2" fmla="*/ 442912 w 2562225"/>
                <a:gd name="connsiteY2" fmla="*/ 506412 h 506412"/>
                <a:gd name="connsiteX3" fmla="*/ 714375 w 2562225"/>
                <a:gd name="connsiteY3" fmla="*/ 1587 h 506412"/>
                <a:gd name="connsiteX4" fmla="*/ 990600 w 2562225"/>
                <a:gd name="connsiteY4" fmla="*/ 506412 h 506412"/>
                <a:gd name="connsiteX5" fmla="*/ 1266825 w 2562225"/>
                <a:gd name="connsiteY5" fmla="*/ 1587 h 506412"/>
                <a:gd name="connsiteX6" fmla="*/ 1543050 w 2562225"/>
                <a:gd name="connsiteY6" fmla="*/ 506412 h 506412"/>
                <a:gd name="connsiteX7" fmla="*/ 1819275 w 2562225"/>
                <a:gd name="connsiteY7" fmla="*/ 1587 h 506412"/>
                <a:gd name="connsiteX8" fmla="*/ 2005012 w 2562225"/>
                <a:gd name="connsiteY8" fmla="*/ 258763 h 506412"/>
                <a:gd name="connsiteX9" fmla="*/ 2562225 w 2562225"/>
                <a:gd name="connsiteY9" fmla="*/ 253999 h 506412"/>
                <a:gd name="connsiteX0" fmla="*/ 0 w 2605088"/>
                <a:gd name="connsiteY0" fmla="*/ 263525 h 506412"/>
                <a:gd name="connsiteX1" fmla="*/ 161925 w 2605088"/>
                <a:gd name="connsiteY1" fmla="*/ 1587 h 506412"/>
                <a:gd name="connsiteX2" fmla="*/ 442912 w 2605088"/>
                <a:gd name="connsiteY2" fmla="*/ 506412 h 506412"/>
                <a:gd name="connsiteX3" fmla="*/ 714375 w 2605088"/>
                <a:gd name="connsiteY3" fmla="*/ 1587 h 506412"/>
                <a:gd name="connsiteX4" fmla="*/ 990600 w 2605088"/>
                <a:gd name="connsiteY4" fmla="*/ 506412 h 506412"/>
                <a:gd name="connsiteX5" fmla="*/ 1266825 w 2605088"/>
                <a:gd name="connsiteY5" fmla="*/ 1587 h 506412"/>
                <a:gd name="connsiteX6" fmla="*/ 1543050 w 2605088"/>
                <a:gd name="connsiteY6" fmla="*/ 506412 h 506412"/>
                <a:gd name="connsiteX7" fmla="*/ 1819275 w 2605088"/>
                <a:gd name="connsiteY7" fmla="*/ 1587 h 506412"/>
                <a:gd name="connsiteX8" fmla="*/ 2005012 w 2605088"/>
                <a:gd name="connsiteY8" fmla="*/ 258763 h 506412"/>
                <a:gd name="connsiteX9" fmla="*/ 2605088 w 2605088"/>
                <a:gd name="connsiteY9" fmla="*/ 261143 h 506412"/>
                <a:gd name="connsiteX0" fmla="*/ 0 w 2605088"/>
                <a:gd name="connsiteY0" fmla="*/ 263525 h 506412"/>
                <a:gd name="connsiteX1" fmla="*/ 161925 w 2605088"/>
                <a:gd name="connsiteY1" fmla="*/ 1587 h 506412"/>
                <a:gd name="connsiteX2" fmla="*/ 442912 w 2605088"/>
                <a:gd name="connsiteY2" fmla="*/ 506412 h 506412"/>
                <a:gd name="connsiteX3" fmla="*/ 714375 w 2605088"/>
                <a:gd name="connsiteY3" fmla="*/ 1587 h 506412"/>
                <a:gd name="connsiteX4" fmla="*/ 990600 w 2605088"/>
                <a:gd name="connsiteY4" fmla="*/ 506412 h 506412"/>
                <a:gd name="connsiteX5" fmla="*/ 1266825 w 2605088"/>
                <a:gd name="connsiteY5" fmla="*/ 1587 h 506412"/>
                <a:gd name="connsiteX6" fmla="*/ 1543050 w 2605088"/>
                <a:gd name="connsiteY6" fmla="*/ 506412 h 506412"/>
                <a:gd name="connsiteX7" fmla="*/ 1819275 w 2605088"/>
                <a:gd name="connsiteY7" fmla="*/ 1587 h 506412"/>
                <a:gd name="connsiteX8" fmla="*/ 2069306 w 2605088"/>
                <a:gd name="connsiteY8" fmla="*/ 258763 h 506412"/>
                <a:gd name="connsiteX9" fmla="*/ 2605088 w 2605088"/>
                <a:gd name="connsiteY9" fmla="*/ 261143 h 506412"/>
                <a:gd name="connsiteX0" fmla="*/ 0 w 2605088"/>
                <a:gd name="connsiteY0" fmla="*/ 263525 h 506412"/>
                <a:gd name="connsiteX1" fmla="*/ 161925 w 2605088"/>
                <a:gd name="connsiteY1" fmla="*/ 1587 h 506412"/>
                <a:gd name="connsiteX2" fmla="*/ 442912 w 2605088"/>
                <a:gd name="connsiteY2" fmla="*/ 506412 h 506412"/>
                <a:gd name="connsiteX3" fmla="*/ 714375 w 2605088"/>
                <a:gd name="connsiteY3" fmla="*/ 1587 h 506412"/>
                <a:gd name="connsiteX4" fmla="*/ 990600 w 2605088"/>
                <a:gd name="connsiteY4" fmla="*/ 506412 h 506412"/>
                <a:gd name="connsiteX5" fmla="*/ 1266825 w 2605088"/>
                <a:gd name="connsiteY5" fmla="*/ 1587 h 506412"/>
                <a:gd name="connsiteX6" fmla="*/ 1543050 w 2605088"/>
                <a:gd name="connsiteY6" fmla="*/ 506412 h 506412"/>
                <a:gd name="connsiteX7" fmla="*/ 1819275 w 2605088"/>
                <a:gd name="connsiteY7" fmla="*/ 1587 h 506412"/>
                <a:gd name="connsiteX8" fmla="*/ 2069306 w 2605088"/>
                <a:gd name="connsiteY8" fmla="*/ 258763 h 506412"/>
                <a:gd name="connsiteX9" fmla="*/ 2605088 w 2605088"/>
                <a:gd name="connsiteY9" fmla="*/ 261143 h 506412"/>
                <a:gd name="connsiteX0" fmla="*/ 0 w 2605088"/>
                <a:gd name="connsiteY0" fmla="*/ 263525 h 506412"/>
                <a:gd name="connsiteX1" fmla="*/ 161925 w 2605088"/>
                <a:gd name="connsiteY1" fmla="*/ 1587 h 506412"/>
                <a:gd name="connsiteX2" fmla="*/ 442912 w 2605088"/>
                <a:gd name="connsiteY2" fmla="*/ 506412 h 506412"/>
                <a:gd name="connsiteX3" fmla="*/ 714375 w 2605088"/>
                <a:gd name="connsiteY3" fmla="*/ 1587 h 506412"/>
                <a:gd name="connsiteX4" fmla="*/ 990600 w 2605088"/>
                <a:gd name="connsiteY4" fmla="*/ 506412 h 506412"/>
                <a:gd name="connsiteX5" fmla="*/ 1266825 w 2605088"/>
                <a:gd name="connsiteY5" fmla="*/ 1587 h 506412"/>
                <a:gd name="connsiteX6" fmla="*/ 1543050 w 2605088"/>
                <a:gd name="connsiteY6" fmla="*/ 506412 h 506412"/>
                <a:gd name="connsiteX7" fmla="*/ 1819275 w 2605088"/>
                <a:gd name="connsiteY7" fmla="*/ 1587 h 506412"/>
                <a:gd name="connsiteX8" fmla="*/ 2069306 w 2605088"/>
                <a:gd name="connsiteY8" fmla="*/ 258763 h 506412"/>
                <a:gd name="connsiteX9" fmla="*/ 2605088 w 2605088"/>
                <a:gd name="connsiteY9" fmla="*/ 261143 h 506412"/>
                <a:gd name="connsiteX0" fmla="*/ 0 w 2605088"/>
                <a:gd name="connsiteY0" fmla="*/ 263525 h 506412"/>
                <a:gd name="connsiteX1" fmla="*/ 161925 w 2605088"/>
                <a:gd name="connsiteY1" fmla="*/ 1587 h 506412"/>
                <a:gd name="connsiteX2" fmla="*/ 442912 w 2605088"/>
                <a:gd name="connsiteY2" fmla="*/ 506412 h 506412"/>
                <a:gd name="connsiteX3" fmla="*/ 714375 w 2605088"/>
                <a:gd name="connsiteY3" fmla="*/ 1587 h 506412"/>
                <a:gd name="connsiteX4" fmla="*/ 990600 w 2605088"/>
                <a:gd name="connsiteY4" fmla="*/ 506412 h 506412"/>
                <a:gd name="connsiteX5" fmla="*/ 1266825 w 2605088"/>
                <a:gd name="connsiteY5" fmla="*/ 1587 h 506412"/>
                <a:gd name="connsiteX6" fmla="*/ 1543050 w 2605088"/>
                <a:gd name="connsiteY6" fmla="*/ 506412 h 506412"/>
                <a:gd name="connsiteX7" fmla="*/ 1819275 w 2605088"/>
                <a:gd name="connsiteY7" fmla="*/ 1587 h 506412"/>
                <a:gd name="connsiteX8" fmla="*/ 2069306 w 2605088"/>
                <a:gd name="connsiteY8" fmla="*/ 258763 h 506412"/>
                <a:gd name="connsiteX9" fmla="*/ 2605088 w 2605088"/>
                <a:gd name="connsiteY9" fmla="*/ 261143 h 506412"/>
                <a:gd name="connsiteX0" fmla="*/ 0 w 2605088"/>
                <a:gd name="connsiteY0" fmla="*/ 263525 h 506412"/>
                <a:gd name="connsiteX1" fmla="*/ 161925 w 2605088"/>
                <a:gd name="connsiteY1" fmla="*/ 1587 h 506412"/>
                <a:gd name="connsiteX2" fmla="*/ 442912 w 2605088"/>
                <a:gd name="connsiteY2" fmla="*/ 506412 h 506412"/>
                <a:gd name="connsiteX3" fmla="*/ 714375 w 2605088"/>
                <a:gd name="connsiteY3" fmla="*/ 1587 h 506412"/>
                <a:gd name="connsiteX4" fmla="*/ 990600 w 2605088"/>
                <a:gd name="connsiteY4" fmla="*/ 506412 h 506412"/>
                <a:gd name="connsiteX5" fmla="*/ 1266825 w 2605088"/>
                <a:gd name="connsiteY5" fmla="*/ 1587 h 506412"/>
                <a:gd name="connsiteX6" fmla="*/ 1543050 w 2605088"/>
                <a:gd name="connsiteY6" fmla="*/ 506412 h 506412"/>
                <a:gd name="connsiteX7" fmla="*/ 1819275 w 2605088"/>
                <a:gd name="connsiteY7" fmla="*/ 1587 h 506412"/>
                <a:gd name="connsiteX8" fmla="*/ 2069306 w 2605088"/>
                <a:gd name="connsiteY8" fmla="*/ 258763 h 506412"/>
                <a:gd name="connsiteX9" fmla="*/ 2605088 w 2605088"/>
                <a:gd name="connsiteY9" fmla="*/ 261143 h 506412"/>
                <a:gd name="connsiteX0" fmla="*/ 0 w 2605088"/>
                <a:gd name="connsiteY0" fmla="*/ 263525 h 506412"/>
                <a:gd name="connsiteX1" fmla="*/ 161925 w 2605088"/>
                <a:gd name="connsiteY1" fmla="*/ 1587 h 506412"/>
                <a:gd name="connsiteX2" fmla="*/ 442912 w 2605088"/>
                <a:gd name="connsiteY2" fmla="*/ 506412 h 506412"/>
                <a:gd name="connsiteX3" fmla="*/ 714375 w 2605088"/>
                <a:gd name="connsiteY3" fmla="*/ 1587 h 506412"/>
                <a:gd name="connsiteX4" fmla="*/ 990600 w 2605088"/>
                <a:gd name="connsiteY4" fmla="*/ 506412 h 506412"/>
                <a:gd name="connsiteX5" fmla="*/ 1266825 w 2605088"/>
                <a:gd name="connsiteY5" fmla="*/ 1587 h 506412"/>
                <a:gd name="connsiteX6" fmla="*/ 1543050 w 2605088"/>
                <a:gd name="connsiteY6" fmla="*/ 506412 h 506412"/>
                <a:gd name="connsiteX7" fmla="*/ 1819275 w 2605088"/>
                <a:gd name="connsiteY7" fmla="*/ 1587 h 506412"/>
                <a:gd name="connsiteX8" fmla="*/ 2069306 w 2605088"/>
                <a:gd name="connsiteY8" fmla="*/ 258763 h 506412"/>
                <a:gd name="connsiteX9" fmla="*/ 2605088 w 2605088"/>
                <a:gd name="connsiteY9" fmla="*/ 261143 h 50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5088" h="506412">
                  <a:moveTo>
                    <a:pt x="0" y="263525"/>
                  </a:moveTo>
                  <a:cubicBezTo>
                    <a:pt x="53975" y="188119"/>
                    <a:pt x="93662" y="7938"/>
                    <a:pt x="161925" y="1587"/>
                  </a:cubicBezTo>
                  <a:cubicBezTo>
                    <a:pt x="254000" y="0"/>
                    <a:pt x="350837" y="506412"/>
                    <a:pt x="442912" y="506412"/>
                  </a:cubicBezTo>
                  <a:cubicBezTo>
                    <a:pt x="534987" y="506412"/>
                    <a:pt x="623094" y="1587"/>
                    <a:pt x="714375" y="1587"/>
                  </a:cubicBezTo>
                  <a:cubicBezTo>
                    <a:pt x="805656" y="1587"/>
                    <a:pt x="898525" y="506412"/>
                    <a:pt x="990600" y="506412"/>
                  </a:cubicBezTo>
                  <a:cubicBezTo>
                    <a:pt x="1082675" y="506412"/>
                    <a:pt x="1174750" y="1587"/>
                    <a:pt x="1266825" y="1587"/>
                  </a:cubicBezTo>
                  <a:cubicBezTo>
                    <a:pt x="1358900" y="1587"/>
                    <a:pt x="1450975" y="506412"/>
                    <a:pt x="1543050" y="506412"/>
                  </a:cubicBezTo>
                  <a:cubicBezTo>
                    <a:pt x="1635125" y="506412"/>
                    <a:pt x="1739900" y="4762"/>
                    <a:pt x="1819275" y="1587"/>
                  </a:cubicBezTo>
                  <a:cubicBezTo>
                    <a:pt x="1893888" y="5555"/>
                    <a:pt x="1931194" y="235744"/>
                    <a:pt x="2069306" y="258763"/>
                  </a:cubicBezTo>
                  <a:cubicBezTo>
                    <a:pt x="2247900" y="266700"/>
                    <a:pt x="2426494" y="260350"/>
                    <a:pt x="2605088" y="261143"/>
                  </a:cubicBezTo>
                </a:path>
              </a:pathLst>
            </a:custGeom>
            <a:ln w="38100" cmpd="sng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 sz="2400"/>
            </a:p>
          </p:txBody>
        </p:sp>
      </p:grpSp>
      <p:pic>
        <p:nvPicPr>
          <p:cNvPr id="14" name="Picture 44">
            <a:extLst>
              <a:ext uri="{FF2B5EF4-FFF2-40B4-BE49-F238E27FC236}">
                <a16:creationId xmlns:a16="http://schemas.microsoft.com/office/drawing/2014/main" id="{1F1496F7-7F51-DFD2-3BBB-5106AD6F0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127" y="3698667"/>
            <a:ext cx="366387" cy="387324"/>
          </a:xfrm>
          <a:prstGeom prst="rect">
            <a:avLst/>
          </a:prstGeom>
        </p:spPr>
      </p:pic>
      <p:pic>
        <p:nvPicPr>
          <p:cNvPr id="15" name="Picture 36">
            <a:extLst>
              <a:ext uri="{FF2B5EF4-FFF2-40B4-BE49-F238E27FC236}">
                <a16:creationId xmlns:a16="http://schemas.microsoft.com/office/drawing/2014/main" id="{23727288-CC36-2883-7F98-199314D9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991" y="2794010"/>
            <a:ext cx="345451" cy="387324"/>
          </a:xfrm>
          <a:prstGeom prst="rect">
            <a:avLst/>
          </a:pr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C494D16A-C4A8-9C08-1B09-B9058A076B2A}"/>
              </a:ext>
            </a:extLst>
          </p:cNvPr>
          <p:cNvSpPr/>
          <p:nvPr/>
        </p:nvSpPr>
        <p:spPr bwMode="auto">
          <a:xfrm rot="4675389">
            <a:off x="5061808" y="3021140"/>
            <a:ext cx="1137692" cy="564679"/>
          </a:xfrm>
          <a:prstGeom prst="arc">
            <a:avLst>
              <a:gd name="adj1" fmla="val 12864125"/>
              <a:gd name="adj2" fmla="val 0"/>
            </a:avLst>
          </a:prstGeom>
          <a:ln w="28575" cmpd="sng">
            <a:solidFill>
              <a:srgbClr val="8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fr-FR" sz="2400"/>
          </a:p>
        </p:txBody>
      </p:sp>
      <p:sp>
        <p:nvSpPr>
          <p:cNvPr id="18" name="Flèche vers le haut 17">
            <a:extLst>
              <a:ext uri="{FF2B5EF4-FFF2-40B4-BE49-F238E27FC236}">
                <a16:creationId xmlns:a16="http://schemas.microsoft.com/office/drawing/2014/main" id="{46AB9161-7B83-D90B-2550-FEC028E1C168}"/>
              </a:ext>
            </a:extLst>
          </p:cNvPr>
          <p:cNvSpPr/>
          <p:nvPr/>
        </p:nvSpPr>
        <p:spPr>
          <a:xfrm flipV="1">
            <a:off x="8988280" y="5798674"/>
            <a:ext cx="105981" cy="723901"/>
          </a:xfrm>
          <a:prstGeom prst="upArrow">
            <a:avLst>
              <a:gd name="adj1" fmla="val 37227"/>
              <a:gd name="adj2" fmla="val 141602"/>
            </a:avLst>
          </a:prstGeom>
          <a:solidFill>
            <a:srgbClr val="040AFA"/>
          </a:solidFill>
          <a:ln>
            <a:solidFill>
              <a:srgbClr val="040AFA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Flèche vers le haut 18">
            <a:extLst>
              <a:ext uri="{FF2B5EF4-FFF2-40B4-BE49-F238E27FC236}">
                <a16:creationId xmlns:a16="http://schemas.microsoft.com/office/drawing/2014/main" id="{C278A7C7-F328-B73B-CE6F-9C68F87F0615}"/>
              </a:ext>
            </a:extLst>
          </p:cNvPr>
          <p:cNvSpPr/>
          <p:nvPr/>
        </p:nvSpPr>
        <p:spPr>
          <a:xfrm>
            <a:off x="8543076" y="5788867"/>
            <a:ext cx="105981" cy="723901"/>
          </a:xfrm>
          <a:prstGeom prst="upArrow">
            <a:avLst>
              <a:gd name="adj1" fmla="val 37227"/>
              <a:gd name="adj2" fmla="val 141602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4DCB526-AA0F-F877-D3FF-3B055C95B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232964" y="5070103"/>
            <a:ext cx="383655" cy="1540943"/>
          </a:xfrm>
          <a:prstGeom prst="rect">
            <a:avLst/>
          </a:prstGeom>
        </p:spPr>
      </p:pic>
      <p:sp>
        <p:nvSpPr>
          <p:cNvPr id="21" name="Forme libre 20">
            <a:extLst>
              <a:ext uri="{FF2B5EF4-FFF2-40B4-BE49-F238E27FC236}">
                <a16:creationId xmlns:a16="http://schemas.microsoft.com/office/drawing/2014/main" id="{52A2A0A9-5D95-B486-7606-3D1BAE971219}"/>
              </a:ext>
            </a:extLst>
          </p:cNvPr>
          <p:cNvSpPr/>
          <p:nvPr/>
        </p:nvSpPr>
        <p:spPr>
          <a:xfrm>
            <a:off x="7931262" y="4952915"/>
            <a:ext cx="3463569" cy="1569660"/>
          </a:xfrm>
          <a:custGeom>
            <a:avLst/>
            <a:gdLst>
              <a:gd name="connsiteX0" fmla="*/ 1198316 w 2576053"/>
              <a:gd name="connsiteY0" fmla="*/ 631310 h 1209385"/>
              <a:gd name="connsiteX1" fmla="*/ 599227 w 2576053"/>
              <a:gd name="connsiteY1" fmla="*/ 1209379 h 1209385"/>
              <a:gd name="connsiteX2" fmla="*/ 137 w 2576053"/>
              <a:gd name="connsiteY2" fmla="*/ 641821 h 1209385"/>
              <a:gd name="connsiteX3" fmla="*/ 557185 w 2576053"/>
              <a:gd name="connsiteY3" fmla="*/ 11200 h 1209385"/>
              <a:gd name="connsiteX4" fmla="*/ 1807916 w 2576053"/>
              <a:gd name="connsiteY4" fmla="*/ 1188359 h 1209385"/>
              <a:gd name="connsiteX5" fmla="*/ 2575172 w 2576053"/>
              <a:gd name="connsiteY5" fmla="*/ 568248 h 1209385"/>
              <a:gd name="connsiteX6" fmla="*/ 1944551 w 2576053"/>
              <a:gd name="connsiteY6" fmla="*/ 690 h 1209385"/>
              <a:gd name="connsiteX7" fmla="*/ 1198316 w 2576053"/>
              <a:gd name="connsiteY7" fmla="*/ 683862 h 120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6053" h="1209385">
                <a:moveTo>
                  <a:pt x="1198316" y="631310"/>
                </a:moveTo>
                <a:cubicBezTo>
                  <a:pt x="998619" y="919468"/>
                  <a:pt x="798923" y="1207627"/>
                  <a:pt x="599227" y="1209379"/>
                </a:cubicBezTo>
                <a:cubicBezTo>
                  <a:pt x="399531" y="1211131"/>
                  <a:pt x="7144" y="841517"/>
                  <a:pt x="137" y="641821"/>
                </a:cubicBezTo>
                <a:cubicBezTo>
                  <a:pt x="-6870" y="442125"/>
                  <a:pt x="255889" y="-79890"/>
                  <a:pt x="557185" y="11200"/>
                </a:cubicBezTo>
                <a:cubicBezTo>
                  <a:pt x="858481" y="102290"/>
                  <a:pt x="1471585" y="1095518"/>
                  <a:pt x="1807916" y="1188359"/>
                </a:cubicBezTo>
                <a:cubicBezTo>
                  <a:pt x="2144247" y="1281200"/>
                  <a:pt x="2552400" y="766193"/>
                  <a:pt x="2575172" y="568248"/>
                </a:cubicBezTo>
                <a:cubicBezTo>
                  <a:pt x="2597944" y="370303"/>
                  <a:pt x="2174027" y="-18579"/>
                  <a:pt x="1944551" y="690"/>
                </a:cubicBezTo>
                <a:cubicBezTo>
                  <a:pt x="1715075" y="19959"/>
                  <a:pt x="1456695" y="351910"/>
                  <a:pt x="1198316" y="683862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F301B67-B11E-AD8E-5A05-B2EB26A8C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263367" y="4635990"/>
            <a:ext cx="311471" cy="154094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96075F3-66AF-CAAB-F6A2-362FB4A125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146" y="2303742"/>
            <a:ext cx="2091801" cy="20290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0CA887-44CC-36A8-C32E-B5D322E35C7A}"/>
              </a:ext>
            </a:extLst>
          </p:cNvPr>
          <p:cNvSpPr txBox="1"/>
          <p:nvPr/>
        </p:nvSpPr>
        <p:spPr>
          <a:xfrm>
            <a:off x="676970" y="4647580"/>
            <a:ext cx="6277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BQE </a:t>
            </a:r>
            <a:r>
              <a:rPr lang="fr-FR" sz="2400" dirty="0" err="1"/>
              <a:t>provides</a:t>
            </a:r>
            <a:r>
              <a:rPr lang="fr-FR" sz="2400" dirty="0"/>
              <a:t> an excellent </a:t>
            </a:r>
            <a:r>
              <a:rPr lang="fr-FR" sz="2400" dirty="0" err="1"/>
              <a:t>framework</a:t>
            </a:r>
            <a:r>
              <a:rPr lang="fr-FR" sz="2400" dirty="0"/>
              <a:t> to </a:t>
            </a:r>
            <a:r>
              <a:rPr lang="fr-FR" sz="2400" dirty="0" err="1"/>
              <a:t>analyze</a:t>
            </a:r>
            <a:r>
              <a:rPr lang="fr-FR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Fundamental </a:t>
            </a:r>
            <a:r>
              <a:rPr lang="fr-FR" sz="2400" dirty="0" err="1"/>
              <a:t>mechanisms</a:t>
            </a:r>
            <a:r>
              <a:rPr lang="fr-FR" sz="2400" dirty="0"/>
              <a:t> and </a:t>
            </a:r>
            <a:r>
              <a:rPr lang="fr-FR" sz="2400" dirty="0" err="1"/>
              <a:t>devices</a:t>
            </a:r>
            <a:r>
              <a:rPr lang="fr-FR" sz="2400" dirty="0"/>
              <a:t> of quantum </a:t>
            </a:r>
            <a:r>
              <a:rPr lang="fr-FR" sz="2400" dirty="0" err="1"/>
              <a:t>optics</a:t>
            </a: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Energy </a:t>
            </a:r>
            <a:r>
              <a:rPr lang="fr-FR" sz="2400" dirty="0" err="1"/>
              <a:t>cost</a:t>
            </a:r>
            <a:r>
              <a:rPr lang="fr-FR" sz="2400" dirty="0"/>
              <a:t> of quantum technologies </a:t>
            </a:r>
          </a:p>
        </p:txBody>
      </p:sp>
      <p:grpSp>
        <p:nvGrpSpPr>
          <p:cNvPr id="17" name="Gruppo 6">
            <a:extLst>
              <a:ext uri="{FF2B5EF4-FFF2-40B4-BE49-F238E27FC236}">
                <a16:creationId xmlns:a16="http://schemas.microsoft.com/office/drawing/2014/main" id="{5B5387FA-23D8-2104-9390-43FE2D5927A0}"/>
              </a:ext>
            </a:extLst>
          </p:cNvPr>
          <p:cNvGrpSpPr>
            <a:grpSpLocks noChangeAspect="1"/>
          </p:cNvGrpSpPr>
          <p:nvPr/>
        </p:nvGrpSpPr>
        <p:grpSpPr>
          <a:xfrm>
            <a:off x="653942" y="2159075"/>
            <a:ext cx="3799784" cy="1080259"/>
            <a:chOff x="1162311" y="3021992"/>
            <a:chExt cx="2856844" cy="812185"/>
          </a:xfrm>
        </p:grpSpPr>
        <p:sp>
          <p:nvSpPr>
            <p:cNvPr id="24" name="Figura a mano libera: forma 4">
              <a:extLst>
                <a:ext uri="{FF2B5EF4-FFF2-40B4-BE49-F238E27FC236}">
                  <a16:creationId xmlns:a16="http://schemas.microsoft.com/office/drawing/2014/main" id="{70C20052-8465-9CF6-2D72-78354622381E}"/>
                </a:ext>
              </a:extLst>
            </p:cNvPr>
            <p:cNvSpPr/>
            <p:nvPr/>
          </p:nvSpPr>
          <p:spPr>
            <a:xfrm>
              <a:off x="2668519" y="3238911"/>
              <a:ext cx="539054" cy="417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0616" extrusionOk="0">
                  <a:moveTo>
                    <a:pt x="0" y="18840"/>
                  </a:moveTo>
                  <a:cubicBezTo>
                    <a:pt x="1955" y="19810"/>
                    <a:pt x="3910" y="20780"/>
                    <a:pt x="5082" y="17640"/>
                  </a:cubicBezTo>
                  <a:cubicBezTo>
                    <a:pt x="6255" y="14500"/>
                    <a:pt x="5881" y="-80"/>
                    <a:pt x="7037" y="0"/>
                  </a:cubicBezTo>
                  <a:cubicBezTo>
                    <a:pt x="8194" y="80"/>
                    <a:pt x="9823" y="14720"/>
                    <a:pt x="12022" y="18120"/>
                  </a:cubicBezTo>
                  <a:cubicBezTo>
                    <a:pt x="14221" y="21520"/>
                    <a:pt x="18863" y="20000"/>
                    <a:pt x="20232" y="20400"/>
                  </a:cubicBezTo>
                  <a:cubicBezTo>
                    <a:pt x="21600" y="20800"/>
                    <a:pt x="20232" y="20520"/>
                    <a:pt x="20232" y="20520"/>
                  </a:cubicBezTo>
                </a:path>
              </a:pathLst>
            </a:custGeom>
            <a:ln w="12700">
              <a:solidFill>
                <a:srgbClr val="2F5597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 sz="1800">
                  <a:solidFill>
                    <a:srgbClr val="DAE3F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" name="Figura a mano libera: forma 5">
              <a:extLst>
                <a:ext uri="{FF2B5EF4-FFF2-40B4-BE49-F238E27FC236}">
                  <a16:creationId xmlns:a16="http://schemas.microsoft.com/office/drawing/2014/main" id="{181E65A2-55D3-640D-5D1C-443E9D20DD1E}"/>
                </a:ext>
              </a:extLst>
            </p:cNvPr>
            <p:cNvSpPr/>
            <p:nvPr/>
          </p:nvSpPr>
          <p:spPr>
            <a:xfrm>
              <a:off x="1928358" y="3062943"/>
              <a:ext cx="539054" cy="35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0235" extrusionOk="0">
                  <a:moveTo>
                    <a:pt x="0" y="19842"/>
                  </a:moveTo>
                  <a:cubicBezTo>
                    <a:pt x="2121" y="20334"/>
                    <a:pt x="4242" y="20827"/>
                    <a:pt x="5635" y="17520"/>
                  </a:cubicBezTo>
                  <a:cubicBezTo>
                    <a:pt x="7027" y="14213"/>
                    <a:pt x="7205" y="-105"/>
                    <a:pt x="8355" y="1"/>
                  </a:cubicBezTo>
                  <a:cubicBezTo>
                    <a:pt x="9505" y="106"/>
                    <a:pt x="10541" y="14811"/>
                    <a:pt x="12533" y="18153"/>
                  </a:cubicBezTo>
                  <a:cubicBezTo>
                    <a:pt x="14524" y="21495"/>
                    <a:pt x="19009" y="19718"/>
                    <a:pt x="20305" y="20053"/>
                  </a:cubicBezTo>
                  <a:cubicBezTo>
                    <a:pt x="21600" y="20387"/>
                    <a:pt x="20305" y="20158"/>
                    <a:pt x="20305" y="20158"/>
                  </a:cubicBezTo>
                </a:path>
              </a:pathLst>
            </a:custGeom>
            <a:ln w="12700">
              <a:solidFill>
                <a:srgbClr val="2F5597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 sz="1800">
                  <a:solidFill>
                    <a:srgbClr val="DAE3F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" name="Connettore 2 6">
              <a:extLst>
                <a:ext uri="{FF2B5EF4-FFF2-40B4-BE49-F238E27FC236}">
                  <a16:creationId xmlns:a16="http://schemas.microsoft.com/office/drawing/2014/main" id="{97FE001A-E46C-C4AA-AADA-5034CC06D042}"/>
                </a:ext>
              </a:extLst>
            </p:cNvPr>
            <p:cNvSpPr/>
            <p:nvPr/>
          </p:nvSpPr>
          <p:spPr>
            <a:xfrm flipH="1">
              <a:off x="1965402" y="3313560"/>
              <a:ext cx="412382" cy="7853"/>
            </a:xfrm>
            <a:prstGeom prst="line">
              <a:avLst/>
            </a:prstGeom>
            <a:ln w="6350">
              <a:solidFill>
                <a:srgbClr val="2F5597"/>
              </a:solidFill>
              <a:miter/>
              <a:tailEnd type="triangle"/>
            </a:ln>
          </p:spPr>
          <p:txBody>
            <a:bodyPr lIns="45719" rIns="45719"/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  <p:sp>
          <p:nvSpPr>
            <p:cNvPr id="27" name="Connettore 2 13">
              <a:extLst>
                <a:ext uri="{FF2B5EF4-FFF2-40B4-BE49-F238E27FC236}">
                  <a16:creationId xmlns:a16="http://schemas.microsoft.com/office/drawing/2014/main" id="{73511F90-FFFD-40DA-A170-76FF15E0D431}"/>
                </a:ext>
              </a:extLst>
            </p:cNvPr>
            <p:cNvSpPr/>
            <p:nvPr/>
          </p:nvSpPr>
          <p:spPr>
            <a:xfrm flipV="1">
              <a:off x="2713954" y="3528822"/>
              <a:ext cx="448183" cy="13231"/>
            </a:xfrm>
            <a:prstGeom prst="line">
              <a:avLst/>
            </a:prstGeom>
            <a:ln w="6350">
              <a:solidFill>
                <a:srgbClr val="2F5597"/>
              </a:solidFill>
              <a:miter/>
              <a:tailEnd type="triangle"/>
            </a:ln>
          </p:spPr>
          <p:txBody>
            <a:bodyPr lIns="45719" rIns="45719"/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8" name="Gruppo 15">
              <a:extLst>
                <a:ext uri="{FF2B5EF4-FFF2-40B4-BE49-F238E27FC236}">
                  <a16:creationId xmlns:a16="http://schemas.microsoft.com/office/drawing/2014/main" id="{5029AE24-9054-C4D0-0485-E1C2296BBAED}"/>
                </a:ext>
              </a:extLst>
            </p:cNvPr>
            <p:cNvGrpSpPr/>
            <p:nvPr/>
          </p:nvGrpSpPr>
          <p:grpSpPr>
            <a:xfrm>
              <a:off x="1397458" y="3149837"/>
              <a:ext cx="537436" cy="516682"/>
              <a:chOff x="101136" y="109398"/>
              <a:chExt cx="537435" cy="516681"/>
            </a:xfrm>
          </p:grpSpPr>
          <p:sp>
            <p:nvSpPr>
              <p:cNvPr id="30" name="Ovale 17">
                <a:extLst>
                  <a:ext uri="{FF2B5EF4-FFF2-40B4-BE49-F238E27FC236}">
                    <a16:creationId xmlns:a16="http://schemas.microsoft.com/office/drawing/2014/main" id="{76F88912-4387-BA40-DDFD-E987404FB526}"/>
                  </a:ext>
                </a:extLst>
              </p:cNvPr>
              <p:cNvSpPr/>
              <p:nvPr/>
            </p:nvSpPr>
            <p:spPr>
              <a:xfrm rot="2202872">
                <a:off x="101136" y="109398"/>
                <a:ext cx="537435" cy="516681"/>
              </a:xfrm>
              <a:prstGeom prst="ellipse">
                <a:avLst/>
              </a:prstGeom>
              <a:noFill/>
              <a:ln w="12700" cap="flat">
                <a:solidFill>
                  <a:srgbClr val="2F559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800">
                    <a:solidFill>
                      <a:srgbClr val="DAE3F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" name="Connettore diritto 18">
                <a:extLst>
                  <a:ext uri="{FF2B5EF4-FFF2-40B4-BE49-F238E27FC236}">
                    <a16:creationId xmlns:a16="http://schemas.microsoft.com/office/drawing/2014/main" id="{341FE7DB-1D91-CB8F-58E0-4A1C7CB062BA}"/>
                  </a:ext>
                </a:extLst>
              </p:cNvPr>
              <p:cNvSpPr/>
              <p:nvPr/>
            </p:nvSpPr>
            <p:spPr>
              <a:xfrm flipH="1" flipV="1">
                <a:off x="184477" y="464379"/>
                <a:ext cx="370753" cy="1"/>
              </a:xfrm>
              <a:prstGeom prst="line">
                <a:avLst/>
              </a:prstGeom>
              <a:noFill/>
              <a:ln w="6350" cap="flat">
                <a:solidFill>
                  <a:srgbClr val="2F559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/>
              </a:p>
            </p:txBody>
          </p:sp>
          <p:sp>
            <p:nvSpPr>
              <p:cNvPr id="32" name="Connettore diritto 19">
                <a:extLst>
                  <a:ext uri="{FF2B5EF4-FFF2-40B4-BE49-F238E27FC236}">
                    <a16:creationId xmlns:a16="http://schemas.microsoft.com/office/drawing/2014/main" id="{B4AE8FB6-64E2-A62F-40A8-105C1C13377B}"/>
                  </a:ext>
                </a:extLst>
              </p:cNvPr>
              <p:cNvSpPr/>
              <p:nvPr/>
            </p:nvSpPr>
            <p:spPr>
              <a:xfrm flipH="1" flipV="1">
                <a:off x="190052" y="312811"/>
                <a:ext cx="370752" cy="1"/>
              </a:xfrm>
              <a:prstGeom prst="line">
                <a:avLst/>
              </a:prstGeom>
              <a:noFill/>
              <a:ln w="6350" cap="flat">
                <a:solidFill>
                  <a:srgbClr val="2F559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3" name="Connettore diritto 21">
                <a:extLst>
                  <a:ext uri="{FF2B5EF4-FFF2-40B4-BE49-F238E27FC236}">
                    <a16:creationId xmlns:a16="http://schemas.microsoft.com/office/drawing/2014/main" id="{A2628089-3176-3ADB-2347-449C982D8C10}"/>
                  </a:ext>
                </a:extLst>
              </p:cNvPr>
              <p:cNvSpPr/>
              <p:nvPr/>
            </p:nvSpPr>
            <p:spPr>
              <a:xfrm flipH="1" flipV="1">
                <a:off x="190051" y="312811"/>
                <a:ext cx="370752" cy="1"/>
              </a:xfrm>
              <a:prstGeom prst="line">
                <a:avLst/>
              </a:prstGeom>
              <a:noFill/>
              <a:ln w="6350" cap="flat">
                <a:solidFill>
                  <a:srgbClr val="2F559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9" name="Cilindro 16">
              <a:extLst>
                <a:ext uri="{FF2B5EF4-FFF2-40B4-BE49-F238E27FC236}">
                  <a16:creationId xmlns:a16="http://schemas.microsoft.com/office/drawing/2014/main" id="{395A67DC-3E57-2FD2-57BA-A763EDCD0EE7}"/>
                </a:ext>
              </a:extLst>
            </p:cNvPr>
            <p:cNvSpPr/>
            <p:nvPr/>
          </p:nvSpPr>
          <p:spPr>
            <a:xfrm rot="16200000">
              <a:off x="2184640" y="1999663"/>
              <a:ext cx="812185" cy="2856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"/>
                  </a:moveTo>
                  <a:cubicBezTo>
                    <a:pt x="21600" y="1192"/>
                    <a:pt x="16765" y="1535"/>
                    <a:pt x="10800" y="1535"/>
                  </a:cubicBezTo>
                  <a:cubicBezTo>
                    <a:pt x="4835" y="1535"/>
                    <a:pt x="0" y="1192"/>
                    <a:pt x="0" y="768"/>
                  </a:cubicBezTo>
                  <a:cubicBezTo>
                    <a:pt x="0" y="344"/>
                    <a:pt x="4835" y="0"/>
                    <a:pt x="10800" y="0"/>
                  </a:cubicBezTo>
                  <a:cubicBezTo>
                    <a:pt x="16765" y="0"/>
                    <a:pt x="21600" y="344"/>
                    <a:pt x="21600" y="768"/>
                  </a:cubicBezTo>
                  <a:lnTo>
                    <a:pt x="21600" y="20832"/>
                  </a:lnTo>
                  <a:cubicBezTo>
                    <a:pt x="21600" y="21256"/>
                    <a:pt x="16765" y="21600"/>
                    <a:pt x="10800" y="21600"/>
                  </a:cubicBezTo>
                  <a:cubicBezTo>
                    <a:pt x="4835" y="21600"/>
                    <a:pt x="0" y="21256"/>
                    <a:pt x="0" y="20832"/>
                  </a:cubicBezTo>
                  <a:lnTo>
                    <a:pt x="0" y="768"/>
                  </a:lnTo>
                </a:path>
              </a:pathLst>
            </a:custGeom>
            <a:ln w="12700">
              <a:solidFill>
                <a:srgbClr val="2F5597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4" name="CasellaDiTesto 24">
            <a:extLst>
              <a:ext uri="{FF2B5EF4-FFF2-40B4-BE49-F238E27FC236}">
                <a16:creationId xmlns:a16="http://schemas.microsoft.com/office/drawing/2014/main" id="{70337397-B287-89C1-33D7-E29574935988}"/>
              </a:ext>
            </a:extLst>
          </p:cNvPr>
          <p:cNvSpPr txBox="1"/>
          <p:nvPr/>
        </p:nvSpPr>
        <p:spPr>
          <a:xfrm>
            <a:off x="2068960" y="2245346"/>
            <a:ext cx="96974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1B212C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Input field</a:t>
            </a:r>
          </a:p>
        </p:txBody>
      </p:sp>
      <p:sp>
        <p:nvSpPr>
          <p:cNvPr id="35" name="CasellaDiTesto 25">
            <a:extLst>
              <a:ext uri="{FF2B5EF4-FFF2-40B4-BE49-F238E27FC236}">
                <a16:creationId xmlns:a16="http://schemas.microsoft.com/office/drawing/2014/main" id="{D79A702D-942C-8803-BAEA-DE12A76C7D4A}"/>
              </a:ext>
            </a:extLst>
          </p:cNvPr>
          <p:cNvSpPr txBox="1"/>
          <p:nvPr/>
        </p:nvSpPr>
        <p:spPr>
          <a:xfrm>
            <a:off x="3050487" y="2550204"/>
            <a:ext cx="96974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i="1" dirty="0">
                <a:latin typeface="Abadi" panose="020B0604020104020204" pitchFamily="34" charset="0"/>
              </a:rPr>
              <a:t>Out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1B212C"/>
                </a:solidFill>
                <a:effectLst/>
                <a:uFillTx/>
                <a:latin typeface="Abadi" panose="020B0604020104020204" pitchFamily="34" charset="0"/>
                <a:sym typeface="Arial"/>
              </a:rPr>
              <a:t>put field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4C800AC-5325-0CCF-0AFC-70A4028312B9}"/>
              </a:ext>
            </a:extLst>
          </p:cNvPr>
          <p:cNvSpPr txBox="1"/>
          <p:nvPr/>
        </p:nvSpPr>
        <p:spPr>
          <a:xfrm>
            <a:off x="807305" y="3299248"/>
            <a:ext cx="344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Energy </a:t>
            </a:r>
            <a:r>
              <a:rPr lang="fr-FR" sz="2400" dirty="0" err="1"/>
              <a:t>cost</a:t>
            </a:r>
            <a:r>
              <a:rPr lang="fr-FR" sz="2400" dirty="0"/>
              <a:t> of a quantum </a:t>
            </a:r>
            <a:r>
              <a:rPr lang="fr-FR" sz="2400" dirty="0" err="1"/>
              <a:t>gate</a:t>
            </a:r>
            <a:r>
              <a:rPr lang="fr-FR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3373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2A956-1A75-60FA-B797-6DD342D82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42" y="163184"/>
            <a:ext cx="10515600" cy="853791"/>
          </a:xfrm>
        </p:spPr>
        <p:txBody>
          <a:bodyPr/>
          <a:lstStyle/>
          <a:p>
            <a:r>
              <a:rPr lang="fr-FR" dirty="0" err="1"/>
              <a:t>Energetics</a:t>
            </a:r>
            <a:r>
              <a:rPr lang="fr-FR" dirty="0"/>
              <a:t> of quantum primitives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EAAD42-49DA-7969-8F51-747B380A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8" y="3209335"/>
            <a:ext cx="7357750" cy="14112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932287-B9B5-EF1A-51DC-303213C12319}"/>
              </a:ext>
            </a:extLst>
          </p:cNvPr>
          <p:cNvSpPr txBox="1"/>
          <p:nvPr/>
        </p:nvSpPr>
        <p:spPr>
          <a:xfrm>
            <a:off x="350172" y="3085677"/>
            <a:ext cx="130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</a:t>
            </a:r>
            <a:r>
              <a:rPr lang="fr-FR" sz="1800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xperiment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22E4E47-B409-DB6A-15DA-5204E3B1B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98" y="1032883"/>
            <a:ext cx="7381030" cy="17358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158F3D2-3C13-E019-D19C-CE378FB5E62B}"/>
              </a:ext>
            </a:extLst>
          </p:cNvPr>
          <p:cNvSpPr txBox="1"/>
          <p:nvPr/>
        </p:nvSpPr>
        <p:spPr>
          <a:xfrm>
            <a:off x="155542" y="980792"/>
            <a:ext cx="130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</a:t>
            </a:r>
            <a:r>
              <a:rPr lang="fr-FR" sz="1800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xperiment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BB736F0-7E91-410C-A160-7AB6D217B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482" y="1165458"/>
            <a:ext cx="3365500" cy="1651000"/>
          </a:xfrm>
          <a:prstGeom prst="rect">
            <a:avLst/>
          </a:prstGeom>
        </p:spPr>
      </p:pic>
      <p:pic>
        <p:nvPicPr>
          <p:cNvPr id="13" name="Picture 8" descr="Kater Murch (@KaterMurch) / Twitter">
            <a:extLst>
              <a:ext uri="{FF2B5EF4-FFF2-40B4-BE49-F238E27FC236}">
                <a16:creationId xmlns:a16="http://schemas.microsoft.com/office/drawing/2014/main" id="{253C1342-98D3-7AD8-3702-A9987EDD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952" y="3046833"/>
            <a:ext cx="1189161" cy="118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enjamin Huard et François Roudier, lauréats IMPULSION | École normale  supérieure de Lyon">
            <a:extLst>
              <a:ext uri="{FF2B5EF4-FFF2-40B4-BE49-F238E27FC236}">
                <a16:creationId xmlns:a16="http://schemas.microsoft.com/office/drawing/2014/main" id="{33D79544-A76A-1B37-21A2-5EEA91EAA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5022"/>
          <a:stretch/>
        </p:blipFill>
        <p:spPr bwMode="auto">
          <a:xfrm>
            <a:off x="7741058" y="3046834"/>
            <a:ext cx="1243842" cy="11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ordan Research Group | Chapman University">
            <a:extLst>
              <a:ext uri="{FF2B5EF4-FFF2-40B4-BE49-F238E27FC236}">
                <a16:creationId xmlns:a16="http://schemas.microsoft.com/office/drawing/2014/main" id="{26E080C3-95B1-4A6A-3451-4ACAF57A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165" y="3046833"/>
            <a:ext cx="1549710" cy="116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29">
            <a:extLst>
              <a:ext uri="{FF2B5EF4-FFF2-40B4-BE49-F238E27FC236}">
                <a16:creationId xmlns:a16="http://schemas.microsoft.com/office/drawing/2014/main" id="{2F8487CF-7040-0956-3FD5-F8126B69C0FD}"/>
              </a:ext>
            </a:extLst>
          </p:cNvPr>
          <p:cNvSpPr txBox="1"/>
          <p:nvPr/>
        </p:nvSpPr>
        <p:spPr>
          <a:xfrm>
            <a:off x="7528547" y="4232896"/>
            <a:ext cx="164608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fr-FR" sz="16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Benjamin Huard</a:t>
            </a:r>
          </a:p>
          <a:p>
            <a:pPr algn="ctr" eaLnBrk="1" hangingPunct="1"/>
            <a:r>
              <a:rPr lang="fr-FR" sz="1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ENS Lyon</a:t>
            </a:r>
          </a:p>
        </p:txBody>
      </p:sp>
      <p:sp>
        <p:nvSpPr>
          <p:cNvPr id="17" name="ZoneTexte 33">
            <a:extLst>
              <a:ext uri="{FF2B5EF4-FFF2-40B4-BE49-F238E27FC236}">
                <a16:creationId xmlns:a16="http://schemas.microsoft.com/office/drawing/2014/main" id="{01856993-DE35-F43E-2B63-F4E144D0186A}"/>
              </a:ext>
            </a:extLst>
          </p:cNvPr>
          <p:cNvSpPr txBox="1"/>
          <p:nvPr/>
        </p:nvSpPr>
        <p:spPr>
          <a:xfrm>
            <a:off x="8883670" y="4232897"/>
            <a:ext cx="15737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fr-FR" sz="16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Kater</a:t>
            </a:r>
            <a:r>
              <a:rPr lang="fr-FR" sz="16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Murch</a:t>
            </a:r>
            <a:endParaRPr lang="fr-FR" sz="1600" b="1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fr-FR" sz="1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Saint Louis, USA</a:t>
            </a:r>
          </a:p>
        </p:txBody>
      </p:sp>
      <p:sp>
        <p:nvSpPr>
          <p:cNvPr id="18" name="ZoneTexte 33">
            <a:extLst>
              <a:ext uri="{FF2B5EF4-FFF2-40B4-BE49-F238E27FC236}">
                <a16:creationId xmlns:a16="http://schemas.microsoft.com/office/drawing/2014/main" id="{E6A43B43-C838-C21C-B821-E1CA342A41B6}"/>
              </a:ext>
            </a:extLst>
          </p:cNvPr>
          <p:cNvSpPr txBox="1"/>
          <p:nvPr/>
        </p:nvSpPr>
        <p:spPr>
          <a:xfrm>
            <a:off x="9969301" y="4232898"/>
            <a:ext cx="211646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fr-FR" sz="16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Andrew Jordan</a:t>
            </a:r>
          </a:p>
          <a:p>
            <a:pPr algn="ctr" eaLnBrk="1" hangingPunct="1"/>
            <a:r>
              <a:rPr lang="fr-FR" sz="1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Chapman, USA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0A9BDA-876F-DA4D-335D-64C90DC71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72" y="5164376"/>
            <a:ext cx="7772400" cy="14256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093953-5C30-E900-1D20-81F775B13084}"/>
              </a:ext>
            </a:extLst>
          </p:cNvPr>
          <p:cNvSpPr txBox="1"/>
          <p:nvPr/>
        </p:nvSpPr>
        <p:spPr>
          <a:xfrm>
            <a:off x="285207" y="4762540"/>
            <a:ext cx="130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Theory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38F430-D03E-B15C-CCAA-6EDF4CA20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4385" y="5181805"/>
            <a:ext cx="1039190" cy="102147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D4DB98C-C74C-FDA0-DF2F-F9A454F5FA27}"/>
              </a:ext>
            </a:extLst>
          </p:cNvPr>
          <p:cNvSpPr txBox="1"/>
          <p:nvPr/>
        </p:nvSpPr>
        <p:spPr>
          <a:xfrm>
            <a:off x="8476347" y="6226943"/>
            <a:ext cx="119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Wein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Quandela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2D9FFC6-A2BE-25AC-A3FB-4DB6505814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7656" y="5007922"/>
            <a:ext cx="884067" cy="11953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16879DD-00A2-50C2-5A82-872DDDDD6D02}"/>
              </a:ext>
            </a:extLst>
          </p:cNvPr>
          <p:cNvSpPr/>
          <p:nvPr/>
        </p:nvSpPr>
        <p:spPr>
          <a:xfrm>
            <a:off x="9593744" y="6226943"/>
            <a:ext cx="1551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M. Maffei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Bari </a:t>
            </a:r>
            <a:r>
              <a:rPr lang="fr-FR" dirty="0" err="1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University</a:t>
            </a:r>
            <a:endParaRPr lang="fr-FR" dirty="0"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26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3757D3-E986-1D2F-6392-E88664FC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61" y="193278"/>
            <a:ext cx="10515600" cy="853791"/>
          </a:xfrm>
        </p:spPr>
        <p:txBody>
          <a:bodyPr/>
          <a:lstStyle/>
          <a:p>
            <a:r>
              <a:rPr lang="fr-FR" dirty="0" err="1"/>
              <a:t>Outline</a:t>
            </a:r>
            <a:r>
              <a:rPr lang="fr-FR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260BB-FDBF-6520-1516-4D51A11F4DA3}"/>
              </a:ext>
            </a:extLst>
          </p:cNvPr>
          <p:cNvSpPr/>
          <p:nvPr/>
        </p:nvSpPr>
        <p:spPr>
          <a:xfrm>
            <a:off x="512847" y="2236587"/>
            <a:ext cx="1051560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classical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to quantum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of quantum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Energy-efficient quantum technologies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193F8F9-F784-A4ED-CDB2-BDE2E82A9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8" y="5855325"/>
            <a:ext cx="2597839" cy="100267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5969B01-0623-4E6D-0CAA-AFB2F7A6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506" y="183257"/>
            <a:ext cx="863812" cy="8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09C24C95-81F3-693B-1936-A533A33C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6855" y="6136406"/>
            <a:ext cx="138846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pPr algn="ctr"/>
            <a:r>
              <a:rPr lang="fr-FR" sz="3600" dirty="0">
                <a:latin typeface="Calibri" pitchFamily="34" charset="0"/>
              </a:rPr>
              <a:t>|QET&gt;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A4FF8EC-4DA0-6077-D539-AE1A3E4C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518" y="6163286"/>
            <a:ext cx="3004204" cy="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71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attery Health - Monitor Stats dans l'App Store">
            <a:extLst>
              <a:ext uri="{FF2B5EF4-FFF2-40B4-BE49-F238E27FC236}">
                <a16:creationId xmlns:a16="http://schemas.microsoft.com/office/drawing/2014/main" id="{72D5CEB7-B65F-D903-5FB0-A25F6809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09" y="3483357"/>
            <a:ext cx="1766760" cy="1766760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D6D7450-A609-FFE5-A644-552FC89CA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schematic</a:t>
            </a:r>
            <a:r>
              <a:rPr lang="fr-FR" dirty="0"/>
              <a:t> </a:t>
            </a:r>
            <a:r>
              <a:rPr lang="fr-FR" dirty="0" err="1"/>
              <a:t>view</a:t>
            </a:r>
            <a:r>
              <a:rPr lang="fr-FR" dirty="0"/>
              <a:t> on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activities</a:t>
            </a:r>
            <a:endParaRPr lang="fr-FR" dirty="0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E17CDE4A-8CE0-EFC4-0921-4830CDD6E629}"/>
              </a:ext>
            </a:extLst>
          </p:cNvPr>
          <p:cNvSpPr/>
          <p:nvPr/>
        </p:nvSpPr>
        <p:spPr>
          <a:xfrm rot="1024420">
            <a:off x="3570867" y="2343209"/>
            <a:ext cx="1246188" cy="64293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5A08A53-7F55-663E-9065-8549E3E163BC}"/>
                  </a:ext>
                </a:extLst>
              </p:cNvPr>
              <p:cNvSpPr txBox="1"/>
              <p:nvPr/>
            </p:nvSpPr>
            <p:spPr>
              <a:xfrm>
                <a:off x="1511284" y="4999819"/>
                <a:ext cx="17477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accent1"/>
                    </a:solidFill>
                  </a:rPr>
                  <a:t>Resources</a:t>
                </a:r>
                <a:r>
                  <a:rPr lang="fr-FR" sz="2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fr-F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5A08A53-7F55-663E-9065-8549E3E16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284" y="4999819"/>
                <a:ext cx="1747786" cy="461665"/>
              </a:xfrm>
              <a:prstGeom prst="rect">
                <a:avLst/>
              </a:prstGeom>
              <a:blipFill>
                <a:blip r:embed="rId3"/>
                <a:stretch>
                  <a:fillRect l="-5575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BBBD06A-3523-5AD9-D1D6-221869BA5C77}"/>
                  </a:ext>
                </a:extLst>
              </p:cNvPr>
              <p:cNvSpPr txBox="1"/>
              <p:nvPr/>
            </p:nvSpPr>
            <p:spPr>
              <a:xfrm>
                <a:off x="8618907" y="4250516"/>
                <a:ext cx="22955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accent1"/>
                    </a:solidFill>
                  </a:rPr>
                  <a:t>Performance</a:t>
                </a:r>
                <a:r>
                  <a:rPr lang="fr-FR" sz="2400" dirty="0">
                    <a:solidFill>
                      <a:schemeClr val="accent1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1"/>
                    </a:solidFill>
                  </a:rPr>
                  <a:t>metric</a:t>
                </a:r>
                <a:r>
                  <a:rPr lang="fr-FR" sz="2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fr-F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BBBD06A-3523-5AD9-D1D6-221869BA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907" y="4250516"/>
                <a:ext cx="2295524" cy="830997"/>
              </a:xfrm>
              <a:prstGeom prst="rect">
                <a:avLst/>
              </a:prstGeom>
              <a:blipFill>
                <a:blip r:embed="rId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FDF671BD-E104-AB80-F03D-F76FD252B3D2}"/>
              </a:ext>
            </a:extLst>
          </p:cNvPr>
          <p:cNvSpPr txBox="1"/>
          <p:nvPr/>
        </p:nvSpPr>
        <p:spPr>
          <a:xfrm>
            <a:off x="8878702" y="2203014"/>
            <a:ext cx="1775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Target </a:t>
            </a:r>
            <a:r>
              <a:rPr lang="fr-FR" sz="2400" b="1" dirty="0" err="1"/>
              <a:t>result</a:t>
            </a:r>
            <a:endParaRPr lang="fr-FR" sz="2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6A11E4-C110-EA38-9E4F-E516400F1C18}"/>
              </a:ext>
            </a:extLst>
          </p:cNvPr>
          <p:cNvGrpSpPr/>
          <p:nvPr/>
        </p:nvGrpSpPr>
        <p:grpSpPr>
          <a:xfrm>
            <a:off x="5369048" y="4250516"/>
            <a:ext cx="1637276" cy="909099"/>
            <a:chOff x="5328855" y="4067468"/>
            <a:chExt cx="1637276" cy="909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8BFDFB06-4A48-C3A5-FE00-F1719BF667F7}"/>
                    </a:ext>
                  </a:extLst>
                </p:cNvPr>
                <p:cNvSpPr txBox="1"/>
                <p:nvPr/>
              </p:nvSpPr>
              <p:spPr>
                <a:xfrm>
                  <a:off x="5328855" y="4067468"/>
                  <a:ext cx="16361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400" b="1" dirty="0">
                      <a:solidFill>
                        <a:schemeClr val="accent1"/>
                      </a:solidFill>
                    </a:rPr>
                    <a:t>Efficiency</a:t>
                  </a:r>
                  <a:r>
                    <a:rPr lang="fr-FR" sz="2400" dirty="0">
                      <a:solidFill>
                        <a:schemeClr val="accent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24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</m:oMath>
                  </a14:m>
                  <a:endParaRPr lang="fr-FR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8BFDFB06-4A48-C3A5-FE00-F1719BF667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855" y="4067468"/>
                  <a:ext cx="1636154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5970" t="-10526" b="-289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4C1C04D9-BCDC-E300-3330-3931C2161584}"/>
                    </a:ext>
                  </a:extLst>
                </p:cNvPr>
                <p:cNvSpPr txBox="1"/>
                <p:nvPr/>
              </p:nvSpPr>
              <p:spPr>
                <a:xfrm>
                  <a:off x="5382684" y="4514902"/>
                  <a:ext cx="158344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2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fr-FR" sz="2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2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fr-FR" sz="2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 </m:t>
                        </m:r>
                        <m:r>
                          <a:rPr lang="fr-FR" sz="2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fr-FR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4C1C04D9-BCDC-E300-3330-3931C2161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684" y="4514902"/>
                  <a:ext cx="1583447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600" b="-2162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41999859-2B43-1538-695C-F63C8FB1F447}"/>
              </a:ext>
            </a:extLst>
          </p:cNvPr>
          <p:cNvSpPr txBox="1"/>
          <p:nvPr/>
        </p:nvSpPr>
        <p:spPr>
          <a:xfrm>
            <a:off x="2521878" y="5977763"/>
            <a:ext cx="7313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/>
              <a:t>Purpose</a:t>
            </a:r>
            <a:r>
              <a:rPr lang="fr-FR" sz="2400" b="1" dirty="0"/>
              <a:t> of science and </a:t>
            </a:r>
            <a:r>
              <a:rPr lang="fr-FR" sz="2400" b="1" dirty="0" err="1"/>
              <a:t>technology</a:t>
            </a:r>
            <a:r>
              <a:rPr lang="fr-FR" sz="2400" b="1" dirty="0"/>
              <a:t>: </a:t>
            </a:r>
            <a:r>
              <a:rPr lang="fr-FR" sz="2400" b="1" dirty="0" err="1"/>
              <a:t>increase</a:t>
            </a:r>
            <a:r>
              <a:rPr lang="fr-FR" sz="2400" b="1" dirty="0"/>
              <a:t> </a:t>
            </a:r>
            <a:r>
              <a:rPr lang="fr-FR" sz="2400" b="1" dirty="0" err="1"/>
              <a:t>efficiencies</a:t>
            </a:r>
            <a:endParaRPr lang="fr-FR" sz="2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9355595" y="3041270"/>
            <a:ext cx="822149" cy="1207231"/>
            <a:chOff x="4317209" y="1028700"/>
            <a:chExt cx="382972" cy="56235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4338638" y="1028700"/>
              <a:ext cx="338138" cy="3381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1" name="Arc 30"/>
            <p:cNvSpPr/>
            <p:nvPr/>
          </p:nvSpPr>
          <p:spPr bwMode="auto">
            <a:xfrm>
              <a:off x="4317209" y="1208078"/>
              <a:ext cx="382972" cy="382972"/>
            </a:xfrm>
            <a:prstGeom prst="arc">
              <a:avLst>
                <a:gd name="adj1" fmla="val 13357594"/>
                <a:gd name="adj2" fmla="val 18937516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V="1">
              <a:off x="4507707" y="1065167"/>
              <a:ext cx="116681" cy="265204"/>
            </a:xfrm>
            <a:prstGeom prst="straightConnector1">
              <a:avLst/>
            </a:prstGeom>
            <a:solidFill>
              <a:srgbClr val="7DD9CE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A1D7F35D-6712-148A-ACA5-318E613CD727}"/>
              </a:ext>
            </a:extLst>
          </p:cNvPr>
          <p:cNvSpPr/>
          <p:nvPr/>
        </p:nvSpPr>
        <p:spPr>
          <a:xfrm>
            <a:off x="5872686" y="5285943"/>
            <a:ext cx="628878" cy="55379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95E99A-65FC-0827-1B44-0E466C9DDEBA}"/>
              </a:ext>
            </a:extLst>
          </p:cNvPr>
          <p:cNvSpPr txBox="1"/>
          <p:nvPr/>
        </p:nvSpPr>
        <p:spPr>
          <a:xfrm>
            <a:off x="1686236" y="1372393"/>
            <a:ext cx="1397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Materials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76F6EB-82C3-00C6-F521-68534105D860}"/>
              </a:ext>
            </a:extLst>
          </p:cNvPr>
          <p:cNvSpPr txBox="1"/>
          <p:nvPr/>
        </p:nvSpPr>
        <p:spPr>
          <a:xfrm>
            <a:off x="1737364" y="3415636"/>
            <a:ext cx="129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Energy</a:t>
            </a:r>
          </a:p>
        </p:txBody>
      </p:sp>
      <p:sp>
        <p:nvSpPr>
          <p:cNvPr id="27" name="Flèche vers la droite 26">
            <a:extLst>
              <a:ext uri="{FF2B5EF4-FFF2-40B4-BE49-F238E27FC236}">
                <a16:creationId xmlns:a16="http://schemas.microsoft.com/office/drawing/2014/main" id="{471168F8-54F8-80D5-1888-DEC14B418F83}"/>
              </a:ext>
            </a:extLst>
          </p:cNvPr>
          <p:cNvSpPr/>
          <p:nvPr/>
        </p:nvSpPr>
        <p:spPr>
          <a:xfrm>
            <a:off x="7606716" y="3028051"/>
            <a:ext cx="1246188" cy="64293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AE26A94-0C92-B744-7DB2-DDD62E3A5CF3}"/>
              </a:ext>
            </a:extLst>
          </p:cNvPr>
          <p:cNvSpPr txBox="1"/>
          <p:nvPr/>
        </p:nvSpPr>
        <p:spPr>
          <a:xfrm>
            <a:off x="5539352" y="1906463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Machine</a:t>
            </a:r>
          </a:p>
        </p:txBody>
      </p:sp>
      <p:pic>
        <p:nvPicPr>
          <p:cNvPr id="2050" name="Picture 2" descr="Boîtes d'engrenages et pièces pour boîtes d'engrenages">
            <a:extLst>
              <a:ext uri="{FF2B5EF4-FFF2-40B4-BE49-F238E27FC236}">
                <a16:creationId xmlns:a16="http://schemas.microsoft.com/office/drawing/2014/main" id="{D8D952FD-ED63-247A-6D66-11C4E538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44" y="2464257"/>
            <a:ext cx="2040963" cy="17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lèche vers la droite 3">
            <a:extLst>
              <a:ext uri="{FF2B5EF4-FFF2-40B4-BE49-F238E27FC236}">
                <a16:creationId xmlns:a16="http://schemas.microsoft.com/office/drawing/2014/main" id="{30C673ED-7A2C-199D-E2D2-63E4954D53D4}"/>
              </a:ext>
            </a:extLst>
          </p:cNvPr>
          <p:cNvSpPr/>
          <p:nvPr/>
        </p:nvSpPr>
        <p:spPr>
          <a:xfrm rot="20575580" flipV="1">
            <a:off x="3570867" y="3692350"/>
            <a:ext cx="1246188" cy="64293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D4F809-B3AE-18DB-A193-EA8961585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342" y="1861981"/>
            <a:ext cx="1914905" cy="12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09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D7450-A609-FFE5-A644-552FC89CA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Classical</a:t>
            </a:r>
            <a:r>
              <a:rPr lang="fr-FR" dirty="0"/>
              <a:t> </a:t>
            </a:r>
            <a:r>
              <a:rPr lang="fr-FR" dirty="0" err="1"/>
              <a:t>computing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efficiency</a:t>
            </a:r>
            <a:endParaRPr lang="fr-FR" dirty="0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E17CDE4A-8CE0-EFC4-0921-4830CDD6E629}"/>
              </a:ext>
            </a:extLst>
          </p:cNvPr>
          <p:cNvSpPr/>
          <p:nvPr/>
        </p:nvSpPr>
        <p:spPr>
          <a:xfrm>
            <a:off x="3122286" y="1701066"/>
            <a:ext cx="706507" cy="64293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9704019A-2982-047E-7C5F-AC9598E4C4A7}"/>
              </a:ext>
            </a:extLst>
          </p:cNvPr>
          <p:cNvSpPr/>
          <p:nvPr/>
        </p:nvSpPr>
        <p:spPr>
          <a:xfrm>
            <a:off x="6149793" y="1872516"/>
            <a:ext cx="1352549" cy="30003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DF671BD-E104-AB80-F03D-F76FD252B3D2}"/>
                  </a:ext>
                </a:extLst>
              </p:cNvPr>
              <p:cNvSpPr txBox="1"/>
              <p:nvPr/>
            </p:nvSpPr>
            <p:spPr>
              <a:xfrm>
                <a:off x="8852170" y="1237705"/>
                <a:ext cx="268568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fr-FR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= </a:t>
                </a:r>
                <a:r>
                  <a:rPr lang="fr-FR" sz="2400" dirty="0" err="1"/>
                  <a:t>Number</a:t>
                </a:r>
                <a:r>
                  <a:rPr lang="fr-FR" sz="2400" dirty="0"/>
                  <a:t> of </a:t>
                </a:r>
                <a:r>
                  <a:rPr lang="fr-FR" sz="2400" dirty="0" err="1"/>
                  <a:t>FLoating</a:t>
                </a:r>
                <a:r>
                  <a:rPr lang="fr-FR" sz="2400" dirty="0"/>
                  <a:t>-point Operations Per second (</a:t>
                </a:r>
                <a:r>
                  <a:rPr lang="fr-FR" sz="2400" dirty="0" err="1"/>
                  <a:t>FLOPs</a:t>
                </a:r>
                <a:r>
                  <a:rPr lang="fr-FR" sz="2400" dirty="0"/>
                  <a:t>) 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DF671BD-E104-AB80-F03D-F76FD252B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170" y="1237705"/>
                <a:ext cx="2685681" cy="1569660"/>
              </a:xfrm>
              <a:prstGeom prst="rect">
                <a:avLst/>
              </a:prstGeom>
              <a:blipFill>
                <a:blip r:embed="rId2"/>
                <a:stretch>
                  <a:fillRect l="-3286" t="-2400" b="-72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" descr="Image result for ordinateur">
            <a:extLst>
              <a:ext uri="{FF2B5EF4-FFF2-40B4-BE49-F238E27FC236}">
                <a16:creationId xmlns:a16="http://schemas.microsoft.com/office/drawing/2014/main" id="{C9A07B22-FB49-0DC2-9F88-441E522D4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33" y="1367158"/>
            <a:ext cx="1793320" cy="1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7B9AF3F-81B3-6EC2-7E1B-6EE2BBB8801A}"/>
                  </a:ext>
                </a:extLst>
              </p:cNvPr>
              <p:cNvSpPr/>
              <p:nvPr/>
            </p:nvSpPr>
            <p:spPr>
              <a:xfrm>
                <a:off x="636792" y="1607037"/>
                <a:ext cx="222165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= Power consumption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7B9AF3F-81B3-6EC2-7E1B-6EE2BBB880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92" y="1607037"/>
                <a:ext cx="2221654" cy="830997"/>
              </a:xfrm>
              <a:prstGeom prst="rect">
                <a:avLst/>
              </a:prstGeom>
              <a:blipFill>
                <a:blip r:embed="rId4"/>
                <a:stretch>
                  <a:fillRect t="-5882" r="-7397" b="-161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7766182" y="1647520"/>
            <a:ext cx="822149" cy="1207231"/>
            <a:chOff x="4317209" y="1028700"/>
            <a:chExt cx="382972" cy="56235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338638" y="1028700"/>
              <a:ext cx="338138" cy="3381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9" name="Arc 18"/>
            <p:cNvSpPr/>
            <p:nvPr/>
          </p:nvSpPr>
          <p:spPr bwMode="auto">
            <a:xfrm>
              <a:off x="4317209" y="1208078"/>
              <a:ext cx="382972" cy="382972"/>
            </a:xfrm>
            <a:prstGeom prst="arc">
              <a:avLst>
                <a:gd name="adj1" fmla="val 13357594"/>
                <a:gd name="adj2" fmla="val 18937516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4507707" y="1065167"/>
              <a:ext cx="116681" cy="265204"/>
            </a:xfrm>
            <a:prstGeom prst="straightConnector1">
              <a:avLst/>
            </a:prstGeom>
            <a:solidFill>
              <a:srgbClr val="7DD9CE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14" name="Picture 2" descr="https://upload.wikimedia.org/wikipedia/commons/thumb/5/5e/Green500_evolution.svg/800px-Green500_evolution.svg.png?1653138678161">
            <a:extLst>
              <a:ext uri="{FF2B5EF4-FFF2-40B4-BE49-F238E27FC236}">
                <a16:creationId xmlns:a16="http://schemas.microsoft.com/office/drawing/2014/main" id="{6F8331A0-AF7E-7BAD-C149-05490DC6F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/>
          <a:stretch/>
        </p:blipFill>
        <p:spPr bwMode="auto">
          <a:xfrm>
            <a:off x="4064002" y="3738117"/>
            <a:ext cx="3251619" cy="263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6DF36AB-CCE3-A14A-EF67-E23D68A4E6F3}"/>
                  </a:ext>
                </a:extLst>
              </p:cNvPr>
              <p:cNvSpPr txBox="1"/>
              <p:nvPr/>
            </p:nvSpPr>
            <p:spPr>
              <a:xfrm>
                <a:off x="3013569" y="2846122"/>
                <a:ext cx="5524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fr-FR" sz="2400" dirty="0"/>
                  <a:t> = Performance per Watt (</a:t>
                </a:r>
                <a:r>
                  <a:rPr lang="fr-FR" sz="2400" dirty="0" err="1"/>
                  <a:t>FLOPs</a:t>
                </a:r>
                <a:r>
                  <a:rPr lang="fr-FR" sz="2400" dirty="0"/>
                  <a:t>/W)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6DF36AB-CCE3-A14A-EF67-E23D68A4E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569" y="2846122"/>
                <a:ext cx="5524517" cy="461665"/>
              </a:xfrm>
              <a:prstGeom prst="rect">
                <a:avLst/>
              </a:prstGeom>
              <a:blipFill>
                <a:blip r:embed="rId6"/>
                <a:stretch>
                  <a:fillRect l="-229" t="-8108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3445EE95-F434-C0CA-40C3-732E85CD2125}"/>
              </a:ext>
            </a:extLst>
          </p:cNvPr>
          <p:cNvSpPr txBox="1"/>
          <p:nvPr/>
        </p:nvSpPr>
        <p:spPr>
          <a:xfrm>
            <a:off x="3495420" y="3495621"/>
            <a:ext cx="410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tx1"/>
                </a:solidFill>
                <a:latin typeface="Corbel"/>
                <a:cs typeface="Corbel"/>
              </a:rPr>
              <a:t>Supercomputers</a:t>
            </a:r>
            <a:endParaRPr lang="fr-FR" sz="2000" dirty="0">
              <a:solidFill>
                <a:schemeClr val="tx1"/>
              </a:solidFill>
              <a:latin typeface="Corbel"/>
              <a:cs typeface="Corbel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08F15D8-2EDE-8B3C-68F0-F92237A3A8F9}"/>
              </a:ext>
            </a:extLst>
          </p:cNvPr>
          <p:cNvSpPr txBox="1"/>
          <p:nvPr/>
        </p:nvSpPr>
        <p:spPr>
          <a:xfrm rot="16200000">
            <a:off x="2845002" y="4867050"/>
            <a:ext cx="21021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Corbel"/>
                <a:cs typeface="Corbel"/>
              </a:rPr>
              <a:t>MFlops</a:t>
            </a:r>
            <a:r>
              <a:rPr lang="fr-FR" sz="2000" dirty="0">
                <a:latin typeface="Corbel"/>
                <a:cs typeface="Corbel"/>
              </a:rPr>
              <a:t> per Watt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16679F8-8D5A-B3AD-0D17-8D08BA394E91}"/>
                  </a:ext>
                </a:extLst>
              </p:cNvPr>
              <p:cNvSpPr txBox="1"/>
              <p:nvPr/>
            </p:nvSpPr>
            <p:spPr>
              <a:xfrm>
                <a:off x="603316" y="4097609"/>
                <a:ext cx="253513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err="1"/>
                  <a:t>Koomey’s</a:t>
                </a:r>
                <a:r>
                  <a:rPr lang="fr-FR" sz="2400" dirty="0"/>
                  <a:t> </a:t>
                </a:r>
                <a:r>
                  <a:rPr lang="fr-FR" sz="2400" dirty="0" err="1"/>
                  <a:t>law</a:t>
                </a:r>
                <a:r>
                  <a:rPr lang="fr-FR" sz="2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fr-FR" sz="2400" dirty="0"/>
                  <a:t> doubles </a:t>
                </a:r>
                <a:r>
                  <a:rPr lang="fr-FR" sz="2400" dirty="0" err="1"/>
                  <a:t>every</a:t>
                </a:r>
                <a:r>
                  <a:rPr lang="fr-FR" sz="2400" dirty="0"/>
                  <a:t> 18 </a:t>
                </a:r>
                <a:r>
                  <a:rPr lang="fr-FR" sz="2400" dirty="0" err="1"/>
                  <a:t>months</a:t>
                </a:r>
                <a:endParaRPr lang="fr-FR" sz="2400" dirty="0"/>
              </a:p>
              <a:p>
                <a:r>
                  <a:rPr lang="fr-FR" sz="2400" dirty="0"/>
                  <a:t>Saturation </a:t>
                </a:r>
                <a:r>
                  <a:rPr lang="fr-FR" sz="2400" dirty="0" err="1"/>
                  <a:t>since</a:t>
                </a:r>
                <a:r>
                  <a:rPr lang="fr-FR" sz="2400" dirty="0"/>
                  <a:t> 2010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16679F8-8D5A-B3AD-0D17-8D08BA394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16" y="4097609"/>
                <a:ext cx="2535139" cy="1938992"/>
              </a:xfrm>
              <a:prstGeom prst="rect">
                <a:avLst/>
              </a:prstGeom>
              <a:blipFill>
                <a:blip r:embed="rId7"/>
                <a:stretch>
                  <a:fillRect l="-3980" t="-2597" r="-5970" b="-58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B770152-6326-497C-1645-3AA50331FA2C}"/>
              </a:ext>
            </a:extLst>
          </p:cNvPr>
          <p:cNvSpPr/>
          <p:nvPr/>
        </p:nvSpPr>
        <p:spPr>
          <a:xfrm>
            <a:off x="7597174" y="4050050"/>
            <a:ext cx="387158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ICT global </a:t>
            </a:r>
            <a:r>
              <a:rPr lang="fr-FR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2020: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11%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(Puebla et al, 2020)</a:t>
            </a: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fr-FR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gain in </a:t>
            </a:r>
            <a:r>
              <a:rPr lang="fr-FR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 to end of </a:t>
            </a:r>
            <a:r>
              <a:rPr lang="fr-FR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Koomey’s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endParaRPr lang="fr-F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0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3757D3-E986-1D2F-6392-E88664FC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61" y="193278"/>
            <a:ext cx="10515600" cy="853791"/>
          </a:xfrm>
        </p:spPr>
        <p:txBody>
          <a:bodyPr/>
          <a:lstStyle/>
          <a:p>
            <a:r>
              <a:rPr lang="fr-FR" dirty="0" err="1"/>
              <a:t>Outline</a:t>
            </a:r>
            <a:r>
              <a:rPr lang="fr-FR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260BB-FDBF-6520-1516-4D51A11F4DA3}"/>
              </a:ext>
            </a:extLst>
          </p:cNvPr>
          <p:cNvSpPr/>
          <p:nvPr/>
        </p:nvSpPr>
        <p:spPr>
          <a:xfrm>
            <a:off x="512847" y="2236587"/>
            <a:ext cx="1051560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classical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to quantum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of quantum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Energy-efficient quantum technologies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193F8F9-F784-A4ED-CDB2-BDE2E82A9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8" y="5855325"/>
            <a:ext cx="2597839" cy="100267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5969B01-0623-4E6D-0CAA-AFB2F7A6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506" y="183257"/>
            <a:ext cx="863812" cy="8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09C24C95-81F3-693B-1936-A533A33C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6855" y="6136406"/>
            <a:ext cx="138846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pPr algn="ctr"/>
            <a:r>
              <a:rPr lang="fr-FR" sz="3600" dirty="0">
                <a:latin typeface="Calibri" pitchFamily="34" charset="0"/>
              </a:rPr>
              <a:t>|QET&gt;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A4FF8EC-4DA0-6077-D539-AE1A3E4C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518" y="6163286"/>
            <a:ext cx="3004204" cy="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74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C171-CC6E-B533-4884-874CE15A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The promise of quantum </a:t>
            </a:r>
            <a:r>
              <a:rPr lang="fr-FR" dirty="0" err="1"/>
              <a:t>computing</a:t>
            </a:r>
            <a:endParaRPr lang="fr-F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14B3B1-3A6F-C359-2156-82EBAACBCB96}"/>
              </a:ext>
            </a:extLst>
          </p:cNvPr>
          <p:cNvSpPr txBox="1"/>
          <p:nvPr/>
        </p:nvSpPr>
        <p:spPr>
          <a:xfrm>
            <a:off x="2304077" y="5370377"/>
            <a:ext cx="3598676" cy="1137369"/>
          </a:xfrm>
          <a:prstGeom prst="rect">
            <a:avLst/>
          </a:prstGeom>
          <a:noFill/>
          <a:ln w="0">
            <a:noFill/>
          </a:ln>
        </p:spPr>
        <p:txBody>
          <a:bodyPr lIns="70448" tIns="35224" rIns="70448" bIns="35224" anchor="ctr">
            <a:noAutofit/>
          </a:bodyPr>
          <a:lstStyle/>
          <a:p>
            <a:pPr defTabSz="715756" eaLnBrk="1" fontAlgn="auto" hangingPunct="1">
              <a:spcBef>
                <a:spcPts val="0"/>
              </a:spcBef>
              <a:spcAft>
                <a:spcPts val="600"/>
              </a:spcAft>
            </a:pPr>
            <a:endParaRPr lang="fr-FR" sz="1600" spc="-1" dirty="0">
              <a:solidFill>
                <a:srgbClr val="00B050"/>
              </a:solidFill>
              <a:latin typeface="Arial"/>
            </a:endParaRPr>
          </a:p>
        </p:txBody>
      </p:sp>
      <p:cxnSp>
        <p:nvCxnSpPr>
          <p:cNvPr id="24" name="Straight Connector 9">
            <a:extLst>
              <a:ext uri="{FF2B5EF4-FFF2-40B4-BE49-F238E27FC236}">
                <a16:creationId xmlns:a16="http://schemas.microsoft.com/office/drawing/2014/main" id="{63683490-EFC9-5777-C97E-FC6BF945B01C}"/>
              </a:ext>
            </a:extLst>
          </p:cNvPr>
          <p:cNvCxnSpPr>
            <a:cxnSpLocks/>
          </p:cNvCxnSpPr>
          <p:nvPr/>
        </p:nvCxnSpPr>
        <p:spPr bwMode="auto">
          <a:xfrm>
            <a:off x="1009885" y="2717149"/>
            <a:ext cx="536551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20">
            <a:extLst>
              <a:ext uri="{FF2B5EF4-FFF2-40B4-BE49-F238E27FC236}">
                <a16:creationId xmlns:a16="http://schemas.microsoft.com/office/drawing/2014/main" id="{3292491A-FCE7-DC57-08F9-8ED0BE53EE64}"/>
              </a:ext>
            </a:extLst>
          </p:cNvPr>
          <p:cNvSpPr txBox="1"/>
          <p:nvPr/>
        </p:nvSpPr>
        <p:spPr>
          <a:xfrm>
            <a:off x="1925526" y="1900061"/>
            <a:ext cx="1444121" cy="707872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Classical computing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CEB84576-D1EB-62CD-BE47-35F480C05CBC}"/>
              </a:ext>
            </a:extLst>
          </p:cNvPr>
          <p:cNvSpPr txBox="1"/>
          <p:nvPr/>
        </p:nvSpPr>
        <p:spPr>
          <a:xfrm>
            <a:off x="4989446" y="5437021"/>
            <a:ext cx="2582435" cy="40009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Calibri" pitchFamily="34" charset="0"/>
              </a:rPr>
              <a:t>Quantum computing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19EA9EF6-04CF-D9DC-D146-BEE647A29841}"/>
              </a:ext>
            </a:extLst>
          </p:cNvPr>
          <p:cNvSpPr txBox="1"/>
          <p:nvPr/>
        </p:nvSpPr>
        <p:spPr>
          <a:xfrm>
            <a:off x="8002539" y="2874421"/>
            <a:ext cx="2559954" cy="1200314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“Quantum computational supremacy”</a:t>
            </a:r>
            <a:endParaRPr lang="fr-FR" sz="2400" dirty="0">
              <a:latin typeface="Calibri" pitchFamily="34" charset="0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34A62A57-4817-9CD5-47DC-41EA0F0BF639}"/>
              </a:ext>
            </a:extLst>
          </p:cNvPr>
          <p:cNvSpPr txBox="1"/>
          <p:nvPr/>
        </p:nvSpPr>
        <p:spPr>
          <a:xfrm>
            <a:off x="8002538" y="4859559"/>
            <a:ext cx="2449347" cy="1200314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“Quantum computational advantage”</a:t>
            </a:r>
            <a:endParaRPr lang="fr-FR" sz="2400" dirty="0"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A68E93-48B1-330E-7D82-0FC637A56920}"/>
              </a:ext>
            </a:extLst>
          </p:cNvPr>
          <p:cNvSpPr/>
          <p:nvPr/>
        </p:nvSpPr>
        <p:spPr>
          <a:xfrm>
            <a:off x="3500395" y="2305795"/>
            <a:ext cx="3035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13,8 </a:t>
            </a:r>
            <a:r>
              <a:rPr lang="en-US">
                <a:latin typeface="Calibri" pitchFamily="34" charset="0"/>
              </a:rPr>
              <a:t>billion years, </a:t>
            </a:r>
            <a:r>
              <a:rPr lang="en-US" dirty="0">
                <a:latin typeface="Calibri" pitchFamily="34" charset="0"/>
              </a:rPr>
              <a:t>for instance</a:t>
            </a:r>
            <a:endParaRPr lang="fr-FR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9F0A53-1C46-8732-297F-1AE088261002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2820924" y="5125681"/>
            <a:ext cx="5181614" cy="334035"/>
          </a:xfrm>
          <a:prstGeom prst="straightConnector1">
            <a:avLst/>
          </a:prstGeom>
          <a:ln w="25400"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2F01A0-38F9-96B4-367C-D5B21198C663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500395" y="3474578"/>
            <a:ext cx="4502144" cy="61556"/>
          </a:xfrm>
          <a:prstGeom prst="straightConnector1">
            <a:avLst/>
          </a:prstGeom>
          <a:ln w="25400"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3">
            <a:extLst>
              <a:ext uri="{FF2B5EF4-FFF2-40B4-BE49-F238E27FC236}">
                <a16:creationId xmlns:a16="http://schemas.microsoft.com/office/drawing/2014/main" id="{E886C413-2657-81A7-7588-01F78D0424DE}"/>
              </a:ext>
            </a:extLst>
          </p:cNvPr>
          <p:cNvSpPr txBox="1"/>
          <p:nvPr/>
        </p:nvSpPr>
        <p:spPr>
          <a:xfrm>
            <a:off x="7289314" y="1515435"/>
            <a:ext cx="4146473" cy="830983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Performance = Computing power = “Problem size”/Time</a:t>
            </a:r>
            <a:endParaRPr lang="fr-FR" dirty="0">
              <a:latin typeface="Calibri" pitchFamily="34" charset="0"/>
            </a:endParaRPr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3E3410BB-4274-F19B-6F6B-00D02014D4AF}"/>
              </a:ext>
            </a:extLst>
          </p:cNvPr>
          <p:cNvSpPr/>
          <p:nvPr/>
        </p:nvSpPr>
        <p:spPr bwMode="auto">
          <a:xfrm>
            <a:off x="1009885" y="1994595"/>
            <a:ext cx="2449347" cy="4060169"/>
          </a:xfrm>
          <a:custGeom>
            <a:avLst/>
            <a:gdLst>
              <a:gd name="connsiteX0" fmla="*/ 0 w 1602297"/>
              <a:gd name="connsiteY0" fmla="*/ 2147582 h 2147582"/>
              <a:gd name="connsiteX1" fmla="*/ 729842 w 1602297"/>
              <a:gd name="connsiteY1" fmla="*/ 1845578 h 2147582"/>
              <a:gd name="connsiteX2" fmla="*/ 1258348 w 1602297"/>
              <a:gd name="connsiteY2" fmla="*/ 1266737 h 2147582"/>
              <a:gd name="connsiteX3" fmla="*/ 1518407 w 1602297"/>
              <a:gd name="connsiteY3" fmla="*/ 503339 h 2147582"/>
              <a:gd name="connsiteX4" fmla="*/ 1602297 w 1602297"/>
              <a:gd name="connsiteY4" fmla="*/ 0 h 2147582"/>
              <a:gd name="connsiteX5" fmla="*/ 1602297 w 1602297"/>
              <a:gd name="connsiteY5" fmla="*/ 0 h 214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2297" h="2147582">
                <a:moveTo>
                  <a:pt x="0" y="2147582"/>
                </a:moveTo>
                <a:cubicBezTo>
                  <a:pt x="260058" y="2069983"/>
                  <a:pt x="520117" y="1992385"/>
                  <a:pt x="729842" y="1845578"/>
                </a:cubicBezTo>
                <a:cubicBezTo>
                  <a:pt x="939567" y="1698771"/>
                  <a:pt x="1126921" y="1490443"/>
                  <a:pt x="1258348" y="1266737"/>
                </a:cubicBezTo>
                <a:cubicBezTo>
                  <a:pt x="1389775" y="1043031"/>
                  <a:pt x="1461082" y="714462"/>
                  <a:pt x="1518407" y="503339"/>
                </a:cubicBezTo>
                <a:cubicBezTo>
                  <a:pt x="1575732" y="292216"/>
                  <a:pt x="1602297" y="0"/>
                  <a:pt x="1602297" y="0"/>
                </a:cubicBezTo>
                <a:lnTo>
                  <a:pt x="1602297" y="0"/>
                </a:lnTo>
              </a:path>
            </a:pathLst>
          </a:custGeom>
          <a:noFill/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8"/>
            <a:endParaRPr lang="fr-FR" sz="7100"/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DEADC055-38FA-7282-E21D-D95062003D1A}"/>
              </a:ext>
            </a:extLst>
          </p:cNvPr>
          <p:cNvSpPr txBox="1"/>
          <p:nvPr/>
        </p:nvSpPr>
        <p:spPr>
          <a:xfrm rot="16200000">
            <a:off x="-278892" y="3682820"/>
            <a:ext cx="1925501" cy="400095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Computing time</a:t>
            </a:r>
            <a:endParaRPr lang="fr-FR" sz="2000" dirty="0" err="1">
              <a:latin typeface="Calibri" pitchFamily="34" charset="0"/>
            </a:endParaRP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4A7F617A-2EE2-B955-F79B-31BE65839F5E}"/>
              </a:ext>
            </a:extLst>
          </p:cNvPr>
          <p:cNvSpPr txBox="1"/>
          <p:nvPr/>
        </p:nvSpPr>
        <p:spPr>
          <a:xfrm>
            <a:off x="3209228" y="6132067"/>
            <a:ext cx="2067126" cy="40009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Problem size (N)</a:t>
            </a:r>
            <a:endParaRPr lang="fr-FR" sz="2000" dirty="0" err="1">
              <a:latin typeface="Calibri" pitchFamily="34" charset="0"/>
            </a:endParaRPr>
          </a:p>
        </p:txBody>
      </p:sp>
      <p:cxnSp>
        <p:nvCxnSpPr>
          <p:cNvPr id="41" name="Straight Arrow Connector 2">
            <a:extLst>
              <a:ext uri="{FF2B5EF4-FFF2-40B4-BE49-F238E27FC236}">
                <a16:creationId xmlns:a16="http://schemas.microsoft.com/office/drawing/2014/main" id="{6302FBD7-80DF-C61B-12D0-8F0FE21A6D9C}"/>
              </a:ext>
            </a:extLst>
          </p:cNvPr>
          <p:cNvCxnSpPr>
            <a:cxnSpLocks/>
          </p:cNvCxnSpPr>
          <p:nvPr/>
        </p:nvCxnSpPr>
        <p:spPr bwMode="auto">
          <a:xfrm flipV="1">
            <a:off x="983470" y="1666754"/>
            <a:ext cx="26415" cy="44322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B853ACE-DB75-8CAE-7682-201A28F8FCE4}"/>
              </a:ext>
            </a:extLst>
          </p:cNvPr>
          <p:cNvCxnSpPr>
            <a:cxnSpLocks/>
          </p:cNvCxnSpPr>
          <p:nvPr/>
        </p:nvCxnSpPr>
        <p:spPr>
          <a:xfrm>
            <a:off x="3369912" y="2717149"/>
            <a:ext cx="0" cy="2974660"/>
          </a:xfrm>
          <a:prstGeom prst="line">
            <a:avLst/>
          </a:prstGeom>
          <a:ln w="38100">
            <a:solidFill>
              <a:srgbClr val="00B05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9">
            <a:extLst>
              <a:ext uri="{FF2B5EF4-FFF2-40B4-BE49-F238E27FC236}">
                <a16:creationId xmlns:a16="http://schemas.microsoft.com/office/drawing/2014/main" id="{F1B6DF7A-2C06-629C-05AE-A486333EDC84}"/>
              </a:ext>
            </a:extLst>
          </p:cNvPr>
          <p:cNvCxnSpPr>
            <a:cxnSpLocks/>
          </p:cNvCxnSpPr>
          <p:nvPr/>
        </p:nvCxnSpPr>
        <p:spPr>
          <a:xfrm>
            <a:off x="2727181" y="4767943"/>
            <a:ext cx="0" cy="1040836"/>
          </a:xfrm>
          <a:prstGeom prst="line">
            <a:avLst/>
          </a:prstGeom>
          <a:ln w="38100">
            <a:solidFill>
              <a:srgbClr val="00B05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6">
            <a:extLst>
              <a:ext uri="{FF2B5EF4-FFF2-40B4-BE49-F238E27FC236}">
                <a16:creationId xmlns:a16="http://schemas.microsoft.com/office/drawing/2014/main" id="{5669E56E-B7D1-6B58-318E-016D938332C3}"/>
              </a:ext>
            </a:extLst>
          </p:cNvPr>
          <p:cNvSpPr/>
          <p:nvPr/>
        </p:nvSpPr>
        <p:spPr bwMode="auto">
          <a:xfrm>
            <a:off x="1016068" y="5012000"/>
            <a:ext cx="5668690" cy="1036583"/>
          </a:xfrm>
          <a:custGeom>
            <a:avLst/>
            <a:gdLst>
              <a:gd name="connsiteX0" fmla="*/ 0 w 1535185"/>
              <a:gd name="connsiteY0" fmla="*/ 293615 h 293615"/>
              <a:gd name="connsiteX1" fmla="*/ 998290 w 1535185"/>
              <a:gd name="connsiteY1" fmla="*/ 134224 h 293615"/>
              <a:gd name="connsiteX2" fmla="*/ 1535185 w 1535185"/>
              <a:gd name="connsiteY2" fmla="*/ 0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5185" h="293615">
                <a:moveTo>
                  <a:pt x="0" y="293615"/>
                </a:moveTo>
                <a:cubicBezTo>
                  <a:pt x="371213" y="238387"/>
                  <a:pt x="742426" y="183160"/>
                  <a:pt x="998290" y="134224"/>
                </a:cubicBezTo>
                <a:cubicBezTo>
                  <a:pt x="1254154" y="85288"/>
                  <a:pt x="1394669" y="42644"/>
                  <a:pt x="1535185" y="0"/>
                </a:cubicBezTo>
              </a:path>
            </a:pathLst>
          </a:cu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8"/>
            <a:endParaRPr lang="fr-FR" sz="7100">
              <a:solidFill>
                <a:srgbClr val="0070C0"/>
              </a:solidFill>
            </a:endParaRPr>
          </a:p>
        </p:txBody>
      </p:sp>
      <p:cxnSp>
        <p:nvCxnSpPr>
          <p:cNvPr id="35" name="Straight Arrow Connector 4">
            <a:extLst>
              <a:ext uri="{FF2B5EF4-FFF2-40B4-BE49-F238E27FC236}">
                <a16:creationId xmlns:a16="http://schemas.microsoft.com/office/drawing/2014/main" id="{A3B907C8-D2E9-7241-23F2-F8BB9D4CEF18}"/>
              </a:ext>
            </a:extLst>
          </p:cNvPr>
          <p:cNvCxnSpPr>
            <a:cxnSpLocks/>
          </p:cNvCxnSpPr>
          <p:nvPr/>
        </p:nvCxnSpPr>
        <p:spPr bwMode="auto">
          <a:xfrm flipV="1">
            <a:off x="983472" y="6048583"/>
            <a:ext cx="6518639" cy="218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60579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13">
            <a:extLst>
              <a:ext uri="{FF2B5EF4-FFF2-40B4-BE49-F238E27FC236}">
                <a16:creationId xmlns:a16="http://schemas.microsoft.com/office/drawing/2014/main" id="{FFE9EEB8-548D-C911-55B6-AEFB55EA2F50}"/>
              </a:ext>
            </a:extLst>
          </p:cNvPr>
          <p:cNvSpPr txBox="1"/>
          <p:nvPr/>
        </p:nvSpPr>
        <p:spPr>
          <a:xfrm>
            <a:off x="3222377" y="4882377"/>
            <a:ext cx="1062221" cy="40009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FTQC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14B3B1-3A6F-C359-2156-82EBAACBCB96}"/>
              </a:ext>
            </a:extLst>
          </p:cNvPr>
          <p:cNvSpPr txBox="1"/>
          <p:nvPr/>
        </p:nvSpPr>
        <p:spPr>
          <a:xfrm>
            <a:off x="2304077" y="5370377"/>
            <a:ext cx="3598676" cy="1137369"/>
          </a:xfrm>
          <a:prstGeom prst="rect">
            <a:avLst/>
          </a:prstGeom>
          <a:noFill/>
          <a:ln w="0">
            <a:noFill/>
          </a:ln>
        </p:spPr>
        <p:txBody>
          <a:bodyPr lIns="70448" tIns="35224" rIns="70448" bIns="35224" anchor="ctr">
            <a:noAutofit/>
          </a:bodyPr>
          <a:lstStyle/>
          <a:p>
            <a:pPr defTabSz="715756" eaLnBrk="1" fontAlgn="auto" hangingPunct="1">
              <a:spcBef>
                <a:spcPts val="0"/>
              </a:spcBef>
              <a:spcAft>
                <a:spcPts val="600"/>
              </a:spcAft>
            </a:pPr>
            <a:endParaRPr lang="fr-FR" sz="1600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5669E56E-B7D1-6B58-318E-016D938332C3}"/>
              </a:ext>
            </a:extLst>
          </p:cNvPr>
          <p:cNvSpPr/>
          <p:nvPr/>
        </p:nvSpPr>
        <p:spPr bwMode="auto">
          <a:xfrm>
            <a:off x="1016068" y="5012000"/>
            <a:ext cx="5668690" cy="1036583"/>
          </a:xfrm>
          <a:custGeom>
            <a:avLst/>
            <a:gdLst>
              <a:gd name="connsiteX0" fmla="*/ 0 w 1535185"/>
              <a:gd name="connsiteY0" fmla="*/ 293615 h 293615"/>
              <a:gd name="connsiteX1" fmla="*/ 998290 w 1535185"/>
              <a:gd name="connsiteY1" fmla="*/ 134224 h 293615"/>
              <a:gd name="connsiteX2" fmla="*/ 1535185 w 1535185"/>
              <a:gd name="connsiteY2" fmla="*/ 0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5185" h="293615">
                <a:moveTo>
                  <a:pt x="0" y="293615"/>
                </a:moveTo>
                <a:cubicBezTo>
                  <a:pt x="371213" y="238387"/>
                  <a:pt x="742426" y="183160"/>
                  <a:pt x="998290" y="134224"/>
                </a:cubicBezTo>
                <a:cubicBezTo>
                  <a:pt x="1254154" y="85288"/>
                  <a:pt x="1394669" y="42644"/>
                  <a:pt x="1535185" y="0"/>
                </a:cubicBezTo>
              </a:path>
            </a:pathLst>
          </a:custGeom>
          <a:noFill/>
          <a:ln w="57150" cap="flat" cmpd="sng" algn="ctr">
            <a:gradFill>
              <a:gsLst>
                <a:gs pos="0">
                  <a:schemeClr val="bg1">
                    <a:lumMod val="85000"/>
                  </a:schemeClr>
                </a:gs>
                <a:gs pos="56000">
                  <a:schemeClr val="bg1">
                    <a:lumMod val="85000"/>
                  </a:schemeClr>
                </a:gs>
                <a:gs pos="71000">
                  <a:schemeClr val="accent5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8"/>
            <a:endParaRPr lang="fr-FR" sz="7100">
              <a:solidFill>
                <a:srgbClr val="0070C0"/>
              </a:solidFill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A24BF1C8-A060-4046-D7BE-AA694664956A}"/>
              </a:ext>
            </a:extLst>
          </p:cNvPr>
          <p:cNvSpPr/>
          <p:nvPr/>
        </p:nvSpPr>
        <p:spPr bwMode="auto">
          <a:xfrm>
            <a:off x="1009885" y="1994595"/>
            <a:ext cx="2449347" cy="4060169"/>
          </a:xfrm>
          <a:custGeom>
            <a:avLst/>
            <a:gdLst>
              <a:gd name="connsiteX0" fmla="*/ 0 w 1602297"/>
              <a:gd name="connsiteY0" fmla="*/ 2147582 h 2147582"/>
              <a:gd name="connsiteX1" fmla="*/ 729842 w 1602297"/>
              <a:gd name="connsiteY1" fmla="*/ 1845578 h 2147582"/>
              <a:gd name="connsiteX2" fmla="*/ 1258348 w 1602297"/>
              <a:gd name="connsiteY2" fmla="*/ 1266737 h 2147582"/>
              <a:gd name="connsiteX3" fmla="*/ 1518407 w 1602297"/>
              <a:gd name="connsiteY3" fmla="*/ 503339 h 2147582"/>
              <a:gd name="connsiteX4" fmla="*/ 1602297 w 1602297"/>
              <a:gd name="connsiteY4" fmla="*/ 0 h 2147582"/>
              <a:gd name="connsiteX5" fmla="*/ 1602297 w 1602297"/>
              <a:gd name="connsiteY5" fmla="*/ 0 h 214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2297" h="2147582">
                <a:moveTo>
                  <a:pt x="0" y="2147582"/>
                </a:moveTo>
                <a:cubicBezTo>
                  <a:pt x="260058" y="2069983"/>
                  <a:pt x="520117" y="1992385"/>
                  <a:pt x="729842" y="1845578"/>
                </a:cubicBezTo>
                <a:cubicBezTo>
                  <a:pt x="939567" y="1698771"/>
                  <a:pt x="1126921" y="1490443"/>
                  <a:pt x="1258348" y="1266737"/>
                </a:cubicBezTo>
                <a:cubicBezTo>
                  <a:pt x="1389775" y="1043031"/>
                  <a:pt x="1461082" y="714462"/>
                  <a:pt x="1518407" y="503339"/>
                </a:cubicBezTo>
                <a:cubicBezTo>
                  <a:pt x="1575732" y="292216"/>
                  <a:pt x="1602297" y="0"/>
                  <a:pt x="1602297" y="0"/>
                </a:cubicBezTo>
                <a:lnTo>
                  <a:pt x="1602297" y="0"/>
                </a:lnTo>
              </a:path>
            </a:pathLst>
          </a:custGeom>
          <a:noFill/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8"/>
            <a:endParaRPr lang="fr-FR" sz="7100"/>
          </a:p>
        </p:txBody>
      </p:sp>
      <p:cxnSp>
        <p:nvCxnSpPr>
          <p:cNvPr id="24" name="Straight Connector 9">
            <a:extLst>
              <a:ext uri="{FF2B5EF4-FFF2-40B4-BE49-F238E27FC236}">
                <a16:creationId xmlns:a16="http://schemas.microsoft.com/office/drawing/2014/main" id="{63683490-EFC9-5777-C97E-FC6BF945B01C}"/>
              </a:ext>
            </a:extLst>
          </p:cNvPr>
          <p:cNvCxnSpPr>
            <a:cxnSpLocks/>
          </p:cNvCxnSpPr>
          <p:nvPr/>
        </p:nvCxnSpPr>
        <p:spPr bwMode="auto">
          <a:xfrm>
            <a:off x="1009885" y="2717149"/>
            <a:ext cx="5697623" cy="71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CE350F84-2678-24BC-0847-1907B3035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24" y="3519605"/>
            <a:ext cx="615988" cy="4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13">
            <a:extLst>
              <a:ext uri="{FF2B5EF4-FFF2-40B4-BE49-F238E27FC236}">
                <a16:creationId xmlns:a16="http://schemas.microsoft.com/office/drawing/2014/main" id="{2D3258FA-65E2-F437-637C-681EA9958CE1}"/>
              </a:ext>
            </a:extLst>
          </p:cNvPr>
          <p:cNvSpPr txBox="1"/>
          <p:nvPr/>
        </p:nvSpPr>
        <p:spPr>
          <a:xfrm>
            <a:off x="7971862" y="3268676"/>
            <a:ext cx="3345487" cy="1200314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fr-FR" sz="2400" dirty="0">
                <a:solidFill>
                  <a:srgbClr val="FF0000"/>
                </a:solidFill>
              </a:rPr>
              <a:t>Noise </a:t>
            </a:r>
            <a:r>
              <a:rPr lang="fr-FR" sz="2400" dirty="0" err="1">
                <a:solidFill>
                  <a:srgbClr val="FF0000"/>
                </a:solidFill>
              </a:rPr>
              <a:t>resilience</a:t>
            </a:r>
            <a:r>
              <a:rPr lang="fr-FR" sz="2400" dirty="0">
                <a:solidFill>
                  <a:srgbClr val="FF0000"/>
                </a:solidFill>
              </a:rPr>
              <a:t> of quantum </a:t>
            </a:r>
            <a:r>
              <a:rPr lang="fr-FR" sz="2400" dirty="0" err="1">
                <a:solidFill>
                  <a:srgbClr val="FF0000"/>
                </a:solidFill>
              </a:rPr>
              <a:t>supremacy</a:t>
            </a:r>
            <a:r>
              <a:rPr lang="fr-FR" sz="2400" dirty="0">
                <a:solidFill>
                  <a:srgbClr val="FF0000"/>
                </a:solidFill>
              </a:rPr>
              <a:t> &amp; </a:t>
            </a:r>
            <a:r>
              <a:rPr lang="fr-FR" sz="2400" dirty="0" err="1">
                <a:solidFill>
                  <a:srgbClr val="FF0000"/>
                </a:solidFill>
              </a:rPr>
              <a:t>advantage</a:t>
            </a:r>
            <a:r>
              <a:rPr lang="fr-FR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414D4D97-E724-9C16-CDB7-654722A5BB88}"/>
              </a:ext>
            </a:extLst>
          </p:cNvPr>
          <p:cNvSpPr txBox="1"/>
          <p:nvPr/>
        </p:nvSpPr>
        <p:spPr>
          <a:xfrm>
            <a:off x="4368160" y="1912806"/>
            <a:ext cx="2197879" cy="707872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Optimized classical algorithms???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17FBE64-96A0-1C18-F4AB-DF829699B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70" y="314609"/>
            <a:ext cx="10515600" cy="853791"/>
          </a:xfrm>
        </p:spPr>
        <p:txBody>
          <a:bodyPr>
            <a:normAutofit/>
          </a:bodyPr>
          <a:lstStyle/>
          <a:p>
            <a:r>
              <a:rPr lang="fr-FR" dirty="0"/>
              <a:t>Quantum </a:t>
            </a:r>
            <a:r>
              <a:rPr lang="fr-FR" dirty="0" err="1"/>
              <a:t>computing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challenges</a:t>
            </a:r>
          </a:p>
        </p:txBody>
      </p:sp>
      <p:cxnSp>
        <p:nvCxnSpPr>
          <p:cNvPr id="34" name="Straight Arrow Connector 2">
            <a:extLst>
              <a:ext uri="{FF2B5EF4-FFF2-40B4-BE49-F238E27FC236}">
                <a16:creationId xmlns:a16="http://schemas.microsoft.com/office/drawing/2014/main" id="{EAEE8645-991F-69AF-5B43-57555A5F5A9F}"/>
              </a:ext>
            </a:extLst>
          </p:cNvPr>
          <p:cNvCxnSpPr>
            <a:cxnSpLocks/>
          </p:cNvCxnSpPr>
          <p:nvPr/>
        </p:nvCxnSpPr>
        <p:spPr bwMode="auto">
          <a:xfrm flipV="1">
            <a:off x="983470" y="1666754"/>
            <a:ext cx="26415" cy="44322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3" name="TextBox 21">
            <a:extLst>
              <a:ext uri="{FF2B5EF4-FFF2-40B4-BE49-F238E27FC236}">
                <a16:creationId xmlns:a16="http://schemas.microsoft.com/office/drawing/2014/main" id="{C1FDF4F3-347F-9AF9-3359-15807BCC495C}"/>
              </a:ext>
            </a:extLst>
          </p:cNvPr>
          <p:cNvSpPr txBox="1"/>
          <p:nvPr/>
        </p:nvSpPr>
        <p:spPr>
          <a:xfrm>
            <a:off x="5102691" y="5311580"/>
            <a:ext cx="2582435" cy="707872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Noiseless</a:t>
            </a:r>
            <a:r>
              <a:rPr lang="en-US" sz="2000" dirty="0">
                <a:latin typeface="Calibri" pitchFamily="34" charset="0"/>
              </a:rPr>
              <a:t> quantum computing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4A54A44D-19B9-EC45-8621-FC7061CC4CE6}"/>
              </a:ext>
            </a:extLst>
          </p:cNvPr>
          <p:cNvSpPr txBox="1"/>
          <p:nvPr/>
        </p:nvSpPr>
        <p:spPr>
          <a:xfrm>
            <a:off x="5838410" y="4181999"/>
            <a:ext cx="2211063" cy="40009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Noisy QC</a:t>
            </a: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B85F7509-CAA0-2EEC-AD6C-C4DDE1A0488B}"/>
              </a:ext>
            </a:extLst>
          </p:cNvPr>
          <p:cNvSpPr txBox="1"/>
          <p:nvPr/>
        </p:nvSpPr>
        <p:spPr>
          <a:xfrm>
            <a:off x="4130562" y="4040463"/>
            <a:ext cx="1356403" cy="40009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Calibri" pitchFamily="34" charset="0"/>
              </a:rPr>
              <a:t>FTQC-LSQ</a:t>
            </a: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C5D5D056-B254-4C53-7856-C110446B988C}"/>
              </a:ext>
            </a:extLst>
          </p:cNvPr>
          <p:cNvSpPr txBox="1"/>
          <p:nvPr/>
        </p:nvSpPr>
        <p:spPr>
          <a:xfrm>
            <a:off x="2609456" y="5273530"/>
            <a:ext cx="890623" cy="40009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NISQ</a:t>
            </a:r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DDE71919-7B95-9AA8-C863-5C363BFE20A0}"/>
              </a:ext>
            </a:extLst>
          </p:cNvPr>
          <p:cNvSpPr/>
          <p:nvPr/>
        </p:nvSpPr>
        <p:spPr bwMode="auto">
          <a:xfrm>
            <a:off x="3411983" y="3920682"/>
            <a:ext cx="3216968" cy="1778349"/>
          </a:xfrm>
          <a:custGeom>
            <a:avLst/>
            <a:gdLst>
              <a:gd name="connsiteX0" fmla="*/ 0 w 1535185"/>
              <a:gd name="connsiteY0" fmla="*/ 293615 h 293615"/>
              <a:gd name="connsiteX1" fmla="*/ 998290 w 1535185"/>
              <a:gd name="connsiteY1" fmla="*/ 134224 h 293615"/>
              <a:gd name="connsiteX2" fmla="*/ 1535185 w 1535185"/>
              <a:gd name="connsiteY2" fmla="*/ 0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5185" h="293615">
                <a:moveTo>
                  <a:pt x="0" y="293615"/>
                </a:moveTo>
                <a:cubicBezTo>
                  <a:pt x="371213" y="238387"/>
                  <a:pt x="742426" y="183160"/>
                  <a:pt x="998290" y="134224"/>
                </a:cubicBezTo>
                <a:cubicBezTo>
                  <a:pt x="1254154" y="85288"/>
                  <a:pt x="1394669" y="42644"/>
                  <a:pt x="1535185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8"/>
            <a:endParaRPr lang="fr-FR" sz="71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9" name="TextBox 21">
            <a:extLst>
              <a:ext uri="{FF2B5EF4-FFF2-40B4-BE49-F238E27FC236}">
                <a16:creationId xmlns:a16="http://schemas.microsoft.com/office/drawing/2014/main" id="{351A44E3-0D14-7B05-E968-F4C1BA9D3F4D}"/>
              </a:ext>
            </a:extLst>
          </p:cNvPr>
          <p:cNvSpPr txBox="1"/>
          <p:nvPr/>
        </p:nvSpPr>
        <p:spPr>
          <a:xfrm rot="19889062">
            <a:off x="3946246" y="4423311"/>
            <a:ext cx="2582435" cy="40009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Error correction</a:t>
            </a:r>
            <a:endParaRPr lang="fr-FR" sz="2000" dirty="0" err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B57B561B-6FBC-91A2-3EAE-98B93783BFFD}"/>
              </a:ext>
            </a:extLst>
          </p:cNvPr>
          <p:cNvSpPr txBox="1"/>
          <p:nvPr/>
        </p:nvSpPr>
        <p:spPr>
          <a:xfrm>
            <a:off x="1925526" y="1900061"/>
            <a:ext cx="1444121" cy="707872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Classical computing</a:t>
            </a:r>
          </a:p>
        </p:txBody>
      </p:sp>
      <p:sp>
        <p:nvSpPr>
          <p:cNvPr id="61" name="TextBox 10">
            <a:extLst>
              <a:ext uri="{FF2B5EF4-FFF2-40B4-BE49-F238E27FC236}">
                <a16:creationId xmlns:a16="http://schemas.microsoft.com/office/drawing/2014/main" id="{B2999402-1AA5-B17C-22C8-5A73EEE8C952}"/>
              </a:ext>
            </a:extLst>
          </p:cNvPr>
          <p:cNvSpPr txBox="1"/>
          <p:nvPr/>
        </p:nvSpPr>
        <p:spPr>
          <a:xfrm rot="16200000">
            <a:off x="-278892" y="3682820"/>
            <a:ext cx="1925501" cy="400095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Computing time</a:t>
            </a:r>
            <a:endParaRPr lang="fr-FR" sz="2000" dirty="0" err="1">
              <a:latin typeface="Calibri" pitchFamily="34" charset="0"/>
            </a:endParaRPr>
          </a:p>
        </p:txBody>
      </p:sp>
      <p:sp>
        <p:nvSpPr>
          <p:cNvPr id="62" name="TextBox 13">
            <a:extLst>
              <a:ext uri="{FF2B5EF4-FFF2-40B4-BE49-F238E27FC236}">
                <a16:creationId xmlns:a16="http://schemas.microsoft.com/office/drawing/2014/main" id="{FC7CB74D-1BFF-2A01-3554-8CFDBCA90573}"/>
              </a:ext>
            </a:extLst>
          </p:cNvPr>
          <p:cNvSpPr txBox="1"/>
          <p:nvPr/>
        </p:nvSpPr>
        <p:spPr>
          <a:xfrm>
            <a:off x="3209228" y="6132067"/>
            <a:ext cx="2067126" cy="40009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Problem size (N)</a:t>
            </a:r>
            <a:endParaRPr lang="fr-FR" sz="2000" dirty="0" err="1">
              <a:latin typeface="Calibri" pitchFamily="34" charset="0"/>
            </a:endParaRPr>
          </a:p>
        </p:txBody>
      </p:sp>
      <p:sp>
        <p:nvSpPr>
          <p:cNvPr id="68" name="Freeform 7">
            <a:extLst>
              <a:ext uri="{FF2B5EF4-FFF2-40B4-BE49-F238E27FC236}">
                <a16:creationId xmlns:a16="http://schemas.microsoft.com/office/drawing/2014/main" id="{E96EB9F8-440A-B99A-B203-F3858C4370A3}"/>
              </a:ext>
            </a:extLst>
          </p:cNvPr>
          <p:cNvSpPr/>
          <p:nvPr/>
        </p:nvSpPr>
        <p:spPr bwMode="auto">
          <a:xfrm>
            <a:off x="1067629" y="2129156"/>
            <a:ext cx="3159062" cy="3934109"/>
          </a:xfrm>
          <a:custGeom>
            <a:avLst/>
            <a:gdLst>
              <a:gd name="connsiteX0" fmla="*/ 0 w 1602297"/>
              <a:gd name="connsiteY0" fmla="*/ 2147582 h 2147582"/>
              <a:gd name="connsiteX1" fmla="*/ 729842 w 1602297"/>
              <a:gd name="connsiteY1" fmla="*/ 1845578 h 2147582"/>
              <a:gd name="connsiteX2" fmla="*/ 1258348 w 1602297"/>
              <a:gd name="connsiteY2" fmla="*/ 1266737 h 2147582"/>
              <a:gd name="connsiteX3" fmla="*/ 1518407 w 1602297"/>
              <a:gd name="connsiteY3" fmla="*/ 503339 h 2147582"/>
              <a:gd name="connsiteX4" fmla="*/ 1602297 w 1602297"/>
              <a:gd name="connsiteY4" fmla="*/ 0 h 2147582"/>
              <a:gd name="connsiteX5" fmla="*/ 1602297 w 1602297"/>
              <a:gd name="connsiteY5" fmla="*/ 0 h 214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2297" h="2147582">
                <a:moveTo>
                  <a:pt x="0" y="2147582"/>
                </a:moveTo>
                <a:cubicBezTo>
                  <a:pt x="260058" y="2069983"/>
                  <a:pt x="520117" y="1992385"/>
                  <a:pt x="729842" y="1845578"/>
                </a:cubicBezTo>
                <a:cubicBezTo>
                  <a:pt x="939567" y="1698771"/>
                  <a:pt x="1126921" y="1490443"/>
                  <a:pt x="1258348" y="1266737"/>
                </a:cubicBezTo>
                <a:cubicBezTo>
                  <a:pt x="1389775" y="1043031"/>
                  <a:pt x="1461082" y="714462"/>
                  <a:pt x="1518407" y="503339"/>
                </a:cubicBezTo>
                <a:cubicBezTo>
                  <a:pt x="1575732" y="292216"/>
                  <a:pt x="1602297" y="0"/>
                  <a:pt x="1602297" y="0"/>
                </a:cubicBezTo>
                <a:lnTo>
                  <a:pt x="1602297" y="0"/>
                </a:lnTo>
              </a:path>
            </a:pathLst>
          </a:custGeom>
          <a:noFill/>
          <a:ln w="57150" cap="flat" cmpd="sng" algn="ctr">
            <a:solidFill>
              <a:schemeClr val="accent3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8"/>
            <a:endParaRPr lang="fr-FR" sz="7100"/>
          </a:p>
        </p:txBody>
      </p:sp>
      <p:cxnSp>
        <p:nvCxnSpPr>
          <p:cNvPr id="26" name="Connecteur droit 9">
            <a:extLst>
              <a:ext uri="{FF2B5EF4-FFF2-40B4-BE49-F238E27FC236}">
                <a16:creationId xmlns:a16="http://schemas.microsoft.com/office/drawing/2014/main" id="{2AA999C5-F31E-DACB-61EC-098282F2FAA8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4103415" y="2717149"/>
            <a:ext cx="27148" cy="2653228"/>
          </a:xfrm>
          <a:prstGeom prst="line">
            <a:avLst/>
          </a:prstGeom>
          <a:ln w="38100">
            <a:solidFill>
              <a:srgbClr val="00B05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lèche vers le bas 24">
            <a:extLst>
              <a:ext uri="{FF2B5EF4-FFF2-40B4-BE49-F238E27FC236}">
                <a16:creationId xmlns:a16="http://schemas.microsoft.com/office/drawing/2014/main" id="{7E8C5D8E-F3C5-AFDB-AC4A-9F2BAE65F6B2}"/>
              </a:ext>
            </a:extLst>
          </p:cNvPr>
          <p:cNvSpPr/>
          <p:nvPr/>
        </p:nvSpPr>
        <p:spPr>
          <a:xfrm rot="16902193">
            <a:off x="3385517" y="3131171"/>
            <a:ext cx="461667" cy="545876"/>
          </a:xfrm>
          <a:prstGeom prst="downArrow">
            <a:avLst>
              <a:gd name="adj1" fmla="val 57073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lèche vers le bas 24">
            <a:extLst>
              <a:ext uri="{FF2B5EF4-FFF2-40B4-BE49-F238E27FC236}">
                <a16:creationId xmlns:a16="http://schemas.microsoft.com/office/drawing/2014/main" id="{3F4C1AD1-7A7F-5E08-78F6-51DB7766EFA2}"/>
              </a:ext>
            </a:extLst>
          </p:cNvPr>
          <p:cNvSpPr/>
          <p:nvPr/>
        </p:nvSpPr>
        <p:spPr>
          <a:xfrm rot="9738558">
            <a:off x="5686003" y="4588074"/>
            <a:ext cx="461667" cy="545876"/>
          </a:xfrm>
          <a:prstGeom prst="downArrow">
            <a:avLst>
              <a:gd name="adj1" fmla="val 5707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9">
            <a:extLst>
              <a:ext uri="{FF2B5EF4-FFF2-40B4-BE49-F238E27FC236}">
                <a16:creationId xmlns:a16="http://schemas.microsoft.com/office/drawing/2014/main" id="{CB7B9907-7A19-2AD7-E321-CF012A401845}"/>
              </a:ext>
            </a:extLst>
          </p:cNvPr>
          <p:cNvCxnSpPr>
            <a:cxnSpLocks/>
          </p:cNvCxnSpPr>
          <p:nvPr/>
        </p:nvCxnSpPr>
        <p:spPr>
          <a:xfrm>
            <a:off x="3435083" y="4635386"/>
            <a:ext cx="0" cy="1042625"/>
          </a:xfrm>
          <a:prstGeom prst="line">
            <a:avLst/>
          </a:prstGeom>
          <a:ln w="38100">
            <a:solidFill>
              <a:srgbClr val="00B05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C1F976-6DC7-AE42-4B77-9A379ABE3AD5}"/>
              </a:ext>
            </a:extLst>
          </p:cNvPr>
          <p:cNvSpPr/>
          <p:nvPr/>
        </p:nvSpPr>
        <p:spPr>
          <a:xfrm>
            <a:off x="7978951" y="4628457"/>
            <a:ext cx="3729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fr-FR" sz="2400" dirty="0" err="1">
                <a:solidFill>
                  <a:srgbClr val="FF0000"/>
                </a:solidFill>
              </a:rPr>
              <a:t>Usecases</a:t>
            </a:r>
            <a:r>
              <a:rPr lang="fr-FR" sz="2400" dirty="0">
                <a:solidFill>
                  <a:srgbClr val="FF0000"/>
                </a:solidFill>
              </a:rPr>
              <a:t> of </a:t>
            </a:r>
            <a:r>
              <a:rPr lang="fr-FR" sz="2400" dirty="0" err="1">
                <a:solidFill>
                  <a:srgbClr val="FF0000"/>
                </a:solidFill>
              </a:rPr>
              <a:t>various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computing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regimes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4">
            <a:extLst>
              <a:ext uri="{FF2B5EF4-FFF2-40B4-BE49-F238E27FC236}">
                <a16:creationId xmlns:a16="http://schemas.microsoft.com/office/drawing/2014/main" id="{A3B907C8-D2E9-7241-23F2-F8BB9D4CEF18}"/>
              </a:ext>
            </a:extLst>
          </p:cNvPr>
          <p:cNvCxnSpPr>
            <a:cxnSpLocks/>
          </p:cNvCxnSpPr>
          <p:nvPr/>
        </p:nvCxnSpPr>
        <p:spPr bwMode="auto">
          <a:xfrm flipV="1">
            <a:off x="983472" y="6048583"/>
            <a:ext cx="6518639" cy="218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8" name="TextBox 20">
            <a:extLst>
              <a:ext uri="{FF2B5EF4-FFF2-40B4-BE49-F238E27FC236}">
                <a16:creationId xmlns:a16="http://schemas.microsoft.com/office/drawing/2014/main" id="{D09EDE7D-C291-BF5A-34E8-C15405027C7A}"/>
              </a:ext>
            </a:extLst>
          </p:cNvPr>
          <p:cNvSpPr txBox="1"/>
          <p:nvPr/>
        </p:nvSpPr>
        <p:spPr>
          <a:xfrm>
            <a:off x="7965311" y="2021086"/>
            <a:ext cx="3022002" cy="830983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Quantum computing community challenges</a:t>
            </a:r>
          </a:p>
        </p:txBody>
      </p:sp>
    </p:spTree>
    <p:extLst>
      <p:ext uri="{BB962C8B-B14F-4D97-AF65-F5344CB8AC3E}">
        <p14:creationId xmlns:p14="http://schemas.microsoft.com/office/powerpoint/2010/main" val="252382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6" grpId="0"/>
      <p:bldP spid="38" grpId="0"/>
      <p:bldP spid="54" grpId="0"/>
      <p:bldP spid="43" grpId="0"/>
      <p:bldP spid="44" grpId="0"/>
      <p:bldP spid="46" grpId="0" animBg="1"/>
      <p:bldP spid="49" grpId="0"/>
      <p:bldP spid="68" grpId="0" animBg="1"/>
      <p:bldP spid="69" grpId="0" animBg="1"/>
      <p:bldP spid="70" grpId="0" animBg="1"/>
      <p:bldP spid="2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3">
            <a:extLst>
              <a:ext uri="{FF2B5EF4-FFF2-40B4-BE49-F238E27FC236}">
                <a16:creationId xmlns:a16="http://schemas.microsoft.com/office/drawing/2014/main" id="{34A62A57-4817-9CD5-47DC-41EA0F0BF639}"/>
              </a:ext>
            </a:extLst>
          </p:cNvPr>
          <p:cNvSpPr txBox="1"/>
          <p:nvPr/>
        </p:nvSpPr>
        <p:spPr>
          <a:xfrm>
            <a:off x="8163150" y="2366056"/>
            <a:ext cx="3643240" cy="224675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“Quantum </a:t>
            </a:r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energy </a:t>
            </a:r>
            <a:r>
              <a:rPr lang="en-US" sz="2000" b="1" dirty="0">
                <a:latin typeface="Calibri" pitchFamily="34" charset="0"/>
              </a:rPr>
              <a:t>advantage”</a:t>
            </a:r>
            <a:r>
              <a:rPr lang="en-US" sz="2000" dirty="0">
                <a:latin typeface="Calibri" pitchFamily="34" charset="0"/>
              </a:rPr>
              <a:t>: =&gt; when a quantum computer solves a problem with less energy than best in-class classical computers and algorithms.</a:t>
            </a:r>
          </a:p>
          <a:p>
            <a:r>
              <a:rPr lang="en-US" sz="2000" dirty="0">
                <a:latin typeface="Calibri" pitchFamily="34" charset="0"/>
              </a:rPr>
              <a:t>=&gt; when a qc solves larger problems with the same energy</a:t>
            </a:r>
            <a:endParaRPr lang="fr-FR" sz="2000" dirty="0">
              <a:latin typeface="Calibri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F9911D6-B739-1D0B-7E0F-2BA7CA40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70" y="314609"/>
            <a:ext cx="10515600" cy="853791"/>
          </a:xfrm>
        </p:spPr>
        <p:txBody>
          <a:bodyPr>
            <a:normAutofit/>
          </a:bodyPr>
          <a:lstStyle/>
          <a:p>
            <a:r>
              <a:rPr lang="fr-FR" dirty="0" err="1"/>
              <a:t>Boosting</a:t>
            </a:r>
            <a:r>
              <a:rPr lang="fr-FR" dirty="0"/>
              <a:t> </a:t>
            </a:r>
            <a:r>
              <a:rPr lang="fr-FR" dirty="0" err="1">
                <a:solidFill>
                  <a:srgbClr val="00B050"/>
                </a:solidFill>
              </a:rPr>
              <a:t>energy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efficiency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/>
              <a:t>with</a:t>
            </a:r>
            <a:r>
              <a:rPr lang="fr-FR" dirty="0"/>
              <a:t> quantum?  </a:t>
            </a: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F74CC302-389E-4EDE-5630-D60C3CF97087}"/>
              </a:ext>
            </a:extLst>
          </p:cNvPr>
          <p:cNvSpPr txBox="1"/>
          <p:nvPr/>
        </p:nvSpPr>
        <p:spPr>
          <a:xfrm>
            <a:off x="8163150" y="1274558"/>
            <a:ext cx="3797704" cy="830983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Efficiency = Problem size/Energy</a:t>
            </a:r>
            <a:endParaRPr lang="fr-FR" dirty="0">
              <a:latin typeface="Calibri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53D4359-1F5A-C649-438B-313B977CAB92}"/>
              </a:ext>
            </a:extLst>
          </p:cNvPr>
          <p:cNvGrpSpPr/>
          <p:nvPr/>
        </p:nvGrpSpPr>
        <p:grpSpPr>
          <a:xfrm>
            <a:off x="446765" y="1369360"/>
            <a:ext cx="7398788" cy="5162802"/>
            <a:chOff x="446765" y="1369360"/>
            <a:chExt cx="7398788" cy="516280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496B120-6F9E-5A84-0895-EF3183C10692}"/>
                </a:ext>
              </a:extLst>
            </p:cNvPr>
            <p:cNvSpPr/>
            <p:nvPr/>
          </p:nvSpPr>
          <p:spPr>
            <a:xfrm>
              <a:off x="2695372" y="4625948"/>
              <a:ext cx="753851" cy="1177291"/>
            </a:xfrm>
            <a:custGeom>
              <a:avLst/>
              <a:gdLst>
                <a:gd name="connsiteX0" fmla="*/ 80913 w 756172"/>
                <a:gd name="connsiteY0" fmla="*/ 624725 h 1092654"/>
                <a:gd name="connsiteX1" fmla="*/ 70403 w 756172"/>
                <a:gd name="connsiteY1" fmla="*/ 1066160 h 1092654"/>
                <a:gd name="connsiteX2" fmla="*/ 669492 w 756172"/>
                <a:gd name="connsiteY2" fmla="*/ 929525 h 1092654"/>
                <a:gd name="connsiteX3" fmla="*/ 690513 w 756172"/>
                <a:gd name="connsiteY3" fmla="*/ 4615 h 1092654"/>
                <a:gd name="connsiteX4" fmla="*/ 80913 w 756172"/>
                <a:gd name="connsiteY4" fmla="*/ 624725 h 1092654"/>
                <a:gd name="connsiteX0" fmla="*/ 80913 w 756172"/>
                <a:gd name="connsiteY0" fmla="*/ 624725 h 1092654"/>
                <a:gd name="connsiteX1" fmla="*/ 70403 w 756172"/>
                <a:gd name="connsiteY1" fmla="*/ 1066160 h 1092654"/>
                <a:gd name="connsiteX2" fmla="*/ 669492 w 756172"/>
                <a:gd name="connsiteY2" fmla="*/ 929525 h 1092654"/>
                <a:gd name="connsiteX3" fmla="*/ 690513 w 756172"/>
                <a:gd name="connsiteY3" fmla="*/ 4615 h 1092654"/>
                <a:gd name="connsiteX4" fmla="*/ 80913 w 756172"/>
                <a:gd name="connsiteY4" fmla="*/ 624725 h 1092654"/>
                <a:gd name="connsiteX0" fmla="*/ 80913 w 823555"/>
                <a:gd name="connsiteY0" fmla="*/ 670657 h 1138586"/>
                <a:gd name="connsiteX1" fmla="*/ 70403 w 823555"/>
                <a:gd name="connsiteY1" fmla="*/ 1112092 h 1138586"/>
                <a:gd name="connsiteX2" fmla="*/ 669492 w 823555"/>
                <a:gd name="connsiteY2" fmla="*/ 975457 h 1138586"/>
                <a:gd name="connsiteX3" fmla="*/ 690513 w 823555"/>
                <a:gd name="connsiteY3" fmla="*/ 50547 h 1138586"/>
                <a:gd name="connsiteX4" fmla="*/ 80913 w 823555"/>
                <a:gd name="connsiteY4" fmla="*/ 670657 h 1138586"/>
                <a:gd name="connsiteX0" fmla="*/ 80913 w 823555"/>
                <a:gd name="connsiteY0" fmla="*/ 670657 h 1138586"/>
                <a:gd name="connsiteX1" fmla="*/ 70403 w 823555"/>
                <a:gd name="connsiteY1" fmla="*/ 1112092 h 1138586"/>
                <a:gd name="connsiteX2" fmla="*/ 669492 w 823555"/>
                <a:gd name="connsiteY2" fmla="*/ 975457 h 1138586"/>
                <a:gd name="connsiteX3" fmla="*/ 690513 w 823555"/>
                <a:gd name="connsiteY3" fmla="*/ 50547 h 1138586"/>
                <a:gd name="connsiteX4" fmla="*/ 80913 w 823555"/>
                <a:gd name="connsiteY4" fmla="*/ 670657 h 1138586"/>
                <a:gd name="connsiteX0" fmla="*/ 80913 w 823555"/>
                <a:gd name="connsiteY0" fmla="*/ 670657 h 1138586"/>
                <a:gd name="connsiteX1" fmla="*/ 70403 w 823555"/>
                <a:gd name="connsiteY1" fmla="*/ 1112092 h 1138586"/>
                <a:gd name="connsiteX2" fmla="*/ 669492 w 823555"/>
                <a:gd name="connsiteY2" fmla="*/ 975457 h 1138586"/>
                <a:gd name="connsiteX3" fmla="*/ 690513 w 823555"/>
                <a:gd name="connsiteY3" fmla="*/ 50547 h 1138586"/>
                <a:gd name="connsiteX4" fmla="*/ 80913 w 823555"/>
                <a:gd name="connsiteY4" fmla="*/ 670657 h 1138586"/>
                <a:gd name="connsiteX0" fmla="*/ 80913 w 712405"/>
                <a:gd name="connsiteY0" fmla="*/ 620110 h 1088039"/>
                <a:gd name="connsiteX1" fmla="*/ 70403 w 712405"/>
                <a:gd name="connsiteY1" fmla="*/ 1061545 h 1088039"/>
                <a:gd name="connsiteX2" fmla="*/ 669492 w 712405"/>
                <a:gd name="connsiteY2" fmla="*/ 924910 h 1088039"/>
                <a:gd name="connsiteX3" fmla="*/ 690513 w 712405"/>
                <a:gd name="connsiteY3" fmla="*/ 0 h 1088039"/>
                <a:gd name="connsiteX4" fmla="*/ 80913 w 712405"/>
                <a:gd name="connsiteY4" fmla="*/ 620110 h 1088039"/>
                <a:gd name="connsiteX0" fmla="*/ 80913 w 712405"/>
                <a:gd name="connsiteY0" fmla="*/ 620110 h 1074866"/>
                <a:gd name="connsiteX1" fmla="*/ 70403 w 712405"/>
                <a:gd name="connsiteY1" fmla="*/ 1061545 h 1074866"/>
                <a:gd name="connsiteX2" fmla="*/ 669492 w 712405"/>
                <a:gd name="connsiteY2" fmla="*/ 924910 h 1074866"/>
                <a:gd name="connsiteX3" fmla="*/ 690513 w 712405"/>
                <a:gd name="connsiteY3" fmla="*/ 0 h 1074866"/>
                <a:gd name="connsiteX4" fmla="*/ 80913 w 712405"/>
                <a:gd name="connsiteY4" fmla="*/ 620110 h 1074866"/>
                <a:gd name="connsiteX0" fmla="*/ 80913 w 690513"/>
                <a:gd name="connsiteY0" fmla="*/ 620110 h 1074866"/>
                <a:gd name="connsiteX1" fmla="*/ 70403 w 690513"/>
                <a:gd name="connsiteY1" fmla="*/ 1061545 h 1074866"/>
                <a:gd name="connsiteX2" fmla="*/ 669492 w 690513"/>
                <a:gd name="connsiteY2" fmla="*/ 924910 h 1074866"/>
                <a:gd name="connsiteX3" fmla="*/ 690513 w 690513"/>
                <a:gd name="connsiteY3" fmla="*/ 0 h 1074866"/>
                <a:gd name="connsiteX4" fmla="*/ 80913 w 690513"/>
                <a:gd name="connsiteY4" fmla="*/ 620110 h 1074866"/>
                <a:gd name="connsiteX0" fmla="*/ 80913 w 690513"/>
                <a:gd name="connsiteY0" fmla="*/ 620110 h 1074866"/>
                <a:gd name="connsiteX1" fmla="*/ 70403 w 690513"/>
                <a:gd name="connsiteY1" fmla="*/ 1061545 h 1074866"/>
                <a:gd name="connsiteX2" fmla="*/ 669492 w 690513"/>
                <a:gd name="connsiteY2" fmla="*/ 924910 h 1074866"/>
                <a:gd name="connsiteX3" fmla="*/ 690513 w 690513"/>
                <a:gd name="connsiteY3" fmla="*/ 0 h 1074866"/>
                <a:gd name="connsiteX4" fmla="*/ 80913 w 690513"/>
                <a:gd name="connsiteY4" fmla="*/ 620110 h 1074866"/>
                <a:gd name="connsiteX0" fmla="*/ 80913 w 690513"/>
                <a:gd name="connsiteY0" fmla="*/ 620110 h 1074866"/>
                <a:gd name="connsiteX1" fmla="*/ 70403 w 690513"/>
                <a:gd name="connsiteY1" fmla="*/ 1061545 h 1074866"/>
                <a:gd name="connsiteX2" fmla="*/ 669492 w 690513"/>
                <a:gd name="connsiteY2" fmla="*/ 924910 h 1074866"/>
                <a:gd name="connsiteX3" fmla="*/ 690513 w 690513"/>
                <a:gd name="connsiteY3" fmla="*/ 0 h 1074866"/>
                <a:gd name="connsiteX4" fmla="*/ 80913 w 690513"/>
                <a:gd name="connsiteY4" fmla="*/ 620110 h 1074866"/>
                <a:gd name="connsiteX0" fmla="*/ 42591 w 652191"/>
                <a:gd name="connsiteY0" fmla="*/ 620110 h 1074866"/>
                <a:gd name="connsiteX1" fmla="*/ 32081 w 652191"/>
                <a:gd name="connsiteY1" fmla="*/ 1061545 h 1074866"/>
                <a:gd name="connsiteX2" fmla="*/ 631170 w 652191"/>
                <a:gd name="connsiteY2" fmla="*/ 924910 h 1074866"/>
                <a:gd name="connsiteX3" fmla="*/ 652191 w 652191"/>
                <a:gd name="connsiteY3" fmla="*/ 0 h 1074866"/>
                <a:gd name="connsiteX4" fmla="*/ 42591 w 652191"/>
                <a:gd name="connsiteY4" fmla="*/ 620110 h 1074866"/>
                <a:gd name="connsiteX0" fmla="*/ 42591 w 652191"/>
                <a:gd name="connsiteY0" fmla="*/ 620110 h 1061545"/>
                <a:gd name="connsiteX1" fmla="*/ 32081 w 652191"/>
                <a:gd name="connsiteY1" fmla="*/ 1061545 h 1061545"/>
                <a:gd name="connsiteX2" fmla="*/ 631170 w 652191"/>
                <a:gd name="connsiteY2" fmla="*/ 924910 h 1061545"/>
                <a:gd name="connsiteX3" fmla="*/ 652191 w 652191"/>
                <a:gd name="connsiteY3" fmla="*/ 0 h 1061545"/>
                <a:gd name="connsiteX4" fmla="*/ 42591 w 652191"/>
                <a:gd name="connsiteY4" fmla="*/ 620110 h 1061545"/>
                <a:gd name="connsiteX0" fmla="*/ 42591 w 652191"/>
                <a:gd name="connsiteY0" fmla="*/ 620110 h 1061545"/>
                <a:gd name="connsiteX1" fmla="*/ 32081 w 652191"/>
                <a:gd name="connsiteY1" fmla="*/ 1061545 h 1061545"/>
                <a:gd name="connsiteX2" fmla="*/ 631170 w 652191"/>
                <a:gd name="connsiteY2" fmla="*/ 924910 h 1061545"/>
                <a:gd name="connsiteX3" fmla="*/ 652191 w 652191"/>
                <a:gd name="connsiteY3" fmla="*/ 0 h 1061545"/>
                <a:gd name="connsiteX4" fmla="*/ 42591 w 652191"/>
                <a:gd name="connsiteY4" fmla="*/ 620110 h 1061545"/>
                <a:gd name="connsiteX0" fmla="*/ 42591 w 652191"/>
                <a:gd name="connsiteY0" fmla="*/ 620110 h 1061545"/>
                <a:gd name="connsiteX1" fmla="*/ 32081 w 652191"/>
                <a:gd name="connsiteY1" fmla="*/ 1061545 h 1061545"/>
                <a:gd name="connsiteX2" fmla="*/ 631170 w 652191"/>
                <a:gd name="connsiteY2" fmla="*/ 924910 h 1061545"/>
                <a:gd name="connsiteX3" fmla="*/ 652191 w 652191"/>
                <a:gd name="connsiteY3" fmla="*/ 0 h 1061545"/>
                <a:gd name="connsiteX4" fmla="*/ 42591 w 652191"/>
                <a:gd name="connsiteY4" fmla="*/ 620110 h 1061545"/>
                <a:gd name="connsiteX0" fmla="*/ 42591 w 652191"/>
                <a:gd name="connsiteY0" fmla="*/ 620110 h 1061545"/>
                <a:gd name="connsiteX1" fmla="*/ 32081 w 652191"/>
                <a:gd name="connsiteY1" fmla="*/ 1061545 h 1061545"/>
                <a:gd name="connsiteX2" fmla="*/ 631170 w 652191"/>
                <a:gd name="connsiteY2" fmla="*/ 924910 h 1061545"/>
                <a:gd name="connsiteX3" fmla="*/ 652191 w 652191"/>
                <a:gd name="connsiteY3" fmla="*/ 0 h 1061545"/>
                <a:gd name="connsiteX4" fmla="*/ 42591 w 652191"/>
                <a:gd name="connsiteY4" fmla="*/ 620110 h 1061545"/>
                <a:gd name="connsiteX0" fmla="*/ 10510 w 620110"/>
                <a:gd name="connsiteY0" fmla="*/ 620110 h 1061545"/>
                <a:gd name="connsiteX1" fmla="*/ 0 w 620110"/>
                <a:gd name="connsiteY1" fmla="*/ 1061545 h 1061545"/>
                <a:gd name="connsiteX2" fmla="*/ 599089 w 620110"/>
                <a:gd name="connsiteY2" fmla="*/ 924910 h 1061545"/>
                <a:gd name="connsiteX3" fmla="*/ 620110 w 620110"/>
                <a:gd name="connsiteY3" fmla="*/ 0 h 1061545"/>
                <a:gd name="connsiteX4" fmla="*/ 10510 w 620110"/>
                <a:gd name="connsiteY4" fmla="*/ 620110 h 1061545"/>
                <a:gd name="connsiteX0" fmla="*/ 10510 w 747432"/>
                <a:gd name="connsiteY0" fmla="*/ 776368 h 1217803"/>
                <a:gd name="connsiteX1" fmla="*/ 0 w 747432"/>
                <a:gd name="connsiteY1" fmla="*/ 1217803 h 1217803"/>
                <a:gd name="connsiteX2" fmla="*/ 599089 w 747432"/>
                <a:gd name="connsiteY2" fmla="*/ 1081168 h 1217803"/>
                <a:gd name="connsiteX3" fmla="*/ 747432 w 747432"/>
                <a:gd name="connsiteY3" fmla="*/ 0 h 1217803"/>
                <a:gd name="connsiteX4" fmla="*/ 10510 w 747432"/>
                <a:gd name="connsiteY4" fmla="*/ 776368 h 1217803"/>
                <a:gd name="connsiteX0" fmla="*/ 10510 w 748063"/>
                <a:gd name="connsiteY0" fmla="*/ 776368 h 1217803"/>
                <a:gd name="connsiteX1" fmla="*/ 0 w 748063"/>
                <a:gd name="connsiteY1" fmla="*/ 1217803 h 1217803"/>
                <a:gd name="connsiteX2" fmla="*/ 743772 w 748063"/>
                <a:gd name="connsiteY2" fmla="*/ 1069593 h 1217803"/>
                <a:gd name="connsiteX3" fmla="*/ 747432 w 748063"/>
                <a:gd name="connsiteY3" fmla="*/ 0 h 1217803"/>
                <a:gd name="connsiteX4" fmla="*/ 10510 w 748063"/>
                <a:gd name="connsiteY4" fmla="*/ 776368 h 1217803"/>
                <a:gd name="connsiteX0" fmla="*/ 16298 w 753851"/>
                <a:gd name="connsiteY0" fmla="*/ 776368 h 1177291"/>
                <a:gd name="connsiteX1" fmla="*/ 0 w 753851"/>
                <a:gd name="connsiteY1" fmla="*/ 1177291 h 1177291"/>
                <a:gd name="connsiteX2" fmla="*/ 749560 w 753851"/>
                <a:gd name="connsiteY2" fmla="*/ 1069593 h 1177291"/>
                <a:gd name="connsiteX3" fmla="*/ 753220 w 753851"/>
                <a:gd name="connsiteY3" fmla="*/ 0 h 1177291"/>
                <a:gd name="connsiteX4" fmla="*/ 16298 w 753851"/>
                <a:gd name="connsiteY4" fmla="*/ 776368 h 117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851" h="1177291">
                  <a:moveTo>
                    <a:pt x="16298" y="776368"/>
                  </a:moveTo>
                  <a:cubicBezTo>
                    <a:pt x="18050" y="1289623"/>
                    <a:pt x="28027" y="96477"/>
                    <a:pt x="0" y="1177291"/>
                  </a:cubicBezTo>
                  <a:cubicBezTo>
                    <a:pt x="665656" y="1049416"/>
                    <a:pt x="152222" y="1151924"/>
                    <a:pt x="749560" y="1069593"/>
                  </a:cubicBezTo>
                  <a:cubicBezTo>
                    <a:pt x="768829" y="335621"/>
                    <a:pt x="714681" y="667407"/>
                    <a:pt x="753220" y="0"/>
                  </a:cubicBezTo>
                  <a:cubicBezTo>
                    <a:pt x="497469" y="289034"/>
                    <a:pt x="540064" y="326175"/>
                    <a:pt x="16298" y="7763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4660F63-DA2F-1945-6D78-BDDB41ED64F7}"/>
                </a:ext>
              </a:extLst>
            </p:cNvPr>
            <p:cNvSpPr/>
            <p:nvPr/>
          </p:nvSpPr>
          <p:spPr>
            <a:xfrm>
              <a:off x="3413284" y="2753710"/>
              <a:ext cx="726819" cy="2923406"/>
            </a:xfrm>
            <a:custGeom>
              <a:avLst/>
              <a:gdLst>
                <a:gd name="connsiteX0" fmla="*/ 101109 w 1113376"/>
                <a:gd name="connsiteY0" fmla="*/ 2870925 h 2908046"/>
                <a:gd name="connsiteX1" fmla="*/ 122130 w 1113376"/>
                <a:gd name="connsiteY1" fmla="*/ 2135201 h 2908046"/>
                <a:gd name="connsiteX2" fmla="*/ 983978 w 1113376"/>
                <a:gd name="connsiteY2" fmla="*/ 1601 h 2908046"/>
                <a:gd name="connsiteX3" fmla="*/ 1015509 w 1113376"/>
                <a:gd name="connsiteY3" fmla="*/ 2503063 h 2908046"/>
                <a:gd name="connsiteX4" fmla="*/ 101109 w 1113376"/>
                <a:gd name="connsiteY4" fmla="*/ 2870925 h 2908046"/>
                <a:gd name="connsiteX0" fmla="*/ 101109 w 1111941"/>
                <a:gd name="connsiteY0" fmla="*/ 2870925 h 2909142"/>
                <a:gd name="connsiteX1" fmla="*/ 122130 w 1111941"/>
                <a:gd name="connsiteY1" fmla="*/ 2135201 h 2909142"/>
                <a:gd name="connsiteX2" fmla="*/ 983978 w 1111941"/>
                <a:gd name="connsiteY2" fmla="*/ 1601 h 2909142"/>
                <a:gd name="connsiteX3" fmla="*/ 1015509 w 1111941"/>
                <a:gd name="connsiteY3" fmla="*/ 2503063 h 2909142"/>
                <a:gd name="connsiteX4" fmla="*/ 101109 w 1111941"/>
                <a:gd name="connsiteY4" fmla="*/ 2870925 h 2909142"/>
                <a:gd name="connsiteX0" fmla="*/ 101109 w 1082465"/>
                <a:gd name="connsiteY0" fmla="*/ 2870925 h 2909142"/>
                <a:gd name="connsiteX1" fmla="*/ 122130 w 1082465"/>
                <a:gd name="connsiteY1" fmla="*/ 2135201 h 2909142"/>
                <a:gd name="connsiteX2" fmla="*/ 983978 w 1082465"/>
                <a:gd name="connsiteY2" fmla="*/ 1601 h 2909142"/>
                <a:gd name="connsiteX3" fmla="*/ 1015509 w 1082465"/>
                <a:gd name="connsiteY3" fmla="*/ 2503063 h 2909142"/>
                <a:gd name="connsiteX4" fmla="*/ 101109 w 1082465"/>
                <a:gd name="connsiteY4" fmla="*/ 2870925 h 2909142"/>
                <a:gd name="connsiteX0" fmla="*/ 101109 w 1082465"/>
                <a:gd name="connsiteY0" fmla="*/ 2869324 h 2907541"/>
                <a:gd name="connsiteX1" fmla="*/ 122130 w 1082465"/>
                <a:gd name="connsiteY1" fmla="*/ 2133600 h 2907541"/>
                <a:gd name="connsiteX2" fmla="*/ 983978 w 1082465"/>
                <a:gd name="connsiteY2" fmla="*/ 0 h 2907541"/>
                <a:gd name="connsiteX3" fmla="*/ 1015509 w 1082465"/>
                <a:gd name="connsiteY3" fmla="*/ 2501462 h 2907541"/>
                <a:gd name="connsiteX4" fmla="*/ 101109 w 1082465"/>
                <a:gd name="connsiteY4" fmla="*/ 2869324 h 2907541"/>
                <a:gd name="connsiteX0" fmla="*/ 101109 w 1082465"/>
                <a:gd name="connsiteY0" fmla="*/ 2869324 h 2907541"/>
                <a:gd name="connsiteX1" fmla="*/ 122130 w 1082465"/>
                <a:gd name="connsiteY1" fmla="*/ 2133600 h 2907541"/>
                <a:gd name="connsiteX2" fmla="*/ 983978 w 1082465"/>
                <a:gd name="connsiteY2" fmla="*/ 0 h 2907541"/>
                <a:gd name="connsiteX3" fmla="*/ 1015509 w 1082465"/>
                <a:gd name="connsiteY3" fmla="*/ 2501462 h 2907541"/>
                <a:gd name="connsiteX4" fmla="*/ 101109 w 1082465"/>
                <a:gd name="connsiteY4" fmla="*/ 2869324 h 2907541"/>
                <a:gd name="connsiteX0" fmla="*/ 101109 w 1017089"/>
                <a:gd name="connsiteY0" fmla="*/ 2869324 h 2928317"/>
                <a:gd name="connsiteX1" fmla="*/ 122130 w 1017089"/>
                <a:gd name="connsiteY1" fmla="*/ 2133600 h 2928317"/>
                <a:gd name="connsiteX2" fmla="*/ 983978 w 1017089"/>
                <a:gd name="connsiteY2" fmla="*/ 0 h 2928317"/>
                <a:gd name="connsiteX3" fmla="*/ 1015509 w 1017089"/>
                <a:gd name="connsiteY3" fmla="*/ 2501462 h 2928317"/>
                <a:gd name="connsiteX4" fmla="*/ 101109 w 1017089"/>
                <a:gd name="connsiteY4" fmla="*/ 2869324 h 2928317"/>
                <a:gd name="connsiteX0" fmla="*/ 101109 w 1017089"/>
                <a:gd name="connsiteY0" fmla="*/ 2869324 h 2928317"/>
                <a:gd name="connsiteX1" fmla="*/ 122130 w 1017089"/>
                <a:gd name="connsiteY1" fmla="*/ 2133600 h 2928317"/>
                <a:gd name="connsiteX2" fmla="*/ 983978 w 1017089"/>
                <a:gd name="connsiteY2" fmla="*/ 0 h 2928317"/>
                <a:gd name="connsiteX3" fmla="*/ 1015509 w 1017089"/>
                <a:gd name="connsiteY3" fmla="*/ 2501462 h 2928317"/>
                <a:gd name="connsiteX4" fmla="*/ 101109 w 1017089"/>
                <a:gd name="connsiteY4" fmla="*/ 2869324 h 2928317"/>
                <a:gd name="connsiteX0" fmla="*/ 101109 w 1017089"/>
                <a:gd name="connsiteY0" fmla="*/ 2869324 h 2928317"/>
                <a:gd name="connsiteX1" fmla="*/ 122130 w 1017089"/>
                <a:gd name="connsiteY1" fmla="*/ 2133600 h 2928317"/>
                <a:gd name="connsiteX2" fmla="*/ 983978 w 1017089"/>
                <a:gd name="connsiteY2" fmla="*/ 0 h 2928317"/>
                <a:gd name="connsiteX3" fmla="*/ 1015509 w 1017089"/>
                <a:gd name="connsiteY3" fmla="*/ 2501462 h 2928317"/>
                <a:gd name="connsiteX4" fmla="*/ 101109 w 1017089"/>
                <a:gd name="connsiteY4" fmla="*/ 2869324 h 2928317"/>
                <a:gd name="connsiteX0" fmla="*/ 101109 w 1017089"/>
                <a:gd name="connsiteY0" fmla="*/ 2869324 h 2928317"/>
                <a:gd name="connsiteX1" fmla="*/ 122130 w 1017089"/>
                <a:gd name="connsiteY1" fmla="*/ 2133600 h 2928317"/>
                <a:gd name="connsiteX2" fmla="*/ 983978 w 1017089"/>
                <a:gd name="connsiteY2" fmla="*/ 0 h 2928317"/>
                <a:gd name="connsiteX3" fmla="*/ 1015509 w 1017089"/>
                <a:gd name="connsiteY3" fmla="*/ 2501462 h 2928317"/>
                <a:gd name="connsiteX4" fmla="*/ 101109 w 1017089"/>
                <a:gd name="connsiteY4" fmla="*/ 2869324 h 2928317"/>
                <a:gd name="connsiteX0" fmla="*/ 101109 w 1017089"/>
                <a:gd name="connsiteY0" fmla="*/ 2869324 h 2878614"/>
                <a:gd name="connsiteX1" fmla="*/ 122130 w 1017089"/>
                <a:gd name="connsiteY1" fmla="*/ 2133600 h 2878614"/>
                <a:gd name="connsiteX2" fmla="*/ 983978 w 1017089"/>
                <a:gd name="connsiteY2" fmla="*/ 0 h 2878614"/>
                <a:gd name="connsiteX3" fmla="*/ 1015509 w 1017089"/>
                <a:gd name="connsiteY3" fmla="*/ 2501462 h 2878614"/>
                <a:gd name="connsiteX4" fmla="*/ 101109 w 1017089"/>
                <a:gd name="connsiteY4" fmla="*/ 2869324 h 2878614"/>
                <a:gd name="connsiteX0" fmla="*/ 101109 w 1017089"/>
                <a:gd name="connsiteY0" fmla="*/ 2869324 h 2878614"/>
                <a:gd name="connsiteX1" fmla="*/ 122130 w 1017089"/>
                <a:gd name="connsiteY1" fmla="*/ 2133600 h 2878614"/>
                <a:gd name="connsiteX2" fmla="*/ 983978 w 1017089"/>
                <a:gd name="connsiteY2" fmla="*/ 0 h 2878614"/>
                <a:gd name="connsiteX3" fmla="*/ 1015509 w 1017089"/>
                <a:gd name="connsiteY3" fmla="*/ 2501462 h 2878614"/>
                <a:gd name="connsiteX4" fmla="*/ 101109 w 1017089"/>
                <a:gd name="connsiteY4" fmla="*/ 2869324 h 2878614"/>
                <a:gd name="connsiteX0" fmla="*/ 101109 w 1017089"/>
                <a:gd name="connsiteY0" fmla="*/ 2869324 h 2878614"/>
                <a:gd name="connsiteX1" fmla="*/ 122130 w 1017089"/>
                <a:gd name="connsiteY1" fmla="*/ 2133600 h 2878614"/>
                <a:gd name="connsiteX2" fmla="*/ 983978 w 1017089"/>
                <a:gd name="connsiteY2" fmla="*/ 0 h 2878614"/>
                <a:gd name="connsiteX3" fmla="*/ 1015509 w 1017089"/>
                <a:gd name="connsiteY3" fmla="*/ 2501462 h 2878614"/>
                <a:gd name="connsiteX4" fmla="*/ 101109 w 1017089"/>
                <a:gd name="connsiteY4" fmla="*/ 2869324 h 2878614"/>
                <a:gd name="connsiteX0" fmla="*/ 101109 w 1017089"/>
                <a:gd name="connsiteY0" fmla="*/ 2869324 h 2869324"/>
                <a:gd name="connsiteX1" fmla="*/ 122130 w 1017089"/>
                <a:gd name="connsiteY1" fmla="*/ 2133600 h 2869324"/>
                <a:gd name="connsiteX2" fmla="*/ 983978 w 1017089"/>
                <a:gd name="connsiteY2" fmla="*/ 0 h 2869324"/>
                <a:gd name="connsiteX3" fmla="*/ 1015509 w 1017089"/>
                <a:gd name="connsiteY3" fmla="*/ 2501462 h 2869324"/>
                <a:gd name="connsiteX4" fmla="*/ 101109 w 1017089"/>
                <a:gd name="connsiteY4" fmla="*/ 2869324 h 2869324"/>
                <a:gd name="connsiteX0" fmla="*/ 40962 w 956942"/>
                <a:gd name="connsiteY0" fmla="*/ 2869324 h 2869324"/>
                <a:gd name="connsiteX1" fmla="*/ 61983 w 956942"/>
                <a:gd name="connsiteY1" fmla="*/ 2133600 h 2869324"/>
                <a:gd name="connsiteX2" fmla="*/ 923831 w 956942"/>
                <a:gd name="connsiteY2" fmla="*/ 0 h 2869324"/>
                <a:gd name="connsiteX3" fmla="*/ 955362 w 956942"/>
                <a:gd name="connsiteY3" fmla="*/ 2501462 h 2869324"/>
                <a:gd name="connsiteX4" fmla="*/ 40962 w 956942"/>
                <a:gd name="connsiteY4" fmla="*/ 2869324 h 2869324"/>
                <a:gd name="connsiteX0" fmla="*/ 40962 w 956942"/>
                <a:gd name="connsiteY0" fmla="*/ 2869324 h 2869324"/>
                <a:gd name="connsiteX1" fmla="*/ 61983 w 956942"/>
                <a:gd name="connsiteY1" fmla="*/ 2133600 h 2869324"/>
                <a:gd name="connsiteX2" fmla="*/ 923831 w 956942"/>
                <a:gd name="connsiteY2" fmla="*/ 0 h 2869324"/>
                <a:gd name="connsiteX3" fmla="*/ 955362 w 956942"/>
                <a:gd name="connsiteY3" fmla="*/ 2501462 h 2869324"/>
                <a:gd name="connsiteX4" fmla="*/ 40962 w 956942"/>
                <a:gd name="connsiteY4" fmla="*/ 2869324 h 2869324"/>
                <a:gd name="connsiteX0" fmla="*/ 40962 w 956942"/>
                <a:gd name="connsiteY0" fmla="*/ 2869324 h 2869324"/>
                <a:gd name="connsiteX1" fmla="*/ 61983 w 956942"/>
                <a:gd name="connsiteY1" fmla="*/ 2133600 h 2869324"/>
                <a:gd name="connsiteX2" fmla="*/ 923831 w 956942"/>
                <a:gd name="connsiteY2" fmla="*/ 0 h 2869324"/>
                <a:gd name="connsiteX3" fmla="*/ 955362 w 956942"/>
                <a:gd name="connsiteY3" fmla="*/ 2501462 h 2869324"/>
                <a:gd name="connsiteX4" fmla="*/ 40962 w 956942"/>
                <a:gd name="connsiteY4" fmla="*/ 2869324 h 2869324"/>
                <a:gd name="connsiteX0" fmla="*/ 0 w 915980"/>
                <a:gd name="connsiteY0" fmla="*/ 2869324 h 2869324"/>
                <a:gd name="connsiteX1" fmla="*/ 21021 w 915980"/>
                <a:gd name="connsiteY1" fmla="*/ 2133600 h 2869324"/>
                <a:gd name="connsiteX2" fmla="*/ 882869 w 915980"/>
                <a:gd name="connsiteY2" fmla="*/ 0 h 2869324"/>
                <a:gd name="connsiteX3" fmla="*/ 914400 w 915980"/>
                <a:gd name="connsiteY3" fmla="*/ 2501462 h 2869324"/>
                <a:gd name="connsiteX4" fmla="*/ 0 w 915980"/>
                <a:gd name="connsiteY4" fmla="*/ 2869324 h 2869324"/>
                <a:gd name="connsiteX0" fmla="*/ 0 w 915980"/>
                <a:gd name="connsiteY0" fmla="*/ 2869324 h 2869324"/>
                <a:gd name="connsiteX1" fmla="*/ 21021 w 915980"/>
                <a:gd name="connsiteY1" fmla="*/ 2133600 h 2869324"/>
                <a:gd name="connsiteX2" fmla="*/ 882869 w 915980"/>
                <a:gd name="connsiteY2" fmla="*/ 0 h 2869324"/>
                <a:gd name="connsiteX3" fmla="*/ 914400 w 915980"/>
                <a:gd name="connsiteY3" fmla="*/ 2501462 h 2869324"/>
                <a:gd name="connsiteX4" fmla="*/ 0 w 915980"/>
                <a:gd name="connsiteY4" fmla="*/ 2869324 h 2869324"/>
                <a:gd name="connsiteX0" fmla="*/ 0 w 1244767"/>
                <a:gd name="connsiteY0" fmla="*/ 2995449 h 2995449"/>
                <a:gd name="connsiteX1" fmla="*/ 349808 w 1244767"/>
                <a:gd name="connsiteY1" fmla="*/ 2133600 h 2995449"/>
                <a:gd name="connsiteX2" fmla="*/ 1211656 w 1244767"/>
                <a:gd name="connsiteY2" fmla="*/ 0 h 2995449"/>
                <a:gd name="connsiteX3" fmla="*/ 1243187 w 1244767"/>
                <a:gd name="connsiteY3" fmla="*/ 2501462 h 2995449"/>
                <a:gd name="connsiteX4" fmla="*/ 0 w 1244767"/>
                <a:gd name="connsiteY4" fmla="*/ 2995449 h 2995449"/>
                <a:gd name="connsiteX0" fmla="*/ 4084 w 1248851"/>
                <a:gd name="connsiteY0" fmla="*/ 2995449 h 2995449"/>
                <a:gd name="connsiteX1" fmla="*/ 4556 w 1248851"/>
                <a:gd name="connsiteY1" fmla="*/ 2469931 h 2995449"/>
                <a:gd name="connsiteX2" fmla="*/ 1215740 w 1248851"/>
                <a:gd name="connsiteY2" fmla="*/ 0 h 2995449"/>
                <a:gd name="connsiteX3" fmla="*/ 1247271 w 1248851"/>
                <a:gd name="connsiteY3" fmla="*/ 2501462 h 2995449"/>
                <a:gd name="connsiteX4" fmla="*/ 4084 w 1248851"/>
                <a:gd name="connsiteY4" fmla="*/ 2995449 h 2995449"/>
                <a:gd name="connsiteX0" fmla="*/ 0 w 1244767"/>
                <a:gd name="connsiteY0" fmla="*/ 2995449 h 2995449"/>
                <a:gd name="connsiteX1" fmla="*/ 21022 w 1244767"/>
                <a:gd name="connsiteY1" fmla="*/ 2469931 h 2995449"/>
                <a:gd name="connsiteX2" fmla="*/ 1211656 w 1244767"/>
                <a:gd name="connsiteY2" fmla="*/ 0 h 2995449"/>
                <a:gd name="connsiteX3" fmla="*/ 1243187 w 1244767"/>
                <a:gd name="connsiteY3" fmla="*/ 2501462 h 2995449"/>
                <a:gd name="connsiteX4" fmla="*/ 0 w 1244767"/>
                <a:gd name="connsiteY4" fmla="*/ 2995449 h 2995449"/>
                <a:gd name="connsiteX0" fmla="*/ 0 w 1244767"/>
                <a:gd name="connsiteY0" fmla="*/ 2995449 h 2995449"/>
                <a:gd name="connsiteX1" fmla="*/ 21022 w 1244767"/>
                <a:gd name="connsiteY1" fmla="*/ 2469931 h 2995449"/>
                <a:gd name="connsiteX2" fmla="*/ 1211656 w 1244767"/>
                <a:gd name="connsiteY2" fmla="*/ 0 h 2995449"/>
                <a:gd name="connsiteX3" fmla="*/ 1243187 w 1244767"/>
                <a:gd name="connsiteY3" fmla="*/ 2501462 h 2995449"/>
                <a:gd name="connsiteX4" fmla="*/ 0 w 1244767"/>
                <a:gd name="connsiteY4" fmla="*/ 2995449 h 2995449"/>
                <a:gd name="connsiteX0" fmla="*/ 421453 w 1224414"/>
                <a:gd name="connsiteY0" fmla="*/ 2963918 h 2963918"/>
                <a:gd name="connsiteX1" fmla="*/ 669 w 1224414"/>
                <a:gd name="connsiteY1" fmla="*/ 2469931 h 2963918"/>
                <a:gd name="connsiteX2" fmla="*/ 1191303 w 1224414"/>
                <a:gd name="connsiteY2" fmla="*/ 0 h 2963918"/>
                <a:gd name="connsiteX3" fmla="*/ 1222834 w 1224414"/>
                <a:gd name="connsiteY3" fmla="*/ 2501462 h 2963918"/>
                <a:gd name="connsiteX4" fmla="*/ 421453 w 1224414"/>
                <a:gd name="connsiteY4" fmla="*/ 2963918 h 2963918"/>
                <a:gd name="connsiteX0" fmla="*/ 421453 w 1224414"/>
                <a:gd name="connsiteY0" fmla="*/ 2963918 h 2963918"/>
                <a:gd name="connsiteX1" fmla="*/ 669 w 1224414"/>
                <a:gd name="connsiteY1" fmla="*/ 2469931 h 2963918"/>
                <a:gd name="connsiteX2" fmla="*/ 1191303 w 1224414"/>
                <a:gd name="connsiteY2" fmla="*/ 0 h 2963918"/>
                <a:gd name="connsiteX3" fmla="*/ 1222834 w 1224414"/>
                <a:gd name="connsiteY3" fmla="*/ 2638096 h 2963918"/>
                <a:gd name="connsiteX4" fmla="*/ 421453 w 1224414"/>
                <a:gd name="connsiteY4" fmla="*/ 2963918 h 2963918"/>
                <a:gd name="connsiteX0" fmla="*/ 13780 w 816741"/>
                <a:gd name="connsiteY0" fmla="*/ 2963918 h 2963918"/>
                <a:gd name="connsiteX1" fmla="*/ 3978 w 816741"/>
                <a:gd name="connsiteY1" fmla="*/ 2049518 h 2963918"/>
                <a:gd name="connsiteX2" fmla="*/ 783630 w 816741"/>
                <a:gd name="connsiteY2" fmla="*/ 0 h 2963918"/>
                <a:gd name="connsiteX3" fmla="*/ 815161 w 816741"/>
                <a:gd name="connsiteY3" fmla="*/ 2638096 h 2963918"/>
                <a:gd name="connsiteX4" fmla="*/ 13780 w 816741"/>
                <a:gd name="connsiteY4" fmla="*/ 2963918 h 2963918"/>
                <a:gd name="connsiteX0" fmla="*/ 13780 w 816741"/>
                <a:gd name="connsiteY0" fmla="*/ 2963918 h 2963918"/>
                <a:gd name="connsiteX1" fmla="*/ 3978 w 816741"/>
                <a:gd name="connsiteY1" fmla="*/ 2049518 h 2963918"/>
                <a:gd name="connsiteX2" fmla="*/ 783630 w 816741"/>
                <a:gd name="connsiteY2" fmla="*/ 0 h 2963918"/>
                <a:gd name="connsiteX3" fmla="*/ 815161 w 816741"/>
                <a:gd name="connsiteY3" fmla="*/ 2638096 h 2963918"/>
                <a:gd name="connsiteX4" fmla="*/ 13780 w 816741"/>
                <a:gd name="connsiteY4" fmla="*/ 2963918 h 2963918"/>
                <a:gd name="connsiteX0" fmla="*/ 19079 w 822040"/>
                <a:gd name="connsiteY0" fmla="*/ 2963918 h 2963918"/>
                <a:gd name="connsiteX1" fmla="*/ 9277 w 822040"/>
                <a:gd name="connsiteY1" fmla="*/ 2049518 h 2963918"/>
                <a:gd name="connsiteX2" fmla="*/ 788929 w 822040"/>
                <a:gd name="connsiteY2" fmla="*/ 0 h 2963918"/>
                <a:gd name="connsiteX3" fmla="*/ 820460 w 822040"/>
                <a:gd name="connsiteY3" fmla="*/ 2638096 h 2963918"/>
                <a:gd name="connsiteX4" fmla="*/ 19079 w 822040"/>
                <a:gd name="connsiteY4" fmla="*/ 2963918 h 2963918"/>
                <a:gd name="connsiteX0" fmla="*/ 12030 w 814991"/>
                <a:gd name="connsiteY0" fmla="*/ 2963918 h 2963918"/>
                <a:gd name="connsiteX1" fmla="*/ 12503 w 814991"/>
                <a:gd name="connsiteY1" fmla="*/ 2017987 h 2963918"/>
                <a:gd name="connsiteX2" fmla="*/ 781880 w 814991"/>
                <a:gd name="connsiteY2" fmla="*/ 0 h 2963918"/>
                <a:gd name="connsiteX3" fmla="*/ 813411 w 814991"/>
                <a:gd name="connsiteY3" fmla="*/ 2638096 h 2963918"/>
                <a:gd name="connsiteX4" fmla="*/ 12030 w 814991"/>
                <a:gd name="connsiteY4" fmla="*/ 2963918 h 2963918"/>
                <a:gd name="connsiteX0" fmla="*/ 12030 w 814991"/>
                <a:gd name="connsiteY0" fmla="*/ 2963918 h 2963918"/>
                <a:gd name="connsiteX1" fmla="*/ 12503 w 814991"/>
                <a:gd name="connsiteY1" fmla="*/ 2017987 h 2963918"/>
                <a:gd name="connsiteX2" fmla="*/ 781880 w 814991"/>
                <a:gd name="connsiteY2" fmla="*/ 0 h 2963918"/>
                <a:gd name="connsiteX3" fmla="*/ 813411 w 814991"/>
                <a:gd name="connsiteY3" fmla="*/ 2638096 h 2963918"/>
                <a:gd name="connsiteX4" fmla="*/ 12030 w 814991"/>
                <a:gd name="connsiteY4" fmla="*/ 2963918 h 2963918"/>
                <a:gd name="connsiteX0" fmla="*/ 1186 w 804147"/>
                <a:gd name="connsiteY0" fmla="*/ 2963918 h 2963918"/>
                <a:gd name="connsiteX1" fmla="*/ 80863 w 804147"/>
                <a:gd name="connsiteY1" fmla="*/ 1884878 h 2963918"/>
                <a:gd name="connsiteX2" fmla="*/ 771036 w 804147"/>
                <a:gd name="connsiteY2" fmla="*/ 0 h 2963918"/>
                <a:gd name="connsiteX3" fmla="*/ 802567 w 804147"/>
                <a:gd name="connsiteY3" fmla="*/ 2638096 h 2963918"/>
                <a:gd name="connsiteX4" fmla="*/ 1186 w 804147"/>
                <a:gd name="connsiteY4" fmla="*/ 2963918 h 2963918"/>
                <a:gd name="connsiteX0" fmla="*/ 831 w 803792"/>
                <a:gd name="connsiteY0" fmla="*/ 2963918 h 2963918"/>
                <a:gd name="connsiteX1" fmla="*/ 80508 w 803792"/>
                <a:gd name="connsiteY1" fmla="*/ 1884878 h 2963918"/>
                <a:gd name="connsiteX2" fmla="*/ 770681 w 803792"/>
                <a:gd name="connsiteY2" fmla="*/ 0 h 2963918"/>
                <a:gd name="connsiteX3" fmla="*/ 802212 w 803792"/>
                <a:gd name="connsiteY3" fmla="*/ 2638096 h 2963918"/>
                <a:gd name="connsiteX4" fmla="*/ 831 w 803792"/>
                <a:gd name="connsiteY4" fmla="*/ 2963918 h 2963918"/>
                <a:gd name="connsiteX0" fmla="*/ 16501 w 723284"/>
                <a:gd name="connsiteY0" fmla="*/ 2923406 h 2923406"/>
                <a:gd name="connsiteX1" fmla="*/ 0 w 723284"/>
                <a:gd name="connsiteY1" fmla="*/ 1884878 h 2923406"/>
                <a:gd name="connsiteX2" fmla="*/ 690173 w 723284"/>
                <a:gd name="connsiteY2" fmla="*/ 0 h 2923406"/>
                <a:gd name="connsiteX3" fmla="*/ 721704 w 723284"/>
                <a:gd name="connsiteY3" fmla="*/ 2638096 h 2923406"/>
                <a:gd name="connsiteX4" fmla="*/ 16501 w 723284"/>
                <a:gd name="connsiteY4" fmla="*/ 2923406 h 2923406"/>
                <a:gd name="connsiteX0" fmla="*/ 16501 w 710514"/>
                <a:gd name="connsiteY0" fmla="*/ 2923406 h 2923406"/>
                <a:gd name="connsiteX1" fmla="*/ 0 w 710514"/>
                <a:gd name="connsiteY1" fmla="*/ 1884878 h 2923406"/>
                <a:gd name="connsiteX2" fmla="*/ 690173 w 710514"/>
                <a:gd name="connsiteY2" fmla="*/ 0 h 2923406"/>
                <a:gd name="connsiteX3" fmla="*/ 693417 w 710514"/>
                <a:gd name="connsiteY3" fmla="*/ 2667033 h 2923406"/>
                <a:gd name="connsiteX4" fmla="*/ 16501 w 710514"/>
                <a:gd name="connsiteY4" fmla="*/ 2923406 h 292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14" h="2923406">
                  <a:moveTo>
                    <a:pt x="16501" y="2923406"/>
                  </a:moveTo>
                  <a:cubicBezTo>
                    <a:pt x="5418" y="2252496"/>
                    <a:pt x="12924" y="2625525"/>
                    <a:pt x="0" y="1884878"/>
                  </a:cubicBezTo>
                  <a:cubicBezTo>
                    <a:pt x="491630" y="1080837"/>
                    <a:pt x="509746" y="1105339"/>
                    <a:pt x="690173" y="0"/>
                  </a:cubicBezTo>
                  <a:cubicBezTo>
                    <a:pt x="733966" y="1564289"/>
                    <a:pt x="693418" y="2104729"/>
                    <a:pt x="693417" y="2667033"/>
                  </a:cubicBezTo>
                  <a:cubicBezTo>
                    <a:pt x="251981" y="2840454"/>
                    <a:pt x="596321" y="2711447"/>
                    <a:pt x="16501" y="2923406"/>
                  </a:cubicBezTo>
                  <a:close/>
                </a:path>
              </a:pathLst>
            </a:custGeom>
            <a:solidFill>
              <a:srgbClr val="EBF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AA2D70A7-09CF-588F-99C9-DDAB37002D44}"/>
                </a:ext>
              </a:extLst>
            </p:cNvPr>
            <p:cNvSpPr/>
            <p:nvPr/>
          </p:nvSpPr>
          <p:spPr>
            <a:xfrm>
              <a:off x="4108450" y="1566041"/>
              <a:ext cx="3321032" cy="3846786"/>
            </a:xfrm>
            <a:custGeom>
              <a:avLst/>
              <a:gdLst>
                <a:gd name="connsiteX0" fmla="*/ 323437 w 3952230"/>
                <a:gd name="connsiteY0" fmla="*/ 829928 h 3700220"/>
                <a:gd name="connsiteX1" fmla="*/ 375989 w 3952230"/>
                <a:gd name="connsiteY1" fmla="*/ 199307 h 3700220"/>
                <a:gd name="connsiteX2" fmla="*/ 375989 w 3952230"/>
                <a:gd name="connsiteY2" fmla="*/ 199307 h 3700220"/>
                <a:gd name="connsiteX3" fmla="*/ 3550113 w 3952230"/>
                <a:gd name="connsiteY3" fmla="*/ 199307 h 3700220"/>
                <a:gd name="connsiteX4" fmla="*/ 3907465 w 3952230"/>
                <a:gd name="connsiteY4" fmla="*/ 2889955 h 3700220"/>
                <a:gd name="connsiteX5" fmla="*/ 3907465 w 3952230"/>
                <a:gd name="connsiteY5" fmla="*/ 2889955 h 3700220"/>
                <a:gd name="connsiteX6" fmla="*/ 344458 w 3952230"/>
                <a:gd name="connsiteY6" fmla="*/ 3625679 h 3700220"/>
                <a:gd name="connsiteX7" fmla="*/ 323437 w 3952230"/>
                <a:gd name="connsiteY7" fmla="*/ 829928 h 3700220"/>
                <a:gd name="connsiteX0" fmla="*/ 323437 w 4123407"/>
                <a:gd name="connsiteY0" fmla="*/ 911010 h 3781302"/>
                <a:gd name="connsiteX1" fmla="*/ 375989 w 4123407"/>
                <a:gd name="connsiteY1" fmla="*/ 280389 h 3781302"/>
                <a:gd name="connsiteX2" fmla="*/ 375989 w 4123407"/>
                <a:gd name="connsiteY2" fmla="*/ 280389 h 3781302"/>
                <a:gd name="connsiteX3" fmla="*/ 3844403 w 4123407"/>
                <a:gd name="connsiteY3" fmla="*/ 175285 h 3781302"/>
                <a:gd name="connsiteX4" fmla="*/ 3907465 w 4123407"/>
                <a:gd name="connsiteY4" fmla="*/ 2971037 h 3781302"/>
                <a:gd name="connsiteX5" fmla="*/ 3907465 w 4123407"/>
                <a:gd name="connsiteY5" fmla="*/ 2971037 h 3781302"/>
                <a:gd name="connsiteX6" fmla="*/ 344458 w 4123407"/>
                <a:gd name="connsiteY6" fmla="*/ 3706761 h 3781302"/>
                <a:gd name="connsiteX7" fmla="*/ 323437 w 4123407"/>
                <a:gd name="connsiteY7" fmla="*/ 911010 h 3781302"/>
                <a:gd name="connsiteX0" fmla="*/ 323437 w 4267822"/>
                <a:gd name="connsiteY0" fmla="*/ 735729 h 3606021"/>
                <a:gd name="connsiteX1" fmla="*/ 375989 w 4267822"/>
                <a:gd name="connsiteY1" fmla="*/ 105108 h 3606021"/>
                <a:gd name="connsiteX2" fmla="*/ 375989 w 4267822"/>
                <a:gd name="connsiteY2" fmla="*/ 105108 h 3606021"/>
                <a:gd name="connsiteX3" fmla="*/ 3844403 w 4267822"/>
                <a:gd name="connsiteY3" fmla="*/ 4 h 3606021"/>
                <a:gd name="connsiteX4" fmla="*/ 3907465 w 4267822"/>
                <a:gd name="connsiteY4" fmla="*/ 2795756 h 3606021"/>
                <a:gd name="connsiteX5" fmla="*/ 3907465 w 4267822"/>
                <a:gd name="connsiteY5" fmla="*/ 2795756 h 3606021"/>
                <a:gd name="connsiteX6" fmla="*/ 344458 w 4267822"/>
                <a:gd name="connsiteY6" fmla="*/ 3531480 h 3606021"/>
                <a:gd name="connsiteX7" fmla="*/ 323437 w 4267822"/>
                <a:gd name="connsiteY7" fmla="*/ 735729 h 3606021"/>
                <a:gd name="connsiteX0" fmla="*/ 323437 w 4235184"/>
                <a:gd name="connsiteY0" fmla="*/ 735884 h 3606176"/>
                <a:gd name="connsiteX1" fmla="*/ 375989 w 4235184"/>
                <a:gd name="connsiteY1" fmla="*/ 105263 h 3606176"/>
                <a:gd name="connsiteX2" fmla="*/ 375989 w 4235184"/>
                <a:gd name="connsiteY2" fmla="*/ 105263 h 3606176"/>
                <a:gd name="connsiteX3" fmla="*/ 3844403 w 4235184"/>
                <a:gd name="connsiteY3" fmla="*/ 159 h 3606176"/>
                <a:gd name="connsiteX4" fmla="*/ 3907465 w 4235184"/>
                <a:gd name="connsiteY4" fmla="*/ 2795911 h 3606176"/>
                <a:gd name="connsiteX5" fmla="*/ 3907465 w 4235184"/>
                <a:gd name="connsiteY5" fmla="*/ 2795911 h 3606176"/>
                <a:gd name="connsiteX6" fmla="*/ 344458 w 4235184"/>
                <a:gd name="connsiteY6" fmla="*/ 3531635 h 3606176"/>
                <a:gd name="connsiteX7" fmla="*/ 323437 w 4235184"/>
                <a:gd name="connsiteY7" fmla="*/ 735884 h 3606176"/>
                <a:gd name="connsiteX0" fmla="*/ 323437 w 4235184"/>
                <a:gd name="connsiteY0" fmla="*/ 735884 h 3606176"/>
                <a:gd name="connsiteX1" fmla="*/ 375989 w 4235184"/>
                <a:gd name="connsiteY1" fmla="*/ 105263 h 3606176"/>
                <a:gd name="connsiteX2" fmla="*/ 375989 w 4235184"/>
                <a:gd name="connsiteY2" fmla="*/ 105263 h 3606176"/>
                <a:gd name="connsiteX3" fmla="*/ 3844403 w 4235184"/>
                <a:gd name="connsiteY3" fmla="*/ 159 h 3606176"/>
                <a:gd name="connsiteX4" fmla="*/ 3907465 w 4235184"/>
                <a:gd name="connsiteY4" fmla="*/ 2795911 h 3606176"/>
                <a:gd name="connsiteX5" fmla="*/ 3907465 w 4235184"/>
                <a:gd name="connsiteY5" fmla="*/ 2795911 h 3606176"/>
                <a:gd name="connsiteX6" fmla="*/ 344458 w 4235184"/>
                <a:gd name="connsiteY6" fmla="*/ 3531635 h 3606176"/>
                <a:gd name="connsiteX7" fmla="*/ 323437 w 4235184"/>
                <a:gd name="connsiteY7" fmla="*/ 735884 h 3606176"/>
                <a:gd name="connsiteX0" fmla="*/ 323437 w 3907465"/>
                <a:gd name="connsiteY0" fmla="*/ 735725 h 3606017"/>
                <a:gd name="connsiteX1" fmla="*/ 375989 w 3907465"/>
                <a:gd name="connsiteY1" fmla="*/ 105104 h 3606017"/>
                <a:gd name="connsiteX2" fmla="*/ 375989 w 3907465"/>
                <a:gd name="connsiteY2" fmla="*/ 105104 h 3606017"/>
                <a:gd name="connsiteX3" fmla="*/ 3844403 w 3907465"/>
                <a:gd name="connsiteY3" fmla="*/ 0 h 3606017"/>
                <a:gd name="connsiteX4" fmla="*/ 3907465 w 3907465"/>
                <a:gd name="connsiteY4" fmla="*/ 2795752 h 3606017"/>
                <a:gd name="connsiteX5" fmla="*/ 3907465 w 3907465"/>
                <a:gd name="connsiteY5" fmla="*/ 2795752 h 3606017"/>
                <a:gd name="connsiteX6" fmla="*/ 344458 w 3907465"/>
                <a:gd name="connsiteY6" fmla="*/ 3531476 h 3606017"/>
                <a:gd name="connsiteX7" fmla="*/ 323437 w 3907465"/>
                <a:gd name="connsiteY7" fmla="*/ 735725 h 3606017"/>
                <a:gd name="connsiteX0" fmla="*/ 310940 w 3894968"/>
                <a:gd name="connsiteY0" fmla="*/ 735725 h 3609178"/>
                <a:gd name="connsiteX1" fmla="*/ 363492 w 3894968"/>
                <a:gd name="connsiteY1" fmla="*/ 105104 h 3609178"/>
                <a:gd name="connsiteX2" fmla="*/ 363492 w 3894968"/>
                <a:gd name="connsiteY2" fmla="*/ 105104 h 3609178"/>
                <a:gd name="connsiteX3" fmla="*/ 3831906 w 3894968"/>
                <a:gd name="connsiteY3" fmla="*/ 0 h 3609178"/>
                <a:gd name="connsiteX4" fmla="*/ 3894968 w 3894968"/>
                <a:gd name="connsiteY4" fmla="*/ 2795752 h 3609178"/>
                <a:gd name="connsiteX5" fmla="*/ 3695271 w 3894968"/>
                <a:gd name="connsiteY5" fmla="*/ 2827283 h 3609178"/>
                <a:gd name="connsiteX6" fmla="*/ 331961 w 3894968"/>
                <a:gd name="connsiteY6" fmla="*/ 3531476 h 3609178"/>
                <a:gd name="connsiteX7" fmla="*/ 310940 w 3894968"/>
                <a:gd name="connsiteY7" fmla="*/ 735725 h 3609178"/>
                <a:gd name="connsiteX0" fmla="*/ 310940 w 3894968"/>
                <a:gd name="connsiteY0" fmla="*/ 735725 h 3608534"/>
                <a:gd name="connsiteX1" fmla="*/ 363492 w 3894968"/>
                <a:gd name="connsiteY1" fmla="*/ 105104 h 3608534"/>
                <a:gd name="connsiteX2" fmla="*/ 363492 w 3894968"/>
                <a:gd name="connsiteY2" fmla="*/ 105104 h 3608534"/>
                <a:gd name="connsiteX3" fmla="*/ 3831906 w 3894968"/>
                <a:gd name="connsiteY3" fmla="*/ 0 h 3608534"/>
                <a:gd name="connsiteX4" fmla="*/ 3894968 w 3894968"/>
                <a:gd name="connsiteY4" fmla="*/ 2795752 h 3608534"/>
                <a:gd name="connsiteX5" fmla="*/ 3695271 w 3894968"/>
                <a:gd name="connsiteY5" fmla="*/ 2827283 h 3608534"/>
                <a:gd name="connsiteX6" fmla="*/ 331961 w 3894968"/>
                <a:gd name="connsiteY6" fmla="*/ 3531476 h 3608534"/>
                <a:gd name="connsiteX7" fmla="*/ 310940 w 3894968"/>
                <a:gd name="connsiteY7" fmla="*/ 735725 h 3608534"/>
                <a:gd name="connsiteX0" fmla="*/ 310940 w 3894968"/>
                <a:gd name="connsiteY0" fmla="*/ 735725 h 3531476"/>
                <a:gd name="connsiteX1" fmla="*/ 363492 w 3894968"/>
                <a:gd name="connsiteY1" fmla="*/ 105104 h 3531476"/>
                <a:gd name="connsiteX2" fmla="*/ 363492 w 3894968"/>
                <a:gd name="connsiteY2" fmla="*/ 105104 h 3531476"/>
                <a:gd name="connsiteX3" fmla="*/ 3831906 w 3894968"/>
                <a:gd name="connsiteY3" fmla="*/ 0 h 3531476"/>
                <a:gd name="connsiteX4" fmla="*/ 3894968 w 3894968"/>
                <a:gd name="connsiteY4" fmla="*/ 2795752 h 3531476"/>
                <a:gd name="connsiteX5" fmla="*/ 3695271 w 3894968"/>
                <a:gd name="connsiteY5" fmla="*/ 2827283 h 3531476"/>
                <a:gd name="connsiteX6" fmla="*/ 331961 w 3894968"/>
                <a:gd name="connsiteY6" fmla="*/ 3531476 h 3531476"/>
                <a:gd name="connsiteX7" fmla="*/ 310940 w 3894968"/>
                <a:gd name="connsiteY7" fmla="*/ 735725 h 3531476"/>
                <a:gd name="connsiteX0" fmla="*/ 310940 w 3894968"/>
                <a:gd name="connsiteY0" fmla="*/ 735725 h 3531476"/>
                <a:gd name="connsiteX1" fmla="*/ 363492 w 3894968"/>
                <a:gd name="connsiteY1" fmla="*/ 105104 h 3531476"/>
                <a:gd name="connsiteX2" fmla="*/ 363492 w 3894968"/>
                <a:gd name="connsiteY2" fmla="*/ 105104 h 3531476"/>
                <a:gd name="connsiteX3" fmla="*/ 3831906 w 3894968"/>
                <a:gd name="connsiteY3" fmla="*/ 0 h 3531476"/>
                <a:gd name="connsiteX4" fmla="*/ 3894968 w 3894968"/>
                <a:gd name="connsiteY4" fmla="*/ 2795752 h 3531476"/>
                <a:gd name="connsiteX5" fmla="*/ 3695271 w 3894968"/>
                <a:gd name="connsiteY5" fmla="*/ 2827283 h 3531476"/>
                <a:gd name="connsiteX6" fmla="*/ 331961 w 3894968"/>
                <a:gd name="connsiteY6" fmla="*/ 3531476 h 3531476"/>
                <a:gd name="connsiteX7" fmla="*/ 310940 w 3894968"/>
                <a:gd name="connsiteY7" fmla="*/ 735725 h 3531476"/>
                <a:gd name="connsiteX0" fmla="*/ 108571 w 3692599"/>
                <a:gd name="connsiteY0" fmla="*/ 735725 h 3531476"/>
                <a:gd name="connsiteX1" fmla="*/ 161123 w 3692599"/>
                <a:gd name="connsiteY1" fmla="*/ 105104 h 3531476"/>
                <a:gd name="connsiteX2" fmla="*/ 161123 w 3692599"/>
                <a:gd name="connsiteY2" fmla="*/ 105104 h 3531476"/>
                <a:gd name="connsiteX3" fmla="*/ 3629537 w 3692599"/>
                <a:gd name="connsiteY3" fmla="*/ 0 h 3531476"/>
                <a:gd name="connsiteX4" fmla="*/ 3692599 w 3692599"/>
                <a:gd name="connsiteY4" fmla="*/ 2795752 h 3531476"/>
                <a:gd name="connsiteX5" fmla="*/ 3492902 w 3692599"/>
                <a:gd name="connsiteY5" fmla="*/ 2827283 h 3531476"/>
                <a:gd name="connsiteX6" fmla="*/ 129592 w 3692599"/>
                <a:gd name="connsiteY6" fmla="*/ 3531476 h 3531476"/>
                <a:gd name="connsiteX7" fmla="*/ 108571 w 3692599"/>
                <a:gd name="connsiteY7" fmla="*/ 735725 h 3531476"/>
                <a:gd name="connsiteX0" fmla="*/ 108571 w 3692599"/>
                <a:gd name="connsiteY0" fmla="*/ 735725 h 3531476"/>
                <a:gd name="connsiteX1" fmla="*/ 161123 w 3692599"/>
                <a:gd name="connsiteY1" fmla="*/ 105104 h 3531476"/>
                <a:gd name="connsiteX2" fmla="*/ 161123 w 3692599"/>
                <a:gd name="connsiteY2" fmla="*/ 105104 h 3531476"/>
                <a:gd name="connsiteX3" fmla="*/ 3629537 w 3692599"/>
                <a:gd name="connsiteY3" fmla="*/ 0 h 3531476"/>
                <a:gd name="connsiteX4" fmla="*/ 3692599 w 3692599"/>
                <a:gd name="connsiteY4" fmla="*/ 2795752 h 3531476"/>
                <a:gd name="connsiteX5" fmla="*/ 3492902 w 3692599"/>
                <a:gd name="connsiteY5" fmla="*/ 2827283 h 3531476"/>
                <a:gd name="connsiteX6" fmla="*/ 129592 w 3692599"/>
                <a:gd name="connsiteY6" fmla="*/ 3531476 h 3531476"/>
                <a:gd name="connsiteX7" fmla="*/ 108571 w 3692599"/>
                <a:gd name="connsiteY7" fmla="*/ 735725 h 3531476"/>
                <a:gd name="connsiteX0" fmla="*/ 106686 w 3690714"/>
                <a:gd name="connsiteY0" fmla="*/ 735725 h 3531476"/>
                <a:gd name="connsiteX1" fmla="*/ 159238 w 3690714"/>
                <a:gd name="connsiteY1" fmla="*/ 105104 h 3531476"/>
                <a:gd name="connsiteX2" fmla="*/ 159238 w 3690714"/>
                <a:gd name="connsiteY2" fmla="*/ 105104 h 3531476"/>
                <a:gd name="connsiteX3" fmla="*/ 3627652 w 3690714"/>
                <a:gd name="connsiteY3" fmla="*/ 0 h 3531476"/>
                <a:gd name="connsiteX4" fmla="*/ 3690714 w 3690714"/>
                <a:gd name="connsiteY4" fmla="*/ 2795752 h 3531476"/>
                <a:gd name="connsiteX5" fmla="*/ 3491017 w 3690714"/>
                <a:gd name="connsiteY5" fmla="*/ 2827283 h 3531476"/>
                <a:gd name="connsiteX6" fmla="*/ 127707 w 3690714"/>
                <a:gd name="connsiteY6" fmla="*/ 3531476 h 3531476"/>
                <a:gd name="connsiteX7" fmla="*/ 106686 w 3690714"/>
                <a:gd name="connsiteY7" fmla="*/ 735725 h 3531476"/>
                <a:gd name="connsiteX0" fmla="*/ 106686 w 3690714"/>
                <a:gd name="connsiteY0" fmla="*/ 735725 h 3531476"/>
                <a:gd name="connsiteX1" fmla="*/ 159238 w 3690714"/>
                <a:gd name="connsiteY1" fmla="*/ 105104 h 3531476"/>
                <a:gd name="connsiteX2" fmla="*/ 159238 w 3690714"/>
                <a:gd name="connsiteY2" fmla="*/ 105104 h 3531476"/>
                <a:gd name="connsiteX3" fmla="*/ 3627652 w 3690714"/>
                <a:gd name="connsiteY3" fmla="*/ 0 h 3531476"/>
                <a:gd name="connsiteX4" fmla="*/ 3690714 w 3690714"/>
                <a:gd name="connsiteY4" fmla="*/ 2795752 h 3531476"/>
                <a:gd name="connsiteX5" fmla="*/ 3491017 w 3690714"/>
                <a:gd name="connsiteY5" fmla="*/ 2827283 h 3531476"/>
                <a:gd name="connsiteX6" fmla="*/ 127707 w 3690714"/>
                <a:gd name="connsiteY6" fmla="*/ 3531476 h 3531476"/>
                <a:gd name="connsiteX7" fmla="*/ 106686 w 3690714"/>
                <a:gd name="connsiteY7" fmla="*/ 735725 h 3531476"/>
                <a:gd name="connsiteX0" fmla="*/ 10072 w 3594100"/>
                <a:gd name="connsiteY0" fmla="*/ 735725 h 3531476"/>
                <a:gd name="connsiteX1" fmla="*/ 62624 w 3594100"/>
                <a:gd name="connsiteY1" fmla="*/ 105104 h 3531476"/>
                <a:gd name="connsiteX2" fmla="*/ 62624 w 3594100"/>
                <a:gd name="connsiteY2" fmla="*/ 105104 h 3531476"/>
                <a:gd name="connsiteX3" fmla="*/ 3531038 w 3594100"/>
                <a:gd name="connsiteY3" fmla="*/ 0 h 3531476"/>
                <a:gd name="connsiteX4" fmla="*/ 3594100 w 3594100"/>
                <a:gd name="connsiteY4" fmla="*/ 2795752 h 3531476"/>
                <a:gd name="connsiteX5" fmla="*/ 3394403 w 3594100"/>
                <a:gd name="connsiteY5" fmla="*/ 2827283 h 3531476"/>
                <a:gd name="connsiteX6" fmla="*/ 31093 w 3594100"/>
                <a:gd name="connsiteY6" fmla="*/ 3531476 h 3531476"/>
                <a:gd name="connsiteX7" fmla="*/ 10072 w 3594100"/>
                <a:gd name="connsiteY7" fmla="*/ 735725 h 3531476"/>
                <a:gd name="connsiteX0" fmla="*/ 23147 w 3607175"/>
                <a:gd name="connsiteY0" fmla="*/ 735725 h 3531476"/>
                <a:gd name="connsiteX1" fmla="*/ 75699 w 3607175"/>
                <a:gd name="connsiteY1" fmla="*/ 105104 h 3531476"/>
                <a:gd name="connsiteX2" fmla="*/ 75699 w 3607175"/>
                <a:gd name="connsiteY2" fmla="*/ 105104 h 3531476"/>
                <a:gd name="connsiteX3" fmla="*/ 3544113 w 3607175"/>
                <a:gd name="connsiteY3" fmla="*/ 0 h 3531476"/>
                <a:gd name="connsiteX4" fmla="*/ 3607175 w 3607175"/>
                <a:gd name="connsiteY4" fmla="*/ 2795752 h 3531476"/>
                <a:gd name="connsiteX5" fmla="*/ 3407478 w 3607175"/>
                <a:gd name="connsiteY5" fmla="*/ 2827283 h 3531476"/>
                <a:gd name="connsiteX6" fmla="*/ 44168 w 3607175"/>
                <a:gd name="connsiteY6" fmla="*/ 3531476 h 3531476"/>
                <a:gd name="connsiteX7" fmla="*/ 23147 w 3607175"/>
                <a:gd name="connsiteY7" fmla="*/ 735725 h 3531476"/>
                <a:gd name="connsiteX0" fmla="*/ 23147 w 3607175"/>
                <a:gd name="connsiteY0" fmla="*/ 683173 h 3478924"/>
                <a:gd name="connsiteX1" fmla="*/ 75699 w 3607175"/>
                <a:gd name="connsiteY1" fmla="*/ 52552 h 3478924"/>
                <a:gd name="connsiteX2" fmla="*/ 75699 w 3607175"/>
                <a:gd name="connsiteY2" fmla="*/ 52552 h 3478924"/>
                <a:gd name="connsiteX3" fmla="*/ 3544113 w 3607175"/>
                <a:gd name="connsiteY3" fmla="*/ 0 h 3478924"/>
                <a:gd name="connsiteX4" fmla="*/ 3607175 w 3607175"/>
                <a:gd name="connsiteY4" fmla="*/ 2743200 h 3478924"/>
                <a:gd name="connsiteX5" fmla="*/ 3407478 w 3607175"/>
                <a:gd name="connsiteY5" fmla="*/ 2774731 h 3478924"/>
                <a:gd name="connsiteX6" fmla="*/ 44168 w 3607175"/>
                <a:gd name="connsiteY6" fmla="*/ 3478924 h 3478924"/>
                <a:gd name="connsiteX7" fmla="*/ 23147 w 3607175"/>
                <a:gd name="connsiteY7" fmla="*/ 683173 h 3478924"/>
                <a:gd name="connsiteX0" fmla="*/ 23147 w 3607175"/>
                <a:gd name="connsiteY0" fmla="*/ 630621 h 3426372"/>
                <a:gd name="connsiteX1" fmla="*/ 75699 w 3607175"/>
                <a:gd name="connsiteY1" fmla="*/ 0 h 3426372"/>
                <a:gd name="connsiteX2" fmla="*/ 75699 w 3607175"/>
                <a:gd name="connsiteY2" fmla="*/ 0 h 3426372"/>
                <a:gd name="connsiteX3" fmla="*/ 3607175 w 3607175"/>
                <a:gd name="connsiteY3" fmla="*/ 63062 h 3426372"/>
                <a:gd name="connsiteX4" fmla="*/ 3607175 w 3607175"/>
                <a:gd name="connsiteY4" fmla="*/ 2690648 h 3426372"/>
                <a:gd name="connsiteX5" fmla="*/ 3407478 w 3607175"/>
                <a:gd name="connsiteY5" fmla="*/ 2722179 h 3426372"/>
                <a:gd name="connsiteX6" fmla="*/ 44168 w 3607175"/>
                <a:gd name="connsiteY6" fmla="*/ 3426372 h 3426372"/>
                <a:gd name="connsiteX7" fmla="*/ 23147 w 3607175"/>
                <a:gd name="connsiteY7" fmla="*/ 630621 h 3426372"/>
                <a:gd name="connsiteX0" fmla="*/ 23147 w 3607175"/>
                <a:gd name="connsiteY0" fmla="*/ 683173 h 3478924"/>
                <a:gd name="connsiteX1" fmla="*/ 75699 w 3607175"/>
                <a:gd name="connsiteY1" fmla="*/ 52552 h 3478924"/>
                <a:gd name="connsiteX2" fmla="*/ 75699 w 3607175"/>
                <a:gd name="connsiteY2" fmla="*/ 52552 h 3478924"/>
                <a:gd name="connsiteX3" fmla="*/ 3607175 w 3607175"/>
                <a:gd name="connsiteY3" fmla="*/ 0 h 3478924"/>
                <a:gd name="connsiteX4" fmla="*/ 3607175 w 3607175"/>
                <a:gd name="connsiteY4" fmla="*/ 2743200 h 3478924"/>
                <a:gd name="connsiteX5" fmla="*/ 3407478 w 3607175"/>
                <a:gd name="connsiteY5" fmla="*/ 2774731 h 3478924"/>
                <a:gd name="connsiteX6" fmla="*/ 44168 w 3607175"/>
                <a:gd name="connsiteY6" fmla="*/ 3478924 h 3478924"/>
                <a:gd name="connsiteX7" fmla="*/ 23147 w 3607175"/>
                <a:gd name="connsiteY7" fmla="*/ 683173 h 3478924"/>
                <a:gd name="connsiteX0" fmla="*/ 31244 w 3615272"/>
                <a:gd name="connsiteY0" fmla="*/ 683173 h 3142593"/>
                <a:gd name="connsiteX1" fmla="*/ 83796 w 3615272"/>
                <a:gd name="connsiteY1" fmla="*/ 52552 h 3142593"/>
                <a:gd name="connsiteX2" fmla="*/ 83796 w 3615272"/>
                <a:gd name="connsiteY2" fmla="*/ 52552 h 3142593"/>
                <a:gd name="connsiteX3" fmla="*/ 3615272 w 3615272"/>
                <a:gd name="connsiteY3" fmla="*/ 0 h 3142593"/>
                <a:gd name="connsiteX4" fmla="*/ 3615272 w 3615272"/>
                <a:gd name="connsiteY4" fmla="*/ 2743200 h 3142593"/>
                <a:gd name="connsiteX5" fmla="*/ 3415575 w 3615272"/>
                <a:gd name="connsiteY5" fmla="*/ 2774731 h 3142593"/>
                <a:gd name="connsiteX6" fmla="*/ 31244 w 3615272"/>
                <a:gd name="connsiteY6" fmla="*/ 3142593 h 3142593"/>
                <a:gd name="connsiteX7" fmla="*/ 31244 w 3615272"/>
                <a:gd name="connsiteY7" fmla="*/ 683173 h 3142593"/>
                <a:gd name="connsiteX0" fmla="*/ 31244 w 3615272"/>
                <a:gd name="connsiteY0" fmla="*/ 683173 h 3142593"/>
                <a:gd name="connsiteX1" fmla="*/ 83796 w 3615272"/>
                <a:gd name="connsiteY1" fmla="*/ 52552 h 3142593"/>
                <a:gd name="connsiteX2" fmla="*/ 83796 w 3615272"/>
                <a:gd name="connsiteY2" fmla="*/ 52552 h 3142593"/>
                <a:gd name="connsiteX3" fmla="*/ 3615272 w 3615272"/>
                <a:gd name="connsiteY3" fmla="*/ 0 h 3142593"/>
                <a:gd name="connsiteX4" fmla="*/ 3615272 w 3615272"/>
                <a:gd name="connsiteY4" fmla="*/ 2743200 h 3142593"/>
                <a:gd name="connsiteX5" fmla="*/ 3415575 w 3615272"/>
                <a:gd name="connsiteY5" fmla="*/ 2774731 h 3142593"/>
                <a:gd name="connsiteX6" fmla="*/ 31244 w 3615272"/>
                <a:gd name="connsiteY6" fmla="*/ 3142593 h 3142593"/>
                <a:gd name="connsiteX7" fmla="*/ 31244 w 3615272"/>
                <a:gd name="connsiteY7" fmla="*/ 683173 h 3142593"/>
                <a:gd name="connsiteX0" fmla="*/ 31244 w 3615272"/>
                <a:gd name="connsiteY0" fmla="*/ 683173 h 3142593"/>
                <a:gd name="connsiteX1" fmla="*/ 83796 w 3615272"/>
                <a:gd name="connsiteY1" fmla="*/ 52552 h 3142593"/>
                <a:gd name="connsiteX2" fmla="*/ 83796 w 3615272"/>
                <a:gd name="connsiteY2" fmla="*/ 52552 h 3142593"/>
                <a:gd name="connsiteX3" fmla="*/ 3615272 w 3615272"/>
                <a:gd name="connsiteY3" fmla="*/ 0 h 3142593"/>
                <a:gd name="connsiteX4" fmla="*/ 3615272 w 3615272"/>
                <a:gd name="connsiteY4" fmla="*/ 2743200 h 3142593"/>
                <a:gd name="connsiteX5" fmla="*/ 3415575 w 3615272"/>
                <a:gd name="connsiteY5" fmla="*/ 2774731 h 3142593"/>
                <a:gd name="connsiteX6" fmla="*/ 31244 w 3615272"/>
                <a:gd name="connsiteY6" fmla="*/ 3142593 h 3142593"/>
                <a:gd name="connsiteX7" fmla="*/ 31244 w 3615272"/>
                <a:gd name="connsiteY7" fmla="*/ 683173 h 3142593"/>
                <a:gd name="connsiteX0" fmla="*/ 31244 w 3615272"/>
                <a:gd name="connsiteY0" fmla="*/ 683173 h 3142593"/>
                <a:gd name="connsiteX1" fmla="*/ 83796 w 3615272"/>
                <a:gd name="connsiteY1" fmla="*/ 52552 h 3142593"/>
                <a:gd name="connsiteX2" fmla="*/ 83796 w 3615272"/>
                <a:gd name="connsiteY2" fmla="*/ 52552 h 3142593"/>
                <a:gd name="connsiteX3" fmla="*/ 3615272 w 3615272"/>
                <a:gd name="connsiteY3" fmla="*/ 0 h 3142593"/>
                <a:gd name="connsiteX4" fmla="*/ 3615272 w 3615272"/>
                <a:gd name="connsiteY4" fmla="*/ 2743200 h 3142593"/>
                <a:gd name="connsiteX5" fmla="*/ 31244 w 3615272"/>
                <a:gd name="connsiteY5" fmla="*/ 3142593 h 3142593"/>
                <a:gd name="connsiteX6" fmla="*/ 31244 w 3615272"/>
                <a:gd name="connsiteY6" fmla="*/ 683173 h 3142593"/>
                <a:gd name="connsiteX0" fmla="*/ 31244 w 3625782"/>
                <a:gd name="connsiteY0" fmla="*/ 683173 h 3142593"/>
                <a:gd name="connsiteX1" fmla="*/ 83796 w 3625782"/>
                <a:gd name="connsiteY1" fmla="*/ 52552 h 3142593"/>
                <a:gd name="connsiteX2" fmla="*/ 83796 w 3625782"/>
                <a:gd name="connsiteY2" fmla="*/ 52552 h 3142593"/>
                <a:gd name="connsiteX3" fmla="*/ 3615272 w 3625782"/>
                <a:gd name="connsiteY3" fmla="*/ 0 h 3142593"/>
                <a:gd name="connsiteX4" fmla="*/ 3625782 w 3625782"/>
                <a:gd name="connsiteY4" fmla="*/ 1198180 h 3142593"/>
                <a:gd name="connsiteX5" fmla="*/ 31244 w 3625782"/>
                <a:gd name="connsiteY5" fmla="*/ 3142593 h 3142593"/>
                <a:gd name="connsiteX6" fmla="*/ 31244 w 3625782"/>
                <a:gd name="connsiteY6" fmla="*/ 683173 h 3142593"/>
                <a:gd name="connsiteX0" fmla="*/ 31244 w 3625782"/>
                <a:gd name="connsiteY0" fmla="*/ 683173 h 3142593"/>
                <a:gd name="connsiteX1" fmla="*/ 83796 w 3625782"/>
                <a:gd name="connsiteY1" fmla="*/ 52552 h 3142593"/>
                <a:gd name="connsiteX2" fmla="*/ 83796 w 3625782"/>
                <a:gd name="connsiteY2" fmla="*/ 52552 h 3142593"/>
                <a:gd name="connsiteX3" fmla="*/ 3615272 w 3625782"/>
                <a:gd name="connsiteY3" fmla="*/ 0 h 3142593"/>
                <a:gd name="connsiteX4" fmla="*/ 3625782 w 3625782"/>
                <a:gd name="connsiteY4" fmla="*/ 1198180 h 3142593"/>
                <a:gd name="connsiteX5" fmla="*/ 31244 w 3625782"/>
                <a:gd name="connsiteY5" fmla="*/ 3142593 h 3142593"/>
                <a:gd name="connsiteX6" fmla="*/ 31244 w 3625782"/>
                <a:gd name="connsiteY6" fmla="*/ 683173 h 3142593"/>
                <a:gd name="connsiteX0" fmla="*/ 31244 w 3625782"/>
                <a:gd name="connsiteY0" fmla="*/ 683173 h 3142593"/>
                <a:gd name="connsiteX1" fmla="*/ 83796 w 3625782"/>
                <a:gd name="connsiteY1" fmla="*/ 52552 h 3142593"/>
                <a:gd name="connsiteX2" fmla="*/ 83796 w 3625782"/>
                <a:gd name="connsiteY2" fmla="*/ 52552 h 3142593"/>
                <a:gd name="connsiteX3" fmla="*/ 3615272 w 3625782"/>
                <a:gd name="connsiteY3" fmla="*/ 0 h 3142593"/>
                <a:gd name="connsiteX4" fmla="*/ 3625782 w 3625782"/>
                <a:gd name="connsiteY4" fmla="*/ 1198180 h 3142593"/>
                <a:gd name="connsiteX5" fmla="*/ 31244 w 3625782"/>
                <a:gd name="connsiteY5" fmla="*/ 3142593 h 3142593"/>
                <a:gd name="connsiteX6" fmla="*/ 31244 w 3625782"/>
                <a:gd name="connsiteY6" fmla="*/ 683173 h 3142593"/>
                <a:gd name="connsiteX0" fmla="*/ 31244 w 3625782"/>
                <a:gd name="connsiteY0" fmla="*/ 683173 h 3142593"/>
                <a:gd name="connsiteX1" fmla="*/ 83796 w 3625782"/>
                <a:gd name="connsiteY1" fmla="*/ 52552 h 3142593"/>
                <a:gd name="connsiteX2" fmla="*/ 83796 w 3625782"/>
                <a:gd name="connsiteY2" fmla="*/ 52552 h 3142593"/>
                <a:gd name="connsiteX3" fmla="*/ 3615272 w 3625782"/>
                <a:gd name="connsiteY3" fmla="*/ 0 h 3142593"/>
                <a:gd name="connsiteX4" fmla="*/ 3625782 w 3625782"/>
                <a:gd name="connsiteY4" fmla="*/ 924911 h 3142593"/>
                <a:gd name="connsiteX5" fmla="*/ 31244 w 3625782"/>
                <a:gd name="connsiteY5" fmla="*/ 3142593 h 3142593"/>
                <a:gd name="connsiteX6" fmla="*/ 31244 w 3625782"/>
                <a:gd name="connsiteY6" fmla="*/ 683173 h 3142593"/>
                <a:gd name="connsiteX0" fmla="*/ 31244 w 3625782"/>
                <a:gd name="connsiteY0" fmla="*/ 683173 h 3142593"/>
                <a:gd name="connsiteX1" fmla="*/ 83796 w 3625782"/>
                <a:gd name="connsiteY1" fmla="*/ 52552 h 3142593"/>
                <a:gd name="connsiteX2" fmla="*/ 83796 w 3625782"/>
                <a:gd name="connsiteY2" fmla="*/ 52552 h 3142593"/>
                <a:gd name="connsiteX3" fmla="*/ 3615272 w 3625782"/>
                <a:gd name="connsiteY3" fmla="*/ 0 h 3142593"/>
                <a:gd name="connsiteX4" fmla="*/ 3625782 w 3625782"/>
                <a:gd name="connsiteY4" fmla="*/ 924911 h 3142593"/>
                <a:gd name="connsiteX5" fmla="*/ 31244 w 3625782"/>
                <a:gd name="connsiteY5" fmla="*/ 3142593 h 3142593"/>
                <a:gd name="connsiteX6" fmla="*/ 31244 w 3625782"/>
                <a:gd name="connsiteY6" fmla="*/ 683173 h 3142593"/>
                <a:gd name="connsiteX0" fmla="*/ 31244 w 3625782"/>
                <a:gd name="connsiteY0" fmla="*/ 1198180 h 3657600"/>
                <a:gd name="connsiteX1" fmla="*/ 83796 w 3625782"/>
                <a:gd name="connsiteY1" fmla="*/ 567559 h 3657600"/>
                <a:gd name="connsiteX2" fmla="*/ 83796 w 3625782"/>
                <a:gd name="connsiteY2" fmla="*/ 567559 h 3657600"/>
                <a:gd name="connsiteX3" fmla="*/ 3615272 w 3625782"/>
                <a:gd name="connsiteY3" fmla="*/ 0 h 3657600"/>
                <a:gd name="connsiteX4" fmla="*/ 3625782 w 3625782"/>
                <a:gd name="connsiteY4" fmla="*/ 1439918 h 3657600"/>
                <a:gd name="connsiteX5" fmla="*/ 31244 w 3625782"/>
                <a:gd name="connsiteY5" fmla="*/ 3657600 h 3657600"/>
                <a:gd name="connsiteX6" fmla="*/ 31244 w 3625782"/>
                <a:gd name="connsiteY6" fmla="*/ 1198180 h 3657600"/>
                <a:gd name="connsiteX0" fmla="*/ 43137 w 3637675"/>
                <a:gd name="connsiteY0" fmla="*/ 1198180 h 3846786"/>
                <a:gd name="connsiteX1" fmla="*/ 95689 w 3637675"/>
                <a:gd name="connsiteY1" fmla="*/ 567559 h 3846786"/>
                <a:gd name="connsiteX2" fmla="*/ 95689 w 3637675"/>
                <a:gd name="connsiteY2" fmla="*/ 567559 h 3846786"/>
                <a:gd name="connsiteX3" fmla="*/ 3627165 w 3637675"/>
                <a:gd name="connsiteY3" fmla="*/ 0 h 3846786"/>
                <a:gd name="connsiteX4" fmla="*/ 3637675 w 3637675"/>
                <a:gd name="connsiteY4" fmla="*/ 1439918 h 3846786"/>
                <a:gd name="connsiteX5" fmla="*/ 22116 w 3637675"/>
                <a:gd name="connsiteY5" fmla="*/ 3846786 h 3846786"/>
                <a:gd name="connsiteX6" fmla="*/ 43137 w 3637675"/>
                <a:gd name="connsiteY6" fmla="*/ 1198180 h 3846786"/>
                <a:gd name="connsiteX0" fmla="*/ 43137 w 3637675"/>
                <a:gd name="connsiteY0" fmla="*/ 1198180 h 3846786"/>
                <a:gd name="connsiteX1" fmla="*/ 95689 w 3637675"/>
                <a:gd name="connsiteY1" fmla="*/ 567559 h 3846786"/>
                <a:gd name="connsiteX2" fmla="*/ 95689 w 3637675"/>
                <a:gd name="connsiteY2" fmla="*/ 567559 h 3846786"/>
                <a:gd name="connsiteX3" fmla="*/ 3627165 w 3637675"/>
                <a:gd name="connsiteY3" fmla="*/ 0 h 3846786"/>
                <a:gd name="connsiteX4" fmla="*/ 3637675 w 3637675"/>
                <a:gd name="connsiteY4" fmla="*/ 1765738 h 3846786"/>
                <a:gd name="connsiteX5" fmla="*/ 22116 w 3637675"/>
                <a:gd name="connsiteY5" fmla="*/ 3846786 h 3846786"/>
                <a:gd name="connsiteX6" fmla="*/ 43137 w 3637675"/>
                <a:gd name="connsiteY6" fmla="*/ 1198180 h 3846786"/>
                <a:gd name="connsiteX0" fmla="*/ 43137 w 3627165"/>
                <a:gd name="connsiteY0" fmla="*/ 1198180 h 3846786"/>
                <a:gd name="connsiteX1" fmla="*/ 95689 w 3627165"/>
                <a:gd name="connsiteY1" fmla="*/ 567559 h 3846786"/>
                <a:gd name="connsiteX2" fmla="*/ 95689 w 3627165"/>
                <a:gd name="connsiteY2" fmla="*/ 567559 h 3846786"/>
                <a:gd name="connsiteX3" fmla="*/ 3627165 w 3627165"/>
                <a:gd name="connsiteY3" fmla="*/ 0 h 3846786"/>
                <a:gd name="connsiteX4" fmla="*/ 3574613 w 3627165"/>
                <a:gd name="connsiteY4" fmla="*/ 1902372 h 3846786"/>
                <a:gd name="connsiteX5" fmla="*/ 22116 w 3627165"/>
                <a:gd name="connsiteY5" fmla="*/ 3846786 h 3846786"/>
                <a:gd name="connsiteX6" fmla="*/ 43137 w 3627165"/>
                <a:gd name="connsiteY6" fmla="*/ 1198180 h 3846786"/>
                <a:gd name="connsiteX0" fmla="*/ 43137 w 3627165"/>
                <a:gd name="connsiteY0" fmla="*/ 1198180 h 3846786"/>
                <a:gd name="connsiteX1" fmla="*/ 95689 w 3627165"/>
                <a:gd name="connsiteY1" fmla="*/ 567559 h 3846786"/>
                <a:gd name="connsiteX2" fmla="*/ 95689 w 3627165"/>
                <a:gd name="connsiteY2" fmla="*/ 567559 h 3846786"/>
                <a:gd name="connsiteX3" fmla="*/ 3627165 w 3627165"/>
                <a:gd name="connsiteY3" fmla="*/ 0 h 3846786"/>
                <a:gd name="connsiteX4" fmla="*/ 3574613 w 3627165"/>
                <a:gd name="connsiteY4" fmla="*/ 1902372 h 3846786"/>
                <a:gd name="connsiteX5" fmla="*/ 22116 w 3627165"/>
                <a:gd name="connsiteY5" fmla="*/ 3846786 h 3846786"/>
                <a:gd name="connsiteX6" fmla="*/ 43137 w 3627165"/>
                <a:gd name="connsiteY6" fmla="*/ 1198180 h 3846786"/>
                <a:gd name="connsiteX0" fmla="*/ 43137 w 3627165"/>
                <a:gd name="connsiteY0" fmla="*/ 1198180 h 3846786"/>
                <a:gd name="connsiteX1" fmla="*/ 95689 w 3627165"/>
                <a:gd name="connsiteY1" fmla="*/ 567559 h 3846786"/>
                <a:gd name="connsiteX2" fmla="*/ 95689 w 3627165"/>
                <a:gd name="connsiteY2" fmla="*/ 567559 h 3846786"/>
                <a:gd name="connsiteX3" fmla="*/ 3627165 w 3627165"/>
                <a:gd name="connsiteY3" fmla="*/ 0 h 3846786"/>
                <a:gd name="connsiteX4" fmla="*/ 3574613 w 3627165"/>
                <a:gd name="connsiteY4" fmla="*/ 1902372 h 3846786"/>
                <a:gd name="connsiteX5" fmla="*/ 22116 w 3627165"/>
                <a:gd name="connsiteY5" fmla="*/ 3846786 h 3846786"/>
                <a:gd name="connsiteX6" fmla="*/ 43137 w 3627165"/>
                <a:gd name="connsiteY6" fmla="*/ 1198180 h 3846786"/>
                <a:gd name="connsiteX0" fmla="*/ 43137 w 3627165"/>
                <a:gd name="connsiteY0" fmla="*/ 1198180 h 3846786"/>
                <a:gd name="connsiteX1" fmla="*/ 95689 w 3627165"/>
                <a:gd name="connsiteY1" fmla="*/ 567559 h 3846786"/>
                <a:gd name="connsiteX2" fmla="*/ 95689 w 3627165"/>
                <a:gd name="connsiteY2" fmla="*/ 567559 h 3846786"/>
                <a:gd name="connsiteX3" fmla="*/ 3627165 w 3627165"/>
                <a:gd name="connsiteY3" fmla="*/ 0 h 3846786"/>
                <a:gd name="connsiteX4" fmla="*/ 3574613 w 3627165"/>
                <a:gd name="connsiteY4" fmla="*/ 1902372 h 3846786"/>
                <a:gd name="connsiteX5" fmla="*/ 22116 w 3627165"/>
                <a:gd name="connsiteY5" fmla="*/ 3846786 h 3846786"/>
                <a:gd name="connsiteX6" fmla="*/ 43137 w 3627165"/>
                <a:gd name="connsiteY6" fmla="*/ 1198180 h 3846786"/>
                <a:gd name="connsiteX0" fmla="*/ 43137 w 3627165"/>
                <a:gd name="connsiteY0" fmla="*/ 1198180 h 3846786"/>
                <a:gd name="connsiteX1" fmla="*/ 95689 w 3627165"/>
                <a:gd name="connsiteY1" fmla="*/ 567559 h 3846786"/>
                <a:gd name="connsiteX2" fmla="*/ 95689 w 3627165"/>
                <a:gd name="connsiteY2" fmla="*/ 567559 h 3846786"/>
                <a:gd name="connsiteX3" fmla="*/ 3627165 w 3627165"/>
                <a:gd name="connsiteY3" fmla="*/ 0 h 3846786"/>
                <a:gd name="connsiteX4" fmla="*/ 3574613 w 3627165"/>
                <a:gd name="connsiteY4" fmla="*/ 1902372 h 3846786"/>
                <a:gd name="connsiteX5" fmla="*/ 22116 w 3627165"/>
                <a:gd name="connsiteY5" fmla="*/ 3846786 h 3846786"/>
                <a:gd name="connsiteX6" fmla="*/ 43137 w 3627165"/>
                <a:gd name="connsiteY6" fmla="*/ 1198180 h 3846786"/>
                <a:gd name="connsiteX0" fmla="*/ 43137 w 3627165"/>
                <a:gd name="connsiteY0" fmla="*/ 1198180 h 3846786"/>
                <a:gd name="connsiteX1" fmla="*/ 95689 w 3627165"/>
                <a:gd name="connsiteY1" fmla="*/ 567559 h 3846786"/>
                <a:gd name="connsiteX2" fmla="*/ 95689 w 3627165"/>
                <a:gd name="connsiteY2" fmla="*/ 567559 h 3846786"/>
                <a:gd name="connsiteX3" fmla="*/ 3627165 w 3627165"/>
                <a:gd name="connsiteY3" fmla="*/ 0 h 3846786"/>
                <a:gd name="connsiteX4" fmla="*/ 3574613 w 3627165"/>
                <a:gd name="connsiteY4" fmla="*/ 1902372 h 3846786"/>
                <a:gd name="connsiteX5" fmla="*/ 22116 w 3627165"/>
                <a:gd name="connsiteY5" fmla="*/ 3846786 h 3846786"/>
                <a:gd name="connsiteX6" fmla="*/ 43137 w 3627165"/>
                <a:gd name="connsiteY6" fmla="*/ 1198180 h 3846786"/>
                <a:gd name="connsiteX0" fmla="*/ 43137 w 3627165"/>
                <a:gd name="connsiteY0" fmla="*/ 1198180 h 3846786"/>
                <a:gd name="connsiteX1" fmla="*/ 95689 w 3627165"/>
                <a:gd name="connsiteY1" fmla="*/ 567559 h 3846786"/>
                <a:gd name="connsiteX2" fmla="*/ 95689 w 3627165"/>
                <a:gd name="connsiteY2" fmla="*/ 567559 h 3846786"/>
                <a:gd name="connsiteX3" fmla="*/ 3627165 w 3627165"/>
                <a:gd name="connsiteY3" fmla="*/ 0 h 3846786"/>
                <a:gd name="connsiteX4" fmla="*/ 3574613 w 3627165"/>
                <a:gd name="connsiteY4" fmla="*/ 1902372 h 3846786"/>
                <a:gd name="connsiteX5" fmla="*/ 22116 w 3627165"/>
                <a:gd name="connsiteY5" fmla="*/ 3846786 h 3846786"/>
                <a:gd name="connsiteX6" fmla="*/ 43137 w 3627165"/>
                <a:gd name="connsiteY6" fmla="*/ 1198180 h 3846786"/>
                <a:gd name="connsiteX0" fmla="*/ 43137 w 3627165"/>
                <a:gd name="connsiteY0" fmla="*/ 1198180 h 3846786"/>
                <a:gd name="connsiteX1" fmla="*/ 95689 w 3627165"/>
                <a:gd name="connsiteY1" fmla="*/ 567559 h 3846786"/>
                <a:gd name="connsiteX2" fmla="*/ 95689 w 3627165"/>
                <a:gd name="connsiteY2" fmla="*/ 567559 h 3846786"/>
                <a:gd name="connsiteX3" fmla="*/ 3627165 w 3627165"/>
                <a:gd name="connsiteY3" fmla="*/ 0 h 3846786"/>
                <a:gd name="connsiteX4" fmla="*/ 3574613 w 3627165"/>
                <a:gd name="connsiteY4" fmla="*/ 1902372 h 3846786"/>
                <a:gd name="connsiteX5" fmla="*/ 22116 w 3627165"/>
                <a:gd name="connsiteY5" fmla="*/ 3846786 h 3846786"/>
                <a:gd name="connsiteX6" fmla="*/ 43137 w 3627165"/>
                <a:gd name="connsiteY6" fmla="*/ 1198180 h 3846786"/>
                <a:gd name="connsiteX0" fmla="*/ 43137 w 3627165"/>
                <a:gd name="connsiteY0" fmla="*/ 1198180 h 3846786"/>
                <a:gd name="connsiteX1" fmla="*/ 95689 w 3627165"/>
                <a:gd name="connsiteY1" fmla="*/ 567559 h 3846786"/>
                <a:gd name="connsiteX2" fmla="*/ 95689 w 3627165"/>
                <a:gd name="connsiteY2" fmla="*/ 567559 h 3846786"/>
                <a:gd name="connsiteX3" fmla="*/ 3627165 w 3627165"/>
                <a:gd name="connsiteY3" fmla="*/ 0 h 3846786"/>
                <a:gd name="connsiteX4" fmla="*/ 3574613 w 3627165"/>
                <a:gd name="connsiteY4" fmla="*/ 1902372 h 3846786"/>
                <a:gd name="connsiteX5" fmla="*/ 22116 w 3627165"/>
                <a:gd name="connsiteY5" fmla="*/ 3846786 h 3846786"/>
                <a:gd name="connsiteX6" fmla="*/ 43137 w 3627165"/>
                <a:gd name="connsiteY6" fmla="*/ 1198180 h 384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7165" h="3846786">
                  <a:moveTo>
                    <a:pt x="43137" y="1198180"/>
                  </a:moveTo>
                  <a:lnTo>
                    <a:pt x="95689" y="567559"/>
                  </a:lnTo>
                  <a:lnTo>
                    <a:pt x="95689" y="567559"/>
                  </a:lnTo>
                  <a:cubicBezTo>
                    <a:pt x="624710" y="567559"/>
                    <a:pt x="3136542" y="500608"/>
                    <a:pt x="3627165" y="0"/>
                  </a:cubicBezTo>
                  <a:cubicBezTo>
                    <a:pt x="3627166" y="1016000"/>
                    <a:pt x="3574613" y="1902372"/>
                    <a:pt x="3574613" y="1902372"/>
                  </a:cubicBezTo>
                  <a:cubicBezTo>
                    <a:pt x="2502557" y="2781738"/>
                    <a:pt x="1451523" y="3282731"/>
                    <a:pt x="22116" y="3846786"/>
                  </a:cubicBezTo>
                  <a:cubicBezTo>
                    <a:pt x="-16421" y="2384096"/>
                    <a:pt x="-1533" y="2512848"/>
                    <a:pt x="43137" y="119818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14B3B1-3A6F-C359-2156-82EBAACBCB96}"/>
                </a:ext>
              </a:extLst>
            </p:cNvPr>
            <p:cNvSpPr txBox="1"/>
            <p:nvPr/>
          </p:nvSpPr>
          <p:spPr>
            <a:xfrm>
              <a:off x="2615174" y="6084362"/>
              <a:ext cx="3598676" cy="423384"/>
            </a:xfrm>
            <a:prstGeom prst="rect">
              <a:avLst/>
            </a:prstGeom>
            <a:noFill/>
            <a:ln w="0">
              <a:noFill/>
            </a:ln>
          </p:spPr>
          <p:txBody>
            <a:bodyPr lIns="70448" tIns="35224" rIns="70448" bIns="35224" anchor="ctr">
              <a:noAutofit/>
            </a:bodyPr>
            <a:lstStyle/>
            <a:p>
              <a:pPr defTabSz="715756" eaLnBrk="1" fontAlgn="auto" hangingPunct="1">
                <a:spcBef>
                  <a:spcPts val="0"/>
                </a:spcBef>
                <a:spcAft>
                  <a:spcPts val="600"/>
                </a:spcAft>
              </a:pPr>
              <a:endParaRPr lang="fr-FR" sz="1600" spc="-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A24BF1C8-A060-4046-D7BE-AA694664956A}"/>
                </a:ext>
              </a:extLst>
            </p:cNvPr>
            <p:cNvSpPr/>
            <p:nvPr/>
          </p:nvSpPr>
          <p:spPr bwMode="auto">
            <a:xfrm>
              <a:off x="1009885" y="1554205"/>
              <a:ext cx="2473117" cy="4500559"/>
            </a:xfrm>
            <a:custGeom>
              <a:avLst/>
              <a:gdLst>
                <a:gd name="connsiteX0" fmla="*/ 0 w 1602297"/>
                <a:gd name="connsiteY0" fmla="*/ 2147582 h 2147582"/>
                <a:gd name="connsiteX1" fmla="*/ 729842 w 1602297"/>
                <a:gd name="connsiteY1" fmla="*/ 1845578 h 2147582"/>
                <a:gd name="connsiteX2" fmla="*/ 1258348 w 1602297"/>
                <a:gd name="connsiteY2" fmla="*/ 1266737 h 2147582"/>
                <a:gd name="connsiteX3" fmla="*/ 1518407 w 1602297"/>
                <a:gd name="connsiteY3" fmla="*/ 503339 h 2147582"/>
                <a:gd name="connsiteX4" fmla="*/ 1602297 w 1602297"/>
                <a:gd name="connsiteY4" fmla="*/ 0 h 2147582"/>
                <a:gd name="connsiteX5" fmla="*/ 1602297 w 1602297"/>
                <a:gd name="connsiteY5" fmla="*/ 0 h 2147582"/>
                <a:gd name="connsiteX0" fmla="*/ 0 w 1602297"/>
                <a:gd name="connsiteY0" fmla="*/ 2147582 h 2147582"/>
                <a:gd name="connsiteX1" fmla="*/ 831984 w 1602297"/>
                <a:gd name="connsiteY1" fmla="*/ 1935854 h 2147582"/>
                <a:gd name="connsiteX2" fmla="*/ 1258348 w 1602297"/>
                <a:gd name="connsiteY2" fmla="*/ 1266737 h 2147582"/>
                <a:gd name="connsiteX3" fmla="*/ 1518407 w 1602297"/>
                <a:gd name="connsiteY3" fmla="*/ 503339 h 2147582"/>
                <a:gd name="connsiteX4" fmla="*/ 1602297 w 1602297"/>
                <a:gd name="connsiteY4" fmla="*/ 0 h 2147582"/>
                <a:gd name="connsiteX5" fmla="*/ 1602297 w 1602297"/>
                <a:gd name="connsiteY5" fmla="*/ 0 h 2147582"/>
                <a:gd name="connsiteX0" fmla="*/ 0 w 1602297"/>
                <a:gd name="connsiteY0" fmla="*/ 2147582 h 2147582"/>
                <a:gd name="connsiteX1" fmla="*/ 1009031 w 1602297"/>
                <a:gd name="connsiteY1" fmla="*/ 1920808 h 2147582"/>
                <a:gd name="connsiteX2" fmla="*/ 1258348 w 1602297"/>
                <a:gd name="connsiteY2" fmla="*/ 1266737 h 2147582"/>
                <a:gd name="connsiteX3" fmla="*/ 1518407 w 1602297"/>
                <a:gd name="connsiteY3" fmla="*/ 503339 h 2147582"/>
                <a:gd name="connsiteX4" fmla="*/ 1602297 w 1602297"/>
                <a:gd name="connsiteY4" fmla="*/ 0 h 2147582"/>
                <a:gd name="connsiteX5" fmla="*/ 1602297 w 1602297"/>
                <a:gd name="connsiteY5" fmla="*/ 0 h 2147582"/>
                <a:gd name="connsiteX0" fmla="*/ 0 w 1602297"/>
                <a:gd name="connsiteY0" fmla="*/ 2147582 h 2147582"/>
                <a:gd name="connsiteX1" fmla="*/ 1009031 w 1602297"/>
                <a:gd name="connsiteY1" fmla="*/ 1920808 h 2147582"/>
                <a:gd name="connsiteX2" fmla="*/ 1374110 w 1602297"/>
                <a:gd name="connsiteY2" fmla="*/ 1266737 h 2147582"/>
                <a:gd name="connsiteX3" fmla="*/ 1518407 w 1602297"/>
                <a:gd name="connsiteY3" fmla="*/ 503339 h 2147582"/>
                <a:gd name="connsiteX4" fmla="*/ 1602297 w 1602297"/>
                <a:gd name="connsiteY4" fmla="*/ 0 h 2147582"/>
                <a:gd name="connsiteX5" fmla="*/ 1602297 w 1602297"/>
                <a:gd name="connsiteY5" fmla="*/ 0 h 2147582"/>
                <a:gd name="connsiteX0" fmla="*/ 0 w 1602297"/>
                <a:gd name="connsiteY0" fmla="*/ 2147582 h 2147582"/>
                <a:gd name="connsiteX1" fmla="*/ 1009031 w 1602297"/>
                <a:gd name="connsiteY1" fmla="*/ 1920808 h 2147582"/>
                <a:gd name="connsiteX2" fmla="*/ 1346873 w 1602297"/>
                <a:gd name="connsiteY2" fmla="*/ 1281783 h 2147582"/>
                <a:gd name="connsiteX3" fmla="*/ 1518407 w 1602297"/>
                <a:gd name="connsiteY3" fmla="*/ 503339 h 2147582"/>
                <a:gd name="connsiteX4" fmla="*/ 1602297 w 1602297"/>
                <a:gd name="connsiteY4" fmla="*/ 0 h 2147582"/>
                <a:gd name="connsiteX5" fmla="*/ 1602297 w 1602297"/>
                <a:gd name="connsiteY5" fmla="*/ 0 h 2147582"/>
                <a:gd name="connsiteX0" fmla="*/ 0 w 1602297"/>
                <a:gd name="connsiteY0" fmla="*/ 2147582 h 2147582"/>
                <a:gd name="connsiteX1" fmla="*/ 934127 w 1602297"/>
                <a:gd name="connsiteY1" fmla="*/ 1970962 h 2147582"/>
                <a:gd name="connsiteX2" fmla="*/ 1346873 w 1602297"/>
                <a:gd name="connsiteY2" fmla="*/ 1281783 h 2147582"/>
                <a:gd name="connsiteX3" fmla="*/ 1518407 w 1602297"/>
                <a:gd name="connsiteY3" fmla="*/ 503339 h 2147582"/>
                <a:gd name="connsiteX4" fmla="*/ 1602297 w 1602297"/>
                <a:gd name="connsiteY4" fmla="*/ 0 h 2147582"/>
                <a:gd name="connsiteX5" fmla="*/ 1602297 w 1602297"/>
                <a:gd name="connsiteY5" fmla="*/ 0 h 214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297" h="2147582">
                  <a:moveTo>
                    <a:pt x="0" y="2147582"/>
                  </a:moveTo>
                  <a:cubicBezTo>
                    <a:pt x="260058" y="2069983"/>
                    <a:pt x="709648" y="2115262"/>
                    <a:pt x="934127" y="1970962"/>
                  </a:cubicBezTo>
                  <a:cubicBezTo>
                    <a:pt x="1158606" y="1826662"/>
                    <a:pt x="1249493" y="1526387"/>
                    <a:pt x="1346873" y="1281783"/>
                  </a:cubicBezTo>
                  <a:cubicBezTo>
                    <a:pt x="1444253" y="1037179"/>
                    <a:pt x="1475836" y="716969"/>
                    <a:pt x="1518407" y="503339"/>
                  </a:cubicBezTo>
                  <a:cubicBezTo>
                    <a:pt x="1560978" y="289709"/>
                    <a:pt x="1602297" y="0"/>
                    <a:pt x="1602297" y="0"/>
                  </a:cubicBezTo>
                  <a:lnTo>
                    <a:pt x="1602297" y="0"/>
                  </a:lnTo>
                </a:path>
              </a:pathLst>
            </a:custGeom>
            <a:noFill/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7" tIns="45713" rIns="91427" bIns="45713" numCol="1" rtlCol="0" anchor="t" anchorCtr="0" compatLnSpc="1">
              <a:prstTxWarp prst="textNoShape">
                <a:avLst/>
              </a:prstTxWarp>
            </a:bodyPr>
            <a:lstStyle/>
            <a:p>
              <a:pPr defTabSz="914268"/>
              <a:endParaRPr lang="fr-FR" sz="7100"/>
            </a:p>
          </p:txBody>
        </p:sp>
        <p:cxnSp>
          <p:nvCxnSpPr>
            <p:cNvPr id="24" name="Straight Connector 9">
              <a:extLst>
                <a:ext uri="{FF2B5EF4-FFF2-40B4-BE49-F238E27FC236}">
                  <a16:creationId xmlns:a16="http://schemas.microsoft.com/office/drawing/2014/main" id="{63683490-EFC9-5777-C97E-FC6BF945B0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9885" y="2717149"/>
              <a:ext cx="667524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5963ADE3-812A-88D5-0470-CE2449E64DB2}"/>
                </a:ext>
              </a:extLst>
            </p:cNvPr>
            <p:cNvSpPr txBox="1"/>
            <p:nvPr/>
          </p:nvSpPr>
          <p:spPr>
            <a:xfrm rot="16200000">
              <a:off x="-512113" y="3444971"/>
              <a:ext cx="2317852" cy="400095"/>
            </a:xfrm>
            <a:prstGeom prst="rect">
              <a:avLst/>
            </a:prstGeom>
            <a:noFill/>
          </p:spPr>
          <p:txBody>
            <a:bodyPr wrap="none" lIns="91427" tIns="45713" rIns="91427" bIns="45713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Energy consumption</a:t>
              </a:r>
              <a:endParaRPr lang="fr-FR" sz="2000" dirty="0" err="1">
                <a:latin typeface="Calibri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3B369F-07FB-A214-8A92-D2C2C03A2D84}"/>
                </a:ext>
              </a:extLst>
            </p:cNvPr>
            <p:cNvSpPr/>
            <p:nvPr/>
          </p:nvSpPr>
          <p:spPr>
            <a:xfrm>
              <a:off x="5114169" y="2336042"/>
              <a:ext cx="1535368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Nuclear plant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0C31674B-BBD1-FBA7-556E-242DC6ED5D80}"/>
                </a:ext>
              </a:extLst>
            </p:cNvPr>
            <p:cNvSpPr/>
            <p:nvPr/>
          </p:nvSpPr>
          <p:spPr bwMode="auto">
            <a:xfrm>
              <a:off x="3411982" y="3584104"/>
              <a:ext cx="3890907" cy="2114927"/>
            </a:xfrm>
            <a:custGeom>
              <a:avLst/>
              <a:gdLst>
                <a:gd name="connsiteX0" fmla="*/ 0 w 1535185"/>
                <a:gd name="connsiteY0" fmla="*/ 293615 h 293615"/>
                <a:gd name="connsiteX1" fmla="*/ 998290 w 1535185"/>
                <a:gd name="connsiteY1" fmla="*/ 134224 h 293615"/>
                <a:gd name="connsiteX2" fmla="*/ 1535185 w 1535185"/>
                <a:gd name="connsiteY2" fmla="*/ 0 h 29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5185" h="293615">
                  <a:moveTo>
                    <a:pt x="0" y="293615"/>
                  </a:moveTo>
                  <a:cubicBezTo>
                    <a:pt x="371213" y="238387"/>
                    <a:pt x="742426" y="183160"/>
                    <a:pt x="998290" y="134224"/>
                  </a:cubicBezTo>
                  <a:cubicBezTo>
                    <a:pt x="1254154" y="85288"/>
                    <a:pt x="1394669" y="42644"/>
                    <a:pt x="1535185" y="0"/>
                  </a:cubicBezTo>
                </a:path>
              </a:pathLst>
            </a:custGeom>
            <a:noFill/>
            <a:ln w="571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7" tIns="45713" rIns="91427" bIns="45713" numCol="1" rtlCol="0" anchor="t" anchorCtr="0" compatLnSpc="1">
              <a:prstTxWarp prst="textNoShape">
                <a:avLst/>
              </a:prstTxWarp>
            </a:bodyPr>
            <a:lstStyle/>
            <a:p>
              <a:pPr defTabSz="914268"/>
              <a:endParaRPr lang="fr-FR" sz="71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0" name="TextBox 21">
              <a:extLst>
                <a:ext uri="{FF2B5EF4-FFF2-40B4-BE49-F238E27FC236}">
                  <a16:creationId xmlns:a16="http://schemas.microsoft.com/office/drawing/2014/main" id="{F049C767-D1CF-2747-F9A2-CB3E8EF3453C}"/>
                </a:ext>
              </a:extLst>
            </p:cNvPr>
            <p:cNvSpPr txBox="1"/>
            <p:nvPr/>
          </p:nvSpPr>
          <p:spPr>
            <a:xfrm rot="19987110">
              <a:off x="3946246" y="4423311"/>
              <a:ext cx="2582435" cy="400095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Error correction</a:t>
              </a:r>
              <a:endParaRPr lang="fr-FR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41" name="Picture 2 3" descr="RÃ©sultat de recherche d'images pour &quot;image dÃ© png&quot;">
              <a:extLst>
                <a:ext uri="{FF2B5EF4-FFF2-40B4-BE49-F238E27FC236}">
                  <a16:creationId xmlns:a16="http://schemas.microsoft.com/office/drawing/2014/main" id="{31357B44-8526-AF49-25AB-34FC3478B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529" y="3466496"/>
              <a:ext cx="615988" cy="496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20">
              <a:extLst>
                <a:ext uri="{FF2B5EF4-FFF2-40B4-BE49-F238E27FC236}">
                  <a16:creationId xmlns:a16="http://schemas.microsoft.com/office/drawing/2014/main" id="{E3760B7E-01A6-82FB-5DAD-850ACBE97648}"/>
                </a:ext>
              </a:extLst>
            </p:cNvPr>
            <p:cNvSpPr txBox="1"/>
            <p:nvPr/>
          </p:nvSpPr>
          <p:spPr>
            <a:xfrm>
              <a:off x="4168501" y="1369360"/>
              <a:ext cx="2197879" cy="707872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Optimized classical algorithms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96CC8ED8-D00E-D89F-1EDD-41277A0C2370}"/>
                </a:ext>
              </a:extLst>
            </p:cNvPr>
            <p:cNvSpPr txBox="1"/>
            <p:nvPr/>
          </p:nvSpPr>
          <p:spPr>
            <a:xfrm>
              <a:off x="1030080" y="2853133"/>
              <a:ext cx="2114762" cy="1015649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pPr algn="ctr"/>
              <a:r>
                <a:rPr lang="en-US" sz="2000" b="1" dirty="0">
                  <a:latin typeface="Calibri" pitchFamily="34" charset="0"/>
                </a:rPr>
                <a:t>“Quantum</a:t>
              </a:r>
              <a:br>
                <a:rPr lang="en-US" sz="2000" b="1" dirty="0">
                  <a:latin typeface="Calibri" pitchFamily="34" charset="0"/>
                </a:rPr>
              </a:br>
              <a:r>
                <a:rPr lang="en-US" sz="2000" b="1" dirty="0">
                  <a:solidFill>
                    <a:srgbClr val="00B050"/>
                  </a:solidFill>
                  <a:latin typeface="Calibri" pitchFamily="34" charset="0"/>
                </a:rPr>
                <a:t>energy</a:t>
              </a:r>
              <a:r>
                <a:rPr lang="en-US" sz="2000" b="1" dirty="0">
                  <a:latin typeface="Calibri" pitchFamily="34" charset="0"/>
                </a:rPr>
                <a:t> advantage”</a:t>
              </a:r>
            </a:p>
          </p:txBody>
        </p:sp>
        <p:sp>
          <p:nvSpPr>
            <p:cNvPr id="47" name="TextBox 13">
              <a:extLst>
                <a:ext uri="{FF2B5EF4-FFF2-40B4-BE49-F238E27FC236}">
                  <a16:creationId xmlns:a16="http://schemas.microsoft.com/office/drawing/2014/main" id="{5F9CB70C-4AA4-BCB8-2589-EBB422691158}"/>
                </a:ext>
              </a:extLst>
            </p:cNvPr>
            <p:cNvSpPr txBox="1"/>
            <p:nvPr/>
          </p:nvSpPr>
          <p:spPr>
            <a:xfrm>
              <a:off x="4246145" y="2853133"/>
              <a:ext cx="2020379" cy="1015649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000" b="1" dirty="0">
                  <a:latin typeface="Calibri" pitchFamily="34" charset="0"/>
                </a:rPr>
                <a:t>“Quantum </a:t>
              </a:r>
              <a:r>
                <a:rPr lang="en-US" sz="2000" b="1" dirty="0">
                  <a:solidFill>
                    <a:srgbClr val="00B050"/>
                  </a:solidFill>
                  <a:latin typeface="Calibri" pitchFamily="34" charset="0"/>
                </a:rPr>
                <a:t>energy</a:t>
              </a:r>
              <a:r>
                <a:rPr lang="en-US" sz="2000" b="1" dirty="0">
                  <a:latin typeface="Calibri" pitchFamily="34" charset="0"/>
                </a:rPr>
                <a:t> </a:t>
              </a:r>
              <a:r>
                <a:rPr lang="en-US" sz="2000" b="1">
                  <a:latin typeface="Calibri" pitchFamily="34" charset="0"/>
                </a:rPr>
                <a:t>supremacy</a:t>
              </a:r>
              <a:r>
                <a:rPr lang="en-US" sz="1600" b="1">
                  <a:latin typeface="Calibri" pitchFamily="34" charset="0"/>
                </a:rPr>
                <a:t>”</a:t>
              </a:r>
              <a:endParaRPr lang="en-US" sz="1600" b="1" dirty="0">
                <a:latin typeface="Calibri" pitchFamily="34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29D65A0-E4A7-DA7D-AA39-FDF7AEDB76A8}"/>
                </a:ext>
              </a:extLst>
            </p:cNvPr>
            <p:cNvCxnSpPr>
              <a:cxnSpLocks/>
            </p:cNvCxnSpPr>
            <p:nvPr/>
          </p:nvCxnSpPr>
          <p:spPr>
            <a:xfrm>
              <a:off x="2723516" y="4105948"/>
              <a:ext cx="1051283" cy="307925"/>
            </a:xfrm>
            <a:prstGeom prst="straightConnector1">
              <a:avLst/>
            </a:prstGeom>
            <a:ln w="254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13">
              <a:extLst>
                <a:ext uri="{FF2B5EF4-FFF2-40B4-BE49-F238E27FC236}">
                  <a16:creationId xmlns:a16="http://schemas.microsoft.com/office/drawing/2014/main" id="{530CB988-1182-8CFD-ACEC-F007DFBE6DBB}"/>
                </a:ext>
              </a:extLst>
            </p:cNvPr>
            <p:cNvSpPr txBox="1"/>
            <p:nvPr/>
          </p:nvSpPr>
          <p:spPr>
            <a:xfrm>
              <a:off x="2612946" y="5257766"/>
              <a:ext cx="890623" cy="400095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</a:rPr>
                <a:t> NISQ</a:t>
              </a: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9CA21059-AF33-AC65-8230-49D710F35B27}"/>
                </a:ext>
              </a:extLst>
            </p:cNvPr>
            <p:cNvSpPr/>
            <p:nvPr/>
          </p:nvSpPr>
          <p:spPr bwMode="auto">
            <a:xfrm>
              <a:off x="1067629" y="2129156"/>
              <a:ext cx="3159062" cy="3934109"/>
            </a:xfrm>
            <a:custGeom>
              <a:avLst/>
              <a:gdLst>
                <a:gd name="connsiteX0" fmla="*/ 0 w 1602297"/>
                <a:gd name="connsiteY0" fmla="*/ 2147582 h 2147582"/>
                <a:gd name="connsiteX1" fmla="*/ 729842 w 1602297"/>
                <a:gd name="connsiteY1" fmla="*/ 1845578 h 2147582"/>
                <a:gd name="connsiteX2" fmla="*/ 1258348 w 1602297"/>
                <a:gd name="connsiteY2" fmla="*/ 1266737 h 2147582"/>
                <a:gd name="connsiteX3" fmla="*/ 1518407 w 1602297"/>
                <a:gd name="connsiteY3" fmla="*/ 503339 h 2147582"/>
                <a:gd name="connsiteX4" fmla="*/ 1602297 w 1602297"/>
                <a:gd name="connsiteY4" fmla="*/ 0 h 2147582"/>
                <a:gd name="connsiteX5" fmla="*/ 1602297 w 1602297"/>
                <a:gd name="connsiteY5" fmla="*/ 0 h 214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297" h="2147582">
                  <a:moveTo>
                    <a:pt x="0" y="2147582"/>
                  </a:moveTo>
                  <a:cubicBezTo>
                    <a:pt x="260058" y="2069983"/>
                    <a:pt x="520117" y="1992385"/>
                    <a:pt x="729842" y="1845578"/>
                  </a:cubicBezTo>
                  <a:cubicBezTo>
                    <a:pt x="939567" y="1698771"/>
                    <a:pt x="1126921" y="1490443"/>
                    <a:pt x="1258348" y="1266737"/>
                  </a:cubicBezTo>
                  <a:cubicBezTo>
                    <a:pt x="1389775" y="1043031"/>
                    <a:pt x="1461082" y="714462"/>
                    <a:pt x="1518407" y="503339"/>
                  </a:cubicBezTo>
                  <a:cubicBezTo>
                    <a:pt x="1575732" y="292216"/>
                    <a:pt x="1602297" y="0"/>
                    <a:pt x="1602297" y="0"/>
                  </a:cubicBezTo>
                  <a:lnTo>
                    <a:pt x="1602297" y="0"/>
                  </a:lnTo>
                </a:path>
              </a:pathLst>
            </a:custGeom>
            <a:noFill/>
            <a:ln w="57150" cap="flat" cmpd="sng" algn="ctr">
              <a:solidFill>
                <a:schemeClr val="accent3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7" tIns="45713" rIns="91427" bIns="45713" numCol="1" rtlCol="0" anchor="t" anchorCtr="0" compatLnSpc="1">
              <a:prstTxWarp prst="textNoShape">
                <a:avLst/>
              </a:prstTxWarp>
            </a:bodyPr>
            <a:lstStyle/>
            <a:p>
              <a:pPr defTabSz="914268"/>
              <a:endParaRPr lang="fr-FR" sz="710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95E74FD-3EE1-474C-58AE-CBE3D9BED05C}"/>
                </a:ext>
              </a:extLst>
            </p:cNvPr>
            <p:cNvCxnSpPr>
              <a:cxnSpLocks/>
            </p:cNvCxnSpPr>
            <p:nvPr/>
          </p:nvCxnSpPr>
          <p:spPr>
            <a:xfrm>
              <a:off x="2726483" y="4105948"/>
              <a:ext cx="468446" cy="1040519"/>
            </a:xfrm>
            <a:prstGeom prst="straightConnector1">
              <a:avLst/>
            </a:prstGeom>
            <a:ln w="254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9">
              <a:extLst>
                <a:ext uri="{FF2B5EF4-FFF2-40B4-BE49-F238E27FC236}">
                  <a16:creationId xmlns:a16="http://schemas.microsoft.com/office/drawing/2014/main" id="{035AB92F-0677-E624-26EA-533096C0AB15}"/>
                </a:ext>
              </a:extLst>
            </p:cNvPr>
            <p:cNvCxnSpPr>
              <a:cxnSpLocks/>
            </p:cNvCxnSpPr>
            <p:nvPr/>
          </p:nvCxnSpPr>
          <p:spPr>
            <a:xfrm>
              <a:off x="2681755" y="5371193"/>
              <a:ext cx="12270" cy="423214"/>
            </a:xfrm>
            <a:prstGeom prst="line">
              <a:avLst/>
            </a:prstGeom>
            <a:ln w="57150">
              <a:solidFill>
                <a:srgbClr val="00B05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13">
              <a:extLst>
                <a:ext uri="{FF2B5EF4-FFF2-40B4-BE49-F238E27FC236}">
                  <a16:creationId xmlns:a16="http://schemas.microsoft.com/office/drawing/2014/main" id="{4C0A2F0C-609B-6EA8-5356-A119926481EF}"/>
                </a:ext>
              </a:extLst>
            </p:cNvPr>
            <p:cNvSpPr txBox="1"/>
            <p:nvPr/>
          </p:nvSpPr>
          <p:spPr>
            <a:xfrm>
              <a:off x="3233172" y="4866434"/>
              <a:ext cx="1062221" cy="400095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</a:rPr>
                <a:t>FTQC</a:t>
              </a: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50" name="TextBox 20">
              <a:extLst>
                <a:ext uri="{FF2B5EF4-FFF2-40B4-BE49-F238E27FC236}">
                  <a16:creationId xmlns:a16="http://schemas.microsoft.com/office/drawing/2014/main" id="{90FC9D2F-32DC-F145-7D0B-61F53BCC4333}"/>
                </a:ext>
              </a:extLst>
            </p:cNvPr>
            <p:cNvSpPr txBox="1"/>
            <p:nvPr/>
          </p:nvSpPr>
          <p:spPr>
            <a:xfrm>
              <a:off x="1925526" y="1900061"/>
              <a:ext cx="1444121" cy="707872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Classical computing</a:t>
              </a:r>
            </a:p>
          </p:txBody>
        </p:sp>
        <p:sp>
          <p:nvSpPr>
            <p:cNvPr id="52" name="TextBox 13">
              <a:extLst>
                <a:ext uri="{FF2B5EF4-FFF2-40B4-BE49-F238E27FC236}">
                  <a16:creationId xmlns:a16="http://schemas.microsoft.com/office/drawing/2014/main" id="{3432E896-013B-2F8B-B72F-FCEE102EBC84}"/>
                </a:ext>
              </a:extLst>
            </p:cNvPr>
            <p:cNvSpPr txBox="1"/>
            <p:nvPr/>
          </p:nvSpPr>
          <p:spPr>
            <a:xfrm>
              <a:off x="3209228" y="6132067"/>
              <a:ext cx="2067126" cy="400095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Problem size (N)</a:t>
              </a:r>
              <a:endParaRPr lang="fr-FR" sz="2000" dirty="0" err="1">
                <a:latin typeface="Calibri" pitchFamily="34" charset="0"/>
              </a:endParaRPr>
            </a:p>
          </p:txBody>
        </p:sp>
        <p:cxnSp>
          <p:nvCxnSpPr>
            <p:cNvPr id="53" name="Straight Arrow Connector 2">
              <a:extLst>
                <a:ext uri="{FF2B5EF4-FFF2-40B4-BE49-F238E27FC236}">
                  <a16:creationId xmlns:a16="http://schemas.microsoft.com/office/drawing/2014/main" id="{44F159B4-ECC1-EB6F-BCE8-A34C2B05192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83470" y="1666754"/>
              <a:ext cx="26415" cy="443222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54" name="TextBox 13">
              <a:extLst>
                <a:ext uri="{FF2B5EF4-FFF2-40B4-BE49-F238E27FC236}">
                  <a16:creationId xmlns:a16="http://schemas.microsoft.com/office/drawing/2014/main" id="{CA82882B-EE07-EB4F-D1EE-3FE1479E6A97}"/>
                </a:ext>
              </a:extLst>
            </p:cNvPr>
            <p:cNvSpPr txBox="1"/>
            <p:nvPr/>
          </p:nvSpPr>
          <p:spPr>
            <a:xfrm>
              <a:off x="4130562" y="4040463"/>
              <a:ext cx="1356403" cy="400095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000" dirty="0">
                  <a:latin typeface="Calibri" pitchFamily="34" charset="0"/>
                </a:rPr>
                <a:t>FTQC-LSQ</a:t>
              </a: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18534BB7-5345-0877-7180-9CCD53E41139}"/>
                </a:ext>
              </a:extLst>
            </p:cNvPr>
            <p:cNvSpPr/>
            <p:nvPr/>
          </p:nvSpPr>
          <p:spPr bwMode="auto">
            <a:xfrm>
              <a:off x="1016068" y="5012000"/>
              <a:ext cx="5668690" cy="1036583"/>
            </a:xfrm>
            <a:custGeom>
              <a:avLst/>
              <a:gdLst>
                <a:gd name="connsiteX0" fmla="*/ 0 w 1535185"/>
                <a:gd name="connsiteY0" fmla="*/ 293615 h 293615"/>
                <a:gd name="connsiteX1" fmla="*/ 998290 w 1535185"/>
                <a:gd name="connsiteY1" fmla="*/ 134224 h 293615"/>
                <a:gd name="connsiteX2" fmla="*/ 1535185 w 1535185"/>
                <a:gd name="connsiteY2" fmla="*/ 0 h 29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5185" h="293615">
                  <a:moveTo>
                    <a:pt x="0" y="293615"/>
                  </a:moveTo>
                  <a:cubicBezTo>
                    <a:pt x="371213" y="238387"/>
                    <a:pt x="742426" y="183160"/>
                    <a:pt x="998290" y="134224"/>
                  </a:cubicBezTo>
                  <a:cubicBezTo>
                    <a:pt x="1254154" y="85288"/>
                    <a:pt x="1394669" y="42644"/>
                    <a:pt x="1535185" y="0"/>
                  </a:cubicBezTo>
                </a:path>
              </a:pathLst>
            </a:custGeom>
            <a:noFill/>
            <a:ln w="57150" cap="flat" cmpd="sng" algn="ctr">
              <a:gradFill>
                <a:gsLst>
                  <a:gs pos="0">
                    <a:schemeClr val="bg1">
                      <a:lumMod val="85000"/>
                    </a:schemeClr>
                  </a:gs>
                  <a:gs pos="56000">
                    <a:schemeClr val="bg1">
                      <a:lumMod val="85000"/>
                    </a:schemeClr>
                  </a:gs>
                  <a:gs pos="71000">
                    <a:schemeClr val="accent5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7" tIns="45713" rIns="91427" bIns="45713" numCol="1" rtlCol="0" anchor="t" anchorCtr="0" compatLnSpc="1">
              <a:prstTxWarp prst="textNoShape">
                <a:avLst/>
              </a:prstTxWarp>
            </a:bodyPr>
            <a:lstStyle/>
            <a:p>
              <a:pPr defTabSz="914268"/>
              <a:endParaRPr lang="fr-FR" sz="7100">
                <a:solidFill>
                  <a:srgbClr val="0070C0"/>
                </a:solidFill>
              </a:endParaRPr>
            </a:p>
          </p:txBody>
        </p:sp>
        <p:cxnSp>
          <p:nvCxnSpPr>
            <p:cNvPr id="35" name="Straight Arrow Connector 4">
              <a:extLst>
                <a:ext uri="{FF2B5EF4-FFF2-40B4-BE49-F238E27FC236}">
                  <a16:creationId xmlns:a16="http://schemas.microsoft.com/office/drawing/2014/main" id="{A3B907C8-D2E9-7241-23F2-F8BB9D4CEF1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83472" y="6048583"/>
              <a:ext cx="6862081" cy="2182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7" name="Connecteur droit 9">
              <a:extLst>
                <a:ext uri="{FF2B5EF4-FFF2-40B4-BE49-F238E27FC236}">
                  <a16:creationId xmlns:a16="http://schemas.microsoft.com/office/drawing/2014/main" id="{A18C13F5-C149-6611-5BBC-6026A184BF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3415" y="2717149"/>
              <a:ext cx="27148" cy="2695678"/>
            </a:xfrm>
            <a:prstGeom prst="line">
              <a:avLst/>
            </a:prstGeom>
            <a:ln w="57150">
              <a:solidFill>
                <a:srgbClr val="00B05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9">
              <a:extLst>
                <a:ext uri="{FF2B5EF4-FFF2-40B4-BE49-F238E27FC236}">
                  <a16:creationId xmlns:a16="http://schemas.microsoft.com/office/drawing/2014/main" id="{CE146750-A078-D8D8-24C8-6803F302FF6B}"/>
                </a:ext>
              </a:extLst>
            </p:cNvPr>
            <p:cNvCxnSpPr>
              <a:cxnSpLocks/>
            </p:cNvCxnSpPr>
            <p:nvPr/>
          </p:nvCxnSpPr>
          <p:spPr>
            <a:xfrm>
              <a:off x="3435083" y="4635386"/>
              <a:ext cx="0" cy="1042625"/>
            </a:xfrm>
            <a:prstGeom prst="line">
              <a:avLst/>
            </a:prstGeom>
            <a:ln w="57150">
              <a:solidFill>
                <a:srgbClr val="00B05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FAC6197B-DDD6-1603-3351-5196509875D9}"/>
              </a:ext>
            </a:extLst>
          </p:cNvPr>
          <p:cNvSpPr txBox="1"/>
          <p:nvPr/>
        </p:nvSpPr>
        <p:spPr>
          <a:xfrm>
            <a:off x="8038848" y="4946419"/>
            <a:ext cx="3643240" cy="132342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fr-FR" sz="2000" dirty="0" err="1">
                <a:latin typeface="Calibri" pitchFamily="34" charset="0"/>
              </a:rPr>
              <a:t>Fellous-Asiani</a:t>
            </a:r>
            <a:r>
              <a:rPr lang="fr-FR" sz="2000" dirty="0">
                <a:latin typeface="Calibri" pitchFamily="34" charset="0"/>
              </a:rPr>
              <a:t> et al, </a:t>
            </a:r>
            <a:r>
              <a:rPr lang="fr-FR" sz="2000" i="1" dirty="0" err="1">
                <a:latin typeface="Calibri" pitchFamily="34" charset="0"/>
              </a:rPr>
              <a:t>Optimizing</a:t>
            </a:r>
            <a:r>
              <a:rPr lang="fr-FR" sz="2000" i="1" dirty="0">
                <a:latin typeface="Calibri" pitchFamily="34" charset="0"/>
              </a:rPr>
              <a:t> Resource </a:t>
            </a:r>
            <a:r>
              <a:rPr lang="fr-FR" sz="2000" i="1" dirty="0" err="1">
                <a:latin typeface="Calibri" pitchFamily="34" charset="0"/>
              </a:rPr>
              <a:t>Efficiencies</a:t>
            </a:r>
            <a:r>
              <a:rPr lang="fr-FR" sz="2000" i="1" dirty="0">
                <a:latin typeface="Calibri" pitchFamily="34" charset="0"/>
              </a:rPr>
              <a:t> for Scalable Full-Stack Quantum Computers, </a:t>
            </a:r>
            <a:r>
              <a:rPr lang="fr-FR" sz="2000" i="1" dirty="0" err="1">
                <a:latin typeface="Calibri" pitchFamily="34" charset="0"/>
              </a:rPr>
              <a:t>arXiv</a:t>
            </a:r>
            <a:r>
              <a:rPr lang="fr-FR" sz="2000" i="1" dirty="0">
                <a:latin typeface="Calibri" pitchFamily="34" charset="0"/>
              </a:rPr>
              <a:t> 2209.05469</a:t>
            </a:r>
          </a:p>
        </p:txBody>
      </p:sp>
    </p:spTree>
    <p:extLst>
      <p:ext uri="{BB962C8B-B14F-4D97-AF65-F5344CB8AC3E}">
        <p14:creationId xmlns:p14="http://schemas.microsoft.com/office/powerpoint/2010/main" val="543841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B342DB-6B3E-32A4-34AB-48AA7B6B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66" y="122479"/>
            <a:ext cx="10515600" cy="853791"/>
          </a:xfrm>
        </p:spPr>
        <p:txBody>
          <a:bodyPr/>
          <a:lstStyle/>
          <a:p>
            <a:r>
              <a:rPr lang="fr-FR" dirty="0"/>
              <a:t>Energy </a:t>
            </a:r>
            <a:r>
              <a:rPr lang="fr-FR" dirty="0" err="1"/>
              <a:t>hog</a:t>
            </a:r>
            <a:r>
              <a:rPr lang="fr-FR" dirty="0"/>
              <a:t> or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advantage</a:t>
            </a:r>
            <a:r>
              <a:rPr lang="fr-FR" dirty="0"/>
              <a:t>?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B29F4FF-D9BC-CA9C-122F-85076A8CB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63" t="48025" r="22246" b="7284"/>
          <a:stretch/>
        </p:blipFill>
        <p:spPr>
          <a:xfrm>
            <a:off x="218514" y="1591981"/>
            <a:ext cx="4864100" cy="2298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9138C22-7266-E1F3-A47D-9E3B9373A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61" y="2212057"/>
            <a:ext cx="7198495" cy="1678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6CF156B-0404-CE8F-6F2B-709742A81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029" y="4268312"/>
            <a:ext cx="8915858" cy="213016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239D4F4B-72D4-4016-81BF-89A58099FCFE}"/>
              </a:ext>
            </a:extLst>
          </p:cNvPr>
          <p:cNvSpPr/>
          <p:nvPr/>
        </p:nvSpPr>
        <p:spPr>
          <a:xfrm>
            <a:off x="1034321" y="5234482"/>
            <a:ext cx="1289154" cy="539646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F27BC5E2-B258-5A73-97D3-30DF21C73F04}"/>
              </a:ext>
            </a:extLst>
          </p:cNvPr>
          <p:cNvSpPr txBox="1"/>
          <p:nvPr/>
        </p:nvSpPr>
        <p:spPr>
          <a:xfrm>
            <a:off x="218514" y="4268312"/>
            <a:ext cx="2809650" cy="830983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The question must be tackled now</a:t>
            </a:r>
            <a:endParaRPr lang="fr-F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6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2F33C2-BB19-8DF1-3BE2-9B8044005935}"/>
              </a:ext>
            </a:extLst>
          </p:cNvPr>
          <p:cNvSpPr/>
          <p:nvPr/>
        </p:nvSpPr>
        <p:spPr>
          <a:xfrm>
            <a:off x="10078916" y="3856382"/>
            <a:ext cx="2156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  <a:latin typeface="Corbel" panose="020B0503020204020204" pitchFamily="34" charset="0"/>
                <a:sym typeface="Wingdings" pitchFamily="2" charset="2"/>
              </a:rPr>
              <a:t></a:t>
            </a:r>
            <a:endParaRPr lang="fr-FR" sz="36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B23374C8-FF8C-AC7E-B4BE-7156A6DD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08" y="2436518"/>
            <a:ext cx="1090318" cy="8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96B4ED5-7D9E-17BA-73B4-99CE13E15411}"/>
              </a:ext>
            </a:extLst>
          </p:cNvPr>
          <p:cNvCxnSpPr>
            <a:cxnSpLocks/>
          </p:cNvCxnSpPr>
          <p:nvPr/>
        </p:nvCxnSpPr>
        <p:spPr>
          <a:xfrm>
            <a:off x="6217326" y="2376844"/>
            <a:ext cx="0" cy="109638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B14586B-6F4E-53CF-C56E-6A4C1F1EE374}"/>
              </a:ext>
            </a:extLst>
          </p:cNvPr>
          <p:cNvSpPr/>
          <p:nvPr/>
        </p:nvSpPr>
        <p:spPr>
          <a:xfrm>
            <a:off x="-220496" y="3874148"/>
            <a:ext cx="2156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50"/>
                </a:solidFill>
                <a:latin typeface="Corbel" panose="020B0503020204020204" pitchFamily="34" charset="0"/>
                <a:sym typeface="Wingdings" pitchFamily="2" charset="2"/>
              </a:rPr>
              <a:t></a:t>
            </a:r>
            <a:endParaRPr lang="fr-FR" sz="3600" dirty="0">
              <a:solidFill>
                <a:srgbClr val="00B050"/>
              </a:solidFill>
              <a:latin typeface="Corbel" panose="020B0503020204020204" pitchFamily="34" charset="0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22AF0CF-BB2A-8693-F4ED-BEBC3981885B}"/>
              </a:ext>
            </a:extLst>
          </p:cNvPr>
          <p:cNvCxnSpPr>
            <a:cxnSpLocks/>
          </p:cNvCxnSpPr>
          <p:nvPr/>
        </p:nvCxnSpPr>
        <p:spPr>
          <a:xfrm>
            <a:off x="1533708" y="3409531"/>
            <a:ext cx="1163692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5C42282-0633-D663-C172-DD2E74AC85A2}"/>
              </a:ext>
            </a:extLst>
          </p:cNvPr>
          <p:cNvCxnSpPr>
            <a:cxnSpLocks/>
          </p:cNvCxnSpPr>
          <p:nvPr/>
        </p:nvCxnSpPr>
        <p:spPr>
          <a:xfrm>
            <a:off x="9314233" y="3391765"/>
            <a:ext cx="1292418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D0E98EE-824E-969E-F81B-AB3438E26CC1}"/>
              </a:ext>
            </a:extLst>
          </p:cNvPr>
          <p:cNvSpPr/>
          <p:nvPr/>
        </p:nvSpPr>
        <p:spPr>
          <a:xfrm>
            <a:off x="1299442" y="2463177"/>
            <a:ext cx="1689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orbel" panose="020B0503020204020204" pitchFamily="34" charset="0"/>
              </a:rPr>
              <a:t>Control </a:t>
            </a:r>
            <a:r>
              <a:rPr lang="fr-FR" sz="2400" b="1" dirty="0" err="1">
                <a:latin typeface="Corbel" panose="020B0503020204020204" pitchFamily="34" charset="0"/>
              </a:rPr>
              <a:t>wins</a:t>
            </a:r>
            <a:endParaRPr lang="fr-FR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79B56B-81C7-426B-16B7-0522E20D1FB8}"/>
              </a:ext>
            </a:extLst>
          </p:cNvPr>
          <p:cNvSpPr/>
          <p:nvPr/>
        </p:nvSpPr>
        <p:spPr>
          <a:xfrm>
            <a:off x="9138795" y="2477806"/>
            <a:ext cx="1442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orbel" panose="020B0503020204020204" pitchFamily="34" charset="0"/>
              </a:rPr>
              <a:t>Noise </a:t>
            </a:r>
            <a:r>
              <a:rPr lang="fr-FR" sz="2400" b="1" dirty="0" err="1">
                <a:latin typeface="Corbel" panose="020B0503020204020204" pitchFamily="34" charset="0"/>
              </a:rPr>
              <a:t>wins</a:t>
            </a:r>
            <a:endParaRPr lang="fr-FR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4EC9FA6-636C-2963-A9F1-725BAAD17B41}"/>
                  </a:ext>
                </a:extLst>
              </p:cNvPr>
              <p:cNvSpPr/>
              <p:nvPr/>
            </p:nvSpPr>
            <p:spPr>
              <a:xfrm>
                <a:off x="-4227" y="2066057"/>
                <a:ext cx="172350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dirty="0">
                    <a:latin typeface="Corbel" panose="020B0503020204020204" pitchFamily="34" charset="0"/>
                  </a:rPr>
                  <a:t>Few </a:t>
                </a:r>
                <a:r>
                  <a:rPr lang="fr-FR" sz="2400" dirty="0" err="1">
                    <a:latin typeface="Corbel" panose="020B0503020204020204" pitchFamily="34" charset="0"/>
                  </a:rPr>
                  <a:t>errors</a:t>
                </a:r>
                <a:endParaRPr lang="fr-FR" sz="2400" dirty="0">
                  <a:latin typeface="Corbel" panose="020B0503020204020204" pitchFamily="34" charset="0"/>
                </a:endParaRPr>
              </a:p>
              <a:p>
                <a:pPr algn="ctr"/>
                <a:r>
                  <a:rPr lang="fr-FR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Large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fr-FR" sz="24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4EC9FA6-636C-2963-A9F1-725BAAD17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27" y="2066057"/>
                <a:ext cx="1723501" cy="830997"/>
              </a:xfrm>
              <a:prstGeom prst="rect">
                <a:avLst/>
              </a:prstGeom>
              <a:blipFill>
                <a:blip r:embed="rId3"/>
                <a:stretch>
                  <a:fillRect t="-5970" b="-149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4BE9E84-EFCE-ACC3-21A5-78A93099533A}"/>
                  </a:ext>
                </a:extLst>
              </p:cNvPr>
              <p:cNvSpPr/>
              <p:nvPr/>
            </p:nvSpPr>
            <p:spPr>
              <a:xfrm>
                <a:off x="10136343" y="2048291"/>
                <a:ext cx="215603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dirty="0" err="1">
                    <a:latin typeface="Corbel" panose="020B0503020204020204" pitchFamily="34" charset="0"/>
                  </a:rPr>
                  <a:t>Many</a:t>
                </a:r>
                <a:r>
                  <a:rPr lang="fr-FR" sz="2400" dirty="0">
                    <a:latin typeface="Corbel" panose="020B0503020204020204" pitchFamily="34" charset="0"/>
                  </a:rPr>
                  <a:t> </a:t>
                </a:r>
                <a:r>
                  <a:rPr lang="fr-FR" sz="2400" dirty="0" err="1">
                    <a:latin typeface="Corbel" panose="020B0503020204020204" pitchFamily="34" charset="0"/>
                  </a:rPr>
                  <a:t>errors</a:t>
                </a:r>
                <a:endParaRPr lang="fr-FR" sz="2400" dirty="0">
                  <a:latin typeface="Corbel" panose="020B0503020204020204" pitchFamily="34" charset="0"/>
                </a:endParaRPr>
              </a:p>
              <a:p>
                <a:pPr algn="ctr"/>
                <a:r>
                  <a:rPr lang="fr-FR" sz="2400" dirty="0">
                    <a:latin typeface="Corbel" panose="020B0503020204020204" pitchFamily="34" charset="0"/>
                  </a:rPr>
                  <a:t>Small</a:t>
                </a:r>
                <a:r>
                  <a:rPr lang="fr-FR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fr-FR" sz="24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4BE9E84-EFCE-ACC3-21A5-78A930995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6343" y="2048291"/>
                <a:ext cx="2156039" cy="830997"/>
              </a:xfrm>
              <a:prstGeom prst="rect">
                <a:avLst/>
              </a:prstGeom>
              <a:blipFill>
                <a:blip r:embed="rId4"/>
                <a:stretch>
                  <a:fillRect t="-6061" b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0DE24EDE-B903-57BC-886C-67BD92A8E370}"/>
              </a:ext>
            </a:extLst>
          </p:cNvPr>
          <p:cNvSpPr/>
          <p:nvPr/>
        </p:nvSpPr>
        <p:spPr>
          <a:xfrm rot="5400000">
            <a:off x="5090113" y="2588011"/>
            <a:ext cx="1096380" cy="6740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83B6C4BA-4127-10D9-0AA4-985AAC7470B4}"/>
              </a:ext>
            </a:extLst>
          </p:cNvPr>
          <p:cNvSpPr/>
          <p:nvPr/>
        </p:nvSpPr>
        <p:spPr>
          <a:xfrm>
            <a:off x="4243635" y="3606253"/>
            <a:ext cx="3231401" cy="635638"/>
          </a:xfrm>
          <a:prstGeom prst="cube">
            <a:avLst>
              <a:gd name="adj" fmla="val 75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4B2FCE-C7E3-A87F-2301-638723F39039}"/>
              </a:ext>
            </a:extLst>
          </p:cNvPr>
          <p:cNvSpPr/>
          <p:nvPr/>
        </p:nvSpPr>
        <p:spPr>
          <a:xfrm>
            <a:off x="4801862" y="3640010"/>
            <a:ext cx="2693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Corbel" panose="020B0503020204020204" pitchFamily="34" charset="0"/>
              </a:rPr>
              <a:t>Quantum processor</a:t>
            </a:r>
            <a:endParaRPr lang="fr-FR" sz="2000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B3E2420A-F408-A787-D118-1B12021EA498}"/>
              </a:ext>
            </a:extLst>
          </p:cNvPr>
          <p:cNvSpPr txBox="1">
            <a:spLocks/>
          </p:cNvSpPr>
          <p:nvPr/>
        </p:nvSpPr>
        <p:spPr>
          <a:xfrm>
            <a:off x="588594" y="416315"/>
            <a:ext cx="10108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3373F9-934D-3BD0-D941-D1FFC0A7A3A5}"/>
              </a:ext>
            </a:extLst>
          </p:cNvPr>
          <p:cNvGrpSpPr/>
          <p:nvPr/>
        </p:nvGrpSpPr>
        <p:grpSpPr>
          <a:xfrm>
            <a:off x="446449" y="3070528"/>
            <a:ext cx="822149" cy="1207231"/>
            <a:chOff x="4317209" y="1028700"/>
            <a:chExt cx="382972" cy="5623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4EE1774-7EAD-840C-5888-2F1824D1B750}"/>
                </a:ext>
              </a:extLst>
            </p:cNvPr>
            <p:cNvSpPr/>
            <p:nvPr/>
          </p:nvSpPr>
          <p:spPr bwMode="auto">
            <a:xfrm>
              <a:off x="4338638" y="1028700"/>
              <a:ext cx="338138" cy="3381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0DAD29A1-A2C4-6F33-8FC8-6EB823ED235E}"/>
                </a:ext>
              </a:extLst>
            </p:cNvPr>
            <p:cNvSpPr/>
            <p:nvPr/>
          </p:nvSpPr>
          <p:spPr bwMode="auto">
            <a:xfrm>
              <a:off x="4317209" y="1208078"/>
              <a:ext cx="382972" cy="382972"/>
            </a:xfrm>
            <a:prstGeom prst="arc">
              <a:avLst>
                <a:gd name="adj1" fmla="val 13357594"/>
                <a:gd name="adj2" fmla="val 18937516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259D314-AA0D-9315-4F10-F730B6D80ABF}"/>
                </a:ext>
              </a:extLst>
            </p:cNvPr>
            <p:cNvCxnSpPr/>
            <p:nvPr/>
          </p:nvCxnSpPr>
          <p:spPr bwMode="auto">
            <a:xfrm flipV="1">
              <a:off x="4507707" y="1065167"/>
              <a:ext cx="116681" cy="265204"/>
            </a:xfrm>
            <a:prstGeom prst="straightConnector1">
              <a:avLst/>
            </a:prstGeom>
            <a:solidFill>
              <a:srgbClr val="7DD9CE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FE0F2A7-AEAA-1282-5FFE-17B88A977C3B}"/>
              </a:ext>
            </a:extLst>
          </p:cNvPr>
          <p:cNvGrpSpPr/>
          <p:nvPr/>
        </p:nvGrpSpPr>
        <p:grpSpPr>
          <a:xfrm>
            <a:off x="10744320" y="3019053"/>
            <a:ext cx="822149" cy="1207231"/>
            <a:chOff x="4317209" y="1028700"/>
            <a:chExt cx="382972" cy="5623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ECE78DA-6112-021A-051A-7F4B31894045}"/>
                </a:ext>
              </a:extLst>
            </p:cNvPr>
            <p:cNvSpPr/>
            <p:nvPr/>
          </p:nvSpPr>
          <p:spPr bwMode="auto">
            <a:xfrm>
              <a:off x="4338638" y="1028700"/>
              <a:ext cx="338138" cy="3381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828EC139-AA82-9669-7F32-BE3DB2238E64}"/>
                </a:ext>
              </a:extLst>
            </p:cNvPr>
            <p:cNvSpPr/>
            <p:nvPr/>
          </p:nvSpPr>
          <p:spPr bwMode="auto">
            <a:xfrm>
              <a:off x="4317209" y="1208078"/>
              <a:ext cx="382972" cy="382972"/>
            </a:xfrm>
            <a:prstGeom prst="arc">
              <a:avLst>
                <a:gd name="adj1" fmla="val 13357594"/>
                <a:gd name="adj2" fmla="val 18937516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BF5999B-6C63-8BF2-B40A-37300F12817A}"/>
                </a:ext>
              </a:extLst>
            </p:cNvPr>
            <p:cNvCxnSpPr/>
            <p:nvPr/>
          </p:nvCxnSpPr>
          <p:spPr bwMode="auto">
            <a:xfrm flipV="1">
              <a:off x="4507707" y="1065167"/>
              <a:ext cx="116681" cy="265204"/>
            </a:xfrm>
            <a:prstGeom prst="straightConnector1">
              <a:avLst/>
            </a:prstGeom>
            <a:solidFill>
              <a:srgbClr val="7DD9CE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47" name="Titre 1">
            <a:extLst>
              <a:ext uri="{FF2B5EF4-FFF2-40B4-BE49-F238E27FC236}">
                <a16:creationId xmlns:a16="http://schemas.microsoft.com/office/drawing/2014/main" id="{A51FDC47-1D86-01B6-CC27-0702B7C5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51" y="222383"/>
            <a:ext cx="11609408" cy="853791"/>
          </a:xfrm>
        </p:spPr>
        <p:txBody>
          <a:bodyPr>
            <a:normAutofit/>
          </a:bodyPr>
          <a:lstStyle/>
          <a:p>
            <a:r>
              <a:rPr lang="fr-FR" dirty="0"/>
              <a:t>Need for </a:t>
            </a:r>
            <a:r>
              <a:rPr lang="fr-FR" dirty="0" err="1"/>
              <a:t>interdisciplinarity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B8B17C-1182-BA50-B888-C2390C84F7C4}"/>
              </a:ext>
            </a:extLst>
          </p:cNvPr>
          <p:cNvSpPr/>
          <p:nvPr/>
        </p:nvSpPr>
        <p:spPr>
          <a:xfrm>
            <a:off x="4191296" y="2365719"/>
            <a:ext cx="1106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Control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95CB2D-A03A-BDD4-34A1-22DCD397697B}"/>
              </a:ext>
            </a:extLst>
          </p:cNvPr>
          <p:cNvSpPr/>
          <p:nvPr/>
        </p:nvSpPr>
        <p:spPr>
          <a:xfrm>
            <a:off x="7595213" y="2377117"/>
            <a:ext cx="889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Noise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BFBA1-8211-88D9-15CA-15FEC79BC5FF}"/>
              </a:ext>
            </a:extLst>
          </p:cNvPr>
          <p:cNvSpPr/>
          <p:nvPr/>
        </p:nvSpPr>
        <p:spPr>
          <a:xfrm>
            <a:off x="3208330" y="5116123"/>
            <a:ext cx="5768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Performance </a:t>
            </a:r>
            <a:r>
              <a:rPr lang="fr-FR" sz="2400" dirty="0" err="1"/>
              <a:t>emerges</a:t>
            </a:r>
            <a:r>
              <a:rPr lang="fr-FR" sz="2400" dirty="0"/>
              <a:t> at the quantum </a:t>
            </a:r>
            <a:r>
              <a:rPr lang="fr-FR" sz="2400" dirty="0" err="1"/>
              <a:t>level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70612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2F33C2-BB19-8DF1-3BE2-9B8044005935}"/>
              </a:ext>
            </a:extLst>
          </p:cNvPr>
          <p:cNvSpPr/>
          <p:nvPr/>
        </p:nvSpPr>
        <p:spPr>
          <a:xfrm>
            <a:off x="10078915" y="4198168"/>
            <a:ext cx="2156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  <a:latin typeface="Corbel" panose="020B0503020204020204" pitchFamily="34" charset="0"/>
                <a:sym typeface="Wingdings" pitchFamily="2" charset="2"/>
              </a:rPr>
              <a:t></a:t>
            </a:r>
            <a:endParaRPr lang="fr-FR" sz="36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B23374C8-FF8C-AC7E-B4BE-7156A6DD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07" y="2778304"/>
            <a:ext cx="1090318" cy="8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96B4ED5-7D9E-17BA-73B4-99CE13E15411}"/>
              </a:ext>
            </a:extLst>
          </p:cNvPr>
          <p:cNvCxnSpPr>
            <a:cxnSpLocks/>
          </p:cNvCxnSpPr>
          <p:nvPr/>
        </p:nvCxnSpPr>
        <p:spPr>
          <a:xfrm>
            <a:off x="6217325" y="2718630"/>
            <a:ext cx="0" cy="109638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B14586B-6F4E-53CF-C56E-6A4C1F1EE374}"/>
              </a:ext>
            </a:extLst>
          </p:cNvPr>
          <p:cNvSpPr/>
          <p:nvPr/>
        </p:nvSpPr>
        <p:spPr>
          <a:xfrm>
            <a:off x="-220497" y="4215934"/>
            <a:ext cx="2156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50"/>
                </a:solidFill>
                <a:latin typeface="Corbel" panose="020B0503020204020204" pitchFamily="34" charset="0"/>
                <a:sym typeface="Wingdings" pitchFamily="2" charset="2"/>
              </a:rPr>
              <a:t></a:t>
            </a:r>
            <a:endParaRPr lang="fr-FR" sz="3600" dirty="0">
              <a:solidFill>
                <a:srgbClr val="00B050"/>
              </a:solidFill>
              <a:latin typeface="Corbel" panose="020B0503020204020204" pitchFamily="34" charset="0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22AF0CF-BB2A-8693-F4ED-BEBC3981885B}"/>
              </a:ext>
            </a:extLst>
          </p:cNvPr>
          <p:cNvCxnSpPr>
            <a:cxnSpLocks/>
          </p:cNvCxnSpPr>
          <p:nvPr/>
        </p:nvCxnSpPr>
        <p:spPr>
          <a:xfrm>
            <a:off x="1533707" y="3751317"/>
            <a:ext cx="1163692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5C42282-0633-D663-C172-DD2E74AC85A2}"/>
              </a:ext>
            </a:extLst>
          </p:cNvPr>
          <p:cNvCxnSpPr>
            <a:cxnSpLocks/>
          </p:cNvCxnSpPr>
          <p:nvPr/>
        </p:nvCxnSpPr>
        <p:spPr>
          <a:xfrm>
            <a:off x="9314232" y="3733551"/>
            <a:ext cx="1292418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D0E98EE-824E-969E-F81B-AB3438E26CC1}"/>
              </a:ext>
            </a:extLst>
          </p:cNvPr>
          <p:cNvSpPr/>
          <p:nvPr/>
        </p:nvSpPr>
        <p:spPr>
          <a:xfrm>
            <a:off x="1299441" y="2804963"/>
            <a:ext cx="1689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orbel" panose="020B0503020204020204" pitchFamily="34" charset="0"/>
              </a:rPr>
              <a:t>Control </a:t>
            </a:r>
            <a:r>
              <a:rPr lang="fr-FR" sz="2400" b="1" dirty="0" err="1">
                <a:latin typeface="Corbel" panose="020B0503020204020204" pitchFamily="34" charset="0"/>
              </a:rPr>
              <a:t>wins</a:t>
            </a:r>
            <a:endParaRPr lang="fr-FR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79B56B-81C7-426B-16B7-0522E20D1FB8}"/>
              </a:ext>
            </a:extLst>
          </p:cNvPr>
          <p:cNvSpPr/>
          <p:nvPr/>
        </p:nvSpPr>
        <p:spPr>
          <a:xfrm>
            <a:off x="9138794" y="2819592"/>
            <a:ext cx="1442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orbel" panose="020B0503020204020204" pitchFamily="34" charset="0"/>
              </a:rPr>
              <a:t>Noise </a:t>
            </a:r>
            <a:r>
              <a:rPr lang="fr-FR" sz="2400" b="1" dirty="0" err="1">
                <a:latin typeface="Corbel" panose="020B0503020204020204" pitchFamily="34" charset="0"/>
              </a:rPr>
              <a:t>wins</a:t>
            </a:r>
            <a:endParaRPr lang="fr-FR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4EC9FA6-636C-2963-A9F1-725BAAD17B41}"/>
                  </a:ext>
                </a:extLst>
              </p:cNvPr>
              <p:cNvSpPr/>
              <p:nvPr/>
            </p:nvSpPr>
            <p:spPr>
              <a:xfrm>
                <a:off x="-4228" y="2407843"/>
                <a:ext cx="172350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dirty="0">
                    <a:latin typeface="Corbel" panose="020B0503020204020204" pitchFamily="34" charset="0"/>
                  </a:rPr>
                  <a:t>Few </a:t>
                </a:r>
                <a:r>
                  <a:rPr lang="fr-FR" sz="2400" dirty="0" err="1">
                    <a:latin typeface="Corbel" panose="020B0503020204020204" pitchFamily="34" charset="0"/>
                  </a:rPr>
                  <a:t>errors</a:t>
                </a:r>
                <a:endParaRPr lang="fr-FR" sz="2400" dirty="0">
                  <a:latin typeface="Corbel" panose="020B0503020204020204" pitchFamily="34" charset="0"/>
                </a:endParaRPr>
              </a:p>
              <a:p>
                <a:pPr algn="ctr"/>
                <a:r>
                  <a:rPr lang="fr-FR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Large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fr-FR" sz="24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4EC9FA6-636C-2963-A9F1-725BAAD17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28" y="2407843"/>
                <a:ext cx="1723501" cy="830997"/>
              </a:xfrm>
              <a:prstGeom prst="rect">
                <a:avLst/>
              </a:prstGeom>
              <a:blipFill>
                <a:blip r:embed="rId3"/>
                <a:stretch>
                  <a:fillRect t="-6061" b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4BE9E84-EFCE-ACC3-21A5-78A93099533A}"/>
                  </a:ext>
                </a:extLst>
              </p:cNvPr>
              <p:cNvSpPr/>
              <p:nvPr/>
            </p:nvSpPr>
            <p:spPr>
              <a:xfrm>
                <a:off x="10136342" y="2390077"/>
                <a:ext cx="215603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dirty="0" err="1">
                    <a:latin typeface="Corbel" panose="020B0503020204020204" pitchFamily="34" charset="0"/>
                  </a:rPr>
                  <a:t>Many</a:t>
                </a:r>
                <a:r>
                  <a:rPr lang="fr-FR" sz="2400" dirty="0">
                    <a:latin typeface="Corbel" panose="020B0503020204020204" pitchFamily="34" charset="0"/>
                  </a:rPr>
                  <a:t> </a:t>
                </a:r>
                <a:r>
                  <a:rPr lang="fr-FR" sz="2400" dirty="0" err="1">
                    <a:latin typeface="Corbel" panose="020B0503020204020204" pitchFamily="34" charset="0"/>
                  </a:rPr>
                  <a:t>errors</a:t>
                </a:r>
                <a:endParaRPr lang="fr-FR" sz="2400" dirty="0">
                  <a:latin typeface="Corbel" panose="020B0503020204020204" pitchFamily="34" charset="0"/>
                </a:endParaRPr>
              </a:p>
              <a:p>
                <a:pPr algn="ctr"/>
                <a:r>
                  <a:rPr lang="fr-FR" sz="2400" dirty="0">
                    <a:latin typeface="Corbel" panose="020B0503020204020204" pitchFamily="34" charset="0"/>
                  </a:rPr>
                  <a:t>Small</a:t>
                </a:r>
                <a:r>
                  <a:rPr lang="fr-FR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fr-FR" sz="24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4BE9E84-EFCE-ACC3-21A5-78A930995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6342" y="2390077"/>
                <a:ext cx="2156039" cy="830997"/>
              </a:xfrm>
              <a:prstGeom prst="rect">
                <a:avLst/>
              </a:prstGeom>
              <a:blipFill>
                <a:blip r:embed="rId4"/>
                <a:stretch>
                  <a:fillRect t="-6061" b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0DE24EDE-B903-57BC-886C-67BD92A8E370}"/>
              </a:ext>
            </a:extLst>
          </p:cNvPr>
          <p:cNvSpPr/>
          <p:nvPr/>
        </p:nvSpPr>
        <p:spPr>
          <a:xfrm rot="5400000">
            <a:off x="5090112" y="2929797"/>
            <a:ext cx="1096380" cy="6740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83B6C4BA-4127-10D9-0AA4-985AAC7470B4}"/>
              </a:ext>
            </a:extLst>
          </p:cNvPr>
          <p:cNvSpPr/>
          <p:nvPr/>
        </p:nvSpPr>
        <p:spPr>
          <a:xfrm>
            <a:off x="4243634" y="3948039"/>
            <a:ext cx="3231401" cy="635638"/>
          </a:xfrm>
          <a:prstGeom prst="cube">
            <a:avLst>
              <a:gd name="adj" fmla="val 75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4B2FCE-C7E3-A87F-2301-638723F39039}"/>
              </a:ext>
            </a:extLst>
          </p:cNvPr>
          <p:cNvSpPr/>
          <p:nvPr/>
        </p:nvSpPr>
        <p:spPr>
          <a:xfrm>
            <a:off x="4801861" y="3981796"/>
            <a:ext cx="2693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Corbel" panose="020B0503020204020204" pitchFamily="34" charset="0"/>
              </a:rPr>
              <a:t>Quantum processor</a:t>
            </a:r>
            <a:endParaRPr lang="fr-FR" sz="2000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B3E2420A-F408-A787-D118-1B12021EA498}"/>
              </a:ext>
            </a:extLst>
          </p:cNvPr>
          <p:cNvSpPr txBox="1">
            <a:spLocks/>
          </p:cNvSpPr>
          <p:nvPr/>
        </p:nvSpPr>
        <p:spPr>
          <a:xfrm>
            <a:off x="588594" y="416315"/>
            <a:ext cx="10108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3373F9-934D-3BD0-D941-D1FFC0A7A3A5}"/>
              </a:ext>
            </a:extLst>
          </p:cNvPr>
          <p:cNvGrpSpPr/>
          <p:nvPr/>
        </p:nvGrpSpPr>
        <p:grpSpPr>
          <a:xfrm>
            <a:off x="446448" y="3412314"/>
            <a:ext cx="822149" cy="1207231"/>
            <a:chOff x="4317209" y="1028700"/>
            <a:chExt cx="382972" cy="5623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4EE1774-7EAD-840C-5888-2F1824D1B750}"/>
                </a:ext>
              </a:extLst>
            </p:cNvPr>
            <p:cNvSpPr/>
            <p:nvPr/>
          </p:nvSpPr>
          <p:spPr bwMode="auto">
            <a:xfrm>
              <a:off x="4338638" y="1028700"/>
              <a:ext cx="338138" cy="3381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0DAD29A1-A2C4-6F33-8FC8-6EB823ED235E}"/>
                </a:ext>
              </a:extLst>
            </p:cNvPr>
            <p:cNvSpPr/>
            <p:nvPr/>
          </p:nvSpPr>
          <p:spPr bwMode="auto">
            <a:xfrm>
              <a:off x="4317209" y="1208078"/>
              <a:ext cx="382972" cy="382972"/>
            </a:xfrm>
            <a:prstGeom prst="arc">
              <a:avLst>
                <a:gd name="adj1" fmla="val 13357594"/>
                <a:gd name="adj2" fmla="val 18937516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259D314-AA0D-9315-4F10-F730B6D80ABF}"/>
                </a:ext>
              </a:extLst>
            </p:cNvPr>
            <p:cNvCxnSpPr/>
            <p:nvPr/>
          </p:nvCxnSpPr>
          <p:spPr bwMode="auto">
            <a:xfrm flipV="1">
              <a:off x="4507707" y="1065167"/>
              <a:ext cx="116681" cy="265204"/>
            </a:xfrm>
            <a:prstGeom prst="straightConnector1">
              <a:avLst/>
            </a:prstGeom>
            <a:solidFill>
              <a:srgbClr val="7DD9CE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FE0F2A7-AEAA-1282-5FFE-17B88A977C3B}"/>
              </a:ext>
            </a:extLst>
          </p:cNvPr>
          <p:cNvGrpSpPr/>
          <p:nvPr/>
        </p:nvGrpSpPr>
        <p:grpSpPr>
          <a:xfrm>
            <a:off x="10744319" y="3360839"/>
            <a:ext cx="822149" cy="1207231"/>
            <a:chOff x="4317209" y="1028700"/>
            <a:chExt cx="382972" cy="5623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ECE78DA-6112-021A-051A-7F4B31894045}"/>
                </a:ext>
              </a:extLst>
            </p:cNvPr>
            <p:cNvSpPr/>
            <p:nvPr/>
          </p:nvSpPr>
          <p:spPr bwMode="auto">
            <a:xfrm>
              <a:off x="4338638" y="1028700"/>
              <a:ext cx="338138" cy="3381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828EC139-AA82-9669-7F32-BE3DB2238E64}"/>
                </a:ext>
              </a:extLst>
            </p:cNvPr>
            <p:cNvSpPr/>
            <p:nvPr/>
          </p:nvSpPr>
          <p:spPr bwMode="auto">
            <a:xfrm>
              <a:off x="4317209" y="1208078"/>
              <a:ext cx="382972" cy="382972"/>
            </a:xfrm>
            <a:prstGeom prst="arc">
              <a:avLst>
                <a:gd name="adj1" fmla="val 13357594"/>
                <a:gd name="adj2" fmla="val 18937516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BF5999B-6C63-8BF2-B40A-37300F12817A}"/>
                </a:ext>
              </a:extLst>
            </p:cNvPr>
            <p:cNvCxnSpPr/>
            <p:nvPr/>
          </p:nvCxnSpPr>
          <p:spPr bwMode="auto">
            <a:xfrm flipV="1">
              <a:off x="4507707" y="1065167"/>
              <a:ext cx="116681" cy="265204"/>
            </a:xfrm>
            <a:prstGeom prst="straightConnector1">
              <a:avLst/>
            </a:prstGeom>
            <a:solidFill>
              <a:srgbClr val="7DD9CE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47" name="Titre 1">
            <a:extLst>
              <a:ext uri="{FF2B5EF4-FFF2-40B4-BE49-F238E27FC236}">
                <a16:creationId xmlns:a16="http://schemas.microsoft.com/office/drawing/2014/main" id="{A51FDC47-1D86-01B6-CC27-0702B7C5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51" y="222383"/>
            <a:ext cx="11609408" cy="853791"/>
          </a:xfrm>
        </p:spPr>
        <p:txBody>
          <a:bodyPr>
            <a:normAutofit/>
          </a:bodyPr>
          <a:lstStyle/>
          <a:p>
            <a:r>
              <a:rPr lang="fr-FR" dirty="0"/>
              <a:t>Need for </a:t>
            </a:r>
            <a:r>
              <a:rPr lang="fr-FR" dirty="0" err="1"/>
              <a:t>interdisciplinarity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B8B17C-1182-BA50-B888-C2390C84F7C4}"/>
              </a:ext>
            </a:extLst>
          </p:cNvPr>
          <p:cNvSpPr/>
          <p:nvPr/>
        </p:nvSpPr>
        <p:spPr>
          <a:xfrm>
            <a:off x="4101656" y="1524669"/>
            <a:ext cx="13305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Resource</a:t>
            </a:r>
          </a:p>
          <a:p>
            <a:pPr algn="ctr"/>
            <a:r>
              <a:rPr lang="fr-FR" sz="2400" dirty="0"/>
              <a:t> 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Control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95CB2D-A03A-BDD4-34A1-22DCD397697B}"/>
              </a:ext>
            </a:extLst>
          </p:cNvPr>
          <p:cNvSpPr/>
          <p:nvPr/>
        </p:nvSpPr>
        <p:spPr>
          <a:xfrm>
            <a:off x="7595212" y="2718903"/>
            <a:ext cx="889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Noise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D71A8E7-8165-6F27-36F0-BA35B334C0CE}"/>
              </a:ext>
            </a:extLst>
          </p:cNvPr>
          <p:cNvCxnSpPr>
            <a:cxnSpLocks/>
          </p:cNvCxnSpPr>
          <p:nvPr/>
        </p:nvCxnSpPr>
        <p:spPr>
          <a:xfrm>
            <a:off x="4801861" y="1936126"/>
            <a:ext cx="0" cy="7825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BFBA1-8211-88D9-15CA-15FEC79BC5FF}"/>
              </a:ext>
            </a:extLst>
          </p:cNvPr>
          <p:cNvSpPr/>
          <p:nvPr/>
        </p:nvSpPr>
        <p:spPr>
          <a:xfrm>
            <a:off x="2266084" y="5527969"/>
            <a:ext cx="7186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Resource-</a:t>
            </a:r>
            <a:r>
              <a:rPr lang="fr-FR" sz="2400" dirty="0" err="1"/>
              <a:t>efficiency</a:t>
            </a:r>
            <a:r>
              <a:rPr lang="fr-FR" sz="2400" dirty="0"/>
              <a:t> </a:t>
            </a:r>
            <a:r>
              <a:rPr lang="fr-FR" sz="2400" dirty="0" err="1"/>
              <a:t>optimizations</a:t>
            </a:r>
            <a:r>
              <a:rPr lang="fr-FR" sz="2400" dirty="0"/>
              <a:t> at the quantum </a:t>
            </a:r>
            <a:r>
              <a:rPr lang="fr-FR" sz="2400" dirty="0" err="1"/>
              <a:t>level</a:t>
            </a:r>
            <a:endParaRPr lang="fr-FR" sz="2400" dirty="0"/>
          </a:p>
          <a:p>
            <a:r>
              <a:rPr lang="fr-FR" sz="2400" dirty="0" err="1"/>
              <a:t>Skills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</a:t>
            </a:r>
            <a:r>
              <a:rPr lang="fr-FR" sz="2400" b="1" dirty="0"/>
              <a:t>quantum </a:t>
            </a:r>
            <a:r>
              <a:rPr lang="fr-FR" sz="2400" b="1" dirty="0" err="1"/>
              <a:t>energetics</a:t>
            </a:r>
            <a:r>
              <a:rPr lang="fr-FR" sz="2400" b="1" dirty="0"/>
              <a:t> / quantum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DE698F5-FFCB-040D-A329-24B25AB28993}"/>
                  </a:ext>
                </a:extLst>
              </p:cNvPr>
              <p:cNvSpPr txBox="1"/>
              <p:nvPr/>
            </p:nvSpPr>
            <p:spPr>
              <a:xfrm>
                <a:off x="6504641" y="1550989"/>
                <a:ext cx="2052998" cy="5847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fr-FR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fr-FR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 </m:t>
                      </m:r>
                      <m:r>
                        <a:rPr lang="fr-FR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fr-F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DE698F5-FFCB-040D-A329-24B25AB28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641" y="1550989"/>
                <a:ext cx="2052998" cy="584775"/>
              </a:xfrm>
              <a:prstGeom prst="rect">
                <a:avLst/>
              </a:prstGeom>
              <a:blipFill>
                <a:blip r:embed="rId5"/>
                <a:stretch>
                  <a:fillRect l="-1807" b="-2000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190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B23374C8-FF8C-AC7E-B4BE-7156A6DD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08" y="2706147"/>
            <a:ext cx="1090318" cy="8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96B4ED5-7D9E-17BA-73B4-99CE13E15411}"/>
              </a:ext>
            </a:extLst>
          </p:cNvPr>
          <p:cNvCxnSpPr>
            <a:cxnSpLocks/>
          </p:cNvCxnSpPr>
          <p:nvPr/>
        </p:nvCxnSpPr>
        <p:spPr>
          <a:xfrm>
            <a:off x="6217326" y="2646473"/>
            <a:ext cx="0" cy="109638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02F9B-9CD4-462C-7F2E-306710436A15}"/>
              </a:ext>
            </a:extLst>
          </p:cNvPr>
          <p:cNvSpPr/>
          <p:nvPr/>
        </p:nvSpPr>
        <p:spPr>
          <a:xfrm>
            <a:off x="2811907" y="2444906"/>
            <a:ext cx="6460611" cy="230258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BDFDE-E8D2-9148-D0DF-D5EE1A20B279}"/>
              </a:ext>
            </a:extLst>
          </p:cNvPr>
          <p:cNvSpPr/>
          <p:nvPr/>
        </p:nvSpPr>
        <p:spPr>
          <a:xfrm>
            <a:off x="4259498" y="2683757"/>
            <a:ext cx="1106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Control</a:t>
            </a:r>
          </a:p>
        </p:txBody>
      </p:sp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0DE24EDE-B903-57BC-886C-67BD92A8E370}"/>
              </a:ext>
            </a:extLst>
          </p:cNvPr>
          <p:cNvSpPr/>
          <p:nvPr/>
        </p:nvSpPr>
        <p:spPr>
          <a:xfrm rot="5400000">
            <a:off x="5090113" y="2857640"/>
            <a:ext cx="1096380" cy="6740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83B6C4BA-4127-10D9-0AA4-985AAC7470B4}"/>
              </a:ext>
            </a:extLst>
          </p:cNvPr>
          <p:cNvSpPr/>
          <p:nvPr/>
        </p:nvSpPr>
        <p:spPr>
          <a:xfrm>
            <a:off x="4243635" y="3875882"/>
            <a:ext cx="3231401" cy="635638"/>
          </a:xfrm>
          <a:prstGeom prst="cube">
            <a:avLst>
              <a:gd name="adj" fmla="val 75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4B2FCE-C7E3-A87F-2301-638723F39039}"/>
              </a:ext>
            </a:extLst>
          </p:cNvPr>
          <p:cNvSpPr/>
          <p:nvPr/>
        </p:nvSpPr>
        <p:spPr>
          <a:xfrm>
            <a:off x="4801862" y="3909639"/>
            <a:ext cx="2693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Corbel" panose="020B0503020204020204" pitchFamily="34" charset="0"/>
              </a:rPr>
              <a:t>Quantum processor</a:t>
            </a:r>
            <a:endParaRPr lang="fr-FR" sz="2000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A59A23-A873-EB56-8A38-D0639C3C4FA0}"/>
              </a:ext>
            </a:extLst>
          </p:cNvPr>
          <p:cNvSpPr/>
          <p:nvPr/>
        </p:nvSpPr>
        <p:spPr>
          <a:xfrm>
            <a:off x="7175996" y="2557801"/>
            <a:ext cx="889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Noise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B3E2420A-F408-A787-D118-1B12021EA498}"/>
              </a:ext>
            </a:extLst>
          </p:cNvPr>
          <p:cNvSpPr txBox="1">
            <a:spLocks/>
          </p:cNvSpPr>
          <p:nvPr/>
        </p:nvSpPr>
        <p:spPr>
          <a:xfrm>
            <a:off x="588594" y="416315"/>
            <a:ext cx="10108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47" name="Titre 1">
            <a:extLst>
              <a:ext uri="{FF2B5EF4-FFF2-40B4-BE49-F238E27FC236}">
                <a16:creationId xmlns:a16="http://schemas.microsoft.com/office/drawing/2014/main" id="{A51FDC47-1D86-01B6-CC27-0702B7C5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51" y="222383"/>
            <a:ext cx="11609408" cy="853791"/>
          </a:xfrm>
        </p:spPr>
        <p:txBody>
          <a:bodyPr>
            <a:normAutofit/>
          </a:bodyPr>
          <a:lstStyle/>
          <a:p>
            <a:r>
              <a:rPr lang="fr-FR" dirty="0"/>
              <a:t>Need for </a:t>
            </a:r>
            <a:r>
              <a:rPr lang="fr-FR" dirty="0" err="1"/>
              <a:t>interdisciplinarity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C7EB6-E44A-D452-D8BE-06A194C8C71F}"/>
              </a:ext>
            </a:extLst>
          </p:cNvPr>
          <p:cNvSpPr/>
          <p:nvPr/>
        </p:nvSpPr>
        <p:spPr>
          <a:xfrm>
            <a:off x="2819717" y="2663879"/>
            <a:ext cx="1369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Quantum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ED00D4-3832-3AF5-95AA-2E567EF39F02}"/>
              </a:ext>
            </a:extLst>
          </p:cNvPr>
          <p:cNvSpPr txBox="1"/>
          <p:nvPr/>
        </p:nvSpPr>
        <p:spPr>
          <a:xfrm>
            <a:off x="2811907" y="1670008"/>
            <a:ext cx="1495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</a:rPr>
              <a:t>Classical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4B294B-021F-CB65-DFD8-F4788B6CD4EB}"/>
              </a:ext>
            </a:extLst>
          </p:cNvPr>
          <p:cNvSpPr/>
          <p:nvPr/>
        </p:nvSpPr>
        <p:spPr>
          <a:xfrm>
            <a:off x="2819717" y="5116123"/>
            <a:ext cx="6460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/>
              <a:t>Creating</a:t>
            </a:r>
            <a:r>
              <a:rPr lang="fr-FR" sz="2400" dirty="0"/>
              <a:t> a quantum/</a:t>
            </a:r>
            <a:r>
              <a:rPr lang="fr-FR" sz="2400" dirty="0" err="1"/>
              <a:t>classical</a:t>
            </a:r>
            <a:r>
              <a:rPr lang="fr-FR" sz="2400" dirty="0"/>
              <a:t> </a:t>
            </a:r>
            <a:r>
              <a:rPr lang="fr-FR" sz="2400" dirty="0" err="1"/>
              <a:t>boundary</a:t>
            </a:r>
            <a:r>
              <a:rPr lang="fr-FR" sz="2400" dirty="0"/>
              <a:t> = a non-</a:t>
            </a:r>
            <a:r>
              <a:rPr lang="fr-FR" sz="2400" dirty="0" err="1"/>
              <a:t>equilibrium</a:t>
            </a:r>
            <a:r>
              <a:rPr lang="fr-FR" sz="2400" dirty="0"/>
              <a:t> situation</a:t>
            </a:r>
          </a:p>
          <a:p>
            <a:r>
              <a:rPr lang="fr-FR" sz="2400" dirty="0"/>
              <a:t>Resource </a:t>
            </a:r>
            <a:r>
              <a:rPr lang="fr-FR" sz="2400" dirty="0" err="1"/>
              <a:t>cost</a:t>
            </a:r>
            <a:r>
              <a:rPr lang="fr-FR" sz="2400" dirty="0"/>
              <a:t> of </a:t>
            </a:r>
            <a:r>
              <a:rPr lang="fr-FR" sz="2400" dirty="0" err="1"/>
              <a:t>trapping</a:t>
            </a:r>
            <a:r>
              <a:rPr lang="fr-FR" sz="2400" dirty="0"/>
              <a:t> a Schrödinger cat? </a:t>
            </a:r>
          </a:p>
        </p:txBody>
      </p:sp>
      <p:grpSp>
        <p:nvGrpSpPr>
          <p:cNvPr id="2" name="Group 42">
            <a:extLst>
              <a:ext uri="{FF2B5EF4-FFF2-40B4-BE49-F238E27FC236}">
                <a16:creationId xmlns:a16="http://schemas.microsoft.com/office/drawing/2014/main" id="{50756FBB-581E-2957-5F05-862AB2668C6D}"/>
              </a:ext>
            </a:extLst>
          </p:cNvPr>
          <p:cNvGrpSpPr/>
          <p:nvPr/>
        </p:nvGrpSpPr>
        <p:grpSpPr>
          <a:xfrm>
            <a:off x="8422666" y="4109694"/>
            <a:ext cx="573254" cy="797284"/>
            <a:chOff x="4317209" y="1028700"/>
            <a:chExt cx="382972" cy="562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EEBF6E-BBC9-C313-4639-494D6985E539}"/>
                </a:ext>
              </a:extLst>
            </p:cNvPr>
            <p:cNvSpPr/>
            <p:nvPr/>
          </p:nvSpPr>
          <p:spPr bwMode="auto">
            <a:xfrm>
              <a:off x="4338638" y="1028700"/>
              <a:ext cx="338138" cy="3381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BF0CD7A3-D60D-3B0C-C8DF-9AE19064DA20}"/>
                </a:ext>
              </a:extLst>
            </p:cNvPr>
            <p:cNvSpPr/>
            <p:nvPr/>
          </p:nvSpPr>
          <p:spPr bwMode="auto">
            <a:xfrm>
              <a:off x="4317209" y="1208078"/>
              <a:ext cx="382972" cy="382972"/>
            </a:xfrm>
            <a:prstGeom prst="arc">
              <a:avLst>
                <a:gd name="adj1" fmla="val 13357594"/>
                <a:gd name="adj2" fmla="val 18937516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7" name="Straight Arrow Connector 45">
              <a:extLst>
                <a:ext uri="{FF2B5EF4-FFF2-40B4-BE49-F238E27FC236}">
                  <a16:creationId xmlns:a16="http://schemas.microsoft.com/office/drawing/2014/main" id="{EA8B137F-A536-39DD-1BF5-CAD4CC27A266}"/>
                </a:ext>
              </a:extLst>
            </p:cNvPr>
            <p:cNvCxnSpPr/>
            <p:nvPr/>
          </p:nvCxnSpPr>
          <p:spPr bwMode="auto">
            <a:xfrm flipV="1">
              <a:off x="4507707" y="1065167"/>
              <a:ext cx="116681" cy="265204"/>
            </a:xfrm>
            <a:prstGeom prst="straightConnector1">
              <a:avLst/>
            </a:prstGeom>
            <a:solidFill>
              <a:srgbClr val="7DD9CE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4668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8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 3" descr="RÃ©sultat de recherche d'images pour &quot;image dÃ© png&quot;">
            <a:extLst>
              <a:ext uri="{FF2B5EF4-FFF2-40B4-BE49-F238E27FC236}">
                <a16:creationId xmlns:a16="http://schemas.microsoft.com/office/drawing/2014/main" id="{B23374C8-FF8C-AC7E-B4BE-7156A6DD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08" y="2706147"/>
            <a:ext cx="1090318" cy="8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96B4ED5-7D9E-17BA-73B4-99CE13E15411}"/>
              </a:ext>
            </a:extLst>
          </p:cNvPr>
          <p:cNvCxnSpPr>
            <a:cxnSpLocks/>
          </p:cNvCxnSpPr>
          <p:nvPr/>
        </p:nvCxnSpPr>
        <p:spPr>
          <a:xfrm>
            <a:off x="6217326" y="2646473"/>
            <a:ext cx="0" cy="109638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02F9B-9CD4-462C-7F2E-306710436A15}"/>
              </a:ext>
            </a:extLst>
          </p:cNvPr>
          <p:cNvSpPr/>
          <p:nvPr/>
        </p:nvSpPr>
        <p:spPr>
          <a:xfrm>
            <a:off x="2811907" y="2444906"/>
            <a:ext cx="6460611" cy="230258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BDFDE-E8D2-9148-D0DF-D5EE1A20B279}"/>
              </a:ext>
            </a:extLst>
          </p:cNvPr>
          <p:cNvSpPr/>
          <p:nvPr/>
        </p:nvSpPr>
        <p:spPr>
          <a:xfrm>
            <a:off x="4259498" y="2683757"/>
            <a:ext cx="1106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Control</a:t>
            </a:r>
          </a:p>
        </p:txBody>
      </p:sp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0DE24EDE-B903-57BC-886C-67BD92A8E370}"/>
              </a:ext>
            </a:extLst>
          </p:cNvPr>
          <p:cNvSpPr/>
          <p:nvPr/>
        </p:nvSpPr>
        <p:spPr>
          <a:xfrm rot="5400000">
            <a:off x="5090113" y="2857640"/>
            <a:ext cx="1096380" cy="6740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83B6C4BA-4127-10D9-0AA4-985AAC7470B4}"/>
              </a:ext>
            </a:extLst>
          </p:cNvPr>
          <p:cNvSpPr/>
          <p:nvPr/>
        </p:nvSpPr>
        <p:spPr>
          <a:xfrm>
            <a:off x="4243635" y="3875882"/>
            <a:ext cx="3231401" cy="635638"/>
          </a:xfrm>
          <a:prstGeom prst="cube">
            <a:avLst>
              <a:gd name="adj" fmla="val 75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4B2FCE-C7E3-A87F-2301-638723F39039}"/>
              </a:ext>
            </a:extLst>
          </p:cNvPr>
          <p:cNvSpPr/>
          <p:nvPr/>
        </p:nvSpPr>
        <p:spPr>
          <a:xfrm>
            <a:off x="4801862" y="3909639"/>
            <a:ext cx="2693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Corbel" panose="020B0503020204020204" pitchFamily="34" charset="0"/>
              </a:rPr>
              <a:t>Quantum processor</a:t>
            </a:r>
            <a:endParaRPr lang="fr-FR" sz="2000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A59A23-A873-EB56-8A38-D0639C3C4FA0}"/>
              </a:ext>
            </a:extLst>
          </p:cNvPr>
          <p:cNvSpPr/>
          <p:nvPr/>
        </p:nvSpPr>
        <p:spPr>
          <a:xfrm>
            <a:off x="7175996" y="2557801"/>
            <a:ext cx="889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Noise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B3E2420A-F408-A787-D118-1B12021EA498}"/>
              </a:ext>
            </a:extLst>
          </p:cNvPr>
          <p:cNvSpPr txBox="1">
            <a:spLocks/>
          </p:cNvSpPr>
          <p:nvPr/>
        </p:nvSpPr>
        <p:spPr>
          <a:xfrm>
            <a:off x="588594" y="416315"/>
            <a:ext cx="10108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47" name="Titre 1">
            <a:extLst>
              <a:ext uri="{FF2B5EF4-FFF2-40B4-BE49-F238E27FC236}">
                <a16:creationId xmlns:a16="http://schemas.microsoft.com/office/drawing/2014/main" id="{A51FDC47-1D86-01B6-CC27-0702B7C5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51" y="222383"/>
            <a:ext cx="11609408" cy="853791"/>
          </a:xfrm>
        </p:spPr>
        <p:txBody>
          <a:bodyPr>
            <a:normAutofit/>
          </a:bodyPr>
          <a:lstStyle/>
          <a:p>
            <a:r>
              <a:rPr lang="fr-FR" dirty="0"/>
              <a:t>Need for </a:t>
            </a:r>
            <a:r>
              <a:rPr lang="fr-FR" dirty="0" err="1"/>
              <a:t>interdisciplinarity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ED00D4-3832-3AF5-95AA-2E567EF39F02}"/>
              </a:ext>
            </a:extLst>
          </p:cNvPr>
          <p:cNvSpPr txBox="1"/>
          <p:nvPr/>
        </p:nvSpPr>
        <p:spPr>
          <a:xfrm>
            <a:off x="4169706" y="1029712"/>
            <a:ext cx="1805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Macro- control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4B294B-021F-CB65-DFD8-F4788B6CD4EB}"/>
              </a:ext>
            </a:extLst>
          </p:cNvPr>
          <p:cNvSpPr/>
          <p:nvPr/>
        </p:nvSpPr>
        <p:spPr>
          <a:xfrm>
            <a:off x="2745020" y="5053556"/>
            <a:ext cx="6853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Resource </a:t>
            </a:r>
            <a:r>
              <a:rPr lang="fr-FR" sz="2400" dirty="0" err="1"/>
              <a:t>efficiency</a:t>
            </a:r>
            <a:r>
              <a:rPr lang="fr-FR" sz="2400" dirty="0"/>
              <a:t> = a </a:t>
            </a:r>
            <a:r>
              <a:rPr lang="fr-FR" sz="2400" dirty="0" err="1"/>
              <a:t>hybrid</a:t>
            </a:r>
            <a:r>
              <a:rPr lang="fr-FR" sz="2400" dirty="0"/>
              <a:t> figure of </a:t>
            </a:r>
            <a:r>
              <a:rPr lang="fr-FR" sz="2400" dirty="0" err="1"/>
              <a:t>merit</a:t>
            </a:r>
            <a:endParaRPr lang="fr-FR" sz="2400" dirty="0"/>
          </a:p>
          <a:p>
            <a:r>
              <a:rPr lang="fr-FR" sz="2400" dirty="0"/>
              <a:t>Need to </a:t>
            </a:r>
            <a:r>
              <a:rPr lang="fr-FR" sz="2400" dirty="0" err="1"/>
              <a:t>articulate</a:t>
            </a:r>
            <a:r>
              <a:rPr lang="fr-FR" sz="2400" dirty="0"/>
              <a:t> </a:t>
            </a:r>
            <a:r>
              <a:rPr lang="fr-FR" sz="2400" dirty="0" err="1"/>
              <a:t>different</a:t>
            </a:r>
            <a:r>
              <a:rPr lang="fr-FR" sz="2400" dirty="0"/>
              <a:t> </a:t>
            </a:r>
            <a:r>
              <a:rPr lang="fr-FR" sz="2400" dirty="0" err="1"/>
              <a:t>levels</a:t>
            </a:r>
            <a:r>
              <a:rPr lang="fr-FR" sz="2400" dirty="0"/>
              <a:t> of description in a </a:t>
            </a:r>
            <a:r>
              <a:rPr lang="fr-FR" sz="2400" dirty="0" err="1"/>
              <a:t>crossed-disciplinary</a:t>
            </a:r>
            <a:r>
              <a:rPr lang="fr-FR" sz="2400" dirty="0"/>
              <a:t> </a:t>
            </a:r>
            <a:r>
              <a:rPr lang="fr-FR" sz="2400" dirty="0" err="1"/>
              <a:t>research</a:t>
            </a:r>
            <a:r>
              <a:rPr lang="fr-FR" sz="2400" dirty="0"/>
              <a:t> </a:t>
            </a:r>
            <a:r>
              <a:rPr lang="fr-FR" sz="2400" dirty="0" err="1"/>
              <a:t>lines</a:t>
            </a:r>
            <a:r>
              <a:rPr lang="fr-FR" sz="2400" dirty="0"/>
              <a:t> =&gt; the QEI</a:t>
            </a: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E8A5A2F7-6074-170D-4FF6-3EB5E29A81C5}"/>
              </a:ext>
            </a:extLst>
          </p:cNvPr>
          <p:cNvSpPr/>
          <p:nvPr/>
        </p:nvSpPr>
        <p:spPr>
          <a:xfrm rot="5400000">
            <a:off x="4952654" y="1418000"/>
            <a:ext cx="1371101" cy="90850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C3AFCC-03E4-75E8-C55A-D7B8DC9742B5}"/>
              </a:ext>
            </a:extLst>
          </p:cNvPr>
          <p:cNvSpPr txBox="1"/>
          <p:nvPr/>
        </p:nvSpPr>
        <p:spPr>
          <a:xfrm>
            <a:off x="1696750" y="1053068"/>
            <a:ext cx="1805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Macro- </a:t>
            </a:r>
            <a:r>
              <a:rPr lang="fr-FR" sz="2400" dirty="0" err="1"/>
              <a:t>resources</a:t>
            </a:r>
            <a:endParaRPr lang="fr-FR" sz="2400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5670FC5-9E4F-6747-88FA-502541B0CEAC}"/>
              </a:ext>
            </a:extLst>
          </p:cNvPr>
          <p:cNvCxnSpPr>
            <a:cxnSpLocks/>
          </p:cNvCxnSpPr>
          <p:nvPr/>
        </p:nvCxnSpPr>
        <p:spPr>
          <a:xfrm flipH="1">
            <a:off x="3054658" y="1477469"/>
            <a:ext cx="967084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2">
            <a:extLst>
              <a:ext uri="{FF2B5EF4-FFF2-40B4-BE49-F238E27FC236}">
                <a16:creationId xmlns:a16="http://schemas.microsoft.com/office/drawing/2014/main" id="{6A25736C-D7C1-F11B-4768-AAFCEF36E959}"/>
              </a:ext>
            </a:extLst>
          </p:cNvPr>
          <p:cNvGrpSpPr/>
          <p:nvPr/>
        </p:nvGrpSpPr>
        <p:grpSpPr>
          <a:xfrm>
            <a:off x="8422666" y="4109694"/>
            <a:ext cx="573254" cy="797284"/>
            <a:chOff x="4317209" y="1028700"/>
            <a:chExt cx="382972" cy="5623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AECB66-C89A-403E-1312-255C7FE82950}"/>
                </a:ext>
              </a:extLst>
            </p:cNvPr>
            <p:cNvSpPr/>
            <p:nvPr/>
          </p:nvSpPr>
          <p:spPr bwMode="auto">
            <a:xfrm>
              <a:off x="4338638" y="1028700"/>
              <a:ext cx="338138" cy="3381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923663D-EDD7-803C-C09C-34AC9F26774A}"/>
                </a:ext>
              </a:extLst>
            </p:cNvPr>
            <p:cNvSpPr/>
            <p:nvPr/>
          </p:nvSpPr>
          <p:spPr bwMode="auto">
            <a:xfrm>
              <a:off x="4317209" y="1208078"/>
              <a:ext cx="382972" cy="382972"/>
            </a:xfrm>
            <a:prstGeom prst="arc">
              <a:avLst>
                <a:gd name="adj1" fmla="val 13357594"/>
                <a:gd name="adj2" fmla="val 18937516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15" name="Straight Arrow Connector 45">
              <a:extLst>
                <a:ext uri="{FF2B5EF4-FFF2-40B4-BE49-F238E27FC236}">
                  <a16:creationId xmlns:a16="http://schemas.microsoft.com/office/drawing/2014/main" id="{D4A854F5-60C2-44D5-C938-DF8152E6F6EB}"/>
                </a:ext>
              </a:extLst>
            </p:cNvPr>
            <p:cNvCxnSpPr/>
            <p:nvPr/>
          </p:nvCxnSpPr>
          <p:spPr bwMode="auto">
            <a:xfrm flipV="1">
              <a:off x="4507707" y="1065167"/>
              <a:ext cx="116681" cy="265204"/>
            </a:xfrm>
            <a:prstGeom prst="straightConnector1">
              <a:avLst/>
            </a:prstGeom>
            <a:solidFill>
              <a:srgbClr val="7DD9CE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38427B4-F68E-ABA0-53FA-9B6B2520121F}"/>
                  </a:ext>
                </a:extLst>
              </p:cNvPr>
              <p:cNvSpPr txBox="1"/>
              <p:nvPr/>
            </p:nvSpPr>
            <p:spPr>
              <a:xfrm>
                <a:off x="9598959" y="3324864"/>
                <a:ext cx="2052998" cy="5847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fr-FR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fr-FR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 </m:t>
                      </m:r>
                      <m:r>
                        <a:rPr lang="fr-FR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fr-F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38427B4-F68E-ABA0-53FA-9B6B25201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959" y="3324864"/>
                <a:ext cx="2052998" cy="584775"/>
              </a:xfrm>
              <a:prstGeom prst="rect">
                <a:avLst/>
              </a:prstGeom>
              <a:blipFill>
                <a:blip r:embed="rId3"/>
                <a:stretch>
                  <a:fillRect l="-1818" b="-1800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53AEB02-F166-C036-A6E1-549F14BA16F8}"/>
              </a:ext>
            </a:extLst>
          </p:cNvPr>
          <p:cNvCxnSpPr>
            <a:cxnSpLocks/>
          </p:cNvCxnSpPr>
          <p:nvPr/>
        </p:nvCxnSpPr>
        <p:spPr>
          <a:xfrm flipH="1">
            <a:off x="1177378" y="1884065"/>
            <a:ext cx="780376" cy="494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2C79907F-D5E6-1C75-F76F-958879665042}"/>
              </a:ext>
            </a:extLst>
          </p:cNvPr>
          <p:cNvSpPr txBox="1"/>
          <p:nvPr/>
        </p:nvSpPr>
        <p:spPr>
          <a:xfrm>
            <a:off x="349262" y="2444906"/>
            <a:ext cx="20817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i="1" dirty="0" err="1"/>
              <a:t>Classical</a:t>
            </a:r>
            <a:r>
              <a:rPr lang="fr-FR" sz="2400" i="1" dirty="0"/>
              <a:t> </a:t>
            </a:r>
            <a:r>
              <a:rPr lang="fr-FR" sz="2400" i="1" dirty="0" err="1"/>
              <a:t>context</a:t>
            </a:r>
            <a:endParaRPr lang="fr-FR" sz="2400" i="1" dirty="0"/>
          </a:p>
          <a:p>
            <a:r>
              <a:rPr lang="fr-FR" sz="2400" i="1" dirty="0"/>
              <a:t>« </a:t>
            </a:r>
            <a:r>
              <a:rPr lang="fr-FR" sz="2400" i="1" dirty="0" err="1"/>
              <a:t>Enabling</a:t>
            </a:r>
            <a:r>
              <a:rPr lang="fr-FR" sz="2400" i="1" dirty="0"/>
              <a:t> technologies »</a:t>
            </a:r>
          </a:p>
        </p:txBody>
      </p:sp>
    </p:spTree>
    <p:extLst>
      <p:ext uri="{BB962C8B-B14F-4D97-AF65-F5344CB8AC3E}">
        <p14:creationId xmlns:p14="http://schemas.microsoft.com/office/powerpoint/2010/main" val="2630967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g232fb081bad_2_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5038" y="266451"/>
            <a:ext cx="6031225" cy="56197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7;g232fb081bad_2_46">
            <a:extLst>
              <a:ext uri="{FF2B5EF4-FFF2-40B4-BE49-F238E27FC236}">
                <a16:creationId xmlns:a16="http://schemas.microsoft.com/office/drawing/2014/main" id="{94C3B066-5271-7728-AA94-A8CA6DC35BFE}"/>
              </a:ext>
            </a:extLst>
          </p:cNvPr>
          <p:cNvSpPr txBox="1"/>
          <p:nvPr/>
        </p:nvSpPr>
        <p:spPr>
          <a:xfrm>
            <a:off x="371526" y="1470814"/>
            <a:ext cx="4873512" cy="38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tabLst>
                <a:tab pos="1257300" algn="l"/>
              </a:tabLst>
            </a:pP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Jun 2022	: PRXQ QEI Vision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paper</a:t>
            </a:r>
            <a:endParaRPr lang="fr-FR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  <a:p>
            <a:pPr>
              <a:tabLst>
                <a:tab pos="1257300" algn="l"/>
              </a:tabLst>
            </a:pP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Aug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2022	: QEI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website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&amp; 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Manifesto</a:t>
            </a:r>
            <a:endParaRPr lang="fr-FR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  <a:p>
            <a:pPr>
              <a:tabLst>
                <a:tab pos="1257300" algn="l"/>
              </a:tabLst>
            </a:pP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Jan 2023	: QEI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board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creation</a:t>
            </a:r>
            <a:endParaRPr lang="fr-FR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  <a:p>
            <a:pPr>
              <a:tabLst>
                <a:tab pos="1257300" algn="l"/>
              </a:tabLst>
            </a:pP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May 2023	: QEI WG@IEEE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kickoff</a:t>
            </a:r>
            <a:endParaRPr lang="fr-FR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  <a:p>
            <a:pPr>
              <a:tabLst>
                <a:tab pos="1257300" algn="l"/>
              </a:tabLst>
            </a:pP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July 2023	: 325 participants, 49 countries, 29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partners</a:t>
            </a:r>
            <a:endParaRPr lang="fr-FR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  <a:p>
            <a:pPr>
              <a:tabLst>
                <a:tab pos="1257300" algn="l"/>
              </a:tabLst>
            </a:pP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July 2023	: YouTube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channel</a:t>
            </a:r>
            <a:endParaRPr lang="fr-FR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  <a:p>
            <a:pPr>
              <a:tabLst>
                <a:tab pos="1257300" algn="l"/>
              </a:tabLst>
            </a:pP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Oct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2023	: COST network deadline</a:t>
            </a:r>
          </a:p>
          <a:p>
            <a:pPr>
              <a:tabLst>
                <a:tab pos="1257300" algn="l"/>
              </a:tabLst>
            </a:pP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Nov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2023	: First QEI workshop, Singapore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AD38C-296A-A4A5-C5E6-DAEC5170E20C}"/>
              </a:ext>
            </a:extLst>
          </p:cNvPr>
          <p:cNvSpPr/>
          <p:nvPr/>
        </p:nvSpPr>
        <p:spPr bwMode="auto">
          <a:xfrm>
            <a:off x="5397192" y="1200455"/>
            <a:ext cx="1085385" cy="14609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D78545-957B-6714-8315-7249F2561859}"/>
              </a:ext>
            </a:extLst>
          </p:cNvPr>
          <p:cNvSpPr/>
          <p:nvPr/>
        </p:nvSpPr>
        <p:spPr bwMode="auto">
          <a:xfrm>
            <a:off x="10090616" y="1200455"/>
            <a:ext cx="1085385" cy="14609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3D01D-8F39-2DCC-E824-005A48AD86EB}"/>
              </a:ext>
            </a:extLst>
          </p:cNvPr>
          <p:cNvSpPr/>
          <p:nvPr/>
        </p:nvSpPr>
        <p:spPr bwMode="auto">
          <a:xfrm>
            <a:off x="10060880" y="2805470"/>
            <a:ext cx="1085385" cy="14609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9EC060-2E8B-57CC-57AC-49AD7849E3FA}"/>
              </a:ext>
            </a:extLst>
          </p:cNvPr>
          <p:cNvSpPr/>
          <p:nvPr/>
        </p:nvSpPr>
        <p:spPr bwMode="auto">
          <a:xfrm>
            <a:off x="8898386" y="2805469"/>
            <a:ext cx="1085385" cy="14609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" name="Google Shape;237;g232fb081bad_2_46">
            <a:extLst>
              <a:ext uri="{FF2B5EF4-FFF2-40B4-BE49-F238E27FC236}">
                <a16:creationId xmlns:a16="http://schemas.microsoft.com/office/drawing/2014/main" id="{45B1C284-2F89-0EE1-FE17-4204018474EA}"/>
              </a:ext>
            </a:extLst>
          </p:cNvPr>
          <p:cNvSpPr txBox="1"/>
          <p:nvPr/>
        </p:nvSpPr>
        <p:spPr>
          <a:xfrm>
            <a:off x="371526" y="5587029"/>
            <a:ext cx="4873512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  <a:hlinkClick r:id="rId4"/>
              </a:rPr>
              <a:t>www.quantum-energy-initiative.org</a:t>
            </a:r>
            <a:endParaRPr lang="fr-FR" sz="2400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r>
              <a:rPr lang="fr-FR" sz="24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  <a:hlinkClick r:id="rId5"/>
              </a:rPr>
              <a:t>https://qei2023.sciencesconf.org/</a:t>
            </a:r>
            <a:endParaRPr lang="fr-FR" sz="2400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DC80FB-CF23-EAE9-B3E7-A046CCA4E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600" y="4517497"/>
            <a:ext cx="2507401" cy="120177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03D4E66-B179-993E-8DC4-C363DB87D859}"/>
              </a:ext>
            </a:extLst>
          </p:cNvPr>
          <p:cNvSpPr txBox="1">
            <a:spLocks/>
          </p:cNvSpPr>
          <p:nvPr/>
        </p:nvSpPr>
        <p:spPr>
          <a:xfrm>
            <a:off x="275571" y="317183"/>
            <a:ext cx="4542613" cy="853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+mn-lt"/>
              </a:rPr>
              <a:t>Timeline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4D09C3-6B05-C5FC-C7F1-7ACFCC79B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254" y="4527157"/>
            <a:ext cx="1851146" cy="115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2EDD-15FF-E408-8E71-16723417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091" y="425453"/>
            <a:ext cx="9567765" cy="799416"/>
          </a:xfrm>
        </p:spPr>
        <p:txBody>
          <a:bodyPr/>
          <a:lstStyle/>
          <a:p>
            <a:r>
              <a:rPr lang="fr-FR" dirty="0">
                <a:latin typeface="+mn-lt"/>
              </a:rPr>
              <a:t>Key </a:t>
            </a:r>
            <a:r>
              <a:rPr lang="fr-FR" dirty="0" err="1">
                <a:latin typeface="+mn-lt"/>
              </a:rPr>
              <a:t>scientific</a:t>
            </a:r>
            <a:r>
              <a:rPr lang="fr-FR" dirty="0">
                <a:latin typeface="+mn-lt"/>
              </a:rPr>
              <a:t> questions and missions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999C8-39F0-FCD0-B4EB-C78F5CE94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57" y="4982146"/>
            <a:ext cx="4038860" cy="1578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alibri" pitchFamily="34" charset="0"/>
              </a:rPr>
              <a:t>Conditions of a quantum energy advantage</a:t>
            </a:r>
          </a:p>
          <a:p>
            <a:pPr marL="0" indent="0">
              <a:buNone/>
            </a:pPr>
            <a:r>
              <a:rPr lang="en-US" sz="2000" b="0" kern="0" dirty="0">
                <a:solidFill>
                  <a:schemeClr val="tx1"/>
                </a:solidFill>
              </a:rPr>
              <a:t>Fundamental bounds and relation to macroscopic energy costs...</a:t>
            </a:r>
          </a:p>
          <a:p>
            <a:pPr marL="0" indent="0">
              <a:buNone/>
            </a:pPr>
            <a:endParaRPr lang="en-US" sz="2000" dirty="0">
              <a:latin typeface="Calibri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0403AAF-C508-0D3A-A3EF-5E815572E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257" y="2082698"/>
            <a:ext cx="3597312" cy="270022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017746-3805-9D1F-D7BC-A4CF2145EED7}"/>
              </a:ext>
            </a:extLst>
          </p:cNvPr>
          <p:cNvSpPr txBox="1">
            <a:spLocks/>
          </p:cNvSpPr>
          <p:nvPr/>
        </p:nvSpPr>
        <p:spPr bwMode="auto">
          <a:xfrm>
            <a:off x="4706552" y="4982146"/>
            <a:ext cx="3697272" cy="139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1" tIns="48364" rIns="96731" bIns="48364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2500" b="1">
                <a:solidFill>
                  <a:schemeClr val="bg2"/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  <a:lvl2pPr marL="434529" indent="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2pPr>
            <a:lvl3pPr marL="1165038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3pPr>
            <a:lvl4pPr marL="1523995" indent="-35769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4pPr>
            <a:lvl5pPr marL="1895546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5pPr>
            <a:lvl6pPr marL="2258282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621018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983754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346490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r>
              <a:rPr lang="en-US" sz="2000" b="0" kern="0" dirty="0">
                <a:solidFill>
                  <a:schemeClr val="tx1"/>
                </a:solidFill>
              </a:rPr>
              <a:t>Resource optimizations </a:t>
            </a:r>
          </a:p>
          <a:p>
            <a:r>
              <a:rPr lang="en-US" sz="2000" b="0" kern="0" dirty="0">
                <a:solidFill>
                  <a:schemeClr val="tx1"/>
                </a:solidFill>
              </a:rPr>
              <a:t>Impact on industrial roadmaps</a:t>
            </a:r>
          </a:p>
          <a:p>
            <a:r>
              <a:rPr lang="en-US" sz="2000" b="0" dirty="0">
                <a:solidFill>
                  <a:schemeClr val="tx1"/>
                </a:solidFill>
                <a:latin typeface="Calibri" pitchFamily="34" charset="0"/>
              </a:rPr>
              <a:t>Standard of energy efficiency for quantum computing...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C146A8-772B-7C5A-DA6A-1AB67FA49572}"/>
              </a:ext>
            </a:extLst>
          </p:cNvPr>
          <p:cNvSpPr txBox="1">
            <a:spLocks/>
          </p:cNvSpPr>
          <p:nvPr/>
        </p:nvSpPr>
        <p:spPr bwMode="auto">
          <a:xfrm>
            <a:off x="8736399" y="4982147"/>
            <a:ext cx="3082119" cy="129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1" tIns="48364" rIns="96731" bIns="48364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2500" b="1">
                <a:solidFill>
                  <a:schemeClr val="bg2"/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  <a:lvl2pPr marL="434529" indent="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2pPr>
            <a:lvl3pPr marL="1165038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3pPr>
            <a:lvl4pPr marL="1523995" indent="-35769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4pPr>
            <a:lvl5pPr marL="1895546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5pPr>
            <a:lvl6pPr marL="2258282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621018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983754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346490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r>
              <a:rPr lang="en-US" sz="2000" b="0" kern="0" dirty="0">
                <a:solidFill>
                  <a:schemeClr val="tx1"/>
                </a:solidFill>
              </a:rPr>
              <a:t>Extension to other quantum technologies</a:t>
            </a:r>
          </a:p>
          <a:p>
            <a:r>
              <a:rPr lang="en-US" sz="2000" b="0" kern="0" dirty="0">
                <a:solidFill>
                  <a:schemeClr val="tx1"/>
                </a:solidFill>
              </a:rPr>
              <a:t>Quantum communications, sensors, machine learning...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09420E3-4E5D-A5C0-4E30-5AECEDFE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97" y="2465429"/>
            <a:ext cx="2760521" cy="1924235"/>
          </a:xfrm>
          <a:prstGeom prst="rect">
            <a:avLst/>
          </a:prstGeom>
        </p:spPr>
      </p:pic>
      <p:pic>
        <p:nvPicPr>
          <p:cNvPr id="8" name="Picture 7" descr="C:\Users\olivier\Desktop\QEI stuff\QEI-logo.emf">
            <a:extLst>
              <a:ext uri="{FF2B5EF4-FFF2-40B4-BE49-F238E27FC236}">
                <a16:creationId xmlns:a16="http://schemas.microsoft.com/office/drawing/2014/main" id="{4B450998-9F4F-535F-C2AF-E07D1494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" y="422622"/>
            <a:ext cx="2061908" cy="8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287;g232fb081bad_2_93">
            <a:extLst>
              <a:ext uri="{FF2B5EF4-FFF2-40B4-BE49-F238E27FC236}">
                <a16:creationId xmlns:a16="http://schemas.microsoft.com/office/drawing/2014/main" id="{FDAA1831-5F5D-46CA-530B-E862249AAE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6590" y="2412466"/>
            <a:ext cx="3597311" cy="20301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36A7B23-4BED-8009-66BC-735AF6D55754}"/>
              </a:ext>
            </a:extLst>
          </p:cNvPr>
          <p:cNvSpPr txBox="1">
            <a:spLocks/>
          </p:cNvSpPr>
          <p:nvPr/>
        </p:nvSpPr>
        <p:spPr bwMode="auto">
          <a:xfrm>
            <a:off x="4070569" y="1756157"/>
            <a:ext cx="6993079" cy="37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1" tIns="48364" rIns="96731" bIns="48364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2500" b="1">
                <a:solidFill>
                  <a:schemeClr val="bg2"/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  <a:lvl2pPr marL="434529" indent="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2pPr>
            <a:lvl3pPr marL="1165038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3pPr>
            <a:lvl4pPr marL="1523995" indent="-35769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4pPr>
            <a:lvl5pPr marL="1895546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/>
                <a:latin typeface="Calibri" pitchFamily="34" charset="0"/>
              </a:defRPr>
            </a:lvl5pPr>
            <a:lvl6pPr marL="2258282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621018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983754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346490" indent="-370294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Ø"/>
              <a:defRPr sz="22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r>
              <a:rPr lang="en-US" sz="2000" b="0" kern="0" dirty="0">
                <a:solidFill>
                  <a:schemeClr val="tx1"/>
                </a:solidFill>
              </a:rPr>
              <a:t>A worldwide, crossed-disciplinary community </a:t>
            </a:r>
            <a:endParaRPr lang="en-US" sz="2000" b="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4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3757D3-E986-1D2F-6392-E88664FC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61" y="193278"/>
            <a:ext cx="10515600" cy="853791"/>
          </a:xfrm>
        </p:spPr>
        <p:txBody>
          <a:bodyPr/>
          <a:lstStyle/>
          <a:p>
            <a:r>
              <a:rPr lang="fr-FR" dirty="0" err="1"/>
              <a:t>Outline</a:t>
            </a:r>
            <a:r>
              <a:rPr lang="fr-FR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260BB-FDBF-6520-1516-4D51A11F4DA3}"/>
              </a:ext>
            </a:extLst>
          </p:cNvPr>
          <p:cNvSpPr/>
          <p:nvPr/>
        </p:nvSpPr>
        <p:spPr>
          <a:xfrm>
            <a:off x="512847" y="2236587"/>
            <a:ext cx="1051560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classical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to quantum </a:t>
            </a: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Energetics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of quantum </a:t>
            </a: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Energy-efficient quantum technologies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193F8F9-F784-A4ED-CDB2-BDE2E82A9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8" y="5855325"/>
            <a:ext cx="2597839" cy="100267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5969B01-0623-4E6D-0CAA-AFB2F7A6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506" y="183257"/>
            <a:ext cx="863812" cy="8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09C24C95-81F3-693B-1936-A533A33C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6855" y="6136406"/>
            <a:ext cx="138846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pPr algn="ctr"/>
            <a:r>
              <a:rPr lang="fr-FR" sz="3600" dirty="0">
                <a:latin typeface="Calibri" pitchFamily="34" charset="0"/>
              </a:rPr>
              <a:t>|QET&gt;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A4FF8EC-4DA0-6077-D539-AE1A3E4C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518" y="6163286"/>
            <a:ext cx="3004204" cy="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1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80CDA0F-E395-7F00-5D21-0B3564A14EEC}"/>
              </a:ext>
            </a:extLst>
          </p:cNvPr>
          <p:cNvSpPr txBox="1"/>
          <p:nvPr/>
        </p:nvSpPr>
        <p:spPr>
          <a:xfrm>
            <a:off x="4345396" y="2040216"/>
            <a:ext cx="4222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Topics: 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Fundamental quantum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Algorithmic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Classical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information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Quantum hardware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High Performance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4652EF-B249-3F16-528E-58F2DE05C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382" y="2949562"/>
            <a:ext cx="3004204" cy="6194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B82FC3-0E11-7C77-32CF-716D42D2C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382" y="3824532"/>
            <a:ext cx="2810133" cy="1487717"/>
          </a:xfrm>
          <a:prstGeom prst="rect">
            <a:avLst/>
          </a:prstGeom>
        </p:spPr>
      </p:pic>
      <p:pic>
        <p:nvPicPr>
          <p:cNvPr id="10" name="Picture 2" descr="💰 Money Bag Emoji | Money Emoji">
            <a:extLst>
              <a:ext uri="{FF2B5EF4-FFF2-40B4-BE49-F238E27FC236}">
                <a16:creationId xmlns:a16="http://schemas.microsoft.com/office/drawing/2014/main" id="{73C0A453-7762-FB5A-0F47-34E1532C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176" y="1404351"/>
            <a:ext cx="1378410" cy="137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9F37129-8961-26F4-E580-FE147B568CAB}"/>
              </a:ext>
            </a:extLst>
          </p:cNvPr>
          <p:cNvSpPr txBox="1"/>
          <p:nvPr/>
        </p:nvSpPr>
        <p:spPr>
          <a:xfrm>
            <a:off x="640976" y="2040216"/>
            <a:ext cx="37200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&amp;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Organizing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committee</a:t>
            </a: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A.Auffèves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(CNRS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MajuLab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CQT)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Y. Gao (NUS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MajuLab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CQT)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O. Ezratty (QEI)</a:t>
            </a:r>
          </a:p>
          <a:p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Jun (A*Star)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N.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(NTU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MajuLab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Poletti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(SUTD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MajuLab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Splettstoesser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Chalmers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Univ.)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R. Whitney (CNRS LPMMC)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FE71049-06CD-E43C-2171-B63159CFA041}"/>
              </a:ext>
            </a:extLst>
          </p:cNvPr>
          <p:cNvSpPr txBox="1"/>
          <p:nvPr/>
        </p:nvSpPr>
        <p:spPr>
          <a:xfrm>
            <a:off x="640976" y="4889448"/>
            <a:ext cx="27584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Plenary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speakers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M. Devoret (Yale) 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Matsuoka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(RIKEN)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M. Ueda (Tokyo) 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Zoller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(ICOQI)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CF8D58-582E-FC42-9CBA-2E4952EA5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067" y="5421788"/>
            <a:ext cx="2706761" cy="10447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7BA3C0-189F-73BB-7B27-68F109B9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76" y="1298562"/>
            <a:ext cx="17907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9C2B856-8B4C-45E7-7708-33CEE299C3FF}"/>
              </a:ext>
            </a:extLst>
          </p:cNvPr>
          <p:cNvSpPr txBox="1"/>
          <p:nvPr/>
        </p:nvSpPr>
        <p:spPr>
          <a:xfrm>
            <a:off x="8044702" y="322281"/>
            <a:ext cx="4626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u="sng" dirty="0">
                <a:solidFill>
                  <a:srgbClr val="0070C0"/>
                </a:solidFill>
              </a:rPr>
              <a:t>https://qei2023.sciencesconf.org/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98E363B-B8C0-B4FD-44E7-B3A826EE2AFC}"/>
              </a:ext>
            </a:extLst>
          </p:cNvPr>
          <p:cNvSpPr txBox="1"/>
          <p:nvPr/>
        </p:nvSpPr>
        <p:spPr>
          <a:xfrm>
            <a:off x="3581215" y="5289847"/>
            <a:ext cx="4700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Open for registrations!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9F176F5-5FE4-4807-9594-7C845BC23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5366" y="394146"/>
            <a:ext cx="4358766" cy="12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37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7E142F-1B6A-27AF-2EA7-05BB2E054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3" y="1422400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9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Quantum Energetics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900" b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Foundations</a:t>
            </a:r>
            <a:r>
              <a:rPr lang="en-US" sz="39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sz="3900" b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Applications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oogle Shape;308;g22d1944db25_16_149">
            <a:extLst>
              <a:ext uri="{FF2B5EF4-FFF2-40B4-BE49-F238E27FC236}">
                <a16:creationId xmlns:a16="http://schemas.microsoft.com/office/drawing/2014/main" id="{CB050835-85B0-4E5F-5704-CA1F6C9E08A4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8120974" y="2663211"/>
            <a:ext cx="2845782" cy="3408121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44D14DF-C98C-91B8-8E10-D2AE3C25B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393" y="829236"/>
            <a:ext cx="3105975" cy="23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8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942" y="211073"/>
            <a:ext cx="9144000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Macroscopic</a:t>
            </a:r>
            <a:r>
              <a:rPr lang="fr-FR" sz="4000" dirty="0"/>
              <a:t> </a:t>
            </a:r>
            <a:r>
              <a:rPr lang="fr-FR" sz="4000" dirty="0" err="1"/>
              <a:t>thermodynamics</a:t>
            </a:r>
            <a:endParaRPr lang="fr-FR" sz="4000" i="1" dirty="0"/>
          </a:p>
        </p:txBody>
      </p:sp>
      <p:sp>
        <p:nvSpPr>
          <p:cNvPr id="127" name="ZoneTexte 126"/>
          <p:cNvSpPr txBox="1"/>
          <p:nvPr/>
        </p:nvSpPr>
        <p:spPr>
          <a:xfrm>
            <a:off x="4049920" y="1372841"/>
            <a:ext cx="5277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5644733" y="1372841"/>
            <a:ext cx="412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i="1" dirty="0">
                <a:latin typeface="Calibri" panose="020F0502020204030204" pitchFamily="34" charset="0"/>
                <a:cs typeface="Calibri" panose="020F0502020204030204" pitchFamily="34" charset="0"/>
              </a:rPr>
              <a:t>Q </a:t>
            </a:r>
          </a:p>
        </p:txBody>
      </p:sp>
      <p:pic>
        <p:nvPicPr>
          <p:cNvPr id="24" name="Image 23" descr="tchou.jpg">
            <a:extLst>
              <a:ext uri="{FF2B5EF4-FFF2-40B4-BE49-F238E27FC236}">
                <a16:creationId xmlns:a16="http://schemas.microsoft.com/office/drawing/2014/main" id="{48E570F1-20E7-3549-BAD2-43F979DA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14" y="1482682"/>
            <a:ext cx="1930359" cy="1411986"/>
          </a:xfrm>
          <a:prstGeom prst="rect">
            <a:avLst/>
          </a:prstGeom>
          <a:ln w="12700" cmpd="sng">
            <a:solidFill>
              <a:srgbClr val="FFFFFF"/>
            </a:solidFill>
          </a:ln>
        </p:spPr>
      </p:pic>
      <p:pic>
        <p:nvPicPr>
          <p:cNvPr id="5" name="Picture 2" descr="Fire PNG Clipart ">
            <a:extLst>
              <a:ext uri="{FF2B5EF4-FFF2-40B4-BE49-F238E27FC236}">
                <a16:creationId xmlns:a16="http://schemas.microsoft.com/office/drawing/2014/main" id="{217CEA7B-0EE8-A26B-AC5E-4A95DFE5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08" y="1605024"/>
            <a:ext cx="1114487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997AD1B-4A9B-BDD0-4C0A-02A0CFCA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44" y="1247280"/>
            <a:ext cx="563116" cy="61287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F8E5FEE-7D3D-6E24-098B-B7D1B271A35A}"/>
              </a:ext>
            </a:extLst>
          </p:cNvPr>
          <p:cNvSpPr/>
          <p:nvPr/>
        </p:nvSpPr>
        <p:spPr>
          <a:xfrm>
            <a:off x="4778861" y="1938049"/>
            <a:ext cx="556591" cy="5433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pic>
        <p:nvPicPr>
          <p:cNvPr id="9" name="Picture 8" descr="Battery Health - Monitor Stats dans l'App Store">
            <a:extLst>
              <a:ext uri="{FF2B5EF4-FFF2-40B4-BE49-F238E27FC236}">
                <a16:creationId xmlns:a16="http://schemas.microsoft.com/office/drawing/2014/main" id="{CCEC638D-A291-19CC-4BD6-F3CFFE791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2895894" y="1801744"/>
            <a:ext cx="1226724" cy="730678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6C68DA-33C7-E66F-8D88-1AC3A75D1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19" y="3957253"/>
            <a:ext cx="1736034" cy="147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1A3C8AF-FCC9-277C-A984-434F5556123D}"/>
                  </a:ext>
                </a:extLst>
              </p:cNvPr>
              <p:cNvSpPr txBox="1"/>
              <p:nvPr/>
            </p:nvSpPr>
            <p:spPr>
              <a:xfrm>
                <a:off x="4979625" y="5534705"/>
                <a:ext cx="160122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3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fr-FR" sz="3000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fr-FR" sz="3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a:rPr lang="fr-FR" sz="3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≥0</m:t>
                    </m:r>
                  </m:oMath>
                </a14:m>
                <a:r>
                  <a:rPr lang="fr-FR" sz="3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1A3C8AF-FCC9-277C-A984-434F55561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625" y="5534705"/>
                <a:ext cx="1601222" cy="553998"/>
              </a:xfrm>
              <a:prstGeom prst="rect">
                <a:avLst/>
              </a:prstGeom>
              <a:blipFill>
                <a:blip r:embed="rId8"/>
                <a:stretch>
                  <a:fillRect l="-2362" b="-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èche vers la gauche 12">
            <a:extLst>
              <a:ext uri="{FF2B5EF4-FFF2-40B4-BE49-F238E27FC236}">
                <a16:creationId xmlns:a16="http://schemas.microsoft.com/office/drawing/2014/main" id="{39D42839-4145-D32E-A470-8D877FBF846F}"/>
              </a:ext>
            </a:extLst>
          </p:cNvPr>
          <p:cNvSpPr/>
          <p:nvPr/>
        </p:nvSpPr>
        <p:spPr>
          <a:xfrm>
            <a:off x="5458155" y="1959457"/>
            <a:ext cx="644163" cy="484098"/>
          </a:xfrm>
          <a:prstGeom prst="lef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a gauche 14">
            <a:extLst>
              <a:ext uri="{FF2B5EF4-FFF2-40B4-BE49-F238E27FC236}">
                <a16:creationId xmlns:a16="http://schemas.microsoft.com/office/drawing/2014/main" id="{2611B51F-450C-515F-FED3-FABF32417536}"/>
              </a:ext>
            </a:extLst>
          </p:cNvPr>
          <p:cNvSpPr/>
          <p:nvPr/>
        </p:nvSpPr>
        <p:spPr>
          <a:xfrm>
            <a:off x="3963618" y="1959457"/>
            <a:ext cx="644163" cy="484098"/>
          </a:xfrm>
          <a:prstGeom prst="lef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605B76-8004-8871-1CA2-87B2848E05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949" y="3963333"/>
            <a:ext cx="1170703" cy="14667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A257442-CA4D-1E7B-FBEB-87293673B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0565" y="3963333"/>
            <a:ext cx="1181038" cy="146670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87BBD56-7F53-2778-3759-701E9432CE4A}"/>
              </a:ext>
            </a:extLst>
          </p:cNvPr>
          <p:cNvSpPr txBox="1"/>
          <p:nvPr/>
        </p:nvSpPr>
        <p:spPr>
          <a:xfrm>
            <a:off x="947688" y="5477862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 Thompson 1824-1907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7E2CDA0-9148-EF69-C2BD-FFAB6129D2BE}"/>
              </a:ext>
            </a:extLst>
          </p:cNvPr>
          <p:cNvSpPr txBox="1"/>
          <p:nvPr/>
        </p:nvSpPr>
        <p:spPr>
          <a:xfrm>
            <a:off x="2343305" y="5477861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Planck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1858-1947</a:t>
            </a: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8FFA5E5C-67F9-D994-DC15-E248605D47DB}"/>
              </a:ext>
            </a:extLst>
          </p:cNvPr>
          <p:cNvSpPr/>
          <p:nvPr/>
        </p:nvSpPr>
        <p:spPr>
          <a:xfrm>
            <a:off x="7620000" y="1372841"/>
            <a:ext cx="515815" cy="460592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3581F22-DDF7-0BD8-5A7B-1361F5A8B306}"/>
                  </a:ext>
                </a:extLst>
              </p:cNvPr>
              <p:cNvSpPr txBox="1"/>
              <p:nvPr/>
            </p:nvSpPr>
            <p:spPr>
              <a:xfrm>
                <a:off x="8577611" y="3049223"/>
                <a:ext cx="2451440" cy="1253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fr-FR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fr-FR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fr-FR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4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4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40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3581F22-DDF7-0BD8-5A7B-1361F5A8B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611" y="3049223"/>
                <a:ext cx="2451440" cy="1253164"/>
              </a:xfrm>
              <a:prstGeom prst="rect">
                <a:avLst/>
              </a:prstGeom>
              <a:blipFill>
                <a:blip r:embed="rId11"/>
                <a:stretch>
                  <a:fillRect l="-4124" r="-1031"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Sadi Carnot (physicien) — Wikipédia">
            <a:extLst>
              <a:ext uri="{FF2B5EF4-FFF2-40B4-BE49-F238E27FC236}">
                <a16:creationId xmlns:a16="http://schemas.microsoft.com/office/drawing/2014/main" id="{B596F9ED-AD7C-677E-FE11-93F4BC9B7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1" y="588313"/>
            <a:ext cx="1334674" cy="178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DD3602-205C-E144-2761-86FCBD36ADC8}"/>
              </a:ext>
            </a:extLst>
          </p:cNvPr>
          <p:cNvSpPr txBox="1"/>
          <p:nvPr/>
        </p:nvSpPr>
        <p:spPr>
          <a:xfrm>
            <a:off x="9022687" y="2423942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Carnot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1796-1832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0" grpId="0"/>
      <p:bldP spid="21" grpId="0" animBg="1"/>
      <p:bldP spid="2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827" y="186928"/>
            <a:ext cx="12109937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Onset</a:t>
            </a:r>
            <a:r>
              <a:rPr lang="fr-FR" sz="4000" dirty="0"/>
              <a:t> of information </a:t>
            </a:r>
            <a:r>
              <a:rPr lang="fr-FR" sz="4000" dirty="0" err="1"/>
              <a:t>thermodynamics</a:t>
            </a:r>
            <a:endParaRPr lang="fr-FR" sz="4000" i="1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0344D37-69F7-C645-9DF9-DE2F08BDDE32}"/>
              </a:ext>
            </a:extLst>
          </p:cNvPr>
          <p:cNvGrpSpPr/>
          <p:nvPr/>
        </p:nvGrpSpPr>
        <p:grpSpPr>
          <a:xfrm>
            <a:off x="935231" y="1352023"/>
            <a:ext cx="2398817" cy="2161731"/>
            <a:chOff x="848464" y="4197069"/>
            <a:chExt cx="2398817" cy="21617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395481-79E4-7746-A269-D099B68BBA0C}"/>
                </a:ext>
              </a:extLst>
            </p:cNvPr>
            <p:cNvSpPr/>
            <p:nvPr/>
          </p:nvSpPr>
          <p:spPr>
            <a:xfrm>
              <a:off x="1547445" y="4208791"/>
              <a:ext cx="1675750" cy="5976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40A7ECA-F07E-434E-86EB-80B3A81C38A8}"/>
                </a:ext>
              </a:extLst>
            </p:cNvPr>
            <p:cNvSpPr/>
            <p:nvPr/>
          </p:nvSpPr>
          <p:spPr>
            <a:xfrm>
              <a:off x="1781906" y="4384432"/>
              <a:ext cx="128953" cy="1172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119B56D-61B8-A041-881A-4815F6A7A62E}"/>
                </a:ext>
              </a:extLst>
            </p:cNvPr>
            <p:cNvSpPr/>
            <p:nvPr/>
          </p:nvSpPr>
          <p:spPr>
            <a:xfrm>
              <a:off x="1934306" y="4536832"/>
              <a:ext cx="128953" cy="1172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CF9155-23AF-FF44-B759-3A348FFF4246}"/>
                </a:ext>
              </a:extLst>
            </p:cNvPr>
            <p:cNvSpPr/>
            <p:nvPr/>
          </p:nvSpPr>
          <p:spPr>
            <a:xfrm>
              <a:off x="1629509" y="4337542"/>
              <a:ext cx="128953" cy="1172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0843A7E-2042-1642-9CCE-E3168AC9BC4C}"/>
                </a:ext>
              </a:extLst>
            </p:cNvPr>
            <p:cNvSpPr/>
            <p:nvPr/>
          </p:nvSpPr>
          <p:spPr>
            <a:xfrm>
              <a:off x="1606063" y="4560279"/>
              <a:ext cx="128953" cy="1172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E74593C-5C0F-DC49-A33F-F69EBD0418F9}"/>
                </a:ext>
              </a:extLst>
            </p:cNvPr>
            <p:cNvSpPr/>
            <p:nvPr/>
          </p:nvSpPr>
          <p:spPr>
            <a:xfrm>
              <a:off x="1723293" y="4630617"/>
              <a:ext cx="128953" cy="1172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C6DE9942-4DD5-0C45-8066-21529543B61A}"/>
                </a:ext>
              </a:extLst>
            </p:cNvPr>
            <p:cNvCxnSpPr/>
            <p:nvPr/>
          </p:nvCxnSpPr>
          <p:spPr>
            <a:xfrm>
              <a:off x="2180486" y="4197069"/>
              <a:ext cx="0" cy="5976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268D5211-7DDA-0047-A3D5-ACAA1DEBC0AF}"/>
                </a:ext>
              </a:extLst>
            </p:cNvPr>
            <p:cNvCxnSpPr/>
            <p:nvPr/>
          </p:nvCxnSpPr>
          <p:spPr>
            <a:xfrm>
              <a:off x="2180486" y="4525111"/>
              <a:ext cx="4572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B4BCA7D-1301-5A4B-A04C-4A9578725811}"/>
                </a:ext>
              </a:extLst>
            </p:cNvPr>
            <p:cNvSpPr/>
            <p:nvPr/>
          </p:nvSpPr>
          <p:spPr>
            <a:xfrm>
              <a:off x="1078522" y="4513385"/>
              <a:ext cx="222738" cy="211016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3EE2D838-8975-014B-82B4-FA27BAD912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60583" y="4501663"/>
              <a:ext cx="1019903" cy="11722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2096B374-6E31-1546-AA2C-A9DC574A5D9D}"/>
                </a:ext>
              </a:extLst>
            </p:cNvPr>
            <p:cNvCxnSpPr>
              <a:cxnSpLocks/>
            </p:cNvCxnSpPr>
            <p:nvPr/>
          </p:nvCxnSpPr>
          <p:spPr>
            <a:xfrm>
              <a:off x="1078522" y="4572001"/>
              <a:ext cx="0" cy="33997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53F0AC-0F07-7749-8DCE-5792C37C5540}"/>
                </a:ext>
              </a:extLst>
            </p:cNvPr>
            <p:cNvSpPr/>
            <p:nvPr/>
          </p:nvSpPr>
          <p:spPr>
            <a:xfrm>
              <a:off x="977418" y="4911971"/>
              <a:ext cx="218334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8730400F-E3AA-B840-BB20-91887AF0D9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464" y="4747848"/>
              <a:ext cx="0" cy="3634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B03D66F-30E8-1142-BCB1-B15755723978}"/>
                </a:ext>
              </a:extLst>
            </p:cNvPr>
            <p:cNvSpPr/>
            <p:nvPr/>
          </p:nvSpPr>
          <p:spPr>
            <a:xfrm>
              <a:off x="1547444" y="5456327"/>
              <a:ext cx="1675751" cy="5976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F123723B-61EC-FE44-8F63-DC9A4B8DA33A}"/>
                </a:ext>
              </a:extLst>
            </p:cNvPr>
            <p:cNvSpPr/>
            <p:nvPr/>
          </p:nvSpPr>
          <p:spPr>
            <a:xfrm>
              <a:off x="2051535" y="5561630"/>
              <a:ext cx="128953" cy="1172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8A2B9D64-C1E4-0E46-8A15-B65A164E1F4C}"/>
                </a:ext>
              </a:extLst>
            </p:cNvPr>
            <p:cNvSpPr/>
            <p:nvPr/>
          </p:nvSpPr>
          <p:spPr>
            <a:xfrm>
              <a:off x="2203935" y="5784368"/>
              <a:ext cx="128953" cy="1172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515B991E-D368-7D45-8720-9B2F965894F4}"/>
                </a:ext>
              </a:extLst>
            </p:cNvPr>
            <p:cNvSpPr/>
            <p:nvPr/>
          </p:nvSpPr>
          <p:spPr>
            <a:xfrm>
              <a:off x="2450119" y="5585078"/>
              <a:ext cx="128953" cy="1172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6FCC19E8-52EC-7046-8182-DAC5BC16659D}"/>
                </a:ext>
              </a:extLst>
            </p:cNvPr>
            <p:cNvSpPr/>
            <p:nvPr/>
          </p:nvSpPr>
          <p:spPr>
            <a:xfrm>
              <a:off x="2708025" y="5807815"/>
              <a:ext cx="128953" cy="1172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EFBCD0A7-B960-7645-B77E-87948627329C}"/>
                </a:ext>
              </a:extLst>
            </p:cNvPr>
            <p:cNvSpPr/>
            <p:nvPr/>
          </p:nvSpPr>
          <p:spPr>
            <a:xfrm>
              <a:off x="1805354" y="5878153"/>
              <a:ext cx="128953" cy="1172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BFDF0E3A-FE8B-4641-8E12-C43D7B485557}"/>
                </a:ext>
              </a:extLst>
            </p:cNvPr>
            <p:cNvCxnSpPr/>
            <p:nvPr/>
          </p:nvCxnSpPr>
          <p:spPr>
            <a:xfrm>
              <a:off x="2841873" y="5450363"/>
              <a:ext cx="0" cy="5976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91E7478C-99E4-0048-9D2F-29D2C6EC507B}"/>
                </a:ext>
              </a:extLst>
            </p:cNvPr>
            <p:cNvCxnSpPr/>
            <p:nvPr/>
          </p:nvCxnSpPr>
          <p:spPr>
            <a:xfrm>
              <a:off x="2790081" y="5702309"/>
              <a:ext cx="457200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22BB945A-1670-414E-B2C5-869B16AD72F3}"/>
                </a:ext>
              </a:extLst>
            </p:cNvPr>
            <p:cNvSpPr/>
            <p:nvPr/>
          </p:nvSpPr>
          <p:spPr>
            <a:xfrm>
              <a:off x="1078522" y="5760921"/>
              <a:ext cx="222738" cy="211016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8537EA3F-4281-4B44-A1F6-65E77C6DC2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0583" y="5749199"/>
              <a:ext cx="1852242" cy="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4B5E5130-68B3-A64E-9045-F1812E0D6071}"/>
                </a:ext>
              </a:extLst>
            </p:cNvPr>
            <p:cNvCxnSpPr>
              <a:cxnSpLocks/>
            </p:cNvCxnSpPr>
            <p:nvPr/>
          </p:nvCxnSpPr>
          <p:spPr>
            <a:xfrm>
              <a:off x="1078522" y="5819537"/>
              <a:ext cx="0" cy="33997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C502B71-6D13-EB4D-96A9-52BB6522A8C7}"/>
                </a:ext>
              </a:extLst>
            </p:cNvPr>
            <p:cNvSpPr/>
            <p:nvPr/>
          </p:nvSpPr>
          <p:spPr>
            <a:xfrm>
              <a:off x="977418" y="6159507"/>
              <a:ext cx="218334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F28A96CD-17E7-7D4B-A841-A26F1FB7E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464" y="5995384"/>
              <a:ext cx="0" cy="363416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B8E1E94-66A0-AF46-A1C8-1E7FAF1A60C7}"/>
              </a:ext>
            </a:extLst>
          </p:cNvPr>
          <p:cNvCxnSpPr/>
          <p:nvPr/>
        </p:nvCxnSpPr>
        <p:spPr>
          <a:xfrm>
            <a:off x="2267252" y="2611280"/>
            <a:ext cx="0" cy="59767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85781B87-29BD-A04F-980A-BAAA658CC429}"/>
              </a:ext>
            </a:extLst>
          </p:cNvPr>
          <p:cNvSpPr txBox="1"/>
          <p:nvPr/>
        </p:nvSpPr>
        <p:spPr>
          <a:xfrm>
            <a:off x="1081014" y="1163414"/>
            <a:ext cx="396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20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D301503-1759-234F-9978-E595F70C10E4}"/>
              </a:ext>
            </a:extLst>
          </p:cNvPr>
          <p:cNvSpPr txBox="1"/>
          <p:nvPr/>
        </p:nvSpPr>
        <p:spPr>
          <a:xfrm>
            <a:off x="1075907" y="2383872"/>
            <a:ext cx="396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2000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6F6FB681-662C-984A-A4C6-FBB85898DD3C}"/>
                  </a:ext>
                </a:extLst>
              </p:cNvPr>
              <p:cNvSpPr txBox="1"/>
              <p:nvPr/>
            </p:nvSpPr>
            <p:spPr>
              <a:xfrm>
                <a:off x="3482807" y="1276287"/>
                <a:ext cx="163179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≤0</m:t>
                      </m:r>
                    </m:oMath>
                  </m:oMathPara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6F6FB681-662C-984A-A4C6-FBB85898D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807" y="1276287"/>
                <a:ext cx="1631793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38D61F8-BEB8-044A-B6B2-E5FF2ABD0E7F}"/>
                  </a:ext>
                </a:extLst>
              </p:cNvPr>
              <p:cNvSpPr txBox="1"/>
              <p:nvPr/>
            </p:nvSpPr>
            <p:spPr>
              <a:xfrm>
                <a:off x="3466584" y="2547270"/>
                <a:ext cx="164372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fr-F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38D61F8-BEB8-044A-B6B2-E5FF2ABD0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584" y="2547270"/>
                <a:ext cx="164372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Sadi Carnot (physicien) — Wikipédia">
            <a:extLst>
              <a:ext uri="{FF2B5EF4-FFF2-40B4-BE49-F238E27FC236}">
                <a16:creationId xmlns:a16="http://schemas.microsoft.com/office/drawing/2014/main" id="{D5F6535F-FF38-2203-5570-473313098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975" y="1329927"/>
            <a:ext cx="1334674" cy="178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6AF42F0-E4B6-140C-45A4-A001307B75C2}"/>
              </a:ext>
            </a:extLst>
          </p:cNvPr>
          <p:cNvSpPr txBox="1"/>
          <p:nvPr/>
        </p:nvSpPr>
        <p:spPr>
          <a:xfrm>
            <a:off x="7466721" y="3165556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Carnot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1796-1832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James Clerk Maxwell — Wikipédia">
            <a:extLst>
              <a:ext uri="{FF2B5EF4-FFF2-40B4-BE49-F238E27FC236}">
                <a16:creationId xmlns:a16="http://schemas.microsoft.com/office/drawing/2014/main" id="{6F668AC0-AD6B-9F8B-820E-121EE9C8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196" y="1329928"/>
            <a:ext cx="1455906" cy="182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53ADDD-D20A-0906-5356-3FBCA7DCE956}"/>
              </a:ext>
            </a:extLst>
          </p:cNvPr>
          <p:cNvSpPr txBox="1"/>
          <p:nvPr/>
        </p:nvSpPr>
        <p:spPr>
          <a:xfrm>
            <a:off x="9272700" y="3202989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C. Maxwell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1831-1879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41D9959-5695-4EF9-E33F-4C39ED2CC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711" y="2084166"/>
            <a:ext cx="770467" cy="1105453"/>
          </a:xfrm>
          <a:prstGeom prst="rect">
            <a:avLst/>
          </a:prstGeom>
          <a:ln>
            <a:noFill/>
          </a:ln>
        </p:spPr>
      </p:pic>
      <p:sp>
        <p:nvSpPr>
          <p:cNvPr id="13" name="Flèche vers la gauche 12">
            <a:extLst>
              <a:ext uri="{FF2B5EF4-FFF2-40B4-BE49-F238E27FC236}">
                <a16:creationId xmlns:a16="http://schemas.microsoft.com/office/drawing/2014/main" id="{0DF02117-BC5D-191B-A074-B9B731A2142D}"/>
              </a:ext>
            </a:extLst>
          </p:cNvPr>
          <p:cNvSpPr/>
          <p:nvPr/>
        </p:nvSpPr>
        <p:spPr>
          <a:xfrm rot="20693118">
            <a:off x="3284936" y="2322283"/>
            <a:ext cx="2190863" cy="461468"/>
          </a:xfrm>
          <a:prstGeom prst="leftArrow">
            <a:avLst>
              <a:gd name="adj1" fmla="val 32971"/>
              <a:gd name="adj2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 descr="landauer.jpg">
            <a:extLst>
              <a:ext uri="{FF2B5EF4-FFF2-40B4-BE49-F238E27FC236}">
                <a16:creationId xmlns:a16="http://schemas.microsoft.com/office/drawing/2014/main" id="{31651F3F-5EDE-A40A-83CD-A01B8656F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86" y="4163854"/>
            <a:ext cx="1295400" cy="192870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D0095EF-83AA-B7B7-644B-B8F4DBEB0C35}"/>
              </a:ext>
            </a:extLst>
          </p:cNvPr>
          <p:cNvSpPr txBox="1"/>
          <p:nvPr/>
        </p:nvSpPr>
        <p:spPr>
          <a:xfrm>
            <a:off x="935231" y="6069756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 </a:t>
            </a:r>
            <a:r>
              <a:rPr lang="fr-FR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Landauer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1927-1999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D16D0A9-B811-C8A6-CF27-4746206AF5C1}"/>
              </a:ext>
            </a:extLst>
          </p:cNvPr>
          <p:cNvGrpSpPr/>
          <p:nvPr/>
        </p:nvGrpSpPr>
        <p:grpSpPr>
          <a:xfrm>
            <a:off x="3336412" y="4131457"/>
            <a:ext cx="5000622" cy="1128667"/>
            <a:chOff x="3336412" y="4131457"/>
            <a:chExt cx="5000622" cy="112866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1055265-5448-7EE6-AD8E-1A5975A51510}"/>
                </a:ext>
              </a:extLst>
            </p:cNvPr>
            <p:cNvSpPr/>
            <p:nvPr/>
          </p:nvSpPr>
          <p:spPr>
            <a:xfrm>
              <a:off x="4035393" y="4357651"/>
              <a:ext cx="2016369" cy="5976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BEDBFFAF-B853-10A7-3105-0B60AE0B3B82}"/>
                </a:ext>
              </a:extLst>
            </p:cNvPr>
            <p:cNvSpPr/>
            <p:nvPr/>
          </p:nvSpPr>
          <p:spPr>
            <a:xfrm>
              <a:off x="4442772" y="4554911"/>
              <a:ext cx="189030" cy="1912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D7CBFDB8-E7F4-7D5D-E7F2-FC491BD1616F}"/>
                </a:ext>
              </a:extLst>
            </p:cNvPr>
            <p:cNvCxnSpPr/>
            <p:nvPr/>
          </p:nvCxnSpPr>
          <p:spPr>
            <a:xfrm>
              <a:off x="5100723" y="4351687"/>
              <a:ext cx="0" cy="5976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D46C44CD-4201-141E-2078-D1A018D088F2}"/>
                </a:ext>
              </a:extLst>
            </p:cNvPr>
            <p:cNvCxnSpPr/>
            <p:nvPr/>
          </p:nvCxnSpPr>
          <p:spPr>
            <a:xfrm>
              <a:off x="5100723" y="4650523"/>
              <a:ext cx="4572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CB47799A-3807-589D-07F3-124CC34D854A}"/>
                </a:ext>
              </a:extLst>
            </p:cNvPr>
            <p:cNvSpPr/>
            <p:nvPr/>
          </p:nvSpPr>
          <p:spPr>
            <a:xfrm>
              <a:off x="3566470" y="4662245"/>
              <a:ext cx="222738" cy="211016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7628C0F3-C797-DE54-9202-D81ED3AA08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8532" y="4650523"/>
              <a:ext cx="1452190" cy="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B273FBDF-F84B-F9BF-36FA-CDF974593578}"/>
                </a:ext>
              </a:extLst>
            </p:cNvPr>
            <p:cNvCxnSpPr>
              <a:cxnSpLocks/>
            </p:cNvCxnSpPr>
            <p:nvPr/>
          </p:nvCxnSpPr>
          <p:spPr>
            <a:xfrm>
              <a:off x="3566470" y="4720861"/>
              <a:ext cx="0" cy="33997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2BBDA47-E2A6-E90A-0117-F84BDDCEB7B3}"/>
                </a:ext>
              </a:extLst>
            </p:cNvPr>
            <p:cNvSpPr/>
            <p:nvPr/>
          </p:nvSpPr>
          <p:spPr>
            <a:xfrm>
              <a:off x="3465366" y="5060831"/>
              <a:ext cx="218334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1EAF3AF9-8523-2FDF-832A-E35E0EFCD7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6412" y="4896708"/>
              <a:ext cx="0" cy="3634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08116C89-F93B-EF3F-F508-1A71FD62A89C}"/>
                </a:ext>
              </a:extLst>
            </p:cNvPr>
            <p:cNvSpPr txBox="1"/>
            <p:nvPr/>
          </p:nvSpPr>
          <p:spPr>
            <a:xfrm>
              <a:off x="3535693" y="4131457"/>
              <a:ext cx="3962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fr-FR" sz="2000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060EA68F-DBC0-B47F-0226-2A44ECFCC823}"/>
                    </a:ext>
                  </a:extLst>
                </p:cNvPr>
                <p:cNvSpPr txBox="1"/>
                <p:nvPr/>
              </p:nvSpPr>
              <p:spPr>
                <a:xfrm>
                  <a:off x="6093278" y="4484608"/>
                  <a:ext cx="224375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2000" i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060EA68F-DBC0-B47F-0226-2A44ECFCC8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3278" y="4484608"/>
                  <a:ext cx="2243756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0B8F6E-1DBA-0867-8A5A-8AF8C6DA6BF5}"/>
              </a:ext>
            </a:extLst>
          </p:cNvPr>
          <p:cNvGrpSpPr/>
          <p:nvPr/>
        </p:nvGrpSpPr>
        <p:grpSpPr>
          <a:xfrm>
            <a:off x="3465366" y="5289749"/>
            <a:ext cx="4727740" cy="1054550"/>
            <a:chOff x="3465366" y="5289749"/>
            <a:chExt cx="4727740" cy="1054550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24221F1D-01DD-3FCA-7417-8F265AB6A3B9}"/>
                </a:ext>
              </a:extLst>
            </p:cNvPr>
            <p:cNvGrpSpPr/>
            <p:nvPr/>
          </p:nvGrpSpPr>
          <p:grpSpPr>
            <a:xfrm>
              <a:off x="3465366" y="5289749"/>
              <a:ext cx="2586396" cy="1054550"/>
              <a:chOff x="5167558" y="3598540"/>
              <a:chExt cx="2612550" cy="1054550"/>
            </a:xfrm>
            <a:noFill/>
          </p:grpSpPr>
          <p:sp>
            <p:nvSpPr>
              <p:cNvPr id="2048" name="Rectangle 2047">
                <a:extLst>
                  <a:ext uri="{FF2B5EF4-FFF2-40B4-BE49-F238E27FC236}">
                    <a16:creationId xmlns:a16="http://schemas.microsoft.com/office/drawing/2014/main" id="{E9D924F0-A77A-30CE-A450-B1C8BAA3E88E}"/>
                  </a:ext>
                </a:extLst>
              </p:cNvPr>
              <p:cNvSpPr/>
              <p:nvPr/>
            </p:nvSpPr>
            <p:spPr>
              <a:xfrm>
                <a:off x="5763739" y="3769493"/>
                <a:ext cx="2016369" cy="59767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051" name="Connecteur droit 2050">
                <a:extLst>
                  <a:ext uri="{FF2B5EF4-FFF2-40B4-BE49-F238E27FC236}">
                    <a16:creationId xmlns:a16="http://schemas.microsoft.com/office/drawing/2014/main" id="{68341918-F71E-1524-A7EE-999D6299AFE4}"/>
                  </a:ext>
                </a:extLst>
              </p:cNvPr>
              <p:cNvCxnSpPr/>
              <p:nvPr/>
            </p:nvCxnSpPr>
            <p:spPr>
              <a:xfrm>
                <a:off x="7205674" y="3769493"/>
                <a:ext cx="0" cy="597672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3" name="Connecteur droit avec flèche 2052">
                <a:extLst>
                  <a:ext uri="{FF2B5EF4-FFF2-40B4-BE49-F238E27FC236}">
                    <a16:creationId xmlns:a16="http://schemas.microsoft.com/office/drawing/2014/main" id="{737BB0D9-7D5D-D013-F479-95A0C0EEF3B5}"/>
                  </a:ext>
                </a:extLst>
              </p:cNvPr>
              <p:cNvCxnSpPr/>
              <p:nvPr/>
            </p:nvCxnSpPr>
            <p:spPr>
              <a:xfrm>
                <a:off x="7229120" y="4062365"/>
                <a:ext cx="457200" cy="0"/>
              </a:xfrm>
              <a:prstGeom prst="straightConnector1">
                <a:avLst/>
              </a:prstGeom>
              <a:grpFill/>
              <a:ln w="5715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4" name="Ellipse 2053">
                <a:extLst>
                  <a:ext uri="{FF2B5EF4-FFF2-40B4-BE49-F238E27FC236}">
                    <a16:creationId xmlns:a16="http://schemas.microsoft.com/office/drawing/2014/main" id="{F4F4EE2D-F6EC-85B0-4051-0D59B4F90376}"/>
                  </a:ext>
                </a:extLst>
              </p:cNvPr>
              <p:cNvSpPr/>
              <p:nvPr/>
            </p:nvSpPr>
            <p:spPr>
              <a:xfrm>
                <a:off x="5294817" y="4074087"/>
                <a:ext cx="222738" cy="21101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055" name="Connecteur droit 2054">
                <a:extLst>
                  <a:ext uri="{FF2B5EF4-FFF2-40B4-BE49-F238E27FC236}">
                    <a16:creationId xmlns:a16="http://schemas.microsoft.com/office/drawing/2014/main" id="{C6B088E8-660C-1E33-EFCD-412DEBEA33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6878" y="4062365"/>
                <a:ext cx="1852242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6" name="Connecteur droit 2055">
                <a:extLst>
                  <a:ext uri="{FF2B5EF4-FFF2-40B4-BE49-F238E27FC236}">
                    <a16:creationId xmlns:a16="http://schemas.microsoft.com/office/drawing/2014/main" id="{8012ABF0-1EE0-3483-F52E-3A1B0C9CA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0803" y="4138565"/>
                <a:ext cx="0" cy="33997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7" name="Rectangle 2056">
                <a:extLst>
                  <a:ext uri="{FF2B5EF4-FFF2-40B4-BE49-F238E27FC236}">
                    <a16:creationId xmlns:a16="http://schemas.microsoft.com/office/drawing/2014/main" id="{2D737CF6-052E-418C-5EDB-BB384E838A8F}"/>
                  </a:ext>
                </a:extLst>
              </p:cNvPr>
              <p:cNvSpPr/>
              <p:nvPr/>
            </p:nvSpPr>
            <p:spPr>
              <a:xfrm>
                <a:off x="5194147" y="4500690"/>
                <a:ext cx="218334" cy="1524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058" name="Connecteur droit avec flèche 2057">
                <a:extLst>
                  <a:ext uri="{FF2B5EF4-FFF2-40B4-BE49-F238E27FC236}">
                    <a16:creationId xmlns:a16="http://schemas.microsoft.com/office/drawing/2014/main" id="{AD605E79-5E66-0BC0-31C2-CF6574D61C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7558" y="4082806"/>
                <a:ext cx="0" cy="363416"/>
              </a:xfrm>
              <a:prstGeom prst="straightConnector1">
                <a:avLst/>
              </a:prstGeom>
              <a:grpFill/>
              <a:ln w="381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9" name="Connecteur droit 2058">
                <a:extLst>
                  <a:ext uri="{FF2B5EF4-FFF2-40B4-BE49-F238E27FC236}">
                    <a16:creationId xmlns:a16="http://schemas.microsoft.com/office/drawing/2014/main" id="{A36D697A-0C57-8E3D-0A12-0BD931852D68}"/>
                  </a:ext>
                </a:extLst>
              </p:cNvPr>
              <p:cNvCxnSpPr/>
              <p:nvPr/>
            </p:nvCxnSpPr>
            <p:spPr>
              <a:xfrm>
                <a:off x="6833993" y="3769493"/>
                <a:ext cx="0" cy="597672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0" name="ZoneTexte 2059">
                <a:extLst>
                  <a:ext uri="{FF2B5EF4-FFF2-40B4-BE49-F238E27FC236}">
                    <a16:creationId xmlns:a16="http://schemas.microsoft.com/office/drawing/2014/main" id="{368CDFD9-84A8-EB0F-BA9C-8C1142748A12}"/>
                  </a:ext>
                </a:extLst>
              </p:cNvPr>
              <p:cNvSpPr txBox="1"/>
              <p:nvPr/>
            </p:nvSpPr>
            <p:spPr>
              <a:xfrm>
                <a:off x="5244385" y="3598540"/>
                <a:ext cx="396262" cy="40011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fr-FR" sz="2000" baseline="-250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1" name="ZoneTexte 2060">
                  <a:extLst>
                    <a:ext uri="{FF2B5EF4-FFF2-40B4-BE49-F238E27FC236}">
                      <a16:creationId xmlns:a16="http://schemas.microsoft.com/office/drawing/2014/main" id="{62621D8D-3E53-9305-A396-CD81C05C2023}"/>
                    </a:ext>
                  </a:extLst>
                </p:cNvPr>
                <p:cNvSpPr txBox="1"/>
                <p:nvPr/>
              </p:nvSpPr>
              <p:spPr>
                <a:xfrm>
                  <a:off x="6129784" y="5588325"/>
                  <a:ext cx="206332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2000" i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2061" name="ZoneTexte 2060">
                  <a:extLst>
                    <a:ext uri="{FF2B5EF4-FFF2-40B4-BE49-F238E27FC236}">
                      <a16:creationId xmlns:a16="http://schemas.microsoft.com/office/drawing/2014/main" id="{62621D8D-3E53-9305-A396-CD81C05C20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9784" y="5588325"/>
                  <a:ext cx="2063322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62" name="Ellipse 2061">
              <a:extLst>
                <a:ext uri="{FF2B5EF4-FFF2-40B4-BE49-F238E27FC236}">
                  <a16:creationId xmlns:a16="http://schemas.microsoft.com/office/drawing/2014/main" id="{026E32A7-8EC0-D8EB-128E-281CE773FA65}"/>
                </a:ext>
              </a:extLst>
            </p:cNvPr>
            <p:cNvSpPr/>
            <p:nvPr/>
          </p:nvSpPr>
          <p:spPr>
            <a:xfrm>
              <a:off x="4454496" y="5668597"/>
              <a:ext cx="189030" cy="1912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63" name="Image 2062" descr="szilard.jpg">
            <a:extLst>
              <a:ext uri="{FF2B5EF4-FFF2-40B4-BE49-F238E27FC236}">
                <a16:creationId xmlns:a16="http://schemas.microsoft.com/office/drawing/2014/main" id="{61F89699-F834-66FD-B33C-6157DBDEB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82" y="4175236"/>
            <a:ext cx="1894520" cy="1894520"/>
          </a:xfrm>
          <a:prstGeom prst="rect">
            <a:avLst/>
          </a:prstGeom>
        </p:spPr>
      </p:pic>
      <p:sp>
        <p:nvSpPr>
          <p:cNvPr id="2064" name="ZoneTexte 2063">
            <a:extLst>
              <a:ext uri="{FF2B5EF4-FFF2-40B4-BE49-F238E27FC236}">
                <a16:creationId xmlns:a16="http://schemas.microsoft.com/office/drawing/2014/main" id="{55194D14-30B5-06CC-018C-7B0AD7476794}"/>
              </a:ext>
            </a:extLst>
          </p:cNvPr>
          <p:cNvSpPr txBox="1"/>
          <p:nvPr/>
        </p:nvSpPr>
        <p:spPr>
          <a:xfrm>
            <a:off x="9067944" y="6097857"/>
            <a:ext cx="160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Szilard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1898-1964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21" grpId="0"/>
      <p:bldP spid="20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443" y="248392"/>
            <a:ext cx="8229600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Stochastic</a:t>
            </a:r>
            <a:r>
              <a:rPr lang="fr-FR" sz="4000" dirty="0"/>
              <a:t> </a:t>
            </a:r>
            <a:r>
              <a:rPr lang="fr-FR" sz="4000" dirty="0" err="1"/>
              <a:t>thermodynamics</a:t>
            </a:r>
            <a:endParaRPr lang="fr-FR" sz="40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36C217F-B0A4-B146-AAB4-0F5F7256EEF6}"/>
              </a:ext>
            </a:extLst>
          </p:cNvPr>
          <p:cNvSpPr txBox="1"/>
          <p:nvPr/>
        </p:nvSpPr>
        <p:spPr>
          <a:xfrm>
            <a:off x="7384002" y="4882083"/>
            <a:ext cx="346541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meanings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, engines,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irreversibility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randomness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Flèche vers la droite 43">
            <a:extLst>
              <a:ext uri="{FF2B5EF4-FFF2-40B4-BE49-F238E27FC236}">
                <a16:creationId xmlns:a16="http://schemas.microsoft.com/office/drawing/2014/main" id="{1FF4C628-E2ED-DF44-85F8-BDAAECC1B0A5}"/>
              </a:ext>
            </a:extLst>
          </p:cNvPr>
          <p:cNvSpPr/>
          <p:nvPr/>
        </p:nvSpPr>
        <p:spPr>
          <a:xfrm>
            <a:off x="1931976" y="5166646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8" name="Grouper 28">
            <a:extLst>
              <a:ext uri="{FF2B5EF4-FFF2-40B4-BE49-F238E27FC236}">
                <a16:creationId xmlns:a16="http://schemas.microsoft.com/office/drawing/2014/main" id="{3DD5566E-751C-014C-AB6B-554312F02E7A}"/>
              </a:ext>
            </a:extLst>
          </p:cNvPr>
          <p:cNvGrpSpPr/>
          <p:nvPr/>
        </p:nvGrpSpPr>
        <p:grpSpPr>
          <a:xfrm rot="20555416">
            <a:off x="4784696" y="4431479"/>
            <a:ext cx="566078" cy="467821"/>
            <a:chOff x="2082799" y="2095500"/>
            <a:chExt cx="3513550" cy="33782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F6F6D93-A997-2A4D-AF25-A07C0AEF2290}"/>
                </a:ext>
              </a:extLst>
            </p:cNvPr>
            <p:cNvSpPr/>
            <p:nvPr/>
          </p:nvSpPr>
          <p:spPr>
            <a:xfrm>
              <a:off x="2730500" y="3073400"/>
              <a:ext cx="2146300" cy="2133600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4E9E8A7A-4898-5747-84F5-0BF7BBBD9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2799" y="2565400"/>
              <a:ext cx="3503178" cy="2908300"/>
            </a:xfrm>
            <a:prstGeom prst="rect">
              <a:avLst/>
            </a:prstGeom>
          </p:spPr>
        </p:pic>
        <p:sp>
          <p:nvSpPr>
            <p:cNvPr id="61" name="Parallélogramme 60">
              <a:extLst>
                <a:ext uri="{FF2B5EF4-FFF2-40B4-BE49-F238E27FC236}">
                  <a16:creationId xmlns:a16="http://schemas.microsoft.com/office/drawing/2014/main" id="{BF428505-1CF8-E44E-9189-20C577238460}"/>
                </a:ext>
              </a:extLst>
            </p:cNvPr>
            <p:cNvSpPr/>
            <p:nvPr/>
          </p:nvSpPr>
          <p:spPr>
            <a:xfrm>
              <a:off x="2730500" y="2349500"/>
              <a:ext cx="2768600" cy="774700"/>
            </a:xfrm>
            <a:prstGeom prst="parallelogram">
              <a:avLst>
                <a:gd name="adj" fmla="val 86539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2AC148FB-269A-D742-AFB0-186EC2E0D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6200" y="2095500"/>
              <a:ext cx="2971800" cy="1181100"/>
            </a:xfrm>
            <a:prstGeom prst="rect">
              <a:avLst/>
            </a:prstGeom>
          </p:spPr>
        </p:pic>
        <p:sp>
          <p:nvSpPr>
            <p:cNvPr id="63" name="Parallélogramme 62">
              <a:extLst>
                <a:ext uri="{FF2B5EF4-FFF2-40B4-BE49-F238E27FC236}">
                  <a16:creationId xmlns:a16="http://schemas.microsoft.com/office/drawing/2014/main" id="{07B9D197-1E9F-944E-8FE2-F8F1DAD606A9}"/>
                </a:ext>
              </a:extLst>
            </p:cNvPr>
            <p:cNvSpPr/>
            <p:nvPr/>
          </p:nvSpPr>
          <p:spPr>
            <a:xfrm rot="16200000" flipV="1">
              <a:off x="3746500" y="3492500"/>
              <a:ext cx="2857500" cy="546100"/>
            </a:xfrm>
            <a:prstGeom prst="parallelogram">
              <a:avLst>
                <a:gd name="adj" fmla="val 132402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F063B758-96BD-1049-B94D-FD2E372BA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347766">
              <a:off x="4748465" y="2522095"/>
              <a:ext cx="847884" cy="2379977"/>
            </a:xfrm>
            <a:prstGeom prst="rect">
              <a:avLst/>
            </a:prstGeom>
          </p:spPr>
        </p:pic>
      </p:grpSp>
      <p:sp>
        <p:nvSpPr>
          <p:cNvPr id="46" name="Flèche vers la droite 45">
            <a:extLst>
              <a:ext uri="{FF2B5EF4-FFF2-40B4-BE49-F238E27FC236}">
                <a16:creationId xmlns:a16="http://schemas.microsoft.com/office/drawing/2014/main" id="{9AC0C9B8-8222-7241-B2F9-E7E62BABC302}"/>
              </a:ext>
            </a:extLst>
          </p:cNvPr>
          <p:cNvSpPr/>
          <p:nvPr/>
        </p:nvSpPr>
        <p:spPr>
          <a:xfrm rot="10800000">
            <a:off x="4657759" y="5137402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ire PNG Clipart ">
            <a:extLst>
              <a:ext uri="{FF2B5EF4-FFF2-40B4-BE49-F238E27FC236}">
                <a16:creationId xmlns:a16="http://schemas.microsoft.com/office/drawing/2014/main" id="{DD53800F-C269-2675-DD27-461039B84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93" y="4665390"/>
            <a:ext cx="1114487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F9B4DA-DBBD-39FE-32D1-2301DC6D6FB6}"/>
              </a:ext>
            </a:extLst>
          </p:cNvPr>
          <p:cNvSpPr/>
          <p:nvPr/>
        </p:nvSpPr>
        <p:spPr>
          <a:xfrm>
            <a:off x="2944884" y="5108282"/>
            <a:ext cx="1426842" cy="597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F1795D0-C790-E075-0500-95E8715DD87E}"/>
              </a:ext>
            </a:extLst>
          </p:cNvPr>
          <p:cNvSpPr/>
          <p:nvPr/>
        </p:nvSpPr>
        <p:spPr>
          <a:xfrm>
            <a:off x="3246755" y="5302284"/>
            <a:ext cx="203945" cy="1944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193130-26F5-9FAC-9758-04B879124A88}"/>
              </a:ext>
            </a:extLst>
          </p:cNvPr>
          <p:cNvCxnSpPr>
            <a:cxnSpLocks/>
          </p:cNvCxnSpPr>
          <p:nvPr/>
        </p:nvCxnSpPr>
        <p:spPr>
          <a:xfrm>
            <a:off x="3693690" y="5108282"/>
            <a:ext cx="0" cy="5976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A9A491F-E7A4-D4E6-22C3-5625C7134C03}"/>
              </a:ext>
            </a:extLst>
          </p:cNvPr>
          <p:cNvSpPr txBox="1"/>
          <p:nvPr/>
        </p:nvSpPr>
        <p:spPr>
          <a:xfrm>
            <a:off x="3176979" y="4631300"/>
            <a:ext cx="3276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CA56EF5-788C-B93C-A175-F2BB767E8511}"/>
              </a:ext>
            </a:extLst>
          </p:cNvPr>
          <p:cNvSpPr txBox="1"/>
          <p:nvPr/>
        </p:nvSpPr>
        <p:spPr>
          <a:xfrm>
            <a:off x="3881496" y="4648725"/>
            <a:ext cx="3276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929F205-6EB5-9C48-42B9-6D7D8E74B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92" y="1749338"/>
            <a:ext cx="4354374" cy="1801240"/>
          </a:xfrm>
          <a:prstGeom prst="rect">
            <a:avLst/>
          </a:prstGeom>
        </p:spPr>
      </p:pic>
      <p:pic>
        <p:nvPicPr>
          <p:cNvPr id="1026" name="Picture 2" descr="2. NATURAL MOLECULAR MACHINES • 1088press">
            <a:extLst>
              <a:ext uri="{FF2B5EF4-FFF2-40B4-BE49-F238E27FC236}">
                <a16:creationId xmlns:a16="http://schemas.microsoft.com/office/drawing/2014/main" id="{5D405F20-99FD-039E-7583-029852493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908" y="2815313"/>
            <a:ext cx="1741771" cy="11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3745403-F4D3-F3E1-9CE2-04C597AA7F32}"/>
              </a:ext>
            </a:extLst>
          </p:cNvPr>
          <p:cNvSpPr txBox="1"/>
          <p:nvPr/>
        </p:nvSpPr>
        <p:spPr>
          <a:xfrm>
            <a:off x="251278" y="983219"/>
            <a:ext cx="102936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Extends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the concepts and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laws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at the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of single </a:t>
            </a:r>
            <a:r>
              <a:rPr lang="fr-F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trajectories</a:t>
            </a:r>
            <a:endParaRPr lang="fr-F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Persistence in mean and extinction on stochastic competitive Gilpin-Ayala  systems with regime switching | Advances in Continuous and Discrete Models  | Full Text">
            <a:extLst>
              <a:ext uri="{FF2B5EF4-FFF2-40B4-BE49-F238E27FC236}">
                <a16:creationId xmlns:a16="http://schemas.microsoft.com/office/drawing/2014/main" id="{9C96A7FB-5443-B827-2E38-9FCF9EE27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78" y="1749338"/>
            <a:ext cx="4846326" cy="207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98D877F-F935-62E3-C366-1C7A090BCCCA}"/>
                  </a:ext>
                </a:extLst>
              </p:cNvPr>
              <p:cNvSpPr txBox="1"/>
              <p:nvPr/>
            </p:nvSpPr>
            <p:spPr>
              <a:xfrm>
                <a:off x="1387884" y="2353648"/>
                <a:ext cx="29886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30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98D877F-F935-62E3-C366-1C7A090BC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884" y="2353648"/>
                <a:ext cx="298864" cy="461665"/>
              </a:xfrm>
              <a:prstGeom prst="rect">
                <a:avLst/>
              </a:prstGeom>
              <a:blipFill>
                <a:blip r:embed="rId7"/>
                <a:stretch>
                  <a:fillRect l="-29167" r="-25000" b="-216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797D131-2CDC-2751-F1BD-A095F3C0F36F}"/>
                  </a:ext>
                </a:extLst>
              </p:cNvPr>
              <p:cNvSpPr txBox="1"/>
              <p:nvPr/>
            </p:nvSpPr>
            <p:spPr>
              <a:xfrm>
                <a:off x="1859545" y="5614722"/>
                <a:ext cx="94865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fr-FR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3000" i="1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797D131-2CDC-2751-F1BD-A095F3C0F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545" y="5614722"/>
                <a:ext cx="948658" cy="461665"/>
              </a:xfrm>
              <a:prstGeom prst="rect">
                <a:avLst/>
              </a:prstGeom>
              <a:blipFill>
                <a:blip r:embed="rId8"/>
                <a:stretch>
                  <a:fillRect l="-9211" r="-13158" b="-351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42133EB-0EDD-E651-E575-E22C25FD6F7F}"/>
                  </a:ext>
                </a:extLst>
              </p:cNvPr>
              <p:cNvSpPr txBox="1"/>
              <p:nvPr/>
            </p:nvSpPr>
            <p:spPr>
              <a:xfrm>
                <a:off x="4657759" y="5714679"/>
                <a:ext cx="83914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fr-FR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3000" i="1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42133EB-0EDD-E651-E575-E22C25FD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759" y="5714679"/>
                <a:ext cx="839140" cy="461665"/>
              </a:xfrm>
              <a:prstGeom prst="rect">
                <a:avLst/>
              </a:prstGeom>
              <a:blipFill>
                <a:blip r:embed="rId9"/>
                <a:stretch>
                  <a:fillRect l="-13433" r="-16418" b="-34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8" descr="Battery Health - Monitor Stats dans l'App Store">
            <a:extLst>
              <a:ext uri="{FF2B5EF4-FFF2-40B4-BE49-F238E27FC236}">
                <a16:creationId xmlns:a16="http://schemas.microsoft.com/office/drawing/2014/main" id="{2959276C-6D62-88DC-AC2E-1537422A1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691836" y="4942657"/>
            <a:ext cx="1226724" cy="730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12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llipse 49">
            <a:extLst>
              <a:ext uri="{FF2B5EF4-FFF2-40B4-BE49-F238E27FC236}">
                <a16:creationId xmlns:a16="http://schemas.microsoft.com/office/drawing/2014/main" id="{E0E74B44-CB63-7B5F-8716-377B71B6AC75}"/>
              </a:ext>
            </a:extLst>
          </p:cNvPr>
          <p:cNvSpPr/>
          <p:nvPr/>
        </p:nvSpPr>
        <p:spPr>
          <a:xfrm>
            <a:off x="8309941" y="1466316"/>
            <a:ext cx="3471622" cy="2009096"/>
          </a:xfrm>
          <a:prstGeom prst="ellipse">
            <a:avLst/>
          </a:prstGeom>
          <a:solidFill>
            <a:schemeClr val="accent1">
              <a:alpha val="4487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6DCC209-5A02-3BF9-DAE3-2AABF1F5D601}"/>
              </a:ext>
            </a:extLst>
          </p:cNvPr>
          <p:cNvSpPr/>
          <p:nvPr/>
        </p:nvSpPr>
        <p:spPr>
          <a:xfrm>
            <a:off x="8287289" y="544801"/>
            <a:ext cx="3471622" cy="2048622"/>
          </a:xfrm>
          <a:prstGeom prst="ellipse">
            <a:avLst/>
          </a:prstGeom>
          <a:solidFill>
            <a:schemeClr val="accent4">
              <a:lumMod val="20000"/>
              <a:lumOff val="80000"/>
              <a:alpha val="4439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442" y="248392"/>
            <a:ext cx="11076157" cy="1143000"/>
          </a:xfrm>
        </p:spPr>
        <p:txBody>
          <a:bodyPr>
            <a:noAutofit/>
          </a:bodyPr>
          <a:lstStyle/>
          <a:p>
            <a:r>
              <a:rPr lang="fr-FR" sz="4000" dirty="0" err="1"/>
              <a:t>Towards</a:t>
            </a:r>
            <a:r>
              <a:rPr lang="fr-FR" sz="4000" dirty="0"/>
              <a:t> quantum </a:t>
            </a:r>
            <a:r>
              <a:rPr lang="fr-FR" sz="4000" dirty="0" err="1"/>
              <a:t>thermodynamics</a:t>
            </a:r>
            <a:r>
              <a:rPr lang="fr-FR" sz="4000" dirty="0"/>
              <a:t> 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0D7BD8-3D26-2041-BFC3-75DC1B88F2D8}"/>
              </a:ext>
            </a:extLst>
          </p:cNvPr>
          <p:cNvSpPr/>
          <p:nvPr/>
        </p:nvSpPr>
        <p:spPr>
          <a:xfrm>
            <a:off x="491076" y="1282971"/>
            <a:ext cx="6950972" cy="197947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Flèche vers la droite 43">
            <a:extLst>
              <a:ext uri="{FF2B5EF4-FFF2-40B4-BE49-F238E27FC236}">
                <a16:creationId xmlns:a16="http://schemas.microsoft.com/office/drawing/2014/main" id="{1FF4C628-E2ED-DF44-85F8-BDAAECC1B0A5}"/>
              </a:ext>
            </a:extLst>
          </p:cNvPr>
          <p:cNvSpPr/>
          <p:nvPr/>
        </p:nvSpPr>
        <p:spPr>
          <a:xfrm>
            <a:off x="1996368" y="1968949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B87C9E3-8F86-6042-A6C3-D28FEE4DF301}"/>
              </a:ext>
            </a:extLst>
          </p:cNvPr>
          <p:cNvSpPr txBox="1"/>
          <p:nvPr/>
        </p:nvSpPr>
        <p:spPr>
          <a:xfrm>
            <a:off x="2091843" y="2409058"/>
            <a:ext cx="1374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fr-FR" sz="2000" i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21A7A0A-CA34-FD47-AE2A-F47393AB1CC5}"/>
              </a:ext>
            </a:extLst>
          </p:cNvPr>
          <p:cNvSpPr txBox="1"/>
          <p:nvPr/>
        </p:nvSpPr>
        <p:spPr>
          <a:xfrm>
            <a:off x="5332410" y="2527745"/>
            <a:ext cx="1374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fr-FR" sz="2000" i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58" name="Grouper 28">
            <a:extLst>
              <a:ext uri="{FF2B5EF4-FFF2-40B4-BE49-F238E27FC236}">
                <a16:creationId xmlns:a16="http://schemas.microsoft.com/office/drawing/2014/main" id="{3DD5566E-751C-014C-AB6B-554312F02E7A}"/>
              </a:ext>
            </a:extLst>
          </p:cNvPr>
          <p:cNvGrpSpPr/>
          <p:nvPr/>
        </p:nvGrpSpPr>
        <p:grpSpPr>
          <a:xfrm rot="20555416">
            <a:off x="5208294" y="1581533"/>
            <a:ext cx="566078" cy="467821"/>
            <a:chOff x="2082799" y="2095500"/>
            <a:chExt cx="3513550" cy="33782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F6F6D93-A997-2A4D-AF25-A07C0AEF2290}"/>
                </a:ext>
              </a:extLst>
            </p:cNvPr>
            <p:cNvSpPr/>
            <p:nvPr/>
          </p:nvSpPr>
          <p:spPr>
            <a:xfrm>
              <a:off x="2730500" y="3073400"/>
              <a:ext cx="2146300" cy="2133600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4E9E8A7A-4898-5747-84F5-0BF7BBBD9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2799" y="2565400"/>
              <a:ext cx="3503178" cy="2908300"/>
            </a:xfrm>
            <a:prstGeom prst="rect">
              <a:avLst/>
            </a:prstGeom>
          </p:spPr>
        </p:pic>
        <p:sp>
          <p:nvSpPr>
            <p:cNvPr id="61" name="Parallélogramme 60">
              <a:extLst>
                <a:ext uri="{FF2B5EF4-FFF2-40B4-BE49-F238E27FC236}">
                  <a16:creationId xmlns:a16="http://schemas.microsoft.com/office/drawing/2014/main" id="{BF428505-1CF8-E44E-9189-20C577238460}"/>
                </a:ext>
              </a:extLst>
            </p:cNvPr>
            <p:cNvSpPr/>
            <p:nvPr/>
          </p:nvSpPr>
          <p:spPr>
            <a:xfrm>
              <a:off x="2730500" y="2349500"/>
              <a:ext cx="2768600" cy="774700"/>
            </a:xfrm>
            <a:prstGeom prst="parallelogram">
              <a:avLst>
                <a:gd name="adj" fmla="val 86539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2AC148FB-269A-D742-AFB0-186EC2E0D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6200" y="2095500"/>
              <a:ext cx="2971800" cy="1181100"/>
            </a:xfrm>
            <a:prstGeom prst="rect">
              <a:avLst/>
            </a:prstGeom>
          </p:spPr>
        </p:pic>
        <p:sp>
          <p:nvSpPr>
            <p:cNvPr id="63" name="Parallélogramme 62">
              <a:extLst>
                <a:ext uri="{FF2B5EF4-FFF2-40B4-BE49-F238E27FC236}">
                  <a16:creationId xmlns:a16="http://schemas.microsoft.com/office/drawing/2014/main" id="{07B9D197-1E9F-944E-8FE2-F8F1DAD606A9}"/>
                </a:ext>
              </a:extLst>
            </p:cNvPr>
            <p:cNvSpPr/>
            <p:nvPr/>
          </p:nvSpPr>
          <p:spPr>
            <a:xfrm rot="16200000" flipV="1">
              <a:off x="3746500" y="3492500"/>
              <a:ext cx="2857500" cy="546100"/>
            </a:xfrm>
            <a:prstGeom prst="parallelogram">
              <a:avLst>
                <a:gd name="adj" fmla="val 132402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F063B758-96BD-1049-B94D-FD2E372BA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347766">
              <a:off x="4748465" y="2522095"/>
              <a:ext cx="847884" cy="2379977"/>
            </a:xfrm>
            <a:prstGeom prst="rect">
              <a:avLst/>
            </a:prstGeom>
          </p:spPr>
        </p:pic>
      </p:grpSp>
      <p:sp>
        <p:nvSpPr>
          <p:cNvPr id="46" name="Flèche vers la droite 45">
            <a:extLst>
              <a:ext uri="{FF2B5EF4-FFF2-40B4-BE49-F238E27FC236}">
                <a16:creationId xmlns:a16="http://schemas.microsoft.com/office/drawing/2014/main" id="{9AC0C9B8-8222-7241-B2F9-E7E62BABC302}"/>
              </a:ext>
            </a:extLst>
          </p:cNvPr>
          <p:cNvSpPr/>
          <p:nvPr/>
        </p:nvSpPr>
        <p:spPr>
          <a:xfrm rot="10800000">
            <a:off x="5141774" y="2114883"/>
            <a:ext cx="825500" cy="406400"/>
          </a:xfrm>
          <a:prstGeom prst="rightArrow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ire PNG Clipart ">
            <a:extLst>
              <a:ext uri="{FF2B5EF4-FFF2-40B4-BE49-F238E27FC236}">
                <a16:creationId xmlns:a16="http://schemas.microsoft.com/office/drawing/2014/main" id="{DD53800F-C269-2675-DD27-461039B84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14" y="1663584"/>
            <a:ext cx="1114487" cy="12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F9B4DA-DBBD-39FE-32D1-2301DC6D6FB6}"/>
              </a:ext>
            </a:extLst>
          </p:cNvPr>
          <p:cNvSpPr/>
          <p:nvPr/>
        </p:nvSpPr>
        <p:spPr>
          <a:xfrm>
            <a:off x="3139409" y="1923611"/>
            <a:ext cx="1426842" cy="597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F1795D0-C790-E075-0500-95E8715DD87E}"/>
              </a:ext>
            </a:extLst>
          </p:cNvPr>
          <p:cNvSpPr/>
          <p:nvPr/>
        </p:nvSpPr>
        <p:spPr>
          <a:xfrm>
            <a:off x="3406111" y="2129336"/>
            <a:ext cx="203945" cy="19448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193130-26F5-9FAC-9758-04B879124A88}"/>
              </a:ext>
            </a:extLst>
          </p:cNvPr>
          <p:cNvCxnSpPr>
            <a:cxnSpLocks/>
          </p:cNvCxnSpPr>
          <p:nvPr/>
        </p:nvCxnSpPr>
        <p:spPr>
          <a:xfrm>
            <a:off x="3888215" y="1923611"/>
            <a:ext cx="0" cy="5976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A9A491F-E7A4-D4E6-22C3-5625C7134C03}"/>
              </a:ext>
            </a:extLst>
          </p:cNvPr>
          <p:cNvSpPr txBox="1"/>
          <p:nvPr/>
        </p:nvSpPr>
        <p:spPr>
          <a:xfrm>
            <a:off x="3139409" y="1446629"/>
            <a:ext cx="5597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CA56EF5-788C-B93C-A175-F2BB767E8511}"/>
              </a:ext>
            </a:extLst>
          </p:cNvPr>
          <p:cNvSpPr txBox="1"/>
          <p:nvPr/>
        </p:nvSpPr>
        <p:spPr>
          <a:xfrm>
            <a:off x="3888215" y="1446629"/>
            <a:ext cx="65904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2F6A02-6AE4-0A8B-E23B-9F2C72B525A3}"/>
              </a:ext>
            </a:extLst>
          </p:cNvPr>
          <p:cNvSpPr/>
          <p:nvPr/>
        </p:nvSpPr>
        <p:spPr>
          <a:xfrm>
            <a:off x="629143" y="3984595"/>
            <a:ext cx="3881790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in engines?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coherence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as a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resource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Work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of 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coherence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Maxwell’s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demons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BD4675A-C5C8-D1DD-D79F-EFCD09AF4066}"/>
              </a:ext>
            </a:extLst>
          </p:cNvPr>
          <p:cNvSpPr/>
          <p:nvPr/>
        </p:nvSpPr>
        <p:spPr>
          <a:xfrm>
            <a:off x="8863384" y="977718"/>
            <a:ext cx="276379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information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09D8C6-873C-2FC8-4282-6678D3C796D9}"/>
              </a:ext>
            </a:extLst>
          </p:cNvPr>
          <p:cNvSpPr/>
          <p:nvPr/>
        </p:nvSpPr>
        <p:spPr>
          <a:xfrm>
            <a:off x="8995119" y="2752319"/>
            <a:ext cx="276379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8BC595-F95E-5245-0B79-CC26D64ABC34}"/>
              </a:ext>
            </a:extLst>
          </p:cNvPr>
          <p:cNvSpPr/>
          <p:nvPr/>
        </p:nvSpPr>
        <p:spPr>
          <a:xfrm>
            <a:off x="9682686" y="1843773"/>
            <a:ext cx="69439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QTD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7338BC8A-2D8B-9C5D-07D3-E1A336E9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697" y="3691792"/>
            <a:ext cx="4796660" cy="114557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89CF4BD9-60D1-1D44-A2DB-5224A02F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1262" y="4099603"/>
            <a:ext cx="1553664" cy="234998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5B28C85-9769-081E-FBB4-B860E2D09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838" y="4988306"/>
            <a:ext cx="5349045" cy="1716437"/>
          </a:xfrm>
          <a:prstGeom prst="rect">
            <a:avLst/>
          </a:prstGeom>
        </p:spPr>
      </p:pic>
      <p:pic>
        <p:nvPicPr>
          <p:cNvPr id="3" name="Picture 8" descr="Battery Health - Monitor Stats dans l'App Store">
            <a:extLst>
              <a:ext uri="{FF2B5EF4-FFF2-40B4-BE49-F238E27FC236}">
                <a16:creationId xmlns:a16="http://schemas.microsoft.com/office/drawing/2014/main" id="{77D861CE-F9F3-409C-0F8A-088356085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18792"/>
          <a:stretch/>
        </p:blipFill>
        <p:spPr bwMode="auto">
          <a:xfrm rot="16200000">
            <a:off x="715421" y="1831391"/>
            <a:ext cx="1226724" cy="730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30078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NepAV4SbSH_anx6lOnWg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21601</TotalTime>
  <Words>2444</Words>
  <Application>Microsoft Macintosh PowerPoint</Application>
  <PresentationFormat>Grand écran</PresentationFormat>
  <Paragraphs>564</Paragraphs>
  <Slides>51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4" baseType="lpstr">
      <vt:lpstr>Abadi</vt:lpstr>
      <vt:lpstr>Arial</vt:lpstr>
      <vt:lpstr>Calibri</vt:lpstr>
      <vt:lpstr>Calibri Light</vt:lpstr>
      <vt:lpstr>Cambria Math</vt:lpstr>
      <vt:lpstr>Century Gothic</vt:lpstr>
      <vt:lpstr>Corbel</vt:lpstr>
      <vt:lpstr>Symbol</vt:lpstr>
      <vt:lpstr>Times New Roman</vt:lpstr>
      <vt:lpstr>Verdana</vt:lpstr>
      <vt:lpstr>Wingdings</vt:lpstr>
      <vt:lpstr>Thème Office</vt:lpstr>
      <vt:lpstr>think-cell Slide</vt:lpstr>
      <vt:lpstr>Présentation PowerPoint</vt:lpstr>
      <vt:lpstr>Présentation PowerPoint</vt:lpstr>
      <vt:lpstr>Présentation PowerPoint</vt:lpstr>
      <vt:lpstr>Outline </vt:lpstr>
      <vt:lpstr>Outline </vt:lpstr>
      <vt:lpstr>Macroscopic thermodynamics</vt:lpstr>
      <vt:lpstr>Onset of information thermodynamics</vt:lpstr>
      <vt:lpstr>Stochastic thermodynamics</vt:lpstr>
      <vt:lpstr>Towards quantum thermodynamics I</vt:lpstr>
      <vt:lpstr>Towards quantum thermodynamics II</vt:lpstr>
      <vt:lpstr>Towards quantum thermodynamics III  energetics</vt:lpstr>
      <vt:lpstr>Emergence of quantum energetics</vt:lpstr>
      <vt:lpstr>Motivations</vt:lpstr>
      <vt:lpstr>Outline </vt:lpstr>
      <vt:lpstr>Scenery and definitions</vt:lpstr>
      <vt:lpstr>Example 1</vt:lpstr>
      <vt:lpstr>Example 2</vt:lpstr>
      <vt:lpstr>Measurement-powered engines (MPE)</vt:lpstr>
      <vt:lpstr>A simple measurement-powered engine</vt:lpstr>
      <vt:lpstr>Experiment done @ ENS Lyon</vt:lpstr>
      <vt:lpstr>An idea that blossomed...</vt:lpstr>
      <vt:lpstr>Measurement-powered engine, season 2</vt:lpstr>
      <vt:lpstr>Measurement-powered engine, season 2</vt:lpstr>
      <vt:lpstr>Measurement-powered engine, season 2</vt:lpstr>
      <vt:lpstr>Characterizing the measurement fuel</vt:lpstr>
      <vt:lpstr>Characterizing the measurement fuel</vt:lpstr>
      <vt:lpstr>Characterizing the measurement fuel</vt:lpstr>
      <vt:lpstr>Energetics of the pre-measurement</vt:lpstr>
      <vt:lpstr>Energetics of pre-measurement</vt:lpstr>
      <vt:lpstr>Measurement fuel: Work or heat?</vt:lpstr>
      <vt:lpstr>Is quantum heat fundamental? It depends on your favourite interpretation... </vt:lpstr>
      <vt:lpstr>Is quantum heat fundamental? It depends on your favourite interpretation... </vt:lpstr>
      <vt:lpstr>First conclusions on quantum energetics</vt:lpstr>
      <vt:lpstr>A safer situation: bipartite quantum energetics</vt:lpstr>
      <vt:lpstr>Application of BQE: Energetics of qubit-light interactions</vt:lpstr>
      <vt:lpstr>Energetics of quantum primitives</vt:lpstr>
      <vt:lpstr>Outline </vt:lpstr>
      <vt:lpstr>A very schematic view on human activities</vt:lpstr>
      <vt:lpstr>Classical computing energy efficiency</vt:lpstr>
      <vt:lpstr>The promise of quantum computing</vt:lpstr>
      <vt:lpstr>Quantum computing current challenges</vt:lpstr>
      <vt:lpstr>Boosting energy efficiency with quantum?  </vt:lpstr>
      <vt:lpstr>Energy hog or energy advantage?</vt:lpstr>
      <vt:lpstr>Need for interdisciplinarity</vt:lpstr>
      <vt:lpstr>Need for interdisciplinarity</vt:lpstr>
      <vt:lpstr>Need for interdisciplinarity</vt:lpstr>
      <vt:lpstr>Need for interdisciplinarity</vt:lpstr>
      <vt:lpstr>Présentation PowerPoint</vt:lpstr>
      <vt:lpstr>Key scientific questions and missions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energy and environmental challenges of quantum computing A. Auffèves (CNRS)</dc:title>
  <dc:creator>Utilisateur Microsoft Office</dc:creator>
  <cp:lastModifiedBy>Auffeves Alexia Suzanne Augusta</cp:lastModifiedBy>
  <cp:revision>514</cp:revision>
  <dcterms:created xsi:type="dcterms:W3CDTF">2022-05-19T12:03:29Z</dcterms:created>
  <dcterms:modified xsi:type="dcterms:W3CDTF">2023-07-03T14:12:58Z</dcterms:modified>
</cp:coreProperties>
</file>