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64" r:id="rId3"/>
    <p:sldMasterId id="2147483677" r:id="rId4"/>
    <p:sldMasterId id="2147483690" r:id="rId5"/>
    <p:sldMasterId id="2147483703" r:id="rId6"/>
    <p:sldMasterId id="2147483721" r:id="rId7"/>
  </p:sldMasterIdLst>
  <p:notesMasterIdLst>
    <p:notesMasterId r:id="rId51"/>
  </p:notesMasterIdLst>
  <p:handoutMasterIdLst>
    <p:handoutMasterId r:id="rId52"/>
  </p:handoutMasterIdLst>
  <p:sldIdLst>
    <p:sldId id="1622" r:id="rId8"/>
    <p:sldId id="1258" r:id="rId9"/>
    <p:sldId id="1218" r:id="rId10"/>
    <p:sldId id="1684" r:id="rId11"/>
    <p:sldId id="1650" r:id="rId12"/>
    <p:sldId id="396" r:id="rId13"/>
    <p:sldId id="1619" r:id="rId14"/>
    <p:sldId id="1681" r:id="rId15"/>
    <p:sldId id="1498" r:id="rId16"/>
    <p:sldId id="1656" r:id="rId17"/>
    <p:sldId id="1655" r:id="rId18"/>
    <p:sldId id="523" r:id="rId19"/>
    <p:sldId id="1658" r:id="rId20"/>
    <p:sldId id="1569" r:id="rId21"/>
    <p:sldId id="1564" r:id="rId22"/>
    <p:sldId id="1647" r:id="rId23"/>
    <p:sldId id="1678" r:id="rId24"/>
    <p:sldId id="1675" r:id="rId25"/>
    <p:sldId id="1661" r:id="rId26"/>
    <p:sldId id="1682" r:id="rId27"/>
    <p:sldId id="1659" r:id="rId28"/>
    <p:sldId id="1571" r:id="rId29"/>
    <p:sldId id="1660" r:id="rId30"/>
    <p:sldId id="319" r:id="rId31"/>
    <p:sldId id="1159" r:id="rId32"/>
    <p:sldId id="1244" r:id="rId33"/>
    <p:sldId id="1256" r:id="rId34"/>
    <p:sldId id="1246" r:id="rId35"/>
    <p:sldId id="1676" r:id="rId36"/>
    <p:sldId id="1248" r:id="rId37"/>
    <p:sldId id="1234" r:id="rId38"/>
    <p:sldId id="1543" r:id="rId39"/>
    <p:sldId id="1549" r:id="rId40"/>
    <p:sldId id="1687" r:id="rId41"/>
    <p:sldId id="1657" r:id="rId42"/>
    <p:sldId id="1688" r:id="rId43"/>
    <p:sldId id="1677" r:id="rId44"/>
    <p:sldId id="1686" r:id="rId45"/>
    <p:sldId id="1685" r:id="rId46"/>
    <p:sldId id="724" r:id="rId47"/>
    <p:sldId id="712" r:id="rId48"/>
    <p:sldId id="1632" r:id="rId49"/>
    <p:sldId id="1683" r:id="rId50"/>
  </p:sldIdLst>
  <p:sldSz cx="12192000" cy="6858000"/>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A8214"/>
    <a:srgbClr val="FFFFFF"/>
    <a:srgbClr val="A00078"/>
    <a:srgbClr val="50AAE6"/>
    <a:srgbClr val="5A6EB4"/>
    <a:srgbClr val="A01E28"/>
    <a:srgbClr val="A08232"/>
    <a:srgbClr val="DCA01E"/>
    <a:srgbClr val="82BE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8" autoAdjust="0"/>
    <p:restoredTop sz="90845" autoAdjust="0"/>
  </p:normalViewPr>
  <p:slideViewPr>
    <p:cSldViewPr>
      <p:cViewPr>
        <p:scale>
          <a:sx n="74" d="100"/>
          <a:sy n="74" d="100"/>
        </p:scale>
        <p:origin x="952" y="888"/>
      </p:cViewPr>
      <p:guideLst>
        <p:guide orient="horz" pos="2160"/>
        <p:guide pos="3840"/>
      </p:guideLst>
    </p:cSldViewPr>
  </p:slideViewPr>
  <p:notesTextViewPr>
    <p:cViewPr>
      <p:scale>
        <a:sx n="1" d="1"/>
        <a:sy n="1" d="1"/>
      </p:scale>
      <p:origin x="0" y="0"/>
    </p:cViewPr>
  </p:notesTextViewPr>
  <p:notesViewPr>
    <p:cSldViewPr>
      <p:cViewPr varScale="1">
        <p:scale>
          <a:sx n="63" d="100"/>
          <a:sy n="63" d="100"/>
        </p:scale>
        <p:origin x="2133" y="5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8" name="Rectangle 4"/>
          <p:cNvSpPr>
            <a:spLocks noGrp="1" noChangeArrowheads="1"/>
          </p:cNvSpPr>
          <p:nvPr>
            <p:ph type="ftr" sz="quarter" idx="2"/>
          </p:nvPr>
        </p:nvSpPr>
        <p:spPr bwMode="auto">
          <a:xfrm>
            <a:off x="3660775" y="468313"/>
            <a:ext cx="2759075" cy="279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latin typeface="Arial" charset="0"/>
              </a:defRPr>
            </a:lvl1pPr>
          </a:lstStyle>
          <a:p>
            <a:pPr>
              <a:defRPr/>
            </a:pPr>
            <a:r>
              <a:rPr lang="de-DE"/>
              <a:t>Prof. Dr. Max Mustermann | Musterfakultät</a:t>
            </a:r>
          </a:p>
        </p:txBody>
      </p:sp>
      <p:sp>
        <p:nvSpPr>
          <p:cNvPr id="47111" name="Text Box 7"/>
          <p:cNvSpPr txBox="1">
            <a:spLocks noChangeArrowheads="1"/>
          </p:cNvSpPr>
          <p:nvPr/>
        </p:nvSpPr>
        <p:spPr bwMode="auto">
          <a:xfrm>
            <a:off x="541338" y="8532813"/>
            <a:ext cx="3103562"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p>
        </p:txBody>
      </p:sp>
      <p:pic>
        <p:nvPicPr>
          <p:cNvPr id="9223" name="Picture 11" descr="KIT-Logo-rgb_d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275" y="188913"/>
            <a:ext cx="10080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579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de-DE" altLang="de-DE"/>
              <a:t>Prof. Dr. Max Mustermann | </a:t>
            </a:r>
            <a:br>
              <a:rPr lang="de-DE" altLang="de-DE"/>
            </a:br>
            <a:r>
              <a:rPr lang="de-DE" altLang="de-DE"/>
              <a:t>Name of Faculty</a:t>
            </a: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970BCF3-701C-4E03-9023-30B550218318}" type="slidenum">
              <a:rPr lang="de-DE"/>
              <a:pPr>
                <a:defRPr/>
              </a:pPr>
              <a:t>‹#›</a:t>
            </a:fld>
            <a:endParaRPr lang="de-DE"/>
          </a:p>
        </p:txBody>
      </p:sp>
    </p:spTree>
    <p:extLst>
      <p:ext uri="{BB962C8B-B14F-4D97-AF65-F5344CB8AC3E}">
        <p14:creationId xmlns:p14="http://schemas.microsoft.com/office/powerpoint/2010/main" val="374032367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wir</a:t>
            </a:r>
            <a:r>
              <a:rPr lang="en-US" dirty="0"/>
              <a:t> </a:t>
            </a:r>
            <a:r>
              <a:rPr lang="en-US" dirty="0" err="1"/>
              <a:t>können</a:t>
            </a:r>
            <a:r>
              <a:rPr lang="en-US" dirty="0"/>
              <a:t> den Becher </a:t>
            </a:r>
            <a:r>
              <a:rPr lang="en-US" dirty="0" err="1"/>
              <a:t>kontinuierlich</a:t>
            </a:r>
            <a:r>
              <a:rPr lang="en-US" dirty="0"/>
              <a:t> in den Donut </a:t>
            </a:r>
            <a:r>
              <a:rPr lang="en-US" dirty="0" err="1"/>
              <a:t>verformen</a:t>
            </a:r>
            <a:r>
              <a:rPr lang="en-US" dirty="0"/>
              <a:t>.</a:t>
            </a:r>
          </a:p>
        </p:txBody>
      </p:sp>
      <p:sp>
        <p:nvSpPr>
          <p:cNvPr id="4" name="Slide Number Placeholder 3"/>
          <p:cNvSpPr>
            <a:spLocks noGrp="1"/>
          </p:cNvSpPr>
          <p:nvPr>
            <p:ph type="sldNum" sz="quarter" idx="5"/>
          </p:nvPr>
        </p:nvSpPr>
        <p:spPr/>
        <p:txBody>
          <a:bodyPr/>
          <a:lstStyle/>
          <a:p>
            <a:fld id="{A24B9DB9-F524-CC4A-BC1A-28BD8EEFB21B}" type="slidenum">
              <a:rPr lang="en-US" smtClean="0"/>
              <a:t>6</a:t>
            </a:fld>
            <a:endParaRPr lang="en-US"/>
          </a:p>
        </p:txBody>
      </p:sp>
    </p:spTree>
    <p:extLst>
      <p:ext uri="{BB962C8B-B14F-4D97-AF65-F5344CB8AC3E}">
        <p14:creationId xmlns:p14="http://schemas.microsoft.com/office/powerpoint/2010/main" val="36688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25</a:t>
            </a:fld>
            <a:endParaRPr lang="de-DE"/>
          </a:p>
        </p:txBody>
      </p:sp>
    </p:spTree>
    <p:extLst>
      <p:ext uri="{BB962C8B-B14F-4D97-AF65-F5344CB8AC3E}">
        <p14:creationId xmlns:p14="http://schemas.microsoft.com/office/powerpoint/2010/main" val="240499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26</a:t>
            </a:fld>
            <a:endParaRPr lang="de-DE"/>
          </a:p>
        </p:txBody>
      </p:sp>
    </p:spTree>
    <p:extLst>
      <p:ext uri="{BB962C8B-B14F-4D97-AF65-F5344CB8AC3E}">
        <p14:creationId xmlns:p14="http://schemas.microsoft.com/office/powerpoint/2010/main" val="12664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30</a:t>
            </a:fld>
            <a:endParaRPr lang="de-DE"/>
          </a:p>
        </p:txBody>
      </p:sp>
    </p:spTree>
    <p:extLst>
      <p:ext uri="{BB962C8B-B14F-4D97-AF65-F5344CB8AC3E}">
        <p14:creationId xmlns:p14="http://schemas.microsoft.com/office/powerpoint/2010/main" val="833298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31</a:t>
            </a:fld>
            <a:endParaRPr lang="de-DE"/>
          </a:p>
        </p:txBody>
      </p:sp>
    </p:spTree>
    <p:extLst>
      <p:ext uri="{BB962C8B-B14F-4D97-AF65-F5344CB8AC3E}">
        <p14:creationId xmlns:p14="http://schemas.microsoft.com/office/powerpoint/2010/main" val="15559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32</a:t>
            </a:fld>
            <a:endParaRPr lang="de-DE"/>
          </a:p>
        </p:txBody>
      </p:sp>
    </p:spTree>
    <p:extLst>
      <p:ext uri="{BB962C8B-B14F-4D97-AF65-F5344CB8AC3E}">
        <p14:creationId xmlns:p14="http://schemas.microsoft.com/office/powerpoint/2010/main" val="3349487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magnetic field or uniaxial strain is used to strengthen the CDW amplitude, at some point the Coulomb interaction will thus make that the inner layers between adjacent bilayers will be anti-aligned. The effective unit cell is a single unit cell, so long-range CDW peaks appear at integer L values. 30s</a:t>
            </a:r>
            <a:endParaRPr lang="en-DE" dirty="0"/>
          </a:p>
        </p:txBody>
      </p:sp>
      <p:sp>
        <p:nvSpPr>
          <p:cNvPr id="4" name="Slide Number Placeholder 3"/>
          <p:cNvSpPr>
            <a:spLocks noGrp="1"/>
          </p:cNvSpPr>
          <p:nvPr>
            <p:ph type="sldNum" sz="quarter" idx="5"/>
          </p:nvPr>
        </p:nvSpPr>
        <p:spPr/>
        <p:txBody>
          <a:bodyPr/>
          <a:lstStyle/>
          <a:p>
            <a:fld id="{8F04D76E-E4BC-544B-806E-B24EA92C1A05}" type="slidenum">
              <a:rPr lang="fr-FR" smtClean="0"/>
              <a:t>40</a:t>
            </a:fld>
            <a:endParaRPr lang="fr-FR"/>
          </a:p>
        </p:txBody>
      </p:sp>
    </p:spTree>
    <p:extLst>
      <p:ext uri="{BB962C8B-B14F-4D97-AF65-F5344CB8AC3E}">
        <p14:creationId xmlns:p14="http://schemas.microsoft.com/office/powerpoint/2010/main" val="1107730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magnetic field or uniaxial strain is used to strengthen the CDW amplitude, at some point the Coulomb interaction will thus make that the inner layers between adjacent bilayers will be anti-aligned. The effective unit cell is a single unit cell, so long-range CDW peaks appear at integer L values. 30s</a:t>
            </a:r>
            <a:endParaRPr lang="en-DE" dirty="0"/>
          </a:p>
        </p:txBody>
      </p:sp>
      <p:sp>
        <p:nvSpPr>
          <p:cNvPr id="4" name="Slide Number Placeholder 3"/>
          <p:cNvSpPr>
            <a:spLocks noGrp="1"/>
          </p:cNvSpPr>
          <p:nvPr>
            <p:ph type="sldNum" sz="quarter" idx="5"/>
          </p:nvPr>
        </p:nvSpPr>
        <p:spPr/>
        <p:txBody>
          <a:bodyPr/>
          <a:lstStyle/>
          <a:p>
            <a:fld id="{8F04D76E-E4BC-544B-806E-B24EA92C1A05}" type="slidenum">
              <a:rPr lang="fr-FR" smtClean="0"/>
              <a:t>41</a:t>
            </a:fld>
            <a:endParaRPr lang="fr-FR"/>
          </a:p>
        </p:txBody>
      </p:sp>
    </p:spTree>
    <p:extLst>
      <p:ext uri="{BB962C8B-B14F-4D97-AF65-F5344CB8AC3E}">
        <p14:creationId xmlns:p14="http://schemas.microsoft.com/office/powerpoint/2010/main" val="2907461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Reply to the strategic recommendation ‘Sharpen the focus’</a:t>
            </a:r>
          </a:p>
        </p:txBody>
      </p:sp>
      <p:sp>
        <p:nvSpPr>
          <p:cNvPr id="4" name="Slide Number Placeholder 3"/>
          <p:cNvSpPr>
            <a:spLocks noGrp="1"/>
          </p:cNvSpPr>
          <p:nvPr>
            <p:ph type="sldNum" sz="quarter" idx="5"/>
          </p:nvPr>
        </p:nvSpPr>
        <p:spPr/>
        <p:txBody>
          <a:bodyPr/>
          <a:lstStyle/>
          <a:p>
            <a:fld id="{E13F729A-0AF0-4995-B32B-9504BC68960C}" type="slidenum">
              <a:rPr lang="de-DE" smtClean="0"/>
              <a:t>9</a:t>
            </a:fld>
            <a:endParaRPr lang="de-DE"/>
          </a:p>
        </p:txBody>
      </p:sp>
    </p:spTree>
    <p:extLst>
      <p:ext uri="{BB962C8B-B14F-4D97-AF65-F5344CB8AC3E}">
        <p14:creationId xmlns:p14="http://schemas.microsoft.com/office/powerpoint/2010/main" val="257351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11</a:t>
            </a:fld>
            <a:endParaRPr lang="de-DE"/>
          </a:p>
        </p:txBody>
      </p:sp>
    </p:spTree>
    <p:extLst>
      <p:ext uri="{BB962C8B-B14F-4D97-AF65-F5344CB8AC3E}">
        <p14:creationId xmlns:p14="http://schemas.microsoft.com/office/powerpoint/2010/main" val="779552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12</a:t>
            </a:fld>
            <a:endParaRPr lang="de-DE"/>
          </a:p>
        </p:txBody>
      </p:sp>
    </p:spTree>
    <p:extLst>
      <p:ext uri="{BB962C8B-B14F-4D97-AF65-F5344CB8AC3E}">
        <p14:creationId xmlns:p14="http://schemas.microsoft.com/office/powerpoint/2010/main" val="154489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14</a:t>
            </a:fld>
            <a:endParaRPr lang="de-DE"/>
          </a:p>
        </p:txBody>
      </p:sp>
    </p:spTree>
    <p:extLst>
      <p:ext uri="{BB962C8B-B14F-4D97-AF65-F5344CB8AC3E}">
        <p14:creationId xmlns:p14="http://schemas.microsoft.com/office/powerpoint/2010/main" val="61520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5E6235-A959-4B89-878D-30C91942C98B}" type="slidenum">
              <a:rPr lang="en-US" smtClean="0"/>
              <a:t>15</a:t>
            </a:fld>
            <a:endParaRPr lang="en-US"/>
          </a:p>
        </p:txBody>
      </p:sp>
      <p:sp>
        <p:nvSpPr>
          <p:cNvPr id="5" name="Date Placeholder 4"/>
          <p:cNvSpPr>
            <a:spLocks noGrp="1"/>
          </p:cNvSpPr>
          <p:nvPr>
            <p:ph type="dt" idx="11"/>
          </p:nvPr>
        </p:nvSpPr>
        <p:spPr/>
        <p:txBody>
          <a:bodyPr/>
          <a:lstStyle/>
          <a:p>
            <a:r>
              <a:rPr lang="en-US"/>
              <a:t>1/11/2014</a:t>
            </a:r>
          </a:p>
        </p:txBody>
      </p:sp>
    </p:spTree>
    <p:extLst>
      <p:ext uri="{BB962C8B-B14F-4D97-AF65-F5344CB8AC3E}">
        <p14:creationId xmlns:p14="http://schemas.microsoft.com/office/powerpoint/2010/main" val="935013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18</a:t>
            </a:fld>
            <a:endParaRPr lang="de-DE"/>
          </a:p>
        </p:txBody>
      </p:sp>
    </p:spTree>
    <p:extLst>
      <p:ext uri="{BB962C8B-B14F-4D97-AF65-F5344CB8AC3E}">
        <p14:creationId xmlns:p14="http://schemas.microsoft.com/office/powerpoint/2010/main" val="2827492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19</a:t>
            </a:fld>
            <a:endParaRPr lang="de-DE"/>
          </a:p>
        </p:txBody>
      </p:sp>
    </p:spTree>
    <p:extLst>
      <p:ext uri="{BB962C8B-B14F-4D97-AF65-F5344CB8AC3E}">
        <p14:creationId xmlns:p14="http://schemas.microsoft.com/office/powerpoint/2010/main" val="3947916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de-DE" altLang="de-DE"/>
              <a:t>Prof. Dr. Max Mustermann | </a:t>
            </a:r>
            <a:br>
              <a:rPr lang="de-DE" altLang="de-DE"/>
            </a:br>
            <a:r>
              <a:rPr lang="de-DE" altLang="de-DE"/>
              <a:t>Name of Faculty</a:t>
            </a:r>
          </a:p>
        </p:txBody>
      </p:sp>
      <p:sp>
        <p:nvSpPr>
          <p:cNvPr id="5" name="Slide Number Placeholder 4"/>
          <p:cNvSpPr>
            <a:spLocks noGrp="1"/>
          </p:cNvSpPr>
          <p:nvPr>
            <p:ph type="sldNum" sz="quarter" idx="5"/>
          </p:nvPr>
        </p:nvSpPr>
        <p:spPr/>
        <p:txBody>
          <a:bodyPr/>
          <a:lstStyle/>
          <a:p>
            <a:pPr>
              <a:defRPr/>
            </a:pPr>
            <a:fld id="{5970BCF3-701C-4E03-9023-30B550218318}" type="slidenum">
              <a:rPr lang="de-DE" smtClean="0"/>
              <a:pPr>
                <a:defRPr/>
              </a:pPr>
              <a:t>23</a:t>
            </a:fld>
            <a:endParaRPr lang="de-DE"/>
          </a:p>
        </p:txBody>
      </p:sp>
    </p:spTree>
    <p:extLst>
      <p:ext uri="{BB962C8B-B14F-4D97-AF65-F5344CB8AC3E}">
        <p14:creationId xmlns:p14="http://schemas.microsoft.com/office/powerpoint/2010/main" val="3021826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13.jpe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4DDD3CA-84EF-DC40-86CC-3F2362F57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8825" y="3648075"/>
            <a:ext cx="4812435" cy="2710505"/>
          </a:xfrm>
          <a:prstGeom prst="rect">
            <a:avLst/>
          </a:prstGeom>
        </p:spPr>
      </p:pic>
      <p:pic>
        <p:nvPicPr>
          <p:cNvPr id="11" name="Picture 10">
            <a:extLst>
              <a:ext uri="{FF2B5EF4-FFF2-40B4-BE49-F238E27FC236}">
                <a16:creationId xmlns:a16="http://schemas.microsoft.com/office/drawing/2014/main" id="{1CEA12FB-B09C-874B-A000-8F4202443D07}"/>
              </a:ext>
            </a:extLst>
          </p:cNvPr>
          <p:cNvPicPr>
            <a:picLocks noChangeAspect="1"/>
          </p:cNvPicPr>
          <p:nvPr userDrawn="1"/>
        </p:nvPicPr>
        <p:blipFill>
          <a:blip r:embed="rId3"/>
          <a:stretch>
            <a:fillRect/>
          </a:stretch>
        </p:blipFill>
        <p:spPr>
          <a:xfrm>
            <a:off x="8269930" y="3571836"/>
            <a:ext cx="3905269" cy="2907803"/>
          </a:xfrm>
          <a:prstGeom prst="rect">
            <a:avLst/>
          </a:prstGeom>
        </p:spPr>
      </p:pic>
      <p:pic>
        <p:nvPicPr>
          <p:cNvPr id="15" name="Picture 14">
            <a:extLst>
              <a:ext uri="{FF2B5EF4-FFF2-40B4-BE49-F238E27FC236}">
                <a16:creationId xmlns:a16="http://schemas.microsoft.com/office/drawing/2014/main" id="{CAB80C67-1BE3-984B-BCBA-A3CA336ADB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846" y="3571835"/>
            <a:ext cx="3502548" cy="3026965"/>
          </a:xfrm>
          <a:prstGeom prst="rect">
            <a:avLst/>
          </a:prstGeom>
        </p:spPr>
      </p:pic>
      <p:pic>
        <p:nvPicPr>
          <p:cNvPr id="26635" name="Picture 9" descr="II_rahmen_neu_titel"/>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7938"/>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3" name="Text Box 21"/>
          <p:cNvSpPr txBox="1">
            <a:spLocks noChangeArrowheads="1"/>
          </p:cNvSpPr>
          <p:nvPr/>
        </p:nvSpPr>
        <p:spPr bwMode="auto">
          <a:xfrm>
            <a:off x="514352" y="3366344"/>
            <a:ext cx="6733777"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000" dirty="0">
                <a:solidFill>
                  <a:schemeClr val="bg1"/>
                </a:solidFill>
              </a:rPr>
              <a:t>MATTHIEU LE TACON - INSTITUT FÜR FESTKÖRPERPHYSIK</a:t>
            </a:r>
          </a:p>
        </p:txBody>
      </p:sp>
      <p:sp>
        <p:nvSpPr>
          <p:cNvPr id="14" name="Text Box 14"/>
          <p:cNvSpPr txBox="1">
            <a:spLocks noChangeArrowheads="1"/>
          </p:cNvSpPr>
          <p:nvPr/>
        </p:nvSpPr>
        <p:spPr bwMode="auto">
          <a:xfrm>
            <a:off x="9757834" y="6497639"/>
            <a:ext cx="2302933" cy="244475"/>
          </a:xfrm>
          <a:prstGeom prst="rect">
            <a:avLst/>
          </a:prstGeom>
          <a:noFill/>
          <a:ln w="9525">
            <a:noFill/>
            <a:miter lim="800000"/>
            <a:headEnd/>
            <a:tailEnd/>
          </a:ln>
          <a:effectLst/>
        </p:spPr>
        <p:txBody>
          <a:bodyPr lIns="0" tIns="0" rIns="0" bIns="0">
            <a:spAutoFit/>
          </a:bodyPr>
          <a:lstStyle/>
          <a:p>
            <a:pPr algn="r">
              <a:defRPr/>
            </a:pPr>
            <a:r>
              <a:rPr lang="de-DE" sz="1600" b="1">
                <a:solidFill>
                  <a:schemeClr val="bg1"/>
                </a:solidFill>
                <a:latin typeface="Arial" charset="0"/>
              </a:rPr>
              <a:t>www.kit.edu</a:t>
            </a:r>
          </a:p>
        </p:txBody>
      </p:sp>
      <p:pic>
        <p:nvPicPr>
          <p:cNvPr id="26640" name="Picture 13" descr="KIT-Logo-rgb_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7051" y="333376"/>
            <a:ext cx="2159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719904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75769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62304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56687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9B4-D46B-9C43-AE3B-E5617D3E0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E973F-99BE-0149-9623-B227D1889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36FEC-239D-9A43-B72E-31C8DA981E36}"/>
              </a:ext>
            </a:extLst>
          </p:cNvPr>
          <p:cNvSpPr>
            <a:spLocks noGrp="1"/>
          </p:cNvSpPr>
          <p:nvPr>
            <p:ph type="dt" sz="half" idx="10"/>
          </p:nvPr>
        </p:nvSpPr>
        <p:spPr/>
        <p:txBody>
          <a:bodyPr/>
          <a:lstStyle/>
          <a:p>
            <a:r>
              <a:rPr lang="de-DE"/>
              <a:t>27.01.2023</a:t>
            </a:r>
            <a:endParaRPr lang="de-DE" dirty="0"/>
          </a:p>
        </p:txBody>
      </p:sp>
      <p:sp>
        <p:nvSpPr>
          <p:cNvPr id="5" name="Footer Placeholder 4">
            <a:extLst>
              <a:ext uri="{FF2B5EF4-FFF2-40B4-BE49-F238E27FC236}">
                <a16:creationId xmlns:a16="http://schemas.microsoft.com/office/drawing/2014/main" id="{95B244F6-21F1-E140-862F-3C613B244CB1}"/>
              </a:ext>
            </a:extLst>
          </p:cNvPr>
          <p:cNvSpPr>
            <a:spLocks noGrp="1"/>
          </p:cNvSpPr>
          <p:nvPr>
            <p:ph type="ftr" sz="quarter" idx="11"/>
          </p:nvPr>
        </p:nvSpPr>
        <p:spPr/>
        <p:txBody>
          <a:bodyPr/>
          <a:lstStyle/>
          <a:p>
            <a:endParaRPr lang="en-US" altLang="de-DE" dirty="0"/>
          </a:p>
        </p:txBody>
      </p:sp>
      <p:sp>
        <p:nvSpPr>
          <p:cNvPr id="6" name="Slide Number Placeholder 5">
            <a:extLst>
              <a:ext uri="{FF2B5EF4-FFF2-40B4-BE49-F238E27FC236}">
                <a16:creationId xmlns:a16="http://schemas.microsoft.com/office/drawing/2014/main" id="{9323356B-45DC-604D-ADC3-D53DF090F0E7}"/>
              </a:ext>
            </a:extLst>
          </p:cNvPr>
          <p:cNvSpPr>
            <a:spLocks noGrp="1"/>
          </p:cNvSpPr>
          <p:nvPr>
            <p:ph type="sldNum" sz="quarter" idx="12"/>
          </p:nvPr>
        </p:nvSpPr>
        <p:spPr/>
        <p:txBody>
          <a:bodyPr/>
          <a:lstStyle/>
          <a:p>
            <a:fld id="{8D7F655E-741C-C44E-A206-56705CCC9327}" type="slidenum">
              <a:rPr lang="en-US" smtClean="0"/>
              <a:t>‹#›</a:t>
            </a:fld>
            <a:endParaRPr lang="en-US"/>
          </a:p>
        </p:txBody>
      </p:sp>
    </p:spTree>
    <p:extLst>
      <p:ext uri="{BB962C8B-B14F-4D97-AF65-F5344CB8AC3E}">
        <p14:creationId xmlns:p14="http://schemas.microsoft.com/office/powerpoint/2010/main" val="227952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4" name="Text Box 14"/>
          <p:cNvSpPr txBox="1">
            <a:spLocks noChangeArrowheads="1"/>
          </p:cNvSpPr>
          <p:nvPr/>
        </p:nvSpPr>
        <p:spPr bwMode="auto">
          <a:xfrm>
            <a:off x="9721600" y="6494328"/>
            <a:ext cx="2302933" cy="244475"/>
          </a:xfrm>
          <a:prstGeom prst="rect">
            <a:avLst/>
          </a:prstGeom>
          <a:noFill/>
          <a:ln w="9525">
            <a:noFill/>
            <a:miter lim="800000"/>
            <a:headEnd/>
            <a:tailEnd/>
          </a:ln>
          <a:effectLst/>
        </p:spPr>
        <p:txBody>
          <a:bodyPr lIns="0" tIns="0" rIns="0" bIns="0">
            <a:spAutoFit/>
          </a:bodyPr>
          <a:lstStyle/>
          <a:p>
            <a:pPr algn="r">
              <a:defRPr/>
            </a:pPr>
            <a:r>
              <a:rPr lang="de-DE" sz="1600" b="1" dirty="0">
                <a:solidFill>
                  <a:schemeClr val="bg1"/>
                </a:solidFill>
                <a:latin typeface="Arial" charset="0"/>
              </a:rPr>
              <a:t>www.kit.edu</a:t>
            </a:r>
          </a:p>
        </p:txBody>
      </p:sp>
      <p:pic>
        <p:nvPicPr>
          <p:cNvPr id="26640" name="Picture 13" descr="KIT-Logo-rgb_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1" y="333376"/>
            <a:ext cx="139856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
        <p:nvSpPr>
          <p:cNvPr id="13" name="Text Box 21"/>
          <p:cNvSpPr txBox="1">
            <a:spLocks noChangeArrowheads="1"/>
          </p:cNvSpPr>
          <p:nvPr/>
        </p:nvSpPr>
        <p:spPr bwMode="auto">
          <a:xfrm>
            <a:off x="506210" y="3376434"/>
            <a:ext cx="6733777"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000" dirty="0">
                <a:solidFill>
                  <a:schemeClr val="bg1"/>
                </a:solidFill>
              </a:rPr>
              <a:t>MATTHIEU</a:t>
            </a:r>
            <a:r>
              <a:rPr lang="de-DE" altLang="de-DE" sz="1000" baseline="0" dirty="0">
                <a:solidFill>
                  <a:schemeClr val="bg1"/>
                </a:solidFill>
              </a:rPr>
              <a:t> LE TACON, </a:t>
            </a:r>
            <a:r>
              <a:rPr lang="de-DE" altLang="de-DE" sz="1000" dirty="0">
                <a:solidFill>
                  <a:schemeClr val="bg1"/>
                </a:solidFill>
              </a:rPr>
              <a:t>INSTITUT</a:t>
            </a:r>
            <a:r>
              <a:rPr lang="de-DE" altLang="de-DE" sz="1000" baseline="0" dirty="0">
                <a:solidFill>
                  <a:schemeClr val="bg1"/>
                </a:solidFill>
              </a:rPr>
              <a:t> FÜR FESTKÖRPERPHYSIK</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325" y="3925563"/>
            <a:ext cx="5689600" cy="2201055"/>
          </a:xfrm>
          <a:prstGeom prst="rect">
            <a:avLst/>
          </a:prstGeom>
        </p:spPr>
      </p:pic>
      <p:pic>
        <p:nvPicPr>
          <p:cNvPr id="9" name="Picture 8">
            <a:extLst>
              <a:ext uri="{FF2B5EF4-FFF2-40B4-BE49-F238E27FC236}">
                <a16:creationId xmlns:a16="http://schemas.microsoft.com/office/drawing/2014/main" id="{79AB85AC-F210-0449-BD68-1EF48A8275F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68825" y="3648075"/>
            <a:ext cx="4812435" cy="2710505"/>
          </a:xfrm>
          <a:prstGeom prst="rect">
            <a:avLst/>
          </a:prstGeom>
        </p:spPr>
      </p:pic>
      <p:pic>
        <p:nvPicPr>
          <p:cNvPr id="10" name="Picture 9">
            <a:extLst>
              <a:ext uri="{FF2B5EF4-FFF2-40B4-BE49-F238E27FC236}">
                <a16:creationId xmlns:a16="http://schemas.microsoft.com/office/drawing/2014/main" id="{FF2AEF6B-C516-1B44-BF64-2C4E697976CC}"/>
              </a:ext>
            </a:extLst>
          </p:cNvPr>
          <p:cNvPicPr>
            <a:picLocks noChangeAspect="1"/>
          </p:cNvPicPr>
          <p:nvPr userDrawn="1"/>
        </p:nvPicPr>
        <p:blipFill>
          <a:blip r:embed="rId7"/>
          <a:stretch>
            <a:fillRect/>
          </a:stretch>
        </p:blipFill>
        <p:spPr>
          <a:xfrm>
            <a:off x="8269930" y="3571836"/>
            <a:ext cx="3905269" cy="2907803"/>
          </a:xfrm>
          <a:prstGeom prst="rect">
            <a:avLst/>
          </a:prstGeom>
        </p:spPr>
      </p:pic>
      <p:pic>
        <p:nvPicPr>
          <p:cNvPr id="11" name="Picture 10">
            <a:extLst>
              <a:ext uri="{FF2B5EF4-FFF2-40B4-BE49-F238E27FC236}">
                <a16:creationId xmlns:a16="http://schemas.microsoft.com/office/drawing/2014/main" id="{16D28ED2-5936-2E49-A10E-A456F6E8AB9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846" y="3571835"/>
            <a:ext cx="3502548" cy="3026965"/>
          </a:xfrm>
          <a:prstGeom prst="rect">
            <a:avLst/>
          </a:prstGeom>
        </p:spPr>
      </p:pic>
      <p:pic>
        <p:nvPicPr>
          <p:cNvPr id="15" name="Picture 9" descr="II_rahmen_neu_titel">
            <a:extLst>
              <a:ext uri="{FF2B5EF4-FFF2-40B4-BE49-F238E27FC236}">
                <a16:creationId xmlns:a16="http://schemas.microsoft.com/office/drawing/2014/main" id="{B9338B85-425B-4842-A1A8-727904FFDB80}"/>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938"/>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A1AD652B-AC34-154B-9510-A79E41DB67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Tree>
    <p:extLst>
      <p:ext uri="{BB962C8B-B14F-4D97-AF65-F5344CB8AC3E}">
        <p14:creationId xmlns:p14="http://schemas.microsoft.com/office/powerpoint/2010/main" val="328269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2834" y="123826"/>
            <a:ext cx="9215967" cy="561975"/>
          </a:xfrm>
        </p:spPr>
        <p:txBody>
          <a:bodyPr/>
          <a:lstStyle>
            <a:lvl1pPr>
              <a:defRPr sz="36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95624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566739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448675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endParaRPr lang="en-US" altLang="de-DE" dirty="0"/>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72467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694033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endParaRPr lang="en-US" altLang="de-DE" dirty="0"/>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756992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ltLang="de-DE" dirty="0"/>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199201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88164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53953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329741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319038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9B4-D46B-9C43-AE3B-E5617D3E0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E973F-99BE-0149-9623-B227D1889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36FEC-239D-9A43-B72E-31C8DA981E36}"/>
              </a:ext>
            </a:extLst>
          </p:cNvPr>
          <p:cNvSpPr>
            <a:spLocks noGrp="1"/>
          </p:cNvSpPr>
          <p:nvPr>
            <p:ph type="dt" sz="half" idx="10"/>
          </p:nvPr>
        </p:nvSpPr>
        <p:spPr/>
        <p:txBody>
          <a:bodyPr/>
          <a:lstStyle/>
          <a:p>
            <a:r>
              <a:rPr lang="de-DE"/>
              <a:t>27.01.2023</a:t>
            </a:r>
            <a:endParaRPr lang="de-DE" dirty="0"/>
          </a:p>
        </p:txBody>
      </p:sp>
      <p:sp>
        <p:nvSpPr>
          <p:cNvPr id="5" name="Footer Placeholder 4">
            <a:extLst>
              <a:ext uri="{FF2B5EF4-FFF2-40B4-BE49-F238E27FC236}">
                <a16:creationId xmlns:a16="http://schemas.microsoft.com/office/drawing/2014/main" id="{95B244F6-21F1-E140-862F-3C613B244CB1}"/>
              </a:ext>
            </a:extLst>
          </p:cNvPr>
          <p:cNvSpPr>
            <a:spLocks noGrp="1"/>
          </p:cNvSpPr>
          <p:nvPr>
            <p:ph type="ftr" sz="quarter" idx="11"/>
          </p:nvPr>
        </p:nvSpPr>
        <p:spPr/>
        <p:txBody>
          <a:bodyPr/>
          <a:lstStyle/>
          <a:p>
            <a:endParaRPr lang="en-US" altLang="de-DE" dirty="0"/>
          </a:p>
        </p:txBody>
      </p:sp>
      <p:sp>
        <p:nvSpPr>
          <p:cNvPr id="6" name="Slide Number Placeholder 5">
            <a:extLst>
              <a:ext uri="{FF2B5EF4-FFF2-40B4-BE49-F238E27FC236}">
                <a16:creationId xmlns:a16="http://schemas.microsoft.com/office/drawing/2014/main" id="{9323356B-45DC-604D-ADC3-D53DF090F0E7}"/>
              </a:ext>
            </a:extLst>
          </p:cNvPr>
          <p:cNvSpPr>
            <a:spLocks noGrp="1"/>
          </p:cNvSpPr>
          <p:nvPr>
            <p:ph type="sldNum" sz="quarter" idx="12"/>
          </p:nvPr>
        </p:nvSpPr>
        <p:spPr/>
        <p:txBody>
          <a:bodyPr/>
          <a:lstStyle/>
          <a:p>
            <a:fld id="{8D7F655E-741C-C44E-A206-56705CCC9327}" type="slidenum">
              <a:rPr lang="en-US" smtClean="0"/>
              <a:t>‹#›</a:t>
            </a:fld>
            <a:endParaRPr lang="en-US"/>
          </a:p>
        </p:txBody>
      </p:sp>
    </p:spTree>
    <p:extLst>
      <p:ext uri="{BB962C8B-B14F-4D97-AF65-F5344CB8AC3E}">
        <p14:creationId xmlns:p14="http://schemas.microsoft.com/office/powerpoint/2010/main" val="1880874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4" name="Text Box 14"/>
          <p:cNvSpPr txBox="1">
            <a:spLocks noChangeArrowheads="1"/>
          </p:cNvSpPr>
          <p:nvPr/>
        </p:nvSpPr>
        <p:spPr bwMode="auto">
          <a:xfrm>
            <a:off x="9721600" y="6494328"/>
            <a:ext cx="2302933" cy="244475"/>
          </a:xfrm>
          <a:prstGeom prst="rect">
            <a:avLst/>
          </a:prstGeom>
          <a:noFill/>
          <a:ln w="9525">
            <a:noFill/>
            <a:miter lim="800000"/>
            <a:headEnd/>
            <a:tailEnd/>
          </a:ln>
          <a:effectLst/>
        </p:spPr>
        <p:txBody>
          <a:bodyPr lIns="0" tIns="0" rIns="0" bIns="0">
            <a:spAutoFit/>
          </a:bodyPr>
          <a:lstStyle/>
          <a:p>
            <a:pPr algn="r">
              <a:defRPr/>
            </a:pPr>
            <a:r>
              <a:rPr lang="de-DE" sz="1600" b="1" dirty="0">
                <a:solidFill>
                  <a:schemeClr val="bg1"/>
                </a:solidFill>
                <a:latin typeface="Arial" charset="0"/>
              </a:rPr>
              <a:t>www.kit.edu</a:t>
            </a:r>
          </a:p>
        </p:txBody>
      </p:sp>
      <p:pic>
        <p:nvPicPr>
          <p:cNvPr id="26640" name="Picture 13" descr="KIT-Logo-rgb_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1" y="333376"/>
            <a:ext cx="139856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
        <p:nvSpPr>
          <p:cNvPr id="13" name="Text Box 21"/>
          <p:cNvSpPr txBox="1">
            <a:spLocks noChangeArrowheads="1"/>
          </p:cNvSpPr>
          <p:nvPr/>
        </p:nvSpPr>
        <p:spPr bwMode="auto">
          <a:xfrm>
            <a:off x="506210" y="3376434"/>
            <a:ext cx="6733777"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000" dirty="0">
                <a:solidFill>
                  <a:schemeClr val="bg1"/>
                </a:solidFill>
              </a:rPr>
              <a:t>MATTHIEU</a:t>
            </a:r>
            <a:r>
              <a:rPr lang="de-DE" altLang="de-DE" sz="1000" baseline="0" dirty="0">
                <a:solidFill>
                  <a:schemeClr val="bg1"/>
                </a:solidFill>
              </a:rPr>
              <a:t> LE TACON, </a:t>
            </a:r>
            <a:r>
              <a:rPr lang="de-DE" altLang="de-DE" sz="1000" dirty="0">
                <a:solidFill>
                  <a:schemeClr val="bg1"/>
                </a:solidFill>
              </a:rPr>
              <a:t>INSTITUT</a:t>
            </a:r>
            <a:r>
              <a:rPr lang="de-DE" altLang="de-DE" sz="1000" baseline="0" dirty="0">
                <a:solidFill>
                  <a:schemeClr val="bg1"/>
                </a:solidFill>
              </a:rPr>
              <a:t> FÜR FESTKÖRPERPHYSIK</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325" y="3925563"/>
            <a:ext cx="5689600" cy="2201055"/>
          </a:xfrm>
          <a:prstGeom prst="rect">
            <a:avLst/>
          </a:prstGeom>
        </p:spPr>
      </p:pic>
      <p:pic>
        <p:nvPicPr>
          <p:cNvPr id="9" name="Picture 8">
            <a:extLst>
              <a:ext uri="{FF2B5EF4-FFF2-40B4-BE49-F238E27FC236}">
                <a16:creationId xmlns:a16="http://schemas.microsoft.com/office/drawing/2014/main" id="{E424EB79-81D8-2F42-8480-268291E4FF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68825" y="3648075"/>
            <a:ext cx="4812435" cy="2710505"/>
          </a:xfrm>
          <a:prstGeom prst="rect">
            <a:avLst/>
          </a:prstGeom>
        </p:spPr>
      </p:pic>
      <p:pic>
        <p:nvPicPr>
          <p:cNvPr id="10" name="Picture 9">
            <a:extLst>
              <a:ext uri="{FF2B5EF4-FFF2-40B4-BE49-F238E27FC236}">
                <a16:creationId xmlns:a16="http://schemas.microsoft.com/office/drawing/2014/main" id="{D6731E61-B6D0-444B-B3AC-119E902E0DBA}"/>
              </a:ext>
            </a:extLst>
          </p:cNvPr>
          <p:cNvPicPr>
            <a:picLocks noChangeAspect="1"/>
          </p:cNvPicPr>
          <p:nvPr userDrawn="1"/>
        </p:nvPicPr>
        <p:blipFill>
          <a:blip r:embed="rId7"/>
          <a:stretch>
            <a:fillRect/>
          </a:stretch>
        </p:blipFill>
        <p:spPr>
          <a:xfrm>
            <a:off x="8269930" y="3571836"/>
            <a:ext cx="3905269" cy="2907803"/>
          </a:xfrm>
          <a:prstGeom prst="rect">
            <a:avLst/>
          </a:prstGeom>
        </p:spPr>
      </p:pic>
      <p:pic>
        <p:nvPicPr>
          <p:cNvPr id="11" name="Picture 10">
            <a:extLst>
              <a:ext uri="{FF2B5EF4-FFF2-40B4-BE49-F238E27FC236}">
                <a16:creationId xmlns:a16="http://schemas.microsoft.com/office/drawing/2014/main" id="{D2893883-37BB-214D-8490-443D1B180E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846" y="3571835"/>
            <a:ext cx="3502548" cy="3026965"/>
          </a:xfrm>
          <a:prstGeom prst="rect">
            <a:avLst/>
          </a:prstGeom>
        </p:spPr>
      </p:pic>
      <p:pic>
        <p:nvPicPr>
          <p:cNvPr id="15" name="Picture 9" descr="II_rahmen_neu_titel">
            <a:extLst>
              <a:ext uri="{FF2B5EF4-FFF2-40B4-BE49-F238E27FC236}">
                <a16:creationId xmlns:a16="http://schemas.microsoft.com/office/drawing/2014/main" id="{72785CA1-A473-1B46-8B6C-9CE3B9799C22}"/>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938"/>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FAF1A5A0-9CD6-444D-9FB3-8757BD2FE6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Tree>
    <p:extLst>
      <p:ext uri="{BB962C8B-B14F-4D97-AF65-F5344CB8AC3E}">
        <p14:creationId xmlns:p14="http://schemas.microsoft.com/office/powerpoint/2010/main" val="269390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2834" y="123826"/>
            <a:ext cx="9215967" cy="561975"/>
          </a:xfrm>
        </p:spPr>
        <p:txBody>
          <a:bodyPr/>
          <a:lstStyle>
            <a:lvl1pPr>
              <a:defRPr sz="36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218936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23360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4" name="Text Box 14"/>
          <p:cNvSpPr txBox="1">
            <a:spLocks noChangeArrowheads="1"/>
          </p:cNvSpPr>
          <p:nvPr/>
        </p:nvSpPr>
        <p:spPr bwMode="auto">
          <a:xfrm>
            <a:off x="9721600" y="6494328"/>
            <a:ext cx="2302933" cy="244475"/>
          </a:xfrm>
          <a:prstGeom prst="rect">
            <a:avLst/>
          </a:prstGeom>
          <a:noFill/>
          <a:ln w="9525">
            <a:noFill/>
            <a:miter lim="800000"/>
            <a:headEnd/>
            <a:tailEnd/>
          </a:ln>
          <a:effectLst/>
        </p:spPr>
        <p:txBody>
          <a:bodyPr lIns="0" tIns="0" rIns="0" bIns="0">
            <a:spAutoFit/>
          </a:bodyPr>
          <a:lstStyle/>
          <a:p>
            <a:pPr algn="r">
              <a:defRPr/>
            </a:pPr>
            <a:r>
              <a:rPr lang="de-DE" sz="1600" b="1" dirty="0">
                <a:solidFill>
                  <a:schemeClr val="bg1"/>
                </a:solidFill>
                <a:latin typeface="Arial" charset="0"/>
              </a:rPr>
              <a:t>www.kit.edu</a:t>
            </a:r>
          </a:p>
        </p:txBody>
      </p:sp>
      <p:pic>
        <p:nvPicPr>
          <p:cNvPr id="26640" name="Picture 13" descr="KIT-Logo-rgb_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1" y="333376"/>
            <a:ext cx="139856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
        <p:nvSpPr>
          <p:cNvPr id="13" name="Text Box 21"/>
          <p:cNvSpPr txBox="1">
            <a:spLocks noChangeArrowheads="1"/>
          </p:cNvSpPr>
          <p:nvPr/>
        </p:nvSpPr>
        <p:spPr bwMode="auto">
          <a:xfrm>
            <a:off x="506210" y="3376434"/>
            <a:ext cx="6733777"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000" dirty="0">
                <a:solidFill>
                  <a:schemeClr val="bg1"/>
                </a:solidFill>
              </a:rPr>
              <a:t>MATTHIEU</a:t>
            </a:r>
            <a:r>
              <a:rPr lang="de-DE" altLang="de-DE" sz="1000" baseline="0" dirty="0">
                <a:solidFill>
                  <a:schemeClr val="bg1"/>
                </a:solidFill>
              </a:rPr>
              <a:t> LE TACON, </a:t>
            </a:r>
            <a:r>
              <a:rPr lang="de-DE" altLang="de-DE" sz="1000" dirty="0">
                <a:solidFill>
                  <a:schemeClr val="bg1"/>
                </a:solidFill>
              </a:rPr>
              <a:t>INSTITUT</a:t>
            </a:r>
            <a:r>
              <a:rPr lang="de-DE" altLang="de-DE" sz="1000" baseline="0" dirty="0">
                <a:solidFill>
                  <a:schemeClr val="bg1"/>
                </a:solidFill>
              </a:rPr>
              <a:t> FÜR FESTKÖRPERPHYSIK</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325" y="3925563"/>
            <a:ext cx="5689600" cy="2201055"/>
          </a:xfrm>
          <a:prstGeom prst="rect">
            <a:avLst/>
          </a:prstGeom>
        </p:spPr>
      </p:pic>
      <p:pic>
        <p:nvPicPr>
          <p:cNvPr id="9" name="Picture 8">
            <a:extLst>
              <a:ext uri="{FF2B5EF4-FFF2-40B4-BE49-F238E27FC236}">
                <a16:creationId xmlns:a16="http://schemas.microsoft.com/office/drawing/2014/main" id="{23D11FB2-F437-7544-8E1E-D72833D7E59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68825" y="3648075"/>
            <a:ext cx="4812435" cy="2710505"/>
          </a:xfrm>
          <a:prstGeom prst="rect">
            <a:avLst/>
          </a:prstGeom>
        </p:spPr>
      </p:pic>
      <p:pic>
        <p:nvPicPr>
          <p:cNvPr id="10" name="Picture 9">
            <a:extLst>
              <a:ext uri="{FF2B5EF4-FFF2-40B4-BE49-F238E27FC236}">
                <a16:creationId xmlns:a16="http://schemas.microsoft.com/office/drawing/2014/main" id="{1EA0AE68-D51E-0C4C-AC39-E6F177DD68A9}"/>
              </a:ext>
            </a:extLst>
          </p:cNvPr>
          <p:cNvPicPr>
            <a:picLocks noChangeAspect="1"/>
          </p:cNvPicPr>
          <p:nvPr userDrawn="1"/>
        </p:nvPicPr>
        <p:blipFill>
          <a:blip r:embed="rId7"/>
          <a:stretch>
            <a:fillRect/>
          </a:stretch>
        </p:blipFill>
        <p:spPr>
          <a:xfrm>
            <a:off x="8269930" y="3571836"/>
            <a:ext cx="3905269" cy="2907803"/>
          </a:xfrm>
          <a:prstGeom prst="rect">
            <a:avLst/>
          </a:prstGeom>
        </p:spPr>
      </p:pic>
      <p:pic>
        <p:nvPicPr>
          <p:cNvPr id="11" name="Picture 10">
            <a:extLst>
              <a:ext uri="{FF2B5EF4-FFF2-40B4-BE49-F238E27FC236}">
                <a16:creationId xmlns:a16="http://schemas.microsoft.com/office/drawing/2014/main" id="{3129B2EB-D439-D944-8F89-F38582A1148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846" y="3571835"/>
            <a:ext cx="3502548" cy="3026965"/>
          </a:xfrm>
          <a:prstGeom prst="rect">
            <a:avLst/>
          </a:prstGeom>
        </p:spPr>
      </p:pic>
      <p:pic>
        <p:nvPicPr>
          <p:cNvPr id="15" name="Picture 9" descr="II_rahmen_neu_titel">
            <a:extLst>
              <a:ext uri="{FF2B5EF4-FFF2-40B4-BE49-F238E27FC236}">
                <a16:creationId xmlns:a16="http://schemas.microsoft.com/office/drawing/2014/main" id="{5FEFC876-23DD-8C44-81C0-92C5F18F381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938"/>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D955D160-19D9-4E4B-841F-98BFD7E837C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Tree>
    <p:extLst>
      <p:ext uri="{BB962C8B-B14F-4D97-AF65-F5344CB8AC3E}">
        <p14:creationId xmlns:p14="http://schemas.microsoft.com/office/powerpoint/2010/main" val="3903364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795860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endParaRPr lang="en-US" altLang="de-DE" dirty="0"/>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117392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endParaRPr lang="en-US" altLang="de-DE" dirty="0"/>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538528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ltLang="de-DE" dirty="0"/>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005077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507081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464144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4228571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4176678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9B4-D46B-9C43-AE3B-E5617D3E0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E973F-99BE-0149-9623-B227D1889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36FEC-239D-9A43-B72E-31C8DA981E36}"/>
              </a:ext>
            </a:extLst>
          </p:cNvPr>
          <p:cNvSpPr>
            <a:spLocks noGrp="1"/>
          </p:cNvSpPr>
          <p:nvPr>
            <p:ph type="dt" sz="half" idx="10"/>
          </p:nvPr>
        </p:nvSpPr>
        <p:spPr/>
        <p:txBody>
          <a:bodyPr/>
          <a:lstStyle/>
          <a:p>
            <a:r>
              <a:rPr lang="de-DE"/>
              <a:t>27.01.2023</a:t>
            </a:r>
            <a:endParaRPr lang="de-DE" dirty="0"/>
          </a:p>
        </p:txBody>
      </p:sp>
      <p:sp>
        <p:nvSpPr>
          <p:cNvPr id="5" name="Footer Placeholder 4">
            <a:extLst>
              <a:ext uri="{FF2B5EF4-FFF2-40B4-BE49-F238E27FC236}">
                <a16:creationId xmlns:a16="http://schemas.microsoft.com/office/drawing/2014/main" id="{95B244F6-21F1-E140-862F-3C613B244CB1}"/>
              </a:ext>
            </a:extLst>
          </p:cNvPr>
          <p:cNvSpPr>
            <a:spLocks noGrp="1"/>
          </p:cNvSpPr>
          <p:nvPr>
            <p:ph type="ftr" sz="quarter" idx="11"/>
          </p:nvPr>
        </p:nvSpPr>
        <p:spPr/>
        <p:txBody>
          <a:bodyPr/>
          <a:lstStyle/>
          <a:p>
            <a:endParaRPr lang="en-US" altLang="de-DE" dirty="0"/>
          </a:p>
        </p:txBody>
      </p:sp>
      <p:sp>
        <p:nvSpPr>
          <p:cNvPr id="6" name="Slide Number Placeholder 5">
            <a:extLst>
              <a:ext uri="{FF2B5EF4-FFF2-40B4-BE49-F238E27FC236}">
                <a16:creationId xmlns:a16="http://schemas.microsoft.com/office/drawing/2014/main" id="{9323356B-45DC-604D-ADC3-D53DF090F0E7}"/>
              </a:ext>
            </a:extLst>
          </p:cNvPr>
          <p:cNvSpPr>
            <a:spLocks noGrp="1"/>
          </p:cNvSpPr>
          <p:nvPr>
            <p:ph type="sldNum" sz="quarter" idx="12"/>
          </p:nvPr>
        </p:nvSpPr>
        <p:spPr/>
        <p:txBody>
          <a:bodyPr/>
          <a:lstStyle/>
          <a:p>
            <a:fld id="{8D7F655E-741C-C44E-A206-56705CCC9327}" type="slidenum">
              <a:rPr lang="en-US" smtClean="0"/>
              <a:t>‹#›</a:t>
            </a:fld>
            <a:endParaRPr lang="en-US"/>
          </a:p>
        </p:txBody>
      </p:sp>
    </p:spTree>
    <p:extLst>
      <p:ext uri="{BB962C8B-B14F-4D97-AF65-F5344CB8AC3E}">
        <p14:creationId xmlns:p14="http://schemas.microsoft.com/office/powerpoint/2010/main" val="1266434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DC08FC-49E9-714C-B488-816A4E51A0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4648200" y="3657600"/>
            <a:ext cx="2819400" cy="2701507"/>
          </a:xfrm>
          <a:prstGeom prst="rect">
            <a:avLst/>
          </a:prstGeom>
        </p:spPr>
      </p:pic>
      <p:pic>
        <p:nvPicPr>
          <p:cNvPr id="17" name="Content Placeholder 5">
            <a:extLst>
              <a:ext uri="{FF2B5EF4-FFF2-40B4-BE49-F238E27FC236}">
                <a16:creationId xmlns:a16="http://schemas.microsoft.com/office/drawing/2014/main" id="{74DD31AB-457D-3E49-992C-4134795D04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8798293" y="3657600"/>
            <a:ext cx="3393707" cy="268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9" descr="II_rahmen_neu_tit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4" name="Text Box 14"/>
          <p:cNvSpPr txBox="1">
            <a:spLocks noChangeArrowheads="1"/>
          </p:cNvSpPr>
          <p:nvPr/>
        </p:nvSpPr>
        <p:spPr bwMode="auto">
          <a:xfrm>
            <a:off x="9721600" y="6494328"/>
            <a:ext cx="2302933" cy="244475"/>
          </a:xfrm>
          <a:prstGeom prst="rect">
            <a:avLst/>
          </a:prstGeom>
          <a:noFill/>
          <a:ln w="9525">
            <a:noFill/>
            <a:miter lim="800000"/>
            <a:headEnd/>
            <a:tailEnd/>
          </a:ln>
          <a:effectLst/>
        </p:spPr>
        <p:txBody>
          <a:bodyPr lIns="0" tIns="0" rIns="0" bIns="0">
            <a:spAutoFit/>
          </a:bodyPr>
          <a:lstStyle/>
          <a:p>
            <a:pPr algn="r">
              <a:defRPr/>
            </a:pPr>
            <a:r>
              <a:rPr lang="de-DE" sz="1600" b="1" dirty="0">
                <a:solidFill>
                  <a:schemeClr val="bg1"/>
                </a:solidFill>
                <a:latin typeface="Arial" charset="0"/>
              </a:rPr>
              <a:t>www.kit.edu</a:t>
            </a:r>
          </a:p>
        </p:txBody>
      </p:sp>
      <p:pic>
        <p:nvPicPr>
          <p:cNvPr id="26640" name="Picture 13" descr="KIT-Logo-rgb_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7051" y="333376"/>
            <a:ext cx="139856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pic>
        <p:nvPicPr>
          <p:cNvPr id="16" name="Grafik 2">
            <a:extLst>
              <a:ext uri="{FF2B5EF4-FFF2-40B4-BE49-F238E27FC236}">
                <a16:creationId xmlns:a16="http://schemas.microsoft.com/office/drawing/2014/main" id="{C55C7B35-2E66-2E42-B0E2-CA9A5EE17B3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pic>
        <p:nvPicPr>
          <p:cNvPr id="18" name="Picture 17">
            <a:extLst>
              <a:ext uri="{FF2B5EF4-FFF2-40B4-BE49-F238E27FC236}">
                <a16:creationId xmlns:a16="http://schemas.microsoft.com/office/drawing/2014/main" id="{D71A45B3-0CBB-3841-A1C5-5AD4F70F12F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2000" y="3657600"/>
            <a:ext cx="3386235" cy="2705372"/>
          </a:xfrm>
          <a:prstGeom prst="rect">
            <a:avLst/>
          </a:prstGeom>
        </p:spPr>
      </p:pic>
    </p:spTree>
    <p:extLst>
      <p:ext uri="{BB962C8B-B14F-4D97-AF65-F5344CB8AC3E}">
        <p14:creationId xmlns:p14="http://schemas.microsoft.com/office/powerpoint/2010/main" val="176490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2834" y="123826"/>
            <a:ext cx="9215967" cy="561975"/>
          </a:xfrm>
        </p:spPr>
        <p:txBody>
          <a:bodyPr/>
          <a:lstStyle>
            <a:lvl1pPr>
              <a:defRPr sz="36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6401008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2834" y="123826"/>
            <a:ext cx="9215967" cy="561975"/>
          </a:xfrm>
        </p:spPr>
        <p:txBody>
          <a:bodyPr/>
          <a:lstStyle>
            <a:lvl1pPr>
              <a:defRPr sz="36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110838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72984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574385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endParaRPr lang="en-US" altLang="de-DE" dirty="0"/>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367081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endParaRPr lang="en-US" altLang="de-DE" dirty="0"/>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5942741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ltLang="de-DE" dirty="0"/>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25224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475172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140998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150868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03571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1909936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9B4-D46B-9C43-AE3B-E5617D3E0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E973F-99BE-0149-9623-B227D1889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36FEC-239D-9A43-B72E-31C8DA981E36}"/>
              </a:ext>
            </a:extLst>
          </p:cNvPr>
          <p:cNvSpPr>
            <a:spLocks noGrp="1"/>
          </p:cNvSpPr>
          <p:nvPr>
            <p:ph type="dt" sz="half" idx="10"/>
          </p:nvPr>
        </p:nvSpPr>
        <p:spPr/>
        <p:txBody>
          <a:bodyPr/>
          <a:lstStyle/>
          <a:p>
            <a:r>
              <a:rPr lang="de-DE"/>
              <a:t>27.01.2023</a:t>
            </a:r>
            <a:endParaRPr lang="de-DE" dirty="0"/>
          </a:p>
        </p:txBody>
      </p:sp>
      <p:sp>
        <p:nvSpPr>
          <p:cNvPr id="5" name="Footer Placeholder 4">
            <a:extLst>
              <a:ext uri="{FF2B5EF4-FFF2-40B4-BE49-F238E27FC236}">
                <a16:creationId xmlns:a16="http://schemas.microsoft.com/office/drawing/2014/main" id="{95B244F6-21F1-E140-862F-3C613B244CB1}"/>
              </a:ext>
            </a:extLst>
          </p:cNvPr>
          <p:cNvSpPr>
            <a:spLocks noGrp="1"/>
          </p:cNvSpPr>
          <p:nvPr>
            <p:ph type="ftr" sz="quarter" idx="11"/>
          </p:nvPr>
        </p:nvSpPr>
        <p:spPr/>
        <p:txBody>
          <a:bodyPr/>
          <a:lstStyle/>
          <a:p>
            <a:endParaRPr lang="en-US" altLang="de-DE" dirty="0"/>
          </a:p>
        </p:txBody>
      </p:sp>
      <p:sp>
        <p:nvSpPr>
          <p:cNvPr id="6" name="Slide Number Placeholder 5">
            <a:extLst>
              <a:ext uri="{FF2B5EF4-FFF2-40B4-BE49-F238E27FC236}">
                <a16:creationId xmlns:a16="http://schemas.microsoft.com/office/drawing/2014/main" id="{9323356B-45DC-604D-ADC3-D53DF090F0E7}"/>
              </a:ext>
            </a:extLst>
          </p:cNvPr>
          <p:cNvSpPr>
            <a:spLocks noGrp="1"/>
          </p:cNvSpPr>
          <p:nvPr>
            <p:ph type="sldNum" sz="quarter" idx="12"/>
          </p:nvPr>
        </p:nvSpPr>
        <p:spPr/>
        <p:txBody>
          <a:bodyPr/>
          <a:lstStyle/>
          <a:p>
            <a:fld id="{8D7F655E-741C-C44E-A206-56705CCC9327}" type="slidenum">
              <a:rPr lang="en-US" smtClean="0"/>
              <a:t>‹#›</a:t>
            </a:fld>
            <a:endParaRPr lang="en-US"/>
          </a:p>
        </p:txBody>
      </p:sp>
    </p:spTree>
    <p:extLst>
      <p:ext uri="{BB962C8B-B14F-4D97-AF65-F5344CB8AC3E}">
        <p14:creationId xmlns:p14="http://schemas.microsoft.com/office/powerpoint/2010/main" val="405870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userDrawn="1">
  <p:cSld name="1_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480000" y="408000"/>
            <a:ext cx="11228173" cy="410480"/>
          </a:xfrm>
          <a:prstGeom prst="rect">
            <a:avLst/>
          </a:prstGeom>
        </p:spPr>
        <p:txBody>
          <a:bodyPr lIns="0" tIns="0" rIns="0" bIns="0" anchor="t" anchorCtr="0"/>
          <a:lstStyle>
            <a:lvl1pPr algn="l">
              <a:defRPr sz="2933" b="1">
                <a:solidFill>
                  <a:srgbClr val="0A2D6E"/>
                </a:solidFill>
                <a:latin typeface="Arial"/>
                <a:cs typeface="Arial"/>
              </a:defRPr>
            </a:lvl1pPr>
          </a:lstStyle>
          <a:p>
            <a:pPr>
              <a:defRPr/>
            </a:pPr>
            <a:r>
              <a:rPr lang="de-DE"/>
              <a:t>Titelmasterformat durch Klicken bearbeiten</a:t>
            </a:r>
            <a:endParaRPr lang="en-US"/>
          </a:p>
        </p:txBody>
      </p:sp>
      <p:sp>
        <p:nvSpPr>
          <p:cNvPr id="5" name="Untertitel 2"/>
          <p:cNvSpPr>
            <a:spLocks noGrp="1"/>
          </p:cNvSpPr>
          <p:nvPr>
            <p:ph type="subTitle" idx="1"/>
          </p:nvPr>
        </p:nvSpPr>
        <p:spPr bwMode="auto">
          <a:xfrm>
            <a:off x="480000" y="960002"/>
            <a:ext cx="11228173" cy="346284"/>
          </a:xfrm>
          <a:prstGeom prst="rect">
            <a:avLst/>
          </a:prstGeom>
        </p:spPr>
        <p:txBody>
          <a:bodyPr lIns="0" tIns="0" rIns="0"/>
          <a:lstStyle>
            <a:lvl1pPr marL="0" indent="0" algn="l">
              <a:buNone/>
              <a:defRPr sz="2400">
                <a:solidFill>
                  <a:srgbClr val="005AA0"/>
                </a:solidFill>
                <a:latin typeface="Arial"/>
                <a:cs typeface="Aria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pPr>
              <a:defRPr/>
            </a:pPr>
            <a:r>
              <a:rPr lang="de-DE"/>
              <a:t>Formatvorlage des Untertitelmasters durch Klicken bearbeiten</a:t>
            </a:r>
            <a:endParaRPr lang="en-US"/>
          </a:p>
        </p:txBody>
      </p:sp>
    </p:spTree>
    <p:extLst>
      <p:ext uri="{BB962C8B-B14F-4D97-AF65-F5344CB8AC3E}">
        <p14:creationId xmlns:p14="http://schemas.microsoft.com/office/powerpoint/2010/main" val="421552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480000" y="408000"/>
            <a:ext cx="11228173" cy="410480"/>
          </a:xfrm>
          <a:prstGeom prst="rect">
            <a:avLst/>
          </a:prstGeom>
        </p:spPr>
        <p:txBody>
          <a:bodyPr lIns="0" tIns="0" rIns="0" bIns="0" anchor="t" anchorCtr="0"/>
          <a:lstStyle>
            <a:lvl1pPr algn="l">
              <a:defRPr sz="2933" b="1">
                <a:solidFill>
                  <a:srgbClr val="0A2D6E"/>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8" name="Untertitel 2"/>
          <p:cNvSpPr>
            <a:spLocks noGrp="1"/>
          </p:cNvSpPr>
          <p:nvPr>
            <p:ph type="subTitle" idx="1"/>
          </p:nvPr>
        </p:nvSpPr>
        <p:spPr>
          <a:xfrm>
            <a:off x="480000" y="960002"/>
            <a:ext cx="11228173" cy="346284"/>
          </a:xfrm>
          <a:prstGeom prst="rect">
            <a:avLst/>
          </a:prstGeom>
        </p:spPr>
        <p:txBody>
          <a:bodyPr lIns="0" tIns="0" rIns="0"/>
          <a:lstStyle>
            <a:lvl1pPr marL="0" indent="0" algn="l">
              <a:buNone/>
              <a:defRPr sz="2400">
                <a:solidFill>
                  <a:srgbClr val="005AA0"/>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dirty="0"/>
              <a:t>Formatvorlage des Untertitelmasters durch Klicken bearbeiten</a:t>
            </a:r>
            <a:endParaRPr lang="en-US" dirty="0"/>
          </a:p>
        </p:txBody>
      </p:sp>
      <p:sp>
        <p:nvSpPr>
          <p:cNvPr id="4" name="Textfeld 3">
            <a:extLst>
              <a:ext uri="{FF2B5EF4-FFF2-40B4-BE49-F238E27FC236}">
                <a16:creationId xmlns:a16="http://schemas.microsoft.com/office/drawing/2014/main" id="{741398B6-F27E-184C-ABE8-E5247FE46CF0}"/>
              </a:ext>
            </a:extLst>
          </p:cNvPr>
          <p:cNvSpPr txBox="1"/>
          <p:nvPr userDrawn="1"/>
        </p:nvSpPr>
        <p:spPr>
          <a:xfrm rot="16200000">
            <a:off x="11837532" y="2961089"/>
            <a:ext cx="480000" cy="225767"/>
          </a:xfrm>
          <a:prstGeom prst="rect">
            <a:avLst/>
          </a:prstGeom>
          <a:noFill/>
        </p:spPr>
        <p:txBody>
          <a:bodyPr wrap="square" lIns="0" tIns="0" rIns="0" bIns="0" rtlCol="0">
            <a:spAutoFit/>
          </a:bodyPr>
          <a:lstStyle/>
          <a:p>
            <a:pPr algn="ctr"/>
            <a:r>
              <a:rPr lang="de-DE" sz="1467" dirty="0">
                <a:solidFill>
                  <a:schemeClr val="bg1"/>
                </a:solidFill>
              </a:rPr>
              <a:t>T</a:t>
            </a:r>
            <a:r>
              <a:rPr lang="en-US" sz="1467" dirty="0">
                <a:solidFill>
                  <a:schemeClr val="bg1"/>
                </a:solidFill>
              </a:rPr>
              <a:t>1</a:t>
            </a:r>
          </a:p>
        </p:txBody>
      </p:sp>
      <p:grpSp>
        <p:nvGrpSpPr>
          <p:cNvPr id="5" name="Gruppieren 4">
            <a:extLst>
              <a:ext uri="{FF2B5EF4-FFF2-40B4-BE49-F238E27FC236}">
                <a16:creationId xmlns:a16="http://schemas.microsoft.com/office/drawing/2014/main" id="{C52DB151-1383-F94F-88C9-BE394621CD26}"/>
              </a:ext>
            </a:extLst>
          </p:cNvPr>
          <p:cNvGrpSpPr/>
          <p:nvPr userDrawn="1"/>
        </p:nvGrpSpPr>
        <p:grpSpPr>
          <a:xfrm>
            <a:off x="11952001" y="2283103"/>
            <a:ext cx="240000" cy="960000"/>
            <a:chOff x="8964001" y="1045479"/>
            <a:chExt cx="180000" cy="720000"/>
          </a:xfrm>
        </p:grpSpPr>
        <p:sp>
          <p:nvSpPr>
            <p:cNvPr id="6" name="Rechteck 5">
              <a:extLst>
                <a:ext uri="{FF2B5EF4-FFF2-40B4-BE49-F238E27FC236}">
                  <a16:creationId xmlns:a16="http://schemas.microsoft.com/office/drawing/2014/main" id="{96AADF60-86E0-6A48-81B3-DBE2F239DD85}"/>
                </a:ext>
              </a:extLst>
            </p:cNvPr>
            <p:cNvSpPr/>
            <p:nvPr/>
          </p:nvSpPr>
          <p:spPr>
            <a:xfrm>
              <a:off x="8964001" y="1045479"/>
              <a:ext cx="180000" cy="360000"/>
            </a:xfrm>
            <a:prstGeom prst="rect">
              <a:avLst/>
            </a:prstGeom>
            <a:solidFill>
              <a:srgbClr val="A00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72A74918-A2BF-394B-8AA0-E8BA186E9B14}"/>
                </a:ext>
              </a:extLst>
            </p:cNvPr>
            <p:cNvSpPr txBox="1"/>
            <p:nvPr/>
          </p:nvSpPr>
          <p:spPr>
            <a:xfrm rot="16200000">
              <a:off x="8878147" y="1140817"/>
              <a:ext cx="360000" cy="169325"/>
            </a:xfrm>
            <a:prstGeom prst="rect">
              <a:avLst/>
            </a:prstGeom>
            <a:noFill/>
          </p:spPr>
          <p:txBody>
            <a:bodyPr wrap="square" lIns="0" tIns="0" rIns="0" bIns="0" rtlCol="0">
              <a:spAutoFit/>
            </a:bodyPr>
            <a:lstStyle/>
            <a:p>
              <a:pPr algn="ctr"/>
              <a:r>
                <a:rPr lang="de-DE" sz="1467" dirty="0">
                  <a:solidFill>
                    <a:schemeClr val="bg1"/>
                  </a:solidFill>
                </a:rPr>
                <a:t>P2</a:t>
              </a:r>
              <a:endParaRPr lang="en-US" sz="1467" dirty="0">
                <a:solidFill>
                  <a:schemeClr val="bg1"/>
                </a:solidFill>
              </a:endParaRPr>
            </a:p>
          </p:txBody>
        </p:sp>
        <p:sp>
          <p:nvSpPr>
            <p:cNvPr id="10" name="Textfeld 9">
              <a:extLst>
                <a:ext uri="{FF2B5EF4-FFF2-40B4-BE49-F238E27FC236}">
                  <a16:creationId xmlns:a16="http://schemas.microsoft.com/office/drawing/2014/main" id="{CF72C87D-6781-A741-8557-B9CF64681EC2}"/>
                </a:ext>
              </a:extLst>
            </p:cNvPr>
            <p:cNvSpPr txBox="1"/>
            <p:nvPr/>
          </p:nvSpPr>
          <p:spPr>
            <a:xfrm rot="16200000">
              <a:off x="8878148" y="1500816"/>
              <a:ext cx="360000" cy="169325"/>
            </a:xfrm>
            <a:prstGeom prst="rect">
              <a:avLst/>
            </a:prstGeom>
            <a:noFill/>
          </p:spPr>
          <p:txBody>
            <a:bodyPr wrap="square" lIns="0" tIns="0" rIns="0" bIns="0" rtlCol="0">
              <a:spAutoFit/>
            </a:bodyPr>
            <a:lstStyle/>
            <a:p>
              <a:pPr algn="ctr"/>
              <a:r>
                <a:rPr lang="de-DE" sz="1467" dirty="0">
                  <a:solidFill>
                    <a:srgbClr val="A00A5A"/>
                  </a:solidFill>
                </a:rPr>
                <a:t>T</a:t>
              </a:r>
              <a:r>
                <a:rPr lang="en-US" sz="1467" dirty="0">
                  <a:solidFill>
                    <a:srgbClr val="A00A5A"/>
                  </a:solidFill>
                </a:rPr>
                <a:t>1</a:t>
              </a:r>
            </a:p>
          </p:txBody>
        </p:sp>
      </p:grpSp>
    </p:spTree>
    <p:extLst>
      <p:ext uri="{BB962C8B-B14F-4D97-AF65-F5344CB8AC3E}">
        <p14:creationId xmlns:p14="http://schemas.microsoft.com/office/powerpoint/2010/main" val="1624967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480000" y="408000"/>
            <a:ext cx="11228173" cy="410480"/>
          </a:xfrm>
          <a:prstGeom prst="rect">
            <a:avLst/>
          </a:prstGeom>
        </p:spPr>
        <p:txBody>
          <a:bodyPr lIns="0" tIns="0" rIns="0" bIns="0" anchor="t" anchorCtr="0"/>
          <a:lstStyle>
            <a:lvl1pPr algn="l">
              <a:defRPr sz="2933" b="1">
                <a:solidFill>
                  <a:srgbClr val="0A2D6E"/>
                </a:solidFill>
                <a:latin typeface="Arial" panose="020B0604020202020204" pitchFamily="34" charset="0"/>
                <a:cs typeface="Arial" panose="020B0604020202020204" pitchFamily="34" charset="0"/>
              </a:defRPr>
            </a:lvl1pPr>
          </a:lstStyle>
          <a:p>
            <a:r>
              <a:rPr lang="de-DE" dirty="0"/>
              <a:t>Titelmasterformat durch Klicken bearbeiten</a:t>
            </a:r>
            <a:endParaRPr lang="en-US" dirty="0"/>
          </a:p>
        </p:txBody>
      </p:sp>
      <p:sp>
        <p:nvSpPr>
          <p:cNvPr id="8" name="Untertitel 2"/>
          <p:cNvSpPr>
            <a:spLocks noGrp="1"/>
          </p:cNvSpPr>
          <p:nvPr>
            <p:ph type="subTitle" idx="1"/>
          </p:nvPr>
        </p:nvSpPr>
        <p:spPr>
          <a:xfrm>
            <a:off x="480000" y="960002"/>
            <a:ext cx="11228173" cy="346284"/>
          </a:xfrm>
          <a:prstGeom prst="rect">
            <a:avLst/>
          </a:prstGeom>
        </p:spPr>
        <p:txBody>
          <a:bodyPr lIns="0" tIns="0" rIns="0"/>
          <a:lstStyle>
            <a:lvl1pPr marL="0" indent="0" algn="l">
              <a:buNone/>
              <a:defRPr sz="2400">
                <a:solidFill>
                  <a:srgbClr val="005AA0"/>
                </a:solidFill>
                <a:latin typeface="Arial" panose="020B0604020202020204" pitchFamily="34" charset="0"/>
                <a:cs typeface="Arial" panose="020B0604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de-DE" dirty="0"/>
              <a:t>Formatvorlage des Untertitelmasters durch Klicken bearbeiten</a:t>
            </a:r>
            <a:endParaRPr lang="en-US" dirty="0"/>
          </a:p>
        </p:txBody>
      </p:sp>
      <p:sp>
        <p:nvSpPr>
          <p:cNvPr id="4" name="Textfeld 3">
            <a:extLst>
              <a:ext uri="{FF2B5EF4-FFF2-40B4-BE49-F238E27FC236}">
                <a16:creationId xmlns:a16="http://schemas.microsoft.com/office/drawing/2014/main" id="{741398B6-F27E-184C-ABE8-E5247FE46CF0}"/>
              </a:ext>
            </a:extLst>
          </p:cNvPr>
          <p:cNvSpPr txBox="1"/>
          <p:nvPr userDrawn="1"/>
        </p:nvSpPr>
        <p:spPr>
          <a:xfrm rot="16200000">
            <a:off x="11837532" y="2961089"/>
            <a:ext cx="480000" cy="225767"/>
          </a:xfrm>
          <a:prstGeom prst="rect">
            <a:avLst/>
          </a:prstGeom>
          <a:noFill/>
        </p:spPr>
        <p:txBody>
          <a:bodyPr wrap="square" lIns="0" tIns="0" rIns="0" bIns="0" rtlCol="0">
            <a:spAutoFit/>
          </a:bodyPr>
          <a:lstStyle/>
          <a:p>
            <a:pPr algn="ctr"/>
            <a:r>
              <a:rPr lang="de-DE" sz="1467" dirty="0">
                <a:solidFill>
                  <a:schemeClr val="bg1"/>
                </a:solidFill>
              </a:rPr>
              <a:t>T</a:t>
            </a:r>
            <a:r>
              <a:rPr lang="en-US" sz="1467" dirty="0">
                <a:solidFill>
                  <a:schemeClr val="bg1"/>
                </a:solidFill>
              </a:rPr>
              <a:t>1</a:t>
            </a:r>
          </a:p>
        </p:txBody>
      </p:sp>
      <p:grpSp>
        <p:nvGrpSpPr>
          <p:cNvPr id="5" name="Gruppieren 4">
            <a:extLst>
              <a:ext uri="{FF2B5EF4-FFF2-40B4-BE49-F238E27FC236}">
                <a16:creationId xmlns:a16="http://schemas.microsoft.com/office/drawing/2014/main" id="{C52DB151-1383-F94F-88C9-BE394621CD26}"/>
              </a:ext>
            </a:extLst>
          </p:cNvPr>
          <p:cNvGrpSpPr/>
          <p:nvPr userDrawn="1"/>
        </p:nvGrpSpPr>
        <p:grpSpPr>
          <a:xfrm>
            <a:off x="11952001" y="2283103"/>
            <a:ext cx="240000" cy="960000"/>
            <a:chOff x="8964001" y="1045479"/>
            <a:chExt cx="180000" cy="720000"/>
          </a:xfrm>
        </p:grpSpPr>
        <p:sp>
          <p:nvSpPr>
            <p:cNvPr id="6" name="Rechteck 5">
              <a:extLst>
                <a:ext uri="{FF2B5EF4-FFF2-40B4-BE49-F238E27FC236}">
                  <a16:creationId xmlns:a16="http://schemas.microsoft.com/office/drawing/2014/main" id="{96AADF60-86E0-6A48-81B3-DBE2F239DD85}"/>
                </a:ext>
              </a:extLst>
            </p:cNvPr>
            <p:cNvSpPr/>
            <p:nvPr/>
          </p:nvSpPr>
          <p:spPr>
            <a:xfrm>
              <a:off x="8964001" y="1045479"/>
              <a:ext cx="180000" cy="360000"/>
            </a:xfrm>
            <a:prstGeom prst="rect">
              <a:avLst/>
            </a:prstGeom>
            <a:solidFill>
              <a:srgbClr val="A00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8">
              <a:extLst>
                <a:ext uri="{FF2B5EF4-FFF2-40B4-BE49-F238E27FC236}">
                  <a16:creationId xmlns:a16="http://schemas.microsoft.com/office/drawing/2014/main" id="{72A74918-A2BF-394B-8AA0-E8BA186E9B14}"/>
                </a:ext>
              </a:extLst>
            </p:cNvPr>
            <p:cNvSpPr txBox="1"/>
            <p:nvPr/>
          </p:nvSpPr>
          <p:spPr>
            <a:xfrm rot="16200000">
              <a:off x="8878147" y="1140817"/>
              <a:ext cx="360000" cy="169325"/>
            </a:xfrm>
            <a:prstGeom prst="rect">
              <a:avLst/>
            </a:prstGeom>
            <a:noFill/>
          </p:spPr>
          <p:txBody>
            <a:bodyPr wrap="square" lIns="0" tIns="0" rIns="0" bIns="0" rtlCol="0">
              <a:spAutoFit/>
            </a:bodyPr>
            <a:lstStyle/>
            <a:p>
              <a:pPr algn="ctr"/>
              <a:r>
                <a:rPr lang="de-DE" sz="1467" dirty="0">
                  <a:solidFill>
                    <a:schemeClr val="bg1"/>
                  </a:solidFill>
                </a:rPr>
                <a:t>P2</a:t>
              </a:r>
              <a:endParaRPr lang="en-US" sz="1467" dirty="0">
                <a:solidFill>
                  <a:schemeClr val="bg1"/>
                </a:solidFill>
              </a:endParaRPr>
            </a:p>
          </p:txBody>
        </p:sp>
        <p:sp>
          <p:nvSpPr>
            <p:cNvPr id="10" name="Textfeld 9">
              <a:extLst>
                <a:ext uri="{FF2B5EF4-FFF2-40B4-BE49-F238E27FC236}">
                  <a16:creationId xmlns:a16="http://schemas.microsoft.com/office/drawing/2014/main" id="{CF72C87D-6781-A741-8557-B9CF64681EC2}"/>
                </a:ext>
              </a:extLst>
            </p:cNvPr>
            <p:cNvSpPr txBox="1"/>
            <p:nvPr/>
          </p:nvSpPr>
          <p:spPr>
            <a:xfrm rot="16200000">
              <a:off x="8878148" y="1500816"/>
              <a:ext cx="360000" cy="169325"/>
            </a:xfrm>
            <a:prstGeom prst="rect">
              <a:avLst/>
            </a:prstGeom>
            <a:noFill/>
          </p:spPr>
          <p:txBody>
            <a:bodyPr wrap="square" lIns="0" tIns="0" rIns="0" bIns="0" rtlCol="0">
              <a:spAutoFit/>
            </a:bodyPr>
            <a:lstStyle/>
            <a:p>
              <a:pPr algn="ctr"/>
              <a:r>
                <a:rPr lang="de-DE" sz="1467" dirty="0">
                  <a:solidFill>
                    <a:srgbClr val="A00A5A"/>
                  </a:solidFill>
                </a:rPr>
                <a:t>T</a:t>
              </a:r>
              <a:r>
                <a:rPr lang="en-US" sz="1467" dirty="0">
                  <a:solidFill>
                    <a:srgbClr val="A00A5A"/>
                  </a:solidFill>
                </a:rPr>
                <a:t>1</a:t>
              </a:r>
            </a:p>
          </p:txBody>
        </p:sp>
      </p:grpSp>
    </p:spTree>
    <p:extLst>
      <p:ext uri="{BB962C8B-B14F-4D97-AF65-F5344CB8AC3E}">
        <p14:creationId xmlns:p14="http://schemas.microsoft.com/office/powerpoint/2010/main" val="28371176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userDrawn="1">
  <p:cSld name="4_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480000" y="408000"/>
            <a:ext cx="11228173" cy="410480"/>
          </a:xfrm>
          <a:prstGeom prst="rect">
            <a:avLst/>
          </a:prstGeom>
        </p:spPr>
        <p:txBody>
          <a:bodyPr lIns="0" tIns="0" rIns="0" bIns="0" anchor="t" anchorCtr="0"/>
          <a:lstStyle>
            <a:lvl1pPr algn="l">
              <a:defRPr sz="2933" b="1">
                <a:solidFill>
                  <a:srgbClr val="0A2D6E"/>
                </a:solidFill>
                <a:latin typeface="Arial"/>
                <a:cs typeface="Arial"/>
              </a:defRPr>
            </a:lvl1pPr>
          </a:lstStyle>
          <a:p>
            <a:pPr>
              <a:defRPr/>
            </a:pPr>
            <a:r>
              <a:rPr lang="de-DE"/>
              <a:t>Titelmasterformat durch Klicken bearbeiten</a:t>
            </a:r>
            <a:endParaRPr lang="en-US"/>
          </a:p>
        </p:txBody>
      </p:sp>
      <p:sp>
        <p:nvSpPr>
          <p:cNvPr id="5" name="Untertitel 2"/>
          <p:cNvSpPr>
            <a:spLocks noGrp="1"/>
          </p:cNvSpPr>
          <p:nvPr>
            <p:ph type="subTitle" idx="1"/>
          </p:nvPr>
        </p:nvSpPr>
        <p:spPr bwMode="auto">
          <a:xfrm>
            <a:off x="480000" y="960002"/>
            <a:ext cx="11228173" cy="346284"/>
          </a:xfrm>
          <a:prstGeom prst="rect">
            <a:avLst/>
          </a:prstGeom>
        </p:spPr>
        <p:txBody>
          <a:bodyPr lIns="0" tIns="0" rIns="0"/>
          <a:lstStyle>
            <a:lvl1pPr marL="0" indent="0" algn="l">
              <a:buNone/>
              <a:defRPr sz="2400">
                <a:solidFill>
                  <a:srgbClr val="005AA0"/>
                </a:solidFill>
                <a:latin typeface="Arial"/>
                <a:cs typeface="Aria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pPr>
              <a:defRPr/>
            </a:pPr>
            <a:r>
              <a:rPr lang="de-DE"/>
              <a:t>Formatvorlage des Untertitelmasters durch Klicken bearbeiten</a:t>
            </a:r>
            <a:endParaRPr lang="en-US"/>
          </a:p>
        </p:txBody>
      </p:sp>
    </p:spTree>
    <p:extLst>
      <p:ext uri="{BB962C8B-B14F-4D97-AF65-F5344CB8AC3E}">
        <p14:creationId xmlns:p14="http://schemas.microsoft.com/office/powerpoint/2010/main" val="191933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userDrawn="1">
  <p:cSld name="Blank Slide">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955164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6635" name="Picture 9" descr="II_rahmen_neu_tit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4"/>
          <p:cNvSpPr txBox="1">
            <a:spLocks noChangeArrowheads="1"/>
          </p:cNvSpPr>
          <p:nvPr/>
        </p:nvSpPr>
        <p:spPr bwMode="auto">
          <a:xfrm>
            <a:off x="529167" y="6598801"/>
            <a:ext cx="4893733" cy="123111"/>
          </a:xfrm>
          <a:prstGeom prst="rect">
            <a:avLst/>
          </a:prstGeom>
          <a:noFill/>
          <a:ln w="9525">
            <a:noFill/>
            <a:miter lim="800000"/>
            <a:headEnd/>
            <a:tailEnd/>
          </a:ln>
          <a:effec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de-DE" sz="800" dirty="0"/>
              <a:t>KIT –  The Research University in the Helmholtz Association</a:t>
            </a:r>
            <a:r>
              <a:rPr lang="de-DE" altLang="de-DE" sz="800" dirty="0"/>
              <a:t> </a:t>
            </a:r>
            <a:endParaRPr lang="en-US" altLang="de-DE" sz="800" dirty="0"/>
          </a:p>
        </p:txBody>
      </p:sp>
      <p:sp>
        <p:nvSpPr>
          <p:cNvPr id="14" name="Text Box 14"/>
          <p:cNvSpPr txBox="1">
            <a:spLocks noChangeArrowheads="1"/>
          </p:cNvSpPr>
          <p:nvPr/>
        </p:nvSpPr>
        <p:spPr bwMode="auto">
          <a:xfrm>
            <a:off x="9721600" y="6494328"/>
            <a:ext cx="2302933" cy="244475"/>
          </a:xfrm>
          <a:prstGeom prst="rect">
            <a:avLst/>
          </a:prstGeom>
          <a:noFill/>
          <a:ln w="9525">
            <a:noFill/>
            <a:miter lim="800000"/>
            <a:headEnd/>
            <a:tailEnd/>
          </a:ln>
          <a:effectLst/>
        </p:spPr>
        <p:txBody>
          <a:bodyPr lIns="0" tIns="0" rIns="0" bIns="0">
            <a:spAutoFit/>
          </a:bodyPr>
          <a:lstStyle/>
          <a:p>
            <a:pPr algn="r">
              <a:defRPr/>
            </a:pPr>
            <a:r>
              <a:rPr lang="de-DE" sz="1600" b="1" dirty="0">
                <a:solidFill>
                  <a:schemeClr val="bg1"/>
                </a:solidFill>
                <a:latin typeface="Arial" charset="0"/>
              </a:rPr>
              <a:t>www.kit.edu</a:t>
            </a:r>
          </a:p>
        </p:txBody>
      </p:sp>
      <p:pic>
        <p:nvPicPr>
          <p:cNvPr id="26640" name="Picture 13" descr="KIT-Logo-rgb_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7051" y="333376"/>
            <a:ext cx="139856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
        <p:nvSpPr>
          <p:cNvPr id="13" name="Text Box 21"/>
          <p:cNvSpPr txBox="1">
            <a:spLocks noChangeArrowheads="1"/>
          </p:cNvSpPr>
          <p:nvPr/>
        </p:nvSpPr>
        <p:spPr bwMode="auto">
          <a:xfrm>
            <a:off x="506210" y="3376434"/>
            <a:ext cx="6733777"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000" dirty="0">
                <a:solidFill>
                  <a:schemeClr val="bg1"/>
                </a:solidFill>
              </a:rPr>
              <a:t>MATTHIEU</a:t>
            </a:r>
            <a:r>
              <a:rPr lang="de-DE" altLang="de-DE" sz="1000" baseline="0" dirty="0">
                <a:solidFill>
                  <a:schemeClr val="bg1"/>
                </a:solidFill>
              </a:rPr>
              <a:t> LE TACON, </a:t>
            </a:r>
            <a:r>
              <a:rPr lang="de-DE" altLang="de-DE" sz="1000" dirty="0">
                <a:solidFill>
                  <a:schemeClr val="bg1"/>
                </a:solidFill>
              </a:rPr>
              <a:t>INSTITUT</a:t>
            </a:r>
            <a:r>
              <a:rPr lang="de-DE" altLang="de-DE" sz="1000" baseline="0" dirty="0">
                <a:solidFill>
                  <a:schemeClr val="bg1"/>
                </a:solidFill>
              </a:rPr>
              <a:t> FÜR FESTKÖRPERPHYSIK</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1325" y="3925563"/>
            <a:ext cx="5689600" cy="2201055"/>
          </a:xfrm>
          <a:prstGeom prst="rect">
            <a:avLst/>
          </a:prstGeom>
        </p:spPr>
      </p:pic>
      <p:pic>
        <p:nvPicPr>
          <p:cNvPr id="9" name="Picture 8">
            <a:extLst>
              <a:ext uri="{FF2B5EF4-FFF2-40B4-BE49-F238E27FC236}">
                <a16:creationId xmlns:a16="http://schemas.microsoft.com/office/drawing/2014/main" id="{FBABC536-184B-F148-B28B-55182B473CF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68825" y="3648075"/>
            <a:ext cx="4812435" cy="2710505"/>
          </a:xfrm>
          <a:prstGeom prst="rect">
            <a:avLst/>
          </a:prstGeom>
        </p:spPr>
      </p:pic>
      <p:pic>
        <p:nvPicPr>
          <p:cNvPr id="10" name="Picture 9">
            <a:extLst>
              <a:ext uri="{FF2B5EF4-FFF2-40B4-BE49-F238E27FC236}">
                <a16:creationId xmlns:a16="http://schemas.microsoft.com/office/drawing/2014/main" id="{D2BB7830-9766-284B-A60E-283298D2C938}"/>
              </a:ext>
            </a:extLst>
          </p:cNvPr>
          <p:cNvPicPr>
            <a:picLocks noChangeAspect="1"/>
          </p:cNvPicPr>
          <p:nvPr userDrawn="1"/>
        </p:nvPicPr>
        <p:blipFill>
          <a:blip r:embed="rId7"/>
          <a:stretch>
            <a:fillRect/>
          </a:stretch>
        </p:blipFill>
        <p:spPr>
          <a:xfrm>
            <a:off x="8269930" y="3571836"/>
            <a:ext cx="3905269" cy="2907803"/>
          </a:xfrm>
          <a:prstGeom prst="rect">
            <a:avLst/>
          </a:prstGeom>
        </p:spPr>
      </p:pic>
      <p:pic>
        <p:nvPicPr>
          <p:cNvPr id="11" name="Picture 10">
            <a:extLst>
              <a:ext uri="{FF2B5EF4-FFF2-40B4-BE49-F238E27FC236}">
                <a16:creationId xmlns:a16="http://schemas.microsoft.com/office/drawing/2014/main" id="{099B00C5-F466-3C4F-A6BC-A286BC255F3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4846" y="3571835"/>
            <a:ext cx="3502548" cy="3026965"/>
          </a:xfrm>
          <a:prstGeom prst="rect">
            <a:avLst/>
          </a:prstGeom>
        </p:spPr>
      </p:pic>
      <p:pic>
        <p:nvPicPr>
          <p:cNvPr id="15" name="Picture 9" descr="II_rahmen_neu_titel">
            <a:extLst>
              <a:ext uri="{FF2B5EF4-FFF2-40B4-BE49-F238E27FC236}">
                <a16:creationId xmlns:a16="http://schemas.microsoft.com/office/drawing/2014/main" id="{078AAADD-1A21-E943-AEA3-F2652D817B9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7938"/>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2">
            <a:extLst>
              <a:ext uri="{FF2B5EF4-FFF2-40B4-BE49-F238E27FC236}">
                <a16:creationId xmlns:a16="http://schemas.microsoft.com/office/drawing/2014/main" id="{47F0E4DB-AEDB-5F40-BF8B-ADC491150AC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00000" y="6372000"/>
            <a:ext cx="624000" cy="468000"/>
          </a:xfrm>
          <a:prstGeom prst="rect">
            <a:avLst/>
          </a:prstGeom>
        </p:spPr>
      </p:pic>
    </p:spTree>
    <p:extLst>
      <p:ext uri="{BB962C8B-B14F-4D97-AF65-F5344CB8AC3E}">
        <p14:creationId xmlns:p14="http://schemas.microsoft.com/office/powerpoint/2010/main" val="1215299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32834" y="123826"/>
            <a:ext cx="9215967" cy="561975"/>
          </a:xfrm>
        </p:spPr>
        <p:txBody>
          <a:bodyPr/>
          <a:lstStyle>
            <a:lvl1pPr>
              <a:defRPr sz="3600">
                <a:solidFill>
                  <a:schemeClr val="accent1"/>
                </a:solidFill>
                <a:latin typeface="Calibri" panose="020F0502020204030204" pitchFamily="34" charset="0"/>
                <a:cs typeface="Calibri" panose="020F0502020204030204" pitchFamily="34" charset="0"/>
              </a:defRPr>
            </a:lvl1pPr>
          </a:lstStyle>
          <a:p>
            <a:r>
              <a:rPr lang="en-US"/>
              <a:t>Click to edit Master title style</a:t>
            </a:r>
            <a:endParaRPr lang="de-DE"/>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64057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8140221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385586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Inhaltsplatzhalter 2"/>
          <p:cNvSpPr>
            <a:spLocks noGrp="1"/>
          </p:cNvSpPr>
          <p:nvPr>
            <p:ph sz="half" idx="1"/>
          </p:nvPr>
        </p:nvSpPr>
        <p:spPr>
          <a:xfrm>
            <a:off x="522817"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p:cNvSpPr>
            <a:spLocks noGrp="1"/>
          </p:cNvSpPr>
          <p:nvPr>
            <p:ph sz="half" idx="2"/>
          </p:nvPr>
        </p:nvSpPr>
        <p:spPr>
          <a:xfrm>
            <a:off x="6195484" y="1198563"/>
            <a:ext cx="5469467"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923032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endParaRPr lang="en-US" altLang="de-DE" dirty="0"/>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671371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endParaRPr lang="en-US" altLang="de-DE" dirty="0"/>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538262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ltLang="de-DE" dirty="0"/>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2372811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5278855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12"/>
          <p:cNvSpPr>
            <a:spLocks noGrp="1" noChangeArrowheads="1"/>
          </p:cNvSpPr>
          <p:nvPr>
            <p:ph type="ftr" sz="quarter" idx="10"/>
          </p:nvPr>
        </p:nvSpPr>
        <p:spPr>
          <a:ln/>
        </p:spPr>
        <p:txBody>
          <a:bodyPr/>
          <a:lstStyle>
            <a:lvl1pPr>
              <a:defRPr/>
            </a:lvl1pPr>
          </a:lstStyle>
          <a:p>
            <a:endParaRPr lang="en-US" altLang="de-DE" dirty="0"/>
          </a:p>
        </p:txBody>
      </p:sp>
      <p:sp>
        <p:nvSpPr>
          <p:cNvPr id="6"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478428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02146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79418" y="333375"/>
            <a:ext cx="2785533" cy="5759450"/>
          </a:xfrm>
        </p:spPr>
        <p:txBody>
          <a:bodyPr vert="eaVert"/>
          <a:lstStyle/>
          <a:p>
            <a:r>
              <a:rPr lang="en-US"/>
              <a:t>Click to edit Master title style</a:t>
            </a:r>
            <a:endParaRPr lang="de-DE"/>
          </a:p>
        </p:txBody>
      </p:sp>
      <p:sp>
        <p:nvSpPr>
          <p:cNvPr id="3" name="Vertikaler Textplatzhalter 2"/>
          <p:cNvSpPr>
            <a:spLocks noGrp="1"/>
          </p:cNvSpPr>
          <p:nvPr>
            <p:ph type="body" orient="vert" idx="1"/>
          </p:nvPr>
        </p:nvSpPr>
        <p:spPr>
          <a:xfrm>
            <a:off x="520700" y="333375"/>
            <a:ext cx="8155517" cy="5759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Rectangle 12"/>
          <p:cNvSpPr>
            <a:spLocks noGrp="1" noChangeArrowheads="1"/>
          </p:cNvSpPr>
          <p:nvPr>
            <p:ph type="ftr" sz="quarter" idx="10"/>
          </p:nvPr>
        </p:nvSpPr>
        <p:spPr>
          <a:ln/>
        </p:spPr>
        <p:txBody>
          <a:bodyPr/>
          <a:lstStyle>
            <a:lvl1pPr>
              <a:defRPr/>
            </a:lvl1pPr>
          </a:lstStyle>
          <a:p>
            <a:endParaRPr lang="en-US" altLang="de-DE" dirty="0"/>
          </a:p>
        </p:txBody>
      </p:sp>
      <p:sp>
        <p:nvSpPr>
          <p:cNvPr id="5"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915569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9B4-D46B-9C43-AE3B-E5617D3E0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2E973F-99BE-0149-9623-B227D18892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636FEC-239D-9A43-B72E-31C8DA981E36}"/>
              </a:ext>
            </a:extLst>
          </p:cNvPr>
          <p:cNvSpPr>
            <a:spLocks noGrp="1"/>
          </p:cNvSpPr>
          <p:nvPr>
            <p:ph type="dt" sz="half" idx="10"/>
          </p:nvPr>
        </p:nvSpPr>
        <p:spPr/>
        <p:txBody>
          <a:bodyPr/>
          <a:lstStyle/>
          <a:p>
            <a:r>
              <a:rPr lang="de-DE"/>
              <a:t>27.01.2023</a:t>
            </a:r>
            <a:endParaRPr lang="de-DE" dirty="0"/>
          </a:p>
        </p:txBody>
      </p:sp>
      <p:sp>
        <p:nvSpPr>
          <p:cNvPr id="5" name="Footer Placeholder 4">
            <a:extLst>
              <a:ext uri="{FF2B5EF4-FFF2-40B4-BE49-F238E27FC236}">
                <a16:creationId xmlns:a16="http://schemas.microsoft.com/office/drawing/2014/main" id="{95B244F6-21F1-E140-862F-3C613B244CB1}"/>
              </a:ext>
            </a:extLst>
          </p:cNvPr>
          <p:cNvSpPr>
            <a:spLocks noGrp="1"/>
          </p:cNvSpPr>
          <p:nvPr>
            <p:ph type="ftr" sz="quarter" idx="11"/>
          </p:nvPr>
        </p:nvSpPr>
        <p:spPr/>
        <p:txBody>
          <a:bodyPr/>
          <a:lstStyle/>
          <a:p>
            <a:endParaRPr lang="en-US" altLang="de-DE" dirty="0"/>
          </a:p>
        </p:txBody>
      </p:sp>
      <p:sp>
        <p:nvSpPr>
          <p:cNvPr id="6" name="Slide Number Placeholder 5">
            <a:extLst>
              <a:ext uri="{FF2B5EF4-FFF2-40B4-BE49-F238E27FC236}">
                <a16:creationId xmlns:a16="http://schemas.microsoft.com/office/drawing/2014/main" id="{9323356B-45DC-604D-ADC3-D53DF090F0E7}"/>
              </a:ext>
            </a:extLst>
          </p:cNvPr>
          <p:cNvSpPr>
            <a:spLocks noGrp="1"/>
          </p:cNvSpPr>
          <p:nvPr>
            <p:ph type="sldNum" sz="quarter" idx="12"/>
          </p:nvPr>
        </p:nvSpPr>
        <p:spPr/>
        <p:txBody>
          <a:bodyPr/>
          <a:lstStyle/>
          <a:p>
            <a:fld id="{8D7F655E-741C-C44E-A206-56705CCC9327}" type="slidenum">
              <a:rPr lang="en-US" smtClean="0"/>
              <a:t>‹#›</a:t>
            </a:fld>
            <a:endParaRPr lang="en-US"/>
          </a:p>
        </p:txBody>
      </p:sp>
    </p:spTree>
    <p:extLst>
      <p:ext uri="{BB962C8B-B14F-4D97-AF65-F5344CB8AC3E}">
        <p14:creationId xmlns:p14="http://schemas.microsoft.com/office/powerpoint/2010/main" val="1938260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elfolie">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156308" y="3618384"/>
            <a:ext cx="11904459" cy="2707437"/>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slide master</a:t>
            </a:r>
          </a:p>
        </p:txBody>
      </p:sp>
      <p:sp>
        <p:nvSpPr>
          <p:cNvPr id="8" name="Textplatzhalter 18"/>
          <p:cNvSpPr>
            <a:spLocks noGrp="1"/>
          </p:cNvSpPr>
          <p:nvPr>
            <p:ph type="body" sz="quarter" idx="11" hasCustomPrompt="1"/>
          </p:nvPr>
        </p:nvSpPr>
        <p:spPr>
          <a:xfrm>
            <a:off x="487258" y="1927266"/>
            <a:ext cx="11366076" cy="380035"/>
          </a:xfrm>
        </p:spPr>
        <p:txBody>
          <a:bodyPr>
            <a:normAutofit/>
          </a:bodyPr>
          <a:lstStyle>
            <a:lvl1pPr marL="0" indent="0">
              <a:buFont typeface="Arial" panose="020B0604020202020204" pitchFamily="34" charset="0"/>
              <a:buNone/>
              <a:defRPr sz="3466" b="1"/>
            </a:lvl1pPr>
            <a:lvl2pPr marL="473979" indent="0">
              <a:buFont typeface="Arial" panose="020B0604020202020204" pitchFamily="34" charset="0"/>
              <a:buNone/>
              <a:defRPr sz="3466" b="1"/>
            </a:lvl2pPr>
            <a:lvl3pPr marL="956422" indent="0">
              <a:buFont typeface="Arial" panose="020B0604020202020204" pitchFamily="34" charset="0"/>
              <a:buNone/>
              <a:defRPr sz="3466" b="1"/>
            </a:lvl3pPr>
            <a:lvl4pPr marL="1430402" indent="0">
              <a:buFont typeface="Arial" panose="020B0604020202020204" pitchFamily="34" charset="0"/>
              <a:buNone/>
              <a:defRPr sz="3466" b="1"/>
            </a:lvl4pPr>
            <a:lvl5pPr marL="1912845" indent="0">
              <a:buFont typeface="Arial" panose="020B0604020202020204" pitchFamily="34" charset="0"/>
              <a:buNone/>
              <a:defRPr sz="3466" b="1"/>
            </a:lvl5pPr>
          </a:lstStyle>
          <a:p>
            <a:pPr lvl="0"/>
            <a:r>
              <a:rPr lang="de-DE" dirty="0"/>
              <a:t>Click </a:t>
            </a:r>
            <a:r>
              <a:rPr lang="de-DE" dirty="0" err="1"/>
              <a:t>to</a:t>
            </a:r>
            <a:r>
              <a:rPr lang="de-DE" dirty="0"/>
              <a:t> </a:t>
            </a:r>
            <a:r>
              <a:rPr lang="de-DE" dirty="0" err="1"/>
              <a:t>add</a:t>
            </a:r>
            <a:endParaRPr lang="de-DE" dirty="0"/>
          </a:p>
        </p:txBody>
      </p:sp>
      <p:sp>
        <p:nvSpPr>
          <p:cNvPr id="9" name="Textplatzhalter 25"/>
          <p:cNvSpPr>
            <a:spLocks noGrp="1"/>
          </p:cNvSpPr>
          <p:nvPr>
            <p:ph type="body" sz="quarter" idx="13" hasCustomPrompt="1"/>
          </p:nvPr>
        </p:nvSpPr>
        <p:spPr>
          <a:xfrm>
            <a:off x="507567" y="2639093"/>
            <a:ext cx="11354233" cy="679663"/>
          </a:xfrm>
        </p:spPr>
        <p:txBody>
          <a:bodyPr>
            <a:normAutofit/>
          </a:bodyPr>
          <a:lstStyle>
            <a:lvl1pPr marL="0" indent="0">
              <a:buFont typeface="Arial" panose="020B0604020202020204" pitchFamily="34" charset="0"/>
              <a:buNone/>
              <a:defRPr sz="2399" b="1" i="0" baseline="0"/>
            </a:lvl1pPr>
            <a:lvl2pPr marL="473979" indent="0">
              <a:buFont typeface="Arial" panose="020B0604020202020204" pitchFamily="34" charset="0"/>
              <a:buNone/>
              <a:defRPr sz="2399" b="1" i="0"/>
            </a:lvl2pPr>
            <a:lvl3pPr marL="956422" indent="0">
              <a:buFont typeface="Arial" panose="020B0604020202020204" pitchFamily="34" charset="0"/>
              <a:buNone/>
              <a:defRPr sz="2399" b="1" i="0"/>
            </a:lvl3pPr>
            <a:lvl4pPr marL="1430402" indent="0">
              <a:buFont typeface="Arial" panose="020B0604020202020204" pitchFamily="34" charset="0"/>
              <a:buNone/>
              <a:defRPr sz="2399" b="1" i="0"/>
            </a:lvl4pPr>
            <a:lvl5pPr marL="1912845" indent="0">
              <a:buFont typeface="Arial" panose="020B0604020202020204" pitchFamily="34" charset="0"/>
              <a:buNone/>
              <a:defRPr sz="2399" b="1" i="0"/>
            </a:lvl5pPr>
          </a:lstStyle>
          <a:p>
            <a:pPr lvl="0"/>
            <a:r>
              <a:rPr lang="de-DE" dirty="0"/>
              <a:t>Click </a:t>
            </a:r>
            <a:r>
              <a:rPr lang="de-DE" dirty="0" err="1"/>
              <a:t>to</a:t>
            </a:r>
            <a:r>
              <a:rPr lang="de-DE" dirty="0"/>
              <a:t> </a:t>
            </a:r>
            <a:r>
              <a:rPr lang="de-DE" dirty="0" err="1"/>
              <a:t>add</a:t>
            </a:r>
            <a:r>
              <a:rPr lang="de-DE" dirty="0"/>
              <a:t> </a:t>
            </a:r>
            <a:r>
              <a:rPr lang="de-DE" dirty="0" err="1"/>
              <a:t>subline</a:t>
            </a:r>
            <a:br>
              <a:rPr lang="de-DE" dirty="0"/>
            </a:br>
            <a:r>
              <a:rPr lang="de-DE" dirty="0"/>
              <a:t>(</a:t>
            </a:r>
            <a:r>
              <a:rPr lang="en-US" dirty="0"/>
              <a:t>Also possible in two columns</a:t>
            </a:r>
            <a:r>
              <a:rPr lang="de-DE" dirty="0"/>
              <a:t>)</a:t>
            </a:r>
          </a:p>
        </p:txBody>
      </p:sp>
      <p:sp>
        <p:nvSpPr>
          <p:cNvPr id="10" name="Text Box 14">
            <a:extLst>
              <a:ext uri="{FF2B5EF4-FFF2-40B4-BE49-F238E27FC236}">
                <a16:creationId xmlns:a16="http://schemas.microsoft.com/office/drawing/2014/main" id="{537A5579-09BA-4663-B67D-33B154205799}"/>
              </a:ext>
            </a:extLst>
          </p:cNvPr>
          <p:cNvSpPr txBox="1">
            <a:spLocks noChangeArrowheads="1"/>
          </p:cNvSpPr>
          <p:nvPr/>
        </p:nvSpPr>
        <p:spPr bwMode="auto">
          <a:xfrm>
            <a:off x="155467" y="6525687"/>
            <a:ext cx="4808893" cy="169277"/>
          </a:xfrm>
          <a:prstGeom prst="rect">
            <a:avLst/>
          </a:prstGeom>
          <a:noFill/>
          <a:ln w="9525">
            <a:noFill/>
            <a:miter lim="800000"/>
            <a:headEnd/>
            <a:tailEnd/>
          </a:ln>
          <a:effectLst/>
        </p:spPr>
        <p:txBody>
          <a:bodyPr wrap="square" lIns="0" tIns="0" rIns="0" bIns="0">
            <a:spAutoFit/>
          </a:bodyPr>
          <a:lstStyle/>
          <a:p>
            <a:r>
              <a:rPr lang="en-US" sz="1100" noProof="0" dirty="0"/>
              <a:t>KIT – The Research University in the Helmholtz Association</a:t>
            </a:r>
          </a:p>
        </p:txBody>
      </p:sp>
      <p:sp>
        <p:nvSpPr>
          <p:cNvPr id="11" name="Text Box 14">
            <a:extLst>
              <a:ext uri="{FF2B5EF4-FFF2-40B4-BE49-F238E27FC236}">
                <a16:creationId xmlns:a16="http://schemas.microsoft.com/office/drawing/2014/main" id="{6C188393-F356-4F5D-80C7-5DAA7302CAFB}"/>
              </a:ext>
            </a:extLst>
          </p:cNvPr>
          <p:cNvSpPr txBox="1">
            <a:spLocks noChangeArrowheads="1"/>
          </p:cNvSpPr>
          <p:nvPr/>
        </p:nvSpPr>
        <p:spPr bwMode="auto">
          <a:xfrm>
            <a:off x="9757834" y="6432821"/>
            <a:ext cx="2302933" cy="3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2133" b="1" dirty="0">
                <a:solidFill>
                  <a:schemeClr val="tx1"/>
                </a:solidFill>
              </a:rPr>
              <a:t>www.kit.edu</a:t>
            </a:r>
          </a:p>
        </p:txBody>
      </p:sp>
      <p:pic>
        <p:nvPicPr>
          <p:cNvPr id="12" name="Grafik 11">
            <a:extLst>
              <a:ext uri="{FF2B5EF4-FFF2-40B4-BE49-F238E27FC236}">
                <a16:creationId xmlns:a16="http://schemas.microsoft.com/office/drawing/2014/main" id="{F170E65B-29E8-4B34-8C2D-4A01E1FD964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8000" y="479852"/>
            <a:ext cx="2162067" cy="1001397"/>
          </a:xfrm>
          <a:prstGeom prst="rect">
            <a:avLst/>
          </a:prstGeom>
        </p:spPr>
      </p:pic>
    </p:spTree>
    <p:extLst>
      <p:ext uri="{BB962C8B-B14F-4D97-AF65-F5344CB8AC3E}">
        <p14:creationId xmlns:p14="http://schemas.microsoft.com/office/powerpoint/2010/main" val="1336047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33400" y="1583512"/>
            <a:ext cx="11125200" cy="4486472"/>
          </a:xfrm>
        </p:spPr>
        <p:txBody>
          <a:bodyPr/>
          <a:lstStyle>
            <a:lvl1pPr>
              <a:defRPr/>
            </a:lvl1pPr>
            <a:lvl2pPr>
              <a:defRPr/>
            </a:lvl2pPr>
            <a:lvl3pPr>
              <a:defRPr/>
            </a:lvl3pPr>
            <a:lvl4pPr>
              <a:defRPr/>
            </a:lvl4pPr>
            <a:lvl5pPr>
              <a:defRPr sz="2133"/>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lvl1pPr>
              <a:defRPr/>
            </a:lvl1pPr>
          </a:lstStyle>
          <a:p>
            <a:fld id="{61696EC4-B4CF-4701-AD06-A8439D6D8E12}" type="slidenum">
              <a:rPr lang="en-US" noProof="0" smtClean="0"/>
              <a:t>‹#›</a:t>
            </a:fld>
            <a:endParaRPr lang="en-US" noProof="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403754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Rectangle 12"/>
          <p:cNvSpPr>
            <a:spLocks noGrp="1" noChangeArrowheads="1"/>
          </p:cNvSpPr>
          <p:nvPr>
            <p:ph type="ftr" sz="quarter" idx="10"/>
          </p:nvPr>
        </p:nvSpPr>
        <p:spPr>
          <a:ln/>
        </p:spPr>
        <p:txBody>
          <a:bodyPr/>
          <a:lstStyle>
            <a:lvl1pPr>
              <a:defRPr/>
            </a:lvl1pPr>
          </a:lstStyle>
          <a:p>
            <a:endParaRPr lang="en-US" altLang="de-DE" dirty="0"/>
          </a:p>
        </p:txBody>
      </p:sp>
      <p:sp>
        <p:nvSpPr>
          <p:cNvPr id="8" name="Datumsplatzhalter 9"/>
          <p:cNvSpPr>
            <a:spLocks noGrp="1"/>
          </p:cNvSpPr>
          <p:nvPr>
            <p:ph type="dt" sz="half" idx="11"/>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316918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33400" y="1583512"/>
            <a:ext cx="5486400" cy="4593452"/>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Content Placeholder 3"/>
          <p:cNvSpPr>
            <a:spLocks noGrp="1"/>
          </p:cNvSpPr>
          <p:nvPr>
            <p:ph sz="half" idx="2" hasCustomPrompt="1"/>
          </p:nvPr>
        </p:nvSpPr>
        <p:spPr>
          <a:xfrm>
            <a:off x="6172201" y="1583512"/>
            <a:ext cx="5486399" cy="4593452"/>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2312279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8" name="Bildplatzhalter 4"/>
          <p:cNvSpPr>
            <a:spLocks noGrp="1"/>
          </p:cNvSpPr>
          <p:nvPr>
            <p:ph type="pic" sz="quarter" idx="13" hasCustomPrompt="1"/>
          </p:nvPr>
        </p:nvSpPr>
        <p:spPr>
          <a:xfrm>
            <a:off x="6207759" y="1584471"/>
            <a:ext cx="5467775" cy="4611218"/>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Content Placeholder 2"/>
          <p:cNvSpPr>
            <a:spLocks noGrp="1"/>
          </p:cNvSpPr>
          <p:nvPr>
            <p:ph sz="half" idx="1" hasCustomPrompt="1"/>
          </p:nvPr>
        </p:nvSpPr>
        <p:spPr>
          <a:xfrm>
            <a:off x="533400" y="1583512"/>
            <a:ext cx="5486400" cy="4593452"/>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368998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3400" y="1583512"/>
            <a:ext cx="5464176" cy="823912"/>
          </a:xfrm>
        </p:spPr>
        <p:txBody>
          <a:bodyPr anchor="b">
            <a:normAutofit/>
          </a:bodyPr>
          <a:lstStyle>
            <a:lvl1pPr marL="0" indent="0">
              <a:buNone/>
              <a:defRPr sz="2666"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4" name="Content Placeholder 3"/>
          <p:cNvSpPr>
            <a:spLocks noGrp="1"/>
          </p:cNvSpPr>
          <p:nvPr>
            <p:ph sz="half" idx="2" hasCustomPrompt="1"/>
          </p:nvPr>
        </p:nvSpPr>
        <p:spPr>
          <a:xfrm>
            <a:off x="533400" y="2582458"/>
            <a:ext cx="5464176" cy="3607205"/>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6194424" y="1583512"/>
            <a:ext cx="5464176" cy="823912"/>
          </a:xfrm>
        </p:spPr>
        <p:txBody>
          <a:bodyPr anchor="b">
            <a:normAutofit/>
          </a:bodyPr>
          <a:lstStyle>
            <a:lvl1pPr marL="0" indent="0">
              <a:buNone/>
              <a:defRPr sz="2666"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6" name="Content Placeholder 5"/>
          <p:cNvSpPr>
            <a:spLocks noGrp="1"/>
          </p:cNvSpPr>
          <p:nvPr>
            <p:ph sz="quarter" idx="4" hasCustomPrompt="1"/>
          </p:nvPr>
        </p:nvSpPr>
        <p:spPr>
          <a:xfrm>
            <a:off x="6194424" y="2582458"/>
            <a:ext cx="5464176" cy="3607206"/>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7" name="Date Placeholder 6"/>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9" name="Slide Number Placeholder 8"/>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4072644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Vergleich">
    <p:spTree>
      <p:nvGrpSpPr>
        <p:cNvPr id="1" name=""/>
        <p:cNvGrpSpPr/>
        <p:nvPr/>
      </p:nvGrpSpPr>
      <p:grpSpPr>
        <a:xfrm>
          <a:off x="0" y="0"/>
          <a:ext cx="0" cy="0"/>
          <a:chOff x="0" y="0"/>
          <a:chExt cx="0" cy="0"/>
        </a:xfrm>
      </p:grpSpPr>
      <p:sp>
        <p:nvSpPr>
          <p:cNvPr id="10" name="Bildplatzhalter 4"/>
          <p:cNvSpPr>
            <a:spLocks noGrp="1"/>
          </p:cNvSpPr>
          <p:nvPr>
            <p:ph type="pic" sz="quarter" idx="13" hasCustomPrompt="1"/>
          </p:nvPr>
        </p:nvSpPr>
        <p:spPr>
          <a:xfrm>
            <a:off x="6207759" y="2590003"/>
            <a:ext cx="5467775" cy="3605685"/>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en-US" dirty="0"/>
              <a:t>Please insert a picture in the master slide</a:t>
            </a:r>
          </a:p>
        </p:txBody>
      </p:sp>
      <p:sp>
        <p:nvSpPr>
          <p:cNvPr id="3" name="Text Placeholder 2"/>
          <p:cNvSpPr>
            <a:spLocks noGrp="1"/>
          </p:cNvSpPr>
          <p:nvPr>
            <p:ph type="body" idx="1" hasCustomPrompt="1"/>
          </p:nvPr>
        </p:nvSpPr>
        <p:spPr>
          <a:xfrm>
            <a:off x="533400" y="1583512"/>
            <a:ext cx="5464176" cy="823912"/>
          </a:xfrm>
        </p:spPr>
        <p:txBody>
          <a:bodyPr anchor="b">
            <a:normAutofit/>
          </a:bodyPr>
          <a:lstStyle>
            <a:lvl1pPr marL="0" indent="0">
              <a:buNone/>
              <a:defRPr sz="2666"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4" name="Content Placeholder 3"/>
          <p:cNvSpPr>
            <a:spLocks noGrp="1"/>
          </p:cNvSpPr>
          <p:nvPr>
            <p:ph sz="half" idx="2" hasCustomPrompt="1"/>
          </p:nvPr>
        </p:nvSpPr>
        <p:spPr>
          <a:xfrm>
            <a:off x="533400" y="2582458"/>
            <a:ext cx="5464176" cy="3607205"/>
          </a:xfrm>
        </p:spPr>
        <p:txBody>
          <a:bodyPr/>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5" name="Text Placeholder 4"/>
          <p:cNvSpPr>
            <a:spLocks noGrp="1"/>
          </p:cNvSpPr>
          <p:nvPr>
            <p:ph type="body" sz="quarter" idx="3" hasCustomPrompt="1"/>
          </p:nvPr>
        </p:nvSpPr>
        <p:spPr>
          <a:xfrm>
            <a:off x="6194424" y="1583512"/>
            <a:ext cx="5464176" cy="823912"/>
          </a:xfrm>
        </p:spPr>
        <p:txBody>
          <a:bodyPr anchor="b">
            <a:normAutofit/>
          </a:bodyPr>
          <a:lstStyle>
            <a:lvl1pPr marL="0" indent="0">
              <a:buNone/>
              <a:defRPr sz="2666" b="1"/>
            </a:lvl1pPr>
            <a:lvl2pPr marL="457173" indent="0">
              <a:buNone/>
              <a:defRPr sz="1999" b="1"/>
            </a:lvl2pPr>
            <a:lvl3pPr marL="914347" indent="0">
              <a:buNone/>
              <a:defRPr sz="1799" b="1"/>
            </a:lvl3pPr>
            <a:lvl4pPr marL="1371519" indent="0">
              <a:buNone/>
              <a:defRPr sz="1599" b="1"/>
            </a:lvl4pPr>
            <a:lvl5pPr marL="1828693" indent="0">
              <a:buNone/>
              <a:defRPr sz="1599" b="1"/>
            </a:lvl5pPr>
            <a:lvl6pPr marL="2285866" indent="0">
              <a:buNone/>
              <a:defRPr sz="1599" b="1"/>
            </a:lvl6pPr>
            <a:lvl7pPr marL="2743040" indent="0">
              <a:buNone/>
              <a:defRPr sz="1599" b="1"/>
            </a:lvl7pPr>
            <a:lvl8pPr marL="3200213" indent="0">
              <a:buNone/>
              <a:defRPr sz="1599" b="1"/>
            </a:lvl8pPr>
            <a:lvl9pPr marL="3657387" indent="0">
              <a:buNone/>
              <a:defRPr sz="1599" b="1"/>
            </a:lvl9pPr>
          </a:lstStyle>
          <a:p>
            <a:pPr lvl="0"/>
            <a:r>
              <a:rPr lang="en-US" altLang="de-DE" dirty="0"/>
              <a:t>Click to add subline</a:t>
            </a:r>
          </a:p>
        </p:txBody>
      </p:sp>
      <p:sp>
        <p:nvSpPr>
          <p:cNvPr id="7" name="Date Placeholder 6"/>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9" name="Slide Number Placeholder 8"/>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p>
        </p:txBody>
      </p:sp>
    </p:spTree>
    <p:extLst>
      <p:ext uri="{BB962C8B-B14F-4D97-AF65-F5344CB8AC3E}">
        <p14:creationId xmlns:p14="http://schemas.microsoft.com/office/powerpoint/2010/main" val="645275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8" name="Bildplatzhalter 3"/>
          <p:cNvSpPr>
            <a:spLocks noGrp="1"/>
          </p:cNvSpPr>
          <p:nvPr>
            <p:ph type="pic" sz="quarter" idx="14"/>
          </p:nvPr>
        </p:nvSpPr>
        <p:spPr>
          <a:xfrm>
            <a:off x="0" y="1770680"/>
            <a:ext cx="12192000" cy="4404693"/>
          </a:xfrm>
          <a:solidFill>
            <a:srgbClr val="FF99FF"/>
          </a:solidFill>
        </p:spPr>
        <p:txBody>
          <a:bodyPr anchor="t"/>
          <a:lstStyle>
            <a:lvl1pPr marL="0" indent="0" algn="ctr">
              <a:buFont typeface="Arial" panose="020B0604020202020204" pitchFamily="34" charset="0"/>
              <a:buNone/>
              <a:defRPr/>
            </a:lvl1pPr>
          </a:lstStyle>
          <a:p>
            <a:r>
              <a:rPr lang="en-US"/>
              <a:t>Click icon to add picture</a:t>
            </a:r>
            <a:endParaRPr lang="en-US" dirty="0"/>
          </a:p>
        </p:txBody>
      </p:sp>
    </p:spTree>
    <p:extLst>
      <p:ext uri="{BB962C8B-B14F-4D97-AF65-F5344CB8AC3E}">
        <p14:creationId xmlns:p14="http://schemas.microsoft.com/office/powerpoint/2010/main" val="1246272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
        <p:nvSpPr>
          <p:cNvPr id="2" name="Rechteck 1"/>
          <p:cNvSpPr/>
          <p:nvPr/>
        </p:nvSpPr>
        <p:spPr>
          <a:xfrm>
            <a:off x="0" y="6201408"/>
            <a:ext cx="12192000" cy="24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Bildplatzhalter 3"/>
          <p:cNvSpPr>
            <a:spLocks noGrp="1"/>
          </p:cNvSpPr>
          <p:nvPr>
            <p:ph type="pic" sz="quarter" idx="14"/>
          </p:nvPr>
        </p:nvSpPr>
        <p:spPr>
          <a:xfrm>
            <a:off x="0" y="1770679"/>
            <a:ext cx="12192000" cy="4558317"/>
          </a:xfrm>
          <a:solidFill>
            <a:srgbClr val="FF99FF"/>
          </a:solidFill>
        </p:spPr>
        <p:txBody>
          <a:bodyPr anchor="t"/>
          <a:lstStyle>
            <a:lvl1pPr marL="0" indent="0" algn="ctr">
              <a:buFont typeface="Arial" panose="020B0604020202020204" pitchFamily="34" charset="0"/>
              <a:buNone/>
              <a:defRPr/>
            </a:lvl1pPr>
          </a:lstStyle>
          <a:p>
            <a:r>
              <a:rPr lang="en-US"/>
              <a:t>Click icon to add picture</a:t>
            </a:r>
            <a:endParaRPr lang="en-US" dirty="0"/>
          </a:p>
        </p:txBody>
      </p:sp>
    </p:spTree>
    <p:extLst>
      <p:ext uri="{BB962C8B-B14F-4D97-AF65-F5344CB8AC3E}">
        <p14:creationId xmlns:p14="http://schemas.microsoft.com/office/powerpoint/2010/main" val="423859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5" name="Slide Number Placeholder 4"/>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9887261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4" name="Slide Number Placeholder 3"/>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2693998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nhalt mit Überschrif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48853" y="1583511"/>
            <a:ext cx="6509747" cy="4277541"/>
          </a:xfrm>
        </p:spPr>
        <p:txBody>
          <a:bodyPr/>
          <a:lstStyle>
            <a:lvl1pPr>
              <a:defRPr sz="1999"/>
            </a:lvl1pPr>
            <a:lvl2pPr>
              <a:defRPr sz="1799"/>
            </a:lvl2pPr>
            <a:lvl3pPr>
              <a:defRPr sz="1599"/>
            </a:lvl3pPr>
            <a:lvl4pPr>
              <a:defRPr sz="1599"/>
            </a:lvl4pPr>
            <a:lvl5pPr marL="1435016" indent="0">
              <a:buNone/>
              <a:defRPr sz="1599"/>
            </a:lvl5pPr>
            <a:lvl6pPr>
              <a:defRPr sz="1999"/>
            </a:lvl6pPr>
            <a:lvl7pPr>
              <a:defRPr sz="1999"/>
            </a:lvl7pPr>
            <a:lvl8pPr>
              <a:defRPr sz="1999"/>
            </a:lvl8pPr>
            <a:lvl9pPr>
              <a:defRPr sz="1999"/>
            </a:lvl9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Text Placeholder 3"/>
          <p:cNvSpPr>
            <a:spLocks noGrp="1"/>
          </p:cNvSpPr>
          <p:nvPr>
            <p:ph type="body" sz="half" idx="2" hasCustomPrompt="1"/>
          </p:nvPr>
        </p:nvSpPr>
        <p:spPr>
          <a:xfrm>
            <a:off x="533402" y="1583512"/>
            <a:ext cx="4238625" cy="4277541"/>
          </a:xfrm>
        </p:spPr>
        <p:txBody>
          <a:bodyPr/>
          <a:lstStyle>
            <a:lvl1pPr marL="0" indent="0">
              <a:buNone/>
              <a:defRPr sz="1599"/>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ltLang="de-DE" dirty="0"/>
              <a:t>Click to add text</a:t>
            </a:r>
          </a:p>
        </p:txBody>
      </p:sp>
      <p:sp>
        <p:nvSpPr>
          <p:cNvPr id="5" name="Date Placeholder 4"/>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5F47D9EC-E3C8-4173-84B3-DB5A91069C3D}"/>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17676454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58554" y="624691"/>
            <a:ext cx="7295047" cy="4149200"/>
          </a:xfrm>
        </p:spPr>
        <p:txBody>
          <a:bodyPr anchor="t"/>
          <a:lstStyle>
            <a:lvl1pPr marL="0" indent="0">
              <a:buNone/>
              <a:defRPr sz="3200"/>
            </a:lvl1pPr>
            <a:lvl2pPr marL="457173" indent="0">
              <a:buNone/>
              <a:defRPr sz="2800"/>
            </a:lvl2pPr>
            <a:lvl3pPr marL="914347" indent="0">
              <a:buNone/>
              <a:defRPr sz="2399"/>
            </a:lvl3pPr>
            <a:lvl4pPr marL="1371519" indent="0">
              <a:buNone/>
              <a:defRPr sz="1999"/>
            </a:lvl4pPr>
            <a:lvl5pPr marL="1828693" indent="0">
              <a:buNone/>
              <a:defRPr sz="1999"/>
            </a:lvl5pPr>
            <a:lvl6pPr marL="2285866" indent="0">
              <a:buNone/>
              <a:defRPr sz="1999"/>
            </a:lvl6pPr>
            <a:lvl7pPr marL="2743040" indent="0">
              <a:buNone/>
              <a:defRPr sz="1999"/>
            </a:lvl7pPr>
            <a:lvl8pPr marL="3200213" indent="0">
              <a:buNone/>
              <a:defRPr sz="1999"/>
            </a:lvl8pPr>
            <a:lvl9pPr marL="3657387" indent="0">
              <a:buNone/>
              <a:defRPr sz="1999"/>
            </a:lvl9pPr>
          </a:lstStyle>
          <a:p>
            <a:r>
              <a:rPr lang="en-US"/>
              <a:t>Click icon to add picture</a:t>
            </a:r>
            <a:endParaRPr lang="de-DE" dirty="0"/>
          </a:p>
        </p:txBody>
      </p:sp>
      <p:sp>
        <p:nvSpPr>
          <p:cNvPr id="5" name="Date Placeholder 4"/>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7" name="Slide Number Placeholder 6"/>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hasCustomPrompt="1"/>
          </p:nvPr>
        </p:nvSpPr>
        <p:spPr>
          <a:xfrm>
            <a:off x="2458553" y="4836496"/>
            <a:ext cx="7291569" cy="566777"/>
          </a:xfrm>
          <a:prstGeom prst="rect">
            <a:avLst/>
          </a:prstGeom>
        </p:spPr>
        <p:txBody>
          <a:bodyPr anchor="b">
            <a:normAutofit/>
          </a:bodyPr>
          <a:lstStyle>
            <a:lvl1pPr>
              <a:defRPr sz="1999"/>
            </a:lvl1pPr>
          </a:lstStyle>
          <a:p>
            <a:r>
              <a:rPr lang="en-US" altLang="de-DE" dirty="0"/>
              <a:t>Click to add title</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2462030" y="5463729"/>
            <a:ext cx="7291569" cy="769581"/>
          </a:xfrm>
        </p:spPr>
        <p:txBody>
          <a:bodyPr>
            <a:normAutofit/>
          </a:bodyPr>
          <a:lstStyle>
            <a:lvl1pPr marL="0" indent="0">
              <a:buNone/>
              <a:defRPr sz="1400"/>
            </a:lvl1pPr>
            <a:lvl2pPr marL="457173" indent="0">
              <a:buNone/>
              <a:defRPr sz="1400"/>
            </a:lvl2pPr>
            <a:lvl3pPr marL="914347" indent="0">
              <a:buNone/>
              <a:defRPr sz="1200"/>
            </a:lvl3pPr>
            <a:lvl4pPr marL="1371519" indent="0">
              <a:buNone/>
              <a:defRPr sz="1000"/>
            </a:lvl4pPr>
            <a:lvl5pPr marL="1828693" indent="0">
              <a:buNone/>
              <a:defRPr sz="1000"/>
            </a:lvl5pPr>
            <a:lvl6pPr marL="2285866" indent="0">
              <a:buNone/>
              <a:defRPr sz="1000"/>
            </a:lvl6pPr>
            <a:lvl7pPr marL="2743040" indent="0">
              <a:buNone/>
              <a:defRPr sz="1000"/>
            </a:lvl7pPr>
            <a:lvl8pPr marL="3200213" indent="0">
              <a:buNone/>
              <a:defRPr sz="1000"/>
            </a:lvl8pPr>
            <a:lvl9pPr marL="3657387" indent="0">
              <a:buNone/>
              <a:defRPr sz="1000"/>
            </a:lvl9pPr>
          </a:lstStyle>
          <a:p>
            <a:pPr lvl="0"/>
            <a:r>
              <a:rPr lang="en-US" altLang="de-DE"/>
              <a:t>Edit Master text styles</a:t>
            </a:r>
          </a:p>
        </p:txBody>
      </p:sp>
    </p:spTree>
    <p:extLst>
      <p:ext uri="{BB962C8B-B14F-4D97-AF65-F5344CB8AC3E}">
        <p14:creationId xmlns:p14="http://schemas.microsoft.com/office/powerpoint/2010/main" val="1770718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a:p>
        </p:txBody>
      </p:sp>
      <p:sp>
        <p:nvSpPr>
          <p:cNvPr id="3" name="Rectangle 12"/>
          <p:cNvSpPr>
            <a:spLocks noGrp="1" noChangeArrowheads="1"/>
          </p:cNvSpPr>
          <p:nvPr>
            <p:ph type="ftr" sz="quarter" idx="10"/>
          </p:nvPr>
        </p:nvSpPr>
        <p:spPr>
          <a:ln/>
        </p:spPr>
        <p:txBody>
          <a:bodyPr/>
          <a:lstStyle>
            <a:lvl1pPr>
              <a:defRPr/>
            </a:lvl1pPr>
          </a:lstStyle>
          <a:p>
            <a:endParaRPr lang="en-US" altLang="de-DE" dirty="0"/>
          </a:p>
        </p:txBody>
      </p:sp>
      <p:sp>
        <p:nvSpPr>
          <p:cNvPr id="4"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7112405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533400" y="1423972"/>
            <a:ext cx="11125200" cy="4682105"/>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hasCustomPrompt="1"/>
          </p:nvPr>
        </p:nvSpPr>
        <p:spPr>
          <a:xfrm>
            <a:off x="528000" y="394871"/>
            <a:ext cx="9158904" cy="767748"/>
          </a:xfrm>
          <a:prstGeom prst="rect">
            <a:avLst/>
          </a:prstGeom>
        </p:spPr>
        <p:txBody>
          <a:bodyPr vert="horz" lIns="0" tIns="0" rIns="0" bIns="0" rtlCol="0" anchor="b">
            <a:normAutofit/>
          </a:bodyPr>
          <a:lstStyle>
            <a:lvl1pPr>
              <a:defRPr/>
            </a:lvl1pPr>
          </a:lstStyle>
          <a:p>
            <a:r>
              <a:rPr lang="en-US" altLang="de-DE" dirty="0"/>
              <a:t>Click to add title</a:t>
            </a:r>
            <a:endParaRPr lang="en-US" dirty="0"/>
          </a:p>
        </p:txBody>
      </p:sp>
    </p:spTree>
    <p:extLst>
      <p:ext uri="{BB962C8B-B14F-4D97-AF65-F5344CB8AC3E}">
        <p14:creationId xmlns:p14="http://schemas.microsoft.com/office/powerpoint/2010/main" val="213403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27183" y="365124"/>
            <a:ext cx="2628900" cy="5811838"/>
          </a:xfrm>
          <a:prstGeom prst="rect">
            <a:avLst/>
          </a:prstGeom>
        </p:spPr>
        <p:txBody>
          <a:bodyPr vert="eaVert"/>
          <a:lstStyle>
            <a:lvl1pPr>
              <a:defRPr/>
            </a:lvl1pPr>
          </a:lstStyle>
          <a:p>
            <a:r>
              <a:rPr lang="en-US" altLang="de-DE" dirty="0"/>
              <a:t>Click to add title</a:t>
            </a:r>
            <a:endParaRPr lang="en-US" dirty="0"/>
          </a:p>
        </p:txBody>
      </p:sp>
      <p:sp>
        <p:nvSpPr>
          <p:cNvPr id="3" name="Vertical Text Placeholder 2"/>
          <p:cNvSpPr>
            <a:spLocks noGrp="1"/>
          </p:cNvSpPr>
          <p:nvPr>
            <p:ph type="body" orient="vert" idx="1" hasCustomPrompt="1"/>
          </p:nvPr>
        </p:nvSpPr>
        <p:spPr>
          <a:xfrm>
            <a:off x="535920" y="365124"/>
            <a:ext cx="8300763" cy="5811838"/>
          </a:xfrm>
        </p:spPr>
        <p:txBody>
          <a:bodyPr vert="eaVert"/>
          <a:lstStyle>
            <a:lvl1pPr>
              <a:defRPr/>
            </a:lvl1pPr>
            <a:lvl2pPr>
              <a:defRPr/>
            </a:lvl2pPr>
            <a:lvl3pPr>
              <a:defRPr/>
            </a:lvl3pPr>
            <a:lvl4pPr>
              <a:defRPr/>
            </a:lvl4pPr>
            <a:lvl5pPr>
              <a:defRPr/>
            </a:lvl5p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4" name="Date Placeholder 3"/>
          <p:cNvSpPr>
            <a:spLocks noGrp="1"/>
          </p:cNvSpPr>
          <p:nvPr>
            <p:ph type="dt" sz="half" idx="10"/>
          </p:nvPr>
        </p:nvSpPr>
        <p:spPr>
          <a:xfrm>
            <a:off x="836313" y="6329811"/>
            <a:ext cx="1370340" cy="528189"/>
          </a:xfrm>
          <a:prstGeom prst="rect">
            <a:avLst/>
          </a:prstGeom>
        </p:spPr>
        <p:txBody>
          <a:bodyPr/>
          <a:lstStyle/>
          <a:p>
            <a:r>
              <a:rPr lang="de-DE"/>
              <a:t>27.01.2023</a:t>
            </a:r>
            <a:endParaRPr lang="de-DE" dirty="0"/>
          </a:p>
        </p:txBody>
      </p:sp>
      <p:sp>
        <p:nvSpPr>
          <p:cNvPr id="6" name="Slide Number Placeholder 5"/>
          <p:cNvSpPr>
            <a:spLocks noGrp="1"/>
          </p:cNvSpPr>
          <p:nvPr>
            <p:ph type="sldNum" sz="quarter" idx="12"/>
          </p:nvPr>
        </p:nvSpPr>
        <p:spPr>
          <a:xfrm>
            <a:off x="288000" y="6329811"/>
            <a:ext cx="435157" cy="528189"/>
          </a:xfrm>
          <a:prstGeom prst="rect">
            <a:avLst/>
          </a:prstGeom>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1467643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Foto - Vertikal">
    <p:spTree>
      <p:nvGrpSpPr>
        <p:cNvPr id="1" name=""/>
        <p:cNvGrpSpPr/>
        <p:nvPr/>
      </p:nvGrpSpPr>
      <p:grpSpPr>
        <a:xfrm>
          <a:off x="0" y="0"/>
          <a:ext cx="0" cy="0"/>
          <a:chOff x="0" y="0"/>
          <a:chExt cx="0" cy="0"/>
        </a:xfrm>
      </p:grpSpPr>
      <p:sp>
        <p:nvSpPr>
          <p:cNvPr id="86" name="Rechteck"/>
          <p:cNvSpPr/>
          <p:nvPr/>
        </p:nvSpPr>
        <p:spPr>
          <a:xfrm>
            <a:off x="-1" y="-1"/>
            <a:ext cx="12192001" cy="696120"/>
          </a:xfrm>
          <a:prstGeom prst="rect">
            <a:avLst/>
          </a:prstGeom>
          <a:solidFill>
            <a:schemeClr val="accent1">
              <a:lumOff val="-13575"/>
              <a:alpha val="85000"/>
            </a:schemeClr>
          </a:solidFill>
          <a:ln w="12700">
            <a:miter lim="400000"/>
          </a:ln>
        </p:spPr>
        <p:txBody>
          <a:bodyPr lIns="0" tIns="0" rIns="0" bIns="0" anchor="ctr"/>
          <a:lstStyle/>
          <a:p>
            <a:pPr>
              <a:defRPr sz="5400" b="0">
                <a:solidFill>
                  <a:srgbClr val="FFFFFF"/>
                </a:solidFill>
                <a:latin typeface="+mn-lt"/>
                <a:ea typeface="+mn-ea"/>
                <a:cs typeface="+mn-cs"/>
                <a:sym typeface="Tahoma"/>
              </a:defRPr>
            </a:pPr>
            <a:endParaRPr sz="2700"/>
          </a:p>
        </p:txBody>
      </p:sp>
      <p:sp>
        <p:nvSpPr>
          <p:cNvPr id="87" name="Rechteck"/>
          <p:cNvSpPr/>
          <p:nvPr/>
        </p:nvSpPr>
        <p:spPr>
          <a:xfrm>
            <a:off x="11176000" y="0"/>
            <a:ext cx="1016000" cy="696119"/>
          </a:xfrm>
          <a:prstGeom prst="rect">
            <a:avLst/>
          </a:prstGeom>
          <a:solidFill>
            <a:schemeClr val="accent1">
              <a:lumOff val="-13575"/>
            </a:schemeClr>
          </a:solidFill>
          <a:ln w="12700">
            <a:miter lim="400000"/>
          </a:ln>
        </p:spPr>
        <p:txBody>
          <a:bodyPr lIns="0" tIns="0" rIns="0" bIns="0" anchor="ctr"/>
          <a:lstStyle/>
          <a:p>
            <a:pPr>
              <a:defRPr sz="5400" b="0">
                <a:solidFill>
                  <a:srgbClr val="FFFFFF"/>
                </a:solidFill>
                <a:latin typeface="+mn-lt"/>
                <a:ea typeface="+mn-ea"/>
                <a:cs typeface="+mn-cs"/>
                <a:sym typeface="Tahoma"/>
              </a:defRPr>
            </a:pPr>
            <a:endParaRPr sz="2700"/>
          </a:p>
        </p:txBody>
      </p:sp>
      <p:sp>
        <p:nvSpPr>
          <p:cNvPr id="88" name="Rechteck"/>
          <p:cNvSpPr/>
          <p:nvPr/>
        </p:nvSpPr>
        <p:spPr>
          <a:xfrm>
            <a:off x="11684000" y="0"/>
            <a:ext cx="508629" cy="696119"/>
          </a:xfrm>
          <a:prstGeom prst="rect">
            <a:avLst/>
          </a:prstGeom>
          <a:solidFill>
            <a:schemeClr val="accent1">
              <a:hueOff val="114395"/>
              <a:lumOff val="-24975"/>
            </a:schemeClr>
          </a:solidFill>
          <a:ln w="12700">
            <a:miter lim="400000"/>
          </a:ln>
        </p:spPr>
        <p:txBody>
          <a:bodyPr lIns="0" tIns="0" rIns="0" bIns="0" anchor="ctr"/>
          <a:lstStyle/>
          <a:p>
            <a:pPr>
              <a:defRPr sz="5400" b="0">
                <a:solidFill>
                  <a:srgbClr val="FFFFFF"/>
                </a:solidFill>
                <a:latin typeface="+mn-lt"/>
                <a:ea typeface="+mn-ea"/>
                <a:cs typeface="+mn-cs"/>
                <a:sym typeface="Tahoma"/>
              </a:defRPr>
            </a:pPr>
            <a:endParaRPr sz="2700"/>
          </a:p>
        </p:txBody>
      </p:sp>
      <p:sp>
        <p:nvSpPr>
          <p:cNvPr id="89" name="Titeltext"/>
          <p:cNvSpPr txBox="1">
            <a:spLocks noGrp="1"/>
          </p:cNvSpPr>
          <p:nvPr>
            <p:ph type="title"/>
          </p:nvPr>
        </p:nvSpPr>
        <p:spPr>
          <a:xfrm>
            <a:off x="1037772" y="1166846"/>
            <a:ext cx="5111750" cy="687355"/>
          </a:xfrm>
          <a:prstGeom prst="rect">
            <a:avLst/>
          </a:prstGeom>
        </p:spPr>
        <p:txBody>
          <a:bodyPr lIns="0" tIns="0" rIns="0" bIns="0" anchor="t" anchorCtr="0"/>
          <a:lstStyle>
            <a:lvl1pPr algn="l">
              <a:defRPr sz="2700" b="1">
                <a:solidFill>
                  <a:srgbClr val="000000"/>
                </a:solidFill>
                <a:latin typeface="+mn-lt"/>
                <a:ea typeface="+mn-ea"/>
                <a:cs typeface="+mn-cs"/>
                <a:sym typeface="Tahoma"/>
              </a:defRPr>
            </a:lvl1pPr>
          </a:lstStyle>
          <a:p>
            <a:r>
              <a:rPr dirty="0"/>
              <a:t>Titeltext</a:t>
            </a:r>
          </a:p>
        </p:txBody>
      </p:sp>
      <p:sp>
        <p:nvSpPr>
          <p:cNvPr id="90" name="Textebene 1…"/>
          <p:cNvSpPr txBox="1">
            <a:spLocks noGrp="1"/>
          </p:cNvSpPr>
          <p:nvPr>
            <p:ph type="body" sz="quarter" idx="1"/>
          </p:nvPr>
        </p:nvSpPr>
        <p:spPr>
          <a:xfrm>
            <a:off x="1037772" y="1949450"/>
            <a:ext cx="5111750" cy="2863850"/>
          </a:xfrm>
          <a:prstGeom prst="rect">
            <a:avLst/>
          </a:prstGeom>
        </p:spPr>
        <p:txBody>
          <a:bodyPr anchor="t">
            <a:normAutofit/>
          </a:bodyPr>
          <a:lstStyle>
            <a:lvl1pPr marL="0" indent="0" algn="l">
              <a:lnSpc>
                <a:spcPts val="2400"/>
              </a:lnSpc>
              <a:spcBef>
                <a:spcPts val="0"/>
              </a:spcBef>
              <a:buSzTx/>
              <a:buNone/>
              <a:defRPr sz="2000"/>
            </a:lvl1pPr>
            <a:lvl2pPr marL="0" indent="0" algn="l">
              <a:lnSpc>
                <a:spcPts val="2400"/>
              </a:lnSpc>
              <a:spcBef>
                <a:spcPts val="0"/>
              </a:spcBef>
              <a:buSzTx/>
              <a:buNone/>
              <a:defRPr sz="2000"/>
            </a:lvl2pPr>
            <a:lvl3pPr marL="0" indent="0" algn="l">
              <a:lnSpc>
                <a:spcPts val="2400"/>
              </a:lnSpc>
              <a:spcBef>
                <a:spcPts val="0"/>
              </a:spcBef>
              <a:buSzTx/>
              <a:buNone/>
              <a:defRPr sz="2000"/>
            </a:lvl3pPr>
            <a:lvl4pPr marL="0" indent="0" algn="l">
              <a:lnSpc>
                <a:spcPts val="2400"/>
              </a:lnSpc>
              <a:spcBef>
                <a:spcPts val="0"/>
              </a:spcBef>
              <a:buSzTx/>
              <a:buNone/>
              <a:defRPr sz="2000"/>
            </a:lvl4pPr>
            <a:lvl5pPr marL="0" indent="0" algn="l">
              <a:lnSpc>
                <a:spcPts val="2400"/>
              </a:lnSpc>
              <a:spcBef>
                <a:spcPts val="0"/>
              </a:spcBef>
              <a:buSzTx/>
              <a:buNone/>
              <a:defRPr sz="2000"/>
            </a:lvl5pPr>
          </a:lstStyle>
          <a:p>
            <a:r>
              <a:rPr dirty="0"/>
              <a:t>Textebene 1</a:t>
            </a:r>
          </a:p>
          <a:p>
            <a:pPr lvl="1"/>
            <a:r>
              <a:rPr dirty="0"/>
              <a:t>Textebene 2</a:t>
            </a:r>
          </a:p>
          <a:p>
            <a:pPr lvl="2"/>
            <a:r>
              <a:rPr dirty="0"/>
              <a:t>Textebene 3</a:t>
            </a:r>
          </a:p>
          <a:p>
            <a:pPr lvl="3"/>
            <a:r>
              <a:rPr dirty="0"/>
              <a:t>Textebene 4</a:t>
            </a:r>
          </a:p>
          <a:p>
            <a:pPr lvl="4"/>
            <a:r>
              <a:rPr dirty="0"/>
              <a:t>Textebene 5</a:t>
            </a:r>
          </a:p>
        </p:txBody>
      </p:sp>
      <p:sp>
        <p:nvSpPr>
          <p:cNvPr id="91" name="Figure"/>
          <p:cNvSpPr>
            <a:spLocks noGrp="1"/>
          </p:cNvSpPr>
          <p:nvPr>
            <p:ph type="body" sz="half" idx="13"/>
          </p:nvPr>
        </p:nvSpPr>
        <p:spPr>
          <a:xfrm>
            <a:off x="6044555" y="938246"/>
            <a:ext cx="5639760" cy="5559459"/>
          </a:xfrm>
          <a:prstGeom prst="rect">
            <a:avLst/>
          </a:prstGeom>
          <a:solidFill>
            <a:schemeClr val="accent1">
              <a:alpha val="70000"/>
            </a:schemeClr>
          </a:solidFill>
        </p:spPr>
        <p:txBody>
          <a:bodyPr lIns="0" tIns="0" rIns="0" bIns="0">
            <a:noAutofit/>
          </a:bodyPr>
          <a:lstStyle>
            <a:lvl1pPr marL="0" indent="0" algn="ctr">
              <a:spcBef>
                <a:spcPts val="0"/>
              </a:spcBef>
              <a:buSzTx/>
              <a:buNone/>
              <a:defRPr sz="2700">
                <a:solidFill>
                  <a:srgbClr val="FFFFFF"/>
                </a:solidFill>
              </a:defRPr>
            </a:lvl1pPr>
          </a:lstStyle>
          <a:p>
            <a:r>
              <a:t>Figure</a:t>
            </a:r>
          </a:p>
        </p:txBody>
      </p:sp>
      <p:sp>
        <p:nvSpPr>
          <p:cNvPr id="112" name="Titeltext"/>
          <p:cNvSpPr txBox="1">
            <a:spLocks noGrp="1"/>
          </p:cNvSpPr>
          <p:nvPr>
            <p:ph type="body" sz="quarter" idx="14"/>
          </p:nvPr>
        </p:nvSpPr>
        <p:spPr>
          <a:xfrm>
            <a:off x="1043796" y="72573"/>
            <a:ext cx="10132205" cy="632619"/>
          </a:xfrm>
          <a:prstGeom prst="rect">
            <a:avLst/>
          </a:prstGeom>
        </p:spPr>
        <p:txBody>
          <a:bodyPr anchor="ctr" anchorCtr="0"/>
          <a:lstStyle>
            <a:lvl1pPr marL="0" indent="0" algn="ctr" defTabSz="363220">
              <a:spcBef>
                <a:spcPts val="0"/>
              </a:spcBef>
              <a:buSzTx/>
              <a:buNone/>
              <a:defRPr sz="3000" b="1">
                <a:solidFill>
                  <a:srgbClr val="FFFFFF"/>
                </a:solidFill>
              </a:defRPr>
            </a:lvl1pPr>
          </a:lstStyle>
          <a:p>
            <a:r>
              <a:rPr dirty="0"/>
              <a:t>Titeltext</a:t>
            </a:r>
          </a:p>
        </p:txBody>
      </p:sp>
      <p:sp>
        <p:nvSpPr>
          <p:cNvPr id="113" name="Folien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55" name="Gruppieren"/>
          <p:cNvGrpSpPr/>
          <p:nvPr userDrawn="1"/>
        </p:nvGrpSpPr>
        <p:grpSpPr>
          <a:xfrm>
            <a:off x="187917" y="25400"/>
            <a:ext cx="637476" cy="632620"/>
            <a:chOff x="0" y="0"/>
            <a:chExt cx="1274950" cy="1265238"/>
          </a:xfrm>
        </p:grpSpPr>
        <p:sp>
          <p:nvSpPr>
            <p:cNvPr id="56" name="Form"/>
            <p:cNvSpPr/>
            <p:nvPr/>
          </p:nvSpPr>
          <p:spPr>
            <a:xfrm>
              <a:off x="378286" y="398837"/>
              <a:ext cx="511913" cy="553119"/>
            </a:xfrm>
            <a:custGeom>
              <a:avLst/>
              <a:gdLst/>
              <a:ahLst/>
              <a:cxnLst>
                <a:cxn ang="0">
                  <a:pos x="wd2" y="hd2"/>
                </a:cxn>
                <a:cxn ang="5400000">
                  <a:pos x="wd2" y="hd2"/>
                </a:cxn>
                <a:cxn ang="10800000">
                  <a:pos x="wd2" y="hd2"/>
                </a:cxn>
                <a:cxn ang="16200000">
                  <a:pos x="wd2" y="hd2"/>
                </a:cxn>
              </a:cxnLst>
              <a:rect l="0" t="0" r="r" b="b"/>
              <a:pathLst>
                <a:path w="21600" h="21600" extrusionOk="0">
                  <a:moveTo>
                    <a:pt x="1" y="0"/>
                  </a:moveTo>
                  <a:cubicBezTo>
                    <a:pt x="3363" y="2466"/>
                    <a:pt x="7337" y="4118"/>
                    <a:pt x="11563" y="4806"/>
                  </a:cubicBezTo>
                  <a:cubicBezTo>
                    <a:pt x="14891" y="5348"/>
                    <a:pt x="18301" y="5278"/>
                    <a:pt x="21600" y="4600"/>
                  </a:cubicBezTo>
                  <a:cubicBezTo>
                    <a:pt x="19831" y="6885"/>
                    <a:pt x="18613" y="9496"/>
                    <a:pt x="18028" y="12255"/>
                  </a:cubicBezTo>
                  <a:cubicBezTo>
                    <a:pt x="17370" y="15360"/>
                    <a:pt x="17531" y="18565"/>
                    <a:pt x="18495" y="21600"/>
                  </a:cubicBezTo>
                  <a:cubicBezTo>
                    <a:pt x="15953" y="17588"/>
                    <a:pt x="12350" y="14241"/>
                    <a:pt x="8025" y="11872"/>
                  </a:cubicBezTo>
                  <a:cubicBezTo>
                    <a:pt x="5526" y="10504"/>
                    <a:pt x="2822" y="9485"/>
                    <a:pt x="0" y="8850"/>
                  </a:cubicBezTo>
                  <a:cubicBezTo>
                    <a:pt x="458" y="7594"/>
                    <a:pt x="719" y="6285"/>
                    <a:pt x="775" y="4961"/>
                  </a:cubicBezTo>
                  <a:cubicBezTo>
                    <a:pt x="845" y="3277"/>
                    <a:pt x="583" y="1596"/>
                    <a:pt x="1" y="0"/>
                  </a:cubicBezTo>
                  <a:close/>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57" name="Linie"/>
            <p:cNvSpPr/>
            <p:nvPr/>
          </p:nvSpPr>
          <p:spPr>
            <a:xfrm>
              <a:off x="397312" y="483612"/>
              <a:ext cx="436270" cy="1348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2" y="5988"/>
                    <a:pt x="6404" y="10821"/>
                    <a:pt x="9842" y="14409"/>
                  </a:cubicBezTo>
                  <a:cubicBezTo>
                    <a:pt x="13653" y="18385"/>
                    <a:pt x="17603" y="20801"/>
                    <a:pt x="2160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58" name="Linie"/>
            <p:cNvSpPr/>
            <p:nvPr/>
          </p:nvSpPr>
          <p:spPr>
            <a:xfrm>
              <a:off x="393210" y="560041"/>
              <a:ext cx="403308" cy="2363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813" y="1669"/>
                    <a:pt x="7484" y="4177"/>
                    <a:pt x="10918" y="7460"/>
                  </a:cubicBezTo>
                  <a:cubicBezTo>
                    <a:pt x="14872" y="11239"/>
                    <a:pt x="18472" y="16005"/>
                    <a:pt x="2160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59" name="Linie"/>
            <p:cNvSpPr/>
            <p:nvPr/>
          </p:nvSpPr>
          <p:spPr>
            <a:xfrm>
              <a:off x="454204" y="460620"/>
              <a:ext cx="25894" cy="188809"/>
            </a:xfrm>
            <a:custGeom>
              <a:avLst/>
              <a:gdLst/>
              <a:ahLst/>
              <a:cxnLst>
                <a:cxn ang="0">
                  <a:pos x="wd2" y="hd2"/>
                </a:cxn>
                <a:cxn ang="5400000">
                  <a:pos x="wd2" y="hd2"/>
                </a:cxn>
                <a:cxn ang="10800000">
                  <a:pos x="wd2" y="hd2"/>
                </a:cxn>
                <a:cxn ang="16200000">
                  <a:pos x="wd2" y="hd2"/>
                </a:cxn>
              </a:cxnLst>
              <a:rect l="0" t="0" r="r" b="b"/>
              <a:pathLst>
                <a:path w="20069" h="21600" extrusionOk="0">
                  <a:moveTo>
                    <a:pt x="13965" y="0"/>
                  </a:moveTo>
                  <a:cubicBezTo>
                    <a:pt x="20049" y="3814"/>
                    <a:pt x="21600" y="7754"/>
                    <a:pt x="18550" y="11646"/>
                  </a:cubicBezTo>
                  <a:cubicBezTo>
                    <a:pt x="15855" y="15085"/>
                    <a:pt x="9599" y="18442"/>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0" name="Linie"/>
            <p:cNvSpPr/>
            <p:nvPr/>
          </p:nvSpPr>
          <p:spPr>
            <a:xfrm>
              <a:off x="526827" y="500716"/>
              <a:ext cx="31112" cy="178611"/>
            </a:xfrm>
            <a:custGeom>
              <a:avLst/>
              <a:gdLst/>
              <a:ahLst/>
              <a:cxnLst>
                <a:cxn ang="0">
                  <a:pos x="wd2" y="hd2"/>
                </a:cxn>
                <a:cxn ang="5400000">
                  <a:pos x="wd2" y="hd2"/>
                </a:cxn>
                <a:cxn ang="10800000">
                  <a:pos x="wd2" y="hd2"/>
                </a:cxn>
                <a:cxn ang="16200000">
                  <a:pos x="wd2" y="hd2"/>
                </a:cxn>
              </a:cxnLst>
              <a:rect l="0" t="0" r="r" b="b"/>
              <a:pathLst>
                <a:path w="21082" h="21600" extrusionOk="0">
                  <a:moveTo>
                    <a:pt x="20954" y="0"/>
                  </a:moveTo>
                  <a:cubicBezTo>
                    <a:pt x="21600" y="4012"/>
                    <a:pt x="19789" y="8025"/>
                    <a:pt x="15554" y="11967"/>
                  </a:cubicBezTo>
                  <a:cubicBezTo>
                    <a:pt x="12020" y="15255"/>
                    <a:pt x="6814" y="18480"/>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1" name="Linie"/>
            <p:cNvSpPr/>
            <p:nvPr/>
          </p:nvSpPr>
          <p:spPr>
            <a:xfrm>
              <a:off x="605976" y="524577"/>
              <a:ext cx="52021" cy="204328"/>
            </a:xfrm>
            <a:custGeom>
              <a:avLst/>
              <a:gdLst/>
              <a:ahLst/>
              <a:cxnLst>
                <a:cxn ang="0">
                  <a:pos x="wd2" y="hd2"/>
                </a:cxn>
                <a:cxn ang="5400000">
                  <a:pos x="wd2" y="hd2"/>
                </a:cxn>
                <a:cxn ang="10800000">
                  <a:pos x="wd2" y="hd2"/>
                </a:cxn>
                <a:cxn ang="16200000">
                  <a:pos x="wd2" y="hd2"/>
                </a:cxn>
              </a:cxnLst>
              <a:rect l="0" t="0" r="r" b="b"/>
              <a:pathLst>
                <a:path w="20784" h="21600" extrusionOk="0">
                  <a:moveTo>
                    <a:pt x="20784" y="0"/>
                  </a:moveTo>
                  <a:cubicBezTo>
                    <a:pt x="12975" y="3130"/>
                    <a:pt x="7224" y="6587"/>
                    <a:pt x="3775" y="10225"/>
                  </a:cubicBezTo>
                  <a:cubicBezTo>
                    <a:pt x="253" y="13940"/>
                    <a:pt x="-816" y="17788"/>
                    <a:pt x="615"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2" name="Linie"/>
            <p:cNvSpPr/>
            <p:nvPr/>
          </p:nvSpPr>
          <p:spPr>
            <a:xfrm>
              <a:off x="702967" y="531635"/>
              <a:ext cx="60043" cy="276827"/>
            </a:xfrm>
            <a:custGeom>
              <a:avLst/>
              <a:gdLst/>
              <a:ahLst/>
              <a:cxnLst>
                <a:cxn ang="0">
                  <a:pos x="wd2" y="hd2"/>
                </a:cxn>
                <a:cxn ang="5400000">
                  <a:pos x="wd2" y="hd2"/>
                </a:cxn>
                <a:cxn ang="10800000">
                  <a:pos x="wd2" y="hd2"/>
                </a:cxn>
                <a:cxn ang="16200000">
                  <a:pos x="wd2" y="hd2"/>
                </a:cxn>
              </a:cxnLst>
              <a:rect l="0" t="0" r="r" b="b"/>
              <a:pathLst>
                <a:path w="20846" h="21600" extrusionOk="0">
                  <a:moveTo>
                    <a:pt x="20846" y="0"/>
                  </a:moveTo>
                  <a:cubicBezTo>
                    <a:pt x="11697" y="3287"/>
                    <a:pt x="5394" y="6933"/>
                    <a:pt x="2267" y="10745"/>
                  </a:cubicBezTo>
                  <a:cubicBezTo>
                    <a:pt x="-674" y="14332"/>
                    <a:pt x="-754" y="18007"/>
                    <a:pt x="2031"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3" name="Form"/>
            <p:cNvSpPr/>
            <p:nvPr/>
          </p:nvSpPr>
          <p:spPr>
            <a:xfrm>
              <a:off x="80821" y="106334"/>
              <a:ext cx="1111461" cy="1046985"/>
            </a:xfrm>
            <a:custGeom>
              <a:avLst/>
              <a:gdLst/>
              <a:ahLst/>
              <a:cxnLst>
                <a:cxn ang="0">
                  <a:pos x="wd2" y="hd2"/>
                </a:cxn>
                <a:cxn ang="5400000">
                  <a:pos x="wd2" y="hd2"/>
                </a:cxn>
                <a:cxn ang="10800000">
                  <a:pos x="wd2" y="hd2"/>
                </a:cxn>
                <a:cxn ang="16200000">
                  <a:pos x="wd2" y="hd2"/>
                </a:cxn>
              </a:cxnLst>
              <a:rect l="0" t="0" r="r" b="b"/>
              <a:pathLst>
                <a:path w="21600" h="21600" extrusionOk="0">
                  <a:moveTo>
                    <a:pt x="10814" y="0"/>
                  </a:moveTo>
                  <a:lnTo>
                    <a:pt x="0" y="10820"/>
                  </a:lnTo>
                  <a:lnTo>
                    <a:pt x="10822" y="21600"/>
                  </a:lnTo>
                  <a:lnTo>
                    <a:pt x="21600" y="10833"/>
                  </a:lnTo>
                  <a:lnTo>
                    <a:pt x="10814" y="0"/>
                  </a:lnTo>
                  <a:close/>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4" name="Form"/>
            <p:cNvSpPr/>
            <p:nvPr/>
          </p:nvSpPr>
          <p:spPr>
            <a:xfrm>
              <a:off x="62205" y="57589"/>
              <a:ext cx="1144236" cy="1144641"/>
            </a:xfrm>
            <a:custGeom>
              <a:avLst/>
              <a:gdLst/>
              <a:ahLst/>
              <a:cxnLst>
                <a:cxn ang="0">
                  <a:pos x="wd2" y="hd2"/>
                </a:cxn>
                <a:cxn ang="5400000">
                  <a:pos x="wd2" y="hd2"/>
                </a:cxn>
                <a:cxn ang="10800000">
                  <a:pos x="wd2" y="hd2"/>
                </a:cxn>
                <a:cxn ang="16200000">
                  <a:pos x="wd2" y="hd2"/>
                </a:cxn>
              </a:cxnLst>
              <a:rect l="0" t="0" r="r" b="b"/>
              <a:pathLst>
                <a:path w="21600" h="21600" extrusionOk="0">
                  <a:moveTo>
                    <a:pt x="10814" y="0"/>
                  </a:moveTo>
                  <a:lnTo>
                    <a:pt x="0" y="10820"/>
                  </a:lnTo>
                  <a:lnTo>
                    <a:pt x="10822" y="21600"/>
                  </a:lnTo>
                  <a:lnTo>
                    <a:pt x="21600" y="10833"/>
                  </a:lnTo>
                  <a:lnTo>
                    <a:pt x="10814" y="0"/>
                  </a:lnTo>
                  <a:close/>
                </a:path>
              </a:pathLst>
            </a:custGeom>
            <a:noFill/>
            <a:ln w="12700" cap="flat">
              <a:solidFill>
                <a:schemeClr val="accent1">
                  <a:hueOff val="114395"/>
                  <a:lumOff val="-24975"/>
                </a:schemeClr>
              </a:solidFill>
              <a:custDash>
                <a:ds d="200000" sp="200000"/>
              </a:custDash>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5" name="Linie"/>
            <p:cNvSpPr/>
            <p:nvPr/>
          </p:nvSpPr>
          <p:spPr>
            <a:xfrm>
              <a:off x="1175259" y="386902"/>
              <a:ext cx="67082" cy="489491"/>
            </a:xfrm>
            <a:custGeom>
              <a:avLst/>
              <a:gdLst/>
              <a:ahLst/>
              <a:cxnLst>
                <a:cxn ang="0">
                  <a:pos x="wd2" y="hd2"/>
                </a:cxn>
                <a:cxn ang="5400000">
                  <a:pos x="wd2" y="hd2"/>
                </a:cxn>
                <a:cxn ang="10800000">
                  <a:pos x="wd2" y="hd2"/>
                </a:cxn>
                <a:cxn ang="16200000">
                  <a:pos x="wd2" y="hd2"/>
                </a:cxn>
              </a:cxnLst>
              <a:rect l="0" t="0" r="r" b="b"/>
              <a:pathLst>
                <a:path w="21595" h="21600" extrusionOk="0">
                  <a:moveTo>
                    <a:pt x="0" y="0"/>
                  </a:moveTo>
                  <a:cubicBezTo>
                    <a:pt x="14141" y="3270"/>
                    <a:pt x="21600" y="7002"/>
                    <a:pt x="21595" y="10804"/>
                  </a:cubicBezTo>
                  <a:cubicBezTo>
                    <a:pt x="21590" y="14603"/>
                    <a:pt x="14131" y="18332"/>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6" name="Linie"/>
            <p:cNvSpPr/>
            <p:nvPr/>
          </p:nvSpPr>
          <p:spPr>
            <a:xfrm>
              <a:off x="1260319" y="525249"/>
              <a:ext cx="14631" cy="212053"/>
            </a:xfrm>
            <a:custGeom>
              <a:avLst/>
              <a:gdLst/>
              <a:ahLst/>
              <a:cxnLst>
                <a:cxn ang="0">
                  <a:pos x="wd2" y="hd2"/>
                </a:cxn>
                <a:cxn ang="5400000">
                  <a:pos x="wd2" y="hd2"/>
                </a:cxn>
                <a:cxn ang="10800000">
                  <a:pos x="wd2" y="hd2"/>
                </a:cxn>
                <a:cxn ang="16200000">
                  <a:pos x="wd2" y="hd2"/>
                </a:cxn>
              </a:cxnLst>
              <a:rect l="0" t="0" r="r" b="b"/>
              <a:pathLst>
                <a:path w="21222" h="21600" extrusionOk="0">
                  <a:moveTo>
                    <a:pt x="0" y="0"/>
                  </a:moveTo>
                  <a:cubicBezTo>
                    <a:pt x="13691" y="3468"/>
                    <a:pt x="20821" y="7048"/>
                    <a:pt x="21205" y="10647"/>
                  </a:cubicBezTo>
                  <a:cubicBezTo>
                    <a:pt x="21600" y="14345"/>
                    <a:pt x="14873" y="18029"/>
                    <a:pt x="1208"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7" name="Linie"/>
            <p:cNvSpPr/>
            <p:nvPr/>
          </p:nvSpPr>
          <p:spPr>
            <a:xfrm flipH="1">
              <a:off x="32609" y="381363"/>
              <a:ext cx="67082" cy="489492"/>
            </a:xfrm>
            <a:custGeom>
              <a:avLst/>
              <a:gdLst/>
              <a:ahLst/>
              <a:cxnLst>
                <a:cxn ang="0">
                  <a:pos x="wd2" y="hd2"/>
                </a:cxn>
                <a:cxn ang="5400000">
                  <a:pos x="wd2" y="hd2"/>
                </a:cxn>
                <a:cxn ang="10800000">
                  <a:pos x="wd2" y="hd2"/>
                </a:cxn>
                <a:cxn ang="16200000">
                  <a:pos x="wd2" y="hd2"/>
                </a:cxn>
              </a:cxnLst>
              <a:rect l="0" t="0" r="r" b="b"/>
              <a:pathLst>
                <a:path w="21595" h="21600" extrusionOk="0">
                  <a:moveTo>
                    <a:pt x="0" y="0"/>
                  </a:moveTo>
                  <a:cubicBezTo>
                    <a:pt x="14141" y="3270"/>
                    <a:pt x="21600" y="7002"/>
                    <a:pt x="21595" y="10804"/>
                  </a:cubicBezTo>
                  <a:cubicBezTo>
                    <a:pt x="21590" y="14603"/>
                    <a:pt x="14131" y="18332"/>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8" name="Linie"/>
            <p:cNvSpPr/>
            <p:nvPr/>
          </p:nvSpPr>
          <p:spPr>
            <a:xfrm flipH="1">
              <a:off x="0" y="519711"/>
              <a:ext cx="14630" cy="212053"/>
            </a:xfrm>
            <a:custGeom>
              <a:avLst/>
              <a:gdLst/>
              <a:ahLst/>
              <a:cxnLst>
                <a:cxn ang="0">
                  <a:pos x="wd2" y="hd2"/>
                </a:cxn>
                <a:cxn ang="5400000">
                  <a:pos x="wd2" y="hd2"/>
                </a:cxn>
                <a:cxn ang="10800000">
                  <a:pos x="wd2" y="hd2"/>
                </a:cxn>
                <a:cxn ang="16200000">
                  <a:pos x="wd2" y="hd2"/>
                </a:cxn>
              </a:cxnLst>
              <a:rect l="0" t="0" r="r" b="b"/>
              <a:pathLst>
                <a:path w="21222" h="21600" extrusionOk="0">
                  <a:moveTo>
                    <a:pt x="0" y="0"/>
                  </a:moveTo>
                  <a:cubicBezTo>
                    <a:pt x="13691" y="3468"/>
                    <a:pt x="20821" y="7048"/>
                    <a:pt x="21205" y="10647"/>
                  </a:cubicBezTo>
                  <a:cubicBezTo>
                    <a:pt x="21600" y="14345"/>
                    <a:pt x="14873" y="18029"/>
                    <a:pt x="1208"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69" name="Linie"/>
            <p:cNvSpPr/>
            <p:nvPr/>
          </p:nvSpPr>
          <p:spPr>
            <a:xfrm rot="16200000">
              <a:off x="602888" y="-178596"/>
              <a:ext cx="67083" cy="489491"/>
            </a:xfrm>
            <a:custGeom>
              <a:avLst/>
              <a:gdLst/>
              <a:ahLst/>
              <a:cxnLst>
                <a:cxn ang="0">
                  <a:pos x="wd2" y="hd2"/>
                </a:cxn>
                <a:cxn ang="5400000">
                  <a:pos x="wd2" y="hd2"/>
                </a:cxn>
                <a:cxn ang="10800000">
                  <a:pos x="wd2" y="hd2"/>
                </a:cxn>
                <a:cxn ang="16200000">
                  <a:pos x="wd2" y="hd2"/>
                </a:cxn>
              </a:cxnLst>
              <a:rect l="0" t="0" r="r" b="b"/>
              <a:pathLst>
                <a:path w="21595" h="21600" extrusionOk="0">
                  <a:moveTo>
                    <a:pt x="0" y="0"/>
                  </a:moveTo>
                  <a:cubicBezTo>
                    <a:pt x="14141" y="3270"/>
                    <a:pt x="21600" y="7002"/>
                    <a:pt x="21595" y="10804"/>
                  </a:cubicBezTo>
                  <a:cubicBezTo>
                    <a:pt x="21590" y="14603"/>
                    <a:pt x="14131" y="18332"/>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70" name="Linie"/>
            <p:cNvSpPr/>
            <p:nvPr/>
          </p:nvSpPr>
          <p:spPr>
            <a:xfrm rot="16200000">
              <a:off x="628743" y="-98712"/>
              <a:ext cx="14630" cy="212053"/>
            </a:xfrm>
            <a:custGeom>
              <a:avLst/>
              <a:gdLst/>
              <a:ahLst/>
              <a:cxnLst>
                <a:cxn ang="0">
                  <a:pos x="wd2" y="hd2"/>
                </a:cxn>
                <a:cxn ang="5400000">
                  <a:pos x="wd2" y="hd2"/>
                </a:cxn>
                <a:cxn ang="10800000">
                  <a:pos x="wd2" y="hd2"/>
                </a:cxn>
                <a:cxn ang="16200000">
                  <a:pos x="wd2" y="hd2"/>
                </a:cxn>
              </a:cxnLst>
              <a:rect l="0" t="0" r="r" b="b"/>
              <a:pathLst>
                <a:path w="21222" h="21600" extrusionOk="0">
                  <a:moveTo>
                    <a:pt x="0" y="0"/>
                  </a:moveTo>
                  <a:cubicBezTo>
                    <a:pt x="13691" y="3468"/>
                    <a:pt x="20821" y="7048"/>
                    <a:pt x="21205" y="10647"/>
                  </a:cubicBezTo>
                  <a:cubicBezTo>
                    <a:pt x="21600" y="14345"/>
                    <a:pt x="14873" y="18029"/>
                    <a:pt x="1208"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71" name="Linie"/>
            <p:cNvSpPr/>
            <p:nvPr/>
          </p:nvSpPr>
          <p:spPr>
            <a:xfrm rot="16200000" flipH="1">
              <a:off x="598213" y="954342"/>
              <a:ext cx="67083" cy="489491"/>
            </a:xfrm>
            <a:custGeom>
              <a:avLst/>
              <a:gdLst/>
              <a:ahLst/>
              <a:cxnLst>
                <a:cxn ang="0">
                  <a:pos x="wd2" y="hd2"/>
                </a:cxn>
                <a:cxn ang="5400000">
                  <a:pos x="wd2" y="hd2"/>
                </a:cxn>
                <a:cxn ang="10800000">
                  <a:pos x="wd2" y="hd2"/>
                </a:cxn>
                <a:cxn ang="16200000">
                  <a:pos x="wd2" y="hd2"/>
                </a:cxn>
              </a:cxnLst>
              <a:rect l="0" t="0" r="r" b="b"/>
              <a:pathLst>
                <a:path w="21595" h="21600" extrusionOk="0">
                  <a:moveTo>
                    <a:pt x="0" y="0"/>
                  </a:moveTo>
                  <a:cubicBezTo>
                    <a:pt x="14141" y="3270"/>
                    <a:pt x="21600" y="7002"/>
                    <a:pt x="21595" y="10804"/>
                  </a:cubicBezTo>
                  <a:cubicBezTo>
                    <a:pt x="21590" y="14603"/>
                    <a:pt x="14131" y="18332"/>
                    <a:pt x="0"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72" name="Linie"/>
            <p:cNvSpPr/>
            <p:nvPr/>
          </p:nvSpPr>
          <p:spPr>
            <a:xfrm rot="16200000" flipH="1">
              <a:off x="624068" y="1151897"/>
              <a:ext cx="14630" cy="212052"/>
            </a:xfrm>
            <a:custGeom>
              <a:avLst/>
              <a:gdLst/>
              <a:ahLst/>
              <a:cxnLst>
                <a:cxn ang="0">
                  <a:pos x="wd2" y="hd2"/>
                </a:cxn>
                <a:cxn ang="5400000">
                  <a:pos x="wd2" y="hd2"/>
                </a:cxn>
                <a:cxn ang="10800000">
                  <a:pos x="wd2" y="hd2"/>
                </a:cxn>
                <a:cxn ang="16200000">
                  <a:pos x="wd2" y="hd2"/>
                </a:cxn>
              </a:cxnLst>
              <a:rect l="0" t="0" r="r" b="b"/>
              <a:pathLst>
                <a:path w="21222" h="21600" extrusionOk="0">
                  <a:moveTo>
                    <a:pt x="0" y="0"/>
                  </a:moveTo>
                  <a:cubicBezTo>
                    <a:pt x="13691" y="3468"/>
                    <a:pt x="20821" y="7048"/>
                    <a:pt x="21205" y="10647"/>
                  </a:cubicBezTo>
                  <a:cubicBezTo>
                    <a:pt x="21600" y="14345"/>
                    <a:pt x="14873" y="18029"/>
                    <a:pt x="1208" y="21600"/>
                  </a:cubicBezTo>
                </a:path>
              </a:pathLst>
            </a:custGeom>
            <a:noFill/>
            <a:ln w="12700" cap="flat">
              <a:solidFill>
                <a:schemeClr val="accent1">
                  <a:hueOff val="114395"/>
                  <a:lumOff val="-24975"/>
                </a:schemeClr>
              </a:solidFill>
              <a:prstDash val="solid"/>
              <a:miter lim="400000"/>
            </a:ln>
            <a:effectLst/>
          </p:spPr>
          <p:txBody>
            <a:bodyPr wrap="square" lIns="0" tIns="0" rIns="0" bIns="0" numCol="1" anchor="ctr">
              <a:noAutofit/>
            </a:bodyPr>
            <a:lstStyle/>
            <a:p>
              <a:pPr>
                <a:defRPr sz="5400" b="0">
                  <a:solidFill>
                    <a:srgbClr val="FFFFFF"/>
                  </a:solidFill>
                  <a:latin typeface="+mn-lt"/>
                  <a:ea typeface="+mn-ea"/>
                  <a:cs typeface="+mn-cs"/>
                  <a:sym typeface="Tahoma"/>
                </a:defRPr>
              </a:pPr>
              <a:endParaRPr sz="2700"/>
            </a:p>
          </p:txBody>
        </p:sp>
        <p:sp>
          <p:nvSpPr>
            <p:cNvPr id="73" name="➛"/>
            <p:cNvSpPr txBox="1"/>
            <p:nvPr/>
          </p:nvSpPr>
          <p:spPr>
            <a:xfrm rot="19500000">
              <a:off x="498009" y="502317"/>
              <a:ext cx="467395" cy="3898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200" b="0">
                  <a:solidFill>
                    <a:schemeClr val="accent5">
                      <a:lumOff val="-29866"/>
                    </a:schemeClr>
                  </a:solidFill>
                </a:defRPr>
              </a:lvl1pPr>
            </a:lstStyle>
            <a:p>
              <a:r>
                <a:rPr sz="600" dirty="0"/>
                <a:t>➛</a:t>
              </a:r>
            </a:p>
          </p:txBody>
        </p:sp>
        <p:sp>
          <p:nvSpPr>
            <p:cNvPr id="74" name="➛"/>
            <p:cNvSpPr txBox="1"/>
            <p:nvPr/>
          </p:nvSpPr>
          <p:spPr>
            <a:xfrm rot="8700000">
              <a:off x="294638" y="393585"/>
              <a:ext cx="467395" cy="35907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1000" b="0">
                  <a:solidFill>
                    <a:schemeClr val="accent5">
                      <a:lumOff val="-29866"/>
                    </a:schemeClr>
                  </a:solidFill>
                </a:defRPr>
              </a:lvl1pPr>
            </a:lstStyle>
            <a:p>
              <a:r>
                <a:rPr sz="500"/>
                <a:t>➛</a:t>
              </a:r>
            </a:p>
          </p:txBody>
        </p:sp>
      </p:grpSp>
    </p:spTree>
    <p:extLst>
      <p:ext uri="{BB962C8B-B14F-4D97-AF65-F5344CB8AC3E}">
        <p14:creationId xmlns:p14="http://schemas.microsoft.com/office/powerpoint/2010/main" val="102381131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1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93427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endParaRPr lang="en-US" altLang="de-DE" dirty="0"/>
          </a:p>
        </p:txBody>
      </p:sp>
      <p:sp>
        <p:nvSpPr>
          <p:cNvPr id="3"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337101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4.png"/><Relationship Id="rId2" Type="http://schemas.openxmlformats.org/officeDocument/2006/relationships/slideLayout" Target="../slideLayouts/slideLayout4.xml"/><Relationship Id="rId16"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19"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1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pn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19" Type="http://schemas.openxmlformats.org/officeDocument/2006/relationships/image" Target="../media/image6.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4.png"/><Relationship Id="rId2" Type="http://schemas.openxmlformats.org/officeDocument/2006/relationships/slideLayout" Target="../slideLayouts/slideLayout28.xml"/><Relationship Id="rId16" Type="http://schemas.openxmlformats.org/officeDocument/2006/relationships/image" Target="../media/image3.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png"/><Relationship Id="rId10" Type="http://schemas.openxmlformats.org/officeDocument/2006/relationships/slideLayout" Target="../slideLayouts/slideLayout36.xml"/><Relationship Id="rId19"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image" Target="../media/image3.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6.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5.png"/><Relationship Id="rId10" Type="http://schemas.openxmlformats.org/officeDocument/2006/relationships/slideLayout" Target="../slideLayouts/slideLayout48.xml"/><Relationship Id="rId19" Type="http://schemas.openxmlformats.org/officeDocument/2006/relationships/image" Target="../media/image1.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18"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19" Type="http://schemas.openxmlformats.org/officeDocument/2006/relationships/image" Target="../media/image6.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image" Target="../media/image18.png"/><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520701" y="333376"/>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dirty="0"/>
              <a:t>Click to add text</a:t>
            </a:r>
          </a:p>
          <a:p>
            <a:pPr lvl="1"/>
            <a:r>
              <a:rPr lang="en-US" altLang="de-DE" dirty="0"/>
              <a:t>Second level</a:t>
            </a:r>
          </a:p>
          <a:p>
            <a:pPr lvl="2"/>
            <a:r>
              <a:rPr lang="en-US" altLang="de-DE" dirty="0"/>
              <a:t>Third level</a:t>
            </a:r>
          </a:p>
          <a:p>
            <a:pPr lvl="3"/>
            <a:r>
              <a:rPr lang="en-US" altLang="de-DE" dirty="0"/>
              <a:t>Fourth level</a:t>
            </a:r>
          </a:p>
          <a:p>
            <a:pPr lvl="4"/>
            <a:r>
              <a:rPr lang="en-US" altLang="de-DE" dirty="0"/>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a:t>
            </a:r>
            <a:r>
              <a:rPr lang="en-US" altLang="de-DE" sz="900" baseline="0" dirty="0"/>
              <a:t>e for Quantum Materials and Technologies</a:t>
            </a:r>
            <a:endParaRPr lang="en-US" altLang="de-DE" sz="900" dirty="0"/>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23501" y="341313"/>
            <a:ext cx="144568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6"/>
        </a:buBlip>
        <a:defRPr sz="2000">
          <a:solidFill>
            <a:schemeClr val="tx1"/>
          </a:solidFill>
          <a:latin typeface="+mn-lt"/>
          <a:ea typeface="+mn-ea"/>
          <a:cs typeface="+mn-cs"/>
        </a:defRPr>
      </a:lvl1pPr>
      <a:lvl2pPr marL="790575" indent="-314325" algn="l" rtl="0" eaLnBrk="1" fontAlgn="base" hangingPunct="1">
        <a:spcBef>
          <a:spcPct val="20000"/>
        </a:spcBef>
        <a:spcAft>
          <a:spcPct val="0"/>
        </a:spcAft>
        <a:buBlip>
          <a:blip r:embed="rId7"/>
        </a:buBlip>
        <a:defRPr>
          <a:solidFill>
            <a:schemeClr val="tx1"/>
          </a:solidFill>
          <a:latin typeface="+mn-lt"/>
        </a:defRPr>
      </a:lvl2pPr>
      <a:lvl3pPr marL="1209675" indent="-276225" algn="l" rtl="0" eaLnBrk="1" fontAlgn="base" hangingPunct="1">
        <a:spcBef>
          <a:spcPct val="20000"/>
        </a:spcBef>
        <a:spcAft>
          <a:spcPct val="0"/>
        </a:spcAft>
        <a:buBlip>
          <a:blip r:embed="rId8"/>
        </a:buBlip>
        <a:defRPr sz="1600">
          <a:solidFill>
            <a:schemeClr val="tx1"/>
          </a:solidFill>
          <a:latin typeface="+mn-lt"/>
        </a:defRPr>
      </a:lvl3pPr>
      <a:lvl4pPr marL="1657350" indent="-276225" algn="l" rtl="0" eaLnBrk="1" fontAlgn="base" hangingPunct="1">
        <a:spcBef>
          <a:spcPct val="20000"/>
        </a:spcBef>
        <a:spcAft>
          <a:spcPct val="0"/>
        </a:spcAft>
        <a:buBlip>
          <a:blip r:embed="rId8"/>
        </a:buBlip>
        <a:defRPr sz="1600">
          <a:solidFill>
            <a:schemeClr val="tx1"/>
          </a:solidFill>
          <a:latin typeface="+mn-lt"/>
        </a:defRPr>
      </a:lvl4pPr>
      <a:lvl5pPr marL="2095500" indent="-276225" algn="l" rtl="0" eaLnBrk="1" fontAlgn="base" hangingPunct="1">
        <a:spcBef>
          <a:spcPct val="20000"/>
        </a:spcBef>
        <a:spcAft>
          <a:spcPct val="0"/>
        </a:spcAft>
        <a:buBlip>
          <a:blip r:embed="rId8"/>
        </a:buBlip>
        <a:defRPr sz="1600">
          <a:solidFill>
            <a:schemeClr val="tx1"/>
          </a:solidFill>
          <a:latin typeface="+mn-lt"/>
        </a:defRPr>
      </a:lvl5pPr>
      <a:lvl6pPr marL="2514600" indent="-228600" algn="l" rtl="0" eaLnBrk="1" fontAlgn="base" hangingPunct="1">
        <a:spcBef>
          <a:spcPct val="20000"/>
        </a:spcBef>
        <a:spcAft>
          <a:spcPct val="0"/>
        </a:spcAft>
        <a:buSzPct val="60000"/>
        <a:buBlip>
          <a:blip r:embed="rId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1234" y="76201"/>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dirty="0"/>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 </a:t>
            </a:r>
            <a:r>
              <a:rPr lang="en-US" altLang="de-DE" sz="900" dirty="0" err="1"/>
              <a:t>für</a:t>
            </a:r>
            <a:r>
              <a:rPr lang="en-US" altLang="de-DE" sz="900" dirty="0"/>
              <a:t> </a:t>
            </a:r>
            <a:r>
              <a:rPr lang="en-US" altLang="de-DE" sz="900" dirty="0" err="1"/>
              <a:t>Festkörperphysik</a:t>
            </a:r>
            <a:endParaRPr lang="en-US" altLang="de-DE" sz="900" dirty="0"/>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39313" y="341313"/>
            <a:ext cx="102987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4552658"/>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hdr="0" ftr="0"/>
  <p:txStyles>
    <p:titleStyle>
      <a:lvl1pPr algn="l" rtl="0" eaLnBrk="1" fontAlgn="base" hangingPunct="1">
        <a:spcBef>
          <a:spcPct val="0"/>
        </a:spcBef>
        <a:spcAft>
          <a:spcPct val="0"/>
        </a:spcAft>
        <a:defRPr sz="3600" b="1">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6"/>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17"/>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1234" y="76201"/>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dirty="0"/>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 </a:t>
            </a:r>
            <a:r>
              <a:rPr lang="en-US" altLang="de-DE" sz="900" dirty="0" err="1"/>
              <a:t>für</a:t>
            </a:r>
            <a:r>
              <a:rPr lang="en-US" altLang="de-DE" sz="900" dirty="0"/>
              <a:t> </a:t>
            </a:r>
            <a:r>
              <a:rPr lang="en-US" altLang="de-DE" sz="900" dirty="0" err="1"/>
              <a:t>Festkörperphysik</a:t>
            </a:r>
            <a:endParaRPr lang="en-US" altLang="de-DE" sz="900" dirty="0"/>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39313" y="341313"/>
            <a:ext cx="102987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73960566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ftr="0"/>
  <p:txStyles>
    <p:titleStyle>
      <a:lvl1pPr algn="l" rtl="0" eaLnBrk="1" fontAlgn="base" hangingPunct="1">
        <a:spcBef>
          <a:spcPct val="0"/>
        </a:spcBef>
        <a:spcAft>
          <a:spcPct val="0"/>
        </a:spcAft>
        <a:defRPr sz="3600" b="1">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6"/>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17"/>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1234" y="76201"/>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dirty="0"/>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 </a:t>
            </a:r>
            <a:r>
              <a:rPr lang="en-US" altLang="de-DE" sz="900" dirty="0" err="1"/>
              <a:t>für</a:t>
            </a:r>
            <a:r>
              <a:rPr lang="en-US" altLang="de-DE" sz="900" dirty="0"/>
              <a:t> </a:t>
            </a:r>
            <a:r>
              <a:rPr lang="en-US" altLang="de-DE" sz="900" dirty="0" err="1"/>
              <a:t>Festkörperphysik</a:t>
            </a:r>
            <a:endParaRPr lang="en-US" altLang="de-DE" sz="900" dirty="0"/>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39313" y="341313"/>
            <a:ext cx="102987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0280691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p:txStyles>
    <p:titleStyle>
      <a:lvl1pPr algn="l" rtl="0" eaLnBrk="1" fontAlgn="base" hangingPunct="1">
        <a:spcBef>
          <a:spcPct val="0"/>
        </a:spcBef>
        <a:spcAft>
          <a:spcPct val="0"/>
        </a:spcAft>
        <a:defRPr sz="3600" b="1">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6"/>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17"/>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0" y="202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1234" y="76201"/>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dirty="0"/>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Institute for Quantum Materials and Technologies</a:t>
            </a:r>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0639313" y="341313"/>
            <a:ext cx="102987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36871209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16" r:id="rId13"/>
    <p:sldLayoutId id="2147483717" r:id="rId14"/>
    <p:sldLayoutId id="2147483718" r:id="rId15"/>
    <p:sldLayoutId id="2147483719" r:id="rId16"/>
    <p:sldLayoutId id="2147483720" r:id="rId17"/>
  </p:sldLayoutIdLst>
  <p:hf hdr="0" ftr="0"/>
  <p:txStyles>
    <p:titleStyle>
      <a:lvl1pPr algn="l" rtl="0" eaLnBrk="1" fontAlgn="base" hangingPunct="1">
        <a:spcBef>
          <a:spcPct val="0"/>
        </a:spcBef>
        <a:spcAft>
          <a:spcPct val="0"/>
        </a:spcAft>
        <a:defRPr sz="3600" b="1">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21"/>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22"/>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23"/>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23"/>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23"/>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24"/>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24"/>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24"/>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24"/>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1234" y="76201"/>
            <a:ext cx="9215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de-DE" dirty="0"/>
              <a:t>Click to add title</a:t>
            </a:r>
          </a:p>
        </p:txBody>
      </p:sp>
      <p:sp>
        <p:nvSpPr>
          <p:cNvPr id="1028" name="Rectangle 3"/>
          <p:cNvSpPr>
            <a:spLocks noGrp="1" noChangeArrowheads="1"/>
          </p:cNvSpPr>
          <p:nvPr>
            <p:ph type="body" idx="1"/>
          </p:nvPr>
        </p:nvSpPr>
        <p:spPr bwMode="auto">
          <a:xfrm>
            <a:off x="522818" y="1198563"/>
            <a:ext cx="1114213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e-DE"/>
              <a:t>Click to add text</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034" name="Text Box 10"/>
          <p:cNvSpPr txBox="1">
            <a:spLocks noChangeArrowheads="1"/>
          </p:cNvSpPr>
          <p:nvPr/>
        </p:nvSpPr>
        <p:spPr bwMode="auto">
          <a:xfrm>
            <a:off x="8015818" y="6453188"/>
            <a:ext cx="3649133"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de-DE" sz="900" dirty="0"/>
              <a:t>Institute for Quantum Materials and Technologies</a:t>
            </a:r>
          </a:p>
        </p:txBody>
      </p:sp>
      <p:sp>
        <p:nvSpPr>
          <p:cNvPr id="1035" name="Text Box 11"/>
          <p:cNvSpPr txBox="1">
            <a:spLocks noChangeArrowheads="1"/>
          </p:cNvSpPr>
          <p:nvPr/>
        </p:nvSpPr>
        <p:spPr bwMode="auto">
          <a:xfrm>
            <a:off x="334434" y="6445250"/>
            <a:ext cx="433917" cy="215900"/>
          </a:xfrm>
          <a:prstGeom prst="rect">
            <a:avLst/>
          </a:prstGeom>
          <a:noFill/>
          <a:ln w="9525">
            <a:noFill/>
            <a:miter lim="800000"/>
            <a:headEnd/>
            <a:tailEnd/>
          </a:ln>
          <a:effectLst/>
        </p:spPr>
        <p:txBody>
          <a:bodyPr lIns="0" tIns="0" rIns="0" bIns="0"/>
          <a:lstStyle/>
          <a:p>
            <a:pPr>
              <a:spcBef>
                <a:spcPct val="50000"/>
              </a:spcBef>
              <a:defRPr/>
            </a:pPr>
            <a:fld id="{A2177219-4D79-4D82-A800-567BDD8316C6}" type="slidenum">
              <a:rPr lang="de-DE" sz="900" b="1">
                <a:latin typeface="Arial" charset="0"/>
              </a:rPr>
              <a:pPr>
                <a:spcBef>
                  <a:spcPct val="50000"/>
                </a:spcBef>
                <a:defRPr/>
              </a:pPr>
              <a:t>‹#›</a:t>
            </a:fld>
            <a:endParaRPr lang="de-DE" sz="900" b="1">
              <a:latin typeface="Arial" charset="0"/>
            </a:endParaRPr>
          </a:p>
        </p:txBody>
      </p:sp>
      <p:sp>
        <p:nvSpPr>
          <p:cNvPr id="1036" name="Rectangle 12"/>
          <p:cNvSpPr>
            <a:spLocks noGrp="1" noChangeArrowheads="1"/>
          </p:cNvSpPr>
          <p:nvPr>
            <p:ph type="ftr" sz="quarter" idx="3"/>
          </p:nvPr>
        </p:nvSpPr>
        <p:spPr bwMode="auto">
          <a:xfrm>
            <a:off x="2269067" y="6445251"/>
            <a:ext cx="56642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lvl1pPr>
          </a:lstStyle>
          <a:p>
            <a:endParaRPr lang="en-US" altLang="de-DE" dirty="0"/>
          </a:p>
        </p:txBody>
      </p:sp>
      <p:pic>
        <p:nvPicPr>
          <p:cNvPr id="1037" name="Picture 9" descr="KITlogo_4c_frutige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639313" y="341313"/>
            <a:ext cx="102987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9"/>
          <p:cNvSpPr>
            <a:spLocks noGrp="1"/>
          </p:cNvSpPr>
          <p:nvPr>
            <p:ph type="dt" sz="half" idx="2"/>
          </p:nvPr>
        </p:nvSpPr>
        <p:spPr>
          <a:xfrm>
            <a:off x="816000" y="6444000"/>
            <a:ext cx="1392000" cy="360000"/>
          </a:xfrm>
          <a:prstGeom prst="rect">
            <a:avLst/>
          </a:prstGeom>
        </p:spPr>
        <p:txBody>
          <a:bodyPr vert="horz" lIns="0" tIns="0" rIns="0" bIns="0" rtlCol="0" anchor="t" anchorCtr="0"/>
          <a:lstStyle>
            <a:lvl1pPr algn="l">
              <a:defRPr sz="900">
                <a:solidFill>
                  <a:schemeClr val="tx1">
                    <a:tint val="75000"/>
                  </a:schemeClr>
                </a:solidFill>
              </a:defRPr>
            </a:lvl1pPr>
          </a:lstStyle>
          <a:p>
            <a:r>
              <a:rPr lang="de-DE"/>
              <a:t>27.01.2023</a:t>
            </a:r>
            <a:endParaRPr lang="de-DE" dirty="0"/>
          </a:p>
        </p:txBody>
      </p:sp>
    </p:spTree>
    <p:extLst>
      <p:ext uri="{BB962C8B-B14F-4D97-AF65-F5344CB8AC3E}">
        <p14:creationId xmlns:p14="http://schemas.microsoft.com/office/powerpoint/2010/main" val="188634761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hdr="0" ftr="0"/>
  <p:txStyles>
    <p:titleStyle>
      <a:lvl1pPr algn="l" rtl="0" eaLnBrk="1" fontAlgn="base" hangingPunct="1">
        <a:spcBef>
          <a:spcPct val="0"/>
        </a:spcBef>
        <a:spcAft>
          <a:spcPct val="0"/>
        </a:spcAft>
        <a:defRPr sz="3600" b="1">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14325" indent="-314325" algn="l" rtl="0" eaLnBrk="1" fontAlgn="base" hangingPunct="1">
        <a:spcBef>
          <a:spcPct val="20000"/>
        </a:spcBef>
        <a:spcAft>
          <a:spcPct val="0"/>
        </a:spcAft>
        <a:buBlip>
          <a:blip r:embed="rId16"/>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17"/>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18"/>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19"/>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9"/>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9"/>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9"/>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8000" y="394871"/>
            <a:ext cx="9158904" cy="767748"/>
          </a:xfrm>
          <a:prstGeom prst="rect">
            <a:avLst/>
          </a:prstGeom>
        </p:spPr>
        <p:txBody>
          <a:bodyPr vert="horz" lIns="0" tIns="0" rIns="0" bIns="0" rtlCol="0" anchor="b">
            <a:normAutofit/>
          </a:bodyPr>
          <a:lstStyle/>
          <a:p>
            <a:r>
              <a:rPr lang="en-US" altLang="de-DE" dirty="0"/>
              <a:t>Click to add title</a:t>
            </a:r>
            <a:endParaRPr lang="en-US" dirty="0"/>
          </a:p>
        </p:txBody>
      </p:sp>
      <p:sp>
        <p:nvSpPr>
          <p:cNvPr id="3" name="Text Placeholder 2"/>
          <p:cNvSpPr>
            <a:spLocks noGrp="1"/>
          </p:cNvSpPr>
          <p:nvPr>
            <p:ph type="body" idx="1"/>
          </p:nvPr>
        </p:nvSpPr>
        <p:spPr>
          <a:xfrm>
            <a:off x="528001" y="1582633"/>
            <a:ext cx="11135999" cy="4523445"/>
          </a:xfrm>
          <a:prstGeom prst="rect">
            <a:avLst/>
          </a:prstGeom>
        </p:spPr>
        <p:txBody>
          <a:bodyPr vert="horz" lIns="0" tIns="0" rIns="0" bIns="0" rtlCol="0">
            <a:normAutofit/>
          </a:bodyPr>
          <a:lstStyle/>
          <a:p>
            <a:pPr lvl="0"/>
            <a:r>
              <a:rPr lang="de-DE" altLang="de-DE" dirty="0"/>
              <a:t>Karlsruher Institute </a:t>
            </a:r>
            <a:r>
              <a:rPr lang="de-DE" altLang="de-DE" dirty="0" err="1"/>
              <a:t>for</a:t>
            </a:r>
            <a:r>
              <a:rPr lang="de-DE" altLang="de-DE" dirty="0"/>
              <a:t> Technology (KIT).</a:t>
            </a:r>
          </a:p>
          <a:p>
            <a:pPr lvl="1"/>
            <a:r>
              <a:rPr lang="en-US" altLang="de-DE" dirty="0"/>
              <a:t>Second level</a:t>
            </a:r>
          </a:p>
          <a:p>
            <a:pPr lvl="2"/>
            <a:r>
              <a:rPr lang="en-US" altLang="de-DE" dirty="0"/>
              <a:t>Third level</a:t>
            </a:r>
          </a:p>
          <a:p>
            <a:pPr lvl="3"/>
            <a:r>
              <a:rPr lang="en-US" altLang="de-DE" dirty="0"/>
              <a:t>Fourth level           </a:t>
            </a:r>
          </a:p>
        </p:txBody>
      </p:sp>
      <p:cxnSp>
        <p:nvCxnSpPr>
          <p:cNvPr id="12" name="Gerade Verbindung 11"/>
          <p:cNvCxnSpPr/>
          <p:nvPr/>
        </p:nvCxnSpPr>
        <p:spPr>
          <a:xfrm>
            <a:off x="143930" y="6319881"/>
            <a:ext cx="11904143" cy="99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49C6492B-9F9B-4588-8AB6-62DBF42A6EA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224001" y="441464"/>
            <a:ext cx="1439999" cy="666959"/>
          </a:xfrm>
          <a:prstGeom prst="rect">
            <a:avLst/>
          </a:prstGeom>
        </p:spPr>
      </p:pic>
      <p:sp>
        <p:nvSpPr>
          <p:cNvPr id="15" name="Date Placeholder 3"/>
          <p:cNvSpPr>
            <a:spLocks noGrp="1"/>
          </p:cNvSpPr>
          <p:nvPr>
            <p:ph type="dt" sz="half" idx="2"/>
          </p:nvPr>
        </p:nvSpPr>
        <p:spPr>
          <a:xfrm>
            <a:off x="836313" y="6329811"/>
            <a:ext cx="1370340" cy="528189"/>
          </a:xfrm>
          <a:prstGeom prst="rect">
            <a:avLst/>
          </a:prstGeom>
        </p:spPr>
        <p:txBody>
          <a:bodyPr vert="horz" lIns="0" tIns="0" rIns="0" bIns="0" rtlCol="0" anchor="ctr"/>
          <a:lstStyle>
            <a:lvl1pPr algn="l">
              <a:defRPr sz="1200">
                <a:solidFill>
                  <a:schemeClr val="tx1"/>
                </a:solidFill>
              </a:defRPr>
            </a:lvl1pPr>
          </a:lstStyle>
          <a:p>
            <a:r>
              <a:rPr lang="de-DE"/>
              <a:t>27.01.2023</a:t>
            </a:r>
            <a:endParaRPr lang="de-DE" dirty="0"/>
          </a:p>
        </p:txBody>
      </p:sp>
      <p:sp>
        <p:nvSpPr>
          <p:cNvPr id="16" name="Slide Number Placeholder 5"/>
          <p:cNvSpPr>
            <a:spLocks noGrp="1"/>
          </p:cNvSpPr>
          <p:nvPr>
            <p:ph type="sldNum" sz="quarter" idx="4"/>
          </p:nvPr>
        </p:nvSpPr>
        <p:spPr>
          <a:xfrm>
            <a:off x="288000" y="6329811"/>
            <a:ext cx="435157" cy="528189"/>
          </a:xfrm>
          <a:prstGeom prst="rect">
            <a:avLst/>
          </a:prstGeom>
        </p:spPr>
        <p:txBody>
          <a:bodyPr vert="horz" lIns="0" tIns="0" rIns="0" bIns="0" rtlCol="0" anchor="ctr"/>
          <a:lstStyle>
            <a:lvl1pPr algn="l">
              <a:defRPr sz="1200" b="1">
                <a:solidFill>
                  <a:schemeClr val="tx1"/>
                </a:solidFill>
              </a:defRPr>
            </a:lvl1pPr>
          </a:lstStyle>
          <a:p>
            <a:fld id="{61696EC4-B4CF-4701-AD06-A8439D6D8E12}" type="slidenum">
              <a:rPr lang="en-US" smtClean="0"/>
              <a:pPr/>
              <a:t>‹#›</a:t>
            </a:fld>
            <a:endParaRPr lang="en-US" dirty="0"/>
          </a:p>
        </p:txBody>
      </p:sp>
      <p:sp>
        <p:nvSpPr>
          <p:cNvPr id="17" name="Footer Placeholder 4">
            <a:extLst>
              <a:ext uri="{FF2B5EF4-FFF2-40B4-BE49-F238E27FC236}">
                <a16:creationId xmlns:a16="http://schemas.microsoft.com/office/drawing/2014/main" id="{74D87B36-D57F-487F-9086-156B2F77E750}"/>
              </a:ext>
            </a:extLst>
          </p:cNvPr>
          <p:cNvSpPr txBox="1">
            <a:spLocks/>
          </p:cNvSpPr>
          <p:nvPr/>
        </p:nvSpPr>
        <p:spPr>
          <a:xfrm>
            <a:off x="2267108" y="6329811"/>
            <a:ext cx="5733892" cy="528189"/>
          </a:xfrm>
          <a:prstGeom prst="rect">
            <a:avLst/>
          </a:prstGeom>
        </p:spPr>
        <p:txBody>
          <a:bodyPr vert="horz" lIns="0" tIns="0" rIns="0" bIns="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de-DE" sz="1200" dirty="0"/>
              <a:t>M. Le Tacon – </a:t>
            </a:r>
            <a:r>
              <a:rPr lang="en-US" sz="1200" b="0" i="0" u="none" strike="noStrike" kern="1200" dirty="0" err="1">
                <a:solidFill>
                  <a:schemeClr val="tx1"/>
                </a:solidFill>
                <a:effectLst/>
                <a:latin typeface="+mn-lt"/>
                <a:ea typeface="+mn-ea"/>
                <a:cs typeface="+mn-cs"/>
              </a:rPr>
              <a:t>Congrès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Général</a:t>
            </a:r>
            <a:r>
              <a:rPr lang="en-US" sz="1200" b="0" i="0" u="none" strike="noStrike" kern="1200" dirty="0">
                <a:solidFill>
                  <a:schemeClr val="tx1"/>
                </a:solidFill>
                <a:effectLst/>
                <a:latin typeface="+mn-lt"/>
                <a:ea typeface="+mn-ea"/>
                <a:cs typeface="+mn-cs"/>
              </a:rPr>
              <a:t> SFP 2023</a:t>
            </a:r>
            <a:endParaRPr lang="de-DE" sz="1200" dirty="0"/>
          </a:p>
        </p:txBody>
      </p:sp>
      <p:sp>
        <p:nvSpPr>
          <p:cNvPr id="18" name="Fußzeilenplatzhalter 4">
            <a:extLst>
              <a:ext uri="{FF2B5EF4-FFF2-40B4-BE49-F238E27FC236}">
                <a16:creationId xmlns:a16="http://schemas.microsoft.com/office/drawing/2014/main" id="{AE6A56DB-B5EE-4225-952A-4A1FEE4F4716}"/>
              </a:ext>
            </a:extLst>
          </p:cNvPr>
          <p:cNvSpPr txBox="1">
            <a:spLocks/>
          </p:cNvSpPr>
          <p:nvPr/>
        </p:nvSpPr>
        <p:spPr>
          <a:xfrm>
            <a:off x="7340601" y="6329811"/>
            <a:ext cx="4326737" cy="528189"/>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r>
              <a:rPr lang="en-US" altLang="de-DE" sz="1200" dirty="0"/>
              <a:t>Institute for Quantum Materials and Technologies</a:t>
            </a:r>
          </a:p>
        </p:txBody>
      </p:sp>
    </p:spTree>
    <p:extLst>
      <p:ext uri="{BB962C8B-B14F-4D97-AF65-F5344CB8AC3E}">
        <p14:creationId xmlns:p14="http://schemas.microsoft.com/office/powerpoint/2010/main" val="15128906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hdr="0" ftr="0"/>
  <p:txStyles>
    <p:title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p:titleStyle>
    <p:bodyStyle>
      <a:lvl1pPr marL="271448" indent="-271448" algn="l" defTabSz="914347" rtl="0" eaLnBrk="1" latinLnBrk="0" hangingPunct="1">
        <a:lnSpc>
          <a:spcPct val="90000"/>
        </a:lnSpc>
        <a:spcBef>
          <a:spcPts val="480"/>
        </a:spcBef>
        <a:buSzPct val="88000"/>
        <a:buFontTx/>
        <a:buBlip>
          <a:blip r:embed="rId19"/>
        </a:buBlip>
        <a:defRPr sz="2666" kern="1200">
          <a:solidFill>
            <a:schemeClr val="tx1"/>
          </a:solidFill>
          <a:latin typeface="+mn-lt"/>
          <a:ea typeface="+mn-ea"/>
          <a:cs typeface="+mn-cs"/>
        </a:defRPr>
      </a:lvl1pPr>
      <a:lvl2pPr marL="627027" indent="-271448" algn="l" defTabSz="914347" rtl="0" eaLnBrk="1" latinLnBrk="0" hangingPunct="1">
        <a:lnSpc>
          <a:spcPct val="90000"/>
        </a:lnSpc>
        <a:spcBef>
          <a:spcPts val="480"/>
        </a:spcBef>
        <a:buSzPct val="88000"/>
        <a:buFontTx/>
        <a:buBlip>
          <a:blip r:embed="rId19"/>
        </a:buBlip>
        <a:defRPr sz="2399" kern="1200">
          <a:solidFill>
            <a:schemeClr val="tx1"/>
          </a:solidFill>
          <a:latin typeface="+mn-lt"/>
          <a:ea typeface="+mn-ea"/>
          <a:cs typeface="+mn-cs"/>
        </a:defRPr>
      </a:lvl2pPr>
      <a:lvl3pPr marL="982606" indent="-265098" algn="l" defTabSz="898472" rtl="0" eaLnBrk="1" latinLnBrk="0" hangingPunct="1">
        <a:lnSpc>
          <a:spcPct val="90000"/>
        </a:lnSpc>
        <a:spcBef>
          <a:spcPts val="480"/>
        </a:spcBef>
        <a:buSzPct val="88000"/>
        <a:buFontTx/>
        <a:buBlip>
          <a:blip r:embed="rId19"/>
        </a:buBlip>
        <a:defRPr sz="2133" kern="1200">
          <a:solidFill>
            <a:schemeClr val="tx1"/>
          </a:solidFill>
          <a:latin typeface="+mn-lt"/>
          <a:ea typeface="+mn-ea"/>
          <a:cs typeface="+mn-cs"/>
        </a:defRPr>
      </a:lvl3pPr>
      <a:lvl4pPr marL="1344535" indent="-271448" algn="l" defTabSz="914347" rtl="0" eaLnBrk="1" latinLnBrk="0" hangingPunct="1">
        <a:lnSpc>
          <a:spcPct val="90000"/>
        </a:lnSpc>
        <a:spcBef>
          <a:spcPts val="480"/>
        </a:spcBef>
        <a:buSzPct val="88000"/>
        <a:buFontTx/>
        <a:buBlip>
          <a:blip r:embed="rId19"/>
        </a:buBlip>
        <a:defRPr sz="2133" kern="1200">
          <a:solidFill>
            <a:schemeClr val="tx1"/>
          </a:solidFill>
          <a:latin typeface="+mn-lt"/>
          <a:ea typeface="+mn-ea"/>
          <a:cs typeface="+mn-cs"/>
        </a:defRPr>
      </a:lvl4pPr>
      <a:lvl5pPr marL="1700114" indent="-265098" algn="l" defTabSz="914347" rtl="0" eaLnBrk="1" latinLnBrk="0" hangingPunct="1">
        <a:lnSpc>
          <a:spcPct val="90000"/>
        </a:lnSpc>
        <a:spcBef>
          <a:spcPts val="480"/>
        </a:spcBef>
        <a:buSzPct val="88000"/>
        <a:buFontTx/>
        <a:buBlip>
          <a:blip r:embed="rId19"/>
        </a:buBlip>
        <a:defRPr sz="15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3" orient="horz" pos="464">
          <p15:clr>
            <a:srgbClr val="F26B43"/>
          </p15:clr>
        </p15:guide>
        <p15:guide id="4" pos="4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iff"/></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9.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58.png"/><Relationship Id="rId11" Type="http://schemas.openxmlformats.org/officeDocument/2006/relationships/hyperlink" Target="https://photos.google.com/share/AF1QipM3SlUsGJhtFILAhCOZUv9F88S625wLZPe5J8ZW4G4NaG59AMsSSqQqrHk9jBBR8A?key=MGVtdUJWenJFMGNqMGJZbno1RVkwb2F3TFljcTZn" TargetMode="External"/><Relationship Id="rId5" Type="http://schemas.openxmlformats.org/officeDocument/2006/relationships/image" Target="../media/image57.tiff"/><Relationship Id="rId10" Type="http://schemas.openxmlformats.org/officeDocument/2006/relationships/image" Target="../media/image62.jpg"/><Relationship Id="rId4" Type="http://schemas.openxmlformats.org/officeDocument/2006/relationships/image" Target="../media/image56.emf"/><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3.png"/><Relationship Id="rId7" Type="http://schemas.openxmlformats.org/officeDocument/2006/relationships/image" Target="../media/image67.jpeg"/><Relationship Id="rId12" Type="http://schemas.openxmlformats.org/officeDocument/2006/relationships/image" Target="../media/image72.png"/><Relationship Id="rId17" Type="http://schemas.openxmlformats.org/officeDocument/2006/relationships/image" Target="../media/image77.gif"/><Relationship Id="rId2" Type="http://schemas.openxmlformats.org/officeDocument/2006/relationships/notesSlide" Target="../notesSlides/notesSlide4.xml"/><Relationship Id="rId16" Type="http://schemas.openxmlformats.org/officeDocument/2006/relationships/image" Target="../media/image76.png"/><Relationship Id="rId1" Type="http://schemas.openxmlformats.org/officeDocument/2006/relationships/slideLayout" Target="../slideLayouts/slideLayout69.xml"/><Relationship Id="rId6" Type="http://schemas.openxmlformats.org/officeDocument/2006/relationships/image" Target="../media/image66.jpeg"/><Relationship Id="rId11" Type="http://schemas.openxmlformats.org/officeDocument/2006/relationships/image" Target="../media/image71.tiff"/><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8.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tiff"/><Relationship Id="rId4" Type="http://schemas.openxmlformats.org/officeDocument/2006/relationships/image" Target="../media/image8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77.xml"/><Relationship Id="rId4" Type="http://schemas.openxmlformats.org/officeDocument/2006/relationships/image" Target="../media/image380.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77.x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00.png"/><Relationship Id="rId7" Type="http://schemas.openxmlformats.org/officeDocument/2006/relationships/image" Target="../media/image98.png"/><Relationship Id="rId2" Type="http://schemas.openxmlformats.org/officeDocument/2006/relationships/image" Target="../media/image390.png"/><Relationship Id="rId1" Type="http://schemas.openxmlformats.org/officeDocument/2006/relationships/slideLayout" Target="../slideLayouts/slideLayout69.xml"/><Relationship Id="rId6" Type="http://schemas.openxmlformats.org/officeDocument/2006/relationships/image" Target="../media/image97.png"/><Relationship Id="rId11" Type="http://schemas.openxmlformats.org/officeDocument/2006/relationships/image" Target="../media/image480.png"/><Relationship Id="rId5" Type="http://schemas.openxmlformats.org/officeDocument/2006/relationships/image" Target="../media/image96.png"/><Relationship Id="rId10" Type="http://schemas.openxmlformats.org/officeDocument/2006/relationships/image" Target="../media/image660.png"/><Relationship Id="rId4" Type="http://schemas.openxmlformats.org/officeDocument/2006/relationships/image" Target="../media/image95.png"/><Relationship Id="rId9"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77.xml"/><Relationship Id="rId5" Type="http://schemas.openxmlformats.org/officeDocument/2006/relationships/image" Target="../media/image102.jpeg"/><Relationship Id="rId4" Type="http://schemas.openxmlformats.org/officeDocument/2006/relationships/image" Target="../media/image10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tiff"/></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7.xml"/><Relationship Id="rId5" Type="http://schemas.openxmlformats.org/officeDocument/2006/relationships/image" Target="../media/image29.jpe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2.tiff"/><Relationship Id="rId2" Type="http://schemas.openxmlformats.org/officeDocument/2006/relationships/image" Target="../media/image109.jpeg"/><Relationship Id="rId1" Type="http://schemas.openxmlformats.org/officeDocument/2006/relationships/slideLayout" Target="../slideLayouts/slideLayout77.xml"/><Relationship Id="rId6" Type="http://schemas.openxmlformats.org/officeDocument/2006/relationships/image" Target="../media/image111.png"/><Relationship Id="rId5" Type="http://schemas.openxmlformats.org/officeDocument/2006/relationships/image" Target="../media/image107.jpeg"/><Relationship Id="rId4" Type="http://schemas.openxmlformats.org/officeDocument/2006/relationships/image" Target="../media/image106.jpeg"/></Relationships>
</file>

<file path=ppt/slides/_rels/slide2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119.png"/><Relationship Id="rId1" Type="http://schemas.openxmlformats.org/officeDocument/2006/relationships/slideLayout" Target="../slideLayouts/slideLayout7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630.pn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77.xml"/><Relationship Id="rId5" Type="http://schemas.openxmlformats.org/officeDocument/2006/relationships/image" Target="../media/image87.tiff"/><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7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7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780.png"/><Relationship Id="rId7"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7.xml"/><Relationship Id="rId6" Type="http://schemas.openxmlformats.org/officeDocument/2006/relationships/image" Target="../media/image810.png"/><Relationship Id="rId5" Type="http://schemas.openxmlformats.org/officeDocument/2006/relationships/image" Target="../media/image800.png"/><Relationship Id="rId10" Type="http://schemas.openxmlformats.org/officeDocument/2006/relationships/image" Target="../media/image560.png"/><Relationship Id="rId4" Type="http://schemas.openxmlformats.org/officeDocument/2006/relationships/image" Target="../media/image790.png"/><Relationship Id="rId9" Type="http://schemas.openxmlformats.org/officeDocument/2006/relationships/image" Target="../media/image136.png"/></Relationships>
</file>

<file path=ppt/slides/_rels/slide2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790.png"/><Relationship Id="rId7" Type="http://schemas.openxmlformats.org/officeDocument/2006/relationships/image" Target="../media/image138.png"/><Relationship Id="rId2" Type="http://schemas.openxmlformats.org/officeDocument/2006/relationships/image" Target="../media/image780.png"/><Relationship Id="rId1" Type="http://schemas.openxmlformats.org/officeDocument/2006/relationships/slideLayout" Target="../slideLayouts/slideLayout77.xml"/><Relationship Id="rId6" Type="http://schemas.openxmlformats.org/officeDocument/2006/relationships/image" Target="../media/image137.png"/><Relationship Id="rId5" Type="http://schemas.openxmlformats.org/officeDocument/2006/relationships/image" Target="../media/image810.png"/><Relationship Id="rId10" Type="http://schemas.openxmlformats.org/officeDocument/2006/relationships/image" Target="../media/image141.png"/><Relationship Id="rId4" Type="http://schemas.openxmlformats.org/officeDocument/2006/relationships/image" Target="../media/image800.png"/><Relationship Id="rId9"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 Id="rId9"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77.xml"/><Relationship Id="rId5" Type="http://schemas.openxmlformats.org/officeDocument/2006/relationships/image" Target="../media/image144.png"/><Relationship Id="rId4" Type="http://schemas.openxmlformats.org/officeDocument/2006/relationships/image" Target="../media/image143.png"/></Relationships>
</file>

<file path=ppt/slides/_rels/slide3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7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77.xml"/><Relationship Id="rId4" Type="http://schemas.openxmlformats.org/officeDocument/2006/relationships/image" Target="../media/image153.png"/></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8.pn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7.xml"/><Relationship Id="rId4" Type="http://schemas.openxmlformats.org/officeDocument/2006/relationships/image" Target="../media/image156.png"/></Relationships>
</file>

<file path=ppt/slides/_rels/slide3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7.xml"/><Relationship Id="rId4" Type="http://schemas.openxmlformats.org/officeDocument/2006/relationships/image" Target="../media/image159.png"/></Relationships>
</file>

<file path=ppt/slides/_rels/slide3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6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83.xml"/><Relationship Id="rId6" Type="http://schemas.openxmlformats.org/officeDocument/2006/relationships/image" Target="../media/image164.jpg"/><Relationship Id="rId5" Type="http://schemas.openxmlformats.org/officeDocument/2006/relationships/image" Target="../media/image163.png"/><Relationship Id="rId4" Type="http://schemas.openxmlformats.org/officeDocument/2006/relationships/image" Target="../media/image162.PNG"/></Relationships>
</file>

<file path=ppt/slides/_rels/slide4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image" Target="../media/image164.jpg"/><Relationship Id="rId5" Type="http://schemas.openxmlformats.org/officeDocument/2006/relationships/image" Target="../media/image163.png"/><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image" Target="../media/image670.png"/><Relationship Id="rId1" Type="http://schemas.openxmlformats.org/officeDocument/2006/relationships/slideLayout" Target="../slideLayouts/slideLayout76.xml"/><Relationship Id="rId6" Type="http://schemas.openxmlformats.org/officeDocument/2006/relationships/image" Target="../media/image530.png"/><Relationship Id="rId5" Type="http://schemas.openxmlformats.org/officeDocument/2006/relationships/image" Target="../media/image167.png"/><Relationship Id="rId4" Type="http://schemas.openxmlformats.org/officeDocument/2006/relationships/image" Target="../media/image16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18.png"/><Relationship Id="rId1" Type="http://schemas.openxmlformats.org/officeDocument/2006/relationships/slideLayout" Target="../slideLayouts/slideLayout69.xml"/><Relationship Id="rId6" Type="http://schemas.openxmlformats.org/officeDocument/2006/relationships/image" Target="../media/image42.png"/><Relationship Id="rId5" Type="http://schemas.openxmlformats.org/officeDocument/2006/relationships/image" Target="../media/image41.tiff"/><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69.xml"/><Relationship Id="rId5" Type="http://schemas.openxmlformats.org/officeDocument/2006/relationships/image" Target="../media/image45.tiff"/><Relationship Id="rId4" Type="http://schemas.openxmlformats.org/officeDocument/2006/relationships/image" Target="../media/image44.tiff"/></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69.xml"/><Relationship Id="rId5" Type="http://schemas.openxmlformats.org/officeDocument/2006/relationships/image" Target="../media/image50.png"/><Relationship Id="rId4" Type="http://schemas.openxmlformats.org/officeDocument/2006/relationships/image" Target="../media/image4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ABF2D-5575-274F-8481-F591F1CB0347}"/>
              </a:ext>
            </a:extLst>
          </p:cNvPr>
          <p:cNvSpPr>
            <a:spLocks noGrp="1"/>
          </p:cNvSpPr>
          <p:nvPr>
            <p:ph type="body" sz="quarter" idx="11"/>
          </p:nvPr>
        </p:nvSpPr>
        <p:spPr>
          <a:xfrm>
            <a:off x="357023" y="2232066"/>
            <a:ext cx="11430000" cy="1044534"/>
          </a:xfrm>
        </p:spPr>
        <p:txBody>
          <a:bodyPr>
            <a:noAutofit/>
          </a:bodyPr>
          <a:lstStyle/>
          <a:p>
            <a:r>
              <a:rPr lang="en-DE" dirty="0"/>
              <a:t>Tuning the electronic properties of Quantum Materials</a:t>
            </a:r>
          </a:p>
          <a:p>
            <a:r>
              <a:rPr lang="fr-FR" sz="2000" b="1" i="1" kern="100" dirty="0">
                <a:effectLst/>
                <a:latin typeface="Calibri" panose="020F0502020204030204" pitchFamily="34" charset="0"/>
                <a:ea typeface="Calibri" panose="020F0502020204030204" pitchFamily="34" charset="0"/>
                <a:cs typeface="Times New Roman" panose="02020603050405020304" pitchFamily="18" charset="0"/>
              </a:rPr>
              <a:t>Accorder les propriétés électroniques des matériaux quantiques</a:t>
            </a:r>
            <a:endParaRPr lang="en-DE" sz="20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DE" baseline="-25000" dirty="0"/>
          </a:p>
          <a:p>
            <a:endParaRPr lang="en-US" altLang="de-DE" sz="3200" dirty="0"/>
          </a:p>
        </p:txBody>
      </p:sp>
      <p:sp>
        <p:nvSpPr>
          <p:cNvPr id="5" name="Text Placeholder 4">
            <a:extLst>
              <a:ext uri="{FF2B5EF4-FFF2-40B4-BE49-F238E27FC236}">
                <a16:creationId xmlns:a16="http://schemas.microsoft.com/office/drawing/2014/main" id="{A41FEA43-78F5-F74A-B620-8657127C19AC}"/>
              </a:ext>
            </a:extLst>
          </p:cNvPr>
          <p:cNvSpPr>
            <a:spLocks noGrp="1"/>
          </p:cNvSpPr>
          <p:nvPr>
            <p:ph type="body" sz="quarter" idx="13"/>
          </p:nvPr>
        </p:nvSpPr>
        <p:spPr>
          <a:xfrm>
            <a:off x="381000" y="3352800"/>
            <a:ext cx="11354233" cy="1143000"/>
          </a:xfrm>
        </p:spPr>
        <p:txBody>
          <a:bodyPr>
            <a:normAutofit/>
          </a:bodyPr>
          <a:lstStyle/>
          <a:p>
            <a:r>
              <a:rPr lang="en-US" dirty="0"/>
              <a:t>Matthieu Le Tacon</a:t>
            </a:r>
          </a:p>
          <a:p>
            <a:r>
              <a:rPr lang="en-US" altLang="de-DE" sz="2400" dirty="0"/>
              <a:t>Institute for Quantum Materials and Technologies (IQMT)</a:t>
            </a:r>
          </a:p>
          <a:p>
            <a:endParaRPr lang="en-US" dirty="0"/>
          </a:p>
        </p:txBody>
      </p:sp>
      <p:pic>
        <p:nvPicPr>
          <p:cNvPr id="6" name="Picture 5">
            <a:extLst>
              <a:ext uri="{FF2B5EF4-FFF2-40B4-BE49-F238E27FC236}">
                <a16:creationId xmlns:a16="http://schemas.microsoft.com/office/drawing/2014/main" id="{0E91FD1F-F649-8842-9EDA-60B2DDA0661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75694" y="609600"/>
            <a:ext cx="6208686" cy="990600"/>
          </a:xfrm>
          <a:prstGeom prst="rect">
            <a:avLst/>
          </a:prstGeom>
        </p:spPr>
      </p:pic>
      <p:sp>
        <p:nvSpPr>
          <p:cNvPr id="10" name="Rectangle 9">
            <a:extLst>
              <a:ext uri="{FF2B5EF4-FFF2-40B4-BE49-F238E27FC236}">
                <a16:creationId xmlns:a16="http://schemas.microsoft.com/office/drawing/2014/main" id="{348CAA79-30AE-C2AB-9C18-1E9E2AEF797C}"/>
              </a:ext>
            </a:extLst>
          </p:cNvPr>
          <p:cNvSpPr/>
          <p:nvPr/>
        </p:nvSpPr>
        <p:spPr>
          <a:xfrm>
            <a:off x="380998" y="4226578"/>
            <a:ext cx="11658602" cy="171702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20A8B74-143C-364F-A387-0789EB86AE10}"/>
              </a:ext>
            </a:extLst>
          </p:cNvPr>
          <p:cNvPicPr>
            <a:picLocks noChangeAspect="1"/>
          </p:cNvPicPr>
          <p:nvPr/>
        </p:nvPicPr>
        <p:blipFill rotWithShape="1">
          <a:blip r:embed="rId3">
            <a:extLst>
              <a:ext uri="{28A0092B-C50C-407E-A947-70E740481C1C}">
                <a14:useLocalDpi xmlns:a14="http://schemas.microsoft.com/office/drawing/2010/main"/>
              </a:ext>
            </a:extLst>
          </a:blip>
          <a:srcRect l="2438" t="6253" r="51980" b="57384"/>
          <a:stretch/>
        </p:blipFill>
        <p:spPr>
          <a:xfrm>
            <a:off x="456766" y="4293173"/>
            <a:ext cx="1981633" cy="1580847"/>
          </a:xfrm>
          <a:prstGeom prst="rect">
            <a:avLst/>
          </a:prstGeom>
        </p:spPr>
      </p:pic>
      <p:pic>
        <p:nvPicPr>
          <p:cNvPr id="13" name="Picture 12">
            <a:extLst>
              <a:ext uri="{FF2B5EF4-FFF2-40B4-BE49-F238E27FC236}">
                <a16:creationId xmlns:a16="http://schemas.microsoft.com/office/drawing/2014/main" id="{8A877536-E270-F2CD-7918-878528DFBF7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44000" y="4285301"/>
            <a:ext cx="2847123" cy="1599221"/>
          </a:xfrm>
          <a:prstGeom prst="rect">
            <a:avLst/>
          </a:prstGeom>
        </p:spPr>
      </p:pic>
      <p:pic>
        <p:nvPicPr>
          <p:cNvPr id="16" name="Picture 15">
            <a:extLst>
              <a:ext uri="{FF2B5EF4-FFF2-40B4-BE49-F238E27FC236}">
                <a16:creationId xmlns:a16="http://schemas.microsoft.com/office/drawing/2014/main" id="{D88F19B0-C5FD-75DA-C955-3945406FB81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883842" y="4293174"/>
            <a:ext cx="1104975" cy="1562039"/>
          </a:xfrm>
          <a:prstGeom prst="rect">
            <a:avLst/>
          </a:prstGeom>
        </p:spPr>
      </p:pic>
      <p:pic>
        <p:nvPicPr>
          <p:cNvPr id="17" name="Picture 16">
            <a:extLst>
              <a:ext uri="{FF2B5EF4-FFF2-40B4-BE49-F238E27FC236}">
                <a16:creationId xmlns:a16="http://schemas.microsoft.com/office/drawing/2014/main" id="{82E3EA6E-E788-B333-271E-21A6D13ED3D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156237" y="4285301"/>
            <a:ext cx="1841360" cy="1611025"/>
          </a:xfrm>
          <a:prstGeom prst="rect">
            <a:avLst/>
          </a:prstGeom>
        </p:spPr>
      </p:pic>
      <p:pic>
        <p:nvPicPr>
          <p:cNvPr id="18" name="Picture 17">
            <a:extLst>
              <a:ext uri="{FF2B5EF4-FFF2-40B4-BE49-F238E27FC236}">
                <a16:creationId xmlns:a16="http://schemas.microsoft.com/office/drawing/2014/main" id="{F09F241F-C74C-8E0E-5C9C-0D3509CF2372}"/>
              </a:ext>
            </a:extLst>
          </p:cNvPr>
          <p:cNvPicPr>
            <a:picLocks noChangeAspect="1"/>
          </p:cNvPicPr>
          <p:nvPr/>
        </p:nvPicPr>
        <p:blipFill rotWithShape="1">
          <a:blip r:embed="rId3">
            <a:extLst>
              <a:ext uri="{28A0092B-C50C-407E-A947-70E740481C1C}">
                <a14:useLocalDpi xmlns:a14="http://schemas.microsoft.com/office/drawing/2010/main"/>
              </a:ext>
            </a:extLst>
          </a:blip>
          <a:srcRect l="48497" b="50000"/>
          <a:stretch/>
        </p:blipFill>
        <p:spPr>
          <a:xfrm>
            <a:off x="2372362" y="4299076"/>
            <a:ext cx="1618906" cy="1571670"/>
          </a:xfrm>
          <a:prstGeom prst="rect">
            <a:avLst/>
          </a:prstGeom>
        </p:spPr>
      </p:pic>
      <p:sp>
        <p:nvSpPr>
          <p:cNvPr id="19" name="Rectangle 18">
            <a:extLst>
              <a:ext uri="{FF2B5EF4-FFF2-40B4-BE49-F238E27FC236}">
                <a16:creationId xmlns:a16="http://schemas.microsoft.com/office/drawing/2014/main" id="{32838539-DB44-4928-0822-792C5D0A382B}"/>
              </a:ext>
            </a:extLst>
          </p:cNvPr>
          <p:cNvSpPr/>
          <p:nvPr/>
        </p:nvSpPr>
        <p:spPr>
          <a:xfrm>
            <a:off x="7086600" y="4293173"/>
            <a:ext cx="152400" cy="2026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E98E8889-F17D-1A4C-CCFA-25DDF1392199}"/>
              </a:ext>
            </a:extLst>
          </p:cNvPr>
          <p:cNvGrpSpPr/>
          <p:nvPr/>
        </p:nvGrpSpPr>
        <p:grpSpPr>
          <a:xfrm>
            <a:off x="3012855" y="4503528"/>
            <a:ext cx="3568888" cy="1084477"/>
            <a:chOff x="1553272" y="1251735"/>
            <a:chExt cx="5429842" cy="1756915"/>
          </a:xfrm>
        </p:grpSpPr>
        <p:cxnSp>
          <p:nvCxnSpPr>
            <p:cNvPr id="21" name="Straight Connector 20">
              <a:extLst>
                <a:ext uri="{FF2B5EF4-FFF2-40B4-BE49-F238E27FC236}">
                  <a16:creationId xmlns:a16="http://schemas.microsoft.com/office/drawing/2014/main" id="{801918FC-00A6-8E2F-BFEB-20152C053692}"/>
                </a:ext>
              </a:extLst>
            </p:cNvPr>
            <p:cNvCxnSpPr/>
            <p:nvPr/>
          </p:nvCxnSpPr>
          <p:spPr>
            <a:xfrm flipV="1">
              <a:off x="4546428" y="1376025"/>
              <a:ext cx="450956" cy="4098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8454112-270D-5D99-AE8C-6A1D56EB4A29}"/>
                </a:ext>
              </a:extLst>
            </p:cNvPr>
            <p:cNvCxnSpPr/>
            <p:nvPr/>
          </p:nvCxnSpPr>
          <p:spPr>
            <a:xfrm>
              <a:off x="3959273" y="1890534"/>
              <a:ext cx="2913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BC133B-B328-0824-77E2-0280378AA683}"/>
                </a:ext>
              </a:extLst>
            </p:cNvPr>
            <p:cNvCxnSpPr/>
            <p:nvPr/>
          </p:nvCxnSpPr>
          <p:spPr>
            <a:xfrm flipV="1">
              <a:off x="3305250" y="1888363"/>
              <a:ext cx="658366" cy="6253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Cube 23">
              <a:extLst>
                <a:ext uri="{FF2B5EF4-FFF2-40B4-BE49-F238E27FC236}">
                  <a16:creationId xmlns:a16="http://schemas.microsoft.com/office/drawing/2014/main" id="{7093B7C4-E75E-7FB2-D243-870B613C722D}"/>
                </a:ext>
              </a:extLst>
            </p:cNvPr>
            <p:cNvSpPr>
              <a:spLocks/>
            </p:cNvSpPr>
            <p:nvPr/>
          </p:nvSpPr>
          <p:spPr>
            <a:xfrm>
              <a:off x="1553272" y="1999108"/>
              <a:ext cx="1876160" cy="625387"/>
            </a:xfrm>
            <a:prstGeom prst="cube">
              <a:avLst>
                <a:gd name="adj" fmla="val 54168"/>
              </a:avLst>
            </a:prstGeom>
            <a:scene3d>
              <a:camera prst="orthographicFront">
                <a:rot lat="0" lon="5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82C1DC1F-032B-5C02-C1A2-ED7BF8892437}"/>
                </a:ext>
              </a:extLst>
            </p:cNvPr>
            <p:cNvSpPr>
              <a:spLocks noChangeAspect="1"/>
            </p:cNvSpPr>
            <p:nvPr/>
          </p:nvSpPr>
          <p:spPr>
            <a:xfrm>
              <a:off x="2037425" y="1757876"/>
              <a:ext cx="4945689" cy="1250774"/>
            </a:xfrm>
            <a:custGeom>
              <a:avLst/>
              <a:gdLst>
                <a:gd name="connsiteX0" fmla="*/ 1710096 w 2610036"/>
                <a:gd name="connsiteY0" fmla="*/ 0 h 1322774"/>
                <a:gd name="connsiteX1" fmla="*/ 2204958 w 2610036"/>
                <a:gd name="connsiteY1" fmla="*/ 0 h 1322774"/>
                <a:gd name="connsiteX2" fmla="*/ 2204958 w 2610036"/>
                <a:gd name="connsiteY2" fmla="*/ 405078 h 1322774"/>
                <a:gd name="connsiteX3" fmla="*/ 2610036 w 2610036"/>
                <a:gd name="connsiteY3" fmla="*/ 405078 h 1322774"/>
                <a:gd name="connsiteX4" fmla="*/ 2610036 w 2610036"/>
                <a:gd name="connsiteY4" fmla="*/ 917695 h 1322774"/>
                <a:gd name="connsiteX5" fmla="*/ 2204958 w 2610036"/>
                <a:gd name="connsiteY5" fmla="*/ 917695 h 1322774"/>
                <a:gd name="connsiteX6" fmla="*/ 2204958 w 2610036"/>
                <a:gd name="connsiteY6" fmla="*/ 1322773 h 1322774"/>
                <a:gd name="connsiteX7" fmla="*/ 1710096 w 2610036"/>
                <a:gd name="connsiteY7" fmla="*/ 1322773 h 1322774"/>
                <a:gd name="connsiteX8" fmla="*/ 1710096 w 2610036"/>
                <a:gd name="connsiteY8" fmla="*/ 917695 h 1322774"/>
                <a:gd name="connsiteX9" fmla="*/ 1305018 w 2610036"/>
                <a:gd name="connsiteY9" fmla="*/ 917695 h 1322774"/>
                <a:gd name="connsiteX10" fmla="*/ 1305018 w 2610036"/>
                <a:gd name="connsiteY10" fmla="*/ 917696 h 1322774"/>
                <a:gd name="connsiteX11" fmla="*/ 899940 w 2610036"/>
                <a:gd name="connsiteY11" fmla="*/ 917696 h 1322774"/>
                <a:gd name="connsiteX12" fmla="*/ 899940 w 2610036"/>
                <a:gd name="connsiteY12" fmla="*/ 1322774 h 1322774"/>
                <a:gd name="connsiteX13" fmla="*/ 405078 w 2610036"/>
                <a:gd name="connsiteY13" fmla="*/ 1322774 h 1322774"/>
                <a:gd name="connsiteX14" fmla="*/ 405078 w 2610036"/>
                <a:gd name="connsiteY14" fmla="*/ 917696 h 1322774"/>
                <a:gd name="connsiteX15" fmla="*/ 0 w 2610036"/>
                <a:gd name="connsiteY15" fmla="*/ 917696 h 1322774"/>
                <a:gd name="connsiteX16" fmla="*/ 0 w 2610036"/>
                <a:gd name="connsiteY16" fmla="*/ 405079 h 1322774"/>
                <a:gd name="connsiteX17" fmla="*/ 405078 w 2610036"/>
                <a:gd name="connsiteY17" fmla="*/ 405079 h 1322774"/>
                <a:gd name="connsiteX18" fmla="*/ 405078 w 2610036"/>
                <a:gd name="connsiteY18" fmla="*/ 1 h 1322774"/>
                <a:gd name="connsiteX19" fmla="*/ 899940 w 2610036"/>
                <a:gd name="connsiteY19" fmla="*/ 1 h 1322774"/>
                <a:gd name="connsiteX20" fmla="*/ 899940 w 2610036"/>
                <a:gd name="connsiteY20" fmla="*/ 405079 h 1322774"/>
                <a:gd name="connsiteX21" fmla="*/ 1305018 w 2610036"/>
                <a:gd name="connsiteY21" fmla="*/ 405079 h 1322774"/>
                <a:gd name="connsiteX22" fmla="*/ 1305018 w 2610036"/>
                <a:gd name="connsiteY22" fmla="*/ 405078 h 1322774"/>
                <a:gd name="connsiteX23" fmla="*/ 1710096 w 2610036"/>
                <a:gd name="connsiteY23" fmla="*/ 405078 h 13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036" h="1322774">
                  <a:moveTo>
                    <a:pt x="1710096" y="0"/>
                  </a:moveTo>
                  <a:lnTo>
                    <a:pt x="2204958" y="0"/>
                  </a:lnTo>
                  <a:lnTo>
                    <a:pt x="2204958" y="405078"/>
                  </a:lnTo>
                  <a:lnTo>
                    <a:pt x="2610036" y="405078"/>
                  </a:lnTo>
                  <a:lnTo>
                    <a:pt x="2610036" y="917695"/>
                  </a:lnTo>
                  <a:lnTo>
                    <a:pt x="2204958" y="917695"/>
                  </a:lnTo>
                  <a:lnTo>
                    <a:pt x="2204958" y="1322773"/>
                  </a:lnTo>
                  <a:lnTo>
                    <a:pt x="1710096" y="1322773"/>
                  </a:lnTo>
                  <a:lnTo>
                    <a:pt x="1710096" y="917695"/>
                  </a:lnTo>
                  <a:lnTo>
                    <a:pt x="1305018" y="917695"/>
                  </a:lnTo>
                  <a:lnTo>
                    <a:pt x="1305018" y="917696"/>
                  </a:lnTo>
                  <a:lnTo>
                    <a:pt x="899940" y="917696"/>
                  </a:lnTo>
                  <a:lnTo>
                    <a:pt x="899940" y="1322774"/>
                  </a:lnTo>
                  <a:lnTo>
                    <a:pt x="405078" y="1322774"/>
                  </a:lnTo>
                  <a:lnTo>
                    <a:pt x="405078" y="917696"/>
                  </a:lnTo>
                  <a:lnTo>
                    <a:pt x="0" y="917696"/>
                  </a:lnTo>
                  <a:lnTo>
                    <a:pt x="0" y="405079"/>
                  </a:lnTo>
                  <a:lnTo>
                    <a:pt x="405078" y="405079"/>
                  </a:lnTo>
                  <a:lnTo>
                    <a:pt x="405078" y="1"/>
                  </a:lnTo>
                  <a:lnTo>
                    <a:pt x="899940" y="1"/>
                  </a:lnTo>
                  <a:lnTo>
                    <a:pt x="899940" y="405079"/>
                  </a:lnTo>
                  <a:lnTo>
                    <a:pt x="1305018" y="405079"/>
                  </a:lnTo>
                  <a:lnTo>
                    <a:pt x="1305018" y="405078"/>
                  </a:lnTo>
                  <a:lnTo>
                    <a:pt x="1710096" y="405078"/>
                  </a:lnTo>
                  <a:close/>
                </a:path>
              </a:pathLst>
            </a:custGeom>
            <a:solidFill>
              <a:srgbClr val="00B050"/>
            </a:solidFill>
            <a:ln>
              <a:noFill/>
            </a:ln>
            <a:scene3d>
              <a:camera prst="isometricOffAxis1Top">
                <a:rot lat="20630348" lon="17112004" rev="5314663"/>
              </a:camera>
              <a:lightRig rig="threePt" dir="t"/>
            </a:scene3d>
            <a:sp3d extrusionH="165100">
              <a:extrusionClr>
                <a:srgbClr val="00B05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AC8DC0A-E01C-586E-5FE0-9CCF190E5159}"/>
                </a:ext>
              </a:extLst>
            </p:cNvPr>
            <p:cNvCxnSpPr/>
            <p:nvPr/>
          </p:nvCxnSpPr>
          <p:spPr>
            <a:xfrm>
              <a:off x="3299279" y="2512664"/>
              <a:ext cx="2913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95B1DED-6D1C-B88D-1C6A-0B39E67394F2}"/>
                </a:ext>
              </a:extLst>
            </p:cNvPr>
            <p:cNvCxnSpPr/>
            <p:nvPr/>
          </p:nvCxnSpPr>
          <p:spPr>
            <a:xfrm flipH="1">
              <a:off x="4312547" y="1874030"/>
              <a:ext cx="533098" cy="498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3DE1663-F63E-7583-FCED-F521A39394C5}"/>
                </a:ext>
              </a:extLst>
            </p:cNvPr>
            <p:cNvSpPr/>
            <p:nvPr/>
          </p:nvSpPr>
          <p:spPr>
            <a:xfrm rot="18886131">
              <a:off x="3524744" y="2039367"/>
              <a:ext cx="304283" cy="220921"/>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66" dirty="0">
                <a:solidFill>
                  <a:schemeClr val="tx1"/>
                </a:solidFill>
              </a:endParaRPr>
            </a:p>
          </p:txBody>
        </p:sp>
        <p:sp>
          <p:nvSpPr>
            <p:cNvPr id="29" name="TextBox 28">
              <a:extLst>
                <a:ext uri="{FF2B5EF4-FFF2-40B4-BE49-F238E27FC236}">
                  <a16:creationId xmlns:a16="http://schemas.microsoft.com/office/drawing/2014/main" id="{EA4D7CA7-4406-773C-E91E-DA44D51A34B3}"/>
                </a:ext>
              </a:extLst>
            </p:cNvPr>
            <p:cNvSpPr txBox="1"/>
            <p:nvPr/>
          </p:nvSpPr>
          <p:spPr>
            <a:xfrm rot="18793561">
              <a:off x="3414618" y="1983664"/>
              <a:ext cx="493941" cy="304371"/>
            </a:xfrm>
            <a:prstGeom prst="rect">
              <a:avLst/>
            </a:prstGeom>
            <a:noFill/>
          </p:spPr>
          <p:txBody>
            <a:bodyPr wrap="none" rtlCol="0">
              <a:spAutoFit/>
            </a:bodyPr>
            <a:lstStyle/>
            <a:p>
              <a:pPr algn="r"/>
              <a:r>
                <a:rPr lang="en-US" sz="700" dirty="0">
                  <a:solidFill>
                    <a:srgbClr val="FF0000"/>
                  </a:solidFill>
                  <a:cs typeface="Arial" panose="020B0604020202020204" pitchFamily="34" charset="0"/>
                </a:rPr>
                <a:t>V</a:t>
              </a:r>
              <a:r>
                <a:rPr lang="en-US" sz="700" baseline="-25000" dirty="0">
                  <a:solidFill>
                    <a:srgbClr val="FF0000"/>
                  </a:solidFill>
                  <a:cs typeface="Arial" panose="020B0604020202020204" pitchFamily="34" charset="0"/>
                </a:rPr>
                <a:t>xx</a:t>
              </a:r>
              <a:endParaRPr lang="en-US" sz="1466" dirty="0">
                <a:solidFill>
                  <a:srgbClr val="FF0000"/>
                </a:solidFill>
                <a:cs typeface="Arial" panose="020B0604020202020204" pitchFamily="34" charset="0"/>
              </a:endParaRPr>
            </a:p>
          </p:txBody>
        </p:sp>
        <p:cxnSp>
          <p:nvCxnSpPr>
            <p:cNvPr id="30" name="Straight Connector 29">
              <a:extLst>
                <a:ext uri="{FF2B5EF4-FFF2-40B4-BE49-F238E27FC236}">
                  <a16:creationId xmlns:a16="http://schemas.microsoft.com/office/drawing/2014/main" id="{FB8A2A19-B269-66C6-8462-FB25AB5E7C38}"/>
                </a:ext>
              </a:extLst>
            </p:cNvPr>
            <p:cNvCxnSpPr/>
            <p:nvPr/>
          </p:nvCxnSpPr>
          <p:spPr>
            <a:xfrm>
              <a:off x="4990327" y="1382624"/>
              <a:ext cx="906594" cy="186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8A675B-9ECB-BFD2-2C15-060DD5BE78E8}"/>
                </a:ext>
              </a:extLst>
            </p:cNvPr>
            <p:cNvCxnSpPr/>
            <p:nvPr/>
          </p:nvCxnSpPr>
          <p:spPr>
            <a:xfrm flipV="1">
              <a:off x="5441173" y="1396913"/>
              <a:ext cx="450956" cy="4098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Freeform 31">
              <a:extLst>
                <a:ext uri="{FF2B5EF4-FFF2-40B4-BE49-F238E27FC236}">
                  <a16:creationId xmlns:a16="http://schemas.microsoft.com/office/drawing/2014/main" id="{8B2926D7-72EC-125E-BA05-3641F021EAAD}"/>
                </a:ext>
              </a:extLst>
            </p:cNvPr>
            <p:cNvSpPr>
              <a:spLocks noChangeAspect="1"/>
            </p:cNvSpPr>
            <p:nvPr/>
          </p:nvSpPr>
          <p:spPr>
            <a:xfrm>
              <a:off x="2030159" y="1601672"/>
              <a:ext cx="4945689" cy="1250774"/>
            </a:xfrm>
            <a:custGeom>
              <a:avLst/>
              <a:gdLst>
                <a:gd name="connsiteX0" fmla="*/ 1710096 w 2610036"/>
                <a:gd name="connsiteY0" fmla="*/ 0 h 1322774"/>
                <a:gd name="connsiteX1" fmla="*/ 2204958 w 2610036"/>
                <a:gd name="connsiteY1" fmla="*/ 0 h 1322774"/>
                <a:gd name="connsiteX2" fmla="*/ 2204958 w 2610036"/>
                <a:gd name="connsiteY2" fmla="*/ 405078 h 1322774"/>
                <a:gd name="connsiteX3" fmla="*/ 2610036 w 2610036"/>
                <a:gd name="connsiteY3" fmla="*/ 405078 h 1322774"/>
                <a:gd name="connsiteX4" fmla="*/ 2610036 w 2610036"/>
                <a:gd name="connsiteY4" fmla="*/ 917695 h 1322774"/>
                <a:gd name="connsiteX5" fmla="*/ 2204958 w 2610036"/>
                <a:gd name="connsiteY5" fmla="*/ 917695 h 1322774"/>
                <a:gd name="connsiteX6" fmla="*/ 2204958 w 2610036"/>
                <a:gd name="connsiteY6" fmla="*/ 1322773 h 1322774"/>
                <a:gd name="connsiteX7" fmla="*/ 1710096 w 2610036"/>
                <a:gd name="connsiteY7" fmla="*/ 1322773 h 1322774"/>
                <a:gd name="connsiteX8" fmla="*/ 1710096 w 2610036"/>
                <a:gd name="connsiteY8" fmla="*/ 917695 h 1322774"/>
                <a:gd name="connsiteX9" fmla="*/ 1305018 w 2610036"/>
                <a:gd name="connsiteY9" fmla="*/ 917695 h 1322774"/>
                <a:gd name="connsiteX10" fmla="*/ 1305018 w 2610036"/>
                <a:gd name="connsiteY10" fmla="*/ 917696 h 1322774"/>
                <a:gd name="connsiteX11" fmla="*/ 899940 w 2610036"/>
                <a:gd name="connsiteY11" fmla="*/ 917696 h 1322774"/>
                <a:gd name="connsiteX12" fmla="*/ 899940 w 2610036"/>
                <a:gd name="connsiteY12" fmla="*/ 1322774 h 1322774"/>
                <a:gd name="connsiteX13" fmla="*/ 405078 w 2610036"/>
                <a:gd name="connsiteY13" fmla="*/ 1322774 h 1322774"/>
                <a:gd name="connsiteX14" fmla="*/ 405078 w 2610036"/>
                <a:gd name="connsiteY14" fmla="*/ 917696 h 1322774"/>
                <a:gd name="connsiteX15" fmla="*/ 0 w 2610036"/>
                <a:gd name="connsiteY15" fmla="*/ 917696 h 1322774"/>
                <a:gd name="connsiteX16" fmla="*/ 0 w 2610036"/>
                <a:gd name="connsiteY16" fmla="*/ 405079 h 1322774"/>
                <a:gd name="connsiteX17" fmla="*/ 405078 w 2610036"/>
                <a:gd name="connsiteY17" fmla="*/ 405079 h 1322774"/>
                <a:gd name="connsiteX18" fmla="*/ 405078 w 2610036"/>
                <a:gd name="connsiteY18" fmla="*/ 1 h 1322774"/>
                <a:gd name="connsiteX19" fmla="*/ 899940 w 2610036"/>
                <a:gd name="connsiteY19" fmla="*/ 1 h 1322774"/>
                <a:gd name="connsiteX20" fmla="*/ 899940 w 2610036"/>
                <a:gd name="connsiteY20" fmla="*/ 405079 h 1322774"/>
                <a:gd name="connsiteX21" fmla="*/ 1305018 w 2610036"/>
                <a:gd name="connsiteY21" fmla="*/ 405079 h 1322774"/>
                <a:gd name="connsiteX22" fmla="*/ 1305018 w 2610036"/>
                <a:gd name="connsiteY22" fmla="*/ 405078 h 1322774"/>
                <a:gd name="connsiteX23" fmla="*/ 1710096 w 2610036"/>
                <a:gd name="connsiteY23" fmla="*/ 405078 h 13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0036" h="1322774">
                  <a:moveTo>
                    <a:pt x="1710096" y="0"/>
                  </a:moveTo>
                  <a:lnTo>
                    <a:pt x="2204958" y="0"/>
                  </a:lnTo>
                  <a:lnTo>
                    <a:pt x="2204958" y="405078"/>
                  </a:lnTo>
                  <a:lnTo>
                    <a:pt x="2610036" y="405078"/>
                  </a:lnTo>
                  <a:lnTo>
                    <a:pt x="2610036" y="917695"/>
                  </a:lnTo>
                  <a:lnTo>
                    <a:pt x="2204958" y="917695"/>
                  </a:lnTo>
                  <a:lnTo>
                    <a:pt x="2204958" y="1322773"/>
                  </a:lnTo>
                  <a:lnTo>
                    <a:pt x="1710096" y="1322773"/>
                  </a:lnTo>
                  <a:lnTo>
                    <a:pt x="1710096" y="917695"/>
                  </a:lnTo>
                  <a:lnTo>
                    <a:pt x="1305018" y="917695"/>
                  </a:lnTo>
                  <a:lnTo>
                    <a:pt x="1305018" y="917696"/>
                  </a:lnTo>
                  <a:lnTo>
                    <a:pt x="899940" y="917696"/>
                  </a:lnTo>
                  <a:lnTo>
                    <a:pt x="899940" y="1322774"/>
                  </a:lnTo>
                  <a:lnTo>
                    <a:pt x="405078" y="1322774"/>
                  </a:lnTo>
                  <a:lnTo>
                    <a:pt x="405078" y="917696"/>
                  </a:lnTo>
                  <a:lnTo>
                    <a:pt x="0" y="917696"/>
                  </a:lnTo>
                  <a:lnTo>
                    <a:pt x="0" y="405079"/>
                  </a:lnTo>
                  <a:lnTo>
                    <a:pt x="405078" y="405079"/>
                  </a:lnTo>
                  <a:lnTo>
                    <a:pt x="405078" y="1"/>
                  </a:lnTo>
                  <a:lnTo>
                    <a:pt x="899940" y="1"/>
                  </a:lnTo>
                  <a:lnTo>
                    <a:pt x="899940" y="405079"/>
                  </a:lnTo>
                  <a:lnTo>
                    <a:pt x="1305018" y="405079"/>
                  </a:lnTo>
                  <a:lnTo>
                    <a:pt x="1305018" y="405078"/>
                  </a:lnTo>
                  <a:lnTo>
                    <a:pt x="1710096" y="405078"/>
                  </a:lnTo>
                  <a:close/>
                </a:path>
              </a:pathLst>
            </a:custGeom>
            <a:solidFill>
              <a:srgbClr val="FF9900"/>
            </a:solidFill>
            <a:ln>
              <a:noFill/>
            </a:ln>
            <a:effectLst>
              <a:glow>
                <a:schemeClr val="accent1"/>
              </a:glow>
            </a:effectLst>
            <a:scene3d>
              <a:camera prst="isometricOffAxis1Top">
                <a:rot lat="20630348" lon="17112004" rev="5314663"/>
              </a:camera>
              <a:lightRig rig="threePt" dir="t"/>
            </a:scene3d>
            <a:sp3d extrusionH="165100">
              <a:extrusionClr>
                <a:srgbClr val="FF9900"/>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8C8C3F5-0419-24E4-8F67-CAE7133DB3C9}"/>
                </a:ext>
              </a:extLst>
            </p:cNvPr>
            <p:cNvSpPr/>
            <p:nvPr/>
          </p:nvSpPr>
          <p:spPr>
            <a:xfrm>
              <a:off x="5222703" y="1281038"/>
              <a:ext cx="304283" cy="187616"/>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5647" rtlCol="0" anchor="ctr"/>
            <a:lstStyle/>
            <a:p>
              <a:endParaRPr lang="en-US" sz="1466" dirty="0">
                <a:solidFill>
                  <a:schemeClr val="tx1"/>
                </a:solidFill>
              </a:endParaRPr>
            </a:p>
          </p:txBody>
        </p:sp>
        <p:sp>
          <p:nvSpPr>
            <p:cNvPr id="37" name="TextBox 36">
              <a:extLst>
                <a:ext uri="{FF2B5EF4-FFF2-40B4-BE49-F238E27FC236}">
                  <a16:creationId xmlns:a16="http://schemas.microsoft.com/office/drawing/2014/main" id="{2F32B8F0-2B9A-B5B9-A491-510B83D1A978}"/>
                </a:ext>
              </a:extLst>
            </p:cNvPr>
            <p:cNvSpPr txBox="1"/>
            <p:nvPr/>
          </p:nvSpPr>
          <p:spPr>
            <a:xfrm>
              <a:off x="5148345" y="1251735"/>
              <a:ext cx="410219" cy="274238"/>
            </a:xfrm>
            <a:prstGeom prst="rect">
              <a:avLst/>
            </a:prstGeom>
            <a:noFill/>
          </p:spPr>
          <p:txBody>
            <a:bodyPr wrap="none" rtlCol="0">
              <a:spAutoFit/>
            </a:bodyPr>
            <a:lstStyle/>
            <a:p>
              <a:pPr algn="r"/>
              <a:r>
                <a:rPr lang="en-US" sz="500" dirty="0">
                  <a:solidFill>
                    <a:srgbClr val="FF0000"/>
                  </a:solidFill>
                  <a:cs typeface="Arial" panose="020B0604020202020204" pitchFamily="34" charset="0"/>
                </a:rPr>
                <a:t>V</a:t>
              </a:r>
              <a:r>
                <a:rPr lang="en-US" sz="500" baseline="-25000" dirty="0">
                  <a:solidFill>
                    <a:srgbClr val="FF0000"/>
                  </a:solidFill>
                  <a:cs typeface="Arial" panose="020B0604020202020204" pitchFamily="34" charset="0"/>
                </a:rPr>
                <a:t>xy</a:t>
              </a:r>
              <a:endParaRPr lang="en-US" sz="600" dirty="0">
                <a:solidFill>
                  <a:srgbClr val="FF0000"/>
                </a:solidFill>
                <a:cs typeface="Arial" panose="020B0604020202020204" pitchFamily="34" charset="0"/>
              </a:endParaRPr>
            </a:p>
          </p:txBody>
        </p:sp>
      </p:grpSp>
    </p:spTree>
    <p:extLst>
      <p:ext uri="{BB962C8B-B14F-4D97-AF65-F5344CB8AC3E}">
        <p14:creationId xmlns:p14="http://schemas.microsoft.com/office/powerpoint/2010/main" val="28438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84C9-9780-CE61-EABB-FB157D573BFE}"/>
              </a:ext>
            </a:extLst>
          </p:cNvPr>
          <p:cNvSpPr>
            <a:spLocks noGrp="1"/>
          </p:cNvSpPr>
          <p:nvPr>
            <p:ph type="dt" sz="half" idx="10"/>
          </p:nvPr>
        </p:nvSpPr>
        <p:spPr/>
        <p:txBody>
          <a:bodyPr/>
          <a:lstStyle/>
          <a:p>
            <a:r>
              <a:rPr lang="de-DE"/>
              <a:t>24.03.2023</a:t>
            </a:r>
            <a:endParaRPr lang="de-DE" dirty="0"/>
          </a:p>
        </p:txBody>
      </p:sp>
      <p:sp>
        <p:nvSpPr>
          <p:cNvPr id="4" name="Slide Number Placeholder 3">
            <a:extLst>
              <a:ext uri="{FF2B5EF4-FFF2-40B4-BE49-F238E27FC236}">
                <a16:creationId xmlns:a16="http://schemas.microsoft.com/office/drawing/2014/main" id="{CC4D3433-6AFB-26A5-6CD8-4F79A2775D8E}"/>
              </a:ext>
            </a:extLst>
          </p:cNvPr>
          <p:cNvSpPr>
            <a:spLocks noGrp="1"/>
          </p:cNvSpPr>
          <p:nvPr>
            <p:ph type="sldNum" sz="quarter" idx="12"/>
          </p:nvPr>
        </p:nvSpPr>
        <p:spPr/>
        <p:txBody>
          <a:bodyPr/>
          <a:lstStyle/>
          <a:p>
            <a:fld id="{61696EC4-B4CF-4701-AD06-A8439D6D8E12}" type="slidenum">
              <a:rPr lang="en-US" noProof="0" smtClean="0"/>
              <a:t>10</a:t>
            </a:fld>
            <a:endParaRPr lang="en-US" noProof="0"/>
          </a:p>
        </p:txBody>
      </p:sp>
      <p:sp>
        <p:nvSpPr>
          <p:cNvPr id="6" name="Content Placeholder 5">
            <a:extLst>
              <a:ext uri="{FF2B5EF4-FFF2-40B4-BE49-F238E27FC236}">
                <a16:creationId xmlns:a16="http://schemas.microsoft.com/office/drawing/2014/main" id="{8262565E-74D3-0755-BDF0-48F89AFC6C04}"/>
              </a:ext>
            </a:extLst>
          </p:cNvPr>
          <p:cNvSpPr txBox="1">
            <a:spLocks noGrp="1"/>
          </p:cNvSpPr>
          <p:nvPr>
            <p:ph idx="1"/>
          </p:nvPr>
        </p:nvSpPr>
        <p:spPr>
          <a:xfrm>
            <a:off x="314581" y="1295400"/>
            <a:ext cx="11125200" cy="1079526"/>
          </a:xfrm>
          <a:prstGeom prst="rect">
            <a:avLst/>
          </a:prstGeom>
          <a:noFill/>
        </p:spPr>
        <p:txBody>
          <a:bodyPr wrap="square" rtlCol="0">
            <a:spAutoFit/>
          </a:bodyPr>
          <a:lstStyle/>
          <a:p>
            <a:pPr marL="0" indent="0" algn="ctr">
              <a:buNone/>
            </a:pPr>
            <a:r>
              <a:rPr lang="en-US" dirty="0"/>
              <a:t>‘A deeply original behavior always results – at some point – on an economically viable application’</a:t>
            </a:r>
          </a:p>
          <a:p>
            <a:pPr marL="0" indent="0" algn="ctr">
              <a:buNone/>
            </a:pPr>
            <a:r>
              <a:rPr lang="en-US" sz="2000" dirty="0"/>
              <a:t>(H. </a:t>
            </a:r>
            <a:r>
              <a:rPr lang="en-US" sz="2000" dirty="0" err="1"/>
              <a:t>Alloul</a:t>
            </a:r>
            <a:r>
              <a:rPr lang="en-US" sz="2000" dirty="0"/>
              <a:t> &amp; H. J. Schulz – Physique des </a:t>
            </a:r>
            <a:r>
              <a:rPr lang="en-US" sz="2000" dirty="0" err="1"/>
              <a:t>électrons</a:t>
            </a:r>
            <a:r>
              <a:rPr lang="en-US" sz="2000" dirty="0"/>
              <a:t> dans les </a:t>
            </a:r>
            <a:r>
              <a:rPr lang="en-US" sz="2000" dirty="0" err="1"/>
              <a:t>solides</a:t>
            </a:r>
            <a:r>
              <a:rPr lang="en-US" sz="2000" dirty="0"/>
              <a:t>)</a:t>
            </a:r>
          </a:p>
        </p:txBody>
      </p:sp>
      <p:sp>
        <p:nvSpPr>
          <p:cNvPr id="7" name="TextBox 6">
            <a:extLst>
              <a:ext uri="{FF2B5EF4-FFF2-40B4-BE49-F238E27FC236}">
                <a16:creationId xmlns:a16="http://schemas.microsoft.com/office/drawing/2014/main" id="{AB1CD4B3-E7D9-FEA6-616C-383EFF4D0C8C}"/>
              </a:ext>
            </a:extLst>
          </p:cNvPr>
          <p:cNvSpPr txBox="1"/>
          <p:nvPr/>
        </p:nvSpPr>
        <p:spPr>
          <a:xfrm>
            <a:off x="533931" y="388203"/>
            <a:ext cx="8999195" cy="830997"/>
          </a:xfrm>
          <a:prstGeom prst="rect">
            <a:avLst/>
          </a:prstGeom>
          <a:noFill/>
        </p:spPr>
        <p:txBody>
          <a:bodyPr wrap="none" rtlCol="0">
            <a:spAutoFit/>
          </a:bodyPr>
          <a:lstStyle/>
          <a:p>
            <a:r>
              <a:rPr lang="en-US" sz="4800" b="1" dirty="0">
                <a:solidFill>
                  <a:schemeClr val="tx2"/>
                </a:solidFill>
              </a:rPr>
              <a:t>‘Was </a:t>
            </a:r>
            <a:r>
              <a:rPr lang="en-US" sz="4800" b="1" dirty="0" err="1">
                <a:solidFill>
                  <a:schemeClr val="tx2"/>
                </a:solidFill>
              </a:rPr>
              <a:t>kann</a:t>
            </a:r>
            <a:r>
              <a:rPr lang="en-US" sz="4800" b="1" dirty="0">
                <a:solidFill>
                  <a:schemeClr val="tx2"/>
                </a:solidFill>
              </a:rPr>
              <a:t> man </a:t>
            </a:r>
            <a:r>
              <a:rPr lang="en-US" sz="4800" b="1" dirty="0" err="1">
                <a:solidFill>
                  <a:schemeClr val="tx2"/>
                </a:solidFill>
              </a:rPr>
              <a:t>damit</a:t>
            </a:r>
            <a:r>
              <a:rPr lang="en-US" sz="4800" b="1" dirty="0">
                <a:solidFill>
                  <a:schemeClr val="tx2"/>
                </a:solidFill>
              </a:rPr>
              <a:t> </a:t>
            </a:r>
            <a:r>
              <a:rPr lang="en-US" sz="4800" b="1" dirty="0" err="1">
                <a:solidFill>
                  <a:schemeClr val="tx2"/>
                </a:solidFill>
              </a:rPr>
              <a:t>bauen</a:t>
            </a:r>
            <a:r>
              <a:rPr lang="en-US" sz="4800" b="1" dirty="0">
                <a:solidFill>
                  <a:schemeClr val="tx2"/>
                </a:solidFill>
              </a:rPr>
              <a:t>?’</a:t>
            </a:r>
          </a:p>
        </p:txBody>
      </p:sp>
      <p:grpSp>
        <p:nvGrpSpPr>
          <p:cNvPr id="2" name="Group 1">
            <a:extLst>
              <a:ext uri="{FF2B5EF4-FFF2-40B4-BE49-F238E27FC236}">
                <a16:creationId xmlns:a16="http://schemas.microsoft.com/office/drawing/2014/main" id="{F9A18CEB-0E34-BC75-E716-692D565F7EFA}"/>
              </a:ext>
            </a:extLst>
          </p:cNvPr>
          <p:cNvGrpSpPr/>
          <p:nvPr/>
        </p:nvGrpSpPr>
        <p:grpSpPr>
          <a:xfrm>
            <a:off x="3586737" y="2646207"/>
            <a:ext cx="8572846" cy="3678393"/>
            <a:chOff x="2689472" y="1869288"/>
            <a:chExt cx="6431619" cy="2759646"/>
          </a:xfrm>
        </p:grpSpPr>
        <p:pic>
          <p:nvPicPr>
            <p:cNvPr id="5" name="Picture 4" descr="Timeline&#10;&#10;Description automatically generated">
              <a:extLst>
                <a:ext uri="{FF2B5EF4-FFF2-40B4-BE49-F238E27FC236}">
                  <a16:creationId xmlns:a16="http://schemas.microsoft.com/office/drawing/2014/main" id="{C421D3B1-A5A6-C82B-5D7F-0A47742B02F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689472" y="1869288"/>
              <a:ext cx="5087356" cy="2759646"/>
            </a:xfrm>
            <a:prstGeom prst="rect">
              <a:avLst/>
            </a:prstGeom>
          </p:spPr>
        </p:pic>
        <p:pic>
          <p:nvPicPr>
            <p:cNvPr id="12" name="Picture 2">
              <a:extLst>
                <a:ext uri="{FF2B5EF4-FFF2-40B4-BE49-F238E27FC236}">
                  <a16:creationId xmlns:a16="http://schemas.microsoft.com/office/drawing/2014/main" id="{CB0F5E33-CD8A-2410-02C4-1A035B6B64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96471" y="1869288"/>
              <a:ext cx="1398760" cy="13606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DF02D5-61FE-C32B-E7A1-EA294855F416}"/>
                </a:ext>
              </a:extLst>
            </p:cNvPr>
            <p:cNvSpPr txBox="1"/>
            <p:nvPr/>
          </p:nvSpPr>
          <p:spPr>
            <a:xfrm>
              <a:off x="7981967" y="3503382"/>
              <a:ext cx="1139124" cy="484705"/>
            </a:xfrm>
            <a:prstGeom prst="rect">
              <a:avLst/>
            </a:prstGeom>
            <a:noFill/>
          </p:spPr>
          <p:txBody>
            <a:bodyPr wrap="none" rtlCol="0">
              <a:spAutoFit/>
            </a:bodyPr>
            <a:lstStyle/>
            <a:p>
              <a:pPr algn="ctr"/>
              <a:r>
                <a:rPr lang="en-US" sz="1799" dirty="0"/>
                <a:t>Stuart Parkin</a:t>
              </a:r>
            </a:p>
            <a:p>
              <a:pPr algn="ctr"/>
              <a:r>
                <a:rPr lang="en-US" sz="1799" dirty="0"/>
                <a:t>MPI Halle</a:t>
              </a:r>
            </a:p>
          </p:txBody>
        </p:sp>
      </p:grpSp>
      <p:grpSp>
        <p:nvGrpSpPr>
          <p:cNvPr id="18" name="Group 17">
            <a:extLst>
              <a:ext uri="{FF2B5EF4-FFF2-40B4-BE49-F238E27FC236}">
                <a16:creationId xmlns:a16="http://schemas.microsoft.com/office/drawing/2014/main" id="{2B2733A9-C572-BC7B-ABCD-94FE66DD140C}"/>
              </a:ext>
            </a:extLst>
          </p:cNvPr>
          <p:cNvGrpSpPr/>
          <p:nvPr/>
        </p:nvGrpSpPr>
        <p:grpSpPr>
          <a:xfrm>
            <a:off x="172030" y="3015925"/>
            <a:ext cx="2891292" cy="3092774"/>
            <a:chOff x="127651" y="2146662"/>
            <a:chExt cx="2169138" cy="2320296"/>
          </a:xfrm>
        </p:grpSpPr>
        <p:pic>
          <p:nvPicPr>
            <p:cNvPr id="19" name="Picture 2">
              <a:extLst>
                <a:ext uri="{FF2B5EF4-FFF2-40B4-BE49-F238E27FC236}">
                  <a16:creationId xmlns:a16="http://schemas.microsoft.com/office/drawing/2014/main" id="{D755DE44-F5D1-C873-6E50-4CCCB68E733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555" y="2319494"/>
              <a:ext cx="1859234" cy="1859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33AB52BC-24FF-8407-E69D-4E7BB52D890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32328" r="37643"/>
            <a:stretch/>
          </p:blipFill>
          <p:spPr bwMode="auto">
            <a:xfrm>
              <a:off x="127651" y="2146662"/>
              <a:ext cx="1013460" cy="6347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CEE82B8-8B28-985E-8748-15085C98D3A2}"/>
                </a:ext>
              </a:extLst>
            </p:cNvPr>
            <p:cNvSpPr txBox="1"/>
            <p:nvPr/>
          </p:nvSpPr>
          <p:spPr>
            <a:xfrm>
              <a:off x="437555" y="4213060"/>
              <a:ext cx="1638214" cy="253898"/>
            </a:xfrm>
            <a:prstGeom prst="rect">
              <a:avLst/>
            </a:prstGeom>
            <a:noFill/>
          </p:spPr>
          <p:txBody>
            <a:bodyPr wrap="none" rtlCol="0">
              <a:spAutoFit/>
            </a:bodyPr>
            <a:lstStyle/>
            <a:p>
              <a:r>
                <a:rPr lang="en-US" sz="1599" dirty="0"/>
                <a:t>Fert, </a:t>
              </a:r>
              <a:r>
                <a:rPr lang="en-US" sz="1599" dirty="0" err="1"/>
                <a:t>Grünberg</a:t>
              </a:r>
              <a:r>
                <a:rPr lang="en-US" sz="1599" dirty="0"/>
                <a:t> (1987)</a:t>
              </a:r>
            </a:p>
          </p:txBody>
        </p:sp>
      </p:grpSp>
    </p:spTree>
    <p:extLst>
      <p:ext uri="{BB962C8B-B14F-4D97-AF65-F5344CB8AC3E}">
        <p14:creationId xmlns:p14="http://schemas.microsoft.com/office/powerpoint/2010/main" val="338428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84C9-9780-CE61-EABB-FB157D573BFE}"/>
              </a:ext>
            </a:extLst>
          </p:cNvPr>
          <p:cNvSpPr>
            <a:spLocks noGrp="1"/>
          </p:cNvSpPr>
          <p:nvPr>
            <p:ph type="dt" sz="half" idx="10"/>
          </p:nvPr>
        </p:nvSpPr>
        <p:spPr/>
        <p:txBody>
          <a:bodyPr/>
          <a:lstStyle/>
          <a:p>
            <a:r>
              <a:rPr lang="de-DE"/>
              <a:t>24.03.2023</a:t>
            </a:r>
            <a:endParaRPr lang="de-DE" dirty="0"/>
          </a:p>
        </p:txBody>
      </p:sp>
      <p:sp>
        <p:nvSpPr>
          <p:cNvPr id="4" name="Slide Number Placeholder 3">
            <a:extLst>
              <a:ext uri="{FF2B5EF4-FFF2-40B4-BE49-F238E27FC236}">
                <a16:creationId xmlns:a16="http://schemas.microsoft.com/office/drawing/2014/main" id="{CC4D3433-6AFB-26A5-6CD8-4F79A2775D8E}"/>
              </a:ext>
            </a:extLst>
          </p:cNvPr>
          <p:cNvSpPr>
            <a:spLocks noGrp="1"/>
          </p:cNvSpPr>
          <p:nvPr>
            <p:ph type="sldNum" sz="quarter" idx="12"/>
          </p:nvPr>
        </p:nvSpPr>
        <p:spPr/>
        <p:txBody>
          <a:bodyPr/>
          <a:lstStyle/>
          <a:p>
            <a:fld id="{61696EC4-B4CF-4701-AD06-A8439D6D8E12}" type="slidenum">
              <a:rPr lang="en-US" noProof="0" smtClean="0"/>
              <a:t>11</a:t>
            </a:fld>
            <a:endParaRPr lang="en-US" noProof="0"/>
          </a:p>
        </p:txBody>
      </p:sp>
      <p:grpSp>
        <p:nvGrpSpPr>
          <p:cNvPr id="17" name="Group 16">
            <a:extLst>
              <a:ext uri="{FF2B5EF4-FFF2-40B4-BE49-F238E27FC236}">
                <a16:creationId xmlns:a16="http://schemas.microsoft.com/office/drawing/2014/main" id="{11669A48-5FB5-06CF-7B52-A99D74FC3768}"/>
              </a:ext>
            </a:extLst>
          </p:cNvPr>
          <p:cNvGrpSpPr/>
          <p:nvPr/>
        </p:nvGrpSpPr>
        <p:grpSpPr>
          <a:xfrm>
            <a:off x="6476156" y="2536741"/>
            <a:ext cx="5359812" cy="3631255"/>
            <a:chOff x="5684779" y="2595719"/>
            <a:chExt cx="5359812" cy="3631255"/>
          </a:xfrm>
        </p:grpSpPr>
        <p:pic>
          <p:nvPicPr>
            <p:cNvPr id="9" name="Picture 2">
              <a:extLst>
                <a:ext uri="{FF2B5EF4-FFF2-40B4-BE49-F238E27FC236}">
                  <a16:creationId xmlns:a16="http://schemas.microsoft.com/office/drawing/2014/main" id="{4B04A79C-F4DF-9B2E-7228-F503E682673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866084" y="2595719"/>
              <a:ext cx="4997202" cy="166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fik 13327">
              <a:extLst>
                <a:ext uri="{FF2B5EF4-FFF2-40B4-BE49-F238E27FC236}">
                  <a16:creationId xmlns:a16="http://schemas.microsoft.com/office/drawing/2014/main" id="{AFE4A3EE-6AFE-F72F-6B64-A56DD5E523DA}"/>
                </a:ext>
              </a:extLst>
            </p:cNvPr>
            <p:cNvPicPr>
              <a:picLocks noChangeAspect="1"/>
            </p:cNvPicPr>
            <p:nvPr/>
          </p:nvPicPr>
          <p:blipFill>
            <a:blip r:embed="rId4"/>
            <a:stretch>
              <a:fillRect/>
            </a:stretch>
          </p:blipFill>
          <p:spPr>
            <a:xfrm>
              <a:off x="8985468" y="4262281"/>
              <a:ext cx="2059123" cy="986704"/>
            </a:xfrm>
            <a:prstGeom prst="rect">
              <a:avLst/>
            </a:prstGeom>
          </p:spPr>
        </p:pic>
        <p:pic>
          <p:nvPicPr>
            <p:cNvPr id="11" name="Picture 10">
              <a:extLst>
                <a:ext uri="{FF2B5EF4-FFF2-40B4-BE49-F238E27FC236}">
                  <a16:creationId xmlns:a16="http://schemas.microsoft.com/office/drawing/2014/main" id="{9792CAB9-B0B4-68B4-5447-55E6B640A031}"/>
                </a:ext>
              </a:extLst>
            </p:cNvPr>
            <p:cNvPicPr>
              <a:picLocks noChangeAspect="1"/>
            </p:cNvPicPr>
            <p:nvPr/>
          </p:nvPicPr>
          <p:blipFill>
            <a:blip r:embed="rId5"/>
            <a:stretch>
              <a:fillRect/>
            </a:stretch>
          </p:blipFill>
          <p:spPr>
            <a:xfrm>
              <a:off x="5775504" y="4205744"/>
              <a:ext cx="3189989" cy="2021230"/>
            </a:xfrm>
            <a:prstGeom prst="rect">
              <a:avLst/>
            </a:prstGeom>
          </p:spPr>
        </p:pic>
        <p:pic>
          <p:nvPicPr>
            <p:cNvPr id="13" name="Grafik 27">
              <a:extLst>
                <a:ext uri="{FF2B5EF4-FFF2-40B4-BE49-F238E27FC236}">
                  <a16:creationId xmlns:a16="http://schemas.microsoft.com/office/drawing/2014/main" id="{EE6749E2-4F27-BE0F-9729-073F1ED51F30}"/>
                </a:ext>
              </a:extLst>
            </p:cNvPr>
            <p:cNvPicPr>
              <a:picLocks noChangeAspect="1"/>
            </p:cNvPicPr>
            <p:nvPr/>
          </p:nvPicPr>
          <p:blipFill>
            <a:blip r:embed="rId6"/>
            <a:stretch>
              <a:fillRect/>
            </a:stretch>
          </p:blipFill>
          <p:spPr>
            <a:xfrm>
              <a:off x="5684779" y="2897364"/>
              <a:ext cx="1324309" cy="475840"/>
            </a:xfrm>
            <a:prstGeom prst="rect">
              <a:avLst/>
            </a:prstGeom>
          </p:spPr>
        </p:pic>
        <p:pic>
          <p:nvPicPr>
            <p:cNvPr id="16" name="Picture 15">
              <a:extLst>
                <a:ext uri="{FF2B5EF4-FFF2-40B4-BE49-F238E27FC236}">
                  <a16:creationId xmlns:a16="http://schemas.microsoft.com/office/drawing/2014/main" id="{85792803-D2DB-4C04-31E1-AF8AE3EBE0F0}"/>
                </a:ext>
              </a:extLst>
            </p:cNvPr>
            <p:cNvPicPr>
              <a:picLocks noChangeAspect="1"/>
            </p:cNvPicPr>
            <p:nvPr/>
          </p:nvPicPr>
          <p:blipFill>
            <a:blip r:embed="rId7"/>
            <a:stretch>
              <a:fillRect/>
            </a:stretch>
          </p:blipFill>
          <p:spPr>
            <a:xfrm>
              <a:off x="8035733" y="5965235"/>
              <a:ext cx="903256" cy="261739"/>
            </a:xfrm>
            <a:prstGeom prst="rect">
              <a:avLst/>
            </a:prstGeom>
          </p:spPr>
        </p:pic>
      </p:grpSp>
      <p:pic>
        <p:nvPicPr>
          <p:cNvPr id="15" name="Picture 14">
            <a:extLst>
              <a:ext uri="{FF2B5EF4-FFF2-40B4-BE49-F238E27FC236}">
                <a16:creationId xmlns:a16="http://schemas.microsoft.com/office/drawing/2014/main" id="{DAE3E7CA-52F8-8DBE-A865-5DA4AC6B2353}"/>
              </a:ext>
            </a:extLst>
          </p:cNvPr>
          <p:cNvPicPr>
            <a:picLocks noChangeAspect="1"/>
          </p:cNvPicPr>
          <p:nvPr/>
        </p:nvPicPr>
        <p:blipFill>
          <a:blip r:embed="rId8"/>
          <a:stretch>
            <a:fillRect/>
          </a:stretch>
        </p:blipFill>
        <p:spPr>
          <a:xfrm>
            <a:off x="6476156" y="4207250"/>
            <a:ext cx="3665736" cy="2020425"/>
          </a:xfrm>
          <a:prstGeom prst="rect">
            <a:avLst/>
          </a:prstGeom>
          <a:solidFill>
            <a:schemeClr val="tx2"/>
          </a:solidFill>
          <a:ln w="76200">
            <a:solidFill>
              <a:schemeClr val="tx2"/>
            </a:solidFill>
          </a:ln>
        </p:spPr>
      </p:pic>
      <p:pic>
        <p:nvPicPr>
          <p:cNvPr id="8" name="Picture 2">
            <a:extLst>
              <a:ext uri="{FF2B5EF4-FFF2-40B4-BE49-F238E27FC236}">
                <a16:creationId xmlns:a16="http://schemas.microsoft.com/office/drawing/2014/main" id="{1CDB82FB-EF6A-A646-1A56-837B2975758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659696" y="2596420"/>
            <a:ext cx="2570266" cy="350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sky, boat, outdoor&#10;&#10;Description automatically generated">
            <a:extLst>
              <a:ext uri="{FF2B5EF4-FFF2-40B4-BE49-F238E27FC236}">
                <a16:creationId xmlns:a16="http://schemas.microsoft.com/office/drawing/2014/main" id="{A10F9594-2BDA-B665-FAB3-8E527BA89C4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17043" y="2588636"/>
            <a:ext cx="2566343" cy="3617451"/>
          </a:xfrm>
          <a:prstGeom prst="rect">
            <a:avLst/>
          </a:prstGeom>
        </p:spPr>
      </p:pic>
      <p:sp>
        <p:nvSpPr>
          <p:cNvPr id="14" name="Rectangle 13">
            <a:extLst>
              <a:ext uri="{FF2B5EF4-FFF2-40B4-BE49-F238E27FC236}">
                <a16:creationId xmlns:a16="http://schemas.microsoft.com/office/drawing/2014/main" id="{60A2D96D-4602-9713-23A4-BF6526BD7CB8}"/>
              </a:ext>
            </a:extLst>
          </p:cNvPr>
          <p:cNvSpPr/>
          <p:nvPr/>
        </p:nvSpPr>
        <p:spPr>
          <a:xfrm>
            <a:off x="1374111" y="5898617"/>
            <a:ext cx="1687064" cy="369332"/>
          </a:xfrm>
          <a:prstGeom prst="rect">
            <a:avLst/>
          </a:prstGeom>
        </p:spPr>
        <p:txBody>
          <a:bodyPr wrap="square">
            <a:spAutoFit/>
          </a:bodyPr>
          <a:lstStyle/>
          <a:p>
            <a:r>
              <a:rPr lang="en-US" dirty="0">
                <a:solidFill>
                  <a:schemeClr val="bg1"/>
                </a:solidFill>
                <a:cs typeface="Arial" pitchFamily="34" charset="0"/>
                <a:hlinkClick r:id="rId11">
                  <a:extLst>
                    <a:ext uri="{A12FA001-AC4F-418D-AE19-62706E023703}">
                      <ahyp:hlinkClr xmlns:ahyp="http://schemas.microsoft.com/office/drawing/2018/hyperlinkcolor" val="tx"/>
                    </a:ext>
                  </a:extLst>
                </a:hlinkClick>
              </a:rPr>
              <a:t>vulgarisation.fr</a:t>
            </a:r>
            <a:endParaRPr lang="en-US" dirty="0">
              <a:solidFill>
                <a:schemeClr val="bg1"/>
              </a:solidFill>
            </a:endParaRPr>
          </a:p>
        </p:txBody>
      </p:sp>
      <p:sp>
        <p:nvSpPr>
          <p:cNvPr id="18" name="Content Placeholder 5">
            <a:extLst>
              <a:ext uri="{FF2B5EF4-FFF2-40B4-BE49-F238E27FC236}">
                <a16:creationId xmlns:a16="http://schemas.microsoft.com/office/drawing/2014/main" id="{C31A7599-A9E8-6C8C-4436-863ABF87A175}"/>
              </a:ext>
            </a:extLst>
          </p:cNvPr>
          <p:cNvSpPr txBox="1">
            <a:spLocks noGrp="1"/>
          </p:cNvSpPr>
          <p:nvPr>
            <p:ph idx="1"/>
          </p:nvPr>
        </p:nvSpPr>
        <p:spPr>
          <a:xfrm>
            <a:off x="314581" y="1295400"/>
            <a:ext cx="11125200" cy="1079526"/>
          </a:xfrm>
          <a:prstGeom prst="rect">
            <a:avLst/>
          </a:prstGeom>
          <a:noFill/>
        </p:spPr>
        <p:txBody>
          <a:bodyPr wrap="square" rtlCol="0">
            <a:spAutoFit/>
          </a:bodyPr>
          <a:lstStyle/>
          <a:p>
            <a:pPr marL="0" indent="0" algn="ctr">
              <a:buNone/>
            </a:pPr>
            <a:r>
              <a:rPr lang="en-US" dirty="0"/>
              <a:t>‘A deeply original behavior always results – at some point – on an economically viable application’</a:t>
            </a:r>
          </a:p>
          <a:p>
            <a:pPr marL="0" indent="0" algn="ctr">
              <a:buNone/>
            </a:pPr>
            <a:r>
              <a:rPr lang="en-US" sz="2000" dirty="0"/>
              <a:t>(H. </a:t>
            </a:r>
            <a:r>
              <a:rPr lang="en-US" sz="2000" dirty="0" err="1"/>
              <a:t>Alloul</a:t>
            </a:r>
            <a:r>
              <a:rPr lang="en-US" sz="2000" dirty="0"/>
              <a:t> &amp; H. J. Schulz – Physique des </a:t>
            </a:r>
            <a:r>
              <a:rPr lang="en-US" sz="2000" dirty="0" err="1"/>
              <a:t>électrons</a:t>
            </a:r>
            <a:r>
              <a:rPr lang="en-US" sz="2000" dirty="0"/>
              <a:t> dans les </a:t>
            </a:r>
            <a:r>
              <a:rPr lang="en-US" sz="2000" dirty="0" err="1"/>
              <a:t>solides</a:t>
            </a:r>
            <a:r>
              <a:rPr lang="en-US" sz="2000" dirty="0"/>
              <a:t>)</a:t>
            </a:r>
          </a:p>
        </p:txBody>
      </p:sp>
      <p:sp>
        <p:nvSpPr>
          <p:cNvPr id="19" name="TextBox 18">
            <a:extLst>
              <a:ext uri="{FF2B5EF4-FFF2-40B4-BE49-F238E27FC236}">
                <a16:creationId xmlns:a16="http://schemas.microsoft.com/office/drawing/2014/main" id="{D500FD8B-FDEA-EEB6-4CC1-D8FDE42D524B}"/>
              </a:ext>
            </a:extLst>
          </p:cNvPr>
          <p:cNvSpPr txBox="1"/>
          <p:nvPr/>
        </p:nvSpPr>
        <p:spPr>
          <a:xfrm>
            <a:off x="533931" y="381000"/>
            <a:ext cx="8999195" cy="830997"/>
          </a:xfrm>
          <a:prstGeom prst="rect">
            <a:avLst/>
          </a:prstGeom>
          <a:noFill/>
        </p:spPr>
        <p:txBody>
          <a:bodyPr wrap="none" rtlCol="0">
            <a:spAutoFit/>
          </a:bodyPr>
          <a:lstStyle/>
          <a:p>
            <a:r>
              <a:rPr lang="en-US" sz="4800" b="1" dirty="0">
                <a:solidFill>
                  <a:schemeClr val="tx2"/>
                </a:solidFill>
              </a:rPr>
              <a:t>‘Was </a:t>
            </a:r>
            <a:r>
              <a:rPr lang="en-US" sz="4800" b="1" dirty="0" err="1">
                <a:solidFill>
                  <a:schemeClr val="tx2"/>
                </a:solidFill>
              </a:rPr>
              <a:t>kann</a:t>
            </a:r>
            <a:r>
              <a:rPr lang="en-US" sz="4800" b="1" dirty="0">
                <a:solidFill>
                  <a:schemeClr val="tx2"/>
                </a:solidFill>
              </a:rPr>
              <a:t> man </a:t>
            </a:r>
            <a:r>
              <a:rPr lang="en-US" sz="4800" b="1" dirty="0" err="1">
                <a:solidFill>
                  <a:schemeClr val="tx2"/>
                </a:solidFill>
              </a:rPr>
              <a:t>damit</a:t>
            </a:r>
            <a:r>
              <a:rPr lang="en-US" sz="4800" b="1" dirty="0">
                <a:solidFill>
                  <a:schemeClr val="tx2"/>
                </a:solidFill>
              </a:rPr>
              <a:t> </a:t>
            </a:r>
            <a:r>
              <a:rPr lang="en-US" sz="4800" b="1" dirty="0" err="1">
                <a:solidFill>
                  <a:schemeClr val="tx2"/>
                </a:solidFill>
              </a:rPr>
              <a:t>bauen</a:t>
            </a:r>
            <a:r>
              <a:rPr lang="en-US" sz="4800" b="1" dirty="0">
                <a:solidFill>
                  <a:schemeClr val="tx2"/>
                </a:solidFill>
              </a:rPr>
              <a:t>?’</a:t>
            </a:r>
          </a:p>
        </p:txBody>
      </p:sp>
    </p:spTree>
    <p:extLst>
      <p:ext uri="{BB962C8B-B14F-4D97-AF65-F5344CB8AC3E}">
        <p14:creationId xmlns:p14="http://schemas.microsoft.com/office/powerpoint/2010/main" val="338140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2160EC4-8757-E642-9AC0-CE4EC55E8989}"/>
              </a:ext>
            </a:extLst>
          </p:cNvPr>
          <p:cNvPicPr>
            <a:picLocks noChangeAspect="1"/>
          </p:cNvPicPr>
          <p:nvPr/>
        </p:nvPicPr>
        <p:blipFill>
          <a:blip r:embed="rId3">
            <a:alphaModFix amt="50000"/>
          </a:blip>
          <a:stretch>
            <a:fillRect/>
          </a:stretch>
        </p:blipFill>
        <p:spPr>
          <a:xfrm>
            <a:off x="4661710" y="2551645"/>
            <a:ext cx="3656471" cy="2921273"/>
          </a:xfrm>
          <a:prstGeom prst="ellipse">
            <a:avLst/>
          </a:prstGeom>
        </p:spPr>
      </p:pic>
      <p:sp>
        <p:nvSpPr>
          <p:cNvPr id="5" name="Arc 4">
            <a:extLst>
              <a:ext uri="{FF2B5EF4-FFF2-40B4-BE49-F238E27FC236}">
                <a16:creationId xmlns:a16="http://schemas.microsoft.com/office/drawing/2014/main" id="{A6E5337A-589F-B74F-8409-210B1DB60655}"/>
              </a:ext>
            </a:extLst>
          </p:cNvPr>
          <p:cNvSpPr/>
          <p:nvPr/>
        </p:nvSpPr>
        <p:spPr>
          <a:xfrm>
            <a:off x="4509356" y="2094585"/>
            <a:ext cx="3598889" cy="3598889"/>
          </a:xfrm>
          <a:prstGeom prst="arc">
            <a:avLst>
              <a:gd name="adj1" fmla="val 16200000"/>
              <a:gd name="adj2" fmla="val 14002328"/>
            </a:avLst>
          </a:prstGeom>
          <a:ln w="381000">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9">
              <a:solidFill>
                <a:srgbClr val="FF0000"/>
              </a:solidFill>
            </a:endParaRPr>
          </a:p>
        </p:txBody>
      </p:sp>
      <p:sp>
        <p:nvSpPr>
          <p:cNvPr id="11" name="Rectangle 3">
            <a:extLst>
              <a:ext uri="{FF2B5EF4-FFF2-40B4-BE49-F238E27FC236}">
                <a16:creationId xmlns:a16="http://schemas.microsoft.com/office/drawing/2014/main" id="{EEF61148-BABD-4248-AA01-979CDD7D1E4F}"/>
              </a:ext>
            </a:extLst>
          </p:cNvPr>
          <p:cNvSpPr txBox="1">
            <a:spLocks noChangeArrowheads="1"/>
          </p:cNvSpPr>
          <p:nvPr/>
        </p:nvSpPr>
        <p:spPr>
          <a:xfrm>
            <a:off x="7386063" y="1225597"/>
            <a:ext cx="3979402" cy="609412"/>
          </a:xfrm>
          <a:prstGeom prst="rect">
            <a:avLst/>
          </a:prstGeom>
          <a:noFill/>
          <a:extLst>
            <a:ext uri="{909E8E84-426E-40DD-AFC4-6F175D3DCCD1}">
              <a14:hiddenFill xmlns:a14="http://schemas.microsoft.com/office/drawing/2010/main">
                <a:solidFill>
                  <a:schemeClr val="bg1"/>
                </a:solidFill>
              </a14:hiddenFill>
            </a:ext>
          </a:extLst>
        </p:spPr>
        <p:txBody>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lgn="ctr">
              <a:spcBef>
                <a:spcPts val="500"/>
              </a:spcBef>
              <a:spcAft>
                <a:spcPts val="500"/>
              </a:spcAft>
              <a:buNone/>
            </a:pPr>
            <a:r>
              <a:rPr lang="de-DE" altLang="de-DE" sz="1999" kern="0" dirty="0">
                <a:solidFill>
                  <a:schemeClr val="accent1"/>
                </a:solidFill>
              </a:rPr>
              <a:t>●  </a:t>
            </a:r>
            <a:r>
              <a:rPr lang="de-DE" altLang="de-DE" sz="1999" b="1" kern="0" dirty="0">
                <a:solidFill>
                  <a:schemeClr val="accent1"/>
                </a:solidFill>
              </a:rPr>
              <a:t>Synthesis</a:t>
            </a:r>
            <a:br>
              <a:rPr lang="de-DE" altLang="de-DE" sz="1799" b="1" kern="0" dirty="0">
                <a:solidFill>
                  <a:schemeClr val="accent1"/>
                </a:solidFill>
              </a:rPr>
            </a:br>
            <a:r>
              <a:rPr lang="de-DE" altLang="de-DE" sz="1799" kern="0" dirty="0">
                <a:solidFill>
                  <a:schemeClr val="accent1"/>
                </a:solidFill>
              </a:rPr>
              <a:t>Growth </a:t>
            </a:r>
            <a:r>
              <a:rPr lang="de-DE" altLang="de-DE" sz="1799" kern="0" dirty="0" err="1">
                <a:solidFill>
                  <a:schemeClr val="accent1"/>
                </a:solidFill>
              </a:rPr>
              <a:t>of</a:t>
            </a:r>
            <a:r>
              <a:rPr lang="de-DE" altLang="de-DE" sz="1799" kern="0" dirty="0">
                <a:solidFill>
                  <a:schemeClr val="accent1"/>
                </a:solidFill>
              </a:rPr>
              <a:t> </a:t>
            </a:r>
            <a:r>
              <a:rPr lang="de-DE" altLang="de-DE" sz="1799" kern="0" dirty="0" err="1">
                <a:solidFill>
                  <a:schemeClr val="accent1"/>
                </a:solidFill>
              </a:rPr>
              <a:t>new</a:t>
            </a:r>
            <a:r>
              <a:rPr lang="de-DE" altLang="de-DE" sz="1799" kern="0" dirty="0">
                <a:solidFill>
                  <a:schemeClr val="accent1"/>
                </a:solidFill>
              </a:rPr>
              <a:t> </a:t>
            </a:r>
            <a:r>
              <a:rPr lang="de-DE" altLang="de-DE" sz="1799" kern="0" dirty="0" err="1">
                <a:solidFill>
                  <a:schemeClr val="accent1"/>
                </a:solidFill>
              </a:rPr>
              <a:t>quantum</a:t>
            </a:r>
            <a:r>
              <a:rPr lang="de-DE" altLang="de-DE" sz="1799" kern="0" dirty="0">
                <a:solidFill>
                  <a:schemeClr val="accent1"/>
                </a:solidFill>
              </a:rPr>
              <a:t> </a:t>
            </a:r>
            <a:r>
              <a:rPr lang="de-DE" altLang="de-DE" sz="1799" kern="0" dirty="0" err="1">
                <a:solidFill>
                  <a:schemeClr val="accent1"/>
                </a:solidFill>
              </a:rPr>
              <a:t>materials</a:t>
            </a:r>
            <a:endParaRPr lang="de-DE" altLang="de-DE" sz="1799" kern="0" dirty="0">
              <a:solidFill>
                <a:schemeClr val="accent1"/>
              </a:solidFill>
            </a:endParaRPr>
          </a:p>
        </p:txBody>
      </p:sp>
      <p:pic>
        <p:nvPicPr>
          <p:cNvPr id="16" name="Grafik 12">
            <a:extLst>
              <a:ext uri="{FF2B5EF4-FFF2-40B4-BE49-F238E27FC236}">
                <a16:creationId xmlns:a16="http://schemas.microsoft.com/office/drawing/2014/main" id="{30CDB8C0-CAAF-A845-ABA6-A47DCC3E90D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1649" y="1911186"/>
            <a:ext cx="786448" cy="697147"/>
          </a:xfrm>
          <a:prstGeom prst="rect">
            <a:avLst/>
          </a:prstGeom>
        </p:spPr>
      </p:pic>
      <p:pic>
        <p:nvPicPr>
          <p:cNvPr id="17" name="Grafik 49">
            <a:extLst>
              <a:ext uri="{FF2B5EF4-FFF2-40B4-BE49-F238E27FC236}">
                <a16:creationId xmlns:a16="http://schemas.microsoft.com/office/drawing/2014/main" id="{86494683-80A7-6E4C-BC50-29D4530D5D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9592" y="1911188"/>
            <a:ext cx="844854" cy="720408"/>
          </a:xfrm>
          <a:prstGeom prst="rect">
            <a:avLst/>
          </a:prstGeom>
        </p:spPr>
      </p:pic>
      <p:pic>
        <p:nvPicPr>
          <p:cNvPr id="19" name="Picture 4" descr="PLD_WERA">
            <a:extLst>
              <a:ext uri="{FF2B5EF4-FFF2-40B4-BE49-F238E27FC236}">
                <a16:creationId xmlns:a16="http://schemas.microsoft.com/office/drawing/2014/main" id="{19A16487-A859-2148-B41A-2949BF9D8EF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a:xfrm>
            <a:off x="9823710" y="1911186"/>
            <a:ext cx="933906" cy="685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1" name="Group 50">
            <a:extLst>
              <a:ext uri="{FF2B5EF4-FFF2-40B4-BE49-F238E27FC236}">
                <a16:creationId xmlns:a16="http://schemas.microsoft.com/office/drawing/2014/main" id="{59924DCD-8832-6F45-8FED-536896E9F5BD}"/>
              </a:ext>
            </a:extLst>
          </p:cNvPr>
          <p:cNvGrpSpPr/>
          <p:nvPr/>
        </p:nvGrpSpPr>
        <p:grpSpPr>
          <a:xfrm>
            <a:off x="336928" y="2714215"/>
            <a:ext cx="4037956" cy="1458650"/>
            <a:chOff x="190308" y="2441215"/>
            <a:chExt cx="4039202" cy="1459100"/>
          </a:xfrm>
        </p:grpSpPr>
        <p:pic>
          <p:nvPicPr>
            <p:cNvPr id="8" name="Grafik 9">
              <a:extLst>
                <a:ext uri="{FF2B5EF4-FFF2-40B4-BE49-F238E27FC236}">
                  <a16:creationId xmlns:a16="http://schemas.microsoft.com/office/drawing/2014/main" id="{929D3720-87C0-A745-BD16-941B36FD6E4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2176" y="3138315"/>
              <a:ext cx="1205361" cy="762000"/>
            </a:xfrm>
            <a:prstGeom prst="rect">
              <a:avLst/>
            </a:prstGeom>
            <a:effectLst>
              <a:outerShdw blurRad="444500" dist="63500" dir="4320000" sx="83000" sy="83000" algn="tl" rotWithShape="0">
                <a:prstClr val="black">
                  <a:alpha val="40000"/>
                </a:prstClr>
              </a:outerShdw>
            </a:effectLst>
          </p:spPr>
        </p:pic>
        <p:sp>
          <p:nvSpPr>
            <p:cNvPr id="14" name="Rectangle 3">
              <a:extLst>
                <a:ext uri="{FF2B5EF4-FFF2-40B4-BE49-F238E27FC236}">
                  <a16:creationId xmlns:a16="http://schemas.microsoft.com/office/drawing/2014/main" id="{1A224C8A-4BA8-D245-B768-B9262AA61B21}"/>
                </a:ext>
              </a:extLst>
            </p:cNvPr>
            <p:cNvSpPr txBox="1">
              <a:spLocks noChangeArrowheads="1"/>
            </p:cNvSpPr>
            <p:nvPr/>
          </p:nvSpPr>
          <p:spPr bwMode="auto">
            <a:xfrm>
              <a:off x="190308" y="2441215"/>
              <a:ext cx="4039202" cy="9280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lgn="ctr">
                <a:spcBef>
                  <a:spcPts val="500"/>
                </a:spcBef>
                <a:spcAft>
                  <a:spcPts val="500"/>
                </a:spcAft>
                <a:buNone/>
              </a:pPr>
              <a:r>
                <a:rPr lang="de-DE" altLang="de-DE" sz="1999" kern="0" dirty="0">
                  <a:solidFill>
                    <a:schemeClr val="accent1"/>
                  </a:solidFill>
                </a:rPr>
                <a:t>●  </a:t>
              </a:r>
              <a:r>
                <a:rPr lang="de-DE" altLang="de-DE" sz="1799" b="1" kern="0" dirty="0">
                  <a:solidFill>
                    <a:schemeClr val="accent1"/>
                  </a:solidFill>
                </a:rPr>
                <a:t>Model</a:t>
              </a:r>
              <a:br>
                <a:rPr lang="de-DE" altLang="de-DE" sz="1999" b="1" kern="0" dirty="0">
                  <a:solidFill>
                    <a:schemeClr val="accent1"/>
                  </a:solidFill>
                </a:rPr>
              </a:br>
              <a:r>
                <a:rPr lang="de-DE" altLang="de-DE" sz="1799" kern="0" dirty="0" err="1">
                  <a:solidFill>
                    <a:schemeClr val="accent1"/>
                  </a:solidFill>
                </a:rPr>
                <a:t>predict</a:t>
              </a:r>
              <a:r>
                <a:rPr lang="de-DE" altLang="de-DE" sz="1799" kern="0" dirty="0">
                  <a:solidFill>
                    <a:schemeClr val="accent1"/>
                  </a:solidFill>
                </a:rPr>
                <a:t> </a:t>
              </a:r>
              <a:r>
                <a:rPr lang="de-DE" altLang="de-DE" sz="1799" kern="0" dirty="0" err="1">
                  <a:solidFill>
                    <a:schemeClr val="accent1"/>
                  </a:solidFill>
                </a:rPr>
                <a:t>new</a:t>
              </a:r>
              <a:r>
                <a:rPr lang="de-DE" altLang="de-DE" sz="1799" kern="0" dirty="0">
                  <a:solidFill>
                    <a:schemeClr val="accent1"/>
                  </a:solidFill>
                </a:rPr>
                <a:t> electronic </a:t>
              </a:r>
              <a:r>
                <a:rPr lang="de-DE" altLang="de-DE" sz="1799" kern="0" dirty="0" err="1">
                  <a:solidFill>
                    <a:schemeClr val="accent1"/>
                  </a:solidFill>
                </a:rPr>
                <a:t>properties</a:t>
              </a:r>
              <a:endParaRPr lang="de-DE" altLang="de-DE" sz="1799" kern="0" dirty="0">
                <a:solidFill>
                  <a:schemeClr val="accent1"/>
                </a:solidFill>
              </a:endParaRPr>
            </a:p>
          </p:txBody>
        </p:sp>
        <p:pic>
          <p:nvPicPr>
            <p:cNvPr id="22" name="Grafik 11">
              <a:extLst>
                <a:ext uri="{FF2B5EF4-FFF2-40B4-BE49-F238E27FC236}">
                  <a16:creationId xmlns:a16="http://schemas.microsoft.com/office/drawing/2014/main" id="{92237537-45E7-F94E-A652-F9E2D5BD5E0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90773" y="3176415"/>
              <a:ext cx="1102766" cy="685800"/>
            </a:xfrm>
            <a:prstGeom prst="rect">
              <a:avLst/>
            </a:prstGeom>
            <a:effectLst>
              <a:outerShdw blurRad="635000" dir="2700000" sx="30000" sy="30000" algn="tl" rotWithShape="0">
                <a:prstClr val="black">
                  <a:alpha val="40000"/>
                </a:prstClr>
              </a:outerShdw>
            </a:effectLst>
          </p:spPr>
        </p:pic>
      </p:grpSp>
      <p:grpSp>
        <p:nvGrpSpPr>
          <p:cNvPr id="52" name="Group 51">
            <a:extLst>
              <a:ext uri="{FF2B5EF4-FFF2-40B4-BE49-F238E27FC236}">
                <a16:creationId xmlns:a16="http://schemas.microsoft.com/office/drawing/2014/main" id="{AE83FDE2-240E-5043-8884-FB763A57E191}"/>
              </a:ext>
            </a:extLst>
          </p:cNvPr>
          <p:cNvGrpSpPr/>
          <p:nvPr/>
        </p:nvGrpSpPr>
        <p:grpSpPr>
          <a:xfrm>
            <a:off x="1281542" y="1554412"/>
            <a:ext cx="4708841" cy="949070"/>
            <a:chOff x="1066800" y="990600"/>
            <a:chExt cx="4710293" cy="949363"/>
          </a:xfrm>
        </p:grpSpPr>
        <p:sp>
          <p:nvSpPr>
            <p:cNvPr id="10" name="Rectangle 3">
              <a:extLst>
                <a:ext uri="{FF2B5EF4-FFF2-40B4-BE49-F238E27FC236}">
                  <a16:creationId xmlns:a16="http://schemas.microsoft.com/office/drawing/2014/main" id="{725CBEC0-BCBF-0F42-8C9C-AE00FEA69F7C}"/>
                </a:ext>
              </a:extLst>
            </p:cNvPr>
            <p:cNvSpPr txBox="1">
              <a:spLocks noChangeArrowheads="1"/>
            </p:cNvSpPr>
            <p:nvPr/>
          </p:nvSpPr>
          <p:spPr bwMode="auto">
            <a:xfrm>
              <a:off x="1919121" y="990600"/>
              <a:ext cx="3857972" cy="8616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lgn="ctr">
                <a:spcBef>
                  <a:spcPts val="500"/>
                </a:spcBef>
                <a:spcAft>
                  <a:spcPts val="500"/>
                </a:spcAft>
                <a:buNone/>
              </a:pPr>
              <a:r>
                <a:rPr lang="de-DE" altLang="de-DE" sz="1999" kern="0" dirty="0">
                  <a:solidFill>
                    <a:schemeClr val="accent1"/>
                  </a:solidFill>
                </a:rPr>
                <a:t>●  </a:t>
              </a:r>
              <a:r>
                <a:rPr lang="de-DE" altLang="de-DE" sz="1999" b="1" kern="0" dirty="0">
                  <a:solidFill>
                    <a:schemeClr val="accent1"/>
                  </a:solidFill>
                </a:rPr>
                <a:t>Design </a:t>
              </a:r>
              <a:r>
                <a:rPr lang="de-DE" altLang="de-DE" sz="1999" kern="0" dirty="0" err="1">
                  <a:solidFill>
                    <a:schemeClr val="accent1"/>
                  </a:solidFill>
                </a:rPr>
                <a:t>materials</a:t>
              </a:r>
              <a:r>
                <a:rPr lang="de-DE" altLang="de-DE" sz="1999" b="1" kern="0" dirty="0">
                  <a:solidFill>
                    <a:schemeClr val="accent1"/>
                  </a:solidFill>
                </a:rPr>
                <a:t> </a:t>
              </a:r>
              <a:br>
                <a:rPr lang="de-DE" altLang="de-DE" sz="1999" b="1" kern="0" dirty="0">
                  <a:solidFill>
                    <a:schemeClr val="accent1"/>
                  </a:solidFill>
                </a:rPr>
              </a:br>
              <a:r>
                <a:rPr lang="de-DE" altLang="de-DE" sz="1799" kern="0" dirty="0" err="1">
                  <a:solidFill>
                    <a:schemeClr val="accent1"/>
                  </a:solidFill>
                </a:rPr>
                <a:t>with</a:t>
              </a:r>
              <a:r>
                <a:rPr lang="de-DE" altLang="de-DE" sz="1799" kern="0" dirty="0">
                  <a:solidFill>
                    <a:schemeClr val="accent1"/>
                  </a:solidFill>
                </a:rPr>
                <a:t> </a:t>
              </a:r>
              <a:r>
                <a:rPr lang="de-DE" altLang="de-DE" sz="1799" kern="0" dirty="0" err="1">
                  <a:solidFill>
                    <a:schemeClr val="accent1"/>
                  </a:solidFill>
                </a:rPr>
                <a:t>tailored</a:t>
              </a:r>
              <a:r>
                <a:rPr lang="de-DE" altLang="de-DE" sz="1799" kern="0" dirty="0">
                  <a:solidFill>
                    <a:schemeClr val="accent1"/>
                  </a:solidFill>
                </a:rPr>
                <a:t> electronic </a:t>
              </a:r>
              <a:r>
                <a:rPr lang="de-DE" altLang="de-DE" sz="1799" kern="0" dirty="0" err="1">
                  <a:solidFill>
                    <a:schemeClr val="accent1"/>
                  </a:solidFill>
                </a:rPr>
                <a:t>properties</a:t>
              </a:r>
              <a:br>
                <a:rPr lang="de-DE" altLang="de-DE" sz="1799" kern="0" dirty="0">
                  <a:solidFill>
                    <a:schemeClr val="accent1"/>
                  </a:solidFill>
                </a:rPr>
              </a:br>
              <a:r>
                <a:rPr lang="de-DE" altLang="de-DE" sz="1799" kern="0" dirty="0">
                  <a:solidFill>
                    <a:schemeClr val="accent1"/>
                  </a:solidFill>
                </a:rPr>
                <a:t>&amp; </a:t>
              </a:r>
              <a:r>
                <a:rPr lang="de-DE" altLang="de-DE" sz="1799" kern="0" dirty="0" err="1">
                  <a:solidFill>
                    <a:schemeClr val="accent1"/>
                  </a:solidFill>
                </a:rPr>
                <a:t>functionalities</a:t>
              </a:r>
              <a:endParaRPr lang="de-DE" altLang="de-DE" sz="1999" kern="0" dirty="0">
                <a:solidFill>
                  <a:schemeClr val="accent1"/>
                </a:solidFill>
              </a:endParaRPr>
            </a:p>
          </p:txBody>
        </p:sp>
        <p:pic>
          <p:nvPicPr>
            <p:cNvPr id="25" name="Grafik 27">
              <a:extLst>
                <a:ext uri="{FF2B5EF4-FFF2-40B4-BE49-F238E27FC236}">
                  <a16:creationId xmlns:a16="http://schemas.microsoft.com/office/drawing/2014/main" id="{F3097A25-FC55-994F-9F66-2B8D11903BA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66800" y="990600"/>
              <a:ext cx="1459205" cy="949363"/>
            </a:xfrm>
            <a:prstGeom prst="rect">
              <a:avLst/>
            </a:prstGeom>
            <a:effectLst>
              <a:outerShdw blurRad="114300" sx="104000" sy="104000" algn="tl" rotWithShape="0">
                <a:prstClr val="black">
                  <a:alpha val="40000"/>
                </a:prstClr>
              </a:outerShdw>
            </a:effectLst>
          </p:spPr>
        </p:pic>
      </p:grpSp>
      <p:grpSp>
        <p:nvGrpSpPr>
          <p:cNvPr id="47" name="Group 46">
            <a:extLst>
              <a:ext uri="{FF2B5EF4-FFF2-40B4-BE49-F238E27FC236}">
                <a16:creationId xmlns:a16="http://schemas.microsoft.com/office/drawing/2014/main" id="{A84F94D0-6D4F-2144-8B5E-6E9AC8020577}"/>
              </a:ext>
            </a:extLst>
          </p:cNvPr>
          <p:cNvGrpSpPr/>
          <p:nvPr/>
        </p:nvGrpSpPr>
        <p:grpSpPr>
          <a:xfrm>
            <a:off x="8131191" y="2684873"/>
            <a:ext cx="4113530" cy="1682958"/>
            <a:chOff x="8283508" y="2354632"/>
            <a:chExt cx="4114800" cy="1683478"/>
          </a:xfrm>
        </p:grpSpPr>
        <p:pic>
          <p:nvPicPr>
            <p:cNvPr id="7" name="Picture 26">
              <a:extLst>
                <a:ext uri="{FF2B5EF4-FFF2-40B4-BE49-F238E27FC236}">
                  <a16:creationId xmlns:a16="http://schemas.microsoft.com/office/drawing/2014/main" id="{B0FBDB77-D7EB-8241-BC85-D3DE4D0F11AC}"/>
                </a:ext>
              </a:extLst>
            </p:cNvPr>
            <p:cNvPicPr>
              <a:picLocks noChangeAspect="1"/>
            </p:cNvPicPr>
            <p:nvPr/>
          </p:nvPicPr>
          <p:blipFill>
            <a:blip r:embed="rId11"/>
            <a:stretch>
              <a:fillRect/>
            </a:stretch>
          </p:blipFill>
          <p:spPr>
            <a:xfrm>
              <a:off x="10515600" y="2971800"/>
              <a:ext cx="1066800" cy="800100"/>
            </a:xfrm>
            <a:prstGeom prst="rect">
              <a:avLst/>
            </a:prstGeom>
            <a:solidFill>
              <a:srgbClr val="009682"/>
            </a:solidFill>
            <a:ln w="57150">
              <a:noFill/>
            </a:ln>
          </p:spPr>
        </p:pic>
        <p:sp>
          <p:nvSpPr>
            <p:cNvPr id="12" name="Rectangle 3">
              <a:extLst>
                <a:ext uri="{FF2B5EF4-FFF2-40B4-BE49-F238E27FC236}">
                  <a16:creationId xmlns:a16="http://schemas.microsoft.com/office/drawing/2014/main" id="{7AB09C5B-F2ED-124C-8812-2DFA024B0927}"/>
                </a:ext>
              </a:extLst>
            </p:cNvPr>
            <p:cNvSpPr txBox="1">
              <a:spLocks noChangeArrowheads="1"/>
            </p:cNvSpPr>
            <p:nvPr/>
          </p:nvSpPr>
          <p:spPr bwMode="auto">
            <a:xfrm>
              <a:off x="8672920" y="2354632"/>
              <a:ext cx="3276600" cy="584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lgn="ctr">
                <a:spcBef>
                  <a:spcPts val="500"/>
                </a:spcBef>
                <a:spcAft>
                  <a:spcPts val="500"/>
                </a:spcAft>
                <a:buNone/>
                <a:tabLst>
                  <a:tab pos="714142" algn="l"/>
                </a:tabLst>
              </a:pPr>
              <a:r>
                <a:rPr lang="de-DE" altLang="de-DE" sz="1999" kern="0" dirty="0">
                  <a:solidFill>
                    <a:schemeClr val="accent1"/>
                  </a:solidFill>
                </a:rPr>
                <a:t>●  </a:t>
              </a:r>
              <a:r>
                <a:rPr lang="de-DE" altLang="de-DE" sz="1999" b="1" kern="0" dirty="0">
                  <a:solidFill>
                    <a:schemeClr val="accent1"/>
                  </a:solidFill>
                </a:rPr>
                <a:t>Mapping</a:t>
              </a:r>
              <a:br>
                <a:rPr lang="de-DE" altLang="de-DE" sz="1799" kern="0" dirty="0">
                  <a:solidFill>
                    <a:schemeClr val="accent1"/>
                  </a:solidFill>
                </a:rPr>
              </a:br>
              <a:r>
                <a:rPr lang="de-DE" altLang="de-DE" sz="1799" kern="0" dirty="0">
                  <a:solidFill>
                    <a:schemeClr val="accent1"/>
                  </a:solidFill>
                </a:rPr>
                <a:t>electronic </a:t>
              </a:r>
              <a:r>
                <a:rPr lang="de-DE" altLang="de-DE" sz="1799" kern="0" dirty="0" err="1">
                  <a:solidFill>
                    <a:schemeClr val="accent1"/>
                  </a:solidFill>
                </a:rPr>
                <a:t>phase</a:t>
              </a:r>
              <a:r>
                <a:rPr lang="de-DE" altLang="de-DE" sz="1799" kern="0" dirty="0">
                  <a:solidFill>
                    <a:schemeClr val="accent1"/>
                  </a:solidFill>
                </a:rPr>
                <a:t> </a:t>
              </a:r>
              <a:r>
                <a:rPr lang="de-DE" altLang="de-DE" sz="1799" kern="0" dirty="0" err="1">
                  <a:solidFill>
                    <a:schemeClr val="accent1"/>
                  </a:solidFill>
                </a:rPr>
                <a:t>diagram</a:t>
              </a:r>
              <a:endParaRPr lang="de-DE" altLang="de-DE" sz="1799" kern="0" dirty="0">
                <a:solidFill>
                  <a:schemeClr val="accent1"/>
                </a:solidFill>
              </a:endParaRPr>
            </a:p>
          </p:txBody>
        </p:sp>
        <p:sp>
          <p:nvSpPr>
            <p:cNvPr id="26" name="Rectangle 3">
              <a:extLst>
                <a:ext uri="{FF2B5EF4-FFF2-40B4-BE49-F238E27FC236}">
                  <a16:creationId xmlns:a16="http://schemas.microsoft.com/office/drawing/2014/main" id="{8A53DA73-980E-E246-939D-18712E4DA7FB}"/>
                </a:ext>
              </a:extLst>
            </p:cNvPr>
            <p:cNvSpPr txBox="1">
              <a:spLocks noChangeArrowheads="1"/>
            </p:cNvSpPr>
            <p:nvPr/>
          </p:nvSpPr>
          <p:spPr bwMode="auto">
            <a:xfrm>
              <a:off x="8283508" y="3822599"/>
              <a:ext cx="4114800" cy="2155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algn="ctr">
                <a:buFontTx/>
                <a:buNone/>
              </a:pPr>
              <a:r>
                <a:rPr lang="de-DE" altLang="de-DE" sz="1400" kern="0" dirty="0" err="1">
                  <a:solidFill>
                    <a:schemeClr val="tx1"/>
                  </a:solidFill>
                </a:rPr>
                <a:t>Coexisting</a:t>
              </a:r>
              <a:r>
                <a:rPr lang="de-DE" altLang="de-DE" sz="1400" kern="0" dirty="0">
                  <a:solidFill>
                    <a:schemeClr val="tx1"/>
                  </a:solidFill>
                </a:rPr>
                <a:t>, </a:t>
              </a:r>
              <a:r>
                <a:rPr lang="de-DE" altLang="de-DE" sz="1400" kern="0" dirty="0" err="1">
                  <a:solidFill>
                    <a:schemeClr val="tx1"/>
                  </a:solidFill>
                </a:rPr>
                <a:t>competing</a:t>
              </a:r>
              <a:r>
                <a:rPr lang="de-DE" altLang="de-DE" sz="1400" kern="0" dirty="0">
                  <a:solidFill>
                    <a:schemeClr val="tx1"/>
                  </a:solidFill>
                </a:rPr>
                <a:t> &amp; </a:t>
              </a:r>
              <a:r>
                <a:rPr lang="de-DE" altLang="de-DE" sz="1400" kern="0" dirty="0" err="1">
                  <a:solidFill>
                    <a:schemeClr val="tx1"/>
                  </a:solidFill>
                </a:rPr>
                <a:t>intertwined</a:t>
              </a:r>
              <a:r>
                <a:rPr lang="de-DE" altLang="de-DE" sz="1400" kern="0" dirty="0">
                  <a:solidFill>
                    <a:schemeClr val="tx1"/>
                  </a:solidFill>
                </a:rPr>
                <a:t> </a:t>
              </a:r>
              <a:r>
                <a:rPr lang="de-DE" altLang="de-DE" sz="1400" kern="0" dirty="0" err="1">
                  <a:solidFill>
                    <a:schemeClr val="tx1"/>
                  </a:solidFill>
                </a:rPr>
                <a:t>orders</a:t>
              </a:r>
              <a:endParaRPr lang="de-DE" altLang="de-DE" sz="1400" kern="0" dirty="0">
                <a:solidFill>
                  <a:schemeClr val="tx1"/>
                </a:solidFill>
              </a:endParaRPr>
            </a:p>
          </p:txBody>
        </p:sp>
        <p:grpSp>
          <p:nvGrpSpPr>
            <p:cNvPr id="36" name="Group 35">
              <a:extLst>
                <a:ext uri="{FF2B5EF4-FFF2-40B4-BE49-F238E27FC236}">
                  <a16:creationId xmlns:a16="http://schemas.microsoft.com/office/drawing/2014/main" id="{4AD55E43-413C-3343-9A4F-601D87F9FE69}"/>
                </a:ext>
              </a:extLst>
            </p:cNvPr>
            <p:cNvGrpSpPr/>
            <p:nvPr/>
          </p:nvGrpSpPr>
          <p:grpSpPr>
            <a:xfrm>
              <a:off x="8651508" y="2832079"/>
              <a:ext cx="1808926" cy="986918"/>
              <a:chOff x="23227048" y="25055449"/>
              <a:chExt cx="4513710" cy="3058293"/>
            </a:xfrm>
            <a:effectLst>
              <a:outerShdw blurRad="419100" dir="3780000" sx="29000" sy="29000" algn="ctr" rotWithShape="0">
                <a:srgbClr val="000000">
                  <a:alpha val="43137"/>
                </a:srgbClr>
              </a:outerShdw>
            </a:effectLst>
          </p:grpSpPr>
          <p:pic>
            <p:nvPicPr>
              <p:cNvPr id="37" name="Grafik 55">
                <a:extLst>
                  <a:ext uri="{FF2B5EF4-FFF2-40B4-BE49-F238E27FC236}">
                    <a16:creationId xmlns:a16="http://schemas.microsoft.com/office/drawing/2014/main" id="{85C799AE-090A-2F48-BE3E-7180B9FDC28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910734" y="25078862"/>
                <a:ext cx="3347292" cy="3034880"/>
              </a:xfrm>
              <a:prstGeom prst="rect">
                <a:avLst/>
              </a:prstGeom>
            </p:spPr>
          </p:pic>
          <p:sp>
            <p:nvSpPr>
              <p:cNvPr id="38" name="Rectangle 3">
                <a:extLst>
                  <a:ext uri="{FF2B5EF4-FFF2-40B4-BE49-F238E27FC236}">
                    <a16:creationId xmlns:a16="http://schemas.microsoft.com/office/drawing/2014/main" id="{555EF37B-55D5-A24B-BC30-14A364AEDD87}"/>
                  </a:ext>
                </a:extLst>
              </p:cNvPr>
              <p:cNvSpPr txBox="1">
                <a:spLocks noChangeArrowheads="1"/>
              </p:cNvSpPr>
              <p:nvPr/>
            </p:nvSpPr>
            <p:spPr bwMode="auto">
              <a:xfrm rot="16200000">
                <a:off x="22960193" y="25322304"/>
                <a:ext cx="1147961" cy="6142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algn="ctr">
                  <a:buFontTx/>
                  <a:buNone/>
                </a:pPr>
                <a:r>
                  <a:rPr lang="de-DE" altLang="de-DE" sz="1599" kern="0" dirty="0">
                    <a:solidFill>
                      <a:schemeClr val="tx1"/>
                    </a:solidFill>
                  </a:rPr>
                  <a:t>T</a:t>
                </a:r>
              </a:p>
            </p:txBody>
          </p:sp>
          <p:sp>
            <p:nvSpPr>
              <p:cNvPr id="39" name="Rectangle 3">
                <a:extLst>
                  <a:ext uri="{FF2B5EF4-FFF2-40B4-BE49-F238E27FC236}">
                    <a16:creationId xmlns:a16="http://schemas.microsoft.com/office/drawing/2014/main" id="{188868E6-577A-4F4A-B848-746826F0A5ED}"/>
                  </a:ext>
                </a:extLst>
              </p:cNvPr>
              <p:cNvSpPr txBox="1">
                <a:spLocks noChangeArrowheads="1"/>
              </p:cNvSpPr>
              <p:nvPr/>
            </p:nvSpPr>
            <p:spPr bwMode="auto">
              <a:xfrm>
                <a:off x="26775293" y="27305268"/>
                <a:ext cx="965465" cy="762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algn="ctr">
                  <a:buFontTx/>
                  <a:buNone/>
                </a:pPr>
                <a:r>
                  <a:rPr lang="de-DE" altLang="de-DE" sz="1599" kern="0" dirty="0" err="1">
                    <a:solidFill>
                      <a:schemeClr val="tx1"/>
                    </a:solidFill>
                  </a:rPr>
                  <a:t>g</a:t>
                </a:r>
                <a:endParaRPr lang="de-DE" altLang="de-DE" sz="1599" kern="0" dirty="0">
                  <a:solidFill>
                    <a:schemeClr val="tx1"/>
                  </a:solidFill>
                </a:endParaRPr>
              </a:p>
            </p:txBody>
          </p:sp>
        </p:grpSp>
      </p:grpSp>
      <p:grpSp>
        <p:nvGrpSpPr>
          <p:cNvPr id="50" name="Group 49">
            <a:extLst>
              <a:ext uri="{FF2B5EF4-FFF2-40B4-BE49-F238E27FC236}">
                <a16:creationId xmlns:a16="http://schemas.microsoft.com/office/drawing/2014/main" id="{FD2D3643-E5DE-B44B-AA37-F795E355E158}"/>
              </a:ext>
            </a:extLst>
          </p:cNvPr>
          <p:cNvGrpSpPr/>
          <p:nvPr/>
        </p:nvGrpSpPr>
        <p:grpSpPr>
          <a:xfrm>
            <a:off x="279147" y="4463115"/>
            <a:ext cx="4419493" cy="1800283"/>
            <a:chOff x="303543" y="4190999"/>
            <a:chExt cx="4420857" cy="1800839"/>
          </a:xfrm>
        </p:grpSpPr>
        <p:sp>
          <p:nvSpPr>
            <p:cNvPr id="13" name="Rectangle 3">
              <a:extLst>
                <a:ext uri="{FF2B5EF4-FFF2-40B4-BE49-F238E27FC236}">
                  <a16:creationId xmlns:a16="http://schemas.microsoft.com/office/drawing/2014/main" id="{D2A41317-A496-824C-B05C-B48E61B995B7}"/>
                </a:ext>
              </a:extLst>
            </p:cNvPr>
            <p:cNvSpPr txBox="1">
              <a:spLocks noChangeArrowheads="1"/>
            </p:cNvSpPr>
            <p:nvPr/>
          </p:nvSpPr>
          <p:spPr bwMode="auto">
            <a:xfrm>
              <a:off x="457200" y="4190999"/>
              <a:ext cx="4267200" cy="523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spcBef>
                  <a:spcPts val="500"/>
                </a:spcBef>
                <a:spcAft>
                  <a:spcPts val="500"/>
                </a:spcAft>
                <a:buNone/>
              </a:pPr>
              <a:r>
                <a:rPr lang="de-DE" altLang="de-DE" sz="1799" kern="0" dirty="0">
                  <a:solidFill>
                    <a:schemeClr val="accent1"/>
                  </a:solidFill>
                </a:rPr>
                <a:t>●   </a:t>
              </a:r>
              <a:r>
                <a:rPr lang="de-DE" altLang="de-DE" sz="1799" b="1" kern="0" dirty="0" err="1">
                  <a:solidFill>
                    <a:schemeClr val="accent1"/>
                  </a:solidFill>
                </a:rPr>
                <a:t>Develop</a:t>
              </a:r>
              <a:r>
                <a:rPr lang="de-DE" altLang="de-DE" sz="1799" b="1" kern="0" dirty="0">
                  <a:solidFill>
                    <a:schemeClr val="accent1"/>
                  </a:solidFill>
                </a:rPr>
                <a:t> </a:t>
              </a:r>
              <a:r>
                <a:rPr lang="de-DE" altLang="de-DE" sz="1799" kern="0" dirty="0" err="1">
                  <a:solidFill>
                    <a:schemeClr val="accent1"/>
                  </a:solidFill>
                </a:rPr>
                <a:t>new</a:t>
              </a:r>
              <a:r>
                <a:rPr lang="de-DE" altLang="de-DE" sz="1799" kern="0" dirty="0">
                  <a:solidFill>
                    <a:schemeClr val="accent1"/>
                  </a:solidFill>
                </a:rPr>
                <a:t> </a:t>
              </a:r>
              <a:r>
                <a:rPr lang="de-DE" altLang="de-DE" sz="1799" kern="0" dirty="0" err="1">
                  <a:solidFill>
                    <a:schemeClr val="accent1"/>
                  </a:solidFill>
                </a:rPr>
                <a:t>tuning</a:t>
              </a:r>
              <a:r>
                <a:rPr lang="de-DE" altLang="de-DE" sz="1799" kern="0" dirty="0">
                  <a:solidFill>
                    <a:schemeClr val="accent1"/>
                  </a:solidFill>
                </a:rPr>
                <a:t> </a:t>
              </a:r>
              <a:r>
                <a:rPr lang="de-DE" altLang="de-DE" sz="1799" kern="0" dirty="0" err="1">
                  <a:solidFill>
                    <a:schemeClr val="accent1"/>
                  </a:solidFill>
                </a:rPr>
                <a:t>knobs</a:t>
              </a:r>
              <a:br>
                <a:rPr lang="de-DE" altLang="de-DE" sz="1999" kern="0" dirty="0">
                  <a:solidFill>
                    <a:schemeClr val="accent1"/>
                  </a:solidFill>
                </a:rPr>
              </a:br>
              <a:r>
                <a:rPr lang="de-DE" altLang="de-DE" sz="1599" kern="0" dirty="0" err="1">
                  <a:solidFill>
                    <a:schemeClr val="accent1"/>
                  </a:solidFill>
                </a:rPr>
                <a:t>to</a:t>
              </a:r>
              <a:r>
                <a:rPr lang="de-DE" altLang="de-DE" sz="1599" kern="0" dirty="0">
                  <a:solidFill>
                    <a:schemeClr val="accent1"/>
                  </a:solidFill>
                </a:rPr>
                <a:t> </a:t>
              </a:r>
              <a:r>
                <a:rPr lang="de-DE" altLang="de-DE" sz="1599" kern="0" dirty="0" err="1">
                  <a:solidFill>
                    <a:schemeClr val="accent1"/>
                  </a:solidFill>
                </a:rPr>
                <a:t>induce</a:t>
              </a:r>
              <a:r>
                <a:rPr lang="de-DE" altLang="de-DE" sz="1599" kern="0" dirty="0">
                  <a:solidFill>
                    <a:schemeClr val="accent1"/>
                  </a:solidFill>
                </a:rPr>
                <a:t> </a:t>
              </a:r>
              <a:r>
                <a:rPr lang="de-DE" altLang="de-DE" sz="1599" kern="0" dirty="0" err="1">
                  <a:solidFill>
                    <a:schemeClr val="accent1"/>
                  </a:solidFill>
                </a:rPr>
                <a:t>novel</a:t>
              </a:r>
              <a:r>
                <a:rPr lang="de-DE" altLang="de-DE" sz="1599" kern="0" dirty="0">
                  <a:solidFill>
                    <a:schemeClr val="accent1"/>
                  </a:solidFill>
                </a:rPr>
                <a:t> electronic </a:t>
              </a:r>
              <a:r>
                <a:rPr lang="de-DE" altLang="de-DE" sz="1599" kern="0" dirty="0" err="1">
                  <a:solidFill>
                    <a:schemeClr val="accent1"/>
                  </a:solidFill>
                </a:rPr>
                <a:t>states</a:t>
              </a:r>
              <a:r>
                <a:rPr lang="de-DE" altLang="de-DE" sz="1599" kern="0" dirty="0">
                  <a:solidFill>
                    <a:schemeClr val="accent1"/>
                  </a:solidFill>
                </a:rPr>
                <a:t> </a:t>
              </a:r>
              <a:r>
                <a:rPr lang="de-DE" altLang="de-DE" sz="1599" kern="0" dirty="0" err="1">
                  <a:solidFill>
                    <a:schemeClr val="accent1"/>
                  </a:solidFill>
                </a:rPr>
                <a:t>of</a:t>
              </a:r>
              <a:r>
                <a:rPr lang="de-DE" altLang="de-DE" sz="1599" kern="0" dirty="0">
                  <a:solidFill>
                    <a:schemeClr val="accent1"/>
                  </a:solidFill>
                </a:rPr>
                <a:t> matter</a:t>
              </a:r>
              <a:endParaRPr lang="de-DE" altLang="de-DE" sz="1799" kern="0" dirty="0">
                <a:solidFill>
                  <a:schemeClr val="accent1"/>
                </a:solidFill>
              </a:endParaRPr>
            </a:p>
          </p:txBody>
        </p:sp>
        <p:sp>
          <p:nvSpPr>
            <p:cNvPr id="23" name="Rectangle 3">
              <a:extLst>
                <a:ext uri="{FF2B5EF4-FFF2-40B4-BE49-F238E27FC236}">
                  <a16:creationId xmlns:a16="http://schemas.microsoft.com/office/drawing/2014/main" id="{BDA8DC5F-5750-2E44-80A5-7FABDF3C5479}"/>
                </a:ext>
              </a:extLst>
            </p:cNvPr>
            <p:cNvSpPr txBox="1">
              <a:spLocks noChangeArrowheads="1"/>
            </p:cNvSpPr>
            <p:nvPr/>
          </p:nvSpPr>
          <p:spPr bwMode="auto">
            <a:xfrm>
              <a:off x="303543" y="5776327"/>
              <a:ext cx="3810000" cy="21551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algn="ctr">
                <a:buFontTx/>
                <a:buNone/>
              </a:pPr>
              <a:r>
                <a:rPr lang="de-DE" altLang="de-DE" sz="1400" kern="0" dirty="0" err="1">
                  <a:solidFill>
                    <a:schemeClr val="tx1"/>
                  </a:solidFill>
                </a:rPr>
                <a:t>Strain</a:t>
              </a:r>
              <a:r>
                <a:rPr lang="de-DE" altLang="de-DE" sz="1400" kern="0" dirty="0">
                  <a:solidFill>
                    <a:schemeClr val="tx1"/>
                  </a:solidFill>
                </a:rPr>
                <a:t> </a:t>
              </a:r>
              <a:r>
                <a:rPr lang="de-DE" altLang="de-DE" sz="1400" kern="0" dirty="0" err="1">
                  <a:solidFill>
                    <a:schemeClr val="tx1"/>
                  </a:solidFill>
                </a:rPr>
                <a:t>tuning</a:t>
              </a:r>
              <a:r>
                <a:rPr lang="de-DE" altLang="de-DE" sz="1400" kern="0" dirty="0">
                  <a:solidFill>
                    <a:schemeClr val="tx1"/>
                  </a:solidFill>
                </a:rPr>
                <a:t>, </a:t>
              </a:r>
              <a:r>
                <a:rPr lang="de-DE" altLang="de-DE" sz="1400" kern="0" dirty="0" err="1">
                  <a:solidFill>
                    <a:schemeClr val="tx1"/>
                  </a:solidFill>
                </a:rPr>
                <a:t>symmetry</a:t>
              </a:r>
              <a:r>
                <a:rPr lang="de-DE" altLang="de-DE" sz="1400" kern="0" dirty="0">
                  <a:solidFill>
                    <a:schemeClr val="tx1"/>
                  </a:solidFill>
                </a:rPr>
                <a:t> </a:t>
              </a:r>
              <a:r>
                <a:rPr lang="de-DE" altLang="de-DE" sz="1400" kern="0" dirty="0" err="1">
                  <a:solidFill>
                    <a:schemeClr val="tx1"/>
                  </a:solidFill>
                </a:rPr>
                <a:t>breaking</a:t>
              </a:r>
              <a:endParaRPr lang="de-DE" altLang="de-DE" sz="1400" kern="0" dirty="0">
                <a:solidFill>
                  <a:schemeClr val="tx1"/>
                </a:solidFill>
              </a:endParaRPr>
            </a:p>
          </p:txBody>
        </p:sp>
        <p:pic>
          <p:nvPicPr>
            <p:cNvPr id="27" name="Picture 26">
              <a:extLst>
                <a:ext uri="{FF2B5EF4-FFF2-40B4-BE49-F238E27FC236}">
                  <a16:creationId xmlns:a16="http://schemas.microsoft.com/office/drawing/2014/main" id="{76761B3B-4E8A-1F47-9214-E1B6B6D90FC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371544" y="4944263"/>
              <a:ext cx="1011919" cy="725420"/>
            </a:xfrm>
            <a:prstGeom prst="rect">
              <a:avLst/>
            </a:prstGeom>
            <a:effectLst>
              <a:outerShdw blurRad="469900" dist="38100" dir="4380000" sx="49000" sy="49000" algn="ctr" rotWithShape="0">
                <a:srgbClr val="000000">
                  <a:alpha val="43137"/>
                </a:srgbClr>
              </a:outerShdw>
            </a:effectLst>
          </p:spPr>
        </p:pic>
        <p:pic>
          <p:nvPicPr>
            <p:cNvPr id="40" name="Picture 39">
              <a:extLst>
                <a:ext uri="{FF2B5EF4-FFF2-40B4-BE49-F238E27FC236}">
                  <a16:creationId xmlns:a16="http://schemas.microsoft.com/office/drawing/2014/main" id="{303B18B5-8869-7E4E-8926-B25323439395}"/>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23544" y="4715663"/>
              <a:ext cx="862219" cy="982997"/>
            </a:xfrm>
            <a:prstGeom prst="rect">
              <a:avLst/>
            </a:prstGeom>
            <a:effectLst>
              <a:outerShdw blurRad="469900" dist="38100" dir="4380000" sx="48000" sy="48000" algn="ctr" rotWithShape="0">
                <a:srgbClr val="000000">
                  <a:alpha val="43137"/>
                </a:srgbClr>
              </a:outerShdw>
            </a:effectLst>
          </p:spPr>
        </p:pic>
        <p:pic>
          <p:nvPicPr>
            <p:cNvPr id="41" name="Picture 40">
              <a:extLst>
                <a:ext uri="{FF2B5EF4-FFF2-40B4-BE49-F238E27FC236}">
                  <a16:creationId xmlns:a16="http://schemas.microsoft.com/office/drawing/2014/main" id="{B73BCA01-A517-D44D-ABFE-0AF776B79C00}"/>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00568" y="4828012"/>
              <a:ext cx="1026279" cy="794863"/>
            </a:xfrm>
            <a:prstGeom prst="rect">
              <a:avLst/>
            </a:prstGeom>
            <a:effectLst>
              <a:outerShdw blurRad="469900" dist="38100" dir="4380000" sx="49000" sy="49000" algn="ctr" rotWithShape="0">
                <a:srgbClr val="000000">
                  <a:alpha val="43137"/>
                </a:srgbClr>
              </a:outerShdw>
            </a:effectLst>
          </p:spPr>
        </p:pic>
        <p:pic>
          <p:nvPicPr>
            <p:cNvPr id="42" name="Picture 41">
              <a:extLst>
                <a:ext uri="{FF2B5EF4-FFF2-40B4-BE49-F238E27FC236}">
                  <a16:creationId xmlns:a16="http://schemas.microsoft.com/office/drawing/2014/main" id="{08E43AC1-311F-C44B-9C7E-C38C9B773D28}"/>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237944" y="4791863"/>
              <a:ext cx="1143000" cy="1039813"/>
            </a:xfrm>
            <a:prstGeom prst="rect">
              <a:avLst/>
            </a:prstGeom>
            <a:effectLst>
              <a:outerShdw blurRad="469900" dist="38100" dir="4380000" sx="49000" sy="49000" algn="ctr" rotWithShape="0">
                <a:srgbClr val="000000">
                  <a:alpha val="43137"/>
                </a:srgbClr>
              </a:outerShdw>
            </a:effectLst>
          </p:spPr>
        </p:pic>
      </p:grpSp>
      <p:sp>
        <p:nvSpPr>
          <p:cNvPr id="45" name="Rectangle 44">
            <a:extLst>
              <a:ext uri="{FF2B5EF4-FFF2-40B4-BE49-F238E27FC236}">
                <a16:creationId xmlns:a16="http://schemas.microsoft.com/office/drawing/2014/main" id="{34B4448A-F9B5-4048-89FF-83F640570A66}"/>
              </a:ext>
            </a:extLst>
          </p:cNvPr>
          <p:cNvSpPr/>
          <p:nvPr/>
        </p:nvSpPr>
        <p:spPr>
          <a:xfrm>
            <a:off x="10814003" y="1835012"/>
            <a:ext cx="1295000" cy="830997"/>
          </a:xfrm>
          <a:prstGeom prst="rect">
            <a:avLst/>
          </a:prstGeom>
        </p:spPr>
        <p:txBody>
          <a:bodyPr wrap="square">
            <a:spAutoFit/>
          </a:bodyPr>
          <a:lstStyle/>
          <a:p>
            <a:pPr>
              <a:spcBef>
                <a:spcPts val="500"/>
              </a:spcBef>
              <a:spcAft>
                <a:spcPts val="500"/>
              </a:spcAft>
            </a:pPr>
            <a:r>
              <a:rPr lang="de-DE" altLang="de-DE" sz="1200" kern="0" dirty="0" err="1"/>
              <a:t>single</a:t>
            </a:r>
            <a:r>
              <a:rPr lang="de-DE" altLang="de-DE" sz="1200" kern="0" dirty="0"/>
              <a:t> </a:t>
            </a:r>
            <a:r>
              <a:rPr lang="de-DE" altLang="de-DE" sz="1200" kern="0" dirty="0" err="1"/>
              <a:t>crystals</a:t>
            </a:r>
            <a:r>
              <a:rPr lang="de-DE" altLang="de-DE" sz="1200" kern="0" dirty="0"/>
              <a:t>,</a:t>
            </a:r>
            <a:br>
              <a:rPr lang="de-DE" altLang="de-DE" sz="1200" kern="0" dirty="0"/>
            </a:br>
            <a:r>
              <a:rPr lang="de-DE" altLang="de-DE" sz="1200" kern="0" dirty="0" err="1"/>
              <a:t>thin</a:t>
            </a:r>
            <a:r>
              <a:rPr lang="de-DE" altLang="de-DE" sz="1200" kern="0" dirty="0"/>
              <a:t> </a:t>
            </a:r>
            <a:r>
              <a:rPr lang="de-DE" altLang="de-DE" sz="1200" kern="0" dirty="0" err="1"/>
              <a:t>films</a:t>
            </a:r>
            <a:r>
              <a:rPr lang="de-DE" altLang="de-DE" sz="1200" kern="0" dirty="0"/>
              <a:t>,</a:t>
            </a:r>
            <a:br>
              <a:rPr lang="de-DE" altLang="de-DE" sz="1200" kern="0" dirty="0"/>
            </a:br>
            <a:r>
              <a:rPr lang="de-DE" altLang="de-DE" sz="1200" kern="0" dirty="0" err="1"/>
              <a:t>interfaces</a:t>
            </a:r>
            <a:r>
              <a:rPr lang="de-DE" altLang="de-DE" sz="1200" kern="0" dirty="0"/>
              <a:t>,</a:t>
            </a:r>
            <a:br>
              <a:rPr lang="de-DE" altLang="de-DE" sz="1200" kern="0" dirty="0"/>
            </a:br>
            <a:r>
              <a:rPr lang="de-DE" altLang="de-DE" sz="1200" kern="0" dirty="0" err="1"/>
              <a:t>monolayers</a:t>
            </a:r>
            <a:endParaRPr lang="de-DE" altLang="de-DE" sz="1200" kern="0" dirty="0"/>
          </a:p>
        </p:txBody>
      </p:sp>
      <p:sp>
        <p:nvSpPr>
          <p:cNvPr id="46" name="Rectangle 3">
            <a:extLst>
              <a:ext uri="{FF2B5EF4-FFF2-40B4-BE49-F238E27FC236}">
                <a16:creationId xmlns:a16="http://schemas.microsoft.com/office/drawing/2014/main" id="{A27CC504-E228-4140-8AC8-9D0CA5E62E76}"/>
              </a:ext>
            </a:extLst>
          </p:cNvPr>
          <p:cNvSpPr txBox="1">
            <a:spLocks noChangeArrowheads="1"/>
          </p:cNvSpPr>
          <p:nvPr/>
        </p:nvSpPr>
        <p:spPr bwMode="auto">
          <a:xfrm>
            <a:off x="7704200" y="4466722"/>
            <a:ext cx="4646766" cy="87677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609600" indent="-609600" algn="l" defTabSz="4176713" rtl="0" fontAlgn="base">
              <a:spcBef>
                <a:spcPct val="20000"/>
              </a:spcBef>
              <a:spcAft>
                <a:spcPct val="0"/>
              </a:spcAft>
              <a:buBlip>
                <a:blip r:embed="rId4"/>
              </a:buBlip>
              <a:defRPr sz="4000">
                <a:solidFill>
                  <a:srgbClr val="000000"/>
                </a:solidFill>
                <a:latin typeface="+mn-lt"/>
                <a:ea typeface="+mn-ea"/>
                <a:cs typeface="+mn-cs"/>
              </a:defRPr>
            </a:lvl1pPr>
            <a:lvl2pPr marL="1447800" indent="-658813" algn="l" defTabSz="4176713" rtl="0" fontAlgn="base">
              <a:spcBef>
                <a:spcPct val="20000"/>
              </a:spcBef>
              <a:spcAft>
                <a:spcPct val="0"/>
              </a:spcAft>
              <a:buBlip>
                <a:blip r:embed="rId4"/>
              </a:buBlip>
              <a:defRPr sz="4000">
                <a:solidFill>
                  <a:schemeClr val="tx1"/>
                </a:solidFill>
                <a:latin typeface="+mn-lt"/>
              </a:defRPr>
            </a:lvl2pPr>
            <a:lvl3pPr marL="2247900" indent="-620713" algn="l" defTabSz="4176713" rtl="0" fontAlgn="base">
              <a:spcBef>
                <a:spcPct val="20000"/>
              </a:spcBef>
              <a:spcAft>
                <a:spcPct val="0"/>
              </a:spcAft>
              <a:buBlip>
                <a:blip r:embed="rId4"/>
              </a:buBlip>
              <a:defRPr sz="4000">
                <a:solidFill>
                  <a:schemeClr val="tx1"/>
                </a:solidFill>
                <a:latin typeface="+mn-lt"/>
              </a:defRPr>
            </a:lvl3pPr>
            <a:lvl4pPr marL="3048000" indent="-620713" algn="l" defTabSz="4176713" rtl="0" fontAlgn="base">
              <a:spcBef>
                <a:spcPct val="20000"/>
              </a:spcBef>
              <a:spcAft>
                <a:spcPct val="0"/>
              </a:spcAft>
              <a:buBlip>
                <a:blip r:embed="rId4"/>
              </a:buBlip>
              <a:defRPr sz="4000">
                <a:solidFill>
                  <a:schemeClr val="tx1"/>
                </a:solidFill>
                <a:latin typeface="+mn-lt"/>
              </a:defRPr>
            </a:lvl4pPr>
            <a:lvl5pPr marL="3848100" indent="-620713" algn="l" defTabSz="4176713" rtl="0" fontAlgn="base">
              <a:spcBef>
                <a:spcPct val="20000"/>
              </a:spcBef>
              <a:spcAft>
                <a:spcPct val="0"/>
              </a:spcAft>
              <a:buBlip>
                <a:blip r:embed="rId4"/>
              </a:buBlip>
              <a:defRPr sz="4000">
                <a:solidFill>
                  <a:schemeClr val="tx1"/>
                </a:solidFill>
                <a:latin typeface="+mn-lt"/>
              </a:defRPr>
            </a:lvl5pPr>
            <a:lvl6pPr marL="4305300" indent="-620713" algn="l" defTabSz="4176713" rtl="0" fontAlgn="base">
              <a:spcBef>
                <a:spcPct val="20000"/>
              </a:spcBef>
              <a:spcAft>
                <a:spcPct val="0"/>
              </a:spcAft>
              <a:buBlip>
                <a:blip r:embed="rId4"/>
              </a:buBlip>
              <a:defRPr sz="4000">
                <a:solidFill>
                  <a:schemeClr val="tx1"/>
                </a:solidFill>
                <a:latin typeface="+mn-lt"/>
              </a:defRPr>
            </a:lvl6pPr>
            <a:lvl7pPr marL="4762500" indent="-620713" algn="l" defTabSz="4176713" rtl="0" fontAlgn="base">
              <a:spcBef>
                <a:spcPct val="20000"/>
              </a:spcBef>
              <a:spcAft>
                <a:spcPct val="0"/>
              </a:spcAft>
              <a:buBlip>
                <a:blip r:embed="rId4"/>
              </a:buBlip>
              <a:defRPr sz="4000">
                <a:solidFill>
                  <a:schemeClr val="tx1"/>
                </a:solidFill>
                <a:latin typeface="+mn-lt"/>
              </a:defRPr>
            </a:lvl7pPr>
            <a:lvl8pPr marL="5219700" indent="-620713" algn="l" defTabSz="4176713" rtl="0" fontAlgn="base">
              <a:spcBef>
                <a:spcPct val="20000"/>
              </a:spcBef>
              <a:spcAft>
                <a:spcPct val="0"/>
              </a:spcAft>
              <a:buBlip>
                <a:blip r:embed="rId4"/>
              </a:buBlip>
              <a:defRPr sz="4000">
                <a:solidFill>
                  <a:schemeClr val="tx1"/>
                </a:solidFill>
                <a:latin typeface="+mn-lt"/>
              </a:defRPr>
            </a:lvl8pPr>
            <a:lvl9pPr marL="5676900" indent="-620713" algn="l" defTabSz="4176713" rtl="0" fontAlgn="base">
              <a:spcBef>
                <a:spcPct val="20000"/>
              </a:spcBef>
              <a:spcAft>
                <a:spcPct val="0"/>
              </a:spcAft>
              <a:buBlip>
                <a:blip r:embed="rId4"/>
              </a:buBlip>
              <a:defRPr sz="4000">
                <a:solidFill>
                  <a:schemeClr val="tx1"/>
                </a:solidFill>
                <a:latin typeface="+mn-lt"/>
              </a:defRPr>
            </a:lvl9pPr>
          </a:lstStyle>
          <a:p>
            <a:pPr marL="0" indent="0" algn="ctr">
              <a:spcBef>
                <a:spcPts val="500"/>
              </a:spcBef>
              <a:spcAft>
                <a:spcPts val="500"/>
              </a:spcAft>
              <a:buNone/>
              <a:tabLst>
                <a:tab pos="714142" algn="l"/>
              </a:tabLst>
            </a:pPr>
            <a:r>
              <a:rPr lang="de-DE" altLang="de-DE" sz="1999" kern="0" dirty="0">
                <a:solidFill>
                  <a:schemeClr val="accent1"/>
                </a:solidFill>
              </a:rPr>
              <a:t>●  </a:t>
            </a:r>
            <a:r>
              <a:rPr lang="de-DE" altLang="de-DE" sz="1999" b="1" kern="0" dirty="0" err="1">
                <a:solidFill>
                  <a:schemeClr val="accent1"/>
                </a:solidFill>
              </a:rPr>
              <a:t>Understand</a:t>
            </a:r>
            <a:r>
              <a:rPr lang="de-DE" altLang="de-DE" sz="1999" b="1" kern="0" dirty="0">
                <a:solidFill>
                  <a:schemeClr val="accent1"/>
                </a:solidFill>
              </a:rPr>
              <a:t> </a:t>
            </a:r>
            <a:br>
              <a:rPr lang="de-DE" altLang="de-DE" sz="1999" b="1" kern="0" dirty="0">
                <a:solidFill>
                  <a:schemeClr val="accent1"/>
                </a:solidFill>
              </a:rPr>
            </a:br>
            <a:r>
              <a:rPr lang="de-DE" altLang="de-DE" sz="1999" kern="0" dirty="0">
                <a:solidFill>
                  <a:schemeClr val="accent1"/>
                </a:solidFill>
              </a:rPr>
              <a:t>electronic </a:t>
            </a:r>
            <a:r>
              <a:rPr lang="de-DE" altLang="de-DE" sz="1999" kern="0" dirty="0" err="1">
                <a:solidFill>
                  <a:schemeClr val="accent1"/>
                </a:solidFill>
              </a:rPr>
              <a:t>structure</a:t>
            </a:r>
            <a:r>
              <a:rPr lang="de-DE" altLang="de-DE" sz="1999" kern="0" dirty="0">
                <a:solidFill>
                  <a:schemeClr val="accent1"/>
                </a:solidFill>
              </a:rPr>
              <a:t> and </a:t>
            </a:r>
            <a:r>
              <a:rPr lang="de-DE" altLang="de-DE" sz="1999" kern="0" dirty="0" err="1">
                <a:solidFill>
                  <a:schemeClr val="accent1"/>
                </a:solidFill>
              </a:rPr>
              <a:t>dynamics</a:t>
            </a:r>
            <a:br>
              <a:rPr lang="de-DE" altLang="de-DE" sz="1799" kern="0" dirty="0">
                <a:solidFill>
                  <a:schemeClr val="accent1"/>
                </a:solidFill>
              </a:rPr>
            </a:br>
            <a:endParaRPr lang="de-DE" altLang="de-DE" sz="1699" kern="0" dirty="0">
              <a:solidFill>
                <a:schemeClr val="accent1"/>
              </a:solidFill>
            </a:endParaRPr>
          </a:p>
        </p:txBody>
      </p:sp>
      <p:sp>
        <p:nvSpPr>
          <p:cNvPr id="2" name="Date Placeholder 1">
            <a:extLst>
              <a:ext uri="{FF2B5EF4-FFF2-40B4-BE49-F238E27FC236}">
                <a16:creationId xmlns:a16="http://schemas.microsoft.com/office/drawing/2014/main" id="{7384FE14-A938-8C40-B75E-E2C7CFFD11F9}"/>
              </a:ext>
            </a:extLst>
          </p:cNvPr>
          <p:cNvSpPr>
            <a:spLocks noGrp="1"/>
          </p:cNvSpPr>
          <p:nvPr>
            <p:ph type="dt" sz="half" idx="2"/>
          </p:nvPr>
        </p:nvSpPr>
        <p:spPr>
          <a:xfrm>
            <a:off x="1089545" y="8589348"/>
            <a:ext cx="1855427" cy="479852"/>
          </a:xfrm>
          <a:prstGeom prst="rect">
            <a:avLst/>
          </a:prstGeom>
        </p:spPr>
        <p:txBody>
          <a:bodyPr vert="horz" lIns="0" tIns="0" rIns="0" bIns="0" rtlCol="0" anchor="t" anchorCtr="0"/>
          <a:lstStyle>
            <a:defPPr>
              <a:defRPr lang="de-DE"/>
            </a:defPPr>
            <a:lvl1pPr algn="l" rtl="0" fontAlgn="base">
              <a:spcBef>
                <a:spcPct val="0"/>
              </a:spcBef>
              <a:spcAft>
                <a:spcPct val="0"/>
              </a:spcAft>
              <a:defRPr sz="1200" kern="1200">
                <a:solidFill>
                  <a:schemeClr val="tx1">
                    <a:tint val="75000"/>
                  </a:schemeClr>
                </a:solidFill>
                <a:latin typeface="Arial" pitchFamily="34" charset="0"/>
                <a:ea typeface="+mn-ea"/>
                <a:cs typeface="+mn-cs"/>
              </a:defRPr>
            </a:lvl1pPr>
            <a:lvl2pPr marL="609402" algn="l" rtl="0" fontAlgn="base">
              <a:spcBef>
                <a:spcPct val="0"/>
              </a:spcBef>
              <a:spcAft>
                <a:spcPct val="0"/>
              </a:spcAft>
              <a:defRPr kern="1200">
                <a:solidFill>
                  <a:schemeClr val="tx1"/>
                </a:solidFill>
                <a:latin typeface="Arial" pitchFamily="34" charset="0"/>
                <a:ea typeface="+mn-ea"/>
                <a:cs typeface="+mn-cs"/>
              </a:defRPr>
            </a:lvl2pPr>
            <a:lvl3pPr marL="1218804" algn="l" rtl="0" fontAlgn="base">
              <a:spcBef>
                <a:spcPct val="0"/>
              </a:spcBef>
              <a:spcAft>
                <a:spcPct val="0"/>
              </a:spcAft>
              <a:defRPr kern="1200">
                <a:solidFill>
                  <a:schemeClr val="tx1"/>
                </a:solidFill>
                <a:latin typeface="Arial" pitchFamily="34" charset="0"/>
                <a:ea typeface="+mn-ea"/>
                <a:cs typeface="+mn-cs"/>
              </a:defRPr>
            </a:lvl3pPr>
            <a:lvl4pPr marL="1828206" algn="l" rtl="0" fontAlgn="base">
              <a:spcBef>
                <a:spcPct val="0"/>
              </a:spcBef>
              <a:spcAft>
                <a:spcPct val="0"/>
              </a:spcAft>
              <a:defRPr kern="1200">
                <a:solidFill>
                  <a:schemeClr val="tx1"/>
                </a:solidFill>
                <a:latin typeface="Arial" pitchFamily="34" charset="0"/>
                <a:ea typeface="+mn-ea"/>
                <a:cs typeface="+mn-cs"/>
              </a:defRPr>
            </a:lvl4pPr>
            <a:lvl5pPr marL="2437608" algn="l" rtl="0" fontAlgn="base">
              <a:spcBef>
                <a:spcPct val="0"/>
              </a:spcBef>
              <a:spcAft>
                <a:spcPct val="0"/>
              </a:spcAft>
              <a:defRPr kern="1200">
                <a:solidFill>
                  <a:schemeClr val="tx1"/>
                </a:solidFill>
                <a:latin typeface="Arial" pitchFamily="34" charset="0"/>
                <a:ea typeface="+mn-ea"/>
                <a:cs typeface="+mn-cs"/>
              </a:defRPr>
            </a:lvl5pPr>
            <a:lvl6pPr marL="3047009" algn="l" defTabSz="1218804" rtl="0" eaLnBrk="1" latinLnBrk="0" hangingPunct="1">
              <a:defRPr kern="1200">
                <a:solidFill>
                  <a:schemeClr val="tx1"/>
                </a:solidFill>
                <a:latin typeface="Arial" pitchFamily="34" charset="0"/>
                <a:ea typeface="+mn-ea"/>
                <a:cs typeface="+mn-cs"/>
              </a:defRPr>
            </a:lvl6pPr>
            <a:lvl7pPr marL="3656411" algn="l" defTabSz="1218804" rtl="0" eaLnBrk="1" latinLnBrk="0" hangingPunct="1">
              <a:defRPr kern="1200">
                <a:solidFill>
                  <a:schemeClr val="tx1"/>
                </a:solidFill>
                <a:latin typeface="Arial" pitchFamily="34" charset="0"/>
                <a:ea typeface="+mn-ea"/>
                <a:cs typeface="+mn-cs"/>
              </a:defRPr>
            </a:lvl7pPr>
            <a:lvl8pPr marL="4265813" algn="l" defTabSz="1218804" rtl="0" eaLnBrk="1" latinLnBrk="0" hangingPunct="1">
              <a:defRPr kern="1200">
                <a:solidFill>
                  <a:schemeClr val="tx1"/>
                </a:solidFill>
                <a:latin typeface="Arial" pitchFamily="34" charset="0"/>
                <a:ea typeface="+mn-ea"/>
                <a:cs typeface="+mn-cs"/>
              </a:defRPr>
            </a:lvl8pPr>
            <a:lvl9pPr marL="4875215" algn="l" defTabSz="1218804" rtl="0" eaLnBrk="1" latinLnBrk="0" hangingPunct="1">
              <a:defRPr kern="1200">
                <a:solidFill>
                  <a:schemeClr val="tx1"/>
                </a:solidFill>
                <a:latin typeface="Arial" pitchFamily="34" charset="0"/>
                <a:ea typeface="+mn-ea"/>
                <a:cs typeface="+mn-cs"/>
              </a:defRPr>
            </a:lvl9pPr>
          </a:lstStyle>
          <a:p>
            <a:r>
              <a:rPr lang="de-DE"/>
              <a:t>07/04/2020</a:t>
            </a:r>
            <a:endParaRPr lang="de-DE" dirty="0"/>
          </a:p>
        </p:txBody>
      </p:sp>
      <p:sp>
        <p:nvSpPr>
          <p:cNvPr id="3" name="Rectangle 2">
            <a:extLst>
              <a:ext uri="{FF2B5EF4-FFF2-40B4-BE49-F238E27FC236}">
                <a16:creationId xmlns:a16="http://schemas.microsoft.com/office/drawing/2014/main" id="{79F2BEF7-5CA5-1E47-9126-74719194BD0D}"/>
              </a:ext>
            </a:extLst>
          </p:cNvPr>
          <p:cNvSpPr/>
          <p:nvPr/>
        </p:nvSpPr>
        <p:spPr>
          <a:xfrm>
            <a:off x="4711019" y="3307406"/>
            <a:ext cx="3351766" cy="1568891"/>
          </a:xfrm>
          <a:prstGeom prst="rect">
            <a:avLst/>
          </a:prstGeom>
        </p:spPr>
        <p:txBody>
          <a:bodyPr wrap="square">
            <a:spAutoFit/>
          </a:bodyPr>
          <a:lstStyle/>
          <a:p>
            <a:pPr marL="285658" indent="-285658" algn="ctr">
              <a:buFont typeface="Arial" panose="020B0604020202020204" pitchFamily="34" charset="0"/>
              <a:buChar char="•"/>
            </a:pPr>
            <a:r>
              <a:rPr lang="de-DE" sz="1599" b="1" dirty="0"/>
              <a:t>Control </a:t>
            </a:r>
            <a:r>
              <a:rPr lang="de-DE" sz="1599" b="1" dirty="0" err="1"/>
              <a:t>of</a:t>
            </a:r>
            <a:r>
              <a:rPr lang="de-DE" sz="1599" b="1" dirty="0"/>
              <a:t> </a:t>
            </a:r>
            <a:r>
              <a:rPr lang="de-DE" sz="1599" b="1" dirty="0" err="1"/>
              <a:t>the</a:t>
            </a:r>
            <a:r>
              <a:rPr lang="de-DE" sz="1599" b="1" dirty="0"/>
              <a:t> </a:t>
            </a:r>
            <a:r>
              <a:rPr lang="de-DE" sz="1599" b="1" dirty="0" err="1"/>
              <a:t>competing</a:t>
            </a:r>
            <a:r>
              <a:rPr lang="de-DE" sz="1599" b="1" dirty="0"/>
              <a:t> electronic </a:t>
            </a:r>
            <a:r>
              <a:rPr lang="de-DE" sz="1599" b="1" dirty="0" err="1"/>
              <a:t>phases</a:t>
            </a:r>
            <a:endParaRPr lang="de-DE" sz="1599" b="1" dirty="0"/>
          </a:p>
          <a:p>
            <a:pPr marL="285658" indent="-285658" algn="ctr">
              <a:buFont typeface="Arial" panose="020B0604020202020204" pitchFamily="34" charset="0"/>
              <a:buChar char="•"/>
            </a:pPr>
            <a:r>
              <a:rPr lang="de-DE" sz="1599" b="1" dirty="0"/>
              <a:t>Design </a:t>
            </a:r>
            <a:r>
              <a:rPr lang="de-DE" sz="1599" b="1" dirty="0" err="1"/>
              <a:t>of</a:t>
            </a:r>
            <a:r>
              <a:rPr lang="de-DE" sz="1599" b="1" dirty="0"/>
              <a:t> </a:t>
            </a:r>
            <a:r>
              <a:rPr lang="de-DE" sz="1599" b="1" dirty="0" err="1"/>
              <a:t>new</a:t>
            </a:r>
            <a:r>
              <a:rPr lang="de-DE" sz="1599" b="1" dirty="0"/>
              <a:t> electronic </a:t>
            </a:r>
            <a:r>
              <a:rPr lang="de-DE" sz="1599" b="1" dirty="0" err="1"/>
              <a:t>phases</a:t>
            </a:r>
            <a:endParaRPr lang="de-DE" sz="1599" b="1" dirty="0"/>
          </a:p>
          <a:p>
            <a:pPr marL="285658" indent="-285658" algn="ctr">
              <a:buFont typeface="Arial" panose="020B0604020202020204" pitchFamily="34" charset="0"/>
              <a:buChar char="•"/>
            </a:pPr>
            <a:r>
              <a:rPr lang="de-DE" sz="1599" b="1" dirty="0" err="1"/>
              <a:t>functionalisation</a:t>
            </a:r>
            <a:r>
              <a:rPr lang="de-DE" sz="1599" b="1" dirty="0"/>
              <a:t> </a:t>
            </a:r>
            <a:r>
              <a:rPr lang="de-DE" sz="1599" b="1" dirty="0" err="1"/>
              <a:t>of</a:t>
            </a:r>
            <a:r>
              <a:rPr lang="de-DE" sz="1599" b="1" dirty="0"/>
              <a:t> </a:t>
            </a:r>
          </a:p>
          <a:p>
            <a:pPr algn="ctr"/>
            <a:r>
              <a:rPr lang="de-DE" sz="1599" b="1" dirty="0"/>
              <a:t>Quantum </a:t>
            </a:r>
            <a:r>
              <a:rPr lang="de-DE" sz="1599" b="1" dirty="0" err="1"/>
              <a:t>materials</a:t>
            </a:r>
            <a:endParaRPr lang="de-DE" sz="1599" b="1" dirty="0"/>
          </a:p>
        </p:txBody>
      </p:sp>
      <p:sp>
        <p:nvSpPr>
          <p:cNvPr id="6" name="Rectangle 5">
            <a:extLst>
              <a:ext uri="{FF2B5EF4-FFF2-40B4-BE49-F238E27FC236}">
                <a16:creationId xmlns:a16="http://schemas.microsoft.com/office/drawing/2014/main" id="{8EE93FFC-5CF5-4645-8F71-0F7601D3C7EF}"/>
              </a:ext>
            </a:extLst>
          </p:cNvPr>
          <p:cNvSpPr/>
          <p:nvPr/>
        </p:nvSpPr>
        <p:spPr>
          <a:xfrm>
            <a:off x="123386" y="477035"/>
            <a:ext cx="8751114" cy="646203"/>
          </a:xfrm>
          <a:prstGeom prst="rect">
            <a:avLst/>
          </a:prstGeom>
        </p:spPr>
        <p:txBody>
          <a:bodyPr wrap="none">
            <a:spAutoFit/>
          </a:bodyPr>
          <a:lstStyle/>
          <a:p>
            <a:r>
              <a:rPr lang="en-US" sz="3599" b="1" kern="0" dirty="0">
                <a:solidFill>
                  <a:srgbClr val="009682"/>
                </a:solidFill>
                <a:ea typeface="+mj-ea"/>
                <a:cs typeface="Arial" panose="020B0604020202020204" pitchFamily="34" charset="0"/>
              </a:rPr>
              <a:t>A Quantum Materials optimization loop</a:t>
            </a:r>
            <a:endParaRPr lang="en-US" sz="1799" dirty="0">
              <a:cs typeface="Arial" panose="020B0604020202020204" pitchFamily="34" charset="0"/>
            </a:endParaRPr>
          </a:p>
        </p:txBody>
      </p:sp>
      <p:pic>
        <p:nvPicPr>
          <p:cNvPr id="7172" name="Picture 4" descr="Floor plan of the ANKA synchrotron radiation facility at KIT North... |  Download Scientific Diagram">
            <a:extLst>
              <a:ext uri="{FF2B5EF4-FFF2-40B4-BE49-F238E27FC236}">
                <a16:creationId xmlns:a16="http://schemas.microsoft.com/office/drawing/2014/main" id="{330846CA-3A39-82E4-A834-41A4BD742373}"/>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447930" y="5063796"/>
            <a:ext cx="1198737" cy="12259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8F64D3-A14D-AAAF-D484-376C7EFFB482}"/>
              </a:ext>
            </a:extLst>
          </p:cNvPr>
          <p:cNvPicPr>
            <a:picLocks noChangeAspect="1"/>
          </p:cNvPicPr>
          <p:nvPr/>
        </p:nvPicPr>
        <p:blipFill>
          <a:blip r:embed="rId18">
            <a:lum/>
            <a:alphaModFix/>
            <a:extLst>
              <a:ext uri="{28A0092B-C50C-407E-A947-70E740481C1C}">
                <a14:useLocalDpi xmlns:a14="http://schemas.microsoft.com/office/drawing/2010/main"/>
              </a:ext>
            </a:extLst>
          </a:blip>
          <a:srcRect t="534"/>
          <a:stretch>
            <a:fillRect/>
          </a:stretch>
        </p:blipFill>
        <p:spPr>
          <a:xfrm>
            <a:off x="9103312" y="5070680"/>
            <a:ext cx="1254447" cy="1198020"/>
          </a:xfrm>
          <a:prstGeom prst="rect">
            <a:avLst/>
          </a:prstGeom>
          <a:noFill/>
          <a:ln>
            <a:noFill/>
          </a:ln>
        </p:spPr>
      </p:pic>
      <p:pic>
        <p:nvPicPr>
          <p:cNvPr id="15" name="Picture 14">
            <a:extLst>
              <a:ext uri="{FF2B5EF4-FFF2-40B4-BE49-F238E27FC236}">
                <a16:creationId xmlns:a16="http://schemas.microsoft.com/office/drawing/2014/main" id="{AFBAC401-0EF3-808D-C394-95116074F618}"/>
              </a:ext>
            </a:extLst>
          </p:cNvPr>
          <p:cNvPicPr>
            <a:picLocks noChangeAspect="1"/>
          </p:cNvPicPr>
          <p:nvPr/>
        </p:nvPicPr>
        <p:blipFill>
          <a:blip r:embed="rId19"/>
          <a:stretch>
            <a:fillRect/>
          </a:stretch>
        </p:blipFill>
        <p:spPr>
          <a:xfrm>
            <a:off x="8047778" y="5136157"/>
            <a:ext cx="1148776" cy="1140481"/>
          </a:xfrm>
          <a:prstGeom prst="rect">
            <a:avLst/>
          </a:prstGeom>
          <a:effectLst/>
        </p:spPr>
      </p:pic>
      <p:sp>
        <p:nvSpPr>
          <p:cNvPr id="9" name="Date Placeholder 4">
            <a:extLst>
              <a:ext uri="{FF2B5EF4-FFF2-40B4-BE49-F238E27FC236}">
                <a16:creationId xmlns:a16="http://schemas.microsoft.com/office/drawing/2014/main" id="{E5E4B42B-888A-FBE1-EC8A-D4E4D17D6F39}"/>
              </a:ext>
            </a:extLst>
          </p:cNvPr>
          <p:cNvSpPr>
            <a:spLocks noGrp="1"/>
          </p:cNvSpPr>
          <p:nvPr>
            <p:ph type="dt" sz="half" idx="10"/>
          </p:nvPr>
        </p:nvSpPr>
        <p:spPr>
          <a:xfrm>
            <a:off x="836313" y="6329811"/>
            <a:ext cx="1370340" cy="528189"/>
          </a:xfrm>
        </p:spPr>
        <p:txBody>
          <a:bodyPr/>
          <a:lstStyle/>
          <a:p>
            <a:r>
              <a:rPr lang="de-DE"/>
              <a:t>27.01.2023</a:t>
            </a:r>
            <a:endParaRPr lang="de-DE" dirty="0"/>
          </a:p>
        </p:txBody>
      </p:sp>
      <p:sp>
        <p:nvSpPr>
          <p:cNvPr id="18" name="Slide Number Placeholder 2">
            <a:extLst>
              <a:ext uri="{FF2B5EF4-FFF2-40B4-BE49-F238E27FC236}">
                <a16:creationId xmlns:a16="http://schemas.microsoft.com/office/drawing/2014/main" id="{945EDCD2-4E18-8E96-907B-9E8CD36A76C8}"/>
              </a:ext>
            </a:extLst>
          </p:cNvPr>
          <p:cNvSpPr>
            <a:spLocks noGrp="1"/>
          </p:cNvSpPr>
          <p:nvPr>
            <p:ph type="sldNum" sz="quarter" idx="12"/>
          </p:nvPr>
        </p:nvSpPr>
        <p:spPr>
          <a:xfrm>
            <a:off x="288000" y="6329811"/>
            <a:ext cx="435157" cy="528189"/>
          </a:xfrm>
        </p:spPr>
        <p:txBody>
          <a:bodyPr/>
          <a:lstStyle/>
          <a:p>
            <a:fld id="{61696EC4-B4CF-4701-AD06-A8439D6D8E12}" type="slidenum">
              <a:rPr lang="de-DE" smtClean="0"/>
              <a:t>12</a:t>
            </a:fld>
            <a:endParaRPr lang="de-DE"/>
          </a:p>
        </p:txBody>
      </p:sp>
      <p:sp>
        <p:nvSpPr>
          <p:cNvPr id="24" name="TextBox 23">
            <a:extLst>
              <a:ext uri="{FF2B5EF4-FFF2-40B4-BE49-F238E27FC236}">
                <a16:creationId xmlns:a16="http://schemas.microsoft.com/office/drawing/2014/main" id="{D62D6F8C-43B8-389E-7384-34CC67305E5D}"/>
              </a:ext>
            </a:extLst>
          </p:cNvPr>
          <p:cNvSpPr txBox="1"/>
          <p:nvPr/>
        </p:nvSpPr>
        <p:spPr>
          <a:xfrm>
            <a:off x="4789397" y="3429000"/>
            <a:ext cx="3145413" cy="1384995"/>
          </a:xfrm>
          <a:prstGeom prst="rect">
            <a:avLst/>
          </a:prstGeom>
          <a:noFill/>
        </p:spPr>
        <p:txBody>
          <a:bodyPr wrap="none" rtlCol="0">
            <a:spAutoFit/>
          </a:bodyPr>
          <a:lstStyle/>
          <a:p>
            <a:pPr algn="ctr"/>
            <a:r>
              <a:rPr lang="en-US" sz="2800" b="1" dirty="0">
                <a:solidFill>
                  <a:srgbClr val="FF0000"/>
                </a:solidFill>
              </a:rPr>
              <a:t>Curiosity driven</a:t>
            </a:r>
          </a:p>
          <a:p>
            <a:pPr algn="ctr"/>
            <a:r>
              <a:rPr lang="en-US" sz="2800" b="1" dirty="0">
                <a:solidFill>
                  <a:srgbClr val="FF0000"/>
                </a:solidFill>
              </a:rPr>
              <a:t>research at every</a:t>
            </a:r>
          </a:p>
          <a:p>
            <a:pPr algn="ctr"/>
            <a:r>
              <a:rPr lang="en-US" sz="2800" b="1" dirty="0">
                <a:solidFill>
                  <a:srgbClr val="FF0000"/>
                </a:solidFill>
              </a:rPr>
              <a:t>step!</a:t>
            </a:r>
          </a:p>
        </p:txBody>
      </p:sp>
    </p:spTree>
    <p:extLst>
      <p:ext uri="{BB962C8B-B14F-4D97-AF65-F5344CB8AC3E}">
        <p14:creationId xmlns:p14="http://schemas.microsoft.com/office/powerpoint/2010/main" val="16156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 grpId="0"/>
      <p:bldP spid="3" grpId="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E1A0-A9C1-CF04-7C8D-E4C2C70308B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D7750A42-DF45-FFF4-B7B7-8830A44DC32F}"/>
              </a:ext>
            </a:extLst>
          </p:cNvPr>
          <p:cNvSpPr>
            <a:spLocks noGrp="1"/>
          </p:cNvSpPr>
          <p:nvPr>
            <p:ph type="sldNum" sz="quarter" idx="12"/>
          </p:nvPr>
        </p:nvSpPr>
        <p:spPr/>
        <p:txBody>
          <a:bodyPr/>
          <a:lstStyle/>
          <a:p>
            <a:fld id="{61696EC4-B4CF-4701-AD06-A8439D6D8E12}" type="slidenum">
              <a:rPr lang="de-DE" smtClean="0"/>
              <a:t>13</a:t>
            </a:fld>
            <a:endParaRPr lang="de-DE"/>
          </a:p>
        </p:txBody>
      </p:sp>
      <p:sp>
        <p:nvSpPr>
          <p:cNvPr id="18" name="TextBox 17">
            <a:extLst>
              <a:ext uri="{FF2B5EF4-FFF2-40B4-BE49-F238E27FC236}">
                <a16:creationId xmlns:a16="http://schemas.microsoft.com/office/drawing/2014/main" id="{FCCC8DA7-9FE7-83AD-2449-AF4E935232BD}"/>
              </a:ext>
            </a:extLst>
          </p:cNvPr>
          <p:cNvSpPr txBox="1"/>
          <p:nvPr/>
        </p:nvSpPr>
        <p:spPr>
          <a:xfrm>
            <a:off x="457200" y="457200"/>
            <a:ext cx="3479542" cy="646331"/>
          </a:xfrm>
          <a:prstGeom prst="rect">
            <a:avLst/>
          </a:prstGeom>
          <a:noFill/>
        </p:spPr>
        <p:txBody>
          <a:bodyPr wrap="none" rtlCol="0">
            <a:spAutoFit/>
          </a:bodyPr>
          <a:lstStyle/>
          <a:p>
            <a:r>
              <a:rPr lang="en-US" sz="3600" b="1" dirty="0">
                <a:solidFill>
                  <a:schemeClr val="accent1"/>
                </a:solidFill>
                <a:latin typeface="Calibri" pitchFamily="34" charset="0"/>
              </a:rPr>
              <a:t>High-Tc Cuprates </a:t>
            </a:r>
          </a:p>
        </p:txBody>
      </p:sp>
      <p:pic>
        <p:nvPicPr>
          <p:cNvPr id="19" name="Picture 3">
            <a:extLst>
              <a:ext uri="{FF2B5EF4-FFF2-40B4-BE49-F238E27FC236}">
                <a16:creationId xmlns:a16="http://schemas.microsoft.com/office/drawing/2014/main" id="{33BA8458-E3C2-366D-EEAA-846BB75289EC}"/>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4516"/>
          <a:stretch/>
        </p:blipFill>
        <p:spPr bwMode="auto">
          <a:xfrm>
            <a:off x="288000" y="1135487"/>
            <a:ext cx="7315200" cy="500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descr="YBCO_Picture 7">
            <a:extLst>
              <a:ext uri="{FF2B5EF4-FFF2-40B4-BE49-F238E27FC236}">
                <a16:creationId xmlns:a16="http://schemas.microsoft.com/office/drawing/2014/main" id="{F0522BB7-41E0-1914-8240-CBE445DF9E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00431" y="990600"/>
            <a:ext cx="1623514" cy="5232039"/>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Arc 21">
            <a:extLst>
              <a:ext uri="{FF2B5EF4-FFF2-40B4-BE49-F238E27FC236}">
                <a16:creationId xmlns:a16="http://schemas.microsoft.com/office/drawing/2014/main" id="{280CCA67-3D71-EA14-F5A6-8DB14D944A31}"/>
              </a:ext>
            </a:extLst>
          </p:cNvPr>
          <p:cNvSpPr/>
          <p:nvPr/>
        </p:nvSpPr>
        <p:spPr bwMode="auto">
          <a:xfrm>
            <a:off x="9827369" y="2133600"/>
            <a:ext cx="348950" cy="735650"/>
          </a:xfrm>
          <a:prstGeom prst="arc">
            <a:avLst>
              <a:gd name="adj1" fmla="val 16200000"/>
              <a:gd name="adj2" fmla="val 4946412"/>
            </a:avLst>
          </a:prstGeom>
          <a:ln>
            <a:solidFill>
              <a:schemeClr val="accent1"/>
            </a:solidFill>
            <a:headEnd type="triangl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64B20DEA-0224-1E0E-BDD4-6CF82A4047FB}"/>
              </a:ext>
            </a:extLst>
          </p:cNvPr>
          <p:cNvSpPr/>
          <p:nvPr/>
        </p:nvSpPr>
        <p:spPr bwMode="auto">
          <a:xfrm>
            <a:off x="9806686" y="3438240"/>
            <a:ext cx="348950" cy="735650"/>
          </a:xfrm>
          <a:prstGeom prst="arc">
            <a:avLst>
              <a:gd name="adj1" fmla="val 16200000"/>
              <a:gd name="adj2" fmla="val 4946412"/>
            </a:avLst>
          </a:prstGeom>
          <a:ln>
            <a:solidFill>
              <a:schemeClr val="accent1"/>
            </a:solidFill>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56E5E207-6589-E44A-1724-2D0A27CCFB32}"/>
              </a:ext>
            </a:extLst>
          </p:cNvPr>
          <p:cNvSpPr/>
          <p:nvPr/>
        </p:nvSpPr>
        <p:spPr bwMode="auto">
          <a:xfrm>
            <a:off x="9827369" y="1371600"/>
            <a:ext cx="348950" cy="735650"/>
          </a:xfrm>
          <a:prstGeom prst="arc">
            <a:avLst>
              <a:gd name="adj1" fmla="val 16200000"/>
              <a:gd name="adj2" fmla="val 4946412"/>
            </a:avLst>
          </a:prstGeom>
          <a:ln>
            <a:solidFill>
              <a:schemeClr val="accent1"/>
            </a:solidFill>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4A0A8E3A-1CDA-7EA2-6F1E-A5ED6180F71D}"/>
              </a:ext>
            </a:extLst>
          </p:cNvPr>
          <p:cNvSpPr/>
          <p:nvPr/>
        </p:nvSpPr>
        <p:spPr bwMode="auto">
          <a:xfrm>
            <a:off x="9858938" y="4190015"/>
            <a:ext cx="348950" cy="735650"/>
          </a:xfrm>
          <a:prstGeom prst="arc">
            <a:avLst>
              <a:gd name="adj1" fmla="val 16200000"/>
              <a:gd name="adj2" fmla="val 4946412"/>
            </a:avLst>
          </a:prstGeom>
          <a:ln>
            <a:solidFill>
              <a:schemeClr val="accent1"/>
            </a:solidFill>
            <a:headEnd type="triangle" w="med" len="med"/>
            <a:tailEnd type="non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B9EE15D8-7BC7-C8C0-FD05-BE9DFD35F806}"/>
              </a:ext>
            </a:extLst>
          </p:cNvPr>
          <p:cNvSpPr/>
          <p:nvPr/>
        </p:nvSpPr>
        <p:spPr bwMode="auto">
          <a:xfrm>
            <a:off x="9847359" y="5291627"/>
            <a:ext cx="348950" cy="735650"/>
          </a:xfrm>
          <a:prstGeom prst="arc">
            <a:avLst>
              <a:gd name="adj1" fmla="val 16200000"/>
              <a:gd name="adj2" fmla="val 4946412"/>
            </a:avLst>
          </a:prstGeom>
          <a:ln>
            <a:solidFill>
              <a:schemeClr val="accent1"/>
            </a:solidFill>
            <a:headEnd type="none" w="med" len="med"/>
            <a:tailEnd type="triangle" w="med" len="med"/>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19FCF766-4D9B-6D58-36A3-808695633FE0}"/>
              </a:ext>
            </a:extLst>
          </p:cNvPr>
          <p:cNvSpPr txBox="1"/>
          <p:nvPr/>
        </p:nvSpPr>
        <p:spPr>
          <a:xfrm>
            <a:off x="10205304" y="1138971"/>
            <a:ext cx="402674" cy="461665"/>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2400" b="1" dirty="0">
                <a:solidFill>
                  <a:schemeClr val="tx2"/>
                </a:solidFill>
                <a:latin typeface="Calibri" pitchFamily="34" charset="0"/>
                <a:cs typeface="Calibri" pitchFamily="34" charset="0"/>
              </a:rPr>
              <a:t>e</a:t>
            </a:r>
            <a:r>
              <a:rPr lang="en-US" sz="2400" b="1" baseline="30000" dirty="0">
                <a:solidFill>
                  <a:schemeClr val="tx2"/>
                </a:solidFill>
                <a:latin typeface="Calibri" pitchFamily="34" charset="0"/>
                <a:cs typeface="Calibri" pitchFamily="34" charset="0"/>
              </a:rPr>
              <a:t>-</a:t>
            </a:r>
          </a:p>
        </p:txBody>
      </p:sp>
      <p:sp>
        <p:nvSpPr>
          <p:cNvPr id="28" name="TextBox 27">
            <a:extLst>
              <a:ext uri="{FF2B5EF4-FFF2-40B4-BE49-F238E27FC236}">
                <a16:creationId xmlns:a16="http://schemas.microsoft.com/office/drawing/2014/main" id="{6086932E-80F9-1051-0B58-D7528BDB12B0}"/>
              </a:ext>
            </a:extLst>
          </p:cNvPr>
          <p:cNvSpPr txBox="1"/>
          <p:nvPr/>
        </p:nvSpPr>
        <p:spPr>
          <a:xfrm>
            <a:off x="8017178" y="462411"/>
            <a:ext cx="1717137" cy="461665"/>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2400" b="1" dirty="0">
                <a:solidFill>
                  <a:schemeClr val="tx1"/>
                </a:solidFill>
                <a:latin typeface="Calibri" pitchFamily="34" charset="0"/>
                <a:cs typeface="Calibri" pitchFamily="34" charset="0"/>
              </a:rPr>
              <a:t>YBa</a:t>
            </a:r>
            <a:r>
              <a:rPr lang="en-US" sz="2400" b="1" baseline="-25000" dirty="0">
                <a:solidFill>
                  <a:schemeClr val="tx1"/>
                </a:solidFill>
                <a:latin typeface="Calibri" pitchFamily="34" charset="0"/>
                <a:cs typeface="Calibri" pitchFamily="34" charset="0"/>
              </a:rPr>
              <a:t>2</a:t>
            </a:r>
            <a:r>
              <a:rPr lang="en-US" sz="2400" b="1" dirty="0">
                <a:solidFill>
                  <a:schemeClr val="tx1"/>
                </a:solidFill>
                <a:latin typeface="Calibri" pitchFamily="34" charset="0"/>
                <a:cs typeface="Calibri" pitchFamily="34" charset="0"/>
              </a:rPr>
              <a:t>Cu</a:t>
            </a:r>
            <a:r>
              <a:rPr lang="en-US" sz="2400" b="1" baseline="-25000" dirty="0">
                <a:solidFill>
                  <a:schemeClr val="tx1"/>
                </a:solidFill>
                <a:latin typeface="Calibri" pitchFamily="34" charset="0"/>
                <a:cs typeface="Calibri" pitchFamily="34" charset="0"/>
              </a:rPr>
              <a:t>3</a:t>
            </a:r>
            <a:r>
              <a:rPr lang="en-US" sz="2400" b="1" dirty="0">
                <a:solidFill>
                  <a:schemeClr val="tx1"/>
                </a:solidFill>
                <a:latin typeface="Calibri" pitchFamily="34" charset="0"/>
                <a:cs typeface="Calibri" pitchFamily="34" charset="0"/>
              </a:rPr>
              <a:t>O</a:t>
            </a:r>
            <a:r>
              <a:rPr lang="en-US" sz="2400" b="1" baseline="-25000" dirty="0">
                <a:solidFill>
                  <a:schemeClr val="tx2"/>
                </a:solidFill>
                <a:latin typeface="Calibri" pitchFamily="34" charset="0"/>
                <a:cs typeface="Calibri" pitchFamily="34" charset="0"/>
              </a:rPr>
              <a:t>6+x</a:t>
            </a:r>
          </a:p>
        </p:txBody>
      </p:sp>
      <p:sp>
        <p:nvSpPr>
          <p:cNvPr id="29" name="TextBox 28">
            <a:extLst>
              <a:ext uri="{FF2B5EF4-FFF2-40B4-BE49-F238E27FC236}">
                <a16:creationId xmlns:a16="http://schemas.microsoft.com/office/drawing/2014/main" id="{2D80BD9F-7D77-FE16-A10B-1D103C7A87A3}"/>
              </a:ext>
            </a:extLst>
          </p:cNvPr>
          <p:cNvSpPr txBox="1"/>
          <p:nvPr/>
        </p:nvSpPr>
        <p:spPr>
          <a:xfrm rot="20036283">
            <a:off x="7668833" y="1875443"/>
            <a:ext cx="790030" cy="646331"/>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err="1">
                <a:solidFill>
                  <a:schemeClr val="tx1"/>
                </a:solidFill>
                <a:latin typeface="Calibri" pitchFamily="34" charset="0"/>
                <a:cs typeface="Calibri" pitchFamily="34" charset="0"/>
              </a:rPr>
              <a:t>CuO</a:t>
            </a:r>
            <a:r>
              <a:rPr lang="en-US" baseline="-25000" dirty="0" err="1">
                <a:solidFill>
                  <a:schemeClr val="tx1"/>
                </a:solidFill>
                <a:latin typeface="Calibri" pitchFamily="34" charset="0"/>
                <a:cs typeface="Calibri" pitchFamily="34" charset="0"/>
              </a:rPr>
              <a:t>x</a:t>
            </a:r>
            <a:endParaRPr lang="en-US" baseline="-25000" dirty="0">
              <a:solidFill>
                <a:schemeClr val="tx1"/>
              </a:solidFill>
              <a:latin typeface="Calibri" pitchFamily="34" charset="0"/>
              <a:cs typeface="Calibri" pitchFamily="34" charset="0"/>
            </a:endParaRPr>
          </a:p>
          <a:p>
            <a:pPr algn="ctr"/>
            <a:r>
              <a:rPr lang="en-US" dirty="0">
                <a:solidFill>
                  <a:schemeClr val="tx1"/>
                </a:solidFill>
                <a:latin typeface="Calibri" pitchFamily="34" charset="0"/>
                <a:cs typeface="Calibri" pitchFamily="34" charset="0"/>
              </a:rPr>
              <a:t>chains</a:t>
            </a:r>
          </a:p>
        </p:txBody>
      </p:sp>
      <p:sp>
        <p:nvSpPr>
          <p:cNvPr id="30" name="TextBox 29">
            <a:extLst>
              <a:ext uri="{FF2B5EF4-FFF2-40B4-BE49-F238E27FC236}">
                <a16:creationId xmlns:a16="http://schemas.microsoft.com/office/drawing/2014/main" id="{27D0E6C2-E6E8-BC04-89A8-E6CBE0FEFCEB}"/>
              </a:ext>
            </a:extLst>
          </p:cNvPr>
          <p:cNvSpPr txBox="1"/>
          <p:nvPr/>
        </p:nvSpPr>
        <p:spPr>
          <a:xfrm rot="20036283">
            <a:off x="7656510" y="2940193"/>
            <a:ext cx="809953" cy="646331"/>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dirty="0">
                <a:solidFill>
                  <a:srgbClr val="0000FF"/>
                </a:solidFill>
                <a:latin typeface="Calibri" pitchFamily="34" charset="0"/>
                <a:cs typeface="Calibri" pitchFamily="34" charset="0"/>
              </a:rPr>
              <a:t>CuO</a:t>
            </a:r>
            <a:r>
              <a:rPr lang="en-US" baseline="-25000" dirty="0">
                <a:solidFill>
                  <a:srgbClr val="0000FF"/>
                </a:solidFill>
                <a:latin typeface="Calibri" pitchFamily="34" charset="0"/>
                <a:cs typeface="Calibri" pitchFamily="34" charset="0"/>
              </a:rPr>
              <a:t>2</a:t>
            </a:r>
            <a:r>
              <a:rPr lang="en-US" dirty="0">
                <a:solidFill>
                  <a:srgbClr val="0000FF"/>
                </a:solidFill>
                <a:latin typeface="Calibri" pitchFamily="34" charset="0"/>
                <a:cs typeface="Calibri" pitchFamily="34" charset="0"/>
              </a:rPr>
              <a:t> </a:t>
            </a:r>
          </a:p>
          <a:p>
            <a:pPr algn="ctr"/>
            <a:r>
              <a:rPr lang="en-US" dirty="0">
                <a:solidFill>
                  <a:srgbClr val="0000FF"/>
                </a:solidFill>
                <a:latin typeface="Calibri" pitchFamily="34" charset="0"/>
                <a:cs typeface="Calibri" pitchFamily="34" charset="0"/>
              </a:rPr>
              <a:t>planes</a:t>
            </a:r>
          </a:p>
        </p:txBody>
      </p:sp>
      <p:sp>
        <p:nvSpPr>
          <p:cNvPr id="4" name="TextBox 3">
            <a:extLst>
              <a:ext uri="{FF2B5EF4-FFF2-40B4-BE49-F238E27FC236}">
                <a16:creationId xmlns:a16="http://schemas.microsoft.com/office/drawing/2014/main" id="{BEFE30ED-D8CC-B4D8-DF5F-2C89AF2C6B0D}"/>
              </a:ext>
            </a:extLst>
          </p:cNvPr>
          <p:cNvSpPr txBox="1"/>
          <p:nvPr/>
        </p:nvSpPr>
        <p:spPr>
          <a:xfrm>
            <a:off x="76200" y="6062246"/>
            <a:ext cx="3426131" cy="338554"/>
          </a:xfrm>
          <a:prstGeom prst="rect">
            <a:avLst/>
          </a:prstGeom>
          <a:noFill/>
        </p:spPr>
        <p:txBody>
          <a:bodyPr wrap="none" rtlCol="0">
            <a:spAutoFit/>
          </a:bodyPr>
          <a:lstStyle/>
          <a:p>
            <a:r>
              <a:rPr lang="de-DE" sz="1600" dirty="0">
                <a:solidFill>
                  <a:srgbClr val="0432FF"/>
                </a:solidFill>
                <a:latin typeface="Calibri" panose="020F0502020204030204" pitchFamily="34" charset="0"/>
                <a:cs typeface="Calibri" panose="020F0502020204030204" pitchFamily="34" charset="0"/>
              </a:rPr>
              <a:t>B. </a:t>
            </a:r>
            <a:r>
              <a:rPr lang="de-DE" sz="1600" dirty="0" err="1">
                <a:solidFill>
                  <a:srgbClr val="0432FF"/>
                </a:solidFill>
                <a:latin typeface="Calibri" panose="020F0502020204030204" pitchFamily="34" charset="0"/>
                <a:cs typeface="Calibri" panose="020F0502020204030204" pitchFamily="34" charset="0"/>
              </a:rPr>
              <a:t>Keimer</a:t>
            </a:r>
            <a:r>
              <a:rPr lang="de-DE" sz="1600" dirty="0">
                <a:solidFill>
                  <a:srgbClr val="0432FF"/>
                </a:solidFill>
                <a:latin typeface="Calibri" panose="020F0502020204030204" pitchFamily="34" charset="0"/>
                <a:cs typeface="Calibri" panose="020F0502020204030204" pitchFamily="34" charset="0"/>
              </a:rPr>
              <a:t> et al. Nature </a:t>
            </a:r>
            <a:r>
              <a:rPr lang="de-DE" sz="1600" b="1" dirty="0">
                <a:solidFill>
                  <a:srgbClr val="0432FF"/>
                </a:solidFill>
                <a:latin typeface="Calibri" panose="020F0502020204030204" pitchFamily="34" charset="0"/>
                <a:cs typeface="Calibri" panose="020F0502020204030204" pitchFamily="34" charset="0"/>
              </a:rPr>
              <a:t>518</a:t>
            </a:r>
            <a:r>
              <a:rPr lang="de-DE" sz="1600" dirty="0">
                <a:solidFill>
                  <a:srgbClr val="0432FF"/>
                </a:solidFill>
                <a:latin typeface="Calibri" panose="020F0502020204030204" pitchFamily="34" charset="0"/>
                <a:cs typeface="Calibri" panose="020F0502020204030204" pitchFamily="34" charset="0"/>
              </a:rPr>
              <a:t>, 179 (2015)</a:t>
            </a:r>
          </a:p>
        </p:txBody>
      </p:sp>
    </p:spTree>
    <p:extLst>
      <p:ext uri="{BB962C8B-B14F-4D97-AF65-F5344CB8AC3E}">
        <p14:creationId xmlns:p14="http://schemas.microsoft.com/office/powerpoint/2010/main" val="810520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DFBF97D7-CD57-3346-889F-77A2F3B520B9}"/>
              </a:ext>
            </a:extLst>
          </p:cNvPr>
          <p:cNvSpPr/>
          <p:nvPr/>
        </p:nvSpPr>
        <p:spPr>
          <a:xfrm>
            <a:off x="356283" y="1415646"/>
            <a:ext cx="3886200" cy="26670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4FF5B8-9396-854C-9192-A7834A3877EA}"/>
              </a:ext>
            </a:extLst>
          </p:cNvPr>
          <p:cNvSpPr txBox="1"/>
          <p:nvPr/>
        </p:nvSpPr>
        <p:spPr>
          <a:xfrm>
            <a:off x="170969" y="533400"/>
            <a:ext cx="9549024" cy="584775"/>
          </a:xfrm>
          <a:prstGeom prst="rect">
            <a:avLst/>
          </a:prstGeom>
          <a:noFill/>
        </p:spPr>
        <p:txBody>
          <a:bodyPr wrap="none" rtlCol="0">
            <a:spAutoFit/>
          </a:bodyPr>
          <a:lstStyle/>
          <a:p>
            <a:r>
              <a:rPr lang="en-US" sz="3200" b="1" dirty="0">
                <a:solidFill>
                  <a:schemeClr val="tx2"/>
                </a:solidFill>
                <a:latin typeface="Calibri" pitchFamily="34" charset="0"/>
                <a:cs typeface="Calibri" pitchFamily="34" charset="0"/>
              </a:rPr>
              <a:t>Elastic tuning of the electronic state of high-Tc cuprates</a:t>
            </a:r>
          </a:p>
        </p:txBody>
      </p:sp>
      <p:sp>
        <p:nvSpPr>
          <p:cNvPr id="4" name="Date Placeholder 3">
            <a:extLst>
              <a:ext uri="{FF2B5EF4-FFF2-40B4-BE49-F238E27FC236}">
                <a16:creationId xmlns:a16="http://schemas.microsoft.com/office/drawing/2014/main" id="{3F1758A3-2F24-5843-B8F2-4BA4AC049913}"/>
              </a:ext>
            </a:extLst>
          </p:cNvPr>
          <p:cNvSpPr>
            <a:spLocks noGrp="1"/>
          </p:cNvSpPr>
          <p:nvPr>
            <p:ph type="dt" sz="half" idx="10"/>
          </p:nvPr>
        </p:nvSpPr>
        <p:spPr/>
        <p:txBody>
          <a:bodyPr/>
          <a:lstStyle/>
          <a:p>
            <a:r>
              <a:rPr lang="de-DE"/>
              <a:t>21.07.2022</a:t>
            </a:r>
            <a:endParaRPr lang="de-DE" dirty="0"/>
          </a:p>
        </p:txBody>
      </p:sp>
      <p:sp>
        <p:nvSpPr>
          <p:cNvPr id="32" name="Rounded Rectangle 31">
            <a:extLst>
              <a:ext uri="{FF2B5EF4-FFF2-40B4-BE49-F238E27FC236}">
                <a16:creationId xmlns:a16="http://schemas.microsoft.com/office/drawing/2014/main" id="{C04453F9-553D-784E-88C7-C569704A34AA}"/>
              </a:ext>
            </a:extLst>
          </p:cNvPr>
          <p:cNvSpPr/>
          <p:nvPr/>
        </p:nvSpPr>
        <p:spPr>
          <a:xfrm>
            <a:off x="4775540" y="3272440"/>
            <a:ext cx="7086600" cy="9906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
            </a:pPr>
            <a:r>
              <a:rPr lang="en-US" sz="2400" dirty="0">
                <a:solidFill>
                  <a:schemeClr val="tx1"/>
                </a:solidFill>
              </a:rPr>
              <a:t>Pressure/stress is a good tool to investigate the interplay between SC and CDW orders</a:t>
            </a:r>
          </a:p>
        </p:txBody>
      </p:sp>
      <p:grpSp>
        <p:nvGrpSpPr>
          <p:cNvPr id="5" name="Group 4">
            <a:extLst>
              <a:ext uri="{FF2B5EF4-FFF2-40B4-BE49-F238E27FC236}">
                <a16:creationId xmlns:a16="http://schemas.microsoft.com/office/drawing/2014/main" id="{B19F6C3B-59A9-2244-8C79-5CA36F14EB42}"/>
              </a:ext>
            </a:extLst>
          </p:cNvPr>
          <p:cNvGrpSpPr/>
          <p:nvPr/>
        </p:nvGrpSpPr>
        <p:grpSpPr>
          <a:xfrm>
            <a:off x="432483" y="1415646"/>
            <a:ext cx="3581400" cy="2623810"/>
            <a:chOff x="228600" y="1066800"/>
            <a:chExt cx="3581400" cy="2623810"/>
          </a:xfrm>
        </p:grpSpPr>
        <p:pic>
          <p:nvPicPr>
            <p:cNvPr id="25" name="Picture 3">
              <a:extLst>
                <a:ext uri="{FF2B5EF4-FFF2-40B4-BE49-F238E27FC236}">
                  <a16:creationId xmlns:a16="http://schemas.microsoft.com/office/drawing/2014/main" id="{7B4FD57E-DA52-8C43-BF38-723EF50EBAD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516"/>
            <a:stretch/>
          </p:blipFill>
          <p:spPr bwMode="auto">
            <a:xfrm>
              <a:off x="228600" y="1066800"/>
              <a:ext cx="3581400" cy="24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896A17B9-3D73-A146-A9EE-C630E5271E76}"/>
                </a:ext>
              </a:extLst>
            </p:cNvPr>
            <p:cNvSpPr txBox="1"/>
            <p:nvPr/>
          </p:nvSpPr>
          <p:spPr>
            <a:xfrm>
              <a:off x="533400" y="3429000"/>
              <a:ext cx="2424062" cy="261610"/>
            </a:xfrm>
            <a:prstGeom prst="rect">
              <a:avLst/>
            </a:prstGeom>
            <a:noFill/>
          </p:spPr>
          <p:txBody>
            <a:bodyPr wrap="none" rtlCol="0">
              <a:spAutoFit/>
            </a:bodyPr>
            <a:lstStyle/>
            <a:p>
              <a:r>
                <a:rPr lang="de-DE" sz="1100" dirty="0">
                  <a:solidFill>
                    <a:srgbClr val="0432FF"/>
                  </a:solidFill>
                  <a:latin typeface="Calibri" panose="020F0502020204030204" pitchFamily="34" charset="0"/>
                  <a:cs typeface="Calibri" panose="020F0502020204030204" pitchFamily="34" charset="0"/>
                </a:rPr>
                <a:t>B. </a:t>
              </a:r>
              <a:r>
                <a:rPr lang="de-DE" sz="1100" dirty="0" err="1">
                  <a:solidFill>
                    <a:srgbClr val="0432FF"/>
                  </a:solidFill>
                  <a:latin typeface="Calibri" panose="020F0502020204030204" pitchFamily="34" charset="0"/>
                  <a:cs typeface="Calibri" panose="020F0502020204030204" pitchFamily="34" charset="0"/>
                </a:rPr>
                <a:t>Keimer</a:t>
              </a:r>
              <a:r>
                <a:rPr lang="de-DE" sz="1100" dirty="0">
                  <a:solidFill>
                    <a:srgbClr val="0432FF"/>
                  </a:solidFill>
                  <a:latin typeface="Calibri" panose="020F0502020204030204" pitchFamily="34" charset="0"/>
                  <a:cs typeface="Calibri" panose="020F0502020204030204" pitchFamily="34" charset="0"/>
                </a:rPr>
                <a:t> et al. Nature </a:t>
              </a:r>
              <a:r>
                <a:rPr lang="de-DE" sz="1100" b="1" dirty="0">
                  <a:solidFill>
                    <a:srgbClr val="0432FF"/>
                  </a:solidFill>
                  <a:latin typeface="Calibri" panose="020F0502020204030204" pitchFamily="34" charset="0"/>
                  <a:cs typeface="Calibri" panose="020F0502020204030204" pitchFamily="34" charset="0"/>
                </a:rPr>
                <a:t>518</a:t>
              </a:r>
              <a:r>
                <a:rPr lang="de-DE" sz="1100" dirty="0">
                  <a:solidFill>
                    <a:srgbClr val="0432FF"/>
                  </a:solidFill>
                  <a:latin typeface="Calibri" panose="020F0502020204030204" pitchFamily="34" charset="0"/>
                  <a:cs typeface="Calibri" panose="020F0502020204030204" pitchFamily="34" charset="0"/>
                </a:rPr>
                <a:t>, 179 (2015)</a:t>
              </a:r>
            </a:p>
          </p:txBody>
        </p:sp>
      </p:grpSp>
      <p:sp>
        <p:nvSpPr>
          <p:cNvPr id="8" name="TextBox 7">
            <a:extLst>
              <a:ext uri="{FF2B5EF4-FFF2-40B4-BE49-F238E27FC236}">
                <a16:creationId xmlns:a16="http://schemas.microsoft.com/office/drawing/2014/main" id="{D5A22E5B-CCBD-2343-B3BB-69E053CDBC95}"/>
              </a:ext>
            </a:extLst>
          </p:cNvPr>
          <p:cNvSpPr txBox="1"/>
          <p:nvPr/>
        </p:nvSpPr>
        <p:spPr>
          <a:xfrm>
            <a:off x="2718483" y="1491846"/>
            <a:ext cx="1120820" cy="369332"/>
          </a:xfrm>
          <a:prstGeom prst="rect">
            <a:avLst/>
          </a:prstGeom>
          <a:noFill/>
        </p:spPr>
        <p:txBody>
          <a:bodyPr wrap="none" rtlCol="0">
            <a:spAutoFit/>
          </a:bodyPr>
          <a:lstStyle/>
          <a:p>
            <a:r>
              <a:rPr lang="en-US" dirty="0">
                <a:solidFill>
                  <a:srgbClr val="FF0000"/>
                </a:solidFill>
              </a:rPr>
              <a:t>Cuprates</a:t>
            </a:r>
          </a:p>
        </p:txBody>
      </p:sp>
      <p:grpSp>
        <p:nvGrpSpPr>
          <p:cNvPr id="40" name="Group 39">
            <a:extLst>
              <a:ext uri="{FF2B5EF4-FFF2-40B4-BE49-F238E27FC236}">
                <a16:creationId xmlns:a16="http://schemas.microsoft.com/office/drawing/2014/main" id="{591379E8-788C-D341-BC4B-29CE86ADA4D1}"/>
              </a:ext>
            </a:extLst>
          </p:cNvPr>
          <p:cNvGrpSpPr/>
          <p:nvPr/>
        </p:nvGrpSpPr>
        <p:grpSpPr>
          <a:xfrm>
            <a:off x="4492564" y="1191027"/>
            <a:ext cx="7577925" cy="1884840"/>
            <a:chOff x="4822467" y="1114827"/>
            <a:chExt cx="7577925" cy="1884840"/>
          </a:xfrm>
        </p:grpSpPr>
        <p:pic>
          <p:nvPicPr>
            <p:cNvPr id="41" name="Picture 40" descr="Text&#10;&#10;Description automatically generated">
              <a:extLst>
                <a:ext uri="{FF2B5EF4-FFF2-40B4-BE49-F238E27FC236}">
                  <a16:creationId xmlns:a16="http://schemas.microsoft.com/office/drawing/2014/main" id="{09138DB4-1A53-5D4D-B7B5-A3422F4A69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9424" y="1114827"/>
              <a:ext cx="4310968" cy="1143000"/>
            </a:xfrm>
            <a:prstGeom prst="rect">
              <a:avLst/>
            </a:prstGeom>
            <a:ln>
              <a:solidFill>
                <a:schemeClr val="tx2"/>
              </a:solidFill>
            </a:ln>
          </p:spPr>
        </p:pic>
        <p:pic>
          <p:nvPicPr>
            <p:cNvPr id="42" name="Picture 41" descr="Text&#10;&#10;Description automatically generated">
              <a:extLst>
                <a:ext uri="{FF2B5EF4-FFF2-40B4-BE49-F238E27FC236}">
                  <a16:creationId xmlns:a16="http://schemas.microsoft.com/office/drawing/2014/main" id="{C06A30FF-A569-994C-BD55-14E07FAC6E6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35502" y="1545921"/>
              <a:ext cx="3124200" cy="1453746"/>
            </a:xfrm>
            <a:prstGeom prst="rect">
              <a:avLst/>
            </a:prstGeom>
          </p:spPr>
        </p:pic>
        <p:pic>
          <p:nvPicPr>
            <p:cNvPr id="43" name="Picture 42">
              <a:extLst>
                <a:ext uri="{FF2B5EF4-FFF2-40B4-BE49-F238E27FC236}">
                  <a16:creationId xmlns:a16="http://schemas.microsoft.com/office/drawing/2014/main" id="{06F4002D-807D-7842-9A36-0A27C4DC56A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22467" y="1310560"/>
              <a:ext cx="2971800" cy="183193"/>
            </a:xfrm>
            <a:prstGeom prst="rect">
              <a:avLst/>
            </a:prstGeom>
          </p:spPr>
        </p:pic>
      </p:grpSp>
      <p:sp>
        <p:nvSpPr>
          <p:cNvPr id="2" name="Slide Number Placeholder 1">
            <a:extLst>
              <a:ext uri="{FF2B5EF4-FFF2-40B4-BE49-F238E27FC236}">
                <a16:creationId xmlns:a16="http://schemas.microsoft.com/office/drawing/2014/main" id="{82B948CE-39C5-9547-BCFD-FC1A245F870F}"/>
              </a:ext>
            </a:extLst>
          </p:cNvPr>
          <p:cNvSpPr>
            <a:spLocks noGrp="1"/>
          </p:cNvSpPr>
          <p:nvPr>
            <p:ph type="sldNum" sz="quarter" idx="12"/>
          </p:nvPr>
        </p:nvSpPr>
        <p:spPr/>
        <p:txBody>
          <a:bodyPr/>
          <a:lstStyle/>
          <a:p>
            <a:fld id="{61696EC4-B4CF-4701-AD06-A8439D6D8E12}" type="slidenum">
              <a:rPr lang="de-DE" smtClean="0"/>
              <a:t>14</a:t>
            </a:fld>
            <a:endParaRPr lang="de-DE"/>
          </a:p>
        </p:txBody>
      </p:sp>
      <p:sp>
        <p:nvSpPr>
          <p:cNvPr id="7" name="Rounded Rectangle 6">
            <a:extLst>
              <a:ext uri="{FF2B5EF4-FFF2-40B4-BE49-F238E27FC236}">
                <a16:creationId xmlns:a16="http://schemas.microsoft.com/office/drawing/2014/main" id="{BA5BDB75-11DF-9C8A-1852-DEE044C8FFB0}"/>
              </a:ext>
            </a:extLst>
          </p:cNvPr>
          <p:cNvSpPr/>
          <p:nvPr/>
        </p:nvSpPr>
        <p:spPr>
          <a:xfrm>
            <a:off x="288000" y="4356530"/>
            <a:ext cx="11574140" cy="1872622"/>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a:extLst>
              <a:ext uri="{FF2B5EF4-FFF2-40B4-BE49-F238E27FC236}">
                <a16:creationId xmlns:a16="http://schemas.microsoft.com/office/drawing/2014/main" id="{96EDC044-4138-35F1-B577-7F079FF96BD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23260" y="5581452"/>
            <a:ext cx="44914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25">
            <a:extLst>
              <a:ext uri="{FF2B5EF4-FFF2-40B4-BE49-F238E27FC236}">
                <a16:creationId xmlns:a16="http://schemas.microsoft.com/office/drawing/2014/main" id="{D7E2366C-8FC5-C0AC-FD54-CD5DF9428DD6}"/>
              </a:ext>
            </a:extLst>
          </p:cNvPr>
          <p:cNvSpPr txBox="1">
            <a:spLocks noChangeArrowheads="1"/>
          </p:cNvSpPr>
          <p:nvPr/>
        </p:nvSpPr>
        <p:spPr bwMode="auto">
          <a:xfrm>
            <a:off x="7848600" y="5467152"/>
            <a:ext cx="39373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rgbClr val="FF0000"/>
                </a:solidFill>
                <a:latin typeface="Raspoutine Classic" pitchFamily="50" charset="0"/>
              </a:defRPr>
            </a:lvl1pPr>
            <a:lvl2pPr marL="742950" indent="-285750" eaLnBrk="0" hangingPunct="0">
              <a:defRPr>
                <a:solidFill>
                  <a:srgbClr val="FF0000"/>
                </a:solidFill>
                <a:latin typeface="Raspoutine Classic" pitchFamily="50" charset="0"/>
              </a:defRPr>
            </a:lvl2pPr>
            <a:lvl3pPr marL="1143000" indent="-228600" eaLnBrk="0" hangingPunct="0">
              <a:defRPr>
                <a:solidFill>
                  <a:srgbClr val="FF0000"/>
                </a:solidFill>
                <a:latin typeface="Raspoutine Classic" pitchFamily="50" charset="0"/>
              </a:defRPr>
            </a:lvl3pPr>
            <a:lvl4pPr marL="1600200" indent="-228600" eaLnBrk="0" hangingPunct="0">
              <a:defRPr>
                <a:solidFill>
                  <a:srgbClr val="FF0000"/>
                </a:solidFill>
                <a:latin typeface="Raspoutine Classic" pitchFamily="50" charset="0"/>
              </a:defRPr>
            </a:lvl4pPr>
            <a:lvl5pPr marL="2057400" indent="-228600" eaLnBrk="0" hangingPunct="0">
              <a:defRPr>
                <a:solidFill>
                  <a:srgbClr val="FF0000"/>
                </a:solidFill>
                <a:latin typeface="Raspoutine Classic" pitchFamily="50" charset="0"/>
              </a:defRPr>
            </a:lvl5pPr>
            <a:lvl6pPr marL="2514600" indent="-228600" algn="ctr" eaLnBrk="0" fontAlgn="base" hangingPunct="0">
              <a:spcBef>
                <a:spcPct val="0"/>
              </a:spcBef>
              <a:spcAft>
                <a:spcPct val="0"/>
              </a:spcAft>
              <a:defRPr>
                <a:solidFill>
                  <a:srgbClr val="FF0000"/>
                </a:solidFill>
                <a:latin typeface="Raspoutine Classic" pitchFamily="50" charset="0"/>
              </a:defRPr>
            </a:lvl6pPr>
            <a:lvl7pPr marL="2971800" indent="-228600" algn="ctr" eaLnBrk="0" fontAlgn="base" hangingPunct="0">
              <a:spcBef>
                <a:spcPct val="0"/>
              </a:spcBef>
              <a:spcAft>
                <a:spcPct val="0"/>
              </a:spcAft>
              <a:defRPr>
                <a:solidFill>
                  <a:srgbClr val="FF0000"/>
                </a:solidFill>
                <a:latin typeface="Raspoutine Classic" pitchFamily="50" charset="0"/>
              </a:defRPr>
            </a:lvl7pPr>
            <a:lvl8pPr marL="3429000" indent="-228600" algn="ctr" eaLnBrk="0" fontAlgn="base" hangingPunct="0">
              <a:spcBef>
                <a:spcPct val="0"/>
              </a:spcBef>
              <a:spcAft>
                <a:spcPct val="0"/>
              </a:spcAft>
              <a:defRPr>
                <a:solidFill>
                  <a:srgbClr val="FF0000"/>
                </a:solidFill>
                <a:latin typeface="Raspoutine Classic" pitchFamily="50" charset="0"/>
              </a:defRPr>
            </a:lvl8pPr>
            <a:lvl9pPr marL="3886200" indent="-228600" algn="ctr" eaLnBrk="0" fontAlgn="base" hangingPunct="0">
              <a:spcBef>
                <a:spcPct val="0"/>
              </a:spcBef>
              <a:spcAft>
                <a:spcPct val="0"/>
              </a:spcAft>
              <a:defRPr>
                <a:solidFill>
                  <a:srgbClr val="FF0000"/>
                </a:solidFill>
                <a:latin typeface="Raspoutine Classic" pitchFamily="50" charset="0"/>
              </a:defRPr>
            </a:lvl9pPr>
          </a:lstStyle>
          <a:p>
            <a:pPr marL="457200" indent="-457200" eaLnBrk="1" hangingPunct="1">
              <a:buAutoNum type="alphaUcPeriod"/>
            </a:pPr>
            <a:r>
              <a:rPr lang="en-US" sz="2000" dirty="0" err="1">
                <a:solidFill>
                  <a:schemeClr val="tx1"/>
                </a:solidFill>
                <a:latin typeface="Calibri" pitchFamily="34" charset="0"/>
                <a:cs typeface="Calibri" pitchFamily="34" charset="0"/>
              </a:rPr>
              <a:t>Bosak</a:t>
            </a:r>
            <a:r>
              <a:rPr lang="en-US" sz="2000" dirty="0">
                <a:solidFill>
                  <a:schemeClr val="tx1"/>
                </a:solidFill>
                <a:latin typeface="Calibri" pitchFamily="34" charset="0"/>
                <a:cs typeface="Calibri" pitchFamily="34" charset="0"/>
              </a:rPr>
              <a:t>, G. </a:t>
            </a:r>
            <a:r>
              <a:rPr lang="en-US" sz="2000" dirty="0" err="1">
                <a:solidFill>
                  <a:schemeClr val="tx1"/>
                </a:solidFill>
                <a:latin typeface="Calibri" pitchFamily="34" charset="0"/>
                <a:cs typeface="Calibri" pitchFamily="34" charset="0"/>
              </a:rPr>
              <a:t>Garbarino</a:t>
            </a:r>
            <a:r>
              <a:rPr lang="en-US" sz="2000" dirty="0">
                <a:solidFill>
                  <a:schemeClr val="tx1"/>
                </a:solidFill>
                <a:latin typeface="Calibri" pitchFamily="34" charset="0"/>
                <a:cs typeface="Calibri" pitchFamily="34" charset="0"/>
              </a:rPr>
              <a:t>, M. </a:t>
            </a:r>
            <a:r>
              <a:rPr lang="en-US" sz="2000" dirty="0" err="1">
                <a:solidFill>
                  <a:schemeClr val="tx1"/>
                </a:solidFill>
                <a:latin typeface="Calibri" pitchFamily="34" charset="0"/>
                <a:cs typeface="Calibri" pitchFamily="34" charset="0"/>
              </a:rPr>
              <a:t>Krisch</a:t>
            </a:r>
            <a:endParaRPr lang="en-US" sz="2000" dirty="0">
              <a:solidFill>
                <a:schemeClr val="tx1"/>
              </a:solidFill>
              <a:latin typeface="Calibri" pitchFamily="34" charset="0"/>
              <a:cs typeface="Calibri" pitchFamily="34" charset="0"/>
            </a:endParaRPr>
          </a:p>
          <a:p>
            <a:pPr eaLnBrk="1" hangingPunct="1"/>
            <a:r>
              <a:rPr lang="en-US" sz="2000" dirty="0">
                <a:solidFill>
                  <a:schemeClr val="tx1"/>
                </a:solidFill>
                <a:latin typeface="Calibri" pitchFamily="34" charset="0"/>
                <a:cs typeface="Calibri" pitchFamily="34" charset="0"/>
              </a:rPr>
              <a:t>N. Brookes, K. </a:t>
            </a:r>
            <a:r>
              <a:rPr lang="en-US" sz="2000" dirty="0" err="1">
                <a:solidFill>
                  <a:schemeClr val="tx1"/>
                </a:solidFill>
                <a:latin typeface="Calibri" pitchFamily="34" charset="0"/>
                <a:cs typeface="Calibri" pitchFamily="34" charset="0"/>
              </a:rPr>
              <a:t>Kummer</a:t>
            </a:r>
            <a:endParaRPr lang="en-US" sz="2000" dirty="0">
              <a:solidFill>
                <a:schemeClr val="tx1"/>
              </a:solidFill>
              <a:latin typeface="Calibri" pitchFamily="34" charset="0"/>
              <a:cs typeface="Calibri" pitchFamily="34" charset="0"/>
            </a:endParaRPr>
          </a:p>
        </p:txBody>
      </p:sp>
      <p:sp>
        <p:nvSpPr>
          <p:cNvPr id="12" name="TextBox 11">
            <a:extLst>
              <a:ext uri="{FF2B5EF4-FFF2-40B4-BE49-F238E27FC236}">
                <a16:creationId xmlns:a16="http://schemas.microsoft.com/office/drawing/2014/main" id="{833FFE28-7B41-2C92-024D-DFF21D313878}"/>
              </a:ext>
            </a:extLst>
          </p:cNvPr>
          <p:cNvSpPr txBox="1"/>
          <p:nvPr/>
        </p:nvSpPr>
        <p:spPr>
          <a:xfrm>
            <a:off x="1968203" y="4543511"/>
            <a:ext cx="4332906" cy="707886"/>
          </a:xfrm>
          <a:prstGeom prst="rect">
            <a:avLst/>
          </a:prstGeom>
          <a:solidFill>
            <a:schemeClr val="bg1"/>
          </a:solidFill>
          <a:ln>
            <a:noFill/>
          </a:ln>
          <a:effectLst/>
        </p:spPr>
        <p:txBody>
          <a:bodyPr wrap="square" rtlCol="0">
            <a:spAutoFit/>
          </a:bodyPr>
          <a:lstStyle/>
          <a:p>
            <a:r>
              <a:rPr lang="en-US" sz="2000" b="1" dirty="0">
                <a:latin typeface="Calibri" pitchFamily="34" charset="0"/>
                <a:cs typeface="Calibri" pitchFamily="34" charset="0"/>
              </a:rPr>
              <a:t>S. M. </a:t>
            </a:r>
            <a:r>
              <a:rPr lang="en-US" sz="2000" b="1" dirty="0" err="1">
                <a:latin typeface="Calibri" pitchFamily="34" charset="0"/>
                <a:cs typeface="Calibri" pitchFamily="34" charset="0"/>
              </a:rPr>
              <a:t>Souliou</a:t>
            </a:r>
            <a:r>
              <a:rPr lang="en-US" sz="2000" b="1" dirty="0">
                <a:latin typeface="Calibri" pitchFamily="34" charset="0"/>
                <a:cs typeface="Calibri" pitchFamily="34" charset="0"/>
              </a:rPr>
              <a:t>, I. </a:t>
            </a:r>
            <a:r>
              <a:rPr lang="en-US" sz="2000" b="1" dirty="0" err="1">
                <a:latin typeface="Calibri" pitchFamily="34" charset="0"/>
                <a:cs typeface="Calibri" pitchFamily="34" charset="0"/>
              </a:rPr>
              <a:t>Vinograd</a:t>
            </a:r>
            <a:r>
              <a:rPr lang="en-US" sz="2000" dirty="0">
                <a:latin typeface="Calibri" pitchFamily="34" charset="0"/>
                <a:cs typeface="Calibri" pitchFamily="34" charset="0"/>
              </a:rPr>
              <a:t>, </a:t>
            </a:r>
            <a:r>
              <a:rPr lang="en-US" sz="2000" dirty="0">
                <a:solidFill>
                  <a:schemeClr val="tx1"/>
                </a:solidFill>
                <a:latin typeface="Calibri" pitchFamily="34" charset="0"/>
                <a:cs typeface="Calibri" pitchFamily="34" charset="0"/>
              </a:rPr>
              <a:t>R. Heid</a:t>
            </a:r>
          </a:p>
          <a:p>
            <a:r>
              <a:rPr lang="en-US" sz="2000" b="1" dirty="0">
                <a:latin typeface="Calibri" pitchFamily="34" charset="0"/>
                <a:cs typeface="Calibri" pitchFamily="34" charset="0"/>
              </a:rPr>
              <a:t>A. </a:t>
            </a:r>
            <a:r>
              <a:rPr lang="en-US" sz="2000" b="1" dirty="0" err="1">
                <a:latin typeface="Calibri" pitchFamily="34" charset="0"/>
                <a:cs typeface="Calibri" pitchFamily="34" charset="0"/>
              </a:rPr>
              <a:t>Haghighirad</a:t>
            </a:r>
            <a:r>
              <a:rPr lang="en-US" sz="2000" b="1" dirty="0">
                <a:latin typeface="Calibri" pitchFamily="34" charset="0"/>
                <a:cs typeface="Calibri" pitchFamily="34" charset="0"/>
              </a:rPr>
              <a:t>, </a:t>
            </a:r>
            <a:r>
              <a:rPr lang="en-US" sz="2000" dirty="0">
                <a:latin typeface="Calibri" pitchFamily="34" charset="0"/>
                <a:cs typeface="Calibri" pitchFamily="34" charset="0"/>
              </a:rPr>
              <a:t>M. Merz, T. </a:t>
            </a:r>
            <a:r>
              <a:rPr lang="en-US" sz="2000" dirty="0" err="1">
                <a:latin typeface="Calibri" pitchFamily="34" charset="0"/>
                <a:cs typeface="Calibri" pitchFamily="34" charset="0"/>
              </a:rPr>
              <a:t>Lacmann</a:t>
            </a:r>
            <a:endParaRPr lang="en-US" sz="2000" dirty="0">
              <a:solidFill>
                <a:schemeClr val="tx1"/>
              </a:solidFill>
              <a:latin typeface="Calibri" pitchFamily="34" charset="0"/>
              <a:cs typeface="Calibri" pitchFamily="34" charset="0"/>
            </a:endParaRPr>
          </a:p>
        </p:txBody>
      </p:sp>
      <p:pic>
        <p:nvPicPr>
          <p:cNvPr id="13" name="Picture 2" descr="http://www.photonics4life.eu/var/plain_site/storage/images/p4l/about-photonics4life/members-partners/karlsruhe-institute-of-technology/12353-5-eng-US/Karlsruhe-Institute-of-Technology.png">
            <a:extLst>
              <a:ext uri="{FF2B5EF4-FFF2-40B4-BE49-F238E27FC236}">
                <a16:creationId xmlns:a16="http://schemas.microsoft.com/office/drawing/2014/main" id="{9E7DF49E-B4C8-D66D-4C9B-292D98533C0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6603" y="4695911"/>
            <a:ext cx="1156918"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Keimer_Poster_ppt">
            <a:extLst>
              <a:ext uri="{FF2B5EF4-FFF2-40B4-BE49-F238E27FC236}">
                <a16:creationId xmlns:a16="http://schemas.microsoft.com/office/drawing/2014/main" id="{D97E7AAC-6E2B-F907-A574-8BA5F61E444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5646" y="5408880"/>
            <a:ext cx="685800" cy="77043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a:extLst>
              <a:ext uri="{FF2B5EF4-FFF2-40B4-BE49-F238E27FC236}">
                <a16:creationId xmlns:a16="http://schemas.microsoft.com/office/drawing/2014/main" id="{B520CF43-FE5A-B397-6B9C-E117F40B35DB}"/>
              </a:ext>
            </a:extLst>
          </p:cNvPr>
          <p:cNvSpPr txBox="1">
            <a:spLocks noChangeArrowheads="1"/>
          </p:cNvSpPr>
          <p:nvPr/>
        </p:nvSpPr>
        <p:spPr bwMode="auto">
          <a:xfrm>
            <a:off x="1911680" y="5455084"/>
            <a:ext cx="43786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rgbClr val="FF0000"/>
                </a:solidFill>
                <a:latin typeface="Raspoutine Classic" pitchFamily="50" charset="0"/>
              </a:defRPr>
            </a:lvl1pPr>
            <a:lvl2pPr marL="742950" indent="-285750" eaLnBrk="0" hangingPunct="0">
              <a:defRPr>
                <a:solidFill>
                  <a:srgbClr val="FF0000"/>
                </a:solidFill>
                <a:latin typeface="Raspoutine Classic" pitchFamily="50" charset="0"/>
              </a:defRPr>
            </a:lvl2pPr>
            <a:lvl3pPr marL="1143000" indent="-228600" eaLnBrk="0" hangingPunct="0">
              <a:defRPr>
                <a:solidFill>
                  <a:srgbClr val="FF0000"/>
                </a:solidFill>
                <a:latin typeface="Raspoutine Classic" pitchFamily="50" charset="0"/>
              </a:defRPr>
            </a:lvl3pPr>
            <a:lvl4pPr marL="1600200" indent="-228600" eaLnBrk="0" hangingPunct="0">
              <a:defRPr>
                <a:solidFill>
                  <a:srgbClr val="FF0000"/>
                </a:solidFill>
                <a:latin typeface="Raspoutine Classic" pitchFamily="50" charset="0"/>
              </a:defRPr>
            </a:lvl4pPr>
            <a:lvl5pPr marL="2057400" indent="-228600" eaLnBrk="0" hangingPunct="0">
              <a:defRPr>
                <a:solidFill>
                  <a:srgbClr val="FF0000"/>
                </a:solidFill>
                <a:latin typeface="Raspoutine Classic" pitchFamily="50" charset="0"/>
              </a:defRPr>
            </a:lvl5pPr>
            <a:lvl6pPr marL="2514600" indent="-228600" algn="ctr" eaLnBrk="0" fontAlgn="base" hangingPunct="0">
              <a:spcBef>
                <a:spcPct val="0"/>
              </a:spcBef>
              <a:spcAft>
                <a:spcPct val="0"/>
              </a:spcAft>
              <a:defRPr>
                <a:solidFill>
                  <a:srgbClr val="FF0000"/>
                </a:solidFill>
                <a:latin typeface="Raspoutine Classic" pitchFamily="50" charset="0"/>
              </a:defRPr>
            </a:lvl6pPr>
            <a:lvl7pPr marL="2971800" indent="-228600" algn="ctr" eaLnBrk="0" fontAlgn="base" hangingPunct="0">
              <a:spcBef>
                <a:spcPct val="0"/>
              </a:spcBef>
              <a:spcAft>
                <a:spcPct val="0"/>
              </a:spcAft>
              <a:defRPr>
                <a:solidFill>
                  <a:srgbClr val="FF0000"/>
                </a:solidFill>
                <a:latin typeface="Raspoutine Classic" pitchFamily="50" charset="0"/>
              </a:defRPr>
            </a:lvl7pPr>
            <a:lvl8pPr marL="3429000" indent="-228600" algn="ctr" eaLnBrk="0" fontAlgn="base" hangingPunct="0">
              <a:spcBef>
                <a:spcPct val="0"/>
              </a:spcBef>
              <a:spcAft>
                <a:spcPct val="0"/>
              </a:spcAft>
              <a:defRPr>
                <a:solidFill>
                  <a:srgbClr val="FF0000"/>
                </a:solidFill>
                <a:latin typeface="Raspoutine Classic" pitchFamily="50" charset="0"/>
              </a:defRPr>
            </a:lvl8pPr>
            <a:lvl9pPr marL="3886200" indent="-228600" algn="ctr" eaLnBrk="0" fontAlgn="base" hangingPunct="0">
              <a:spcBef>
                <a:spcPct val="0"/>
              </a:spcBef>
              <a:spcAft>
                <a:spcPct val="0"/>
              </a:spcAft>
              <a:defRPr>
                <a:solidFill>
                  <a:srgbClr val="FF0000"/>
                </a:solidFill>
                <a:latin typeface="Raspoutine Classic" pitchFamily="50" charset="0"/>
              </a:defRPr>
            </a:lvl9pPr>
          </a:lstStyle>
          <a:p>
            <a:pPr eaLnBrk="1" hangingPunct="1"/>
            <a:r>
              <a:rPr lang="en-US" sz="2000" dirty="0">
                <a:solidFill>
                  <a:schemeClr val="tx1"/>
                </a:solidFill>
                <a:latin typeface="Calibri" pitchFamily="34" charset="0"/>
                <a:cs typeface="Calibri" pitchFamily="34" charset="0"/>
              </a:rPr>
              <a:t>H.-H. Kim, E. </a:t>
            </a:r>
            <a:r>
              <a:rPr lang="en-US" sz="2000" dirty="0" err="1">
                <a:solidFill>
                  <a:schemeClr val="tx1"/>
                </a:solidFill>
                <a:latin typeface="Calibri" pitchFamily="34" charset="0"/>
                <a:cs typeface="Calibri" pitchFamily="34" charset="0"/>
              </a:rPr>
              <a:t>Lefrançois</a:t>
            </a:r>
            <a:r>
              <a:rPr lang="en-US" sz="2000" dirty="0">
                <a:solidFill>
                  <a:schemeClr val="tx1"/>
                </a:solidFill>
                <a:latin typeface="Calibri" pitchFamily="34" charset="0"/>
                <a:cs typeface="Calibri" pitchFamily="34" charset="0"/>
              </a:rPr>
              <a:t>, H. </a:t>
            </a:r>
            <a:r>
              <a:rPr lang="en-US" sz="2000" dirty="0" err="1">
                <a:solidFill>
                  <a:schemeClr val="tx1"/>
                </a:solidFill>
                <a:latin typeface="Calibri" pitchFamily="34" charset="0"/>
                <a:cs typeface="Calibri" pitchFamily="34" charset="0"/>
              </a:rPr>
              <a:t>Gretarsson</a:t>
            </a:r>
            <a:r>
              <a:rPr lang="en-US" sz="2000" dirty="0">
                <a:solidFill>
                  <a:schemeClr val="tx1"/>
                </a:solidFill>
                <a:latin typeface="Calibri" pitchFamily="34" charset="0"/>
                <a:cs typeface="Calibri" pitchFamily="34" charset="0"/>
              </a:rPr>
              <a:t>, M. </a:t>
            </a:r>
            <a:r>
              <a:rPr lang="en-US" sz="2000" dirty="0" err="1">
                <a:solidFill>
                  <a:schemeClr val="tx1"/>
                </a:solidFill>
                <a:latin typeface="Calibri" pitchFamily="34" charset="0"/>
                <a:cs typeface="Calibri" pitchFamily="34" charset="0"/>
              </a:rPr>
              <a:t>Minola</a:t>
            </a:r>
            <a:r>
              <a:rPr lang="en-US" sz="2000" dirty="0">
                <a:solidFill>
                  <a:schemeClr val="tx1"/>
                </a:solidFill>
                <a:latin typeface="Calibri" pitchFamily="34" charset="0"/>
                <a:cs typeface="Calibri" pitchFamily="34" charset="0"/>
              </a:rPr>
              <a:t>, S. Nakata, B. </a:t>
            </a:r>
            <a:r>
              <a:rPr lang="en-US" sz="2000" dirty="0" err="1">
                <a:solidFill>
                  <a:schemeClr val="tx1"/>
                </a:solidFill>
                <a:latin typeface="Calibri" pitchFamily="34" charset="0"/>
                <a:cs typeface="Calibri" pitchFamily="34" charset="0"/>
              </a:rPr>
              <a:t>Keimer</a:t>
            </a:r>
            <a:endParaRPr lang="en-US" sz="2000" dirty="0">
              <a:solidFill>
                <a:schemeClr val="tx1"/>
              </a:solidFill>
              <a:latin typeface="Calibri" pitchFamily="34" charset="0"/>
              <a:cs typeface="Calibri" pitchFamily="34" charset="0"/>
            </a:endParaRPr>
          </a:p>
        </p:txBody>
      </p:sp>
      <p:sp>
        <p:nvSpPr>
          <p:cNvPr id="16" name="TextBox 15">
            <a:extLst>
              <a:ext uri="{FF2B5EF4-FFF2-40B4-BE49-F238E27FC236}">
                <a16:creationId xmlns:a16="http://schemas.microsoft.com/office/drawing/2014/main" id="{77C2B91F-DA5F-1170-8B06-AD383ABCE1EA}"/>
              </a:ext>
            </a:extLst>
          </p:cNvPr>
          <p:cNvSpPr txBox="1"/>
          <p:nvPr/>
        </p:nvSpPr>
        <p:spPr>
          <a:xfrm>
            <a:off x="8229600" y="4585850"/>
            <a:ext cx="3674400" cy="707886"/>
          </a:xfrm>
          <a:prstGeom prst="rect">
            <a:avLst/>
          </a:prstGeom>
          <a:noFill/>
        </p:spPr>
        <p:txBody>
          <a:bodyPr wrap="square" rtlCol="0">
            <a:spAutoFit/>
          </a:bodyPr>
          <a:lstStyle/>
          <a:p>
            <a:r>
              <a:rPr lang="de-DE" sz="2000" b="1" dirty="0">
                <a:latin typeface="Calibri" panose="020F0502020204030204" pitchFamily="34" charset="0"/>
                <a:cs typeface="Calibri" panose="020F0502020204030204" pitchFamily="34" charset="0"/>
              </a:rPr>
              <a:t>C.W. Hicks</a:t>
            </a:r>
            <a:r>
              <a:rPr lang="de-DE" sz="2000" dirty="0">
                <a:latin typeface="Calibri" panose="020F0502020204030204" pitchFamily="34" charset="0"/>
                <a:cs typeface="Calibri" panose="020F0502020204030204" pitchFamily="34" charset="0"/>
              </a:rPr>
              <a:t>, M. E. Barber, </a:t>
            </a:r>
          </a:p>
          <a:p>
            <a:r>
              <a:rPr lang="de-DE" sz="2000" dirty="0">
                <a:latin typeface="Calibri" panose="020F0502020204030204" pitchFamily="34" charset="0"/>
                <a:cs typeface="Calibri" panose="020F0502020204030204" pitchFamily="34" charset="0"/>
              </a:rPr>
              <a:t>H. </a:t>
            </a:r>
            <a:r>
              <a:rPr lang="de-DE" sz="2000" dirty="0" err="1">
                <a:latin typeface="Calibri" panose="020F0502020204030204" pitchFamily="34" charset="0"/>
                <a:cs typeface="Calibri" panose="020F0502020204030204" pitchFamily="34" charset="0"/>
              </a:rPr>
              <a:t>Noad</a:t>
            </a:r>
            <a:r>
              <a:rPr lang="de-DE" sz="2000" dirty="0">
                <a:latin typeface="Calibri" panose="020F0502020204030204" pitchFamily="34" charset="0"/>
                <a:cs typeface="Calibri" panose="020F0502020204030204" pitchFamily="34" charset="0"/>
              </a:rPr>
              <a:t>, K. </a:t>
            </a:r>
            <a:r>
              <a:rPr lang="de-DE" sz="2000" dirty="0" err="1">
                <a:latin typeface="Calibri" panose="020F0502020204030204" pitchFamily="34" charset="0"/>
                <a:cs typeface="Calibri" panose="020F0502020204030204" pitchFamily="34" charset="0"/>
              </a:rPr>
              <a:t>Ishida</a:t>
            </a:r>
            <a:r>
              <a:rPr lang="de-DE" sz="2000" dirty="0">
                <a:latin typeface="Calibri" panose="020F0502020204030204" pitchFamily="34" charset="0"/>
                <a:cs typeface="Calibri" panose="020F0502020204030204" pitchFamily="34" charset="0"/>
              </a:rPr>
              <a:t>, A.P. Mackenzie</a:t>
            </a:r>
          </a:p>
        </p:txBody>
      </p:sp>
      <p:pic>
        <p:nvPicPr>
          <p:cNvPr id="17" name="Picture 16">
            <a:extLst>
              <a:ext uri="{FF2B5EF4-FFF2-40B4-BE49-F238E27FC236}">
                <a16:creationId xmlns:a16="http://schemas.microsoft.com/office/drawing/2014/main" id="{6BEB8C4D-015E-DEF8-06C6-15223C3386AD}"/>
              </a:ext>
            </a:extLst>
          </p:cNvPr>
          <p:cNvPicPr>
            <a:picLocks noChangeAspect="1"/>
          </p:cNvPicPr>
          <p:nvPr/>
        </p:nvPicPr>
        <p:blipFill>
          <a:blip r:embed="rId10"/>
          <a:stretch>
            <a:fillRect/>
          </a:stretch>
        </p:blipFill>
        <p:spPr>
          <a:xfrm>
            <a:off x="7024691" y="4596226"/>
            <a:ext cx="1204909" cy="602455"/>
          </a:xfrm>
          <a:prstGeom prst="rect">
            <a:avLst/>
          </a:prstGeom>
        </p:spPr>
      </p:pic>
      <p:pic>
        <p:nvPicPr>
          <p:cNvPr id="18" name="Picture 17">
            <a:extLst>
              <a:ext uri="{FF2B5EF4-FFF2-40B4-BE49-F238E27FC236}">
                <a16:creationId xmlns:a16="http://schemas.microsoft.com/office/drawing/2014/main" id="{4E0E74FF-3DD1-A399-45EC-C64538B1F7E4}"/>
              </a:ext>
            </a:extLst>
          </p:cNvPr>
          <p:cNvPicPr>
            <a:picLocks noChangeAspect="1"/>
          </p:cNvPicPr>
          <p:nvPr/>
        </p:nvPicPr>
        <p:blipFill>
          <a:blip r:embed="rId11"/>
          <a:stretch>
            <a:fillRect/>
          </a:stretch>
        </p:blipFill>
        <p:spPr>
          <a:xfrm>
            <a:off x="7665216" y="2453942"/>
            <a:ext cx="4390255" cy="621925"/>
          </a:xfrm>
          <a:prstGeom prst="rect">
            <a:avLst/>
          </a:prstGeom>
          <a:solidFill>
            <a:schemeClr val="tx2"/>
          </a:solidFill>
          <a:ln>
            <a:solidFill>
              <a:schemeClr val="tx2"/>
            </a:solidFill>
          </a:ln>
        </p:spPr>
      </p:pic>
    </p:spTree>
    <p:extLst>
      <p:ext uri="{BB962C8B-B14F-4D97-AF65-F5344CB8AC3E}">
        <p14:creationId xmlns:p14="http://schemas.microsoft.com/office/powerpoint/2010/main" val="1604261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p:nvPr/>
        </p:nvSpPr>
        <p:spPr bwMode="auto">
          <a:xfrm>
            <a:off x="1295400" y="1905000"/>
            <a:ext cx="9753600" cy="1905000"/>
          </a:xfrm>
          <a:prstGeom prst="roundRect">
            <a:avLst>
              <a:gd name="adj" fmla="val 0"/>
            </a:avLst>
          </a:prstGeom>
          <a:solidFill>
            <a:schemeClr val="bg1"/>
          </a:solidFill>
          <a:ln w="571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en-US">
              <a:solidFill>
                <a:srgbClr val="FF0000"/>
              </a:solidFill>
              <a:latin typeface="Raspoutine Classic" pitchFamily="50" charset="0"/>
            </a:endParaRPr>
          </a:p>
        </p:txBody>
      </p:sp>
      <p:sp>
        <p:nvSpPr>
          <p:cNvPr id="5" name="TextBox 4"/>
          <p:cNvSpPr txBox="1"/>
          <p:nvPr/>
        </p:nvSpPr>
        <p:spPr>
          <a:xfrm>
            <a:off x="288000" y="511314"/>
            <a:ext cx="4924361" cy="707886"/>
          </a:xfrm>
          <a:prstGeom prst="rect">
            <a:avLst/>
          </a:prstGeom>
          <a:noFill/>
        </p:spPr>
        <p:txBody>
          <a:bodyPr wrap="none" rtlCol="0">
            <a:spAutoFit/>
          </a:bodyPr>
          <a:lstStyle/>
          <a:p>
            <a:r>
              <a:rPr lang="en-US" sz="4000" b="1" dirty="0">
                <a:solidFill>
                  <a:schemeClr val="accent1"/>
                </a:solidFill>
                <a:latin typeface="Calibri" pitchFamily="34" charset="0"/>
              </a:rPr>
              <a:t>Charge Density Wave?</a:t>
            </a:r>
          </a:p>
        </p:txBody>
      </p:sp>
      <p:cxnSp>
        <p:nvCxnSpPr>
          <p:cNvPr id="75" name="Straight Connector 74"/>
          <p:cNvCxnSpPr/>
          <p:nvPr/>
        </p:nvCxnSpPr>
        <p:spPr bwMode="auto">
          <a:xfrm>
            <a:off x="10443021" y="2264089"/>
            <a:ext cx="1054444" cy="892652"/>
          </a:xfrm>
          <a:prstGeom prst="line">
            <a:avLst/>
          </a:prstGeom>
          <a:solidFill>
            <a:schemeClr val="accent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a:extLst>
              <a:ext uri="{FF2B5EF4-FFF2-40B4-BE49-F238E27FC236}">
                <a16:creationId xmlns:a16="http://schemas.microsoft.com/office/drawing/2014/main" id="{BDB5B959-126D-704B-9038-886EA73D1311}"/>
              </a:ext>
            </a:extLst>
          </p:cNvPr>
          <p:cNvGrpSpPr/>
          <p:nvPr/>
        </p:nvGrpSpPr>
        <p:grpSpPr>
          <a:xfrm>
            <a:off x="1283517" y="1905000"/>
            <a:ext cx="9777366" cy="1880174"/>
            <a:chOff x="2655117" y="4724401"/>
            <a:chExt cx="9777366" cy="1880174"/>
          </a:xfrm>
        </p:grpSpPr>
        <p:grpSp>
          <p:nvGrpSpPr>
            <p:cNvPr id="2" name="Group 1">
              <a:extLst>
                <a:ext uri="{FF2B5EF4-FFF2-40B4-BE49-F238E27FC236}">
                  <a16:creationId xmlns:a16="http://schemas.microsoft.com/office/drawing/2014/main" id="{094A458B-2769-D54C-97C9-E1207BC32D02}"/>
                </a:ext>
              </a:extLst>
            </p:cNvPr>
            <p:cNvGrpSpPr/>
            <p:nvPr/>
          </p:nvGrpSpPr>
          <p:grpSpPr>
            <a:xfrm>
              <a:off x="2667000" y="5257800"/>
              <a:ext cx="9765483" cy="1346775"/>
              <a:chOff x="2667000" y="5257800"/>
              <a:chExt cx="9765483" cy="1346775"/>
            </a:xfrm>
          </p:grpSpPr>
          <p:pic>
            <p:nvPicPr>
              <p:cNvPr id="29" name="Picture 28" descr="Chart&#10;&#10;Description automatically generated with medium confidence">
                <a:extLst>
                  <a:ext uri="{FF2B5EF4-FFF2-40B4-BE49-F238E27FC236}">
                    <a16:creationId xmlns:a16="http://schemas.microsoft.com/office/drawing/2014/main" id="{CDA64122-17E3-A44A-A148-5ACE297E0D2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67000" y="5257800"/>
                <a:ext cx="7998558" cy="1295400"/>
              </a:xfrm>
              <a:prstGeom prst="rect">
                <a:avLst/>
              </a:prstGeom>
            </p:spPr>
          </p:pic>
          <p:cxnSp>
            <p:nvCxnSpPr>
              <p:cNvPr id="31" name="Straight Arrow Connector 30">
                <a:extLst>
                  <a:ext uri="{FF2B5EF4-FFF2-40B4-BE49-F238E27FC236}">
                    <a16:creationId xmlns:a16="http://schemas.microsoft.com/office/drawing/2014/main" id="{DDC838D8-1D51-E14C-A5FE-9DFF33361968}"/>
                  </a:ext>
                </a:extLst>
              </p:cNvPr>
              <p:cNvCxnSpPr>
                <a:cxnSpLocks/>
              </p:cNvCxnSpPr>
              <p:nvPr/>
            </p:nvCxnSpPr>
            <p:spPr>
              <a:xfrm>
                <a:off x="8610600" y="5715000"/>
                <a:ext cx="1295400"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81A6B5BE-7BF1-424A-9909-A3AD0CE81364}"/>
                  </a:ext>
                </a:extLst>
              </p:cNvPr>
              <p:cNvSpPr txBox="1"/>
              <p:nvPr/>
            </p:nvSpPr>
            <p:spPr>
              <a:xfrm>
                <a:off x="10744200" y="6019800"/>
                <a:ext cx="1688283" cy="584775"/>
              </a:xfrm>
              <a:prstGeom prst="rect">
                <a:avLst/>
              </a:prstGeom>
              <a:noFill/>
            </p:spPr>
            <p:txBody>
              <a:bodyPr wrap="none" rtlCol="0">
                <a:spAutoFit/>
              </a:bodyPr>
              <a:lstStyle/>
              <a:p>
                <a:r>
                  <a:rPr lang="en-US" sz="1600" dirty="0"/>
                  <a:t>M. Leroux </a:t>
                </a:r>
              </a:p>
              <a:p>
                <a:r>
                  <a:rPr lang="en-US" sz="1600" dirty="0"/>
                  <a:t>PhD thesis 2012</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6EED361-8239-8847-9822-E237FBFDFDE4}"/>
                      </a:ext>
                    </a:extLst>
                  </p:cNvPr>
                  <p:cNvSpPr txBox="1"/>
                  <p:nvPr/>
                </p:nvSpPr>
                <p:spPr>
                  <a:xfrm>
                    <a:off x="10287000" y="5257800"/>
                    <a:ext cx="1435393" cy="5675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solidFill>
                                    <a:srgbClr val="0432FF"/>
                                  </a:solidFill>
                                  <a:latin typeface="Cambria Math" panose="02040503050406030204" pitchFamily="18" charset="0"/>
                                </a:rPr>
                              </m:ctrlPr>
                            </m:sSubPr>
                            <m:e>
                              <m:r>
                                <a:rPr lang="de-DE" i="1" smtClean="0">
                                  <a:solidFill>
                                    <a:srgbClr val="0432FF"/>
                                  </a:solidFill>
                                  <a:latin typeface="Cambria Math" panose="02040503050406030204" pitchFamily="18" charset="0"/>
                                  <a:ea typeface="Cambria Math" panose="02040503050406030204" pitchFamily="18" charset="0"/>
                                </a:rPr>
                                <m:t>𝜆</m:t>
                              </m:r>
                            </m:e>
                            <m:sub>
                              <m:r>
                                <a:rPr lang="de-DE" b="0" i="1" smtClean="0">
                                  <a:solidFill>
                                    <a:srgbClr val="0432FF"/>
                                  </a:solidFill>
                                  <a:latin typeface="Cambria Math" panose="02040503050406030204" pitchFamily="18" charset="0"/>
                                </a:rPr>
                                <m:t>𝐶𝐷𝑊</m:t>
                              </m:r>
                            </m:sub>
                          </m:sSub>
                          <m:r>
                            <a:rPr lang="de-DE" b="0" i="1" smtClean="0">
                              <a:solidFill>
                                <a:srgbClr val="0432FF"/>
                              </a:solidFill>
                              <a:latin typeface="Cambria Math" panose="02040503050406030204" pitchFamily="18" charset="0"/>
                            </a:rPr>
                            <m:t>=</m:t>
                          </m:r>
                          <m:f>
                            <m:fPr>
                              <m:ctrlPr>
                                <a:rPr lang="de-DE" b="0" i="1" smtClean="0">
                                  <a:solidFill>
                                    <a:srgbClr val="0432FF"/>
                                  </a:solidFill>
                                  <a:latin typeface="Cambria Math" panose="02040503050406030204" pitchFamily="18" charset="0"/>
                                </a:rPr>
                              </m:ctrlPr>
                            </m:fPr>
                            <m:num>
                              <m:r>
                                <a:rPr lang="de-DE" b="0" i="1" smtClean="0">
                                  <a:solidFill>
                                    <a:srgbClr val="0432FF"/>
                                  </a:solidFill>
                                  <a:latin typeface="Cambria Math" panose="02040503050406030204" pitchFamily="18" charset="0"/>
                                </a:rPr>
                                <m:t>2</m:t>
                              </m:r>
                              <m:r>
                                <a:rPr lang="de-DE" b="0" i="1" smtClean="0">
                                  <a:solidFill>
                                    <a:srgbClr val="0432FF"/>
                                  </a:solidFill>
                                  <a:latin typeface="Cambria Math" panose="02040503050406030204" pitchFamily="18" charset="0"/>
                                  <a:ea typeface="Cambria Math" panose="02040503050406030204" pitchFamily="18" charset="0"/>
                                </a:rPr>
                                <m:t>𝜋</m:t>
                              </m:r>
                            </m:num>
                            <m:den>
                              <m:sSub>
                                <m:sSubPr>
                                  <m:ctrlPr>
                                    <a:rPr lang="de-DE" i="1">
                                      <a:solidFill>
                                        <a:srgbClr val="0432FF"/>
                                      </a:solidFill>
                                      <a:latin typeface="Cambria Math" panose="02040503050406030204" pitchFamily="18" charset="0"/>
                                    </a:rPr>
                                  </m:ctrlPr>
                                </m:sSubPr>
                                <m:e>
                                  <m:r>
                                    <a:rPr lang="de-DE" b="0" i="1" smtClean="0">
                                      <a:solidFill>
                                        <a:srgbClr val="0432FF"/>
                                      </a:solidFill>
                                      <a:latin typeface="Cambria Math" panose="02040503050406030204" pitchFamily="18" charset="0"/>
                                      <a:ea typeface="Cambria Math" panose="02040503050406030204" pitchFamily="18" charset="0"/>
                                    </a:rPr>
                                    <m:t>𝑄</m:t>
                                  </m:r>
                                </m:e>
                                <m:sub>
                                  <m:r>
                                    <a:rPr lang="de-DE" i="1">
                                      <a:solidFill>
                                        <a:srgbClr val="0432FF"/>
                                      </a:solidFill>
                                      <a:latin typeface="Cambria Math" panose="02040503050406030204" pitchFamily="18" charset="0"/>
                                    </a:rPr>
                                    <m:t>𝐶𝐷𝑊</m:t>
                                  </m:r>
                                </m:sub>
                              </m:sSub>
                            </m:den>
                          </m:f>
                        </m:oMath>
                      </m:oMathPara>
                    </a14:m>
                    <a:endParaRPr lang="de-DE" dirty="0">
                      <a:solidFill>
                        <a:srgbClr val="0432FF"/>
                      </a:solidFill>
                    </a:endParaRPr>
                  </a:p>
                </p:txBody>
              </p:sp>
            </mc:Choice>
            <mc:Fallback xmlns="">
              <p:sp>
                <p:nvSpPr>
                  <p:cNvPr id="33" name="TextBox 32">
                    <a:extLst>
                      <a:ext uri="{FF2B5EF4-FFF2-40B4-BE49-F238E27FC236}">
                        <a16:creationId xmlns:a16="http://schemas.microsoft.com/office/drawing/2014/main" id="{66EED361-8239-8847-9822-E237FBFDFDE4}"/>
                      </a:ext>
                    </a:extLst>
                  </p:cNvPr>
                  <p:cNvSpPr txBox="1">
                    <a:spLocks noRot="1" noChangeAspect="1" noMove="1" noResize="1" noEditPoints="1" noAdjustHandles="1" noChangeArrowheads="1" noChangeShapeType="1" noTextEdit="1"/>
                  </p:cNvSpPr>
                  <p:nvPr/>
                </p:nvSpPr>
                <p:spPr>
                  <a:xfrm>
                    <a:off x="10287000" y="5257800"/>
                    <a:ext cx="1435393" cy="567528"/>
                  </a:xfrm>
                  <a:prstGeom prst="rect">
                    <a:avLst/>
                  </a:prstGeom>
                  <a:blipFill>
                    <a:blip r:embed="rId4"/>
                    <a:stretch>
                      <a:fillRect l="-3540" t="-6667" r="-885" b="-13333"/>
                    </a:stretch>
                  </a:blipFill>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AD658E50-7F0E-EB4C-A53C-BA974F4463CE}"/>
                </a:ext>
              </a:extLst>
            </p:cNvPr>
            <p:cNvSpPr txBox="1"/>
            <p:nvPr/>
          </p:nvSpPr>
          <p:spPr>
            <a:xfrm>
              <a:off x="2655117" y="4724401"/>
              <a:ext cx="1104790" cy="523220"/>
            </a:xfrm>
            <a:prstGeom prst="rect">
              <a:avLst/>
            </a:prstGeom>
            <a:noFill/>
          </p:spPr>
          <p:txBody>
            <a:bodyPr wrap="none" rtlCol="0">
              <a:spAutoFit/>
            </a:bodyPr>
            <a:lstStyle/>
            <a:p>
              <a:r>
                <a:rPr lang="en-US" sz="2800" b="1" dirty="0"/>
                <a:t>Metal</a:t>
              </a:r>
            </a:p>
          </p:txBody>
        </p:sp>
        <p:sp>
          <p:nvSpPr>
            <p:cNvPr id="92" name="TextBox 91">
              <a:extLst>
                <a:ext uri="{FF2B5EF4-FFF2-40B4-BE49-F238E27FC236}">
                  <a16:creationId xmlns:a16="http://schemas.microsoft.com/office/drawing/2014/main" id="{6B892C30-A624-4C4A-A54F-E064C5F9718A}"/>
                </a:ext>
              </a:extLst>
            </p:cNvPr>
            <p:cNvSpPr txBox="1"/>
            <p:nvPr/>
          </p:nvSpPr>
          <p:spPr>
            <a:xfrm>
              <a:off x="6705600" y="4800600"/>
              <a:ext cx="1042273" cy="523220"/>
            </a:xfrm>
            <a:prstGeom prst="rect">
              <a:avLst/>
            </a:prstGeom>
            <a:noFill/>
          </p:spPr>
          <p:txBody>
            <a:bodyPr wrap="none" rtlCol="0">
              <a:spAutoFit/>
            </a:bodyPr>
            <a:lstStyle/>
            <a:p>
              <a:r>
                <a:rPr lang="en-US" sz="2800" b="1" dirty="0"/>
                <a:t>CDW</a:t>
              </a:r>
              <a:endParaRPr lang="en-US" sz="2000" b="1" dirty="0"/>
            </a:p>
          </p:txBody>
        </p:sp>
      </p:grpSp>
      <p:sp>
        <p:nvSpPr>
          <p:cNvPr id="6" name="Date Placeholder 5">
            <a:extLst>
              <a:ext uri="{FF2B5EF4-FFF2-40B4-BE49-F238E27FC236}">
                <a16:creationId xmlns:a16="http://schemas.microsoft.com/office/drawing/2014/main" id="{B14BA3AE-0061-9A4D-8FA3-85D012EB2A15}"/>
              </a:ext>
            </a:extLst>
          </p:cNvPr>
          <p:cNvSpPr>
            <a:spLocks noGrp="1"/>
          </p:cNvSpPr>
          <p:nvPr>
            <p:ph type="dt" sz="half" idx="10"/>
          </p:nvPr>
        </p:nvSpPr>
        <p:spPr/>
        <p:txBody>
          <a:bodyPr/>
          <a:lstStyle/>
          <a:p>
            <a:r>
              <a:rPr lang="de-DE"/>
              <a:t>27.01.2023</a:t>
            </a:r>
            <a:endParaRPr lang="de-DE" dirty="0"/>
          </a:p>
        </p:txBody>
      </p:sp>
      <p:sp>
        <p:nvSpPr>
          <p:cNvPr id="3" name="TextBox 2">
            <a:extLst>
              <a:ext uri="{FF2B5EF4-FFF2-40B4-BE49-F238E27FC236}">
                <a16:creationId xmlns:a16="http://schemas.microsoft.com/office/drawing/2014/main" id="{A24D7768-00D1-3844-83F8-D4B4E8A7FB02}"/>
              </a:ext>
            </a:extLst>
          </p:cNvPr>
          <p:cNvSpPr txBox="1"/>
          <p:nvPr/>
        </p:nvSpPr>
        <p:spPr>
          <a:xfrm>
            <a:off x="868447" y="4218082"/>
            <a:ext cx="10455105" cy="2062103"/>
          </a:xfrm>
          <a:prstGeom prst="rect">
            <a:avLst/>
          </a:prstGeom>
          <a:noFill/>
        </p:spPr>
        <p:txBody>
          <a:bodyPr wrap="none" rtlCol="0">
            <a:spAutoFit/>
          </a:bodyPr>
          <a:lstStyle/>
          <a:p>
            <a:pPr algn="ctr"/>
            <a:r>
              <a:rPr lang="en-US" sz="3200" i="1" dirty="0"/>
              <a:t>Instability of a metallic system towards the formation of a</a:t>
            </a:r>
          </a:p>
          <a:p>
            <a:pPr algn="ctr"/>
            <a:r>
              <a:rPr lang="en-US" sz="3200" i="1" dirty="0"/>
              <a:t> periodic modulation of the charge density </a:t>
            </a:r>
          </a:p>
          <a:p>
            <a:pPr algn="ctr"/>
            <a:endParaRPr lang="en-US" sz="3200" i="1" dirty="0"/>
          </a:p>
          <a:p>
            <a:pPr algn="ctr"/>
            <a:r>
              <a:rPr lang="en-US" sz="3200" i="1" dirty="0"/>
              <a:t>Original prediction: R. </a:t>
            </a:r>
            <a:r>
              <a:rPr lang="en-US" sz="3200" i="1" dirty="0" err="1"/>
              <a:t>Peierls</a:t>
            </a:r>
            <a:r>
              <a:rPr lang="en-US" sz="3200" i="1" dirty="0"/>
              <a:t> in the 50s on 1D chains</a:t>
            </a:r>
          </a:p>
        </p:txBody>
      </p:sp>
      <p:sp>
        <p:nvSpPr>
          <p:cNvPr id="7" name="Slide Number Placeholder 6">
            <a:extLst>
              <a:ext uri="{FF2B5EF4-FFF2-40B4-BE49-F238E27FC236}">
                <a16:creationId xmlns:a16="http://schemas.microsoft.com/office/drawing/2014/main" id="{B5A1B024-7FB9-E04B-8903-E94F2C5C820D}"/>
              </a:ext>
            </a:extLst>
          </p:cNvPr>
          <p:cNvSpPr>
            <a:spLocks noGrp="1"/>
          </p:cNvSpPr>
          <p:nvPr>
            <p:ph type="sldNum" sz="quarter" idx="12"/>
          </p:nvPr>
        </p:nvSpPr>
        <p:spPr/>
        <p:txBody>
          <a:bodyPr/>
          <a:lstStyle/>
          <a:p>
            <a:fld id="{61696EC4-B4CF-4701-AD06-A8439D6D8E12}" type="slidenum">
              <a:rPr lang="de-DE" smtClean="0"/>
              <a:t>15</a:t>
            </a:fld>
            <a:endParaRPr lang="de-DE"/>
          </a:p>
        </p:txBody>
      </p:sp>
    </p:spTree>
    <p:extLst>
      <p:ext uri="{BB962C8B-B14F-4D97-AF65-F5344CB8AC3E}">
        <p14:creationId xmlns:p14="http://schemas.microsoft.com/office/powerpoint/2010/main" val="376307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DFBF97D7-CD57-3346-889F-77A2F3B520B9}"/>
              </a:ext>
            </a:extLst>
          </p:cNvPr>
          <p:cNvSpPr/>
          <p:nvPr/>
        </p:nvSpPr>
        <p:spPr>
          <a:xfrm>
            <a:off x="228600" y="1066800"/>
            <a:ext cx="3886200" cy="26670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4FF5B8-9396-854C-9192-A7834A3877EA}"/>
              </a:ext>
            </a:extLst>
          </p:cNvPr>
          <p:cNvSpPr txBox="1"/>
          <p:nvPr/>
        </p:nvSpPr>
        <p:spPr>
          <a:xfrm>
            <a:off x="170969" y="533400"/>
            <a:ext cx="8126905" cy="584775"/>
          </a:xfrm>
          <a:prstGeom prst="rect">
            <a:avLst/>
          </a:prstGeom>
          <a:noFill/>
        </p:spPr>
        <p:txBody>
          <a:bodyPr wrap="none" rtlCol="0">
            <a:spAutoFit/>
          </a:bodyPr>
          <a:lstStyle/>
          <a:p>
            <a:r>
              <a:rPr lang="en-US" sz="3200" b="1" dirty="0">
                <a:solidFill>
                  <a:schemeClr val="accent1"/>
                </a:solidFill>
                <a:latin typeface="Calibri" pitchFamily="34" charset="0"/>
              </a:rPr>
              <a:t>Charge density waves and superconductivity….</a:t>
            </a:r>
          </a:p>
        </p:txBody>
      </p:sp>
      <p:sp>
        <p:nvSpPr>
          <p:cNvPr id="4" name="Date Placeholder 3">
            <a:extLst>
              <a:ext uri="{FF2B5EF4-FFF2-40B4-BE49-F238E27FC236}">
                <a16:creationId xmlns:a16="http://schemas.microsoft.com/office/drawing/2014/main" id="{3F1758A3-2F24-5843-B8F2-4BA4AC049913}"/>
              </a:ext>
            </a:extLst>
          </p:cNvPr>
          <p:cNvSpPr>
            <a:spLocks noGrp="1"/>
          </p:cNvSpPr>
          <p:nvPr>
            <p:ph type="dt" sz="half" idx="10"/>
          </p:nvPr>
        </p:nvSpPr>
        <p:spPr/>
        <p:txBody>
          <a:bodyPr/>
          <a:lstStyle/>
          <a:p>
            <a:r>
              <a:rPr lang="de-DE"/>
              <a:t>25.01.2022</a:t>
            </a:r>
            <a:endParaRPr lang="de-DE" dirty="0"/>
          </a:p>
        </p:txBody>
      </p:sp>
      <p:grpSp>
        <p:nvGrpSpPr>
          <p:cNvPr id="20" name="Group 19">
            <a:extLst>
              <a:ext uri="{FF2B5EF4-FFF2-40B4-BE49-F238E27FC236}">
                <a16:creationId xmlns:a16="http://schemas.microsoft.com/office/drawing/2014/main" id="{5B1EE5ED-6C4A-F647-832A-47578D84C1C3}"/>
              </a:ext>
            </a:extLst>
          </p:cNvPr>
          <p:cNvGrpSpPr/>
          <p:nvPr/>
        </p:nvGrpSpPr>
        <p:grpSpPr>
          <a:xfrm>
            <a:off x="4648200" y="1143000"/>
            <a:ext cx="3886200" cy="2700010"/>
            <a:chOff x="4648200" y="1143000"/>
            <a:chExt cx="3886200" cy="2700010"/>
          </a:xfrm>
        </p:grpSpPr>
        <p:sp>
          <p:nvSpPr>
            <p:cNvPr id="32" name="Rounded Rectangle 31">
              <a:extLst>
                <a:ext uri="{FF2B5EF4-FFF2-40B4-BE49-F238E27FC236}">
                  <a16:creationId xmlns:a16="http://schemas.microsoft.com/office/drawing/2014/main" id="{C04453F9-553D-784E-88C7-C569704A34AA}"/>
                </a:ext>
              </a:extLst>
            </p:cNvPr>
            <p:cNvSpPr/>
            <p:nvPr/>
          </p:nvSpPr>
          <p:spPr>
            <a:xfrm>
              <a:off x="4648200" y="1143000"/>
              <a:ext cx="3886200" cy="26670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975C2A8-CD70-7742-B97A-768AD0584553}"/>
                </a:ext>
              </a:extLst>
            </p:cNvPr>
            <p:cNvGrpSpPr/>
            <p:nvPr/>
          </p:nvGrpSpPr>
          <p:grpSpPr>
            <a:xfrm>
              <a:off x="4800600" y="1143000"/>
              <a:ext cx="3429000" cy="2700010"/>
              <a:chOff x="5410200" y="1066800"/>
              <a:chExt cx="3429000" cy="2700010"/>
            </a:xfrm>
          </p:grpSpPr>
          <p:pic>
            <p:nvPicPr>
              <p:cNvPr id="11" name="Picture 10">
                <a:extLst>
                  <a:ext uri="{FF2B5EF4-FFF2-40B4-BE49-F238E27FC236}">
                    <a16:creationId xmlns:a16="http://schemas.microsoft.com/office/drawing/2014/main" id="{53EC24EA-FFBC-5D43-B02C-E5DDE898E60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410200" y="1066800"/>
                <a:ext cx="3352800" cy="2570271"/>
              </a:xfrm>
              <a:prstGeom prst="rect">
                <a:avLst/>
              </a:prstGeom>
            </p:spPr>
          </p:pic>
          <p:sp>
            <p:nvSpPr>
              <p:cNvPr id="18" name="Rectangle 17">
                <a:extLst>
                  <a:ext uri="{FF2B5EF4-FFF2-40B4-BE49-F238E27FC236}">
                    <a16:creationId xmlns:a16="http://schemas.microsoft.com/office/drawing/2014/main" id="{5F3F145A-C4B1-FB4B-8222-FE0DB2E689BD}"/>
                  </a:ext>
                </a:extLst>
              </p:cNvPr>
              <p:cNvSpPr/>
              <p:nvPr/>
            </p:nvSpPr>
            <p:spPr>
              <a:xfrm>
                <a:off x="6172200" y="3505200"/>
                <a:ext cx="2667000" cy="261610"/>
              </a:xfrm>
              <a:prstGeom prst="rect">
                <a:avLst/>
              </a:prstGeom>
            </p:spPr>
            <p:txBody>
              <a:bodyPr wrap="square">
                <a:spAutoFit/>
              </a:bodyPr>
              <a:lstStyle/>
              <a:p>
                <a:r>
                  <a:rPr lang="en-US" sz="1100" dirty="0">
                    <a:solidFill>
                      <a:srgbClr val="0432FF"/>
                    </a:solidFill>
                    <a:latin typeface="Calibri" panose="020F0502020204030204" pitchFamily="34" charset="0"/>
                    <a:cs typeface="Calibri" panose="020F0502020204030204" pitchFamily="34" charset="0"/>
                  </a:rPr>
                  <a:t>Chu and Knapp Phys. Lett. 46A, 33 (1973)</a:t>
                </a:r>
              </a:p>
            </p:txBody>
          </p:sp>
        </p:grpSp>
      </p:grpSp>
      <p:grpSp>
        <p:nvGrpSpPr>
          <p:cNvPr id="5" name="Group 4">
            <a:extLst>
              <a:ext uri="{FF2B5EF4-FFF2-40B4-BE49-F238E27FC236}">
                <a16:creationId xmlns:a16="http://schemas.microsoft.com/office/drawing/2014/main" id="{B19F6C3B-59A9-2244-8C79-5CA36F14EB42}"/>
              </a:ext>
            </a:extLst>
          </p:cNvPr>
          <p:cNvGrpSpPr/>
          <p:nvPr/>
        </p:nvGrpSpPr>
        <p:grpSpPr>
          <a:xfrm>
            <a:off x="304800" y="1066800"/>
            <a:ext cx="3581400" cy="2623810"/>
            <a:chOff x="228600" y="1066800"/>
            <a:chExt cx="3581400" cy="2623810"/>
          </a:xfrm>
        </p:grpSpPr>
        <p:pic>
          <p:nvPicPr>
            <p:cNvPr id="25" name="Picture 3">
              <a:extLst>
                <a:ext uri="{FF2B5EF4-FFF2-40B4-BE49-F238E27FC236}">
                  <a16:creationId xmlns:a16="http://schemas.microsoft.com/office/drawing/2014/main" id="{7B4FD57E-DA52-8C43-BF38-723EF50EBAD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516"/>
            <a:stretch/>
          </p:blipFill>
          <p:spPr bwMode="auto">
            <a:xfrm>
              <a:off x="228600" y="1066800"/>
              <a:ext cx="3581400" cy="245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896A17B9-3D73-A146-A9EE-C630E5271E76}"/>
                </a:ext>
              </a:extLst>
            </p:cNvPr>
            <p:cNvSpPr txBox="1"/>
            <p:nvPr/>
          </p:nvSpPr>
          <p:spPr>
            <a:xfrm>
              <a:off x="533400" y="3429000"/>
              <a:ext cx="2424062" cy="261610"/>
            </a:xfrm>
            <a:prstGeom prst="rect">
              <a:avLst/>
            </a:prstGeom>
            <a:noFill/>
          </p:spPr>
          <p:txBody>
            <a:bodyPr wrap="none" rtlCol="0">
              <a:spAutoFit/>
            </a:bodyPr>
            <a:lstStyle/>
            <a:p>
              <a:r>
                <a:rPr lang="de-DE" sz="1100" dirty="0">
                  <a:solidFill>
                    <a:srgbClr val="0432FF"/>
                  </a:solidFill>
                  <a:latin typeface="Calibri" panose="020F0502020204030204" pitchFamily="34" charset="0"/>
                  <a:cs typeface="Calibri" panose="020F0502020204030204" pitchFamily="34" charset="0"/>
                </a:rPr>
                <a:t>B. </a:t>
              </a:r>
              <a:r>
                <a:rPr lang="de-DE" sz="1100" dirty="0" err="1">
                  <a:solidFill>
                    <a:srgbClr val="0432FF"/>
                  </a:solidFill>
                  <a:latin typeface="Calibri" panose="020F0502020204030204" pitchFamily="34" charset="0"/>
                  <a:cs typeface="Calibri" panose="020F0502020204030204" pitchFamily="34" charset="0"/>
                </a:rPr>
                <a:t>Keimer</a:t>
              </a:r>
              <a:r>
                <a:rPr lang="de-DE" sz="1100" dirty="0">
                  <a:solidFill>
                    <a:srgbClr val="0432FF"/>
                  </a:solidFill>
                  <a:latin typeface="Calibri" panose="020F0502020204030204" pitchFamily="34" charset="0"/>
                  <a:cs typeface="Calibri" panose="020F0502020204030204" pitchFamily="34" charset="0"/>
                </a:rPr>
                <a:t> et al. Nature </a:t>
              </a:r>
              <a:r>
                <a:rPr lang="de-DE" sz="1100" b="1" dirty="0">
                  <a:solidFill>
                    <a:srgbClr val="0432FF"/>
                  </a:solidFill>
                  <a:latin typeface="Calibri" panose="020F0502020204030204" pitchFamily="34" charset="0"/>
                  <a:cs typeface="Calibri" panose="020F0502020204030204" pitchFamily="34" charset="0"/>
                </a:rPr>
                <a:t>518</a:t>
              </a:r>
              <a:r>
                <a:rPr lang="de-DE" sz="1100" dirty="0">
                  <a:solidFill>
                    <a:srgbClr val="0432FF"/>
                  </a:solidFill>
                  <a:latin typeface="Calibri" panose="020F0502020204030204" pitchFamily="34" charset="0"/>
                  <a:cs typeface="Calibri" panose="020F0502020204030204" pitchFamily="34" charset="0"/>
                </a:rPr>
                <a:t>, 179 (2015)</a:t>
              </a:r>
            </a:p>
          </p:txBody>
        </p:sp>
      </p:grpSp>
      <p:sp>
        <p:nvSpPr>
          <p:cNvPr id="8" name="TextBox 7">
            <a:extLst>
              <a:ext uri="{FF2B5EF4-FFF2-40B4-BE49-F238E27FC236}">
                <a16:creationId xmlns:a16="http://schemas.microsoft.com/office/drawing/2014/main" id="{D5A22E5B-CCBD-2343-B3BB-69E053CDBC95}"/>
              </a:ext>
            </a:extLst>
          </p:cNvPr>
          <p:cNvSpPr txBox="1"/>
          <p:nvPr/>
        </p:nvSpPr>
        <p:spPr>
          <a:xfrm>
            <a:off x="2590800" y="1143000"/>
            <a:ext cx="1120820" cy="369332"/>
          </a:xfrm>
          <a:prstGeom prst="rect">
            <a:avLst/>
          </a:prstGeom>
          <a:noFill/>
        </p:spPr>
        <p:txBody>
          <a:bodyPr wrap="none" rtlCol="0">
            <a:spAutoFit/>
          </a:bodyPr>
          <a:lstStyle/>
          <a:p>
            <a:r>
              <a:rPr lang="en-US" dirty="0">
                <a:solidFill>
                  <a:srgbClr val="FF0000"/>
                </a:solidFill>
              </a:rPr>
              <a:t>Cuprates</a:t>
            </a:r>
          </a:p>
        </p:txBody>
      </p:sp>
      <p:grpSp>
        <p:nvGrpSpPr>
          <p:cNvPr id="35" name="Group 34">
            <a:extLst>
              <a:ext uri="{FF2B5EF4-FFF2-40B4-BE49-F238E27FC236}">
                <a16:creationId xmlns:a16="http://schemas.microsoft.com/office/drawing/2014/main" id="{622B72C5-2B15-6B46-B826-A356D0B0CE31}"/>
              </a:ext>
            </a:extLst>
          </p:cNvPr>
          <p:cNvGrpSpPr/>
          <p:nvPr/>
        </p:nvGrpSpPr>
        <p:grpSpPr>
          <a:xfrm>
            <a:off x="228600" y="3810000"/>
            <a:ext cx="3886200" cy="2471410"/>
            <a:chOff x="228600" y="3810000"/>
            <a:chExt cx="3886200" cy="2471410"/>
          </a:xfrm>
        </p:grpSpPr>
        <p:sp>
          <p:nvSpPr>
            <p:cNvPr id="30" name="Rounded Rectangle 29">
              <a:extLst>
                <a:ext uri="{FF2B5EF4-FFF2-40B4-BE49-F238E27FC236}">
                  <a16:creationId xmlns:a16="http://schemas.microsoft.com/office/drawing/2014/main" id="{5D66599D-6020-4545-804C-DD98F44D43D2}"/>
                </a:ext>
              </a:extLst>
            </p:cNvPr>
            <p:cNvSpPr/>
            <p:nvPr/>
          </p:nvSpPr>
          <p:spPr>
            <a:xfrm>
              <a:off x="228600" y="3810000"/>
              <a:ext cx="3886200" cy="24384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3765AEB-EA45-0E41-AA29-615473F12959}"/>
                </a:ext>
              </a:extLst>
            </p:cNvPr>
            <p:cNvGrpSpPr/>
            <p:nvPr/>
          </p:nvGrpSpPr>
          <p:grpSpPr>
            <a:xfrm>
              <a:off x="304800" y="3810000"/>
              <a:ext cx="3429000" cy="2471410"/>
              <a:chOff x="457200" y="3733800"/>
              <a:chExt cx="3429000" cy="2471410"/>
            </a:xfrm>
          </p:grpSpPr>
          <p:pic>
            <p:nvPicPr>
              <p:cNvPr id="29" name="Picture 28" descr="Chart&#10;&#10;Description automatically generated">
                <a:extLst>
                  <a:ext uri="{FF2B5EF4-FFF2-40B4-BE49-F238E27FC236}">
                    <a16:creationId xmlns:a16="http://schemas.microsoft.com/office/drawing/2014/main" id="{5AE3D973-793F-C546-8918-D005C8CDA6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3733800"/>
                <a:ext cx="3429000" cy="2284597"/>
              </a:xfrm>
              <a:prstGeom prst="rect">
                <a:avLst/>
              </a:prstGeom>
            </p:spPr>
          </p:pic>
          <p:sp>
            <p:nvSpPr>
              <p:cNvPr id="31" name="Rectangle 30">
                <a:extLst>
                  <a:ext uri="{FF2B5EF4-FFF2-40B4-BE49-F238E27FC236}">
                    <a16:creationId xmlns:a16="http://schemas.microsoft.com/office/drawing/2014/main" id="{CC00DE93-0309-7347-94CC-21DF2CC18390}"/>
                  </a:ext>
                </a:extLst>
              </p:cNvPr>
              <p:cNvSpPr/>
              <p:nvPr/>
            </p:nvSpPr>
            <p:spPr>
              <a:xfrm>
                <a:off x="685800" y="5943600"/>
                <a:ext cx="2791149" cy="261610"/>
              </a:xfrm>
              <a:prstGeom prst="rect">
                <a:avLst/>
              </a:prstGeom>
            </p:spPr>
            <p:txBody>
              <a:bodyPr wrap="none">
                <a:spAutoFit/>
              </a:bodyPr>
              <a:lstStyle/>
              <a:p>
                <a:pPr algn="l"/>
                <a:r>
                  <a:rPr lang="en-US" sz="1100" dirty="0">
                    <a:solidFill>
                      <a:srgbClr val="0432FF"/>
                    </a:solidFill>
                    <a:latin typeface="Calibri" panose="020F0502020204030204" pitchFamily="34" charset="0"/>
                    <a:ea typeface="Tahoma" panose="020B0604030504040204" pitchFamily="34" charset="0"/>
                    <a:cs typeface="Calibri" panose="020F0502020204030204" pitchFamily="34" charset="0"/>
                  </a:rPr>
                  <a:t>Lee </a:t>
                </a:r>
                <a:r>
                  <a:rPr lang="en-US" sz="1100" i="1" dirty="0">
                    <a:solidFill>
                      <a:srgbClr val="0432FF"/>
                    </a:solidFill>
                    <a:latin typeface="Calibri" panose="020F0502020204030204" pitchFamily="34" charset="0"/>
                    <a:ea typeface="Tahoma" panose="020B0604030504040204" pitchFamily="34" charset="0"/>
                    <a:cs typeface="Calibri" panose="020F0502020204030204" pitchFamily="34" charset="0"/>
                  </a:rPr>
                  <a:t>et al.</a:t>
                </a:r>
                <a:r>
                  <a:rPr lang="en-US" sz="1100" dirty="0">
                    <a:solidFill>
                      <a:srgbClr val="0432FF"/>
                    </a:solidFill>
                    <a:latin typeface="Calibri" panose="020F0502020204030204" pitchFamily="34" charset="0"/>
                    <a:ea typeface="Tahoma" panose="020B0604030504040204" pitchFamily="34" charset="0"/>
                    <a:cs typeface="Calibri" panose="020F0502020204030204" pitchFamily="34" charset="0"/>
                  </a:rPr>
                  <a:t> Phys. Rev. Lett. 122,  147601 (2019)</a:t>
                </a:r>
              </a:p>
            </p:txBody>
          </p:sp>
        </p:grpSp>
        <p:sp>
          <p:nvSpPr>
            <p:cNvPr id="22" name="TextBox 21">
              <a:extLst>
                <a:ext uri="{FF2B5EF4-FFF2-40B4-BE49-F238E27FC236}">
                  <a16:creationId xmlns:a16="http://schemas.microsoft.com/office/drawing/2014/main" id="{7A89C732-95AC-5540-8EE1-068DFB22EDAA}"/>
                </a:ext>
              </a:extLst>
            </p:cNvPr>
            <p:cNvSpPr txBox="1"/>
            <p:nvPr/>
          </p:nvSpPr>
          <p:spPr>
            <a:xfrm>
              <a:off x="2438400" y="4724400"/>
              <a:ext cx="1167307" cy="369332"/>
            </a:xfrm>
            <a:prstGeom prst="rect">
              <a:avLst/>
            </a:prstGeom>
            <a:noFill/>
          </p:spPr>
          <p:txBody>
            <a:bodyPr wrap="none" rtlCol="0">
              <a:spAutoFit/>
            </a:bodyPr>
            <a:lstStyle/>
            <a:p>
              <a:r>
                <a:rPr lang="en-US" dirty="0">
                  <a:solidFill>
                    <a:srgbClr val="FF0000"/>
                  </a:solidFill>
                </a:rPr>
                <a:t>BaNi</a:t>
              </a:r>
              <a:r>
                <a:rPr lang="en-US" baseline="-25000" dirty="0">
                  <a:solidFill>
                    <a:srgbClr val="FF0000"/>
                  </a:solidFill>
                </a:rPr>
                <a:t>2</a:t>
              </a:r>
              <a:r>
                <a:rPr lang="en-US" dirty="0">
                  <a:solidFill>
                    <a:srgbClr val="FF0000"/>
                  </a:solidFill>
                </a:rPr>
                <a:t>As</a:t>
              </a:r>
              <a:r>
                <a:rPr lang="en-US" baseline="-25000" dirty="0">
                  <a:solidFill>
                    <a:srgbClr val="FF0000"/>
                  </a:solidFill>
                </a:rPr>
                <a:t>2</a:t>
              </a:r>
            </a:p>
          </p:txBody>
        </p:sp>
      </p:grpSp>
      <p:sp>
        <p:nvSpPr>
          <p:cNvPr id="23" name="TextBox 22">
            <a:extLst>
              <a:ext uri="{FF2B5EF4-FFF2-40B4-BE49-F238E27FC236}">
                <a16:creationId xmlns:a16="http://schemas.microsoft.com/office/drawing/2014/main" id="{B18B17A8-2D2E-024F-B6D6-A54F4C631BCA}"/>
              </a:ext>
            </a:extLst>
          </p:cNvPr>
          <p:cNvSpPr txBox="1"/>
          <p:nvPr/>
        </p:nvSpPr>
        <p:spPr>
          <a:xfrm>
            <a:off x="6781800" y="1219200"/>
            <a:ext cx="1279517" cy="369332"/>
          </a:xfrm>
          <a:prstGeom prst="rect">
            <a:avLst/>
          </a:prstGeom>
          <a:noFill/>
        </p:spPr>
        <p:txBody>
          <a:bodyPr wrap="none" rtlCol="0">
            <a:spAutoFit/>
          </a:bodyPr>
          <a:lstStyle/>
          <a:p>
            <a:r>
              <a:rPr lang="en-US" dirty="0">
                <a:solidFill>
                  <a:srgbClr val="FF0000"/>
                </a:solidFill>
                <a:latin typeface="Symbol" pitchFamily="2" charset="2"/>
              </a:rPr>
              <a:t>a</a:t>
            </a:r>
            <a:r>
              <a:rPr lang="en-US" dirty="0">
                <a:solidFill>
                  <a:srgbClr val="FF0000"/>
                </a:solidFill>
              </a:rPr>
              <a:t>-Uranium</a:t>
            </a:r>
            <a:endParaRPr lang="en-US" baseline="-25000" dirty="0">
              <a:solidFill>
                <a:srgbClr val="FF0000"/>
              </a:solidFill>
            </a:endParaRPr>
          </a:p>
        </p:txBody>
      </p:sp>
      <p:grpSp>
        <p:nvGrpSpPr>
          <p:cNvPr id="15" name="Group 14">
            <a:extLst>
              <a:ext uri="{FF2B5EF4-FFF2-40B4-BE49-F238E27FC236}">
                <a16:creationId xmlns:a16="http://schemas.microsoft.com/office/drawing/2014/main" id="{42F235A2-BCAF-774D-9611-1DDB3D229AD1}"/>
              </a:ext>
            </a:extLst>
          </p:cNvPr>
          <p:cNvGrpSpPr/>
          <p:nvPr/>
        </p:nvGrpSpPr>
        <p:grpSpPr>
          <a:xfrm>
            <a:off x="4648200" y="3886200"/>
            <a:ext cx="3886200" cy="2362200"/>
            <a:chOff x="4648200" y="3886200"/>
            <a:chExt cx="3886200" cy="2362200"/>
          </a:xfrm>
        </p:grpSpPr>
        <p:sp>
          <p:nvSpPr>
            <p:cNvPr id="34" name="Rounded Rectangle 33">
              <a:extLst>
                <a:ext uri="{FF2B5EF4-FFF2-40B4-BE49-F238E27FC236}">
                  <a16:creationId xmlns:a16="http://schemas.microsoft.com/office/drawing/2014/main" id="{F0BCF800-52D6-1047-8C6D-33DA76D373DF}"/>
                </a:ext>
              </a:extLst>
            </p:cNvPr>
            <p:cNvSpPr/>
            <p:nvPr/>
          </p:nvSpPr>
          <p:spPr>
            <a:xfrm>
              <a:off x="4648200" y="3886200"/>
              <a:ext cx="3886200" cy="23622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B242402-4AF9-2746-9266-851CFF23394D}"/>
                </a:ext>
              </a:extLst>
            </p:cNvPr>
            <p:cNvGrpSpPr/>
            <p:nvPr/>
          </p:nvGrpSpPr>
          <p:grpSpPr>
            <a:xfrm>
              <a:off x="5029200" y="3886200"/>
              <a:ext cx="3242953" cy="2336011"/>
              <a:chOff x="5683530" y="3604311"/>
              <a:chExt cx="3242953" cy="2336011"/>
            </a:xfrm>
          </p:grpSpPr>
          <p:pic>
            <p:nvPicPr>
              <p:cNvPr id="13" name="Picture 2">
                <a:extLst>
                  <a:ext uri="{FF2B5EF4-FFF2-40B4-BE49-F238E27FC236}">
                    <a16:creationId xmlns:a16="http://schemas.microsoft.com/office/drawing/2014/main" id="{116FDC5C-9AE8-CA4B-996E-F19FAEC44BA0}"/>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4675" t="8993" r="3203" b="3008"/>
              <a:stretch/>
            </p:blipFill>
            <p:spPr bwMode="auto">
              <a:xfrm>
                <a:off x="5683530" y="3604311"/>
                <a:ext cx="3242953" cy="208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C6B01610-A0D0-C842-BE42-D43DBEF186BA}"/>
                  </a:ext>
                </a:extLst>
              </p:cNvPr>
              <p:cNvSpPr txBox="1"/>
              <p:nvPr/>
            </p:nvSpPr>
            <p:spPr>
              <a:xfrm>
                <a:off x="5988330" y="5678712"/>
                <a:ext cx="2133600" cy="261610"/>
              </a:xfrm>
              <a:prstGeom prst="rect">
                <a:avLst/>
              </a:prstGeom>
              <a:noFill/>
              <a:ln>
                <a:noFill/>
              </a:ln>
              <a:effectLst/>
            </p:spPr>
            <p:txBody>
              <a:bodyPr wrap="square" rtlCol="0">
                <a:spAutoFit/>
              </a:bodyPr>
              <a:lstStyle/>
              <a:p>
                <a:r>
                  <a:rPr lang="en-US" sz="1100" dirty="0">
                    <a:solidFill>
                      <a:srgbClr val="0000FF"/>
                    </a:solidFill>
                    <a:latin typeface="Calibri" pitchFamily="34" charset="0"/>
                    <a:cs typeface="Calibri" pitchFamily="34" charset="0"/>
                  </a:rPr>
                  <a:t>Feng et al. PNAS </a:t>
                </a:r>
                <a:r>
                  <a:rPr lang="en-US" sz="1100" b="1" dirty="0">
                    <a:solidFill>
                      <a:srgbClr val="0000FF"/>
                    </a:solidFill>
                    <a:latin typeface="Calibri" pitchFamily="34" charset="0"/>
                    <a:cs typeface="Calibri" pitchFamily="34" charset="0"/>
                  </a:rPr>
                  <a:t>109</a:t>
                </a:r>
                <a:r>
                  <a:rPr lang="en-US" sz="1100" dirty="0">
                    <a:solidFill>
                      <a:srgbClr val="0000FF"/>
                    </a:solidFill>
                    <a:latin typeface="Calibri" pitchFamily="34" charset="0"/>
                    <a:cs typeface="Calibri" pitchFamily="34" charset="0"/>
                  </a:rPr>
                  <a:t> 7224 </a:t>
                </a:r>
                <a:r>
                  <a:rPr lang="de-DE" sz="1100" dirty="0">
                    <a:solidFill>
                      <a:srgbClr val="0000FF"/>
                    </a:solidFill>
                    <a:latin typeface="Calibri" pitchFamily="34" charset="0"/>
                    <a:cs typeface="Calibri" pitchFamily="34" charset="0"/>
                  </a:rPr>
                  <a:t>(2012)</a:t>
                </a:r>
                <a:endParaRPr lang="en-US" sz="1100" dirty="0">
                  <a:solidFill>
                    <a:srgbClr val="0000FF"/>
                  </a:solidFill>
                  <a:latin typeface="Calibri" pitchFamily="34" charset="0"/>
                  <a:cs typeface="Calibri" pitchFamily="34" charset="0"/>
                </a:endParaRPr>
              </a:p>
            </p:txBody>
          </p:sp>
        </p:grpSp>
        <p:sp>
          <p:nvSpPr>
            <p:cNvPr id="27" name="TextBox 26">
              <a:extLst>
                <a:ext uri="{FF2B5EF4-FFF2-40B4-BE49-F238E27FC236}">
                  <a16:creationId xmlns:a16="http://schemas.microsoft.com/office/drawing/2014/main" id="{16B2B188-A58E-D64D-B447-0EF5548E2EF7}"/>
                </a:ext>
              </a:extLst>
            </p:cNvPr>
            <p:cNvSpPr txBox="1"/>
            <p:nvPr/>
          </p:nvSpPr>
          <p:spPr>
            <a:xfrm>
              <a:off x="6400800" y="4876800"/>
              <a:ext cx="1838965" cy="369332"/>
            </a:xfrm>
            <a:prstGeom prst="rect">
              <a:avLst/>
            </a:prstGeom>
            <a:noFill/>
          </p:spPr>
          <p:txBody>
            <a:bodyPr wrap="none" rtlCol="0">
              <a:spAutoFit/>
            </a:bodyPr>
            <a:lstStyle/>
            <a:p>
              <a:r>
                <a:rPr lang="en-US" dirty="0">
                  <a:solidFill>
                    <a:srgbClr val="FF0000"/>
                  </a:solidFill>
                  <a:cs typeface="Arial" panose="020B0604020202020204" pitchFamily="34" charset="0"/>
                </a:rPr>
                <a:t>dichalcogenides</a:t>
              </a:r>
              <a:endParaRPr lang="en-US" baseline="-25000" dirty="0">
                <a:solidFill>
                  <a:srgbClr val="FF0000"/>
                </a:solidFill>
                <a:cs typeface="Arial" panose="020B0604020202020204" pitchFamily="34" charset="0"/>
              </a:endParaRPr>
            </a:p>
          </p:txBody>
        </p:sp>
      </p:grpSp>
      <p:grpSp>
        <p:nvGrpSpPr>
          <p:cNvPr id="16" name="Group 15">
            <a:extLst>
              <a:ext uri="{FF2B5EF4-FFF2-40B4-BE49-F238E27FC236}">
                <a16:creationId xmlns:a16="http://schemas.microsoft.com/office/drawing/2014/main" id="{3B77C728-840B-9243-95F5-AEEE3CC1AE6D}"/>
              </a:ext>
            </a:extLst>
          </p:cNvPr>
          <p:cNvGrpSpPr/>
          <p:nvPr/>
        </p:nvGrpSpPr>
        <p:grpSpPr>
          <a:xfrm>
            <a:off x="8915400" y="1143000"/>
            <a:ext cx="3200400" cy="5105400"/>
            <a:chOff x="8915400" y="1143000"/>
            <a:chExt cx="3200400" cy="5105400"/>
          </a:xfrm>
        </p:grpSpPr>
        <p:sp>
          <p:nvSpPr>
            <p:cNvPr id="33" name="Rounded Rectangle 32">
              <a:extLst>
                <a:ext uri="{FF2B5EF4-FFF2-40B4-BE49-F238E27FC236}">
                  <a16:creationId xmlns:a16="http://schemas.microsoft.com/office/drawing/2014/main" id="{26CCAC68-9A2E-FA43-B385-EDAA88BBBB38}"/>
                </a:ext>
              </a:extLst>
            </p:cNvPr>
            <p:cNvSpPr/>
            <p:nvPr/>
          </p:nvSpPr>
          <p:spPr>
            <a:xfrm>
              <a:off x="8915400" y="1143000"/>
              <a:ext cx="3200400" cy="51054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594E789-FF02-E24C-9E82-29F22865B214}"/>
                </a:ext>
              </a:extLst>
            </p:cNvPr>
            <p:cNvGrpSpPr/>
            <p:nvPr/>
          </p:nvGrpSpPr>
          <p:grpSpPr>
            <a:xfrm>
              <a:off x="8991600" y="1219200"/>
              <a:ext cx="3048000" cy="4986010"/>
              <a:chOff x="8915400" y="1143000"/>
              <a:chExt cx="3048000" cy="4986010"/>
            </a:xfrm>
          </p:grpSpPr>
          <p:pic>
            <p:nvPicPr>
              <p:cNvPr id="19" name="Picture 18" descr="Graphical user interface, chart&#10;&#10;Description automatically generated">
                <a:extLst>
                  <a:ext uri="{FF2B5EF4-FFF2-40B4-BE49-F238E27FC236}">
                    <a16:creationId xmlns:a16="http://schemas.microsoft.com/office/drawing/2014/main" id="{8A825176-C36A-4549-BD6C-B06AE344901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15400" y="2438400"/>
                <a:ext cx="2771553" cy="3505200"/>
              </a:xfrm>
              <a:prstGeom prst="rect">
                <a:avLst/>
              </a:prstGeom>
            </p:spPr>
          </p:pic>
          <p:pic>
            <p:nvPicPr>
              <p:cNvPr id="21" name="Picture 20" descr="Chart, bubble chart&#10;&#10;Description automatically generated">
                <a:extLst>
                  <a:ext uri="{FF2B5EF4-FFF2-40B4-BE49-F238E27FC236}">
                    <a16:creationId xmlns:a16="http://schemas.microsoft.com/office/drawing/2014/main" id="{29700EF5-37A0-5B47-B043-331575B90F3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067800" y="1143000"/>
                <a:ext cx="2133600" cy="1195109"/>
              </a:xfrm>
              <a:prstGeom prst="rect">
                <a:avLst/>
              </a:prstGeom>
            </p:spPr>
          </p:pic>
          <p:sp>
            <p:nvSpPr>
              <p:cNvPr id="24" name="TextBox 23">
                <a:extLst>
                  <a:ext uri="{FF2B5EF4-FFF2-40B4-BE49-F238E27FC236}">
                    <a16:creationId xmlns:a16="http://schemas.microsoft.com/office/drawing/2014/main" id="{B453BD1F-E51A-A542-96C2-EA04D356F639}"/>
                  </a:ext>
                </a:extLst>
              </p:cNvPr>
              <p:cNvSpPr txBox="1"/>
              <p:nvPr/>
            </p:nvSpPr>
            <p:spPr>
              <a:xfrm>
                <a:off x="8991600" y="2286000"/>
                <a:ext cx="2971800" cy="261610"/>
              </a:xfrm>
              <a:prstGeom prst="rect">
                <a:avLst/>
              </a:prstGeom>
              <a:noFill/>
            </p:spPr>
            <p:txBody>
              <a:bodyPr wrap="square">
                <a:spAutoFit/>
              </a:bodyPr>
              <a:lstStyle/>
              <a:p>
                <a:r>
                  <a:rPr lang="en-US" sz="1100" dirty="0">
                    <a:solidFill>
                      <a:srgbClr val="0432FF"/>
                    </a:solidFill>
                    <a:latin typeface="Calibri" panose="020F0502020204030204" pitchFamily="34" charset="0"/>
                    <a:cs typeface="Calibri" panose="020F0502020204030204" pitchFamily="34" charset="0"/>
                  </a:rPr>
                  <a:t>Ortiz</a:t>
                </a:r>
                <a:r>
                  <a:rPr lang="en-US" sz="1100" i="1" dirty="0">
                    <a:solidFill>
                      <a:srgbClr val="0432FF"/>
                    </a:solidFill>
                    <a:latin typeface="Calibri" panose="020F0502020204030204" pitchFamily="34" charset="0"/>
                    <a:cs typeface="Calibri" panose="020F0502020204030204" pitchFamily="34" charset="0"/>
                  </a:rPr>
                  <a:t> et al.</a:t>
                </a:r>
                <a:r>
                  <a:rPr lang="en-US" sz="1100" dirty="0">
                    <a:solidFill>
                      <a:srgbClr val="0432FF"/>
                    </a:solidFill>
                    <a:latin typeface="Calibri" panose="020F0502020204030204" pitchFamily="34" charset="0"/>
                    <a:cs typeface="Calibri" panose="020F0502020204030204" pitchFamily="34" charset="0"/>
                  </a:rPr>
                  <a:t> Phys. Rev. Lett. </a:t>
                </a:r>
                <a:r>
                  <a:rPr lang="en-US" sz="1100" b="1" dirty="0">
                    <a:solidFill>
                      <a:srgbClr val="0432FF"/>
                    </a:solidFill>
                    <a:latin typeface="Calibri" panose="020F0502020204030204" pitchFamily="34" charset="0"/>
                    <a:cs typeface="Calibri" panose="020F0502020204030204" pitchFamily="34" charset="0"/>
                  </a:rPr>
                  <a:t>125</a:t>
                </a:r>
                <a:r>
                  <a:rPr lang="en-US" sz="1100" dirty="0">
                    <a:solidFill>
                      <a:srgbClr val="0432FF"/>
                    </a:solidFill>
                    <a:latin typeface="Calibri" panose="020F0502020204030204" pitchFamily="34" charset="0"/>
                    <a:cs typeface="Calibri" panose="020F0502020204030204" pitchFamily="34" charset="0"/>
                  </a:rPr>
                  <a:t>, 247002 (2020)</a:t>
                </a:r>
              </a:p>
            </p:txBody>
          </p:sp>
          <p:sp>
            <p:nvSpPr>
              <p:cNvPr id="17" name="TextBox 16">
                <a:extLst>
                  <a:ext uri="{FF2B5EF4-FFF2-40B4-BE49-F238E27FC236}">
                    <a16:creationId xmlns:a16="http://schemas.microsoft.com/office/drawing/2014/main" id="{318F3BF3-1223-D947-B94C-30BB91D36AFF}"/>
                  </a:ext>
                </a:extLst>
              </p:cNvPr>
              <p:cNvSpPr txBox="1"/>
              <p:nvPr/>
            </p:nvSpPr>
            <p:spPr>
              <a:xfrm>
                <a:off x="9296400" y="5867400"/>
                <a:ext cx="2330408" cy="261610"/>
              </a:xfrm>
              <a:prstGeom prst="rect">
                <a:avLst/>
              </a:prstGeom>
              <a:noFill/>
            </p:spPr>
            <p:txBody>
              <a:bodyPr wrap="square">
                <a:spAutoFit/>
              </a:bodyPr>
              <a:lstStyle/>
              <a:p>
                <a:r>
                  <a:rPr lang="en-US" sz="1100" dirty="0">
                    <a:solidFill>
                      <a:srgbClr val="0432FF"/>
                    </a:solidFill>
                    <a:latin typeface="Calibri" panose="020F0502020204030204" pitchFamily="34" charset="0"/>
                    <a:cs typeface="Calibri" panose="020F0502020204030204" pitchFamily="34" charset="0"/>
                  </a:rPr>
                  <a:t>Yu</a:t>
                </a:r>
                <a:r>
                  <a:rPr lang="en-US" sz="1100" i="1" dirty="0">
                    <a:solidFill>
                      <a:srgbClr val="0432FF"/>
                    </a:solidFill>
                    <a:latin typeface="Calibri" panose="020F0502020204030204" pitchFamily="34" charset="0"/>
                    <a:cs typeface="Calibri" panose="020F0502020204030204" pitchFamily="34" charset="0"/>
                  </a:rPr>
                  <a:t> et al.</a:t>
                </a:r>
                <a:r>
                  <a:rPr lang="en-US" sz="1100" dirty="0">
                    <a:solidFill>
                      <a:srgbClr val="0432FF"/>
                    </a:solidFill>
                    <a:latin typeface="Calibri" panose="020F0502020204030204" pitchFamily="34" charset="0"/>
                    <a:cs typeface="Calibri" panose="020F0502020204030204" pitchFamily="34" charset="0"/>
                  </a:rPr>
                  <a:t> Nat. Comm. </a:t>
                </a:r>
                <a:r>
                  <a:rPr lang="en-US" sz="1100" b="1" dirty="0">
                    <a:solidFill>
                      <a:srgbClr val="0432FF"/>
                    </a:solidFill>
                    <a:latin typeface="Calibri" panose="020F0502020204030204" pitchFamily="34" charset="0"/>
                    <a:cs typeface="Calibri" panose="020F0502020204030204" pitchFamily="34" charset="0"/>
                  </a:rPr>
                  <a:t>12</a:t>
                </a:r>
                <a:r>
                  <a:rPr lang="en-US" sz="1100" dirty="0">
                    <a:solidFill>
                      <a:srgbClr val="0432FF"/>
                    </a:solidFill>
                    <a:latin typeface="Calibri" panose="020F0502020204030204" pitchFamily="34" charset="0"/>
                    <a:cs typeface="Calibri" panose="020F0502020204030204" pitchFamily="34" charset="0"/>
                  </a:rPr>
                  <a:t>, 3645 (2021)</a:t>
                </a:r>
              </a:p>
            </p:txBody>
          </p:sp>
        </p:grpSp>
        <p:sp>
          <p:nvSpPr>
            <p:cNvPr id="28" name="TextBox 27">
              <a:extLst>
                <a:ext uri="{FF2B5EF4-FFF2-40B4-BE49-F238E27FC236}">
                  <a16:creationId xmlns:a16="http://schemas.microsoft.com/office/drawing/2014/main" id="{738A49C1-88BB-CD4E-9E7F-7BA081014BE7}"/>
                </a:ext>
              </a:extLst>
            </p:cNvPr>
            <p:cNvSpPr txBox="1"/>
            <p:nvPr/>
          </p:nvSpPr>
          <p:spPr>
            <a:xfrm>
              <a:off x="10668000" y="5257800"/>
              <a:ext cx="1043876" cy="369332"/>
            </a:xfrm>
            <a:prstGeom prst="rect">
              <a:avLst/>
            </a:prstGeom>
            <a:noFill/>
          </p:spPr>
          <p:txBody>
            <a:bodyPr wrap="none" rtlCol="0">
              <a:spAutoFit/>
            </a:bodyPr>
            <a:lstStyle/>
            <a:p>
              <a:r>
                <a:rPr lang="en-US" dirty="0">
                  <a:solidFill>
                    <a:srgbClr val="FF0000"/>
                  </a:solidFill>
                  <a:cs typeface="Arial" panose="020B0604020202020204" pitchFamily="34" charset="0"/>
                </a:rPr>
                <a:t>Kagome</a:t>
              </a:r>
              <a:endParaRPr lang="en-US" baseline="-25000" dirty="0">
                <a:solidFill>
                  <a:srgbClr val="FF0000"/>
                </a:solidFill>
                <a:cs typeface="Arial" panose="020B0604020202020204" pitchFamily="34" charset="0"/>
              </a:endParaRPr>
            </a:p>
          </p:txBody>
        </p:sp>
      </p:grpSp>
      <p:sp>
        <p:nvSpPr>
          <p:cNvPr id="9" name="Slide Number Placeholder 8">
            <a:extLst>
              <a:ext uri="{FF2B5EF4-FFF2-40B4-BE49-F238E27FC236}">
                <a16:creationId xmlns:a16="http://schemas.microsoft.com/office/drawing/2014/main" id="{4DE88F86-B959-B746-9186-8E2446A5FC6F}"/>
              </a:ext>
            </a:extLst>
          </p:cNvPr>
          <p:cNvSpPr>
            <a:spLocks noGrp="1"/>
          </p:cNvSpPr>
          <p:nvPr>
            <p:ph type="sldNum" sz="quarter" idx="12"/>
          </p:nvPr>
        </p:nvSpPr>
        <p:spPr/>
        <p:txBody>
          <a:bodyPr/>
          <a:lstStyle/>
          <a:p>
            <a:fld id="{61696EC4-B4CF-4701-AD06-A8439D6D8E12}" type="slidenum">
              <a:rPr lang="de-DE" smtClean="0"/>
              <a:t>16</a:t>
            </a:fld>
            <a:endParaRPr lang="de-DE"/>
          </a:p>
        </p:txBody>
      </p:sp>
      <p:sp>
        <p:nvSpPr>
          <p:cNvPr id="36" name="TextBox 35">
            <a:extLst>
              <a:ext uri="{FF2B5EF4-FFF2-40B4-BE49-F238E27FC236}">
                <a16:creationId xmlns:a16="http://schemas.microsoft.com/office/drawing/2014/main" id="{53BE77DC-87E9-2F9B-5812-4EBE13EBCB69}"/>
              </a:ext>
            </a:extLst>
          </p:cNvPr>
          <p:cNvSpPr txBox="1"/>
          <p:nvPr/>
        </p:nvSpPr>
        <p:spPr>
          <a:xfrm>
            <a:off x="682263" y="3216310"/>
            <a:ext cx="11174854" cy="1384995"/>
          </a:xfrm>
          <a:prstGeom prst="rect">
            <a:avLst/>
          </a:prstGeom>
          <a:solidFill>
            <a:schemeClr val="bg1"/>
          </a:solidFill>
        </p:spPr>
        <p:txBody>
          <a:bodyPr wrap="none" rtlCol="0">
            <a:spAutoFit/>
          </a:bodyPr>
          <a:lstStyle/>
          <a:p>
            <a:pPr algn="ctr"/>
            <a:r>
              <a:rPr lang="en-US" sz="2800" b="1" dirty="0">
                <a:solidFill>
                  <a:srgbClr val="FF0000"/>
                </a:solidFill>
              </a:rPr>
              <a:t>CDWs appear close to superconductivity </a:t>
            </a:r>
          </a:p>
          <a:p>
            <a:pPr algn="ctr"/>
            <a:r>
              <a:rPr lang="en-US" sz="2800" b="1" dirty="0">
                <a:solidFill>
                  <a:srgbClr val="FF0000"/>
                </a:solidFill>
              </a:rPr>
              <a:t>in the phase diagrams of many quantum materials.</a:t>
            </a:r>
          </a:p>
          <a:p>
            <a:pPr algn="ctr"/>
            <a:r>
              <a:rPr lang="en-US" sz="2800" b="1" dirty="0">
                <a:solidFill>
                  <a:srgbClr val="FF0000"/>
                </a:solidFill>
              </a:rPr>
              <a:t>Key question: nature of the interplay between these two orders?</a:t>
            </a:r>
          </a:p>
        </p:txBody>
      </p:sp>
    </p:spTree>
    <p:extLst>
      <p:ext uri="{BB962C8B-B14F-4D97-AF65-F5344CB8AC3E}">
        <p14:creationId xmlns:p14="http://schemas.microsoft.com/office/powerpoint/2010/main" val="5081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31F5-2E1E-2D40-A86E-CE63BF063CD2}"/>
              </a:ext>
            </a:extLst>
          </p:cNvPr>
          <p:cNvSpPr>
            <a:spLocks noGrp="1"/>
          </p:cNvSpPr>
          <p:nvPr>
            <p:ph type="title"/>
          </p:nvPr>
        </p:nvSpPr>
        <p:spPr>
          <a:xfrm>
            <a:off x="304800" y="533400"/>
            <a:ext cx="9215967" cy="561975"/>
          </a:xfrm>
        </p:spPr>
        <p:txBody>
          <a:bodyPr/>
          <a:lstStyle/>
          <a:p>
            <a:r>
              <a:rPr lang="en-US" sz="3200" dirty="0">
                <a:solidFill>
                  <a:schemeClr val="accent1"/>
                </a:solidFill>
              </a:rPr>
              <a:t>Scattering as a probe </a:t>
            </a:r>
            <a:endParaRPr lang="en-US" dirty="0"/>
          </a:p>
        </p:txBody>
      </p:sp>
      <p:sp>
        <p:nvSpPr>
          <p:cNvPr id="4" name="Oval 5">
            <a:extLst>
              <a:ext uri="{FF2B5EF4-FFF2-40B4-BE49-F238E27FC236}">
                <a16:creationId xmlns:a16="http://schemas.microsoft.com/office/drawing/2014/main" id="{48D7B747-B228-6A49-8D70-FE2D5240CFA2}"/>
              </a:ext>
            </a:extLst>
          </p:cNvPr>
          <p:cNvSpPr>
            <a:spLocks noChangeArrowheads="1"/>
          </p:cNvSpPr>
          <p:nvPr/>
        </p:nvSpPr>
        <p:spPr bwMode="auto">
          <a:xfrm>
            <a:off x="5943542" y="2041837"/>
            <a:ext cx="1728788" cy="720725"/>
          </a:xfrm>
          <a:prstGeom prst="ellipse">
            <a:avLst/>
          </a:prstGeom>
          <a:gradFill rotWithShape="1">
            <a:gsLst>
              <a:gs pos="0">
                <a:schemeClr val="tx1">
                  <a:gamma/>
                  <a:tint val="0"/>
                  <a:invGamma/>
                </a:schemeClr>
              </a:gs>
              <a:gs pos="100000">
                <a:schemeClr val="tx1"/>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Freeform 6">
            <a:extLst>
              <a:ext uri="{FF2B5EF4-FFF2-40B4-BE49-F238E27FC236}">
                <a16:creationId xmlns:a16="http://schemas.microsoft.com/office/drawing/2014/main" id="{64E41346-2A52-C043-AC74-10C96F0657D9}"/>
              </a:ext>
            </a:extLst>
          </p:cNvPr>
          <p:cNvSpPr>
            <a:spLocks/>
          </p:cNvSpPr>
          <p:nvPr/>
        </p:nvSpPr>
        <p:spPr bwMode="auto">
          <a:xfrm>
            <a:off x="3535146" y="2302187"/>
            <a:ext cx="1392237" cy="193675"/>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0" h="150">
                <a:moveTo>
                  <a:pt x="0" y="67"/>
                </a:moveTo>
                <a:cubicBezTo>
                  <a:pt x="7" y="68"/>
                  <a:pt x="32" y="60"/>
                  <a:pt x="46" y="72"/>
                </a:cubicBezTo>
                <a:cubicBezTo>
                  <a:pt x="60" y="84"/>
                  <a:pt x="66" y="150"/>
                  <a:pt x="82" y="138"/>
                </a:cubicBezTo>
                <a:cubicBezTo>
                  <a:pt x="99" y="127"/>
                  <a:pt x="123" y="3"/>
                  <a:pt x="143" y="2"/>
                </a:cubicBezTo>
                <a:cubicBezTo>
                  <a:pt x="164" y="2"/>
                  <a:pt x="186" y="138"/>
                  <a:pt x="208" y="138"/>
                </a:cubicBezTo>
                <a:cubicBezTo>
                  <a:pt x="231" y="137"/>
                  <a:pt x="259" y="1"/>
                  <a:pt x="282" y="0"/>
                </a:cubicBezTo>
                <a:cubicBezTo>
                  <a:pt x="305" y="0"/>
                  <a:pt x="327" y="136"/>
                  <a:pt x="348" y="136"/>
                </a:cubicBezTo>
                <a:cubicBezTo>
                  <a:pt x="370" y="136"/>
                  <a:pt x="388" y="0"/>
                  <a:pt x="410" y="0"/>
                </a:cubicBezTo>
                <a:cubicBezTo>
                  <a:pt x="432" y="0"/>
                  <a:pt x="460" y="136"/>
                  <a:pt x="481" y="136"/>
                </a:cubicBezTo>
                <a:cubicBezTo>
                  <a:pt x="502" y="136"/>
                  <a:pt x="516" y="0"/>
                  <a:pt x="536" y="0"/>
                </a:cubicBezTo>
                <a:cubicBezTo>
                  <a:pt x="556" y="0"/>
                  <a:pt x="578" y="136"/>
                  <a:pt x="600" y="136"/>
                </a:cubicBezTo>
                <a:cubicBezTo>
                  <a:pt x="622" y="136"/>
                  <a:pt x="646" y="3"/>
                  <a:pt x="666" y="3"/>
                </a:cubicBezTo>
                <a:cubicBezTo>
                  <a:pt x="687" y="3"/>
                  <a:pt x="705" y="136"/>
                  <a:pt x="726" y="136"/>
                </a:cubicBezTo>
                <a:cubicBezTo>
                  <a:pt x="747" y="136"/>
                  <a:pt x="773" y="5"/>
                  <a:pt x="795" y="5"/>
                </a:cubicBezTo>
                <a:cubicBezTo>
                  <a:pt x="816" y="5"/>
                  <a:pt x="838" y="123"/>
                  <a:pt x="857" y="134"/>
                </a:cubicBezTo>
                <a:cubicBezTo>
                  <a:pt x="875" y="144"/>
                  <a:pt x="870" y="81"/>
                  <a:pt x="907" y="67"/>
                </a:cubicBezTo>
                <a:cubicBezTo>
                  <a:pt x="944" y="53"/>
                  <a:pt x="1044" y="53"/>
                  <a:pt x="1080" y="49"/>
                </a:cubicBezTo>
              </a:path>
            </a:pathLst>
          </a:custGeom>
          <a:noFill/>
          <a:ln w="5715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10">
            <a:extLst>
              <a:ext uri="{FF2B5EF4-FFF2-40B4-BE49-F238E27FC236}">
                <a16:creationId xmlns:a16="http://schemas.microsoft.com/office/drawing/2014/main" id="{ECF34F39-1C94-4B4C-B45D-88DB2F9408E5}"/>
              </a:ext>
            </a:extLst>
          </p:cNvPr>
          <p:cNvSpPr txBox="1">
            <a:spLocks noChangeArrowheads="1"/>
          </p:cNvSpPr>
          <p:nvPr/>
        </p:nvSpPr>
        <p:spPr bwMode="auto">
          <a:xfrm>
            <a:off x="5187892" y="2594863"/>
            <a:ext cx="10736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chemeClr val="tx1"/>
                </a:solidFill>
                <a:latin typeface="Calibri" panose="020F0502020204030204" pitchFamily="34" charset="0"/>
              </a:rPr>
              <a:t>System</a:t>
            </a:r>
          </a:p>
        </p:txBody>
      </p:sp>
      <mc:AlternateContent xmlns:mc="http://schemas.openxmlformats.org/markup-compatibility/2006" xmlns:a14="http://schemas.microsoft.com/office/drawing/2010/main">
        <mc:Choice Requires="a14">
          <p:sp>
            <p:nvSpPr>
              <p:cNvPr id="8" name="Text Box 11">
                <a:extLst>
                  <a:ext uri="{FF2B5EF4-FFF2-40B4-BE49-F238E27FC236}">
                    <a16:creationId xmlns:a16="http://schemas.microsoft.com/office/drawing/2014/main" id="{C6394A10-3888-884B-9161-D9264FE84317}"/>
                  </a:ext>
                </a:extLst>
              </p:cNvPr>
              <p:cNvSpPr txBox="1">
                <a:spLocks noChangeArrowheads="1"/>
              </p:cNvSpPr>
              <p:nvPr/>
            </p:nvSpPr>
            <p:spPr bwMode="auto">
              <a:xfrm>
                <a:off x="533400" y="3827460"/>
                <a:ext cx="2433680"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lgn="l"/>
                <a14:m>
                  <m:oMath xmlns:m="http://schemas.openxmlformats.org/officeDocument/2006/math">
                    <m:r>
                      <a:rPr lang="en-US" sz="2400" i="1" smtClean="0">
                        <a:solidFill>
                          <a:srgbClr val="1B00FF"/>
                        </a:solidFill>
                        <a:latin typeface="Cambria Math"/>
                        <a:ea typeface="Cambria Math"/>
                      </a:rPr>
                      <m:t>ℏ</m:t>
                    </m:r>
                    <m:r>
                      <a:rPr lang="en-US" sz="2400" b="0" i="1" smtClean="0">
                        <a:solidFill>
                          <a:srgbClr val="1B00FF"/>
                        </a:solidFill>
                        <a:latin typeface="Cambria Math"/>
                        <a:ea typeface="Cambria Math"/>
                      </a:rPr>
                      <m:t>𝜔</m:t>
                    </m:r>
                    <m:r>
                      <a:rPr lang="en-US" sz="2400" b="0" i="1" smtClean="0">
                        <a:solidFill>
                          <a:schemeClr val="tx1"/>
                        </a:solidFill>
                        <a:latin typeface="Cambria Math"/>
                        <a:ea typeface="Cambria Math"/>
                      </a:rPr>
                      <m:t>=</m:t>
                    </m:r>
                  </m:oMath>
                </a14:m>
                <a:r>
                  <a:rPr lang="en-US" sz="2400" dirty="0">
                    <a:solidFill>
                      <a:schemeClr val="tx1"/>
                    </a:solidFill>
                    <a:latin typeface="Calibri" panose="020F0502020204030204" pitchFamily="34" charset="0"/>
                    <a:ea typeface="Cambria Math"/>
                  </a:rPr>
                  <a:t> </a:t>
                </a:r>
                <a14:m>
                  <m:oMath xmlns:m="http://schemas.openxmlformats.org/officeDocument/2006/math">
                    <m:r>
                      <a:rPr lang="en-US" sz="2400" i="1" smtClean="0">
                        <a:solidFill>
                          <a:schemeClr val="accent1"/>
                        </a:solidFill>
                        <a:latin typeface="Cambria Math"/>
                        <a:ea typeface="Cambria Math"/>
                      </a:rPr>
                      <m:t>ℏ</m:t>
                    </m:r>
                    <m:sSub>
                      <m:sSubPr>
                        <m:ctrlPr>
                          <a:rPr lang="en-US" sz="2400" i="1" smtClean="0">
                            <a:solidFill>
                              <a:schemeClr val="accent1"/>
                            </a:solidFill>
                            <a:latin typeface="Cambria Math" panose="02040503050406030204" pitchFamily="18" charset="0"/>
                            <a:ea typeface="Cambria Math"/>
                          </a:rPr>
                        </m:ctrlPr>
                      </m:sSubPr>
                      <m:e>
                        <m:r>
                          <a:rPr lang="en-US" sz="2400" i="1" smtClean="0">
                            <a:solidFill>
                              <a:schemeClr val="accent1"/>
                            </a:solidFill>
                            <a:latin typeface="Cambria Math"/>
                            <a:ea typeface="Cambria Math"/>
                          </a:rPr>
                          <m:t>𝜔</m:t>
                        </m:r>
                      </m:e>
                      <m:sub>
                        <m:r>
                          <a:rPr lang="de-DE" sz="2400" b="0" i="1" smtClean="0">
                            <a:solidFill>
                              <a:schemeClr val="accent1"/>
                            </a:solidFill>
                            <a:latin typeface="Cambria Math" panose="02040503050406030204" pitchFamily="18" charset="0"/>
                            <a:ea typeface="Cambria Math"/>
                          </a:rPr>
                          <m:t>𝑖</m:t>
                        </m:r>
                      </m:sub>
                    </m:sSub>
                    <m:r>
                      <a:rPr lang="el-GR" sz="2400" i="1">
                        <a:solidFill>
                          <a:schemeClr val="tx1"/>
                        </a:solidFill>
                        <a:latin typeface="Cambria Math"/>
                        <a:ea typeface="Cambria Math"/>
                      </a:rPr>
                      <m:t> </m:t>
                    </m:r>
                    <m:r>
                      <a:rPr lang="de-DE" sz="2400" b="0" i="0" smtClean="0">
                        <a:solidFill>
                          <a:schemeClr val="tx1"/>
                        </a:solidFill>
                        <a:latin typeface="Cambria Math" panose="02040503050406030204" pitchFamily="18" charset="0"/>
                        <a:ea typeface="Cambria Math"/>
                      </a:rPr>
                      <m:t>−</m:t>
                    </m:r>
                    <m:r>
                      <a:rPr lang="en-US" sz="2400" i="1" smtClean="0">
                        <a:solidFill>
                          <a:srgbClr val="FF0000"/>
                        </a:solidFill>
                        <a:latin typeface="Cambria Math"/>
                        <a:ea typeface="Cambria Math"/>
                      </a:rPr>
                      <m:t>ℏ</m:t>
                    </m:r>
                    <m:sSub>
                      <m:sSubPr>
                        <m:ctrlPr>
                          <a:rPr lang="en-US" sz="2400" i="1">
                            <a:solidFill>
                              <a:srgbClr val="FF0000"/>
                            </a:solidFill>
                            <a:latin typeface="Cambria Math" panose="02040503050406030204" pitchFamily="18" charset="0"/>
                            <a:ea typeface="Cambria Math"/>
                          </a:rPr>
                        </m:ctrlPr>
                      </m:sSubPr>
                      <m:e>
                        <m:r>
                          <a:rPr lang="en-US" sz="2400" i="1">
                            <a:solidFill>
                              <a:srgbClr val="FF0000"/>
                            </a:solidFill>
                            <a:latin typeface="Cambria Math"/>
                            <a:ea typeface="Cambria Math"/>
                          </a:rPr>
                          <m:t>𝜔</m:t>
                        </m:r>
                      </m:e>
                      <m:sub>
                        <m:r>
                          <a:rPr lang="de-DE" sz="2400" b="0" i="1" smtClean="0">
                            <a:solidFill>
                              <a:srgbClr val="FF0000"/>
                            </a:solidFill>
                            <a:latin typeface="Cambria Math" panose="02040503050406030204" pitchFamily="18" charset="0"/>
                            <a:ea typeface="Cambria Math"/>
                          </a:rPr>
                          <m:t>𝑠</m:t>
                        </m:r>
                      </m:sub>
                    </m:sSub>
                  </m:oMath>
                </a14:m>
                <a:endParaRPr lang="en-US" sz="2400" dirty="0">
                  <a:latin typeface="Calibri" panose="020F0502020204030204" pitchFamily="34" charset="0"/>
                </a:endParaRPr>
              </a:p>
            </p:txBody>
          </p:sp>
        </mc:Choice>
        <mc:Fallback xmlns="">
          <p:sp>
            <p:nvSpPr>
              <p:cNvPr id="8" name="Text Box 11">
                <a:extLst>
                  <a:ext uri="{FF2B5EF4-FFF2-40B4-BE49-F238E27FC236}">
                    <a16:creationId xmlns:a16="http://schemas.microsoft.com/office/drawing/2014/main" id="{C6394A10-3888-884B-9161-D9264FE84317}"/>
                  </a:ext>
                </a:extLst>
              </p:cNvPr>
              <p:cNvSpPr txBox="1">
                <a:spLocks noRot="1" noChangeAspect="1" noMove="1" noResize="1" noEditPoints="1" noAdjustHandles="1" noChangeArrowheads="1" noChangeShapeType="1" noTextEdit="1"/>
              </p:cNvSpPr>
              <p:nvPr/>
            </p:nvSpPr>
            <p:spPr bwMode="auto">
              <a:xfrm>
                <a:off x="533400" y="3827460"/>
                <a:ext cx="2433680" cy="461665"/>
              </a:xfrm>
              <a:prstGeom prst="rect">
                <a:avLst/>
              </a:prstGeom>
              <a:blipFill>
                <a:blip r:embed="rId2"/>
                <a:stretch>
                  <a:fillRect l="-1042" b="-216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58">
                <a:extLst>
                  <a:ext uri="{FF2B5EF4-FFF2-40B4-BE49-F238E27FC236}">
                    <a16:creationId xmlns:a16="http://schemas.microsoft.com/office/drawing/2014/main" id="{287BC5E1-CCC3-9944-8024-4DE84DCEA985}"/>
                  </a:ext>
                </a:extLst>
              </p:cNvPr>
              <p:cNvSpPr txBox="1">
                <a:spLocks noChangeArrowheads="1"/>
              </p:cNvSpPr>
              <p:nvPr/>
            </p:nvSpPr>
            <p:spPr bwMode="auto">
              <a:xfrm>
                <a:off x="533400" y="5029200"/>
                <a:ext cx="2209800" cy="523220"/>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de-DE" sz="2800" b="1" i="1" smtClean="0">
                          <a:solidFill>
                            <a:srgbClr val="1B00FF"/>
                          </a:solidFill>
                          <a:latin typeface="Cambria Math" panose="02040503050406030204" pitchFamily="18" charset="0"/>
                          <a:ea typeface="Cambria Math" panose="02040503050406030204" pitchFamily="18" charset="0"/>
                        </a:rPr>
                        <m:t>𝑸</m:t>
                      </m:r>
                      <m:r>
                        <a:rPr lang="en-US" sz="2800" i="1">
                          <a:solidFill>
                            <a:schemeClr val="tx1"/>
                          </a:solidFill>
                          <a:latin typeface="Cambria Math" panose="02040503050406030204" pitchFamily="18" charset="0"/>
                          <a:ea typeface="Cambria Math" panose="02040503050406030204" pitchFamily="18" charset="0"/>
                        </a:rPr>
                        <m:t>=</m:t>
                      </m:r>
                      <m:r>
                        <a:rPr lang="de-DE" sz="2800" b="1" i="1" smtClean="0">
                          <a:solidFill>
                            <a:schemeClr val="accent1"/>
                          </a:solidFill>
                          <a:latin typeface="Cambria Math" panose="02040503050406030204" pitchFamily="18" charset="0"/>
                          <a:ea typeface="Cambria Math" panose="02040503050406030204" pitchFamily="18" charset="0"/>
                        </a:rPr>
                        <m:t>𝒌</m:t>
                      </m:r>
                      <m:r>
                        <a:rPr lang="de-DE" sz="2800" b="0" i="1" baseline="-25000" smtClean="0">
                          <a:solidFill>
                            <a:schemeClr val="accent1"/>
                          </a:solidFill>
                          <a:latin typeface="Cambria Math" panose="02040503050406030204" pitchFamily="18" charset="0"/>
                          <a:ea typeface="Cambria Math" panose="02040503050406030204" pitchFamily="18" charset="0"/>
                        </a:rPr>
                        <m:t>𝑖</m:t>
                      </m:r>
                      <m:r>
                        <a:rPr lang="de-DE" sz="2800" b="0" i="1" smtClean="0">
                          <a:solidFill>
                            <a:schemeClr val="tx1"/>
                          </a:solidFill>
                          <a:latin typeface="Cambria Math" panose="02040503050406030204" pitchFamily="18" charset="0"/>
                          <a:ea typeface="Cambria Math" panose="02040503050406030204" pitchFamily="18" charset="0"/>
                        </a:rPr>
                        <m:t>−</m:t>
                      </m:r>
                      <m:r>
                        <a:rPr lang="de-DE" sz="2800" b="1" i="1" smtClean="0">
                          <a:solidFill>
                            <a:srgbClr val="FF0000"/>
                          </a:solidFill>
                          <a:latin typeface="Cambria Math" panose="02040503050406030204" pitchFamily="18" charset="0"/>
                          <a:ea typeface="Cambria Math" panose="02040503050406030204" pitchFamily="18" charset="0"/>
                        </a:rPr>
                        <m:t>𝒌</m:t>
                      </m:r>
                      <m:r>
                        <a:rPr lang="de-DE" sz="2800" b="0" i="1" baseline="-25000" smtClean="0">
                          <a:solidFill>
                            <a:srgbClr val="FF0000"/>
                          </a:solidFill>
                          <a:latin typeface="Cambria Math" panose="02040503050406030204" pitchFamily="18" charset="0"/>
                          <a:ea typeface="Cambria Math" panose="02040503050406030204" pitchFamily="18" charset="0"/>
                        </a:rPr>
                        <m:t>𝑠</m:t>
                      </m:r>
                    </m:oMath>
                  </m:oMathPara>
                </a14:m>
                <a:endParaRPr lang="en-US" sz="2400" dirty="0">
                  <a:latin typeface="Calibri" panose="020F0502020204030204" pitchFamily="34" charset="0"/>
                </a:endParaRPr>
              </a:p>
            </p:txBody>
          </p:sp>
        </mc:Choice>
        <mc:Fallback xmlns="">
          <p:sp>
            <p:nvSpPr>
              <p:cNvPr id="9" name="Text Box 58">
                <a:extLst>
                  <a:ext uri="{FF2B5EF4-FFF2-40B4-BE49-F238E27FC236}">
                    <a16:creationId xmlns:a16="http://schemas.microsoft.com/office/drawing/2014/main" id="{287BC5E1-CCC3-9944-8024-4DE84DCEA985}"/>
                  </a:ext>
                </a:extLst>
              </p:cNvPr>
              <p:cNvSpPr txBox="1">
                <a:spLocks noRot="1" noChangeAspect="1" noMove="1" noResize="1" noEditPoints="1" noAdjustHandles="1" noChangeArrowheads="1" noChangeShapeType="1" noTextEdit="1"/>
              </p:cNvSpPr>
              <p:nvPr/>
            </p:nvSpPr>
            <p:spPr bwMode="auto">
              <a:xfrm>
                <a:off x="533400" y="5029200"/>
                <a:ext cx="2209800" cy="523220"/>
              </a:xfrm>
              <a:prstGeom prst="rect">
                <a:avLst/>
              </a:prstGeom>
              <a:blipFill>
                <a:blip r:embed="rId3"/>
                <a:stretch>
                  <a:fillRect b="-1428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FAB9AFD-1CE0-1A43-8CC8-F7F3FB157416}"/>
                  </a:ext>
                </a:extLst>
              </p:cNvPr>
              <p:cNvSpPr txBox="1"/>
              <p:nvPr/>
            </p:nvSpPr>
            <p:spPr>
              <a:xfrm>
                <a:off x="3409859" y="1728913"/>
                <a:ext cx="1098634" cy="4531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accent1"/>
                          </a:solidFill>
                          <a:latin typeface="Cambria Math"/>
                          <a:ea typeface="Cambria Math"/>
                        </a:rPr>
                        <m:t>ℏ</m:t>
                      </m:r>
                      <m:r>
                        <a:rPr lang="en-US" sz="2400" b="0" i="1" smtClean="0">
                          <a:solidFill>
                            <a:schemeClr val="accent1"/>
                          </a:solidFill>
                          <a:latin typeface="Cambria Math"/>
                          <a:ea typeface="Cambria Math"/>
                        </a:rPr>
                        <m:t>𝜔</m:t>
                      </m:r>
                      <m:r>
                        <a:rPr lang="de-DE" sz="2400" b="0" i="1" baseline="-25000" smtClean="0">
                          <a:solidFill>
                            <a:schemeClr val="accent1"/>
                          </a:solidFill>
                          <a:latin typeface="Cambria Math" panose="02040503050406030204" pitchFamily="18" charset="0"/>
                        </a:rPr>
                        <m:t>𝑖</m:t>
                      </m:r>
                      <m:r>
                        <a:rPr lang="en-US" sz="2400" b="0" i="1" smtClean="0">
                          <a:solidFill>
                            <a:schemeClr val="accent1"/>
                          </a:solidFill>
                          <a:latin typeface="Cambria Math"/>
                        </a:rPr>
                        <m:t>,</m:t>
                      </m:r>
                      <m:r>
                        <a:rPr lang="de-DE" sz="2400" b="1" i="1" smtClean="0">
                          <a:solidFill>
                            <a:schemeClr val="accent1"/>
                          </a:solidFill>
                          <a:latin typeface="Cambria Math" panose="02040503050406030204" pitchFamily="18" charset="0"/>
                        </a:rPr>
                        <m:t>𝒌</m:t>
                      </m:r>
                      <m:r>
                        <a:rPr lang="de-DE" sz="2400" b="0" i="1" baseline="-25000" smtClean="0">
                          <a:solidFill>
                            <a:schemeClr val="accent1"/>
                          </a:solidFill>
                          <a:latin typeface="Cambria Math" panose="02040503050406030204" pitchFamily="18" charset="0"/>
                        </a:rPr>
                        <m:t>𝑖</m:t>
                      </m:r>
                    </m:oMath>
                  </m:oMathPara>
                </a14:m>
                <a:endParaRPr lang="en-US" sz="2400" baseline="-25000" dirty="0">
                  <a:solidFill>
                    <a:schemeClr val="accent1"/>
                  </a:solidFill>
                </a:endParaRPr>
              </a:p>
            </p:txBody>
          </p:sp>
        </mc:Choice>
        <mc:Fallback>
          <p:sp>
            <p:nvSpPr>
              <p:cNvPr id="10" name="TextBox 9">
                <a:extLst>
                  <a:ext uri="{FF2B5EF4-FFF2-40B4-BE49-F238E27FC236}">
                    <a16:creationId xmlns:a16="http://schemas.microsoft.com/office/drawing/2014/main" id="{0FAB9AFD-1CE0-1A43-8CC8-F7F3FB157416}"/>
                  </a:ext>
                </a:extLst>
              </p:cNvPr>
              <p:cNvSpPr txBox="1">
                <a:spLocks noRot="1" noChangeAspect="1" noMove="1" noResize="1" noEditPoints="1" noAdjustHandles="1" noChangeArrowheads="1" noChangeShapeType="1" noTextEdit="1"/>
              </p:cNvSpPr>
              <p:nvPr/>
            </p:nvSpPr>
            <p:spPr>
              <a:xfrm>
                <a:off x="3409859" y="1728913"/>
                <a:ext cx="1098634" cy="453137"/>
              </a:xfrm>
              <a:prstGeom prst="rect">
                <a:avLst/>
              </a:prstGeom>
              <a:blipFill>
                <a:blip r:embed="rId4"/>
                <a:stretch>
                  <a:fillRect b="-5556"/>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972097C9-A096-534B-A28F-63A843BA2822}"/>
              </a:ext>
            </a:extLst>
          </p:cNvPr>
          <p:cNvSpPr txBox="1"/>
          <p:nvPr/>
        </p:nvSpPr>
        <p:spPr>
          <a:xfrm>
            <a:off x="533400" y="3352800"/>
            <a:ext cx="2969724" cy="523220"/>
          </a:xfrm>
          <a:prstGeom prst="rect">
            <a:avLst/>
          </a:prstGeom>
          <a:noFill/>
        </p:spPr>
        <p:txBody>
          <a:bodyPr wrap="none" rtlCol="0">
            <a:spAutoFit/>
          </a:bodyPr>
          <a:lstStyle/>
          <a:p>
            <a:r>
              <a:rPr lang="en-US" sz="2800" b="1" dirty="0">
                <a:solidFill>
                  <a:schemeClr val="tx1"/>
                </a:solidFill>
                <a:latin typeface="Calibri" panose="020F0502020204030204" pitchFamily="34" charset="0"/>
              </a:rPr>
              <a:t>Conservation Laws</a:t>
            </a:r>
          </a:p>
        </p:txBody>
      </p:sp>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17855B42-FE79-EC47-BF6C-DDC6B68EA870}"/>
                  </a:ext>
                </a:extLst>
              </p:cNvPr>
              <p:cNvSpPr/>
              <p:nvPr/>
            </p:nvSpPr>
            <p:spPr>
              <a:xfrm>
                <a:off x="6030628" y="1650354"/>
                <a:ext cx="63722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a:rPr>
                        <m:t>|</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𝜑</m:t>
                              </m:r>
                            </m:e>
                            <m:sub>
                              <m:r>
                                <a:rPr lang="de-DE" b="0" i="1" smtClean="0">
                                  <a:solidFill>
                                    <a:schemeClr val="tx1"/>
                                  </a:solidFill>
                                  <a:latin typeface="Cambria Math" panose="02040503050406030204" pitchFamily="18" charset="0"/>
                                </a:rPr>
                                <m:t>𝑖</m:t>
                              </m:r>
                            </m:sub>
                          </m:sSub>
                        </m:e>
                      </m:d>
                    </m:oMath>
                  </m:oMathPara>
                </a14:m>
                <a:endParaRPr lang="en-US" dirty="0"/>
              </a:p>
            </p:txBody>
          </p:sp>
        </mc:Choice>
        <mc:Fallback>
          <p:sp>
            <p:nvSpPr>
              <p:cNvPr id="20" name="Rectangle 19">
                <a:extLst>
                  <a:ext uri="{FF2B5EF4-FFF2-40B4-BE49-F238E27FC236}">
                    <a16:creationId xmlns:a16="http://schemas.microsoft.com/office/drawing/2014/main" id="{17855B42-FE79-EC47-BF6C-DDC6B68EA870}"/>
                  </a:ext>
                </a:extLst>
              </p:cNvPr>
              <p:cNvSpPr>
                <a:spLocks noRot="1" noChangeAspect="1" noMove="1" noResize="1" noEditPoints="1" noAdjustHandles="1" noChangeArrowheads="1" noChangeShapeType="1" noTextEdit="1"/>
              </p:cNvSpPr>
              <p:nvPr/>
            </p:nvSpPr>
            <p:spPr>
              <a:xfrm>
                <a:off x="6030628" y="1650354"/>
                <a:ext cx="637226" cy="369332"/>
              </a:xfrm>
              <a:prstGeom prst="rect">
                <a:avLst/>
              </a:prstGeom>
              <a:blipFill>
                <a:blip r:embed="rId5"/>
                <a:stretch>
                  <a:fillRect t="-113793" r="-28846" b="-1793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FDBF9599-FB55-5348-A523-EEB26EF68BD7}"/>
                  </a:ext>
                </a:extLst>
              </p:cNvPr>
              <p:cNvSpPr/>
              <p:nvPr/>
            </p:nvSpPr>
            <p:spPr>
              <a:xfrm>
                <a:off x="7166209" y="1647599"/>
                <a:ext cx="668580" cy="4100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a:rPr>
                        <m:t>|</m:t>
                      </m:r>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ea typeface="Cambria Math" panose="02040503050406030204" pitchFamily="18" charset="0"/>
                                </a:rPr>
                                <m:t>𝜑</m:t>
                              </m:r>
                            </m:e>
                            <m:sub>
                              <m:r>
                                <a:rPr lang="de-DE" b="0" i="1" smtClean="0">
                                  <a:solidFill>
                                    <a:schemeClr val="tx1"/>
                                  </a:solidFill>
                                  <a:latin typeface="Cambria Math" panose="02040503050406030204" pitchFamily="18" charset="0"/>
                                  <a:ea typeface="Cambria Math" panose="02040503050406030204" pitchFamily="18" charset="0"/>
                                </a:rPr>
                                <m:t>𝑓</m:t>
                              </m:r>
                            </m:sub>
                          </m:sSub>
                        </m:e>
                      </m:d>
                    </m:oMath>
                  </m:oMathPara>
                </a14:m>
                <a:endParaRPr lang="en-US" dirty="0"/>
              </a:p>
            </p:txBody>
          </p:sp>
        </mc:Choice>
        <mc:Fallback>
          <p:sp>
            <p:nvSpPr>
              <p:cNvPr id="21" name="Rectangle 20">
                <a:extLst>
                  <a:ext uri="{FF2B5EF4-FFF2-40B4-BE49-F238E27FC236}">
                    <a16:creationId xmlns:a16="http://schemas.microsoft.com/office/drawing/2014/main" id="{FDBF9599-FB55-5348-A523-EEB26EF68BD7}"/>
                  </a:ext>
                </a:extLst>
              </p:cNvPr>
              <p:cNvSpPr>
                <a:spLocks noRot="1" noChangeAspect="1" noMove="1" noResize="1" noEditPoints="1" noAdjustHandles="1" noChangeArrowheads="1" noChangeShapeType="1" noTextEdit="1"/>
              </p:cNvSpPr>
              <p:nvPr/>
            </p:nvSpPr>
            <p:spPr>
              <a:xfrm>
                <a:off x="7166209" y="1647599"/>
                <a:ext cx="668580" cy="410049"/>
              </a:xfrm>
              <a:prstGeom prst="rect">
                <a:avLst/>
              </a:prstGeom>
              <a:blipFill>
                <a:blip r:embed="rId6"/>
                <a:stretch>
                  <a:fillRect l="-15094" t="-141176" r="-52830" b="-214706"/>
                </a:stretch>
              </a:blipFill>
            </p:spPr>
            <p:txBody>
              <a:bodyPr/>
              <a:lstStyle/>
              <a:p>
                <a:r>
                  <a:rPr lang="en-US">
                    <a:noFill/>
                  </a:rPr>
                  <a:t> </a:t>
                </a:r>
              </a:p>
            </p:txBody>
          </p:sp>
        </mc:Fallback>
      </mc:AlternateContent>
      <p:sp>
        <p:nvSpPr>
          <p:cNvPr id="22" name="Freeform 59">
            <a:extLst>
              <a:ext uri="{FF2B5EF4-FFF2-40B4-BE49-F238E27FC236}">
                <a16:creationId xmlns:a16="http://schemas.microsoft.com/office/drawing/2014/main" id="{CB07F39D-6CB2-D34D-8045-4CAFF8A8F3D3}"/>
              </a:ext>
            </a:extLst>
          </p:cNvPr>
          <p:cNvSpPr>
            <a:spLocks/>
          </p:cNvSpPr>
          <p:nvPr/>
        </p:nvSpPr>
        <p:spPr bwMode="auto">
          <a:xfrm>
            <a:off x="7245292" y="2366263"/>
            <a:ext cx="1968500" cy="193675"/>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0" h="150">
                <a:moveTo>
                  <a:pt x="0" y="67"/>
                </a:moveTo>
                <a:cubicBezTo>
                  <a:pt x="7" y="68"/>
                  <a:pt x="32" y="60"/>
                  <a:pt x="46" y="72"/>
                </a:cubicBezTo>
                <a:cubicBezTo>
                  <a:pt x="60" y="84"/>
                  <a:pt x="66" y="150"/>
                  <a:pt x="82" y="138"/>
                </a:cubicBezTo>
                <a:cubicBezTo>
                  <a:pt x="99" y="127"/>
                  <a:pt x="123" y="3"/>
                  <a:pt x="143" y="2"/>
                </a:cubicBezTo>
                <a:cubicBezTo>
                  <a:pt x="164" y="2"/>
                  <a:pt x="186" y="138"/>
                  <a:pt x="208" y="138"/>
                </a:cubicBezTo>
                <a:cubicBezTo>
                  <a:pt x="231" y="137"/>
                  <a:pt x="259" y="1"/>
                  <a:pt x="282" y="0"/>
                </a:cubicBezTo>
                <a:cubicBezTo>
                  <a:pt x="305" y="0"/>
                  <a:pt x="327" y="136"/>
                  <a:pt x="348" y="136"/>
                </a:cubicBezTo>
                <a:cubicBezTo>
                  <a:pt x="370" y="136"/>
                  <a:pt x="388" y="0"/>
                  <a:pt x="410" y="0"/>
                </a:cubicBezTo>
                <a:cubicBezTo>
                  <a:pt x="432" y="0"/>
                  <a:pt x="460" y="136"/>
                  <a:pt x="481" y="136"/>
                </a:cubicBezTo>
                <a:cubicBezTo>
                  <a:pt x="502" y="136"/>
                  <a:pt x="516" y="0"/>
                  <a:pt x="536" y="0"/>
                </a:cubicBezTo>
                <a:cubicBezTo>
                  <a:pt x="556" y="0"/>
                  <a:pt x="578" y="136"/>
                  <a:pt x="600" y="136"/>
                </a:cubicBezTo>
                <a:cubicBezTo>
                  <a:pt x="622" y="136"/>
                  <a:pt x="646" y="3"/>
                  <a:pt x="666" y="3"/>
                </a:cubicBezTo>
                <a:cubicBezTo>
                  <a:pt x="687" y="3"/>
                  <a:pt x="705" y="136"/>
                  <a:pt x="726" y="136"/>
                </a:cubicBezTo>
                <a:cubicBezTo>
                  <a:pt x="747" y="136"/>
                  <a:pt x="773" y="5"/>
                  <a:pt x="795" y="5"/>
                </a:cubicBezTo>
                <a:cubicBezTo>
                  <a:pt x="816" y="5"/>
                  <a:pt x="838" y="123"/>
                  <a:pt x="857" y="134"/>
                </a:cubicBezTo>
                <a:cubicBezTo>
                  <a:pt x="875" y="144"/>
                  <a:pt x="870" y="81"/>
                  <a:pt x="907" y="67"/>
                </a:cubicBezTo>
                <a:cubicBezTo>
                  <a:pt x="944" y="53"/>
                  <a:pt x="1044" y="53"/>
                  <a:pt x="1080" y="49"/>
                </a:cubicBezTo>
              </a:path>
            </a:pathLst>
          </a:custGeom>
          <a:noFill/>
          <a:ln w="57150" cmpd="sng">
            <a:solidFill>
              <a:schemeClr val="accent6"/>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9">
            <a:extLst>
              <a:ext uri="{FF2B5EF4-FFF2-40B4-BE49-F238E27FC236}">
                <a16:creationId xmlns:a16="http://schemas.microsoft.com/office/drawing/2014/main" id="{51E121BE-B729-154A-AF0E-BA1BC0CBDDD8}"/>
              </a:ext>
            </a:extLst>
          </p:cNvPr>
          <p:cNvSpPr txBox="1">
            <a:spLocks noChangeArrowheads="1"/>
          </p:cNvSpPr>
          <p:nvPr/>
        </p:nvSpPr>
        <p:spPr bwMode="auto">
          <a:xfrm>
            <a:off x="2870204" y="1355275"/>
            <a:ext cx="22143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chemeClr val="accent1"/>
                </a:solidFill>
                <a:latin typeface="Calibri" panose="020F0502020204030204" pitchFamily="34" charset="0"/>
              </a:rPr>
              <a:t>Incident particle</a:t>
            </a:r>
          </a:p>
        </p:txBody>
      </p:sp>
      <mc:AlternateContent xmlns:mc="http://schemas.openxmlformats.org/markup-compatibility/2006">
        <mc:Choice xmlns:a14="http://schemas.microsoft.com/office/drawing/2010/main" Requires="a14">
          <p:sp>
            <p:nvSpPr>
              <p:cNvPr id="25" name="Rectangle 24">
                <a:extLst>
                  <a:ext uri="{FF2B5EF4-FFF2-40B4-BE49-F238E27FC236}">
                    <a16:creationId xmlns:a16="http://schemas.microsoft.com/office/drawing/2014/main" id="{074F2B05-0AB5-864C-AACD-A3894A823975}"/>
                  </a:ext>
                </a:extLst>
              </p:cNvPr>
              <p:cNvSpPr/>
              <p:nvPr/>
            </p:nvSpPr>
            <p:spPr>
              <a:xfrm>
                <a:off x="6668109" y="1661915"/>
                <a:ext cx="4427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tx1"/>
                          </a:solidFill>
                          <a:latin typeface="Cambria Math"/>
                          <a:ea typeface="Cambria Math"/>
                        </a:rPr>
                        <m:t>⇛</m:t>
                      </m:r>
                    </m:oMath>
                  </m:oMathPara>
                </a14:m>
                <a:endParaRPr lang="en-US" dirty="0"/>
              </a:p>
            </p:txBody>
          </p:sp>
        </mc:Choice>
        <mc:Fallback>
          <p:sp>
            <p:nvSpPr>
              <p:cNvPr id="25" name="Rectangle 24">
                <a:extLst>
                  <a:ext uri="{FF2B5EF4-FFF2-40B4-BE49-F238E27FC236}">
                    <a16:creationId xmlns:a16="http://schemas.microsoft.com/office/drawing/2014/main" id="{074F2B05-0AB5-864C-AACD-A3894A823975}"/>
                  </a:ext>
                </a:extLst>
              </p:cNvPr>
              <p:cNvSpPr>
                <a:spLocks noRot="1" noChangeAspect="1" noMove="1" noResize="1" noEditPoints="1" noAdjustHandles="1" noChangeArrowheads="1" noChangeShapeType="1" noTextEdit="1"/>
              </p:cNvSpPr>
              <p:nvPr/>
            </p:nvSpPr>
            <p:spPr>
              <a:xfrm>
                <a:off x="6668109" y="1661915"/>
                <a:ext cx="442750" cy="369332"/>
              </a:xfrm>
              <a:prstGeom prst="rect">
                <a:avLst/>
              </a:prstGeom>
              <a:blipFill>
                <a:blip r:embed="rId7"/>
                <a:stretch>
                  <a:fillRect/>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442E2168-91E8-2D9F-E0B6-7520E9B5961B}"/>
              </a:ext>
            </a:extLst>
          </p:cNvPr>
          <p:cNvGrpSpPr/>
          <p:nvPr/>
        </p:nvGrpSpPr>
        <p:grpSpPr>
          <a:xfrm>
            <a:off x="5949892" y="2980284"/>
            <a:ext cx="3538334" cy="982116"/>
            <a:chOff x="4343400" y="2671421"/>
            <a:chExt cx="3538334" cy="982116"/>
          </a:xfrm>
        </p:grpSpPr>
        <p:sp>
          <p:nvSpPr>
            <p:cNvPr id="6" name="Text Box 9">
              <a:extLst>
                <a:ext uri="{FF2B5EF4-FFF2-40B4-BE49-F238E27FC236}">
                  <a16:creationId xmlns:a16="http://schemas.microsoft.com/office/drawing/2014/main" id="{02876561-C964-9E47-9A18-E96E030E15FF}"/>
                </a:ext>
              </a:extLst>
            </p:cNvPr>
            <p:cNvSpPr txBox="1">
              <a:spLocks noChangeArrowheads="1"/>
            </p:cNvSpPr>
            <p:nvPr/>
          </p:nvSpPr>
          <p:spPr bwMode="auto">
            <a:xfrm>
              <a:off x="4343400" y="2895600"/>
              <a:ext cx="23812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dirty="0">
                  <a:solidFill>
                    <a:srgbClr val="FF0000"/>
                  </a:solidFill>
                  <a:latin typeface="Calibri" panose="020F0502020204030204" pitchFamily="34" charset="0"/>
                </a:rPr>
                <a:t>Scattered particle</a:t>
              </a:r>
            </a:p>
          </p:txBody>
        </p:sp>
        <p:sp>
          <p:nvSpPr>
            <p:cNvPr id="23" name="Freeform 60">
              <a:extLst>
                <a:ext uri="{FF2B5EF4-FFF2-40B4-BE49-F238E27FC236}">
                  <a16:creationId xmlns:a16="http://schemas.microsoft.com/office/drawing/2014/main" id="{C50D90D0-22A4-624C-8AD8-2AFEEC50D0E4}"/>
                </a:ext>
              </a:extLst>
            </p:cNvPr>
            <p:cNvSpPr>
              <a:spLocks/>
            </p:cNvSpPr>
            <p:nvPr/>
          </p:nvSpPr>
          <p:spPr bwMode="auto">
            <a:xfrm rot="1872092">
              <a:off x="5446509" y="2671421"/>
              <a:ext cx="2435225" cy="231775"/>
            </a:xfrm>
            <a:custGeom>
              <a:avLst/>
              <a:gdLst>
                <a:gd name="T0" fmla="*/ 0 w 1534"/>
                <a:gd name="T1" fmla="*/ 62 h 146"/>
                <a:gd name="T2" fmla="*/ 120 w 1534"/>
                <a:gd name="T3" fmla="*/ 70 h 146"/>
                <a:gd name="T4" fmla="*/ 230 w 1534"/>
                <a:gd name="T5" fmla="*/ 134 h 146"/>
                <a:gd name="T6" fmla="*/ 340 w 1534"/>
                <a:gd name="T7" fmla="*/ 0 h 146"/>
                <a:gd name="T8" fmla="*/ 467 w 1534"/>
                <a:gd name="T9" fmla="*/ 134 h 146"/>
                <a:gd name="T10" fmla="*/ 565 w 1534"/>
                <a:gd name="T11" fmla="*/ 0 h 146"/>
                <a:gd name="T12" fmla="*/ 679 w 1534"/>
                <a:gd name="T13" fmla="*/ 134 h 146"/>
                <a:gd name="T14" fmla="*/ 796 w 1534"/>
                <a:gd name="T15" fmla="*/ 3 h 146"/>
                <a:gd name="T16" fmla="*/ 903 w 1534"/>
                <a:gd name="T17" fmla="*/ 134 h 146"/>
                <a:gd name="T18" fmla="*/ 1026 w 1534"/>
                <a:gd name="T19" fmla="*/ 5 h 146"/>
                <a:gd name="T20" fmla="*/ 1137 w 1534"/>
                <a:gd name="T21" fmla="*/ 132 h 146"/>
                <a:gd name="T22" fmla="*/ 1226 w 1534"/>
                <a:gd name="T23" fmla="*/ 66 h 146"/>
                <a:gd name="T24" fmla="*/ 1534 w 1534"/>
                <a:gd name="T25" fmla="*/ 4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4" h="146">
                  <a:moveTo>
                    <a:pt x="0" y="62"/>
                  </a:moveTo>
                  <a:cubicBezTo>
                    <a:pt x="23" y="63"/>
                    <a:pt x="82" y="58"/>
                    <a:pt x="120" y="70"/>
                  </a:cubicBezTo>
                  <a:cubicBezTo>
                    <a:pt x="158" y="82"/>
                    <a:pt x="193" y="146"/>
                    <a:pt x="230" y="134"/>
                  </a:cubicBezTo>
                  <a:cubicBezTo>
                    <a:pt x="267" y="122"/>
                    <a:pt x="301" y="0"/>
                    <a:pt x="340" y="0"/>
                  </a:cubicBezTo>
                  <a:cubicBezTo>
                    <a:pt x="380" y="0"/>
                    <a:pt x="429" y="134"/>
                    <a:pt x="467" y="134"/>
                  </a:cubicBezTo>
                  <a:cubicBezTo>
                    <a:pt x="504" y="134"/>
                    <a:pt x="529" y="0"/>
                    <a:pt x="565" y="0"/>
                  </a:cubicBezTo>
                  <a:cubicBezTo>
                    <a:pt x="601" y="0"/>
                    <a:pt x="640" y="134"/>
                    <a:pt x="679" y="134"/>
                  </a:cubicBezTo>
                  <a:cubicBezTo>
                    <a:pt x="718" y="134"/>
                    <a:pt x="761" y="3"/>
                    <a:pt x="796" y="3"/>
                  </a:cubicBezTo>
                  <a:cubicBezTo>
                    <a:pt x="834" y="3"/>
                    <a:pt x="866" y="134"/>
                    <a:pt x="903" y="134"/>
                  </a:cubicBezTo>
                  <a:cubicBezTo>
                    <a:pt x="941" y="134"/>
                    <a:pt x="987" y="5"/>
                    <a:pt x="1026" y="5"/>
                  </a:cubicBezTo>
                  <a:cubicBezTo>
                    <a:pt x="1064" y="5"/>
                    <a:pt x="1103" y="121"/>
                    <a:pt x="1137" y="132"/>
                  </a:cubicBezTo>
                  <a:cubicBezTo>
                    <a:pt x="1169" y="142"/>
                    <a:pt x="1160" y="80"/>
                    <a:pt x="1226" y="66"/>
                  </a:cubicBezTo>
                  <a:cubicBezTo>
                    <a:pt x="1292" y="52"/>
                    <a:pt x="1470" y="52"/>
                    <a:pt x="1534" y="48"/>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0A47208-D8A7-0543-88B1-6B730C2538C4}"/>
                    </a:ext>
                  </a:extLst>
                </p:cNvPr>
                <p:cNvSpPr txBox="1"/>
                <p:nvPr/>
              </p:nvSpPr>
              <p:spPr>
                <a:xfrm>
                  <a:off x="5638800" y="3200400"/>
                  <a:ext cx="1149417" cy="4531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ℏ</m:t>
                        </m:r>
                        <m:r>
                          <a:rPr lang="en-US" sz="2400" b="0" i="1" smtClean="0">
                            <a:solidFill>
                              <a:srgbClr val="FF0000"/>
                            </a:solidFill>
                            <a:latin typeface="Cambria Math"/>
                            <a:ea typeface="Cambria Math"/>
                          </a:rPr>
                          <m:t>𝜔</m:t>
                        </m:r>
                        <m:r>
                          <a:rPr lang="de-DE" sz="2400" b="0" i="1" baseline="-25000" smtClean="0">
                            <a:solidFill>
                              <a:srgbClr val="FF0000"/>
                            </a:solidFill>
                            <a:latin typeface="Cambria Math" panose="02040503050406030204" pitchFamily="18" charset="0"/>
                          </a:rPr>
                          <m:t>𝑠</m:t>
                        </m:r>
                        <m:r>
                          <a:rPr lang="en-US" sz="2400" b="0" i="1" smtClean="0">
                            <a:solidFill>
                              <a:srgbClr val="FF0000"/>
                            </a:solidFill>
                            <a:latin typeface="Cambria Math"/>
                          </a:rPr>
                          <m:t>,</m:t>
                        </m:r>
                        <m:r>
                          <a:rPr lang="de-DE" sz="2400" b="1" i="1" smtClean="0">
                            <a:solidFill>
                              <a:srgbClr val="FF0000"/>
                            </a:solidFill>
                            <a:latin typeface="Cambria Math" panose="02040503050406030204" pitchFamily="18" charset="0"/>
                          </a:rPr>
                          <m:t>𝒌</m:t>
                        </m:r>
                        <m:r>
                          <a:rPr lang="de-DE" sz="2400" b="0" i="1" baseline="-25000" smtClean="0">
                            <a:solidFill>
                              <a:srgbClr val="FF0000"/>
                            </a:solidFill>
                            <a:latin typeface="Cambria Math" panose="02040503050406030204" pitchFamily="18" charset="0"/>
                          </a:rPr>
                          <m:t>𝑠</m:t>
                        </m:r>
                      </m:oMath>
                    </m:oMathPara>
                  </a14:m>
                  <a:endParaRPr lang="en-US" sz="2400" baseline="-25000" dirty="0">
                    <a:solidFill>
                      <a:srgbClr val="FF0000"/>
                    </a:solidFill>
                  </a:endParaRPr>
                </a:p>
              </p:txBody>
            </p:sp>
          </mc:Choice>
          <mc:Fallback xmlns="">
            <p:sp>
              <p:nvSpPr>
                <p:cNvPr id="27" name="TextBox 26">
                  <a:extLst>
                    <a:ext uri="{FF2B5EF4-FFF2-40B4-BE49-F238E27FC236}">
                      <a16:creationId xmlns:a16="http://schemas.microsoft.com/office/drawing/2014/main" id="{A0A47208-D8A7-0543-88B1-6B730C2538C4}"/>
                    </a:ext>
                  </a:extLst>
                </p:cNvPr>
                <p:cNvSpPr txBox="1">
                  <a:spLocks noRot="1" noChangeAspect="1" noMove="1" noResize="1" noEditPoints="1" noAdjustHandles="1" noChangeArrowheads="1" noChangeShapeType="1" noTextEdit="1"/>
                </p:cNvSpPr>
                <p:nvPr/>
              </p:nvSpPr>
              <p:spPr>
                <a:xfrm>
                  <a:off x="5638800" y="3200400"/>
                  <a:ext cx="1149417" cy="453137"/>
                </a:xfrm>
                <a:prstGeom prst="rect">
                  <a:avLst/>
                </a:prstGeom>
                <a:blipFill>
                  <a:blip r:embed="rId8"/>
                  <a:stretch>
                    <a:fillRect/>
                  </a:stretch>
                </a:blipFill>
              </p:spPr>
              <p:txBody>
                <a:bodyPr/>
                <a:lstStyle/>
                <a:p>
                  <a:r>
                    <a:rPr lang="en-US">
                      <a:noFill/>
                    </a:rPr>
                    <a:t> </a:t>
                  </a:r>
                </a:p>
              </p:txBody>
            </p:sp>
          </mc:Fallback>
        </mc:AlternateContent>
      </p:grpSp>
      <p:sp>
        <p:nvSpPr>
          <p:cNvPr id="28" name="TextBox 27">
            <a:extLst>
              <a:ext uri="{FF2B5EF4-FFF2-40B4-BE49-F238E27FC236}">
                <a16:creationId xmlns:a16="http://schemas.microsoft.com/office/drawing/2014/main" id="{5AF347E4-6962-5640-8498-20829EF4AF04}"/>
              </a:ext>
            </a:extLst>
          </p:cNvPr>
          <p:cNvSpPr txBox="1"/>
          <p:nvPr/>
        </p:nvSpPr>
        <p:spPr>
          <a:xfrm>
            <a:off x="5911574" y="1310349"/>
            <a:ext cx="723275" cy="369332"/>
          </a:xfrm>
          <a:prstGeom prst="rect">
            <a:avLst/>
          </a:prstGeom>
          <a:noFill/>
        </p:spPr>
        <p:txBody>
          <a:bodyPr wrap="none" rtlCol="0">
            <a:spAutoFit/>
          </a:bodyPr>
          <a:lstStyle/>
          <a:p>
            <a:r>
              <a:rPr lang="en-US" dirty="0"/>
              <a:t>Initial</a:t>
            </a:r>
          </a:p>
        </p:txBody>
      </p:sp>
      <p:sp>
        <p:nvSpPr>
          <p:cNvPr id="29" name="TextBox 28">
            <a:extLst>
              <a:ext uri="{FF2B5EF4-FFF2-40B4-BE49-F238E27FC236}">
                <a16:creationId xmlns:a16="http://schemas.microsoft.com/office/drawing/2014/main" id="{D96A3DA3-F34C-1844-B7E3-3BDB3DC25FE1}"/>
              </a:ext>
            </a:extLst>
          </p:cNvPr>
          <p:cNvSpPr txBox="1"/>
          <p:nvPr/>
        </p:nvSpPr>
        <p:spPr>
          <a:xfrm>
            <a:off x="7043689" y="1299463"/>
            <a:ext cx="684803" cy="369332"/>
          </a:xfrm>
          <a:prstGeom prst="rect">
            <a:avLst/>
          </a:prstGeom>
          <a:noFill/>
        </p:spPr>
        <p:txBody>
          <a:bodyPr wrap="none" rtlCol="0">
            <a:spAutoFit/>
          </a:bodyPr>
          <a:lstStyle/>
          <a:p>
            <a:r>
              <a:rPr lang="en-US" dirty="0"/>
              <a:t>Final</a:t>
            </a:r>
          </a:p>
        </p:txBody>
      </p:sp>
      <p:sp>
        <p:nvSpPr>
          <p:cNvPr id="11" name="Date Placeholder 10">
            <a:extLst>
              <a:ext uri="{FF2B5EF4-FFF2-40B4-BE49-F238E27FC236}">
                <a16:creationId xmlns:a16="http://schemas.microsoft.com/office/drawing/2014/main" id="{3D6883F4-4A4A-BD46-B1E7-AD80F81A3F91}"/>
              </a:ext>
            </a:extLst>
          </p:cNvPr>
          <p:cNvSpPr>
            <a:spLocks noGrp="1"/>
          </p:cNvSpPr>
          <p:nvPr>
            <p:ph type="dt" sz="half" idx="2"/>
          </p:nvPr>
        </p:nvSpPr>
        <p:spPr>
          <a:xfrm>
            <a:off x="816000" y="6444000"/>
            <a:ext cx="1392000" cy="360000"/>
          </a:xfrm>
          <a:prstGeom prst="rect">
            <a:avLst/>
          </a:prstGeom>
        </p:spPr>
        <p:txBody>
          <a:bodyPr vert="horz" lIns="0" tIns="0" rIns="0" bIns="0" rtlCol="0" anchor="t" anchorCtr="0"/>
          <a:lstStyle>
            <a:defPPr>
              <a:defRPr lang="de-DE"/>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27.01.2023</a:t>
            </a:r>
            <a:endParaRPr lang="en-US"/>
          </a:p>
        </p:txBody>
      </p:sp>
      <p:sp>
        <p:nvSpPr>
          <p:cNvPr id="30" name="Freeform 29">
            <a:extLst>
              <a:ext uri="{FF2B5EF4-FFF2-40B4-BE49-F238E27FC236}">
                <a16:creationId xmlns:a16="http://schemas.microsoft.com/office/drawing/2014/main" id="{C786ABC3-EB13-9C6F-BD19-E885888B18D8}"/>
              </a:ext>
            </a:extLst>
          </p:cNvPr>
          <p:cNvSpPr>
            <a:spLocks/>
          </p:cNvSpPr>
          <p:nvPr/>
        </p:nvSpPr>
        <p:spPr bwMode="auto">
          <a:xfrm rot="15492233">
            <a:off x="8718117" y="2988776"/>
            <a:ext cx="1088193" cy="157102"/>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 name="connsiteX0" fmla="*/ 0 w 10000"/>
              <a:gd name="connsiteY0" fmla="*/ 4467 h 9296"/>
              <a:gd name="connsiteX1" fmla="*/ 426 w 10000"/>
              <a:gd name="connsiteY1" fmla="*/ 4800 h 9296"/>
              <a:gd name="connsiteX2" fmla="*/ 759 w 10000"/>
              <a:gd name="connsiteY2" fmla="*/ 9200 h 9296"/>
              <a:gd name="connsiteX3" fmla="*/ 1324 w 10000"/>
              <a:gd name="connsiteY3" fmla="*/ 133 h 9296"/>
              <a:gd name="connsiteX4" fmla="*/ 1926 w 10000"/>
              <a:gd name="connsiteY4" fmla="*/ 9200 h 9296"/>
              <a:gd name="connsiteX5" fmla="*/ 2611 w 10000"/>
              <a:gd name="connsiteY5" fmla="*/ 0 h 9296"/>
              <a:gd name="connsiteX6" fmla="*/ 3222 w 10000"/>
              <a:gd name="connsiteY6" fmla="*/ 9067 h 9296"/>
              <a:gd name="connsiteX7" fmla="*/ 3796 w 10000"/>
              <a:gd name="connsiteY7" fmla="*/ 0 h 9296"/>
              <a:gd name="connsiteX8" fmla="*/ 4454 w 10000"/>
              <a:gd name="connsiteY8" fmla="*/ 9067 h 9296"/>
              <a:gd name="connsiteX9" fmla="*/ 4963 w 10000"/>
              <a:gd name="connsiteY9" fmla="*/ 0 h 9296"/>
              <a:gd name="connsiteX10" fmla="*/ 5556 w 10000"/>
              <a:gd name="connsiteY10" fmla="*/ 9067 h 9296"/>
              <a:gd name="connsiteX11" fmla="*/ 6167 w 10000"/>
              <a:gd name="connsiteY11" fmla="*/ 200 h 9296"/>
              <a:gd name="connsiteX12" fmla="*/ 6722 w 10000"/>
              <a:gd name="connsiteY12" fmla="*/ 9067 h 9296"/>
              <a:gd name="connsiteX13" fmla="*/ 7361 w 10000"/>
              <a:gd name="connsiteY13" fmla="*/ 333 h 9296"/>
              <a:gd name="connsiteX14" fmla="*/ 7935 w 10000"/>
              <a:gd name="connsiteY14" fmla="*/ 8933 h 9296"/>
              <a:gd name="connsiteX15" fmla="*/ 8398 w 10000"/>
              <a:gd name="connsiteY15" fmla="*/ 4467 h 9296"/>
              <a:gd name="connsiteX16" fmla="*/ 10000 w 10000"/>
              <a:gd name="connsiteY16" fmla="*/ 3267 h 9296"/>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0" y="4805"/>
                </a:moveTo>
                <a:cubicBezTo>
                  <a:pt x="65" y="4876"/>
                  <a:pt x="296" y="4303"/>
                  <a:pt x="426" y="5164"/>
                </a:cubicBezTo>
                <a:cubicBezTo>
                  <a:pt x="556" y="6024"/>
                  <a:pt x="611" y="10757"/>
                  <a:pt x="759" y="9897"/>
                </a:cubicBezTo>
                <a:cubicBezTo>
                  <a:pt x="917" y="9108"/>
                  <a:pt x="1139" y="215"/>
                  <a:pt x="1324" y="143"/>
                </a:cubicBezTo>
                <a:cubicBezTo>
                  <a:pt x="1519" y="143"/>
                  <a:pt x="1722" y="9897"/>
                  <a:pt x="1926" y="9897"/>
                </a:cubicBezTo>
                <a:cubicBezTo>
                  <a:pt x="2139" y="9825"/>
                  <a:pt x="2398" y="72"/>
                  <a:pt x="2611" y="0"/>
                </a:cubicBezTo>
                <a:cubicBezTo>
                  <a:pt x="2824" y="0"/>
                  <a:pt x="3028" y="9754"/>
                  <a:pt x="3222" y="9754"/>
                </a:cubicBezTo>
                <a:cubicBezTo>
                  <a:pt x="3426" y="9754"/>
                  <a:pt x="3593" y="0"/>
                  <a:pt x="3796" y="0"/>
                </a:cubicBezTo>
                <a:cubicBezTo>
                  <a:pt x="4000" y="0"/>
                  <a:pt x="4259" y="9754"/>
                  <a:pt x="4454" y="9754"/>
                </a:cubicBezTo>
                <a:cubicBezTo>
                  <a:pt x="4648" y="9754"/>
                  <a:pt x="4778" y="0"/>
                  <a:pt x="4963" y="0"/>
                </a:cubicBezTo>
                <a:cubicBezTo>
                  <a:pt x="5148" y="0"/>
                  <a:pt x="5352" y="9754"/>
                  <a:pt x="5556" y="9754"/>
                </a:cubicBezTo>
                <a:cubicBezTo>
                  <a:pt x="5759" y="9754"/>
                  <a:pt x="5981" y="215"/>
                  <a:pt x="6167" y="215"/>
                </a:cubicBezTo>
                <a:cubicBezTo>
                  <a:pt x="6361" y="215"/>
                  <a:pt x="6528" y="9754"/>
                  <a:pt x="6722" y="9754"/>
                </a:cubicBezTo>
                <a:cubicBezTo>
                  <a:pt x="6917" y="9754"/>
                  <a:pt x="7157" y="358"/>
                  <a:pt x="7361" y="358"/>
                </a:cubicBezTo>
                <a:cubicBezTo>
                  <a:pt x="7556" y="358"/>
                  <a:pt x="7752" y="8823"/>
                  <a:pt x="7935" y="9610"/>
                </a:cubicBezTo>
                <a:cubicBezTo>
                  <a:pt x="8102" y="10327"/>
                  <a:pt x="8056" y="5809"/>
                  <a:pt x="8398" y="4805"/>
                </a:cubicBezTo>
                <a:cubicBezTo>
                  <a:pt x="8741" y="3801"/>
                  <a:pt x="9667" y="3801"/>
                  <a:pt x="10000" y="3514"/>
                </a:cubicBezTo>
              </a:path>
            </a:pathLst>
          </a:custGeom>
          <a:noFill/>
          <a:ln w="57150" cmpd="sng">
            <a:solidFill>
              <a:srgbClr val="0432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0EA11879-2F15-E6AD-05E3-A48B3590CB59}"/>
                  </a:ext>
                </a:extLst>
              </p:cNvPr>
              <p:cNvSpPr txBox="1"/>
              <p:nvPr/>
            </p:nvSpPr>
            <p:spPr>
              <a:xfrm>
                <a:off x="9455092" y="2366263"/>
                <a:ext cx="984308" cy="5088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432FF"/>
                          </a:solidFill>
                          <a:latin typeface="Cambria Math"/>
                          <a:ea typeface="Cambria Math"/>
                        </a:rPr>
                        <m:t>ℏ</m:t>
                      </m:r>
                      <m:r>
                        <a:rPr lang="en-US" sz="2400" i="1" smtClean="0">
                          <a:solidFill>
                            <a:srgbClr val="0432FF"/>
                          </a:solidFill>
                          <a:latin typeface="Cambria Math"/>
                          <a:ea typeface="Cambria Math"/>
                        </a:rPr>
                        <m:t>𝜔</m:t>
                      </m:r>
                      <m:r>
                        <a:rPr lang="en-US" sz="2400" i="1">
                          <a:solidFill>
                            <a:srgbClr val="0432FF"/>
                          </a:solidFill>
                          <a:latin typeface="Cambria Math"/>
                        </a:rPr>
                        <m:t>, </m:t>
                      </m:r>
                      <m:acc>
                        <m:accPr>
                          <m:chr m:val="⃗"/>
                          <m:ctrlPr>
                            <a:rPr lang="en-US" sz="2400" i="1">
                              <a:solidFill>
                                <a:srgbClr val="0432FF"/>
                              </a:solidFill>
                              <a:latin typeface="Cambria Math" panose="02040503050406030204" pitchFamily="18" charset="0"/>
                            </a:rPr>
                          </m:ctrlPr>
                        </m:accPr>
                        <m:e>
                          <m:r>
                            <a:rPr lang="de-DE" sz="2400" b="0" i="1" smtClean="0">
                              <a:solidFill>
                                <a:srgbClr val="0432FF"/>
                              </a:solidFill>
                              <a:latin typeface="Cambria Math" panose="02040503050406030204" pitchFamily="18" charset="0"/>
                            </a:rPr>
                            <m:t>𝑄</m:t>
                          </m:r>
                        </m:e>
                      </m:acc>
                    </m:oMath>
                  </m:oMathPara>
                </a14:m>
                <a:endParaRPr lang="en-US" sz="2400" baseline="-25000" dirty="0">
                  <a:solidFill>
                    <a:srgbClr val="0432FF"/>
                  </a:solidFill>
                </a:endParaRPr>
              </a:p>
            </p:txBody>
          </p:sp>
        </mc:Choice>
        <mc:Fallback>
          <p:sp>
            <p:nvSpPr>
              <p:cNvPr id="31" name="TextBox 30">
                <a:extLst>
                  <a:ext uri="{FF2B5EF4-FFF2-40B4-BE49-F238E27FC236}">
                    <a16:creationId xmlns:a16="http://schemas.microsoft.com/office/drawing/2014/main" id="{0EA11879-2F15-E6AD-05E3-A48B3590CB59}"/>
                  </a:ext>
                </a:extLst>
              </p:cNvPr>
              <p:cNvSpPr txBox="1">
                <a:spLocks noRot="1" noChangeAspect="1" noMove="1" noResize="1" noEditPoints="1" noAdjustHandles="1" noChangeArrowheads="1" noChangeShapeType="1" noTextEdit="1"/>
              </p:cNvSpPr>
              <p:nvPr/>
            </p:nvSpPr>
            <p:spPr>
              <a:xfrm>
                <a:off x="9455092" y="2366263"/>
                <a:ext cx="984308" cy="508857"/>
              </a:xfrm>
              <a:prstGeom prst="rect">
                <a:avLst/>
              </a:prstGeom>
              <a:blipFill>
                <a:blip r:embed="rId9"/>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11">
                <a:extLst>
                  <a:ext uri="{FF2B5EF4-FFF2-40B4-BE49-F238E27FC236}">
                    <a16:creationId xmlns:a16="http://schemas.microsoft.com/office/drawing/2014/main" id="{D4421DA8-F774-9B6B-06D5-1B62159CED71}"/>
                  </a:ext>
                </a:extLst>
              </p:cNvPr>
              <p:cNvSpPr txBox="1">
                <a:spLocks noChangeArrowheads="1"/>
              </p:cNvSpPr>
              <p:nvPr/>
            </p:nvSpPr>
            <p:spPr bwMode="auto">
              <a:xfrm>
                <a:off x="3352800" y="3810000"/>
                <a:ext cx="5393721"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lgn="l"/>
                <a:r>
                  <a:rPr lang="en-US" sz="2400" dirty="0">
                    <a:solidFill>
                      <a:schemeClr val="tx1"/>
                    </a:solidFill>
                    <a:latin typeface="Calibri" panose="020F0502020204030204" pitchFamily="34" charset="0"/>
                  </a:rPr>
                  <a:t>Energy transferred  to the system </a:t>
                </a:r>
                <a:endParaRPr lang="de-DE" sz="2400" i="1" dirty="0">
                  <a:solidFill>
                    <a:schemeClr val="tx1"/>
                  </a:solidFill>
                  <a:latin typeface="Cambria Math"/>
                  <a:ea typeface="Cambria Math"/>
                </a:endParaRPr>
              </a:p>
              <a:p>
                <a14:m>
                  <m:oMath xmlns:m="http://schemas.openxmlformats.org/officeDocument/2006/math">
                    <m:r>
                      <a:rPr lang="en-US" sz="2400" i="1">
                        <a:solidFill>
                          <a:srgbClr val="1B00FF"/>
                        </a:solidFill>
                        <a:latin typeface="Cambria Math"/>
                        <a:ea typeface="Cambria Math"/>
                      </a:rPr>
                      <m:t>ℏ</m:t>
                    </m:r>
                    <m:r>
                      <a:rPr lang="en-US" sz="2400" i="1">
                        <a:solidFill>
                          <a:srgbClr val="1B00FF"/>
                        </a:solidFill>
                        <a:latin typeface="Cambria Math"/>
                        <a:ea typeface="Cambria Math"/>
                      </a:rPr>
                      <m:t>𝜔</m:t>
                    </m:r>
                    <m:r>
                      <a:rPr lang="en-US" sz="2400" i="1">
                        <a:latin typeface="Cambria Math"/>
                        <a:ea typeface="Cambria Math"/>
                      </a:rPr>
                      <m:t>=</m:t>
                    </m:r>
                    <m:r>
                      <a:rPr lang="de-DE" sz="2400" b="0" i="1" smtClean="0">
                        <a:latin typeface="Cambria Math" panose="02040503050406030204" pitchFamily="18" charset="0"/>
                        <a:ea typeface="Cambria Math"/>
                      </a:rPr>
                      <m:t>0</m:t>
                    </m:r>
                    <m:r>
                      <a:rPr lang="en-US" sz="2400" i="1" smtClean="0">
                        <a:solidFill>
                          <a:schemeClr val="tx1"/>
                        </a:solidFill>
                        <a:latin typeface="Cambria Math"/>
                        <a:ea typeface="Cambria Math"/>
                      </a:rPr>
                      <m:t>⇛</m:t>
                    </m:r>
                  </m:oMath>
                </a14:m>
                <a:r>
                  <a:rPr lang="en-US" sz="2400" dirty="0">
                    <a:solidFill>
                      <a:schemeClr val="tx1"/>
                    </a:solidFill>
                    <a:latin typeface="Calibri" panose="020F0502020204030204" pitchFamily="34" charset="0"/>
                  </a:rPr>
                  <a:t> </a:t>
                </a:r>
                <a:r>
                  <a:rPr lang="en-US" sz="2400" dirty="0">
                    <a:latin typeface="Calibri" panose="020F0502020204030204" pitchFamily="34" charset="0"/>
                  </a:rPr>
                  <a:t>Static correlations (</a:t>
                </a:r>
                <a:r>
                  <a:rPr lang="en-US" sz="2400" dirty="0">
                    <a:solidFill>
                      <a:schemeClr val="tx1"/>
                    </a:solidFill>
                    <a:latin typeface="Calibri" panose="020F0502020204030204" pitchFamily="34" charset="0"/>
                  </a:rPr>
                  <a:t>Structure)  </a:t>
                </a:r>
              </a:p>
              <a:p>
                <a14:m>
                  <m:oMath xmlns:m="http://schemas.openxmlformats.org/officeDocument/2006/math">
                    <m:r>
                      <a:rPr lang="en-US" sz="2400" i="1">
                        <a:solidFill>
                          <a:srgbClr val="1B00FF"/>
                        </a:solidFill>
                        <a:latin typeface="Cambria Math"/>
                        <a:ea typeface="Cambria Math"/>
                      </a:rPr>
                      <m:t>ℏ</m:t>
                    </m:r>
                    <m:r>
                      <a:rPr lang="en-US" sz="2400" i="1">
                        <a:solidFill>
                          <a:srgbClr val="1B00FF"/>
                        </a:solidFill>
                        <a:latin typeface="Cambria Math"/>
                        <a:ea typeface="Cambria Math"/>
                      </a:rPr>
                      <m:t>𝜔</m:t>
                    </m:r>
                    <m:r>
                      <a:rPr lang="en-US" sz="2400" i="1" smtClean="0">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a:rPr>
                      <m:t>0</m:t>
                    </m:r>
                    <m:r>
                      <a:rPr lang="en-US" sz="2400" i="1">
                        <a:latin typeface="Cambria Math"/>
                        <a:ea typeface="Cambria Math"/>
                      </a:rPr>
                      <m:t>⇛</m:t>
                    </m:r>
                  </m:oMath>
                </a14:m>
                <a:r>
                  <a:rPr lang="en-US" sz="2400" dirty="0">
                    <a:latin typeface="Calibri" panose="020F0502020204030204" pitchFamily="34" charset="0"/>
                  </a:rPr>
                  <a:t> dynamics - Excitations</a:t>
                </a:r>
              </a:p>
            </p:txBody>
          </p:sp>
        </mc:Choice>
        <mc:Fallback xmlns="">
          <p:sp>
            <p:nvSpPr>
              <p:cNvPr id="32" name="Text Box 11">
                <a:extLst>
                  <a:ext uri="{FF2B5EF4-FFF2-40B4-BE49-F238E27FC236}">
                    <a16:creationId xmlns:a16="http://schemas.microsoft.com/office/drawing/2014/main" id="{D4421DA8-F774-9B6B-06D5-1B62159CED71}"/>
                  </a:ext>
                </a:extLst>
              </p:cNvPr>
              <p:cNvSpPr txBox="1">
                <a:spLocks noRot="1" noChangeAspect="1" noMove="1" noResize="1" noEditPoints="1" noAdjustHandles="1" noChangeArrowheads="1" noChangeShapeType="1" noTextEdit="1"/>
              </p:cNvSpPr>
              <p:nvPr/>
            </p:nvSpPr>
            <p:spPr bwMode="auto">
              <a:xfrm>
                <a:off x="3352800" y="3810000"/>
                <a:ext cx="5393721" cy="1200329"/>
              </a:xfrm>
              <a:prstGeom prst="rect">
                <a:avLst/>
              </a:prstGeom>
              <a:blipFill>
                <a:blip r:embed="rId10"/>
                <a:stretch>
                  <a:fillRect l="-1882" t="-4211" r="-941" b="-1052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 Box 58">
                <a:extLst>
                  <a:ext uri="{FF2B5EF4-FFF2-40B4-BE49-F238E27FC236}">
                    <a16:creationId xmlns:a16="http://schemas.microsoft.com/office/drawing/2014/main" id="{553601EE-EE31-A140-6AD5-B6981E71AEA5}"/>
                  </a:ext>
                </a:extLst>
              </p:cNvPr>
              <p:cNvSpPr txBox="1">
                <a:spLocks noChangeArrowheads="1"/>
              </p:cNvSpPr>
              <p:nvPr/>
            </p:nvSpPr>
            <p:spPr bwMode="auto">
              <a:xfrm>
                <a:off x="3352800" y="5029200"/>
                <a:ext cx="11367312" cy="1200329"/>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US" sz="2400" dirty="0">
                    <a:solidFill>
                      <a:schemeClr val="tx1"/>
                    </a:solidFill>
                    <a:latin typeface="Calibri" panose="020F0502020204030204" pitchFamily="34" charset="0"/>
                  </a:rPr>
                  <a:t>Momentum transferred to the system</a:t>
                </a:r>
              </a:p>
              <a:p>
                <a14:m>
                  <m:oMath xmlns:m="http://schemas.openxmlformats.org/officeDocument/2006/math">
                    <m:r>
                      <a:rPr lang="de-DE" sz="2400" b="1" i="1">
                        <a:solidFill>
                          <a:srgbClr val="1B00FF"/>
                        </a:solidFill>
                        <a:latin typeface="Cambria Math" panose="02040503050406030204" pitchFamily="18" charset="0"/>
                        <a:ea typeface="Cambria Math" panose="02040503050406030204" pitchFamily="18" charset="0"/>
                      </a:rPr>
                      <m:t>𝑸</m:t>
                    </m:r>
                    <m:r>
                      <a:rPr lang="en-US" sz="2400" i="1">
                        <a:latin typeface="Cambria Math" panose="02040503050406030204" pitchFamily="18" charset="0"/>
                        <a:ea typeface="Cambria Math" panose="02040503050406030204" pitchFamily="18" charset="0"/>
                      </a:rPr>
                      <m:t>= </m:t>
                    </m:r>
                  </m:oMath>
                </a14:m>
                <a:r>
                  <a:rPr lang="en-US" sz="2400" dirty="0">
                    <a:latin typeface="Calibri" panose="020F0502020204030204" pitchFamily="34" charset="0"/>
                    <a:ea typeface="Cambria Math"/>
                  </a:rPr>
                  <a:t>0 (mod. </a:t>
                </a:r>
                <a:r>
                  <a:rPr lang="en-US" sz="2400" dirty="0" err="1">
                    <a:latin typeface="Calibri" panose="020F0502020204030204" pitchFamily="34" charset="0"/>
                    <a:ea typeface="Cambria Math"/>
                  </a:rPr>
                  <a:t>G</a:t>
                </a:r>
                <a:r>
                  <a:rPr lang="en-US" sz="2400" baseline="-25000" dirty="0" err="1">
                    <a:latin typeface="Calibri" panose="020F0502020204030204" pitchFamily="34" charset="0"/>
                    <a:ea typeface="Cambria Math"/>
                  </a:rPr>
                  <a:t>hkl</a:t>
                </a:r>
                <a:r>
                  <a:rPr lang="en-US" sz="2400" dirty="0">
                    <a:latin typeface="Calibri" panose="020F0502020204030204" pitchFamily="34" charset="0"/>
                    <a:ea typeface="Cambria Math"/>
                  </a:rPr>
                  <a:t>)</a:t>
                </a:r>
                <a:r>
                  <a:rPr lang="en-US" sz="2400" dirty="0">
                    <a:solidFill>
                      <a:schemeClr val="tx1"/>
                    </a:solidFill>
                    <a:latin typeface="Calibri" panose="020F0502020204030204" pitchFamily="34" charset="0"/>
                    <a:ea typeface="Cambria Math"/>
                  </a:rPr>
                  <a:t> </a:t>
                </a:r>
                <a14:m>
                  <m:oMath xmlns:m="http://schemas.openxmlformats.org/officeDocument/2006/math">
                    <m:r>
                      <a:rPr lang="en-US" sz="2400" i="1">
                        <a:solidFill>
                          <a:schemeClr val="tx1"/>
                        </a:solidFill>
                        <a:latin typeface="Cambria Math"/>
                        <a:ea typeface="Cambria Math"/>
                      </a:rPr>
                      <m:t>⇛</m:t>
                    </m:r>
                  </m:oMath>
                </a14:m>
                <a:r>
                  <a:rPr lang="en-US" sz="2400" dirty="0">
                    <a:solidFill>
                      <a:schemeClr val="tx1"/>
                    </a:solidFill>
                    <a:latin typeface="Calibri" panose="020F0502020204030204" pitchFamily="34" charset="0"/>
                  </a:rPr>
                  <a:t> homogeneous </a:t>
                </a:r>
                <a:r>
                  <a:rPr lang="en-US" sz="2400" dirty="0" err="1">
                    <a:solidFill>
                      <a:schemeClr val="tx1"/>
                    </a:solidFill>
                    <a:latin typeface="Calibri" panose="020F0502020204030204" pitchFamily="34" charset="0"/>
                  </a:rPr>
                  <a:t>correlations</a:t>
                </a:r>
                <a:endParaRPr lang="en-US" sz="2400" dirty="0">
                  <a:solidFill>
                    <a:schemeClr val="tx1"/>
                  </a:solidFill>
                  <a:latin typeface="Calibri" panose="020F0502020204030204" pitchFamily="34" charset="0"/>
                </a:endParaRPr>
              </a:p>
              <a:p>
                <a14:m>
                  <m:oMath xmlns:m="http://schemas.openxmlformats.org/officeDocument/2006/math">
                    <m:r>
                      <a:rPr lang="de-DE" sz="2400" b="1" i="1">
                        <a:solidFill>
                          <a:srgbClr val="1B00FF"/>
                        </a:solidFill>
                        <a:latin typeface="Cambria Math" panose="02040503050406030204" pitchFamily="18" charset="0"/>
                        <a:ea typeface="Cambria Math" panose="02040503050406030204" pitchFamily="18" charset="0"/>
                      </a:rPr>
                      <m:t>𝑸</m:t>
                    </m:r>
                    <m:r>
                      <a:rPr lang="en-US"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a:rPr>
                      <m:t>0</m:t>
                    </m:r>
                  </m:oMath>
                </a14:m>
                <a:r>
                  <a:rPr lang="en-US" sz="2400" dirty="0">
                    <a:ea typeface="Cambria Math"/>
                  </a:rPr>
                  <a:t> </a:t>
                </a:r>
                <a14:m>
                  <m:oMath xmlns:m="http://schemas.openxmlformats.org/officeDocument/2006/math">
                    <m:r>
                      <a:rPr lang="en-US" sz="2400" i="1">
                        <a:latin typeface="Cambria Math"/>
                        <a:ea typeface="Cambria Math"/>
                      </a:rPr>
                      <m:t>⇛</m:t>
                    </m:r>
                  </m:oMath>
                </a14:m>
                <a:r>
                  <a:rPr lang="en-US" sz="2400" dirty="0">
                    <a:latin typeface="Calibri" panose="020F0502020204030204" pitchFamily="34" charset="0"/>
                  </a:rPr>
                  <a:t>  inhomogeneous correlations, dispersion</a:t>
                </a:r>
              </a:p>
            </p:txBody>
          </p:sp>
        </mc:Choice>
        <mc:Fallback xmlns="">
          <p:sp>
            <p:nvSpPr>
              <p:cNvPr id="33" name="Text Box 58">
                <a:extLst>
                  <a:ext uri="{FF2B5EF4-FFF2-40B4-BE49-F238E27FC236}">
                    <a16:creationId xmlns:a16="http://schemas.microsoft.com/office/drawing/2014/main" id="{553601EE-EE31-A140-6AD5-B6981E71AEA5}"/>
                  </a:ext>
                </a:extLst>
              </p:cNvPr>
              <p:cNvSpPr txBox="1">
                <a:spLocks noRot="1" noChangeAspect="1" noMove="1" noResize="1" noEditPoints="1" noAdjustHandles="1" noChangeArrowheads="1" noChangeShapeType="1" noTextEdit="1"/>
              </p:cNvSpPr>
              <p:nvPr/>
            </p:nvSpPr>
            <p:spPr bwMode="auto">
              <a:xfrm>
                <a:off x="3352800" y="5029200"/>
                <a:ext cx="11367312" cy="1200329"/>
              </a:xfrm>
              <a:prstGeom prst="rect">
                <a:avLst/>
              </a:prstGeom>
              <a:blipFill>
                <a:blip r:embed="rId11"/>
                <a:stretch>
                  <a:fillRect l="-893" t="-4211" b="-1052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A746F368-8D7F-7B93-FBE4-0DD8E1D63EE3}"/>
              </a:ext>
            </a:extLst>
          </p:cNvPr>
          <p:cNvSpPr>
            <a:spLocks noGrp="1"/>
          </p:cNvSpPr>
          <p:nvPr>
            <p:ph type="sldNum" sz="quarter" idx="12"/>
          </p:nvPr>
        </p:nvSpPr>
        <p:spPr/>
        <p:txBody>
          <a:bodyPr/>
          <a:lstStyle/>
          <a:p>
            <a:fld id="{61696EC4-B4CF-4701-AD06-A8439D6D8E12}" type="slidenum">
              <a:rPr lang="en-US" noProof="0" smtClean="0"/>
              <a:t>17</a:t>
            </a:fld>
            <a:endParaRPr lang="en-US" noProof="0"/>
          </a:p>
        </p:txBody>
      </p:sp>
      <p:sp>
        <p:nvSpPr>
          <p:cNvPr id="12" name="TextBox 11">
            <a:extLst>
              <a:ext uri="{FF2B5EF4-FFF2-40B4-BE49-F238E27FC236}">
                <a16:creationId xmlns:a16="http://schemas.microsoft.com/office/drawing/2014/main" id="{9ADDD0F3-AA72-6BA5-B1F0-E627ED168E2E}"/>
              </a:ext>
            </a:extLst>
          </p:cNvPr>
          <p:cNvSpPr txBox="1"/>
          <p:nvPr/>
        </p:nvSpPr>
        <p:spPr>
          <a:xfrm>
            <a:off x="1366749" y="1602662"/>
            <a:ext cx="1253869" cy="1015663"/>
          </a:xfrm>
          <a:prstGeom prst="rect">
            <a:avLst/>
          </a:prstGeom>
          <a:noFill/>
          <a:ln w="38100">
            <a:solidFill>
              <a:schemeClr val="tx2"/>
            </a:solidFill>
          </a:ln>
        </p:spPr>
        <p:txBody>
          <a:bodyPr wrap="none" rtlCol="0">
            <a:spAutoFit/>
          </a:bodyPr>
          <a:lstStyle/>
          <a:p>
            <a:r>
              <a:rPr lang="en-US" sz="2000" i="1" dirty="0"/>
              <a:t>Neutrons</a:t>
            </a:r>
          </a:p>
          <a:p>
            <a:r>
              <a:rPr lang="en-US" sz="2000" i="1" dirty="0"/>
              <a:t>Photons </a:t>
            </a:r>
          </a:p>
          <a:p>
            <a:r>
              <a:rPr lang="en-US" sz="2000" i="1" dirty="0"/>
              <a:t>Electrons</a:t>
            </a:r>
          </a:p>
        </p:txBody>
      </p:sp>
      <p:sp>
        <p:nvSpPr>
          <p:cNvPr id="14" name="Rectangle 13">
            <a:extLst>
              <a:ext uri="{FF2B5EF4-FFF2-40B4-BE49-F238E27FC236}">
                <a16:creationId xmlns:a16="http://schemas.microsoft.com/office/drawing/2014/main" id="{01B9DEA3-3B16-00A0-9637-0E8F772BC9E2}"/>
              </a:ext>
            </a:extLst>
          </p:cNvPr>
          <p:cNvSpPr/>
          <p:nvPr/>
        </p:nvSpPr>
        <p:spPr>
          <a:xfrm>
            <a:off x="3352800" y="4289125"/>
            <a:ext cx="5257800" cy="35907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D15C69-F711-08DF-FBD1-DF3568812D96}"/>
              </a:ext>
            </a:extLst>
          </p:cNvPr>
          <p:cNvSpPr/>
          <p:nvPr/>
        </p:nvSpPr>
        <p:spPr>
          <a:xfrm>
            <a:off x="3352800" y="5410200"/>
            <a:ext cx="5962276" cy="391255"/>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83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p:bldP spid="21" grpId="0"/>
      <p:bldP spid="22" grpId="0" animBg="1"/>
      <p:bldP spid="25" grpId="0"/>
      <p:bldP spid="29" grpId="0"/>
      <p:bldP spid="30" grpId="0" animBg="1"/>
      <p:bldP spid="31" grpId="0"/>
      <p:bldP spid="32" grpId="0"/>
      <p:bldP spid="33" grpId="0"/>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8D958-98A4-6195-D626-D9893D71D025}"/>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E52BAF8D-4DAC-E59C-40DA-9FB541483F81}"/>
              </a:ext>
            </a:extLst>
          </p:cNvPr>
          <p:cNvSpPr>
            <a:spLocks noGrp="1"/>
          </p:cNvSpPr>
          <p:nvPr>
            <p:ph type="sldNum" sz="quarter" idx="12"/>
          </p:nvPr>
        </p:nvSpPr>
        <p:spPr/>
        <p:txBody>
          <a:bodyPr/>
          <a:lstStyle/>
          <a:p>
            <a:fld id="{61696EC4-B4CF-4701-AD06-A8439D6D8E12}" type="slidenum">
              <a:rPr lang="de-DE" smtClean="0"/>
              <a:t>18</a:t>
            </a:fld>
            <a:endParaRPr lang="de-DE"/>
          </a:p>
        </p:txBody>
      </p:sp>
      <p:sp>
        <p:nvSpPr>
          <p:cNvPr id="8" name="Title 1">
            <a:extLst>
              <a:ext uri="{FF2B5EF4-FFF2-40B4-BE49-F238E27FC236}">
                <a16:creationId xmlns:a16="http://schemas.microsoft.com/office/drawing/2014/main" id="{F42EDA46-D67D-BB83-571B-27EAAB104FEF}"/>
              </a:ext>
            </a:extLst>
          </p:cNvPr>
          <p:cNvSpPr txBox="1">
            <a:spLocks/>
          </p:cNvSpPr>
          <p:nvPr/>
        </p:nvSpPr>
        <p:spPr bwMode="auto">
          <a:xfrm>
            <a:off x="228600" y="361854"/>
            <a:ext cx="9220200" cy="55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en-US" sz="3200" kern="0" dirty="0">
                <a:solidFill>
                  <a:schemeClr val="accent1"/>
                </a:solidFill>
              </a:rPr>
              <a:t>Tuning parameters for superconductivity in  the cuprates</a:t>
            </a:r>
          </a:p>
        </p:txBody>
      </p:sp>
      <p:pic>
        <p:nvPicPr>
          <p:cNvPr id="12" name="Picture 4" descr="YBCO_Picture 7">
            <a:extLst>
              <a:ext uri="{FF2B5EF4-FFF2-40B4-BE49-F238E27FC236}">
                <a16:creationId xmlns:a16="http://schemas.microsoft.com/office/drawing/2014/main" id="{9BB33465-B981-152E-C9DD-70AB6BE749B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96192" y="2190446"/>
            <a:ext cx="2275732" cy="30797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1C66CE9-C2F2-F866-1DC2-48CF672B6180}"/>
              </a:ext>
            </a:extLst>
          </p:cNvPr>
          <p:cNvSpPr txBox="1"/>
          <p:nvPr/>
        </p:nvSpPr>
        <p:spPr>
          <a:xfrm>
            <a:off x="275827" y="1467157"/>
            <a:ext cx="2866490" cy="523220"/>
          </a:xfrm>
          <a:prstGeom prst="rect">
            <a:avLst/>
          </a:prstGeom>
          <a:noFill/>
        </p:spPr>
        <p:txBody>
          <a:bodyPr wrap="none" rtlCol="0">
            <a:spAutoFit/>
          </a:bodyPr>
          <a:lstStyle/>
          <a:p>
            <a:pPr algn="ctr"/>
            <a:r>
              <a:rPr lang="en-US" sz="2800" dirty="0"/>
              <a:t>Chemical doping</a:t>
            </a:r>
            <a:endParaRPr lang="en-US" sz="2800" b="1" dirty="0"/>
          </a:p>
        </p:txBody>
      </p:sp>
      <p:grpSp>
        <p:nvGrpSpPr>
          <p:cNvPr id="19" name="Group 18">
            <a:extLst>
              <a:ext uri="{FF2B5EF4-FFF2-40B4-BE49-F238E27FC236}">
                <a16:creationId xmlns:a16="http://schemas.microsoft.com/office/drawing/2014/main" id="{B9BF4B93-1BA9-CCD4-7F72-6FCAECDCF032}"/>
              </a:ext>
            </a:extLst>
          </p:cNvPr>
          <p:cNvGrpSpPr/>
          <p:nvPr/>
        </p:nvGrpSpPr>
        <p:grpSpPr>
          <a:xfrm>
            <a:off x="4148213" y="1502798"/>
            <a:ext cx="3547987" cy="4827013"/>
            <a:chOff x="4148213" y="1502798"/>
            <a:chExt cx="3547987" cy="4827013"/>
          </a:xfrm>
        </p:grpSpPr>
        <p:pic>
          <p:nvPicPr>
            <p:cNvPr id="6" name="Picture 5">
              <a:extLst>
                <a:ext uri="{FF2B5EF4-FFF2-40B4-BE49-F238E27FC236}">
                  <a16:creationId xmlns:a16="http://schemas.microsoft.com/office/drawing/2014/main" id="{349FF98E-F256-0056-7A44-0CB85EAB3478}"/>
                </a:ext>
              </a:extLst>
            </p:cNvPr>
            <p:cNvPicPr>
              <a:picLocks noChangeAspect="1"/>
            </p:cNvPicPr>
            <p:nvPr/>
          </p:nvPicPr>
          <p:blipFill>
            <a:blip r:embed="rId4"/>
            <a:stretch>
              <a:fillRect/>
            </a:stretch>
          </p:blipFill>
          <p:spPr>
            <a:xfrm>
              <a:off x="4818140" y="2058636"/>
              <a:ext cx="1996606" cy="2994910"/>
            </a:xfrm>
            <a:prstGeom prst="rect">
              <a:avLst/>
            </a:prstGeom>
          </p:spPr>
        </p:pic>
        <p:sp>
          <p:nvSpPr>
            <p:cNvPr id="9" name="TextBox 8">
              <a:extLst>
                <a:ext uri="{FF2B5EF4-FFF2-40B4-BE49-F238E27FC236}">
                  <a16:creationId xmlns:a16="http://schemas.microsoft.com/office/drawing/2014/main" id="{86CBC676-C7FF-1450-5412-B335BA7F2C8F}"/>
                </a:ext>
              </a:extLst>
            </p:cNvPr>
            <p:cNvSpPr txBox="1"/>
            <p:nvPr/>
          </p:nvSpPr>
          <p:spPr>
            <a:xfrm rot="16200000">
              <a:off x="3610847" y="3910925"/>
              <a:ext cx="1915909" cy="369332"/>
            </a:xfrm>
            <a:prstGeom prst="rect">
              <a:avLst/>
            </a:prstGeom>
            <a:noFill/>
          </p:spPr>
          <p:txBody>
            <a:bodyPr wrap="none" rtlCol="0">
              <a:spAutoFit/>
            </a:bodyPr>
            <a:lstStyle/>
            <a:p>
              <a:r>
                <a:rPr lang="en-US" dirty="0"/>
                <a:t>LNCMI Grenoble</a:t>
              </a:r>
            </a:p>
          </p:txBody>
        </p:sp>
        <p:sp>
          <p:nvSpPr>
            <p:cNvPr id="10" name="TextBox 9">
              <a:extLst>
                <a:ext uri="{FF2B5EF4-FFF2-40B4-BE49-F238E27FC236}">
                  <a16:creationId xmlns:a16="http://schemas.microsoft.com/office/drawing/2014/main" id="{AB2F00F8-9F17-12AA-6B22-416CD5EC3E0B}"/>
                </a:ext>
              </a:extLst>
            </p:cNvPr>
            <p:cNvSpPr txBox="1"/>
            <p:nvPr/>
          </p:nvSpPr>
          <p:spPr>
            <a:xfrm>
              <a:off x="4605574" y="1502798"/>
              <a:ext cx="2404826" cy="523220"/>
            </a:xfrm>
            <a:prstGeom prst="rect">
              <a:avLst/>
            </a:prstGeom>
            <a:noFill/>
          </p:spPr>
          <p:txBody>
            <a:bodyPr wrap="none" rtlCol="0">
              <a:spAutoFit/>
            </a:bodyPr>
            <a:lstStyle/>
            <a:p>
              <a:pPr algn="ctr"/>
              <a:r>
                <a:rPr lang="en-US" sz="2800" dirty="0"/>
                <a:t>Magnetic field</a:t>
              </a:r>
              <a:endParaRPr lang="en-US" sz="2800" b="1" dirty="0"/>
            </a:p>
          </p:txBody>
        </p:sp>
        <p:sp>
          <p:nvSpPr>
            <p:cNvPr id="15" name="TextBox 14">
              <a:extLst>
                <a:ext uri="{FF2B5EF4-FFF2-40B4-BE49-F238E27FC236}">
                  <a16:creationId xmlns:a16="http://schemas.microsoft.com/office/drawing/2014/main" id="{D59538D8-5B37-43DC-E143-5A9322DF13AF}"/>
                </a:ext>
              </a:extLst>
            </p:cNvPr>
            <p:cNvSpPr txBox="1"/>
            <p:nvPr/>
          </p:nvSpPr>
          <p:spPr>
            <a:xfrm>
              <a:off x="4148213" y="5406481"/>
              <a:ext cx="3547987" cy="923330"/>
            </a:xfrm>
            <a:prstGeom prst="rect">
              <a:avLst/>
            </a:prstGeom>
            <a:noFill/>
          </p:spPr>
          <p:txBody>
            <a:bodyPr wrap="square">
              <a:spAutoFit/>
            </a:bodyPr>
            <a:lstStyle/>
            <a:p>
              <a:pPr algn="ctr"/>
              <a:r>
                <a:rPr lang="en-US" b="1" dirty="0"/>
                <a:t>Very large fields needed</a:t>
              </a:r>
            </a:p>
            <a:p>
              <a:pPr algn="ctr"/>
              <a:r>
                <a:rPr lang="en-US" b="1" dirty="0"/>
                <a:t>to suppress SC </a:t>
              </a:r>
            </a:p>
            <a:p>
              <a:pPr algn="ctr"/>
              <a:r>
                <a:rPr lang="en-US" b="1" dirty="0"/>
                <a:t>~25 T &lt; H &lt; ~150 T</a:t>
              </a:r>
            </a:p>
          </p:txBody>
        </p:sp>
      </p:grpSp>
      <p:grpSp>
        <p:nvGrpSpPr>
          <p:cNvPr id="20" name="Group 19">
            <a:extLst>
              <a:ext uri="{FF2B5EF4-FFF2-40B4-BE49-F238E27FC236}">
                <a16:creationId xmlns:a16="http://schemas.microsoft.com/office/drawing/2014/main" id="{7C9B55D2-20F4-AA70-57E8-5BB5A7791F84}"/>
              </a:ext>
            </a:extLst>
          </p:cNvPr>
          <p:cNvGrpSpPr/>
          <p:nvPr/>
        </p:nvGrpSpPr>
        <p:grpSpPr>
          <a:xfrm>
            <a:off x="8356942" y="1479555"/>
            <a:ext cx="3556731" cy="4662960"/>
            <a:chOff x="8356942" y="1479555"/>
            <a:chExt cx="3556731" cy="4662960"/>
          </a:xfrm>
        </p:grpSpPr>
        <p:pic>
          <p:nvPicPr>
            <p:cNvPr id="7" name="Picture 6">
              <a:extLst>
                <a:ext uri="{FF2B5EF4-FFF2-40B4-BE49-F238E27FC236}">
                  <a16:creationId xmlns:a16="http://schemas.microsoft.com/office/drawing/2014/main" id="{4081A44A-82EE-7B6F-99DF-8C45E9CB802F}"/>
                </a:ext>
              </a:extLst>
            </p:cNvPr>
            <p:cNvPicPr>
              <a:picLocks noChangeAspect="1"/>
            </p:cNvPicPr>
            <p:nvPr/>
          </p:nvPicPr>
          <p:blipFill>
            <a:blip r:embed="rId5"/>
            <a:stretch>
              <a:fillRect/>
            </a:stretch>
          </p:blipFill>
          <p:spPr>
            <a:xfrm>
              <a:off x="8365686" y="2201689"/>
              <a:ext cx="3547987" cy="2653537"/>
            </a:xfrm>
            <a:prstGeom prst="rect">
              <a:avLst/>
            </a:prstGeom>
          </p:spPr>
        </p:pic>
        <p:sp>
          <p:nvSpPr>
            <p:cNvPr id="11" name="TextBox 10">
              <a:extLst>
                <a:ext uri="{FF2B5EF4-FFF2-40B4-BE49-F238E27FC236}">
                  <a16:creationId xmlns:a16="http://schemas.microsoft.com/office/drawing/2014/main" id="{7F6A24B3-27A8-D102-BD9B-7126A1D51C7A}"/>
                </a:ext>
              </a:extLst>
            </p:cNvPr>
            <p:cNvSpPr txBox="1"/>
            <p:nvPr/>
          </p:nvSpPr>
          <p:spPr>
            <a:xfrm>
              <a:off x="9049685" y="1479555"/>
              <a:ext cx="1723549" cy="523220"/>
            </a:xfrm>
            <a:prstGeom prst="rect">
              <a:avLst/>
            </a:prstGeom>
            <a:noFill/>
          </p:spPr>
          <p:txBody>
            <a:bodyPr wrap="none" rtlCol="0">
              <a:spAutoFit/>
            </a:bodyPr>
            <a:lstStyle/>
            <a:p>
              <a:pPr algn="ctr"/>
              <a:r>
                <a:rPr lang="en-US" sz="2800" b="1" dirty="0"/>
                <a:t>Pressure</a:t>
              </a:r>
            </a:p>
          </p:txBody>
        </p:sp>
        <p:sp>
          <p:nvSpPr>
            <p:cNvPr id="16" name="TextBox 15">
              <a:extLst>
                <a:ext uri="{FF2B5EF4-FFF2-40B4-BE49-F238E27FC236}">
                  <a16:creationId xmlns:a16="http://schemas.microsoft.com/office/drawing/2014/main" id="{A2518244-7908-F840-25DA-80F7C5F4B07D}"/>
                </a:ext>
              </a:extLst>
            </p:cNvPr>
            <p:cNvSpPr txBox="1"/>
            <p:nvPr/>
          </p:nvSpPr>
          <p:spPr>
            <a:xfrm>
              <a:off x="8356942" y="5496184"/>
              <a:ext cx="3547987" cy="646331"/>
            </a:xfrm>
            <a:prstGeom prst="rect">
              <a:avLst/>
            </a:prstGeom>
            <a:noFill/>
          </p:spPr>
          <p:txBody>
            <a:bodyPr wrap="square">
              <a:spAutoFit/>
            </a:bodyPr>
            <a:lstStyle/>
            <a:p>
              <a:pPr algn="ctr"/>
              <a:r>
                <a:rPr lang="en-US" b="1" dirty="0"/>
                <a:t>Small quantities of materials to study</a:t>
              </a:r>
            </a:p>
          </p:txBody>
        </p:sp>
      </p:grpSp>
      <p:sp>
        <p:nvSpPr>
          <p:cNvPr id="17" name="TextBox 16">
            <a:extLst>
              <a:ext uri="{FF2B5EF4-FFF2-40B4-BE49-F238E27FC236}">
                <a16:creationId xmlns:a16="http://schemas.microsoft.com/office/drawing/2014/main" id="{CA90AD3F-ADD9-5BEC-3064-8FF0959CFED6}"/>
              </a:ext>
            </a:extLst>
          </p:cNvPr>
          <p:cNvSpPr txBox="1"/>
          <p:nvPr/>
        </p:nvSpPr>
        <p:spPr>
          <a:xfrm>
            <a:off x="34977" y="5496184"/>
            <a:ext cx="3547987" cy="646331"/>
          </a:xfrm>
          <a:prstGeom prst="rect">
            <a:avLst/>
          </a:prstGeom>
          <a:noFill/>
        </p:spPr>
        <p:txBody>
          <a:bodyPr wrap="square">
            <a:spAutoFit/>
          </a:bodyPr>
          <a:lstStyle/>
          <a:p>
            <a:pPr algn="ctr"/>
            <a:r>
              <a:rPr lang="en-US" b="1" dirty="0"/>
              <a:t>Novel synthesis for each doping - disorder</a:t>
            </a:r>
          </a:p>
        </p:txBody>
      </p:sp>
      <p:sp>
        <p:nvSpPr>
          <p:cNvPr id="18" name="Curved Left Arrow 17">
            <a:extLst>
              <a:ext uri="{FF2B5EF4-FFF2-40B4-BE49-F238E27FC236}">
                <a16:creationId xmlns:a16="http://schemas.microsoft.com/office/drawing/2014/main" id="{286ADEF6-BE61-5514-4BB4-79AFEF3C8DCD}"/>
              </a:ext>
            </a:extLst>
          </p:cNvPr>
          <p:cNvSpPr/>
          <p:nvPr/>
        </p:nvSpPr>
        <p:spPr>
          <a:xfrm>
            <a:off x="228600" y="2284548"/>
            <a:ext cx="731520" cy="1216152"/>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71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92E79-E841-B6EE-031F-37FF52BB37C5}"/>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54B0A958-6E87-275A-0874-9C7C070D22F7}"/>
              </a:ext>
            </a:extLst>
          </p:cNvPr>
          <p:cNvSpPr>
            <a:spLocks noGrp="1"/>
          </p:cNvSpPr>
          <p:nvPr>
            <p:ph type="sldNum" sz="quarter" idx="12"/>
          </p:nvPr>
        </p:nvSpPr>
        <p:spPr/>
        <p:txBody>
          <a:bodyPr/>
          <a:lstStyle/>
          <a:p>
            <a:fld id="{61696EC4-B4CF-4701-AD06-A8439D6D8E12}" type="slidenum">
              <a:rPr lang="de-DE" smtClean="0"/>
              <a:t>19</a:t>
            </a:fld>
            <a:endParaRPr lang="de-DE"/>
          </a:p>
        </p:txBody>
      </p:sp>
      <p:sp>
        <p:nvSpPr>
          <p:cNvPr id="5" name="TextBox 4">
            <a:extLst>
              <a:ext uri="{FF2B5EF4-FFF2-40B4-BE49-F238E27FC236}">
                <a16:creationId xmlns:a16="http://schemas.microsoft.com/office/drawing/2014/main" id="{E7B451BB-EEB8-E9FB-5139-0BD60C300593}"/>
              </a:ext>
            </a:extLst>
          </p:cNvPr>
          <p:cNvSpPr txBox="1"/>
          <p:nvPr/>
        </p:nvSpPr>
        <p:spPr>
          <a:xfrm>
            <a:off x="152400" y="559547"/>
            <a:ext cx="6622903" cy="584775"/>
          </a:xfrm>
          <a:prstGeom prst="rect">
            <a:avLst/>
          </a:prstGeom>
          <a:noFill/>
        </p:spPr>
        <p:txBody>
          <a:bodyPr wrap="none" rtlCol="0">
            <a:spAutoFit/>
          </a:bodyPr>
          <a:lstStyle/>
          <a:p>
            <a:r>
              <a:rPr lang="en-US" sz="3200" b="1" dirty="0">
                <a:solidFill>
                  <a:schemeClr val="accent1"/>
                </a:solidFill>
                <a:latin typeface="Calibri" pitchFamily="34" charset="0"/>
              </a:rPr>
              <a:t>Charge Density Wave in the Cuprates </a:t>
            </a:r>
          </a:p>
        </p:txBody>
      </p:sp>
      <p:pic>
        <p:nvPicPr>
          <p:cNvPr id="11" name="Picture 10" descr="A room with a table and chairs&#10;&#10;Description automatically generated with low confidence">
            <a:extLst>
              <a:ext uri="{FF2B5EF4-FFF2-40B4-BE49-F238E27FC236}">
                <a16:creationId xmlns:a16="http://schemas.microsoft.com/office/drawing/2014/main" id="{68CA3636-9F11-5185-0F94-723D1E9809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41951" y="1295400"/>
            <a:ext cx="7011649" cy="2364977"/>
          </a:xfrm>
          <a:prstGeom prst="rect">
            <a:avLst/>
          </a:prstGeom>
        </p:spPr>
      </p:pic>
      <p:pic>
        <p:nvPicPr>
          <p:cNvPr id="4" name="Picture 3">
            <a:extLst>
              <a:ext uri="{FF2B5EF4-FFF2-40B4-BE49-F238E27FC236}">
                <a16:creationId xmlns:a16="http://schemas.microsoft.com/office/drawing/2014/main" id="{2E0B16A6-58A8-2BA4-7240-C5BFEBE9E46A}"/>
              </a:ext>
            </a:extLst>
          </p:cNvPr>
          <p:cNvPicPr>
            <a:picLocks noChangeAspect="1"/>
          </p:cNvPicPr>
          <p:nvPr/>
        </p:nvPicPr>
        <p:blipFill>
          <a:blip r:embed="rId4"/>
          <a:stretch>
            <a:fillRect/>
          </a:stretch>
        </p:blipFill>
        <p:spPr>
          <a:xfrm>
            <a:off x="4330915" y="2686514"/>
            <a:ext cx="3505823" cy="3505823"/>
          </a:xfrm>
          <a:prstGeom prst="rect">
            <a:avLst/>
          </a:prstGeom>
        </p:spPr>
      </p:pic>
      <p:pic>
        <p:nvPicPr>
          <p:cNvPr id="7" name="Picture 6" descr="A picture containing sky, several&#10;&#10;Description automatically generated">
            <a:extLst>
              <a:ext uri="{FF2B5EF4-FFF2-40B4-BE49-F238E27FC236}">
                <a16:creationId xmlns:a16="http://schemas.microsoft.com/office/drawing/2014/main" id="{5A641BFD-149A-4C46-E269-6E1158A8CA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77376" y="2933741"/>
            <a:ext cx="3352800" cy="2978333"/>
          </a:xfrm>
          <a:prstGeom prst="rect">
            <a:avLst/>
          </a:prstGeom>
        </p:spPr>
      </p:pic>
      <p:pic>
        <p:nvPicPr>
          <p:cNvPr id="6" name="Picture 2" descr="X-ray diffraction (XRD) | Rigaku Global Website">
            <a:extLst>
              <a:ext uri="{FF2B5EF4-FFF2-40B4-BE49-F238E27FC236}">
                <a16:creationId xmlns:a16="http://schemas.microsoft.com/office/drawing/2014/main" id="{BC9E1F77-3EB0-49EE-E87B-A70C47F1C13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1824" y="3036415"/>
            <a:ext cx="3142318" cy="31423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EEDF73-B003-7ACD-4C8E-ADBD9E069573}"/>
              </a:ext>
            </a:extLst>
          </p:cNvPr>
          <p:cNvSpPr txBox="1"/>
          <p:nvPr/>
        </p:nvSpPr>
        <p:spPr>
          <a:xfrm>
            <a:off x="5106635" y="5960479"/>
            <a:ext cx="1954381" cy="369332"/>
          </a:xfrm>
          <a:prstGeom prst="rect">
            <a:avLst/>
          </a:prstGeom>
          <a:solidFill>
            <a:schemeClr val="bg1"/>
          </a:solidFill>
        </p:spPr>
        <p:txBody>
          <a:bodyPr wrap="none" rtlCol="0">
            <a:spAutoFit/>
          </a:bodyPr>
          <a:lstStyle/>
          <a:p>
            <a:r>
              <a:rPr lang="en-US" dirty="0"/>
              <a:t>Reciprocal space</a:t>
            </a:r>
          </a:p>
        </p:txBody>
      </p:sp>
      <p:sp>
        <p:nvSpPr>
          <p:cNvPr id="13" name="TextBox 12">
            <a:extLst>
              <a:ext uri="{FF2B5EF4-FFF2-40B4-BE49-F238E27FC236}">
                <a16:creationId xmlns:a16="http://schemas.microsoft.com/office/drawing/2014/main" id="{34C59597-B19C-46D7-FDDC-B3EF332666A1}"/>
              </a:ext>
            </a:extLst>
          </p:cNvPr>
          <p:cNvSpPr txBox="1"/>
          <p:nvPr/>
        </p:nvSpPr>
        <p:spPr>
          <a:xfrm>
            <a:off x="10167372" y="5912074"/>
            <a:ext cx="1338828" cy="369332"/>
          </a:xfrm>
          <a:prstGeom prst="rect">
            <a:avLst/>
          </a:prstGeom>
          <a:solidFill>
            <a:schemeClr val="bg1"/>
          </a:solidFill>
        </p:spPr>
        <p:txBody>
          <a:bodyPr wrap="none" rtlCol="0">
            <a:spAutoFit/>
          </a:bodyPr>
          <a:lstStyle/>
          <a:p>
            <a:r>
              <a:rPr lang="en-US" dirty="0"/>
              <a:t>Real space</a:t>
            </a:r>
          </a:p>
        </p:txBody>
      </p:sp>
      <p:sp>
        <p:nvSpPr>
          <p:cNvPr id="14" name="Right Arrow 13">
            <a:extLst>
              <a:ext uri="{FF2B5EF4-FFF2-40B4-BE49-F238E27FC236}">
                <a16:creationId xmlns:a16="http://schemas.microsoft.com/office/drawing/2014/main" id="{E9E7E264-AA22-17B5-BF12-46FFC8DAF2DA}"/>
              </a:ext>
            </a:extLst>
          </p:cNvPr>
          <p:cNvSpPr/>
          <p:nvPr/>
        </p:nvSpPr>
        <p:spPr>
          <a:xfrm>
            <a:off x="7958353" y="4267200"/>
            <a:ext cx="1238046" cy="5669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392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11473-A082-EA45-98A7-DB3C2B6B9EAD}"/>
              </a:ext>
            </a:extLst>
          </p:cNvPr>
          <p:cNvPicPr>
            <a:picLocks noChangeAspect="1"/>
          </p:cNvPicPr>
          <p:nvPr/>
        </p:nvPicPr>
        <p:blipFill>
          <a:blip r:embed="rId2"/>
          <a:stretch>
            <a:fillRect/>
          </a:stretch>
        </p:blipFill>
        <p:spPr>
          <a:xfrm>
            <a:off x="228600" y="228600"/>
            <a:ext cx="6942543" cy="6019800"/>
          </a:xfrm>
          <a:prstGeom prst="rect">
            <a:avLst/>
          </a:prstGeom>
        </p:spPr>
      </p:pic>
      <p:sp>
        <p:nvSpPr>
          <p:cNvPr id="7" name="TextBox 6">
            <a:extLst>
              <a:ext uri="{FF2B5EF4-FFF2-40B4-BE49-F238E27FC236}">
                <a16:creationId xmlns:a16="http://schemas.microsoft.com/office/drawing/2014/main" id="{F62603DA-35DB-664E-857D-729290074AA4}"/>
              </a:ext>
            </a:extLst>
          </p:cNvPr>
          <p:cNvSpPr txBox="1"/>
          <p:nvPr/>
        </p:nvSpPr>
        <p:spPr>
          <a:xfrm>
            <a:off x="7239001" y="1023569"/>
            <a:ext cx="2967479" cy="369332"/>
          </a:xfrm>
          <a:prstGeom prst="rect">
            <a:avLst/>
          </a:prstGeom>
          <a:noFill/>
        </p:spPr>
        <p:txBody>
          <a:bodyPr wrap="none" rtlCol="0">
            <a:spAutoFit/>
          </a:bodyPr>
          <a:lstStyle/>
          <a:p>
            <a:r>
              <a:rPr lang="en-US" dirty="0"/>
              <a:t>Heinrich Hertz (1857-1894)</a:t>
            </a:r>
          </a:p>
        </p:txBody>
      </p:sp>
      <p:pic>
        <p:nvPicPr>
          <p:cNvPr id="8" name="Picture 12" descr="https://upload.wikimedia.org/wikipedia/commons/thumb/f/f6/B%C3%BCste_von_Heinrich_Hertz_in_Karlsruhe.jpg/1024px-B%C3%BCste_von_Heinrich_Hertz_in_Karlsruhe.jpg">
            <a:extLst>
              <a:ext uri="{FF2B5EF4-FFF2-40B4-BE49-F238E27FC236}">
                <a16:creationId xmlns:a16="http://schemas.microsoft.com/office/drawing/2014/main" id="{943A648B-9046-A644-AFCA-B45ED6DB68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0145" y="1387904"/>
            <a:ext cx="2012669" cy="211729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A85A281A-6444-CB43-A800-7AA498498F4D}"/>
              </a:ext>
            </a:extLst>
          </p:cNvPr>
          <p:cNvSpPr>
            <a:spLocks noGrp="1"/>
          </p:cNvSpPr>
          <p:nvPr>
            <p:ph type="sldNum" sz="quarter" idx="12"/>
          </p:nvPr>
        </p:nvSpPr>
        <p:spPr/>
        <p:txBody>
          <a:bodyPr/>
          <a:lstStyle/>
          <a:p>
            <a:fld id="{61696EC4-B4CF-4701-AD06-A8439D6D8E12}" type="slidenum">
              <a:rPr lang="de-DE" smtClean="0"/>
              <a:t>2</a:t>
            </a:fld>
            <a:endParaRPr lang="de-DE"/>
          </a:p>
        </p:txBody>
      </p:sp>
      <p:sp>
        <p:nvSpPr>
          <p:cNvPr id="2" name="Date Placeholder 1">
            <a:extLst>
              <a:ext uri="{FF2B5EF4-FFF2-40B4-BE49-F238E27FC236}">
                <a16:creationId xmlns:a16="http://schemas.microsoft.com/office/drawing/2014/main" id="{EF652835-2CAB-1C32-33C2-77870DED40BC}"/>
              </a:ext>
            </a:extLst>
          </p:cNvPr>
          <p:cNvSpPr>
            <a:spLocks noGrp="1"/>
          </p:cNvSpPr>
          <p:nvPr>
            <p:ph type="dt" sz="half" idx="10"/>
          </p:nvPr>
        </p:nvSpPr>
        <p:spPr/>
        <p:txBody>
          <a:bodyPr/>
          <a:lstStyle/>
          <a:p>
            <a:r>
              <a:rPr lang="de-DE"/>
              <a:t>27.01.2023</a:t>
            </a:r>
            <a:endParaRPr lang="de-DE" dirty="0"/>
          </a:p>
        </p:txBody>
      </p:sp>
      <p:pic>
        <p:nvPicPr>
          <p:cNvPr id="5" name="Picture 2" descr="Résultat de recherche d'images">
            <a:extLst>
              <a:ext uri="{FF2B5EF4-FFF2-40B4-BE49-F238E27FC236}">
                <a16:creationId xmlns:a16="http://schemas.microsoft.com/office/drawing/2014/main" id="{33BE21DE-9B3E-024C-9DA0-78557980344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9000" y="1454049"/>
            <a:ext cx="1579675"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25BE65D-BCF8-088E-6700-4435CB4219D7}"/>
              </a:ext>
            </a:extLst>
          </p:cNvPr>
          <p:cNvGrpSpPr/>
          <p:nvPr/>
        </p:nvGrpSpPr>
        <p:grpSpPr>
          <a:xfrm>
            <a:off x="7222761" y="3624631"/>
            <a:ext cx="3759219" cy="2209800"/>
            <a:chOff x="7587030" y="4038600"/>
            <a:chExt cx="3759219" cy="2209800"/>
          </a:xfrm>
        </p:grpSpPr>
        <p:sp>
          <p:nvSpPr>
            <p:cNvPr id="4" name="TextBox 3">
              <a:extLst>
                <a:ext uri="{FF2B5EF4-FFF2-40B4-BE49-F238E27FC236}">
                  <a16:creationId xmlns:a16="http://schemas.microsoft.com/office/drawing/2014/main" id="{66988D0C-FA4B-8DD2-2649-75FAE4AD40D3}"/>
                </a:ext>
              </a:extLst>
            </p:cNvPr>
            <p:cNvSpPr txBox="1"/>
            <p:nvPr/>
          </p:nvSpPr>
          <p:spPr>
            <a:xfrm>
              <a:off x="7587030" y="4218229"/>
              <a:ext cx="1851789" cy="1200329"/>
            </a:xfrm>
            <a:prstGeom prst="rect">
              <a:avLst/>
            </a:prstGeom>
            <a:noFill/>
          </p:spPr>
          <p:txBody>
            <a:bodyPr wrap="none" rtlCol="0">
              <a:spAutoFit/>
            </a:bodyPr>
            <a:lstStyle/>
            <a:p>
              <a:r>
                <a:rPr lang="en-US" dirty="0"/>
                <a:t>Otto Lehmann</a:t>
              </a:r>
            </a:p>
            <a:p>
              <a:r>
                <a:rPr lang="en-US" dirty="0"/>
                <a:t>(1855-1922)</a:t>
              </a:r>
            </a:p>
            <a:p>
              <a:endParaRPr lang="en-US" dirty="0"/>
            </a:p>
            <a:p>
              <a:r>
                <a:rPr lang="en-US" dirty="0"/>
                <a:t>(Liquid Crystals)</a:t>
              </a:r>
            </a:p>
          </p:txBody>
        </p:sp>
        <p:pic>
          <p:nvPicPr>
            <p:cNvPr id="1026" name="Picture 2">
              <a:extLst>
                <a:ext uri="{FF2B5EF4-FFF2-40B4-BE49-F238E27FC236}">
                  <a16:creationId xmlns:a16="http://schemas.microsoft.com/office/drawing/2014/main" id="{5EE56F20-AE65-CD69-82E7-799EC0C614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45931" y="4038600"/>
              <a:ext cx="1700318" cy="2209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36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E1A0-A9C1-CF04-7C8D-E4C2C70308B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D7750A42-DF45-FFF4-B7B7-8830A44DC32F}"/>
              </a:ext>
            </a:extLst>
          </p:cNvPr>
          <p:cNvSpPr>
            <a:spLocks noGrp="1"/>
          </p:cNvSpPr>
          <p:nvPr>
            <p:ph type="sldNum" sz="quarter" idx="12"/>
          </p:nvPr>
        </p:nvSpPr>
        <p:spPr/>
        <p:txBody>
          <a:bodyPr/>
          <a:lstStyle/>
          <a:p>
            <a:fld id="{61696EC4-B4CF-4701-AD06-A8439D6D8E12}" type="slidenum">
              <a:rPr lang="de-DE" smtClean="0"/>
              <a:t>20</a:t>
            </a:fld>
            <a:endParaRPr lang="de-DE"/>
          </a:p>
        </p:txBody>
      </p:sp>
      <p:pic>
        <p:nvPicPr>
          <p:cNvPr id="1028" name="Picture 4">
            <a:extLst>
              <a:ext uri="{FF2B5EF4-FFF2-40B4-BE49-F238E27FC236}">
                <a16:creationId xmlns:a16="http://schemas.microsoft.com/office/drawing/2014/main" id="{D608B9B3-09FD-E810-C722-A908E6BF76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511" y="2133600"/>
            <a:ext cx="5749497" cy="35913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49496E2-B260-33C7-ABF1-0C995513D3CA}"/>
              </a:ext>
            </a:extLst>
          </p:cNvPr>
          <p:cNvSpPr txBox="1"/>
          <p:nvPr/>
        </p:nvSpPr>
        <p:spPr>
          <a:xfrm>
            <a:off x="152400" y="559547"/>
            <a:ext cx="6622903" cy="584775"/>
          </a:xfrm>
          <a:prstGeom prst="rect">
            <a:avLst/>
          </a:prstGeom>
          <a:noFill/>
        </p:spPr>
        <p:txBody>
          <a:bodyPr wrap="none" rtlCol="0">
            <a:spAutoFit/>
          </a:bodyPr>
          <a:lstStyle/>
          <a:p>
            <a:r>
              <a:rPr lang="en-US" sz="3200" b="1" dirty="0">
                <a:solidFill>
                  <a:schemeClr val="accent1"/>
                </a:solidFill>
                <a:latin typeface="Calibri" pitchFamily="34" charset="0"/>
              </a:rPr>
              <a:t>Charge Density Wave in the Cuprates </a:t>
            </a:r>
          </a:p>
        </p:txBody>
      </p:sp>
      <p:sp>
        <p:nvSpPr>
          <p:cNvPr id="6" name="TextBox 5">
            <a:extLst>
              <a:ext uri="{FF2B5EF4-FFF2-40B4-BE49-F238E27FC236}">
                <a16:creationId xmlns:a16="http://schemas.microsoft.com/office/drawing/2014/main" id="{3599B53F-DC2D-F174-5642-DE41AD4FA28A}"/>
              </a:ext>
            </a:extLst>
          </p:cNvPr>
          <p:cNvSpPr txBox="1"/>
          <p:nvPr/>
        </p:nvSpPr>
        <p:spPr>
          <a:xfrm>
            <a:off x="836313" y="1564510"/>
            <a:ext cx="5698996" cy="369332"/>
          </a:xfrm>
          <a:prstGeom prst="rect">
            <a:avLst/>
          </a:prstGeom>
          <a:noFill/>
        </p:spPr>
        <p:txBody>
          <a:bodyPr wrap="none" rtlCol="0">
            <a:spAutoFit/>
          </a:bodyPr>
          <a:lstStyle/>
          <a:p>
            <a:r>
              <a:rPr lang="en-US" dirty="0"/>
              <a:t>Brighter x-ray sources (synchrotron radiation facilities)</a:t>
            </a:r>
          </a:p>
        </p:txBody>
      </p:sp>
      <p:sp>
        <p:nvSpPr>
          <p:cNvPr id="18" name="TextBox 17">
            <a:extLst>
              <a:ext uri="{FF2B5EF4-FFF2-40B4-BE49-F238E27FC236}">
                <a16:creationId xmlns:a16="http://schemas.microsoft.com/office/drawing/2014/main" id="{4C71B850-A68D-103B-71E7-679B8DC83CC6}"/>
              </a:ext>
            </a:extLst>
          </p:cNvPr>
          <p:cNvSpPr txBox="1"/>
          <p:nvPr/>
        </p:nvSpPr>
        <p:spPr>
          <a:xfrm>
            <a:off x="7924800" y="1599487"/>
            <a:ext cx="2980303" cy="369332"/>
          </a:xfrm>
          <a:prstGeom prst="rect">
            <a:avLst/>
          </a:prstGeom>
          <a:noFill/>
        </p:spPr>
        <p:txBody>
          <a:bodyPr wrap="none" rtlCol="0">
            <a:spAutoFit/>
          </a:bodyPr>
          <a:lstStyle/>
          <a:p>
            <a:r>
              <a:rPr lang="en-US" dirty="0"/>
              <a:t>Latest generation detectors</a:t>
            </a:r>
          </a:p>
        </p:txBody>
      </p:sp>
      <p:pic>
        <p:nvPicPr>
          <p:cNvPr id="4098" name="Picture 2" descr="EIGER X 16M at Swiss Light Source beamline X06SA. (Oliver Bunk, Paul Scherrer Institute)">
            <a:extLst>
              <a:ext uri="{FF2B5EF4-FFF2-40B4-BE49-F238E27FC236}">
                <a16:creationId xmlns:a16="http://schemas.microsoft.com/office/drawing/2014/main" id="{D4F5E9DB-BA04-4FD8-8227-AC823BCE40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2167328"/>
            <a:ext cx="3518607" cy="25233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221BBD0-6031-86E7-C14B-C547144811BB}"/>
              </a:ext>
            </a:extLst>
          </p:cNvPr>
          <p:cNvSpPr txBox="1"/>
          <p:nvPr/>
        </p:nvSpPr>
        <p:spPr>
          <a:xfrm>
            <a:off x="7912337" y="5029200"/>
            <a:ext cx="2781531" cy="923330"/>
          </a:xfrm>
          <a:prstGeom prst="rect">
            <a:avLst/>
          </a:prstGeom>
          <a:noFill/>
        </p:spPr>
        <p:txBody>
          <a:bodyPr wrap="none" rtlCol="0">
            <a:spAutoFit/>
          </a:bodyPr>
          <a:lstStyle/>
          <a:p>
            <a:pPr marL="285750" indent="-285750">
              <a:buFontTx/>
              <a:buChar char="-"/>
            </a:pPr>
            <a:r>
              <a:rPr lang="en-US" dirty="0"/>
              <a:t>Huge dynamical range</a:t>
            </a:r>
          </a:p>
          <a:p>
            <a:pPr marL="285750" indent="-285750">
              <a:buFontTx/>
              <a:buChar char="-"/>
            </a:pPr>
            <a:r>
              <a:rPr lang="en-US" dirty="0"/>
              <a:t>No background</a:t>
            </a:r>
          </a:p>
          <a:p>
            <a:pPr marL="285750" indent="-285750">
              <a:buFontTx/>
              <a:buChar char="-"/>
            </a:pPr>
            <a:r>
              <a:rPr lang="en-US" dirty="0"/>
              <a:t>No cross-talk</a:t>
            </a:r>
          </a:p>
        </p:txBody>
      </p:sp>
    </p:spTree>
    <p:extLst>
      <p:ext uri="{BB962C8B-B14F-4D97-AF65-F5344CB8AC3E}">
        <p14:creationId xmlns:p14="http://schemas.microsoft.com/office/powerpoint/2010/main" val="3248047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E1A0-A9C1-CF04-7C8D-E4C2C70308B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D7750A42-DF45-FFF4-B7B7-8830A44DC32F}"/>
              </a:ext>
            </a:extLst>
          </p:cNvPr>
          <p:cNvSpPr>
            <a:spLocks noGrp="1"/>
          </p:cNvSpPr>
          <p:nvPr>
            <p:ph type="sldNum" sz="quarter" idx="12"/>
          </p:nvPr>
        </p:nvSpPr>
        <p:spPr/>
        <p:txBody>
          <a:bodyPr/>
          <a:lstStyle/>
          <a:p>
            <a:fld id="{61696EC4-B4CF-4701-AD06-A8439D6D8E12}" type="slidenum">
              <a:rPr lang="de-DE" smtClean="0"/>
              <a:t>21</a:t>
            </a:fld>
            <a:endParaRPr lang="de-DE"/>
          </a:p>
        </p:txBody>
      </p:sp>
      <p:sp>
        <p:nvSpPr>
          <p:cNvPr id="4" name="TextBox 3">
            <a:extLst>
              <a:ext uri="{FF2B5EF4-FFF2-40B4-BE49-F238E27FC236}">
                <a16:creationId xmlns:a16="http://schemas.microsoft.com/office/drawing/2014/main" id="{89436D8A-5A81-6EE5-B31E-F0B84C7C2E43}"/>
              </a:ext>
            </a:extLst>
          </p:cNvPr>
          <p:cNvSpPr txBox="1"/>
          <p:nvPr/>
        </p:nvSpPr>
        <p:spPr>
          <a:xfrm>
            <a:off x="4150041" y="1343053"/>
            <a:ext cx="3796937" cy="369332"/>
          </a:xfrm>
          <a:prstGeom prst="rect">
            <a:avLst/>
          </a:prstGeom>
          <a:noFill/>
        </p:spPr>
        <p:txBody>
          <a:bodyPr wrap="none" rtlCol="0">
            <a:spAutoFit/>
          </a:bodyPr>
          <a:lstStyle/>
          <a:p>
            <a:r>
              <a:rPr lang="en-US" dirty="0"/>
              <a:t>(0 K L) plane at Room Temperature</a:t>
            </a:r>
          </a:p>
        </p:txBody>
      </p:sp>
      <p:pic>
        <p:nvPicPr>
          <p:cNvPr id="13" name="Picture 12" descr="A picture containing art, black and white, black&#10;&#10;Description automatically generated">
            <a:extLst>
              <a:ext uri="{FF2B5EF4-FFF2-40B4-BE49-F238E27FC236}">
                <a16:creationId xmlns:a16="http://schemas.microsoft.com/office/drawing/2014/main" id="{B0B82A9A-1D61-CEAA-F632-ED2DE503B5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0448" y="1770386"/>
            <a:ext cx="3443698" cy="3529270"/>
          </a:xfrm>
          <a:prstGeom prst="rect">
            <a:avLst/>
          </a:prstGeom>
        </p:spPr>
      </p:pic>
      <p:sp>
        <p:nvSpPr>
          <p:cNvPr id="14" name="TextBox 13">
            <a:extLst>
              <a:ext uri="{FF2B5EF4-FFF2-40B4-BE49-F238E27FC236}">
                <a16:creationId xmlns:a16="http://schemas.microsoft.com/office/drawing/2014/main" id="{C0006670-BBB3-8F9B-DC4F-32996A0FF1A6}"/>
              </a:ext>
            </a:extLst>
          </p:cNvPr>
          <p:cNvSpPr txBox="1"/>
          <p:nvPr/>
        </p:nvSpPr>
        <p:spPr>
          <a:xfrm>
            <a:off x="5563272" y="5365899"/>
            <a:ext cx="807599" cy="349101"/>
          </a:xfrm>
          <a:prstGeom prst="rect">
            <a:avLst/>
          </a:prstGeom>
          <a:noFill/>
        </p:spPr>
        <p:txBody>
          <a:bodyPr wrap="none" rtlCol="0">
            <a:spAutoFit/>
          </a:bodyPr>
          <a:lstStyle/>
          <a:p>
            <a:r>
              <a:rPr lang="en-US" dirty="0"/>
              <a:t>(0 K 0)</a:t>
            </a:r>
          </a:p>
        </p:txBody>
      </p:sp>
      <p:sp>
        <p:nvSpPr>
          <p:cNvPr id="15" name="TextBox 14">
            <a:extLst>
              <a:ext uri="{FF2B5EF4-FFF2-40B4-BE49-F238E27FC236}">
                <a16:creationId xmlns:a16="http://schemas.microsoft.com/office/drawing/2014/main" id="{AC822014-AA32-4C67-8EE2-D2D52004A962}"/>
              </a:ext>
            </a:extLst>
          </p:cNvPr>
          <p:cNvSpPr txBox="1"/>
          <p:nvPr/>
        </p:nvSpPr>
        <p:spPr>
          <a:xfrm rot="16200000">
            <a:off x="3577584" y="3364999"/>
            <a:ext cx="804871" cy="340042"/>
          </a:xfrm>
          <a:prstGeom prst="rect">
            <a:avLst/>
          </a:prstGeom>
          <a:noFill/>
        </p:spPr>
        <p:txBody>
          <a:bodyPr wrap="none" rtlCol="0">
            <a:spAutoFit/>
          </a:bodyPr>
          <a:lstStyle/>
          <a:p>
            <a:r>
              <a:rPr lang="en-US" dirty="0"/>
              <a:t>(0 0 L)</a:t>
            </a:r>
          </a:p>
        </p:txBody>
      </p:sp>
      <p:grpSp>
        <p:nvGrpSpPr>
          <p:cNvPr id="23" name="Group 22">
            <a:extLst>
              <a:ext uri="{FF2B5EF4-FFF2-40B4-BE49-F238E27FC236}">
                <a16:creationId xmlns:a16="http://schemas.microsoft.com/office/drawing/2014/main" id="{26D511EA-3601-63EF-97F2-6BAD0DE352C8}"/>
              </a:ext>
            </a:extLst>
          </p:cNvPr>
          <p:cNvGrpSpPr/>
          <p:nvPr/>
        </p:nvGrpSpPr>
        <p:grpSpPr>
          <a:xfrm>
            <a:off x="8064575" y="1361385"/>
            <a:ext cx="3934147" cy="4301574"/>
            <a:chOff x="8064575" y="2029399"/>
            <a:chExt cx="3934147" cy="4301574"/>
          </a:xfrm>
        </p:grpSpPr>
        <p:sp>
          <p:nvSpPr>
            <p:cNvPr id="5" name="TextBox 4">
              <a:extLst>
                <a:ext uri="{FF2B5EF4-FFF2-40B4-BE49-F238E27FC236}">
                  <a16:creationId xmlns:a16="http://schemas.microsoft.com/office/drawing/2014/main" id="{2F53BEFA-4193-E3D7-9DA6-0C1A170FB298}"/>
                </a:ext>
              </a:extLst>
            </p:cNvPr>
            <p:cNvSpPr txBox="1"/>
            <p:nvPr/>
          </p:nvSpPr>
          <p:spPr>
            <a:xfrm>
              <a:off x="9089839" y="2029399"/>
              <a:ext cx="2300630" cy="369332"/>
            </a:xfrm>
            <a:prstGeom prst="rect">
              <a:avLst/>
            </a:prstGeom>
            <a:noFill/>
          </p:spPr>
          <p:txBody>
            <a:bodyPr wrap="none" rtlCol="0">
              <a:spAutoFit/>
            </a:bodyPr>
            <a:lstStyle/>
            <a:p>
              <a:r>
                <a:rPr lang="en-US" dirty="0"/>
                <a:t>(0 K L) plane at 90 K</a:t>
              </a:r>
            </a:p>
          </p:txBody>
        </p:sp>
        <p:pic>
          <p:nvPicPr>
            <p:cNvPr id="11" name="Picture 10" descr="A picture containing black and white, monochrome photography, black, monochrome&#10;&#10;Description automatically generated">
              <a:extLst>
                <a:ext uri="{FF2B5EF4-FFF2-40B4-BE49-F238E27FC236}">
                  <a16:creationId xmlns:a16="http://schemas.microsoft.com/office/drawing/2014/main" id="{2312F0B9-15C7-756C-FC5A-0452A684B9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55024" y="2452602"/>
              <a:ext cx="3443698" cy="3529270"/>
            </a:xfrm>
            <a:prstGeom prst="rect">
              <a:avLst/>
            </a:prstGeom>
          </p:spPr>
        </p:pic>
        <p:sp>
          <p:nvSpPr>
            <p:cNvPr id="16" name="TextBox 15">
              <a:extLst>
                <a:ext uri="{FF2B5EF4-FFF2-40B4-BE49-F238E27FC236}">
                  <a16:creationId xmlns:a16="http://schemas.microsoft.com/office/drawing/2014/main" id="{2A248E02-89A3-5314-6202-A246FD8A0615}"/>
                </a:ext>
              </a:extLst>
            </p:cNvPr>
            <p:cNvSpPr txBox="1"/>
            <p:nvPr/>
          </p:nvSpPr>
          <p:spPr>
            <a:xfrm>
              <a:off x="9817848" y="5981872"/>
              <a:ext cx="807599" cy="349101"/>
            </a:xfrm>
            <a:prstGeom prst="rect">
              <a:avLst/>
            </a:prstGeom>
            <a:noFill/>
          </p:spPr>
          <p:txBody>
            <a:bodyPr wrap="none" rtlCol="0">
              <a:spAutoFit/>
            </a:bodyPr>
            <a:lstStyle/>
            <a:p>
              <a:r>
                <a:rPr lang="en-US" dirty="0"/>
                <a:t>(0 K 0)</a:t>
              </a:r>
            </a:p>
          </p:txBody>
        </p:sp>
        <p:sp>
          <p:nvSpPr>
            <p:cNvPr id="17" name="TextBox 16">
              <a:extLst>
                <a:ext uri="{FF2B5EF4-FFF2-40B4-BE49-F238E27FC236}">
                  <a16:creationId xmlns:a16="http://schemas.microsoft.com/office/drawing/2014/main" id="{6B4FC89D-CCC2-C9A8-7921-B13BB80401F2}"/>
                </a:ext>
              </a:extLst>
            </p:cNvPr>
            <p:cNvSpPr txBox="1"/>
            <p:nvPr/>
          </p:nvSpPr>
          <p:spPr>
            <a:xfrm rot="16200000">
              <a:off x="7832160" y="3980972"/>
              <a:ext cx="804871" cy="340042"/>
            </a:xfrm>
            <a:prstGeom prst="rect">
              <a:avLst/>
            </a:prstGeom>
            <a:noFill/>
          </p:spPr>
          <p:txBody>
            <a:bodyPr wrap="none" rtlCol="0">
              <a:spAutoFit/>
            </a:bodyPr>
            <a:lstStyle/>
            <a:p>
              <a:r>
                <a:rPr lang="en-US" dirty="0"/>
                <a:t>(0 0 L)</a:t>
              </a:r>
            </a:p>
          </p:txBody>
        </p:sp>
        <p:cxnSp>
          <p:nvCxnSpPr>
            <p:cNvPr id="7" name="Straight Arrow Connector 6">
              <a:extLst>
                <a:ext uri="{FF2B5EF4-FFF2-40B4-BE49-F238E27FC236}">
                  <a16:creationId xmlns:a16="http://schemas.microsoft.com/office/drawing/2014/main" id="{58FD0CAC-7A5A-519F-B8E6-0D3E49B27A76}"/>
                </a:ext>
              </a:extLst>
            </p:cNvPr>
            <p:cNvCxnSpPr/>
            <p:nvPr/>
          </p:nvCxnSpPr>
          <p:spPr>
            <a:xfrm flipV="1">
              <a:off x="8975966" y="3244887"/>
              <a:ext cx="210471" cy="216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978AF4D-0C4A-7CD6-20DA-43E033AB7BCF}"/>
                </a:ext>
              </a:extLst>
            </p:cNvPr>
            <p:cNvCxnSpPr/>
            <p:nvPr/>
          </p:nvCxnSpPr>
          <p:spPr>
            <a:xfrm flipV="1">
              <a:off x="9607378" y="3338282"/>
              <a:ext cx="210471" cy="216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25C1B6E-B28E-A47C-924F-11921D8FC9B8}"/>
                </a:ext>
              </a:extLst>
            </p:cNvPr>
            <p:cNvCxnSpPr/>
            <p:nvPr/>
          </p:nvCxnSpPr>
          <p:spPr>
            <a:xfrm flipV="1">
              <a:off x="9964897" y="4109198"/>
              <a:ext cx="210471" cy="216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7933DE-07AA-7E28-51F5-77125D9B2D89}"/>
                </a:ext>
              </a:extLst>
            </p:cNvPr>
            <p:cNvCxnSpPr/>
            <p:nvPr/>
          </p:nvCxnSpPr>
          <p:spPr>
            <a:xfrm flipV="1">
              <a:off x="8568373" y="4203034"/>
              <a:ext cx="210471" cy="2160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2" name="Picture 2" descr="X-ray diffraction (XRD) | Rigaku Global Website">
            <a:extLst>
              <a:ext uri="{FF2B5EF4-FFF2-40B4-BE49-F238E27FC236}">
                <a16:creationId xmlns:a16="http://schemas.microsoft.com/office/drawing/2014/main" id="{BC79B5B1-1E5D-0A27-2644-1F8CE302CF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1824" y="3036415"/>
            <a:ext cx="3142318" cy="3142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608B9B3-09FD-E810-C722-A908E6BF76C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3278" y="980643"/>
            <a:ext cx="3797648" cy="23721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49496E2-B260-33C7-ABF1-0C995513D3CA}"/>
              </a:ext>
            </a:extLst>
          </p:cNvPr>
          <p:cNvSpPr txBox="1"/>
          <p:nvPr/>
        </p:nvSpPr>
        <p:spPr>
          <a:xfrm>
            <a:off x="152400" y="559547"/>
            <a:ext cx="6622903" cy="584775"/>
          </a:xfrm>
          <a:prstGeom prst="rect">
            <a:avLst/>
          </a:prstGeom>
          <a:noFill/>
        </p:spPr>
        <p:txBody>
          <a:bodyPr wrap="none" rtlCol="0">
            <a:spAutoFit/>
          </a:bodyPr>
          <a:lstStyle/>
          <a:p>
            <a:r>
              <a:rPr lang="en-US" sz="3200" b="1" dirty="0">
                <a:solidFill>
                  <a:schemeClr val="accent1"/>
                </a:solidFill>
                <a:latin typeface="Calibri" pitchFamily="34" charset="0"/>
              </a:rPr>
              <a:t>Charge Density Wave in the Cuprates </a:t>
            </a:r>
          </a:p>
        </p:txBody>
      </p:sp>
      <p:sp>
        <p:nvSpPr>
          <p:cNvPr id="22" name="TextBox 21">
            <a:extLst>
              <a:ext uri="{FF2B5EF4-FFF2-40B4-BE49-F238E27FC236}">
                <a16:creationId xmlns:a16="http://schemas.microsoft.com/office/drawing/2014/main" id="{012A34D3-2758-4396-8FD6-7A905BCC4EF2}"/>
              </a:ext>
            </a:extLst>
          </p:cNvPr>
          <p:cNvSpPr txBox="1"/>
          <p:nvPr/>
        </p:nvSpPr>
        <p:spPr>
          <a:xfrm>
            <a:off x="7125042" y="5715000"/>
            <a:ext cx="6100652" cy="646331"/>
          </a:xfrm>
          <a:prstGeom prst="rect">
            <a:avLst/>
          </a:prstGeom>
          <a:noFill/>
        </p:spPr>
        <p:txBody>
          <a:bodyPr wrap="square">
            <a:spAutoFit/>
          </a:bodyPr>
          <a:lstStyle/>
          <a:p>
            <a:r>
              <a:rPr lang="en-US" sz="1800" dirty="0" err="1">
                <a:solidFill>
                  <a:srgbClr val="0432FF"/>
                </a:solidFill>
                <a:cs typeface="Arial" panose="020B0604020202020204" pitchFamily="34" charset="0"/>
              </a:rPr>
              <a:t>Ghiringhelli</a:t>
            </a:r>
            <a:r>
              <a:rPr lang="en-US" sz="1800" dirty="0">
                <a:solidFill>
                  <a:srgbClr val="0432FF"/>
                </a:solidFill>
                <a:cs typeface="Arial" panose="020B0604020202020204" pitchFamily="34" charset="0"/>
              </a:rPr>
              <a:t>, MLT et al. Science </a:t>
            </a:r>
            <a:r>
              <a:rPr lang="en-US" sz="1800" b="1" dirty="0">
                <a:solidFill>
                  <a:srgbClr val="0432FF"/>
                </a:solidFill>
                <a:cs typeface="Arial" panose="020B0604020202020204" pitchFamily="34" charset="0"/>
              </a:rPr>
              <a:t>33</a:t>
            </a:r>
            <a:r>
              <a:rPr lang="en-US" sz="1800" dirty="0">
                <a:solidFill>
                  <a:srgbClr val="0432FF"/>
                </a:solidFill>
                <a:cs typeface="Arial" panose="020B0604020202020204" pitchFamily="34" charset="0"/>
              </a:rPr>
              <a:t>7, 821 (2012)</a:t>
            </a:r>
          </a:p>
          <a:p>
            <a:r>
              <a:rPr lang="en-US" sz="1800" dirty="0">
                <a:solidFill>
                  <a:srgbClr val="0000FF"/>
                </a:solidFill>
                <a:cs typeface="Arial" panose="020B0604020202020204" pitchFamily="34" charset="0"/>
              </a:rPr>
              <a:t>MLT </a:t>
            </a:r>
            <a:r>
              <a:rPr lang="en-US" sz="1800" i="1" dirty="0">
                <a:solidFill>
                  <a:srgbClr val="0000FF"/>
                </a:solidFill>
                <a:cs typeface="Arial" panose="020B0604020202020204" pitchFamily="34" charset="0"/>
              </a:rPr>
              <a:t>et al. </a:t>
            </a:r>
            <a:r>
              <a:rPr lang="en-US" sz="1800" dirty="0">
                <a:solidFill>
                  <a:srgbClr val="0000FF"/>
                </a:solidFill>
                <a:cs typeface="Arial" panose="020B0604020202020204" pitchFamily="34" charset="0"/>
              </a:rPr>
              <a:t>Nat. Phys. </a:t>
            </a:r>
            <a:r>
              <a:rPr lang="en-US" sz="1800" b="1" dirty="0">
                <a:solidFill>
                  <a:srgbClr val="0000FF"/>
                </a:solidFill>
                <a:cs typeface="Arial" panose="020B0604020202020204" pitchFamily="34" charset="0"/>
              </a:rPr>
              <a:t>10</a:t>
            </a:r>
            <a:r>
              <a:rPr lang="en-US" sz="1800" dirty="0">
                <a:solidFill>
                  <a:srgbClr val="0000FF"/>
                </a:solidFill>
                <a:cs typeface="Arial" panose="020B0604020202020204" pitchFamily="34" charset="0"/>
              </a:rPr>
              <a:t>, 52 (2014)</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BAED7437-B47D-2CD7-0BC9-12FD7C13FDE6}"/>
                  </a:ext>
                </a:extLst>
              </p:cNvPr>
              <p:cNvSpPr txBox="1"/>
              <p:nvPr/>
            </p:nvSpPr>
            <p:spPr>
              <a:xfrm>
                <a:off x="8038678" y="3944971"/>
                <a:ext cx="3978879" cy="660117"/>
              </a:xfrm>
              <a:prstGeom prst="rect">
                <a:avLst/>
              </a:prstGeom>
              <a:solidFill>
                <a:schemeClr val="bg1"/>
              </a:solidFill>
              <a:ln w="57150">
                <a:solidFill>
                  <a:schemeClr val="accent1"/>
                </a:solidFill>
              </a:ln>
            </p:spPr>
            <p:txBody>
              <a:bodyPr wrap="square" rtlCol="0">
                <a:spAutoFit/>
              </a:bodyPr>
              <a:lstStyle/>
              <a:p>
                <a:r>
                  <a:rPr lang="de-DE" dirty="0"/>
                  <a:t>Short-range CDW: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𝜉</m:t>
                        </m:r>
                      </m:e>
                      <m:sub>
                        <m:r>
                          <a:rPr lang="de-DE" b="0" i="1" smtClean="0">
                            <a:latin typeface="Cambria Math" panose="02040503050406030204" pitchFamily="18" charset="0"/>
                          </a:rPr>
                          <m:t>2</m:t>
                        </m:r>
                        <m:r>
                          <a:rPr lang="de-DE" b="0" i="1" smtClean="0">
                            <a:latin typeface="Cambria Math" panose="02040503050406030204" pitchFamily="18" charset="0"/>
                          </a:rPr>
                          <m:t>𝐷</m:t>
                        </m:r>
                      </m:sub>
                    </m:sSub>
                    <m:r>
                      <a:rPr lang="de-DE" i="1">
                        <a:latin typeface="Cambria Math" panose="02040503050406030204" pitchFamily="18" charset="0"/>
                      </a:rPr>
                      <m:t>~</m:t>
                    </m:r>
                  </m:oMath>
                </a14:m>
                <a:r>
                  <a:rPr lang="de-DE" dirty="0"/>
                  <a:t>60-80</a:t>
                </a:r>
                <a14:m>
                  <m:oMath xmlns:m="http://schemas.openxmlformats.org/officeDocument/2006/math">
                    <m:r>
                      <a:rPr lang="de-DE" i="1" smtClean="0">
                        <a:latin typeface="Cambria Math" panose="02040503050406030204" pitchFamily="18" charset="0"/>
                        <a:ea typeface="Cambria Math" panose="02040503050406030204" pitchFamily="18" charset="0"/>
                      </a:rPr>
                      <m:t>Å</m:t>
                    </m:r>
                  </m:oMath>
                </a14:m>
                <a:endParaRPr lang="de-DE" dirty="0"/>
              </a:p>
              <a:p>
                <a:r>
                  <a:rPr lang="de-DE" dirty="0" err="1"/>
                  <a:t>Weak</a:t>
                </a:r>
                <a:r>
                  <a:rPr lang="de-DE" dirty="0"/>
                  <a:t> </a:t>
                </a:r>
                <a:r>
                  <a:rPr lang="de-DE" dirty="0" err="1"/>
                  <a:t>correlations</a:t>
                </a:r>
                <a:r>
                  <a:rPr lang="de-DE" dirty="0"/>
                  <a:t> </a:t>
                </a:r>
                <a:r>
                  <a:rPr lang="de-DE" dirty="0" err="1"/>
                  <a:t>along</a:t>
                </a:r>
                <a:r>
                  <a:rPr lang="de-DE" dirty="0"/>
                  <a:t> c: 2D </a:t>
                </a:r>
                <a:r>
                  <a:rPr lang="de-DE" dirty="0" err="1"/>
                  <a:t>order</a:t>
                </a:r>
                <a:endParaRPr lang="de-DE" dirty="0"/>
              </a:p>
            </p:txBody>
          </p:sp>
        </mc:Choice>
        <mc:Fallback>
          <p:sp>
            <p:nvSpPr>
              <p:cNvPr id="24" name="TextBox 23">
                <a:extLst>
                  <a:ext uri="{FF2B5EF4-FFF2-40B4-BE49-F238E27FC236}">
                    <a16:creationId xmlns:a16="http://schemas.microsoft.com/office/drawing/2014/main" id="{BAED7437-B47D-2CD7-0BC9-12FD7C13FDE6}"/>
                  </a:ext>
                </a:extLst>
              </p:cNvPr>
              <p:cNvSpPr txBox="1">
                <a:spLocks noRot="1" noChangeAspect="1" noMove="1" noResize="1" noEditPoints="1" noAdjustHandles="1" noChangeArrowheads="1" noChangeShapeType="1" noTextEdit="1"/>
              </p:cNvSpPr>
              <p:nvPr/>
            </p:nvSpPr>
            <p:spPr>
              <a:xfrm>
                <a:off x="8038678" y="3944971"/>
                <a:ext cx="3978879" cy="660117"/>
              </a:xfrm>
              <a:prstGeom prst="rect">
                <a:avLst/>
              </a:prstGeom>
              <a:blipFill>
                <a:blip r:embed="rId6"/>
                <a:stretch>
                  <a:fillRect l="-943" b="-8772"/>
                </a:stretch>
              </a:blipFill>
              <a:ln w="57150">
                <a:solidFill>
                  <a:schemeClr val="accent1"/>
                </a:solidFill>
              </a:ln>
            </p:spPr>
            <p:txBody>
              <a:bodyPr/>
              <a:lstStyle/>
              <a:p>
                <a:r>
                  <a:rPr lang="en-US">
                    <a:noFill/>
                  </a:rPr>
                  <a:t> </a:t>
                </a:r>
              </a:p>
            </p:txBody>
          </p:sp>
        </mc:Fallback>
      </mc:AlternateContent>
      <p:pic>
        <p:nvPicPr>
          <p:cNvPr id="25" name="Picture 24">
            <a:extLst>
              <a:ext uri="{FF2B5EF4-FFF2-40B4-BE49-F238E27FC236}">
                <a16:creationId xmlns:a16="http://schemas.microsoft.com/office/drawing/2014/main" id="{28C8FB9C-4097-1E7C-D6C4-D79E4BA8BA65}"/>
              </a:ext>
            </a:extLst>
          </p:cNvPr>
          <p:cNvPicPr>
            <a:picLocks noChangeAspect="1"/>
          </p:cNvPicPr>
          <p:nvPr/>
        </p:nvPicPr>
        <p:blipFill>
          <a:blip r:embed="rId7"/>
          <a:stretch>
            <a:fillRect/>
          </a:stretch>
        </p:blipFill>
        <p:spPr>
          <a:xfrm>
            <a:off x="45275" y="3256288"/>
            <a:ext cx="4267200" cy="2844800"/>
          </a:xfrm>
          <a:prstGeom prst="rect">
            <a:avLst/>
          </a:prstGeom>
        </p:spPr>
      </p:pic>
    </p:spTree>
    <p:extLst>
      <p:ext uri="{BB962C8B-B14F-4D97-AF65-F5344CB8AC3E}">
        <p14:creationId xmlns:p14="http://schemas.microsoft.com/office/powerpoint/2010/main" val="55140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BEF9EED-122D-984F-BD81-AD1AA8863F2F}"/>
              </a:ext>
            </a:extLst>
          </p:cNvPr>
          <p:cNvGrpSpPr/>
          <p:nvPr/>
        </p:nvGrpSpPr>
        <p:grpSpPr>
          <a:xfrm>
            <a:off x="381000" y="1143000"/>
            <a:ext cx="11201400" cy="3962400"/>
            <a:chOff x="304800" y="1524000"/>
            <a:chExt cx="11658600" cy="4133045"/>
          </a:xfrm>
        </p:grpSpPr>
        <p:pic>
          <p:nvPicPr>
            <p:cNvPr id="3" name="Picture 2">
              <a:extLst>
                <a:ext uri="{FF2B5EF4-FFF2-40B4-BE49-F238E27FC236}">
                  <a16:creationId xmlns:a16="http://schemas.microsoft.com/office/drawing/2014/main" id="{9A6867FD-94BC-0D47-BDF4-F9FBE622D775}"/>
                </a:ext>
              </a:extLst>
            </p:cNvPr>
            <p:cNvPicPr/>
            <p:nvPr/>
          </p:nvPicPr>
          <p:blipFill rotWithShape="1">
            <a:blip r:embed="rId2">
              <a:extLst>
                <a:ext uri="{28A0092B-C50C-407E-A947-70E740481C1C}">
                  <a14:useLocalDpi xmlns:a14="http://schemas.microsoft.com/office/drawing/2010/main"/>
                </a:ext>
              </a:extLst>
            </a:blip>
            <a:srcRect/>
            <a:stretch/>
          </p:blipFill>
          <p:spPr>
            <a:xfrm>
              <a:off x="304800" y="1835239"/>
              <a:ext cx="11658600" cy="3821806"/>
            </a:xfrm>
            <a:prstGeom prst="rect">
              <a:avLst/>
            </a:prstGeom>
          </p:spPr>
        </p:pic>
        <p:sp>
          <p:nvSpPr>
            <p:cNvPr id="7" name="Rectangle 6">
              <a:extLst>
                <a:ext uri="{FF2B5EF4-FFF2-40B4-BE49-F238E27FC236}">
                  <a16:creationId xmlns:a16="http://schemas.microsoft.com/office/drawing/2014/main" id="{89F6CB05-0223-8E4B-9A8F-779EB2FEED0C}"/>
                </a:ext>
              </a:extLst>
            </p:cNvPr>
            <p:cNvSpPr/>
            <p:nvPr/>
          </p:nvSpPr>
          <p:spPr>
            <a:xfrm>
              <a:off x="533400" y="15240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D7B199F-D872-7B45-9CEB-8D9FFAF3F0E3}"/>
                </a:ext>
              </a:extLst>
            </p:cNvPr>
            <p:cNvSpPr/>
            <p:nvPr/>
          </p:nvSpPr>
          <p:spPr>
            <a:xfrm>
              <a:off x="4191000" y="16002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78DE1A-D215-FB4B-85A1-E27C941A6032}"/>
                </a:ext>
              </a:extLst>
            </p:cNvPr>
            <p:cNvSpPr/>
            <p:nvPr/>
          </p:nvSpPr>
          <p:spPr>
            <a:xfrm>
              <a:off x="7620000" y="16002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08DFD42-11FB-4047-9A88-805E5479B5C7}"/>
              </a:ext>
            </a:extLst>
          </p:cNvPr>
          <p:cNvSpPr txBox="1"/>
          <p:nvPr/>
        </p:nvSpPr>
        <p:spPr>
          <a:xfrm>
            <a:off x="6553200" y="5791200"/>
            <a:ext cx="5438220" cy="369332"/>
          </a:xfrm>
          <a:prstGeom prst="rect">
            <a:avLst/>
          </a:prstGeom>
          <a:noFill/>
        </p:spPr>
        <p:txBody>
          <a:bodyPr wrap="none" rtlCol="0">
            <a:spAutoFit/>
          </a:bodyPr>
          <a:lstStyle/>
          <a:p>
            <a:r>
              <a:rPr lang="de-DE" dirty="0">
                <a:solidFill>
                  <a:srgbClr val="0432FF"/>
                </a:solidFill>
              </a:rPr>
              <a:t>H.-H. Kim et al. Phys. </a:t>
            </a:r>
            <a:r>
              <a:rPr lang="de-DE" dirty="0" err="1">
                <a:solidFill>
                  <a:srgbClr val="0432FF"/>
                </a:solidFill>
              </a:rPr>
              <a:t>Rev</a:t>
            </a:r>
            <a:r>
              <a:rPr lang="de-DE" dirty="0">
                <a:solidFill>
                  <a:srgbClr val="0432FF"/>
                </a:solidFill>
              </a:rPr>
              <a:t>. </a:t>
            </a:r>
            <a:r>
              <a:rPr lang="de-DE" dirty="0" err="1">
                <a:solidFill>
                  <a:srgbClr val="0432FF"/>
                </a:solidFill>
              </a:rPr>
              <a:t>Lett</a:t>
            </a:r>
            <a:r>
              <a:rPr lang="de-DE" dirty="0">
                <a:solidFill>
                  <a:srgbClr val="0432FF"/>
                </a:solidFill>
              </a:rPr>
              <a:t>. </a:t>
            </a:r>
            <a:r>
              <a:rPr lang="de-DE" b="1" dirty="0">
                <a:solidFill>
                  <a:srgbClr val="0432FF"/>
                </a:solidFill>
              </a:rPr>
              <a:t>126 </a:t>
            </a:r>
            <a:r>
              <a:rPr lang="de-DE" dirty="0">
                <a:solidFill>
                  <a:srgbClr val="0432FF"/>
                </a:solidFill>
              </a:rPr>
              <a:t>037002 (2021)</a:t>
            </a:r>
          </a:p>
        </p:txBody>
      </p:sp>
      <p:sp>
        <p:nvSpPr>
          <p:cNvPr id="12" name="TextBox 11">
            <a:extLst>
              <a:ext uri="{FF2B5EF4-FFF2-40B4-BE49-F238E27FC236}">
                <a16:creationId xmlns:a16="http://schemas.microsoft.com/office/drawing/2014/main" id="{0A814CFD-3C04-124F-B1F2-83D729D7DC99}"/>
              </a:ext>
            </a:extLst>
          </p:cNvPr>
          <p:cNvSpPr txBox="1"/>
          <p:nvPr/>
        </p:nvSpPr>
        <p:spPr>
          <a:xfrm>
            <a:off x="265337" y="5329535"/>
            <a:ext cx="10628231" cy="461665"/>
          </a:xfrm>
          <a:prstGeom prst="rect">
            <a:avLst/>
          </a:prstGeom>
          <a:noFill/>
        </p:spPr>
        <p:txBody>
          <a:bodyPr wrap="none" rtlCol="0">
            <a:spAutoFit/>
          </a:bodyPr>
          <a:lstStyle/>
          <a:p>
            <a:pPr marL="285750" indent="-285750">
              <a:buFont typeface="Wingdings" pitchFamily="2" charset="2"/>
              <a:buChar char="§"/>
            </a:pPr>
            <a:r>
              <a:rPr lang="en-US" sz="2400" dirty="0">
                <a:latin typeface="+mn-lt"/>
              </a:rPr>
              <a:t>Anisotropic, unidirectional CDW domains (cf. </a:t>
            </a:r>
            <a:r>
              <a:rPr lang="en-US" dirty="0">
                <a:solidFill>
                  <a:srgbClr val="0432FF"/>
                </a:solidFill>
                <a:latin typeface="+mn-lt"/>
                <a:cs typeface="Calibri" panose="020F0502020204030204" pitchFamily="34" charset="0"/>
              </a:rPr>
              <a:t>Comin et al. Science </a:t>
            </a:r>
            <a:r>
              <a:rPr lang="en-US" b="1" dirty="0">
                <a:solidFill>
                  <a:srgbClr val="0432FF"/>
                </a:solidFill>
                <a:latin typeface="+mn-lt"/>
                <a:cs typeface="Calibri" pitchFamily="34" charset="0"/>
              </a:rPr>
              <a:t>347</a:t>
            </a:r>
            <a:r>
              <a:rPr lang="en-US" dirty="0">
                <a:solidFill>
                  <a:srgbClr val="0432FF"/>
                </a:solidFill>
                <a:latin typeface="+mn-lt"/>
                <a:cs typeface="Calibri" pitchFamily="34" charset="0"/>
              </a:rPr>
              <a:t>, 1335(2015)</a:t>
            </a:r>
            <a:r>
              <a:rPr lang="en-US" sz="2400" dirty="0">
                <a:latin typeface="+mn-lt"/>
              </a:rPr>
              <a:t>)</a:t>
            </a:r>
          </a:p>
        </p:txBody>
      </p:sp>
      <p:sp>
        <p:nvSpPr>
          <p:cNvPr id="2" name="Date Placeholder 1">
            <a:extLst>
              <a:ext uri="{FF2B5EF4-FFF2-40B4-BE49-F238E27FC236}">
                <a16:creationId xmlns:a16="http://schemas.microsoft.com/office/drawing/2014/main" id="{E1E4864E-D571-2D40-ABD1-C1D8DADD4D7A}"/>
              </a:ext>
            </a:extLst>
          </p:cNvPr>
          <p:cNvSpPr>
            <a:spLocks noGrp="1"/>
          </p:cNvSpPr>
          <p:nvPr>
            <p:ph type="dt" sz="half" idx="10"/>
          </p:nvPr>
        </p:nvSpPr>
        <p:spPr/>
        <p:txBody>
          <a:bodyPr/>
          <a:lstStyle/>
          <a:p>
            <a:r>
              <a:rPr lang="de-DE"/>
              <a:t>21.07.2022</a:t>
            </a:r>
            <a:endParaRPr lang="de-DE" dirty="0"/>
          </a:p>
        </p:txBody>
      </p:sp>
      <p:sp>
        <p:nvSpPr>
          <p:cNvPr id="6" name="Title 1">
            <a:extLst>
              <a:ext uri="{FF2B5EF4-FFF2-40B4-BE49-F238E27FC236}">
                <a16:creationId xmlns:a16="http://schemas.microsoft.com/office/drawing/2014/main" id="{4BBEADCD-8EDE-7D43-91EF-755882EB0D47}"/>
              </a:ext>
            </a:extLst>
          </p:cNvPr>
          <p:cNvSpPr txBox="1">
            <a:spLocks/>
          </p:cNvSpPr>
          <p:nvPr/>
        </p:nvSpPr>
        <p:spPr bwMode="auto">
          <a:xfrm>
            <a:off x="304800" y="609600"/>
            <a:ext cx="99822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de-DE" sz="3200" kern="0" dirty="0">
                <a:solidFill>
                  <a:schemeClr val="accent1"/>
                </a:solidFill>
              </a:rPr>
              <a:t>CDW ‚</a:t>
            </a:r>
            <a:r>
              <a:rPr lang="de-DE" sz="3200" kern="0" dirty="0" err="1">
                <a:solidFill>
                  <a:schemeClr val="accent1"/>
                </a:solidFill>
              </a:rPr>
              <a:t>morphology</a:t>
            </a:r>
            <a:r>
              <a:rPr lang="de-DE" sz="3200" kern="0" dirty="0">
                <a:solidFill>
                  <a:schemeClr val="accent1"/>
                </a:solidFill>
              </a:rPr>
              <a:t>‘ (RIXS - ID32/ESRF)</a:t>
            </a:r>
          </a:p>
        </p:txBody>
      </p:sp>
      <p:sp>
        <p:nvSpPr>
          <p:cNvPr id="4" name="Slide Number Placeholder 3">
            <a:extLst>
              <a:ext uri="{FF2B5EF4-FFF2-40B4-BE49-F238E27FC236}">
                <a16:creationId xmlns:a16="http://schemas.microsoft.com/office/drawing/2014/main" id="{AB999854-F73A-E74F-84F0-AAD04BB2913E}"/>
              </a:ext>
            </a:extLst>
          </p:cNvPr>
          <p:cNvSpPr>
            <a:spLocks noGrp="1"/>
          </p:cNvSpPr>
          <p:nvPr>
            <p:ph type="sldNum" sz="quarter" idx="12"/>
          </p:nvPr>
        </p:nvSpPr>
        <p:spPr/>
        <p:txBody>
          <a:bodyPr/>
          <a:lstStyle/>
          <a:p>
            <a:fld id="{61696EC4-B4CF-4701-AD06-A8439D6D8E12}" type="slidenum">
              <a:rPr lang="de-DE" smtClean="0"/>
              <a:t>22</a:t>
            </a:fld>
            <a:endParaRPr lang="de-DE"/>
          </a:p>
        </p:txBody>
      </p:sp>
    </p:spTree>
    <p:extLst>
      <p:ext uri="{BB962C8B-B14F-4D97-AF65-F5344CB8AC3E}">
        <p14:creationId xmlns:p14="http://schemas.microsoft.com/office/powerpoint/2010/main" val="1273009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E1A0-A9C1-CF04-7C8D-E4C2C70308B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D7750A42-DF45-FFF4-B7B7-8830A44DC32F}"/>
              </a:ext>
            </a:extLst>
          </p:cNvPr>
          <p:cNvSpPr>
            <a:spLocks noGrp="1"/>
          </p:cNvSpPr>
          <p:nvPr>
            <p:ph type="sldNum" sz="quarter" idx="12"/>
          </p:nvPr>
        </p:nvSpPr>
        <p:spPr/>
        <p:txBody>
          <a:bodyPr/>
          <a:lstStyle/>
          <a:p>
            <a:fld id="{61696EC4-B4CF-4701-AD06-A8439D6D8E12}" type="slidenum">
              <a:rPr lang="de-DE" smtClean="0"/>
              <a:t>23</a:t>
            </a:fld>
            <a:endParaRPr lang="de-DE"/>
          </a:p>
        </p:txBody>
      </p:sp>
      <p:pic>
        <p:nvPicPr>
          <p:cNvPr id="6" name="Picture 5">
            <a:extLst>
              <a:ext uri="{FF2B5EF4-FFF2-40B4-BE49-F238E27FC236}">
                <a16:creationId xmlns:a16="http://schemas.microsoft.com/office/drawing/2014/main" id="{1BE65715-19DC-942E-1497-918FDA9EC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301" y="1375073"/>
            <a:ext cx="3120870" cy="4194717"/>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859D1D6-A398-57C8-4A95-AB5075C48969}"/>
                  </a:ext>
                </a:extLst>
              </p:cNvPr>
              <p:cNvSpPr txBox="1"/>
              <p:nvPr/>
            </p:nvSpPr>
            <p:spPr>
              <a:xfrm>
                <a:off x="3962400" y="1559611"/>
                <a:ext cx="3978879" cy="1491114"/>
              </a:xfrm>
              <a:prstGeom prst="rect">
                <a:avLst/>
              </a:prstGeom>
              <a:noFill/>
              <a:ln w="57150">
                <a:solidFill>
                  <a:schemeClr val="accent1"/>
                </a:solidFill>
              </a:ln>
            </p:spPr>
            <p:txBody>
              <a:bodyPr wrap="square" rtlCol="0">
                <a:spAutoFit/>
              </a:bodyPr>
              <a:lstStyle/>
              <a:p>
                <a:r>
                  <a:rPr lang="de-DE" dirty="0"/>
                  <a:t>Short-range CDW: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𝜉</m:t>
                        </m:r>
                      </m:e>
                      <m:sub>
                        <m:r>
                          <a:rPr lang="de-DE" b="0" i="1" smtClean="0">
                            <a:latin typeface="Cambria Math" panose="02040503050406030204" pitchFamily="18" charset="0"/>
                          </a:rPr>
                          <m:t>2</m:t>
                        </m:r>
                        <m:r>
                          <a:rPr lang="de-DE" b="0" i="1" smtClean="0">
                            <a:latin typeface="Cambria Math" panose="02040503050406030204" pitchFamily="18" charset="0"/>
                          </a:rPr>
                          <m:t>𝐷</m:t>
                        </m:r>
                      </m:sub>
                    </m:sSub>
                    <m:r>
                      <a:rPr lang="de-DE" i="1">
                        <a:latin typeface="Cambria Math" panose="02040503050406030204" pitchFamily="18" charset="0"/>
                      </a:rPr>
                      <m:t>~</m:t>
                    </m:r>
                  </m:oMath>
                </a14:m>
                <a:r>
                  <a:rPr lang="de-DE" dirty="0"/>
                  <a:t>60-80</a:t>
                </a:r>
                <a14:m>
                  <m:oMath xmlns:m="http://schemas.openxmlformats.org/officeDocument/2006/math">
                    <m:r>
                      <a:rPr lang="de-DE" i="1" smtClean="0">
                        <a:latin typeface="Cambria Math" panose="02040503050406030204" pitchFamily="18" charset="0"/>
                        <a:ea typeface="Cambria Math" panose="02040503050406030204" pitchFamily="18" charset="0"/>
                      </a:rPr>
                      <m:t>Å</m:t>
                    </m:r>
                  </m:oMath>
                </a14:m>
                <a:endParaRPr lang="de-DE" dirty="0"/>
              </a:p>
              <a:p>
                <a:r>
                  <a:rPr lang="de-DE" dirty="0" err="1"/>
                  <a:t>Weak</a:t>
                </a:r>
                <a:r>
                  <a:rPr lang="de-DE" dirty="0"/>
                  <a:t> </a:t>
                </a:r>
                <a:r>
                  <a:rPr lang="de-DE" dirty="0" err="1"/>
                  <a:t>correlations</a:t>
                </a:r>
                <a:r>
                  <a:rPr lang="de-DE" dirty="0"/>
                  <a:t> </a:t>
                </a:r>
                <a:r>
                  <a:rPr lang="de-DE" dirty="0" err="1"/>
                  <a:t>along</a:t>
                </a:r>
                <a:r>
                  <a:rPr lang="de-DE" dirty="0"/>
                  <a:t> c: 2D </a:t>
                </a:r>
                <a:r>
                  <a:rPr lang="de-DE" dirty="0" err="1"/>
                  <a:t>order</a:t>
                </a:r>
                <a:endParaRPr lang="de-DE" dirty="0"/>
              </a:p>
              <a:p>
                <a:endParaRPr lang="de-DE" dirty="0"/>
              </a:p>
              <a:p>
                <a:r>
                  <a:rPr lang="de-DE" dirty="0" err="1"/>
                  <a:t>Increase</a:t>
                </a:r>
                <a:r>
                  <a:rPr lang="de-DE" dirty="0"/>
                  <a:t> </a:t>
                </a:r>
                <a:r>
                  <a:rPr lang="de-DE" dirty="0" err="1"/>
                  <a:t>of</a:t>
                </a:r>
                <a:r>
                  <a:rPr lang="de-DE" dirty="0"/>
                  <a:t> CDW </a:t>
                </a:r>
                <a:r>
                  <a:rPr lang="de-DE" dirty="0" err="1"/>
                  <a:t>with</a:t>
                </a:r>
                <a:r>
                  <a:rPr lang="de-DE" dirty="0"/>
                  <a:t> H-</a:t>
                </a:r>
                <a:r>
                  <a:rPr lang="de-DE" dirty="0" err="1"/>
                  <a:t>field</a:t>
                </a:r>
                <a:r>
                  <a:rPr lang="de-DE" dirty="0"/>
                  <a:t>:</a:t>
                </a:r>
              </a:p>
              <a:p>
                <a:r>
                  <a:rPr lang="de-DE" dirty="0"/>
                  <a:t>Evident </a:t>
                </a:r>
                <a:r>
                  <a:rPr lang="de-DE" dirty="0" err="1"/>
                  <a:t>competition</a:t>
                </a:r>
                <a:r>
                  <a:rPr lang="de-DE" dirty="0"/>
                  <a:t> </a:t>
                </a:r>
                <a:r>
                  <a:rPr lang="de-DE" dirty="0" err="1"/>
                  <a:t>with</a:t>
                </a:r>
                <a:r>
                  <a:rPr lang="de-DE" dirty="0"/>
                  <a:t> SC</a:t>
                </a:r>
              </a:p>
            </p:txBody>
          </p:sp>
        </mc:Choice>
        <mc:Fallback>
          <p:sp>
            <p:nvSpPr>
              <p:cNvPr id="12" name="TextBox 11">
                <a:extLst>
                  <a:ext uri="{FF2B5EF4-FFF2-40B4-BE49-F238E27FC236}">
                    <a16:creationId xmlns:a16="http://schemas.microsoft.com/office/drawing/2014/main" id="{B859D1D6-A398-57C8-4A95-AB5075C48969}"/>
                  </a:ext>
                </a:extLst>
              </p:cNvPr>
              <p:cNvSpPr txBox="1">
                <a:spLocks noRot="1" noChangeAspect="1" noMove="1" noResize="1" noEditPoints="1" noAdjustHandles="1" noChangeArrowheads="1" noChangeShapeType="1" noTextEdit="1"/>
              </p:cNvSpPr>
              <p:nvPr/>
            </p:nvSpPr>
            <p:spPr>
              <a:xfrm>
                <a:off x="3962400" y="1559611"/>
                <a:ext cx="3978879" cy="1491114"/>
              </a:xfrm>
              <a:prstGeom prst="rect">
                <a:avLst/>
              </a:prstGeom>
              <a:blipFill>
                <a:blip r:embed="rId4"/>
                <a:stretch>
                  <a:fillRect l="-629" b="-3252"/>
                </a:stretch>
              </a:blipFill>
              <a:ln w="57150">
                <a:solidFill>
                  <a:schemeClr val="accent1"/>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6B4D0996-759B-6FF0-06CD-3AD49E61DD03}"/>
              </a:ext>
            </a:extLst>
          </p:cNvPr>
          <p:cNvSpPr txBox="1"/>
          <p:nvPr/>
        </p:nvSpPr>
        <p:spPr>
          <a:xfrm>
            <a:off x="152400" y="559547"/>
            <a:ext cx="7930697" cy="584775"/>
          </a:xfrm>
          <a:prstGeom prst="rect">
            <a:avLst/>
          </a:prstGeom>
          <a:noFill/>
        </p:spPr>
        <p:txBody>
          <a:bodyPr wrap="none" rtlCol="0">
            <a:spAutoFit/>
          </a:bodyPr>
          <a:lstStyle/>
          <a:p>
            <a:r>
              <a:rPr lang="en-US" sz="3200" b="1" dirty="0">
                <a:solidFill>
                  <a:schemeClr val="accent1"/>
                </a:solidFill>
                <a:latin typeface="Calibri" pitchFamily="34" charset="0"/>
              </a:rPr>
              <a:t>CDW in the Cuprates: effect of magnetic field </a:t>
            </a:r>
          </a:p>
        </p:txBody>
      </p:sp>
      <p:sp>
        <p:nvSpPr>
          <p:cNvPr id="7" name="TextBox 6">
            <a:extLst>
              <a:ext uri="{FF2B5EF4-FFF2-40B4-BE49-F238E27FC236}">
                <a16:creationId xmlns:a16="http://schemas.microsoft.com/office/drawing/2014/main" id="{067A0B45-B094-E25F-D843-017424496EB2}"/>
              </a:ext>
            </a:extLst>
          </p:cNvPr>
          <p:cNvSpPr txBox="1"/>
          <p:nvPr/>
        </p:nvSpPr>
        <p:spPr>
          <a:xfrm>
            <a:off x="152400" y="5610871"/>
            <a:ext cx="4419600" cy="523220"/>
          </a:xfrm>
          <a:prstGeom prst="rect">
            <a:avLst/>
          </a:prstGeom>
          <a:noFill/>
        </p:spPr>
        <p:txBody>
          <a:bodyPr wrap="square">
            <a:spAutoFit/>
          </a:bodyPr>
          <a:lstStyle/>
          <a:p>
            <a:r>
              <a:rPr lang="da-DK" sz="1400" dirty="0">
                <a:solidFill>
                  <a:srgbClr val="0432FF"/>
                </a:solidFill>
                <a:latin typeface="Calibri" panose="020F0502020204030204" pitchFamily="34" charset="0"/>
                <a:cs typeface="Calibri" panose="020F0502020204030204" pitchFamily="34" charset="0"/>
              </a:rPr>
              <a:t>Chang et al., Nat. </a:t>
            </a:r>
            <a:r>
              <a:rPr lang="da-DK" sz="1400" dirty="0" err="1">
                <a:solidFill>
                  <a:srgbClr val="0432FF"/>
                </a:solidFill>
                <a:latin typeface="Calibri" panose="020F0502020204030204" pitchFamily="34" charset="0"/>
                <a:cs typeface="Calibri" panose="020F0502020204030204" pitchFamily="34" charset="0"/>
              </a:rPr>
              <a:t>Phys</a:t>
            </a:r>
            <a:r>
              <a:rPr lang="da-DK" sz="1400" dirty="0">
                <a:solidFill>
                  <a:srgbClr val="0432FF"/>
                </a:solidFill>
                <a:latin typeface="Calibri" panose="020F0502020204030204" pitchFamily="34" charset="0"/>
                <a:cs typeface="Calibri" panose="020F0502020204030204" pitchFamily="34" charset="0"/>
              </a:rPr>
              <a:t>. </a:t>
            </a:r>
            <a:r>
              <a:rPr lang="da-DK" sz="1400" b="1" dirty="0">
                <a:solidFill>
                  <a:srgbClr val="0432FF"/>
                </a:solidFill>
                <a:latin typeface="Calibri" panose="020F0502020204030204" pitchFamily="34" charset="0"/>
                <a:cs typeface="Calibri" panose="020F0502020204030204" pitchFamily="34" charset="0"/>
              </a:rPr>
              <a:t>8</a:t>
            </a:r>
            <a:r>
              <a:rPr lang="da-DK" sz="1400" dirty="0">
                <a:solidFill>
                  <a:srgbClr val="0432FF"/>
                </a:solidFill>
                <a:latin typeface="Calibri" panose="020F0502020204030204" pitchFamily="34" charset="0"/>
                <a:cs typeface="Calibri" panose="020F0502020204030204" pitchFamily="34" charset="0"/>
              </a:rPr>
              <a:t>, 871 (2012)</a:t>
            </a:r>
          </a:p>
          <a:p>
            <a:r>
              <a:rPr lang="en-US" sz="1400" dirty="0">
                <a:solidFill>
                  <a:srgbClr val="0432FF"/>
                </a:solidFill>
                <a:latin typeface="Calibri" panose="020F0502020204030204" pitchFamily="34" charset="0"/>
                <a:cs typeface="Calibri" panose="020F0502020204030204" pitchFamily="34" charset="0"/>
              </a:rPr>
              <a:t>Blanco-</a:t>
            </a:r>
            <a:r>
              <a:rPr lang="en-US" sz="1400" dirty="0" err="1">
                <a:solidFill>
                  <a:srgbClr val="0432FF"/>
                </a:solidFill>
                <a:latin typeface="Calibri" panose="020F0502020204030204" pitchFamily="34" charset="0"/>
                <a:cs typeface="Calibri" panose="020F0502020204030204" pitchFamily="34" charset="0"/>
              </a:rPr>
              <a:t>Canosa</a:t>
            </a:r>
            <a:r>
              <a:rPr lang="en-US" sz="1400" dirty="0">
                <a:solidFill>
                  <a:srgbClr val="0432FF"/>
                </a:solidFill>
                <a:latin typeface="Calibri" panose="020F0502020204030204" pitchFamily="34" charset="0"/>
                <a:cs typeface="Calibri" panose="020F0502020204030204" pitchFamily="34" charset="0"/>
              </a:rPr>
              <a:t> et al., PRB </a:t>
            </a:r>
            <a:r>
              <a:rPr lang="en-US" sz="1400" b="1" dirty="0">
                <a:solidFill>
                  <a:srgbClr val="0432FF"/>
                </a:solidFill>
                <a:latin typeface="Calibri" panose="020F0502020204030204" pitchFamily="34" charset="0"/>
                <a:cs typeface="Calibri" panose="020F0502020204030204" pitchFamily="34" charset="0"/>
              </a:rPr>
              <a:t>90</a:t>
            </a:r>
            <a:r>
              <a:rPr lang="en-US" sz="1400" dirty="0">
                <a:solidFill>
                  <a:srgbClr val="0432FF"/>
                </a:solidFill>
                <a:latin typeface="Calibri" panose="020F0502020204030204" pitchFamily="34" charset="0"/>
                <a:cs typeface="Calibri" panose="020F0502020204030204" pitchFamily="34" charset="0"/>
              </a:rPr>
              <a:t>, 054513 (2014)</a:t>
            </a:r>
          </a:p>
        </p:txBody>
      </p:sp>
      <p:grpSp>
        <p:nvGrpSpPr>
          <p:cNvPr id="10" name="Group 9">
            <a:extLst>
              <a:ext uri="{FF2B5EF4-FFF2-40B4-BE49-F238E27FC236}">
                <a16:creationId xmlns:a16="http://schemas.microsoft.com/office/drawing/2014/main" id="{28605118-E113-805E-0CBF-168317741710}"/>
              </a:ext>
            </a:extLst>
          </p:cNvPr>
          <p:cNvGrpSpPr/>
          <p:nvPr/>
        </p:nvGrpSpPr>
        <p:grpSpPr>
          <a:xfrm>
            <a:off x="4006771" y="1004308"/>
            <a:ext cx="7924800" cy="4936245"/>
            <a:chOff x="4267200" y="1305568"/>
            <a:chExt cx="7924800" cy="4936245"/>
          </a:xfrm>
        </p:grpSpPr>
        <p:grpSp>
          <p:nvGrpSpPr>
            <p:cNvPr id="8" name="Group 7">
              <a:extLst>
                <a:ext uri="{FF2B5EF4-FFF2-40B4-BE49-F238E27FC236}">
                  <a16:creationId xmlns:a16="http://schemas.microsoft.com/office/drawing/2014/main" id="{33BDC6B7-FC0C-B74D-A2BE-1BDFB2761EE6}"/>
                </a:ext>
              </a:extLst>
            </p:cNvPr>
            <p:cNvGrpSpPr/>
            <p:nvPr/>
          </p:nvGrpSpPr>
          <p:grpSpPr>
            <a:xfrm>
              <a:off x="4267200" y="1305568"/>
              <a:ext cx="7924800" cy="4828523"/>
              <a:chOff x="4267200" y="1305568"/>
              <a:chExt cx="7924800" cy="4828523"/>
            </a:xfrm>
          </p:grpSpPr>
          <p:pic>
            <p:nvPicPr>
              <p:cNvPr id="22" name="Picture 21">
                <a:extLst>
                  <a:ext uri="{FF2B5EF4-FFF2-40B4-BE49-F238E27FC236}">
                    <a16:creationId xmlns:a16="http://schemas.microsoft.com/office/drawing/2014/main" id="{74C74A9B-03B1-CF88-6D52-D481F8CFDBCB}"/>
                  </a:ext>
                </a:extLst>
              </p:cNvPr>
              <p:cNvPicPr>
                <a:picLocks noChangeAspect="1"/>
              </p:cNvPicPr>
              <p:nvPr/>
            </p:nvPicPr>
            <p:blipFill>
              <a:blip r:embed="rId5"/>
              <a:stretch>
                <a:fillRect/>
              </a:stretch>
            </p:blipFill>
            <p:spPr>
              <a:xfrm>
                <a:off x="10189447" y="4029542"/>
                <a:ext cx="1850153" cy="2104549"/>
              </a:xfrm>
              <a:prstGeom prst="rect">
                <a:avLst/>
              </a:prstGeom>
            </p:spPr>
          </p:pic>
          <p:grpSp>
            <p:nvGrpSpPr>
              <p:cNvPr id="19" name="Group 18">
                <a:extLst>
                  <a:ext uri="{FF2B5EF4-FFF2-40B4-BE49-F238E27FC236}">
                    <a16:creationId xmlns:a16="http://schemas.microsoft.com/office/drawing/2014/main" id="{2805B70C-7F47-5BC8-5A98-792E2644FAE3}"/>
                  </a:ext>
                </a:extLst>
              </p:cNvPr>
              <p:cNvGrpSpPr/>
              <p:nvPr/>
            </p:nvGrpSpPr>
            <p:grpSpPr>
              <a:xfrm>
                <a:off x="8382000" y="1305568"/>
                <a:ext cx="3810000" cy="2961632"/>
                <a:chOff x="7239000" y="1447800"/>
                <a:chExt cx="4774325" cy="3505200"/>
              </a:xfrm>
            </p:grpSpPr>
            <p:pic>
              <p:nvPicPr>
                <p:cNvPr id="20" name="Picture 19">
                  <a:extLst>
                    <a:ext uri="{FF2B5EF4-FFF2-40B4-BE49-F238E27FC236}">
                      <a16:creationId xmlns:a16="http://schemas.microsoft.com/office/drawing/2014/main" id="{BDE4CFE7-0D75-903A-1B62-0C7253353648}"/>
                    </a:ext>
                  </a:extLst>
                </p:cNvPr>
                <p:cNvPicPr>
                  <a:picLocks noChangeAspect="1"/>
                </p:cNvPicPr>
                <p:nvPr/>
              </p:nvPicPr>
              <p:blipFill>
                <a:blip r:embed="rId6"/>
                <a:stretch>
                  <a:fillRect/>
                </a:stretch>
              </p:blipFill>
              <p:spPr>
                <a:xfrm>
                  <a:off x="7239000" y="1447800"/>
                  <a:ext cx="4774325" cy="3505200"/>
                </a:xfrm>
                <a:prstGeom prst="rect">
                  <a:avLst/>
                </a:prstGeom>
              </p:spPr>
            </p:pic>
            <p:sp>
              <p:nvSpPr>
                <p:cNvPr id="21" name="Rectangle 20">
                  <a:extLst>
                    <a:ext uri="{FF2B5EF4-FFF2-40B4-BE49-F238E27FC236}">
                      <a16:creationId xmlns:a16="http://schemas.microsoft.com/office/drawing/2014/main" id="{68C1366D-823D-F336-9832-57C7449410C5}"/>
                    </a:ext>
                  </a:extLst>
                </p:cNvPr>
                <p:cNvSpPr/>
                <p:nvPr/>
              </p:nvSpPr>
              <p:spPr>
                <a:xfrm>
                  <a:off x="7467600" y="15240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CEB9FA22-EE45-870D-9638-3CD26DBCEE95}"/>
                      </a:ext>
                    </a:extLst>
                  </p:cNvPr>
                  <p:cNvSpPr txBox="1"/>
                  <p:nvPr/>
                </p:nvSpPr>
                <p:spPr>
                  <a:xfrm>
                    <a:off x="4267200" y="4129531"/>
                    <a:ext cx="3978878" cy="950901"/>
                  </a:xfrm>
                  <a:prstGeom prst="rect">
                    <a:avLst/>
                  </a:prstGeom>
                  <a:noFill/>
                  <a:ln w="57150">
                    <a:solidFill>
                      <a:srgbClr val="FF0000"/>
                    </a:solidFill>
                  </a:ln>
                </p:spPr>
                <p:txBody>
                  <a:bodyPr wrap="square" rtlCol="0">
                    <a:spAutoFit/>
                  </a:bodyPr>
                  <a:lstStyle/>
                  <a:p>
                    <a:pPr algn="ctr"/>
                    <a:r>
                      <a:rPr lang="de-DE" dirty="0" err="1"/>
                      <a:t>Using</a:t>
                    </a:r>
                    <a:r>
                      <a:rPr lang="de-DE" dirty="0"/>
                      <a:t> </a:t>
                    </a:r>
                    <a:r>
                      <a:rPr lang="de-DE" dirty="0" err="1"/>
                      <a:t>very</a:t>
                    </a:r>
                    <a:r>
                      <a:rPr lang="de-DE" dirty="0"/>
                      <a:t> large </a:t>
                    </a:r>
                    <a:r>
                      <a:rPr lang="de-DE" dirty="0" err="1"/>
                      <a:t>pulsed</a:t>
                    </a:r>
                    <a:r>
                      <a:rPr lang="de-DE" dirty="0"/>
                      <a:t> </a:t>
                    </a:r>
                    <a:r>
                      <a:rPr lang="de-DE" dirty="0" err="1"/>
                      <a:t>fields</a:t>
                    </a:r>
                    <a:r>
                      <a:rPr lang="de-DE" dirty="0"/>
                      <a:t>:</a:t>
                    </a:r>
                  </a:p>
                  <a:p>
                    <a:pPr algn="ctr"/>
                    <a:r>
                      <a:rPr lang="de-DE" dirty="0" err="1"/>
                      <a:t>long</a:t>
                    </a:r>
                    <a:r>
                      <a:rPr lang="de-DE" dirty="0"/>
                      <a:t>-range CDW: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𝜉</m:t>
                            </m:r>
                          </m:e>
                          <m:sub>
                            <m:r>
                              <a:rPr lang="de-DE" b="0" i="1" smtClean="0">
                                <a:latin typeface="Cambria Math" panose="02040503050406030204" pitchFamily="18" charset="0"/>
                              </a:rPr>
                              <m:t>3</m:t>
                            </m:r>
                            <m:r>
                              <a:rPr lang="de-DE" b="0" i="1" smtClean="0">
                                <a:latin typeface="Cambria Math" panose="02040503050406030204" pitchFamily="18" charset="0"/>
                              </a:rPr>
                              <m:t>𝐷</m:t>
                            </m:r>
                          </m:sub>
                        </m:sSub>
                        <m:r>
                          <a:rPr lang="de-DE" i="1">
                            <a:latin typeface="Cambria Math" panose="02040503050406030204" pitchFamily="18" charset="0"/>
                          </a:rPr>
                          <m:t>~</m:t>
                        </m:r>
                        <m:r>
                          <a:rPr lang="de-DE" b="0" i="0" smtClean="0">
                            <a:latin typeface="Cambria Math" panose="02040503050406030204" pitchFamily="18" charset="0"/>
                          </a:rPr>
                          <m:t>2</m:t>
                        </m:r>
                      </m:oMath>
                    </a14:m>
                    <a:r>
                      <a:rPr lang="de-DE" dirty="0"/>
                      <a:t>00</a:t>
                    </a:r>
                    <a14:m>
                      <m:oMath xmlns:m="http://schemas.openxmlformats.org/officeDocument/2006/math">
                        <m:r>
                          <a:rPr lang="de-DE" b="0" i="0" smtClean="0">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Å</m:t>
                        </m:r>
                      </m:oMath>
                    </a14:m>
                    <a:r>
                      <a:rPr lang="de-DE" dirty="0"/>
                      <a:t> at 26T</a:t>
                    </a:r>
                  </a:p>
                  <a:p>
                    <a:pPr algn="ct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𝜉</m:t>
                            </m:r>
                          </m:e>
                          <m:sub>
                            <m:r>
                              <a:rPr lang="de-DE" i="1">
                                <a:latin typeface="Cambria Math" panose="02040503050406030204" pitchFamily="18" charset="0"/>
                              </a:rPr>
                              <m:t>𝑙</m:t>
                            </m:r>
                          </m:sub>
                        </m:sSub>
                        <m:r>
                          <a:rPr lang="de-DE" i="1">
                            <a:latin typeface="Cambria Math" panose="02040503050406030204" pitchFamily="18" charset="0"/>
                          </a:rPr>
                          <m:t>~</m:t>
                        </m:r>
                      </m:oMath>
                    </a14:m>
                    <a:r>
                      <a:rPr lang="de-DE" dirty="0"/>
                      <a:t> </a:t>
                    </a:r>
                    <a14:m>
                      <m:oMath xmlns:m="http://schemas.openxmlformats.org/officeDocument/2006/math">
                        <m:r>
                          <a:rPr lang="de-DE" b="0" i="1" smtClean="0">
                            <a:latin typeface="Cambria Math" panose="02040503050406030204" pitchFamily="18" charset="0"/>
                          </a:rPr>
                          <m:t>4</m:t>
                        </m:r>
                      </m:oMath>
                    </a14:m>
                    <a:r>
                      <a:rPr lang="de-DE" dirty="0"/>
                      <a:t>0</a:t>
                    </a:r>
                    <a14:m>
                      <m:oMath xmlns:m="http://schemas.openxmlformats.org/officeDocument/2006/math">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Å</m:t>
                        </m:r>
                      </m:oMath>
                    </a14:m>
                    <a:r>
                      <a:rPr lang="de-DE" dirty="0"/>
                      <a:t> at 26T: 3D Order </a:t>
                    </a:r>
                  </a:p>
                </p:txBody>
              </p:sp>
            </mc:Choice>
            <mc:Fallback>
              <p:sp>
                <p:nvSpPr>
                  <p:cNvPr id="23" name="TextBox 22">
                    <a:extLst>
                      <a:ext uri="{FF2B5EF4-FFF2-40B4-BE49-F238E27FC236}">
                        <a16:creationId xmlns:a16="http://schemas.microsoft.com/office/drawing/2014/main" id="{CEB9FA22-EE45-870D-9638-3CD26DBCEE95}"/>
                      </a:ext>
                    </a:extLst>
                  </p:cNvPr>
                  <p:cNvSpPr txBox="1">
                    <a:spLocks noRot="1" noChangeAspect="1" noMove="1" noResize="1" noEditPoints="1" noAdjustHandles="1" noChangeArrowheads="1" noChangeShapeType="1" noTextEdit="1"/>
                  </p:cNvSpPr>
                  <p:nvPr/>
                </p:nvSpPr>
                <p:spPr>
                  <a:xfrm>
                    <a:off x="4267200" y="4129531"/>
                    <a:ext cx="3978878" cy="950901"/>
                  </a:xfrm>
                  <a:prstGeom prst="rect">
                    <a:avLst/>
                  </a:prstGeom>
                  <a:blipFill>
                    <a:blip r:embed="rId7"/>
                    <a:stretch>
                      <a:fillRect b="-6250"/>
                    </a:stretch>
                  </a:blipFill>
                  <a:ln w="57150">
                    <a:solidFill>
                      <a:srgbClr val="FF0000"/>
                    </a:solidFill>
                  </a:ln>
                </p:spPr>
                <p:txBody>
                  <a:bodyPr/>
                  <a:lstStyle/>
                  <a:p>
                    <a:r>
                      <a:rPr lang="en-US">
                        <a:noFill/>
                      </a:rPr>
                      <a:t> </a:t>
                    </a:r>
                  </a:p>
                </p:txBody>
              </p:sp>
            </mc:Fallback>
          </mc:AlternateContent>
        </p:grpSp>
        <p:sp>
          <p:nvSpPr>
            <p:cNvPr id="9" name="TextBox 8">
              <a:extLst>
                <a:ext uri="{FF2B5EF4-FFF2-40B4-BE49-F238E27FC236}">
                  <a16:creationId xmlns:a16="http://schemas.microsoft.com/office/drawing/2014/main" id="{185E6376-0C36-A5CE-9BC5-105AA1AABC46}"/>
                </a:ext>
              </a:extLst>
            </p:cNvPr>
            <p:cNvSpPr txBox="1"/>
            <p:nvPr/>
          </p:nvSpPr>
          <p:spPr>
            <a:xfrm>
              <a:off x="7152462" y="5503149"/>
              <a:ext cx="3036985" cy="738664"/>
            </a:xfrm>
            <a:prstGeom prst="rect">
              <a:avLst/>
            </a:prstGeom>
            <a:noFill/>
          </p:spPr>
          <p:txBody>
            <a:bodyPr wrap="none" rtlCol="0">
              <a:spAutoFit/>
            </a:bodyPr>
            <a:lstStyle/>
            <a:p>
              <a:r>
                <a:rPr lang="en-US" sz="1400" dirty="0">
                  <a:solidFill>
                    <a:srgbClr val="0432FF"/>
                  </a:solidFill>
                  <a:latin typeface="Calibri" panose="020F0502020204030204" pitchFamily="34" charset="0"/>
                  <a:cs typeface="Calibri" panose="020F0502020204030204" pitchFamily="34" charset="0"/>
                </a:rPr>
                <a:t>Gerber et al. Science </a:t>
              </a:r>
              <a:r>
                <a:rPr lang="en-US" sz="1400" b="1" dirty="0">
                  <a:solidFill>
                    <a:srgbClr val="0432FF"/>
                  </a:solidFill>
                  <a:latin typeface="Calibri" panose="020F0502020204030204" pitchFamily="34" charset="0"/>
                  <a:cs typeface="Calibri" panose="020F0502020204030204" pitchFamily="34" charset="0"/>
                </a:rPr>
                <a:t>350</a:t>
              </a:r>
              <a:r>
                <a:rPr lang="en-US" sz="1400" dirty="0">
                  <a:solidFill>
                    <a:srgbClr val="0432FF"/>
                  </a:solidFill>
                  <a:latin typeface="Calibri" panose="020F0502020204030204" pitchFamily="34" charset="0"/>
                  <a:cs typeface="Calibri" panose="020F0502020204030204" pitchFamily="34" charset="0"/>
                </a:rPr>
                <a:t>, 949 (2015)</a:t>
              </a:r>
            </a:p>
            <a:p>
              <a:r>
                <a:rPr lang="en-US" sz="1400" dirty="0">
                  <a:solidFill>
                    <a:srgbClr val="0432FF"/>
                  </a:solidFill>
                  <a:latin typeface="Calibri" panose="020F0502020204030204" pitchFamily="34" charset="0"/>
                  <a:cs typeface="Calibri" panose="020F0502020204030204" pitchFamily="34" charset="0"/>
                </a:rPr>
                <a:t>Chang et al. Nat. Com.  </a:t>
              </a:r>
              <a:r>
                <a:rPr lang="en-US" sz="1400" b="1" dirty="0">
                  <a:solidFill>
                    <a:srgbClr val="0432FF"/>
                  </a:solidFill>
                  <a:latin typeface="Calibri" panose="020F0502020204030204" pitchFamily="34" charset="0"/>
                  <a:cs typeface="Calibri" panose="020F0502020204030204" pitchFamily="34" charset="0"/>
                </a:rPr>
                <a:t>7</a:t>
              </a:r>
              <a:r>
                <a:rPr lang="en-US" sz="1400" dirty="0">
                  <a:solidFill>
                    <a:srgbClr val="0432FF"/>
                  </a:solidFill>
                  <a:latin typeface="Calibri" panose="020F0502020204030204" pitchFamily="34" charset="0"/>
                  <a:cs typeface="Calibri" panose="020F0502020204030204" pitchFamily="34" charset="0"/>
                </a:rPr>
                <a:t>, 11494 (2016)</a:t>
              </a:r>
            </a:p>
            <a:p>
              <a:r>
                <a:rPr lang="en-US" sz="1400" dirty="0">
                  <a:solidFill>
                    <a:srgbClr val="0432FF"/>
                  </a:solidFill>
                  <a:latin typeface="Calibri" panose="020F0502020204030204" pitchFamily="34" charset="0"/>
                  <a:cs typeface="Calibri" panose="020F0502020204030204" pitchFamily="34" charset="0"/>
                </a:rPr>
                <a:t>Jang et al. PNAS </a:t>
              </a:r>
              <a:r>
                <a:rPr lang="en-US" sz="1400" b="1" dirty="0">
                  <a:solidFill>
                    <a:srgbClr val="0432FF"/>
                  </a:solidFill>
                  <a:latin typeface="Calibri" panose="020F0502020204030204" pitchFamily="34" charset="0"/>
                  <a:cs typeface="Calibri" panose="020F0502020204030204" pitchFamily="34" charset="0"/>
                </a:rPr>
                <a:t>113</a:t>
              </a:r>
              <a:r>
                <a:rPr lang="en-US" sz="1400" dirty="0">
                  <a:solidFill>
                    <a:srgbClr val="0432FF"/>
                  </a:solidFill>
                  <a:latin typeface="Calibri" panose="020F0502020204030204" pitchFamily="34" charset="0"/>
                  <a:cs typeface="Calibri" panose="020F0502020204030204" pitchFamily="34" charset="0"/>
                </a:rPr>
                <a:t>, 14465 (2016)</a:t>
              </a:r>
            </a:p>
          </p:txBody>
        </p:sp>
      </p:grpSp>
      <p:sp>
        <p:nvSpPr>
          <p:cNvPr id="11" name="TextBox 10">
            <a:extLst>
              <a:ext uri="{FF2B5EF4-FFF2-40B4-BE49-F238E27FC236}">
                <a16:creationId xmlns:a16="http://schemas.microsoft.com/office/drawing/2014/main" id="{FF5F9C93-EAA8-2AAC-1BEB-E468BFC0C383}"/>
              </a:ext>
            </a:extLst>
          </p:cNvPr>
          <p:cNvSpPr txBox="1"/>
          <p:nvPr/>
        </p:nvSpPr>
        <p:spPr>
          <a:xfrm>
            <a:off x="152400" y="5010706"/>
            <a:ext cx="9776618" cy="1338828"/>
          </a:xfrm>
          <a:prstGeom prst="rect">
            <a:avLst/>
          </a:prstGeom>
          <a:solidFill>
            <a:schemeClr val="bg1"/>
          </a:solidFill>
          <a:ln w="57150">
            <a:solidFill>
              <a:schemeClr val="tx2"/>
            </a:solidFill>
          </a:ln>
          <a:effectLst/>
        </p:spPr>
        <p:txBody>
          <a:bodyPr wrap="square" rtlCol="0">
            <a:spAutoFit/>
          </a:bodyPr>
          <a:lstStyle/>
          <a:p>
            <a:pPr marL="342900" indent="-342900">
              <a:buClr>
                <a:schemeClr val="tx2"/>
              </a:buClr>
              <a:buFont typeface="Wingdings" pitchFamily="2" charset="2"/>
              <a:buChar char="§"/>
            </a:pPr>
            <a:r>
              <a:rPr lang="en-US" sz="2700" dirty="0">
                <a:latin typeface="Calibri" pitchFamily="34" charset="0"/>
                <a:cs typeface="Calibri" pitchFamily="34" charset="0"/>
              </a:rPr>
              <a:t>Nature of the interplay between CDWs and Superconductivity?</a:t>
            </a:r>
          </a:p>
          <a:p>
            <a:pPr marL="342900" indent="-342900">
              <a:buClr>
                <a:schemeClr val="tx2"/>
              </a:buClr>
              <a:buFont typeface="Wingdings" pitchFamily="2" charset="2"/>
              <a:buChar char="§"/>
            </a:pPr>
            <a:r>
              <a:rPr lang="en-US" sz="2700" dirty="0">
                <a:latin typeface="Calibri" pitchFamily="34" charset="0"/>
                <a:cs typeface="Calibri" pitchFamily="34" charset="0"/>
              </a:rPr>
              <a:t>Insights on the microscopic mechanism behind the CDW?</a:t>
            </a:r>
          </a:p>
          <a:p>
            <a:pPr marL="342900" indent="-342900">
              <a:buClr>
                <a:schemeClr val="tx2"/>
              </a:buClr>
              <a:buFont typeface="Wingdings" pitchFamily="2" charset="2"/>
              <a:buChar char="§"/>
            </a:pPr>
            <a:r>
              <a:rPr lang="en-US" sz="2700" dirty="0">
                <a:latin typeface="Calibri" pitchFamily="34" charset="0"/>
                <a:cs typeface="Calibri" pitchFamily="34" charset="0"/>
              </a:rPr>
              <a:t>Relationship between the 2D CDW and the field-induced 3D CDW?</a:t>
            </a:r>
          </a:p>
        </p:txBody>
      </p:sp>
    </p:spTree>
    <p:extLst>
      <p:ext uri="{BB962C8B-B14F-4D97-AF65-F5344CB8AC3E}">
        <p14:creationId xmlns:p14="http://schemas.microsoft.com/office/powerpoint/2010/main" val="317624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51AE9F5D-C632-F643-8A24-B4861A15CA58}"/>
              </a:ext>
            </a:extLst>
          </p:cNvPr>
          <p:cNvSpPr/>
          <p:nvPr/>
        </p:nvSpPr>
        <p:spPr>
          <a:xfrm>
            <a:off x="8763000" y="4572000"/>
            <a:ext cx="2971800" cy="1676400"/>
          </a:xfrm>
          <a:prstGeom prst="rect">
            <a:avLst/>
          </a:prstGeom>
          <a:solidFill>
            <a:schemeClr val="bg1"/>
          </a:solidFill>
          <a:ln>
            <a:solidFill>
              <a:srgbClr val="0432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tangle 78">
            <a:extLst>
              <a:ext uri="{FF2B5EF4-FFF2-40B4-BE49-F238E27FC236}">
                <a16:creationId xmlns:a16="http://schemas.microsoft.com/office/drawing/2014/main" id="{59939543-BBFB-2543-A87C-E983A8D1022F}"/>
              </a:ext>
            </a:extLst>
          </p:cNvPr>
          <p:cNvSpPr/>
          <p:nvPr/>
        </p:nvSpPr>
        <p:spPr>
          <a:xfrm>
            <a:off x="533400" y="4495800"/>
            <a:ext cx="2743200" cy="167640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3">
            <a:extLst>
              <a:ext uri="{FF2B5EF4-FFF2-40B4-BE49-F238E27FC236}">
                <a16:creationId xmlns:a16="http://schemas.microsoft.com/office/drawing/2014/main" id="{A06D2BBE-7DF7-C648-9962-E667D707A8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1066800"/>
            <a:ext cx="5257800" cy="4146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rc 8">
            <a:extLst>
              <a:ext uri="{FF2B5EF4-FFF2-40B4-BE49-F238E27FC236}">
                <a16:creationId xmlns:a16="http://schemas.microsoft.com/office/drawing/2014/main" id="{33CEC71C-60EA-964E-A6B9-7C5935C2407B}"/>
              </a:ext>
            </a:extLst>
          </p:cNvPr>
          <p:cNvSpPr/>
          <p:nvPr/>
        </p:nvSpPr>
        <p:spPr>
          <a:xfrm rot="17065184">
            <a:off x="3170315" y="3674434"/>
            <a:ext cx="1279364" cy="2031403"/>
          </a:xfrm>
          <a:prstGeom prst="arc">
            <a:avLst/>
          </a:prstGeom>
          <a:ln w="57150">
            <a:solidFill>
              <a:srgbClr val="FF0000"/>
            </a:solidFill>
            <a:headEnd type="triangle" w="med" len="med"/>
            <a:tailEnd type="none" w="med" len="me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TextBox 12">
            <a:extLst>
              <a:ext uri="{FF2B5EF4-FFF2-40B4-BE49-F238E27FC236}">
                <a16:creationId xmlns:a16="http://schemas.microsoft.com/office/drawing/2014/main" id="{B9B9FC10-B194-9245-8BB8-3B4280FB199F}"/>
              </a:ext>
            </a:extLst>
          </p:cNvPr>
          <p:cNvSpPr txBox="1"/>
          <p:nvPr/>
        </p:nvSpPr>
        <p:spPr>
          <a:xfrm>
            <a:off x="783380" y="4491335"/>
            <a:ext cx="2188420" cy="461665"/>
          </a:xfrm>
          <a:prstGeom prst="rect">
            <a:avLst/>
          </a:prstGeom>
          <a:noFill/>
        </p:spPr>
        <p:txBody>
          <a:bodyPr wrap="none" rtlCol="0">
            <a:spAutoFit/>
          </a:bodyPr>
          <a:lstStyle/>
          <a:p>
            <a:r>
              <a:rPr lang="de-DE" sz="2400" err="1">
                <a:solidFill>
                  <a:srgbClr val="FF0000"/>
                </a:solidFill>
              </a:rPr>
              <a:t>Magnetic</a:t>
            </a:r>
            <a:r>
              <a:rPr lang="de-DE" sz="2400">
                <a:solidFill>
                  <a:srgbClr val="FF0000"/>
                </a:solidFill>
              </a:rPr>
              <a:t> Field</a:t>
            </a:r>
          </a:p>
        </p:txBody>
      </p:sp>
      <p:sp>
        <p:nvSpPr>
          <p:cNvPr id="14" name="TextBox 13">
            <a:extLst>
              <a:ext uri="{FF2B5EF4-FFF2-40B4-BE49-F238E27FC236}">
                <a16:creationId xmlns:a16="http://schemas.microsoft.com/office/drawing/2014/main" id="{00DC945B-F533-9F42-8BDC-C85D2F242C31}"/>
              </a:ext>
            </a:extLst>
          </p:cNvPr>
          <p:cNvSpPr txBox="1"/>
          <p:nvPr/>
        </p:nvSpPr>
        <p:spPr>
          <a:xfrm>
            <a:off x="8792943" y="4572000"/>
            <a:ext cx="3009157" cy="461665"/>
          </a:xfrm>
          <a:prstGeom prst="rect">
            <a:avLst/>
          </a:prstGeom>
          <a:noFill/>
        </p:spPr>
        <p:txBody>
          <a:bodyPr wrap="none" rtlCol="0">
            <a:spAutoFit/>
          </a:bodyPr>
          <a:lstStyle/>
          <a:p>
            <a:r>
              <a:rPr lang="de-DE" sz="2400" err="1">
                <a:solidFill>
                  <a:srgbClr val="0432FF"/>
                </a:solidFill>
              </a:rPr>
              <a:t>Hydrostatic</a:t>
            </a:r>
            <a:r>
              <a:rPr lang="de-DE" sz="2400">
                <a:solidFill>
                  <a:srgbClr val="0432FF"/>
                </a:solidFill>
              </a:rPr>
              <a:t> </a:t>
            </a:r>
            <a:r>
              <a:rPr lang="de-DE" sz="2400" err="1">
                <a:solidFill>
                  <a:srgbClr val="0432FF"/>
                </a:solidFill>
              </a:rPr>
              <a:t>pressure</a:t>
            </a:r>
            <a:endParaRPr lang="de-DE" sz="2400">
              <a:solidFill>
                <a:srgbClr val="0432FF"/>
              </a:solidFill>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23C6344-1A70-964F-89F2-8795E78CC399}"/>
                  </a:ext>
                </a:extLst>
              </p:cNvPr>
              <p:cNvSpPr txBox="1"/>
              <p:nvPr/>
            </p:nvSpPr>
            <p:spPr>
              <a:xfrm>
                <a:off x="1295400" y="4948535"/>
                <a:ext cx="1118704" cy="70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sz="2400" i="1" smtClean="0">
                              <a:solidFill>
                                <a:srgbClr val="FF0000"/>
                              </a:solidFill>
                              <a:latin typeface="Cambria Math" panose="02040503050406030204" pitchFamily="18" charset="0"/>
                            </a:rPr>
                          </m:ctrlPr>
                        </m:fPr>
                        <m:num>
                          <m:r>
                            <a:rPr lang="de-DE" sz="2400" i="1" smtClean="0">
                              <a:solidFill>
                                <a:srgbClr val="FF0000"/>
                              </a:solidFill>
                              <a:latin typeface="Cambria Math" panose="02040503050406030204" pitchFamily="18" charset="0"/>
                            </a:rPr>
                            <m:t>𝑑</m:t>
                          </m:r>
                          <m:sSub>
                            <m:sSubPr>
                              <m:ctrlPr>
                                <a:rPr lang="de-DE" sz="2400" i="1" smtClean="0">
                                  <a:solidFill>
                                    <a:srgbClr val="FF0000"/>
                                  </a:solidFill>
                                  <a:latin typeface="Cambria Math" panose="02040503050406030204" pitchFamily="18" charset="0"/>
                                </a:rPr>
                              </m:ctrlPr>
                            </m:sSubPr>
                            <m:e>
                              <m:r>
                                <a:rPr lang="de-DE" sz="2400" b="0" i="1" smtClean="0">
                                  <a:solidFill>
                                    <a:srgbClr val="FF0000"/>
                                  </a:solidFill>
                                  <a:latin typeface="Cambria Math" panose="02040503050406030204" pitchFamily="18" charset="0"/>
                                </a:rPr>
                                <m:t>𝑇</m:t>
                              </m:r>
                            </m:e>
                            <m:sub>
                              <m:r>
                                <a:rPr lang="de-DE" sz="2400" b="0" i="1" smtClean="0">
                                  <a:solidFill>
                                    <a:srgbClr val="FF0000"/>
                                  </a:solidFill>
                                  <a:latin typeface="Cambria Math" panose="02040503050406030204" pitchFamily="18" charset="0"/>
                                </a:rPr>
                                <m:t>𝑐</m:t>
                              </m:r>
                            </m:sub>
                          </m:sSub>
                        </m:num>
                        <m:den>
                          <m:r>
                            <a:rPr lang="de-DE" sz="2400" i="1" smtClean="0">
                              <a:solidFill>
                                <a:srgbClr val="FF0000"/>
                              </a:solidFill>
                              <a:latin typeface="Cambria Math" panose="02040503050406030204" pitchFamily="18" charset="0"/>
                            </a:rPr>
                            <m:t>𝑑</m:t>
                          </m:r>
                          <m:r>
                            <a:rPr lang="de-DE" sz="2400" b="0" i="1" smtClean="0">
                              <a:solidFill>
                                <a:srgbClr val="FF0000"/>
                              </a:solidFill>
                              <a:latin typeface="Cambria Math" panose="02040503050406030204" pitchFamily="18" charset="0"/>
                            </a:rPr>
                            <m:t>𝐻</m:t>
                          </m:r>
                        </m:den>
                      </m:f>
                      <m:r>
                        <a:rPr lang="de-DE" sz="2400" b="0" i="1" smtClean="0">
                          <a:solidFill>
                            <a:srgbClr val="FF0000"/>
                          </a:solidFill>
                          <a:latin typeface="Cambria Math" panose="02040503050406030204" pitchFamily="18" charset="0"/>
                        </a:rPr>
                        <m:t>&lt;0</m:t>
                      </m:r>
                    </m:oMath>
                  </m:oMathPara>
                </a14:m>
                <a:endParaRPr lang="de-DE" sz="2400">
                  <a:solidFill>
                    <a:srgbClr val="FF0000"/>
                  </a:solidFill>
                </a:endParaRPr>
              </a:p>
            </p:txBody>
          </p:sp>
        </mc:Choice>
        <mc:Fallback xmlns="">
          <p:sp>
            <p:nvSpPr>
              <p:cNvPr id="15" name="TextBox 14">
                <a:extLst>
                  <a:ext uri="{FF2B5EF4-FFF2-40B4-BE49-F238E27FC236}">
                    <a16:creationId xmlns:a16="http://schemas.microsoft.com/office/drawing/2014/main" id="{A23C6344-1A70-964F-89F2-8795E78CC399}"/>
                  </a:ext>
                </a:extLst>
              </p:cNvPr>
              <p:cNvSpPr txBox="1">
                <a:spLocks noRot="1" noChangeAspect="1" noMove="1" noResize="1" noEditPoints="1" noAdjustHandles="1" noChangeArrowheads="1" noChangeShapeType="1" noTextEdit="1"/>
              </p:cNvSpPr>
              <p:nvPr/>
            </p:nvSpPr>
            <p:spPr>
              <a:xfrm>
                <a:off x="1295400" y="4948535"/>
                <a:ext cx="1118704" cy="701218"/>
              </a:xfrm>
              <a:prstGeom prst="rect">
                <a:avLst/>
              </a:prstGeom>
              <a:blipFill>
                <a:blip r:embed="rId3"/>
                <a:stretch>
                  <a:fillRect l="-5618" t="-3571" r="-4494" b="-125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DEE536-D840-2F47-A206-E761F13C978C}"/>
                  </a:ext>
                </a:extLst>
              </p:cNvPr>
              <p:cNvSpPr txBox="1"/>
              <p:nvPr/>
            </p:nvSpPr>
            <p:spPr>
              <a:xfrm>
                <a:off x="9738169" y="5029203"/>
                <a:ext cx="1118704" cy="701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de-DE" sz="2400" i="1" smtClean="0">
                              <a:solidFill>
                                <a:srgbClr val="0432FF"/>
                              </a:solidFill>
                              <a:latin typeface="Cambria Math" panose="02040503050406030204" pitchFamily="18" charset="0"/>
                            </a:rPr>
                          </m:ctrlPr>
                        </m:fPr>
                        <m:num>
                          <m:r>
                            <a:rPr lang="de-DE" sz="2400" i="1" smtClean="0">
                              <a:solidFill>
                                <a:srgbClr val="0432FF"/>
                              </a:solidFill>
                              <a:latin typeface="Cambria Math" panose="02040503050406030204" pitchFamily="18" charset="0"/>
                            </a:rPr>
                            <m:t>𝑑</m:t>
                          </m:r>
                          <m:sSub>
                            <m:sSubPr>
                              <m:ctrlPr>
                                <a:rPr lang="de-DE" sz="2400" i="1" smtClean="0">
                                  <a:solidFill>
                                    <a:srgbClr val="0432FF"/>
                                  </a:solidFill>
                                  <a:latin typeface="Cambria Math" panose="02040503050406030204" pitchFamily="18" charset="0"/>
                                </a:rPr>
                              </m:ctrlPr>
                            </m:sSubPr>
                            <m:e>
                              <m:r>
                                <a:rPr lang="de-DE" sz="2400" b="0" i="1" smtClean="0">
                                  <a:solidFill>
                                    <a:srgbClr val="0432FF"/>
                                  </a:solidFill>
                                  <a:latin typeface="Cambria Math" panose="02040503050406030204" pitchFamily="18" charset="0"/>
                                </a:rPr>
                                <m:t>𝑇</m:t>
                              </m:r>
                            </m:e>
                            <m:sub>
                              <m:r>
                                <a:rPr lang="de-DE" sz="2400" b="0" i="1" smtClean="0">
                                  <a:solidFill>
                                    <a:srgbClr val="0432FF"/>
                                  </a:solidFill>
                                  <a:latin typeface="Cambria Math" panose="02040503050406030204" pitchFamily="18" charset="0"/>
                                </a:rPr>
                                <m:t>𝑐</m:t>
                              </m:r>
                            </m:sub>
                          </m:sSub>
                        </m:num>
                        <m:den>
                          <m:r>
                            <a:rPr lang="de-DE" sz="2400" i="1" smtClean="0">
                              <a:solidFill>
                                <a:srgbClr val="0432FF"/>
                              </a:solidFill>
                              <a:latin typeface="Cambria Math" panose="02040503050406030204" pitchFamily="18" charset="0"/>
                            </a:rPr>
                            <m:t>𝑑</m:t>
                          </m:r>
                          <m:r>
                            <a:rPr lang="de-DE" sz="2400" b="0" i="1" smtClean="0">
                              <a:solidFill>
                                <a:srgbClr val="0432FF"/>
                              </a:solidFill>
                              <a:latin typeface="Cambria Math" panose="02040503050406030204" pitchFamily="18" charset="0"/>
                            </a:rPr>
                            <m:t>𝑃</m:t>
                          </m:r>
                        </m:den>
                      </m:f>
                      <m:r>
                        <a:rPr lang="de-DE" sz="2400" b="0" i="1" smtClean="0">
                          <a:solidFill>
                            <a:srgbClr val="0432FF"/>
                          </a:solidFill>
                          <a:latin typeface="Cambria Math" panose="02040503050406030204" pitchFamily="18" charset="0"/>
                        </a:rPr>
                        <m:t>&gt;0</m:t>
                      </m:r>
                    </m:oMath>
                  </m:oMathPara>
                </a14:m>
                <a:endParaRPr lang="de-DE" sz="2400" dirty="0">
                  <a:solidFill>
                    <a:srgbClr val="0432FF"/>
                  </a:solidFill>
                </a:endParaRPr>
              </a:p>
            </p:txBody>
          </p:sp>
        </mc:Choice>
        <mc:Fallback xmlns="">
          <p:sp>
            <p:nvSpPr>
              <p:cNvPr id="16" name="TextBox 15">
                <a:extLst>
                  <a:ext uri="{FF2B5EF4-FFF2-40B4-BE49-F238E27FC236}">
                    <a16:creationId xmlns:a16="http://schemas.microsoft.com/office/drawing/2014/main" id="{BADEE536-D840-2F47-A206-E761F13C978C}"/>
                  </a:ext>
                </a:extLst>
              </p:cNvPr>
              <p:cNvSpPr txBox="1">
                <a:spLocks noRot="1" noChangeAspect="1" noMove="1" noResize="1" noEditPoints="1" noAdjustHandles="1" noChangeArrowheads="1" noChangeShapeType="1" noTextEdit="1"/>
              </p:cNvSpPr>
              <p:nvPr/>
            </p:nvSpPr>
            <p:spPr>
              <a:xfrm>
                <a:off x="9738169" y="5029203"/>
                <a:ext cx="1118704" cy="701218"/>
              </a:xfrm>
              <a:prstGeom prst="rect">
                <a:avLst/>
              </a:prstGeom>
              <a:blipFill>
                <a:blip r:embed="rId4"/>
                <a:stretch>
                  <a:fillRect l="-5618" t="-3636" r="-4494" b="-12727"/>
                </a:stretch>
              </a:blipFill>
            </p:spPr>
            <p:txBody>
              <a:bodyPr/>
              <a:lstStyle/>
              <a:p>
                <a:r>
                  <a:rPr lang="de-DE">
                    <a:noFill/>
                  </a:rPr>
                  <a:t> </a:t>
                </a:r>
              </a:p>
            </p:txBody>
          </p:sp>
        </mc:Fallback>
      </mc:AlternateContent>
      <p:sp>
        <p:nvSpPr>
          <p:cNvPr id="68" name="TextBox 67">
            <a:extLst>
              <a:ext uri="{FF2B5EF4-FFF2-40B4-BE49-F238E27FC236}">
                <a16:creationId xmlns:a16="http://schemas.microsoft.com/office/drawing/2014/main" id="{E17D722F-69F7-244B-B971-13C2AF609763}"/>
              </a:ext>
            </a:extLst>
          </p:cNvPr>
          <p:cNvSpPr txBox="1"/>
          <p:nvPr/>
        </p:nvSpPr>
        <p:spPr>
          <a:xfrm>
            <a:off x="8915400" y="5791200"/>
            <a:ext cx="2836033" cy="461665"/>
          </a:xfrm>
          <a:prstGeom prst="rect">
            <a:avLst/>
          </a:prstGeom>
          <a:noFill/>
        </p:spPr>
        <p:txBody>
          <a:bodyPr wrap="none" rtlCol="0">
            <a:spAutoFit/>
          </a:bodyPr>
          <a:lstStyle/>
          <a:p>
            <a:r>
              <a:rPr lang="de-DE" sz="2400" b="1" dirty="0" err="1">
                <a:solidFill>
                  <a:srgbClr val="0432FF"/>
                </a:solidFill>
              </a:rPr>
              <a:t>Suppresses</a:t>
            </a:r>
            <a:r>
              <a:rPr lang="de-DE" sz="2400" b="1" dirty="0">
                <a:solidFill>
                  <a:srgbClr val="0432FF"/>
                </a:solidFill>
              </a:rPr>
              <a:t> CDW </a:t>
            </a:r>
          </a:p>
        </p:txBody>
      </p:sp>
      <p:sp>
        <p:nvSpPr>
          <p:cNvPr id="69" name="TextBox 68">
            <a:extLst>
              <a:ext uri="{FF2B5EF4-FFF2-40B4-BE49-F238E27FC236}">
                <a16:creationId xmlns:a16="http://schemas.microsoft.com/office/drawing/2014/main" id="{2B29DF2A-4588-D242-99F4-EF8FF1C6D82B}"/>
              </a:ext>
            </a:extLst>
          </p:cNvPr>
          <p:cNvSpPr txBox="1"/>
          <p:nvPr/>
        </p:nvSpPr>
        <p:spPr>
          <a:xfrm>
            <a:off x="685800" y="5710535"/>
            <a:ext cx="2375971" cy="461665"/>
          </a:xfrm>
          <a:prstGeom prst="rect">
            <a:avLst/>
          </a:prstGeom>
          <a:noFill/>
        </p:spPr>
        <p:txBody>
          <a:bodyPr wrap="none" rtlCol="0">
            <a:spAutoFit/>
          </a:bodyPr>
          <a:lstStyle/>
          <a:p>
            <a:r>
              <a:rPr lang="de-DE" sz="2400" err="1">
                <a:solidFill>
                  <a:srgbClr val="FF0000"/>
                </a:solidFill>
              </a:rPr>
              <a:t>Enhances</a:t>
            </a:r>
            <a:r>
              <a:rPr lang="de-DE" sz="2400">
                <a:solidFill>
                  <a:srgbClr val="FF0000"/>
                </a:solidFill>
              </a:rPr>
              <a:t> CDW</a:t>
            </a:r>
          </a:p>
        </p:txBody>
      </p:sp>
      <p:sp>
        <p:nvSpPr>
          <p:cNvPr id="70" name="TextBox 69">
            <a:extLst>
              <a:ext uri="{FF2B5EF4-FFF2-40B4-BE49-F238E27FC236}">
                <a16:creationId xmlns:a16="http://schemas.microsoft.com/office/drawing/2014/main" id="{CF5CEF85-15C7-D043-A73F-E1C6AE6488A6}"/>
              </a:ext>
            </a:extLst>
          </p:cNvPr>
          <p:cNvSpPr txBox="1"/>
          <p:nvPr/>
        </p:nvSpPr>
        <p:spPr>
          <a:xfrm>
            <a:off x="3358957" y="5029200"/>
            <a:ext cx="5404043" cy="954107"/>
          </a:xfrm>
          <a:prstGeom prst="rect">
            <a:avLst/>
          </a:prstGeom>
          <a:noFill/>
        </p:spPr>
        <p:txBody>
          <a:bodyPr wrap="none" rtlCol="0">
            <a:spAutoFit/>
          </a:bodyPr>
          <a:lstStyle/>
          <a:p>
            <a:pPr algn="ctr"/>
            <a:r>
              <a:rPr lang="de-DE" sz="2800" dirty="0" err="1"/>
              <a:t>Yet</a:t>
            </a:r>
            <a:r>
              <a:rPr lang="de-DE" sz="2800" dirty="0"/>
              <a:t> </a:t>
            </a:r>
            <a:r>
              <a:rPr lang="de-DE" sz="2800" dirty="0" err="1"/>
              <a:t>what</a:t>
            </a:r>
            <a:r>
              <a:rPr lang="de-DE" sz="2800" dirty="0"/>
              <a:t> </a:t>
            </a:r>
            <a:r>
              <a:rPr lang="de-DE" sz="2800" dirty="0" err="1"/>
              <a:t>if</a:t>
            </a:r>
            <a:r>
              <a:rPr lang="de-DE" sz="2800" dirty="0"/>
              <a:t> </a:t>
            </a:r>
            <a:r>
              <a:rPr lang="de-DE" sz="2800" dirty="0" err="1"/>
              <a:t>we</a:t>
            </a:r>
            <a:r>
              <a:rPr lang="de-DE" sz="2800" dirty="0"/>
              <a:t> </a:t>
            </a:r>
            <a:r>
              <a:rPr lang="de-DE" sz="2800" dirty="0" err="1"/>
              <a:t>could</a:t>
            </a:r>
            <a:r>
              <a:rPr lang="de-DE" sz="2800" dirty="0"/>
              <a:t> </a:t>
            </a:r>
            <a:r>
              <a:rPr lang="de-DE" sz="2800" dirty="0" err="1"/>
              <a:t>suppress</a:t>
            </a:r>
            <a:endParaRPr lang="de-DE" sz="2800" dirty="0"/>
          </a:p>
          <a:p>
            <a:pPr algn="ctr"/>
            <a:r>
              <a:rPr lang="de-DE" sz="2800" dirty="0" err="1"/>
              <a:t>superconductivity</a:t>
            </a:r>
            <a:r>
              <a:rPr lang="de-DE" sz="2800" dirty="0"/>
              <a:t> </a:t>
            </a:r>
            <a:r>
              <a:rPr lang="de-DE" sz="2800" dirty="0" err="1"/>
              <a:t>with</a:t>
            </a:r>
            <a:r>
              <a:rPr lang="de-DE" sz="2800" dirty="0"/>
              <a:t> </a:t>
            </a:r>
            <a:r>
              <a:rPr lang="de-DE" sz="2800" dirty="0" err="1"/>
              <a:t>pressure</a:t>
            </a:r>
            <a:r>
              <a:rPr lang="de-DE" sz="2800" dirty="0"/>
              <a:t>?</a:t>
            </a:r>
          </a:p>
        </p:txBody>
      </p:sp>
      <p:grpSp>
        <p:nvGrpSpPr>
          <p:cNvPr id="71" name="Group 70">
            <a:extLst>
              <a:ext uri="{FF2B5EF4-FFF2-40B4-BE49-F238E27FC236}">
                <a16:creationId xmlns:a16="http://schemas.microsoft.com/office/drawing/2014/main" id="{35636534-35A6-B046-8C72-3845576B2053}"/>
              </a:ext>
            </a:extLst>
          </p:cNvPr>
          <p:cNvGrpSpPr/>
          <p:nvPr/>
        </p:nvGrpSpPr>
        <p:grpSpPr>
          <a:xfrm>
            <a:off x="152400" y="914400"/>
            <a:ext cx="3200556" cy="2286000"/>
            <a:chOff x="1501541" y="2227795"/>
            <a:chExt cx="5379657" cy="3676010"/>
          </a:xfrm>
        </p:grpSpPr>
        <p:pic>
          <p:nvPicPr>
            <p:cNvPr id="72" name="Picture 71">
              <a:extLst>
                <a:ext uri="{FF2B5EF4-FFF2-40B4-BE49-F238E27FC236}">
                  <a16:creationId xmlns:a16="http://schemas.microsoft.com/office/drawing/2014/main" id="{9714DBEF-0562-5343-B1AE-3F0C049F2721}"/>
                </a:ext>
              </a:extLst>
            </p:cNvPr>
            <p:cNvPicPr>
              <a:picLocks noChangeAspect="1"/>
            </p:cNvPicPr>
            <p:nvPr/>
          </p:nvPicPr>
          <p:blipFill>
            <a:blip r:embed="rId5"/>
            <a:stretch>
              <a:fillRect/>
            </a:stretch>
          </p:blipFill>
          <p:spPr>
            <a:xfrm>
              <a:off x="1629622" y="2472862"/>
              <a:ext cx="5251576" cy="3430943"/>
            </a:xfrm>
            <a:prstGeom prst="rect">
              <a:avLst/>
            </a:prstGeom>
          </p:spPr>
        </p:pic>
        <p:sp>
          <p:nvSpPr>
            <p:cNvPr id="73" name="Rectangle 72">
              <a:extLst>
                <a:ext uri="{FF2B5EF4-FFF2-40B4-BE49-F238E27FC236}">
                  <a16:creationId xmlns:a16="http://schemas.microsoft.com/office/drawing/2014/main" id="{24A711BB-F3E9-B84C-92D8-FC8F4E688999}"/>
                </a:ext>
              </a:extLst>
            </p:cNvPr>
            <p:cNvSpPr/>
            <p:nvPr/>
          </p:nvSpPr>
          <p:spPr>
            <a:xfrm>
              <a:off x="1501541" y="2227795"/>
              <a:ext cx="30800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Rectangle 73">
            <a:extLst>
              <a:ext uri="{FF2B5EF4-FFF2-40B4-BE49-F238E27FC236}">
                <a16:creationId xmlns:a16="http://schemas.microsoft.com/office/drawing/2014/main" id="{FC2EF809-202A-EC4B-9292-16ED33F0D8A6}"/>
              </a:ext>
            </a:extLst>
          </p:cNvPr>
          <p:cNvSpPr/>
          <p:nvPr/>
        </p:nvSpPr>
        <p:spPr>
          <a:xfrm>
            <a:off x="533400" y="3200400"/>
            <a:ext cx="2478435" cy="276999"/>
          </a:xfrm>
          <a:prstGeom prst="rect">
            <a:avLst/>
          </a:prstGeom>
        </p:spPr>
        <p:txBody>
          <a:bodyPr wrap="none">
            <a:spAutoFit/>
          </a:bodyPr>
          <a:lstStyle/>
          <a:p>
            <a:r>
              <a:rPr lang="da-DK" sz="1200">
                <a:solidFill>
                  <a:srgbClr val="0432FF"/>
                </a:solidFill>
                <a:latin typeface="Calibri" panose="020F0502020204030204" pitchFamily="34" charset="0"/>
                <a:cs typeface="Calibri" panose="020F0502020204030204" pitchFamily="34" charset="0"/>
              </a:rPr>
              <a:t>Chang et al., Nat. </a:t>
            </a:r>
            <a:r>
              <a:rPr lang="da-DK" sz="1200" err="1">
                <a:solidFill>
                  <a:srgbClr val="0432FF"/>
                </a:solidFill>
                <a:latin typeface="Calibri" panose="020F0502020204030204" pitchFamily="34" charset="0"/>
                <a:cs typeface="Calibri" panose="020F0502020204030204" pitchFamily="34" charset="0"/>
              </a:rPr>
              <a:t>Phys</a:t>
            </a:r>
            <a:r>
              <a:rPr lang="da-DK" sz="1200">
                <a:solidFill>
                  <a:srgbClr val="0432FF"/>
                </a:solidFill>
                <a:latin typeface="Calibri" panose="020F0502020204030204" pitchFamily="34" charset="0"/>
                <a:cs typeface="Calibri" panose="020F0502020204030204" pitchFamily="34" charset="0"/>
              </a:rPr>
              <a:t>. </a:t>
            </a:r>
            <a:r>
              <a:rPr lang="da-DK" sz="1200" b="1">
                <a:solidFill>
                  <a:srgbClr val="0432FF"/>
                </a:solidFill>
                <a:latin typeface="Calibri" panose="020F0502020204030204" pitchFamily="34" charset="0"/>
                <a:cs typeface="Calibri" panose="020F0502020204030204" pitchFamily="34" charset="0"/>
              </a:rPr>
              <a:t>8</a:t>
            </a:r>
            <a:r>
              <a:rPr lang="da-DK" sz="1200">
                <a:solidFill>
                  <a:srgbClr val="0432FF"/>
                </a:solidFill>
                <a:latin typeface="Calibri" panose="020F0502020204030204" pitchFamily="34" charset="0"/>
                <a:cs typeface="Calibri" panose="020F0502020204030204" pitchFamily="34" charset="0"/>
              </a:rPr>
              <a:t>, 871 (2012)</a:t>
            </a:r>
            <a:endParaRPr lang="de-DE" sz="1200"/>
          </a:p>
        </p:txBody>
      </p:sp>
      <p:grpSp>
        <p:nvGrpSpPr>
          <p:cNvPr id="77" name="Group 76">
            <a:extLst>
              <a:ext uri="{FF2B5EF4-FFF2-40B4-BE49-F238E27FC236}">
                <a16:creationId xmlns:a16="http://schemas.microsoft.com/office/drawing/2014/main" id="{A85E510E-0B5C-2746-8940-DE9F29349950}"/>
              </a:ext>
            </a:extLst>
          </p:cNvPr>
          <p:cNvGrpSpPr/>
          <p:nvPr/>
        </p:nvGrpSpPr>
        <p:grpSpPr>
          <a:xfrm>
            <a:off x="8839200" y="1219200"/>
            <a:ext cx="3119765" cy="2547610"/>
            <a:chOff x="8839200" y="1219200"/>
            <a:chExt cx="3119765" cy="2547610"/>
          </a:xfrm>
        </p:grpSpPr>
        <p:pic>
          <p:nvPicPr>
            <p:cNvPr id="75" name="Picture 74">
              <a:extLst>
                <a:ext uri="{FF2B5EF4-FFF2-40B4-BE49-F238E27FC236}">
                  <a16:creationId xmlns:a16="http://schemas.microsoft.com/office/drawing/2014/main" id="{544EB742-986B-7346-BD40-DD164BE163A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991600" y="1219200"/>
              <a:ext cx="2718473" cy="2151743"/>
            </a:xfrm>
            <a:prstGeom prst="rect">
              <a:avLst/>
            </a:prstGeom>
          </p:spPr>
        </p:pic>
        <p:sp>
          <p:nvSpPr>
            <p:cNvPr id="76" name="TextBox 75">
              <a:extLst>
                <a:ext uri="{FF2B5EF4-FFF2-40B4-BE49-F238E27FC236}">
                  <a16:creationId xmlns:a16="http://schemas.microsoft.com/office/drawing/2014/main" id="{4C7F2B77-C629-E14A-8409-6F7B8A0BFAFC}"/>
                </a:ext>
              </a:extLst>
            </p:cNvPr>
            <p:cNvSpPr txBox="1"/>
            <p:nvPr/>
          </p:nvSpPr>
          <p:spPr>
            <a:xfrm>
              <a:off x="8839200" y="3505200"/>
              <a:ext cx="3119765" cy="261610"/>
            </a:xfrm>
            <a:prstGeom prst="rect">
              <a:avLst/>
            </a:prstGeom>
            <a:noFill/>
          </p:spPr>
          <p:txBody>
            <a:bodyPr wrap="none" rtlCol="0">
              <a:spAutoFit/>
            </a:bodyPr>
            <a:lstStyle/>
            <a:p>
              <a:r>
                <a:rPr lang="en-US" sz="1100">
                  <a:solidFill>
                    <a:srgbClr val="0432FF"/>
                  </a:solidFill>
                </a:rPr>
                <a:t>S. M. Souliou</a:t>
              </a:r>
              <a:r>
                <a:rPr lang="en-US" sz="1100" i="1">
                  <a:solidFill>
                    <a:srgbClr val="0432FF"/>
                  </a:solidFill>
                </a:rPr>
                <a:t> et al.</a:t>
              </a:r>
              <a:r>
                <a:rPr lang="en-US" sz="1100">
                  <a:solidFill>
                    <a:srgbClr val="0432FF"/>
                  </a:solidFill>
                </a:rPr>
                <a:t>, </a:t>
              </a:r>
              <a:r>
                <a:rPr lang="en-US" sz="1100" i="1">
                  <a:solidFill>
                    <a:srgbClr val="0432FF"/>
                  </a:solidFill>
                </a:rPr>
                <a:t>PRB</a:t>
              </a:r>
              <a:r>
                <a:rPr lang="en-US" sz="1100">
                  <a:solidFill>
                    <a:srgbClr val="0432FF"/>
                  </a:solidFill>
                </a:rPr>
                <a:t> </a:t>
              </a:r>
              <a:r>
                <a:rPr lang="en-US" sz="1100" b="1">
                  <a:solidFill>
                    <a:srgbClr val="0432FF"/>
                  </a:solidFill>
                </a:rPr>
                <a:t>97</a:t>
              </a:r>
              <a:r>
                <a:rPr lang="en-US" sz="1100">
                  <a:solidFill>
                    <a:srgbClr val="0432FF"/>
                  </a:solidFill>
                </a:rPr>
                <a:t>, 020503(R) (2018)</a:t>
              </a:r>
            </a:p>
          </p:txBody>
        </p:sp>
      </p:grpSp>
      <p:sp>
        <p:nvSpPr>
          <p:cNvPr id="78" name="Arc 77">
            <a:extLst>
              <a:ext uri="{FF2B5EF4-FFF2-40B4-BE49-F238E27FC236}">
                <a16:creationId xmlns:a16="http://schemas.microsoft.com/office/drawing/2014/main" id="{26C8275F-5CBC-0A45-A76D-469E032F2A14}"/>
              </a:ext>
            </a:extLst>
          </p:cNvPr>
          <p:cNvSpPr/>
          <p:nvPr/>
        </p:nvSpPr>
        <p:spPr>
          <a:xfrm rot="4534816" flipH="1">
            <a:off x="7513717" y="3646902"/>
            <a:ext cx="1279364" cy="2031403"/>
          </a:xfrm>
          <a:prstGeom prst="arc">
            <a:avLst/>
          </a:prstGeom>
          <a:ln w="57150">
            <a:solidFill>
              <a:srgbClr val="0432FF"/>
            </a:solidFill>
            <a:headEnd type="triangle" w="med" len="med"/>
            <a:tailEnd type="none" w="med" len="me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rgbClr val="0432FF"/>
              </a:solidFill>
            </a:endParaRPr>
          </a:p>
        </p:txBody>
      </p:sp>
      <p:sp>
        <p:nvSpPr>
          <p:cNvPr id="6" name="Rectangle 5">
            <a:extLst>
              <a:ext uri="{FF2B5EF4-FFF2-40B4-BE49-F238E27FC236}">
                <a16:creationId xmlns:a16="http://schemas.microsoft.com/office/drawing/2014/main" id="{9AAF3380-52B7-DE4A-A963-D2B4EB475022}"/>
              </a:ext>
            </a:extLst>
          </p:cNvPr>
          <p:cNvSpPr/>
          <p:nvPr/>
        </p:nvSpPr>
        <p:spPr>
          <a:xfrm>
            <a:off x="3429000" y="1828800"/>
            <a:ext cx="533400" cy="198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tangle 24">
            <a:extLst>
              <a:ext uri="{FF2B5EF4-FFF2-40B4-BE49-F238E27FC236}">
                <a16:creationId xmlns:a16="http://schemas.microsoft.com/office/drawing/2014/main" id="{41FB3946-A8EB-FC4F-B45D-75B242FBB7B5}"/>
              </a:ext>
            </a:extLst>
          </p:cNvPr>
          <p:cNvSpPr/>
          <p:nvPr/>
        </p:nvSpPr>
        <p:spPr>
          <a:xfrm>
            <a:off x="8077200" y="1676400"/>
            <a:ext cx="533400" cy="2362200"/>
          </a:xfrm>
          <a:prstGeom prst="rect">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tangle 2">
            <a:extLst>
              <a:ext uri="{FF2B5EF4-FFF2-40B4-BE49-F238E27FC236}">
                <a16:creationId xmlns:a16="http://schemas.microsoft.com/office/drawing/2014/main" id="{213B6725-570E-834D-A909-A9A3BE43D39A}"/>
              </a:ext>
            </a:extLst>
          </p:cNvPr>
          <p:cNvSpPr/>
          <p:nvPr/>
        </p:nvSpPr>
        <p:spPr>
          <a:xfrm>
            <a:off x="4495800" y="4191000"/>
            <a:ext cx="3124573" cy="261610"/>
          </a:xfrm>
          <a:prstGeom prst="rect">
            <a:avLst/>
          </a:prstGeom>
        </p:spPr>
        <p:txBody>
          <a:bodyPr wrap="none">
            <a:spAutoFit/>
          </a:bodyPr>
          <a:lstStyle/>
          <a:p>
            <a:r>
              <a:rPr lang="de-DE" sz="1100">
                <a:solidFill>
                  <a:srgbClr val="0432FF"/>
                </a:solidFill>
                <a:latin typeface="Calibri" panose="020F0502020204030204" pitchFamily="34" charset="0"/>
                <a:cs typeface="Calibri" panose="020F0502020204030204" pitchFamily="34" charset="0"/>
              </a:rPr>
              <a:t>Cyr-</a:t>
            </a:r>
            <a:r>
              <a:rPr lang="de-DE" sz="1100" err="1">
                <a:solidFill>
                  <a:srgbClr val="0432FF"/>
                </a:solidFill>
                <a:latin typeface="Calibri" panose="020F0502020204030204" pitchFamily="34" charset="0"/>
                <a:cs typeface="Calibri" panose="020F0502020204030204" pitchFamily="34" charset="0"/>
              </a:rPr>
              <a:t>Choinière</a:t>
            </a:r>
            <a:r>
              <a:rPr lang="de-DE" sz="1100" i="1">
                <a:solidFill>
                  <a:srgbClr val="0432FF"/>
                </a:solidFill>
                <a:latin typeface="Calibri" panose="020F0502020204030204" pitchFamily="34" charset="0"/>
                <a:cs typeface="Calibri" panose="020F0502020204030204" pitchFamily="34" charset="0"/>
              </a:rPr>
              <a:t> et al.</a:t>
            </a:r>
            <a:r>
              <a:rPr lang="de-DE" sz="1100">
                <a:solidFill>
                  <a:srgbClr val="0432FF"/>
                </a:solidFill>
                <a:latin typeface="Calibri" panose="020F0502020204030204" pitchFamily="34" charset="0"/>
                <a:cs typeface="Calibri" panose="020F0502020204030204" pitchFamily="34" charset="0"/>
              </a:rPr>
              <a:t> Phys. </a:t>
            </a:r>
            <a:r>
              <a:rPr lang="de-DE" sz="1100" err="1">
                <a:solidFill>
                  <a:srgbClr val="0432FF"/>
                </a:solidFill>
                <a:latin typeface="Calibri" panose="020F0502020204030204" pitchFamily="34" charset="0"/>
                <a:cs typeface="Calibri" panose="020F0502020204030204" pitchFamily="34" charset="0"/>
              </a:rPr>
              <a:t>Rev</a:t>
            </a:r>
            <a:r>
              <a:rPr lang="de-DE" sz="1100">
                <a:solidFill>
                  <a:srgbClr val="0432FF"/>
                </a:solidFill>
                <a:latin typeface="Calibri" panose="020F0502020204030204" pitchFamily="34" charset="0"/>
                <a:cs typeface="Calibri" panose="020F0502020204030204" pitchFamily="34" charset="0"/>
              </a:rPr>
              <a:t>. B </a:t>
            </a:r>
            <a:r>
              <a:rPr lang="de-DE" sz="1100" b="1">
                <a:solidFill>
                  <a:srgbClr val="0432FF"/>
                </a:solidFill>
                <a:latin typeface="Calibri" panose="020F0502020204030204" pitchFamily="34" charset="0"/>
                <a:cs typeface="Calibri" panose="020F0502020204030204" pitchFamily="34" charset="0"/>
              </a:rPr>
              <a:t>98</a:t>
            </a:r>
            <a:r>
              <a:rPr lang="de-DE" sz="1100">
                <a:solidFill>
                  <a:srgbClr val="0432FF"/>
                </a:solidFill>
                <a:latin typeface="Calibri" panose="020F0502020204030204" pitchFamily="34" charset="0"/>
                <a:cs typeface="Calibri" panose="020F0502020204030204" pitchFamily="34" charset="0"/>
              </a:rPr>
              <a:t>, 064513 (2018)</a:t>
            </a:r>
            <a:endParaRPr lang="de-DE" sz="1100">
              <a:solidFill>
                <a:srgbClr val="0432FF"/>
              </a:solidFill>
              <a:effectLst/>
              <a:latin typeface="Calibri" panose="020F0502020204030204" pitchFamily="34" charset="0"/>
              <a:cs typeface="Calibri" panose="020F0502020204030204" pitchFamily="34" charset="0"/>
            </a:endParaRPr>
          </a:p>
        </p:txBody>
      </p:sp>
      <p:sp>
        <p:nvSpPr>
          <p:cNvPr id="2" name="Date Placeholder 1">
            <a:extLst>
              <a:ext uri="{FF2B5EF4-FFF2-40B4-BE49-F238E27FC236}">
                <a16:creationId xmlns:a16="http://schemas.microsoft.com/office/drawing/2014/main" id="{2E0FBC56-E7BB-3941-BBBB-5C843B63B1CA}"/>
              </a:ext>
            </a:extLst>
          </p:cNvPr>
          <p:cNvSpPr>
            <a:spLocks noGrp="1"/>
          </p:cNvSpPr>
          <p:nvPr>
            <p:ph type="dt" sz="half" idx="10"/>
          </p:nvPr>
        </p:nvSpPr>
        <p:spPr/>
        <p:txBody>
          <a:bodyPr/>
          <a:lstStyle/>
          <a:p>
            <a:r>
              <a:rPr lang="de-DE"/>
              <a:t>21.07.2022</a:t>
            </a:r>
            <a:endParaRPr lang="de-DE" dirty="0"/>
          </a:p>
        </p:txBody>
      </p:sp>
      <p:sp>
        <p:nvSpPr>
          <p:cNvPr id="4" name="Title 1">
            <a:extLst>
              <a:ext uri="{FF2B5EF4-FFF2-40B4-BE49-F238E27FC236}">
                <a16:creationId xmlns:a16="http://schemas.microsoft.com/office/drawing/2014/main" id="{A5AB7072-D7B5-1F4E-A9C4-1000B67E5B2F}"/>
              </a:ext>
            </a:extLst>
          </p:cNvPr>
          <p:cNvSpPr txBox="1">
            <a:spLocks/>
          </p:cNvSpPr>
          <p:nvPr/>
        </p:nvSpPr>
        <p:spPr bwMode="auto">
          <a:xfrm>
            <a:off x="533400" y="590454"/>
            <a:ext cx="9220200" cy="55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en-US" sz="3200" kern="0" dirty="0">
                <a:solidFill>
                  <a:schemeClr val="accent1"/>
                </a:solidFill>
              </a:rPr>
              <a:t>Pressure vs Magnetic Field</a:t>
            </a:r>
          </a:p>
        </p:txBody>
      </p:sp>
      <p:sp>
        <p:nvSpPr>
          <p:cNvPr id="7" name="Slide Number Placeholder 6">
            <a:extLst>
              <a:ext uri="{FF2B5EF4-FFF2-40B4-BE49-F238E27FC236}">
                <a16:creationId xmlns:a16="http://schemas.microsoft.com/office/drawing/2014/main" id="{698A5A44-CEE4-9047-A88D-47E1F7AF74C2}"/>
              </a:ext>
            </a:extLst>
          </p:cNvPr>
          <p:cNvSpPr>
            <a:spLocks noGrp="1"/>
          </p:cNvSpPr>
          <p:nvPr>
            <p:ph type="sldNum" sz="quarter" idx="12"/>
          </p:nvPr>
        </p:nvSpPr>
        <p:spPr/>
        <p:txBody>
          <a:bodyPr/>
          <a:lstStyle/>
          <a:p>
            <a:fld id="{61696EC4-B4CF-4701-AD06-A8439D6D8E12}" type="slidenum">
              <a:rPr lang="de-DE" smtClean="0"/>
              <a:t>24</a:t>
            </a:fld>
            <a:endParaRPr lang="de-DE"/>
          </a:p>
        </p:txBody>
      </p:sp>
    </p:spTree>
    <p:extLst>
      <p:ext uri="{BB962C8B-B14F-4D97-AF65-F5344CB8AC3E}">
        <p14:creationId xmlns:p14="http://schemas.microsoft.com/office/powerpoint/2010/main" val="204644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4" grpId="0"/>
      <p:bldP spid="16" grpId="0"/>
      <p:bldP spid="68" grpId="0"/>
      <p:bldP spid="70" grpId="0"/>
      <p:bldP spid="78"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54E70A-458A-40A4-AB43-4185D21687CE}"/>
              </a:ext>
            </a:extLst>
          </p:cNvPr>
          <p:cNvGrpSpPr/>
          <p:nvPr/>
        </p:nvGrpSpPr>
        <p:grpSpPr>
          <a:xfrm>
            <a:off x="754803" y="985404"/>
            <a:ext cx="10070821" cy="2299395"/>
            <a:chOff x="-339379" y="1934071"/>
            <a:chExt cx="9598752" cy="1729678"/>
          </a:xfrm>
          <a:effectLst/>
        </p:grpSpPr>
        <p:sp>
          <p:nvSpPr>
            <p:cNvPr id="5" name="Rectangle 4">
              <a:extLst>
                <a:ext uri="{FF2B5EF4-FFF2-40B4-BE49-F238E27FC236}">
                  <a16:creationId xmlns:a16="http://schemas.microsoft.com/office/drawing/2014/main" id="{8203C0BF-4E56-4F3F-A7CB-406E43B2258D}"/>
                </a:ext>
              </a:extLst>
            </p:cNvPr>
            <p:cNvSpPr/>
            <p:nvPr/>
          </p:nvSpPr>
          <p:spPr>
            <a:xfrm>
              <a:off x="825687" y="2147033"/>
              <a:ext cx="7439653" cy="12863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pic>
          <p:nvPicPr>
            <p:cNvPr id="6" name="Picture 5">
              <a:extLst>
                <a:ext uri="{FF2B5EF4-FFF2-40B4-BE49-F238E27FC236}">
                  <a16:creationId xmlns:a16="http://schemas.microsoft.com/office/drawing/2014/main" id="{61578B8B-1572-4DFE-B685-EA34A0B1A74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560294" y="2052620"/>
              <a:ext cx="2699079" cy="1480509"/>
            </a:xfrm>
            <a:prstGeom prst="rect">
              <a:avLst/>
            </a:prstGeom>
          </p:spPr>
        </p:pic>
        <p:sp>
          <p:nvSpPr>
            <p:cNvPr id="7" name="TextBox 6">
              <a:extLst>
                <a:ext uri="{FF2B5EF4-FFF2-40B4-BE49-F238E27FC236}">
                  <a16:creationId xmlns:a16="http://schemas.microsoft.com/office/drawing/2014/main" id="{D2B6DA1C-D0DB-42E0-BB4F-8B2604DA1477}"/>
                </a:ext>
              </a:extLst>
            </p:cNvPr>
            <p:cNvSpPr txBox="1"/>
            <p:nvPr/>
          </p:nvSpPr>
          <p:spPr>
            <a:xfrm>
              <a:off x="96389" y="1934071"/>
              <a:ext cx="6669424" cy="532494"/>
            </a:xfrm>
            <a:prstGeom prst="rect">
              <a:avLst/>
            </a:prstGeom>
            <a:noFill/>
          </p:spPr>
          <p:txBody>
            <a:bodyPr wrap="none" rtlCol="0">
              <a:spAutoFit/>
            </a:bodyPr>
            <a:lstStyle/>
            <a:p>
              <a:r>
                <a:rPr lang="en-US" sz="2000" dirty="0"/>
                <a:t>Piezoelectric-based apparatus for uniaxial stress application</a:t>
              </a:r>
            </a:p>
            <a:p>
              <a:r>
                <a:rPr lang="en-US" sz="2000" dirty="0"/>
                <a:t>continuous, well-controlled uniaxial compression</a:t>
              </a:r>
              <a:endParaRPr lang="en-GB" sz="2000" dirty="0"/>
            </a:p>
          </p:txBody>
        </p:sp>
        <p:sp>
          <p:nvSpPr>
            <p:cNvPr id="8" name="Rectangle 7">
              <a:extLst>
                <a:ext uri="{FF2B5EF4-FFF2-40B4-BE49-F238E27FC236}">
                  <a16:creationId xmlns:a16="http://schemas.microsoft.com/office/drawing/2014/main" id="{6A2C2931-9E8C-4869-9B69-5264DB6BC2D9}"/>
                </a:ext>
              </a:extLst>
            </p:cNvPr>
            <p:cNvSpPr/>
            <p:nvPr/>
          </p:nvSpPr>
          <p:spPr>
            <a:xfrm>
              <a:off x="-339379" y="2621911"/>
              <a:ext cx="8886825" cy="1041838"/>
            </a:xfrm>
            <a:prstGeom prst="rect">
              <a:avLst/>
            </a:prstGeom>
          </p:spPr>
          <p:txBody>
            <a:bodyPr wrap="square">
              <a:spAutoFit/>
            </a:bodyPr>
            <a:lstStyle/>
            <a:p>
              <a:r>
                <a:rPr lang="en-GB" sz="1100" dirty="0">
                  <a:solidFill>
                    <a:srgbClr val="0432FF"/>
                  </a:solidFill>
                </a:rPr>
                <a:t>		</a:t>
              </a:r>
              <a:r>
                <a:rPr lang="en-GB" sz="1400" dirty="0">
                  <a:solidFill>
                    <a:srgbClr val="0432FF"/>
                  </a:solidFill>
                </a:rPr>
                <a:t>C.W. Hicks et al., Rev. Sci. Instr. 85, 065003 (2014)</a:t>
              </a:r>
            </a:p>
            <a:p>
              <a:r>
                <a:rPr lang="en-GB" sz="1400" dirty="0">
                  <a:solidFill>
                    <a:srgbClr val="0432FF"/>
                  </a:solidFill>
                </a:rPr>
                <a:t>		C. W. Hicks et al., Science 344, 283 (2014)</a:t>
              </a:r>
            </a:p>
            <a:p>
              <a:r>
                <a:rPr lang="en-GB" sz="1400" dirty="0">
                  <a:solidFill>
                    <a:srgbClr val="0432FF"/>
                  </a:solidFill>
                </a:rPr>
                <a:t>		A. </a:t>
              </a:r>
              <a:r>
                <a:rPr lang="en-GB" sz="1400" dirty="0" err="1">
                  <a:solidFill>
                    <a:srgbClr val="0432FF"/>
                  </a:solidFill>
                </a:rPr>
                <a:t>Steppke</a:t>
              </a:r>
              <a:r>
                <a:rPr lang="en-GB" sz="1400" dirty="0">
                  <a:solidFill>
                    <a:srgbClr val="0432FF"/>
                  </a:solidFill>
                </a:rPr>
                <a:t> et al., Science 355, 1 (2017)</a:t>
              </a:r>
            </a:p>
            <a:p>
              <a:pPr marL="228600" indent="-228600" algn="ctr">
                <a:buAutoNum type="alphaUcPeriod"/>
              </a:pPr>
              <a:endParaRPr lang="en-GB" sz="1400" dirty="0">
                <a:solidFill>
                  <a:srgbClr val="0432FF"/>
                </a:solidFill>
              </a:endParaRPr>
            </a:p>
            <a:p>
              <a:pPr algn="ctr"/>
              <a:r>
                <a:rPr lang="en-GB" sz="1400" dirty="0">
                  <a:solidFill>
                    <a:srgbClr val="0432FF"/>
                  </a:solidFill>
                </a:rPr>
                <a:t>More information</a:t>
              </a:r>
              <a:r>
                <a:rPr lang="en-US" sz="1400" dirty="0">
                  <a:solidFill>
                    <a:srgbClr val="0432FF"/>
                  </a:solidFill>
                </a:rPr>
                <a:t>: Uniaxial Stress Technique and Investigations of Correlated Electron Systems, </a:t>
              </a:r>
            </a:p>
            <a:p>
              <a:pPr algn="ctr"/>
              <a:r>
                <a:rPr lang="en-US" sz="1400" dirty="0">
                  <a:solidFill>
                    <a:srgbClr val="0432FF"/>
                  </a:solidFill>
                </a:rPr>
                <a:t>Springer Thesis, M.E. Barber (2018)</a:t>
              </a:r>
              <a:endParaRPr lang="en-GB" sz="1400" dirty="0">
                <a:solidFill>
                  <a:srgbClr val="0432FF"/>
                </a:solidFill>
              </a:endParaRPr>
            </a:p>
          </p:txBody>
        </p:sp>
      </p:grpSp>
      <p:grpSp>
        <p:nvGrpSpPr>
          <p:cNvPr id="9" name="Group 8">
            <a:extLst>
              <a:ext uri="{FF2B5EF4-FFF2-40B4-BE49-F238E27FC236}">
                <a16:creationId xmlns:a16="http://schemas.microsoft.com/office/drawing/2014/main" id="{0C41E889-3CA4-4ACA-BE20-733D8DDAD2E4}"/>
              </a:ext>
            </a:extLst>
          </p:cNvPr>
          <p:cNvGrpSpPr/>
          <p:nvPr/>
        </p:nvGrpSpPr>
        <p:grpSpPr>
          <a:xfrm>
            <a:off x="914400" y="3200400"/>
            <a:ext cx="10515600" cy="2895600"/>
            <a:chOff x="-526391" y="2336031"/>
            <a:chExt cx="10515600" cy="2895600"/>
          </a:xfrm>
        </p:grpSpPr>
        <p:grpSp>
          <p:nvGrpSpPr>
            <p:cNvPr id="10" name="Group 9">
              <a:extLst>
                <a:ext uri="{FF2B5EF4-FFF2-40B4-BE49-F238E27FC236}">
                  <a16:creationId xmlns:a16="http://schemas.microsoft.com/office/drawing/2014/main" id="{F5BE27D5-DC8D-4542-AC84-22E34B33306F}"/>
                </a:ext>
              </a:extLst>
            </p:cNvPr>
            <p:cNvGrpSpPr/>
            <p:nvPr/>
          </p:nvGrpSpPr>
          <p:grpSpPr>
            <a:xfrm>
              <a:off x="-526391" y="2336031"/>
              <a:ext cx="10515600" cy="2895600"/>
              <a:chOff x="-724667" y="2377041"/>
              <a:chExt cx="10515600" cy="2895600"/>
            </a:xfrm>
          </p:grpSpPr>
          <p:sp>
            <p:nvSpPr>
              <p:cNvPr id="14" name="Rectangle 13">
                <a:extLst>
                  <a:ext uri="{FF2B5EF4-FFF2-40B4-BE49-F238E27FC236}">
                    <a16:creationId xmlns:a16="http://schemas.microsoft.com/office/drawing/2014/main" id="{B2E9227C-6A06-4C22-95BF-39B69ACE8AFC}"/>
                  </a:ext>
                </a:extLst>
              </p:cNvPr>
              <p:cNvSpPr/>
              <p:nvPr/>
            </p:nvSpPr>
            <p:spPr>
              <a:xfrm>
                <a:off x="-724667" y="2452702"/>
                <a:ext cx="10515600" cy="2819939"/>
              </a:xfrm>
              <a:prstGeom prst="rect">
                <a:avLst/>
              </a:prstGeom>
              <a:solidFill>
                <a:schemeClr val="bg1"/>
              </a:solidFill>
              <a:ln>
                <a:noFill/>
              </a:ln>
              <a:effectLst>
                <a:outerShdw blurRad="50800" dist="38100" dir="2700000" algn="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accent1"/>
                  </a:solidFill>
                </a:endParaRPr>
              </a:p>
            </p:txBody>
          </p:sp>
          <p:sp>
            <p:nvSpPr>
              <p:cNvPr id="15" name="TextBox 14">
                <a:extLst>
                  <a:ext uri="{FF2B5EF4-FFF2-40B4-BE49-F238E27FC236}">
                    <a16:creationId xmlns:a16="http://schemas.microsoft.com/office/drawing/2014/main" id="{BF071E0A-BC27-4FA8-8E89-E34F603F2F78}"/>
                  </a:ext>
                </a:extLst>
              </p:cNvPr>
              <p:cNvSpPr txBox="1"/>
              <p:nvPr/>
            </p:nvSpPr>
            <p:spPr>
              <a:xfrm>
                <a:off x="-419867" y="2986641"/>
                <a:ext cx="3071867" cy="1015663"/>
              </a:xfrm>
              <a:prstGeom prst="rect">
                <a:avLst/>
              </a:prstGeom>
              <a:noFill/>
            </p:spPr>
            <p:txBody>
              <a:bodyPr wrap="none" rtlCol="0">
                <a:spAutoFit/>
              </a:bodyPr>
              <a:lstStyle/>
              <a:p>
                <a:r>
                  <a:rPr lang="en-US" sz="2000" dirty="0"/>
                  <a:t>modified version: </a:t>
                </a:r>
              </a:p>
              <a:p>
                <a:pPr marL="171450" indent="-171450">
                  <a:buFont typeface="Wingdings" panose="05000000000000000000" pitchFamily="2" charset="2"/>
                  <a:buChar char="ü"/>
                </a:pPr>
                <a:r>
                  <a:rPr lang="en-US" sz="2000" dirty="0"/>
                  <a:t>transmission geometry</a:t>
                </a:r>
              </a:p>
              <a:p>
                <a:pPr marL="171450" indent="-171450">
                  <a:buFont typeface="Wingdings" panose="05000000000000000000" pitchFamily="2" charset="2"/>
                  <a:buChar char="ü"/>
                </a:pPr>
                <a:r>
                  <a:rPr lang="en-US" sz="2000" dirty="0"/>
                  <a:t>adapted for HP cryostat</a:t>
                </a:r>
              </a:p>
            </p:txBody>
          </p:sp>
          <p:sp>
            <p:nvSpPr>
              <p:cNvPr id="16" name="TextBox 15">
                <a:extLst>
                  <a:ext uri="{FF2B5EF4-FFF2-40B4-BE49-F238E27FC236}">
                    <a16:creationId xmlns:a16="http://schemas.microsoft.com/office/drawing/2014/main" id="{A970533A-1942-41D8-99B5-EAC64BAA50D5}"/>
                  </a:ext>
                </a:extLst>
              </p:cNvPr>
              <p:cNvSpPr txBox="1"/>
              <p:nvPr/>
            </p:nvSpPr>
            <p:spPr>
              <a:xfrm>
                <a:off x="-496067" y="3901041"/>
                <a:ext cx="3887603" cy="1200329"/>
              </a:xfrm>
              <a:prstGeom prst="rect">
                <a:avLst/>
              </a:prstGeom>
              <a:noFill/>
            </p:spPr>
            <p:txBody>
              <a:bodyPr wrap="none" rtlCol="0">
                <a:spAutoFit/>
              </a:bodyPr>
              <a:lstStyle/>
              <a:p>
                <a:pPr algn="ctr"/>
                <a:r>
                  <a:rPr lang="en-US" sz="3200" dirty="0"/>
                  <a:t>+</a:t>
                </a:r>
                <a:endParaRPr lang="en-US" sz="2000" dirty="0"/>
              </a:p>
              <a:p>
                <a:r>
                  <a:rPr lang="en-US" sz="2000" dirty="0"/>
                  <a:t>a-axis UD </a:t>
                </a:r>
                <a:r>
                  <a:rPr lang="en-US" sz="2000" dirty="0">
                    <a:solidFill>
                      <a:schemeClr val="accent1"/>
                    </a:solidFill>
                  </a:rPr>
                  <a:t>YBa</a:t>
                </a:r>
                <a:r>
                  <a:rPr lang="en-US" sz="2000" baseline="-25000" dirty="0">
                    <a:solidFill>
                      <a:schemeClr val="accent1"/>
                    </a:solidFill>
                  </a:rPr>
                  <a:t>2</a:t>
                </a:r>
                <a:r>
                  <a:rPr lang="en-US" sz="2000" dirty="0">
                    <a:solidFill>
                      <a:schemeClr val="accent1"/>
                    </a:solidFill>
                  </a:rPr>
                  <a:t>Cu</a:t>
                </a:r>
                <a:r>
                  <a:rPr lang="en-US" sz="2000" baseline="-25000" dirty="0">
                    <a:solidFill>
                      <a:schemeClr val="accent1"/>
                    </a:solidFill>
                  </a:rPr>
                  <a:t>3</a:t>
                </a:r>
                <a:r>
                  <a:rPr lang="en-US" sz="2000" dirty="0">
                    <a:solidFill>
                      <a:schemeClr val="accent1"/>
                    </a:solidFill>
                  </a:rPr>
                  <a:t>O</a:t>
                </a:r>
                <a:r>
                  <a:rPr lang="en-US" sz="2000" baseline="-25000" dirty="0">
                    <a:solidFill>
                      <a:schemeClr val="accent1"/>
                    </a:solidFill>
                  </a:rPr>
                  <a:t>6.67</a:t>
                </a:r>
                <a:r>
                  <a:rPr lang="en-US" sz="2000" dirty="0"/>
                  <a:t> needles</a:t>
                </a:r>
              </a:p>
              <a:p>
                <a:r>
                  <a:rPr lang="en-US" sz="2000" dirty="0"/>
                  <a:t>plasma-FIB thinned in the center</a:t>
                </a:r>
                <a:endParaRPr lang="en-GB" sz="2000" dirty="0"/>
              </a:p>
            </p:txBody>
          </p:sp>
          <p:sp>
            <p:nvSpPr>
              <p:cNvPr id="17" name="Rounded Rectangle 8">
                <a:extLst>
                  <a:ext uri="{FF2B5EF4-FFF2-40B4-BE49-F238E27FC236}">
                    <a16:creationId xmlns:a16="http://schemas.microsoft.com/office/drawing/2014/main" id="{116B60BA-79EA-4434-A508-8D5AAD0B2568}"/>
                  </a:ext>
                </a:extLst>
              </p:cNvPr>
              <p:cNvSpPr/>
              <p:nvPr/>
            </p:nvSpPr>
            <p:spPr>
              <a:xfrm>
                <a:off x="5491389" y="2377041"/>
                <a:ext cx="154197" cy="3188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289A3A83-1C71-4E9F-BDAA-36869C7AB4CF}"/>
                </a:ext>
              </a:extLst>
            </p:cNvPr>
            <p:cNvGrpSpPr/>
            <p:nvPr/>
          </p:nvGrpSpPr>
          <p:grpSpPr>
            <a:xfrm>
              <a:off x="3969409" y="2411693"/>
              <a:ext cx="5847350" cy="2772616"/>
              <a:chOff x="1891248" y="1129308"/>
              <a:chExt cx="7782823" cy="3690351"/>
            </a:xfrm>
          </p:grpSpPr>
          <p:pic>
            <p:nvPicPr>
              <p:cNvPr id="12" name="Picture 11">
                <a:extLst>
                  <a:ext uri="{FF2B5EF4-FFF2-40B4-BE49-F238E27FC236}">
                    <a16:creationId xmlns:a16="http://schemas.microsoft.com/office/drawing/2014/main" id="{A540A9B4-6290-42A6-A181-E53A7FF9C54C}"/>
                  </a:ext>
                </a:extLst>
              </p:cNvPr>
              <p:cNvPicPr>
                <a:picLocks noChangeAspect="1"/>
              </p:cNvPicPr>
              <p:nvPr/>
            </p:nvPicPr>
            <p:blipFill>
              <a:blip r:embed="rId4"/>
              <a:stretch>
                <a:fillRect/>
              </a:stretch>
            </p:blipFill>
            <p:spPr>
              <a:xfrm>
                <a:off x="1891248" y="1231446"/>
                <a:ext cx="7782823" cy="3588213"/>
              </a:xfrm>
              <a:prstGeom prst="rect">
                <a:avLst/>
              </a:prstGeom>
            </p:spPr>
          </p:pic>
          <p:sp>
            <p:nvSpPr>
              <p:cNvPr id="13" name="Rounded Rectangle 31">
                <a:extLst>
                  <a:ext uri="{FF2B5EF4-FFF2-40B4-BE49-F238E27FC236}">
                    <a16:creationId xmlns:a16="http://schemas.microsoft.com/office/drawing/2014/main" id="{DEE247F1-BFF9-4C63-A02D-C20765063864}"/>
                  </a:ext>
                </a:extLst>
              </p:cNvPr>
              <p:cNvSpPr/>
              <p:nvPr/>
            </p:nvSpPr>
            <p:spPr>
              <a:xfrm>
                <a:off x="5433245" y="1129308"/>
                <a:ext cx="413469" cy="4973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0" name="Title 1">
            <a:extLst>
              <a:ext uri="{FF2B5EF4-FFF2-40B4-BE49-F238E27FC236}">
                <a16:creationId xmlns:a16="http://schemas.microsoft.com/office/drawing/2014/main" id="{44FF1401-5D06-FE4D-A29A-D1190AE672C7}"/>
              </a:ext>
            </a:extLst>
          </p:cNvPr>
          <p:cNvSpPr txBox="1">
            <a:spLocks/>
          </p:cNvSpPr>
          <p:nvPr/>
        </p:nvSpPr>
        <p:spPr bwMode="auto">
          <a:xfrm>
            <a:off x="228600" y="457200"/>
            <a:ext cx="8990012" cy="55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en-US" sz="3200" kern="0" dirty="0">
                <a:solidFill>
                  <a:schemeClr val="accent1"/>
                </a:solidFill>
              </a:rPr>
              <a:t>Uniaxial stress device</a:t>
            </a:r>
          </a:p>
        </p:txBody>
      </p:sp>
      <p:pic>
        <p:nvPicPr>
          <p:cNvPr id="21" name="Picture 20">
            <a:extLst>
              <a:ext uri="{FF2B5EF4-FFF2-40B4-BE49-F238E27FC236}">
                <a16:creationId xmlns:a16="http://schemas.microsoft.com/office/drawing/2014/main" id="{A83D1F7C-2763-7C4D-81E5-DD53ECF147F0}"/>
              </a:ext>
            </a:extLst>
          </p:cNvPr>
          <p:cNvPicPr>
            <a:picLocks noChangeAspect="1"/>
          </p:cNvPicPr>
          <p:nvPr/>
        </p:nvPicPr>
        <p:blipFill>
          <a:blip r:embed="rId5"/>
          <a:stretch>
            <a:fillRect/>
          </a:stretch>
        </p:blipFill>
        <p:spPr>
          <a:xfrm>
            <a:off x="838200" y="1828800"/>
            <a:ext cx="1524000" cy="762000"/>
          </a:xfrm>
          <a:prstGeom prst="rect">
            <a:avLst/>
          </a:prstGeom>
        </p:spPr>
      </p:pic>
      <p:sp>
        <p:nvSpPr>
          <p:cNvPr id="2" name="Date Placeholder 1">
            <a:extLst>
              <a:ext uri="{FF2B5EF4-FFF2-40B4-BE49-F238E27FC236}">
                <a16:creationId xmlns:a16="http://schemas.microsoft.com/office/drawing/2014/main" id="{2EFDD2CF-8F37-4341-94F5-B1F94EC7E086}"/>
              </a:ext>
            </a:extLst>
          </p:cNvPr>
          <p:cNvSpPr>
            <a:spLocks noGrp="1"/>
          </p:cNvSpPr>
          <p:nvPr>
            <p:ph type="dt" sz="half" idx="10"/>
          </p:nvPr>
        </p:nvSpPr>
        <p:spPr/>
        <p:txBody>
          <a:bodyPr/>
          <a:lstStyle/>
          <a:p>
            <a:r>
              <a:rPr lang="de-DE"/>
              <a:t>21.07.2022</a:t>
            </a:r>
            <a:endParaRPr lang="de-DE" dirty="0"/>
          </a:p>
        </p:txBody>
      </p:sp>
      <p:sp>
        <p:nvSpPr>
          <p:cNvPr id="3" name="Slide Number Placeholder 2">
            <a:extLst>
              <a:ext uri="{FF2B5EF4-FFF2-40B4-BE49-F238E27FC236}">
                <a16:creationId xmlns:a16="http://schemas.microsoft.com/office/drawing/2014/main" id="{E5F5549F-1B97-144F-90C4-71905B888986}"/>
              </a:ext>
            </a:extLst>
          </p:cNvPr>
          <p:cNvSpPr>
            <a:spLocks noGrp="1"/>
          </p:cNvSpPr>
          <p:nvPr>
            <p:ph type="sldNum" sz="quarter" idx="12"/>
          </p:nvPr>
        </p:nvSpPr>
        <p:spPr/>
        <p:txBody>
          <a:bodyPr/>
          <a:lstStyle/>
          <a:p>
            <a:fld id="{61696EC4-B4CF-4701-AD06-A8439D6D8E12}" type="slidenum">
              <a:rPr lang="de-DE" smtClean="0"/>
              <a:t>25</a:t>
            </a:fld>
            <a:endParaRPr lang="de-DE"/>
          </a:p>
        </p:txBody>
      </p:sp>
    </p:spTree>
    <p:extLst>
      <p:ext uri="{BB962C8B-B14F-4D97-AF65-F5344CB8AC3E}">
        <p14:creationId xmlns:p14="http://schemas.microsoft.com/office/powerpoint/2010/main" val="123547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B034BF2-4B98-4CDF-894D-9ABF70F64D1C}"/>
              </a:ext>
            </a:extLst>
          </p:cNvPr>
          <p:cNvPicPr>
            <a:picLocks noChangeAspect="1"/>
          </p:cNvPicPr>
          <p:nvPr/>
        </p:nvPicPr>
        <p:blipFill>
          <a:blip r:embed="rId3"/>
          <a:stretch>
            <a:fillRect/>
          </a:stretch>
        </p:blipFill>
        <p:spPr>
          <a:xfrm>
            <a:off x="7964837" y="1191216"/>
            <a:ext cx="3977524" cy="4248054"/>
          </a:xfrm>
          <a:prstGeom prst="rect">
            <a:avLst/>
          </a:prstGeom>
        </p:spPr>
      </p:pic>
      <p:sp>
        <p:nvSpPr>
          <p:cNvPr id="4" name="Title 1">
            <a:extLst>
              <a:ext uri="{FF2B5EF4-FFF2-40B4-BE49-F238E27FC236}">
                <a16:creationId xmlns:a16="http://schemas.microsoft.com/office/drawing/2014/main" id="{909B4B8D-21CB-8A49-9D67-53530139F82B}"/>
              </a:ext>
            </a:extLst>
          </p:cNvPr>
          <p:cNvSpPr txBox="1">
            <a:spLocks/>
          </p:cNvSpPr>
          <p:nvPr/>
        </p:nvSpPr>
        <p:spPr bwMode="auto">
          <a:xfrm>
            <a:off x="381000" y="609600"/>
            <a:ext cx="8990012" cy="55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en-US" sz="3600" i="1" kern="0" dirty="0">
                <a:solidFill>
                  <a:schemeClr val="accent1"/>
                </a:solidFill>
              </a:rPr>
              <a:t>T</a:t>
            </a:r>
            <a:r>
              <a:rPr lang="en-US" sz="3600" i="1" kern="0" baseline="-25000" dirty="0">
                <a:solidFill>
                  <a:schemeClr val="accent1"/>
                </a:solidFill>
              </a:rPr>
              <a:t>c</a:t>
            </a:r>
            <a:r>
              <a:rPr lang="en-US" sz="3600" kern="0" dirty="0">
                <a:solidFill>
                  <a:schemeClr val="accent1"/>
                </a:solidFill>
              </a:rPr>
              <a:t> data under uniaxial stress</a:t>
            </a:r>
          </a:p>
        </p:txBody>
      </p:sp>
      <p:pic>
        <p:nvPicPr>
          <p:cNvPr id="14" name="Picture 3">
            <a:extLst>
              <a:ext uri="{FF2B5EF4-FFF2-40B4-BE49-F238E27FC236}">
                <a16:creationId xmlns:a16="http://schemas.microsoft.com/office/drawing/2014/main" id="{5371CB71-26F8-BF46-8753-7D6E5CECD5F3}"/>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4516"/>
          <a:stretch/>
        </p:blipFill>
        <p:spPr bwMode="auto">
          <a:xfrm>
            <a:off x="228600" y="1752600"/>
            <a:ext cx="2783237"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a:extLst>
              <a:ext uri="{FF2B5EF4-FFF2-40B4-BE49-F238E27FC236}">
                <a16:creationId xmlns:a16="http://schemas.microsoft.com/office/drawing/2014/main" id="{B192AC2B-2926-1B43-90CB-70D3AB2E70AE}"/>
              </a:ext>
            </a:extLst>
          </p:cNvPr>
          <p:cNvSpPr txBox="1"/>
          <p:nvPr/>
        </p:nvSpPr>
        <p:spPr>
          <a:xfrm>
            <a:off x="7964837" y="454633"/>
            <a:ext cx="1890261" cy="646331"/>
          </a:xfrm>
          <a:prstGeom prst="rect">
            <a:avLst/>
          </a:prstGeom>
          <a:noFill/>
        </p:spPr>
        <p:txBody>
          <a:bodyPr wrap="none" rtlCol="0">
            <a:spAutoFit/>
          </a:bodyPr>
          <a:lstStyle/>
          <a:p>
            <a:r>
              <a:rPr lang="de-DE" dirty="0"/>
              <a:t>1.5 </a:t>
            </a:r>
            <a:r>
              <a:rPr lang="de-DE" dirty="0" err="1"/>
              <a:t>GPa</a:t>
            </a:r>
            <a:r>
              <a:rPr lang="de-DE" dirty="0"/>
              <a:t> ~</a:t>
            </a:r>
          </a:p>
          <a:p>
            <a:r>
              <a:rPr lang="de-DE" dirty="0"/>
              <a:t>1% </a:t>
            </a:r>
            <a:r>
              <a:rPr lang="de-DE" dirty="0" err="1"/>
              <a:t>compression</a:t>
            </a:r>
            <a:endParaRPr lang="de-DE" dirty="0"/>
          </a:p>
        </p:txBody>
      </p:sp>
      <p:sp>
        <p:nvSpPr>
          <p:cNvPr id="16" name="TextBox 15">
            <a:extLst>
              <a:ext uri="{FF2B5EF4-FFF2-40B4-BE49-F238E27FC236}">
                <a16:creationId xmlns:a16="http://schemas.microsoft.com/office/drawing/2014/main" id="{A6BC9283-A166-0E44-AE50-7B5C91EA1B87}"/>
              </a:ext>
            </a:extLst>
          </p:cNvPr>
          <p:cNvSpPr txBox="1"/>
          <p:nvPr/>
        </p:nvSpPr>
        <p:spPr>
          <a:xfrm>
            <a:off x="26670" y="5943600"/>
            <a:ext cx="4399794" cy="307777"/>
          </a:xfrm>
          <a:prstGeom prst="rect">
            <a:avLst/>
          </a:prstGeom>
          <a:noFill/>
        </p:spPr>
        <p:txBody>
          <a:bodyPr wrap="none" rtlCol="0">
            <a:spAutoFit/>
          </a:bodyPr>
          <a:lstStyle/>
          <a:p>
            <a:r>
              <a:rPr lang="en-US" sz="1400" dirty="0">
                <a:solidFill>
                  <a:srgbClr val="0432FF"/>
                </a:solidFill>
                <a:effectLst/>
                <a:cs typeface="Arial" panose="020B0604020202020204" pitchFamily="34" charset="0"/>
              </a:rPr>
              <a:t>Barber, M. E.</a:t>
            </a:r>
            <a:r>
              <a:rPr lang="en-US" sz="1400" i="1" dirty="0">
                <a:solidFill>
                  <a:srgbClr val="0432FF"/>
                </a:solidFill>
                <a:effectLst/>
                <a:cs typeface="Arial" panose="020B0604020202020204" pitchFamily="34" charset="0"/>
              </a:rPr>
              <a:t> et al.</a:t>
            </a:r>
            <a:r>
              <a:rPr lang="en-US" sz="1400" dirty="0">
                <a:solidFill>
                  <a:srgbClr val="0432FF"/>
                </a:solidFill>
                <a:effectLst/>
                <a:cs typeface="Arial" panose="020B0604020202020204" pitchFamily="34" charset="0"/>
              </a:rPr>
              <a:t> </a:t>
            </a:r>
            <a:r>
              <a:rPr lang="en-US" sz="1400" i="1" dirty="0">
                <a:solidFill>
                  <a:srgbClr val="0432FF"/>
                </a:solidFill>
                <a:effectLst/>
                <a:cs typeface="Arial" panose="020B0604020202020204" pitchFamily="34" charset="0"/>
              </a:rPr>
              <a:t>Phys. Rev. B</a:t>
            </a:r>
            <a:r>
              <a:rPr lang="en-US" sz="1400" dirty="0">
                <a:solidFill>
                  <a:srgbClr val="0432FF"/>
                </a:solidFill>
                <a:effectLst/>
                <a:cs typeface="Arial" panose="020B0604020202020204" pitchFamily="34" charset="0"/>
              </a:rPr>
              <a:t> </a:t>
            </a:r>
            <a:r>
              <a:rPr lang="en-US" sz="1400" b="1" dirty="0">
                <a:solidFill>
                  <a:srgbClr val="0432FF"/>
                </a:solidFill>
                <a:effectLst/>
                <a:cs typeface="Arial" panose="020B0604020202020204" pitchFamily="34" charset="0"/>
              </a:rPr>
              <a:t>106</a:t>
            </a:r>
            <a:r>
              <a:rPr lang="en-US" sz="1400" dirty="0">
                <a:solidFill>
                  <a:srgbClr val="0432FF"/>
                </a:solidFill>
                <a:effectLst/>
                <a:cs typeface="Arial" panose="020B0604020202020204" pitchFamily="34" charset="0"/>
              </a:rPr>
              <a:t>, 184516 (2022).</a:t>
            </a:r>
          </a:p>
        </p:txBody>
      </p:sp>
      <p:cxnSp>
        <p:nvCxnSpPr>
          <p:cNvPr id="17" name="Straight Arrow Connector 16">
            <a:extLst>
              <a:ext uri="{FF2B5EF4-FFF2-40B4-BE49-F238E27FC236}">
                <a16:creationId xmlns:a16="http://schemas.microsoft.com/office/drawing/2014/main" id="{1ED6C94E-E3F3-3145-A35E-A6171A917923}"/>
              </a:ext>
            </a:extLst>
          </p:cNvPr>
          <p:cNvCxnSpPr>
            <a:cxnSpLocks/>
          </p:cNvCxnSpPr>
          <p:nvPr/>
        </p:nvCxnSpPr>
        <p:spPr>
          <a:xfrm flipV="1">
            <a:off x="1600200" y="2362200"/>
            <a:ext cx="0" cy="609600"/>
          </a:xfrm>
          <a:prstGeom prst="straightConnector1">
            <a:avLst/>
          </a:prstGeom>
          <a:ln w="57150">
            <a:solidFill>
              <a:srgbClr val="0432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53149EA-0D53-964C-956B-F163D7E603D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04800" y="3810000"/>
            <a:ext cx="2590800" cy="2115095"/>
          </a:xfrm>
          <a:prstGeom prst="rect">
            <a:avLst/>
          </a:prstGeom>
        </p:spPr>
      </p:pic>
      <p:sp>
        <p:nvSpPr>
          <p:cNvPr id="2" name="Date Placeholder 1">
            <a:extLst>
              <a:ext uri="{FF2B5EF4-FFF2-40B4-BE49-F238E27FC236}">
                <a16:creationId xmlns:a16="http://schemas.microsoft.com/office/drawing/2014/main" id="{9613D240-0116-0E4E-A8DC-94AA8267992C}"/>
              </a:ext>
            </a:extLst>
          </p:cNvPr>
          <p:cNvSpPr>
            <a:spLocks noGrp="1"/>
          </p:cNvSpPr>
          <p:nvPr>
            <p:ph type="dt" sz="half" idx="10"/>
          </p:nvPr>
        </p:nvSpPr>
        <p:spPr/>
        <p:txBody>
          <a:bodyPr/>
          <a:lstStyle/>
          <a:p>
            <a:r>
              <a:rPr lang="de-DE"/>
              <a:t>21.07.2022</a:t>
            </a:r>
            <a:endParaRPr lang="de-DE" dirty="0"/>
          </a:p>
        </p:txBody>
      </p:sp>
      <p:sp>
        <p:nvSpPr>
          <p:cNvPr id="3" name="Slide Number Placeholder 2">
            <a:extLst>
              <a:ext uri="{FF2B5EF4-FFF2-40B4-BE49-F238E27FC236}">
                <a16:creationId xmlns:a16="http://schemas.microsoft.com/office/drawing/2014/main" id="{B132EDD3-0028-7647-BD8B-D8580338B5E2}"/>
              </a:ext>
            </a:extLst>
          </p:cNvPr>
          <p:cNvSpPr>
            <a:spLocks noGrp="1"/>
          </p:cNvSpPr>
          <p:nvPr>
            <p:ph type="sldNum" sz="quarter" idx="12"/>
          </p:nvPr>
        </p:nvSpPr>
        <p:spPr/>
        <p:txBody>
          <a:bodyPr/>
          <a:lstStyle/>
          <a:p>
            <a:fld id="{61696EC4-B4CF-4701-AD06-A8439D6D8E12}" type="slidenum">
              <a:rPr lang="de-DE" smtClean="0"/>
              <a:t>26</a:t>
            </a:fld>
            <a:endParaRPr lang="de-DE"/>
          </a:p>
        </p:txBody>
      </p:sp>
      <p:sp>
        <p:nvSpPr>
          <p:cNvPr id="10" name="TextBox 9">
            <a:extLst>
              <a:ext uri="{FF2B5EF4-FFF2-40B4-BE49-F238E27FC236}">
                <a16:creationId xmlns:a16="http://schemas.microsoft.com/office/drawing/2014/main" id="{5A68226A-1CF4-E648-9D1C-ADDEEA66AE85}"/>
              </a:ext>
            </a:extLst>
          </p:cNvPr>
          <p:cNvSpPr txBox="1"/>
          <p:nvPr/>
        </p:nvSpPr>
        <p:spPr>
          <a:xfrm>
            <a:off x="5562600" y="5486400"/>
            <a:ext cx="6465231" cy="830997"/>
          </a:xfrm>
          <a:prstGeom prst="rect">
            <a:avLst/>
          </a:prstGeom>
          <a:noFill/>
          <a:ln w="57150">
            <a:solidFill>
              <a:schemeClr val="tx2"/>
            </a:solidFill>
          </a:ln>
        </p:spPr>
        <p:txBody>
          <a:bodyPr wrap="none" rtlCol="0">
            <a:spAutoFit/>
          </a:bodyPr>
          <a:lstStyle/>
          <a:p>
            <a:pPr marL="285750" indent="-285750">
              <a:buClr>
                <a:schemeClr val="tx2"/>
              </a:buClr>
              <a:buFont typeface="Wingdings" pitchFamily="2" charset="2"/>
              <a:buChar char="Ø"/>
            </a:pPr>
            <a:r>
              <a:rPr lang="en-US" sz="2400" dirty="0"/>
              <a:t>Homogeneous and efficient suppression of</a:t>
            </a:r>
          </a:p>
          <a:p>
            <a:pPr>
              <a:buClr>
                <a:schemeClr val="tx2"/>
              </a:buClr>
            </a:pPr>
            <a:r>
              <a:rPr lang="en-US" sz="2400" dirty="0"/>
              <a:t>     superconductivity with uniaxial pressure //a</a:t>
            </a:r>
          </a:p>
        </p:txBody>
      </p:sp>
      <p:pic>
        <p:nvPicPr>
          <p:cNvPr id="13" name="Picture 12">
            <a:extLst>
              <a:ext uri="{FF2B5EF4-FFF2-40B4-BE49-F238E27FC236}">
                <a16:creationId xmlns:a16="http://schemas.microsoft.com/office/drawing/2014/main" id="{3DCF7BDC-149C-FD42-BC83-5D128DDF4449}"/>
              </a:ext>
            </a:extLst>
          </p:cNvPr>
          <p:cNvPicPr>
            <a:picLocks noChangeAspect="1"/>
          </p:cNvPicPr>
          <p:nvPr/>
        </p:nvPicPr>
        <p:blipFill>
          <a:blip r:embed="rId6"/>
          <a:stretch>
            <a:fillRect/>
          </a:stretch>
        </p:blipFill>
        <p:spPr>
          <a:xfrm>
            <a:off x="3137817" y="1317113"/>
            <a:ext cx="4584803" cy="3932350"/>
          </a:xfrm>
          <a:prstGeom prst="rect">
            <a:avLst/>
          </a:prstGeom>
        </p:spPr>
      </p:pic>
    </p:spTree>
    <p:extLst>
      <p:ext uri="{BB962C8B-B14F-4D97-AF65-F5344CB8AC3E}">
        <p14:creationId xmlns:p14="http://schemas.microsoft.com/office/powerpoint/2010/main" val="1227810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144FE0-FB45-5C46-A7E1-83A09FE02619}"/>
              </a:ext>
            </a:extLst>
          </p:cNvPr>
          <p:cNvGrpSpPr/>
          <p:nvPr/>
        </p:nvGrpSpPr>
        <p:grpSpPr>
          <a:xfrm>
            <a:off x="3124200" y="1066800"/>
            <a:ext cx="2743200" cy="2636791"/>
            <a:chOff x="4275786" y="1295400"/>
            <a:chExt cx="2144332" cy="2590800"/>
          </a:xfrm>
        </p:grpSpPr>
        <p:pic>
          <p:nvPicPr>
            <p:cNvPr id="3" name="Picture 2">
              <a:extLst>
                <a:ext uri="{FF2B5EF4-FFF2-40B4-BE49-F238E27FC236}">
                  <a16:creationId xmlns:a16="http://schemas.microsoft.com/office/drawing/2014/main" id="{3230B484-1000-A74A-A527-051D1E0CC127}"/>
                </a:ext>
              </a:extLst>
            </p:cNvPr>
            <p:cNvPicPr/>
            <p:nvPr/>
          </p:nvPicPr>
          <p:blipFill rotWithShape="1">
            <a:blip r:embed="rId2">
              <a:extLst>
                <a:ext uri="{28A0092B-C50C-407E-A947-70E740481C1C}">
                  <a14:useLocalDpi xmlns:a14="http://schemas.microsoft.com/office/drawing/2010/main"/>
                </a:ext>
              </a:extLst>
            </a:blip>
            <a:srcRect/>
            <a:stretch/>
          </p:blipFill>
          <p:spPr>
            <a:xfrm>
              <a:off x="4275786" y="1383377"/>
              <a:ext cx="2144332" cy="2248378"/>
            </a:xfrm>
            <a:prstGeom prst="rect">
              <a:avLst/>
            </a:prstGeom>
          </p:spPr>
        </p:pic>
        <p:sp>
          <p:nvSpPr>
            <p:cNvPr id="8" name="Rectangle 7">
              <a:extLst>
                <a:ext uri="{FF2B5EF4-FFF2-40B4-BE49-F238E27FC236}">
                  <a16:creationId xmlns:a16="http://schemas.microsoft.com/office/drawing/2014/main" id="{3920DB64-C70B-2E41-82B4-DFAD700BA5C6}"/>
                </a:ext>
              </a:extLst>
            </p:cNvPr>
            <p:cNvSpPr/>
            <p:nvPr/>
          </p:nvSpPr>
          <p:spPr>
            <a:xfrm>
              <a:off x="4419600" y="1295400"/>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D24BC4-836B-9240-8695-CBB2073D4090}"/>
                </a:ext>
              </a:extLst>
            </p:cNvPr>
            <p:cNvSpPr/>
            <p:nvPr/>
          </p:nvSpPr>
          <p:spPr>
            <a:xfrm>
              <a:off x="4419600" y="35814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93F84517-6409-DD47-B70E-AD8C96DEE63C}"/>
              </a:ext>
            </a:extLst>
          </p:cNvPr>
          <p:cNvPicPr/>
          <p:nvPr/>
        </p:nvPicPr>
        <p:blipFill rotWithShape="1">
          <a:blip r:embed="rId3">
            <a:extLst>
              <a:ext uri="{28A0092B-C50C-407E-A947-70E740481C1C}">
                <a14:useLocalDpi xmlns:a14="http://schemas.microsoft.com/office/drawing/2010/main"/>
              </a:ext>
            </a:extLst>
          </a:blip>
          <a:srcRect/>
          <a:stretch/>
        </p:blipFill>
        <p:spPr>
          <a:xfrm>
            <a:off x="6747011" y="1128036"/>
            <a:ext cx="3232879" cy="2300964"/>
          </a:xfrm>
          <a:prstGeom prst="rect">
            <a:avLst/>
          </a:prstGeom>
        </p:spPr>
      </p:pic>
      <p:sp>
        <p:nvSpPr>
          <p:cNvPr id="15" name="Title 1">
            <a:extLst>
              <a:ext uri="{FF2B5EF4-FFF2-40B4-BE49-F238E27FC236}">
                <a16:creationId xmlns:a16="http://schemas.microsoft.com/office/drawing/2014/main" id="{4BC0B6E2-2431-A449-AC82-C6019CBEE05A}"/>
              </a:ext>
            </a:extLst>
          </p:cNvPr>
          <p:cNvSpPr txBox="1">
            <a:spLocks/>
          </p:cNvSpPr>
          <p:nvPr/>
        </p:nvSpPr>
        <p:spPr bwMode="auto">
          <a:xfrm>
            <a:off x="259269" y="504825"/>
            <a:ext cx="10125856"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r>
              <a:rPr lang="de-DE" sz="3600" kern="0" dirty="0" err="1">
                <a:solidFill>
                  <a:schemeClr val="accent1"/>
                </a:solidFill>
              </a:rPr>
              <a:t>Uniaxial</a:t>
            </a:r>
            <a:r>
              <a:rPr lang="de-DE" sz="3600" kern="0" dirty="0">
                <a:solidFill>
                  <a:schemeClr val="accent1"/>
                </a:solidFill>
              </a:rPr>
              <a:t> </a:t>
            </a:r>
            <a:r>
              <a:rPr lang="de-DE" sz="3600" kern="0" dirty="0" err="1">
                <a:solidFill>
                  <a:schemeClr val="accent1"/>
                </a:solidFill>
              </a:rPr>
              <a:t>pressure</a:t>
            </a:r>
            <a:r>
              <a:rPr lang="de-DE" sz="3600" kern="0" dirty="0">
                <a:solidFill>
                  <a:schemeClr val="accent1"/>
                </a:solidFill>
              </a:rPr>
              <a:t> </a:t>
            </a:r>
            <a:r>
              <a:rPr lang="de-DE" sz="3600" kern="0" dirty="0" err="1">
                <a:solidFill>
                  <a:schemeClr val="accent1"/>
                </a:solidFill>
              </a:rPr>
              <a:t>dependence</a:t>
            </a:r>
            <a:r>
              <a:rPr lang="de-DE" sz="3600" kern="0" dirty="0">
                <a:solidFill>
                  <a:schemeClr val="accent1"/>
                </a:solidFill>
              </a:rPr>
              <a:t> </a:t>
            </a:r>
            <a:r>
              <a:rPr lang="de-DE" sz="3600" kern="0" dirty="0" err="1">
                <a:solidFill>
                  <a:schemeClr val="accent1"/>
                </a:solidFill>
              </a:rPr>
              <a:t>of</a:t>
            </a:r>
            <a:r>
              <a:rPr lang="de-DE" sz="3600" kern="0" dirty="0">
                <a:solidFill>
                  <a:schemeClr val="accent1"/>
                </a:solidFill>
              </a:rPr>
              <a:t> </a:t>
            </a:r>
            <a:r>
              <a:rPr lang="de-DE" sz="3600" kern="0" dirty="0" err="1">
                <a:solidFill>
                  <a:schemeClr val="accent1"/>
                </a:solidFill>
              </a:rPr>
              <a:t>the</a:t>
            </a:r>
            <a:r>
              <a:rPr lang="de-DE" sz="3600" kern="0" dirty="0">
                <a:solidFill>
                  <a:schemeClr val="accent1"/>
                </a:solidFill>
              </a:rPr>
              <a:t> CDW</a:t>
            </a:r>
          </a:p>
        </p:txBody>
      </p:sp>
      <p:pic>
        <p:nvPicPr>
          <p:cNvPr id="17" name="Picture 16">
            <a:extLst>
              <a:ext uri="{FF2B5EF4-FFF2-40B4-BE49-F238E27FC236}">
                <a16:creationId xmlns:a16="http://schemas.microsoft.com/office/drawing/2014/main" id="{ADECDCDA-1C82-254F-9E07-D4875B48D955}"/>
              </a:ext>
            </a:extLst>
          </p:cNvPr>
          <p:cNvPicPr/>
          <p:nvPr/>
        </p:nvPicPr>
        <p:blipFill rotWithShape="1">
          <a:blip r:embed="rId4">
            <a:extLst>
              <a:ext uri="{28A0092B-C50C-407E-A947-70E740481C1C}">
                <a14:useLocalDpi xmlns:a14="http://schemas.microsoft.com/office/drawing/2010/main"/>
              </a:ext>
            </a:extLst>
          </a:blip>
          <a:srcRect/>
          <a:stretch/>
        </p:blipFill>
        <p:spPr>
          <a:xfrm>
            <a:off x="762000" y="1825580"/>
            <a:ext cx="1938270" cy="2060620"/>
          </a:xfrm>
          <a:prstGeom prst="rect">
            <a:avLst/>
          </a:prstGeom>
        </p:spPr>
      </p:pic>
      <p:pic>
        <p:nvPicPr>
          <p:cNvPr id="20" name="Picture 19">
            <a:extLst>
              <a:ext uri="{FF2B5EF4-FFF2-40B4-BE49-F238E27FC236}">
                <a16:creationId xmlns:a16="http://schemas.microsoft.com/office/drawing/2014/main" id="{D2BF2D7D-860C-F849-B2E1-494997DA235A}"/>
              </a:ext>
            </a:extLst>
          </p:cNvPr>
          <p:cNvPicPr/>
          <p:nvPr/>
        </p:nvPicPr>
        <p:blipFill rotWithShape="1">
          <a:blip r:embed="rId5">
            <a:extLst>
              <a:ext uri="{28A0092B-C50C-407E-A947-70E740481C1C}">
                <a14:useLocalDpi xmlns:a14="http://schemas.microsoft.com/office/drawing/2010/main"/>
              </a:ext>
            </a:extLst>
          </a:blip>
          <a:srcRect/>
          <a:stretch/>
        </p:blipFill>
        <p:spPr>
          <a:xfrm>
            <a:off x="228600" y="1673180"/>
            <a:ext cx="685800" cy="762000"/>
          </a:xfrm>
          <a:prstGeom prst="rect">
            <a:avLst/>
          </a:prstGeom>
          <a:ln>
            <a:noFill/>
          </a:ln>
        </p:spPr>
      </p:pic>
      <p:pic>
        <p:nvPicPr>
          <p:cNvPr id="22" name="Picture 21">
            <a:extLst>
              <a:ext uri="{FF2B5EF4-FFF2-40B4-BE49-F238E27FC236}">
                <a16:creationId xmlns:a16="http://schemas.microsoft.com/office/drawing/2014/main" id="{6FA82928-FDA4-CC4B-BA98-AADB1B4D4184}"/>
              </a:ext>
            </a:extLst>
          </p:cNvPr>
          <p:cNvPicPr/>
          <p:nvPr/>
        </p:nvPicPr>
        <p:blipFill rotWithShape="1">
          <a:blip r:embed="rId6">
            <a:extLst>
              <a:ext uri="{28A0092B-C50C-407E-A947-70E740481C1C}">
                <a14:useLocalDpi xmlns:a14="http://schemas.microsoft.com/office/drawing/2010/main"/>
              </a:ext>
            </a:extLst>
          </a:blip>
          <a:srcRect/>
          <a:stretch/>
        </p:blipFill>
        <p:spPr>
          <a:xfrm>
            <a:off x="6877460" y="3293755"/>
            <a:ext cx="3232879" cy="3030845"/>
          </a:xfrm>
          <a:prstGeom prst="rect">
            <a:avLst/>
          </a:prstGeom>
        </p:spPr>
      </p:pic>
      <p:grpSp>
        <p:nvGrpSpPr>
          <p:cNvPr id="23" name="Group 22">
            <a:extLst>
              <a:ext uri="{FF2B5EF4-FFF2-40B4-BE49-F238E27FC236}">
                <a16:creationId xmlns:a16="http://schemas.microsoft.com/office/drawing/2014/main" id="{7C428330-F136-B046-9581-5C8AF3ACC7C8}"/>
              </a:ext>
            </a:extLst>
          </p:cNvPr>
          <p:cNvGrpSpPr/>
          <p:nvPr/>
        </p:nvGrpSpPr>
        <p:grpSpPr>
          <a:xfrm>
            <a:off x="3124200" y="3429000"/>
            <a:ext cx="2743200" cy="2514600"/>
            <a:chOff x="4275786" y="3581400"/>
            <a:chExt cx="2144332" cy="2470741"/>
          </a:xfrm>
        </p:grpSpPr>
        <p:pic>
          <p:nvPicPr>
            <p:cNvPr id="24" name="Picture 23">
              <a:extLst>
                <a:ext uri="{FF2B5EF4-FFF2-40B4-BE49-F238E27FC236}">
                  <a16:creationId xmlns:a16="http://schemas.microsoft.com/office/drawing/2014/main" id="{AFFE556C-C10F-9E42-A33E-AEF28B3683EC}"/>
                </a:ext>
              </a:extLst>
            </p:cNvPr>
            <p:cNvPicPr/>
            <p:nvPr/>
          </p:nvPicPr>
          <p:blipFill rotWithShape="1">
            <a:blip r:embed="rId7">
              <a:extLst>
                <a:ext uri="{28A0092B-C50C-407E-A947-70E740481C1C}">
                  <a14:useLocalDpi xmlns:a14="http://schemas.microsoft.com/office/drawing/2010/main"/>
                </a:ext>
              </a:extLst>
            </a:blip>
            <a:srcRect/>
            <a:stretch/>
          </p:blipFill>
          <p:spPr>
            <a:xfrm>
              <a:off x="4275786" y="3757991"/>
              <a:ext cx="2144332" cy="2294150"/>
            </a:xfrm>
            <a:prstGeom prst="rect">
              <a:avLst/>
            </a:prstGeom>
          </p:spPr>
        </p:pic>
        <p:sp>
          <p:nvSpPr>
            <p:cNvPr id="26" name="Rectangle 25">
              <a:extLst>
                <a:ext uri="{FF2B5EF4-FFF2-40B4-BE49-F238E27FC236}">
                  <a16:creationId xmlns:a16="http://schemas.microsoft.com/office/drawing/2014/main" id="{4CB20AF9-299E-A943-8598-4AF834FC7D16}"/>
                </a:ext>
              </a:extLst>
            </p:cNvPr>
            <p:cNvSpPr/>
            <p:nvPr/>
          </p:nvSpPr>
          <p:spPr>
            <a:xfrm>
              <a:off x="4419600" y="35814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1A78EE8-2D1A-E64E-A586-E406A26268DA}"/>
              </a:ext>
            </a:extLst>
          </p:cNvPr>
          <p:cNvSpPr txBox="1"/>
          <p:nvPr/>
        </p:nvSpPr>
        <p:spPr>
          <a:xfrm>
            <a:off x="228600" y="5930261"/>
            <a:ext cx="5438220" cy="369332"/>
          </a:xfrm>
          <a:prstGeom prst="rect">
            <a:avLst/>
          </a:prstGeom>
          <a:noFill/>
        </p:spPr>
        <p:txBody>
          <a:bodyPr wrap="none" rtlCol="0">
            <a:spAutoFit/>
          </a:bodyPr>
          <a:lstStyle/>
          <a:p>
            <a:r>
              <a:rPr lang="de-DE" dirty="0">
                <a:solidFill>
                  <a:srgbClr val="0432FF"/>
                </a:solidFill>
              </a:rPr>
              <a:t>H.-H. Kim et al. Phys. </a:t>
            </a:r>
            <a:r>
              <a:rPr lang="de-DE" dirty="0" err="1">
                <a:solidFill>
                  <a:srgbClr val="0432FF"/>
                </a:solidFill>
              </a:rPr>
              <a:t>Rev</a:t>
            </a:r>
            <a:r>
              <a:rPr lang="de-DE" dirty="0">
                <a:solidFill>
                  <a:srgbClr val="0432FF"/>
                </a:solidFill>
              </a:rPr>
              <a:t>. </a:t>
            </a:r>
            <a:r>
              <a:rPr lang="de-DE" dirty="0" err="1">
                <a:solidFill>
                  <a:srgbClr val="0432FF"/>
                </a:solidFill>
              </a:rPr>
              <a:t>Lett</a:t>
            </a:r>
            <a:r>
              <a:rPr lang="de-DE" dirty="0">
                <a:solidFill>
                  <a:srgbClr val="0432FF"/>
                </a:solidFill>
              </a:rPr>
              <a:t>. </a:t>
            </a:r>
            <a:r>
              <a:rPr lang="de-DE" b="1" dirty="0">
                <a:solidFill>
                  <a:srgbClr val="0432FF"/>
                </a:solidFill>
              </a:rPr>
              <a:t>126 </a:t>
            </a:r>
            <a:r>
              <a:rPr lang="de-DE" dirty="0">
                <a:solidFill>
                  <a:srgbClr val="0432FF"/>
                </a:solidFill>
              </a:rPr>
              <a:t>037002 (2021)</a:t>
            </a:r>
          </a:p>
        </p:txBody>
      </p:sp>
      <p:sp>
        <p:nvSpPr>
          <p:cNvPr id="2" name="Date Placeholder 1">
            <a:extLst>
              <a:ext uri="{FF2B5EF4-FFF2-40B4-BE49-F238E27FC236}">
                <a16:creationId xmlns:a16="http://schemas.microsoft.com/office/drawing/2014/main" id="{7EB5B79D-79F1-FA42-8BC6-3A6B877352AF}"/>
              </a:ext>
            </a:extLst>
          </p:cNvPr>
          <p:cNvSpPr>
            <a:spLocks noGrp="1"/>
          </p:cNvSpPr>
          <p:nvPr>
            <p:ph type="dt" sz="half" idx="10"/>
          </p:nvPr>
        </p:nvSpPr>
        <p:spPr/>
        <p:txBody>
          <a:bodyPr/>
          <a:lstStyle/>
          <a:p>
            <a:r>
              <a:rPr lang="de-DE"/>
              <a:t>21.07.2022</a:t>
            </a:r>
            <a:endParaRPr lang="de-DE" dirty="0"/>
          </a:p>
        </p:txBody>
      </p:sp>
      <p:sp>
        <p:nvSpPr>
          <p:cNvPr id="4" name="Slide Number Placeholder 3">
            <a:extLst>
              <a:ext uri="{FF2B5EF4-FFF2-40B4-BE49-F238E27FC236}">
                <a16:creationId xmlns:a16="http://schemas.microsoft.com/office/drawing/2014/main" id="{D8B5DF71-AAE5-AB45-A540-44387BBFDCEA}"/>
              </a:ext>
            </a:extLst>
          </p:cNvPr>
          <p:cNvSpPr>
            <a:spLocks noGrp="1"/>
          </p:cNvSpPr>
          <p:nvPr>
            <p:ph type="sldNum" sz="quarter" idx="12"/>
          </p:nvPr>
        </p:nvSpPr>
        <p:spPr/>
        <p:txBody>
          <a:bodyPr/>
          <a:lstStyle/>
          <a:p>
            <a:fld id="{61696EC4-B4CF-4701-AD06-A8439D6D8E12}" type="slidenum">
              <a:rPr lang="de-DE" smtClean="0"/>
              <a:t>27</a:t>
            </a:fld>
            <a:endParaRPr lang="de-DE"/>
          </a:p>
        </p:txBody>
      </p:sp>
    </p:spTree>
    <p:extLst>
      <p:ext uri="{BB962C8B-B14F-4D97-AF65-F5344CB8AC3E}">
        <p14:creationId xmlns:p14="http://schemas.microsoft.com/office/powerpoint/2010/main" val="1948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409AD120-B053-DC44-8DBC-664DE781AB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76600" y="1752600"/>
            <a:ext cx="4419600" cy="4419600"/>
          </a:xfrm>
          <a:prstGeom prst="rect">
            <a:avLst/>
          </a:prstGeom>
        </p:spPr>
      </p:pic>
      <p:sp>
        <p:nvSpPr>
          <p:cNvPr id="3" name="Title 2">
            <a:extLst>
              <a:ext uri="{FF2B5EF4-FFF2-40B4-BE49-F238E27FC236}">
                <a16:creationId xmlns:a16="http://schemas.microsoft.com/office/drawing/2014/main" id="{339A2D3D-136D-4FD6-BAD2-B1831228C713}"/>
              </a:ext>
            </a:extLst>
          </p:cNvPr>
          <p:cNvSpPr>
            <a:spLocks noGrp="1"/>
          </p:cNvSpPr>
          <p:nvPr>
            <p:ph type="title" idx="4294967295"/>
          </p:nvPr>
        </p:nvSpPr>
        <p:spPr>
          <a:xfrm>
            <a:off x="228600" y="76203"/>
            <a:ext cx="8312150" cy="496887"/>
          </a:xfrm>
        </p:spPr>
        <p:txBody>
          <a:bodyPr/>
          <a:lstStyle/>
          <a:p>
            <a:r>
              <a:rPr lang="en-US" sz="3200">
                <a:solidFill>
                  <a:schemeClr val="accent1"/>
                </a:solidFill>
              </a:rPr>
              <a:t>Uniaxial stress and 3D-order</a:t>
            </a:r>
            <a:endParaRPr lang="en-US" sz="3200" baseline="-25000">
              <a:solidFill>
                <a:schemeClr val="accent1"/>
              </a:solidFill>
            </a:endParaRPr>
          </a:p>
        </p:txBody>
      </p:sp>
      <p:sp>
        <p:nvSpPr>
          <p:cNvPr id="2" name="Date Placeholder 1">
            <a:extLst>
              <a:ext uri="{FF2B5EF4-FFF2-40B4-BE49-F238E27FC236}">
                <a16:creationId xmlns:a16="http://schemas.microsoft.com/office/drawing/2014/main" id="{9F8D0E9C-C12A-5343-92E4-8FCFBCADA4F2}"/>
              </a:ext>
            </a:extLst>
          </p:cNvPr>
          <p:cNvSpPr>
            <a:spLocks noGrp="1"/>
          </p:cNvSpPr>
          <p:nvPr>
            <p:ph type="dt" sz="half" idx="10"/>
          </p:nvPr>
        </p:nvSpPr>
        <p:spPr/>
        <p:txBody>
          <a:bodyPr/>
          <a:lstStyle/>
          <a:p>
            <a:r>
              <a:rPr lang="de-DE"/>
              <a:t>02/07/2020</a:t>
            </a:r>
            <a:endParaRPr lang="en-US"/>
          </a:p>
        </p:txBody>
      </p:sp>
      <p:sp>
        <p:nvSpPr>
          <p:cNvPr id="27" name="Rectangle 26">
            <a:extLst>
              <a:ext uri="{FF2B5EF4-FFF2-40B4-BE49-F238E27FC236}">
                <a16:creationId xmlns:a16="http://schemas.microsoft.com/office/drawing/2014/main" id="{D0207608-6E4B-EF40-9564-C625DD851028}"/>
              </a:ext>
            </a:extLst>
          </p:cNvPr>
          <p:cNvSpPr/>
          <p:nvPr/>
        </p:nvSpPr>
        <p:spPr>
          <a:xfrm>
            <a:off x="695459" y="1086437"/>
            <a:ext cx="1953945" cy="881169"/>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EE4771-D754-D844-83D8-AF3138B063D9}"/>
              </a:ext>
            </a:extLst>
          </p:cNvPr>
          <p:cNvSpPr/>
          <p:nvPr/>
        </p:nvSpPr>
        <p:spPr>
          <a:xfrm>
            <a:off x="631468" y="1872771"/>
            <a:ext cx="135678" cy="1477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83266D3-9FE3-574A-9F90-807336F4648C}"/>
              </a:ext>
            </a:extLst>
          </p:cNvPr>
          <p:cNvSpPr txBox="1"/>
          <p:nvPr/>
        </p:nvSpPr>
        <p:spPr>
          <a:xfrm>
            <a:off x="323687" y="1916668"/>
            <a:ext cx="308097" cy="338555"/>
          </a:xfrm>
          <a:prstGeom prst="rect">
            <a:avLst/>
          </a:prstGeom>
          <a:noFill/>
        </p:spPr>
        <p:txBody>
          <a:bodyPr wrap="none" rtlCol="0">
            <a:spAutoFit/>
          </a:bodyPr>
          <a:lstStyle/>
          <a:p>
            <a:pPr algn="ctr"/>
            <a:r>
              <a:rPr lang="el-GR" sz="1600" b="1">
                <a:solidFill>
                  <a:schemeClr val="accent2"/>
                </a:solidFill>
                <a:latin typeface="+mj-lt"/>
              </a:rPr>
              <a:t>Γ</a:t>
            </a:r>
            <a:endParaRPr lang="en-US" sz="1600">
              <a:solidFill>
                <a:schemeClr val="accent2"/>
              </a:solidFill>
              <a:latin typeface="+mj-lt"/>
            </a:endParaRPr>
          </a:p>
        </p:txBody>
      </p:sp>
      <p:sp>
        <p:nvSpPr>
          <p:cNvPr id="30" name="Oval 29">
            <a:extLst>
              <a:ext uri="{FF2B5EF4-FFF2-40B4-BE49-F238E27FC236}">
                <a16:creationId xmlns:a16="http://schemas.microsoft.com/office/drawing/2014/main" id="{E3D8CBAC-60F6-AA45-9999-909B52D24441}"/>
              </a:ext>
            </a:extLst>
          </p:cNvPr>
          <p:cNvSpPr/>
          <p:nvPr/>
        </p:nvSpPr>
        <p:spPr>
          <a:xfrm>
            <a:off x="1881483" y="1086437"/>
            <a:ext cx="51494" cy="881169"/>
          </a:xfrm>
          <a:prstGeom prst="ellipse">
            <a:avLst/>
          </a:prstGeom>
          <a:gradFill flip="none" rotWithShape="1">
            <a:gsLst>
              <a:gs pos="72200">
                <a:schemeClr val="accent6">
                  <a:lumMod val="60000"/>
                  <a:lumOff val="40000"/>
                </a:schemeClr>
              </a:gs>
              <a:gs pos="25000">
                <a:schemeClr val="accent6">
                  <a:lumMod val="60000"/>
                  <a:lumOff val="40000"/>
                </a:schemeClr>
              </a:gs>
              <a:gs pos="0">
                <a:schemeClr val="accent6">
                  <a:lumMod val="20000"/>
                  <a:lumOff val="80000"/>
                </a:schemeClr>
              </a:gs>
              <a:gs pos="50000">
                <a:schemeClr val="accent6">
                  <a:lumMod val="75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a16="http://schemas.microsoft.com/office/drawing/2014/main" id="{3C7AF074-32AC-4846-9E20-097603832199}"/>
              </a:ext>
            </a:extLst>
          </p:cNvPr>
          <p:cNvSpPr txBox="1"/>
          <p:nvPr/>
        </p:nvSpPr>
        <p:spPr>
          <a:xfrm>
            <a:off x="1895803" y="1352567"/>
            <a:ext cx="559769" cy="369331"/>
          </a:xfrm>
          <a:prstGeom prst="rect">
            <a:avLst/>
          </a:prstGeom>
          <a:noFill/>
        </p:spPr>
        <p:txBody>
          <a:bodyPr wrap="none" rtlCol="0">
            <a:spAutoFit/>
          </a:bodyPr>
          <a:lstStyle/>
          <a:p>
            <a:r>
              <a:rPr lang="en-US">
                <a:solidFill>
                  <a:schemeClr val="accent2"/>
                </a:solidFill>
              </a:rPr>
              <a:t>Q</a:t>
            </a:r>
            <a:r>
              <a:rPr lang="en-US" baseline="-25000">
                <a:solidFill>
                  <a:schemeClr val="accent2"/>
                </a:solidFill>
              </a:rPr>
              <a:t>2D</a:t>
            </a:r>
          </a:p>
        </p:txBody>
      </p:sp>
      <p:sp>
        <p:nvSpPr>
          <p:cNvPr id="20" name="Rectangle 19">
            <a:extLst>
              <a:ext uri="{FF2B5EF4-FFF2-40B4-BE49-F238E27FC236}">
                <a16:creationId xmlns:a16="http://schemas.microsoft.com/office/drawing/2014/main" id="{A1ACFCBA-743F-1840-A52D-4AF2648CC3A8}"/>
              </a:ext>
            </a:extLst>
          </p:cNvPr>
          <p:cNvSpPr/>
          <p:nvPr/>
        </p:nvSpPr>
        <p:spPr>
          <a:xfrm>
            <a:off x="695459" y="1532729"/>
            <a:ext cx="1953945" cy="439868"/>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F6B3F2-4A7B-3F4B-9E70-6E1CD530BBC4}"/>
                  </a:ext>
                </a:extLst>
              </p:cNvPr>
              <p:cNvSpPr txBox="1"/>
              <p:nvPr/>
            </p:nvSpPr>
            <p:spPr>
              <a:xfrm>
                <a:off x="228600" y="1340759"/>
                <a:ext cx="470000" cy="3077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0.5</m:t>
                      </m:r>
                    </m:oMath>
                  </m:oMathPara>
                </a14:m>
                <a:endParaRPr lang="de-DE" sz="1400"/>
              </a:p>
            </p:txBody>
          </p:sp>
        </mc:Choice>
        <mc:Fallback xmlns="">
          <p:sp>
            <p:nvSpPr>
              <p:cNvPr id="21" name="TextBox 20">
                <a:extLst>
                  <a:ext uri="{FF2B5EF4-FFF2-40B4-BE49-F238E27FC236}">
                    <a16:creationId xmlns:a16="http://schemas.microsoft.com/office/drawing/2014/main" id="{19F6B3F2-4A7B-3F4B-9E70-6E1CD530BBC4}"/>
                  </a:ext>
                </a:extLst>
              </p:cNvPr>
              <p:cNvSpPr txBox="1">
                <a:spLocks noRot="1" noChangeAspect="1" noMove="1" noResize="1" noEditPoints="1" noAdjustHandles="1" noChangeArrowheads="1" noChangeShapeType="1" noTextEdit="1"/>
              </p:cNvSpPr>
              <p:nvPr/>
            </p:nvSpPr>
            <p:spPr>
              <a:xfrm>
                <a:off x="228600" y="1340759"/>
                <a:ext cx="470000" cy="307776"/>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E8EDDC9-6FBC-C244-9DAF-8E94C884AB44}"/>
                  </a:ext>
                </a:extLst>
              </p:cNvPr>
              <p:cNvSpPr txBox="1"/>
              <p:nvPr/>
            </p:nvSpPr>
            <p:spPr>
              <a:xfrm>
                <a:off x="325432" y="860835"/>
                <a:ext cx="333746" cy="3077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1</m:t>
                      </m:r>
                    </m:oMath>
                  </m:oMathPara>
                </a14:m>
                <a:endParaRPr lang="de-DE" sz="1400"/>
              </a:p>
            </p:txBody>
          </p:sp>
        </mc:Choice>
        <mc:Fallback xmlns="">
          <p:sp>
            <p:nvSpPr>
              <p:cNvPr id="22" name="TextBox 21">
                <a:extLst>
                  <a:ext uri="{FF2B5EF4-FFF2-40B4-BE49-F238E27FC236}">
                    <a16:creationId xmlns:a16="http://schemas.microsoft.com/office/drawing/2014/main" id="{BE8EDDC9-6FBC-C244-9DAF-8E94C884AB44}"/>
                  </a:ext>
                </a:extLst>
              </p:cNvPr>
              <p:cNvSpPr txBox="1">
                <a:spLocks noRot="1" noChangeAspect="1" noMove="1" noResize="1" noEditPoints="1" noAdjustHandles="1" noChangeArrowheads="1" noChangeShapeType="1" noTextEdit="1"/>
              </p:cNvSpPr>
              <p:nvPr/>
            </p:nvSpPr>
            <p:spPr>
              <a:xfrm>
                <a:off x="325432" y="860835"/>
                <a:ext cx="333746" cy="307776"/>
              </a:xfrm>
              <a:prstGeom prst="rect">
                <a:avLst/>
              </a:prstGeom>
              <a:blipFill>
                <a:blip r:embed="rId4"/>
                <a:stretch>
                  <a:fillRect/>
                </a:stretch>
              </a:blipFill>
            </p:spPr>
            <p:txBody>
              <a:bodyPr/>
              <a:lstStyle/>
              <a:p>
                <a:r>
                  <a:rPr lang="de-DE">
                    <a:noFill/>
                  </a:rPr>
                  <a:t> </a:t>
                </a:r>
              </a:p>
            </p:txBody>
          </p:sp>
        </mc:Fallback>
      </mc:AlternateContent>
      <p:cxnSp>
        <p:nvCxnSpPr>
          <p:cNvPr id="23" name="Straight Arrow Connector 22">
            <a:extLst>
              <a:ext uri="{FF2B5EF4-FFF2-40B4-BE49-F238E27FC236}">
                <a16:creationId xmlns:a16="http://schemas.microsoft.com/office/drawing/2014/main" id="{83C07764-2C9D-704A-8BA1-0A161029B6C3}"/>
              </a:ext>
            </a:extLst>
          </p:cNvPr>
          <p:cNvCxnSpPr>
            <a:cxnSpLocks/>
          </p:cNvCxnSpPr>
          <p:nvPr/>
        </p:nvCxnSpPr>
        <p:spPr>
          <a:xfrm flipV="1">
            <a:off x="695459" y="764850"/>
            <a:ext cx="0" cy="11797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7659C2-5735-F048-9399-909836A2D514}"/>
              </a:ext>
            </a:extLst>
          </p:cNvPr>
          <p:cNvCxnSpPr>
            <a:cxnSpLocks/>
          </p:cNvCxnSpPr>
          <p:nvPr/>
        </p:nvCxnSpPr>
        <p:spPr>
          <a:xfrm>
            <a:off x="714286" y="1968818"/>
            <a:ext cx="22444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B896EE8-9337-B946-BF48-D3B38CFD1DBD}"/>
                  </a:ext>
                </a:extLst>
              </p:cNvPr>
              <p:cNvSpPr/>
              <p:nvPr/>
            </p:nvSpPr>
            <p:spPr>
              <a:xfrm>
                <a:off x="325432" y="476895"/>
                <a:ext cx="3690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ℓ</m:t>
                      </m:r>
                    </m:oMath>
                  </m:oMathPara>
                </a14:m>
                <a:endParaRPr lang="de-DE"/>
              </a:p>
            </p:txBody>
          </p:sp>
        </mc:Choice>
        <mc:Fallback xmlns="">
          <p:sp>
            <p:nvSpPr>
              <p:cNvPr id="25" name="Rectangle 24">
                <a:extLst>
                  <a:ext uri="{FF2B5EF4-FFF2-40B4-BE49-F238E27FC236}">
                    <a16:creationId xmlns:a16="http://schemas.microsoft.com/office/drawing/2014/main" id="{4B896EE8-9337-B946-BF48-D3B38CFD1DBD}"/>
                  </a:ext>
                </a:extLst>
              </p:cNvPr>
              <p:cNvSpPr>
                <a:spLocks noRot="1" noChangeAspect="1" noMove="1" noResize="1" noEditPoints="1" noAdjustHandles="1" noChangeArrowheads="1" noChangeShapeType="1" noTextEdit="1"/>
              </p:cNvSpPr>
              <p:nvPr/>
            </p:nvSpPr>
            <p:spPr>
              <a:xfrm>
                <a:off x="325432" y="476895"/>
                <a:ext cx="369012"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DF2CE9D-7F4F-9340-898F-862F058E206E}"/>
                  </a:ext>
                </a:extLst>
              </p:cNvPr>
              <p:cNvSpPr/>
              <p:nvPr/>
            </p:nvSpPr>
            <p:spPr>
              <a:xfrm>
                <a:off x="2746237" y="1916668"/>
                <a:ext cx="417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𝓀</m:t>
                      </m:r>
                    </m:oMath>
                  </m:oMathPara>
                </a14:m>
                <a:endParaRPr lang="de-DE"/>
              </a:p>
            </p:txBody>
          </p:sp>
        </mc:Choice>
        <mc:Fallback xmlns="">
          <p:sp>
            <p:nvSpPr>
              <p:cNvPr id="26" name="Rectangle 25">
                <a:extLst>
                  <a:ext uri="{FF2B5EF4-FFF2-40B4-BE49-F238E27FC236}">
                    <a16:creationId xmlns:a16="http://schemas.microsoft.com/office/drawing/2014/main" id="{DDF2CE9D-7F4F-9340-898F-862F058E206E}"/>
                  </a:ext>
                </a:extLst>
              </p:cNvPr>
              <p:cNvSpPr>
                <a:spLocks noRot="1" noChangeAspect="1" noMove="1" noResize="1" noEditPoints="1" noAdjustHandles="1" noChangeArrowheads="1" noChangeShapeType="1" noTextEdit="1"/>
              </p:cNvSpPr>
              <p:nvPr/>
            </p:nvSpPr>
            <p:spPr>
              <a:xfrm>
                <a:off x="2746237" y="1916668"/>
                <a:ext cx="417358" cy="369332"/>
              </a:xfrm>
              <a:prstGeom prst="rect">
                <a:avLst/>
              </a:prstGeom>
              <a:blipFill>
                <a:blip r:embed="rId6"/>
                <a:stretch>
                  <a:fillRect/>
                </a:stretch>
              </a:blipFill>
            </p:spPr>
            <p:txBody>
              <a:bodyPr/>
              <a:lstStyle/>
              <a:p>
                <a:r>
                  <a:rPr lang="de-DE">
                    <a:noFill/>
                  </a:rPr>
                  <a:t> </a:t>
                </a:r>
              </a:p>
            </p:txBody>
          </p:sp>
        </mc:Fallback>
      </mc:AlternateContent>
      <p:pic>
        <p:nvPicPr>
          <p:cNvPr id="55" name="Picture 54">
            <a:extLst>
              <a:ext uri="{FF2B5EF4-FFF2-40B4-BE49-F238E27FC236}">
                <a16:creationId xmlns:a16="http://schemas.microsoft.com/office/drawing/2014/main" id="{7334DE0E-F825-DC41-B631-E4C8A406ABD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76600" y="1752600"/>
            <a:ext cx="4419600" cy="4419600"/>
          </a:xfrm>
          <a:prstGeom prst="rect">
            <a:avLst/>
          </a:prstGeom>
        </p:spPr>
      </p:pic>
      <p:pic>
        <p:nvPicPr>
          <p:cNvPr id="56" name="Picture 55">
            <a:extLst>
              <a:ext uri="{FF2B5EF4-FFF2-40B4-BE49-F238E27FC236}">
                <a16:creationId xmlns:a16="http://schemas.microsoft.com/office/drawing/2014/main" id="{19005C9E-C43D-324D-8848-1A0CC9037AF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76600" y="1752600"/>
            <a:ext cx="4419600" cy="4419600"/>
          </a:xfrm>
          <a:prstGeom prst="rect">
            <a:avLst/>
          </a:prstGeom>
        </p:spPr>
      </p:pic>
      <p:pic>
        <p:nvPicPr>
          <p:cNvPr id="57" name="Picture 56">
            <a:extLst>
              <a:ext uri="{FF2B5EF4-FFF2-40B4-BE49-F238E27FC236}">
                <a16:creationId xmlns:a16="http://schemas.microsoft.com/office/drawing/2014/main" id="{1B3F545B-9DA4-3C4E-A3B9-B823C07E85D8}"/>
              </a:ext>
            </a:extLst>
          </p:cNvPr>
          <p:cNvPicPr>
            <a:picLocks noChangeAspect="1"/>
          </p:cNvPicPr>
          <p:nvPr/>
        </p:nvPicPr>
        <p:blipFill>
          <a:blip r:embed="rId9">
            <a:alphaModFix amt="50000"/>
            <a:extLst>
              <a:ext uri="{28A0092B-C50C-407E-A947-70E740481C1C}">
                <a14:useLocalDpi xmlns:a14="http://schemas.microsoft.com/office/drawing/2010/main"/>
              </a:ext>
            </a:extLst>
          </a:blip>
          <a:stretch>
            <a:fillRect/>
          </a:stretch>
        </p:blipFill>
        <p:spPr>
          <a:xfrm>
            <a:off x="3276600" y="1752600"/>
            <a:ext cx="4419600" cy="4419600"/>
          </a:xfrm>
          <a:prstGeom prst="rect">
            <a:avLst/>
          </a:prstGeom>
        </p:spPr>
      </p:pic>
      <p:sp>
        <p:nvSpPr>
          <p:cNvPr id="35" name="TextBox 34">
            <a:extLst>
              <a:ext uri="{FF2B5EF4-FFF2-40B4-BE49-F238E27FC236}">
                <a16:creationId xmlns:a16="http://schemas.microsoft.com/office/drawing/2014/main" id="{7A46E009-BC3D-F146-9397-4907417531D3}"/>
              </a:ext>
            </a:extLst>
          </p:cNvPr>
          <p:cNvSpPr txBox="1"/>
          <p:nvPr/>
        </p:nvSpPr>
        <p:spPr>
          <a:xfrm>
            <a:off x="304800" y="5943600"/>
            <a:ext cx="5319085" cy="338554"/>
          </a:xfrm>
          <a:prstGeom prst="rect">
            <a:avLst/>
          </a:prstGeom>
          <a:noFill/>
        </p:spPr>
        <p:txBody>
          <a:bodyPr wrap="none" rtlCol="0">
            <a:spAutoFit/>
          </a:bodyPr>
          <a:lstStyle/>
          <a:p>
            <a:r>
              <a:rPr lang="de-DE" sz="1600">
                <a:solidFill>
                  <a:srgbClr val="0432FF"/>
                </a:solidFill>
              </a:rPr>
              <a:t>H.-H. Kim, S. M. </a:t>
            </a:r>
            <a:r>
              <a:rPr lang="de-DE" sz="1600" err="1">
                <a:solidFill>
                  <a:srgbClr val="0432FF"/>
                </a:solidFill>
              </a:rPr>
              <a:t>Souliou</a:t>
            </a:r>
            <a:r>
              <a:rPr lang="de-DE" sz="1600">
                <a:solidFill>
                  <a:srgbClr val="0432FF"/>
                </a:solidFill>
              </a:rPr>
              <a:t> et al. Science </a:t>
            </a:r>
            <a:r>
              <a:rPr lang="de-DE" sz="1600" b="1">
                <a:solidFill>
                  <a:srgbClr val="0432FF"/>
                </a:solidFill>
              </a:rPr>
              <a:t>362</a:t>
            </a:r>
            <a:r>
              <a:rPr lang="de-DE" sz="1600">
                <a:solidFill>
                  <a:srgbClr val="0432FF"/>
                </a:solidFill>
              </a:rPr>
              <a:t>, 1040</a:t>
            </a:r>
            <a:r>
              <a:rPr lang="de-DE" sz="1600" i="1">
                <a:solidFill>
                  <a:srgbClr val="0432FF"/>
                </a:solidFill>
              </a:rPr>
              <a:t> </a:t>
            </a:r>
            <a:r>
              <a:rPr lang="de-DE" sz="1600">
                <a:solidFill>
                  <a:srgbClr val="0432FF"/>
                </a:solidFill>
              </a:rPr>
              <a:t>(2018)</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9B4BE05C-1E5D-7949-A084-8E714CE66407}"/>
                  </a:ext>
                </a:extLst>
              </p:cNvPr>
              <p:cNvSpPr/>
              <p:nvPr/>
            </p:nvSpPr>
            <p:spPr>
              <a:xfrm>
                <a:off x="6096000" y="1600200"/>
                <a:ext cx="47000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800" i="1">
                          <a:latin typeface="Cambria Math" panose="02040503050406030204" pitchFamily="18" charset="0"/>
                          <a:ea typeface="Cambria Math" panose="02040503050406030204" pitchFamily="18" charset="0"/>
                        </a:rPr>
                        <m:t>ℓ</m:t>
                      </m:r>
                    </m:oMath>
                  </m:oMathPara>
                </a14:m>
                <a:endParaRPr lang="de-DE" sz="2800"/>
              </a:p>
            </p:txBody>
          </p:sp>
        </mc:Choice>
        <mc:Fallback xmlns="">
          <p:sp>
            <p:nvSpPr>
              <p:cNvPr id="36" name="Rectangle 35">
                <a:extLst>
                  <a:ext uri="{FF2B5EF4-FFF2-40B4-BE49-F238E27FC236}">
                    <a16:creationId xmlns:a16="http://schemas.microsoft.com/office/drawing/2014/main" id="{9B4BE05C-1E5D-7949-A084-8E714CE66407}"/>
                  </a:ext>
                </a:extLst>
              </p:cNvPr>
              <p:cNvSpPr>
                <a:spLocks noRot="1" noChangeAspect="1" noMove="1" noResize="1" noEditPoints="1" noAdjustHandles="1" noChangeArrowheads="1" noChangeShapeType="1" noTextEdit="1"/>
              </p:cNvSpPr>
              <p:nvPr/>
            </p:nvSpPr>
            <p:spPr>
              <a:xfrm>
                <a:off x="6096000" y="1600200"/>
                <a:ext cx="470000" cy="523220"/>
              </a:xfrm>
              <a:prstGeom prst="rect">
                <a:avLst/>
              </a:prstGeom>
              <a:blipFill>
                <a:blip r:embed="rId10"/>
                <a:stretch>
                  <a:fillRect/>
                </a:stretch>
              </a:blipFill>
            </p:spPr>
            <p:txBody>
              <a:bodyPr/>
              <a:lstStyle/>
              <a:p>
                <a:r>
                  <a:rPr lang="de-DE">
                    <a:noFill/>
                  </a:rPr>
                  <a:t> </a:t>
                </a:r>
              </a:p>
            </p:txBody>
          </p:sp>
        </mc:Fallback>
      </mc:AlternateContent>
      <p:sp>
        <p:nvSpPr>
          <p:cNvPr id="37" name="TextBox 36">
            <a:extLst>
              <a:ext uri="{FF2B5EF4-FFF2-40B4-BE49-F238E27FC236}">
                <a16:creationId xmlns:a16="http://schemas.microsoft.com/office/drawing/2014/main" id="{55BE09E3-9F8A-364B-A04C-B42DBEFC3D8A}"/>
              </a:ext>
            </a:extLst>
          </p:cNvPr>
          <p:cNvSpPr txBox="1"/>
          <p:nvPr/>
        </p:nvSpPr>
        <p:spPr>
          <a:xfrm>
            <a:off x="4724400" y="1905000"/>
            <a:ext cx="312906" cy="369332"/>
          </a:xfrm>
          <a:prstGeom prst="rect">
            <a:avLst/>
          </a:prstGeom>
          <a:noFill/>
        </p:spPr>
        <p:txBody>
          <a:bodyPr wrap="none" rtlCol="0">
            <a:spAutoFit/>
          </a:bodyPr>
          <a:lstStyle/>
          <a:p>
            <a:r>
              <a:rPr lang="de-DE"/>
              <a:t>0</a:t>
            </a:r>
          </a:p>
        </p:txBody>
      </p:sp>
      <p:sp>
        <p:nvSpPr>
          <p:cNvPr id="38" name="TextBox 37">
            <a:extLst>
              <a:ext uri="{FF2B5EF4-FFF2-40B4-BE49-F238E27FC236}">
                <a16:creationId xmlns:a16="http://schemas.microsoft.com/office/drawing/2014/main" id="{35E1AD8F-FBF2-3346-A4A5-3BE7BC0DA614}"/>
              </a:ext>
            </a:extLst>
          </p:cNvPr>
          <p:cNvSpPr txBox="1"/>
          <p:nvPr/>
        </p:nvSpPr>
        <p:spPr>
          <a:xfrm>
            <a:off x="6781800" y="1905000"/>
            <a:ext cx="312906" cy="369332"/>
          </a:xfrm>
          <a:prstGeom prst="rect">
            <a:avLst/>
          </a:prstGeom>
          <a:noFill/>
        </p:spPr>
        <p:txBody>
          <a:bodyPr wrap="none" rtlCol="0">
            <a:spAutoFit/>
          </a:bodyPr>
          <a:lstStyle/>
          <a:p>
            <a:r>
              <a:rPr lang="de-DE"/>
              <a:t>1</a:t>
            </a:r>
          </a:p>
        </p:txBody>
      </p:sp>
      <p:sp>
        <p:nvSpPr>
          <p:cNvPr id="39" name="TextBox 38">
            <a:extLst>
              <a:ext uri="{FF2B5EF4-FFF2-40B4-BE49-F238E27FC236}">
                <a16:creationId xmlns:a16="http://schemas.microsoft.com/office/drawing/2014/main" id="{116153E2-31CF-A74A-BFF8-FA1ECECFF7D5}"/>
              </a:ext>
            </a:extLst>
          </p:cNvPr>
          <p:cNvSpPr txBox="1"/>
          <p:nvPr/>
        </p:nvSpPr>
        <p:spPr>
          <a:xfrm>
            <a:off x="5715000" y="1905000"/>
            <a:ext cx="505267" cy="369332"/>
          </a:xfrm>
          <a:prstGeom prst="rect">
            <a:avLst/>
          </a:prstGeom>
          <a:noFill/>
        </p:spPr>
        <p:txBody>
          <a:bodyPr wrap="none" rtlCol="0">
            <a:spAutoFit/>
          </a:bodyPr>
          <a:lstStyle/>
          <a:p>
            <a:r>
              <a:rPr lang="de-DE"/>
              <a:t>0.5</a:t>
            </a:r>
          </a:p>
        </p:txBody>
      </p:sp>
      <p:grpSp>
        <p:nvGrpSpPr>
          <p:cNvPr id="7" name="Group 6">
            <a:extLst>
              <a:ext uri="{FF2B5EF4-FFF2-40B4-BE49-F238E27FC236}">
                <a16:creationId xmlns:a16="http://schemas.microsoft.com/office/drawing/2014/main" id="{06EF62C8-1AB7-9BE9-3EAA-85B91B232DFC}"/>
              </a:ext>
            </a:extLst>
          </p:cNvPr>
          <p:cNvGrpSpPr/>
          <p:nvPr/>
        </p:nvGrpSpPr>
        <p:grpSpPr>
          <a:xfrm>
            <a:off x="5075042" y="4267200"/>
            <a:ext cx="644728" cy="1125794"/>
            <a:chOff x="2103242" y="3726875"/>
            <a:chExt cx="644728" cy="1125794"/>
          </a:xfrm>
        </p:grpSpPr>
        <p:cxnSp>
          <p:nvCxnSpPr>
            <p:cNvPr id="13" name="Straight Connector 12">
              <a:extLst>
                <a:ext uri="{FF2B5EF4-FFF2-40B4-BE49-F238E27FC236}">
                  <a16:creationId xmlns:a16="http://schemas.microsoft.com/office/drawing/2014/main" id="{5AE84A08-A152-FCF9-34CA-C5C06026A174}"/>
                </a:ext>
              </a:extLst>
            </p:cNvPr>
            <p:cNvCxnSpPr/>
            <p:nvPr/>
          </p:nvCxnSpPr>
          <p:spPr>
            <a:xfrm flipV="1">
              <a:off x="2277077" y="4184075"/>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F8B292-15A9-7B46-3E2B-38ED6789FB8D}"/>
                </a:ext>
              </a:extLst>
            </p:cNvPr>
            <p:cNvSpPr txBox="1"/>
            <p:nvPr/>
          </p:nvSpPr>
          <p:spPr>
            <a:xfrm>
              <a:off x="2103242" y="3726875"/>
              <a:ext cx="644728" cy="430887"/>
            </a:xfrm>
            <a:prstGeom prst="rect">
              <a:avLst/>
            </a:prstGeom>
            <a:noFill/>
          </p:spPr>
          <p:txBody>
            <a:bodyPr wrap="none" rtlCol="0">
              <a:spAutoFit/>
            </a:bodyPr>
            <a:lstStyle/>
            <a:p>
              <a:r>
                <a:rPr lang="en-US" sz="2200"/>
                <a:t>Q</a:t>
              </a:r>
              <a:r>
                <a:rPr lang="en-US" sz="2200" baseline="-25000"/>
                <a:t>2D</a:t>
              </a:r>
            </a:p>
          </p:txBody>
        </p:sp>
      </p:grpSp>
      <p:grpSp>
        <p:nvGrpSpPr>
          <p:cNvPr id="15" name="Group 14">
            <a:extLst>
              <a:ext uri="{FF2B5EF4-FFF2-40B4-BE49-F238E27FC236}">
                <a16:creationId xmlns:a16="http://schemas.microsoft.com/office/drawing/2014/main" id="{8EA626AC-CD17-D3EA-1DEF-A30304A2FBA1}"/>
              </a:ext>
            </a:extLst>
          </p:cNvPr>
          <p:cNvGrpSpPr/>
          <p:nvPr/>
        </p:nvGrpSpPr>
        <p:grpSpPr>
          <a:xfrm>
            <a:off x="6248400" y="4267203"/>
            <a:ext cx="705000" cy="1125791"/>
            <a:chOff x="2297883" y="3761224"/>
            <a:chExt cx="705000" cy="1125791"/>
          </a:xfrm>
        </p:grpSpPr>
        <p:cxnSp>
          <p:nvCxnSpPr>
            <p:cNvPr id="16" name="Straight Connector 15">
              <a:extLst>
                <a:ext uri="{FF2B5EF4-FFF2-40B4-BE49-F238E27FC236}">
                  <a16:creationId xmlns:a16="http://schemas.microsoft.com/office/drawing/2014/main" id="{14BBC208-CF23-3E79-66D1-7A9411FC4422}"/>
                </a:ext>
              </a:extLst>
            </p:cNvPr>
            <p:cNvCxnSpPr/>
            <p:nvPr/>
          </p:nvCxnSpPr>
          <p:spPr>
            <a:xfrm flipV="1">
              <a:off x="2297883" y="4218421"/>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BAB95DD-C41F-54FD-906B-AEC7B9D547DB}"/>
                </a:ext>
              </a:extLst>
            </p:cNvPr>
            <p:cNvSpPr txBox="1"/>
            <p:nvPr/>
          </p:nvSpPr>
          <p:spPr>
            <a:xfrm>
              <a:off x="2358155" y="3761224"/>
              <a:ext cx="644728" cy="430887"/>
            </a:xfrm>
            <a:prstGeom prst="rect">
              <a:avLst/>
            </a:prstGeom>
            <a:noFill/>
          </p:spPr>
          <p:txBody>
            <a:bodyPr wrap="none" rtlCol="0">
              <a:spAutoFit/>
            </a:bodyPr>
            <a:lstStyle/>
            <a:p>
              <a:r>
                <a:rPr lang="en-US" sz="2200"/>
                <a:t>Q</a:t>
              </a:r>
              <a:r>
                <a:rPr lang="en-US" sz="2200" baseline="-25000"/>
                <a:t>3D</a:t>
              </a:r>
            </a:p>
          </p:txBody>
        </p:sp>
      </p:grpSp>
    </p:spTree>
    <p:extLst>
      <p:ext uri="{BB962C8B-B14F-4D97-AF65-F5344CB8AC3E}">
        <p14:creationId xmlns:p14="http://schemas.microsoft.com/office/powerpoint/2010/main" val="188365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A2D3D-136D-4FD6-BAD2-B1831228C713}"/>
              </a:ext>
            </a:extLst>
          </p:cNvPr>
          <p:cNvSpPr>
            <a:spLocks noGrp="1"/>
          </p:cNvSpPr>
          <p:nvPr>
            <p:ph type="title" idx="4294967295"/>
          </p:nvPr>
        </p:nvSpPr>
        <p:spPr>
          <a:xfrm>
            <a:off x="228600" y="76203"/>
            <a:ext cx="8312150" cy="496887"/>
          </a:xfrm>
        </p:spPr>
        <p:txBody>
          <a:bodyPr/>
          <a:lstStyle/>
          <a:p>
            <a:r>
              <a:rPr lang="en-US" sz="3200" dirty="0">
                <a:solidFill>
                  <a:schemeClr val="accent1"/>
                </a:solidFill>
              </a:rPr>
              <a:t>Uniaxial stress and 3D-order</a:t>
            </a:r>
            <a:endParaRPr lang="en-US" sz="3200" baseline="-25000" dirty="0">
              <a:solidFill>
                <a:schemeClr val="accent1"/>
              </a:solidFill>
            </a:endParaRPr>
          </a:p>
        </p:txBody>
      </p:sp>
      <p:sp>
        <p:nvSpPr>
          <p:cNvPr id="2" name="Date Placeholder 1">
            <a:extLst>
              <a:ext uri="{FF2B5EF4-FFF2-40B4-BE49-F238E27FC236}">
                <a16:creationId xmlns:a16="http://schemas.microsoft.com/office/drawing/2014/main" id="{9F8D0E9C-C12A-5343-92E4-8FCFBCADA4F2}"/>
              </a:ext>
            </a:extLst>
          </p:cNvPr>
          <p:cNvSpPr>
            <a:spLocks noGrp="1"/>
          </p:cNvSpPr>
          <p:nvPr>
            <p:ph type="dt" sz="half" idx="10"/>
          </p:nvPr>
        </p:nvSpPr>
        <p:spPr/>
        <p:txBody>
          <a:bodyPr/>
          <a:lstStyle/>
          <a:p>
            <a:r>
              <a:rPr lang="de-DE"/>
              <a:t>02/07/2020</a:t>
            </a:r>
            <a:endParaRPr lang="en-US"/>
          </a:p>
        </p:txBody>
      </p:sp>
      <p:sp>
        <p:nvSpPr>
          <p:cNvPr id="27" name="Rectangle 26">
            <a:extLst>
              <a:ext uri="{FF2B5EF4-FFF2-40B4-BE49-F238E27FC236}">
                <a16:creationId xmlns:a16="http://schemas.microsoft.com/office/drawing/2014/main" id="{D0207608-6E4B-EF40-9564-C625DD851028}"/>
              </a:ext>
            </a:extLst>
          </p:cNvPr>
          <p:cNvSpPr/>
          <p:nvPr/>
        </p:nvSpPr>
        <p:spPr>
          <a:xfrm>
            <a:off x="695459" y="1086437"/>
            <a:ext cx="1953945" cy="881169"/>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CEE4771-D754-D844-83D8-AF3138B063D9}"/>
              </a:ext>
            </a:extLst>
          </p:cNvPr>
          <p:cNvSpPr/>
          <p:nvPr/>
        </p:nvSpPr>
        <p:spPr>
          <a:xfrm>
            <a:off x="631468" y="1872771"/>
            <a:ext cx="135678" cy="1477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83266D3-9FE3-574A-9F90-807336F4648C}"/>
              </a:ext>
            </a:extLst>
          </p:cNvPr>
          <p:cNvSpPr txBox="1"/>
          <p:nvPr/>
        </p:nvSpPr>
        <p:spPr>
          <a:xfrm>
            <a:off x="323687" y="1916668"/>
            <a:ext cx="308097" cy="338555"/>
          </a:xfrm>
          <a:prstGeom prst="rect">
            <a:avLst/>
          </a:prstGeom>
          <a:noFill/>
        </p:spPr>
        <p:txBody>
          <a:bodyPr wrap="none" rtlCol="0">
            <a:spAutoFit/>
          </a:bodyPr>
          <a:lstStyle/>
          <a:p>
            <a:pPr algn="ctr"/>
            <a:r>
              <a:rPr lang="el-GR" sz="1600" b="1">
                <a:solidFill>
                  <a:schemeClr val="accent2"/>
                </a:solidFill>
                <a:latin typeface="+mj-lt"/>
              </a:rPr>
              <a:t>Γ</a:t>
            </a:r>
            <a:endParaRPr lang="en-US" sz="1600">
              <a:solidFill>
                <a:schemeClr val="accent2"/>
              </a:solidFill>
              <a:latin typeface="+mj-lt"/>
            </a:endParaRPr>
          </a:p>
        </p:txBody>
      </p:sp>
      <p:sp>
        <p:nvSpPr>
          <p:cNvPr id="30" name="Oval 29">
            <a:extLst>
              <a:ext uri="{FF2B5EF4-FFF2-40B4-BE49-F238E27FC236}">
                <a16:creationId xmlns:a16="http://schemas.microsoft.com/office/drawing/2014/main" id="{E3D8CBAC-60F6-AA45-9999-909B52D24441}"/>
              </a:ext>
            </a:extLst>
          </p:cNvPr>
          <p:cNvSpPr/>
          <p:nvPr/>
        </p:nvSpPr>
        <p:spPr>
          <a:xfrm>
            <a:off x="1881483" y="1086437"/>
            <a:ext cx="51494" cy="881169"/>
          </a:xfrm>
          <a:prstGeom prst="ellipse">
            <a:avLst/>
          </a:prstGeom>
          <a:gradFill flip="none" rotWithShape="1">
            <a:gsLst>
              <a:gs pos="72200">
                <a:schemeClr val="accent6">
                  <a:lumMod val="60000"/>
                  <a:lumOff val="40000"/>
                </a:schemeClr>
              </a:gs>
              <a:gs pos="25000">
                <a:schemeClr val="accent6">
                  <a:lumMod val="60000"/>
                  <a:lumOff val="40000"/>
                </a:schemeClr>
              </a:gs>
              <a:gs pos="0">
                <a:schemeClr val="accent6">
                  <a:lumMod val="20000"/>
                  <a:lumOff val="80000"/>
                </a:schemeClr>
              </a:gs>
              <a:gs pos="50000">
                <a:schemeClr val="accent6">
                  <a:lumMod val="75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Oval 30">
            <a:extLst>
              <a:ext uri="{FF2B5EF4-FFF2-40B4-BE49-F238E27FC236}">
                <a16:creationId xmlns:a16="http://schemas.microsoft.com/office/drawing/2014/main" id="{90ED6007-7A43-D646-882C-98384E799DC1}"/>
              </a:ext>
            </a:extLst>
          </p:cNvPr>
          <p:cNvSpPr/>
          <p:nvPr/>
        </p:nvSpPr>
        <p:spPr>
          <a:xfrm>
            <a:off x="1857055" y="1026921"/>
            <a:ext cx="100348" cy="12360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23331A5-24B5-914B-A08A-CB88F79C461C}"/>
              </a:ext>
            </a:extLst>
          </p:cNvPr>
          <p:cNvSpPr txBox="1"/>
          <p:nvPr/>
        </p:nvSpPr>
        <p:spPr>
          <a:xfrm>
            <a:off x="1782577" y="668865"/>
            <a:ext cx="559769" cy="369331"/>
          </a:xfrm>
          <a:prstGeom prst="rect">
            <a:avLst/>
          </a:prstGeom>
          <a:noFill/>
        </p:spPr>
        <p:txBody>
          <a:bodyPr wrap="none" rtlCol="0">
            <a:spAutoFit/>
          </a:bodyPr>
          <a:lstStyle/>
          <a:p>
            <a:r>
              <a:rPr lang="en-US">
                <a:solidFill>
                  <a:srgbClr val="FF0000"/>
                </a:solidFill>
              </a:rPr>
              <a:t>Q</a:t>
            </a:r>
            <a:r>
              <a:rPr lang="en-US" baseline="-25000">
                <a:solidFill>
                  <a:srgbClr val="FF0000"/>
                </a:solidFill>
              </a:rPr>
              <a:t>3D</a:t>
            </a:r>
          </a:p>
        </p:txBody>
      </p:sp>
      <p:sp>
        <p:nvSpPr>
          <p:cNvPr id="33" name="TextBox 32">
            <a:extLst>
              <a:ext uri="{FF2B5EF4-FFF2-40B4-BE49-F238E27FC236}">
                <a16:creationId xmlns:a16="http://schemas.microsoft.com/office/drawing/2014/main" id="{3C7AF074-32AC-4846-9E20-097603832199}"/>
              </a:ext>
            </a:extLst>
          </p:cNvPr>
          <p:cNvSpPr txBox="1"/>
          <p:nvPr/>
        </p:nvSpPr>
        <p:spPr>
          <a:xfrm>
            <a:off x="1895803" y="1352567"/>
            <a:ext cx="559769" cy="369331"/>
          </a:xfrm>
          <a:prstGeom prst="rect">
            <a:avLst/>
          </a:prstGeom>
          <a:noFill/>
        </p:spPr>
        <p:txBody>
          <a:bodyPr wrap="none" rtlCol="0">
            <a:spAutoFit/>
          </a:bodyPr>
          <a:lstStyle/>
          <a:p>
            <a:r>
              <a:rPr lang="en-US">
                <a:solidFill>
                  <a:schemeClr val="accent2"/>
                </a:solidFill>
              </a:rPr>
              <a:t>Q</a:t>
            </a:r>
            <a:r>
              <a:rPr lang="en-US" baseline="-25000">
                <a:solidFill>
                  <a:schemeClr val="accent2"/>
                </a:solidFill>
              </a:rPr>
              <a:t>2D</a:t>
            </a:r>
          </a:p>
        </p:txBody>
      </p:sp>
      <p:sp>
        <p:nvSpPr>
          <p:cNvPr id="20" name="Rectangle 19">
            <a:extLst>
              <a:ext uri="{FF2B5EF4-FFF2-40B4-BE49-F238E27FC236}">
                <a16:creationId xmlns:a16="http://schemas.microsoft.com/office/drawing/2014/main" id="{A1ACFCBA-743F-1840-A52D-4AF2648CC3A8}"/>
              </a:ext>
            </a:extLst>
          </p:cNvPr>
          <p:cNvSpPr/>
          <p:nvPr/>
        </p:nvSpPr>
        <p:spPr>
          <a:xfrm>
            <a:off x="695459" y="1532729"/>
            <a:ext cx="1953945" cy="439868"/>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F6B3F2-4A7B-3F4B-9E70-6E1CD530BBC4}"/>
                  </a:ext>
                </a:extLst>
              </p:cNvPr>
              <p:cNvSpPr txBox="1"/>
              <p:nvPr/>
            </p:nvSpPr>
            <p:spPr>
              <a:xfrm>
                <a:off x="228600" y="1340759"/>
                <a:ext cx="470000" cy="3077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0.5</m:t>
                      </m:r>
                    </m:oMath>
                  </m:oMathPara>
                </a14:m>
                <a:endParaRPr lang="de-DE" sz="1400"/>
              </a:p>
            </p:txBody>
          </p:sp>
        </mc:Choice>
        <mc:Fallback xmlns="">
          <p:sp>
            <p:nvSpPr>
              <p:cNvPr id="21" name="TextBox 20">
                <a:extLst>
                  <a:ext uri="{FF2B5EF4-FFF2-40B4-BE49-F238E27FC236}">
                    <a16:creationId xmlns:a16="http://schemas.microsoft.com/office/drawing/2014/main" id="{19F6B3F2-4A7B-3F4B-9E70-6E1CD530BBC4}"/>
                  </a:ext>
                </a:extLst>
              </p:cNvPr>
              <p:cNvSpPr txBox="1">
                <a:spLocks noRot="1" noChangeAspect="1" noMove="1" noResize="1" noEditPoints="1" noAdjustHandles="1" noChangeArrowheads="1" noChangeShapeType="1" noTextEdit="1"/>
              </p:cNvSpPr>
              <p:nvPr/>
            </p:nvSpPr>
            <p:spPr>
              <a:xfrm>
                <a:off x="228600" y="1340759"/>
                <a:ext cx="470000" cy="307776"/>
              </a:xfrm>
              <a:prstGeom prst="rect">
                <a:avLst/>
              </a:prstGeom>
              <a:blipFill>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E8EDDC9-6FBC-C244-9DAF-8E94C884AB44}"/>
                  </a:ext>
                </a:extLst>
              </p:cNvPr>
              <p:cNvSpPr txBox="1"/>
              <p:nvPr/>
            </p:nvSpPr>
            <p:spPr>
              <a:xfrm>
                <a:off x="325432" y="860835"/>
                <a:ext cx="333746" cy="3077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1</m:t>
                      </m:r>
                    </m:oMath>
                  </m:oMathPara>
                </a14:m>
                <a:endParaRPr lang="de-DE" sz="1400"/>
              </a:p>
            </p:txBody>
          </p:sp>
        </mc:Choice>
        <mc:Fallback xmlns="">
          <p:sp>
            <p:nvSpPr>
              <p:cNvPr id="22" name="TextBox 21">
                <a:extLst>
                  <a:ext uri="{FF2B5EF4-FFF2-40B4-BE49-F238E27FC236}">
                    <a16:creationId xmlns:a16="http://schemas.microsoft.com/office/drawing/2014/main" id="{BE8EDDC9-6FBC-C244-9DAF-8E94C884AB44}"/>
                  </a:ext>
                </a:extLst>
              </p:cNvPr>
              <p:cNvSpPr txBox="1">
                <a:spLocks noRot="1" noChangeAspect="1" noMove="1" noResize="1" noEditPoints="1" noAdjustHandles="1" noChangeArrowheads="1" noChangeShapeType="1" noTextEdit="1"/>
              </p:cNvSpPr>
              <p:nvPr/>
            </p:nvSpPr>
            <p:spPr>
              <a:xfrm>
                <a:off x="325432" y="860835"/>
                <a:ext cx="333746" cy="307776"/>
              </a:xfrm>
              <a:prstGeom prst="rect">
                <a:avLst/>
              </a:prstGeom>
              <a:blipFill>
                <a:blip r:embed="rId3"/>
                <a:stretch>
                  <a:fillRect/>
                </a:stretch>
              </a:blipFill>
            </p:spPr>
            <p:txBody>
              <a:bodyPr/>
              <a:lstStyle/>
              <a:p>
                <a:r>
                  <a:rPr lang="de-DE">
                    <a:noFill/>
                  </a:rPr>
                  <a:t> </a:t>
                </a:r>
              </a:p>
            </p:txBody>
          </p:sp>
        </mc:Fallback>
      </mc:AlternateContent>
      <p:cxnSp>
        <p:nvCxnSpPr>
          <p:cNvPr id="23" name="Straight Arrow Connector 22">
            <a:extLst>
              <a:ext uri="{FF2B5EF4-FFF2-40B4-BE49-F238E27FC236}">
                <a16:creationId xmlns:a16="http://schemas.microsoft.com/office/drawing/2014/main" id="{83C07764-2C9D-704A-8BA1-0A161029B6C3}"/>
              </a:ext>
            </a:extLst>
          </p:cNvPr>
          <p:cNvCxnSpPr>
            <a:cxnSpLocks/>
          </p:cNvCxnSpPr>
          <p:nvPr/>
        </p:nvCxnSpPr>
        <p:spPr>
          <a:xfrm flipV="1">
            <a:off x="695459" y="764850"/>
            <a:ext cx="0" cy="11797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7659C2-5735-F048-9399-909836A2D514}"/>
              </a:ext>
            </a:extLst>
          </p:cNvPr>
          <p:cNvCxnSpPr>
            <a:cxnSpLocks/>
          </p:cNvCxnSpPr>
          <p:nvPr/>
        </p:nvCxnSpPr>
        <p:spPr>
          <a:xfrm>
            <a:off x="714286" y="1968818"/>
            <a:ext cx="22444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B896EE8-9337-B946-BF48-D3B38CFD1DBD}"/>
                  </a:ext>
                </a:extLst>
              </p:cNvPr>
              <p:cNvSpPr/>
              <p:nvPr/>
            </p:nvSpPr>
            <p:spPr>
              <a:xfrm>
                <a:off x="325432" y="476895"/>
                <a:ext cx="36901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ℓ</m:t>
                      </m:r>
                    </m:oMath>
                  </m:oMathPara>
                </a14:m>
                <a:endParaRPr lang="de-DE"/>
              </a:p>
            </p:txBody>
          </p:sp>
        </mc:Choice>
        <mc:Fallback xmlns="">
          <p:sp>
            <p:nvSpPr>
              <p:cNvPr id="25" name="Rectangle 24">
                <a:extLst>
                  <a:ext uri="{FF2B5EF4-FFF2-40B4-BE49-F238E27FC236}">
                    <a16:creationId xmlns:a16="http://schemas.microsoft.com/office/drawing/2014/main" id="{4B896EE8-9337-B946-BF48-D3B38CFD1DBD}"/>
                  </a:ext>
                </a:extLst>
              </p:cNvPr>
              <p:cNvSpPr>
                <a:spLocks noRot="1" noChangeAspect="1" noMove="1" noResize="1" noEditPoints="1" noAdjustHandles="1" noChangeArrowheads="1" noChangeShapeType="1" noTextEdit="1"/>
              </p:cNvSpPr>
              <p:nvPr/>
            </p:nvSpPr>
            <p:spPr>
              <a:xfrm>
                <a:off x="325432" y="476895"/>
                <a:ext cx="369012" cy="369332"/>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DF2CE9D-7F4F-9340-898F-862F058E206E}"/>
                  </a:ext>
                </a:extLst>
              </p:cNvPr>
              <p:cNvSpPr/>
              <p:nvPr/>
            </p:nvSpPr>
            <p:spPr>
              <a:xfrm>
                <a:off x="2746237" y="1916668"/>
                <a:ext cx="4173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𝓀</m:t>
                      </m:r>
                    </m:oMath>
                  </m:oMathPara>
                </a14:m>
                <a:endParaRPr lang="de-DE"/>
              </a:p>
            </p:txBody>
          </p:sp>
        </mc:Choice>
        <mc:Fallback xmlns="">
          <p:sp>
            <p:nvSpPr>
              <p:cNvPr id="26" name="Rectangle 25">
                <a:extLst>
                  <a:ext uri="{FF2B5EF4-FFF2-40B4-BE49-F238E27FC236}">
                    <a16:creationId xmlns:a16="http://schemas.microsoft.com/office/drawing/2014/main" id="{DDF2CE9D-7F4F-9340-898F-862F058E206E}"/>
                  </a:ext>
                </a:extLst>
              </p:cNvPr>
              <p:cNvSpPr>
                <a:spLocks noRot="1" noChangeAspect="1" noMove="1" noResize="1" noEditPoints="1" noAdjustHandles="1" noChangeArrowheads="1" noChangeShapeType="1" noTextEdit="1"/>
              </p:cNvSpPr>
              <p:nvPr/>
            </p:nvSpPr>
            <p:spPr>
              <a:xfrm>
                <a:off x="2746237" y="1916668"/>
                <a:ext cx="417358" cy="369332"/>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3F94BE67-B8FA-144A-8FB7-D81CFEF797DD}"/>
                  </a:ext>
                </a:extLst>
              </p:cNvPr>
              <p:cNvSpPr txBox="1"/>
              <p:nvPr/>
            </p:nvSpPr>
            <p:spPr>
              <a:xfrm>
                <a:off x="8534400" y="1219200"/>
                <a:ext cx="3429000" cy="950901"/>
              </a:xfrm>
              <a:prstGeom prst="rect">
                <a:avLst/>
              </a:prstGeom>
              <a:noFill/>
              <a:ln w="38100">
                <a:solidFill>
                  <a:schemeClr val="tx1"/>
                </a:solidFill>
              </a:ln>
            </p:spPr>
            <p:txBody>
              <a:bodyPr wrap="square" rtlCol="0">
                <a:spAutoFit/>
              </a:bodyPr>
              <a:lstStyle/>
              <a:p>
                <a:pPr algn="ctr"/>
                <a:r>
                  <a:rPr lang="de-DE" dirty="0"/>
                  <a:t>H = 26T</a:t>
                </a:r>
              </a:p>
              <a:p>
                <a:pPr algn="ctr"/>
                <a:r>
                  <a:rPr lang="de-DE" dirty="0" err="1"/>
                  <a:t>long</a:t>
                </a:r>
                <a:r>
                  <a:rPr lang="de-DE" dirty="0"/>
                  <a:t>-range: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𝜉</m:t>
                        </m:r>
                      </m:e>
                      <m:sub>
                        <m:r>
                          <a:rPr lang="de-DE" b="0" i="1" smtClean="0">
                            <a:latin typeface="Cambria Math" panose="02040503050406030204" pitchFamily="18" charset="0"/>
                          </a:rPr>
                          <m:t>3</m:t>
                        </m:r>
                        <m:r>
                          <a:rPr lang="de-DE" b="0" i="1" smtClean="0">
                            <a:latin typeface="Cambria Math" panose="02040503050406030204" pitchFamily="18" charset="0"/>
                          </a:rPr>
                          <m:t>𝐷</m:t>
                        </m:r>
                      </m:sub>
                    </m:sSub>
                    <m:r>
                      <a:rPr lang="de-DE" i="1">
                        <a:latin typeface="Cambria Math" panose="02040503050406030204" pitchFamily="18" charset="0"/>
                      </a:rPr>
                      <m:t>~</m:t>
                    </m:r>
                    <m:r>
                      <a:rPr lang="de-DE" b="0" i="0" smtClean="0">
                        <a:latin typeface="Cambria Math" panose="02040503050406030204" pitchFamily="18" charset="0"/>
                      </a:rPr>
                      <m:t>2</m:t>
                    </m:r>
                  </m:oMath>
                </a14:m>
                <a:r>
                  <a:rPr lang="de-DE" dirty="0"/>
                  <a:t>00</a:t>
                </a:r>
                <a14:m>
                  <m:oMath xmlns:m="http://schemas.openxmlformats.org/officeDocument/2006/math">
                    <m:r>
                      <a:rPr lang="de-DE" b="0" i="0" smtClean="0">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Å</m:t>
                    </m:r>
                  </m:oMath>
                </a14:m>
                <a:endParaRPr lang="de-DE" dirty="0">
                  <a:ea typeface="Cambria Math" panose="02040503050406030204" pitchFamily="18" charset="0"/>
                </a:endParaRPr>
              </a:p>
              <a:p>
                <a:pPr algn="ctr"/>
                <a:r>
                  <a:rPr lang="de-DE" dirty="0"/>
                  <a:t>3D: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𝜉</m:t>
                        </m:r>
                      </m:e>
                      <m:sub>
                        <m:r>
                          <a:rPr lang="de-DE" i="1">
                            <a:latin typeface="Cambria Math" panose="02040503050406030204" pitchFamily="18" charset="0"/>
                          </a:rPr>
                          <m:t>𝑙</m:t>
                        </m:r>
                      </m:sub>
                    </m:sSub>
                    <m:r>
                      <a:rPr lang="de-DE" i="1">
                        <a:latin typeface="Cambria Math" panose="02040503050406030204" pitchFamily="18" charset="0"/>
                      </a:rPr>
                      <m:t>~</m:t>
                    </m:r>
                  </m:oMath>
                </a14:m>
                <a:r>
                  <a:rPr lang="de-DE" dirty="0"/>
                  <a:t> </a:t>
                </a:r>
                <a14:m>
                  <m:oMath xmlns:m="http://schemas.openxmlformats.org/officeDocument/2006/math">
                    <m:r>
                      <a:rPr lang="de-DE" b="0" i="1" smtClean="0">
                        <a:latin typeface="Cambria Math" panose="02040503050406030204" pitchFamily="18" charset="0"/>
                      </a:rPr>
                      <m:t>4</m:t>
                    </m:r>
                  </m:oMath>
                </a14:m>
                <a:r>
                  <a:rPr lang="de-DE" dirty="0"/>
                  <a:t>0</a:t>
                </a:r>
                <a14:m>
                  <m:oMath xmlns:m="http://schemas.openxmlformats.org/officeDocument/2006/math">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Å</m:t>
                    </m:r>
                  </m:oMath>
                </a14:m>
                <a:r>
                  <a:rPr lang="de-DE" dirty="0"/>
                  <a:t> at 26T</a:t>
                </a:r>
              </a:p>
            </p:txBody>
          </p:sp>
        </mc:Choice>
        <mc:Fallback>
          <p:sp>
            <p:nvSpPr>
              <p:cNvPr id="39" name="TextBox 38">
                <a:extLst>
                  <a:ext uri="{FF2B5EF4-FFF2-40B4-BE49-F238E27FC236}">
                    <a16:creationId xmlns:a16="http://schemas.microsoft.com/office/drawing/2014/main" id="{3F94BE67-B8FA-144A-8FB7-D81CFEF797DD}"/>
                  </a:ext>
                </a:extLst>
              </p:cNvPr>
              <p:cNvSpPr txBox="1">
                <a:spLocks noRot="1" noChangeAspect="1" noMove="1" noResize="1" noEditPoints="1" noAdjustHandles="1" noChangeArrowheads="1" noChangeShapeType="1" noTextEdit="1"/>
              </p:cNvSpPr>
              <p:nvPr/>
            </p:nvSpPr>
            <p:spPr>
              <a:xfrm>
                <a:off x="8534400" y="1219200"/>
                <a:ext cx="3429000" cy="950901"/>
              </a:xfrm>
              <a:prstGeom prst="rect">
                <a:avLst/>
              </a:prstGeom>
              <a:blipFill>
                <a:blip r:embed="rId6"/>
                <a:stretch>
                  <a:fillRect b="-6329"/>
                </a:stretch>
              </a:blipFill>
              <a:ln w="38100">
                <a:solidFill>
                  <a:schemeClr val="tx1"/>
                </a:solidFill>
              </a:ln>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DB9F26BD-6E23-234B-A703-C242B0BC1301}"/>
              </a:ext>
            </a:extLst>
          </p:cNvPr>
          <p:cNvGrpSpPr/>
          <p:nvPr/>
        </p:nvGrpSpPr>
        <p:grpSpPr>
          <a:xfrm>
            <a:off x="8153400" y="2362200"/>
            <a:ext cx="3898850" cy="3919954"/>
            <a:chOff x="8153400" y="2362200"/>
            <a:chExt cx="3898850" cy="3919954"/>
          </a:xfrm>
        </p:grpSpPr>
        <p:pic>
          <p:nvPicPr>
            <p:cNvPr id="36" name="Picture 35">
              <a:extLst>
                <a:ext uri="{FF2B5EF4-FFF2-40B4-BE49-F238E27FC236}">
                  <a16:creationId xmlns:a16="http://schemas.microsoft.com/office/drawing/2014/main" id="{F15D5495-3BBB-9F4B-BF49-5F0B6496E1F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8153400" y="2362200"/>
              <a:ext cx="3581400" cy="3634449"/>
            </a:xfrm>
            <a:prstGeom prst="rect">
              <a:avLst/>
            </a:prstGeom>
          </p:spPr>
        </p:pic>
        <p:sp>
          <p:nvSpPr>
            <p:cNvPr id="37" name="Rectangle 36">
              <a:extLst>
                <a:ext uri="{FF2B5EF4-FFF2-40B4-BE49-F238E27FC236}">
                  <a16:creationId xmlns:a16="http://schemas.microsoft.com/office/drawing/2014/main" id="{3E74E3F7-F971-324C-8A05-0542AA23D983}"/>
                </a:ext>
              </a:extLst>
            </p:cNvPr>
            <p:cNvSpPr/>
            <p:nvPr/>
          </p:nvSpPr>
          <p:spPr>
            <a:xfrm>
              <a:off x="8229600" y="5943600"/>
              <a:ext cx="3822650" cy="338554"/>
            </a:xfrm>
            <a:prstGeom prst="rect">
              <a:avLst/>
            </a:prstGeom>
          </p:spPr>
          <p:txBody>
            <a:bodyPr wrap="none">
              <a:spAutoFit/>
            </a:bodyPr>
            <a:lstStyle/>
            <a:p>
              <a:r>
                <a:rPr lang="en-US" sz="1600">
                  <a:solidFill>
                    <a:srgbClr val="0432FF"/>
                  </a:solidFill>
                  <a:cs typeface="Arial" panose="020B0604020202020204" pitchFamily="34" charset="0"/>
                </a:rPr>
                <a:t>Chang et al. Nat. Com.  </a:t>
              </a:r>
              <a:r>
                <a:rPr lang="en-US" sz="1600" b="1">
                  <a:solidFill>
                    <a:srgbClr val="0432FF"/>
                  </a:solidFill>
                  <a:cs typeface="Arial" panose="020B0604020202020204" pitchFamily="34" charset="0"/>
                </a:rPr>
                <a:t>7</a:t>
              </a:r>
              <a:r>
                <a:rPr lang="en-US" sz="1600">
                  <a:solidFill>
                    <a:srgbClr val="0432FF"/>
                  </a:solidFill>
                  <a:cs typeface="Arial" panose="020B0604020202020204" pitchFamily="34" charset="0"/>
                </a:rPr>
                <a:t>, 11494 (2016)</a:t>
              </a:r>
            </a:p>
          </p:txBody>
        </p:sp>
      </p:grpSp>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A016AB13-E01D-A443-BA94-FB47B058DF2A}"/>
                  </a:ext>
                </a:extLst>
              </p:cNvPr>
              <p:cNvSpPr txBox="1"/>
              <p:nvPr/>
            </p:nvSpPr>
            <p:spPr>
              <a:xfrm>
                <a:off x="3886200" y="762000"/>
                <a:ext cx="3429000" cy="950901"/>
              </a:xfrm>
              <a:prstGeom prst="rect">
                <a:avLst/>
              </a:prstGeom>
              <a:noFill/>
              <a:ln w="57150">
                <a:solidFill>
                  <a:schemeClr val="tx2"/>
                </a:solidFill>
              </a:ln>
            </p:spPr>
            <p:txBody>
              <a:bodyPr wrap="square" rtlCol="0">
                <a:spAutoFit/>
              </a:bodyPr>
              <a:lstStyle/>
              <a:p>
                <a:pPr algn="ctr"/>
                <a:r>
                  <a:rPr lang="de-DE" dirty="0"/>
                  <a:t>1% </a:t>
                </a:r>
                <a:r>
                  <a:rPr lang="de-DE" dirty="0" err="1"/>
                  <a:t>strain</a:t>
                </a:r>
                <a:endParaRPr lang="de-DE" dirty="0"/>
              </a:p>
              <a:p>
                <a:pPr algn="ctr"/>
                <a:r>
                  <a:rPr lang="de-DE" dirty="0" err="1"/>
                  <a:t>long</a:t>
                </a:r>
                <a:r>
                  <a:rPr lang="de-DE" dirty="0"/>
                  <a:t>-range:  </a:t>
                </a:r>
                <a14:m>
                  <m:oMath xmlns:m="http://schemas.openxmlformats.org/officeDocument/2006/math">
                    <m:sSub>
                      <m:sSubPr>
                        <m:ctrlPr>
                          <a:rPr lang="de-DE" i="1" smtClean="0">
                            <a:latin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𝜉</m:t>
                        </m:r>
                      </m:e>
                      <m:sub>
                        <m:r>
                          <a:rPr lang="de-DE" b="0" i="1" smtClean="0">
                            <a:latin typeface="Cambria Math" panose="02040503050406030204" pitchFamily="18" charset="0"/>
                          </a:rPr>
                          <m:t>3</m:t>
                        </m:r>
                        <m:r>
                          <a:rPr lang="de-DE" b="0" i="1" smtClean="0">
                            <a:latin typeface="Cambria Math" panose="02040503050406030204" pitchFamily="18" charset="0"/>
                          </a:rPr>
                          <m:t>𝐷</m:t>
                        </m:r>
                      </m:sub>
                    </m:sSub>
                    <m:r>
                      <a:rPr lang="de-DE" i="1">
                        <a:latin typeface="Cambria Math" panose="02040503050406030204" pitchFamily="18" charset="0"/>
                      </a:rPr>
                      <m:t>~</m:t>
                    </m:r>
                    <m:r>
                      <a:rPr lang="de-DE" b="0" i="0" smtClean="0">
                        <a:latin typeface="Cambria Math" panose="02040503050406030204" pitchFamily="18" charset="0"/>
                      </a:rPr>
                      <m:t>31</m:t>
                    </m:r>
                  </m:oMath>
                </a14:m>
                <a:r>
                  <a:rPr lang="de-DE" dirty="0"/>
                  <a:t>0</a:t>
                </a:r>
                <a14:m>
                  <m:oMath xmlns:m="http://schemas.openxmlformats.org/officeDocument/2006/math">
                    <m:r>
                      <a:rPr lang="de-DE" b="0" i="0" smtClean="0">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Å</m:t>
                    </m:r>
                  </m:oMath>
                </a14:m>
                <a:endParaRPr lang="de-DE" dirty="0">
                  <a:ea typeface="Cambria Math" panose="02040503050406030204" pitchFamily="18" charset="0"/>
                </a:endParaRPr>
              </a:p>
              <a:p>
                <a:pPr algn="ctr"/>
                <a:r>
                  <a:rPr lang="de-DE" dirty="0"/>
                  <a:t>3D: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𝜉</m:t>
                        </m:r>
                      </m:e>
                      <m:sub>
                        <m:r>
                          <a:rPr lang="de-DE" i="1">
                            <a:latin typeface="Cambria Math" panose="02040503050406030204" pitchFamily="18" charset="0"/>
                          </a:rPr>
                          <m:t>𝑙</m:t>
                        </m:r>
                      </m:sub>
                    </m:sSub>
                    <m:r>
                      <a:rPr lang="de-DE" i="1">
                        <a:latin typeface="Cambria Math" panose="02040503050406030204" pitchFamily="18" charset="0"/>
                      </a:rPr>
                      <m:t>~</m:t>
                    </m:r>
                  </m:oMath>
                </a14:m>
                <a:r>
                  <a:rPr lang="de-DE" dirty="0"/>
                  <a:t> </a:t>
                </a:r>
                <a14:m>
                  <m:oMath xmlns:m="http://schemas.openxmlformats.org/officeDocument/2006/math">
                    <m:r>
                      <a:rPr lang="de-DE" b="0" i="0" smtClean="0">
                        <a:latin typeface="Cambria Math" panose="02040503050406030204" pitchFamily="18" charset="0"/>
                      </a:rPr>
                      <m:t>9</m:t>
                    </m:r>
                    <m:r>
                      <a:rPr lang="de-DE" b="0" i="1" smtClean="0">
                        <a:latin typeface="Cambria Math" panose="02040503050406030204" pitchFamily="18" charset="0"/>
                      </a:rPr>
                      <m:t>4</m:t>
                    </m:r>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Å</m:t>
                    </m:r>
                  </m:oMath>
                </a14:m>
                <a:endParaRPr lang="de-DE" dirty="0"/>
              </a:p>
            </p:txBody>
          </p:sp>
        </mc:Choice>
        <mc:Fallback>
          <p:sp>
            <p:nvSpPr>
              <p:cNvPr id="40" name="TextBox 39">
                <a:extLst>
                  <a:ext uri="{FF2B5EF4-FFF2-40B4-BE49-F238E27FC236}">
                    <a16:creationId xmlns:a16="http://schemas.microsoft.com/office/drawing/2014/main" id="{A016AB13-E01D-A443-BA94-FB47B058DF2A}"/>
                  </a:ext>
                </a:extLst>
              </p:cNvPr>
              <p:cNvSpPr txBox="1">
                <a:spLocks noRot="1" noChangeAspect="1" noMove="1" noResize="1" noEditPoints="1" noAdjustHandles="1" noChangeArrowheads="1" noChangeShapeType="1" noTextEdit="1"/>
              </p:cNvSpPr>
              <p:nvPr/>
            </p:nvSpPr>
            <p:spPr>
              <a:xfrm>
                <a:off x="3886200" y="762000"/>
                <a:ext cx="3429000" cy="950901"/>
              </a:xfrm>
              <a:prstGeom prst="rect">
                <a:avLst/>
              </a:prstGeom>
              <a:blipFill>
                <a:blip r:embed="rId8"/>
                <a:stretch>
                  <a:fillRect b="-5000"/>
                </a:stretch>
              </a:blipFill>
              <a:ln w="57150">
                <a:solidFill>
                  <a:schemeClr val="tx2"/>
                </a:solidFill>
              </a:ln>
            </p:spPr>
            <p:txBody>
              <a:bodyPr/>
              <a:lstStyle/>
              <a:p>
                <a:r>
                  <a:rPr lang="en-US">
                    <a:noFill/>
                  </a:rPr>
                  <a:t> </a:t>
                </a:r>
              </a:p>
            </p:txBody>
          </p:sp>
        </mc:Fallback>
      </mc:AlternateContent>
      <p:sp>
        <p:nvSpPr>
          <p:cNvPr id="43" name="Oval 42">
            <a:extLst>
              <a:ext uri="{FF2B5EF4-FFF2-40B4-BE49-F238E27FC236}">
                <a16:creationId xmlns:a16="http://schemas.microsoft.com/office/drawing/2014/main" id="{E7F4F0D7-B86C-9E44-8908-308A9BF2DD55}"/>
              </a:ext>
            </a:extLst>
          </p:cNvPr>
          <p:cNvSpPr/>
          <p:nvPr/>
        </p:nvSpPr>
        <p:spPr>
          <a:xfrm>
            <a:off x="10896600" y="23622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3" name="Picture 62">
            <a:extLst>
              <a:ext uri="{FF2B5EF4-FFF2-40B4-BE49-F238E27FC236}">
                <a16:creationId xmlns:a16="http://schemas.microsoft.com/office/drawing/2014/main" id="{1DAFAA1C-E248-A302-E7B7-1F3095F4222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52800" y="1752600"/>
            <a:ext cx="4419600" cy="4419600"/>
          </a:xfrm>
          <a:prstGeom prst="rect">
            <a:avLst/>
          </a:prstGeom>
        </p:spPr>
      </p:pic>
      <p:grpSp>
        <p:nvGrpSpPr>
          <p:cNvPr id="64" name="Group 63">
            <a:extLst>
              <a:ext uri="{FF2B5EF4-FFF2-40B4-BE49-F238E27FC236}">
                <a16:creationId xmlns:a16="http://schemas.microsoft.com/office/drawing/2014/main" id="{68D7967A-7EF2-4124-390F-FF7541332D03}"/>
              </a:ext>
            </a:extLst>
          </p:cNvPr>
          <p:cNvGrpSpPr/>
          <p:nvPr/>
        </p:nvGrpSpPr>
        <p:grpSpPr>
          <a:xfrm>
            <a:off x="5075042" y="4267200"/>
            <a:ext cx="644728" cy="1125794"/>
            <a:chOff x="2103242" y="3726875"/>
            <a:chExt cx="644728" cy="1125794"/>
          </a:xfrm>
        </p:grpSpPr>
        <p:cxnSp>
          <p:nvCxnSpPr>
            <p:cNvPr id="65" name="Straight Connector 64">
              <a:extLst>
                <a:ext uri="{FF2B5EF4-FFF2-40B4-BE49-F238E27FC236}">
                  <a16:creationId xmlns:a16="http://schemas.microsoft.com/office/drawing/2014/main" id="{4E97AF38-DC28-27F5-D75C-CB421814D944}"/>
                </a:ext>
              </a:extLst>
            </p:cNvPr>
            <p:cNvCxnSpPr/>
            <p:nvPr/>
          </p:nvCxnSpPr>
          <p:spPr>
            <a:xfrm flipV="1">
              <a:off x="2277077" y="4184075"/>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32FBDCD-FC9F-E26F-018A-484972F8A6BA}"/>
                </a:ext>
              </a:extLst>
            </p:cNvPr>
            <p:cNvSpPr txBox="1"/>
            <p:nvPr/>
          </p:nvSpPr>
          <p:spPr>
            <a:xfrm>
              <a:off x="2103242" y="3726875"/>
              <a:ext cx="644728" cy="430887"/>
            </a:xfrm>
            <a:prstGeom prst="rect">
              <a:avLst/>
            </a:prstGeom>
            <a:noFill/>
          </p:spPr>
          <p:txBody>
            <a:bodyPr wrap="none" rtlCol="0">
              <a:spAutoFit/>
            </a:bodyPr>
            <a:lstStyle/>
            <a:p>
              <a:r>
                <a:rPr lang="en-US" sz="2200"/>
                <a:t>Q</a:t>
              </a:r>
              <a:r>
                <a:rPr lang="en-US" sz="2200" baseline="-25000"/>
                <a:t>2D</a:t>
              </a:r>
            </a:p>
          </p:txBody>
        </p:sp>
      </p:grpSp>
      <p:grpSp>
        <p:nvGrpSpPr>
          <p:cNvPr id="67" name="Group 66">
            <a:extLst>
              <a:ext uri="{FF2B5EF4-FFF2-40B4-BE49-F238E27FC236}">
                <a16:creationId xmlns:a16="http://schemas.microsoft.com/office/drawing/2014/main" id="{19709DBB-4EE5-FD44-8F80-AD180CF255E1}"/>
              </a:ext>
            </a:extLst>
          </p:cNvPr>
          <p:cNvGrpSpPr/>
          <p:nvPr/>
        </p:nvGrpSpPr>
        <p:grpSpPr>
          <a:xfrm>
            <a:off x="6248400" y="4267203"/>
            <a:ext cx="705000" cy="1125791"/>
            <a:chOff x="2297883" y="3761224"/>
            <a:chExt cx="705000" cy="1125791"/>
          </a:xfrm>
        </p:grpSpPr>
        <p:cxnSp>
          <p:nvCxnSpPr>
            <p:cNvPr id="68" name="Straight Connector 67">
              <a:extLst>
                <a:ext uri="{FF2B5EF4-FFF2-40B4-BE49-F238E27FC236}">
                  <a16:creationId xmlns:a16="http://schemas.microsoft.com/office/drawing/2014/main" id="{0694516E-767B-F952-D933-F9AC1B4D8916}"/>
                </a:ext>
              </a:extLst>
            </p:cNvPr>
            <p:cNvCxnSpPr/>
            <p:nvPr/>
          </p:nvCxnSpPr>
          <p:spPr>
            <a:xfrm flipV="1">
              <a:off x="2297883" y="4218421"/>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E220DBC-B461-CDC9-B617-ED66F18F3570}"/>
                </a:ext>
              </a:extLst>
            </p:cNvPr>
            <p:cNvSpPr txBox="1"/>
            <p:nvPr/>
          </p:nvSpPr>
          <p:spPr>
            <a:xfrm>
              <a:off x="2358155" y="3761224"/>
              <a:ext cx="644728" cy="430887"/>
            </a:xfrm>
            <a:prstGeom prst="rect">
              <a:avLst/>
            </a:prstGeom>
            <a:noFill/>
          </p:spPr>
          <p:txBody>
            <a:bodyPr wrap="none" rtlCol="0">
              <a:spAutoFit/>
            </a:bodyPr>
            <a:lstStyle/>
            <a:p>
              <a:r>
                <a:rPr lang="en-US" sz="2200"/>
                <a:t>Q</a:t>
              </a:r>
              <a:r>
                <a:rPr lang="en-US" sz="2200" baseline="-25000"/>
                <a:t>3D</a:t>
              </a:r>
            </a:p>
          </p:txBody>
        </p:sp>
      </p:grpSp>
      <mc:AlternateContent xmlns:mc="http://schemas.openxmlformats.org/markup-compatibility/2006">
        <mc:Choice xmlns:a14="http://schemas.microsoft.com/office/drawing/2010/main" Requires="a14">
          <p:sp>
            <p:nvSpPr>
              <p:cNvPr id="70" name="Rectangle 69">
                <a:extLst>
                  <a:ext uri="{FF2B5EF4-FFF2-40B4-BE49-F238E27FC236}">
                    <a16:creationId xmlns:a16="http://schemas.microsoft.com/office/drawing/2014/main" id="{C1E1C6AD-C46F-219D-A620-6EAB83444BA9}"/>
                  </a:ext>
                </a:extLst>
              </p:cNvPr>
              <p:cNvSpPr/>
              <p:nvPr/>
            </p:nvSpPr>
            <p:spPr>
              <a:xfrm>
                <a:off x="5410200" y="1600200"/>
                <a:ext cx="47000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800" i="1">
                          <a:latin typeface="Cambria Math" panose="02040503050406030204" pitchFamily="18" charset="0"/>
                          <a:ea typeface="Cambria Math" panose="02040503050406030204" pitchFamily="18" charset="0"/>
                        </a:rPr>
                        <m:t>ℓ</m:t>
                      </m:r>
                    </m:oMath>
                  </m:oMathPara>
                </a14:m>
                <a:endParaRPr lang="de-DE" sz="2800"/>
              </a:p>
            </p:txBody>
          </p:sp>
        </mc:Choice>
        <mc:Fallback>
          <p:sp>
            <p:nvSpPr>
              <p:cNvPr id="70" name="Rectangle 69">
                <a:extLst>
                  <a:ext uri="{FF2B5EF4-FFF2-40B4-BE49-F238E27FC236}">
                    <a16:creationId xmlns:a16="http://schemas.microsoft.com/office/drawing/2014/main" id="{C1E1C6AD-C46F-219D-A620-6EAB83444BA9}"/>
                  </a:ext>
                </a:extLst>
              </p:cNvPr>
              <p:cNvSpPr>
                <a:spLocks noRot="1" noChangeAspect="1" noMove="1" noResize="1" noEditPoints="1" noAdjustHandles="1" noChangeArrowheads="1" noChangeShapeType="1" noTextEdit="1"/>
              </p:cNvSpPr>
              <p:nvPr/>
            </p:nvSpPr>
            <p:spPr>
              <a:xfrm>
                <a:off x="5410200" y="1600200"/>
                <a:ext cx="470000" cy="523220"/>
              </a:xfrm>
              <a:prstGeom prst="rect">
                <a:avLst/>
              </a:prstGeom>
              <a:blipFill>
                <a:blip r:embed="rId10"/>
                <a:stretch>
                  <a:fillRect/>
                </a:stretch>
              </a:blipFill>
            </p:spPr>
            <p:txBody>
              <a:bodyPr/>
              <a:lstStyle/>
              <a:p>
                <a:r>
                  <a:rPr lang="en-US">
                    <a:noFill/>
                  </a:rPr>
                  <a:t> </a:t>
                </a:r>
              </a:p>
            </p:txBody>
          </p:sp>
        </mc:Fallback>
      </mc:AlternateContent>
      <p:sp>
        <p:nvSpPr>
          <p:cNvPr id="71" name="TextBox 70">
            <a:extLst>
              <a:ext uri="{FF2B5EF4-FFF2-40B4-BE49-F238E27FC236}">
                <a16:creationId xmlns:a16="http://schemas.microsoft.com/office/drawing/2014/main" id="{F1210635-6F0A-D13B-0FC1-F0BC4C21D249}"/>
              </a:ext>
            </a:extLst>
          </p:cNvPr>
          <p:cNvSpPr txBox="1"/>
          <p:nvPr/>
        </p:nvSpPr>
        <p:spPr>
          <a:xfrm>
            <a:off x="4038600" y="1905000"/>
            <a:ext cx="312906" cy="369332"/>
          </a:xfrm>
          <a:prstGeom prst="rect">
            <a:avLst/>
          </a:prstGeom>
          <a:noFill/>
        </p:spPr>
        <p:txBody>
          <a:bodyPr wrap="none" rtlCol="0">
            <a:spAutoFit/>
          </a:bodyPr>
          <a:lstStyle/>
          <a:p>
            <a:r>
              <a:rPr lang="de-DE"/>
              <a:t>0</a:t>
            </a:r>
          </a:p>
        </p:txBody>
      </p:sp>
      <p:sp>
        <p:nvSpPr>
          <p:cNvPr id="72" name="TextBox 71">
            <a:extLst>
              <a:ext uri="{FF2B5EF4-FFF2-40B4-BE49-F238E27FC236}">
                <a16:creationId xmlns:a16="http://schemas.microsoft.com/office/drawing/2014/main" id="{B116FC72-64D9-5F4F-D787-A1B4D072A49B}"/>
              </a:ext>
            </a:extLst>
          </p:cNvPr>
          <p:cNvSpPr txBox="1"/>
          <p:nvPr/>
        </p:nvSpPr>
        <p:spPr>
          <a:xfrm>
            <a:off x="6096000" y="1905000"/>
            <a:ext cx="312906" cy="369332"/>
          </a:xfrm>
          <a:prstGeom prst="rect">
            <a:avLst/>
          </a:prstGeom>
          <a:noFill/>
        </p:spPr>
        <p:txBody>
          <a:bodyPr wrap="none" rtlCol="0">
            <a:spAutoFit/>
          </a:bodyPr>
          <a:lstStyle/>
          <a:p>
            <a:r>
              <a:rPr lang="de-DE"/>
              <a:t>1</a:t>
            </a:r>
          </a:p>
        </p:txBody>
      </p:sp>
      <p:sp>
        <p:nvSpPr>
          <p:cNvPr id="73" name="TextBox 72">
            <a:extLst>
              <a:ext uri="{FF2B5EF4-FFF2-40B4-BE49-F238E27FC236}">
                <a16:creationId xmlns:a16="http://schemas.microsoft.com/office/drawing/2014/main" id="{EFECACDB-9A55-81B4-DBFA-E0EDD855F525}"/>
              </a:ext>
            </a:extLst>
          </p:cNvPr>
          <p:cNvSpPr txBox="1"/>
          <p:nvPr/>
        </p:nvSpPr>
        <p:spPr>
          <a:xfrm>
            <a:off x="5029200" y="1905000"/>
            <a:ext cx="505267" cy="369332"/>
          </a:xfrm>
          <a:prstGeom prst="rect">
            <a:avLst/>
          </a:prstGeom>
          <a:noFill/>
        </p:spPr>
        <p:txBody>
          <a:bodyPr wrap="none" rtlCol="0">
            <a:spAutoFit/>
          </a:bodyPr>
          <a:lstStyle/>
          <a:p>
            <a:r>
              <a:rPr lang="de-DE"/>
              <a:t>0.5</a:t>
            </a:r>
          </a:p>
        </p:txBody>
      </p:sp>
      <p:sp>
        <p:nvSpPr>
          <p:cNvPr id="74" name="Oval 73">
            <a:extLst>
              <a:ext uri="{FF2B5EF4-FFF2-40B4-BE49-F238E27FC236}">
                <a16:creationId xmlns:a16="http://schemas.microsoft.com/office/drawing/2014/main" id="{CC7EDBF2-EB42-EB0D-40F9-CFC598B29382}"/>
              </a:ext>
            </a:extLst>
          </p:cNvPr>
          <p:cNvSpPr/>
          <p:nvPr/>
        </p:nvSpPr>
        <p:spPr>
          <a:xfrm>
            <a:off x="4191000" y="22860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Box 45">
            <a:extLst>
              <a:ext uri="{FF2B5EF4-FFF2-40B4-BE49-F238E27FC236}">
                <a16:creationId xmlns:a16="http://schemas.microsoft.com/office/drawing/2014/main" id="{B6B6B134-7AD1-BD44-991F-7F77ACB3D144}"/>
              </a:ext>
            </a:extLst>
          </p:cNvPr>
          <p:cNvSpPr txBox="1"/>
          <p:nvPr/>
        </p:nvSpPr>
        <p:spPr>
          <a:xfrm>
            <a:off x="304800" y="5943600"/>
            <a:ext cx="5319085" cy="338554"/>
          </a:xfrm>
          <a:prstGeom prst="rect">
            <a:avLst/>
          </a:prstGeom>
          <a:noFill/>
        </p:spPr>
        <p:txBody>
          <a:bodyPr wrap="none" rtlCol="0">
            <a:spAutoFit/>
          </a:bodyPr>
          <a:lstStyle/>
          <a:p>
            <a:r>
              <a:rPr lang="de-DE" sz="1600" dirty="0">
                <a:solidFill>
                  <a:srgbClr val="0432FF"/>
                </a:solidFill>
              </a:rPr>
              <a:t>H.-H. Kim, S. M. </a:t>
            </a:r>
            <a:r>
              <a:rPr lang="de-DE" sz="1600" dirty="0" err="1">
                <a:solidFill>
                  <a:srgbClr val="0432FF"/>
                </a:solidFill>
              </a:rPr>
              <a:t>Souliou</a:t>
            </a:r>
            <a:r>
              <a:rPr lang="de-DE" sz="1600" dirty="0">
                <a:solidFill>
                  <a:srgbClr val="0432FF"/>
                </a:solidFill>
              </a:rPr>
              <a:t> et al. Science </a:t>
            </a:r>
            <a:r>
              <a:rPr lang="de-DE" sz="1600" b="1" dirty="0">
                <a:solidFill>
                  <a:srgbClr val="0432FF"/>
                </a:solidFill>
              </a:rPr>
              <a:t>362</a:t>
            </a:r>
            <a:r>
              <a:rPr lang="de-DE" sz="1600" dirty="0">
                <a:solidFill>
                  <a:srgbClr val="0432FF"/>
                </a:solidFill>
              </a:rPr>
              <a:t>, 1040</a:t>
            </a:r>
            <a:r>
              <a:rPr lang="de-DE" sz="1600" i="1" dirty="0">
                <a:solidFill>
                  <a:srgbClr val="0432FF"/>
                </a:solidFill>
              </a:rPr>
              <a:t> </a:t>
            </a:r>
            <a:r>
              <a:rPr lang="de-DE" sz="1600" dirty="0">
                <a:solidFill>
                  <a:srgbClr val="0432FF"/>
                </a:solidFill>
              </a:rPr>
              <a:t>(2018)</a:t>
            </a:r>
          </a:p>
        </p:txBody>
      </p:sp>
    </p:spTree>
    <p:extLst>
      <p:ext uri="{BB962C8B-B14F-4D97-AF65-F5344CB8AC3E}">
        <p14:creationId xmlns:p14="http://schemas.microsoft.com/office/powerpoint/2010/main" val="11688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3" grpId="0" animBg="1"/>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EBB81-EE2E-E24E-AA11-2E449DBEFEF7}"/>
              </a:ext>
            </a:extLst>
          </p:cNvPr>
          <p:cNvPicPr>
            <a:picLocks noChangeAspect="1"/>
          </p:cNvPicPr>
          <p:nvPr/>
        </p:nvPicPr>
        <p:blipFill>
          <a:blip r:embed="rId2"/>
          <a:stretch>
            <a:fillRect/>
          </a:stretch>
        </p:blipFill>
        <p:spPr>
          <a:xfrm>
            <a:off x="3505200" y="457200"/>
            <a:ext cx="4724400" cy="4331626"/>
          </a:xfrm>
          <a:prstGeom prst="rect">
            <a:avLst/>
          </a:prstGeom>
        </p:spPr>
      </p:pic>
      <p:sp>
        <p:nvSpPr>
          <p:cNvPr id="6" name="AutoShape 4" descr="Résultat de recherche d'images pour &quot;Helmholtz gemeinschaft&quot;">
            <a:extLst>
              <a:ext uri="{FF2B5EF4-FFF2-40B4-BE49-F238E27FC236}">
                <a16:creationId xmlns:a16="http://schemas.microsoft.com/office/drawing/2014/main" id="{08F3F72A-6E79-FE4D-B676-D7E93E01DDFA}"/>
              </a:ext>
            </a:extLst>
          </p:cNvPr>
          <p:cNvSpPr>
            <a:spLocks noChangeAspect="1" noChangeArrowheads="1"/>
          </p:cNvSpPr>
          <p:nvPr/>
        </p:nvSpPr>
        <p:spPr bwMode="auto">
          <a:xfrm>
            <a:off x="228600" y="2286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7A1AB148-FDC1-F74C-91EF-2568ABB04A63}"/>
              </a:ext>
            </a:extLst>
          </p:cNvPr>
          <p:cNvGrpSpPr/>
          <p:nvPr/>
        </p:nvGrpSpPr>
        <p:grpSpPr>
          <a:xfrm>
            <a:off x="149225" y="754063"/>
            <a:ext cx="4152937" cy="4038600"/>
            <a:chOff x="3200399" y="1352720"/>
            <a:chExt cx="4152937" cy="4038600"/>
          </a:xfrm>
        </p:grpSpPr>
        <p:pic>
          <p:nvPicPr>
            <p:cNvPr id="8" name="Picture 7">
              <a:extLst>
                <a:ext uri="{FF2B5EF4-FFF2-40B4-BE49-F238E27FC236}">
                  <a16:creationId xmlns:a16="http://schemas.microsoft.com/office/drawing/2014/main" id="{227F00FA-7B56-3D47-AF3F-930A4337961F}"/>
                </a:ext>
              </a:extLst>
            </p:cNvPr>
            <p:cNvPicPr>
              <a:picLocks noChangeAspect="1"/>
            </p:cNvPicPr>
            <p:nvPr/>
          </p:nvPicPr>
          <p:blipFill>
            <a:blip r:embed="rId3"/>
            <a:stretch>
              <a:fillRect/>
            </a:stretch>
          </p:blipFill>
          <p:spPr>
            <a:xfrm>
              <a:off x="3200399" y="3410120"/>
              <a:ext cx="4152937" cy="1981200"/>
            </a:xfrm>
            <a:prstGeom prst="rect">
              <a:avLst/>
            </a:prstGeom>
            <a:ln w="57150">
              <a:solidFill>
                <a:schemeClr val="accent1"/>
              </a:solidFill>
            </a:ln>
          </p:spPr>
        </p:pic>
        <p:pic>
          <p:nvPicPr>
            <p:cNvPr id="9" name="Picture 8" descr="Résultat de recherche d'images pour &quot;TH Karlsruhe&quot;">
              <a:extLst>
                <a:ext uri="{FF2B5EF4-FFF2-40B4-BE49-F238E27FC236}">
                  <a16:creationId xmlns:a16="http://schemas.microsoft.com/office/drawing/2014/main" id="{255EF5CF-3979-7F4D-82B1-8AE85E1386E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8874" t="8024"/>
            <a:stretch/>
          </p:blipFill>
          <p:spPr bwMode="auto">
            <a:xfrm>
              <a:off x="3200400" y="2495720"/>
              <a:ext cx="2816226" cy="5188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ésultat de recherche d'images pour &quot;TH Karlsruhe&quot;">
              <a:extLst>
                <a:ext uri="{FF2B5EF4-FFF2-40B4-BE49-F238E27FC236}">
                  <a16:creationId xmlns:a16="http://schemas.microsoft.com/office/drawing/2014/main" id="{095584C2-596F-D84D-9ADE-17493B2A637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114800" y="1352720"/>
              <a:ext cx="1033993" cy="11152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9A931D6-1268-E348-B130-0E9D874459C8}"/>
              </a:ext>
            </a:extLst>
          </p:cNvPr>
          <p:cNvGrpSpPr/>
          <p:nvPr/>
        </p:nvGrpSpPr>
        <p:grpSpPr>
          <a:xfrm>
            <a:off x="8448936" y="990600"/>
            <a:ext cx="2676264" cy="3771239"/>
            <a:chOff x="4889501" y="123989"/>
            <a:chExt cx="2676264" cy="3771239"/>
          </a:xfrm>
        </p:grpSpPr>
        <p:pic>
          <p:nvPicPr>
            <p:cNvPr id="12" name="Picture 11">
              <a:extLst>
                <a:ext uri="{FF2B5EF4-FFF2-40B4-BE49-F238E27FC236}">
                  <a16:creationId xmlns:a16="http://schemas.microsoft.com/office/drawing/2014/main" id="{A2677189-C3B7-8B4B-9FD5-9C8DCB2DBA9D}"/>
                </a:ext>
              </a:extLst>
            </p:cNvPr>
            <p:cNvPicPr>
              <a:picLocks noChangeAspect="1"/>
            </p:cNvPicPr>
            <p:nvPr/>
          </p:nvPicPr>
          <p:blipFill>
            <a:blip r:embed="rId6"/>
            <a:stretch>
              <a:fillRect/>
            </a:stretch>
          </p:blipFill>
          <p:spPr>
            <a:xfrm>
              <a:off x="4993490" y="771028"/>
              <a:ext cx="2572275" cy="3124200"/>
            </a:xfrm>
            <a:prstGeom prst="rect">
              <a:avLst/>
            </a:prstGeom>
            <a:ln w="57150">
              <a:solidFill>
                <a:srgbClr val="0432FF"/>
              </a:solidFill>
            </a:ln>
          </p:spPr>
        </p:pic>
        <p:pic>
          <p:nvPicPr>
            <p:cNvPr id="13" name="Picture 12" descr="Résultat de recherche d'images pour &quot;forschungszentrum karlsruhe&quot;">
              <a:extLst>
                <a:ext uri="{FF2B5EF4-FFF2-40B4-BE49-F238E27FC236}">
                  <a16:creationId xmlns:a16="http://schemas.microsoft.com/office/drawing/2014/main" id="{1501FC60-7993-CA44-AFD3-44B45F2C85B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89501" y="123989"/>
              <a:ext cx="1818474" cy="1008426"/>
            </a:xfrm>
            <a:prstGeom prst="rect">
              <a:avLst/>
            </a:prstGeom>
            <a:solidFill>
              <a:schemeClr val="bg1"/>
            </a:solidFill>
          </p:spPr>
        </p:pic>
      </p:grpSp>
      <p:pic>
        <p:nvPicPr>
          <p:cNvPr id="18" name="Picture 17">
            <a:extLst>
              <a:ext uri="{FF2B5EF4-FFF2-40B4-BE49-F238E27FC236}">
                <a16:creationId xmlns:a16="http://schemas.microsoft.com/office/drawing/2014/main" id="{C2777FD5-07E1-C34B-85C6-8E0AE664595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3810000" y="4953000"/>
            <a:ext cx="4084704" cy="1320800"/>
          </a:xfrm>
          <a:prstGeom prst="rect">
            <a:avLst/>
          </a:prstGeom>
        </p:spPr>
      </p:pic>
      <p:sp>
        <p:nvSpPr>
          <p:cNvPr id="20" name="TextBox 19">
            <a:extLst>
              <a:ext uri="{FF2B5EF4-FFF2-40B4-BE49-F238E27FC236}">
                <a16:creationId xmlns:a16="http://schemas.microsoft.com/office/drawing/2014/main" id="{7E579DFB-BB9B-B844-9CFD-E005FA89708E}"/>
              </a:ext>
            </a:extLst>
          </p:cNvPr>
          <p:cNvSpPr txBox="1"/>
          <p:nvPr/>
        </p:nvSpPr>
        <p:spPr>
          <a:xfrm>
            <a:off x="457200" y="5334000"/>
            <a:ext cx="3138423" cy="646331"/>
          </a:xfrm>
          <a:prstGeom prst="rect">
            <a:avLst/>
          </a:prstGeom>
          <a:noFill/>
        </p:spPr>
        <p:txBody>
          <a:bodyPr wrap="none" rtlCol="0">
            <a:spAutoFit/>
          </a:bodyPr>
          <a:lstStyle/>
          <a:p>
            <a:pPr algn="ctr"/>
            <a:r>
              <a:rPr lang="en-US" i="1"/>
              <a:t>the Research University</a:t>
            </a:r>
          </a:p>
          <a:p>
            <a:pPr algn="ctr"/>
            <a:r>
              <a:rPr lang="en-US" i="1"/>
              <a:t> in the Helmholtz Association</a:t>
            </a:r>
          </a:p>
        </p:txBody>
      </p:sp>
      <p:sp>
        <p:nvSpPr>
          <p:cNvPr id="23" name="TextBox 22">
            <a:extLst>
              <a:ext uri="{FF2B5EF4-FFF2-40B4-BE49-F238E27FC236}">
                <a16:creationId xmlns:a16="http://schemas.microsoft.com/office/drawing/2014/main" id="{CD271B0F-3FE3-0844-9C28-51EA57500857}"/>
              </a:ext>
            </a:extLst>
          </p:cNvPr>
          <p:cNvSpPr txBox="1"/>
          <p:nvPr/>
        </p:nvSpPr>
        <p:spPr>
          <a:xfrm>
            <a:off x="8419728" y="5486400"/>
            <a:ext cx="2954656" cy="369332"/>
          </a:xfrm>
          <a:prstGeom prst="rect">
            <a:avLst/>
          </a:prstGeom>
          <a:noFill/>
        </p:spPr>
        <p:txBody>
          <a:bodyPr wrap="none" rtlCol="0">
            <a:spAutoFit/>
          </a:bodyPr>
          <a:lstStyle/>
          <a:p>
            <a:pPr algn="ctr"/>
            <a:r>
              <a:rPr lang="de-DE"/>
              <a:t>Exzellenzuniversität (2019)</a:t>
            </a:r>
            <a:endParaRPr lang="en-US" i="1"/>
          </a:p>
        </p:txBody>
      </p:sp>
      <p:sp>
        <p:nvSpPr>
          <p:cNvPr id="24" name="Rectangle 23">
            <a:extLst>
              <a:ext uri="{FF2B5EF4-FFF2-40B4-BE49-F238E27FC236}">
                <a16:creationId xmlns:a16="http://schemas.microsoft.com/office/drawing/2014/main" id="{A0D9B7A1-128F-604A-9134-684CB1933FDF}"/>
              </a:ext>
            </a:extLst>
          </p:cNvPr>
          <p:cNvSpPr/>
          <p:nvPr/>
        </p:nvSpPr>
        <p:spPr>
          <a:xfrm>
            <a:off x="6400800" y="2743200"/>
            <a:ext cx="304800" cy="15240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C3E70E-2B7A-834F-BF85-E2E76C7FC5EC}"/>
              </a:ext>
            </a:extLst>
          </p:cNvPr>
          <p:cNvSpPr/>
          <p:nvPr/>
        </p:nvSpPr>
        <p:spPr>
          <a:xfrm>
            <a:off x="6705600" y="838200"/>
            <a:ext cx="228600" cy="381000"/>
          </a:xfrm>
          <a:prstGeom prst="rect">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41FD8EE-A2A7-1942-AB2F-B810EF72908D}"/>
              </a:ext>
            </a:extLst>
          </p:cNvPr>
          <p:cNvSpPr>
            <a:spLocks noGrp="1"/>
          </p:cNvSpPr>
          <p:nvPr>
            <p:ph type="sldNum" sz="quarter" idx="12"/>
          </p:nvPr>
        </p:nvSpPr>
        <p:spPr/>
        <p:txBody>
          <a:bodyPr/>
          <a:lstStyle/>
          <a:p>
            <a:fld id="{61696EC4-B4CF-4701-AD06-A8439D6D8E12}" type="slidenum">
              <a:rPr lang="en-US" noProof="0" smtClean="0"/>
              <a:t>3</a:t>
            </a:fld>
            <a:endParaRPr lang="en-US" noProof="0"/>
          </a:p>
        </p:txBody>
      </p:sp>
      <p:pic>
        <p:nvPicPr>
          <p:cNvPr id="3" name="Picture 2">
            <a:extLst>
              <a:ext uri="{FF2B5EF4-FFF2-40B4-BE49-F238E27FC236}">
                <a16:creationId xmlns:a16="http://schemas.microsoft.com/office/drawing/2014/main" id="{75B6A6B5-9C56-6AAC-FC2B-DC6A3E05E471}"/>
              </a:ext>
            </a:extLst>
          </p:cNvPr>
          <p:cNvPicPr>
            <a:picLocks noChangeAspect="1"/>
          </p:cNvPicPr>
          <p:nvPr/>
        </p:nvPicPr>
        <p:blipFill>
          <a:blip r:embed="rId9"/>
          <a:stretch>
            <a:fillRect/>
          </a:stretch>
        </p:blipFill>
        <p:spPr>
          <a:xfrm>
            <a:off x="3463400" y="467832"/>
            <a:ext cx="4880851" cy="4331626"/>
          </a:xfrm>
          <a:prstGeom prst="rect">
            <a:avLst/>
          </a:prstGeom>
        </p:spPr>
      </p:pic>
      <p:sp>
        <p:nvSpPr>
          <p:cNvPr id="4" name="Date Placeholder 3">
            <a:extLst>
              <a:ext uri="{FF2B5EF4-FFF2-40B4-BE49-F238E27FC236}">
                <a16:creationId xmlns:a16="http://schemas.microsoft.com/office/drawing/2014/main" id="{3D1F2253-4420-934D-3A79-E0B396C97E01}"/>
              </a:ext>
            </a:extLst>
          </p:cNvPr>
          <p:cNvSpPr>
            <a:spLocks noGrp="1"/>
          </p:cNvSpPr>
          <p:nvPr>
            <p:ph type="dt" sz="half" idx="10"/>
          </p:nvPr>
        </p:nvSpPr>
        <p:spPr/>
        <p:txBody>
          <a:bodyPr/>
          <a:lstStyle/>
          <a:p>
            <a:r>
              <a:rPr lang="de-DE"/>
              <a:t>27.01.2023</a:t>
            </a:r>
            <a:endParaRPr lang="de-DE" dirty="0"/>
          </a:p>
        </p:txBody>
      </p:sp>
    </p:spTree>
    <p:extLst>
      <p:ext uri="{BB962C8B-B14F-4D97-AF65-F5344CB8AC3E}">
        <p14:creationId xmlns:p14="http://schemas.microsoft.com/office/powerpoint/2010/main" val="30443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F0770AC-EA76-064B-B22A-AA73D2638541}"/>
              </a:ext>
            </a:extLst>
          </p:cNvPr>
          <p:cNvGrpSpPr/>
          <p:nvPr/>
        </p:nvGrpSpPr>
        <p:grpSpPr>
          <a:xfrm>
            <a:off x="4419600" y="685800"/>
            <a:ext cx="4258277" cy="4258277"/>
            <a:chOff x="1828803" y="609603"/>
            <a:chExt cx="4258277" cy="4258277"/>
          </a:xfrm>
        </p:grpSpPr>
        <p:pic>
          <p:nvPicPr>
            <p:cNvPr id="4" name="Picture 3">
              <a:extLst>
                <a:ext uri="{FF2B5EF4-FFF2-40B4-BE49-F238E27FC236}">
                  <a16:creationId xmlns:a16="http://schemas.microsoft.com/office/drawing/2014/main" id="{2F134FD0-5D6A-44AE-9473-4DFAEAD55933}"/>
                </a:ext>
              </a:extLst>
            </p:cNvPr>
            <p:cNvPicPr>
              <a:picLocks noChangeAspect="1"/>
            </p:cNvPicPr>
            <p:nvPr/>
          </p:nvPicPr>
          <p:blipFill>
            <a:blip r:embed="rId3"/>
            <a:stretch>
              <a:fillRect/>
            </a:stretch>
          </p:blipFill>
          <p:spPr>
            <a:xfrm>
              <a:off x="1828803" y="609603"/>
              <a:ext cx="4258277" cy="4258277"/>
            </a:xfrm>
            <a:prstGeom prst="rect">
              <a:avLst/>
            </a:prstGeom>
          </p:spPr>
        </p:pic>
        <p:grpSp>
          <p:nvGrpSpPr>
            <p:cNvPr id="9" name="Group 8">
              <a:extLst>
                <a:ext uri="{FF2B5EF4-FFF2-40B4-BE49-F238E27FC236}">
                  <a16:creationId xmlns:a16="http://schemas.microsoft.com/office/drawing/2014/main" id="{D3E58038-CDA1-4EA2-8AC1-A8559EB4BD71}"/>
                </a:ext>
              </a:extLst>
            </p:cNvPr>
            <p:cNvGrpSpPr/>
            <p:nvPr/>
          </p:nvGrpSpPr>
          <p:grpSpPr>
            <a:xfrm>
              <a:off x="3486422" y="3036614"/>
              <a:ext cx="644728" cy="1110596"/>
              <a:chOff x="2103242" y="3726875"/>
              <a:chExt cx="644728" cy="1110596"/>
            </a:xfrm>
          </p:grpSpPr>
          <p:cxnSp>
            <p:nvCxnSpPr>
              <p:cNvPr id="6" name="Straight Connector 5">
                <a:extLst>
                  <a:ext uri="{FF2B5EF4-FFF2-40B4-BE49-F238E27FC236}">
                    <a16:creationId xmlns:a16="http://schemas.microsoft.com/office/drawing/2014/main" id="{A1D6F498-D08E-44CE-AF56-F0388FF58C84}"/>
                  </a:ext>
                </a:extLst>
              </p:cNvPr>
              <p:cNvCxnSpPr/>
              <p:nvPr/>
            </p:nvCxnSpPr>
            <p:spPr>
              <a:xfrm flipV="1">
                <a:off x="2320413" y="4168877"/>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DC8B49A-D5E4-476A-AF33-BD6889F2D82F}"/>
                  </a:ext>
                </a:extLst>
              </p:cNvPr>
              <p:cNvSpPr txBox="1"/>
              <p:nvPr/>
            </p:nvSpPr>
            <p:spPr>
              <a:xfrm>
                <a:off x="2103242" y="3726875"/>
                <a:ext cx="644728" cy="430887"/>
              </a:xfrm>
              <a:prstGeom prst="rect">
                <a:avLst/>
              </a:prstGeom>
              <a:noFill/>
            </p:spPr>
            <p:txBody>
              <a:bodyPr wrap="none" rtlCol="0">
                <a:spAutoFit/>
              </a:bodyPr>
              <a:lstStyle/>
              <a:p>
                <a:r>
                  <a:rPr lang="en-US" sz="2200"/>
                  <a:t>Q</a:t>
                </a:r>
                <a:r>
                  <a:rPr lang="en-US" sz="2200" baseline="-25000"/>
                  <a:t>2D</a:t>
                </a:r>
              </a:p>
            </p:txBody>
          </p:sp>
        </p:grpSp>
        <p:grpSp>
          <p:nvGrpSpPr>
            <p:cNvPr id="10" name="Group 9">
              <a:extLst>
                <a:ext uri="{FF2B5EF4-FFF2-40B4-BE49-F238E27FC236}">
                  <a16:creationId xmlns:a16="http://schemas.microsoft.com/office/drawing/2014/main" id="{B1BF2DEC-5B4A-4481-8D78-C4642CC61275}"/>
                </a:ext>
              </a:extLst>
            </p:cNvPr>
            <p:cNvGrpSpPr/>
            <p:nvPr/>
          </p:nvGrpSpPr>
          <p:grpSpPr>
            <a:xfrm>
              <a:off x="4724400" y="3048000"/>
              <a:ext cx="720928" cy="1125794"/>
              <a:chOff x="2305503" y="3738261"/>
              <a:chExt cx="720928" cy="1125794"/>
            </a:xfrm>
          </p:grpSpPr>
          <p:cxnSp>
            <p:nvCxnSpPr>
              <p:cNvPr id="11" name="Straight Connector 10">
                <a:extLst>
                  <a:ext uri="{FF2B5EF4-FFF2-40B4-BE49-F238E27FC236}">
                    <a16:creationId xmlns:a16="http://schemas.microsoft.com/office/drawing/2014/main" id="{498DF6E6-4577-48CC-BA1F-14557FEFF098}"/>
                  </a:ext>
                </a:extLst>
              </p:cNvPr>
              <p:cNvCxnSpPr/>
              <p:nvPr/>
            </p:nvCxnSpPr>
            <p:spPr>
              <a:xfrm flipV="1">
                <a:off x="2305503" y="4195461"/>
                <a:ext cx="0" cy="6685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57B619-A4DF-4E12-A2F9-56ECA74394FD}"/>
                  </a:ext>
                </a:extLst>
              </p:cNvPr>
              <p:cNvSpPr txBox="1"/>
              <p:nvPr/>
            </p:nvSpPr>
            <p:spPr>
              <a:xfrm>
                <a:off x="2381703" y="3738261"/>
                <a:ext cx="644728" cy="430887"/>
              </a:xfrm>
              <a:prstGeom prst="rect">
                <a:avLst/>
              </a:prstGeom>
              <a:noFill/>
            </p:spPr>
            <p:txBody>
              <a:bodyPr wrap="none" rtlCol="0">
                <a:spAutoFit/>
              </a:bodyPr>
              <a:lstStyle/>
              <a:p>
                <a:r>
                  <a:rPr lang="en-US" sz="2200"/>
                  <a:t>Q</a:t>
                </a:r>
                <a:r>
                  <a:rPr lang="en-US" sz="2200" baseline="-25000"/>
                  <a:t>3D</a:t>
                </a:r>
              </a:p>
            </p:txBody>
          </p:sp>
        </p:grpSp>
      </p:grpSp>
      <p:sp>
        <p:nvSpPr>
          <p:cNvPr id="14" name="TextBox 13">
            <a:extLst>
              <a:ext uri="{FF2B5EF4-FFF2-40B4-BE49-F238E27FC236}">
                <a16:creationId xmlns:a16="http://schemas.microsoft.com/office/drawing/2014/main" id="{E040DD8D-9731-4437-97AF-B91EC537F426}"/>
              </a:ext>
            </a:extLst>
          </p:cNvPr>
          <p:cNvSpPr txBox="1"/>
          <p:nvPr/>
        </p:nvSpPr>
        <p:spPr>
          <a:xfrm>
            <a:off x="152400" y="5334000"/>
            <a:ext cx="12066445" cy="892552"/>
          </a:xfrm>
          <a:prstGeom prst="rect">
            <a:avLst/>
          </a:prstGeom>
          <a:noFill/>
        </p:spPr>
        <p:txBody>
          <a:bodyPr wrap="none" rtlCol="0">
            <a:spAutoFit/>
          </a:bodyPr>
          <a:lstStyle/>
          <a:p>
            <a:pPr marL="342900" indent="-342900">
              <a:buClr>
                <a:schemeClr val="tx2"/>
              </a:buClr>
              <a:buFont typeface="Wingdings" pitchFamily="2" charset="2"/>
              <a:buChar char="§"/>
            </a:pPr>
            <a:r>
              <a:rPr lang="en-US" sz="2600" dirty="0"/>
              <a:t>Complete suppression at low T: very strong competition with superconductivity</a:t>
            </a:r>
          </a:p>
          <a:p>
            <a:pPr marL="342900" indent="-342900">
              <a:buClr>
                <a:schemeClr val="tx2"/>
              </a:buClr>
              <a:buFont typeface="Wingdings" pitchFamily="2" charset="2"/>
              <a:buChar char="§"/>
            </a:pPr>
            <a:r>
              <a:rPr lang="en-US" sz="2600" dirty="0"/>
              <a:t>3D order present </a:t>
            </a:r>
            <a:r>
              <a:rPr lang="en-US" sz="2600" b="1" dirty="0"/>
              <a:t>even above the uncompressed </a:t>
            </a:r>
            <a:r>
              <a:rPr lang="en-US" sz="2600" b="1" i="1" dirty="0"/>
              <a:t>T</a:t>
            </a:r>
            <a:r>
              <a:rPr lang="en-US" sz="2600" b="1" i="1" baseline="-25000" dirty="0"/>
              <a:t>c</a:t>
            </a:r>
          </a:p>
        </p:txBody>
      </p:sp>
      <p:grpSp>
        <p:nvGrpSpPr>
          <p:cNvPr id="29" name="Group 28">
            <a:extLst>
              <a:ext uri="{FF2B5EF4-FFF2-40B4-BE49-F238E27FC236}">
                <a16:creationId xmlns:a16="http://schemas.microsoft.com/office/drawing/2014/main" id="{EC67E449-4A75-714B-BFB4-DD6A4D12038A}"/>
              </a:ext>
            </a:extLst>
          </p:cNvPr>
          <p:cNvGrpSpPr/>
          <p:nvPr/>
        </p:nvGrpSpPr>
        <p:grpSpPr>
          <a:xfrm>
            <a:off x="8382000" y="1143000"/>
            <a:ext cx="3649140" cy="4103132"/>
            <a:chOff x="8382000" y="1143000"/>
            <a:chExt cx="3649140" cy="4103132"/>
          </a:xfrm>
        </p:grpSpPr>
        <p:grpSp>
          <p:nvGrpSpPr>
            <p:cNvPr id="21" name="Group 20">
              <a:extLst>
                <a:ext uri="{FF2B5EF4-FFF2-40B4-BE49-F238E27FC236}">
                  <a16:creationId xmlns:a16="http://schemas.microsoft.com/office/drawing/2014/main" id="{7E00349D-5A3C-FF41-9D1A-576A27F795E3}"/>
                </a:ext>
              </a:extLst>
            </p:cNvPr>
            <p:cNvGrpSpPr/>
            <p:nvPr/>
          </p:nvGrpSpPr>
          <p:grpSpPr>
            <a:xfrm>
              <a:off x="8458200" y="1143000"/>
              <a:ext cx="3505200" cy="3810000"/>
              <a:chOff x="-2895600" y="1676400"/>
              <a:chExt cx="3430593" cy="3124200"/>
            </a:xfrm>
          </p:grpSpPr>
          <p:pic>
            <p:nvPicPr>
              <p:cNvPr id="19" name="Picture 18">
                <a:extLst>
                  <a:ext uri="{FF2B5EF4-FFF2-40B4-BE49-F238E27FC236}">
                    <a16:creationId xmlns:a16="http://schemas.microsoft.com/office/drawing/2014/main" id="{9E8E8C34-1AFC-6844-8895-234414AB10E9}"/>
                  </a:ext>
                </a:extLst>
              </p:cNvPr>
              <p:cNvPicPr>
                <a:picLocks noChangeAspect="1"/>
              </p:cNvPicPr>
              <p:nvPr/>
            </p:nvPicPr>
            <p:blipFill>
              <a:blip r:embed="rId4"/>
              <a:stretch>
                <a:fillRect/>
              </a:stretch>
            </p:blipFill>
            <p:spPr>
              <a:xfrm>
                <a:off x="-2895600" y="1676400"/>
                <a:ext cx="3430593" cy="3124200"/>
              </a:xfrm>
              <a:prstGeom prst="rect">
                <a:avLst/>
              </a:prstGeom>
            </p:spPr>
          </p:pic>
          <p:sp>
            <p:nvSpPr>
              <p:cNvPr id="20" name="TextBox 19">
                <a:extLst>
                  <a:ext uri="{FF2B5EF4-FFF2-40B4-BE49-F238E27FC236}">
                    <a16:creationId xmlns:a16="http://schemas.microsoft.com/office/drawing/2014/main" id="{4900AC14-0D7F-E241-8EE9-7A571E360D4A}"/>
                  </a:ext>
                </a:extLst>
              </p:cNvPr>
              <p:cNvSpPr txBox="1"/>
              <p:nvPr/>
            </p:nvSpPr>
            <p:spPr>
              <a:xfrm>
                <a:off x="-1752600" y="1905000"/>
                <a:ext cx="843571" cy="309033"/>
              </a:xfrm>
              <a:prstGeom prst="rect">
                <a:avLst/>
              </a:prstGeom>
              <a:noFill/>
            </p:spPr>
            <p:txBody>
              <a:bodyPr wrap="none" rtlCol="0">
                <a:spAutoFit/>
              </a:bodyPr>
              <a:lstStyle/>
              <a:p>
                <a:r>
                  <a:rPr lang="de-DE"/>
                  <a:t>H = 26T</a:t>
                </a:r>
              </a:p>
            </p:txBody>
          </p:sp>
        </p:grpSp>
        <p:sp>
          <p:nvSpPr>
            <p:cNvPr id="28" name="Rectangle 27">
              <a:extLst>
                <a:ext uri="{FF2B5EF4-FFF2-40B4-BE49-F238E27FC236}">
                  <a16:creationId xmlns:a16="http://schemas.microsoft.com/office/drawing/2014/main" id="{7FAEEBFE-BF38-7944-AADE-B3A56D30C048}"/>
                </a:ext>
              </a:extLst>
            </p:cNvPr>
            <p:cNvSpPr/>
            <p:nvPr/>
          </p:nvSpPr>
          <p:spPr>
            <a:xfrm>
              <a:off x="8382000" y="4876800"/>
              <a:ext cx="3649140" cy="369332"/>
            </a:xfrm>
            <a:prstGeom prst="rect">
              <a:avLst/>
            </a:prstGeom>
          </p:spPr>
          <p:txBody>
            <a:bodyPr wrap="none">
              <a:spAutoFit/>
            </a:bodyPr>
            <a:lstStyle/>
            <a:p>
              <a:r>
                <a:rPr lang="en-US">
                  <a:solidFill>
                    <a:srgbClr val="0432FF"/>
                  </a:solidFill>
                  <a:latin typeface="Calibri" panose="020F0502020204030204" pitchFamily="34" charset="0"/>
                  <a:cs typeface="Calibri" panose="020F0502020204030204" pitchFamily="34" charset="0"/>
                </a:rPr>
                <a:t>Gerber et al. Science </a:t>
              </a:r>
              <a:r>
                <a:rPr lang="en-US" b="1">
                  <a:solidFill>
                    <a:srgbClr val="0432FF"/>
                  </a:solidFill>
                  <a:latin typeface="Calibri" panose="020F0502020204030204" pitchFamily="34" charset="0"/>
                  <a:cs typeface="Calibri" panose="020F0502020204030204" pitchFamily="34" charset="0"/>
                </a:rPr>
                <a:t>350</a:t>
              </a:r>
              <a:r>
                <a:rPr lang="en-US">
                  <a:solidFill>
                    <a:srgbClr val="0432FF"/>
                  </a:solidFill>
                  <a:latin typeface="Calibri" panose="020F0502020204030204" pitchFamily="34" charset="0"/>
                  <a:cs typeface="Calibri" panose="020F0502020204030204" pitchFamily="34" charset="0"/>
                </a:rPr>
                <a:t>, 949 (2015)</a:t>
              </a:r>
            </a:p>
          </p:txBody>
        </p:sp>
      </p:grpSp>
      <p:sp>
        <p:nvSpPr>
          <p:cNvPr id="30" name="TextBox 29">
            <a:extLst>
              <a:ext uri="{FF2B5EF4-FFF2-40B4-BE49-F238E27FC236}">
                <a16:creationId xmlns:a16="http://schemas.microsoft.com/office/drawing/2014/main" id="{36255B14-D05C-BD41-A9B8-23A314233DE2}"/>
              </a:ext>
            </a:extLst>
          </p:cNvPr>
          <p:cNvSpPr txBox="1"/>
          <p:nvPr/>
        </p:nvSpPr>
        <p:spPr>
          <a:xfrm>
            <a:off x="1752600" y="4876800"/>
            <a:ext cx="5319085" cy="338554"/>
          </a:xfrm>
          <a:prstGeom prst="rect">
            <a:avLst/>
          </a:prstGeom>
          <a:noFill/>
        </p:spPr>
        <p:txBody>
          <a:bodyPr wrap="none" rtlCol="0">
            <a:spAutoFit/>
          </a:bodyPr>
          <a:lstStyle/>
          <a:p>
            <a:r>
              <a:rPr lang="de-DE" sz="1600">
                <a:solidFill>
                  <a:srgbClr val="0432FF"/>
                </a:solidFill>
              </a:rPr>
              <a:t>H.-H. Kim, S. M. </a:t>
            </a:r>
            <a:r>
              <a:rPr lang="de-DE" sz="1600" err="1">
                <a:solidFill>
                  <a:srgbClr val="0432FF"/>
                </a:solidFill>
              </a:rPr>
              <a:t>Souliou</a:t>
            </a:r>
            <a:r>
              <a:rPr lang="de-DE" sz="1600">
                <a:solidFill>
                  <a:srgbClr val="0432FF"/>
                </a:solidFill>
              </a:rPr>
              <a:t> et al. Science </a:t>
            </a:r>
            <a:r>
              <a:rPr lang="de-DE" sz="1600" b="1">
                <a:solidFill>
                  <a:srgbClr val="0432FF"/>
                </a:solidFill>
              </a:rPr>
              <a:t>362</a:t>
            </a:r>
            <a:r>
              <a:rPr lang="de-DE" sz="1600">
                <a:solidFill>
                  <a:srgbClr val="0432FF"/>
                </a:solidFill>
              </a:rPr>
              <a:t>, 1040</a:t>
            </a:r>
            <a:r>
              <a:rPr lang="de-DE" sz="1600" i="1">
                <a:solidFill>
                  <a:srgbClr val="0432FF"/>
                </a:solidFill>
              </a:rPr>
              <a:t> </a:t>
            </a:r>
            <a:r>
              <a:rPr lang="de-DE" sz="1600">
                <a:solidFill>
                  <a:srgbClr val="0432FF"/>
                </a:solidFill>
              </a:rPr>
              <a:t>(2018)</a:t>
            </a:r>
          </a:p>
        </p:txBody>
      </p:sp>
      <p:sp>
        <p:nvSpPr>
          <p:cNvPr id="2" name="Date Placeholder 1">
            <a:extLst>
              <a:ext uri="{FF2B5EF4-FFF2-40B4-BE49-F238E27FC236}">
                <a16:creationId xmlns:a16="http://schemas.microsoft.com/office/drawing/2014/main" id="{3161B7A9-FD17-AD40-968A-4ECED5C8F467}"/>
              </a:ext>
            </a:extLst>
          </p:cNvPr>
          <p:cNvSpPr>
            <a:spLocks noGrp="1"/>
          </p:cNvSpPr>
          <p:nvPr>
            <p:ph type="dt" sz="half" idx="10"/>
          </p:nvPr>
        </p:nvSpPr>
        <p:spPr/>
        <p:txBody>
          <a:bodyPr/>
          <a:lstStyle/>
          <a:p>
            <a:r>
              <a:rPr lang="de-DE"/>
              <a:t>21.07.2022</a:t>
            </a:r>
            <a:endParaRPr lang="de-DE" dirty="0"/>
          </a:p>
        </p:txBody>
      </p:sp>
      <p:sp>
        <p:nvSpPr>
          <p:cNvPr id="5" name="Slide Number Placeholder 4">
            <a:extLst>
              <a:ext uri="{FF2B5EF4-FFF2-40B4-BE49-F238E27FC236}">
                <a16:creationId xmlns:a16="http://schemas.microsoft.com/office/drawing/2014/main" id="{8C1C2116-0D94-044F-B455-2205C1BF1FFB}"/>
              </a:ext>
            </a:extLst>
          </p:cNvPr>
          <p:cNvSpPr>
            <a:spLocks noGrp="1"/>
          </p:cNvSpPr>
          <p:nvPr>
            <p:ph type="sldNum" sz="quarter" idx="12"/>
          </p:nvPr>
        </p:nvSpPr>
        <p:spPr/>
        <p:txBody>
          <a:bodyPr/>
          <a:lstStyle/>
          <a:p>
            <a:fld id="{61696EC4-B4CF-4701-AD06-A8439D6D8E12}" type="slidenum">
              <a:rPr lang="de-DE" smtClean="0"/>
              <a:t>30</a:t>
            </a:fld>
            <a:endParaRPr lang="de-DE"/>
          </a:p>
        </p:txBody>
      </p:sp>
      <p:grpSp>
        <p:nvGrpSpPr>
          <p:cNvPr id="15" name="Group 14">
            <a:extLst>
              <a:ext uri="{FF2B5EF4-FFF2-40B4-BE49-F238E27FC236}">
                <a16:creationId xmlns:a16="http://schemas.microsoft.com/office/drawing/2014/main" id="{434F8E10-0D83-EA98-8584-42E2F6596353}"/>
              </a:ext>
            </a:extLst>
          </p:cNvPr>
          <p:cNvGrpSpPr/>
          <p:nvPr/>
        </p:nvGrpSpPr>
        <p:grpSpPr>
          <a:xfrm>
            <a:off x="152400" y="914400"/>
            <a:ext cx="4267200" cy="3962400"/>
            <a:chOff x="4572000" y="1752600"/>
            <a:chExt cx="4017234" cy="3657600"/>
          </a:xfrm>
        </p:grpSpPr>
        <p:pic>
          <p:nvPicPr>
            <p:cNvPr id="22" name="Picture 21">
              <a:extLst>
                <a:ext uri="{FF2B5EF4-FFF2-40B4-BE49-F238E27FC236}">
                  <a16:creationId xmlns:a16="http://schemas.microsoft.com/office/drawing/2014/main" id="{5C467A69-19C8-5727-8AB1-887C27E36F5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572000" y="1752600"/>
              <a:ext cx="4017234" cy="3657600"/>
            </a:xfrm>
            <a:prstGeom prst="rect">
              <a:avLst/>
            </a:prstGeom>
          </p:spPr>
        </p:pic>
        <p:sp>
          <p:nvSpPr>
            <p:cNvPr id="23" name="Rectangle 22">
              <a:extLst>
                <a:ext uri="{FF2B5EF4-FFF2-40B4-BE49-F238E27FC236}">
                  <a16:creationId xmlns:a16="http://schemas.microsoft.com/office/drawing/2014/main" id="{C7CAB091-90F4-70B3-6339-CF0DB53CF04B}"/>
                </a:ext>
              </a:extLst>
            </p:cNvPr>
            <p:cNvSpPr/>
            <p:nvPr/>
          </p:nvSpPr>
          <p:spPr>
            <a:xfrm>
              <a:off x="4572000" y="4876800"/>
              <a:ext cx="76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Rectangle 23">
              <a:extLst>
                <a:ext uri="{FF2B5EF4-FFF2-40B4-BE49-F238E27FC236}">
                  <a16:creationId xmlns:a16="http://schemas.microsoft.com/office/drawing/2014/main" id="{C916F517-5BFD-FAF0-0859-9E97A7772BED}"/>
                </a:ext>
              </a:extLst>
            </p:cNvPr>
            <p:cNvSpPr/>
            <p:nvPr/>
          </p:nvSpPr>
          <p:spPr>
            <a:xfrm>
              <a:off x="7848600" y="1981200"/>
              <a:ext cx="76200" cy="228600"/>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sp>
        <p:nvSpPr>
          <p:cNvPr id="3" name="Title 2">
            <a:extLst>
              <a:ext uri="{FF2B5EF4-FFF2-40B4-BE49-F238E27FC236}">
                <a16:creationId xmlns:a16="http://schemas.microsoft.com/office/drawing/2014/main" id="{339A2D3D-136D-4FD6-BAD2-B1831228C713}"/>
              </a:ext>
            </a:extLst>
          </p:cNvPr>
          <p:cNvSpPr>
            <a:spLocks noGrp="1"/>
          </p:cNvSpPr>
          <p:nvPr>
            <p:ph type="title" idx="4294967295"/>
          </p:nvPr>
        </p:nvSpPr>
        <p:spPr>
          <a:xfrm>
            <a:off x="228600" y="493713"/>
            <a:ext cx="8312150" cy="496887"/>
          </a:xfrm>
        </p:spPr>
        <p:txBody>
          <a:bodyPr/>
          <a:lstStyle/>
          <a:p>
            <a:r>
              <a:rPr lang="en-US" sz="3200" dirty="0">
                <a:solidFill>
                  <a:schemeClr val="accent1"/>
                </a:solidFill>
              </a:rPr>
              <a:t>Temperature dependence of the 3D-CDW</a:t>
            </a:r>
            <a:endParaRPr lang="en-US" sz="3200" baseline="-25000" dirty="0">
              <a:solidFill>
                <a:schemeClr val="accent1"/>
              </a:solidFill>
            </a:endParaRPr>
          </a:p>
        </p:txBody>
      </p:sp>
    </p:spTree>
    <p:extLst>
      <p:ext uri="{BB962C8B-B14F-4D97-AF65-F5344CB8AC3E}">
        <p14:creationId xmlns:p14="http://schemas.microsoft.com/office/powerpoint/2010/main" val="2331732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6A867820-B45E-4C47-B164-7E29A1D760D4}"/>
                  </a:ext>
                </a:extLst>
              </p:cNvPr>
              <p:cNvSpPr txBox="1"/>
              <p:nvPr/>
            </p:nvSpPr>
            <p:spPr>
              <a:xfrm>
                <a:off x="7010400" y="4738290"/>
                <a:ext cx="984308" cy="5088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solidFill>
                                <a:srgbClr val="0432FF"/>
                              </a:solidFill>
                              <a:latin typeface="Cambria Math" panose="02040503050406030204" pitchFamily="18" charset="0"/>
                            </a:rPr>
                          </m:ctrlPr>
                        </m:accPr>
                        <m:e>
                          <m:r>
                            <a:rPr lang="de-DE" sz="2400" b="0" i="1" smtClean="0">
                              <a:solidFill>
                                <a:srgbClr val="0432FF"/>
                              </a:solidFill>
                              <a:latin typeface="Cambria Math" panose="02040503050406030204" pitchFamily="18" charset="0"/>
                            </a:rPr>
                            <m:t>𝑄</m:t>
                          </m:r>
                        </m:e>
                      </m:acc>
                    </m:oMath>
                  </m:oMathPara>
                </a14:m>
                <a:endParaRPr lang="en-US" sz="2400" baseline="-25000">
                  <a:solidFill>
                    <a:srgbClr val="0432FF"/>
                  </a:solidFill>
                </a:endParaRPr>
              </a:p>
            </p:txBody>
          </p:sp>
        </mc:Choice>
        <mc:Fallback>
          <p:sp>
            <p:nvSpPr>
              <p:cNvPr id="26" name="TextBox 25">
                <a:extLst>
                  <a:ext uri="{FF2B5EF4-FFF2-40B4-BE49-F238E27FC236}">
                    <a16:creationId xmlns:a16="http://schemas.microsoft.com/office/drawing/2014/main" id="{6A867820-B45E-4C47-B164-7E29A1D760D4}"/>
                  </a:ext>
                </a:extLst>
              </p:cNvPr>
              <p:cNvSpPr txBox="1">
                <a:spLocks noRot="1" noChangeAspect="1" noMove="1" noResize="1" noEditPoints="1" noAdjustHandles="1" noChangeArrowheads="1" noChangeShapeType="1" noTextEdit="1"/>
              </p:cNvSpPr>
              <p:nvPr/>
            </p:nvSpPr>
            <p:spPr>
              <a:xfrm>
                <a:off x="7010400" y="4738290"/>
                <a:ext cx="984308" cy="508857"/>
              </a:xfrm>
              <a:prstGeom prst="rect">
                <a:avLst/>
              </a:prstGeom>
              <a:blipFill>
                <a:blip r:embed="rId3"/>
                <a:stretch>
                  <a:fillRect b="-119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1F861858-689E-0A4A-93F6-F18AA2A14689}"/>
                  </a:ext>
                </a:extLst>
              </p:cNvPr>
              <p:cNvSpPr txBox="1"/>
              <p:nvPr/>
            </p:nvSpPr>
            <p:spPr>
              <a:xfrm rot="16200000">
                <a:off x="5525618" y="2794076"/>
                <a:ext cx="984308" cy="4531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432FF"/>
                          </a:solidFill>
                          <a:latin typeface="Cambria Math"/>
                          <a:ea typeface="Cambria Math"/>
                        </a:rPr>
                        <m:t>ℏ</m:t>
                      </m:r>
                      <m:r>
                        <a:rPr lang="en-US" sz="2400" i="1" smtClean="0">
                          <a:solidFill>
                            <a:srgbClr val="0432FF"/>
                          </a:solidFill>
                          <a:latin typeface="Cambria Math"/>
                          <a:ea typeface="Cambria Math"/>
                        </a:rPr>
                        <m:t>𝜔</m:t>
                      </m:r>
                    </m:oMath>
                  </m:oMathPara>
                </a14:m>
                <a:endParaRPr lang="en-US" sz="2400" baseline="-25000">
                  <a:solidFill>
                    <a:srgbClr val="0432FF"/>
                  </a:solidFill>
                </a:endParaRPr>
              </a:p>
            </p:txBody>
          </p:sp>
        </mc:Choice>
        <mc:Fallback>
          <p:sp>
            <p:nvSpPr>
              <p:cNvPr id="27" name="TextBox 26">
                <a:extLst>
                  <a:ext uri="{FF2B5EF4-FFF2-40B4-BE49-F238E27FC236}">
                    <a16:creationId xmlns:a16="http://schemas.microsoft.com/office/drawing/2014/main" id="{1F861858-689E-0A4A-93F6-F18AA2A14689}"/>
                  </a:ext>
                </a:extLst>
              </p:cNvPr>
              <p:cNvSpPr txBox="1">
                <a:spLocks noRot="1" noChangeAspect="1" noMove="1" noResize="1" noEditPoints="1" noAdjustHandles="1" noChangeArrowheads="1" noChangeShapeType="1" noTextEdit="1"/>
              </p:cNvSpPr>
              <p:nvPr/>
            </p:nvSpPr>
            <p:spPr>
              <a:xfrm rot="16200000">
                <a:off x="5525618" y="2794076"/>
                <a:ext cx="984308" cy="453135"/>
              </a:xfrm>
              <a:prstGeom prst="rect">
                <a:avLst/>
              </a:prstGeom>
              <a:blipFill>
                <a:blip r:embed="rId4"/>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5688FD71-4046-DB49-AFAE-9E43E67A93FF}"/>
              </a:ext>
            </a:extLst>
          </p:cNvPr>
          <p:cNvSpPr/>
          <p:nvPr/>
        </p:nvSpPr>
        <p:spPr>
          <a:xfrm>
            <a:off x="6400800" y="1156890"/>
            <a:ext cx="2131200" cy="365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idx="4294967295"/>
          </p:nvPr>
        </p:nvSpPr>
        <p:spPr>
          <a:xfrm>
            <a:off x="110366" y="493712"/>
            <a:ext cx="9296400" cy="496888"/>
          </a:xfrm>
        </p:spPr>
        <p:txBody>
          <a:bodyPr/>
          <a:lstStyle/>
          <a:p>
            <a:r>
              <a:rPr lang="en-US" sz="3200" dirty="0">
                <a:solidFill>
                  <a:schemeClr val="accent1"/>
                </a:solidFill>
              </a:rPr>
              <a:t>CDW signature in Phonon spectra</a:t>
            </a:r>
          </a:p>
        </p:txBody>
      </p:sp>
      <p:sp>
        <p:nvSpPr>
          <p:cNvPr id="19" name="TextBox 18">
            <a:extLst>
              <a:ext uri="{FF2B5EF4-FFF2-40B4-BE49-F238E27FC236}">
                <a16:creationId xmlns:a16="http://schemas.microsoft.com/office/drawing/2014/main" id="{BE8EDBBA-237E-6045-8F8C-9A6487499215}"/>
              </a:ext>
            </a:extLst>
          </p:cNvPr>
          <p:cNvSpPr txBox="1"/>
          <p:nvPr/>
        </p:nvSpPr>
        <p:spPr>
          <a:xfrm>
            <a:off x="304800" y="5257800"/>
            <a:ext cx="9372600" cy="954107"/>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buFont typeface="Arial" panose="020B0604020202020204" pitchFamily="34" charset="0"/>
              <a:buChar char="•"/>
            </a:pPr>
            <a:r>
              <a:rPr lang="en-US" sz="2800" dirty="0">
                <a:solidFill>
                  <a:srgbClr val="009999"/>
                </a:solidFill>
                <a:latin typeface="Calibri" pitchFamily="34" charset="0"/>
                <a:cs typeface="Calibri" pitchFamily="34" charset="0"/>
              </a:rPr>
              <a:t>GIANT superconductivity-induced Kohn anomaly at Q</a:t>
            </a:r>
            <a:r>
              <a:rPr lang="en-US" sz="2800" baseline="-25000" dirty="0">
                <a:solidFill>
                  <a:srgbClr val="009999"/>
                </a:solidFill>
                <a:latin typeface="Calibri" pitchFamily="34" charset="0"/>
                <a:cs typeface="Calibri" pitchFamily="34" charset="0"/>
              </a:rPr>
              <a:t>2D</a:t>
            </a:r>
            <a:endParaRPr lang="en-US" sz="2800" dirty="0">
              <a:latin typeface="Calibri" pitchFamily="34" charset="0"/>
              <a:cs typeface="Calibri" pitchFamily="34" charset="0"/>
            </a:endParaRPr>
          </a:p>
          <a:p>
            <a:pPr marL="342900" indent="-342900">
              <a:buFont typeface="Wingdings" pitchFamily="2" charset="2"/>
              <a:buChar char="Ø"/>
            </a:pPr>
            <a:r>
              <a:rPr lang="en-US" sz="2800" dirty="0">
                <a:latin typeface="Calibri" pitchFamily="34" charset="0"/>
                <a:cs typeface="Calibri" pitchFamily="34" charset="0"/>
              </a:rPr>
              <a:t>2D-CDW is not a soft-mode driven CDW</a:t>
            </a:r>
            <a:r>
              <a:rPr lang="en-US" sz="2800" i="1" dirty="0">
                <a:latin typeface="Calibri" pitchFamily="34" charset="0"/>
                <a:cs typeface="Calibri" pitchFamily="34" charset="0"/>
              </a:rPr>
              <a:t> </a:t>
            </a:r>
            <a:endParaRPr lang="en-US" sz="2800" baseline="-25000" dirty="0">
              <a:solidFill>
                <a:srgbClr val="009999"/>
              </a:solidFill>
              <a:latin typeface="Calibri" pitchFamily="34" charset="0"/>
              <a:cs typeface="Calibri" pitchFamily="34" charset="0"/>
            </a:endParaRPr>
          </a:p>
        </p:txBody>
      </p:sp>
      <p:sp>
        <p:nvSpPr>
          <p:cNvPr id="8" name="Rectangle 7">
            <a:extLst>
              <a:ext uri="{FF2B5EF4-FFF2-40B4-BE49-F238E27FC236}">
                <a16:creationId xmlns:a16="http://schemas.microsoft.com/office/drawing/2014/main" id="{C43358C2-F557-7C47-8104-5E0311E8BD1B}"/>
              </a:ext>
            </a:extLst>
          </p:cNvPr>
          <p:cNvSpPr/>
          <p:nvPr/>
        </p:nvSpPr>
        <p:spPr>
          <a:xfrm>
            <a:off x="8742184" y="5638800"/>
            <a:ext cx="3373616" cy="369332"/>
          </a:xfrm>
          <a:prstGeom prst="rect">
            <a:avLst/>
          </a:prstGeom>
        </p:spPr>
        <p:txBody>
          <a:bodyPr wrap="none">
            <a:spAutoFit/>
          </a:bodyPr>
          <a:lstStyle/>
          <a:p>
            <a:pPr algn="ctr"/>
            <a:r>
              <a:rPr lang="en-US" dirty="0">
                <a:solidFill>
                  <a:srgbClr val="0000FF"/>
                </a:solidFill>
                <a:latin typeface="Calibri" pitchFamily="34" charset="0"/>
                <a:cs typeface="Calibri" pitchFamily="34" charset="0"/>
              </a:rPr>
              <a:t>MLT </a:t>
            </a:r>
            <a:r>
              <a:rPr lang="en-US" i="1" dirty="0">
                <a:solidFill>
                  <a:srgbClr val="0000FF"/>
                </a:solidFill>
                <a:latin typeface="Calibri" pitchFamily="34" charset="0"/>
                <a:cs typeface="Calibri" pitchFamily="34" charset="0"/>
              </a:rPr>
              <a:t>et al. </a:t>
            </a:r>
            <a:r>
              <a:rPr lang="en-US" dirty="0">
                <a:solidFill>
                  <a:srgbClr val="0000FF"/>
                </a:solidFill>
                <a:latin typeface="Calibri" pitchFamily="34" charset="0"/>
                <a:cs typeface="Calibri" pitchFamily="34" charset="0"/>
              </a:rPr>
              <a:t>Nat. Phys. </a:t>
            </a:r>
            <a:r>
              <a:rPr lang="en-US" b="1" dirty="0">
                <a:solidFill>
                  <a:srgbClr val="0000FF"/>
                </a:solidFill>
                <a:latin typeface="Calibri" pitchFamily="34" charset="0"/>
                <a:cs typeface="Calibri" pitchFamily="34" charset="0"/>
              </a:rPr>
              <a:t>10</a:t>
            </a:r>
            <a:r>
              <a:rPr lang="en-US" dirty="0">
                <a:solidFill>
                  <a:srgbClr val="0000FF"/>
                </a:solidFill>
                <a:latin typeface="Calibri" pitchFamily="34" charset="0"/>
                <a:cs typeface="Calibri" pitchFamily="34" charset="0"/>
              </a:rPr>
              <a:t>, 52 (2014)</a:t>
            </a:r>
          </a:p>
        </p:txBody>
      </p:sp>
      <p:pic>
        <p:nvPicPr>
          <p:cNvPr id="15" name="Picture 14">
            <a:extLst>
              <a:ext uri="{FF2B5EF4-FFF2-40B4-BE49-F238E27FC236}">
                <a16:creationId xmlns:a16="http://schemas.microsoft.com/office/drawing/2014/main" id="{07CD0DA1-9C58-F840-ADA5-233643BA8F30}"/>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91200" y="1004490"/>
            <a:ext cx="2945296" cy="4253310"/>
          </a:xfrm>
          <a:prstGeom prst="rect">
            <a:avLst/>
          </a:prstGeom>
        </p:spPr>
      </p:pic>
      <p:pic>
        <p:nvPicPr>
          <p:cNvPr id="17" name="Picture 16">
            <a:extLst>
              <a:ext uri="{FF2B5EF4-FFF2-40B4-BE49-F238E27FC236}">
                <a16:creationId xmlns:a16="http://schemas.microsoft.com/office/drawing/2014/main" id="{E6782614-8C83-A541-845C-8D6C0C04137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610600" y="1004490"/>
            <a:ext cx="887896" cy="4253310"/>
          </a:xfrm>
          <a:prstGeom prst="rect">
            <a:avLst/>
          </a:prstGeom>
        </p:spPr>
      </p:pic>
      <p:cxnSp>
        <p:nvCxnSpPr>
          <p:cNvPr id="11" name="Straight Arrow Connector 10">
            <a:extLst>
              <a:ext uri="{FF2B5EF4-FFF2-40B4-BE49-F238E27FC236}">
                <a16:creationId xmlns:a16="http://schemas.microsoft.com/office/drawing/2014/main" id="{F3D6C425-7644-0742-9778-A1A7F91517F1}"/>
              </a:ext>
            </a:extLst>
          </p:cNvPr>
          <p:cNvCxnSpPr/>
          <p:nvPr/>
        </p:nvCxnSpPr>
        <p:spPr>
          <a:xfrm>
            <a:off x="5334000" y="207129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9EAA0A8-AD7F-2048-96FD-1C2B76B851EB}"/>
              </a:ext>
            </a:extLst>
          </p:cNvPr>
          <p:cNvCxnSpPr/>
          <p:nvPr/>
        </p:nvCxnSpPr>
        <p:spPr>
          <a:xfrm>
            <a:off x="5410200" y="405249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E6FAD8D-C9FF-604F-9016-AE22D88EB801}"/>
              </a:ext>
            </a:extLst>
          </p:cNvPr>
          <p:cNvSpPr txBox="1"/>
          <p:nvPr/>
        </p:nvSpPr>
        <p:spPr>
          <a:xfrm>
            <a:off x="4114800" y="3900090"/>
            <a:ext cx="1287532" cy="369332"/>
          </a:xfrm>
          <a:prstGeom prst="rect">
            <a:avLst/>
          </a:prstGeom>
          <a:noFill/>
        </p:spPr>
        <p:txBody>
          <a:bodyPr wrap="none" rtlCol="0">
            <a:spAutoFit/>
          </a:bodyPr>
          <a:lstStyle/>
          <a:p>
            <a:r>
              <a:rPr lang="de-DE" err="1"/>
              <a:t>Elastic</a:t>
            </a:r>
            <a:r>
              <a:rPr lang="de-DE"/>
              <a:t> </a:t>
            </a:r>
            <a:r>
              <a:rPr lang="de-DE" err="1"/>
              <a:t>line</a:t>
            </a:r>
            <a:endParaRPr lang="de-DE"/>
          </a:p>
        </p:txBody>
      </p:sp>
      <p:sp>
        <p:nvSpPr>
          <p:cNvPr id="16" name="Freeform 15">
            <a:extLst>
              <a:ext uri="{FF2B5EF4-FFF2-40B4-BE49-F238E27FC236}">
                <a16:creationId xmlns:a16="http://schemas.microsoft.com/office/drawing/2014/main" id="{E0ECA0A1-D3B9-0B41-B0A6-72CAD35107BC}"/>
              </a:ext>
            </a:extLst>
          </p:cNvPr>
          <p:cNvSpPr>
            <a:spLocks/>
          </p:cNvSpPr>
          <p:nvPr/>
        </p:nvSpPr>
        <p:spPr bwMode="auto">
          <a:xfrm>
            <a:off x="228600" y="2234342"/>
            <a:ext cx="1392237" cy="193675"/>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0" h="150">
                <a:moveTo>
                  <a:pt x="0" y="67"/>
                </a:moveTo>
                <a:cubicBezTo>
                  <a:pt x="7" y="68"/>
                  <a:pt x="32" y="60"/>
                  <a:pt x="46" y="72"/>
                </a:cubicBezTo>
                <a:cubicBezTo>
                  <a:pt x="60" y="84"/>
                  <a:pt x="66" y="150"/>
                  <a:pt x="82" y="138"/>
                </a:cubicBezTo>
                <a:cubicBezTo>
                  <a:pt x="99" y="127"/>
                  <a:pt x="123" y="3"/>
                  <a:pt x="143" y="2"/>
                </a:cubicBezTo>
                <a:cubicBezTo>
                  <a:pt x="164" y="2"/>
                  <a:pt x="186" y="138"/>
                  <a:pt x="208" y="138"/>
                </a:cubicBezTo>
                <a:cubicBezTo>
                  <a:pt x="231" y="137"/>
                  <a:pt x="259" y="1"/>
                  <a:pt x="282" y="0"/>
                </a:cubicBezTo>
                <a:cubicBezTo>
                  <a:pt x="305" y="0"/>
                  <a:pt x="327" y="136"/>
                  <a:pt x="348" y="136"/>
                </a:cubicBezTo>
                <a:cubicBezTo>
                  <a:pt x="370" y="136"/>
                  <a:pt x="388" y="0"/>
                  <a:pt x="410" y="0"/>
                </a:cubicBezTo>
                <a:cubicBezTo>
                  <a:pt x="432" y="0"/>
                  <a:pt x="460" y="136"/>
                  <a:pt x="481" y="136"/>
                </a:cubicBezTo>
                <a:cubicBezTo>
                  <a:pt x="502" y="136"/>
                  <a:pt x="516" y="0"/>
                  <a:pt x="536" y="0"/>
                </a:cubicBezTo>
                <a:cubicBezTo>
                  <a:pt x="556" y="0"/>
                  <a:pt x="578" y="136"/>
                  <a:pt x="600" y="136"/>
                </a:cubicBezTo>
                <a:cubicBezTo>
                  <a:pt x="622" y="136"/>
                  <a:pt x="646" y="3"/>
                  <a:pt x="666" y="3"/>
                </a:cubicBezTo>
                <a:cubicBezTo>
                  <a:pt x="687" y="3"/>
                  <a:pt x="705" y="136"/>
                  <a:pt x="726" y="136"/>
                </a:cubicBezTo>
                <a:cubicBezTo>
                  <a:pt x="747" y="136"/>
                  <a:pt x="773" y="5"/>
                  <a:pt x="795" y="5"/>
                </a:cubicBezTo>
                <a:cubicBezTo>
                  <a:pt x="816" y="5"/>
                  <a:pt x="838" y="123"/>
                  <a:pt x="857" y="134"/>
                </a:cubicBezTo>
                <a:cubicBezTo>
                  <a:pt x="875" y="144"/>
                  <a:pt x="870" y="81"/>
                  <a:pt x="907" y="67"/>
                </a:cubicBezTo>
                <a:cubicBezTo>
                  <a:pt x="944" y="53"/>
                  <a:pt x="1044" y="53"/>
                  <a:pt x="1080" y="49"/>
                </a:cubicBezTo>
              </a:path>
            </a:pathLst>
          </a:custGeom>
          <a:noFill/>
          <a:ln w="57150" cmpd="sng">
            <a:solidFill>
              <a:schemeClr val="accent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BD8969DD-EF9D-934D-B3F6-54A79E6F09D2}"/>
                  </a:ext>
                </a:extLst>
              </p:cNvPr>
              <p:cNvSpPr txBox="1"/>
              <p:nvPr/>
            </p:nvSpPr>
            <p:spPr>
              <a:xfrm>
                <a:off x="381000" y="2386743"/>
                <a:ext cx="1112484" cy="5162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solidFill>
                            <a:schemeClr val="accent1"/>
                          </a:solidFill>
                          <a:latin typeface="Cambria Math"/>
                          <a:ea typeface="Cambria Math"/>
                        </a:rPr>
                        <m:t>ℏ</m:t>
                      </m:r>
                      <m:r>
                        <a:rPr lang="en-US" sz="2400" i="1">
                          <a:solidFill>
                            <a:schemeClr val="accent1"/>
                          </a:solidFill>
                          <a:latin typeface="Cambria Math"/>
                          <a:ea typeface="Cambria Math"/>
                        </a:rPr>
                        <m:t>𝜔</m:t>
                      </m:r>
                      <m:r>
                        <a:rPr lang="en-US" sz="2400" i="1" baseline="-25000">
                          <a:solidFill>
                            <a:schemeClr val="accent1"/>
                          </a:solidFill>
                          <a:latin typeface="Cambria Math"/>
                        </a:rPr>
                        <m:t>𝐼</m:t>
                      </m:r>
                      <m:r>
                        <a:rPr lang="en-US" sz="2400" i="1">
                          <a:solidFill>
                            <a:schemeClr val="accent1"/>
                          </a:solidFill>
                          <a:latin typeface="Cambria Math"/>
                        </a:rPr>
                        <m:t>, </m:t>
                      </m:r>
                      <m:acc>
                        <m:accPr>
                          <m:chr m:val="⃗"/>
                          <m:ctrlPr>
                            <a:rPr lang="en-US" sz="2400" i="1">
                              <a:solidFill>
                                <a:schemeClr val="accent1"/>
                              </a:solidFill>
                              <a:latin typeface="Cambria Math" panose="02040503050406030204" pitchFamily="18" charset="0"/>
                            </a:rPr>
                          </m:ctrlPr>
                        </m:accPr>
                        <m:e>
                          <m:r>
                            <a:rPr lang="en-US" sz="2400" i="1">
                              <a:solidFill>
                                <a:schemeClr val="accent1"/>
                              </a:solidFill>
                              <a:latin typeface="Cambria Math"/>
                            </a:rPr>
                            <m:t>𝑘</m:t>
                          </m:r>
                        </m:e>
                      </m:acc>
                      <m:r>
                        <a:rPr lang="en-US" sz="2400" i="1" baseline="-25000">
                          <a:solidFill>
                            <a:schemeClr val="accent1"/>
                          </a:solidFill>
                          <a:latin typeface="Cambria Math"/>
                        </a:rPr>
                        <m:t>𝐼</m:t>
                      </m:r>
                    </m:oMath>
                  </m:oMathPara>
                </a14:m>
                <a:endParaRPr lang="en-US" sz="2400" baseline="-25000" dirty="0">
                  <a:solidFill>
                    <a:schemeClr val="accent1"/>
                  </a:solidFill>
                </a:endParaRPr>
              </a:p>
            </p:txBody>
          </p:sp>
        </mc:Choice>
        <mc:Fallback>
          <p:sp>
            <p:nvSpPr>
              <p:cNvPr id="18" name="TextBox 17">
                <a:extLst>
                  <a:ext uri="{FF2B5EF4-FFF2-40B4-BE49-F238E27FC236}">
                    <a16:creationId xmlns:a16="http://schemas.microsoft.com/office/drawing/2014/main" id="{BD8969DD-EF9D-934D-B3F6-54A79E6F09D2}"/>
                  </a:ext>
                </a:extLst>
              </p:cNvPr>
              <p:cNvSpPr txBox="1">
                <a:spLocks noRot="1" noChangeAspect="1" noMove="1" noResize="1" noEditPoints="1" noAdjustHandles="1" noChangeArrowheads="1" noChangeShapeType="1" noTextEdit="1"/>
              </p:cNvSpPr>
              <p:nvPr/>
            </p:nvSpPr>
            <p:spPr>
              <a:xfrm>
                <a:off x="381000" y="2386743"/>
                <a:ext cx="1112484" cy="516232"/>
              </a:xfrm>
              <a:prstGeom prst="rect">
                <a:avLst/>
              </a:prstGeom>
              <a:blipFill>
                <a:blip r:embed="rId7"/>
                <a:stretch>
                  <a:fillRect b="-48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8772DED9-0CD4-9044-A20C-3C4CEED65705}"/>
                  </a:ext>
                </a:extLst>
              </p:cNvPr>
              <p:cNvSpPr txBox="1"/>
              <p:nvPr/>
            </p:nvSpPr>
            <p:spPr>
              <a:xfrm>
                <a:off x="1066800" y="2996343"/>
                <a:ext cx="1154995" cy="5162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a:ea typeface="Cambria Math"/>
                        </a:rPr>
                        <m:t>ℏ</m:t>
                      </m:r>
                      <m:r>
                        <a:rPr lang="en-US" sz="2400" b="0" i="1" smtClean="0">
                          <a:solidFill>
                            <a:srgbClr val="FF0000"/>
                          </a:solidFill>
                          <a:latin typeface="Cambria Math"/>
                          <a:ea typeface="Cambria Math"/>
                        </a:rPr>
                        <m:t>𝜔</m:t>
                      </m:r>
                      <m:r>
                        <a:rPr lang="en-US" sz="2400" b="0" i="1" baseline="-25000" smtClean="0">
                          <a:solidFill>
                            <a:srgbClr val="FF0000"/>
                          </a:solidFill>
                          <a:latin typeface="Cambria Math"/>
                          <a:ea typeface="Cambria Math"/>
                        </a:rPr>
                        <m:t>𝑆</m:t>
                      </m:r>
                      <m:r>
                        <a:rPr lang="en-US" sz="2400" b="0" i="1" smtClean="0">
                          <a:solidFill>
                            <a:srgbClr val="FF0000"/>
                          </a:solidFill>
                          <a:latin typeface="Cambria Math"/>
                        </a:rPr>
                        <m:t>, </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a:rPr>
                            <m:t>𝑘</m:t>
                          </m:r>
                        </m:e>
                      </m:acc>
                      <m:r>
                        <a:rPr lang="en-US" sz="2400" b="0" i="1" baseline="-25000" smtClean="0">
                          <a:solidFill>
                            <a:srgbClr val="FF0000"/>
                          </a:solidFill>
                          <a:latin typeface="Cambria Math"/>
                        </a:rPr>
                        <m:t>𝑠</m:t>
                      </m:r>
                    </m:oMath>
                  </m:oMathPara>
                </a14:m>
                <a:endParaRPr lang="en-US" sz="2400" baseline="-25000">
                  <a:solidFill>
                    <a:srgbClr val="FF0000"/>
                  </a:solidFill>
                </a:endParaRPr>
              </a:p>
            </p:txBody>
          </p:sp>
        </mc:Choice>
        <mc:Fallback>
          <p:sp>
            <p:nvSpPr>
              <p:cNvPr id="21" name="TextBox 20">
                <a:extLst>
                  <a:ext uri="{FF2B5EF4-FFF2-40B4-BE49-F238E27FC236}">
                    <a16:creationId xmlns:a16="http://schemas.microsoft.com/office/drawing/2014/main" id="{8772DED9-0CD4-9044-A20C-3C4CEED65705}"/>
                  </a:ext>
                </a:extLst>
              </p:cNvPr>
              <p:cNvSpPr txBox="1">
                <a:spLocks noRot="1" noChangeAspect="1" noMove="1" noResize="1" noEditPoints="1" noAdjustHandles="1" noChangeArrowheads="1" noChangeShapeType="1" noTextEdit="1"/>
              </p:cNvSpPr>
              <p:nvPr/>
            </p:nvSpPr>
            <p:spPr>
              <a:xfrm>
                <a:off x="1066800" y="2996343"/>
                <a:ext cx="1154995" cy="516232"/>
              </a:xfrm>
              <a:prstGeom prst="rect">
                <a:avLst/>
              </a:prstGeom>
              <a:blipFill>
                <a:blip r:embed="rId8"/>
                <a:stretch>
                  <a:fillRect b="-4878"/>
                </a:stretch>
              </a:blipFill>
            </p:spPr>
            <p:txBody>
              <a:bodyPr/>
              <a:lstStyle/>
              <a:p>
                <a:r>
                  <a:rPr lang="en-US">
                    <a:noFill/>
                  </a:rPr>
                  <a:t> </a:t>
                </a:r>
              </a:p>
            </p:txBody>
          </p:sp>
        </mc:Fallback>
      </mc:AlternateContent>
      <p:sp>
        <p:nvSpPr>
          <p:cNvPr id="22" name="Freeform 60">
            <a:extLst>
              <a:ext uri="{FF2B5EF4-FFF2-40B4-BE49-F238E27FC236}">
                <a16:creationId xmlns:a16="http://schemas.microsoft.com/office/drawing/2014/main" id="{590C4512-7AD7-BD47-86D9-CB16A6B81B14}"/>
              </a:ext>
            </a:extLst>
          </p:cNvPr>
          <p:cNvSpPr>
            <a:spLocks/>
          </p:cNvSpPr>
          <p:nvPr/>
        </p:nvSpPr>
        <p:spPr bwMode="auto">
          <a:xfrm rot="3127521">
            <a:off x="1304677" y="2852539"/>
            <a:ext cx="1447800" cy="152400"/>
          </a:xfrm>
          <a:custGeom>
            <a:avLst/>
            <a:gdLst>
              <a:gd name="T0" fmla="*/ 0 w 1534"/>
              <a:gd name="T1" fmla="*/ 62 h 146"/>
              <a:gd name="T2" fmla="*/ 120 w 1534"/>
              <a:gd name="T3" fmla="*/ 70 h 146"/>
              <a:gd name="T4" fmla="*/ 230 w 1534"/>
              <a:gd name="T5" fmla="*/ 134 h 146"/>
              <a:gd name="T6" fmla="*/ 340 w 1534"/>
              <a:gd name="T7" fmla="*/ 0 h 146"/>
              <a:gd name="T8" fmla="*/ 467 w 1534"/>
              <a:gd name="T9" fmla="*/ 134 h 146"/>
              <a:gd name="T10" fmla="*/ 565 w 1534"/>
              <a:gd name="T11" fmla="*/ 0 h 146"/>
              <a:gd name="T12" fmla="*/ 679 w 1534"/>
              <a:gd name="T13" fmla="*/ 134 h 146"/>
              <a:gd name="T14" fmla="*/ 796 w 1534"/>
              <a:gd name="T15" fmla="*/ 3 h 146"/>
              <a:gd name="T16" fmla="*/ 903 w 1534"/>
              <a:gd name="T17" fmla="*/ 134 h 146"/>
              <a:gd name="T18" fmla="*/ 1026 w 1534"/>
              <a:gd name="T19" fmla="*/ 5 h 146"/>
              <a:gd name="T20" fmla="*/ 1137 w 1534"/>
              <a:gd name="T21" fmla="*/ 132 h 146"/>
              <a:gd name="T22" fmla="*/ 1226 w 1534"/>
              <a:gd name="T23" fmla="*/ 66 h 146"/>
              <a:gd name="T24" fmla="*/ 1534 w 1534"/>
              <a:gd name="T25" fmla="*/ 4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4" h="146">
                <a:moveTo>
                  <a:pt x="0" y="62"/>
                </a:moveTo>
                <a:cubicBezTo>
                  <a:pt x="23" y="63"/>
                  <a:pt x="82" y="58"/>
                  <a:pt x="120" y="70"/>
                </a:cubicBezTo>
                <a:cubicBezTo>
                  <a:pt x="158" y="82"/>
                  <a:pt x="193" y="146"/>
                  <a:pt x="230" y="134"/>
                </a:cubicBezTo>
                <a:cubicBezTo>
                  <a:pt x="267" y="122"/>
                  <a:pt x="301" y="0"/>
                  <a:pt x="340" y="0"/>
                </a:cubicBezTo>
                <a:cubicBezTo>
                  <a:pt x="380" y="0"/>
                  <a:pt x="429" y="134"/>
                  <a:pt x="467" y="134"/>
                </a:cubicBezTo>
                <a:cubicBezTo>
                  <a:pt x="504" y="134"/>
                  <a:pt x="529" y="0"/>
                  <a:pt x="565" y="0"/>
                </a:cubicBezTo>
                <a:cubicBezTo>
                  <a:pt x="601" y="0"/>
                  <a:pt x="640" y="134"/>
                  <a:pt x="679" y="134"/>
                </a:cubicBezTo>
                <a:cubicBezTo>
                  <a:pt x="718" y="134"/>
                  <a:pt x="761" y="3"/>
                  <a:pt x="796" y="3"/>
                </a:cubicBezTo>
                <a:cubicBezTo>
                  <a:pt x="834" y="3"/>
                  <a:pt x="866" y="134"/>
                  <a:pt x="903" y="134"/>
                </a:cubicBezTo>
                <a:cubicBezTo>
                  <a:pt x="941" y="134"/>
                  <a:pt x="987" y="5"/>
                  <a:pt x="1026" y="5"/>
                </a:cubicBezTo>
                <a:cubicBezTo>
                  <a:pt x="1064" y="5"/>
                  <a:pt x="1103" y="121"/>
                  <a:pt x="1137" y="132"/>
                </a:cubicBezTo>
                <a:cubicBezTo>
                  <a:pt x="1169" y="142"/>
                  <a:pt x="1160" y="80"/>
                  <a:pt x="1226" y="66"/>
                </a:cubicBezTo>
                <a:cubicBezTo>
                  <a:pt x="1292" y="52"/>
                  <a:pt x="1470" y="52"/>
                  <a:pt x="1534" y="48"/>
                </a:cubicBezTo>
              </a:path>
            </a:pathLst>
          </a:custGeom>
          <a:noFill/>
          <a:ln w="57150" cmpd="sng">
            <a:solidFill>
              <a:srgbClr val="FF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22">
            <a:extLst>
              <a:ext uri="{FF2B5EF4-FFF2-40B4-BE49-F238E27FC236}">
                <a16:creationId xmlns:a16="http://schemas.microsoft.com/office/drawing/2014/main" id="{D9B3B801-6B86-7A45-AC52-19D154D1A364}"/>
              </a:ext>
            </a:extLst>
          </p:cNvPr>
          <p:cNvSpPr>
            <a:spLocks/>
          </p:cNvSpPr>
          <p:nvPr/>
        </p:nvSpPr>
        <p:spPr bwMode="auto">
          <a:xfrm rot="17622558">
            <a:off x="2201878" y="2825152"/>
            <a:ext cx="1081418" cy="189538"/>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 name="connsiteX0" fmla="*/ 0 w 10000"/>
              <a:gd name="connsiteY0" fmla="*/ 4467 h 9296"/>
              <a:gd name="connsiteX1" fmla="*/ 426 w 10000"/>
              <a:gd name="connsiteY1" fmla="*/ 4800 h 9296"/>
              <a:gd name="connsiteX2" fmla="*/ 759 w 10000"/>
              <a:gd name="connsiteY2" fmla="*/ 9200 h 9296"/>
              <a:gd name="connsiteX3" fmla="*/ 1324 w 10000"/>
              <a:gd name="connsiteY3" fmla="*/ 133 h 9296"/>
              <a:gd name="connsiteX4" fmla="*/ 1926 w 10000"/>
              <a:gd name="connsiteY4" fmla="*/ 9200 h 9296"/>
              <a:gd name="connsiteX5" fmla="*/ 2611 w 10000"/>
              <a:gd name="connsiteY5" fmla="*/ 0 h 9296"/>
              <a:gd name="connsiteX6" fmla="*/ 3222 w 10000"/>
              <a:gd name="connsiteY6" fmla="*/ 9067 h 9296"/>
              <a:gd name="connsiteX7" fmla="*/ 3796 w 10000"/>
              <a:gd name="connsiteY7" fmla="*/ 0 h 9296"/>
              <a:gd name="connsiteX8" fmla="*/ 4454 w 10000"/>
              <a:gd name="connsiteY8" fmla="*/ 9067 h 9296"/>
              <a:gd name="connsiteX9" fmla="*/ 4963 w 10000"/>
              <a:gd name="connsiteY9" fmla="*/ 0 h 9296"/>
              <a:gd name="connsiteX10" fmla="*/ 5556 w 10000"/>
              <a:gd name="connsiteY10" fmla="*/ 9067 h 9296"/>
              <a:gd name="connsiteX11" fmla="*/ 6167 w 10000"/>
              <a:gd name="connsiteY11" fmla="*/ 200 h 9296"/>
              <a:gd name="connsiteX12" fmla="*/ 6722 w 10000"/>
              <a:gd name="connsiteY12" fmla="*/ 9067 h 9296"/>
              <a:gd name="connsiteX13" fmla="*/ 7361 w 10000"/>
              <a:gd name="connsiteY13" fmla="*/ 333 h 9296"/>
              <a:gd name="connsiteX14" fmla="*/ 7935 w 10000"/>
              <a:gd name="connsiteY14" fmla="*/ 8933 h 9296"/>
              <a:gd name="connsiteX15" fmla="*/ 8398 w 10000"/>
              <a:gd name="connsiteY15" fmla="*/ 4467 h 9296"/>
              <a:gd name="connsiteX16" fmla="*/ 10000 w 10000"/>
              <a:gd name="connsiteY16" fmla="*/ 3267 h 9296"/>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 name="connsiteX0" fmla="*/ 0 w 10000"/>
              <a:gd name="connsiteY0" fmla="*/ 4805 h 10000"/>
              <a:gd name="connsiteX1" fmla="*/ 426 w 10000"/>
              <a:gd name="connsiteY1" fmla="*/ 5164 h 10000"/>
              <a:gd name="connsiteX2" fmla="*/ 759 w 10000"/>
              <a:gd name="connsiteY2" fmla="*/ 9897 h 10000"/>
              <a:gd name="connsiteX3" fmla="*/ 1324 w 10000"/>
              <a:gd name="connsiteY3" fmla="*/ 143 h 10000"/>
              <a:gd name="connsiteX4" fmla="*/ 1926 w 10000"/>
              <a:gd name="connsiteY4" fmla="*/ 9897 h 10000"/>
              <a:gd name="connsiteX5" fmla="*/ 2611 w 10000"/>
              <a:gd name="connsiteY5" fmla="*/ 0 h 10000"/>
              <a:gd name="connsiteX6" fmla="*/ 3222 w 10000"/>
              <a:gd name="connsiteY6" fmla="*/ 9754 h 10000"/>
              <a:gd name="connsiteX7" fmla="*/ 3796 w 10000"/>
              <a:gd name="connsiteY7" fmla="*/ 0 h 10000"/>
              <a:gd name="connsiteX8" fmla="*/ 4454 w 10000"/>
              <a:gd name="connsiteY8" fmla="*/ 9754 h 10000"/>
              <a:gd name="connsiteX9" fmla="*/ 4963 w 10000"/>
              <a:gd name="connsiteY9" fmla="*/ 0 h 10000"/>
              <a:gd name="connsiteX10" fmla="*/ 5556 w 10000"/>
              <a:gd name="connsiteY10" fmla="*/ 9754 h 10000"/>
              <a:gd name="connsiteX11" fmla="*/ 6167 w 10000"/>
              <a:gd name="connsiteY11" fmla="*/ 215 h 10000"/>
              <a:gd name="connsiteX12" fmla="*/ 6722 w 10000"/>
              <a:gd name="connsiteY12" fmla="*/ 9754 h 10000"/>
              <a:gd name="connsiteX13" fmla="*/ 7361 w 10000"/>
              <a:gd name="connsiteY13" fmla="*/ 358 h 10000"/>
              <a:gd name="connsiteX14" fmla="*/ 7935 w 10000"/>
              <a:gd name="connsiteY14" fmla="*/ 9610 h 10000"/>
              <a:gd name="connsiteX15" fmla="*/ 8398 w 10000"/>
              <a:gd name="connsiteY15" fmla="*/ 4805 h 10000"/>
              <a:gd name="connsiteX16" fmla="*/ 10000 w 10000"/>
              <a:gd name="connsiteY16" fmla="*/ 351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0" y="4805"/>
                </a:moveTo>
                <a:cubicBezTo>
                  <a:pt x="65" y="4876"/>
                  <a:pt x="296" y="4303"/>
                  <a:pt x="426" y="5164"/>
                </a:cubicBezTo>
                <a:cubicBezTo>
                  <a:pt x="556" y="6024"/>
                  <a:pt x="611" y="10757"/>
                  <a:pt x="759" y="9897"/>
                </a:cubicBezTo>
                <a:cubicBezTo>
                  <a:pt x="917" y="9108"/>
                  <a:pt x="1139" y="215"/>
                  <a:pt x="1324" y="143"/>
                </a:cubicBezTo>
                <a:cubicBezTo>
                  <a:pt x="1519" y="143"/>
                  <a:pt x="1722" y="9897"/>
                  <a:pt x="1926" y="9897"/>
                </a:cubicBezTo>
                <a:cubicBezTo>
                  <a:pt x="2139" y="9825"/>
                  <a:pt x="2398" y="72"/>
                  <a:pt x="2611" y="0"/>
                </a:cubicBezTo>
                <a:cubicBezTo>
                  <a:pt x="2824" y="0"/>
                  <a:pt x="3028" y="9754"/>
                  <a:pt x="3222" y="9754"/>
                </a:cubicBezTo>
                <a:cubicBezTo>
                  <a:pt x="3426" y="9754"/>
                  <a:pt x="3593" y="0"/>
                  <a:pt x="3796" y="0"/>
                </a:cubicBezTo>
                <a:cubicBezTo>
                  <a:pt x="4000" y="0"/>
                  <a:pt x="4259" y="9754"/>
                  <a:pt x="4454" y="9754"/>
                </a:cubicBezTo>
                <a:cubicBezTo>
                  <a:pt x="4648" y="9754"/>
                  <a:pt x="4778" y="0"/>
                  <a:pt x="4963" y="0"/>
                </a:cubicBezTo>
                <a:cubicBezTo>
                  <a:pt x="5148" y="0"/>
                  <a:pt x="5352" y="9754"/>
                  <a:pt x="5556" y="9754"/>
                </a:cubicBezTo>
                <a:cubicBezTo>
                  <a:pt x="5759" y="9754"/>
                  <a:pt x="5981" y="215"/>
                  <a:pt x="6167" y="215"/>
                </a:cubicBezTo>
                <a:cubicBezTo>
                  <a:pt x="6361" y="215"/>
                  <a:pt x="6528" y="9754"/>
                  <a:pt x="6722" y="9754"/>
                </a:cubicBezTo>
                <a:cubicBezTo>
                  <a:pt x="6917" y="9754"/>
                  <a:pt x="7157" y="358"/>
                  <a:pt x="7361" y="358"/>
                </a:cubicBezTo>
                <a:cubicBezTo>
                  <a:pt x="7556" y="358"/>
                  <a:pt x="7752" y="8823"/>
                  <a:pt x="7935" y="9610"/>
                </a:cubicBezTo>
                <a:cubicBezTo>
                  <a:pt x="8102" y="10327"/>
                  <a:pt x="8056" y="5809"/>
                  <a:pt x="8398" y="4805"/>
                </a:cubicBezTo>
                <a:cubicBezTo>
                  <a:pt x="8741" y="3801"/>
                  <a:pt x="9667" y="3801"/>
                  <a:pt x="10000" y="3514"/>
                </a:cubicBezTo>
              </a:path>
            </a:pathLst>
          </a:custGeom>
          <a:noFill/>
          <a:ln w="57150" cmpd="sng">
            <a:solidFill>
              <a:srgbClr val="0432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74E6238-69A8-CB4E-A094-84BA68DFD364}"/>
                  </a:ext>
                </a:extLst>
              </p:cNvPr>
              <p:cNvSpPr txBox="1"/>
              <p:nvPr/>
            </p:nvSpPr>
            <p:spPr>
              <a:xfrm>
                <a:off x="2667000" y="3072543"/>
                <a:ext cx="984308" cy="5088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432FF"/>
                          </a:solidFill>
                          <a:latin typeface="Cambria Math"/>
                          <a:ea typeface="Cambria Math"/>
                        </a:rPr>
                        <m:t>ℏ</m:t>
                      </m:r>
                      <m:r>
                        <a:rPr lang="en-US" sz="2400" i="1" smtClean="0">
                          <a:solidFill>
                            <a:srgbClr val="0432FF"/>
                          </a:solidFill>
                          <a:latin typeface="Cambria Math"/>
                          <a:ea typeface="Cambria Math"/>
                        </a:rPr>
                        <m:t>𝜔</m:t>
                      </m:r>
                      <m:r>
                        <a:rPr lang="en-US" sz="2400" i="1">
                          <a:solidFill>
                            <a:srgbClr val="0432FF"/>
                          </a:solidFill>
                          <a:latin typeface="Cambria Math"/>
                        </a:rPr>
                        <m:t>, </m:t>
                      </m:r>
                      <m:acc>
                        <m:accPr>
                          <m:chr m:val="⃗"/>
                          <m:ctrlPr>
                            <a:rPr lang="en-US" sz="2400" i="1">
                              <a:solidFill>
                                <a:srgbClr val="0432FF"/>
                              </a:solidFill>
                              <a:latin typeface="Cambria Math" panose="02040503050406030204" pitchFamily="18" charset="0"/>
                            </a:rPr>
                          </m:ctrlPr>
                        </m:accPr>
                        <m:e>
                          <m:r>
                            <a:rPr lang="de-DE" sz="2400" b="0" i="1" smtClean="0">
                              <a:solidFill>
                                <a:srgbClr val="0432FF"/>
                              </a:solidFill>
                              <a:latin typeface="Cambria Math" panose="02040503050406030204" pitchFamily="18" charset="0"/>
                            </a:rPr>
                            <m:t>𝑄</m:t>
                          </m:r>
                        </m:e>
                      </m:acc>
                    </m:oMath>
                  </m:oMathPara>
                </a14:m>
                <a:endParaRPr lang="en-US" sz="2400" baseline="-25000">
                  <a:solidFill>
                    <a:srgbClr val="0432FF"/>
                  </a:solidFill>
                </a:endParaRPr>
              </a:p>
            </p:txBody>
          </p:sp>
        </mc:Choice>
        <mc:Fallback>
          <p:sp>
            <p:nvSpPr>
              <p:cNvPr id="24" name="TextBox 23">
                <a:extLst>
                  <a:ext uri="{FF2B5EF4-FFF2-40B4-BE49-F238E27FC236}">
                    <a16:creationId xmlns:a16="http://schemas.microsoft.com/office/drawing/2014/main" id="{674E6238-69A8-CB4E-A094-84BA68DFD364}"/>
                  </a:ext>
                </a:extLst>
              </p:cNvPr>
              <p:cNvSpPr txBox="1">
                <a:spLocks noRot="1" noChangeAspect="1" noMove="1" noResize="1" noEditPoints="1" noAdjustHandles="1" noChangeArrowheads="1" noChangeShapeType="1" noTextEdit="1"/>
              </p:cNvSpPr>
              <p:nvPr/>
            </p:nvSpPr>
            <p:spPr>
              <a:xfrm>
                <a:off x="2667000" y="3072543"/>
                <a:ext cx="984308" cy="508857"/>
              </a:xfrm>
              <a:prstGeom prst="rect">
                <a:avLst/>
              </a:prstGeom>
              <a:blipFill>
                <a:blip r:embed="rId9"/>
                <a:stretch>
                  <a:fillRect b="-9524"/>
                </a:stretch>
              </a:blipFill>
            </p:spPr>
            <p:txBody>
              <a:bodyPr/>
              <a:lstStyle/>
              <a:p>
                <a:r>
                  <a:rPr lang="en-US">
                    <a:noFill/>
                  </a:rPr>
                  <a:t> </a:t>
                </a:r>
              </a:p>
            </p:txBody>
          </p:sp>
        </mc:Fallback>
      </mc:AlternateContent>
      <p:sp>
        <p:nvSpPr>
          <p:cNvPr id="25" name="Freeform 24">
            <a:extLst>
              <a:ext uri="{FF2B5EF4-FFF2-40B4-BE49-F238E27FC236}">
                <a16:creationId xmlns:a16="http://schemas.microsoft.com/office/drawing/2014/main" id="{6E017185-CEBA-524D-AE68-9C3980D730AD}"/>
              </a:ext>
            </a:extLst>
          </p:cNvPr>
          <p:cNvSpPr>
            <a:spLocks/>
          </p:cNvSpPr>
          <p:nvPr/>
        </p:nvSpPr>
        <p:spPr bwMode="auto">
          <a:xfrm>
            <a:off x="1600200" y="2234343"/>
            <a:ext cx="1392237" cy="193675"/>
          </a:xfrm>
          <a:custGeom>
            <a:avLst/>
            <a:gdLst>
              <a:gd name="T0" fmla="*/ 0 w 1080"/>
              <a:gd name="T1" fmla="*/ 67 h 150"/>
              <a:gd name="T2" fmla="*/ 46 w 1080"/>
              <a:gd name="T3" fmla="*/ 72 h 150"/>
              <a:gd name="T4" fmla="*/ 82 w 1080"/>
              <a:gd name="T5" fmla="*/ 138 h 150"/>
              <a:gd name="T6" fmla="*/ 143 w 1080"/>
              <a:gd name="T7" fmla="*/ 2 h 150"/>
              <a:gd name="T8" fmla="*/ 208 w 1080"/>
              <a:gd name="T9" fmla="*/ 138 h 150"/>
              <a:gd name="T10" fmla="*/ 282 w 1080"/>
              <a:gd name="T11" fmla="*/ 0 h 150"/>
              <a:gd name="T12" fmla="*/ 348 w 1080"/>
              <a:gd name="T13" fmla="*/ 136 h 150"/>
              <a:gd name="T14" fmla="*/ 410 w 1080"/>
              <a:gd name="T15" fmla="*/ 0 h 150"/>
              <a:gd name="T16" fmla="*/ 481 w 1080"/>
              <a:gd name="T17" fmla="*/ 136 h 150"/>
              <a:gd name="T18" fmla="*/ 536 w 1080"/>
              <a:gd name="T19" fmla="*/ 0 h 150"/>
              <a:gd name="T20" fmla="*/ 600 w 1080"/>
              <a:gd name="T21" fmla="*/ 136 h 150"/>
              <a:gd name="T22" fmla="*/ 666 w 1080"/>
              <a:gd name="T23" fmla="*/ 3 h 150"/>
              <a:gd name="T24" fmla="*/ 726 w 1080"/>
              <a:gd name="T25" fmla="*/ 136 h 150"/>
              <a:gd name="T26" fmla="*/ 795 w 1080"/>
              <a:gd name="T27" fmla="*/ 5 h 150"/>
              <a:gd name="T28" fmla="*/ 857 w 1080"/>
              <a:gd name="T29" fmla="*/ 134 h 150"/>
              <a:gd name="T30" fmla="*/ 907 w 1080"/>
              <a:gd name="T31" fmla="*/ 67 h 150"/>
              <a:gd name="T32" fmla="*/ 1080 w 1080"/>
              <a:gd name="T33"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0" h="150">
                <a:moveTo>
                  <a:pt x="0" y="67"/>
                </a:moveTo>
                <a:cubicBezTo>
                  <a:pt x="7" y="68"/>
                  <a:pt x="32" y="60"/>
                  <a:pt x="46" y="72"/>
                </a:cubicBezTo>
                <a:cubicBezTo>
                  <a:pt x="60" y="84"/>
                  <a:pt x="66" y="150"/>
                  <a:pt x="82" y="138"/>
                </a:cubicBezTo>
                <a:cubicBezTo>
                  <a:pt x="99" y="127"/>
                  <a:pt x="123" y="3"/>
                  <a:pt x="143" y="2"/>
                </a:cubicBezTo>
                <a:cubicBezTo>
                  <a:pt x="164" y="2"/>
                  <a:pt x="186" y="138"/>
                  <a:pt x="208" y="138"/>
                </a:cubicBezTo>
                <a:cubicBezTo>
                  <a:pt x="231" y="137"/>
                  <a:pt x="259" y="1"/>
                  <a:pt x="282" y="0"/>
                </a:cubicBezTo>
                <a:cubicBezTo>
                  <a:pt x="305" y="0"/>
                  <a:pt x="327" y="136"/>
                  <a:pt x="348" y="136"/>
                </a:cubicBezTo>
                <a:cubicBezTo>
                  <a:pt x="370" y="136"/>
                  <a:pt x="388" y="0"/>
                  <a:pt x="410" y="0"/>
                </a:cubicBezTo>
                <a:cubicBezTo>
                  <a:pt x="432" y="0"/>
                  <a:pt x="460" y="136"/>
                  <a:pt x="481" y="136"/>
                </a:cubicBezTo>
                <a:cubicBezTo>
                  <a:pt x="502" y="136"/>
                  <a:pt x="516" y="0"/>
                  <a:pt x="536" y="0"/>
                </a:cubicBezTo>
                <a:cubicBezTo>
                  <a:pt x="556" y="0"/>
                  <a:pt x="578" y="136"/>
                  <a:pt x="600" y="136"/>
                </a:cubicBezTo>
                <a:cubicBezTo>
                  <a:pt x="622" y="136"/>
                  <a:pt x="646" y="3"/>
                  <a:pt x="666" y="3"/>
                </a:cubicBezTo>
                <a:cubicBezTo>
                  <a:pt x="687" y="3"/>
                  <a:pt x="705" y="136"/>
                  <a:pt x="726" y="136"/>
                </a:cubicBezTo>
                <a:cubicBezTo>
                  <a:pt x="747" y="136"/>
                  <a:pt x="773" y="5"/>
                  <a:pt x="795" y="5"/>
                </a:cubicBezTo>
                <a:cubicBezTo>
                  <a:pt x="816" y="5"/>
                  <a:pt x="838" y="123"/>
                  <a:pt x="857" y="134"/>
                </a:cubicBezTo>
                <a:cubicBezTo>
                  <a:pt x="875" y="144"/>
                  <a:pt x="870" y="81"/>
                  <a:pt x="907" y="67"/>
                </a:cubicBezTo>
                <a:cubicBezTo>
                  <a:pt x="944" y="53"/>
                  <a:pt x="1044" y="53"/>
                  <a:pt x="1080" y="49"/>
                </a:cubicBezTo>
              </a:path>
            </a:pathLst>
          </a:custGeom>
          <a:noFill/>
          <a:ln w="57150" cmpd="sng">
            <a:solidFill>
              <a:srgbClr val="009682">
                <a:alpha val="23922"/>
              </a:srgbClr>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Rectangle 8">
            <a:extLst>
              <a:ext uri="{FF2B5EF4-FFF2-40B4-BE49-F238E27FC236}">
                <a16:creationId xmlns:a16="http://schemas.microsoft.com/office/drawing/2014/main" id="{AAF1A470-B3BD-BF46-99A3-EC12C75FFC4D}"/>
              </a:ext>
            </a:extLst>
          </p:cNvPr>
          <p:cNvSpPr/>
          <p:nvPr/>
        </p:nvSpPr>
        <p:spPr>
          <a:xfrm>
            <a:off x="5105400" y="1004490"/>
            <a:ext cx="990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a:extLst>
              <a:ext uri="{FF2B5EF4-FFF2-40B4-BE49-F238E27FC236}">
                <a16:creationId xmlns:a16="http://schemas.microsoft.com/office/drawing/2014/main" id="{4E07062F-99AC-5F4E-989B-8DF450D5F9C2}"/>
              </a:ext>
            </a:extLst>
          </p:cNvPr>
          <p:cNvSpPr txBox="1"/>
          <p:nvPr/>
        </p:nvSpPr>
        <p:spPr>
          <a:xfrm>
            <a:off x="4343400" y="1918890"/>
            <a:ext cx="979755" cy="369332"/>
          </a:xfrm>
          <a:prstGeom prst="rect">
            <a:avLst/>
          </a:prstGeom>
          <a:noFill/>
        </p:spPr>
        <p:txBody>
          <a:bodyPr wrap="none" rtlCol="0">
            <a:spAutoFit/>
          </a:bodyPr>
          <a:lstStyle/>
          <a:p>
            <a:r>
              <a:rPr lang="de-DE"/>
              <a:t>Phonon</a:t>
            </a:r>
          </a:p>
        </p:txBody>
      </p:sp>
      <p:sp>
        <p:nvSpPr>
          <p:cNvPr id="3" name="TextBox 2">
            <a:extLst>
              <a:ext uri="{FF2B5EF4-FFF2-40B4-BE49-F238E27FC236}">
                <a16:creationId xmlns:a16="http://schemas.microsoft.com/office/drawing/2014/main" id="{49FDC300-981D-C94A-BE33-C7D88FD48F5D}"/>
              </a:ext>
            </a:extLst>
          </p:cNvPr>
          <p:cNvSpPr txBox="1"/>
          <p:nvPr/>
        </p:nvSpPr>
        <p:spPr>
          <a:xfrm>
            <a:off x="4572000" y="1156890"/>
            <a:ext cx="1478033" cy="369332"/>
          </a:xfrm>
          <a:prstGeom prst="rect">
            <a:avLst/>
          </a:prstGeom>
          <a:noFill/>
        </p:spPr>
        <p:txBody>
          <a:bodyPr wrap="none" rtlCol="0">
            <a:spAutoFit/>
          </a:bodyPr>
          <a:lstStyle/>
          <a:p>
            <a:r>
              <a:rPr lang="de-DE">
                <a:solidFill>
                  <a:srgbClr val="FF0000"/>
                </a:solidFill>
              </a:rPr>
              <a:t>T = 50K &lt; </a:t>
            </a:r>
            <a:r>
              <a:rPr lang="de-DE" err="1">
                <a:solidFill>
                  <a:srgbClr val="FF0000"/>
                </a:solidFill>
              </a:rPr>
              <a:t>T</a:t>
            </a:r>
            <a:r>
              <a:rPr lang="de-DE" baseline="-25000" err="1">
                <a:solidFill>
                  <a:srgbClr val="FF0000"/>
                </a:solidFill>
              </a:rPr>
              <a:t>c</a:t>
            </a:r>
            <a:endParaRPr lang="de-DE" baseline="-25000">
              <a:solidFill>
                <a:srgbClr val="FF0000"/>
              </a:solidFill>
            </a:endParaRPr>
          </a:p>
        </p:txBody>
      </p:sp>
      <p:sp>
        <p:nvSpPr>
          <p:cNvPr id="28" name="TextBox 27">
            <a:extLst>
              <a:ext uri="{FF2B5EF4-FFF2-40B4-BE49-F238E27FC236}">
                <a16:creationId xmlns:a16="http://schemas.microsoft.com/office/drawing/2014/main" id="{C848B367-93D6-5148-9838-8B44024C7D9C}"/>
              </a:ext>
            </a:extLst>
          </p:cNvPr>
          <p:cNvSpPr txBox="1"/>
          <p:nvPr/>
        </p:nvSpPr>
        <p:spPr>
          <a:xfrm>
            <a:off x="6872915" y="6019800"/>
            <a:ext cx="5319085" cy="338554"/>
          </a:xfrm>
          <a:prstGeom prst="rect">
            <a:avLst/>
          </a:prstGeom>
          <a:noFill/>
        </p:spPr>
        <p:txBody>
          <a:bodyPr wrap="none" rtlCol="0">
            <a:spAutoFit/>
          </a:bodyPr>
          <a:lstStyle/>
          <a:p>
            <a:r>
              <a:rPr lang="de-DE" sz="1600">
                <a:solidFill>
                  <a:srgbClr val="0432FF"/>
                </a:solidFill>
              </a:rPr>
              <a:t>H.-H. Kim, S. M. </a:t>
            </a:r>
            <a:r>
              <a:rPr lang="de-DE" sz="1600" err="1">
                <a:solidFill>
                  <a:srgbClr val="0432FF"/>
                </a:solidFill>
              </a:rPr>
              <a:t>Souliou</a:t>
            </a:r>
            <a:r>
              <a:rPr lang="de-DE" sz="1600">
                <a:solidFill>
                  <a:srgbClr val="0432FF"/>
                </a:solidFill>
              </a:rPr>
              <a:t> et al. Science </a:t>
            </a:r>
            <a:r>
              <a:rPr lang="de-DE" sz="1600" b="1">
                <a:solidFill>
                  <a:srgbClr val="0432FF"/>
                </a:solidFill>
              </a:rPr>
              <a:t>362</a:t>
            </a:r>
            <a:r>
              <a:rPr lang="de-DE" sz="1600">
                <a:solidFill>
                  <a:srgbClr val="0432FF"/>
                </a:solidFill>
              </a:rPr>
              <a:t>, 1040</a:t>
            </a:r>
            <a:r>
              <a:rPr lang="de-DE" sz="1600" i="1">
                <a:solidFill>
                  <a:srgbClr val="0432FF"/>
                </a:solidFill>
              </a:rPr>
              <a:t> </a:t>
            </a:r>
            <a:r>
              <a:rPr lang="de-DE" sz="1600">
                <a:solidFill>
                  <a:srgbClr val="0432FF"/>
                </a:solidFill>
              </a:rPr>
              <a:t>(2018)</a:t>
            </a:r>
          </a:p>
        </p:txBody>
      </p:sp>
      <p:sp>
        <p:nvSpPr>
          <p:cNvPr id="5" name="Date Placeholder 4">
            <a:extLst>
              <a:ext uri="{FF2B5EF4-FFF2-40B4-BE49-F238E27FC236}">
                <a16:creationId xmlns:a16="http://schemas.microsoft.com/office/drawing/2014/main" id="{766EA7AD-3E79-7C43-95AF-C336F3978D3D}"/>
              </a:ext>
            </a:extLst>
          </p:cNvPr>
          <p:cNvSpPr>
            <a:spLocks noGrp="1"/>
          </p:cNvSpPr>
          <p:nvPr>
            <p:ph type="dt" sz="half" idx="10"/>
          </p:nvPr>
        </p:nvSpPr>
        <p:spPr/>
        <p:txBody>
          <a:bodyPr/>
          <a:lstStyle/>
          <a:p>
            <a:r>
              <a:rPr lang="de-DE"/>
              <a:t>21.07.2022</a:t>
            </a:r>
            <a:endParaRPr lang="de-DE" dirty="0"/>
          </a:p>
        </p:txBody>
      </p:sp>
      <p:sp>
        <p:nvSpPr>
          <p:cNvPr id="4" name="Slide Number Placeholder 3">
            <a:extLst>
              <a:ext uri="{FF2B5EF4-FFF2-40B4-BE49-F238E27FC236}">
                <a16:creationId xmlns:a16="http://schemas.microsoft.com/office/drawing/2014/main" id="{0AB09B10-BDCC-A54B-BCB8-1F3BDED286E0}"/>
              </a:ext>
            </a:extLst>
          </p:cNvPr>
          <p:cNvSpPr>
            <a:spLocks noGrp="1"/>
          </p:cNvSpPr>
          <p:nvPr>
            <p:ph type="sldNum" sz="quarter" idx="12"/>
          </p:nvPr>
        </p:nvSpPr>
        <p:spPr/>
        <p:txBody>
          <a:bodyPr/>
          <a:lstStyle/>
          <a:p>
            <a:fld id="{61696EC4-B4CF-4701-AD06-A8439D6D8E12}" type="slidenum">
              <a:rPr lang="de-DE" smtClean="0"/>
              <a:t>31</a:t>
            </a:fld>
            <a:endParaRPr lang="de-DE"/>
          </a:p>
        </p:txBody>
      </p:sp>
      <p:sp>
        <p:nvSpPr>
          <p:cNvPr id="10" name="Title 1">
            <a:extLst>
              <a:ext uri="{FF2B5EF4-FFF2-40B4-BE49-F238E27FC236}">
                <a16:creationId xmlns:a16="http://schemas.microsoft.com/office/drawing/2014/main" id="{86F49C69-F101-31B6-5171-9D2149E73336}"/>
              </a:ext>
            </a:extLst>
          </p:cNvPr>
          <p:cNvSpPr txBox="1">
            <a:spLocks/>
          </p:cNvSpPr>
          <p:nvPr/>
        </p:nvSpPr>
        <p:spPr>
          <a:xfrm>
            <a:off x="110366" y="1459444"/>
            <a:ext cx="9296400" cy="496888"/>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2400" dirty="0"/>
              <a:t>Inelastic x-ray Scattering</a:t>
            </a:r>
          </a:p>
        </p:txBody>
      </p:sp>
    </p:spTree>
    <p:extLst>
      <p:ext uri="{BB962C8B-B14F-4D97-AF65-F5344CB8AC3E}">
        <p14:creationId xmlns:p14="http://schemas.microsoft.com/office/powerpoint/2010/main" val="71461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6" grpId="0" animBg="1"/>
      <p:bldP spid="19" grpId="0" animBg="1"/>
      <p:bldP spid="8" grpId="0"/>
      <p:bldP spid="13" grpId="0"/>
      <p:bldP spid="23" grpId="0" animBg="1"/>
      <p:bldP spid="24" grpId="0"/>
      <p:bldP spid="25" grpId="0" animBg="1"/>
      <p:bldP spid="14" grpId="0"/>
      <p:bldP spid="3"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57055C-0120-4E51-97A4-76F904454E56}"/>
              </a:ext>
            </a:extLst>
          </p:cNvPr>
          <p:cNvSpPr>
            <a:spLocks noGrp="1"/>
          </p:cNvSpPr>
          <p:nvPr>
            <p:ph type="title" idx="4294967295"/>
          </p:nvPr>
        </p:nvSpPr>
        <p:spPr>
          <a:xfrm>
            <a:off x="238905" y="381000"/>
            <a:ext cx="8312150" cy="496887"/>
          </a:xfrm>
        </p:spPr>
        <p:txBody>
          <a:bodyPr/>
          <a:lstStyle/>
          <a:p>
            <a:r>
              <a:rPr lang="en-US" sz="2800" dirty="0">
                <a:solidFill>
                  <a:schemeClr val="accent1"/>
                </a:solidFill>
              </a:rPr>
              <a:t>Inelastic x-ray scattering: Phonon anomalies</a:t>
            </a:r>
          </a:p>
        </p:txBody>
      </p:sp>
      <p:sp>
        <p:nvSpPr>
          <p:cNvPr id="12" name="TextBox 11">
            <a:extLst>
              <a:ext uri="{FF2B5EF4-FFF2-40B4-BE49-F238E27FC236}">
                <a16:creationId xmlns:a16="http://schemas.microsoft.com/office/drawing/2014/main" id="{DB6B5BD8-0888-4B0B-846D-ABF05D963828}"/>
              </a:ext>
            </a:extLst>
          </p:cNvPr>
          <p:cNvSpPr txBox="1"/>
          <p:nvPr/>
        </p:nvSpPr>
        <p:spPr>
          <a:xfrm>
            <a:off x="4576986" y="3214013"/>
            <a:ext cx="601447" cy="400110"/>
          </a:xfrm>
          <a:prstGeom prst="rect">
            <a:avLst/>
          </a:prstGeom>
          <a:noFill/>
        </p:spPr>
        <p:txBody>
          <a:bodyPr wrap="none" rtlCol="0">
            <a:spAutoFit/>
          </a:bodyPr>
          <a:lstStyle/>
          <a:p>
            <a:r>
              <a:rPr lang="en-US" sz="2000"/>
              <a:t>Q</a:t>
            </a:r>
            <a:r>
              <a:rPr lang="en-US" sz="2000" baseline="-25000"/>
              <a:t>3D</a:t>
            </a:r>
          </a:p>
        </p:txBody>
      </p:sp>
      <p:sp>
        <p:nvSpPr>
          <p:cNvPr id="2" name="TextBox 1">
            <a:extLst>
              <a:ext uri="{FF2B5EF4-FFF2-40B4-BE49-F238E27FC236}">
                <a16:creationId xmlns:a16="http://schemas.microsoft.com/office/drawing/2014/main" id="{D52E561A-6BD8-4C4E-82F9-4DCF1A264BC1}"/>
              </a:ext>
            </a:extLst>
          </p:cNvPr>
          <p:cNvSpPr txBox="1"/>
          <p:nvPr/>
        </p:nvSpPr>
        <p:spPr>
          <a:xfrm>
            <a:off x="1362412" y="4191000"/>
            <a:ext cx="1890444" cy="1200329"/>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a:t>SC-induced softening of the acoustic mode:  extends along L</a:t>
            </a:r>
          </a:p>
        </p:txBody>
      </p:sp>
      <p:grpSp>
        <p:nvGrpSpPr>
          <p:cNvPr id="15" name="Group 14">
            <a:extLst>
              <a:ext uri="{FF2B5EF4-FFF2-40B4-BE49-F238E27FC236}">
                <a16:creationId xmlns:a16="http://schemas.microsoft.com/office/drawing/2014/main" id="{795C8F47-A8DC-C643-9211-509CB68597AD}"/>
              </a:ext>
            </a:extLst>
          </p:cNvPr>
          <p:cNvGrpSpPr/>
          <p:nvPr/>
        </p:nvGrpSpPr>
        <p:grpSpPr>
          <a:xfrm>
            <a:off x="1251632" y="1371600"/>
            <a:ext cx="2204759" cy="1191684"/>
            <a:chOff x="1688473" y="1869202"/>
            <a:chExt cx="3481282" cy="1631176"/>
          </a:xfrm>
        </p:grpSpPr>
        <p:grpSp>
          <p:nvGrpSpPr>
            <p:cNvPr id="16" name="Group 15">
              <a:extLst>
                <a:ext uri="{FF2B5EF4-FFF2-40B4-BE49-F238E27FC236}">
                  <a16:creationId xmlns:a16="http://schemas.microsoft.com/office/drawing/2014/main" id="{7D8C7A75-C061-7944-A5C7-D0228F2D4236}"/>
                </a:ext>
              </a:extLst>
            </p:cNvPr>
            <p:cNvGrpSpPr/>
            <p:nvPr/>
          </p:nvGrpSpPr>
          <p:grpSpPr>
            <a:xfrm>
              <a:off x="1688473" y="1869202"/>
              <a:ext cx="3481282" cy="1631176"/>
              <a:chOff x="5420926" y="1646446"/>
              <a:chExt cx="2877092" cy="1348078"/>
            </a:xfrm>
          </p:grpSpPr>
          <p:sp>
            <p:nvSpPr>
              <p:cNvPr id="18" name="Rectangle 17">
                <a:extLst>
                  <a:ext uri="{FF2B5EF4-FFF2-40B4-BE49-F238E27FC236}">
                    <a16:creationId xmlns:a16="http://schemas.microsoft.com/office/drawing/2014/main" id="{B517AA89-5892-A247-B03D-FC4F43BA152F}"/>
                  </a:ext>
                </a:extLst>
              </p:cNvPr>
              <p:cNvSpPr/>
              <p:nvPr/>
            </p:nvSpPr>
            <p:spPr>
              <a:xfrm>
                <a:off x="5757972" y="1657087"/>
                <a:ext cx="2142343" cy="887055"/>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3B85102-D856-8744-AE85-86F5452C401C}"/>
                  </a:ext>
                </a:extLst>
              </p:cNvPr>
              <p:cNvSpPr/>
              <p:nvPr/>
            </p:nvSpPr>
            <p:spPr>
              <a:xfrm>
                <a:off x="5657371" y="2432891"/>
                <a:ext cx="200038" cy="182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F94E6C1-F94A-014A-A744-6B4CB79E9D65}"/>
                  </a:ext>
                </a:extLst>
              </p:cNvPr>
              <p:cNvSpPr txBox="1"/>
              <p:nvPr/>
            </p:nvSpPr>
            <p:spPr>
              <a:xfrm>
                <a:off x="5420926" y="2611539"/>
                <a:ext cx="1017049" cy="382985"/>
              </a:xfrm>
              <a:prstGeom prst="rect">
                <a:avLst/>
              </a:prstGeom>
              <a:noFill/>
            </p:spPr>
            <p:txBody>
              <a:bodyPr wrap="none" rtlCol="0">
                <a:spAutoFit/>
              </a:bodyPr>
              <a:lstStyle/>
              <a:p>
                <a:pPr algn="ctr"/>
                <a:r>
                  <a:rPr lang="en-US" sz="1600">
                    <a:solidFill>
                      <a:schemeClr val="accent2"/>
                    </a:solidFill>
                    <a:latin typeface="+mj-lt"/>
                  </a:rPr>
                  <a:t>(0 0 6)</a:t>
                </a:r>
              </a:p>
            </p:txBody>
          </p:sp>
          <p:sp>
            <p:nvSpPr>
              <p:cNvPr id="21" name="TextBox 20">
                <a:extLst>
                  <a:ext uri="{FF2B5EF4-FFF2-40B4-BE49-F238E27FC236}">
                    <a16:creationId xmlns:a16="http://schemas.microsoft.com/office/drawing/2014/main" id="{D922B67B-7AFF-8E40-871D-3A44FEEA2D8B}"/>
                  </a:ext>
                </a:extLst>
              </p:cNvPr>
              <p:cNvSpPr txBox="1"/>
              <p:nvPr/>
            </p:nvSpPr>
            <p:spPr>
              <a:xfrm>
                <a:off x="7879232" y="2485589"/>
                <a:ext cx="418786" cy="382985"/>
              </a:xfrm>
              <a:prstGeom prst="rect">
                <a:avLst/>
              </a:prstGeom>
              <a:noFill/>
            </p:spPr>
            <p:txBody>
              <a:bodyPr wrap="none" rtlCol="0">
                <a:spAutoFit/>
              </a:bodyPr>
              <a:lstStyle/>
              <a:p>
                <a:r>
                  <a:rPr lang="en-US" sz="1600" b="1">
                    <a:latin typeface="+mj-lt"/>
                    <a:cs typeface="Arial" pitchFamily="34" charset="0"/>
                  </a:rPr>
                  <a:t>Y</a:t>
                </a:r>
                <a:endParaRPr lang="en-US" sz="1600">
                  <a:latin typeface="+mj-lt"/>
                  <a:cs typeface="Arial" pitchFamily="34" charset="0"/>
                </a:endParaRPr>
              </a:p>
            </p:txBody>
          </p:sp>
          <p:sp>
            <p:nvSpPr>
              <p:cNvPr id="24" name="Oval 23">
                <a:extLst>
                  <a:ext uri="{FF2B5EF4-FFF2-40B4-BE49-F238E27FC236}">
                    <a16:creationId xmlns:a16="http://schemas.microsoft.com/office/drawing/2014/main" id="{CC6825DB-6BE8-C34F-AC00-EE019FF1242D}"/>
                  </a:ext>
                </a:extLst>
              </p:cNvPr>
              <p:cNvSpPr/>
              <p:nvPr/>
            </p:nvSpPr>
            <p:spPr>
              <a:xfrm>
                <a:off x="7027911" y="1646446"/>
                <a:ext cx="56459" cy="887055"/>
              </a:xfrm>
              <a:prstGeom prst="ellipse">
                <a:avLst/>
              </a:prstGeom>
              <a:gradFill flip="none" rotWithShape="1">
                <a:gsLst>
                  <a:gs pos="72200">
                    <a:schemeClr val="accent6">
                      <a:lumMod val="60000"/>
                      <a:lumOff val="40000"/>
                    </a:schemeClr>
                  </a:gs>
                  <a:gs pos="25000">
                    <a:schemeClr val="accent6">
                      <a:lumMod val="60000"/>
                      <a:lumOff val="40000"/>
                    </a:schemeClr>
                  </a:gs>
                  <a:gs pos="0">
                    <a:schemeClr val="accent6">
                      <a:lumMod val="20000"/>
                      <a:lumOff val="80000"/>
                    </a:schemeClr>
                  </a:gs>
                  <a:gs pos="50000">
                    <a:schemeClr val="accent6">
                      <a:lumMod val="75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TextBox 24">
                <a:extLst>
                  <a:ext uri="{FF2B5EF4-FFF2-40B4-BE49-F238E27FC236}">
                    <a16:creationId xmlns:a16="http://schemas.microsoft.com/office/drawing/2014/main" id="{C351490D-ED62-5540-A9CE-6E3361F2427E}"/>
                  </a:ext>
                </a:extLst>
              </p:cNvPr>
              <p:cNvSpPr txBox="1"/>
              <p:nvPr/>
            </p:nvSpPr>
            <p:spPr>
              <a:xfrm>
                <a:off x="5603163" y="1938374"/>
                <a:ext cx="397868" cy="522253"/>
              </a:xfrm>
              <a:prstGeom prst="rect">
                <a:avLst/>
              </a:prstGeom>
              <a:noFill/>
            </p:spPr>
            <p:txBody>
              <a:bodyPr wrap="none" rtlCol="0">
                <a:spAutoFit/>
              </a:bodyPr>
              <a:lstStyle/>
              <a:p>
                <a:r>
                  <a:rPr lang="en-US" sz="2400" b="1"/>
                  <a:t>*</a:t>
                </a:r>
              </a:p>
            </p:txBody>
          </p:sp>
          <p:sp>
            <p:nvSpPr>
              <p:cNvPr id="26" name="TextBox 25">
                <a:extLst>
                  <a:ext uri="{FF2B5EF4-FFF2-40B4-BE49-F238E27FC236}">
                    <a16:creationId xmlns:a16="http://schemas.microsoft.com/office/drawing/2014/main" id="{A8E3E033-BEC9-7A47-855D-16725B11F055}"/>
                  </a:ext>
                </a:extLst>
              </p:cNvPr>
              <p:cNvSpPr txBox="1"/>
              <p:nvPr/>
            </p:nvSpPr>
            <p:spPr>
              <a:xfrm>
                <a:off x="7745084" y="1937812"/>
                <a:ext cx="397868" cy="522253"/>
              </a:xfrm>
              <a:prstGeom prst="rect">
                <a:avLst/>
              </a:prstGeom>
              <a:noFill/>
            </p:spPr>
            <p:txBody>
              <a:bodyPr wrap="none" rtlCol="0">
                <a:spAutoFit/>
              </a:bodyPr>
              <a:lstStyle/>
              <a:p>
                <a:r>
                  <a:rPr lang="en-US" sz="2400" b="1"/>
                  <a:t>*</a:t>
                </a:r>
              </a:p>
            </p:txBody>
          </p:sp>
          <p:sp>
            <p:nvSpPr>
              <p:cNvPr id="29" name="TextBox 28">
                <a:extLst>
                  <a:ext uri="{FF2B5EF4-FFF2-40B4-BE49-F238E27FC236}">
                    <a16:creationId xmlns:a16="http://schemas.microsoft.com/office/drawing/2014/main" id="{B34DF2D6-4E50-A64F-810E-22633AEB4B8C}"/>
                  </a:ext>
                </a:extLst>
              </p:cNvPr>
              <p:cNvSpPr txBox="1"/>
              <p:nvPr/>
            </p:nvSpPr>
            <p:spPr>
              <a:xfrm>
                <a:off x="7043612" y="1914355"/>
                <a:ext cx="730468" cy="417802"/>
              </a:xfrm>
              <a:prstGeom prst="rect">
                <a:avLst/>
              </a:prstGeom>
              <a:noFill/>
            </p:spPr>
            <p:txBody>
              <a:bodyPr wrap="none" rtlCol="0">
                <a:spAutoFit/>
              </a:bodyPr>
              <a:lstStyle/>
              <a:p>
                <a:r>
                  <a:rPr lang="en-US">
                    <a:solidFill>
                      <a:schemeClr val="accent1"/>
                    </a:solidFill>
                  </a:rPr>
                  <a:t>Q</a:t>
                </a:r>
                <a:r>
                  <a:rPr lang="en-US" baseline="-25000">
                    <a:solidFill>
                      <a:schemeClr val="accent1"/>
                    </a:solidFill>
                  </a:rPr>
                  <a:t>2D</a:t>
                </a:r>
              </a:p>
            </p:txBody>
          </p:sp>
        </p:grpSp>
        <p:cxnSp>
          <p:nvCxnSpPr>
            <p:cNvPr id="17" name="Straight Arrow Connector 16">
              <a:extLst>
                <a:ext uri="{FF2B5EF4-FFF2-40B4-BE49-F238E27FC236}">
                  <a16:creationId xmlns:a16="http://schemas.microsoft.com/office/drawing/2014/main" id="{7EB6BEC7-1A74-0045-996C-06A55027CA39}"/>
                </a:ext>
              </a:extLst>
            </p:cNvPr>
            <p:cNvCxnSpPr>
              <a:cxnSpLocks/>
            </p:cNvCxnSpPr>
            <p:nvPr/>
          </p:nvCxnSpPr>
          <p:spPr>
            <a:xfrm>
              <a:off x="2938528" y="1882075"/>
              <a:ext cx="1323505"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6D99BA8D-6513-3C40-83FA-6FEA75D26903}"/>
              </a:ext>
            </a:extLst>
          </p:cNvPr>
          <p:cNvSpPr txBox="1"/>
          <p:nvPr/>
        </p:nvSpPr>
        <p:spPr>
          <a:xfrm>
            <a:off x="1251628" y="1076205"/>
            <a:ext cx="779380" cy="338554"/>
          </a:xfrm>
          <a:prstGeom prst="rect">
            <a:avLst/>
          </a:prstGeom>
          <a:noFill/>
        </p:spPr>
        <p:txBody>
          <a:bodyPr wrap="none" rtlCol="0">
            <a:spAutoFit/>
          </a:bodyPr>
          <a:lstStyle/>
          <a:p>
            <a:pPr algn="ctr"/>
            <a:r>
              <a:rPr lang="en-US" sz="1600">
                <a:solidFill>
                  <a:schemeClr val="accent2"/>
                </a:solidFill>
                <a:latin typeface="+mj-lt"/>
              </a:rPr>
              <a:t>(0 0 7)</a:t>
            </a:r>
          </a:p>
        </p:txBody>
      </p:sp>
      <p:sp>
        <p:nvSpPr>
          <p:cNvPr id="34" name="TextBox 33">
            <a:extLst>
              <a:ext uri="{FF2B5EF4-FFF2-40B4-BE49-F238E27FC236}">
                <a16:creationId xmlns:a16="http://schemas.microsoft.com/office/drawing/2014/main" id="{8CA500E1-85B3-5D40-9076-465C63E1AAE4}"/>
              </a:ext>
            </a:extLst>
          </p:cNvPr>
          <p:cNvSpPr txBox="1"/>
          <p:nvPr/>
        </p:nvSpPr>
        <p:spPr>
          <a:xfrm>
            <a:off x="3186312" y="1685805"/>
            <a:ext cx="309700" cy="338554"/>
          </a:xfrm>
          <a:prstGeom prst="rect">
            <a:avLst/>
          </a:prstGeom>
          <a:noFill/>
        </p:spPr>
        <p:txBody>
          <a:bodyPr wrap="none" rtlCol="0">
            <a:spAutoFit/>
          </a:bodyPr>
          <a:lstStyle/>
          <a:p>
            <a:r>
              <a:rPr lang="en-US" sz="1600" b="1">
                <a:latin typeface="+mj-lt"/>
                <a:cs typeface="Arial" pitchFamily="34" charset="0"/>
              </a:rPr>
              <a:t>T</a:t>
            </a:r>
            <a:endParaRPr lang="en-US" sz="1600">
              <a:latin typeface="+mj-lt"/>
              <a:cs typeface="Arial" pitchFamily="34" charset="0"/>
            </a:endParaRPr>
          </a:p>
        </p:txBody>
      </p:sp>
      <p:sp>
        <p:nvSpPr>
          <p:cNvPr id="35" name="TextBox 34">
            <a:extLst>
              <a:ext uri="{FF2B5EF4-FFF2-40B4-BE49-F238E27FC236}">
                <a16:creationId xmlns:a16="http://schemas.microsoft.com/office/drawing/2014/main" id="{3675A4C1-7F31-1F46-88C1-B4AA9DBA5BEE}"/>
              </a:ext>
            </a:extLst>
          </p:cNvPr>
          <p:cNvSpPr txBox="1"/>
          <p:nvPr/>
        </p:nvSpPr>
        <p:spPr>
          <a:xfrm>
            <a:off x="1205112" y="1609605"/>
            <a:ext cx="309700" cy="338554"/>
          </a:xfrm>
          <a:prstGeom prst="rect">
            <a:avLst/>
          </a:prstGeom>
          <a:noFill/>
        </p:spPr>
        <p:txBody>
          <a:bodyPr wrap="none" rtlCol="0">
            <a:spAutoFit/>
          </a:bodyPr>
          <a:lstStyle/>
          <a:p>
            <a:r>
              <a:rPr lang="en-US" sz="1600" b="1">
                <a:latin typeface="+mj-lt"/>
                <a:cs typeface="Arial" pitchFamily="34" charset="0"/>
              </a:rPr>
              <a:t>Z</a:t>
            </a:r>
            <a:endParaRPr lang="en-US" sz="1600">
              <a:latin typeface="+mj-lt"/>
              <a:cs typeface="Arial" pitchFamily="34" charset="0"/>
            </a:endParaRPr>
          </a:p>
        </p:txBody>
      </p:sp>
      <p:grpSp>
        <p:nvGrpSpPr>
          <p:cNvPr id="61" name="Group 60">
            <a:extLst>
              <a:ext uri="{FF2B5EF4-FFF2-40B4-BE49-F238E27FC236}">
                <a16:creationId xmlns:a16="http://schemas.microsoft.com/office/drawing/2014/main" id="{66C90342-48ED-8D40-8548-7FF9527F9149}"/>
              </a:ext>
            </a:extLst>
          </p:cNvPr>
          <p:cNvGrpSpPr/>
          <p:nvPr/>
        </p:nvGrpSpPr>
        <p:grpSpPr>
          <a:xfrm>
            <a:off x="4035730" y="1133660"/>
            <a:ext cx="7708470" cy="5248880"/>
            <a:chOff x="2216115" y="875122"/>
            <a:chExt cx="7708470" cy="5248880"/>
          </a:xfrm>
        </p:grpSpPr>
        <p:grpSp>
          <p:nvGrpSpPr>
            <p:cNvPr id="10" name="Group 9">
              <a:extLst>
                <a:ext uri="{FF2B5EF4-FFF2-40B4-BE49-F238E27FC236}">
                  <a16:creationId xmlns:a16="http://schemas.microsoft.com/office/drawing/2014/main" id="{9B04195D-4CF1-4034-8E62-EFEB71D6D907}"/>
                </a:ext>
              </a:extLst>
            </p:cNvPr>
            <p:cNvGrpSpPr/>
            <p:nvPr/>
          </p:nvGrpSpPr>
          <p:grpSpPr>
            <a:xfrm>
              <a:off x="2216115" y="971743"/>
              <a:ext cx="4515325" cy="5152259"/>
              <a:chOff x="2277761" y="971743"/>
              <a:chExt cx="4515325" cy="5152259"/>
            </a:xfrm>
          </p:grpSpPr>
          <p:grpSp>
            <p:nvGrpSpPr>
              <p:cNvPr id="8" name="Group 7">
                <a:extLst>
                  <a:ext uri="{FF2B5EF4-FFF2-40B4-BE49-F238E27FC236}">
                    <a16:creationId xmlns:a16="http://schemas.microsoft.com/office/drawing/2014/main" id="{6B853E87-1F73-4174-A6B2-E62774F162D8}"/>
                  </a:ext>
                </a:extLst>
              </p:cNvPr>
              <p:cNvGrpSpPr/>
              <p:nvPr/>
            </p:nvGrpSpPr>
            <p:grpSpPr>
              <a:xfrm>
                <a:off x="2277761" y="971743"/>
                <a:ext cx="4515325" cy="5152259"/>
                <a:chOff x="2277761" y="971743"/>
                <a:chExt cx="4515325" cy="5152259"/>
              </a:xfrm>
            </p:grpSpPr>
            <p:pic>
              <p:nvPicPr>
                <p:cNvPr id="5" name="Picture 4">
                  <a:extLst>
                    <a:ext uri="{FF2B5EF4-FFF2-40B4-BE49-F238E27FC236}">
                      <a16:creationId xmlns:a16="http://schemas.microsoft.com/office/drawing/2014/main" id="{D3C895C6-82E9-419A-ADA4-1BD31CB9E1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77761" y="971743"/>
                  <a:ext cx="4515325" cy="5152259"/>
                </a:xfrm>
                <a:prstGeom prst="rect">
                  <a:avLst/>
                </a:prstGeom>
              </p:spPr>
            </p:pic>
            <p:sp>
              <p:nvSpPr>
                <p:cNvPr id="7" name="Rectangle 6">
                  <a:extLst>
                    <a:ext uri="{FF2B5EF4-FFF2-40B4-BE49-F238E27FC236}">
                      <a16:creationId xmlns:a16="http://schemas.microsoft.com/office/drawing/2014/main" id="{A7A671D1-BF01-4FD9-BA65-5F72C7D878D7}"/>
                    </a:ext>
                  </a:extLst>
                </p:cNvPr>
                <p:cNvSpPr/>
                <p:nvPr/>
              </p:nvSpPr>
              <p:spPr>
                <a:xfrm>
                  <a:off x="4488382" y="1205713"/>
                  <a:ext cx="137565" cy="191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EA9141E1-4135-4CC8-89E1-E1A87CB6F361}"/>
                  </a:ext>
                </a:extLst>
              </p:cNvPr>
              <p:cNvSpPr/>
              <p:nvPr/>
            </p:nvSpPr>
            <p:spPr>
              <a:xfrm>
                <a:off x="6464187" y="1205713"/>
                <a:ext cx="137565" cy="191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73FA1BC9-00A4-43A6-A66D-4784660EB588}"/>
                </a:ext>
              </a:extLst>
            </p:cNvPr>
            <p:cNvSpPr txBox="1"/>
            <p:nvPr/>
          </p:nvSpPr>
          <p:spPr>
            <a:xfrm>
              <a:off x="7196711" y="3146495"/>
              <a:ext cx="2727874" cy="2308324"/>
            </a:xfrm>
            <a:prstGeom prst="rect">
              <a:avLst/>
            </a:prstGeom>
            <a:solidFill>
              <a:schemeClr val="bg1"/>
            </a:solidFill>
            <a:ln w="57150">
              <a:solidFill>
                <a:schemeClr val="tx2"/>
              </a:solidFill>
            </a:ln>
            <a:effectLst>
              <a:outerShdw blurRad="50800" dist="38100" dir="5400000" algn="t" rotWithShape="0">
                <a:prstClr val="black">
                  <a:alpha val="40000"/>
                </a:prstClr>
              </a:outerShdw>
            </a:effectLst>
          </p:spPr>
          <p:txBody>
            <a:bodyPr wrap="square" rtlCol="0">
              <a:spAutoFit/>
            </a:bodyPr>
            <a:lstStyle/>
            <a:p>
              <a:pPr marL="285750" indent="-285750" algn="ctr">
                <a:buClr>
                  <a:schemeClr val="tx2"/>
                </a:buClr>
                <a:buFont typeface="Wingdings" pitchFamily="2" charset="2"/>
                <a:buChar char="Ø"/>
              </a:pPr>
              <a:r>
                <a:rPr lang="en-US" sz="2400" dirty="0"/>
                <a:t>Complete Softening of an optical phonon associated with the formation of the 3CDW</a:t>
              </a:r>
            </a:p>
          </p:txBody>
        </p:sp>
        <p:grpSp>
          <p:nvGrpSpPr>
            <p:cNvPr id="53" name="Group 52">
              <a:extLst>
                <a:ext uri="{FF2B5EF4-FFF2-40B4-BE49-F238E27FC236}">
                  <a16:creationId xmlns:a16="http://schemas.microsoft.com/office/drawing/2014/main" id="{3F924269-E9C2-8746-8037-ED5F6E3D3D96}"/>
                </a:ext>
              </a:extLst>
            </p:cNvPr>
            <p:cNvGrpSpPr/>
            <p:nvPr/>
          </p:nvGrpSpPr>
          <p:grpSpPr>
            <a:xfrm>
              <a:off x="6853100" y="875122"/>
              <a:ext cx="2290900" cy="1563278"/>
              <a:chOff x="6853100" y="875122"/>
              <a:chExt cx="2290900" cy="1563278"/>
            </a:xfrm>
          </p:grpSpPr>
          <p:grpSp>
            <p:nvGrpSpPr>
              <p:cNvPr id="36" name="Group 35">
                <a:extLst>
                  <a:ext uri="{FF2B5EF4-FFF2-40B4-BE49-F238E27FC236}">
                    <a16:creationId xmlns:a16="http://schemas.microsoft.com/office/drawing/2014/main" id="{AD6ADA47-5F77-954E-9FEE-D54DD493A2B5}"/>
                  </a:ext>
                </a:extLst>
              </p:cNvPr>
              <p:cNvGrpSpPr/>
              <p:nvPr/>
            </p:nvGrpSpPr>
            <p:grpSpPr>
              <a:xfrm>
                <a:off x="6899617" y="875122"/>
                <a:ext cx="2204759" cy="1563278"/>
                <a:chOff x="1688473" y="1360564"/>
                <a:chExt cx="3481282" cy="2139813"/>
              </a:xfrm>
            </p:grpSpPr>
            <p:grpSp>
              <p:nvGrpSpPr>
                <p:cNvPr id="37" name="Group 36">
                  <a:extLst>
                    <a:ext uri="{FF2B5EF4-FFF2-40B4-BE49-F238E27FC236}">
                      <a16:creationId xmlns:a16="http://schemas.microsoft.com/office/drawing/2014/main" id="{FE3E8895-5B9A-644C-9594-C4D339C5DE1A}"/>
                    </a:ext>
                  </a:extLst>
                </p:cNvPr>
                <p:cNvGrpSpPr/>
                <p:nvPr/>
              </p:nvGrpSpPr>
              <p:grpSpPr>
                <a:xfrm>
                  <a:off x="1688473" y="1360564"/>
                  <a:ext cx="3481282" cy="2139813"/>
                  <a:chOff x="5420926" y="1226085"/>
                  <a:chExt cx="2877092" cy="1768439"/>
                </a:xfrm>
              </p:grpSpPr>
              <p:sp>
                <p:nvSpPr>
                  <p:cNvPr id="39" name="Rectangle 38">
                    <a:extLst>
                      <a:ext uri="{FF2B5EF4-FFF2-40B4-BE49-F238E27FC236}">
                        <a16:creationId xmlns:a16="http://schemas.microsoft.com/office/drawing/2014/main" id="{77D33653-1441-134E-8ED8-E795CD893E37}"/>
                      </a:ext>
                    </a:extLst>
                  </p:cNvPr>
                  <p:cNvSpPr/>
                  <p:nvPr/>
                </p:nvSpPr>
                <p:spPr>
                  <a:xfrm>
                    <a:off x="5757972" y="1657087"/>
                    <a:ext cx="2142343" cy="887055"/>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DD8EF68-F659-2F4E-8B2B-07030C2954BE}"/>
                      </a:ext>
                    </a:extLst>
                  </p:cNvPr>
                  <p:cNvSpPr/>
                  <p:nvPr/>
                </p:nvSpPr>
                <p:spPr>
                  <a:xfrm>
                    <a:off x="5657371" y="2432891"/>
                    <a:ext cx="200038" cy="1823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E754DDC-60EB-B34E-92AE-06DD48FDDB65}"/>
                      </a:ext>
                    </a:extLst>
                  </p:cNvPr>
                  <p:cNvSpPr txBox="1"/>
                  <p:nvPr/>
                </p:nvSpPr>
                <p:spPr>
                  <a:xfrm>
                    <a:off x="5420926" y="2611539"/>
                    <a:ext cx="1017049" cy="382985"/>
                  </a:xfrm>
                  <a:prstGeom prst="rect">
                    <a:avLst/>
                  </a:prstGeom>
                  <a:noFill/>
                </p:spPr>
                <p:txBody>
                  <a:bodyPr wrap="none" rtlCol="0">
                    <a:spAutoFit/>
                  </a:bodyPr>
                  <a:lstStyle/>
                  <a:p>
                    <a:pPr algn="ctr"/>
                    <a:r>
                      <a:rPr lang="en-US" sz="1600">
                        <a:solidFill>
                          <a:schemeClr val="accent2"/>
                        </a:solidFill>
                        <a:latin typeface="+mj-lt"/>
                      </a:rPr>
                      <a:t>(0 0 6)</a:t>
                    </a:r>
                  </a:p>
                </p:txBody>
              </p:sp>
              <p:sp>
                <p:nvSpPr>
                  <p:cNvPr id="42" name="TextBox 41">
                    <a:extLst>
                      <a:ext uri="{FF2B5EF4-FFF2-40B4-BE49-F238E27FC236}">
                        <a16:creationId xmlns:a16="http://schemas.microsoft.com/office/drawing/2014/main" id="{3C707168-BBB1-6A4D-93DA-A4620FC3B194}"/>
                      </a:ext>
                    </a:extLst>
                  </p:cNvPr>
                  <p:cNvSpPr txBox="1"/>
                  <p:nvPr/>
                </p:nvSpPr>
                <p:spPr>
                  <a:xfrm>
                    <a:off x="7879232" y="2485589"/>
                    <a:ext cx="418786" cy="382985"/>
                  </a:xfrm>
                  <a:prstGeom prst="rect">
                    <a:avLst/>
                  </a:prstGeom>
                  <a:noFill/>
                </p:spPr>
                <p:txBody>
                  <a:bodyPr wrap="none" rtlCol="0">
                    <a:spAutoFit/>
                  </a:bodyPr>
                  <a:lstStyle/>
                  <a:p>
                    <a:r>
                      <a:rPr lang="en-US" sz="1600" b="1">
                        <a:latin typeface="+mj-lt"/>
                        <a:cs typeface="Arial" pitchFamily="34" charset="0"/>
                      </a:rPr>
                      <a:t>Y</a:t>
                    </a:r>
                    <a:endParaRPr lang="en-US" sz="1600">
                      <a:latin typeface="+mj-lt"/>
                      <a:cs typeface="Arial" pitchFamily="34" charset="0"/>
                    </a:endParaRPr>
                  </a:p>
                </p:txBody>
              </p:sp>
              <p:sp>
                <p:nvSpPr>
                  <p:cNvPr id="43" name="Oval 42">
                    <a:extLst>
                      <a:ext uri="{FF2B5EF4-FFF2-40B4-BE49-F238E27FC236}">
                        <a16:creationId xmlns:a16="http://schemas.microsoft.com/office/drawing/2014/main" id="{D23D4835-CA2E-2349-A268-EC7B6CDB0411}"/>
                      </a:ext>
                    </a:extLst>
                  </p:cNvPr>
                  <p:cNvSpPr/>
                  <p:nvPr/>
                </p:nvSpPr>
                <p:spPr>
                  <a:xfrm>
                    <a:off x="7027911" y="1646446"/>
                    <a:ext cx="56459" cy="887055"/>
                  </a:xfrm>
                  <a:prstGeom prst="ellipse">
                    <a:avLst/>
                  </a:prstGeom>
                  <a:gradFill flip="none" rotWithShape="1">
                    <a:gsLst>
                      <a:gs pos="72200">
                        <a:schemeClr val="accent6">
                          <a:lumMod val="60000"/>
                          <a:lumOff val="40000"/>
                        </a:schemeClr>
                      </a:gs>
                      <a:gs pos="25000">
                        <a:schemeClr val="accent6">
                          <a:lumMod val="60000"/>
                          <a:lumOff val="40000"/>
                        </a:schemeClr>
                      </a:gs>
                      <a:gs pos="0">
                        <a:schemeClr val="accent6">
                          <a:lumMod val="20000"/>
                          <a:lumOff val="80000"/>
                        </a:schemeClr>
                      </a:gs>
                      <a:gs pos="50000">
                        <a:schemeClr val="accent6">
                          <a:lumMod val="75000"/>
                        </a:schemeClr>
                      </a:gs>
                      <a:gs pos="100000">
                        <a:schemeClr val="accent6">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4" name="TextBox 43">
                    <a:extLst>
                      <a:ext uri="{FF2B5EF4-FFF2-40B4-BE49-F238E27FC236}">
                        <a16:creationId xmlns:a16="http://schemas.microsoft.com/office/drawing/2014/main" id="{8B38DE0D-5712-6349-8B78-D663EE47DE0C}"/>
                      </a:ext>
                    </a:extLst>
                  </p:cNvPr>
                  <p:cNvSpPr txBox="1"/>
                  <p:nvPr/>
                </p:nvSpPr>
                <p:spPr>
                  <a:xfrm>
                    <a:off x="5603163" y="1938374"/>
                    <a:ext cx="397868" cy="522253"/>
                  </a:xfrm>
                  <a:prstGeom prst="rect">
                    <a:avLst/>
                  </a:prstGeom>
                  <a:noFill/>
                </p:spPr>
                <p:txBody>
                  <a:bodyPr wrap="none" rtlCol="0">
                    <a:spAutoFit/>
                  </a:bodyPr>
                  <a:lstStyle/>
                  <a:p>
                    <a:r>
                      <a:rPr lang="en-US" sz="2400" b="1"/>
                      <a:t>*</a:t>
                    </a:r>
                  </a:p>
                </p:txBody>
              </p:sp>
              <p:sp>
                <p:nvSpPr>
                  <p:cNvPr id="45" name="TextBox 44">
                    <a:extLst>
                      <a:ext uri="{FF2B5EF4-FFF2-40B4-BE49-F238E27FC236}">
                        <a16:creationId xmlns:a16="http://schemas.microsoft.com/office/drawing/2014/main" id="{9FCD0657-AD74-2644-B897-2510E28BD7F0}"/>
                      </a:ext>
                    </a:extLst>
                  </p:cNvPr>
                  <p:cNvSpPr txBox="1"/>
                  <p:nvPr/>
                </p:nvSpPr>
                <p:spPr>
                  <a:xfrm>
                    <a:off x="7745084" y="1937812"/>
                    <a:ext cx="397868" cy="522253"/>
                  </a:xfrm>
                  <a:prstGeom prst="rect">
                    <a:avLst/>
                  </a:prstGeom>
                  <a:noFill/>
                </p:spPr>
                <p:txBody>
                  <a:bodyPr wrap="none" rtlCol="0">
                    <a:spAutoFit/>
                  </a:bodyPr>
                  <a:lstStyle/>
                  <a:p>
                    <a:r>
                      <a:rPr lang="en-US" sz="2400" b="1"/>
                      <a:t>*</a:t>
                    </a:r>
                  </a:p>
                </p:txBody>
              </p:sp>
              <p:sp>
                <p:nvSpPr>
                  <p:cNvPr id="46" name="Oval 45">
                    <a:extLst>
                      <a:ext uri="{FF2B5EF4-FFF2-40B4-BE49-F238E27FC236}">
                        <a16:creationId xmlns:a16="http://schemas.microsoft.com/office/drawing/2014/main" id="{92CF01EB-3AF2-D849-8659-37AA4702AAA1}"/>
                      </a:ext>
                    </a:extLst>
                  </p:cNvPr>
                  <p:cNvSpPr/>
                  <p:nvPr/>
                </p:nvSpPr>
                <p:spPr>
                  <a:xfrm>
                    <a:off x="7001128" y="1586533"/>
                    <a:ext cx="110024" cy="12443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D5ADDC4-84B6-EA46-AA9A-AC2FD0923849}"/>
                      </a:ext>
                    </a:extLst>
                  </p:cNvPr>
                  <p:cNvSpPr txBox="1"/>
                  <p:nvPr/>
                </p:nvSpPr>
                <p:spPr>
                  <a:xfrm>
                    <a:off x="6919468" y="1226085"/>
                    <a:ext cx="730468" cy="417802"/>
                  </a:xfrm>
                  <a:prstGeom prst="rect">
                    <a:avLst/>
                  </a:prstGeom>
                  <a:noFill/>
                </p:spPr>
                <p:txBody>
                  <a:bodyPr wrap="none" rtlCol="0">
                    <a:spAutoFit/>
                  </a:bodyPr>
                  <a:lstStyle/>
                  <a:p>
                    <a:r>
                      <a:rPr lang="en-US">
                        <a:solidFill>
                          <a:srgbClr val="FF0000"/>
                        </a:solidFill>
                      </a:rPr>
                      <a:t>Q</a:t>
                    </a:r>
                    <a:r>
                      <a:rPr lang="en-US" baseline="-25000">
                        <a:solidFill>
                          <a:srgbClr val="FF0000"/>
                        </a:solidFill>
                      </a:rPr>
                      <a:t>3D</a:t>
                    </a:r>
                  </a:p>
                </p:txBody>
              </p:sp>
              <p:sp>
                <p:nvSpPr>
                  <p:cNvPr id="48" name="TextBox 47">
                    <a:extLst>
                      <a:ext uri="{FF2B5EF4-FFF2-40B4-BE49-F238E27FC236}">
                        <a16:creationId xmlns:a16="http://schemas.microsoft.com/office/drawing/2014/main" id="{6E4BA023-FD6B-4F41-96D8-A6DCD6EE970F}"/>
                      </a:ext>
                    </a:extLst>
                  </p:cNvPr>
                  <p:cNvSpPr txBox="1"/>
                  <p:nvPr/>
                </p:nvSpPr>
                <p:spPr>
                  <a:xfrm>
                    <a:off x="7043612" y="1914355"/>
                    <a:ext cx="730468" cy="417802"/>
                  </a:xfrm>
                  <a:prstGeom prst="rect">
                    <a:avLst/>
                  </a:prstGeom>
                  <a:noFill/>
                </p:spPr>
                <p:txBody>
                  <a:bodyPr wrap="none" rtlCol="0">
                    <a:spAutoFit/>
                  </a:bodyPr>
                  <a:lstStyle/>
                  <a:p>
                    <a:r>
                      <a:rPr lang="en-US">
                        <a:solidFill>
                          <a:schemeClr val="accent1"/>
                        </a:solidFill>
                      </a:rPr>
                      <a:t>Q</a:t>
                    </a:r>
                    <a:r>
                      <a:rPr lang="en-US" baseline="-25000">
                        <a:solidFill>
                          <a:schemeClr val="accent1"/>
                        </a:solidFill>
                      </a:rPr>
                      <a:t>2D</a:t>
                    </a:r>
                  </a:p>
                </p:txBody>
              </p:sp>
            </p:grpSp>
            <p:cxnSp>
              <p:nvCxnSpPr>
                <p:cNvPr id="38" name="Straight Arrow Connector 37">
                  <a:extLst>
                    <a:ext uri="{FF2B5EF4-FFF2-40B4-BE49-F238E27FC236}">
                      <a16:creationId xmlns:a16="http://schemas.microsoft.com/office/drawing/2014/main" id="{B27A64D9-B24F-AA4B-B6B3-29348E9B762A}"/>
                    </a:ext>
                  </a:extLst>
                </p:cNvPr>
                <p:cNvCxnSpPr>
                  <a:cxnSpLocks/>
                </p:cNvCxnSpPr>
                <p:nvPr/>
              </p:nvCxnSpPr>
              <p:spPr>
                <a:xfrm>
                  <a:off x="2938528" y="1882075"/>
                  <a:ext cx="1323505" cy="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4F704632-B780-C64B-8AA8-3011AC32C21F}"/>
                  </a:ext>
                </a:extLst>
              </p:cNvPr>
              <p:cNvSpPr txBox="1"/>
              <p:nvPr/>
            </p:nvSpPr>
            <p:spPr>
              <a:xfrm>
                <a:off x="6899616" y="951321"/>
                <a:ext cx="779380" cy="338554"/>
              </a:xfrm>
              <a:prstGeom prst="rect">
                <a:avLst/>
              </a:prstGeom>
              <a:noFill/>
            </p:spPr>
            <p:txBody>
              <a:bodyPr wrap="none" rtlCol="0">
                <a:spAutoFit/>
              </a:bodyPr>
              <a:lstStyle/>
              <a:p>
                <a:pPr algn="ctr"/>
                <a:r>
                  <a:rPr lang="en-US" sz="1600">
                    <a:solidFill>
                      <a:schemeClr val="accent2"/>
                    </a:solidFill>
                    <a:latin typeface="+mj-lt"/>
                  </a:rPr>
                  <a:t>(0 0 7)</a:t>
                </a:r>
              </a:p>
            </p:txBody>
          </p:sp>
          <p:sp>
            <p:nvSpPr>
              <p:cNvPr id="50" name="TextBox 49">
                <a:extLst>
                  <a:ext uri="{FF2B5EF4-FFF2-40B4-BE49-F238E27FC236}">
                    <a16:creationId xmlns:a16="http://schemas.microsoft.com/office/drawing/2014/main" id="{41FC4534-FD63-DF47-A765-EAFBE7941B57}"/>
                  </a:ext>
                </a:extLst>
              </p:cNvPr>
              <p:cNvSpPr txBox="1"/>
              <p:nvPr/>
            </p:nvSpPr>
            <p:spPr>
              <a:xfrm>
                <a:off x="8834300" y="1560921"/>
                <a:ext cx="309700" cy="338554"/>
              </a:xfrm>
              <a:prstGeom prst="rect">
                <a:avLst/>
              </a:prstGeom>
              <a:noFill/>
            </p:spPr>
            <p:txBody>
              <a:bodyPr wrap="none" rtlCol="0">
                <a:spAutoFit/>
              </a:bodyPr>
              <a:lstStyle/>
              <a:p>
                <a:r>
                  <a:rPr lang="en-US" sz="1600" b="1">
                    <a:latin typeface="+mj-lt"/>
                    <a:cs typeface="Arial" pitchFamily="34" charset="0"/>
                  </a:rPr>
                  <a:t>T</a:t>
                </a:r>
                <a:endParaRPr lang="en-US" sz="1600">
                  <a:latin typeface="+mj-lt"/>
                  <a:cs typeface="Arial" pitchFamily="34" charset="0"/>
                </a:endParaRPr>
              </a:p>
            </p:txBody>
          </p:sp>
          <p:sp>
            <p:nvSpPr>
              <p:cNvPr id="51" name="TextBox 50">
                <a:extLst>
                  <a:ext uri="{FF2B5EF4-FFF2-40B4-BE49-F238E27FC236}">
                    <a16:creationId xmlns:a16="http://schemas.microsoft.com/office/drawing/2014/main" id="{4ACFF326-B4B7-8942-A53F-DCDA0B1C9A70}"/>
                  </a:ext>
                </a:extLst>
              </p:cNvPr>
              <p:cNvSpPr txBox="1"/>
              <p:nvPr/>
            </p:nvSpPr>
            <p:spPr>
              <a:xfrm>
                <a:off x="6853100" y="1484721"/>
                <a:ext cx="309700" cy="338554"/>
              </a:xfrm>
              <a:prstGeom prst="rect">
                <a:avLst/>
              </a:prstGeom>
              <a:noFill/>
            </p:spPr>
            <p:txBody>
              <a:bodyPr wrap="none" rtlCol="0">
                <a:spAutoFit/>
              </a:bodyPr>
              <a:lstStyle/>
              <a:p>
                <a:r>
                  <a:rPr lang="en-US" sz="1600" b="1">
                    <a:latin typeface="+mj-lt"/>
                    <a:cs typeface="Arial" pitchFamily="34" charset="0"/>
                  </a:rPr>
                  <a:t>Z</a:t>
                </a:r>
                <a:endParaRPr lang="en-US" sz="1600">
                  <a:latin typeface="+mj-lt"/>
                  <a:cs typeface="Arial" pitchFamily="34" charset="0"/>
                </a:endParaRPr>
              </a:p>
            </p:txBody>
          </p:sp>
        </p:grpSp>
      </p:grpSp>
      <p:grpSp>
        <p:nvGrpSpPr>
          <p:cNvPr id="60" name="Group 59">
            <a:extLst>
              <a:ext uri="{FF2B5EF4-FFF2-40B4-BE49-F238E27FC236}">
                <a16:creationId xmlns:a16="http://schemas.microsoft.com/office/drawing/2014/main" id="{76269250-ADBB-264E-B2FA-BD45506E2906}"/>
              </a:ext>
            </a:extLst>
          </p:cNvPr>
          <p:cNvGrpSpPr/>
          <p:nvPr/>
        </p:nvGrpSpPr>
        <p:grpSpPr>
          <a:xfrm>
            <a:off x="4030015" y="1248541"/>
            <a:ext cx="2523067" cy="5152259"/>
            <a:chOff x="2209800" y="1019941"/>
            <a:chExt cx="2523067" cy="5152259"/>
          </a:xfrm>
        </p:grpSpPr>
        <p:pic>
          <p:nvPicPr>
            <p:cNvPr id="57" name="Picture 56">
              <a:extLst>
                <a:ext uri="{FF2B5EF4-FFF2-40B4-BE49-F238E27FC236}">
                  <a16:creationId xmlns:a16="http://schemas.microsoft.com/office/drawing/2014/main" id="{36A63BAC-D0F6-0944-B4B1-15251F646D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209800" y="1019941"/>
              <a:ext cx="2523067" cy="5152259"/>
            </a:xfrm>
            <a:prstGeom prst="rect">
              <a:avLst/>
            </a:prstGeom>
          </p:spPr>
        </p:pic>
        <p:sp>
          <p:nvSpPr>
            <p:cNvPr id="59" name="Rectangle 58">
              <a:extLst>
                <a:ext uri="{FF2B5EF4-FFF2-40B4-BE49-F238E27FC236}">
                  <a16:creationId xmlns:a16="http://schemas.microsoft.com/office/drawing/2014/main" id="{89D96B2D-3973-F246-852D-7199902BF5FF}"/>
                </a:ext>
              </a:extLst>
            </p:cNvPr>
            <p:cNvSpPr/>
            <p:nvPr/>
          </p:nvSpPr>
          <p:spPr>
            <a:xfrm>
              <a:off x="4419600" y="1219200"/>
              <a:ext cx="152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grpSp>
        <p:nvGrpSpPr>
          <p:cNvPr id="64" name="Group 63">
            <a:extLst>
              <a:ext uri="{FF2B5EF4-FFF2-40B4-BE49-F238E27FC236}">
                <a16:creationId xmlns:a16="http://schemas.microsoft.com/office/drawing/2014/main" id="{C11A960A-8630-EE46-A1DE-9255D94EDB88}"/>
              </a:ext>
            </a:extLst>
          </p:cNvPr>
          <p:cNvGrpSpPr/>
          <p:nvPr/>
        </p:nvGrpSpPr>
        <p:grpSpPr>
          <a:xfrm>
            <a:off x="5675392" y="914400"/>
            <a:ext cx="2118725" cy="1266624"/>
            <a:chOff x="3855777" y="762000"/>
            <a:chExt cx="2118725" cy="1266624"/>
          </a:xfrm>
        </p:grpSpPr>
        <p:sp>
          <p:nvSpPr>
            <p:cNvPr id="62" name="TextBox 61">
              <a:extLst>
                <a:ext uri="{FF2B5EF4-FFF2-40B4-BE49-F238E27FC236}">
                  <a16:creationId xmlns:a16="http://schemas.microsoft.com/office/drawing/2014/main" id="{1D449275-CDB9-8A46-B516-DECEAF33CD90}"/>
                </a:ext>
              </a:extLst>
            </p:cNvPr>
            <p:cNvSpPr txBox="1"/>
            <p:nvPr/>
          </p:nvSpPr>
          <p:spPr>
            <a:xfrm>
              <a:off x="4191000" y="762000"/>
              <a:ext cx="1783502" cy="369332"/>
            </a:xfrm>
            <a:prstGeom prst="rect">
              <a:avLst/>
            </a:prstGeom>
            <a:noFill/>
          </p:spPr>
          <p:txBody>
            <a:bodyPr wrap="none" rtlCol="0">
              <a:spAutoFit/>
            </a:bodyPr>
            <a:lstStyle/>
            <a:p>
              <a:r>
                <a:rPr lang="de-DE" dirty="0">
                  <a:solidFill>
                    <a:srgbClr val="FF0000"/>
                  </a:solidFill>
                </a:rPr>
                <a:t>DFT </a:t>
              </a:r>
              <a:r>
                <a:rPr lang="de-DE" dirty="0" err="1">
                  <a:solidFill>
                    <a:srgbClr val="FF0000"/>
                  </a:solidFill>
                </a:rPr>
                <a:t>calculation</a:t>
              </a:r>
              <a:endParaRPr lang="de-DE" dirty="0">
                <a:solidFill>
                  <a:srgbClr val="FF0000"/>
                </a:solidFill>
              </a:endParaRPr>
            </a:p>
          </p:txBody>
        </p:sp>
        <p:sp>
          <p:nvSpPr>
            <p:cNvPr id="63" name="Arc 62">
              <a:extLst>
                <a:ext uri="{FF2B5EF4-FFF2-40B4-BE49-F238E27FC236}">
                  <a16:creationId xmlns:a16="http://schemas.microsoft.com/office/drawing/2014/main" id="{75002FBE-FB88-7940-9142-0A2B35817565}"/>
                </a:ext>
              </a:extLst>
            </p:cNvPr>
            <p:cNvSpPr/>
            <p:nvPr/>
          </p:nvSpPr>
          <p:spPr>
            <a:xfrm rot="15901355">
              <a:off x="3664558" y="1134083"/>
              <a:ext cx="1085760" cy="703322"/>
            </a:xfrm>
            <a:prstGeom prst="arc">
              <a:avLst/>
            </a:prstGeom>
            <a:ln w="57150">
              <a:solidFill>
                <a:srgbClr val="FF0000"/>
              </a:solidFill>
              <a:headEnd type="triangle" w="med" len="med"/>
              <a:tailEnd type="none" w="med" len="med"/>
            </a:ln>
            <a:effectLst>
              <a:softEdge rad="127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54" name="TextBox 53">
            <a:extLst>
              <a:ext uri="{FF2B5EF4-FFF2-40B4-BE49-F238E27FC236}">
                <a16:creationId xmlns:a16="http://schemas.microsoft.com/office/drawing/2014/main" id="{FB9D381E-39BB-2849-8C97-8FCF2CF87456}"/>
              </a:ext>
            </a:extLst>
          </p:cNvPr>
          <p:cNvSpPr txBox="1"/>
          <p:nvPr/>
        </p:nvSpPr>
        <p:spPr>
          <a:xfrm>
            <a:off x="76200" y="6019800"/>
            <a:ext cx="4663456" cy="307777"/>
          </a:xfrm>
          <a:prstGeom prst="rect">
            <a:avLst/>
          </a:prstGeom>
          <a:noFill/>
        </p:spPr>
        <p:txBody>
          <a:bodyPr wrap="none" rtlCol="0">
            <a:spAutoFit/>
          </a:bodyPr>
          <a:lstStyle/>
          <a:p>
            <a:r>
              <a:rPr lang="de-DE" sz="1400" dirty="0">
                <a:solidFill>
                  <a:srgbClr val="0432FF"/>
                </a:solidFill>
              </a:rPr>
              <a:t>H.-H. Kim, S. M. </a:t>
            </a:r>
            <a:r>
              <a:rPr lang="de-DE" sz="1400" dirty="0" err="1">
                <a:solidFill>
                  <a:srgbClr val="0432FF"/>
                </a:solidFill>
              </a:rPr>
              <a:t>Souliou</a:t>
            </a:r>
            <a:r>
              <a:rPr lang="de-DE" sz="1400" dirty="0">
                <a:solidFill>
                  <a:srgbClr val="0432FF"/>
                </a:solidFill>
              </a:rPr>
              <a:t> et al. Science </a:t>
            </a:r>
            <a:r>
              <a:rPr lang="de-DE" sz="1400" b="1" dirty="0">
                <a:solidFill>
                  <a:srgbClr val="0432FF"/>
                </a:solidFill>
              </a:rPr>
              <a:t>362</a:t>
            </a:r>
            <a:r>
              <a:rPr lang="de-DE" sz="1400" dirty="0">
                <a:solidFill>
                  <a:srgbClr val="0432FF"/>
                </a:solidFill>
              </a:rPr>
              <a:t>, 1040</a:t>
            </a:r>
            <a:r>
              <a:rPr lang="de-DE" sz="1400" i="1" dirty="0">
                <a:solidFill>
                  <a:srgbClr val="0432FF"/>
                </a:solidFill>
              </a:rPr>
              <a:t> </a:t>
            </a:r>
            <a:r>
              <a:rPr lang="de-DE" sz="1400" dirty="0">
                <a:solidFill>
                  <a:srgbClr val="0432FF"/>
                </a:solidFill>
              </a:rPr>
              <a:t>(2018)</a:t>
            </a:r>
          </a:p>
        </p:txBody>
      </p:sp>
      <p:sp>
        <p:nvSpPr>
          <p:cNvPr id="4" name="Date Placeholder 3">
            <a:extLst>
              <a:ext uri="{FF2B5EF4-FFF2-40B4-BE49-F238E27FC236}">
                <a16:creationId xmlns:a16="http://schemas.microsoft.com/office/drawing/2014/main" id="{B740EFE3-D5A0-1D4D-9515-7A86DF59B046}"/>
              </a:ext>
            </a:extLst>
          </p:cNvPr>
          <p:cNvSpPr>
            <a:spLocks noGrp="1"/>
          </p:cNvSpPr>
          <p:nvPr>
            <p:ph type="dt" sz="half" idx="10"/>
          </p:nvPr>
        </p:nvSpPr>
        <p:spPr/>
        <p:txBody>
          <a:bodyPr/>
          <a:lstStyle/>
          <a:p>
            <a:r>
              <a:rPr lang="de-DE"/>
              <a:t>21.07.2022</a:t>
            </a:r>
            <a:endParaRPr lang="de-DE" dirty="0"/>
          </a:p>
        </p:txBody>
      </p:sp>
      <p:sp>
        <p:nvSpPr>
          <p:cNvPr id="6" name="Slide Number Placeholder 5">
            <a:extLst>
              <a:ext uri="{FF2B5EF4-FFF2-40B4-BE49-F238E27FC236}">
                <a16:creationId xmlns:a16="http://schemas.microsoft.com/office/drawing/2014/main" id="{47C5EB51-4085-E641-A962-9DA26C97133C}"/>
              </a:ext>
            </a:extLst>
          </p:cNvPr>
          <p:cNvSpPr>
            <a:spLocks noGrp="1"/>
          </p:cNvSpPr>
          <p:nvPr>
            <p:ph type="sldNum" sz="quarter" idx="12"/>
          </p:nvPr>
        </p:nvSpPr>
        <p:spPr/>
        <p:txBody>
          <a:bodyPr/>
          <a:lstStyle/>
          <a:p>
            <a:fld id="{61696EC4-B4CF-4701-AD06-A8439D6D8E12}" type="slidenum">
              <a:rPr lang="de-DE" smtClean="0"/>
              <a:t>32</a:t>
            </a:fld>
            <a:endParaRPr lang="de-DE"/>
          </a:p>
        </p:txBody>
      </p:sp>
    </p:spTree>
    <p:extLst>
      <p:ext uri="{BB962C8B-B14F-4D97-AF65-F5344CB8AC3E}">
        <p14:creationId xmlns:p14="http://schemas.microsoft.com/office/powerpoint/2010/main" val="377602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F8AA9F-867C-1B48-B5F1-E9C31CAA420F}"/>
              </a:ext>
            </a:extLst>
          </p:cNvPr>
          <p:cNvSpPr txBox="1"/>
          <p:nvPr/>
        </p:nvSpPr>
        <p:spPr>
          <a:xfrm>
            <a:off x="228600" y="1219200"/>
            <a:ext cx="11430000" cy="1569660"/>
          </a:xfrm>
          <a:prstGeom prst="rect">
            <a:avLst/>
          </a:prstGeom>
          <a:noFill/>
        </p:spPr>
        <p:txBody>
          <a:bodyPr wrap="square" rtlCol="0">
            <a:spAutoFit/>
          </a:bodyPr>
          <a:lstStyle/>
          <a:p>
            <a:pPr marL="457200" indent="-457200">
              <a:buClr>
                <a:schemeClr val="tx2"/>
              </a:buClr>
              <a:buFont typeface="Wingdings" pitchFamily="2" charset="2"/>
              <a:buChar char="§"/>
            </a:pPr>
            <a:r>
              <a:rPr lang="en-US" sz="2400" dirty="0"/>
              <a:t>Response of CDW to uniaxial stress is symmetric</a:t>
            </a:r>
          </a:p>
          <a:p>
            <a:pPr marL="914400" lvl="1" indent="-457200">
              <a:buClr>
                <a:schemeClr val="tx2"/>
              </a:buClr>
              <a:buFont typeface="Wingdings" pitchFamily="2" charset="2"/>
              <a:buChar char="§"/>
            </a:pPr>
            <a:r>
              <a:rPr lang="en-US" sz="2400" dirty="0"/>
              <a:t>b-CDW domains grow under a-stress</a:t>
            </a:r>
          </a:p>
          <a:p>
            <a:pPr marL="914400" lvl="1" indent="-457200">
              <a:buClr>
                <a:schemeClr val="tx2"/>
              </a:buClr>
              <a:buFont typeface="Wingdings" pitchFamily="2" charset="2"/>
              <a:buChar char="§"/>
            </a:pPr>
            <a:r>
              <a:rPr lang="en-US" sz="2400" dirty="0"/>
              <a:t>a-CDW domains grow under b-stress</a:t>
            </a:r>
            <a:endParaRPr lang="en-US" sz="2400" dirty="0">
              <a:solidFill>
                <a:schemeClr val="tx2"/>
              </a:solidFill>
            </a:endParaRPr>
          </a:p>
          <a:p>
            <a:pPr marL="14288" lvl="5" indent="442913">
              <a:buClr>
                <a:schemeClr val="tx2"/>
              </a:buClr>
              <a:buFont typeface="Wingdings" pitchFamily="2" charset="2"/>
              <a:buChar char="Ø"/>
            </a:pPr>
            <a:r>
              <a:rPr lang="en-US" sz="2400" b="1" dirty="0">
                <a:solidFill>
                  <a:schemeClr val="tx2"/>
                </a:solidFill>
              </a:rPr>
              <a:t>The CDW is unidirectional and biaxial</a:t>
            </a:r>
          </a:p>
        </p:txBody>
      </p:sp>
      <p:pic>
        <p:nvPicPr>
          <p:cNvPr id="18" name="Picture 17">
            <a:extLst>
              <a:ext uri="{FF2B5EF4-FFF2-40B4-BE49-F238E27FC236}">
                <a16:creationId xmlns:a16="http://schemas.microsoft.com/office/drawing/2014/main" id="{563E1751-F1A7-524A-9535-9190FB76572C}"/>
              </a:ext>
            </a:extLst>
          </p:cNvPr>
          <p:cNvPicPr/>
          <p:nvPr/>
        </p:nvPicPr>
        <p:blipFill rotWithShape="1">
          <a:blip r:embed="rId2">
            <a:extLst>
              <a:ext uri="{28A0092B-C50C-407E-A947-70E740481C1C}">
                <a14:useLocalDpi xmlns:a14="http://schemas.microsoft.com/office/drawing/2010/main"/>
              </a:ext>
            </a:extLst>
          </a:blip>
          <a:srcRect/>
          <a:stretch/>
        </p:blipFill>
        <p:spPr>
          <a:xfrm>
            <a:off x="7729929" y="1267553"/>
            <a:ext cx="2099872" cy="1623975"/>
          </a:xfrm>
          <a:prstGeom prst="rect">
            <a:avLst/>
          </a:prstGeom>
        </p:spPr>
      </p:pic>
      <p:pic>
        <p:nvPicPr>
          <p:cNvPr id="19" name="Picture 18">
            <a:extLst>
              <a:ext uri="{FF2B5EF4-FFF2-40B4-BE49-F238E27FC236}">
                <a16:creationId xmlns:a16="http://schemas.microsoft.com/office/drawing/2014/main" id="{F71A59FD-456C-AB4E-B06D-56333C913E89}"/>
              </a:ext>
            </a:extLst>
          </p:cNvPr>
          <p:cNvPicPr/>
          <p:nvPr/>
        </p:nvPicPr>
        <p:blipFill rotWithShape="1">
          <a:blip r:embed="rId3">
            <a:extLst>
              <a:ext uri="{28A0092B-C50C-407E-A947-70E740481C1C}">
                <a14:useLocalDpi xmlns:a14="http://schemas.microsoft.com/office/drawing/2010/main"/>
              </a:ext>
            </a:extLst>
          </a:blip>
          <a:srcRect/>
          <a:stretch/>
        </p:blipFill>
        <p:spPr>
          <a:xfrm>
            <a:off x="9829800" y="1127854"/>
            <a:ext cx="2362200" cy="1763674"/>
          </a:xfrm>
          <a:prstGeom prst="rect">
            <a:avLst/>
          </a:prstGeom>
        </p:spPr>
      </p:pic>
      <p:sp>
        <p:nvSpPr>
          <p:cNvPr id="2" name="Rectangle 1">
            <a:extLst>
              <a:ext uri="{FF2B5EF4-FFF2-40B4-BE49-F238E27FC236}">
                <a16:creationId xmlns:a16="http://schemas.microsoft.com/office/drawing/2014/main" id="{9A30FCDF-9632-BB41-8D66-6A530A5808F7}"/>
              </a:ext>
            </a:extLst>
          </p:cNvPr>
          <p:cNvSpPr/>
          <p:nvPr/>
        </p:nvSpPr>
        <p:spPr>
          <a:xfrm>
            <a:off x="304800" y="5077652"/>
            <a:ext cx="12420600" cy="1200329"/>
          </a:xfrm>
          <a:prstGeom prst="rect">
            <a:avLst/>
          </a:prstGeom>
        </p:spPr>
        <p:txBody>
          <a:bodyPr wrap="square">
            <a:spAutoFit/>
          </a:bodyPr>
          <a:lstStyle/>
          <a:p>
            <a:r>
              <a:rPr lang="en-US" sz="2400" i="1" dirty="0"/>
              <a:t>The CDW is seen in </a:t>
            </a:r>
            <a:r>
              <a:rPr lang="en-US" sz="2400" b="1" i="1" dirty="0">
                <a:solidFill>
                  <a:schemeClr val="accent1"/>
                </a:solidFill>
              </a:rPr>
              <a:t>all cuprates </a:t>
            </a:r>
            <a:r>
              <a:rPr lang="en-US" sz="2400" i="1" dirty="0"/>
              <a:t>and seem to be the main competitor to high-Tc superconductivity and the thermodynamically stable state when SC is suppressed.</a:t>
            </a:r>
          </a:p>
          <a:p>
            <a:pPr marL="285750" indent="-285750">
              <a:buClr>
                <a:schemeClr val="tx2"/>
              </a:buClr>
              <a:buFont typeface="Wingdings" pitchFamily="2" charset="2"/>
              <a:buChar char="Ø"/>
            </a:pPr>
            <a:r>
              <a:rPr lang="en-US" sz="2400" b="1" i="1" dirty="0">
                <a:solidFill>
                  <a:schemeClr val="tx2"/>
                </a:solidFill>
              </a:rPr>
              <a:t>Suppressing CDW ordering tendencies should yield better superconductors!</a:t>
            </a:r>
          </a:p>
        </p:txBody>
      </p:sp>
      <p:sp>
        <p:nvSpPr>
          <p:cNvPr id="4" name="Date Placeholder 3">
            <a:extLst>
              <a:ext uri="{FF2B5EF4-FFF2-40B4-BE49-F238E27FC236}">
                <a16:creationId xmlns:a16="http://schemas.microsoft.com/office/drawing/2014/main" id="{061E188F-CB62-4849-8A7E-A2ABF9C022D4}"/>
              </a:ext>
            </a:extLst>
          </p:cNvPr>
          <p:cNvSpPr>
            <a:spLocks noGrp="1"/>
          </p:cNvSpPr>
          <p:nvPr>
            <p:ph type="dt" sz="half" idx="10"/>
          </p:nvPr>
        </p:nvSpPr>
        <p:spPr/>
        <p:txBody>
          <a:bodyPr/>
          <a:lstStyle/>
          <a:p>
            <a:r>
              <a:rPr lang="de-DE"/>
              <a:t>21.07.2022</a:t>
            </a:r>
            <a:endParaRPr lang="de-DE" dirty="0"/>
          </a:p>
        </p:txBody>
      </p:sp>
      <p:sp>
        <p:nvSpPr>
          <p:cNvPr id="10" name="Title 2">
            <a:extLst>
              <a:ext uri="{FF2B5EF4-FFF2-40B4-BE49-F238E27FC236}">
                <a16:creationId xmlns:a16="http://schemas.microsoft.com/office/drawing/2014/main" id="{EB1BA96E-4B1A-624E-8011-7FBF4F659229}"/>
              </a:ext>
            </a:extLst>
          </p:cNvPr>
          <p:cNvSpPr txBox="1">
            <a:spLocks/>
          </p:cNvSpPr>
          <p:nvPr/>
        </p:nvSpPr>
        <p:spPr>
          <a:xfrm>
            <a:off x="304800" y="533400"/>
            <a:ext cx="6911975" cy="561975"/>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3200" dirty="0">
                <a:solidFill>
                  <a:schemeClr val="accent1"/>
                </a:solidFill>
              </a:rPr>
              <a:t>A few things we learned</a:t>
            </a:r>
          </a:p>
        </p:txBody>
      </p:sp>
      <p:sp>
        <p:nvSpPr>
          <p:cNvPr id="5" name="Slide Number Placeholder 4">
            <a:extLst>
              <a:ext uri="{FF2B5EF4-FFF2-40B4-BE49-F238E27FC236}">
                <a16:creationId xmlns:a16="http://schemas.microsoft.com/office/drawing/2014/main" id="{25E2A0B4-4F10-B943-924A-5A94003FE6EE}"/>
              </a:ext>
            </a:extLst>
          </p:cNvPr>
          <p:cNvSpPr>
            <a:spLocks noGrp="1"/>
          </p:cNvSpPr>
          <p:nvPr>
            <p:ph type="sldNum" sz="quarter" idx="12"/>
          </p:nvPr>
        </p:nvSpPr>
        <p:spPr/>
        <p:txBody>
          <a:bodyPr/>
          <a:lstStyle/>
          <a:p>
            <a:fld id="{61696EC4-B4CF-4701-AD06-A8439D6D8E12}" type="slidenum">
              <a:rPr lang="de-DE" smtClean="0"/>
              <a:t>33</a:t>
            </a:fld>
            <a:endParaRPr lang="de-DE"/>
          </a:p>
        </p:txBody>
      </p:sp>
      <p:sp>
        <p:nvSpPr>
          <p:cNvPr id="3" name="TextBox 2">
            <a:extLst>
              <a:ext uri="{FF2B5EF4-FFF2-40B4-BE49-F238E27FC236}">
                <a16:creationId xmlns:a16="http://schemas.microsoft.com/office/drawing/2014/main" id="{CCDC0646-687A-47E6-835F-10D747241FB7}"/>
              </a:ext>
            </a:extLst>
          </p:cNvPr>
          <p:cNvSpPr txBox="1"/>
          <p:nvPr/>
        </p:nvSpPr>
        <p:spPr>
          <a:xfrm>
            <a:off x="228600" y="3124200"/>
            <a:ext cx="11430000" cy="1569660"/>
          </a:xfrm>
          <a:prstGeom prst="rect">
            <a:avLst/>
          </a:prstGeom>
          <a:noFill/>
        </p:spPr>
        <p:txBody>
          <a:bodyPr wrap="square" rtlCol="0">
            <a:spAutoFit/>
          </a:bodyPr>
          <a:lstStyle/>
          <a:p>
            <a:pPr marL="457200" indent="-457200">
              <a:buClr>
                <a:schemeClr val="tx2"/>
              </a:buClr>
              <a:buFont typeface="Wingdings" pitchFamily="2" charset="2"/>
              <a:buChar char="§"/>
            </a:pPr>
            <a:r>
              <a:rPr lang="en-US" sz="2400" dirty="0"/>
              <a:t>The formation of long-range CDW order is associated </a:t>
            </a:r>
          </a:p>
          <a:p>
            <a:pPr>
              <a:buClr>
                <a:schemeClr val="tx2"/>
              </a:buClr>
            </a:pPr>
            <a:r>
              <a:rPr lang="en-US" sz="2400" dirty="0"/>
              <a:t>with a lattice dynamics anomaly enhanced by stress as SC </a:t>
            </a:r>
          </a:p>
          <a:p>
            <a:pPr>
              <a:buClr>
                <a:schemeClr val="tx2"/>
              </a:buClr>
            </a:pPr>
            <a:r>
              <a:rPr lang="en-US" sz="2400" dirty="0"/>
              <a:t>is suppressed</a:t>
            </a:r>
            <a:endParaRPr lang="en-US" sz="2400" dirty="0">
              <a:solidFill>
                <a:schemeClr val="tx2"/>
              </a:solidFill>
            </a:endParaRPr>
          </a:p>
          <a:p>
            <a:pPr marL="342900" indent="-342900">
              <a:buClr>
                <a:schemeClr val="tx2"/>
              </a:buClr>
              <a:buFont typeface="Wingdings" pitchFamily="2" charset="2"/>
              <a:buChar char="Ø"/>
            </a:pPr>
            <a:r>
              <a:rPr lang="en-US" sz="2400" b="1" dirty="0">
                <a:solidFill>
                  <a:schemeClr val="tx2"/>
                </a:solidFill>
              </a:rPr>
              <a:t>The 3D CDW is soft-phonon-driven: lattice plays an active role</a:t>
            </a:r>
          </a:p>
        </p:txBody>
      </p:sp>
    </p:spTree>
    <p:extLst>
      <p:ext uri="{BB962C8B-B14F-4D97-AF65-F5344CB8AC3E}">
        <p14:creationId xmlns:p14="http://schemas.microsoft.com/office/powerpoint/2010/main" val="294551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5A2E9-1086-A3B6-1D59-26ADBBAB88FE}"/>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50BD51D4-A018-F01D-CC06-DBD0E0E7E41E}"/>
              </a:ext>
            </a:extLst>
          </p:cNvPr>
          <p:cNvSpPr>
            <a:spLocks noGrp="1"/>
          </p:cNvSpPr>
          <p:nvPr>
            <p:ph type="sldNum" sz="quarter" idx="12"/>
          </p:nvPr>
        </p:nvSpPr>
        <p:spPr/>
        <p:txBody>
          <a:bodyPr/>
          <a:lstStyle/>
          <a:p>
            <a:fld id="{61696EC4-B4CF-4701-AD06-A8439D6D8E12}" type="slidenum">
              <a:rPr lang="de-DE" smtClean="0"/>
              <a:t>34</a:t>
            </a:fld>
            <a:endParaRPr lang="de-DE"/>
          </a:p>
        </p:txBody>
      </p:sp>
      <p:sp>
        <p:nvSpPr>
          <p:cNvPr id="4" name="Title 2">
            <a:extLst>
              <a:ext uri="{FF2B5EF4-FFF2-40B4-BE49-F238E27FC236}">
                <a16:creationId xmlns:a16="http://schemas.microsoft.com/office/drawing/2014/main" id="{57212EAD-667E-9654-984E-39BE9F6F1B61}"/>
              </a:ext>
            </a:extLst>
          </p:cNvPr>
          <p:cNvSpPr txBox="1">
            <a:spLocks/>
          </p:cNvSpPr>
          <p:nvPr/>
        </p:nvSpPr>
        <p:spPr>
          <a:xfrm>
            <a:off x="836313" y="1600200"/>
            <a:ext cx="10288886" cy="3048000"/>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algn="ctr" fontAlgn="auto">
              <a:spcAft>
                <a:spcPts val="0"/>
              </a:spcAft>
            </a:pPr>
            <a:r>
              <a:rPr lang="en-US" sz="5400" dirty="0">
                <a:solidFill>
                  <a:schemeClr val="accent1"/>
                </a:solidFill>
              </a:rPr>
              <a:t>What do we do exactly to the crystal structure when we apply strain?</a:t>
            </a:r>
            <a:endParaRPr lang="en-US" sz="5400" baseline="-25000" dirty="0">
              <a:solidFill>
                <a:schemeClr val="accent1"/>
              </a:solidFill>
            </a:endParaRPr>
          </a:p>
        </p:txBody>
      </p:sp>
      <p:sp>
        <p:nvSpPr>
          <p:cNvPr id="9" name="Rectangle 8">
            <a:extLst>
              <a:ext uri="{FF2B5EF4-FFF2-40B4-BE49-F238E27FC236}">
                <a16:creationId xmlns:a16="http://schemas.microsoft.com/office/drawing/2014/main" id="{7F8ADA74-2BD7-C427-6A3F-06AA36CE86DA}"/>
              </a:ext>
            </a:extLst>
          </p:cNvPr>
          <p:cNvSpPr/>
          <p:nvPr/>
        </p:nvSpPr>
        <p:spPr>
          <a:xfrm>
            <a:off x="6460200" y="1752600"/>
            <a:ext cx="762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902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5A2E9-1086-A3B6-1D59-26ADBBAB88FE}"/>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50BD51D4-A018-F01D-CC06-DBD0E0E7E41E}"/>
              </a:ext>
            </a:extLst>
          </p:cNvPr>
          <p:cNvSpPr>
            <a:spLocks noGrp="1"/>
          </p:cNvSpPr>
          <p:nvPr>
            <p:ph type="sldNum" sz="quarter" idx="12"/>
          </p:nvPr>
        </p:nvSpPr>
        <p:spPr/>
        <p:txBody>
          <a:bodyPr/>
          <a:lstStyle/>
          <a:p>
            <a:fld id="{61696EC4-B4CF-4701-AD06-A8439D6D8E12}" type="slidenum">
              <a:rPr lang="de-DE" smtClean="0"/>
              <a:t>35</a:t>
            </a:fld>
            <a:endParaRPr lang="de-DE"/>
          </a:p>
        </p:txBody>
      </p:sp>
      <p:pic>
        <p:nvPicPr>
          <p:cNvPr id="5" name="Picture 4" descr="A close-up of a microscope&#10;&#10;Description automatically generated with low confidence">
            <a:extLst>
              <a:ext uri="{FF2B5EF4-FFF2-40B4-BE49-F238E27FC236}">
                <a16:creationId xmlns:a16="http://schemas.microsoft.com/office/drawing/2014/main" id="{A4967BF8-8081-537F-7F2F-225C87F5CF0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12600" y="1752599"/>
            <a:ext cx="5046000" cy="4403331"/>
          </a:xfrm>
          <a:prstGeom prst="rect">
            <a:avLst/>
          </a:prstGeom>
        </p:spPr>
      </p:pic>
      <p:sp>
        <p:nvSpPr>
          <p:cNvPr id="4" name="Title 2">
            <a:extLst>
              <a:ext uri="{FF2B5EF4-FFF2-40B4-BE49-F238E27FC236}">
                <a16:creationId xmlns:a16="http://schemas.microsoft.com/office/drawing/2014/main" id="{57212EAD-667E-9654-984E-39BE9F6F1B61}"/>
              </a:ext>
            </a:extLst>
          </p:cNvPr>
          <p:cNvSpPr txBox="1">
            <a:spLocks/>
          </p:cNvSpPr>
          <p:nvPr/>
        </p:nvSpPr>
        <p:spPr>
          <a:xfrm>
            <a:off x="228600" y="569913"/>
            <a:ext cx="8312150" cy="496887"/>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3200" dirty="0">
                <a:solidFill>
                  <a:schemeClr val="accent1"/>
                </a:solidFill>
              </a:rPr>
              <a:t>2D vs 3D CDW – an </a:t>
            </a:r>
            <a:r>
              <a:rPr lang="en-US" sz="3200" dirty="0" err="1">
                <a:solidFill>
                  <a:schemeClr val="accent1"/>
                </a:solidFill>
              </a:rPr>
              <a:t>xrd</a:t>
            </a:r>
            <a:r>
              <a:rPr lang="en-US" sz="3200" dirty="0">
                <a:solidFill>
                  <a:schemeClr val="accent1"/>
                </a:solidFill>
              </a:rPr>
              <a:t> study</a:t>
            </a:r>
            <a:endParaRPr lang="en-US" sz="3200" baseline="-25000" dirty="0">
              <a:solidFill>
                <a:schemeClr val="accent1"/>
              </a:solidFill>
            </a:endParaRPr>
          </a:p>
        </p:txBody>
      </p:sp>
      <p:sp>
        <p:nvSpPr>
          <p:cNvPr id="6" name="TextBox 5">
            <a:extLst>
              <a:ext uri="{FF2B5EF4-FFF2-40B4-BE49-F238E27FC236}">
                <a16:creationId xmlns:a16="http://schemas.microsoft.com/office/drawing/2014/main" id="{5A8DF64F-8D1A-165B-8F70-A36C296B2C6B}"/>
              </a:ext>
            </a:extLst>
          </p:cNvPr>
          <p:cNvSpPr txBox="1"/>
          <p:nvPr/>
        </p:nvSpPr>
        <p:spPr>
          <a:xfrm>
            <a:off x="288000" y="5851131"/>
            <a:ext cx="3296736" cy="369332"/>
          </a:xfrm>
          <a:prstGeom prst="rect">
            <a:avLst/>
          </a:prstGeom>
          <a:noFill/>
        </p:spPr>
        <p:txBody>
          <a:bodyPr wrap="none" rtlCol="0">
            <a:spAutoFit/>
          </a:bodyPr>
          <a:lstStyle/>
          <a:p>
            <a:r>
              <a:rPr lang="en-US" dirty="0" err="1">
                <a:solidFill>
                  <a:srgbClr val="0432FF"/>
                </a:solidFill>
              </a:rPr>
              <a:t>Vinograd</a:t>
            </a:r>
            <a:r>
              <a:rPr lang="en-US" dirty="0">
                <a:solidFill>
                  <a:srgbClr val="0432FF"/>
                </a:solidFill>
              </a:rPr>
              <a:t>, </a:t>
            </a:r>
            <a:r>
              <a:rPr lang="en-US" dirty="0" err="1">
                <a:solidFill>
                  <a:srgbClr val="0432FF"/>
                </a:solidFill>
              </a:rPr>
              <a:t>Souliou</a:t>
            </a:r>
            <a:r>
              <a:rPr lang="en-US" dirty="0">
                <a:solidFill>
                  <a:srgbClr val="0432FF"/>
                </a:solidFill>
              </a:rPr>
              <a:t> et al. (2023)</a:t>
            </a:r>
          </a:p>
        </p:txBody>
      </p:sp>
      <p:pic>
        <p:nvPicPr>
          <p:cNvPr id="8" name="Picture 7" descr="A close-up of a microscope&#10;&#10;Description automatically generated with low confidence">
            <a:extLst>
              <a:ext uri="{FF2B5EF4-FFF2-40B4-BE49-F238E27FC236}">
                <a16:creationId xmlns:a16="http://schemas.microsoft.com/office/drawing/2014/main" id="{DFABABD6-BF39-3F6E-299D-0C51D1B0090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56140" y="2196043"/>
            <a:ext cx="3056460" cy="3200400"/>
          </a:xfrm>
          <a:prstGeom prst="rect">
            <a:avLst/>
          </a:prstGeom>
        </p:spPr>
      </p:pic>
      <p:sp>
        <p:nvSpPr>
          <p:cNvPr id="9" name="Rectangle 8">
            <a:extLst>
              <a:ext uri="{FF2B5EF4-FFF2-40B4-BE49-F238E27FC236}">
                <a16:creationId xmlns:a16="http://schemas.microsoft.com/office/drawing/2014/main" id="{7F8ADA74-2BD7-C427-6A3F-06AA36CE86DA}"/>
              </a:ext>
            </a:extLst>
          </p:cNvPr>
          <p:cNvSpPr/>
          <p:nvPr/>
        </p:nvSpPr>
        <p:spPr>
          <a:xfrm>
            <a:off x="6460200" y="1752600"/>
            <a:ext cx="762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9C3DD71-BD29-3254-8B0C-5131D7E17F8F}"/>
              </a:ext>
            </a:extLst>
          </p:cNvPr>
          <p:cNvPicPr>
            <a:picLocks noChangeAspect="1"/>
          </p:cNvPicPr>
          <p:nvPr/>
        </p:nvPicPr>
        <p:blipFill>
          <a:blip r:embed="rId4"/>
          <a:stretch>
            <a:fillRect/>
          </a:stretch>
        </p:blipFill>
        <p:spPr>
          <a:xfrm>
            <a:off x="1333157" y="1371600"/>
            <a:ext cx="2857844" cy="1934952"/>
          </a:xfrm>
          <a:prstGeom prst="rect">
            <a:avLst/>
          </a:prstGeom>
        </p:spPr>
      </p:pic>
    </p:spTree>
    <p:extLst>
      <p:ext uri="{BB962C8B-B14F-4D97-AF65-F5344CB8AC3E}">
        <p14:creationId xmlns:p14="http://schemas.microsoft.com/office/powerpoint/2010/main" val="3409439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7D652-9006-3382-EBA2-DE1764C63D2B}"/>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2D5F69A7-D061-F8FD-DB38-472220F34827}"/>
              </a:ext>
            </a:extLst>
          </p:cNvPr>
          <p:cNvSpPr>
            <a:spLocks noGrp="1"/>
          </p:cNvSpPr>
          <p:nvPr>
            <p:ph type="sldNum" sz="quarter" idx="12"/>
          </p:nvPr>
        </p:nvSpPr>
        <p:spPr/>
        <p:txBody>
          <a:bodyPr/>
          <a:lstStyle/>
          <a:p>
            <a:fld id="{61696EC4-B4CF-4701-AD06-A8439D6D8E12}" type="slidenum">
              <a:rPr lang="de-DE" smtClean="0"/>
              <a:t>36</a:t>
            </a:fld>
            <a:endParaRPr lang="de-DE"/>
          </a:p>
        </p:txBody>
      </p:sp>
      <p:pic>
        <p:nvPicPr>
          <p:cNvPr id="5" name="Picture 4" descr="A graph of a graph of a graph of a graph of a graph of a graph of a graph of a graph of a graph of a graph of a graph of a graph of a graph of&#10;&#10;Description automatically generated with low confidence">
            <a:extLst>
              <a:ext uri="{FF2B5EF4-FFF2-40B4-BE49-F238E27FC236}">
                <a16:creationId xmlns:a16="http://schemas.microsoft.com/office/drawing/2014/main" id="{67D2BF6E-A2EA-D241-F6E2-B749E1026C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096" y="3431546"/>
            <a:ext cx="6743030" cy="2893054"/>
          </a:xfrm>
          <a:prstGeom prst="rect">
            <a:avLst/>
          </a:prstGeom>
        </p:spPr>
      </p:pic>
      <p:pic>
        <p:nvPicPr>
          <p:cNvPr id="9" name="Picture 8" descr="A picture containing text, diagram, screenshot, line&#10;&#10;Description automatically generated">
            <a:extLst>
              <a:ext uri="{FF2B5EF4-FFF2-40B4-BE49-F238E27FC236}">
                <a16:creationId xmlns:a16="http://schemas.microsoft.com/office/drawing/2014/main" id="{444CC737-3EB4-E035-A6CC-6894937A97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6200" y="3245554"/>
            <a:ext cx="3575864" cy="3231446"/>
          </a:xfrm>
          <a:prstGeom prst="rect">
            <a:avLst/>
          </a:prstGeom>
        </p:spPr>
      </p:pic>
      <p:pic>
        <p:nvPicPr>
          <p:cNvPr id="12" name="Picture 11" descr="A picture containing text, screenshot, font, line&#10;&#10;Description automatically generated">
            <a:extLst>
              <a:ext uri="{FF2B5EF4-FFF2-40B4-BE49-F238E27FC236}">
                <a16:creationId xmlns:a16="http://schemas.microsoft.com/office/drawing/2014/main" id="{7C9C3317-9D8D-60E2-15D1-A6B8EAD00D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77000" y="465744"/>
            <a:ext cx="3575864" cy="2996534"/>
          </a:xfrm>
          <a:prstGeom prst="rect">
            <a:avLst/>
          </a:prstGeom>
        </p:spPr>
      </p:pic>
      <p:sp>
        <p:nvSpPr>
          <p:cNvPr id="13" name="Title 2">
            <a:extLst>
              <a:ext uri="{FF2B5EF4-FFF2-40B4-BE49-F238E27FC236}">
                <a16:creationId xmlns:a16="http://schemas.microsoft.com/office/drawing/2014/main" id="{79071199-8902-571E-B1A5-0E27EE88BBE0}"/>
              </a:ext>
            </a:extLst>
          </p:cNvPr>
          <p:cNvSpPr txBox="1">
            <a:spLocks/>
          </p:cNvSpPr>
          <p:nvPr/>
        </p:nvSpPr>
        <p:spPr>
          <a:xfrm>
            <a:off x="228600" y="569913"/>
            <a:ext cx="8312150" cy="496887"/>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3200" dirty="0">
                <a:solidFill>
                  <a:schemeClr val="accent1"/>
                </a:solidFill>
              </a:rPr>
              <a:t>Detailed structural refinement</a:t>
            </a:r>
          </a:p>
        </p:txBody>
      </p:sp>
      <p:sp>
        <p:nvSpPr>
          <p:cNvPr id="14" name="TextBox 13">
            <a:extLst>
              <a:ext uri="{FF2B5EF4-FFF2-40B4-BE49-F238E27FC236}">
                <a16:creationId xmlns:a16="http://schemas.microsoft.com/office/drawing/2014/main" id="{9EECF18C-D58F-BE02-0AD3-AC6067F2C3A1}"/>
              </a:ext>
            </a:extLst>
          </p:cNvPr>
          <p:cNvSpPr txBox="1"/>
          <p:nvPr/>
        </p:nvSpPr>
        <p:spPr>
          <a:xfrm>
            <a:off x="1117046" y="1479709"/>
            <a:ext cx="4405373" cy="1569660"/>
          </a:xfrm>
          <a:prstGeom prst="rect">
            <a:avLst/>
          </a:prstGeom>
          <a:noFill/>
        </p:spPr>
        <p:txBody>
          <a:bodyPr wrap="none" rtlCol="0">
            <a:spAutoFit/>
          </a:bodyPr>
          <a:lstStyle/>
          <a:p>
            <a:pPr marL="285750" indent="-285750">
              <a:buFont typeface="Wingdings" pitchFamily="2" charset="2"/>
              <a:buChar char="Ø"/>
            </a:pPr>
            <a:r>
              <a:rPr lang="en-US" sz="3200" dirty="0"/>
              <a:t>Refined Poisson ratio</a:t>
            </a:r>
          </a:p>
          <a:p>
            <a:pPr marL="285750" indent="-285750">
              <a:buFont typeface="Wingdings" pitchFamily="2" charset="2"/>
              <a:buChar char="Ø"/>
            </a:pPr>
            <a:r>
              <a:rPr lang="en-US" sz="3200" dirty="0"/>
              <a:t>Bond lengths </a:t>
            </a:r>
          </a:p>
          <a:p>
            <a:pPr marL="285750" indent="-285750">
              <a:buFont typeface="Wingdings" pitchFamily="2" charset="2"/>
              <a:buChar char="Ø"/>
            </a:pPr>
            <a:r>
              <a:rPr lang="en-US" sz="3200" dirty="0"/>
              <a:t>Buckling </a:t>
            </a:r>
            <a:r>
              <a:rPr lang="en-US" sz="3200" dirty="0" err="1"/>
              <a:t>etc</a:t>
            </a:r>
            <a:r>
              <a:rPr lang="en-US" sz="3200" dirty="0"/>
              <a:t>…</a:t>
            </a:r>
          </a:p>
        </p:txBody>
      </p:sp>
    </p:spTree>
    <p:extLst>
      <p:ext uri="{BB962C8B-B14F-4D97-AF65-F5344CB8AC3E}">
        <p14:creationId xmlns:p14="http://schemas.microsoft.com/office/powerpoint/2010/main" val="942908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E911F-FA94-9C2E-DAF0-E48E1742981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688FB9DC-6240-E559-5EBD-9CE1E746C1DC}"/>
              </a:ext>
            </a:extLst>
          </p:cNvPr>
          <p:cNvSpPr>
            <a:spLocks noGrp="1"/>
          </p:cNvSpPr>
          <p:nvPr>
            <p:ph type="sldNum" sz="quarter" idx="12"/>
          </p:nvPr>
        </p:nvSpPr>
        <p:spPr/>
        <p:txBody>
          <a:bodyPr/>
          <a:lstStyle/>
          <a:p>
            <a:fld id="{61696EC4-B4CF-4701-AD06-A8439D6D8E12}" type="slidenum">
              <a:rPr lang="de-DE" smtClean="0"/>
              <a:t>37</a:t>
            </a:fld>
            <a:endParaRPr lang="de-DE"/>
          </a:p>
        </p:txBody>
      </p:sp>
      <p:pic>
        <p:nvPicPr>
          <p:cNvPr id="4" name="Picture 3" descr="A picture containing text, diagram, line, screenshot&#10;&#10;Description automatically generated">
            <a:extLst>
              <a:ext uri="{FF2B5EF4-FFF2-40B4-BE49-F238E27FC236}">
                <a16:creationId xmlns:a16="http://schemas.microsoft.com/office/drawing/2014/main" id="{9738D194-AFAB-F143-0EA9-C7F61EE00AD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90599" y="1176149"/>
            <a:ext cx="9424461" cy="3485823"/>
          </a:xfrm>
          <a:prstGeom prst="rect">
            <a:avLst/>
          </a:prstGeom>
        </p:spPr>
      </p:pic>
      <p:sp>
        <p:nvSpPr>
          <p:cNvPr id="5" name="Title 2">
            <a:extLst>
              <a:ext uri="{FF2B5EF4-FFF2-40B4-BE49-F238E27FC236}">
                <a16:creationId xmlns:a16="http://schemas.microsoft.com/office/drawing/2014/main" id="{07B5247F-C6B7-0417-D4C1-66F60729C279}"/>
              </a:ext>
            </a:extLst>
          </p:cNvPr>
          <p:cNvSpPr txBox="1">
            <a:spLocks/>
          </p:cNvSpPr>
          <p:nvPr/>
        </p:nvSpPr>
        <p:spPr>
          <a:xfrm>
            <a:off x="228600" y="569913"/>
            <a:ext cx="8312150" cy="496887"/>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3200" dirty="0">
                <a:solidFill>
                  <a:schemeClr val="accent1"/>
                </a:solidFill>
              </a:rPr>
              <a:t>XRD study of the 3D CDW</a:t>
            </a:r>
            <a:endParaRPr lang="en-US" sz="3200" baseline="-25000" dirty="0">
              <a:solidFill>
                <a:schemeClr val="accent1"/>
              </a:solidFill>
            </a:endParaRPr>
          </a:p>
        </p:txBody>
      </p:sp>
      <p:sp>
        <p:nvSpPr>
          <p:cNvPr id="6" name="TextBox 5">
            <a:extLst>
              <a:ext uri="{FF2B5EF4-FFF2-40B4-BE49-F238E27FC236}">
                <a16:creationId xmlns:a16="http://schemas.microsoft.com/office/drawing/2014/main" id="{0EA802BE-A7E1-EC92-DFBE-F857F423B70B}"/>
              </a:ext>
            </a:extLst>
          </p:cNvPr>
          <p:cNvSpPr txBox="1"/>
          <p:nvPr/>
        </p:nvSpPr>
        <p:spPr>
          <a:xfrm>
            <a:off x="8763000" y="5941944"/>
            <a:ext cx="3296736" cy="369332"/>
          </a:xfrm>
          <a:prstGeom prst="rect">
            <a:avLst/>
          </a:prstGeom>
          <a:noFill/>
        </p:spPr>
        <p:txBody>
          <a:bodyPr wrap="none" rtlCol="0">
            <a:spAutoFit/>
          </a:bodyPr>
          <a:lstStyle/>
          <a:p>
            <a:r>
              <a:rPr lang="en-US" dirty="0" err="1">
                <a:solidFill>
                  <a:srgbClr val="0432FF"/>
                </a:solidFill>
              </a:rPr>
              <a:t>Vinograd</a:t>
            </a:r>
            <a:r>
              <a:rPr lang="en-US" dirty="0">
                <a:solidFill>
                  <a:srgbClr val="0432FF"/>
                </a:solidFill>
              </a:rPr>
              <a:t>, </a:t>
            </a:r>
            <a:r>
              <a:rPr lang="en-US" dirty="0" err="1">
                <a:solidFill>
                  <a:srgbClr val="0432FF"/>
                </a:solidFill>
              </a:rPr>
              <a:t>Souliou</a:t>
            </a:r>
            <a:r>
              <a:rPr lang="en-US" dirty="0">
                <a:solidFill>
                  <a:srgbClr val="0432FF"/>
                </a:solidFill>
              </a:rPr>
              <a:t> et al. (2023)</a:t>
            </a:r>
          </a:p>
        </p:txBody>
      </p:sp>
      <p:sp>
        <p:nvSpPr>
          <p:cNvPr id="7" name="TextBox 6">
            <a:extLst>
              <a:ext uri="{FF2B5EF4-FFF2-40B4-BE49-F238E27FC236}">
                <a16:creationId xmlns:a16="http://schemas.microsoft.com/office/drawing/2014/main" id="{D6FC78A7-4BED-CDB5-12B5-54D061A7A79F}"/>
              </a:ext>
            </a:extLst>
          </p:cNvPr>
          <p:cNvSpPr txBox="1"/>
          <p:nvPr/>
        </p:nvSpPr>
        <p:spPr>
          <a:xfrm>
            <a:off x="533400" y="4703161"/>
            <a:ext cx="11526336" cy="1938992"/>
          </a:xfrm>
          <a:prstGeom prst="rect">
            <a:avLst/>
          </a:prstGeom>
          <a:noFill/>
        </p:spPr>
        <p:txBody>
          <a:bodyPr wrap="square" rtlCol="0">
            <a:spAutoFit/>
          </a:bodyPr>
          <a:lstStyle/>
          <a:p>
            <a:pPr marL="285750" indent="-285750">
              <a:buClr>
                <a:schemeClr val="tx2"/>
              </a:buClr>
              <a:buFont typeface="Wingdings" pitchFamily="2" charset="2"/>
              <a:buChar char="§"/>
            </a:pPr>
            <a:r>
              <a:rPr lang="en-US" sz="2400" dirty="0"/>
              <a:t>Quantitative determination of the strain and of its effects on the crystal structure</a:t>
            </a:r>
          </a:p>
          <a:p>
            <a:pPr marL="285750" indent="-285750">
              <a:buClr>
                <a:schemeClr val="tx2"/>
              </a:buClr>
              <a:buFont typeface="Wingdings" pitchFamily="2" charset="2"/>
              <a:buChar char="§"/>
            </a:pPr>
            <a:r>
              <a:rPr lang="en-US" sz="2400" dirty="0"/>
              <a:t>Strain-temperature phase diagram of the 3D CDW</a:t>
            </a:r>
          </a:p>
          <a:p>
            <a:pPr marL="285750" indent="-285750">
              <a:buClr>
                <a:schemeClr val="tx2"/>
              </a:buClr>
              <a:buFont typeface="Wingdings" pitchFamily="2" charset="2"/>
              <a:buChar char="§"/>
            </a:pPr>
            <a:r>
              <a:rPr lang="en-US" sz="2400" dirty="0"/>
              <a:t>Evidence for competition between 2D and 3D : the long-range 3D-CDW grows from the 2D correlations</a:t>
            </a:r>
          </a:p>
          <a:p>
            <a:pPr marL="285750" indent="-285750">
              <a:buClr>
                <a:schemeClr val="tx2"/>
              </a:buClr>
              <a:buFont typeface="Wingdings" pitchFamily="2" charset="2"/>
              <a:buChar char="§"/>
            </a:pPr>
            <a:endParaRPr lang="en-US" sz="2400" dirty="0"/>
          </a:p>
        </p:txBody>
      </p:sp>
      <p:sp>
        <p:nvSpPr>
          <p:cNvPr id="8" name="Rectangle 7">
            <a:extLst>
              <a:ext uri="{FF2B5EF4-FFF2-40B4-BE49-F238E27FC236}">
                <a16:creationId xmlns:a16="http://schemas.microsoft.com/office/drawing/2014/main" id="{1A61A41E-BE5E-D9E5-1577-CBFC98C0F8B1}"/>
              </a:ext>
            </a:extLst>
          </p:cNvPr>
          <p:cNvSpPr/>
          <p:nvPr/>
        </p:nvSpPr>
        <p:spPr>
          <a:xfrm>
            <a:off x="723156" y="4267200"/>
            <a:ext cx="953243" cy="394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6A086A-510F-2D34-F9C8-DF12B166A37E}"/>
              </a:ext>
            </a:extLst>
          </p:cNvPr>
          <p:cNvSpPr/>
          <p:nvPr/>
        </p:nvSpPr>
        <p:spPr>
          <a:xfrm>
            <a:off x="4971678" y="4273753"/>
            <a:ext cx="953243" cy="3947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8E586AFA-EF8B-1222-C968-C39016B413F0}"/>
              </a:ext>
            </a:extLst>
          </p:cNvPr>
          <p:cNvSpPr/>
          <p:nvPr/>
        </p:nvSpPr>
        <p:spPr>
          <a:xfrm>
            <a:off x="1730188" y="2420471"/>
            <a:ext cx="2635624" cy="878541"/>
          </a:xfrm>
          <a:custGeom>
            <a:avLst/>
            <a:gdLst>
              <a:gd name="connsiteX0" fmla="*/ 2635624 w 2635624"/>
              <a:gd name="connsiteY0" fmla="*/ 0 h 878541"/>
              <a:gd name="connsiteX1" fmla="*/ 1783977 w 2635624"/>
              <a:gd name="connsiteY1" fmla="*/ 107576 h 878541"/>
              <a:gd name="connsiteX2" fmla="*/ 1048871 w 2635624"/>
              <a:gd name="connsiteY2" fmla="*/ 313764 h 878541"/>
              <a:gd name="connsiteX3" fmla="*/ 645459 w 2635624"/>
              <a:gd name="connsiteY3" fmla="*/ 475129 h 878541"/>
              <a:gd name="connsiteX4" fmla="*/ 286871 w 2635624"/>
              <a:gd name="connsiteY4" fmla="*/ 672353 h 878541"/>
              <a:gd name="connsiteX5" fmla="*/ 0 w 2635624"/>
              <a:gd name="connsiteY5" fmla="*/ 878541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5624" h="878541">
                <a:moveTo>
                  <a:pt x="2635624" y="0"/>
                </a:moveTo>
                <a:cubicBezTo>
                  <a:pt x="2342030" y="27641"/>
                  <a:pt x="2048436" y="55282"/>
                  <a:pt x="1783977" y="107576"/>
                </a:cubicBezTo>
                <a:cubicBezTo>
                  <a:pt x="1519518" y="159870"/>
                  <a:pt x="1238624" y="252505"/>
                  <a:pt x="1048871" y="313764"/>
                </a:cubicBezTo>
                <a:cubicBezTo>
                  <a:pt x="859118" y="375023"/>
                  <a:pt x="772459" y="415364"/>
                  <a:pt x="645459" y="475129"/>
                </a:cubicBezTo>
                <a:cubicBezTo>
                  <a:pt x="518459" y="534894"/>
                  <a:pt x="394447" y="605118"/>
                  <a:pt x="286871" y="672353"/>
                </a:cubicBezTo>
                <a:cubicBezTo>
                  <a:pt x="179295" y="739588"/>
                  <a:pt x="89647" y="809064"/>
                  <a:pt x="0" y="878541"/>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1DA554B7-9E60-7FB3-4216-1AAB90F51F67}"/>
              </a:ext>
            </a:extLst>
          </p:cNvPr>
          <p:cNvSpPr/>
          <p:nvPr/>
        </p:nvSpPr>
        <p:spPr>
          <a:xfrm rot="4441295">
            <a:off x="1716055" y="1771660"/>
            <a:ext cx="1421893" cy="678819"/>
          </a:xfrm>
          <a:custGeom>
            <a:avLst/>
            <a:gdLst>
              <a:gd name="connsiteX0" fmla="*/ 2635624 w 2635624"/>
              <a:gd name="connsiteY0" fmla="*/ 0 h 878541"/>
              <a:gd name="connsiteX1" fmla="*/ 1783977 w 2635624"/>
              <a:gd name="connsiteY1" fmla="*/ 107576 h 878541"/>
              <a:gd name="connsiteX2" fmla="*/ 1048871 w 2635624"/>
              <a:gd name="connsiteY2" fmla="*/ 313764 h 878541"/>
              <a:gd name="connsiteX3" fmla="*/ 645459 w 2635624"/>
              <a:gd name="connsiteY3" fmla="*/ 475129 h 878541"/>
              <a:gd name="connsiteX4" fmla="*/ 286871 w 2635624"/>
              <a:gd name="connsiteY4" fmla="*/ 672353 h 878541"/>
              <a:gd name="connsiteX5" fmla="*/ 0 w 2635624"/>
              <a:gd name="connsiteY5" fmla="*/ 878541 h 878541"/>
              <a:gd name="connsiteX0" fmla="*/ 1783977 w 1783977"/>
              <a:gd name="connsiteY0" fmla="*/ 0 h 770965"/>
              <a:gd name="connsiteX1" fmla="*/ 1048871 w 1783977"/>
              <a:gd name="connsiteY1" fmla="*/ 206188 h 770965"/>
              <a:gd name="connsiteX2" fmla="*/ 645459 w 1783977"/>
              <a:gd name="connsiteY2" fmla="*/ 367553 h 770965"/>
              <a:gd name="connsiteX3" fmla="*/ 286871 w 1783977"/>
              <a:gd name="connsiteY3" fmla="*/ 564777 h 770965"/>
              <a:gd name="connsiteX4" fmla="*/ 0 w 1783977"/>
              <a:gd name="connsiteY4" fmla="*/ 770965 h 770965"/>
              <a:gd name="connsiteX0" fmla="*/ 1421893 w 1421893"/>
              <a:gd name="connsiteY0" fmla="*/ 0 h 678819"/>
              <a:gd name="connsiteX1" fmla="*/ 1048871 w 1421893"/>
              <a:gd name="connsiteY1" fmla="*/ 114042 h 678819"/>
              <a:gd name="connsiteX2" fmla="*/ 645459 w 1421893"/>
              <a:gd name="connsiteY2" fmla="*/ 275407 h 678819"/>
              <a:gd name="connsiteX3" fmla="*/ 286871 w 1421893"/>
              <a:gd name="connsiteY3" fmla="*/ 472631 h 678819"/>
              <a:gd name="connsiteX4" fmla="*/ 0 w 1421893"/>
              <a:gd name="connsiteY4" fmla="*/ 678819 h 67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893" h="678819">
                <a:moveTo>
                  <a:pt x="1421893" y="0"/>
                </a:moveTo>
                <a:cubicBezTo>
                  <a:pt x="1157434" y="52294"/>
                  <a:pt x="1178277" y="68141"/>
                  <a:pt x="1048871" y="114042"/>
                </a:cubicBezTo>
                <a:cubicBezTo>
                  <a:pt x="919465" y="159943"/>
                  <a:pt x="772459" y="215642"/>
                  <a:pt x="645459" y="275407"/>
                </a:cubicBezTo>
                <a:cubicBezTo>
                  <a:pt x="518459" y="335172"/>
                  <a:pt x="394447" y="405396"/>
                  <a:pt x="286871" y="472631"/>
                </a:cubicBezTo>
                <a:cubicBezTo>
                  <a:pt x="179295" y="539866"/>
                  <a:pt x="89647" y="609342"/>
                  <a:pt x="0" y="678819"/>
                </a:cubicBezTo>
              </a:path>
            </a:pathLst>
          </a:custGeom>
          <a:noFill/>
          <a:ln w="57150">
            <a:solidFill>
              <a:srgbClr val="FA821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8E8A62F-C9C4-18F4-E42D-D803CF1E4A90}"/>
              </a:ext>
            </a:extLst>
          </p:cNvPr>
          <p:cNvCxnSpPr/>
          <p:nvPr/>
        </p:nvCxnSpPr>
        <p:spPr>
          <a:xfrm>
            <a:off x="2949005" y="3048000"/>
            <a:ext cx="5561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7148D1-5D40-EF72-3A83-59AF2C6CB439}"/>
              </a:ext>
            </a:extLst>
          </p:cNvPr>
          <p:cNvSpPr txBox="1"/>
          <p:nvPr/>
        </p:nvSpPr>
        <p:spPr>
          <a:xfrm>
            <a:off x="2602596" y="1783264"/>
            <a:ext cx="750526" cy="400110"/>
          </a:xfrm>
          <a:prstGeom prst="rect">
            <a:avLst/>
          </a:prstGeom>
          <a:noFill/>
        </p:spPr>
        <p:txBody>
          <a:bodyPr wrap="none" rtlCol="0">
            <a:spAutoFit/>
          </a:bodyPr>
          <a:lstStyle/>
          <a:p>
            <a:r>
              <a:rPr lang="en-US" sz="2000" b="1" i="1" dirty="0">
                <a:solidFill>
                  <a:srgbClr val="FA8214"/>
                </a:solidFill>
              </a:rPr>
              <a:t>T</a:t>
            </a:r>
            <a:r>
              <a:rPr lang="en-US" sz="2000" b="1" i="1" baseline="-25000" dirty="0">
                <a:solidFill>
                  <a:srgbClr val="FA8214"/>
                </a:solidFill>
              </a:rPr>
              <a:t>CDW</a:t>
            </a:r>
          </a:p>
        </p:txBody>
      </p:sp>
    </p:spTree>
    <p:extLst>
      <p:ext uri="{BB962C8B-B14F-4D97-AF65-F5344CB8AC3E}">
        <p14:creationId xmlns:p14="http://schemas.microsoft.com/office/powerpoint/2010/main" val="2526942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F8AA9F-867C-1B48-B5F1-E9C31CAA420F}"/>
              </a:ext>
            </a:extLst>
          </p:cNvPr>
          <p:cNvSpPr txBox="1"/>
          <p:nvPr/>
        </p:nvSpPr>
        <p:spPr>
          <a:xfrm>
            <a:off x="152400" y="1419285"/>
            <a:ext cx="11430000" cy="4154984"/>
          </a:xfrm>
          <a:prstGeom prst="rect">
            <a:avLst/>
          </a:prstGeom>
          <a:noFill/>
        </p:spPr>
        <p:txBody>
          <a:bodyPr wrap="square" rtlCol="0">
            <a:spAutoFit/>
          </a:bodyPr>
          <a:lstStyle/>
          <a:p>
            <a:pPr marL="457200" indent="-457200">
              <a:buClr>
                <a:schemeClr val="tx2"/>
              </a:buClr>
              <a:buFont typeface="Wingdings" pitchFamily="2" charset="2"/>
              <a:buChar char="§"/>
            </a:pPr>
            <a:r>
              <a:rPr lang="en-US" sz="2400" dirty="0"/>
              <a:t>the crystal lattice can be used as a ‘clean’ way to tune the electronic phase of quantum materials (statically but also dynamically)</a:t>
            </a:r>
          </a:p>
          <a:p>
            <a:pPr marL="457200" indent="-457200">
              <a:buClr>
                <a:schemeClr val="tx2"/>
              </a:buClr>
              <a:buFont typeface="Wingdings" pitchFamily="2" charset="2"/>
              <a:buChar char="§"/>
            </a:pPr>
            <a:endParaRPr lang="en-US" sz="2400" b="1" dirty="0">
              <a:solidFill>
                <a:schemeClr val="tx2"/>
              </a:solidFill>
            </a:endParaRPr>
          </a:p>
          <a:p>
            <a:pPr marL="457200" indent="-457200">
              <a:buClr>
                <a:schemeClr val="tx2"/>
              </a:buClr>
              <a:buFont typeface="Wingdings" pitchFamily="2" charset="2"/>
              <a:buChar char="§"/>
            </a:pPr>
            <a:endParaRPr lang="en-US" sz="2400" b="1" dirty="0">
              <a:solidFill>
                <a:schemeClr val="tx2"/>
              </a:solidFill>
            </a:endParaRPr>
          </a:p>
          <a:p>
            <a:pPr marL="457200" indent="-457200">
              <a:buClr>
                <a:schemeClr val="tx2"/>
              </a:buClr>
              <a:buFont typeface="Wingdings" pitchFamily="2" charset="2"/>
              <a:buChar char="§"/>
            </a:pPr>
            <a:r>
              <a:rPr lang="en-US" sz="2400" dirty="0"/>
              <a:t>It can be combined with structural and spectroscopic studies to gain fresh insights on the nature of the interplay between competing electronic phases</a:t>
            </a:r>
          </a:p>
          <a:p>
            <a:pPr marL="457200" indent="-457200">
              <a:buClr>
                <a:schemeClr val="tx2"/>
              </a:buClr>
              <a:buFont typeface="Wingdings" pitchFamily="2" charset="2"/>
              <a:buChar char="§"/>
            </a:pPr>
            <a:endParaRPr lang="en-US" sz="2400" dirty="0"/>
          </a:p>
          <a:p>
            <a:pPr marL="457200" indent="-457200">
              <a:buClr>
                <a:schemeClr val="tx2"/>
              </a:buClr>
              <a:buFont typeface="Wingdings" pitchFamily="2" charset="2"/>
              <a:buChar char="§"/>
            </a:pPr>
            <a:endParaRPr lang="en-US" sz="2400" dirty="0"/>
          </a:p>
          <a:p>
            <a:pPr marL="457200" indent="-457200">
              <a:buClr>
                <a:schemeClr val="tx2"/>
              </a:buClr>
              <a:buFont typeface="Wingdings" pitchFamily="2" charset="2"/>
              <a:buChar char="§"/>
            </a:pPr>
            <a:r>
              <a:rPr lang="en-US" sz="2400" dirty="0"/>
              <a:t>It can ultimately guide the design of functional quantum materials with tailored electronic properties</a:t>
            </a:r>
          </a:p>
          <a:p>
            <a:pPr marL="457200" indent="-457200">
              <a:buClr>
                <a:schemeClr val="tx2"/>
              </a:buClr>
              <a:buFont typeface="Wingdings" pitchFamily="2" charset="2"/>
              <a:buChar char="§"/>
            </a:pPr>
            <a:endParaRPr lang="en-US" sz="2400" b="1" dirty="0">
              <a:solidFill>
                <a:schemeClr val="tx2"/>
              </a:solidFill>
            </a:endParaRPr>
          </a:p>
        </p:txBody>
      </p:sp>
      <p:sp>
        <p:nvSpPr>
          <p:cNvPr id="4" name="Date Placeholder 3">
            <a:extLst>
              <a:ext uri="{FF2B5EF4-FFF2-40B4-BE49-F238E27FC236}">
                <a16:creationId xmlns:a16="http://schemas.microsoft.com/office/drawing/2014/main" id="{061E188F-CB62-4849-8A7E-A2ABF9C022D4}"/>
              </a:ext>
            </a:extLst>
          </p:cNvPr>
          <p:cNvSpPr>
            <a:spLocks noGrp="1"/>
          </p:cNvSpPr>
          <p:nvPr>
            <p:ph type="dt" sz="half" idx="10"/>
          </p:nvPr>
        </p:nvSpPr>
        <p:spPr/>
        <p:txBody>
          <a:bodyPr/>
          <a:lstStyle/>
          <a:p>
            <a:r>
              <a:rPr lang="de-DE"/>
              <a:t>21.07.2022</a:t>
            </a:r>
            <a:endParaRPr lang="de-DE" dirty="0"/>
          </a:p>
        </p:txBody>
      </p:sp>
      <p:sp>
        <p:nvSpPr>
          <p:cNvPr id="10" name="Title 2">
            <a:extLst>
              <a:ext uri="{FF2B5EF4-FFF2-40B4-BE49-F238E27FC236}">
                <a16:creationId xmlns:a16="http://schemas.microsoft.com/office/drawing/2014/main" id="{EB1BA96E-4B1A-624E-8011-7FBF4F659229}"/>
              </a:ext>
            </a:extLst>
          </p:cNvPr>
          <p:cNvSpPr txBox="1">
            <a:spLocks/>
          </p:cNvSpPr>
          <p:nvPr/>
        </p:nvSpPr>
        <p:spPr>
          <a:xfrm>
            <a:off x="304800" y="533400"/>
            <a:ext cx="6911975" cy="561975"/>
          </a:xfrm>
          <a:prstGeom prst="rect">
            <a:avLst/>
          </a:prstGeom>
        </p:spPr>
        <p:txBody>
          <a:bodyPr vert="horz" lIns="0" tIns="0" rIns="0" bIns="0" rtlCol="0" anchor="b">
            <a:normAutofit/>
          </a:bodyPr>
          <a:lstStyle>
            <a:lvl1pPr algn="l" defTabSz="914347" rtl="0" eaLnBrk="1" latinLnBrk="0" hangingPunct="1">
              <a:lnSpc>
                <a:spcPct val="90000"/>
              </a:lnSpc>
              <a:spcBef>
                <a:spcPct val="0"/>
              </a:spcBef>
              <a:buNone/>
              <a:defRPr lang="en-US" sz="3199" b="1" kern="1200" dirty="0">
                <a:solidFill>
                  <a:schemeClr val="tx1"/>
                </a:solidFill>
                <a:latin typeface="+mj-lt"/>
                <a:ea typeface="+mj-ea"/>
                <a:cs typeface="Arial" panose="020B0604020202020204" pitchFamily="34" charset="0"/>
              </a:defRPr>
            </a:lvl1pPr>
          </a:lstStyle>
          <a:p>
            <a:pPr fontAlgn="auto">
              <a:spcAft>
                <a:spcPts val="0"/>
              </a:spcAft>
            </a:pPr>
            <a:r>
              <a:rPr lang="en-US" sz="3200" dirty="0">
                <a:solidFill>
                  <a:schemeClr val="accent1"/>
                </a:solidFill>
              </a:rPr>
              <a:t>More generally…</a:t>
            </a:r>
          </a:p>
        </p:txBody>
      </p:sp>
      <p:sp>
        <p:nvSpPr>
          <p:cNvPr id="5" name="Slide Number Placeholder 4">
            <a:extLst>
              <a:ext uri="{FF2B5EF4-FFF2-40B4-BE49-F238E27FC236}">
                <a16:creationId xmlns:a16="http://schemas.microsoft.com/office/drawing/2014/main" id="{25E2A0B4-4F10-B943-924A-5A94003FE6EE}"/>
              </a:ext>
            </a:extLst>
          </p:cNvPr>
          <p:cNvSpPr>
            <a:spLocks noGrp="1"/>
          </p:cNvSpPr>
          <p:nvPr>
            <p:ph type="sldNum" sz="quarter" idx="12"/>
          </p:nvPr>
        </p:nvSpPr>
        <p:spPr/>
        <p:txBody>
          <a:bodyPr/>
          <a:lstStyle/>
          <a:p>
            <a:fld id="{61696EC4-B4CF-4701-AD06-A8439D6D8E12}" type="slidenum">
              <a:rPr lang="de-DE" smtClean="0"/>
              <a:t>38</a:t>
            </a:fld>
            <a:endParaRPr lang="de-DE"/>
          </a:p>
        </p:txBody>
      </p:sp>
    </p:spTree>
    <p:extLst>
      <p:ext uri="{BB962C8B-B14F-4D97-AF65-F5344CB8AC3E}">
        <p14:creationId xmlns:p14="http://schemas.microsoft.com/office/powerpoint/2010/main" val="59090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81D3C-278E-E1A7-5334-18000FB42B51}"/>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72A1880F-0CBB-65E6-9660-7F2A85993C42}"/>
              </a:ext>
            </a:extLst>
          </p:cNvPr>
          <p:cNvSpPr>
            <a:spLocks noGrp="1"/>
          </p:cNvSpPr>
          <p:nvPr>
            <p:ph type="sldNum" sz="quarter" idx="12"/>
          </p:nvPr>
        </p:nvSpPr>
        <p:spPr/>
        <p:txBody>
          <a:bodyPr/>
          <a:lstStyle/>
          <a:p>
            <a:fld id="{61696EC4-B4CF-4701-AD06-A8439D6D8E12}" type="slidenum">
              <a:rPr lang="de-DE" smtClean="0"/>
              <a:t>39</a:t>
            </a:fld>
            <a:endParaRPr lang="de-DE"/>
          </a:p>
        </p:txBody>
      </p:sp>
    </p:spTree>
    <p:extLst>
      <p:ext uri="{BB962C8B-B14F-4D97-AF65-F5344CB8AC3E}">
        <p14:creationId xmlns:p14="http://schemas.microsoft.com/office/powerpoint/2010/main" val="60167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CFA-3D17-1C4D-8CC6-9467FD8C8E60}"/>
              </a:ext>
            </a:extLst>
          </p:cNvPr>
          <p:cNvSpPr>
            <a:spLocks noGrp="1"/>
          </p:cNvSpPr>
          <p:nvPr>
            <p:ph type="title"/>
          </p:nvPr>
        </p:nvSpPr>
        <p:spPr>
          <a:xfrm>
            <a:off x="181471" y="213135"/>
            <a:ext cx="9158904" cy="767748"/>
          </a:xfrm>
        </p:spPr>
        <p:txBody>
          <a:bodyPr>
            <a:normAutofit fontScale="90000"/>
          </a:bodyPr>
          <a:lstStyle/>
          <a:p>
            <a:r>
              <a:rPr lang="de-DE" dirty="0">
                <a:solidFill>
                  <a:schemeClr val="tx2"/>
                </a:solidFill>
              </a:rPr>
              <a:t>I</a:t>
            </a:r>
            <a:r>
              <a:rPr lang="de-DE" b="0" dirty="0">
                <a:solidFill>
                  <a:schemeClr val="tx2"/>
                </a:solidFill>
              </a:rPr>
              <a:t>nstitute </a:t>
            </a:r>
            <a:r>
              <a:rPr lang="de-DE" b="0" dirty="0" err="1">
                <a:solidFill>
                  <a:schemeClr val="tx2"/>
                </a:solidFill>
              </a:rPr>
              <a:t>for</a:t>
            </a:r>
            <a:r>
              <a:rPr lang="de-DE" b="0" dirty="0">
                <a:solidFill>
                  <a:schemeClr val="tx2"/>
                </a:solidFill>
              </a:rPr>
              <a:t> </a:t>
            </a:r>
            <a:r>
              <a:rPr lang="de-DE" dirty="0">
                <a:solidFill>
                  <a:schemeClr val="tx2"/>
                </a:solidFill>
              </a:rPr>
              <a:t>Q</a:t>
            </a:r>
            <a:r>
              <a:rPr lang="de-DE" b="0" dirty="0">
                <a:solidFill>
                  <a:schemeClr val="tx2"/>
                </a:solidFill>
              </a:rPr>
              <a:t>uantum </a:t>
            </a:r>
            <a:r>
              <a:rPr lang="de-DE" dirty="0">
                <a:solidFill>
                  <a:schemeClr val="tx2"/>
                </a:solidFill>
              </a:rPr>
              <a:t>M</a:t>
            </a:r>
            <a:r>
              <a:rPr lang="de-DE" b="0" dirty="0">
                <a:solidFill>
                  <a:schemeClr val="tx2"/>
                </a:solidFill>
              </a:rPr>
              <a:t>aterials &amp; </a:t>
            </a:r>
            <a:r>
              <a:rPr lang="de-DE" dirty="0">
                <a:solidFill>
                  <a:schemeClr val="tx2"/>
                </a:solidFill>
              </a:rPr>
              <a:t>T</a:t>
            </a:r>
            <a:r>
              <a:rPr lang="de-DE" b="0" dirty="0">
                <a:solidFill>
                  <a:schemeClr val="tx2"/>
                </a:solidFill>
              </a:rPr>
              <a:t>echnologies (IQMT)</a:t>
            </a:r>
            <a:endParaRPr lang="de-DE" dirty="0">
              <a:solidFill>
                <a:schemeClr val="tx2"/>
              </a:solidFill>
            </a:endParaRPr>
          </a:p>
        </p:txBody>
      </p:sp>
      <p:sp>
        <p:nvSpPr>
          <p:cNvPr id="6" name="Rectangle 5">
            <a:extLst>
              <a:ext uri="{FF2B5EF4-FFF2-40B4-BE49-F238E27FC236}">
                <a16:creationId xmlns:a16="http://schemas.microsoft.com/office/drawing/2014/main" id="{F4951857-9B6B-3A49-BACB-FC7BACCBB233}"/>
              </a:ext>
            </a:extLst>
          </p:cNvPr>
          <p:cNvSpPr/>
          <p:nvPr/>
        </p:nvSpPr>
        <p:spPr>
          <a:xfrm>
            <a:off x="232834" y="1148769"/>
            <a:ext cx="8072966" cy="519853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FA5C39-72CB-9748-B072-19B1CD848C96}"/>
              </a:ext>
            </a:extLst>
          </p:cNvPr>
          <p:cNvSpPr txBox="1"/>
          <p:nvPr/>
        </p:nvSpPr>
        <p:spPr>
          <a:xfrm>
            <a:off x="6336933" y="1264268"/>
            <a:ext cx="1762021" cy="954107"/>
          </a:xfrm>
          <a:prstGeom prst="rect">
            <a:avLst/>
          </a:prstGeom>
          <a:noFill/>
          <a:effectLst>
            <a:outerShdw blurRad="190500" dist="114300" dir="1200000" algn="tl" rotWithShape="0">
              <a:srgbClr val="FFC000">
                <a:alpha val="40000"/>
              </a:srgbClr>
            </a:outerShdw>
            <a:reflection blurRad="6350" stA="52000" endA="300" endPos="35000" dir="5400000" sy="-100000" algn="bl" rotWithShape="0"/>
          </a:effectLst>
        </p:spPr>
        <p:txBody>
          <a:bodyPr wrap="none" rtlCol="0">
            <a:spAutoFit/>
          </a:bodyPr>
          <a:lstStyle/>
          <a:p>
            <a:pPr algn="r"/>
            <a:r>
              <a:rPr lang="en-US" sz="2800" b="1" dirty="0">
                <a:solidFill>
                  <a:srgbClr val="FFC000"/>
                </a:solidFill>
              </a:rPr>
              <a:t>Quantum</a:t>
            </a:r>
          </a:p>
          <a:p>
            <a:pPr algn="r"/>
            <a:r>
              <a:rPr lang="en-US" sz="2800" b="1" dirty="0">
                <a:solidFill>
                  <a:srgbClr val="FFC000"/>
                </a:solidFill>
              </a:rPr>
              <a:t>Devices</a:t>
            </a:r>
          </a:p>
        </p:txBody>
      </p:sp>
      <p:sp>
        <p:nvSpPr>
          <p:cNvPr id="8" name="TextBox 7">
            <a:extLst>
              <a:ext uri="{FF2B5EF4-FFF2-40B4-BE49-F238E27FC236}">
                <a16:creationId xmlns:a16="http://schemas.microsoft.com/office/drawing/2014/main" id="{F46596BC-E97A-B94A-9ADB-44AEAB940B32}"/>
              </a:ext>
            </a:extLst>
          </p:cNvPr>
          <p:cNvSpPr txBox="1"/>
          <p:nvPr/>
        </p:nvSpPr>
        <p:spPr>
          <a:xfrm>
            <a:off x="198960" y="1264268"/>
            <a:ext cx="2143536" cy="954107"/>
          </a:xfrm>
          <a:prstGeom prst="rect">
            <a:avLst/>
          </a:prstGeom>
          <a:noFill/>
          <a:effectLst>
            <a:outerShdw blurRad="190500" dist="114300" dir="1200000" algn="tl" rotWithShape="0">
              <a:srgbClr val="009682">
                <a:alpha val="40000"/>
              </a:srgbClr>
            </a:outerShdw>
            <a:reflection blurRad="6350" stA="52000" endA="300" endPos="35000" dir="5400000" sy="-100000" algn="bl" rotWithShape="0"/>
          </a:effectLst>
        </p:spPr>
        <p:txBody>
          <a:bodyPr wrap="none" rtlCol="0">
            <a:spAutoFit/>
          </a:bodyPr>
          <a:lstStyle/>
          <a:p>
            <a:r>
              <a:rPr lang="en-US" sz="2800" b="1" dirty="0">
                <a:solidFill>
                  <a:srgbClr val="009682"/>
                </a:solidFill>
              </a:rPr>
              <a:t>Materials &amp;</a:t>
            </a:r>
          </a:p>
          <a:p>
            <a:r>
              <a:rPr lang="en-US" sz="2800" b="1" dirty="0">
                <a:solidFill>
                  <a:srgbClr val="009682"/>
                </a:solidFill>
              </a:rPr>
              <a:t>Molecules</a:t>
            </a:r>
          </a:p>
        </p:txBody>
      </p:sp>
      <p:sp>
        <p:nvSpPr>
          <p:cNvPr id="9" name="TextBox 8">
            <a:extLst>
              <a:ext uri="{FF2B5EF4-FFF2-40B4-BE49-F238E27FC236}">
                <a16:creationId xmlns:a16="http://schemas.microsoft.com/office/drawing/2014/main" id="{C89FC1D3-3FBA-0A4E-8D18-0174996133B7}"/>
              </a:ext>
            </a:extLst>
          </p:cNvPr>
          <p:cNvSpPr txBox="1"/>
          <p:nvPr/>
        </p:nvSpPr>
        <p:spPr>
          <a:xfrm>
            <a:off x="6754314" y="5091032"/>
            <a:ext cx="1383712" cy="523220"/>
          </a:xfrm>
          <a:prstGeom prst="rect">
            <a:avLst/>
          </a:prstGeom>
          <a:noFill/>
          <a:effectLst>
            <a:outerShdw blurRad="190500" dist="114300" dir="1200000" algn="tl" rotWithShape="0">
              <a:srgbClr val="FF0000">
                <a:alpha val="40000"/>
              </a:srgbClr>
            </a:outerShdw>
            <a:reflection blurRad="6350" stA="52000" endA="300" endPos="35000" dir="5400000" sy="-100000" algn="bl" rotWithShape="0"/>
          </a:effectLst>
        </p:spPr>
        <p:txBody>
          <a:bodyPr wrap="none" rtlCol="0">
            <a:spAutoFit/>
          </a:bodyPr>
          <a:lstStyle/>
          <a:p>
            <a:r>
              <a:rPr lang="en-US" sz="2800" b="1" dirty="0">
                <a:solidFill>
                  <a:srgbClr val="FF0000"/>
                </a:solidFill>
              </a:rPr>
              <a:t>Theory</a:t>
            </a:r>
          </a:p>
        </p:txBody>
      </p:sp>
      <p:sp>
        <p:nvSpPr>
          <p:cNvPr id="10" name="TextBox 9">
            <a:extLst>
              <a:ext uri="{FF2B5EF4-FFF2-40B4-BE49-F238E27FC236}">
                <a16:creationId xmlns:a16="http://schemas.microsoft.com/office/drawing/2014/main" id="{F58CF90E-B179-2E43-A73A-FA7198168932}"/>
              </a:ext>
            </a:extLst>
          </p:cNvPr>
          <p:cNvSpPr txBox="1"/>
          <p:nvPr/>
        </p:nvSpPr>
        <p:spPr>
          <a:xfrm>
            <a:off x="97844" y="5076011"/>
            <a:ext cx="2563522" cy="954107"/>
          </a:xfrm>
          <a:prstGeom prst="rect">
            <a:avLst/>
          </a:prstGeom>
          <a:noFill/>
          <a:effectLst>
            <a:outerShdw blurRad="190500" dist="114300" dir="1200000" algn="tl" rotWithShape="0">
              <a:srgbClr val="00B0F0">
                <a:alpha val="40000"/>
              </a:srgbClr>
            </a:outerShdw>
            <a:reflection blurRad="6350" stA="52000" endA="300" endPos="35000" dir="5400000" sy="-100000" algn="bl" rotWithShape="0"/>
          </a:effectLst>
        </p:spPr>
        <p:txBody>
          <a:bodyPr wrap="none" rtlCol="0">
            <a:spAutoFit/>
          </a:bodyPr>
          <a:lstStyle/>
          <a:p>
            <a:r>
              <a:rPr lang="en-US" sz="2800" b="1" dirty="0">
                <a:solidFill>
                  <a:srgbClr val="00B0F0"/>
                </a:solidFill>
              </a:rPr>
              <a:t>Transport &amp;</a:t>
            </a:r>
          </a:p>
          <a:p>
            <a:r>
              <a:rPr lang="en-US" sz="2800" b="1" dirty="0">
                <a:solidFill>
                  <a:srgbClr val="00B0F0"/>
                </a:solidFill>
              </a:rPr>
              <a:t>Spectroscopy</a:t>
            </a:r>
          </a:p>
        </p:txBody>
      </p:sp>
      <p:grpSp>
        <p:nvGrpSpPr>
          <p:cNvPr id="11" name="Group 10">
            <a:extLst>
              <a:ext uri="{FF2B5EF4-FFF2-40B4-BE49-F238E27FC236}">
                <a16:creationId xmlns:a16="http://schemas.microsoft.com/office/drawing/2014/main" id="{E7A3A57D-E550-6F47-B430-5316F20B15C6}"/>
              </a:ext>
            </a:extLst>
          </p:cNvPr>
          <p:cNvGrpSpPr/>
          <p:nvPr/>
        </p:nvGrpSpPr>
        <p:grpSpPr>
          <a:xfrm>
            <a:off x="2117333" y="1386915"/>
            <a:ext cx="4843510" cy="4842933"/>
            <a:chOff x="2379322" y="314997"/>
            <a:chExt cx="6037313" cy="6037313"/>
          </a:xfrm>
        </p:grpSpPr>
        <p:sp>
          <p:nvSpPr>
            <p:cNvPr id="12" name="Pie 11">
              <a:extLst>
                <a:ext uri="{FF2B5EF4-FFF2-40B4-BE49-F238E27FC236}">
                  <a16:creationId xmlns:a16="http://schemas.microsoft.com/office/drawing/2014/main" id="{9555F9C9-0ECD-9747-8DED-452287EA2C4F}"/>
                </a:ext>
              </a:extLst>
            </p:cNvPr>
            <p:cNvSpPr>
              <a:spLocks noChangeAspect="1"/>
            </p:cNvSpPr>
            <p:nvPr/>
          </p:nvSpPr>
          <p:spPr>
            <a:xfrm rot="10800000">
              <a:off x="2379322" y="314998"/>
              <a:ext cx="6037312" cy="6037312"/>
            </a:xfrm>
            <a:prstGeom prst="pie">
              <a:avLst>
                <a:gd name="adj1" fmla="val 0"/>
                <a:gd name="adj2" fmla="val 5400000"/>
              </a:avLst>
            </a:prstGeom>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ie 12">
              <a:extLst>
                <a:ext uri="{FF2B5EF4-FFF2-40B4-BE49-F238E27FC236}">
                  <a16:creationId xmlns:a16="http://schemas.microsoft.com/office/drawing/2014/main" id="{B6EA3C5B-5878-6C45-988F-2A284E698B78}"/>
                </a:ext>
              </a:extLst>
            </p:cNvPr>
            <p:cNvSpPr>
              <a:spLocks noChangeAspect="1"/>
            </p:cNvSpPr>
            <p:nvPr/>
          </p:nvSpPr>
          <p:spPr>
            <a:xfrm rot="5400000">
              <a:off x="2379322" y="314997"/>
              <a:ext cx="6037312" cy="6037312"/>
            </a:xfrm>
            <a:prstGeom prst="pie">
              <a:avLst>
                <a:gd name="adj1" fmla="val 0"/>
                <a:gd name="adj2" fmla="val 5400000"/>
              </a:avLst>
            </a:prstGeom>
            <a:solidFill>
              <a:srgbClr val="00B0F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Pie 13">
              <a:extLst>
                <a:ext uri="{FF2B5EF4-FFF2-40B4-BE49-F238E27FC236}">
                  <a16:creationId xmlns:a16="http://schemas.microsoft.com/office/drawing/2014/main" id="{2AC0036C-3815-D242-B58B-C534EFBAD682}"/>
                </a:ext>
              </a:extLst>
            </p:cNvPr>
            <p:cNvSpPr>
              <a:spLocks noChangeAspect="1"/>
            </p:cNvSpPr>
            <p:nvPr/>
          </p:nvSpPr>
          <p:spPr>
            <a:xfrm rot="16200000">
              <a:off x="2379323" y="314998"/>
              <a:ext cx="6037312" cy="6037312"/>
            </a:xfrm>
            <a:prstGeom prst="pie">
              <a:avLst>
                <a:gd name="adj1" fmla="val 0"/>
                <a:gd name="adj2" fmla="val 5400000"/>
              </a:avLst>
            </a:prstGeom>
            <a:solidFill>
              <a:srgbClr val="FFC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ie 14">
              <a:extLst>
                <a:ext uri="{FF2B5EF4-FFF2-40B4-BE49-F238E27FC236}">
                  <a16:creationId xmlns:a16="http://schemas.microsoft.com/office/drawing/2014/main" id="{65E13AFB-35E2-1B40-B212-B771463C1C9A}"/>
                </a:ext>
              </a:extLst>
            </p:cNvPr>
            <p:cNvSpPr>
              <a:spLocks noChangeAspect="1"/>
            </p:cNvSpPr>
            <p:nvPr/>
          </p:nvSpPr>
          <p:spPr>
            <a:xfrm>
              <a:off x="2379322" y="314997"/>
              <a:ext cx="6037312" cy="6037312"/>
            </a:xfrm>
            <a:prstGeom prst="pie">
              <a:avLst>
                <a:gd name="adj1" fmla="val 0"/>
                <a:gd name="adj2" fmla="val 5400000"/>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6" name="Picture 15">
            <a:extLst>
              <a:ext uri="{FF2B5EF4-FFF2-40B4-BE49-F238E27FC236}">
                <a16:creationId xmlns:a16="http://schemas.microsoft.com/office/drawing/2014/main" id="{B21B1FD3-4CFE-6347-81A6-09F00227D4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6535" y="1354919"/>
            <a:ext cx="5358665" cy="4856916"/>
          </a:xfrm>
          <a:prstGeom prst="rect">
            <a:avLst/>
          </a:prstGeom>
        </p:spPr>
      </p:pic>
      <p:sp>
        <p:nvSpPr>
          <p:cNvPr id="17" name="Oval 16">
            <a:extLst>
              <a:ext uri="{FF2B5EF4-FFF2-40B4-BE49-F238E27FC236}">
                <a16:creationId xmlns:a16="http://schemas.microsoft.com/office/drawing/2014/main" id="{10C47757-BCA5-1D47-A147-7AC846E9F1D5}"/>
              </a:ext>
            </a:extLst>
          </p:cNvPr>
          <p:cNvSpPr/>
          <p:nvPr/>
        </p:nvSpPr>
        <p:spPr>
          <a:xfrm>
            <a:off x="3652447" y="2926898"/>
            <a:ext cx="1773283" cy="1762966"/>
          </a:xfrm>
          <a:prstGeom prst="ellipse">
            <a:avLst/>
          </a:prstGeom>
          <a:solidFill>
            <a:schemeClr val="bg1"/>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60E3206-7AB5-BE4B-91DE-0584C718352A}"/>
              </a:ext>
            </a:extLst>
          </p:cNvPr>
          <p:cNvSpPr txBox="1"/>
          <p:nvPr/>
        </p:nvSpPr>
        <p:spPr>
          <a:xfrm>
            <a:off x="2400057" y="933648"/>
            <a:ext cx="1696298" cy="738664"/>
          </a:xfrm>
          <a:prstGeom prst="rect">
            <a:avLst/>
          </a:prstGeom>
          <a:noFill/>
        </p:spPr>
        <p:txBody>
          <a:bodyPr wrap="none" rtlCol="0">
            <a:spAutoFit/>
          </a:bodyPr>
          <a:lstStyle/>
          <a:p>
            <a:pPr algn="ctr"/>
            <a:r>
              <a:rPr lang="de-DE" sz="1400" dirty="0">
                <a:ln w="0"/>
                <a:solidFill>
                  <a:schemeClr val="accent1"/>
                </a:solidFill>
                <a:effectLst>
                  <a:outerShdw blurRad="38100" dist="25400" dir="5400000" algn="ctr" rotWithShape="0">
                    <a:srgbClr val="6E747A">
                      <a:alpha val="43000"/>
                    </a:srgbClr>
                  </a:outerShdw>
                </a:effectLst>
              </a:rPr>
              <a:t>New</a:t>
            </a:r>
          </a:p>
          <a:p>
            <a:pPr algn="ctr"/>
            <a:r>
              <a:rPr lang="de-DE" sz="1400" dirty="0">
                <a:ln w="0"/>
                <a:solidFill>
                  <a:schemeClr val="accent1"/>
                </a:solidFill>
                <a:effectLst>
                  <a:outerShdw blurRad="38100" dist="25400" dir="5400000" algn="ctr" rotWithShape="0">
                    <a:srgbClr val="6E747A">
                      <a:alpha val="43000"/>
                    </a:srgbClr>
                  </a:outerShdw>
                </a:effectLst>
              </a:rPr>
              <a:t>Quantum </a:t>
            </a:r>
            <a:r>
              <a:rPr lang="de-DE" sz="1400" dirty="0" err="1">
                <a:ln w="0"/>
                <a:solidFill>
                  <a:schemeClr val="accent1"/>
                </a:solidFill>
                <a:effectLst>
                  <a:outerShdw blurRad="38100" dist="25400" dir="5400000" algn="ctr" rotWithShape="0">
                    <a:srgbClr val="6E747A">
                      <a:alpha val="43000"/>
                    </a:srgbClr>
                  </a:outerShdw>
                </a:effectLst>
              </a:rPr>
              <a:t>materials</a:t>
            </a:r>
            <a:endParaRPr lang="de-DE" sz="1400" dirty="0">
              <a:ln w="0"/>
              <a:solidFill>
                <a:schemeClr val="accent1"/>
              </a:solidFill>
              <a:effectLst>
                <a:outerShdw blurRad="38100" dist="25400" dir="5400000" algn="ctr" rotWithShape="0">
                  <a:srgbClr val="6E747A">
                    <a:alpha val="43000"/>
                  </a:srgbClr>
                </a:outerShdw>
              </a:effectLst>
            </a:endParaRPr>
          </a:p>
          <a:p>
            <a:pPr algn="ctr"/>
            <a:r>
              <a:rPr lang="en-US" sz="1400" dirty="0">
                <a:solidFill>
                  <a:schemeClr val="tx1">
                    <a:lumMod val="50000"/>
                    <a:lumOff val="50000"/>
                  </a:schemeClr>
                </a:solidFill>
              </a:rPr>
              <a:t>(C. </a:t>
            </a:r>
            <a:r>
              <a:rPr lang="en-US" sz="1400" dirty="0" err="1">
                <a:solidFill>
                  <a:schemeClr val="tx1">
                    <a:lumMod val="50000"/>
                    <a:lumOff val="50000"/>
                  </a:schemeClr>
                </a:solidFill>
              </a:rPr>
              <a:t>Meingast</a:t>
            </a:r>
            <a:r>
              <a:rPr lang="en-US" sz="1400" dirty="0">
                <a:solidFill>
                  <a:schemeClr val="tx1">
                    <a:lumMod val="50000"/>
                    <a:lumOff val="50000"/>
                  </a:schemeClr>
                </a:solidFill>
              </a:rPr>
              <a:t>)</a:t>
            </a:r>
          </a:p>
        </p:txBody>
      </p:sp>
      <p:sp>
        <p:nvSpPr>
          <p:cNvPr id="19" name="TextBox 18">
            <a:extLst>
              <a:ext uri="{FF2B5EF4-FFF2-40B4-BE49-F238E27FC236}">
                <a16:creationId xmlns:a16="http://schemas.microsoft.com/office/drawing/2014/main" id="{33EF2FC2-711A-7A44-AEC9-7D824E986D92}"/>
              </a:ext>
            </a:extLst>
          </p:cNvPr>
          <p:cNvSpPr txBox="1"/>
          <p:nvPr/>
        </p:nvSpPr>
        <p:spPr>
          <a:xfrm>
            <a:off x="1180540" y="2392050"/>
            <a:ext cx="1079142" cy="954107"/>
          </a:xfrm>
          <a:prstGeom prst="rect">
            <a:avLst/>
          </a:prstGeom>
          <a:noFill/>
        </p:spPr>
        <p:txBody>
          <a:bodyPr wrap="none" rtlCol="0">
            <a:spAutoFit/>
          </a:bodyPr>
          <a:lstStyle/>
          <a:p>
            <a:pPr algn="ctr"/>
            <a:r>
              <a:rPr lang="en-US" sz="1400" dirty="0">
                <a:solidFill>
                  <a:srgbClr val="009193"/>
                </a:solidFill>
              </a:rPr>
              <a:t>Quantum </a:t>
            </a:r>
          </a:p>
          <a:p>
            <a:pPr algn="ctr"/>
            <a:r>
              <a:rPr lang="en-US" sz="1400" dirty="0">
                <a:solidFill>
                  <a:srgbClr val="009193"/>
                </a:solidFill>
              </a:rPr>
              <a:t>Molecular</a:t>
            </a:r>
          </a:p>
          <a:p>
            <a:pPr algn="ctr"/>
            <a:r>
              <a:rPr lang="en-US" sz="1400" dirty="0">
                <a:solidFill>
                  <a:srgbClr val="009193"/>
                </a:solidFill>
              </a:rPr>
              <a:t>Systems</a:t>
            </a:r>
          </a:p>
          <a:p>
            <a:pPr algn="ctr"/>
            <a:r>
              <a:rPr lang="en-US" sz="1400" dirty="0">
                <a:solidFill>
                  <a:schemeClr val="tx1">
                    <a:lumMod val="50000"/>
                    <a:lumOff val="50000"/>
                  </a:schemeClr>
                </a:solidFill>
              </a:rPr>
              <a:t>(M. Ruben)</a:t>
            </a:r>
          </a:p>
        </p:txBody>
      </p:sp>
      <p:sp>
        <p:nvSpPr>
          <p:cNvPr id="20" name="TextBox 19">
            <a:extLst>
              <a:ext uri="{FF2B5EF4-FFF2-40B4-BE49-F238E27FC236}">
                <a16:creationId xmlns:a16="http://schemas.microsoft.com/office/drawing/2014/main" id="{A8E7AAF1-FA3D-8649-8660-27F5CCD10B22}"/>
              </a:ext>
            </a:extLst>
          </p:cNvPr>
          <p:cNvSpPr txBox="1"/>
          <p:nvPr/>
        </p:nvSpPr>
        <p:spPr>
          <a:xfrm>
            <a:off x="479277" y="4265920"/>
            <a:ext cx="1745991" cy="738664"/>
          </a:xfrm>
          <a:prstGeom prst="rect">
            <a:avLst/>
          </a:prstGeom>
          <a:noFill/>
        </p:spPr>
        <p:txBody>
          <a:bodyPr wrap="none" rtlCol="0">
            <a:spAutoFit/>
          </a:bodyPr>
          <a:lstStyle/>
          <a:p>
            <a:pPr algn="ctr"/>
            <a:r>
              <a:rPr lang="de-DE" sz="1400" dirty="0" err="1">
                <a:ln w="0"/>
                <a:solidFill>
                  <a:srgbClr val="00B0F0"/>
                </a:solidFill>
                <a:effectLst>
                  <a:outerShdw blurRad="38100" dist="25400" dir="5400000" algn="ctr" rotWithShape="0">
                    <a:srgbClr val="6E747A">
                      <a:alpha val="43000"/>
                    </a:srgbClr>
                  </a:outerShdw>
                </a:effectLst>
              </a:rPr>
              <a:t>Spectroscopy</a:t>
            </a:r>
            <a:r>
              <a:rPr lang="de-DE" sz="1400" dirty="0">
                <a:ln w="0"/>
                <a:solidFill>
                  <a:srgbClr val="00B0F0"/>
                </a:solidFill>
                <a:effectLst>
                  <a:outerShdw blurRad="38100" dist="25400" dir="5400000" algn="ctr" rotWithShape="0">
                    <a:srgbClr val="6E747A">
                      <a:alpha val="43000"/>
                    </a:srgbClr>
                  </a:outerShdw>
                </a:effectLst>
              </a:rPr>
              <a:t> </a:t>
            </a:r>
            <a:r>
              <a:rPr lang="de-DE" sz="1400" dirty="0" err="1">
                <a:ln w="0"/>
                <a:solidFill>
                  <a:srgbClr val="00B0F0"/>
                </a:solidFill>
                <a:effectLst>
                  <a:outerShdw blurRad="38100" dist="25400" dir="5400000" algn="ctr" rotWithShape="0">
                    <a:srgbClr val="6E747A">
                      <a:alpha val="43000"/>
                    </a:srgbClr>
                  </a:outerShdw>
                </a:effectLst>
              </a:rPr>
              <a:t>of</a:t>
            </a:r>
            <a:r>
              <a:rPr lang="de-DE" sz="1400" dirty="0">
                <a:ln w="0"/>
                <a:solidFill>
                  <a:srgbClr val="00B0F0"/>
                </a:solidFill>
                <a:effectLst>
                  <a:outerShdw blurRad="38100" dist="25400" dir="5400000" algn="ctr" rotWithShape="0">
                    <a:srgbClr val="6E747A">
                      <a:alpha val="43000"/>
                    </a:srgbClr>
                  </a:outerShdw>
                </a:effectLst>
              </a:rPr>
              <a:t> </a:t>
            </a:r>
          </a:p>
          <a:p>
            <a:pPr algn="ctr"/>
            <a:r>
              <a:rPr lang="de-DE" sz="1400" dirty="0">
                <a:ln w="0"/>
                <a:solidFill>
                  <a:srgbClr val="00B0F0"/>
                </a:solidFill>
                <a:effectLst>
                  <a:outerShdw blurRad="38100" dist="25400" dir="5400000" algn="ctr" rotWithShape="0">
                    <a:srgbClr val="6E747A">
                      <a:alpha val="43000"/>
                    </a:srgbClr>
                  </a:outerShdw>
                </a:effectLst>
              </a:rPr>
              <a:t>Quantum Materials </a:t>
            </a:r>
          </a:p>
          <a:p>
            <a:pPr algn="ctr"/>
            <a:r>
              <a:rPr lang="en-US" sz="1400" dirty="0">
                <a:solidFill>
                  <a:schemeClr val="tx1">
                    <a:lumMod val="50000"/>
                    <a:lumOff val="50000"/>
                  </a:schemeClr>
                </a:solidFill>
              </a:rPr>
              <a:t>(M. Le Tacon)</a:t>
            </a:r>
          </a:p>
        </p:txBody>
      </p:sp>
      <p:sp>
        <p:nvSpPr>
          <p:cNvPr id="21" name="TextBox 20">
            <a:extLst>
              <a:ext uri="{FF2B5EF4-FFF2-40B4-BE49-F238E27FC236}">
                <a16:creationId xmlns:a16="http://schemas.microsoft.com/office/drawing/2014/main" id="{754D64B2-C317-9842-87CA-2E993DCA3D2D}"/>
              </a:ext>
            </a:extLst>
          </p:cNvPr>
          <p:cNvSpPr txBox="1"/>
          <p:nvPr/>
        </p:nvSpPr>
        <p:spPr>
          <a:xfrm>
            <a:off x="1944964" y="5824083"/>
            <a:ext cx="2154180" cy="523220"/>
          </a:xfrm>
          <a:prstGeom prst="rect">
            <a:avLst/>
          </a:prstGeom>
          <a:noFill/>
        </p:spPr>
        <p:txBody>
          <a:bodyPr wrap="none" rtlCol="0">
            <a:spAutoFit/>
          </a:bodyPr>
          <a:lstStyle/>
          <a:p>
            <a:pPr algn="ctr"/>
            <a:r>
              <a:rPr lang="en-US" sz="1400" dirty="0">
                <a:solidFill>
                  <a:srgbClr val="00B0F0"/>
                </a:solidFill>
              </a:rPr>
              <a:t>Quantum </a:t>
            </a:r>
          </a:p>
          <a:p>
            <a:pPr algn="ctr"/>
            <a:r>
              <a:rPr lang="en-US" sz="1400" dirty="0">
                <a:solidFill>
                  <a:srgbClr val="00B0F0"/>
                </a:solidFill>
              </a:rPr>
              <a:t>Transport </a:t>
            </a:r>
            <a:r>
              <a:rPr lang="en-US" sz="1400" dirty="0">
                <a:solidFill>
                  <a:schemeClr val="bg1">
                    <a:lumMod val="50000"/>
                  </a:schemeClr>
                </a:solidFill>
              </a:rPr>
              <a:t>(W. </a:t>
            </a:r>
            <a:r>
              <a:rPr lang="en-US" sz="1400" dirty="0" err="1">
                <a:solidFill>
                  <a:schemeClr val="bg1">
                    <a:lumMod val="50000"/>
                  </a:schemeClr>
                </a:solidFill>
              </a:rPr>
              <a:t>Wulfhekel</a:t>
            </a:r>
            <a:r>
              <a:rPr lang="en-US" sz="1400" dirty="0">
                <a:solidFill>
                  <a:schemeClr val="bg1">
                    <a:lumMod val="50000"/>
                  </a:schemeClr>
                </a:solidFill>
              </a:rPr>
              <a:t>)</a:t>
            </a:r>
          </a:p>
        </p:txBody>
      </p:sp>
      <p:sp>
        <p:nvSpPr>
          <p:cNvPr id="22" name="TextBox 21">
            <a:extLst>
              <a:ext uri="{FF2B5EF4-FFF2-40B4-BE49-F238E27FC236}">
                <a16:creationId xmlns:a16="http://schemas.microsoft.com/office/drawing/2014/main" id="{749AF9BC-9227-1D4F-9F47-2C60A060F5B6}"/>
              </a:ext>
            </a:extLst>
          </p:cNvPr>
          <p:cNvSpPr txBox="1"/>
          <p:nvPr/>
        </p:nvSpPr>
        <p:spPr>
          <a:xfrm>
            <a:off x="6770960" y="2542618"/>
            <a:ext cx="1099981" cy="954107"/>
          </a:xfrm>
          <a:prstGeom prst="rect">
            <a:avLst/>
          </a:prstGeom>
          <a:noFill/>
        </p:spPr>
        <p:txBody>
          <a:bodyPr wrap="none" rtlCol="0">
            <a:spAutoFit/>
          </a:bodyPr>
          <a:lstStyle/>
          <a:p>
            <a:pPr algn="ctr"/>
            <a:r>
              <a:rPr lang="en-US" sz="1400" dirty="0">
                <a:solidFill>
                  <a:srgbClr val="FFC000"/>
                </a:solidFill>
              </a:rPr>
              <a:t>Quantum</a:t>
            </a:r>
          </a:p>
          <a:p>
            <a:pPr algn="ctr"/>
            <a:r>
              <a:rPr lang="en-US" sz="1400" dirty="0">
                <a:solidFill>
                  <a:srgbClr val="FFC000"/>
                </a:solidFill>
              </a:rPr>
              <a:t>Optical</a:t>
            </a:r>
          </a:p>
          <a:p>
            <a:pPr algn="ctr"/>
            <a:r>
              <a:rPr lang="en-US" sz="1400" dirty="0">
                <a:solidFill>
                  <a:srgbClr val="FFC000"/>
                </a:solidFill>
              </a:rPr>
              <a:t>Devices</a:t>
            </a:r>
          </a:p>
          <a:p>
            <a:pPr algn="ctr"/>
            <a:r>
              <a:rPr lang="en-US" sz="1400" dirty="0">
                <a:solidFill>
                  <a:schemeClr val="tx1">
                    <a:lumMod val="50000"/>
                    <a:lumOff val="50000"/>
                  </a:schemeClr>
                </a:solidFill>
              </a:rPr>
              <a:t>(R. </a:t>
            </a:r>
            <a:r>
              <a:rPr lang="en-US" sz="1400" dirty="0" err="1">
                <a:solidFill>
                  <a:schemeClr val="tx1">
                    <a:lumMod val="50000"/>
                    <a:lumOff val="50000"/>
                  </a:schemeClr>
                </a:solidFill>
              </a:rPr>
              <a:t>Krupke</a:t>
            </a:r>
            <a:r>
              <a:rPr lang="en-US" sz="1400" dirty="0">
                <a:solidFill>
                  <a:schemeClr val="tx1">
                    <a:lumMod val="50000"/>
                    <a:lumOff val="50000"/>
                  </a:schemeClr>
                </a:solidFill>
              </a:rPr>
              <a:t>)</a:t>
            </a:r>
          </a:p>
        </p:txBody>
      </p:sp>
      <p:sp>
        <p:nvSpPr>
          <p:cNvPr id="23" name="TextBox 22">
            <a:extLst>
              <a:ext uri="{FF2B5EF4-FFF2-40B4-BE49-F238E27FC236}">
                <a16:creationId xmlns:a16="http://schemas.microsoft.com/office/drawing/2014/main" id="{0FE8027D-95D2-884F-B2B7-66458209F4AE}"/>
              </a:ext>
            </a:extLst>
          </p:cNvPr>
          <p:cNvSpPr txBox="1"/>
          <p:nvPr/>
        </p:nvSpPr>
        <p:spPr>
          <a:xfrm>
            <a:off x="6606293" y="4384233"/>
            <a:ext cx="1679754" cy="738664"/>
          </a:xfrm>
          <a:prstGeom prst="rect">
            <a:avLst/>
          </a:prstGeom>
          <a:noFill/>
        </p:spPr>
        <p:txBody>
          <a:bodyPr wrap="square" rtlCol="0">
            <a:spAutoFit/>
          </a:bodyPr>
          <a:lstStyle/>
          <a:p>
            <a:pPr algn="ctr"/>
            <a:r>
              <a:rPr lang="de-DE" sz="1400" dirty="0" err="1">
                <a:ln w="0"/>
                <a:solidFill>
                  <a:srgbClr val="FF0000"/>
                </a:solidFill>
                <a:effectLst>
                  <a:outerShdw blurRad="38100" dist="25400" dir="5400000" algn="ctr" rotWithShape="0">
                    <a:srgbClr val="6E747A">
                      <a:alpha val="43000"/>
                    </a:srgbClr>
                  </a:outerShdw>
                </a:effectLst>
              </a:rPr>
              <a:t>Mesoscopic</a:t>
            </a:r>
            <a:r>
              <a:rPr lang="de-DE" sz="1400" dirty="0">
                <a:ln w="0"/>
                <a:solidFill>
                  <a:srgbClr val="FF0000"/>
                </a:solidFill>
                <a:effectLst>
                  <a:outerShdw blurRad="38100" dist="25400" dir="5400000" algn="ctr" rotWithShape="0">
                    <a:srgbClr val="6E747A">
                      <a:alpha val="43000"/>
                    </a:srgbClr>
                  </a:outerShdw>
                </a:effectLst>
              </a:rPr>
              <a:t> Quantum Systems</a:t>
            </a:r>
          </a:p>
          <a:p>
            <a:pPr algn="ctr"/>
            <a:r>
              <a:rPr lang="en-US" sz="1400" dirty="0">
                <a:solidFill>
                  <a:schemeClr val="tx1">
                    <a:lumMod val="50000"/>
                    <a:lumOff val="50000"/>
                  </a:schemeClr>
                </a:solidFill>
              </a:rPr>
              <a:t>(A. </a:t>
            </a:r>
            <a:r>
              <a:rPr lang="en-US" sz="1400" dirty="0" err="1">
                <a:solidFill>
                  <a:schemeClr val="tx1">
                    <a:lumMod val="50000"/>
                    <a:lumOff val="50000"/>
                  </a:schemeClr>
                </a:solidFill>
              </a:rPr>
              <a:t>Mirlin</a:t>
            </a:r>
            <a:r>
              <a:rPr lang="en-US" sz="1400" dirty="0">
                <a:solidFill>
                  <a:schemeClr val="tx1">
                    <a:lumMod val="50000"/>
                    <a:lumOff val="50000"/>
                  </a:schemeClr>
                </a:solidFill>
              </a:rPr>
              <a:t>)</a:t>
            </a:r>
          </a:p>
        </p:txBody>
      </p:sp>
      <p:sp>
        <p:nvSpPr>
          <p:cNvPr id="24" name="TextBox 23">
            <a:extLst>
              <a:ext uri="{FF2B5EF4-FFF2-40B4-BE49-F238E27FC236}">
                <a16:creationId xmlns:a16="http://schemas.microsoft.com/office/drawing/2014/main" id="{0C9D8D09-35D7-9E44-ADC7-716FDD99B512}"/>
              </a:ext>
            </a:extLst>
          </p:cNvPr>
          <p:cNvSpPr txBox="1"/>
          <p:nvPr/>
        </p:nvSpPr>
        <p:spPr>
          <a:xfrm>
            <a:off x="5383520" y="5788400"/>
            <a:ext cx="2902527" cy="523220"/>
          </a:xfrm>
          <a:prstGeom prst="rect">
            <a:avLst/>
          </a:prstGeom>
          <a:noFill/>
        </p:spPr>
        <p:txBody>
          <a:bodyPr wrap="square" rtlCol="0">
            <a:spAutoFit/>
          </a:bodyPr>
          <a:lstStyle/>
          <a:p>
            <a:pPr algn="ctr"/>
            <a:r>
              <a:rPr lang="de-DE" sz="1400" dirty="0" err="1">
                <a:ln w="0"/>
                <a:solidFill>
                  <a:srgbClr val="FF0000"/>
                </a:solidFill>
                <a:effectLst>
                  <a:outerShdw blurRad="38100" dist="25400" dir="5400000" algn="ctr" rotWithShape="0">
                    <a:srgbClr val="6E747A">
                      <a:alpha val="43000"/>
                    </a:srgbClr>
                  </a:outerShdw>
                </a:effectLst>
              </a:rPr>
              <a:t>Theory</a:t>
            </a:r>
            <a:r>
              <a:rPr lang="de-DE" sz="1400" dirty="0">
                <a:ln w="0"/>
                <a:solidFill>
                  <a:srgbClr val="FF0000"/>
                </a:solidFill>
                <a:effectLst>
                  <a:outerShdw blurRad="38100" dist="25400" dir="5400000" algn="ctr" rotWithShape="0">
                    <a:srgbClr val="6E747A">
                      <a:alpha val="43000"/>
                    </a:srgbClr>
                  </a:outerShdw>
                </a:effectLst>
              </a:rPr>
              <a:t> </a:t>
            </a:r>
            <a:r>
              <a:rPr lang="de-DE" sz="1400" dirty="0" err="1">
                <a:ln w="0"/>
                <a:solidFill>
                  <a:srgbClr val="FF0000"/>
                </a:solidFill>
                <a:effectLst>
                  <a:outerShdw blurRad="38100" dist="25400" dir="5400000" algn="ctr" rotWithShape="0">
                    <a:srgbClr val="6E747A">
                      <a:alpha val="43000"/>
                    </a:srgbClr>
                  </a:outerShdw>
                </a:effectLst>
              </a:rPr>
              <a:t>of</a:t>
            </a:r>
            <a:r>
              <a:rPr lang="de-DE" sz="1400" dirty="0">
                <a:ln w="0"/>
                <a:solidFill>
                  <a:srgbClr val="FF0000"/>
                </a:solidFill>
                <a:effectLst>
                  <a:outerShdw blurRad="38100" dist="25400" dir="5400000" algn="ctr" rotWithShape="0">
                    <a:srgbClr val="6E747A">
                      <a:alpha val="43000"/>
                    </a:srgbClr>
                  </a:outerShdw>
                </a:effectLst>
              </a:rPr>
              <a:t> Quantum Materials</a:t>
            </a:r>
          </a:p>
          <a:p>
            <a:pPr algn="ctr"/>
            <a:r>
              <a:rPr lang="en-US" sz="1400" dirty="0">
                <a:solidFill>
                  <a:schemeClr val="tx1">
                    <a:lumMod val="50000"/>
                    <a:lumOff val="50000"/>
                  </a:schemeClr>
                </a:solidFill>
              </a:rPr>
              <a:t> (J. </a:t>
            </a:r>
            <a:r>
              <a:rPr lang="en-US" sz="1400" dirty="0" err="1">
                <a:solidFill>
                  <a:schemeClr val="tx1">
                    <a:lumMod val="50000"/>
                    <a:lumOff val="50000"/>
                  </a:schemeClr>
                </a:solidFill>
              </a:rPr>
              <a:t>Schmalian</a:t>
            </a:r>
            <a:r>
              <a:rPr lang="en-US" sz="1400" dirty="0">
                <a:solidFill>
                  <a:schemeClr val="tx1">
                    <a:lumMod val="50000"/>
                    <a:lumOff val="50000"/>
                  </a:schemeClr>
                </a:solidFill>
              </a:rPr>
              <a:t>)</a:t>
            </a:r>
          </a:p>
        </p:txBody>
      </p:sp>
      <p:sp>
        <p:nvSpPr>
          <p:cNvPr id="25" name="TextBox 24">
            <a:extLst>
              <a:ext uri="{FF2B5EF4-FFF2-40B4-BE49-F238E27FC236}">
                <a16:creationId xmlns:a16="http://schemas.microsoft.com/office/drawing/2014/main" id="{8AC05921-6AE8-2F46-84E3-6CC82FCCFEFB}"/>
              </a:ext>
            </a:extLst>
          </p:cNvPr>
          <p:cNvSpPr txBox="1"/>
          <p:nvPr/>
        </p:nvSpPr>
        <p:spPr>
          <a:xfrm>
            <a:off x="4953000" y="914400"/>
            <a:ext cx="1543692" cy="738664"/>
          </a:xfrm>
          <a:prstGeom prst="rect">
            <a:avLst/>
          </a:prstGeom>
          <a:noFill/>
        </p:spPr>
        <p:txBody>
          <a:bodyPr wrap="none" rtlCol="0">
            <a:spAutoFit/>
          </a:bodyPr>
          <a:lstStyle/>
          <a:p>
            <a:pPr algn="ctr">
              <a:tabLst>
                <a:tab pos="609600" algn="l"/>
              </a:tabLst>
            </a:pPr>
            <a:r>
              <a:rPr lang="en-US" sz="1400" dirty="0">
                <a:solidFill>
                  <a:srgbClr val="FFC000"/>
                </a:solidFill>
              </a:rPr>
              <a:t>Quantum</a:t>
            </a:r>
          </a:p>
          <a:p>
            <a:pPr algn="ctr">
              <a:tabLst>
                <a:tab pos="609600" algn="l"/>
              </a:tabLst>
            </a:pPr>
            <a:r>
              <a:rPr lang="en-US" sz="1400" dirty="0">
                <a:solidFill>
                  <a:srgbClr val="FFC000"/>
                </a:solidFill>
              </a:rPr>
              <a:t>Circuits</a:t>
            </a:r>
          </a:p>
          <a:p>
            <a:pPr algn="ctr">
              <a:tabLst>
                <a:tab pos="609600" algn="l"/>
              </a:tabLst>
            </a:pPr>
            <a:r>
              <a:rPr lang="en-US" sz="1400" dirty="0">
                <a:solidFill>
                  <a:schemeClr val="tx1">
                    <a:lumMod val="50000"/>
                    <a:lumOff val="50000"/>
                  </a:schemeClr>
                </a:solidFill>
              </a:rPr>
              <a:t>(W. </a:t>
            </a:r>
            <a:r>
              <a:rPr lang="en-US" sz="1400" dirty="0" err="1">
                <a:solidFill>
                  <a:schemeClr val="tx1">
                    <a:lumMod val="50000"/>
                    <a:lumOff val="50000"/>
                  </a:schemeClr>
                </a:solidFill>
              </a:rPr>
              <a:t>Wernsdorfer</a:t>
            </a:r>
            <a:r>
              <a:rPr lang="en-US" sz="1400" dirty="0">
                <a:solidFill>
                  <a:schemeClr val="tx1">
                    <a:lumMod val="50000"/>
                    <a:lumOff val="50000"/>
                  </a:schemeClr>
                </a:solidFill>
              </a:rPr>
              <a:t>)</a:t>
            </a:r>
          </a:p>
        </p:txBody>
      </p:sp>
      <p:sp>
        <p:nvSpPr>
          <p:cNvPr id="26" name="Content Placeholder 16">
            <a:extLst>
              <a:ext uri="{FF2B5EF4-FFF2-40B4-BE49-F238E27FC236}">
                <a16:creationId xmlns:a16="http://schemas.microsoft.com/office/drawing/2014/main" id="{6DD9376C-30AB-CD4C-B57F-E14387BE7F97}"/>
              </a:ext>
            </a:extLst>
          </p:cNvPr>
          <p:cNvSpPr txBox="1">
            <a:spLocks/>
          </p:cNvSpPr>
          <p:nvPr/>
        </p:nvSpPr>
        <p:spPr>
          <a:xfrm>
            <a:off x="8388021" y="1239714"/>
            <a:ext cx="3760566" cy="4932486"/>
          </a:xfrm>
          <a:prstGeom prst="rect">
            <a:avLst/>
          </a:prstGeom>
        </p:spPr>
        <p:txBody>
          <a:bodyPr/>
          <a:lstStyle>
            <a:lvl1pPr marL="314325" indent="-314325" algn="l" rtl="0" eaLnBrk="1" fontAlgn="base" hangingPunct="1">
              <a:spcBef>
                <a:spcPct val="20000"/>
              </a:spcBef>
              <a:spcAft>
                <a:spcPct val="0"/>
              </a:spcAft>
              <a:buBlip>
                <a:blip r:embed="rId3"/>
              </a:buBlip>
              <a:defRPr sz="2000">
                <a:solidFill>
                  <a:schemeClr val="tx1"/>
                </a:solidFill>
                <a:latin typeface="Calibri" panose="020F0502020204030204" pitchFamily="34" charset="0"/>
                <a:ea typeface="+mn-ea"/>
                <a:cs typeface="Calibri" panose="020F0502020204030204" pitchFamily="34" charset="0"/>
              </a:defRPr>
            </a:lvl1pPr>
            <a:lvl2pPr marL="790575" indent="-314325" algn="l" rtl="0" eaLnBrk="1" fontAlgn="base" hangingPunct="1">
              <a:spcBef>
                <a:spcPct val="20000"/>
              </a:spcBef>
              <a:spcAft>
                <a:spcPct val="0"/>
              </a:spcAft>
              <a:buBlip>
                <a:blip r:embed="rId4"/>
              </a:buBlip>
              <a:defRPr>
                <a:solidFill>
                  <a:schemeClr val="tx1"/>
                </a:solidFill>
                <a:latin typeface="Calibri" panose="020F0502020204030204" pitchFamily="34" charset="0"/>
                <a:cs typeface="Calibri" panose="020F0502020204030204" pitchFamily="34" charset="0"/>
              </a:defRPr>
            </a:lvl2pPr>
            <a:lvl3pPr marL="1209675" indent="-276225" algn="l" rtl="0" eaLnBrk="1" fontAlgn="base" hangingPunct="1">
              <a:spcBef>
                <a:spcPct val="20000"/>
              </a:spcBef>
              <a:spcAft>
                <a:spcPct val="0"/>
              </a:spcAft>
              <a:buBlip>
                <a:blip r:embed="rId5"/>
              </a:buBlip>
              <a:defRPr sz="1600">
                <a:solidFill>
                  <a:schemeClr val="tx1"/>
                </a:solidFill>
                <a:latin typeface="Calibri" panose="020F0502020204030204" pitchFamily="34" charset="0"/>
                <a:cs typeface="Calibri" panose="020F0502020204030204" pitchFamily="34" charset="0"/>
              </a:defRPr>
            </a:lvl3pPr>
            <a:lvl4pPr marL="1657350" indent="-276225" algn="l" rtl="0" eaLnBrk="1" fontAlgn="base" hangingPunct="1">
              <a:spcBef>
                <a:spcPct val="20000"/>
              </a:spcBef>
              <a:spcAft>
                <a:spcPct val="0"/>
              </a:spcAft>
              <a:buBlip>
                <a:blip r:embed="rId5"/>
              </a:buBlip>
              <a:defRPr sz="1600">
                <a:solidFill>
                  <a:schemeClr val="tx1"/>
                </a:solidFill>
                <a:latin typeface="Calibri" panose="020F0502020204030204" pitchFamily="34" charset="0"/>
                <a:cs typeface="Calibri" panose="020F0502020204030204" pitchFamily="34" charset="0"/>
              </a:defRPr>
            </a:lvl4pPr>
            <a:lvl5pPr marL="2095500" indent="-276225" algn="l" rtl="0" eaLnBrk="1" fontAlgn="base" hangingPunct="1">
              <a:spcBef>
                <a:spcPct val="20000"/>
              </a:spcBef>
              <a:spcAft>
                <a:spcPct val="0"/>
              </a:spcAft>
              <a:buBlip>
                <a:blip r:embed="rId5"/>
              </a:buBlip>
              <a:defRPr sz="1600">
                <a:solidFill>
                  <a:schemeClr val="tx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SzPct val="60000"/>
              <a:buBlip>
                <a:blip r:embed="rId6"/>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6"/>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6"/>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6"/>
              </a:buBlip>
              <a:defRPr sz="1400">
                <a:solidFill>
                  <a:schemeClr val="tx1"/>
                </a:solidFill>
                <a:latin typeface="+mn-lt"/>
              </a:defRPr>
            </a:lvl9pPr>
          </a:lstStyle>
          <a:p>
            <a:r>
              <a:rPr lang="de-DE" sz="2400" kern="0" dirty="0"/>
              <a:t> </a:t>
            </a:r>
            <a:r>
              <a:rPr lang="de-DE" sz="2400" strike="sngStrike" kern="0" dirty="0"/>
              <a:t>8</a:t>
            </a:r>
            <a:r>
              <a:rPr lang="de-DE" sz="2400" kern="0" dirty="0"/>
              <a:t> </a:t>
            </a:r>
            <a:r>
              <a:rPr lang="de-DE" sz="2400" kern="0" dirty="0">
                <a:solidFill>
                  <a:srgbClr val="FF0000"/>
                </a:solidFill>
              </a:rPr>
              <a:t>9</a:t>
            </a:r>
            <a:r>
              <a:rPr lang="de-DE" sz="2400" kern="0" dirty="0"/>
              <a:t> Departments</a:t>
            </a:r>
          </a:p>
          <a:p>
            <a:pPr marL="0" indent="0">
              <a:buNone/>
            </a:pPr>
            <a:r>
              <a:rPr lang="de-DE" sz="2400" kern="0" dirty="0"/>
              <a:t>ca. 120 </a:t>
            </a:r>
            <a:r>
              <a:rPr lang="de-DE" sz="2400" kern="0" dirty="0" err="1"/>
              <a:t>staff</a:t>
            </a:r>
            <a:r>
              <a:rPr lang="de-DE" sz="2400" kern="0" dirty="0"/>
              <a:t> (2022)</a:t>
            </a:r>
          </a:p>
          <a:p>
            <a:pPr marL="0" indent="0">
              <a:buNone/>
            </a:pPr>
            <a:endParaRPr lang="de-DE" sz="2400" kern="0" dirty="0"/>
          </a:p>
          <a:p>
            <a:r>
              <a:rPr lang="de-DE" kern="0" dirty="0"/>
              <a:t>Close </a:t>
            </a:r>
            <a:r>
              <a:rPr lang="de-DE" kern="0" dirty="0" err="1"/>
              <a:t>Theory</a:t>
            </a:r>
            <a:r>
              <a:rPr lang="de-DE" kern="0" dirty="0"/>
              <a:t>-Experiment Interactions</a:t>
            </a:r>
          </a:p>
          <a:p>
            <a:r>
              <a:rPr lang="de-DE" kern="0" dirty="0"/>
              <a:t>Synthesis </a:t>
            </a:r>
            <a:r>
              <a:rPr lang="de-DE" kern="0" dirty="0" err="1"/>
              <a:t>of</a:t>
            </a:r>
            <a:r>
              <a:rPr lang="de-DE" kern="0" dirty="0"/>
              <a:t> </a:t>
            </a:r>
            <a:r>
              <a:rPr lang="de-DE" kern="0" dirty="0" err="1"/>
              <a:t>new</a:t>
            </a:r>
            <a:r>
              <a:rPr lang="de-DE" kern="0" dirty="0"/>
              <a:t> </a:t>
            </a:r>
          </a:p>
          <a:p>
            <a:pPr marL="0" indent="0">
              <a:buNone/>
            </a:pPr>
            <a:r>
              <a:rPr lang="de-DE" kern="0" dirty="0"/>
              <a:t>Quantum Materials</a:t>
            </a:r>
          </a:p>
          <a:p>
            <a:r>
              <a:rPr lang="de-DE" kern="0" dirty="0" err="1"/>
              <a:t>Functionalisation</a:t>
            </a:r>
            <a:endParaRPr lang="de-DE" kern="0" dirty="0"/>
          </a:p>
          <a:p>
            <a:r>
              <a:rPr lang="de-DE" kern="0" dirty="0"/>
              <a:t>Devices </a:t>
            </a:r>
            <a:r>
              <a:rPr lang="de-DE" kern="0" dirty="0" err="1"/>
              <a:t>for</a:t>
            </a:r>
            <a:r>
              <a:rPr lang="de-DE" kern="0" dirty="0"/>
              <a:t> Quantum </a:t>
            </a:r>
            <a:r>
              <a:rPr lang="de-DE" kern="0" dirty="0" err="1"/>
              <a:t>technologies</a:t>
            </a:r>
            <a:endParaRPr lang="de-DE" kern="0" dirty="0"/>
          </a:p>
          <a:p>
            <a:r>
              <a:rPr lang="de-DE" kern="0" dirty="0"/>
              <a:t>Building </a:t>
            </a:r>
            <a:r>
              <a:rPr lang="de-DE" kern="0" dirty="0" err="1"/>
              <a:t>blocs</a:t>
            </a:r>
            <a:r>
              <a:rPr lang="de-DE" kern="0" dirty="0"/>
              <a:t> </a:t>
            </a:r>
            <a:r>
              <a:rPr lang="de-DE" kern="0" dirty="0" err="1"/>
              <a:t>for</a:t>
            </a:r>
            <a:r>
              <a:rPr lang="de-DE" kern="0" dirty="0"/>
              <a:t> Quantum </a:t>
            </a:r>
            <a:r>
              <a:rPr lang="de-DE" kern="0" dirty="0" err="1"/>
              <a:t>computer</a:t>
            </a:r>
            <a:endParaRPr lang="de-DE" kern="0" dirty="0"/>
          </a:p>
        </p:txBody>
      </p:sp>
      <p:pic>
        <p:nvPicPr>
          <p:cNvPr id="27" name="Picture 26">
            <a:extLst>
              <a:ext uri="{FF2B5EF4-FFF2-40B4-BE49-F238E27FC236}">
                <a16:creationId xmlns:a16="http://schemas.microsoft.com/office/drawing/2014/main" id="{77A6AD99-B77A-1A4E-BC5A-A8C51984B1F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615189" y="5729864"/>
            <a:ext cx="3505200" cy="559257"/>
          </a:xfrm>
          <a:prstGeom prst="rect">
            <a:avLst/>
          </a:prstGeom>
        </p:spPr>
      </p:pic>
      <p:sp>
        <p:nvSpPr>
          <p:cNvPr id="4" name="Date Placeholder 3">
            <a:extLst>
              <a:ext uri="{FF2B5EF4-FFF2-40B4-BE49-F238E27FC236}">
                <a16:creationId xmlns:a16="http://schemas.microsoft.com/office/drawing/2014/main" id="{8CC4429A-E42A-5145-8A82-124E3AAC164D}"/>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7684860D-A1A4-E34C-A180-EDA3DFA10E28}"/>
              </a:ext>
            </a:extLst>
          </p:cNvPr>
          <p:cNvSpPr>
            <a:spLocks noGrp="1"/>
          </p:cNvSpPr>
          <p:nvPr>
            <p:ph type="sldNum" sz="quarter" idx="12"/>
          </p:nvPr>
        </p:nvSpPr>
        <p:spPr/>
        <p:txBody>
          <a:bodyPr/>
          <a:lstStyle/>
          <a:p>
            <a:fld id="{61696EC4-B4CF-4701-AD06-A8439D6D8E12}" type="slidenum">
              <a:rPr lang="en-US" noProof="0" smtClean="0"/>
              <a:t>4</a:t>
            </a:fld>
            <a:endParaRPr lang="en-US" noProof="0"/>
          </a:p>
        </p:txBody>
      </p:sp>
    </p:spTree>
    <p:extLst>
      <p:ext uri="{BB962C8B-B14F-4D97-AF65-F5344CB8AC3E}">
        <p14:creationId xmlns:p14="http://schemas.microsoft.com/office/powerpoint/2010/main" val="3424096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8A9D552-FDA4-0AF1-03E3-D12D83905830}"/>
              </a:ext>
            </a:extLst>
          </p:cNvPr>
          <p:cNvSpPr txBox="1"/>
          <p:nvPr/>
        </p:nvSpPr>
        <p:spPr>
          <a:xfrm>
            <a:off x="182962" y="449944"/>
            <a:ext cx="9144000" cy="707886"/>
          </a:xfrm>
          <a:prstGeom prst="rect">
            <a:avLst/>
          </a:prstGeom>
          <a:noFill/>
        </p:spPr>
        <p:txBody>
          <a:bodyPr wrap="square" rtlCol="0">
            <a:spAutoFit/>
          </a:bodyPr>
          <a:lstStyle/>
          <a:p>
            <a:r>
              <a:rPr lang="fr-FR" sz="4000" b="1" dirty="0" err="1">
                <a:solidFill>
                  <a:schemeClr val="tx2"/>
                </a:solidFill>
                <a:cs typeface="Arial" panose="020B0604020202020204" pitchFamily="34" charset="0"/>
              </a:rPr>
              <a:t>Dimensional</a:t>
            </a:r>
            <a:r>
              <a:rPr lang="fr-FR" sz="4000" b="1" dirty="0">
                <a:solidFill>
                  <a:schemeClr val="tx2"/>
                </a:solidFill>
                <a:cs typeface="Arial" panose="020B0604020202020204" pitchFamily="34" charset="0"/>
              </a:rPr>
              <a:t> crossover in CDW</a:t>
            </a:r>
          </a:p>
        </p:txBody>
      </p:sp>
      <p:grpSp>
        <p:nvGrpSpPr>
          <p:cNvPr id="4" name="Group 3">
            <a:extLst>
              <a:ext uri="{FF2B5EF4-FFF2-40B4-BE49-F238E27FC236}">
                <a16:creationId xmlns:a16="http://schemas.microsoft.com/office/drawing/2014/main" id="{12DDE7EA-328B-E902-516A-3ECED9B6A2B3}"/>
              </a:ext>
            </a:extLst>
          </p:cNvPr>
          <p:cNvGrpSpPr/>
          <p:nvPr/>
        </p:nvGrpSpPr>
        <p:grpSpPr>
          <a:xfrm>
            <a:off x="5330875" y="1536815"/>
            <a:ext cx="1529279" cy="4180812"/>
            <a:chOff x="2918215" y="1446901"/>
            <a:chExt cx="898037" cy="2433590"/>
          </a:xfrm>
        </p:grpSpPr>
        <p:pic>
          <p:nvPicPr>
            <p:cNvPr id="13" name="Picture 12">
              <a:extLst>
                <a:ext uri="{FF2B5EF4-FFF2-40B4-BE49-F238E27FC236}">
                  <a16:creationId xmlns:a16="http://schemas.microsoft.com/office/drawing/2014/main" id="{4A492428-464A-4453-9086-58F191B3B5B8}"/>
                </a:ext>
              </a:extLst>
            </p:cNvPr>
            <p:cNvPicPr>
              <a:picLocks noChangeAspect="1"/>
            </p:cNvPicPr>
            <p:nvPr/>
          </p:nvPicPr>
          <p:blipFill>
            <a:blip r:embed="rId3"/>
            <a:stretch>
              <a:fillRect/>
            </a:stretch>
          </p:blipFill>
          <p:spPr>
            <a:xfrm>
              <a:off x="2918215" y="2522893"/>
              <a:ext cx="897395" cy="1357598"/>
            </a:xfrm>
            <a:prstGeom prst="rect">
              <a:avLst/>
            </a:prstGeom>
          </p:spPr>
        </p:pic>
        <p:pic>
          <p:nvPicPr>
            <p:cNvPr id="6" name="Picture 5">
              <a:extLst>
                <a:ext uri="{FF2B5EF4-FFF2-40B4-BE49-F238E27FC236}">
                  <a16:creationId xmlns:a16="http://schemas.microsoft.com/office/drawing/2014/main" id="{2F9EDD24-A1E4-4ABA-A967-ECDB2F9C7295}"/>
                </a:ext>
              </a:extLst>
            </p:cNvPr>
            <p:cNvPicPr>
              <a:picLocks noChangeAspect="1"/>
            </p:cNvPicPr>
            <p:nvPr/>
          </p:nvPicPr>
          <p:blipFill>
            <a:blip r:embed="rId3"/>
            <a:stretch>
              <a:fillRect/>
            </a:stretch>
          </p:blipFill>
          <p:spPr>
            <a:xfrm>
              <a:off x="2918857" y="1446901"/>
              <a:ext cx="897395" cy="1357598"/>
            </a:xfrm>
            <a:prstGeom prst="rect">
              <a:avLst/>
            </a:prstGeom>
          </p:spPr>
        </p:pic>
        <p:pic>
          <p:nvPicPr>
            <p:cNvPr id="15" name="Picture 14">
              <a:extLst>
                <a:ext uri="{FF2B5EF4-FFF2-40B4-BE49-F238E27FC236}">
                  <a16:creationId xmlns:a16="http://schemas.microsoft.com/office/drawing/2014/main" id="{17992BE7-29CC-4621-B3CB-8BBB679FF9F1}"/>
                </a:ext>
              </a:extLst>
            </p:cNvPr>
            <p:cNvPicPr>
              <a:picLocks noChangeAspect="1"/>
            </p:cNvPicPr>
            <p:nvPr/>
          </p:nvPicPr>
          <p:blipFill>
            <a:blip r:embed="rId4"/>
            <a:stretch>
              <a:fillRect/>
            </a:stretch>
          </p:blipFill>
          <p:spPr>
            <a:xfrm>
              <a:off x="3642826" y="2611864"/>
              <a:ext cx="50014" cy="275075"/>
            </a:xfrm>
            <a:prstGeom prst="rect">
              <a:avLst/>
            </a:prstGeom>
          </p:spPr>
        </p:pic>
        <p:cxnSp>
          <p:nvCxnSpPr>
            <p:cNvPr id="17" name="Straight Connector 16">
              <a:extLst>
                <a:ext uri="{FF2B5EF4-FFF2-40B4-BE49-F238E27FC236}">
                  <a16:creationId xmlns:a16="http://schemas.microsoft.com/office/drawing/2014/main" id="{9674089C-71ED-45F2-BEEF-8D1CA270171A}"/>
                </a:ext>
              </a:extLst>
            </p:cNvPr>
            <p:cNvCxnSpPr/>
            <p:nvPr/>
          </p:nvCxnSpPr>
          <p:spPr>
            <a:xfrm>
              <a:off x="3064941" y="2590015"/>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E092C18-9176-40C7-8D08-31424B5BCE0F}"/>
                </a:ext>
              </a:extLst>
            </p:cNvPr>
            <p:cNvCxnSpPr>
              <a:cxnSpLocks/>
            </p:cNvCxnSpPr>
            <p:nvPr/>
          </p:nvCxnSpPr>
          <p:spPr>
            <a:xfrm rot="5400000">
              <a:off x="3064576" y="2586616"/>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37CAA146-F2D3-4B20-A622-5A7DC9BDDC01}"/>
                </a:ext>
              </a:extLst>
            </p:cNvPr>
            <p:cNvPicPr>
              <a:picLocks noChangeAspect="1"/>
            </p:cNvPicPr>
            <p:nvPr/>
          </p:nvPicPr>
          <p:blipFill>
            <a:blip r:embed="rId5"/>
            <a:stretch>
              <a:fillRect/>
            </a:stretch>
          </p:blipFill>
          <p:spPr>
            <a:xfrm>
              <a:off x="3755406" y="2587694"/>
              <a:ext cx="60845" cy="1080000"/>
            </a:xfrm>
            <a:prstGeom prst="rect">
              <a:avLst/>
            </a:prstGeom>
          </p:spPr>
        </p:pic>
      </p:grpSp>
      <p:sp>
        <p:nvSpPr>
          <p:cNvPr id="42" name="TextBox 41">
            <a:extLst>
              <a:ext uri="{FF2B5EF4-FFF2-40B4-BE49-F238E27FC236}">
                <a16:creationId xmlns:a16="http://schemas.microsoft.com/office/drawing/2014/main" id="{80A1A9D3-10D2-4A51-B21F-D8A65BDF75B6}"/>
              </a:ext>
            </a:extLst>
          </p:cNvPr>
          <p:cNvSpPr txBox="1"/>
          <p:nvPr/>
        </p:nvSpPr>
        <p:spPr>
          <a:xfrm>
            <a:off x="4382104" y="2255045"/>
            <a:ext cx="745717" cy="748795"/>
          </a:xfrm>
          <a:prstGeom prst="rect">
            <a:avLst/>
          </a:prstGeom>
          <a:noFill/>
        </p:spPr>
        <p:txBody>
          <a:bodyPr wrap="none" rtlCol="0">
            <a:spAutoFit/>
          </a:bodyPr>
          <a:lstStyle/>
          <a:p>
            <a:r>
              <a:rPr lang="de-DE" sz="2133" dirty="0">
                <a:latin typeface="Calibri Light" panose="020F0302020204030204" pitchFamily="34" charset="0"/>
                <a:cs typeface="Calibri Light" panose="020F0302020204030204" pitchFamily="34" charset="0"/>
              </a:rPr>
              <a:t>CuO</a:t>
            </a:r>
            <a:r>
              <a:rPr lang="de-DE" sz="2133" baseline="-25000" dirty="0">
                <a:latin typeface="Calibri Light" panose="020F0302020204030204" pitchFamily="34" charset="0"/>
                <a:cs typeface="Calibri Light" panose="020F0302020204030204" pitchFamily="34" charset="0"/>
              </a:rPr>
              <a:t>2</a:t>
            </a:r>
          </a:p>
          <a:p>
            <a:r>
              <a:rPr lang="de-DE" sz="2133" baseline="-25000" dirty="0" err="1">
                <a:latin typeface="Calibri Light" panose="020F0302020204030204" pitchFamily="34" charset="0"/>
                <a:cs typeface="Calibri Light" panose="020F0302020204030204" pitchFamily="34" charset="0"/>
              </a:rPr>
              <a:t>bilayer</a:t>
            </a:r>
            <a:endParaRPr lang="de-DE" sz="2133" dirty="0">
              <a:latin typeface="Calibri Light" panose="020F0302020204030204" pitchFamily="34" charset="0"/>
              <a:cs typeface="Calibri Light" panose="020F0302020204030204" pitchFamily="34" charset="0"/>
            </a:endParaRPr>
          </a:p>
        </p:txBody>
      </p:sp>
      <p:sp>
        <p:nvSpPr>
          <p:cNvPr id="43" name="TextBox 42">
            <a:extLst>
              <a:ext uri="{FF2B5EF4-FFF2-40B4-BE49-F238E27FC236}">
                <a16:creationId xmlns:a16="http://schemas.microsoft.com/office/drawing/2014/main" id="{08D6EA48-59AA-41C1-B10A-9413C712A6D7}"/>
              </a:ext>
            </a:extLst>
          </p:cNvPr>
          <p:cNvSpPr txBox="1"/>
          <p:nvPr/>
        </p:nvSpPr>
        <p:spPr>
          <a:xfrm>
            <a:off x="4254075" y="3228945"/>
            <a:ext cx="972317" cy="420564"/>
          </a:xfrm>
          <a:prstGeom prst="rect">
            <a:avLst/>
          </a:prstGeom>
          <a:noFill/>
        </p:spPr>
        <p:txBody>
          <a:bodyPr wrap="none" rtlCol="0">
            <a:spAutoFit/>
          </a:bodyPr>
          <a:lstStyle/>
          <a:p>
            <a:r>
              <a:rPr lang="de-DE" sz="2133" baseline="-25000" dirty="0" err="1">
                <a:latin typeface="Calibri Light" panose="020F0302020204030204" pitchFamily="34" charset="0"/>
                <a:cs typeface="Calibri Light" panose="020F0302020204030204" pitchFamily="34" charset="0"/>
              </a:rPr>
              <a:t>chain</a:t>
            </a:r>
            <a:r>
              <a:rPr lang="de-DE" sz="2133" baseline="-25000" dirty="0">
                <a:latin typeface="Calibri Light" panose="020F0302020204030204" pitchFamily="34" charset="0"/>
                <a:cs typeface="Calibri Light" panose="020F0302020204030204" pitchFamily="34" charset="0"/>
              </a:rPr>
              <a:t> </a:t>
            </a:r>
            <a:r>
              <a:rPr lang="de-DE" sz="2133" baseline="-25000" dirty="0" err="1">
                <a:latin typeface="Calibri Light" panose="020F0302020204030204" pitchFamily="34" charset="0"/>
                <a:cs typeface="Calibri Light" panose="020F0302020204030204" pitchFamily="34" charset="0"/>
              </a:rPr>
              <a:t>layer</a:t>
            </a:r>
            <a:endParaRPr lang="de-DE" sz="2133" dirty="0">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40AF78A2-2E4F-4870-9C72-5BBA510AC8D9}"/>
              </a:ext>
            </a:extLst>
          </p:cNvPr>
          <p:cNvSpPr txBox="1"/>
          <p:nvPr/>
        </p:nvSpPr>
        <p:spPr>
          <a:xfrm>
            <a:off x="1625166" y="3169811"/>
            <a:ext cx="1212703" cy="639406"/>
          </a:xfrm>
          <a:prstGeom prst="rect">
            <a:avLst/>
          </a:prstGeom>
          <a:noFill/>
        </p:spPr>
        <p:txBody>
          <a:bodyPr wrap="none" rtlCol="0">
            <a:spAutoFit/>
          </a:bodyPr>
          <a:lstStyle/>
          <a:p>
            <a:pPr algn="ctr"/>
            <a:r>
              <a:rPr lang="de-DE" sz="2133" baseline="-25000" dirty="0" err="1">
                <a:solidFill>
                  <a:srgbClr val="C00000"/>
                </a:solidFill>
                <a:latin typeface="Calibri Light" panose="020F0302020204030204" pitchFamily="34" charset="0"/>
                <a:cs typeface="Calibri Light" panose="020F0302020204030204" pitchFamily="34" charset="0"/>
              </a:rPr>
              <a:t>defect</a:t>
            </a:r>
            <a:r>
              <a:rPr lang="de-DE" sz="2133" baseline="-25000" dirty="0">
                <a:latin typeface="Calibri Light" panose="020F0302020204030204" pitchFamily="34" charset="0"/>
                <a:cs typeface="Calibri Light" panose="020F0302020204030204" pitchFamily="34" charset="0"/>
              </a:rPr>
              <a:t> </a:t>
            </a:r>
            <a:r>
              <a:rPr lang="de-DE" sz="2133" baseline="-25000" dirty="0" err="1">
                <a:latin typeface="Calibri Light" panose="020F0302020204030204" pitchFamily="34" charset="0"/>
                <a:cs typeface="Calibri Light" panose="020F0302020204030204" pitchFamily="34" charset="0"/>
              </a:rPr>
              <a:t>pins</a:t>
            </a:r>
            <a:endParaRPr lang="de-DE" sz="2133" baseline="-25000" dirty="0">
              <a:latin typeface="Calibri Light" panose="020F0302020204030204" pitchFamily="34" charset="0"/>
              <a:cs typeface="Calibri Light" panose="020F0302020204030204" pitchFamily="34" charset="0"/>
            </a:endParaRPr>
          </a:p>
          <a:p>
            <a:pPr algn="ctr"/>
            <a:r>
              <a:rPr lang="de-DE" sz="2133" baseline="-25000" dirty="0">
                <a:latin typeface="Calibri Light" panose="020F0302020204030204" pitchFamily="34" charset="0"/>
                <a:cs typeface="Calibri Light" panose="020F0302020204030204" pitchFamily="34" charset="0"/>
              </a:rPr>
              <a:t> CDW </a:t>
            </a:r>
            <a:r>
              <a:rPr lang="de-DE" sz="2133" baseline="-25000" dirty="0" err="1">
                <a:latin typeface="Calibri Light" panose="020F0302020204030204" pitchFamily="34" charset="0"/>
                <a:cs typeface="Calibri Light" panose="020F0302020204030204" pitchFamily="34" charset="0"/>
              </a:rPr>
              <a:t>maxima</a:t>
            </a:r>
            <a:endParaRPr lang="de-DE" sz="2133" dirty="0">
              <a:latin typeface="Calibri Light" panose="020F0302020204030204" pitchFamily="34" charset="0"/>
              <a:cs typeface="Calibri Light" panose="020F0302020204030204" pitchFamily="34" charset="0"/>
            </a:endParaRPr>
          </a:p>
        </p:txBody>
      </p:sp>
      <p:sp>
        <p:nvSpPr>
          <p:cNvPr id="37" name="Rectangle 36">
            <a:extLst>
              <a:ext uri="{FF2B5EF4-FFF2-40B4-BE49-F238E27FC236}">
                <a16:creationId xmlns:a16="http://schemas.microsoft.com/office/drawing/2014/main" id="{E4D842D7-AD27-4500-A62C-E3D559230DCA}"/>
              </a:ext>
            </a:extLst>
          </p:cNvPr>
          <p:cNvSpPr/>
          <p:nvPr/>
        </p:nvSpPr>
        <p:spPr>
          <a:xfrm>
            <a:off x="2965180" y="1706699"/>
            <a:ext cx="1318009" cy="3730924"/>
          </a:xfrm>
          <a:prstGeom prst="rect">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147EEC3D-3FC5-4EEB-BC40-AD11C11D4025}"/>
              </a:ext>
            </a:extLst>
          </p:cNvPr>
          <p:cNvPicPr>
            <a:picLocks noChangeAspect="1"/>
          </p:cNvPicPr>
          <p:nvPr/>
        </p:nvPicPr>
        <p:blipFill>
          <a:blip r:embed="rId6"/>
          <a:stretch>
            <a:fillRect/>
          </a:stretch>
        </p:blipFill>
        <p:spPr>
          <a:xfrm>
            <a:off x="3027076" y="2773671"/>
            <a:ext cx="1216800" cy="251167"/>
          </a:xfrm>
          <a:prstGeom prst="rect">
            <a:avLst/>
          </a:prstGeom>
        </p:spPr>
      </p:pic>
      <p:pic>
        <p:nvPicPr>
          <p:cNvPr id="12" name="Picture 11">
            <a:extLst>
              <a:ext uri="{FF2B5EF4-FFF2-40B4-BE49-F238E27FC236}">
                <a16:creationId xmlns:a16="http://schemas.microsoft.com/office/drawing/2014/main" id="{3299AF0D-EFE9-4829-B6EB-FC13E573429E}"/>
              </a:ext>
            </a:extLst>
          </p:cNvPr>
          <p:cNvPicPr>
            <a:picLocks noChangeAspect="1"/>
          </p:cNvPicPr>
          <p:nvPr/>
        </p:nvPicPr>
        <p:blipFill>
          <a:blip r:embed="rId6"/>
          <a:stretch>
            <a:fillRect/>
          </a:stretch>
        </p:blipFill>
        <p:spPr>
          <a:xfrm flipV="1">
            <a:off x="3033041" y="4682866"/>
            <a:ext cx="1216800" cy="251167"/>
          </a:xfrm>
          <a:prstGeom prst="rect">
            <a:avLst/>
          </a:prstGeom>
        </p:spPr>
      </p:pic>
      <p:cxnSp>
        <p:nvCxnSpPr>
          <p:cNvPr id="21" name="Straight Connector 20">
            <a:extLst>
              <a:ext uri="{FF2B5EF4-FFF2-40B4-BE49-F238E27FC236}">
                <a16:creationId xmlns:a16="http://schemas.microsoft.com/office/drawing/2014/main" id="{7FB548B8-9E32-495E-921D-3A085B9504DD}"/>
              </a:ext>
            </a:extLst>
          </p:cNvPr>
          <p:cNvCxnSpPr/>
          <p:nvPr/>
        </p:nvCxnSpPr>
        <p:spPr>
          <a:xfrm>
            <a:off x="3533522" y="3504945"/>
            <a:ext cx="173180" cy="1527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225C50F-A5DE-4C52-AAEA-046717AE87F0}"/>
              </a:ext>
            </a:extLst>
          </p:cNvPr>
          <p:cNvCxnSpPr>
            <a:cxnSpLocks/>
          </p:cNvCxnSpPr>
          <p:nvPr/>
        </p:nvCxnSpPr>
        <p:spPr>
          <a:xfrm rot="5400000">
            <a:off x="3536332" y="3506444"/>
            <a:ext cx="166224" cy="1591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3D717188-A72A-492B-B7ED-3BDA920944CD}"/>
              </a:ext>
            </a:extLst>
          </p:cNvPr>
          <p:cNvPicPr>
            <a:picLocks noChangeAspect="1"/>
          </p:cNvPicPr>
          <p:nvPr/>
        </p:nvPicPr>
        <p:blipFill>
          <a:blip r:embed="rId6"/>
          <a:stretch>
            <a:fillRect/>
          </a:stretch>
        </p:blipFill>
        <p:spPr>
          <a:xfrm>
            <a:off x="3033041" y="4134323"/>
            <a:ext cx="1216800" cy="251167"/>
          </a:xfrm>
          <a:prstGeom prst="rect">
            <a:avLst/>
          </a:prstGeom>
        </p:spPr>
      </p:pic>
      <p:pic>
        <p:nvPicPr>
          <p:cNvPr id="24" name="Picture 23">
            <a:extLst>
              <a:ext uri="{FF2B5EF4-FFF2-40B4-BE49-F238E27FC236}">
                <a16:creationId xmlns:a16="http://schemas.microsoft.com/office/drawing/2014/main" id="{4BB66815-297E-436D-869B-2720DB79C794}"/>
              </a:ext>
            </a:extLst>
          </p:cNvPr>
          <p:cNvPicPr>
            <a:picLocks noChangeAspect="1"/>
          </p:cNvPicPr>
          <p:nvPr/>
        </p:nvPicPr>
        <p:blipFill>
          <a:blip r:embed="rId6"/>
          <a:stretch>
            <a:fillRect/>
          </a:stretch>
        </p:blipFill>
        <p:spPr>
          <a:xfrm flipV="1">
            <a:off x="3027076" y="2233490"/>
            <a:ext cx="1216800" cy="251167"/>
          </a:xfrm>
          <a:prstGeom prst="rect">
            <a:avLst/>
          </a:prstGeom>
        </p:spPr>
      </p:pic>
      <p:sp>
        <p:nvSpPr>
          <p:cNvPr id="39" name="TextBox 38">
            <a:extLst>
              <a:ext uri="{FF2B5EF4-FFF2-40B4-BE49-F238E27FC236}">
                <a16:creationId xmlns:a16="http://schemas.microsoft.com/office/drawing/2014/main" id="{823D8554-EF9D-410F-922B-7351913D9679}"/>
              </a:ext>
            </a:extLst>
          </p:cNvPr>
          <p:cNvSpPr txBox="1"/>
          <p:nvPr/>
        </p:nvSpPr>
        <p:spPr>
          <a:xfrm>
            <a:off x="3221185" y="5705331"/>
            <a:ext cx="686406" cy="369332"/>
          </a:xfrm>
          <a:prstGeom prst="rect">
            <a:avLst/>
          </a:prstGeom>
          <a:noFill/>
        </p:spPr>
        <p:txBody>
          <a:bodyPr wrap="none" rtlCol="0">
            <a:spAutoFit/>
          </a:bodyPr>
          <a:lstStyle/>
          <a:p>
            <a:r>
              <a:rPr lang="de-DE" i="1" dirty="0">
                <a:latin typeface="Calibri Light" panose="020F0302020204030204" pitchFamily="34" charset="0"/>
                <a:cs typeface="Calibri Light" panose="020F0302020204030204" pitchFamily="34" charset="0"/>
              </a:rPr>
              <a:t>L</a:t>
            </a:r>
            <a:r>
              <a:rPr lang="de-DE" dirty="0">
                <a:latin typeface="Calibri Light" panose="020F0302020204030204" pitchFamily="34" charset="0"/>
                <a:cs typeface="Calibri Light" panose="020F0302020204030204" pitchFamily="34" charset="0"/>
              </a:rPr>
              <a:t>=0.5</a:t>
            </a:r>
          </a:p>
        </p:txBody>
      </p:sp>
      <p:cxnSp>
        <p:nvCxnSpPr>
          <p:cNvPr id="46" name="Straight Arrow Connector 45">
            <a:extLst>
              <a:ext uri="{FF2B5EF4-FFF2-40B4-BE49-F238E27FC236}">
                <a16:creationId xmlns:a16="http://schemas.microsoft.com/office/drawing/2014/main" id="{AB360902-F918-48E5-9F0D-F42B8C141283}"/>
              </a:ext>
            </a:extLst>
          </p:cNvPr>
          <p:cNvCxnSpPr/>
          <p:nvPr/>
        </p:nvCxnSpPr>
        <p:spPr>
          <a:xfrm flipV="1">
            <a:off x="3619440" y="3024841"/>
            <a:ext cx="0" cy="36828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00DC530-E302-4A98-BCF9-90FDA3DA1ACA}"/>
              </a:ext>
            </a:extLst>
          </p:cNvPr>
          <p:cNvCxnSpPr/>
          <p:nvPr/>
        </p:nvCxnSpPr>
        <p:spPr>
          <a:xfrm flipV="1">
            <a:off x="3617589" y="3737884"/>
            <a:ext cx="0" cy="368280"/>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4757000C-C431-4D2C-95F6-46C18B3C81AD}"/>
              </a:ext>
            </a:extLst>
          </p:cNvPr>
          <p:cNvSpPr txBox="1"/>
          <p:nvPr/>
        </p:nvSpPr>
        <p:spPr>
          <a:xfrm>
            <a:off x="2614908" y="1063199"/>
            <a:ext cx="2125325" cy="502766"/>
          </a:xfrm>
          <a:prstGeom prst="rect">
            <a:avLst/>
          </a:prstGeom>
          <a:noFill/>
        </p:spPr>
        <p:txBody>
          <a:bodyPr wrap="none" rtlCol="0">
            <a:spAutoFit/>
          </a:bodyPr>
          <a:lstStyle/>
          <a:p>
            <a:r>
              <a:rPr lang="de-DE" sz="2667" baseline="-25000" dirty="0">
                <a:latin typeface="Calibri Light" panose="020F0302020204030204" pitchFamily="34" charset="0"/>
                <a:cs typeface="Calibri Light" panose="020F0302020204030204" pitchFamily="34" charset="0"/>
              </a:rPr>
              <a:t>Short-range </a:t>
            </a:r>
            <a:r>
              <a:rPr lang="de-DE" sz="2667" baseline="-25000" dirty="0">
                <a:solidFill>
                  <a:schemeClr val="bg1">
                    <a:lumMod val="50000"/>
                  </a:schemeClr>
                </a:solidFill>
                <a:latin typeface="Calibri Light" panose="020F0302020204030204" pitchFamily="34" charset="0"/>
                <a:cs typeface="Calibri Light" panose="020F0302020204030204" pitchFamily="34" charset="0"/>
              </a:rPr>
              <a:t>2D</a:t>
            </a:r>
            <a:r>
              <a:rPr lang="de-DE" sz="2667" baseline="-25000" dirty="0">
                <a:latin typeface="Calibri Light" panose="020F0302020204030204" pitchFamily="34" charset="0"/>
                <a:cs typeface="Calibri Light" panose="020F0302020204030204" pitchFamily="34" charset="0"/>
              </a:rPr>
              <a:t> CDW </a:t>
            </a:r>
            <a:endParaRPr lang="de-DE" sz="2667" dirty="0">
              <a:latin typeface="Calibri Light" panose="020F0302020204030204" pitchFamily="34" charset="0"/>
              <a:cs typeface="Calibri Light" panose="020F0302020204030204" pitchFamily="34" charset="0"/>
            </a:endParaRPr>
          </a:p>
        </p:txBody>
      </p:sp>
      <p:sp>
        <p:nvSpPr>
          <p:cNvPr id="55" name="ZoneTexte 13">
            <a:extLst>
              <a:ext uri="{FF2B5EF4-FFF2-40B4-BE49-F238E27FC236}">
                <a16:creationId xmlns:a16="http://schemas.microsoft.com/office/drawing/2014/main" id="{76DEBA7A-7AA4-474F-8785-76BBE03D38C9}"/>
              </a:ext>
            </a:extLst>
          </p:cNvPr>
          <p:cNvSpPr txBox="1">
            <a:spLocks noChangeArrowheads="1"/>
          </p:cNvSpPr>
          <p:nvPr/>
        </p:nvSpPr>
        <p:spPr bwMode="auto">
          <a:xfrm>
            <a:off x="8915400" y="5705331"/>
            <a:ext cx="2815455" cy="524038"/>
          </a:xfrm>
          <a:prstGeom prst="rect">
            <a:avLst/>
          </a:prstGeom>
          <a:solidFill>
            <a:schemeClr val="bg2"/>
          </a:solidFill>
          <a:ln>
            <a:noFill/>
          </a:ln>
          <a:effectLst/>
        </p:spPr>
        <p:txBody>
          <a:bodyPr wrap="square" lIns="15188" tIns="0" rIns="15188" bIns="22781" anchor="ctr"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pPr>
            <a:r>
              <a:rPr lang="fr-FR" sz="1400" dirty="0">
                <a:solidFill>
                  <a:srgbClr val="404040"/>
                </a:solidFill>
                <a:latin typeface="Optima"/>
                <a:ea typeface="PMingLiU-ExtB"/>
                <a:cs typeface="Optima"/>
              </a:rPr>
              <a:t>Caplan </a:t>
            </a:r>
            <a:r>
              <a:rPr lang="fr-FR" sz="1400" i="1" dirty="0">
                <a:solidFill>
                  <a:srgbClr val="404040"/>
                </a:solidFill>
                <a:latin typeface="Optima"/>
                <a:ea typeface="PMingLiU-ExtB"/>
                <a:cs typeface="Optima"/>
              </a:rPr>
              <a:t>et al.,</a:t>
            </a:r>
            <a:r>
              <a:rPr lang="fr-FR" sz="1400" dirty="0">
                <a:solidFill>
                  <a:srgbClr val="404040"/>
                </a:solidFill>
                <a:latin typeface="Optima"/>
                <a:ea typeface="PMingLiU-ExtB"/>
                <a:cs typeface="Optima"/>
              </a:rPr>
              <a:t> PRL </a:t>
            </a:r>
            <a:r>
              <a:rPr lang="fr-FR" sz="1400" b="1" dirty="0">
                <a:solidFill>
                  <a:srgbClr val="404040"/>
                </a:solidFill>
                <a:latin typeface="Optima"/>
                <a:ea typeface="PMingLiU-ExtB"/>
                <a:cs typeface="Optima"/>
              </a:rPr>
              <a:t>119</a:t>
            </a:r>
            <a:r>
              <a:rPr lang="fr-FR" sz="1400" dirty="0">
                <a:solidFill>
                  <a:srgbClr val="404040"/>
                </a:solidFill>
                <a:latin typeface="Optima"/>
                <a:ea typeface="PMingLiU-ExtB"/>
                <a:cs typeface="Optima"/>
              </a:rPr>
              <a:t>, 107002 (2017)</a:t>
            </a:r>
          </a:p>
        </p:txBody>
      </p:sp>
      <p:sp>
        <p:nvSpPr>
          <p:cNvPr id="57" name="Left Brace 56">
            <a:extLst>
              <a:ext uri="{FF2B5EF4-FFF2-40B4-BE49-F238E27FC236}">
                <a16:creationId xmlns:a16="http://schemas.microsoft.com/office/drawing/2014/main" id="{C9418666-E1AD-462B-9EB5-272DB521F0F3}"/>
              </a:ext>
            </a:extLst>
          </p:cNvPr>
          <p:cNvSpPr/>
          <p:nvPr/>
        </p:nvSpPr>
        <p:spPr>
          <a:xfrm>
            <a:off x="5212254" y="2191450"/>
            <a:ext cx="118621" cy="897167"/>
          </a:xfrm>
          <a:prstGeom prst="lef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0" name="Left Brace 59">
            <a:extLst>
              <a:ext uri="{FF2B5EF4-FFF2-40B4-BE49-F238E27FC236}">
                <a16:creationId xmlns:a16="http://schemas.microsoft.com/office/drawing/2014/main" id="{00208476-034E-4376-8FA9-346062F0BEFC}"/>
              </a:ext>
            </a:extLst>
          </p:cNvPr>
          <p:cNvSpPr/>
          <p:nvPr/>
        </p:nvSpPr>
        <p:spPr>
          <a:xfrm>
            <a:off x="5218276" y="4087594"/>
            <a:ext cx="118725" cy="810661"/>
          </a:xfrm>
          <a:prstGeom prst="lef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96464096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DDE7EA-328B-E902-516A-3ECED9B6A2B3}"/>
              </a:ext>
            </a:extLst>
          </p:cNvPr>
          <p:cNvGrpSpPr/>
          <p:nvPr/>
        </p:nvGrpSpPr>
        <p:grpSpPr>
          <a:xfrm>
            <a:off x="5330875" y="1536815"/>
            <a:ext cx="1529279" cy="4180812"/>
            <a:chOff x="2918215" y="1446901"/>
            <a:chExt cx="898037" cy="2433590"/>
          </a:xfrm>
        </p:grpSpPr>
        <p:pic>
          <p:nvPicPr>
            <p:cNvPr id="13" name="Picture 12">
              <a:extLst>
                <a:ext uri="{FF2B5EF4-FFF2-40B4-BE49-F238E27FC236}">
                  <a16:creationId xmlns:a16="http://schemas.microsoft.com/office/drawing/2014/main" id="{4A492428-464A-4453-9086-58F191B3B5B8}"/>
                </a:ext>
              </a:extLst>
            </p:cNvPr>
            <p:cNvPicPr>
              <a:picLocks noChangeAspect="1"/>
            </p:cNvPicPr>
            <p:nvPr/>
          </p:nvPicPr>
          <p:blipFill>
            <a:blip r:embed="rId3"/>
            <a:stretch>
              <a:fillRect/>
            </a:stretch>
          </p:blipFill>
          <p:spPr>
            <a:xfrm>
              <a:off x="2918215" y="2522893"/>
              <a:ext cx="897395" cy="1357598"/>
            </a:xfrm>
            <a:prstGeom prst="rect">
              <a:avLst/>
            </a:prstGeom>
          </p:spPr>
        </p:pic>
        <p:pic>
          <p:nvPicPr>
            <p:cNvPr id="6" name="Picture 5">
              <a:extLst>
                <a:ext uri="{FF2B5EF4-FFF2-40B4-BE49-F238E27FC236}">
                  <a16:creationId xmlns:a16="http://schemas.microsoft.com/office/drawing/2014/main" id="{2F9EDD24-A1E4-4ABA-A967-ECDB2F9C7295}"/>
                </a:ext>
              </a:extLst>
            </p:cNvPr>
            <p:cNvPicPr>
              <a:picLocks noChangeAspect="1"/>
            </p:cNvPicPr>
            <p:nvPr/>
          </p:nvPicPr>
          <p:blipFill>
            <a:blip r:embed="rId3"/>
            <a:stretch>
              <a:fillRect/>
            </a:stretch>
          </p:blipFill>
          <p:spPr>
            <a:xfrm>
              <a:off x="2918857" y="1446901"/>
              <a:ext cx="897395" cy="1357598"/>
            </a:xfrm>
            <a:prstGeom prst="rect">
              <a:avLst/>
            </a:prstGeom>
          </p:spPr>
        </p:pic>
        <p:pic>
          <p:nvPicPr>
            <p:cNvPr id="15" name="Picture 14">
              <a:extLst>
                <a:ext uri="{FF2B5EF4-FFF2-40B4-BE49-F238E27FC236}">
                  <a16:creationId xmlns:a16="http://schemas.microsoft.com/office/drawing/2014/main" id="{17992BE7-29CC-4621-B3CB-8BBB679FF9F1}"/>
                </a:ext>
              </a:extLst>
            </p:cNvPr>
            <p:cNvPicPr>
              <a:picLocks noChangeAspect="1"/>
            </p:cNvPicPr>
            <p:nvPr/>
          </p:nvPicPr>
          <p:blipFill>
            <a:blip r:embed="rId4"/>
            <a:stretch>
              <a:fillRect/>
            </a:stretch>
          </p:blipFill>
          <p:spPr>
            <a:xfrm>
              <a:off x="3642826" y="2611864"/>
              <a:ext cx="50014" cy="275075"/>
            </a:xfrm>
            <a:prstGeom prst="rect">
              <a:avLst/>
            </a:prstGeom>
          </p:spPr>
        </p:pic>
        <p:cxnSp>
          <p:nvCxnSpPr>
            <p:cNvPr id="17" name="Straight Connector 16">
              <a:extLst>
                <a:ext uri="{FF2B5EF4-FFF2-40B4-BE49-F238E27FC236}">
                  <a16:creationId xmlns:a16="http://schemas.microsoft.com/office/drawing/2014/main" id="{9674089C-71ED-45F2-BEEF-8D1CA270171A}"/>
                </a:ext>
              </a:extLst>
            </p:cNvPr>
            <p:cNvCxnSpPr/>
            <p:nvPr/>
          </p:nvCxnSpPr>
          <p:spPr>
            <a:xfrm>
              <a:off x="3064941" y="2590015"/>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E092C18-9176-40C7-8D08-31424B5BCE0F}"/>
                </a:ext>
              </a:extLst>
            </p:cNvPr>
            <p:cNvCxnSpPr>
              <a:cxnSpLocks/>
            </p:cNvCxnSpPr>
            <p:nvPr/>
          </p:nvCxnSpPr>
          <p:spPr>
            <a:xfrm rot="5400000">
              <a:off x="3064576" y="2586616"/>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37CAA146-F2D3-4B20-A622-5A7DC9BDDC01}"/>
                </a:ext>
              </a:extLst>
            </p:cNvPr>
            <p:cNvPicPr>
              <a:picLocks noChangeAspect="1"/>
            </p:cNvPicPr>
            <p:nvPr/>
          </p:nvPicPr>
          <p:blipFill>
            <a:blip r:embed="rId5"/>
            <a:stretch>
              <a:fillRect/>
            </a:stretch>
          </p:blipFill>
          <p:spPr>
            <a:xfrm>
              <a:off x="3755406" y="2587694"/>
              <a:ext cx="60845" cy="1080000"/>
            </a:xfrm>
            <a:prstGeom prst="rect">
              <a:avLst/>
            </a:prstGeom>
          </p:spPr>
        </p:pic>
      </p:grpSp>
      <p:sp>
        <p:nvSpPr>
          <p:cNvPr id="42" name="TextBox 41">
            <a:extLst>
              <a:ext uri="{FF2B5EF4-FFF2-40B4-BE49-F238E27FC236}">
                <a16:creationId xmlns:a16="http://schemas.microsoft.com/office/drawing/2014/main" id="{80A1A9D3-10D2-4A51-B21F-D8A65BDF75B6}"/>
              </a:ext>
            </a:extLst>
          </p:cNvPr>
          <p:cNvSpPr txBox="1"/>
          <p:nvPr/>
        </p:nvSpPr>
        <p:spPr>
          <a:xfrm>
            <a:off x="4382104" y="2255045"/>
            <a:ext cx="745717" cy="748795"/>
          </a:xfrm>
          <a:prstGeom prst="rect">
            <a:avLst/>
          </a:prstGeom>
          <a:noFill/>
        </p:spPr>
        <p:txBody>
          <a:bodyPr wrap="none" rtlCol="0">
            <a:spAutoFit/>
          </a:bodyPr>
          <a:lstStyle/>
          <a:p>
            <a:r>
              <a:rPr lang="de-DE" sz="2133" dirty="0">
                <a:latin typeface="Calibri Light" panose="020F0302020204030204" pitchFamily="34" charset="0"/>
                <a:cs typeface="Calibri Light" panose="020F0302020204030204" pitchFamily="34" charset="0"/>
              </a:rPr>
              <a:t>CuO</a:t>
            </a:r>
            <a:r>
              <a:rPr lang="de-DE" sz="2133" baseline="-25000" dirty="0">
                <a:latin typeface="Calibri Light" panose="020F0302020204030204" pitchFamily="34" charset="0"/>
                <a:cs typeface="Calibri Light" panose="020F0302020204030204" pitchFamily="34" charset="0"/>
              </a:rPr>
              <a:t>2</a:t>
            </a:r>
          </a:p>
          <a:p>
            <a:r>
              <a:rPr lang="de-DE" sz="2133" baseline="-25000" dirty="0" err="1">
                <a:latin typeface="Calibri Light" panose="020F0302020204030204" pitchFamily="34" charset="0"/>
                <a:cs typeface="Calibri Light" panose="020F0302020204030204" pitchFamily="34" charset="0"/>
              </a:rPr>
              <a:t>bilayer</a:t>
            </a:r>
            <a:endParaRPr lang="de-DE" sz="2133" dirty="0">
              <a:latin typeface="Calibri Light" panose="020F0302020204030204" pitchFamily="34" charset="0"/>
              <a:cs typeface="Calibri Light" panose="020F0302020204030204" pitchFamily="34" charset="0"/>
            </a:endParaRPr>
          </a:p>
        </p:txBody>
      </p:sp>
      <p:sp>
        <p:nvSpPr>
          <p:cNvPr id="43" name="TextBox 42">
            <a:extLst>
              <a:ext uri="{FF2B5EF4-FFF2-40B4-BE49-F238E27FC236}">
                <a16:creationId xmlns:a16="http://schemas.microsoft.com/office/drawing/2014/main" id="{08D6EA48-59AA-41C1-B10A-9413C712A6D7}"/>
              </a:ext>
            </a:extLst>
          </p:cNvPr>
          <p:cNvSpPr txBox="1"/>
          <p:nvPr/>
        </p:nvSpPr>
        <p:spPr>
          <a:xfrm>
            <a:off x="4254075" y="3228945"/>
            <a:ext cx="972317" cy="420564"/>
          </a:xfrm>
          <a:prstGeom prst="rect">
            <a:avLst/>
          </a:prstGeom>
          <a:noFill/>
        </p:spPr>
        <p:txBody>
          <a:bodyPr wrap="none" rtlCol="0">
            <a:spAutoFit/>
          </a:bodyPr>
          <a:lstStyle/>
          <a:p>
            <a:r>
              <a:rPr lang="de-DE" sz="2133" baseline="-25000" dirty="0" err="1">
                <a:latin typeface="Calibri Light" panose="020F0302020204030204" pitchFamily="34" charset="0"/>
                <a:cs typeface="Calibri Light" panose="020F0302020204030204" pitchFamily="34" charset="0"/>
              </a:rPr>
              <a:t>chain</a:t>
            </a:r>
            <a:r>
              <a:rPr lang="de-DE" sz="2133" baseline="-25000" dirty="0">
                <a:latin typeface="Calibri Light" panose="020F0302020204030204" pitchFamily="34" charset="0"/>
                <a:cs typeface="Calibri Light" panose="020F0302020204030204" pitchFamily="34" charset="0"/>
              </a:rPr>
              <a:t> </a:t>
            </a:r>
            <a:r>
              <a:rPr lang="de-DE" sz="2133" baseline="-25000" dirty="0" err="1">
                <a:latin typeface="Calibri Light" panose="020F0302020204030204" pitchFamily="34" charset="0"/>
                <a:cs typeface="Calibri Light" panose="020F0302020204030204" pitchFamily="34" charset="0"/>
              </a:rPr>
              <a:t>layer</a:t>
            </a:r>
            <a:endParaRPr lang="de-DE" sz="2133" dirty="0">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40AF78A2-2E4F-4870-9C72-5BBA510AC8D9}"/>
              </a:ext>
            </a:extLst>
          </p:cNvPr>
          <p:cNvSpPr txBox="1"/>
          <p:nvPr/>
        </p:nvSpPr>
        <p:spPr>
          <a:xfrm>
            <a:off x="1625166" y="3169811"/>
            <a:ext cx="1212703" cy="639406"/>
          </a:xfrm>
          <a:prstGeom prst="rect">
            <a:avLst/>
          </a:prstGeom>
          <a:noFill/>
        </p:spPr>
        <p:txBody>
          <a:bodyPr wrap="none" rtlCol="0">
            <a:spAutoFit/>
          </a:bodyPr>
          <a:lstStyle/>
          <a:p>
            <a:pPr algn="ctr"/>
            <a:r>
              <a:rPr lang="de-DE" sz="2133" baseline="-25000" dirty="0" err="1">
                <a:solidFill>
                  <a:srgbClr val="C00000"/>
                </a:solidFill>
                <a:latin typeface="Calibri Light" panose="020F0302020204030204" pitchFamily="34" charset="0"/>
                <a:cs typeface="Calibri Light" panose="020F0302020204030204" pitchFamily="34" charset="0"/>
              </a:rPr>
              <a:t>defect</a:t>
            </a:r>
            <a:r>
              <a:rPr lang="de-DE" sz="2133" baseline="-25000" dirty="0">
                <a:latin typeface="Calibri Light" panose="020F0302020204030204" pitchFamily="34" charset="0"/>
                <a:cs typeface="Calibri Light" panose="020F0302020204030204" pitchFamily="34" charset="0"/>
              </a:rPr>
              <a:t> </a:t>
            </a:r>
            <a:r>
              <a:rPr lang="de-DE" sz="2133" baseline="-25000" dirty="0" err="1">
                <a:latin typeface="Calibri Light" panose="020F0302020204030204" pitchFamily="34" charset="0"/>
                <a:cs typeface="Calibri Light" panose="020F0302020204030204" pitchFamily="34" charset="0"/>
              </a:rPr>
              <a:t>pins</a:t>
            </a:r>
            <a:endParaRPr lang="de-DE" sz="2133" baseline="-25000" dirty="0">
              <a:latin typeface="Calibri Light" panose="020F0302020204030204" pitchFamily="34" charset="0"/>
              <a:cs typeface="Calibri Light" panose="020F0302020204030204" pitchFamily="34" charset="0"/>
            </a:endParaRPr>
          </a:p>
          <a:p>
            <a:pPr algn="ctr"/>
            <a:r>
              <a:rPr lang="de-DE" sz="2133" baseline="-25000" dirty="0">
                <a:latin typeface="Calibri Light" panose="020F0302020204030204" pitchFamily="34" charset="0"/>
                <a:cs typeface="Calibri Light" panose="020F0302020204030204" pitchFamily="34" charset="0"/>
              </a:rPr>
              <a:t> CDW </a:t>
            </a:r>
            <a:r>
              <a:rPr lang="de-DE" sz="2133" baseline="-25000" dirty="0" err="1">
                <a:latin typeface="Calibri Light" panose="020F0302020204030204" pitchFamily="34" charset="0"/>
                <a:cs typeface="Calibri Light" panose="020F0302020204030204" pitchFamily="34" charset="0"/>
              </a:rPr>
              <a:t>maxima</a:t>
            </a:r>
            <a:endParaRPr lang="de-DE" sz="2133" dirty="0">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358AB66E-22C3-3373-3600-81F941E04BCB}"/>
              </a:ext>
            </a:extLst>
          </p:cNvPr>
          <p:cNvGrpSpPr/>
          <p:nvPr/>
        </p:nvGrpSpPr>
        <p:grpSpPr>
          <a:xfrm>
            <a:off x="2965180" y="1706700"/>
            <a:ext cx="1318009" cy="4367963"/>
            <a:chOff x="1186889" y="1570116"/>
            <a:chExt cx="719629" cy="2484702"/>
          </a:xfrm>
        </p:grpSpPr>
        <p:sp>
          <p:nvSpPr>
            <p:cNvPr id="37" name="Rectangle 36">
              <a:extLst>
                <a:ext uri="{FF2B5EF4-FFF2-40B4-BE49-F238E27FC236}">
                  <a16:creationId xmlns:a16="http://schemas.microsoft.com/office/drawing/2014/main" id="{E4D842D7-AD27-4500-A62C-E3D559230DCA}"/>
                </a:ext>
              </a:extLst>
            </p:cNvPr>
            <p:cNvSpPr/>
            <p:nvPr/>
          </p:nvSpPr>
          <p:spPr>
            <a:xfrm>
              <a:off x="1186889" y="1570116"/>
              <a:ext cx="719629" cy="2122324"/>
            </a:xfrm>
            <a:prstGeom prst="rect">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Picture 10">
              <a:extLst>
                <a:ext uri="{FF2B5EF4-FFF2-40B4-BE49-F238E27FC236}">
                  <a16:creationId xmlns:a16="http://schemas.microsoft.com/office/drawing/2014/main" id="{147EEC3D-3FC5-4EEB-BC40-AD11C11D4025}"/>
                </a:ext>
              </a:extLst>
            </p:cNvPr>
            <p:cNvPicPr>
              <a:picLocks noChangeAspect="1"/>
            </p:cNvPicPr>
            <p:nvPr/>
          </p:nvPicPr>
          <p:blipFill>
            <a:blip r:embed="rId6"/>
            <a:stretch>
              <a:fillRect/>
            </a:stretch>
          </p:blipFill>
          <p:spPr>
            <a:xfrm>
              <a:off x="1220685" y="2177060"/>
              <a:ext cx="664369" cy="142875"/>
            </a:xfrm>
            <a:prstGeom prst="rect">
              <a:avLst/>
            </a:prstGeom>
          </p:spPr>
        </p:pic>
        <p:pic>
          <p:nvPicPr>
            <p:cNvPr id="12" name="Picture 11">
              <a:extLst>
                <a:ext uri="{FF2B5EF4-FFF2-40B4-BE49-F238E27FC236}">
                  <a16:creationId xmlns:a16="http://schemas.microsoft.com/office/drawing/2014/main" id="{3299AF0D-EFE9-4829-B6EB-FC13E573429E}"/>
                </a:ext>
              </a:extLst>
            </p:cNvPr>
            <p:cNvPicPr>
              <a:picLocks noChangeAspect="1"/>
            </p:cNvPicPr>
            <p:nvPr/>
          </p:nvPicPr>
          <p:blipFill>
            <a:blip r:embed="rId6"/>
            <a:stretch>
              <a:fillRect/>
            </a:stretch>
          </p:blipFill>
          <p:spPr>
            <a:xfrm flipV="1">
              <a:off x="1223942" y="3263099"/>
              <a:ext cx="664369" cy="142875"/>
            </a:xfrm>
            <a:prstGeom prst="rect">
              <a:avLst/>
            </a:prstGeom>
          </p:spPr>
        </p:pic>
        <p:cxnSp>
          <p:nvCxnSpPr>
            <p:cNvPr id="21" name="Straight Connector 20">
              <a:extLst>
                <a:ext uri="{FF2B5EF4-FFF2-40B4-BE49-F238E27FC236}">
                  <a16:creationId xmlns:a16="http://schemas.microsoft.com/office/drawing/2014/main" id="{7FB548B8-9E32-495E-921D-3A085B9504DD}"/>
                </a:ext>
              </a:extLst>
            </p:cNvPr>
            <p:cNvCxnSpPr/>
            <p:nvPr/>
          </p:nvCxnSpPr>
          <p:spPr>
            <a:xfrm>
              <a:off x="1497202" y="2593043"/>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225C50F-A5DE-4C52-AAEA-046717AE87F0}"/>
                </a:ext>
              </a:extLst>
            </p:cNvPr>
            <p:cNvCxnSpPr>
              <a:cxnSpLocks/>
            </p:cNvCxnSpPr>
            <p:nvPr/>
          </p:nvCxnSpPr>
          <p:spPr>
            <a:xfrm rot="5400000">
              <a:off x="1496838" y="2595713"/>
              <a:ext cx="94556" cy="868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3D717188-A72A-492B-B7ED-3BDA920944CD}"/>
                </a:ext>
              </a:extLst>
            </p:cNvPr>
            <p:cNvPicPr>
              <a:picLocks noChangeAspect="1"/>
            </p:cNvPicPr>
            <p:nvPr/>
          </p:nvPicPr>
          <p:blipFill>
            <a:blip r:embed="rId6"/>
            <a:stretch>
              <a:fillRect/>
            </a:stretch>
          </p:blipFill>
          <p:spPr>
            <a:xfrm>
              <a:off x="1223942" y="2951062"/>
              <a:ext cx="664369" cy="142875"/>
            </a:xfrm>
            <a:prstGeom prst="rect">
              <a:avLst/>
            </a:prstGeom>
          </p:spPr>
        </p:pic>
        <p:pic>
          <p:nvPicPr>
            <p:cNvPr id="24" name="Picture 23">
              <a:extLst>
                <a:ext uri="{FF2B5EF4-FFF2-40B4-BE49-F238E27FC236}">
                  <a16:creationId xmlns:a16="http://schemas.microsoft.com/office/drawing/2014/main" id="{4BB66815-297E-436D-869B-2720DB79C794}"/>
                </a:ext>
              </a:extLst>
            </p:cNvPr>
            <p:cNvPicPr>
              <a:picLocks noChangeAspect="1"/>
            </p:cNvPicPr>
            <p:nvPr/>
          </p:nvPicPr>
          <p:blipFill>
            <a:blip r:embed="rId6"/>
            <a:stretch>
              <a:fillRect/>
            </a:stretch>
          </p:blipFill>
          <p:spPr>
            <a:xfrm flipV="1">
              <a:off x="1220685" y="1869779"/>
              <a:ext cx="664369" cy="142875"/>
            </a:xfrm>
            <a:prstGeom prst="rect">
              <a:avLst/>
            </a:prstGeom>
          </p:spPr>
        </p:pic>
        <p:sp>
          <p:nvSpPr>
            <p:cNvPr id="39" name="TextBox 38">
              <a:extLst>
                <a:ext uri="{FF2B5EF4-FFF2-40B4-BE49-F238E27FC236}">
                  <a16:creationId xmlns:a16="http://schemas.microsoft.com/office/drawing/2014/main" id="{823D8554-EF9D-410F-922B-7351913D9679}"/>
                </a:ext>
              </a:extLst>
            </p:cNvPr>
            <p:cNvSpPr txBox="1"/>
            <p:nvPr/>
          </p:nvSpPr>
          <p:spPr>
            <a:xfrm>
              <a:off x="1326668" y="3844725"/>
              <a:ext cx="374776" cy="210093"/>
            </a:xfrm>
            <a:prstGeom prst="rect">
              <a:avLst/>
            </a:prstGeom>
            <a:noFill/>
          </p:spPr>
          <p:txBody>
            <a:bodyPr wrap="none" rtlCol="0">
              <a:spAutoFit/>
            </a:bodyPr>
            <a:lstStyle/>
            <a:p>
              <a:r>
                <a:rPr lang="de-DE" i="1" dirty="0">
                  <a:latin typeface="Calibri Light" panose="020F0302020204030204" pitchFamily="34" charset="0"/>
                  <a:cs typeface="Calibri Light" panose="020F0302020204030204" pitchFamily="34" charset="0"/>
                </a:rPr>
                <a:t>L</a:t>
              </a:r>
              <a:r>
                <a:rPr lang="de-DE" dirty="0">
                  <a:latin typeface="Calibri Light" panose="020F0302020204030204" pitchFamily="34" charset="0"/>
                  <a:cs typeface="Calibri Light" panose="020F0302020204030204" pitchFamily="34" charset="0"/>
                </a:rPr>
                <a:t>=0.5</a:t>
              </a:r>
            </a:p>
          </p:txBody>
        </p:sp>
        <p:cxnSp>
          <p:nvCxnSpPr>
            <p:cNvPr id="46" name="Straight Arrow Connector 45">
              <a:extLst>
                <a:ext uri="{FF2B5EF4-FFF2-40B4-BE49-F238E27FC236}">
                  <a16:creationId xmlns:a16="http://schemas.microsoft.com/office/drawing/2014/main" id="{AB360902-F918-48E5-9F0D-F42B8C141283}"/>
                </a:ext>
              </a:extLst>
            </p:cNvPr>
            <p:cNvCxnSpPr/>
            <p:nvPr/>
          </p:nvCxnSpPr>
          <p:spPr>
            <a:xfrm flipV="1">
              <a:off x="1544114" y="2319937"/>
              <a:ext cx="0" cy="20949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500DC530-E302-4A98-BCF9-90FDA3DA1ACA}"/>
                </a:ext>
              </a:extLst>
            </p:cNvPr>
            <p:cNvCxnSpPr/>
            <p:nvPr/>
          </p:nvCxnSpPr>
          <p:spPr>
            <a:xfrm flipV="1">
              <a:off x="1543103" y="2725549"/>
              <a:ext cx="0" cy="209495"/>
            </a:xfrm>
            <a:prstGeom prst="straightConnector1">
              <a:avLst/>
            </a:prstGeom>
            <a:ln>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7B971539-872A-ADFB-B527-22DDA322C826}"/>
              </a:ext>
            </a:extLst>
          </p:cNvPr>
          <p:cNvGrpSpPr/>
          <p:nvPr/>
        </p:nvGrpSpPr>
        <p:grpSpPr>
          <a:xfrm>
            <a:off x="7407527" y="1630415"/>
            <a:ext cx="1400815" cy="4449253"/>
            <a:chOff x="4838173" y="1557994"/>
            <a:chExt cx="719629" cy="2494430"/>
          </a:xfrm>
        </p:grpSpPr>
        <p:pic>
          <p:nvPicPr>
            <p:cNvPr id="36" name="Picture 35">
              <a:extLst>
                <a:ext uri="{FF2B5EF4-FFF2-40B4-BE49-F238E27FC236}">
                  <a16:creationId xmlns:a16="http://schemas.microsoft.com/office/drawing/2014/main" id="{C9C84D28-8D20-4F11-8661-4C5DC2752D03}"/>
                </a:ext>
              </a:extLst>
            </p:cNvPr>
            <p:cNvPicPr>
              <a:picLocks/>
            </p:cNvPicPr>
            <p:nvPr/>
          </p:nvPicPr>
          <p:blipFill>
            <a:blip r:embed="rId6"/>
            <a:stretch>
              <a:fillRect/>
            </a:stretch>
          </p:blipFill>
          <p:spPr>
            <a:xfrm rot="10800000" flipV="1">
              <a:off x="4890283" y="1825660"/>
              <a:ext cx="627750" cy="243000"/>
            </a:xfrm>
            <a:prstGeom prst="rect">
              <a:avLst/>
            </a:prstGeom>
          </p:spPr>
        </p:pic>
        <p:sp>
          <p:nvSpPr>
            <p:cNvPr id="38" name="Rectangle 37">
              <a:extLst>
                <a:ext uri="{FF2B5EF4-FFF2-40B4-BE49-F238E27FC236}">
                  <a16:creationId xmlns:a16="http://schemas.microsoft.com/office/drawing/2014/main" id="{26043344-DA00-421B-BCBB-8852C4F998EE}"/>
                </a:ext>
              </a:extLst>
            </p:cNvPr>
            <p:cNvSpPr/>
            <p:nvPr/>
          </p:nvSpPr>
          <p:spPr>
            <a:xfrm>
              <a:off x="4838173" y="1557994"/>
              <a:ext cx="719629" cy="1080000"/>
            </a:xfrm>
            <a:prstGeom prst="rect">
              <a:avLst/>
            </a:prstGeom>
            <a:noFill/>
            <a:ln>
              <a:solidFill>
                <a:schemeClr val="bg1">
                  <a:lumMod val="6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TextBox 39">
              <a:extLst>
                <a:ext uri="{FF2B5EF4-FFF2-40B4-BE49-F238E27FC236}">
                  <a16:creationId xmlns:a16="http://schemas.microsoft.com/office/drawing/2014/main" id="{87E72AF0-BE4E-4920-9F7C-D5C799D5FF08}"/>
                </a:ext>
              </a:extLst>
            </p:cNvPr>
            <p:cNvSpPr txBox="1"/>
            <p:nvPr/>
          </p:nvSpPr>
          <p:spPr>
            <a:xfrm>
              <a:off x="5066790" y="3845362"/>
              <a:ext cx="263684" cy="207062"/>
            </a:xfrm>
            <a:prstGeom prst="rect">
              <a:avLst/>
            </a:prstGeom>
            <a:noFill/>
          </p:spPr>
          <p:txBody>
            <a:bodyPr wrap="none" rtlCol="0">
              <a:spAutoFit/>
            </a:bodyPr>
            <a:lstStyle/>
            <a:p>
              <a:r>
                <a:rPr lang="de-DE" i="1" dirty="0">
                  <a:latin typeface="Calibri Light" panose="020F0302020204030204" pitchFamily="34" charset="0"/>
                  <a:cs typeface="Calibri Light" panose="020F0302020204030204" pitchFamily="34" charset="0"/>
                </a:rPr>
                <a:t>L</a:t>
              </a:r>
              <a:r>
                <a:rPr lang="de-DE" dirty="0">
                  <a:latin typeface="Calibri Light" panose="020F0302020204030204" pitchFamily="34" charset="0"/>
                  <a:cs typeface="Calibri Light" panose="020F0302020204030204" pitchFamily="34" charset="0"/>
                </a:rPr>
                <a:t>=1</a:t>
              </a:r>
            </a:p>
          </p:txBody>
        </p:sp>
        <p:pic>
          <p:nvPicPr>
            <p:cNvPr id="49" name="Picture 48">
              <a:extLst>
                <a:ext uri="{FF2B5EF4-FFF2-40B4-BE49-F238E27FC236}">
                  <a16:creationId xmlns:a16="http://schemas.microsoft.com/office/drawing/2014/main" id="{3E4595DC-1100-466E-9368-FC0AE986A507}"/>
                </a:ext>
              </a:extLst>
            </p:cNvPr>
            <p:cNvPicPr>
              <a:picLocks/>
            </p:cNvPicPr>
            <p:nvPr/>
          </p:nvPicPr>
          <p:blipFill>
            <a:blip r:embed="rId6"/>
            <a:stretch>
              <a:fillRect/>
            </a:stretch>
          </p:blipFill>
          <p:spPr>
            <a:xfrm flipV="1">
              <a:off x="4896352" y="2154050"/>
              <a:ext cx="627750" cy="243000"/>
            </a:xfrm>
            <a:prstGeom prst="rect">
              <a:avLst/>
            </a:prstGeom>
          </p:spPr>
        </p:pic>
        <p:pic>
          <p:nvPicPr>
            <p:cNvPr id="50" name="Picture 49">
              <a:extLst>
                <a:ext uri="{FF2B5EF4-FFF2-40B4-BE49-F238E27FC236}">
                  <a16:creationId xmlns:a16="http://schemas.microsoft.com/office/drawing/2014/main" id="{19DA3356-D1FA-4B3E-AB01-B4250EF6D86F}"/>
                </a:ext>
              </a:extLst>
            </p:cNvPr>
            <p:cNvPicPr>
              <a:picLocks/>
            </p:cNvPicPr>
            <p:nvPr/>
          </p:nvPicPr>
          <p:blipFill>
            <a:blip r:embed="rId6"/>
            <a:stretch>
              <a:fillRect/>
            </a:stretch>
          </p:blipFill>
          <p:spPr>
            <a:xfrm rot="10800000" flipV="1">
              <a:off x="4889272" y="2886724"/>
              <a:ext cx="627750" cy="243000"/>
            </a:xfrm>
            <a:prstGeom prst="rect">
              <a:avLst/>
            </a:prstGeom>
          </p:spPr>
        </p:pic>
        <p:pic>
          <p:nvPicPr>
            <p:cNvPr id="51" name="Picture 50">
              <a:extLst>
                <a:ext uri="{FF2B5EF4-FFF2-40B4-BE49-F238E27FC236}">
                  <a16:creationId xmlns:a16="http://schemas.microsoft.com/office/drawing/2014/main" id="{043F4D63-E436-4911-9184-6752FDCEC431}"/>
                </a:ext>
              </a:extLst>
            </p:cNvPr>
            <p:cNvPicPr>
              <a:picLocks/>
            </p:cNvPicPr>
            <p:nvPr/>
          </p:nvPicPr>
          <p:blipFill>
            <a:blip r:embed="rId6"/>
            <a:stretch>
              <a:fillRect/>
            </a:stretch>
          </p:blipFill>
          <p:spPr>
            <a:xfrm flipV="1">
              <a:off x="4895341" y="3215114"/>
              <a:ext cx="627750" cy="243000"/>
            </a:xfrm>
            <a:prstGeom prst="rect">
              <a:avLst/>
            </a:prstGeom>
          </p:spPr>
        </p:pic>
        <p:cxnSp>
          <p:nvCxnSpPr>
            <p:cNvPr id="48" name="Straight Arrow Connector 47">
              <a:extLst>
                <a:ext uri="{FF2B5EF4-FFF2-40B4-BE49-F238E27FC236}">
                  <a16:creationId xmlns:a16="http://schemas.microsoft.com/office/drawing/2014/main" id="{29D112CE-5709-480C-9E30-29A818C85AAB}"/>
                </a:ext>
              </a:extLst>
            </p:cNvPr>
            <p:cNvCxnSpPr/>
            <p:nvPr/>
          </p:nvCxnSpPr>
          <p:spPr>
            <a:xfrm flipV="1">
              <a:off x="5206045" y="2419812"/>
              <a:ext cx="0" cy="432000"/>
            </a:xfrm>
            <a:prstGeom prst="straightConnector1">
              <a:avLst/>
            </a:prstGeom>
            <a:ln>
              <a:solidFill>
                <a:schemeClr val="accent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a:extLst>
              <a:ext uri="{FF2B5EF4-FFF2-40B4-BE49-F238E27FC236}">
                <a16:creationId xmlns:a16="http://schemas.microsoft.com/office/drawing/2014/main" id="{F372F862-D6B3-4AC7-8AE8-B2E1F3AFAFF9}"/>
              </a:ext>
            </a:extLst>
          </p:cNvPr>
          <p:cNvSpPr txBox="1"/>
          <p:nvPr/>
        </p:nvSpPr>
        <p:spPr>
          <a:xfrm>
            <a:off x="8889130" y="3240326"/>
            <a:ext cx="1607042" cy="639406"/>
          </a:xfrm>
          <a:prstGeom prst="rect">
            <a:avLst/>
          </a:prstGeom>
          <a:noFill/>
        </p:spPr>
        <p:txBody>
          <a:bodyPr wrap="none" rtlCol="0">
            <a:spAutoFit/>
          </a:bodyPr>
          <a:lstStyle/>
          <a:p>
            <a:pPr algn="ctr"/>
            <a:r>
              <a:rPr lang="de-DE" sz="2133" baseline="-25000" dirty="0">
                <a:latin typeface="Calibri Light" panose="020F0302020204030204" pitchFamily="34" charset="0"/>
                <a:cs typeface="Calibri Light" panose="020F0302020204030204" pitchFamily="34" charset="0"/>
              </a:rPr>
              <a:t>minimal</a:t>
            </a:r>
          </a:p>
          <a:p>
            <a:pPr algn="ctr"/>
            <a:r>
              <a:rPr lang="de-DE" sz="2133" baseline="-25000" dirty="0">
                <a:solidFill>
                  <a:srgbClr val="C00000"/>
                </a:solidFill>
                <a:latin typeface="Calibri Light" panose="020F0302020204030204" pitchFamily="34" charset="0"/>
                <a:cs typeface="Calibri Light" panose="020F0302020204030204" pitchFamily="34" charset="0"/>
              </a:rPr>
              <a:t> </a:t>
            </a:r>
            <a:r>
              <a:rPr lang="de-DE" sz="2133" baseline="-25000" dirty="0">
                <a:solidFill>
                  <a:srgbClr val="374B92"/>
                </a:solidFill>
                <a:latin typeface="Calibri Light" panose="020F0302020204030204" pitchFamily="34" charset="0"/>
                <a:cs typeface="Calibri Light" panose="020F0302020204030204" pitchFamily="34" charset="0"/>
              </a:rPr>
              <a:t>Coulomb </a:t>
            </a:r>
            <a:r>
              <a:rPr lang="de-DE" sz="2133" baseline="-25000" dirty="0" err="1">
                <a:solidFill>
                  <a:srgbClr val="374B92"/>
                </a:solidFill>
                <a:latin typeface="Calibri Light" panose="020F0302020204030204" pitchFamily="34" charset="0"/>
                <a:cs typeface="Calibri Light" panose="020F0302020204030204" pitchFamily="34" charset="0"/>
              </a:rPr>
              <a:t>repulsion</a:t>
            </a:r>
            <a:endParaRPr lang="de-DE" sz="2133" dirty="0">
              <a:solidFill>
                <a:srgbClr val="374B92"/>
              </a:solidFill>
              <a:latin typeface="Calibri Light" panose="020F0302020204030204" pitchFamily="34" charset="0"/>
              <a:cs typeface="Calibri Light" panose="020F0302020204030204" pitchFamily="34" charset="0"/>
            </a:endParaRPr>
          </a:p>
        </p:txBody>
      </p:sp>
      <p:sp>
        <p:nvSpPr>
          <p:cNvPr id="53" name="TextBox 52">
            <a:extLst>
              <a:ext uri="{FF2B5EF4-FFF2-40B4-BE49-F238E27FC236}">
                <a16:creationId xmlns:a16="http://schemas.microsoft.com/office/drawing/2014/main" id="{4757000C-C431-4D2C-95F6-46C18B3C81AD}"/>
              </a:ext>
            </a:extLst>
          </p:cNvPr>
          <p:cNvSpPr txBox="1"/>
          <p:nvPr/>
        </p:nvSpPr>
        <p:spPr>
          <a:xfrm>
            <a:off x="2609530" y="872987"/>
            <a:ext cx="2125325" cy="502766"/>
          </a:xfrm>
          <a:prstGeom prst="rect">
            <a:avLst/>
          </a:prstGeom>
          <a:noFill/>
        </p:spPr>
        <p:txBody>
          <a:bodyPr wrap="none" rtlCol="0">
            <a:spAutoFit/>
          </a:bodyPr>
          <a:lstStyle/>
          <a:p>
            <a:r>
              <a:rPr lang="de-DE" sz="2667" baseline="-25000" dirty="0">
                <a:latin typeface="Calibri Light" panose="020F0302020204030204" pitchFamily="34" charset="0"/>
                <a:cs typeface="Calibri Light" panose="020F0302020204030204" pitchFamily="34" charset="0"/>
              </a:rPr>
              <a:t>Short-range </a:t>
            </a:r>
            <a:r>
              <a:rPr lang="de-DE" sz="2667" baseline="-25000" dirty="0">
                <a:solidFill>
                  <a:schemeClr val="bg1">
                    <a:lumMod val="50000"/>
                  </a:schemeClr>
                </a:solidFill>
                <a:latin typeface="Calibri Light" panose="020F0302020204030204" pitchFamily="34" charset="0"/>
                <a:cs typeface="Calibri Light" panose="020F0302020204030204" pitchFamily="34" charset="0"/>
              </a:rPr>
              <a:t>2D</a:t>
            </a:r>
            <a:r>
              <a:rPr lang="de-DE" sz="2667" baseline="-25000" dirty="0">
                <a:latin typeface="Calibri Light" panose="020F0302020204030204" pitchFamily="34" charset="0"/>
                <a:cs typeface="Calibri Light" panose="020F0302020204030204" pitchFamily="34" charset="0"/>
              </a:rPr>
              <a:t> CDW </a:t>
            </a:r>
            <a:endParaRPr lang="de-DE" sz="2667" dirty="0">
              <a:latin typeface="Calibri Light" panose="020F0302020204030204" pitchFamily="34" charset="0"/>
              <a:cs typeface="Calibri Light" panose="020F0302020204030204" pitchFamily="34" charset="0"/>
            </a:endParaRPr>
          </a:p>
        </p:txBody>
      </p:sp>
      <p:sp>
        <p:nvSpPr>
          <p:cNvPr id="55" name="ZoneTexte 13">
            <a:extLst>
              <a:ext uri="{FF2B5EF4-FFF2-40B4-BE49-F238E27FC236}">
                <a16:creationId xmlns:a16="http://schemas.microsoft.com/office/drawing/2014/main" id="{76DEBA7A-7AA4-474F-8785-76BBE03D38C9}"/>
              </a:ext>
            </a:extLst>
          </p:cNvPr>
          <p:cNvSpPr txBox="1">
            <a:spLocks noChangeArrowheads="1"/>
          </p:cNvSpPr>
          <p:nvPr/>
        </p:nvSpPr>
        <p:spPr bwMode="auto">
          <a:xfrm>
            <a:off x="9088444" y="5737255"/>
            <a:ext cx="2815455" cy="524038"/>
          </a:xfrm>
          <a:prstGeom prst="rect">
            <a:avLst/>
          </a:prstGeom>
          <a:solidFill>
            <a:schemeClr val="bg2"/>
          </a:solidFill>
          <a:ln>
            <a:noFill/>
          </a:ln>
          <a:effectLst/>
        </p:spPr>
        <p:txBody>
          <a:bodyPr wrap="square" lIns="15188" tIns="0" rIns="15188" bIns="22781" anchor="ctr"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20000"/>
              </a:lnSpc>
            </a:pPr>
            <a:r>
              <a:rPr lang="fr-FR" sz="1400" dirty="0">
                <a:solidFill>
                  <a:srgbClr val="404040"/>
                </a:solidFill>
                <a:latin typeface="Optima"/>
                <a:ea typeface="PMingLiU-ExtB"/>
                <a:cs typeface="Optima"/>
              </a:rPr>
              <a:t>Caplan </a:t>
            </a:r>
            <a:r>
              <a:rPr lang="fr-FR" sz="1400" i="1" dirty="0">
                <a:solidFill>
                  <a:srgbClr val="404040"/>
                </a:solidFill>
                <a:latin typeface="Optima"/>
                <a:ea typeface="PMingLiU-ExtB"/>
                <a:cs typeface="Optima"/>
              </a:rPr>
              <a:t>et al.,</a:t>
            </a:r>
            <a:r>
              <a:rPr lang="fr-FR" sz="1400" dirty="0">
                <a:solidFill>
                  <a:srgbClr val="404040"/>
                </a:solidFill>
                <a:latin typeface="Optima"/>
                <a:ea typeface="PMingLiU-ExtB"/>
                <a:cs typeface="Optima"/>
              </a:rPr>
              <a:t> PRL </a:t>
            </a:r>
            <a:r>
              <a:rPr lang="fr-FR" sz="1400" b="1" dirty="0">
                <a:solidFill>
                  <a:srgbClr val="404040"/>
                </a:solidFill>
                <a:latin typeface="Optima"/>
                <a:ea typeface="PMingLiU-ExtB"/>
                <a:cs typeface="Optima"/>
              </a:rPr>
              <a:t>119</a:t>
            </a:r>
            <a:r>
              <a:rPr lang="fr-FR" sz="1400" dirty="0">
                <a:solidFill>
                  <a:srgbClr val="404040"/>
                </a:solidFill>
                <a:latin typeface="Optima"/>
                <a:ea typeface="PMingLiU-ExtB"/>
                <a:cs typeface="Optima"/>
              </a:rPr>
              <a:t>, 107002 (2017)</a:t>
            </a:r>
          </a:p>
        </p:txBody>
      </p:sp>
      <p:sp>
        <p:nvSpPr>
          <p:cNvPr id="56" name="TextBox 55">
            <a:extLst>
              <a:ext uri="{FF2B5EF4-FFF2-40B4-BE49-F238E27FC236}">
                <a16:creationId xmlns:a16="http://schemas.microsoft.com/office/drawing/2014/main" id="{02DE26D7-03A7-4D86-BD74-8E2F5AFB0B4F}"/>
              </a:ext>
            </a:extLst>
          </p:cNvPr>
          <p:cNvSpPr txBox="1"/>
          <p:nvPr/>
        </p:nvSpPr>
        <p:spPr>
          <a:xfrm>
            <a:off x="7121693" y="880037"/>
            <a:ext cx="2080249" cy="502766"/>
          </a:xfrm>
          <a:prstGeom prst="rect">
            <a:avLst/>
          </a:prstGeom>
          <a:noFill/>
        </p:spPr>
        <p:txBody>
          <a:bodyPr wrap="none" rtlCol="0">
            <a:spAutoFit/>
          </a:bodyPr>
          <a:lstStyle/>
          <a:p>
            <a:r>
              <a:rPr lang="de-DE" sz="2667" baseline="-25000" dirty="0">
                <a:latin typeface="Calibri Light" panose="020F0302020204030204" pitchFamily="34" charset="0"/>
                <a:cs typeface="Calibri Light" panose="020F0302020204030204" pitchFamily="34" charset="0"/>
              </a:rPr>
              <a:t>Long-range </a:t>
            </a:r>
            <a:r>
              <a:rPr lang="de-DE" sz="2667" baseline="-25000" dirty="0">
                <a:solidFill>
                  <a:schemeClr val="accent6">
                    <a:lumMod val="75000"/>
                  </a:schemeClr>
                </a:solidFill>
                <a:latin typeface="Calibri Light" panose="020F0302020204030204" pitchFamily="34" charset="0"/>
                <a:cs typeface="Calibri Light" panose="020F0302020204030204" pitchFamily="34" charset="0"/>
              </a:rPr>
              <a:t>3D</a:t>
            </a:r>
            <a:r>
              <a:rPr lang="de-DE" sz="2667" baseline="-25000" dirty="0">
                <a:latin typeface="Calibri Light" panose="020F0302020204030204" pitchFamily="34" charset="0"/>
                <a:cs typeface="Calibri Light" panose="020F0302020204030204" pitchFamily="34" charset="0"/>
              </a:rPr>
              <a:t> CDW </a:t>
            </a:r>
            <a:endParaRPr lang="de-DE" sz="2667" dirty="0">
              <a:latin typeface="Calibri Light" panose="020F0302020204030204" pitchFamily="34" charset="0"/>
              <a:cs typeface="Calibri Light" panose="020F0302020204030204" pitchFamily="34" charset="0"/>
            </a:endParaRPr>
          </a:p>
        </p:txBody>
      </p:sp>
      <p:sp>
        <p:nvSpPr>
          <p:cNvPr id="57" name="Left Brace 56">
            <a:extLst>
              <a:ext uri="{FF2B5EF4-FFF2-40B4-BE49-F238E27FC236}">
                <a16:creationId xmlns:a16="http://schemas.microsoft.com/office/drawing/2014/main" id="{C9418666-E1AD-462B-9EB5-272DB521F0F3}"/>
              </a:ext>
            </a:extLst>
          </p:cNvPr>
          <p:cNvSpPr/>
          <p:nvPr/>
        </p:nvSpPr>
        <p:spPr>
          <a:xfrm>
            <a:off x="5212254" y="2191450"/>
            <a:ext cx="118621" cy="897167"/>
          </a:xfrm>
          <a:prstGeom prst="lef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60" name="Left Brace 59">
            <a:extLst>
              <a:ext uri="{FF2B5EF4-FFF2-40B4-BE49-F238E27FC236}">
                <a16:creationId xmlns:a16="http://schemas.microsoft.com/office/drawing/2014/main" id="{00208476-034E-4376-8FA9-346062F0BEFC}"/>
              </a:ext>
            </a:extLst>
          </p:cNvPr>
          <p:cNvSpPr/>
          <p:nvPr/>
        </p:nvSpPr>
        <p:spPr>
          <a:xfrm>
            <a:off x="5218276" y="4087594"/>
            <a:ext cx="118725" cy="810661"/>
          </a:xfrm>
          <a:prstGeom prst="leftBrace">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7" name="ZoneTexte 1">
            <a:extLst>
              <a:ext uri="{FF2B5EF4-FFF2-40B4-BE49-F238E27FC236}">
                <a16:creationId xmlns:a16="http://schemas.microsoft.com/office/drawing/2014/main" id="{69CD9C18-10D2-5CAB-2D7D-A1DBC52F5020}"/>
              </a:ext>
            </a:extLst>
          </p:cNvPr>
          <p:cNvSpPr txBox="1"/>
          <p:nvPr/>
        </p:nvSpPr>
        <p:spPr>
          <a:xfrm>
            <a:off x="182962" y="449944"/>
            <a:ext cx="9144000" cy="707886"/>
          </a:xfrm>
          <a:prstGeom prst="rect">
            <a:avLst/>
          </a:prstGeom>
          <a:noFill/>
        </p:spPr>
        <p:txBody>
          <a:bodyPr wrap="square" rtlCol="0">
            <a:spAutoFit/>
          </a:bodyPr>
          <a:lstStyle/>
          <a:p>
            <a:r>
              <a:rPr lang="fr-FR" sz="4000" b="1" dirty="0" err="1">
                <a:solidFill>
                  <a:schemeClr val="tx2"/>
                </a:solidFill>
                <a:cs typeface="Arial" panose="020B0604020202020204" pitchFamily="34" charset="0"/>
              </a:rPr>
              <a:t>Dimensional</a:t>
            </a:r>
            <a:r>
              <a:rPr lang="fr-FR" sz="4000" b="1" dirty="0">
                <a:solidFill>
                  <a:schemeClr val="tx2"/>
                </a:solidFill>
                <a:cs typeface="Arial" panose="020B0604020202020204" pitchFamily="34" charset="0"/>
              </a:rPr>
              <a:t> crossover in CDW</a:t>
            </a:r>
          </a:p>
        </p:txBody>
      </p:sp>
    </p:spTree>
    <p:extLst>
      <p:ext uri="{BB962C8B-B14F-4D97-AF65-F5344CB8AC3E}">
        <p14:creationId xmlns:p14="http://schemas.microsoft.com/office/powerpoint/2010/main" val="26765141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CD0A1-7F3D-E73E-E5C5-1A51C229C8A8}"/>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78955E47-D94A-A310-22AA-B94D83ACD867}"/>
              </a:ext>
            </a:extLst>
          </p:cNvPr>
          <p:cNvSpPr>
            <a:spLocks noGrp="1"/>
          </p:cNvSpPr>
          <p:nvPr>
            <p:ph type="sldNum" sz="quarter" idx="12"/>
          </p:nvPr>
        </p:nvSpPr>
        <p:spPr/>
        <p:txBody>
          <a:bodyPr/>
          <a:lstStyle/>
          <a:p>
            <a:fld id="{61696EC4-B4CF-4701-AD06-A8439D6D8E12}" type="slidenum">
              <a:rPr lang="de-DE" smtClean="0"/>
              <a:t>42</a:t>
            </a:fld>
            <a:endParaRPr lang="de-DE"/>
          </a:p>
        </p:txBody>
      </p:sp>
      <p:sp>
        <p:nvSpPr>
          <p:cNvPr id="4" name="Title 3">
            <a:extLst>
              <a:ext uri="{FF2B5EF4-FFF2-40B4-BE49-F238E27FC236}">
                <a16:creationId xmlns:a16="http://schemas.microsoft.com/office/drawing/2014/main" id="{952A3F5A-EB6D-5A58-1E3C-9391461C218F}"/>
              </a:ext>
            </a:extLst>
          </p:cNvPr>
          <p:cNvSpPr>
            <a:spLocks noGrp="1"/>
          </p:cNvSpPr>
          <p:nvPr>
            <p:ph type="title"/>
          </p:nvPr>
        </p:nvSpPr>
        <p:spPr>
          <a:xfrm>
            <a:off x="280487" y="368049"/>
            <a:ext cx="9158904" cy="767748"/>
          </a:xfrm>
        </p:spPr>
        <p:txBody>
          <a:bodyPr/>
          <a:lstStyle/>
          <a:p>
            <a:pPr fontAlgn="auto">
              <a:spcAft>
                <a:spcPts val="0"/>
              </a:spcAft>
            </a:pPr>
            <a:r>
              <a:rPr lang="en-US" sz="3200" dirty="0">
                <a:solidFill>
                  <a:schemeClr val="accent1"/>
                </a:solidFill>
              </a:rPr>
              <a:t>Inelastic Photon Scattering</a:t>
            </a:r>
          </a:p>
        </p:txBody>
      </p:sp>
      <p:sp>
        <p:nvSpPr>
          <p:cNvPr id="5" name="Rounded Rectangle 4">
            <a:extLst>
              <a:ext uri="{FF2B5EF4-FFF2-40B4-BE49-F238E27FC236}">
                <a16:creationId xmlns:a16="http://schemas.microsoft.com/office/drawing/2014/main" id="{1D0D4B1F-483C-8169-CCD7-CD4C82617CFD}"/>
              </a:ext>
            </a:extLst>
          </p:cNvPr>
          <p:cNvSpPr/>
          <p:nvPr/>
        </p:nvSpPr>
        <p:spPr>
          <a:xfrm>
            <a:off x="228600" y="1143000"/>
            <a:ext cx="5410200" cy="51054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
            </a:pPr>
            <a:endParaRPr lang="en-US" sz="2400" dirty="0">
              <a:solidFill>
                <a:schemeClr val="tx1"/>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C61AE3E-7228-196F-D7E2-47B0F3CEFDC0}"/>
                  </a:ext>
                </a:extLst>
              </p:cNvPr>
              <p:cNvSpPr txBox="1"/>
              <p:nvPr/>
            </p:nvSpPr>
            <p:spPr>
              <a:xfrm>
                <a:off x="228600" y="1143000"/>
                <a:ext cx="5265993" cy="1661993"/>
              </a:xfrm>
              <a:prstGeom prst="rect">
                <a:avLst/>
              </a:prstGeom>
              <a:solidFill>
                <a:schemeClr val="bg1"/>
              </a:solidFill>
              <a:ln>
                <a:noFill/>
              </a:ln>
              <a:effectLst/>
            </p:spPr>
            <p:txBody>
              <a:bodyPr wrap="none" rtlCol="0">
                <a:spAutoFit/>
              </a:bodyPr>
              <a:lstStyle/>
              <a:p>
                <a:r>
                  <a:rPr lang="en-US" b="1" dirty="0">
                    <a:latin typeface="Calibri" panose="020F0502020204030204" pitchFamily="34" charset="0"/>
                    <a:ea typeface="Cambria Math"/>
                  </a:rPr>
                  <a:t>Raman Scattering: Inelastic scattering of ‘visible’ light</a:t>
                </a:r>
              </a:p>
              <a:p>
                <a14:m>
                  <m:oMath xmlns:m="http://schemas.openxmlformats.org/officeDocument/2006/math">
                    <m:r>
                      <a:rPr lang="en-US" sz="1400" i="1" smtClean="0">
                        <a:solidFill>
                          <a:srgbClr val="009999"/>
                        </a:solidFill>
                        <a:latin typeface="Cambria Math"/>
                        <a:ea typeface="Cambria Math"/>
                      </a:rPr>
                      <m:t>ℏ</m:t>
                    </m:r>
                    <m:sSub>
                      <m:sSubPr>
                        <m:ctrlPr>
                          <a:rPr lang="en-US" sz="1400" i="1">
                            <a:solidFill>
                              <a:srgbClr val="009999"/>
                            </a:solidFill>
                            <a:latin typeface="Cambria Math" panose="02040503050406030204" pitchFamily="18" charset="0"/>
                            <a:ea typeface="Cambria Math"/>
                          </a:rPr>
                        </m:ctrlPr>
                      </m:sSubPr>
                      <m:e>
                        <m:r>
                          <a:rPr lang="en-US" sz="1400" i="1">
                            <a:solidFill>
                              <a:srgbClr val="009999"/>
                            </a:solidFill>
                            <a:latin typeface="Cambria Math"/>
                            <a:ea typeface="Cambria Math"/>
                          </a:rPr>
                          <m:t>𝜔</m:t>
                        </m:r>
                      </m:e>
                      <m:sub>
                        <m:r>
                          <a:rPr lang="en-US" sz="1400" i="1">
                            <a:solidFill>
                              <a:srgbClr val="009999"/>
                            </a:solidFill>
                            <a:latin typeface="Cambria Math"/>
                            <a:ea typeface="Cambria Math"/>
                          </a:rPr>
                          <m:t>𝐼</m:t>
                        </m:r>
                      </m:sub>
                    </m:sSub>
                    <m:r>
                      <a:rPr lang="en-US" sz="1400" i="1">
                        <a:solidFill>
                          <a:srgbClr val="009999"/>
                        </a:solidFill>
                        <a:latin typeface="Cambria Math"/>
                        <a:ea typeface="Cambria Math"/>
                      </a:rPr>
                      <m:t> </m:t>
                    </m:r>
                    <m:r>
                      <a:rPr lang="de-DE" sz="1400" b="0" i="0" smtClean="0">
                        <a:solidFill>
                          <a:srgbClr val="009999"/>
                        </a:solidFill>
                        <a:latin typeface="Cambria Math"/>
                        <a:ea typeface="Cambria Math"/>
                      </a:rPr>
                      <m:t> ~ </m:t>
                    </m:r>
                    <m:r>
                      <a:rPr lang="de-DE" sz="1400" b="0" i="0" smtClean="0">
                        <a:solidFill>
                          <a:schemeClr val="tx1"/>
                        </a:solidFill>
                        <a:latin typeface="Cambria Math"/>
                        <a:ea typeface="Cambria Math"/>
                      </a:rPr>
                      <m:t>1.5 −4</m:t>
                    </m:r>
                  </m:oMath>
                </a14:m>
                <a:r>
                  <a:rPr lang="de-DE" sz="1400" dirty="0">
                    <a:solidFill>
                      <a:schemeClr val="tx1"/>
                    </a:solidFill>
                    <a:latin typeface="Calibri" pitchFamily="34" charset="0"/>
                    <a:cs typeface="Calibri" pitchFamily="34" charset="0"/>
                  </a:rPr>
                  <a:t> eV</a:t>
                </a:r>
              </a:p>
              <a:p>
                <a14:m>
                  <m:oMath xmlns:m="http://schemas.openxmlformats.org/officeDocument/2006/math">
                    <m:sSub>
                      <m:sSubPr>
                        <m:ctrlPr>
                          <a:rPr lang="en-US" sz="1400" i="1">
                            <a:solidFill>
                              <a:srgbClr val="009999"/>
                            </a:solidFill>
                            <a:latin typeface="Cambria Math" panose="02040503050406030204" pitchFamily="18" charset="0"/>
                            <a:ea typeface="Cambria Math"/>
                          </a:rPr>
                        </m:ctrlPr>
                      </m:sSubPr>
                      <m:e>
                        <m:r>
                          <a:rPr lang="en-US" sz="1400" i="1" smtClean="0">
                            <a:solidFill>
                              <a:srgbClr val="009999"/>
                            </a:solidFill>
                            <a:latin typeface="Cambria Math"/>
                            <a:ea typeface="Cambria Math"/>
                          </a:rPr>
                          <m:t>𝜆</m:t>
                        </m:r>
                      </m:e>
                      <m:sub>
                        <m:r>
                          <a:rPr lang="en-US" sz="1400" i="1">
                            <a:solidFill>
                              <a:srgbClr val="009999"/>
                            </a:solidFill>
                            <a:latin typeface="Cambria Math"/>
                            <a:ea typeface="Cambria Math"/>
                          </a:rPr>
                          <m:t>𝐼</m:t>
                        </m:r>
                      </m:sub>
                    </m:sSub>
                    <m:r>
                      <a:rPr lang="de-DE" sz="1400" b="0" i="0" smtClean="0">
                        <a:solidFill>
                          <a:srgbClr val="009999"/>
                        </a:solidFill>
                        <a:latin typeface="Cambria Math"/>
                        <a:ea typeface="Cambria Math"/>
                      </a:rPr>
                      <m:t>~</m:t>
                    </m:r>
                  </m:oMath>
                </a14:m>
                <a:r>
                  <a:rPr lang="en-US" sz="1400" dirty="0">
                    <a:solidFill>
                      <a:schemeClr val="tx1"/>
                    </a:solidFill>
                    <a:latin typeface="Calibri" pitchFamily="34" charset="0"/>
                    <a:cs typeface="Calibri" pitchFamily="34" charset="0"/>
                  </a:rPr>
                  <a:t> </a:t>
                </a:r>
                <a:r>
                  <a:rPr lang="en-US" sz="1400" dirty="0">
                    <a:latin typeface="Calibri" pitchFamily="34" charset="0"/>
                    <a:cs typeface="Calibri" pitchFamily="34" charset="0"/>
                  </a:rPr>
                  <a:t>3</a:t>
                </a:r>
                <a:r>
                  <a:rPr lang="en-US" sz="1400" dirty="0">
                    <a:solidFill>
                      <a:schemeClr val="tx1"/>
                    </a:solidFill>
                    <a:latin typeface="Calibri" pitchFamily="34" charset="0"/>
                    <a:cs typeface="Calibri" pitchFamily="34" charset="0"/>
                  </a:rPr>
                  <a:t>000 – 7000 Å &gt;&gt; a     (</a:t>
                </a:r>
                <a14:m>
                  <m:oMath xmlns:m="http://schemas.openxmlformats.org/officeDocument/2006/math">
                    <m:r>
                      <a:rPr lang="en-US" sz="1400" i="1">
                        <a:solidFill>
                          <a:srgbClr val="0000FF"/>
                        </a:solidFill>
                        <a:latin typeface="Cambria Math"/>
                      </a:rPr>
                      <m:t>𝑄</m:t>
                    </m:r>
                  </m:oMath>
                </a14:m>
                <a:r>
                  <a:rPr lang="en-US" sz="1400" dirty="0">
                    <a:solidFill>
                      <a:srgbClr val="0000FF"/>
                    </a:solidFill>
                    <a:latin typeface="Calibri" pitchFamily="34" charset="0"/>
                    <a:cs typeface="Calibri" pitchFamily="34" charset="0"/>
                  </a:rPr>
                  <a:t>~ 0 </a:t>
                </a:r>
                <a:r>
                  <a:rPr lang="en-US" sz="1400" dirty="0">
                    <a:solidFill>
                      <a:schemeClr val="tx1"/>
                    </a:solidFill>
                    <a:latin typeface="Calibri" pitchFamily="34" charset="0"/>
                    <a:cs typeface="Calibri" pitchFamily="34" charset="0"/>
                  </a:rPr>
                  <a:t>probe)</a:t>
                </a:r>
                <a:endParaRPr lang="en-US" sz="1400" dirty="0">
                  <a:latin typeface="Calibri" pitchFamily="34" charset="0"/>
                  <a:cs typeface="Calibri" pitchFamily="34" charset="0"/>
                </a:endParaRPr>
              </a:p>
              <a:p>
                <a:r>
                  <a:rPr lang="en-US" sz="1400" dirty="0">
                    <a:solidFill>
                      <a:schemeClr val="tx1"/>
                    </a:solidFill>
                    <a:latin typeface="Calibri" pitchFamily="34" charset="0"/>
                    <a:cs typeface="Calibri" pitchFamily="34" charset="0"/>
                  </a:rPr>
                  <a:t>Energy resolution </a:t>
                </a:r>
                <a14:m>
                  <m:oMath xmlns:m="http://schemas.openxmlformats.org/officeDocument/2006/math">
                    <m:r>
                      <a:rPr lang="de-DE" sz="1400" b="0" i="1" smtClean="0">
                        <a:solidFill>
                          <a:schemeClr val="tx1"/>
                        </a:solidFill>
                        <a:latin typeface="Cambria Math"/>
                        <a:cs typeface="Calibri" pitchFamily="34" charset="0"/>
                      </a:rPr>
                      <m:t>~</m:t>
                    </m:r>
                  </m:oMath>
                </a14:m>
                <a:r>
                  <a:rPr lang="de-DE" sz="1400" dirty="0">
                    <a:latin typeface="Calibri" pitchFamily="34" charset="0"/>
                    <a:cs typeface="Calibri" pitchFamily="34" charset="0"/>
                  </a:rPr>
                  <a:t> 0.1 </a:t>
                </a:r>
                <a:r>
                  <a:rPr lang="de-DE" sz="1400" dirty="0" err="1">
                    <a:latin typeface="Calibri" pitchFamily="34" charset="0"/>
                    <a:cs typeface="Calibri" pitchFamily="34" charset="0"/>
                  </a:rPr>
                  <a:t>meV</a:t>
                </a:r>
                <a:endParaRPr lang="de-DE" sz="1400" dirty="0">
                  <a:latin typeface="Calibri" pitchFamily="34" charset="0"/>
                  <a:cs typeface="Calibri" pitchFamily="34" charset="0"/>
                </a:endParaRPr>
              </a:p>
              <a:p>
                <a:r>
                  <a:rPr lang="de-DE" sz="1400" dirty="0" err="1">
                    <a:latin typeface="Calibri" pitchFamily="34" charset="0"/>
                  </a:rPr>
                  <a:t>Selection</a:t>
                </a:r>
                <a:r>
                  <a:rPr lang="de-DE" sz="1400" dirty="0">
                    <a:latin typeface="Calibri" pitchFamily="34" charset="0"/>
                  </a:rPr>
                  <a:t> </a:t>
                </a:r>
                <a:r>
                  <a:rPr lang="de-DE" sz="1400" dirty="0" err="1">
                    <a:latin typeface="Calibri" pitchFamily="34" charset="0"/>
                  </a:rPr>
                  <a:t>rules</a:t>
                </a:r>
                <a:r>
                  <a:rPr lang="de-DE" sz="1400" dirty="0">
                    <a:latin typeface="Calibri" pitchFamily="34" charset="0"/>
                  </a:rPr>
                  <a:t>: </a:t>
                </a:r>
              </a:p>
              <a:p>
                <a:r>
                  <a:rPr lang="de-DE" sz="1400" dirty="0">
                    <a:latin typeface="Calibri" pitchFamily="34" charset="0"/>
                  </a:rPr>
                  <a:t>	- </a:t>
                </a:r>
                <a:r>
                  <a:rPr lang="de-DE" sz="1400" dirty="0" err="1">
                    <a:latin typeface="Calibri" pitchFamily="34" charset="0"/>
                  </a:rPr>
                  <a:t>phonon</a:t>
                </a:r>
                <a:r>
                  <a:rPr lang="de-DE" sz="1400" dirty="0">
                    <a:latin typeface="Calibri" pitchFamily="34" charset="0"/>
                  </a:rPr>
                  <a:t> </a:t>
                </a:r>
                <a:r>
                  <a:rPr lang="de-DE" sz="1400" dirty="0" err="1">
                    <a:latin typeface="Calibri" pitchFamily="34" charset="0"/>
                  </a:rPr>
                  <a:t>symmetries</a:t>
                </a:r>
                <a:endParaRPr lang="de-DE" sz="1400" dirty="0">
                  <a:latin typeface="Calibri" pitchFamily="34" charset="0"/>
                </a:endParaRPr>
              </a:p>
              <a:p>
                <a:r>
                  <a:rPr lang="de-DE" sz="1400" dirty="0">
                    <a:latin typeface="Calibri" pitchFamily="34" charset="0"/>
                  </a:rPr>
                  <a:t>	- k-</a:t>
                </a:r>
                <a:r>
                  <a:rPr lang="de-DE" sz="1400" dirty="0" err="1">
                    <a:latin typeface="Calibri" pitchFamily="34" charset="0"/>
                  </a:rPr>
                  <a:t>space</a:t>
                </a:r>
                <a:r>
                  <a:rPr lang="de-DE" sz="1400" dirty="0">
                    <a:latin typeface="Calibri" pitchFamily="34" charset="0"/>
                  </a:rPr>
                  <a:t> </a:t>
                </a:r>
                <a:r>
                  <a:rPr lang="de-DE" sz="1400" dirty="0" err="1">
                    <a:latin typeface="Calibri" pitchFamily="34" charset="0"/>
                  </a:rPr>
                  <a:t>selectivity</a:t>
                </a:r>
                <a:r>
                  <a:rPr lang="de-DE" sz="1400" dirty="0">
                    <a:latin typeface="Calibri" pitchFamily="34" charset="0"/>
                  </a:rPr>
                  <a:t> (electronic)</a:t>
                </a:r>
                <a:endParaRPr lang="en-US" sz="1400" dirty="0"/>
              </a:p>
            </p:txBody>
          </p:sp>
        </mc:Choice>
        <mc:Fallback xmlns="">
          <p:sp>
            <p:nvSpPr>
              <p:cNvPr id="6" name="TextBox 5">
                <a:extLst>
                  <a:ext uri="{FF2B5EF4-FFF2-40B4-BE49-F238E27FC236}">
                    <a16:creationId xmlns:a16="http://schemas.microsoft.com/office/drawing/2014/main" id="{7C61AE3E-7228-196F-D7E2-47B0F3CEFDC0}"/>
                  </a:ext>
                </a:extLst>
              </p:cNvPr>
              <p:cNvSpPr txBox="1">
                <a:spLocks noRot="1" noChangeAspect="1" noMove="1" noResize="1" noEditPoints="1" noAdjustHandles="1" noChangeArrowheads="1" noChangeShapeType="1" noTextEdit="1"/>
              </p:cNvSpPr>
              <p:nvPr/>
            </p:nvSpPr>
            <p:spPr>
              <a:xfrm>
                <a:off x="228600" y="1143000"/>
                <a:ext cx="5265993" cy="1661993"/>
              </a:xfrm>
              <a:prstGeom prst="rect">
                <a:avLst/>
              </a:prstGeom>
              <a:blipFill>
                <a:blip r:embed="rId2"/>
                <a:stretch>
                  <a:fillRect l="-1205" t="-2290" b="-3817"/>
                </a:stretch>
              </a:blipFill>
              <a:ln>
                <a:noFill/>
              </a:ln>
              <a:effectLst/>
            </p:spPr>
            <p:txBody>
              <a:bodyPr/>
              <a:lstStyle/>
              <a:p>
                <a:r>
                  <a:rPr lang="en-US">
                    <a:noFill/>
                  </a:rPr>
                  <a:t> </a:t>
                </a:r>
              </a:p>
            </p:txBody>
          </p:sp>
        </mc:Fallback>
      </mc:AlternateContent>
      <p:grpSp>
        <p:nvGrpSpPr>
          <p:cNvPr id="7" name="Group 6">
            <a:extLst>
              <a:ext uri="{FF2B5EF4-FFF2-40B4-BE49-F238E27FC236}">
                <a16:creationId xmlns:a16="http://schemas.microsoft.com/office/drawing/2014/main" id="{E0329988-09A3-4EFC-9394-D2FDF461D164}"/>
              </a:ext>
            </a:extLst>
          </p:cNvPr>
          <p:cNvGrpSpPr/>
          <p:nvPr/>
        </p:nvGrpSpPr>
        <p:grpSpPr>
          <a:xfrm>
            <a:off x="762000" y="4191000"/>
            <a:ext cx="4876800" cy="2038763"/>
            <a:chOff x="-630157" y="3077082"/>
            <a:chExt cx="6550981" cy="2880114"/>
          </a:xfrm>
        </p:grpSpPr>
        <p:pic>
          <p:nvPicPr>
            <p:cNvPr id="8" name="Picture 2">
              <a:extLst>
                <a:ext uri="{FF2B5EF4-FFF2-40B4-BE49-F238E27FC236}">
                  <a16:creationId xmlns:a16="http://schemas.microsoft.com/office/drawing/2014/main" id="{0C1243BC-222D-1A20-0490-0EEE0F38C3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157" y="3184728"/>
              <a:ext cx="6039186" cy="277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F6104074-5DCF-06D3-87B3-A95D4B079816}"/>
                </a:ext>
              </a:extLst>
            </p:cNvPr>
            <p:cNvSpPr txBox="1"/>
            <p:nvPr/>
          </p:nvSpPr>
          <p:spPr>
            <a:xfrm>
              <a:off x="2065010" y="3077082"/>
              <a:ext cx="3855814" cy="369570"/>
            </a:xfrm>
            <a:prstGeom prst="rect">
              <a:avLst/>
            </a:prstGeom>
            <a:noFill/>
            <a:ln>
              <a:noFill/>
            </a:ln>
            <a:effectLst/>
          </p:spPr>
          <p:txBody>
            <a:bodyPr wrap="square" rtlCol="0">
              <a:spAutoFit/>
            </a:bodyPr>
            <a:lstStyle/>
            <a:p>
              <a:pPr algn="ctr"/>
              <a:r>
                <a:rPr lang="en-US" sz="1100" dirty="0">
                  <a:solidFill>
                    <a:srgbClr val="0000FF"/>
                  </a:solidFill>
                  <a:latin typeface="Calibri" pitchFamily="34" charset="0"/>
                  <a:cs typeface="Calibri" pitchFamily="34" charset="0"/>
                </a:rPr>
                <a:t>Devereaux and Hackl  RMP </a:t>
              </a:r>
              <a:r>
                <a:rPr lang="en-US" sz="1100" b="1" dirty="0">
                  <a:solidFill>
                    <a:srgbClr val="0000FF"/>
                  </a:solidFill>
                  <a:latin typeface="Calibri" pitchFamily="34" charset="0"/>
                  <a:cs typeface="Calibri" pitchFamily="34" charset="0"/>
                </a:rPr>
                <a:t>79,</a:t>
              </a:r>
              <a:r>
                <a:rPr lang="en-US" sz="1100" dirty="0">
                  <a:solidFill>
                    <a:srgbClr val="0000FF"/>
                  </a:solidFill>
                  <a:latin typeface="Calibri" pitchFamily="34" charset="0"/>
                  <a:cs typeface="Calibri" pitchFamily="34" charset="0"/>
                </a:rPr>
                <a:t> 175 (2007)</a:t>
              </a:r>
            </a:p>
          </p:txBody>
        </p:sp>
      </p:grpSp>
      <p:pic>
        <p:nvPicPr>
          <p:cNvPr id="10" name="Picture 9" descr="A picture containing text, indoor, wall, desk&#10;&#10;Description automatically generated">
            <a:extLst>
              <a:ext uri="{FF2B5EF4-FFF2-40B4-BE49-F238E27FC236}">
                <a16:creationId xmlns:a16="http://schemas.microsoft.com/office/drawing/2014/main" id="{13951868-45DB-A178-0C5F-268479E80EC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90601" y="2819400"/>
            <a:ext cx="2819400" cy="1366259"/>
          </a:xfrm>
          <a:prstGeom prst="rect">
            <a:avLst/>
          </a:prstGeom>
        </p:spPr>
      </p:pic>
      <p:grpSp>
        <p:nvGrpSpPr>
          <p:cNvPr id="11" name="Group 10">
            <a:extLst>
              <a:ext uri="{FF2B5EF4-FFF2-40B4-BE49-F238E27FC236}">
                <a16:creationId xmlns:a16="http://schemas.microsoft.com/office/drawing/2014/main" id="{6C268FE5-60FC-2345-DAF2-C9F52EF62271}"/>
              </a:ext>
            </a:extLst>
          </p:cNvPr>
          <p:cNvGrpSpPr/>
          <p:nvPr/>
        </p:nvGrpSpPr>
        <p:grpSpPr>
          <a:xfrm>
            <a:off x="6324600" y="1143000"/>
            <a:ext cx="5410200" cy="5105400"/>
            <a:chOff x="6324600" y="1143000"/>
            <a:chExt cx="5410200" cy="5105400"/>
          </a:xfrm>
        </p:grpSpPr>
        <p:grpSp>
          <p:nvGrpSpPr>
            <p:cNvPr id="12" name="Group 11">
              <a:extLst>
                <a:ext uri="{FF2B5EF4-FFF2-40B4-BE49-F238E27FC236}">
                  <a16:creationId xmlns:a16="http://schemas.microsoft.com/office/drawing/2014/main" id="{948B88A2-2603-DF6D-3ADD-D03D464AC67C}"/>
                </a:ext>
              </a:extLst>
            </p:cNvPr>
            <p:cNvGrpSpPr/>
            <p:nvPr/>
          </p:nvGrpSpPr>
          <p:grpSpPr>
            <a:xfrm>
              <a:off x="6324600" y="1143000"/>
              <a:ext cx="5410200" cy="5105400"/>
              <a:chOff x="6324600" y="1143000"/>
              <a:chExt cx="5410200" cy="5105400"/>
            </a:xfrm>
          </p:grpSpPr>
          <p:sp>
            <p:nvSpPr>
              <p:cNvPr id="14" name="Rounded Rectangle 13">
                <a:extLst>
                  <a:ext uri="{FF2B5EF4-FFF2-40B4-BE49-F238E27FC236}">
                    <a16:creationId xmlns:a16="http://schemas.microsoft.com/office/drawing/2014/main" id="{E269AF23-D524-3AEC-2D69-A8662A5C201A}"/>
                  </a:ext>
                </a:extLst>
              </p:cNvPr>
              <p:cNvSpPr/>
              <p:nvPr/>
            </p:nvSpPr>
            <p:spPr>
              <a:xfrm>
                <a:off x="6324600" y="1143000"/>
                <a:ext cx="5410200" cy="5105400"/>
              </a:xfrm>
              <a:prstGeom prst="roundRect">
                <a:avLst>
                  <a:gd name="adj" fmla="val 7058"/>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itchFamily="2" charset="2"/>
                  <a:buChar char="§"/>
                </a:pPr>
                <a:endParaRPr lang="en-US" sz="2400" dirty="0">
                  <a:solidFill>
                    <a:schemeClr val="tx1"/>
                  </a:solidFill>
                </a:endParaRPr>
              </a:p>
            </p:txBody>
          </p:sp>
          <p:pic>
            <p:nvPicPr>
              <p:cNvPr id="15" name="Picture 14">
                <a:extLst>
                  <a:ext uri="{FF2B5EF4-FFF2-40B4-BE49-F238E27FC236}">
                    <a16:creationId xmlns:a16="http://schemas.microsoft.com/office/drawing/2014/main" id="{8BB529DE-49DC-5039-7D43-60E62B50CE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7500" y="1524000"/>
                <a:ext cx="5221100" cy="22098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B8EE71A-FF8D-2169-FB6F-4E4CEA681737}"/>
                      </a:ext>
                    </a:extLst>
                  </p:cNvPr>
                  <p:cNvSpPr txBox="1"/>
                  <p:nvPr/>
                </p:nvSpPr>
                <p:spPr>
                  <a:xfrm>
                    <a:off x="6324600" y="1143000"/>
                    <a:ext cx="5371792" cy="1600438"/>
                  </a:xfrm>
                  <a:prstGeom prst="rect">
                    <a:avLst/>
                  </a:prstGeom>
                  <a:noFill/>
                  <a:ln>
                    <a:noFill/>
                  </a:ln>
                  <a:effectLst/>
                </p:spPr>
                <p:txBody>
                  <a:bodyPr wrap="none" rtlCol="0">
                    <a:spAutoFit/>
                  </a:bodyPr>
                  <a:lstStyle/>
                  <a:p>
                    <a:r>
                      <a:rPr lang="en-US" b="1" dirty="0">
                        <a:latin typeface="Calibri" panose="020F0502020204030204" pitchFamily="34" charset="0"/>
                        <a:ea typeface="Cambria Math"/>
                      </a:rPr>
                      <a:t>IXS: high resolution inelastic scattering x-ray scattering</a:t>
                    </a:r>
                  </a:p>
                  <a:p>
                    <a:pPr/>
                    <a14:m>
                      <m:oMathPara xmlns:m="http://schemas.openxmlformats.org/officeDocument/2006/math">
                        <m:oMathParaPr>
                          <m:jc m:val="left"/>
                        </m:oMathParaPr>
                        <m:oMath xmlns:m="http://schemas.openxmlformats.org/officeDocument/2006/math">
                          <m:r>
                            <a:rPr lang="en-US" sz="1600" i="1" smtClean="0">
                              <a:solidFill>
                                <a:srgbClr val="009999"/>
                              </a:solidFill>
                              <a:latin typeface="Cambria Math"/>
                              <a:ea typeface="Cambria Math"/>
                            </a:rPr>
                            <m:t>ℏ</m:t>
                          </m:r>
                          <m:sSub>
                            <m:sSubPr>
                              <m:ctrlPr>
                                <a:rPr lang="en-US" sz="1600" i="1">
                                  <a:solidFill>
                                    <a:srgbClr val="009999"/>
                                  </a:solidFill>
                                  <a:latin typeface="Cambria Math" panose="02040503050406030204" pitchFamily="18" charset="0"/>
                                  <a:ea typeface="Cambria Math"/>
                                </a:rPr>
                              </m:ctrlPr>
                            </m:sSubPr>
                            <m:e>
                              <m:r>
                                <a:rPr lang="en-US" sz="1600" i="1">
                                  <a:solidFill>
                                    <a:srgbClr val="009999"/>
                                  </a:solidFill>
                                  <a:latin typeface="Cambria Math"/>
                                  <a:ea typeface="Cambria Math"/>
                                </a:rPr>
                                <m:t>𝜔</m:t>
                              </m:r>
                            </m:e>
                            <m:sub>
                              <m:r>
                                <a:rPr lang="en-US" sz="1600" i="1">
                                  <a:solidFill>
                                    <a:srgbClr val="009999"/>
                                  </a:solidFill>
                                  <a:latin typeface="Cambria Math"/>
                                  <a:ea typeface="Cambria Math"/>
                                </a:rPr>
                                <m:t>𝐼</m:t>
                              </m:r>
                            </m:sub>
                          </m:sSub>
                          <m:r>
                            <a:rPr lang="en-US" sz="1600" i="1">
                              <a:solidFill>
                                <a:srgbClr val="009999"/>
                              </a:solidFill>
                              <a:latin typeface="Cambria Math"/>
                              <a:ea typeface="Cambria Math"/>
                            </a:rPr>
                            <m:t> </m:t>
                          </m:r>
                          <m:r>
                            <a:rPr lang="de-DE" sz="1600" b="0" i="0" smtClean="0">
                              <a:solidFill>
                                <a:srgbClr val="009999"/>
                              </a:solidFill>
                              <a:latin typeface="Cambria Math"/>
                              <a:ea typeface="Cambria Math"/>
                            </a:rPr>
                            <m:t> ~ </m:t>
                          </m:r>
                          <m:r>
                            <a:rPr lang="de-DE" sz="1600" b="0" i="0" smtClean="0">
                              <a:solidFill>
                                <a:schemeClr val="tx1"/>
                              </a:solidFill>
                              <a:latin typeface="Cambria Math"/>
                              <a:ea typeface="Cambria Math"/>
                            </a:rPr>
                            <m:t>1</m:t>
                          </m:r>
                          <m:r>
                            <a:rPr lang="de-DE" sz="1600" b="0" i="0" smtClean="0">
                              <a:solidFill>
                                <a:schemeClr val="tx1"/>
                              </a:solidFill>
                              <a:latin typeface="Cambria Math" panose="02040503050406030204" pitchFamily="18" charset="0"/>
                              <a:ea typeface="Cambria Math"/>
                            </a:rPr>
                            <m:t>7−23</m:t>
                          </m:r>
                          <m:r>
                            <a:rPr lang="de-DE" sz="1600" b="0" i="0" smtClean="0">
                              <a:solidFill>
                                <a:schemeClr val="tx1"/>
                              </a:solidFill>
                              <a:latin typeface="Cambria Math"/>
                              <a:ea typeface="Cambria Math"/>
                            </a:rPr>
                            <m:t> </m:t>
                          </m:r>
                          <m:r>
                            <m:rPr>
                              <m:sty m:val="p"/>
                            </m:rPr>
                            <a:rPr lang="de-DE" sz="1600" b="0" i="0" smtClean="0">
                              <a:solidFill>
                                <a:schemeClr val="tx1"/>
                              </a:solidFill>
                              <a:latin typeface="Cambria Math" panose="02040503050406030204" pitchFamily="18" charset="0"/>
                              <a:ea typeface="Cambria Math"/>
                            </a:rPr>
                            <m:t>keV</m:t>
                          </m:r>
                        </m:oMath>
                      </m:oMathPara>
                    </a14:m>
                    <a:endParaRPr lang="de-DE" sz="1600" dirty="0">
                      <a:solidFill>
                        <a:schemeClr val="tx1"/>
                      </a:solidFill>
                      <a:latin typeface="Calibri" pitchFamily="34" charset="0"/>
                      <a:cs typeface="Calibri" pitchFamily="34" charset="0"/>
                    </a:endParaRPr>
                  </a:p>
                  <a:p>
                    <a14:m>
                      <m:oMath xmlns:m="http://schemas.openxmlformats.org/officeDocument/2006/math">
                        <m:sSub>
                          <m:sSubPr>
                            <m:ctrlPr>
                              <a:rPr lang="en-US" sz="1600" i="1">
                                <a:solidFill>
                                  <a:srgbClr val="009999"/>
                                </a:solidFill>
                                <a:latin typeface="Cambria Math" panose="02040503050406030204" pitchFamily="18" charset="0"/>
                                <a:ea typeface="Cambria Math"/>
                              </a:rPr>
                            </m:ctrlPr>
                          </m:sSubPr>
                          <m:e>
                            <m:r>
                              <a:rPr lang="en-US" sz="1600" i="1" smtClean="0">
                                <a:solidFill>
                                  <a:srgbClr val="009999"/>
                                </a:solidFill>
                                <a:latin typeface="Cambria Math"/>
                                <a:ea typeface="Cambria Math"/>
                              </a:rPr>
                              <m:t>𝜆</m:t>
                            </m:r>
                          </m:e>
                          <m:sub>
                            <m:r>
                              <a:rPr lang="en-US" sz="1600" i="1">
                                <a:solidFill>
                                  <a:srgbClr val="009999"/>
                                </a:solidFill>
                                <a:latin typeface="Cambria Math"/>
                                <a:ea typeface="Cambria Math"/>
                              </a:rPr>
                              <m:t>𝐼</m:t>
                            </m:r>
                          </m:sub>
                        </m:sSub>
                        <m:r>
                          <a:rPr lang="de-DE" sz="1600" b="0" i="0" smtClean="0">
                            <a:solidFill>
                              <a:srgbClr val="009999"/>
                            </a:solidFill>
                            <a:latin typeface="Cambria Math"/>
                            <a:ea typeface="Cambria Math"/>
                          </a:rPr>
                          <m:t>~</m:t>
                        </m:r>
                      </m:oMath>
                    </a14:m>
                    <a:r>
                      <a:rPr lang="en-US" sz="1600" dirty="0">
                        <a:solidFill>
                          <a:schemeClr val="tx1"/>
                        </a:solidFill>
                        <a:latin typeface="Calibri" pitchFamily="34" charset="0"/>
                        <a:cs typeface="Calibri" pitchFamily="34" charset="0"/>
                      </a:rPr>
                      <a:t> </a:t>
                    </a:r>
                    <a:r>
                      <a:rPr lang="en-US" sz="1600" dirty="0">
                        <a:latin typeface="Calibri" pitchFamily="34" charset="0"/>
                        <a:cs typeface="Calibri" pitchFamily="34" charset="0"/>
                      </a:rPr>
                      <a:t>0.5-0.7</a:t>
                    </a:r>
                    <a:r>
                      <a:rPr lang="en-US" sz="1600" dirty="0">
                        <a:solidFill>
                          <a:schemeClr val="tx1"/>
                        </a:solidFill>
                        <a:latin typeface="Calibri" pitchFamily="34" charset="0"/>
                        <a:cs typeface="Calibri" pitchFamily="34" charset="0"/>
                      </a:rPr>
                      <a:t> </a:t>
                    </a:r>
                    <a:r>
                      <a:rPr lang="en-US" sz="1600" dirty="0" err="1">
                        <a:solidFill>
                          <a:schemeClr val="tx1"/>
                        </a:solidFill>
                        <a:latin typeface="Calibri" pitchFamily="34" charset="0"/>
                        <a:cs typeface="Calibri" pitchFamily="34" charset="0"/>
                      </a:rPr>
                      <a:t>Å</a:t>
                    </a:r>
                    <a:r>
                      <a:rPr lang="en-US" sz="1600" dirty="0">
                        <a:solidFill>
                          <a:schemeClr val="tx1"/>
                        </a:solidFill>
                        <a:latin typeface="Calibri" pitchFamily="34" charset="0"/>
                        <a:cs typeface="Calibri" pitchFamily="34" charset="0"/>
                      </a:rPr>
                      <a:t> &lt;  a     (</a:t>
                    </a:r>
                    <a14:m>
                      <m:oMath xmlns:m="http://schemas.openxmlformats.org/officeDocument/2006/math">
                        <m:r>
                          <a:rPr lang="en-US" sz="1600" i="1">
                            <a:solidFill>
                              <a:srgbClr val="0000FF"/>
                            </a:solidFill>
                            <a:latin typeface="Cambria Math"/>
                          </a:rPr>
                          <m:t>𝑄</m:t>
                        </m:r>
                        <m:r>
                          <a:rPr lang="de-DE" sz="1600" b="0" i="0" smtClean="0">
                            <a:solidFill>
                              <a:srgbClr val="0000FF"/>
                            </a:solidFill>
                            <a:latin typeface="Cambria Math" panose="02040503050406030204" pitchFamily="18" charset="0"/>
                          </a:rPr>
                          <m:t>≫</m:t>
                        </m:r>
                      </m:oMath>
                    </a14:m>
                    <a:r>
                      <a:rPr lang="en-US" sz="1600" dirty="0">
                        <a:solidFill>
                          <a:srgbClr val="0000FF"/>
                        </a:solidFill>
                        <a:latin typeface="Calibri" pitchFamily="34" charset="0"/>
                        <a:cs typeface="Calibri" pitchFamily="34" charset="0"/>
                      </a:rPr>
                      <a:t> 0 </a:t>
                    </a:r>
                    <a:r>
                      <a:rPr lang="en-US" sz="1600" dirty="0">
                        <a:solidFill>
                          <a:schemeClr val="tx1"/>
                        </a:solidFill>
                        <a:latin typeface="Calibri" pitchFamily="34" charset="0"/>
                        <a:cs typeface="Calibri" pitchFamily="34" charset="0"/>
                      </a:rPr>
                      <a:t>many BZ)</a:t>
                    </a:r>
                    <a:endParaRPr lang="en-US" sz="1600" dirty="0">
                      <a:latin typeface="Calibri" pitchFamily="34" charset="0"/>
                      <a:cs typeface="Calibri" pitchFamily="34" charset="0"/>
                    </a:endParaRPr>
                  </a:p>
                  <a:p>
                    <a:r>
                      <a:rPr lang="en-US" sz="1600" dirty="0">
                        <a:solidFill>
                          <a:schemeClr val="tx1"/>
                        </a:solidFill>
                        <a:latin typeface="Calibri" pitchFamily="34" charset="0"/>
                        <a:cs typeface="Calibri" pitchFamily="34" charset="0"/>
                      </a:rPr>
                      <a:t>Energy resolution </a:t>
                    </a:r>
                    <a14:m>
                      <m:oMath xmlns:m="http://schemas.openxmlformats.org/officeDocument/2006/math">
                        <m:r>
                          <a:rPr lang="de-DE" sz="1600" b="0" i="1" smtClean="0">
                            <a:solidFill>
                              <a:schemeClr val="tx1"/>
                            </a:solidFill>
                            <a:latin typeface="Cambria Math"/>
                            <a:cs typeface="Calibri" pitchFamily="34" charset="0"/>
                          </a:rPr>
                          <m:t>~</m:t>
                        </m:r>
                      </m:oMath>
                    </a14:m>
                    <a:r>
                      <a:rPr lang="de-DE" sz="1600" dirty="0">
                        <a:latin typeface="Calibri" pitchFamily="34" charset="0"/>
                        <a:cs typeface="Calibri" pitchFamily="34" charset="0"/>
                      </a:rPr>
                      <a:t> 1.5-3 </a:t>
                    </a:r>
                    <a:r>
                      <a:rPr lang="de-DE" sz="1600" dirty="0" err="1">
                        <a:latin typeface="Calibri" pitchFamily="34" charset="0"/>
                        <a:cs typeface="Calibri" pitchFamily="34" charset="0"/>
                      </a:rPr>
                      <a:t>meV</a:t>
                    </a:r>
                    <a:endParaRPr lang="de-DE" sz="1600" dirty="0">
                      <a:latin typeface="Calibri" pitchFamily="34" charset="0"/>
                      <a:cs typeface="Calibri" pitchFamily="34" charset="0"/>
                    </a:endParaRPr>
                  </a:p>
                  <a:p>
                    <a:endParaRPr lang="de-DE" sz="1600" dirty="0">
                      <a:latin typeface="Calibri" pitchFamily="34" charset="0"/>
                    </a:endParaRPr>
                  </a:p>
                  <a:p>
                    <a:r>
                      <a:rPr lang="de-DE" sz="1600" dirty="0" err="1">
                        <a:latin typeface="Calibri" pitchFamily="34" charset="0"/>
                      </a:rPr>
                      <a:t>Mostly</a:t>
                    </a:r>
                    <a:r>
                      <a:rPr lang="de-DE" sz="1600" dirty="0">
                        <a:latin typeface="Calibri" pitchFamily="34" charset="0"/>
                      </a:rPr>
                      <a:t> </a:t>
                    </a:r>
                    <a:r>
                      <a:rPr lang="de-DE" sz="1600" dirty="0" err="1">
                        <a:latin typeface="Calibri" pitchFamily="34" charset="0"/>
                      </a:rPr>
                      <a:t>phonons</a:t>
                    </a:r>
                    <a:endParaRPr lang="de-DE" sz="1600" dirty="0">
                      <a:latin typeface="Calibri" pitchFamily="34" charset="0"/>
                    </a:endParaRPr>
                  </a:p>
                </p:txBody>
              </p:sp>
            </mc:Choice>
            <mc:Fallback xmlns="">
              <p:sp>
                <p:nvSpPr>
                  <p:cNvPr id="23" name="TextBox 22">
                    <a:extLst>
                      <a:ext uri="{FF2B5EF4-FFF2-40B4-BE49-F238E27FC236}">
                        <a16:creationId xmlns:a16="http://schemas.microsoft.com/office/drawing/2014/main" id="{2D55B273-0594-1D3D-D99D-9D70DD16473D}"/>
                      </a:ext>
                    </a:extLst>
                  </p:cNvPr>
                  <p:cNvSpPr txBox="1">
                    <a:spLocks noRot="1" noChangeAspect="1" noMove="1" noResize="1" noEditPoints="1" noAdjustHandles="1" noChangeArrowheads="1" noChangeShapeType="1" noTextEdit="1"/>
                  </p:cNvSpPr>
                  <p:nvPr/>
                </p:nvSpPr>
                <p:spPr>
                  <a:xfrm>
                    <a:off x="6324600" y="1143000"/>
                    <a:ext cx="5371792" cy="1600438"/>
                  </a:xfrm>
                  <a:prstGeom prst="rect">
                    <a:avLst/>
                  </a:prstGeom>
                  <a:blipFill>
                    <a:blip r:embed="rId6"/>
                    <a:stretch>
                      <a:fillRect l="-1179" t="-2362" b="-3150"/>
                    </a:stretch>
                  </a:blipFill>
                  <a:ln>
                    <a:noFill/>
                  </a:ln>
                  <a:effectLst/>
                </p:spPr>
                <p:txBody>
                  <a:bodyPr/>
                  <a:lstStyle/>
                  <a:p>
                    <a:r>
                      <a:rPr lang="en-US">
                        <a:noFill/>
                      </a:rPr>
                      <a:t> </a:t>
                    </a:r>
                  </a:p>
                </p:txBody>
              </p:sp>
            </mc:Fallback>
          </mc:AlternateContent>
          <p:pic>
            <p:nvPicPr>
              <p:cNvPr id="17" name="Picture 2">
                <a:extLst>
                  <a:ext uri="{FF2B5EF4-FFF2-40B4-BE49-F238E27FC236}">
                    <a16:creationId xmlns:a16="http://schemas.microsoft.com/office/drawing/2014/main" id="{FC8DA783-A9B2-F080-FFFB-28695A2281F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324600" y="3809999"/>
                <a:ext cx="5334000" cy="232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a:extLst>
                <a:ext uri="{FF2B5EF4-FFF2-40B4-BE49-F238E27FC236}">
                  <a16:creationId xmlns:a16="http://schemas.microsoft.com/office/drawing/2014/main" id="{FA9F0803-4A53-6E34-8412-6F292663DCD8}"/>
                </a:ext>
              </a:extLst>
            </p:cNvPr>
            <p:cNvSpPr txBox="1"/>
            <p:nvPr/>
          </p:nvSpPr>
          <p:spPr>
            <a:xfrm>
              <a:off x="8610600" y="3886200"/>
              <a:ext cx="2232146" cy="356986"/>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dirty="0">
                  <a:solidFill>
                    <a:srgbClr val="0000FF"/>
                  </a:solidFill>
                  <a:latin typeface="Calibri" pitchFamily="34" charset="0"/>
                  <a:cs typeface="Calibri" pitchFamily="34" charset="0"/>
                </a:rPr>
                <a:t>AQR Baron, </a:t>
              </a:r>
              <a:r>
                <a:rPr lang="en-US" dirty="0" err="1">
                  <a:solidFill>
                    <a:srgbClr val="0000FF"/>
                  </a:solidFill>
                  <a:latin typeface="Calibri" pitchFamily="34" charset="0"/>
                  <a:cs typeface="Calibri" pitchFamily="34" charset="0"/>
                </a:rPr>
                <a:t>arxiv</a:t>
              </a:r>
              <a:r>
                <a:rPr lang="en-US" dirty="0">
                  <a:solidFill>
                    <a:srgbClr val="0000FF"/>
                  </a:solidFill>
                  <a:latin typeface="Calibri" pitchFamily="34" charset="0"/>
                  <a:cs typeface="Calibri" pitchFamily="34" charset="0"/>
                </a:rPr>
                <a:t>: 1504.01098</a:t>
              </a:r>
            </a:p>
          </p:txBody>
        </p:sp>
      </p:grpSp>
    </p:spTree>
    <p:extLst>
      <p:ext uri="{BB962C8B-B14F-4D97-AF65-F5344CB8AC3E}">
        <p14:creationId xmlns:p14="http://schemas.microsoft.com/office/powerpoint/2010/main" val="27809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A9200D-3113-7F67-FFCE-2920D8F9287D}"/>
              </a:ext>
            </a:extLst>
          </p:cNvPr>
          <p:cNvSpPr>
            <a:spLocks noGrp="1"/>
          </p:cNvSpPr>
          <p:nvPr>
            <p:ph type="dt" sz="half" idx="10"/>
          </p:nvPr>
        </p:nvSpPr>
        <p:spPr/>
        <p:txBody>
          <a:bodyPr/>
          <a:lstStyle/>
          <a:p>
            <a:r>
              <a:rPr lang="de-DE"/>
              <a:t>27.01.2023</a:t>
            </a:r>
            <a:endParaRPr lang="de-DE" dirty="0"/>
          </a:p>
        </p:txBody>
      </p:sp>
      <p:sp>
        <p:nvSpPr>
          <p:cNvPr id="3" name="Slide Number Placeholder 2">
            <a:extLst>
              <a:ext uri="{FF2B5EF4-FFF2-40B4-BE49-F238E27FC236}">
                <a16:creationId xmlns:a16="http://schemas.microsoft.com/office/drawing/2014/main" id="{26CADD15-CA95-6886-F697-9403940BBFB9}"/>
              </a:ext>
            </a:extLst>
          </p:cNvPr>
          <p:cNvSpPr>
            <a:spLocks noGrp="1"/>
          </p:cNvSpPr>
          <p:nvPr>
            <p:ph type="sldNum" sz="quarter" idx="12"/>
          </p:nvPr>
        </p:nvSpPr>
        <p:spPr/>
        <p:txBody>
          <a:bodyPr/>
          <a:lstStyle/>
          <a:p>
            <a:fld id="{61696EC4-B4CF-4701-AD06-A8439D6D8E12}" type="slidenum">
              <a:rPr lang="de-DE" smtClean="0"/>
              <a:t>43</a:t>
            </a:fld>
            <a:endParaRPr lang="de-DE"/>
          </a:p>
        </p:txBody>
      </p:sp>
    </p:spTree>
    <p:extLst>
      <p:ext uri="{BB962C8B-B14F-4D97-AF65-F5344CB8AC3E}">
        <p14:creationId xmlns:p14="http://schemas.microsoft.com/office/powerpoint/2010/main" val="3851390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4DE894-F7AB-540A-F246-69564B47C790}"/>
              </a:ext>
            </a:extLst>
          </p:cNvPr>
          <p:cNvSpPr>
            <a:spLocks noGrp="1"/>
          </p:cNvSpPr>
          <p:nvPr>
            <p:ph idx="1"/>
          </p:nvPr>
        </p:nvSpPr>
        <p:spPr>
          <a:xfrm>
            <a:off x="535117" y="1265561"/>
            <a:ext cx="11121767" cy="869129"/>
          </a:xfrm>
        </p:spPr>
        <p:txBody>
          <a:bodyPr>
            <a:noAutofit/>
          </a:bodyPr>
          <a:lstStyle/>
          <a:p>
            <a:r>
              <a:rPr lang="en-US" sz="2200" dirty="0"/>
              <a:t>Materials which electronic properties cannot be described as an assembly or essentially independent charge carriers (~ “electrons”)</a:t>
            </a:r>
          </a:p>
        </p:txBody>
      </p:sp>
      <p:sp>
        <p:nvSpPr>
          <p:cNvPr id="3" name="Date Placeholder 2">
            <a:extLst>
              <a:ext uri="{FF2B5EF4-FFF2-40B4-BE49-F238E27FC236}">
                <a16:creationId xmlns:a16="http://schemas.microsoft.com/office/drawing/2014/main" id="{CCFBA52B-B217-883F-8FAB-8294811EF73A}"/>
              </a:ext>
            </a:extLst>
          </p:cNvPr>
          <p:cNvSpPr>
            <a:spLocks noGrp="1"/>
          </p:cNvSpPr>
          <p:nvPr>
            <p:ph type="dt" sz="half" idx="10"/>
          </p:nvPr>
        </p:nvSpPr>
        <p:spPr>
          <a:xfrm>
            <a:off x="870456" y="6276066"/>
            <a:ext cx="1370340" cy="528189"/>
          </a:xfrm>
        </p:spPr>
        <p:txBody>
          <a:bodyPr/>
          <a:lstStyle/>
          <a:p>
            <a:r>
              <a:rPr lang="de-DE" noProof="0"/>
              <a:t>20.09.22</a:t>
            </a:r>
            <a:endParaRPr lang="en-US" noProof="0"/>
          </a:p>
        </p:txBody>
      </p:sp>
      <p:sp>
        <p:nvSpPr>
          <p:cNvPr id="4" name="Slide Number Placeholder 3">
            <a:extLst>
              <a:ext uri="{FF2B5EF4-FFF2-40B4-BE49-F238E27FC236}">
                <a16:creationId xmlns:a16="http://schemas.microsoft.com/office/drawing/2014/main" id="{59AD7755-2FAF-91AC-6073-CDA0B2C3C3B5}"/>
              </a:ext>
            </a:extLst>
          </p:cNvPr>
          <p:cNvSpPr>
            <a:spLocks noGrp="1"/>
          </p:cNvSpPr>
          <p:nvPr>
            <p:ph type="sldNum" sz="quarter" idx="12"/>
          </p:nvPr>
        </p:nvSpPr>
        <p:spPr/>
        <p:txBody>
          <a:bodyPr/>
          <a:lstStyle/>
          <a:p>
            <a:fld id="{61696EC4-B4CF-4701-AD06-A8439D6D8E12}" type="slidenum">
              <a:rPr lang="en-US" noProof="0" smtClean="0"/>
              <a:t>5</a:t>
            </a:fld>
            <a:endParaRPr lang="en-US" noProof="0"/>
          </a:p>
        </p:txBody>
      </p:sp>
      <p:sp>
        <p:nvSpPr>
          <p:cNvPr id="5" name="Title 4">
            <a:extLst>
              <a:ext uri="{FF2B5EF4-FFF2-40B4-BE49-F238E27FC236}">
                <a16:creationId xmlns:a16="http://schemas.microsoft.com/office/drawing/2014/main" id="{B25A984F-C515-78DA-E5C2-45C3643C4D37}"/>
              </a:ext>
            </a:extLst>
          </p:cNvPr>
          <p:cNvSpPr>
            <a:spLocks noGrp="1"/>
          </p:cNvSpPr>
          <p:nvPr>
            <p:ph type="title"/>
          </p:nvPr>
        </p:nvSpPr>
        <p:spPr/>
        <p:txBody>
          <a:bodyPr/>
          <a:lstStyle/>
          <a:p>
            <a:r>
              <a:rPr lang="en-US" dirty="0">
                <a:solidFill>
                  <a:schemeClr val="tx2"/>
                </a:solidFill>
              </a:rPr>
              <a:t>What are quantum materials?</a:t>
            </a:r>
          </a:p>
        </p:txBody>
      </p:sp>
      <p:grpSp>
        <p:nvGrpSpPr>
          <p:cNvPr id="21" name="Group 20">
            <a:extLst>
              <a:ext uri="{FF2B5EF4-FFF2-40B4-BE49-F238E27FC236}">
                <a16:creationId xmlns:a16="http://schemas.microsoft.com/office/drawing/2014/main" id="{5B5B2748-E6D4-04CA-6779-62417F3EF3AF}"/>
              </a:ext>
            </a:extLst>
          </p:cNvPr>
          <p:cNvGrpSpPr/>
          <p:nvPr/>
        </p:nvGrpSpPr>
        <p:grpSpPr>
          <a:xfrm>
            <a:off x="288000" y="1967086"/>
            <a:ext cx="11121767" cy="2219355"/>
            <a:chOff x="214656" y="1475770"/>
            <a:chExt cx="8343900" cy="1665030"/>
          </a:xfrm>
        </p:grpSpPr>
        <p:sp>
          <p:nvSpPr>
            <p:cNvPr id="15" name="Content Placeholder 1">
              <a:extLst>
                <a:ext uri="{FF2B5EF4-FFF2-40B4-BE49-F238E27FC236}">
                  <a16:creationId xmlns:a16="http://schemas.microsoft.com/office/drawing/2014/main" id="{5DCE665C-B4EE-7413-56E3-5533EBCC84E3}"/>
                </a:ext>
              </a:extLst>
            </p:cNvPr>
            <p:cNvSpPr txBox="1">
              <a:spLocks/>
            </p:cNvSpPr>
            <p:nvPr/>
          </p:nvSpPr>
          <p:spPr>
            <a:xfrm>
              <a:off x="214656" y="1475770"/>
              <a:ext cx="8343900" cy="1665030"/>
            </a:xfrm>
            <a:prstGeom prst="rect">
              <a:avLst/>
            </a:prstGeom>
          </p:spPr>
          <p:txBody>
            <a:bodyPr vert="horz" lIns="0" tIns="0" rIns="0" bIns="0" rtlCol="0">
              <a:noAutofit/>
            </a:bodyPr>
            <a:lstStyle>
              <a:lvl1pPr marL="203652" indent="-203652" algn="l" defTabSz="685983" rtl="0" eaLnBrk="1" latinLnBrk="0" hangingPunct="1">
                <a:lnSpc>
                  <a:spcPct val="90000"/>
                </a:lnSpc>
                <a:spcBef>
                  <a:spcPts val="360"/>
                </a:spcBef>
                <a:buSzPct val="88000"/>
                <a:buFontTx/>
                <a:buBlip>
                  <a:blip r:embed="rId2"/>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2"/>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2200" dirty="0"/>
                <a:t>Semiconductors, band insulators or ‘simple metals’ on which most of our technology relies do generally not fall into the ‘quantum materials’ category</a:t>
              </a:r>
            </a:p>
            <a:p>
              <a:pPr lvl="1"/>
              <a:endParaRPr lang="en-US" sz="2200" dirty="0"/>
            </a:p>
            <a:p>
              <a:pPr lvl="1"/>
              <a:endParaRPr lang="en-US" sz="2000" dirty="0"/>
            </a:p>
            <a:p>
              <a:pPr marL="355579" lvl="1" indent="0">
                <a:buNone/>
              </a:pPr>
              <a:endParaRPr lang="en-US" sz="2000" dirty="0"/>
            </a:p>
            <a:p>
              <a:pPr marL="355579" lvl="1" indent="0">
                <a:buNone/>
              </a:pPr>
              <a:endParaRPr lang="en-US" sz="2000" dirty="0"/>
            </a:p>
          </p:txBody>
        </p:sp>
        <p:pic>
          <p:nvPicPr>
            <p:cNvPr id="6" name="Picture 5">
              <a:extLst>
                <a:ext uri="{FF2B5EF4-FFF2-40B4-BE49-F238E27FC236}">
                  <a16:creationId xmlns:a16="http://schemas.microsoft.com/office/drawing/2014/main" id="{C81328B1-1DA5-AD8C-644F-F62487842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7887" y="2037795"/>
              <a:ext cx="1158786" cy="804281"/>
            </a:xfrm>
            <a:prstGeom prst="rect">
              <a:avLst/>
            </a:prstGeom>
          </p:spPr>
        </p:pic>
        <p:pic>
          <p:nvPicPr>
            <p:cNvPr id="7" name="Picture 6">
              <a:extLst>
                <a:ext uri="{FF2B5EF4-FFF2-40B4-BE49-F238E27FC236}">
                  <a16:creationId xmlns:a16="http://schemas.microsoft.com/office/drawing/2014/main" id="{A1A90AA4-0C92-4F14-6CF4-11AE064B2B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8769" y="2024263"/>
              <a:ext cx="784655" cy="817563"/>
            </a:xfrm>
            <a:prstGeom prst="rect">
              <a:avLst/>
            </a:prstGeom>
          </p:spPr>
        </p:pic>
        <p:pic>
          <p:nvPicPr>
            <p:cNvPr id="8" name="Picture 7">
              <a:extLst>
                <a:ext uri="{FF2B5EF4-FFF2-40B4-BE49-F238E27FC236}">
                  <a16:creationId xmlns:a16="http://schemas.microsoft.com/office/drawing/2014/main" id="{303D4075-1AD5-C1EE-0A55-D9A3C9BCE3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833" y="1917070"/>
              <a:ext cx="1001288" cy="947885"/>
            </a:xfrm>
            <a:prstGeom prst="rect">
              <a:avLst/>
            </a:prstGeom>
          </p:spPr>
        </p:pic>
        <p:sp>
          <p:nvSpPr>
            <p:cNvPr id="9" name="TextBox 8">
              <a:extLst>
                <a:ext uri="{FF2B5EF4-FFF2-40B4-BE49-F238E27FC236}">
                  <a16:creationId xmlns:a16="http://schemas.microsoft.com/office/drawing/2014/main" id="{0CDA1C98-26C1-E395-18DE-E742F86F8AD8}"/>
                </a:ext>
              </a:extLst>
            </p:cNvPr>
            <p:cNvSpPr txBox="1"/>
            <p:nvPr/>
          </p:nvSpPr>
          <p:spPr>
            <a:xfrm>
              <a:off x="1203993" y="2205048"/>
              <a:ext cx="652063" cy="484898"/>
            </a:xfrm>
            <a:prstGeom prst="rect">
              <a:avLst/>
            </a:prstGeom>
            <a:noFill/>
          </p:spPr>
          <p:txBody>
            <a:bodyPr wrap="none" rtlCol="0">
              <a:spAutoFit/>
            </a:bodyPr>
            <a:lstStyle/>
            <a:p>
              <a:r>
                <a:rPr lang="de-DE" dirty="0">
                  <a:latin typeface="Calibri" panose="020F0502020204030204" pitchFamily="34" charset="0"/>
                  <a:cs typeface="Calibri" panose="020F0502020204030204" pitchFamily="34" charset="0"/>
                </a:rPr>
                <a:t>Copper</a:t>
              </a:r>
            </a:p>
            <a:p>
              <a:r>
                <a:rPr lang="de-DE" dirty="0">
                  <a:latin typeface="Calibri" panose="020F0502020204030204" pitchFamily="34" charset="0"/>
                  <a:cs typeface="Calibri" panose="020F0502020204030204" pitchFamily="34" charset="0"/>
                </a:rPr>
                <a:t>(</a:t>
              </a:r>
              <a:r>
                <a:rPr lang="de-DE" dirty="0" err="1">
                  <a:latin typeface="Calibri" panose="020F0502020204030204" pitchFamily="34" charset="0"/>
                  <a:cs typeface="Calibri" panose="020F0502020204030204" pitchFamily="34" charset="0"/>
                </a:rPr>
                <a:t>Cu</a:t>
              </a:r>
              <a:r>
                <a:rPr lang="de-DE"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47DB30D1-1071-01EB-90BF-B6D43E2314FC}"/>
                </a:ext>
              </a:extLst>
            </p:cNvPr>
            <p:cNvSpPr txBox="1"/>
            <p:nvPr/>
          </p:nvSpPr>
          <p:spPr>
            <a:xfrm>
              <a:off x="5954978" y="2229473"/>
              <a:ext cx="655670" cy="484898"/>
            </a:xfrm>
            <a:prstGeom prst="rect">
              <a:avLst/>
            </a:prstGeom>
            <a:noFill/>
          </p:spPr>
          <p:txBody>
            <a:bodyPr wrap="none" rtlCol="0">
              <a:spAutoFit/>
            </a:bodyPr>
            <a:lstStyle/>
            <a:p>
              <a:r>
                <a:rPr lang="de-DE" dirty="0" err="1">
                  <a:latin typeface="Calibri" panose="020F0502020204030204" pitchFamily="34" charset="0"/>
                  <a:cs typeface="Calibri" panose="020F0502020204030204" pitchFamily="34" charset="0"/>
                </a:rPr>
                <a:t>Quartz</a:t>
              </a:r>
              <a:r>
                <a:rPr lang="de-DE" dirty="0">
                  <a:latin typeface="Calibri" panose="020F0502020204030204" pitchFamily="34" charset="0"/>
                  <a:cs typeface="Calibri" panose="020F0502020204030204" pitchFamily="34" charset="0"/>
                </a:rPr>
                <a:t> </a:t>
              </a:r>
            </a:p>
            <a:p>
              <a:r>
                <a:rPr lang="de-DE" dirty="0">
                  <a:latin typeface="Calibri" panose="020F0502020204030204" pitchFamily="34" charset="0"/>
                  <a:cs typeface="Calibri" panose="020F0502020204030204" pitchFamily="34" charset="0"/>
                </a:rPr>
                <a:t>(SiO</a:t>
              </a:r>
              <a:r>
                <a:rPr lang="de-DE" baseline="-25000" dirty="0">
                  <a:latin typeface="Calibri" panose="020F0502020204030204" pitchFamily="34" charset="0"/>
                  <a:cs typeface="Calibri" panose="020F0502020204030204" pitchFamily="34" charset="0"/>
                </a:rPr>
                <a:t>2</a:t>
              </a:r>
              <a:r>
                <a:rPr lang="de-DE"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3ECA0EF1-B2B5-BC8F-C259-A669846FB257}"/>
                </a:ext>
              </a:extLst>
            </p:cNvPr>
            <p:cNvSpPr txBox="1"/>
            <p:nvPr/>
          </p:nvSpPr>
          <p:spPr>
            <a:xfrm>
              <a:off x="3418166" y="2205048"/>
              <a:ext cx="679722" cy="484898"/>
            </a:xfrm>
            <a:prstGeom prst="rect">
              <a:avLst/>
            </a:prstGeom>
            <a:noFill/>
          </p:spPr>
          <p:txBody>
            <a:bodyPr wrap="none" rtlCol="0">
              <a:spAutoFit/>
            </a:bodyPr>
            <a:lstStyle/>
            <a:p>
              <a:pPr algn="ctr"/>
              <a:r>
                <a:rPr lang="de-DE" dirty="0">
                  <a:latin typeface="Calibri" panose="020F0502020204030204" pitchFamily="34" charset="0"/>
                  <a:cs typeface="Calibri" panose="020F0502020204030204" pitchFamily="34" charset="0"/>
                </a:rPr>
                <a:t>Silicium</a:t>
              </a:r>
            </a:p>
            <a:p>
              <a:pPr algn="ctr"/>
              <a:r>
                <a:rPr lang="de-DE" dirty="0">
                  <a:latin typeface="Calibri" panose="020F0502020204030204" pitchFamily="34" charset="0"/>
                  <a:cs typeface="Calibri" panose="020F0502020204030204" pitchFamily="34" charset="0"/>
                </a:rPr>
                <a:t>(Si)</a:t>
              </a:r>
            </a:p>
          </p:txBody>
        </p:sp>
      </p:grpSp>
      <p:grpSp>
        <p:nvGrpSpPr>
          <p:cNvPr id="12" name="Group 11">
            <a:extLst>
              <a:ext uri="{FF2B5EF4-FFF2-40B4-BE49-F238E27FC236}">
                <a16:creationId xmlns:a16="http://schemas.microsoft.com/office/drawing/2014/main" id="{5D025FC7-D81E-7B7C-2923-64A02D391E5C}"/>
              </a:ext>
            </a:extLst>
          </p:cNvPr>
          <p:cNvGrpSpPr/>
          <p:nvPr/>
        </p:nvGrpSpPr>
        <p:grpSpPr>
          <a:xfrm>
            <a:off x="305813" y="3790486"/>
            <a:ext cx="11998408" cy="2586000"/>
            <a:chOff x="305813" y="3790486"/>
            <a:chExt cx="11998408" cy="2586000"/>
          </a:xfrm>
        </p:grpSpPr>
        <p:sp>
          <p:nvSpPr>
            <p:cNvPr id="17" name="Content Placeholder 1">
              <a:extLst>
                <a:ext uri="{FF2B5EF4-FFF2-40B4-BE49-F238E27FC236}">
                  <a16:creationId xmlns:a16="http://schemas.microsoft.com/office/drawing/2014/main" id="{BF9D074F-E3BC-DB79-84B4-81344186AD66}"/>
                </a:ext>
              </a:extLst>
            </p:cNvPr>
            <p:cNvSpPr txBox="1">
              <a:spLocks/>
            </p:cNvSpPr>
            <p:nvPr/>
          </p:nvSpPr>
          <p:spPr>
            <a:xfrm>
              <a:off x="305813" y="4336586"/>
              <a:ext cx="6018787" cy="1149814"/>
            </a:xfrm>
            <a:prstGeom prst="rect">
              <a:avLst/>
            </a:prstGeom>
          </p:spPr>
          <p:txBody>
            <a:bodyPr vert="horz" lIns="0" tIns="0" rIns="0" bIns="0" rtlCol="0">
              <a:noAutofit/>
            </a:bodyPr>
            <a:lstStyle>
              <a:lvl1pPr marL="203652" indent="-203652" algn="l" defTabSz="685983" rtl="0" eaLnBrk="1" latinLnBrk="0" hangingPunct="1">
                <a:lnSpc>
                  <a:spcPct val="90000"/>
                </a:lnSpc>
                <a:spcBef>
                  <a:spcPts val="360"/>
                </a:spcBef>
                <a:buSzPct val="88000"/>
                <a:buFontTx/>
                <a:buBlip>
                  <a:blip r:embed="rId2"/>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2"/>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2"/>
                </a:buBlip>
                <a:defRPr sz="16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2200" dirty="0"/>
                <a:t>Superconductors in which the electrons condense into a macroscopic wavefunction, are.</a:t>
              </a:r>
            </a:p>
          </p:txBody>
        </p:sp>
        <p:pic>
          <p:nvPicPr>
            <p:cNvPr id="27" name="Picture 5">
              <a:extLst>
                <a:ext uri="{FF2B5EF4-FFF2-40B4-BE49-F238E27FC236}">
                  <a16:creationId xmlns:a16="http://schemas.microsoft.com/office/drawing/2014/main" id="{EFF9E890-59F1-0C92-6580-21578B9E85F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83038" y="3790486"/>
              <a:ext cx="6121183" cy="25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10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DBA810-D8FC-8747-84C6-DFAB7DA482D0}"/>
              </a:ext>
            </a:extLst>
          </p:cNvPr>
          <p:cNvSpPr/>
          <p:nvPr/>
        </p:nvSpPr>
        <p:spPr>
          <a:xfrm>
            <a:off x="460279" y="1333379"/>
            <a:ext cx="5116621" cy="1077218"/>
          </a:xfrm>
          <a:prstGeom prst="rect">
            <a:avLst/>
          </a:prstGeom>
        </p:spPr>
        <p:txBody>
          <a:bodyPr wrap="square">
            <a:spAutoFit/>
          </a:bodyPr>
          <a:lstStyle/>
          <a:p>
            <a:r>
              <a:rPr lang="de-DE" sz="2800" dirty="0" err="1">
                <a:solidFill>
                  <a:srgbClr val="000000"/>
                </a:solidFill>
                <a:latin typeface="+mj-lt"/>
                <a:cs typeface="Calibri" panose="020F0502020204030204" pitchFamily="34" charset="0"/>
              </a:rPr>
              <a:t>Emergence</a:t>
            </a:r>
            <a:r>
              <a:rPr lang="de-DE" sz="2800" dirty="0">
                <a:solidFill>
                  <a:srgbClr val="000000"/>
                </a:solidFill>
                <a:latin typeface="+mj-lt"/>
                <a:cs typeface="Calibri" panose="020F0502020204030204" pitchFamily="34" charset="0"/>
              </a:rPr>
              <a:t>: ‚</a:t>
            </a:r>
            <a:r>
              <a:rPr lang="de-DE" sz="2800" dirty="0" err="1">
                <a:solidFill>
                  <a:srgbClr val="000000"/>
                </a:solidFill>
                <a:latin typeface="+mj-lt"/>
                <a:cs typeface="Calibri" panose="020F0502020204030204" pitchFamily="34" charset="0"/>
              </a:rPr>
              <a:t>more</a:t>
            </a:r>
            <a:r>
              <a:rPr lang="de-DE" sz="2800" dirty="0">
                <a:solidFill>
                  <a:srgbClr val="000000"/>
                </a:solidFill>
                <a:latin typeface="+mj-lt"/>
                <a:cs typeface="Calibri" panose="020F0502020204030204" pitchFamily="34" charset="0"/>
              </a:rPr>
              <a:t> </a:t>
            </a:r>
            <a:r>
              <a:rPr lang="de-DE" sz="2800" dirty="0" err="1">
                <a:solidFill>
                  <a:srgbClr val="000000"/>
                </a:solidFill>
                <a:latin typeface="+mj-lt"/>
                <a:cs typeface="Calibri" panose="020F0502020204030204" pitchFamily="34" charset="0"/>
              </a:rPr>
              <a:t>is</a:t>
            </a:r>
            <a:r>
              <a:rPr lang="de-DE" sz="2800" dirty="0">
                <a:solidFill>
                  <a:srgbClr val="000000"/>
                </a:solidFill>
                <a:latin typeface="+mj-lt"/>
                <a:cs typeface="Calibri" panose="020F0502020204030204" pitchFamily="34" charset="0"/>
              </a:rPr>
              <a:t> different‘</a:t>
            </a:r>
          </a:p>
          <a:p>
            <a:r>
              <a:rPr lang="de-DE" dirty="0" err="1">
                <a:latin typeface="+mj-lt"/>
                <a:cs typeface="Calibri" panose="020F0502020204030204" pitchFamily="34" charset="0"/>
              </a:rPr>
              <a:t>new</a:t>
            </a:r>
            <a:r>
              <a:rPr lang="de-DE" dirty="0">
                <a:latin typeface="+mj-lt"/>
                <a:cs typeface="Calibri" panose="020F0502020204030204" pitchFamily="34" charset="0"/>
              </a:rPr>
              <a:t> </a:t>
            </a:r>
            <a:r>
              <a:rPr lang="de-DE" dirty="0" err="1">
                <a:latin typeface="+mj-lt"/>
                <a:cs typeface="Calibri" panose="020F0502020204030204" pitchFamily="34" charset="0"/>
              </a:rPr>
              <a:t>properties</a:t>
            </a:r>
            <a:r>
              <a:rPr lang="de-DE" dirty="0">
                <a:latin typeface="+mj-lt"/>
                <a:cs typeface="Calibri" panose="020F0502020204030204" pitchFamily="34" charset="0"/>
              </a:rPr>
              <a:t> </a:t>
            </a:r>
            <a:r>
              <a:rPr lang="de-DE" dirty="0" err="1">
                <a:latin typeface="+mj-lt"/>
                <a:cs typeface="Calibri" panose="020F0502020204030204" pitchFamily="34" charset="0"/>
              </a:rPr>
              <a:t>or</a:t>
            </a:r>
            <a:r>
              <a:rPr lang="de-DE" dirty="0">
                <a:latin typeface="+mj-lt"/>
                <a:cs typeface="Calibri" panose="020F0502020204030204" pitchFamily="34" charset="0"/>
              </a:rPr>
              <a:t> </a:t>
            </a:r>
            <a:r>
              <a:rPr lang="de-DE" dirty="0" err="1">
                <a:latin typeface="+mj-lt"/>
                <a:cs typeface="Calibri" panose="020F0502020204030204" pitchFamily="34" charset="0"/>
              </a:rPr>
              <a:t>structures</a:t>
            </a:r>
            <a:r>
              <a:rPr lang="de-DE" dirty="0">
                <a:latin typeface="+mj-lt"/>
                <a:cs typeface="Calibri" panose="020F0502020204030204" pitchFamily="34" charset="0"/>
              </a:rPr>
              <a:t> </a:t>
            </a:r>
            <a:r>
              <a:rPr lang="de-DE" dirty="0" err="1">
                <a:latin typeface="+mj-lt"/>
                <a:cs typeface="Calibri" panose="020F0502020204030204" pitchFamily="34" charset="0"/>
              </a:rPr>
              <a:t>of</a:t>
            </a:r>
            <a:r>
              <a:rPr lang="de-DE" dirty="0">
                <a:latin typeface="+mj-lt"/>
                <a:cs typeface="Calibri" panose="020F0502020204030204" pitchFamily="34" charset="0"/>
              </a:rPr>
              <a:t> a </a:t>
            </a:r>
            <a:r>
              <a:rPr lang="de-DE" dirty="0" err="1">
                <a:latin typeface="+mj-lt"/>
                <a:cs typeface="Calibri" panose="020F0502020204030204" pitchFamily="34" charset="0"/>
              </a:rPr>
              <a:t>system</a:t>
            </a:r>
            <a:r>
              <a:rPr lang="de-DE" dirty="0">
                <a:latin typeface="+mj-lt"/>
                <a:cs typeface="Calibri" panose="020F0502020204030204" pitchFamily="34" charset="0"/>
              </a:rPr>
              <a:t> </a:t>
            </a:r>
            <a:r>
              <a:rPr lang="de-DE" dirty="0" err="1">
                <a:latin typeface="+mj-lt"/>
                <a:cs typeface="Calibri" panose="020F0502020204030204" pitchFamily="34" charset="0"/>
              </a:rPr>
              <a:t>as</a:t>
            </a:r>
            <a:r>
              <a:rPr lang="de-DE" dirty="0">
                <a:latin typeface="+mj-lt"/>
                <a:cs typeface="Calibri" panose="020F0502020204030204" pitchFamily="34" charset="0"/>
              </a:rPr>
              <a:t> a </a:t>
            </a:r>
            <a:r>
              <a:rPr lang="de-DE" dirty="0" err="1">
                <a:latin typeface="+mj-lt"/>
                <a:cs typeface="Calibri" panose="020F0502020204030204" pitchFamily="34" charset="0"/>
              </a:rPr>
              <a:t>result</a:t>
            </a:r>
            <a:r>
              <a:rPr lang="de-DE" dirty="0">
                <a:latin typeface="+mj-lt"/>
                <a:cs typeface="Calibri" panose="020F0502020204030204" pitchFamily="34" charset="0"/>
              </a:rPr>
              <a:t> </a:t>
            </a:r>
            <a:r>
              <a:rPr lang="de-DE" dirty="0" err="1">
                <a:latin typeface="+mj-lt"/>
                <a:cs typeface="Calibri" panose="020F0502020204030204" pitchFamily="34" charset="0"/>
              </a:rPr>
              <a:t>of</a:t>
            </a:r>
            <a:r>
              <a:rPr lang="de-DE" dirty="0">
                <a:latin typeface="+mj-lt"/>
                <a:cs typeface="Calibri" panose="020F0502020204030204" pitchFamily="34" charset="0"/>
              </a:rPr>
              <a:t> </a:t>
            </a:r>
            <a:r>
              <a:rPr lang="de-DE" dirty="0" err="1">
                <a:latin typeface="+mj-lt"/>
                <a:cs typeface="Calibri" panose="020F0502020204030204" pitchFamily="34" charset="0"/>
              </a:rPr>
              <a:t>the</a:t>
            </a:r>
            <a:r>
              <a:rPr lang="de-DE" dirty="0">
                <a:latin typeface="+mj-lt"/>
                <a:cs typeface="Calibri" panose="020F0502020204030204" pitchFamily="34" charset="0"/>
              </a:rPr>
              <a:t> </a:t>
            </a:r>
            <a:r>
              <a:rPr lang="de-DE" dirty="0" err="1">
                <a:latin typeface="+mj-lt"/>
                <a:cs typeface="Calibri" panose="020F0502020204030204" pitchFamily="34" charset="0"/>
              </a:rPr>
              <a:t>interaction</a:t>
            </a:r>
            <a:r>
              <a:rPr lang="de-DE" dirty="0">
                <a:latin typeface="+mj-lt"/>
                <a:cs typeface="Calibri" panose="020F0502020204030204" pitchFamily="34" charset="0"/>
              </a:rPr>
              <a:t> </a:t>
            </a:r>
            <a:r>
              <a:rPr lang="de-DE" dirty="0" err="1">
                <a:latin typeface="+mj-lt"/>
                <a:cs typeface="Calibri" panose="020F0502020204030204" pitchFamily="34" charset="0"/>
              </a:rPr>
              <a:t>of</a:t>
            </a:r>
            <a:r>
              <a:rPr lang="de-DE" dirty="0">
                <a:latin typeface="+mj-lt"/>
                <a:cs typeface="Calibri" panose="020F0502020204030204" pitchFamily="34" charset="0"/>
              </a:rPr>
              <a:t> </a:t>
            </a:r>
            <a:r>
              <a:rPr lang="de-DE" dirty="0" err="1">
                <a:latin typeface="+mj-lt"/>
                <a:cs typeface="Calibri" panose="020F0502020204030204" pitchFamily="34" charset="0"/>
              </a:rPr>
              <a:t>its</a:t>
            </a:r>
            <a:r>
              <a:rPr lang="de-DE" dirty="0">
                <a:latin typeface="+mj-lt"/>
                <a:cs typeface="Calibri" panose="020F0502020204030204" pitchFamily="34" charset="0"/>
              </a:rPr>
              <a:t> </a:t>
            </a:r>
            <a:r>
              <a:rPr lang="de-DE" dirty="0" err="1">
                <a:latin typeface="+mj-lt"/>
                <a:cs typeface="Calibri" panose="020F0502020204030204" pitchFamily="34" charset="0"/>
              </a:rPr>
              <a:t>elements</a:t>
            </a:r>
            <a:endParaRPr lang="de-DE" dirty="0">
              <a:solidFill>
                <a:srgbClr val="000000"/>
              </a:solidFill>
              <a:latin typeface="+mj-lt"/>
              <a:cs typeface="Calibri" panose="020F0502020204030204" pitchFamily="34" charset="0"/>
            </a:endParaRPr>
          </a:p>
        </p:txBody>
      </p:sp>
      <p:pic>
        <p:nvPicPr>
          <p:cNvPr id="11" name="Picture 40">
            <a:extLst>
              <a:ext uri="{FF2B5EF4-FFF2-40B4-BE49-F238E27FC236}">
                <a16:creationId xmlns:a16="http://schemas.microsoft.com/office/drawing/2014/main" id="{82B85DDA-5827-BF47-8FB0-41BC30FEAFCC}"/>
              </a:ext>
            </a:extLst>
          </p:cNvPr>
          <p:cNvPicPr>
            <a:picLocks/>
          </p:cNvPicPr>
          <p:nvPr/>
        </p:nvPicPr>
        <p:blipFill rotWithShape="1">
          <a:blip r:embed="rId3">
            <a:extLst>
              <a:ext uri="{28A0092B-C50C-407E-A947-70E740481C1C}">
                <a14:useLocalDpi xmlns:a14="http://schemas.microsoft.com/office/drawing/2010/main"/>
              </a:ext>
            </a:extLst>
          </a:blip>
          <a:srcRect/>
          <a:stretch/>
        </p:blipFill>
        <p:spPr>
          <a:xfrm>
            <a:off x="990600" y="2514600"/>
            <a:ext cx="4401022" cy="3448681"/>
          </a:xfrm>
          <a:prstGeom prst="rect">
            <a:avLst/>
          </a:prstGeom>
          <a:ln>
            <a:noFill/>
          </a:ln>
          <a:effectLst>
            <a:outerShdw blurRad="292100" dist="139700" dir="2700000" algn="tl" rotWithShape="0">
              <a:srgbClr val="333333">
                <a:alpha val="65000"/>
              </a:srgbClr>
            </a:outerShdw>
          </a:effectLst>
        </p:spPr>
      </p:pic>
      <p:pic>
        <p:nvPicPr>
          <p:cNvPr id="12" name="Picture 35">
            <a:extLst>
              <a:ext uri="{FF2B5EF4-FFF2-40B4-BE49-F238E27FC236}">
                <a16:creationId xmlns:a16="http://schemas.microsoft.com/office/drawing/2014/main" id="{05E32E50-51D6-D045-97B5-B7B3FB669EC8}"/>
              </a:ext>
            </a:extLst>
          </p:cNvPr>
          <p:cNvPicPr>
            <a:picLocks noChangeAspect="1"/>
          </p:cNvPicPr>
          <p:nvPr/>
        </p:nvPicPr>
        <p:blipFill>
          <a:blip r:embed="rId4"/>
          <a:stretch>
            <a:fillRect/>
          </a:stretch>
        </p:blipFill>
        <p:spPr>
          <a:xfrm rot="20483104" flipV="1">
            <a:off x="2878398" y="4267549"/>
            <a:ext cx="280384" cy="238480"/>
          </a:xfrm>
          <a:prstGeom prst="rect">
            <a:avLst/>
          </a:prstGeom>
        </p:spPr>
      </p:pic>
      <p:grpSp>
        <p:nvGrpSpPr>
          <p:cNvPr id="5" name="Group 4">
            <a:extLst>
              <a:ext uri="{FF2B5EF4-FFF2-40B4-BE49-F238E27FC236}">
                <a16:creationId xmlns:a16="http://schemas.microsoft.com/office/drawing/2014/main" id="{1D4E50E7-B4FA-734A-941A-D6006C4FBFED}"/>
              </a:ext>
            </a:extLst>
          </p:cNvPr>
          <p:cNvGrpSpPr/>
          <p:nvPr/>
        </p:nvGrpSpPr>
        <p:grpSpPr>
          <a:xfrm>
            <a:off x="7053466" y="1361838"/>
            <a:ext cx="5266876" cy="4532037"/>
            <a:chOff x="7001325" y="932462"/>
            <a:chExt cx="5266876" cy="4532037"/>
          </a:xfrm>
        </p:grpSpPr>
        <p:pic>
          <p:nvPicPr>
            <p:cNvPr id="10" name="Picture 9">
              <a:extLst>
                <a:ext uri="{FF2B5EF4-FFF2-40B4-BE49-F238E27FC236}">
                  <a16:creationId xmlns:a16="http://schemas.microsoft.com/office/drawing/2014/main" id="{3310D5CB-98A1-C744-A7C5-74C31B5EB011}"/>
                </a:ext>
              </a:extLst>
            </p:cNvPr>
            <p:cNvPicPr>
              <a:picLocks/>
            </p:cNvPicPr>
            <p:nvPr/>
          </p:nvPicPr>
          <p:blipFill rotWithShape="1">
            <a:blip r:embed="rId5">
              <a:extLst>
                <a:ext uri="{28A0092B-C50C-407E-A947-70E740481C1C}">
                  <a14:useLocalDpi xmlns:a14="http://schemas.microsoft.com/office/drawing/2010/main"/>
                </a:ext>
              </a:extLst>
            </a:blip>
            <a:srcRect/>
            <a:stretch/>
          </p:blipFill>
          <p:spPr>
            <a:xfrm>
              <a:off x="7263059" y="2154628"/>
              <a:ext cx="4097841" cy="330987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4F83D8EB-AAB0-3D47-B0A3-DE5CA87856D5}"/>
                </a:ext>
              </a:extLst>
            </p:cNvPr>
            <p:cNvSpPr/>
            <p:nvPr/>
          </p:nvSpPr>
          <p:spPr>
            <a:xfrm>
              <a:off x="7001325" y="932462"/>
              <a:ext cx="5266876" cy="1077218"/>
            </a:xfrm>
            <a:prstGeom prst="rect">
              <a:avLst/>
            </a:prstGeom>
          </p:spPr>
          <p:txBody>
            <a:bodyPr wrap="square">
              <a:spAutoFit/>
            </a:bodyPr>
            <a:lstStyle/>
            <a:p>
              <a:r>
                <a:rPr lang="de-DE" sz="2800" dirty="0" err="1">
                  <a:solidFill>
                    <a:srgbClr val="000000"/>
                  </a:solidFill>
                  <a:latin typeface="+mj-lt"/>
                </a:rPr>
                <a:t>Topology</a:t>
              </a:r>
              <a:r>
                <a:rPr lang="de-DE" sz="2800" dirty="0">
                  <a:solidFill>
                    <a:srgbClr val="000000"/>
                  </a:solidFill>
                  <a:latin typeface="+mj-lt"/>
                </a:rPr>
                <a:t>: ‚not </a:t>
              </a:r>
              <a:r>
                <a:rPr lang="de-DE" sz="2800" dirty="0" err="1">
                  <a:solidFill>
                    <a:srgbClr val="000000"/>
                  </a:solidFill>
                  <a:latin typeface="+mj-lt"/>
                </a:rPr>
                <a:t>that</a:t>
              </a:r>
              <a:r>
                <a:rPr lang="de-DE" sz="2800" dirty="0">
                  <a:solidFill>
                    <a:srgbClr val="000000"/>
                  </a:solidFill>
                  <a:latin typeface="+mj-lt"/>
                </a:rPr>
                <a:t> different‘</a:t>
              </a:r>
            </a:p>
            <a:p>
              <a:r>
                <a:rPr lang="de-DE" i="1" dirty="0">
                  <a:solidFill>
                    <a:srgbClr val="000000"/>
                  </a:solidFill>
                  <a:latin typeface="+mj-lt"/>
                </a:rPr>
                <a:t>Properties </a:t>
              </a:r>
              <a:r>
                <a:rPr lang="de-DE" i="1" dirty="0" err="1">
                  <a:solidFill>
                    <a:srgbClr val="000000"/>
                  </a:solidFill>
                  <a:latin typeface="+mj-lt"/>
                </a:rPr>
                <a:t>of</a:t>
              </a:r>
              <a:r>
                <a:rPr lang="de-DE" i="1" dirty="0">
                  <a:solidFill>
                    <a:srgbClr val="000000"/>
                  </a:solidFill>
                  <a:latin typeface="+mj-lt"/>
                </a:rPr>
                <a:t> </a:t>
              </a:r>
              <a:r>
                <a:rPr lang="de-DE" i="1" dirty="0" err="1">
                  <a:solidFill>
                    <a:srgbClr val="000000"/>
                  </a:solidFill>
                  <a:latin typeface="+mj-lt"/>
                </a:rPr>
                <a:t>mathematical</a:t>
              </a:r>
              <a:r>
                <a:rPr lang="de-DE" i="1" dirty="0">
                  <a:solidFill>
                    <a:srgbClr val="000000"/>
                  </a:solidFill>
                  <a:latin typeface="+mj-lt"/>
                </a:rPr>
                <a:t> </a:t>
              </a:r>
              <a:r>
                <a:rPr lang="de-DE" i="1" dirty="0" err="1">
                  <a:solidFill>
                    <a:srgbClr val="000000"/>
                  </a:solidFill>
                  <a:latin typeface="+mj-lt"/>
                </a:rPr>
                <a:t>structures</a:t>
              </a:r>
              <a:r>
                <a:rPr lang="de-DE" i="1" dirty="0">
                  <a:solidFill>
                    <a:srgbClr val="000000"/>
                  </a:solidFill>
                  <a:latin typeface="+mj-lt"/>
                </a:rPr>
                <a:t> </a:t>
              </a:r>
              <a:r>
                <a:rPr lang="de-DE" i="1" dirty="0" err="1">
                  <a:solidFill>
                    <a:srgbClr val="000000"/>
                  </a:solidFill>
                  <a:latin typeface="+mj-lt"/>
                </a:rPr>
                <a:t>that</a:t>
              </a:r>
              <a:r>
                <a:rPr lang="de-DE" i="1" dirty="0">
                  <a:solidFill>
                    <a:srgbClr val="000000"/>
                  </a:solidFill>
                  <a:latin typeface="+mj-lt"/>
                </a:rPr>
                <a:t> </a:t>
              </a:r>
              <a:r>
                <a:rPr lang="de-DE" i="1" dirty="0" err="1">
                  <a:solidFill>
                    <a:srgbClr val="000000"/>
                  </a:solidFill>
                  <a:latin typeface="+mj-lt"/>
                </a:rPr>
                <a:t>are</a:t>
              </a:r>
              <a:r>
                <a:rPr lang="de-DE" i="1" dirty="0">
                  <a:solidFill>
                    <a:srgbClr val="000000"/>
                  </a:solidFill>
                  <a:latin typeface="+mj-lt"/>
                </a:rPr>
                <a:t> </a:t>
              </a:r>
              <a:r>
                <a:rPr lang="de-DE" i="1" dirty="0" err="1">
                  <a:solidFill>
                    <a:srgbClr val="000000"/>
                  </a:solidFill>
                  <a:latin typeface="+mj-lt"/>
                </a:rPr>
                <a:t>preserved</a:t>
              </a:r>
              <a:r>
                <a:rPr lang="de-DE" i="1" dirty="0">
                  <a:solidFill>
                    <a:srgbClr val="000000"/>
                  </a:solidFill>
                  <a:latin typeface="+mj-lt"/>
                </a:rPr>
                <a:t> </a:t>
              </a:r>
              <a:r>
                <a:rPr lang="de-DE" i="1" dirty="0" err="1">
                  <a:solidFill>
                    <a:srgbClr val="000000"/>
                  </a:solidFill>
                  <a:latin typeface="+mj-lt"/>
                </a:rPr>
                <a:t>under</a:t>
              </a:r>
              <a:r>
                <a:rPr lang="de-DE" i="1" dirty="0">
                  <a:solidFill>
                    <a:srgbClr val="000000"/>
                  </a:solidFill>
                  <a:latin typeface="+mj-lt"/>
                </a:rPr>
                <a:t> </a:t>
              </a:r>
              <a:r>
                <a:rPr lang="de-DE" i="1" dirty="0" err="1">
                  <a:solidFill>
                    <a:srgbClr val="000000"/>
                  </a:solidFill>
                  <a:latin typeface="+mj-lt"/>
                </a:rPr>
                <a:t>continuous</a:t>
              </a:r>
              <a:r>
                <a:rPr lang="de-DE" i="1" dirty="0">
                  <a:solidFill>
                    <a:srgbClr val="000000"/>
                  </a:solidFill>
                  <a:latin typeface="+mj-lt"/>
                </a:rPr>
                <a:t> </a:t>
              </a:r>
              <a:r>
                <a:rPr lang="de-DE" i="1" dirty="0" err="1">
                  <a:solidFill>
                    <a:srgbClr val="000000"/>
                  </a:solidFill>
                  <a:latin typeface="+mj-lt"/>
                </a:rPr>
                <a:t>deformations</a:t>
              </a:r>
              <a:r>
                <a:rPr lang="de-DE" i="1" dirty="0">
                  <a:solidFill>
                    <a:srgbClr val="000000"/>
                  </a:solidFill>
                  <a:latin typeface="+mj-lt"/>
                </a:rPr>
                <a:t>.</a:t>
              </a:r>
            </a:p>
          </p:txBody>
        </p:sp>
      </p:grpSp>
      <p:sp>
        <p:nvSpPr>
          <p:cNvPr id="3" name="Date Placeholder 2">
            <a:extLst>
              <a:ext uri="{FF2B5EF4-FFF2-40B4-BE49-F238E27FC236}">
                <a16:creationId xmlns:a16="http://schemas.microsoft.com/office/drawing/2014/main" id="{2FC7CDA7-48E5-6446-8C97-6CD44433D5A5}"/>
              </a:ext>
            </a:extLst>
          </p:cNvPr>
          <p:cNvSpPr>
            <a:spLocks noGrp="1"/>
          </p:cNvSpPr>
          <p:nvPr>
            <p:ph type="dt" sz="half" idx="2"/>
          </p:nvPr>
        </p:nvSpPr>
        <p:spPr>
          <a:xfrm>
            <a:off x="816000" y="6444000"/>
            <a:ext cx="1392000" cy="360000"/>
          </a:xfrm>
          <a:prstGeom prst="rect">
            <a:avLst/>
          </a:prstGeom>
        </p:spPr>
        <p:txBody>
          <a:bodyPr vert="horz" lIns="0" tIns="0" rIns="0" bIns="0" rtlCol="0" anchor="t" anchorCtr="0"/>
          <a:lstStyle>
            <a:defPPr>
              <a:defRPr lang="de-DE"/>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7/11/2019</a:t>
            </a:r>
            <a:endParaRPr lang="en-US"/>
          </a:p>
        </p:txBody>
      </p:sp>
      <p:sp>
        <p:nvSpPr>
          <p:cNvPr id="9" name="Title 4">
            <a:extLst>
              <a:ext uri="{FF2B5EF4-FFF2-40B4-BE49-F238E27FC236}">
                <a16:creationId xmlns:a16="http://schemas.microsoft.com/office/drawing/2014/main" id="{AFCDCCA4-CE99-0D16-8E5A-2976DBB8D477}"/>
              </a:ext>
            </a:extLst>
          </p:cNvPr>
          <p:cNvSpPr>
            <a:spLocks noGrp="1"/>
          </p:cNvSpPr>
          <p:nvPr>
            <p:ph type="title"/>
          </p:nvPr>
        </p:nvSpPr>
        <p:spPr>
          <a:xfrm>
            <a:off x="528000" y="394871"/>
            <a:ext cx="9158904" cy="767748"/>
          </a:xfrm>
        </p:spPr>
        <p:txBody>
          <a:bodyPr/>
          <a:lstStyle/>
          <a:p>
            <a:r>
              <a:rPr lang="en-US" dirty="0">
                <a:solidFill>
                  <a:schemeClr val="tx2"/>
                </a:solidFill>
              </a:rPr>
              <a:t>Quantum Materials</a:t>
            </a:r>
          </a:p>
        </p:txBody>
      </p:sp>
    </p:spTree>
    <p:extLst>
      <p:ext uri="{BB962C8B-B14F-4D97-AF65-F5344CB8AC3E}">
        <p14:creationId xmlns:p14="http://schemas.microsoft.com/office/powerpoint/2010/main" val="274396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B29FC0-3007-4A1E-6089-53CB8440B16F}"/>
              </a:ext>
            </a:extLst>
          </p:cNvPr>
          <p:cNvSpPr>
            <a:spLocks noGrp="1"/>
          </p:cNvSpPr>
          <p:nvPr>
            <p:ph type="dt" sz="half" idx="10"/>
          </p:nvPr>
        </p:nvSpPr>
        <p:spPr/>
        <p:txBody>
          <a:bodyPr/>
          <a:lstStyle/>
          <a:p>
            <a:r>
              <a:rPr lang="de-DE" noProof="0"/>
              <a:t>20.09.22</a:t>
            </a:r>
            <a:endParaRPr lang="en-US" noProof="0"/>
          </a:p>
        </p:txBody>
      </p:sp>
      <p:sp>
        <p:nvSpPr>
          <p:cNvPr id="4" name="Slide Number Placeholder 3">
            <a:extLst>
              <a:ext uri="{FF2B5EF4-FFF2-40B4-BE49-F238E27FC236}">
                <a16:creationId xmlns:a16="http://schemas.microsoft.com/office/drawing/2014/main" id="{049BDB60-1BE8-D804-7514-E70EBEFFDBBB}"/>
              </a:ext>
            </a:extLst>
          </p:cNvPr>
          <p:cNvSpPr>
            <a:spLocks noGrp="1"/>
          </p:cNvSpPr>
          <p:nvPr>
            <p:ph type="sldNum" sz="quarter" idx="12"/>
          </p:nvPr>
        </p:nvSpPr>
        <p:spPr/>
        <p:txBody>
          <a:bodyPr/>
          <a:lstStyle/>
          <a:p>
            <a:fld id="{61696EC4-B4CF-4701-AD06-A8439D6D8E12}" type="slidenum">
              <a:rPr lang="en-US" noProof="0" smtClean="0"/>
              <a:t>7</a:t>
            </a:fld>
            <a:endParaRPr lang="en-US" noProof="0"/>
          </a:p>
        </p:txBody>
      </p:sp>
      <p:sp>
        <p:nvSpPr>
          <p:cNvPr id="5" name="Title 4">
            <a:extLst>
              <a:ext uri="{FF2B5EF4-FFF2-40B4-BE49-F238E27FC236}">
                <a16:creationId xmlns:a16="http://schemas.microsoft.com/office/drawing/2014/main" id="{1688D62A-D933-AC76-AAE9-C1A768288456}"/>
              </a:ext>
            </a:extLst>
          </p:cNvPr>
          <p:cNvSpPr>
            <a:spLocks noGrp="1"/>
          </p:cNvSpPr>
          <p:nvPr>
            <p:ph type="title"/>
          </p:nvPr>
        </p:nvSpPr>
        <p:spPr/>
        <p:txBody>
          <a:bodyPr/>
          <a:lstStyle/>
          <a:p>
            <a:r>
              <a:rPr lang="en-US" dirty="0">
                <a:solidFill>
                  <a:schemeClr val="tx2"/>
                </a:solidFill>
              </a:rPr>
              <a:t>Quantum Materials: a matter of energy scales</a:t>
            </a:r>
          </a:p>
        </p:txBody>
      </p:sp>
      <p:sp>
        <p:nvSpPr>
          <p:cNvPr id="15" name="TextBox 14">
            <a:extLst>
              <a:ext uri="{FF2B5EF4-FFF2-40B4-BE49-F238E27FC236}">
                <a16:creationId xmlns:a16="http://schemas.microsoft.com/office/drawing/2014/main" id="{897D2C22-3540-8CD9-2C35-732548DE756A}"/>
              </a:ext>
            </a:extLst>
          </p:cNvPr>
          <p:cNvSpPr txBox="1"/>
          <p:nvPr/>
        </p:nvSpPr>
        <p:spPr>
          <a:xfrm>
            <a:off x="3504570" y="1219389"/>
            <a:ext cx="5400837" cy="707886"/>
          </a:xfrm>
          <a:prstGeom prst="rect">
            <a:avLst/>
          </a:prstGeom>
          <a:noFill/>
        </p:spPr>
        <p:txBody>
          <a:bodyPr wrap="none" rtlCol="0">
            <a:spAutoFit/>
          </a:bodyPr>
          <a:lstStyle/>
          <a:p>
            <a:pPr algn="ctr"/>
            <a:r>
              <a:rPr lang="en-US" sz="4000" i="1" dirty="0">
                <a:latin typeface="Times New Roman" panose="02020603050405020304" pitchFamily="18" charset="0"/>
                <a:cs typeface="Times New Roman" panose="02020603050405020304" pitchFamily="18" charset="0"/>
              </a:rPr>
              <a:t>exchange interactions (J)</a:t>
            </a:r>
          </a:p>
        </p:txBody>
      </p:sp>
      <p:sp>
        <p:nvSpPr>
          <p:cNvPr id="16" name="TextBox 15">
            <a:extLst>
              <a:ext uri="{FF2B5EF4-FFF2-40B4-BE49-F238E27FC236}">
                <a16:creationId xmlns:a16="http://schemas.microsoft.com/office/drawing/2014/main" id="{27369CE6-E66E-A658-BA5C-65BEE90B6680}"/>
              </a:ext>
            </a:extLst>
          </p:cNvPr>
          <p:cNvSpPr txBox="1"/>
          <p:nvPr/>
        </p:nvSpPr>
        <p:spPr>
          <a:xfrm>
            <a:off x="3797388" y="5544883"/>
            <a:ext cx="5086649" cy="707886"/>
          </a:xfrm>
          <a:prstGeom prst="rect">
            <a:avLst/>
          </a:prstGeom>
          <a:noFill/>
        </p:spPr>
        <p:txBody>
          <a:bodyPr wrap="none" rtlCol="0">
            <a:spAutoFit/>
          </a:bodyPr>
          <a:lstStyle/>
          <a:p>
            <a:r>
              <a:rPr lang="en-US" sz="4000" i="1" dirty="0">
                <a:latin typeface="Times New Roman" panose="02020603050405020304" pitchFamily="18" charset="0"/>
                <a:cs typeface="Times New Roman" panose="02020603050405020304" pitchFamily="18" charset="0"/>
              </a:rPr>
              <a:t>Coulomb Repulsion (U)</a:t>
            </a:r>
          </a:p>
        </p:txBody>
      </p:sp>
      <p:sp>
        <p:nvSpPr>
          <p:cNvPr id="17" name="TextBox 16">
            <a:extLst>
              <a:ext uri="{FF2B5EF4-FFF2-40B4-BE49-F238E27FC236}">
                <a16:creationId xmlns:a16="http://schemas.microsoft.com/office/drawing/2014/main" id="{79C25E12-CAB1-BBE4-F727-2922801968D1}"/>
              </a:ext>
            </a:extLst>
          </p:cNvPr>
          <p:cNvSpPr txBox="1"/>
          <p:nvPr/>
        </p:nvSpPr>
        <p:spPr>
          <a:xfrm>
            <a:off x="8915400" y="3229117"/>
            <a:ext cx="2871820" cy="707886"/>
          </a:xfrm>
          <a:prstGeom prst="rect">
            <a:avLst/>
          </a:prstGeom>
          <a:noFill/>
        </p:spPr>
        <p:txBody>
          <a:bodyPr wrap="square" rtlCol="0">
            <a:spAutoFit/>
          </a:bodyPr>
          <a:lstStyle/>
          <a:p>
            <a:r>
              <a:rPr lang="en-US" sz="4000" i="1" dirty="0">
                <a:latin typeface="Times New Roman" panose="02020603050405020304" pitchFamily="18" charset="0"/>
                <a:cs typeface="Times New Roman" panose="02020603050405020304" pitchFamily="18" charset="0"/>
              </a:rPr>
              <a:t>hopping (t)</a:t>
            </a:r>
          </a:p>
        </p:txBody>
      </p:sp>
      <p:pic>
        <p:nvPicPr>
          <p:cNvPr id="3076" name="Picture 4" descr="Interacting Degrees of Freedom Leads to New Phases of Matter. | Download  Scientific Diagram">
            <a:extLst>
              <a:ext uri="{FF2B5EF4-FFF2-40B4-BE49-F238E27FC236}">
                <a16:creationId xmlns:a16="http://schemas.microsoft.com/office/drawing/2014/main" id="{BAE0E96F-2E7A-6EC0-5702-069D699387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2400" y="1983779"/>
            <a:ext cx="4495800" cy="35046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86F9481-A761-964E-0BF0-FE38831BEEFD}"/>
              </a:ext>
            </a:extLst>
          </p:cNvPr>
          <p:cNvSpPr txBox="1"/>
          <p:nvPr/>
        </p:nvSpPr>
        <p:spPr>
          <a:xfrm>
            <a:off x="5943600" y="3352800"/>
            <a:ext cx="465192" cy="523220"/>
          </a:xfrm>
          <a:prstGeom prst="rect">
            <a:avLst/>
          </a:prstGeom>
          <a:solidFill>
            <a:schemeClr val="bg1"/>
          </a:solidFill>
        </p:spPr>
        <p:txBody>
          <a:bodyPr wrap="none" rtlCol="0">
            <a:spAutoFit/>
          </a:bodyPr>
          <a:lstStyle/>
          <a:p>
            <a:r>
              <a:rPr lang="en-US" sz="2800" dirty="0"/>
              <a:t>e</a:t>
            </a:r>
            <a:r>
              <a:rPr lang="en-US" sz="2800" baseline="30000" dirty="0"/>
              <a:t>-</a:t>
            </a:r>
          </a:p>
        </p:txBody>
      </p:sp>
      <p:sp>
        <p:nvSpPr>
          <p:cNvPr id="14" name="TextBox 13">
            <a:extLst>
              <a:ext uri="{FF2B5EF4-FFF2-40B4-BE49-F238E27FC236}">
                <a16:creationId xmlns:a16="http://schemas.microsoft.com/office/drawing/2014/main" id="{83A6E05A-AB4D-A348-9ADC-4491F91EE2D9}"/>
              </a:ext>
            </a:extLst>
          </p:cNvPr>
          <p:cNvSpPr txBox="1"/>
          <p:nvPr/>
        </p:nvSpPr>
        <p:spPr>
          <a:xfrm>
            <a:off x="1120978" y="2715161"/>
            <a:ext cx="2395206" cy="1938992"/>
          </a:xfrm>
          <a:prstGeom prst="rect">
            <a:avLst/>
          </a:prstGeom>
          <a:noFill/>
        </p:spPr>
        <p:txBody>
          <a:bodyPr wrap="none" rtlCol="0">
            <a:spAutoFit/>
          </a:bodyPr>
          <a:lstStyle/>
          <a:p>
            <a:pPr algn="ctr"/>
            <a:r>
              <a:rPr lang="en-US" sz="4000" i="1" dirty="0">
                <a:latin typeface="Times New Roman" panose="02020603050405020304" pitchFamily="18" charset="0"/>
                <a:cs typeface="Times New Roman" panose="02020603050405020304" pitchFamily="18" charset="0"/>
              </a:rPr>
              <a:t>Spin-orbit </a:t>
            </a:r>
          </a:p>
          <a:p>
            <a:pPr algn="ctr"/>
            <a:r>
              <a:rPr lang="en-US" sz="4000" i="1" dirty="0">
                <a:latin typeface="Times New Roman" panose="02020603050405020304" pitchFamily="18" charset="0"/>
                <a:cs typeface="Times New Roman" panose="02020603050405020304" pitchFamily="18" charset="0"/>
              </a:rPr>
              <a:t>coupling </a:t>
            </a:r>
          </a:p>
          <a:p>
            <a:pPr algn="ctr"/>
            <a:r>
              <a:rPr lang="en-US" sz="4000" i="1" dirty="0">
                <a:latin typeface="Times New Roman" panose="02020603050405020304" pitchFamily="18" charset="0"/>
                <a:cs typeface="Times New Roman" panose="02020603050405020304" pitchFamily="18" charset="0"/>
              </a:rPr>
              <a:t>(</a:t>
            </a:r>
            <a:r>
              <a:rPr lang="en-US" sz="4000" i="1" dirty="0">
                <a:latin typeface="Symbol" pitchFamily="2" charset="2"/>
              </a:rPr>
              <a:t>l)</a:t>
            </a:r>
            <a:endParaRPr lang="en-US" sz="4000" i="1" dirty="0">
              <a:cs typeface="Arial" panose="020B0604020202020204" pitchFamily="34" charset="0"/>
            </a:endParaRPr>
          </a:p>
        </p:txBody>
      </p:sp>
    </p:spTree>
    <p:extLst>
      <p:ext uri="{BB962C8B-B14F-4D97-AF65-F5344CB8AC3E}">
        <p14:creationId xmlns:p14="http://schemas.microsoft.com/office/powerpoint/2010/main" val="28438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B29FC0-3007-4A1E-6089-53CB8440B16F}"/>
              </a:ext>
            </a:extLst>
          </p:cNvPr>
          <p:cNvSpPr>
            <a:spLocks noGrp="1"/>
          </p:cNvSpPr>
          <p:nvPr>
            <p:ph type="dt" sz="half" idx="10"/>
          </p:nvPr>
        </p:nvSpPr>
        <p:spPr/>
        <p:txBody>
          <a:bodyPr/>
          <a:lstStyle/>
          <a:p>
            <a:r>
              <a:rPr lang="de-DE" noProof="0"/>
              <a:t>20.09.22</a:t>
            </a:r>
            <a:endParaRPr lang="en-US" noProof="0"/>
          </a:p>
        </p:txBody>
      </p:sp>
      <p:sp>
        <p:nvSpPr>
          <p:cNvPr id="4" name="Slide Number Placeholder 3">
            <a:extLst>
              <a:ext uri="{FF2B5EF4-FFF2-40B4-BE49-F238E27FC236}">
                <a16:creationId xmlns:a16="http://schemas.microsoft.com/office/drawing/2014/main" id="{049BDB60-1BE8-D804-7514-E70EBEFFDBBB}"/>
              </a:ext>
            </a:extLst>
          </p:cNvPr>
          <p:cNvSpPr>
            <a:spLocks noGrp="1"/>
          </p:cNvSpPr>
          <p:nvPr>
            <p:ph type="sldNum" sz="quarter" idx="12"/>
          </p:nvPr>
        </p:nvSpPr>
        <p:spPr/>
        <p:txBody>
          <a:bodyPr/>
          <a:lstStyle/>
          <a:p>
            <a:fld id="{61696EC4-B4CF-4701-AD06-A8439D6D8E12}" type="slidenum">
              <a:rPr lang="en-US" noProof="0" smtClean="0"/>
              <a:t>8</a:t>
            </a:fld>
            <a:endParaRPr lang="en-US" noProof="0"/>
          </a:p>
        </p:txBody>
      </p:sp>
      <p:sp>
        <p:nvSpPr>
          <p:cNvPr id="5" name="Title 4">
            <a:extLst>
              <a:ext uri="{FF2B5EF4-FFF2-40B4-BE49-F238E27FC236}">
                <a16:creationId xmlns:a16="http://schemas.microsoft.com/office/drawing/2014/main" id="{1688D62A-D933-AC76-AAE9-C1A768288456}"/>
              </a:ext>
            </a:extLst>
          </p:cNvPr>
          <p:cNvSpPr>
            <a:spLocks noGrp="1"/>
          </p:cNvSpPr>
          <p:nvPr>
            <p:ph type="title"/>
          </p:nvPr>
        </p:nvSpPr>
        <p:spPr/>
        <p:txBody>
          <a:bodyPr/>
          <a:lstStyle/>
          <a:p>
            <a:r>
              <a:rPr lang="en-US" dirty="0">
                <a:solidFill>
                  <a:schemeClr val="tx2"/>
                </a:solidFill>
              </a:rPr>
              <a:t>Quantum Materials</a:t>
            </a:r>
          </a:p>
        </p:txBody>
      </p:sp>
      <p:grpSp>
        <p:nvGrpSpPr>
          <p:cNvPr id="2" name="Group 1">
            <a:extLst>
              <a:ext uri="{FF2B5EF4-FFF2-40B4-BE49-F238E27FC236}">
                <a16:creationId xmlns:a16="http://schemas.microsoft.com/office/drawing/2014/main" id="{515C9E95-6EE1-0813-00A8-BCA904A1CC96}"/>
              </a:ext>
            </a:extLst>
          </p:cNvPr>
          <p:cNvGrpSpPr/>
          <p:nvPr/>
        </p:nvGrpSpPr>
        <p:grpSpPr>
          <a:xfrm>
            <a:off x="1219200" y="438696"/>
            <a:ext cx="9079261" cy="5483217"/>
            <a:chOff x="-44517" y="478384"/>
            <a:chExt cx="6811550" cy="4113683"/>
          </a:xfrm>
        </p:grpSpPr>
        <p:grpSp>
          <p:nvGrpSpPr>
            <p:cNvPr id="6" name="Group 5">
              <a:extLst>
                <a:ext uri="{FF2B5EF4-FFF2-40B4-BE49-F238E27FC236}">
                  <a16:creationId xmlns:a16="http://schemas.microsoft.com/office/drawing/2014/main" id="{03724800-F51C-A7A5-1199-D00EE20EDAE2}"/>
                </a:ext>
              </a:extLst>
            </p:cNvPr>
            <p:cNvGrpSpPr/>
            <p:nvPr/>
          </p:nvGrpSpPr>
          <p:grpSpPr>
            <a:xfrm>
              <a:off x="-44517" y="478384"/>
              <a:ext cx="6811550" cy="4113683"/>
              <a:chOff x="1759652" y="87895"/>
              <a:chExt cx="9412296" cy="6274423"/>
            </a:xfrm>
          </p:grpSpPr>
          <p:pic>
            <p:nvPicPr>
              <p:cNvPr id="7" name="Picture 6">
                <a:extLst>
                  <a:ext uri="{FF2B5EF4-FFF2-40B4-BE49-F238E27FC236}">
                    <a16:creationId xmlns:a16="http://schemas.microsoft.com/office/drawing/2014/main" id="{2C7B18EA-356E-09AF-218C-656811C7A8C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4880" y="87895"/>
                <a:ext cx="6284676" cy="6274423"/>
              </a:xfrm>
              <a:prstGeom prst="rect">
                <a:avLst/>
              </a:prstGeom>
            </p:spPr>
          </p:pic>
          <p:sp>
            <p:nvSpPr>
              <p:cNvPr id="8" name="TextBox 7">
                <a:extLst>
                  <a:ext uri="{FF2B5EF4-FFF2-40B4-BE49-F238E27FC236}">
                    <a16:creationId xmlns:a16="http://schemas.microsoft.com/office/drawing/2014/main" id="{536F74AA-42F3-2DC8-EC57-D0809771B376}"/>
                  </a:ext>
                </a:extLst>
              </p:cNvPr>
              <p:cNvSpPr txBox="1"/>
              <p:nvPr/>
            </p:nvSpPr>
            <p:spPr>
              <a:xfrm>
                <a:off x="8893284" y="3473063"/>
                <a:ext cx="2278664" cy="739594"/>
              </a:xfrm>
              <a:prstGeom prst="rect">
                <a:avLst/>
              </a:prstGeom>
              <a:noFill/>
            </p:spPr>
            <p:txBody>
              <a:bodyPr wrap="none" rtlCol="0">
                <a:spAutoFit/>
              </a:bodyPr>
              <a:lstStyle/>
              <a:p>
                <a:pPr algn="ctr"/>
                <a:r>
                  <a:rPr lang="de-DE" b="1" dirty="0"/>
                  <a:t>(</a:t>
                </a:r>
                <a:r>
                  <a:rPr lang="de-DE" b="1" dirty="0" err="1"/>
                  <a:t>unconventional</a:t>
                </a:r>
                <a:r>
                  <a:rPr lang="de-DE" b="1" dirty="0"/>
                  <a:t>)</a:t>
                </a:r>
              </a:p>
              <a:p>
                <a:pPr algn="ctr"/>
                <a:r>
                  <a:rPr lang="de-DE" b="1" dirty="0" err="1"/>
                  <a:t>Superconductivity</a:t>
                </a:r>
                <a:endParaRPr lang="de-DE" b="1" dirty="0"/>
              </a:p>
            </p:txBody>
          </p:sp>
          <p:sp>
            <p:nvSpPr>
              <p:cNvPr id="9" name="TextBox 8">
                <a:extLst>
                  <a:ext uri="{FF2B5EF4-FFF2-40B4-BE49-F238E27FC236}">
                    <a16:creationId xmlns:a16="http://schemas.microsoft.com/office/drawing/2014/main" id="{9CFB21DA-9640-9431-C785-B3BFC114FBA2}"/>
                  </a:ext>
                </a:extLst>
              </p:cNvPr>
              <p:cNvSpPr txBox="1"/>
              <p:nvPr/>
            </p:nvSpPr>
            <p:spPr>
              <a:xfrm>
                <a:off x="6395755" y="4804007"/>
                <a:ext cx="1813359" cy="739594"/>
              </a:xfrm>
              <a:prstGeom prst="rect">
                <a:avLst/>
              </a:prstGeom>
              <a:noFill/>
            </p:spPr>
            <p:txBody>
              <a:bodyPr wrap="none" rtlCol="0">
                <a:spAutoFit/>
              </a:bodyPr>
              <a:lstStyle/>
              <a:p>
                <a:r>
                  <a:rPr lang="de-DE" b="1" dirty="0"/>
                  <a:t>(</a:t>
                </a:r>
                <a:r>
                  <a:rPr lang="de-DE" b="1" dirty="0" err="1"/>
                  <a:t>charge</a:t>
                </a:r>
                <a:r>
                  <a:rPr lang="de-DE" b="1" dirty="0"/>
                  <a:t>/</a:t>
                </a:r>
                <a:r>
                  <a:rPr lang="de-DE" b="1" dirty="0" err="1"/>
                  <a:t>spin</a:t>
                </a:r>
                <a:r>
                  <a:rPr lang="de-DE" b="1" dirty="0"/>
                  <a:t>) </a:t>
                </a:r>
              </a:p>
              <a:p>
                <a:r>
                  <a:rPr lang="de-DE" b="1" dirty="0" err="1"/>
                  <a:t>density</a:t>
                </a:r>
                <a:r>
                  <a:rPr lang="de-DE" b="1" dirty="0"/>
                  <a:t> </a:t>
                </a:r>
                <a:r>
                  <a:rPr lang="de-DE" b="1" dirty="0" err="1"/>
                  <a:t>waves</a:t>
                </a:r>
                <a:endParaRPr lang="de-DE" b="1" dirty="0"/>
              </a:p>
            </p:txBody>
          </p:sp>
          <p:sp>
            <p:nvSpPr>
              <p:cNvPr id="10" name="TextBox 9">
                <a:extLst>
                  <a:ext uri="{FF2B5EF4-FFF2-40B4-BE49-F238E27FC236}">
                    <a16:creationId xmlns:a16="http://schemas.microsoft.com/office/drawing/2014/main" id="{BDB87E98-3909-426F-61ED-B60381CBF206}"/>
                  </a:ext>
                </a:extLst>
              </p:cNvPr>
              <p:cNvSpPr txBox="1"/>
              <p:nvPr/>
            </p:nvSpPr>
            <p:spPr>
              <a:xfrm>
                <a:off x="1759652" y="1422614"/>
                <a:ext cx="1826653" cy="739594"/>
              </a:xfrm>
              <a:prstGeom prst="rect">
                <a:avLst/>
              </a:prstGeom>
              <a:noFill/>
            </p:spPr>
            <p:txBody>
              <a:bodyPr wrap="none" rtlCol="0">
                <a:spAutoFit/>
              </a:bodyPr>
              <a:lstStyle/>
              <a:p>
                <a:r>
                  <a:rPr lang="de-DE" b="1" dirty="0"/>
                  <a:t>Quantum Spin</a:t>
                </a:r>
              </a:p>
              <a:p>
                <a:r>
                  <a:rPr lang="de-DE" b="1" dirty="0"/>
                  <a:t>Liquids</a:t>
                </a:r>
              </a:p>
            </p:txBody>
          </p:sp>
          <p:sp>
            <p:nvSpPr>
              <p:cNvPr id="11" name="TextBox 10">
                <a:extLst>
                  <a:ext uri="{FF2B5EF4-FFF2-40B4-BE49-F238E27FC236}">
                    <a16:creationId xmlns:a16="http://schemas.microsoft.com/office/drawing/2014/main" id="{4B396CEC-EF49-4C2F-0321-904C5A97826C}"/>
                  </a:ext>
                </a:extLst>
              </p:cNvPr>
              <p:cNvSpPr txBox="1"/>
              <p:nvPr/>
            </p:nvSpPr>
            <p:spPr>
              <a:xfrm>
                <a:off x="8188169" y="522792"/>
                <a:ext cx="2872591" cy="739594"/>
              </a:xfrm>
              <a:prstGeom prst="rect">
                <a:avLst/>
              </a:prstGeom>
              <a:noFill/>
            </p:spPr>
            <p:txBody>
              <a:bodyPr wrap="none" rtlCol="0">
                <a:spAutoFit/>
              </a:bodyPr>
              <a:lstStyle/>
              <a:p>
                <a:r>
                  <a:rPr lang="de-DE" b="1" dirty="0" err="1"/>
                  <a:t>Topological</a:t>
                </a:r>
                <a:r>
                  <a:rPr lang="de-DE" b="1" dirty="0"/>
                  <a:t> </a:t>
                </a:r>
                <a:r>
                  <a:rPr lang="de-DE" b="1" dirty="0" err="1"/>
                  <a:t>Insulators</a:t>
                </a:r>
                <a:endParaRPr lang="de-DE" b="1" dirty="0"/>
              </a:p>
              <a:p>
                <a:r>
                  <a:rPr lang="de-DE" b="1" dirty="0"/>
                  <a:t>Weyl, Dirac </a:t>
                </a:r>
                <a:r>
                  <a:rPr lang="de-DE" b="1" dirty="0" err="1"/>
                  <a:t>Semimetals</a:t>
                </a:r>
                <a:endParaRPr lang="de-DE" b="1" dirty="0"/>
              </a:p>
            </p:txBody>
          </p:sp>
        </p:grpSp>
        <p:sp>
          <p:nvSpPr>
            <p:cNvPr id="12" name="TextBox 11">
              <a:extLst>
                <a:ext uri="{FF2B5EF4-FFF2-40B4-BE49-F238E27FC236}">
                  <a16:creationId xmlns:a16="http://schemas.microsoft.com/office/drawing/2014/main" id="{751491B9-536A-A404-5EFB-E7D7451B141A}"/>
                </a:ext>
              </a:extLst>
            </p:cNvPr>
            <p:cNvSpPr txBox="1"/>
            <p:nvPr/>
          </p:nvSpPr>
          <p:spPr>
            <a:xfrm>
              <a:off x="576277" y="3498680"/>
              <a:ext cx="1042915" cy="484898"/>
            </a:xfrm>
            <a:prstGeom prst="rect">
              <a:avLst/>
            </a:prstGeom>
            <a:noFill/>
          </p:spPr>
          <p:txBody>
            <a:bodyPr wrap="none" rtlCol="0">
              <a:spAutoFit/>
            </a:bodyPr>
            <a:lstStyle/>
            <a:p>
              <a:r>
                <a:rPr lang="de-DE" b="1" dirty="0" err="1"/>
                <a:t>quantum</a:t>
              </a:r>
              <a:r>
                <a:rPr lang="de-DE" b="1" dirty="0"/>
                <a:t> </a:t>
              </a:r>
            </a:p>
            <a:p>
              <a:r>
                <a:rPr lang="de-DE" b="1" dirty="0" err="1"/>
                <a:t>Magnetism</a:t>
              </a:r>
              <a:endParaRPr lang="de-DE" b="1" dirty="0"/>
            </a:p>
          </p:txBody>
        </p:sp>
      </p:grpSp>
      <p:sp>
        <p:nvSpPr>
          <p:cNvPr id="13" name="TextBox 12">
            <a:extLst>
              <a:ext uri="{FF2B5EF4-FFF2-40B4-BE49-F238E27FC236}">
                <a16:creationId xmlns:a16="http://schemas.microsoft.com/office/drawing/2014/main" id="{6B1D3B26-DABF-4D25-3BAE-5252A3F336F8}"/>
              </a:ext>
            </a:extLst>
          </p:cNvPr>
          <p:cNvSpPr txBox="1"/>
          <p:nvPr/>
        </p:nvSpPr>
        <p:spPr>
          <a:xfrm>
            <a:off x="0" y="5222675"/>
            <a:ext cx="12311384" cy="1200329"/>
          </a:xfrm>
          <a:prstGeom prst="rect">
            <a:avLst/>
          </a:prstGeom>
          <a:noFill/>
        </p:spPr>
        <p:txBody>
          <a:bodyPr wrap="none" rtlCol="0">
            <a:spAutoFit/>
          </a:bodyPr>
          <a:lstStyle/>
          <a:p>
            <a:pPr marL="380876" indent="-380876">
              <a:buClr>
                <a:schemeClr val="tx2"/>
              </a:buClr>
              <a:buFont typeface="Wingdings" pitchFamily="2" charset="2"/>
              <a:buChar char="§"/>
            </a:pPr>
            <a:r>
              <a:rPr lang="en-US" sz="2400" dirty="0"/>
              <a:t>Wide variety of ‘emergent’ physical phenomena</a:t>
            </a:r>
          </a:p>
          <a:p>
            <a:pPr marL="380876" indent="-380876">
              <a:buClr>
                <a:schemeClr val="tx2"/>
              </a:buClr>
              <a:buFont typeface="Wingdings" pitchFamily="2" charset="2"/>
              <a:buChar char="§"/>
            </a:pPr>
            <a:r>
              <a:rPr lang="en-US" sz="2400" dirty="0"/>
              <a:t>Highly tunable materials:  chemical composition, external stimuli (Pressure, Field etc..)</a:t>
            </a:r>
          </a:p>
          <a:p>
            <a:pPr marL="380876" indent="-380876">
              <a:buClr>
                <a:schemeClr val="tx2"/>
              </a:buClr>
              <a:buFont typeface="Wingdings" pitchFamily="2" charset="2"/>
              <a:buChar char="§"/>
            </a:pPr>
            <a:r>
              <a:rPr lang="en-US" sz="2400" b="1" dirty="0"/>
              <a:t>Goal: understand the interplay between electronic orders</a:t>
            </a:r>
          </a:p>
        </p:txBody>
      </p:sp>
    </p:spTree>
    <p:extLst>
      <p:ext uri="{BB962C8B-B14F-4D97-AF65-F5344CB8AC3E}">
        <p14:creationId xmlns:p14="http://schemas.microsoft.com/office/powerpoint/2010/main" val="2854459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6038133-CE00-6A4C-809A-D53AD5E35C4A}"/>
              </a:ext>
            </a:extLst>
          </p:cNvPr>
          <p:cNvSpPr/>
          <p:nvPr/>
        </p:nvSpPr>
        <p:spPr>
          <a:xfrm>
            <a:off x="6398810" y="1176197"/>
            <a:ext cx="5535492" cy="41578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1" name="Rectangle 30">
            <a:extLst>
              <a:ext uri="{FF2B5EF4-FFF2-40B4-BE49-F238E27FC236}">
                <a16:creationId xmlns:a16="http://schemas.microsoft.com/office/drawing/2014/main" id="{6CB244FF-71D1-7C4F-948C-068B746C14E1}"/>
              </a:ext>
            </a:extLst>
          </p:cNvPr>
          <p:cNvSpPr/>
          <p:nvPr/>
        </p:nvSpPr>
        <p:spPr>
          <a:xfrm>
            <a:off x="297236" y="1174130"/>
            <a:ext cx="5535492" cy="41536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548438A6-6022-2B4E-A468-91A5BA37BD49}"/>
              </a:ext>
            </a:extLst>
          </p:cNvPr>
          <p:cNvSpPr>
            <a:spLocks noGrp="1"/>
          </p:cNvSpPr>
          <p:nvPr>
            <p:ph type="title"/>
          </p:nvPr>
        </p:nvSpPr>
        <p:spPr>
          <a:xfrm>
            <a:off x="332653" y="357543"/>
            <a:ext cx="9156078" cy="767748"/>
          </a:xfrm>
        </p:spPr>
        <p:txBody>
          <a:bodyPr/>
          <a:lstStyle/>
          <a:p>
            <a:r>
              <a:rPr lang="en-US" dirty="0">
                <a:solidFill>
                  <a:schemeClr val="tx2"/>
                </a:solidFill>
              </a:rPr>
              <a:t>From quantum materials to quantum devices</a:t>
            </a:r>
          </a:p>
        </p:txBody>
      </p:sp>
      <p:sp>
        <p:nvSpPr>
          <p:cNvPr id="17" name="Rechteck 64">
            <a:extLst>
              <a:ext uri="{FF2B5EF4-FFF2-40B4-BE49-F238E27FC236}">
                <a16:creationId xmlns:a16="http://schemas.microsoft.com/office/drawing/2014/main" id="{CBB4B258-C6CF-5049-917D-F133D87C2F90}"/>
              </a:ext>
            </a:extLst>
          </p:cNvPr>
          <p:cNvSpPr/>
          <p:nvPr/>
        </p:nvSpPr>
        <p:spPr>
          <a:xfrm>
            <a:off x="6369143" y="1254329"/>
            <a:ext cx="5030544" cy="399981"/>
          </a:xfrm>
          <a:prstGeom prst="rect">
            <a:avLst/>
          </a:prstGeom>
        </p:spPr>
        <p:txBody>
          <a:bodyPr wrap="none">
            <a:spAutoFit/>
          </a:bodyPr>
          <a:lstStyle/>
          <a:p>
            <a:pPr marL="342789" indent="-342789">
              <a:buClr>
                <a:srgbClr val="009682"/>
              </a:buClr>
              <a:buFont typeface="Wingdings" pitchFamily="2" charset="2"/>
              <a:buChar char="§"/>
            </a:pPr>
            <a:r>
              <a:rPr lang="de-DE" sz="1999" b="1" dirty="0">
                <a:solidFill>
                  <a:prstClr val="black"/>
                </a:solidFill>
              </a:rPr>
              <a:t>Need </a:t>
            </a:r>
            <a:r>
              <a:rPr lang="de-DE" sz="1999" b="1" dirty="0" err="1">
                <a:solidFill>
                  <a:prstClr val="black"/>
                </a:solidFill>
              </a:rPr>
              <a:t>for</a:t>
            </a:r>
            <a:r>
              <a:rPr lang="de-DE" sz="1999" b="1" dirty="0">
                <a:solidFill>
                  <a:prstClr val="black"/>
                </a:solidFill>
              </a:rPr>
              <a:t> </a:t>
            </a:r>
            <a:r>
              <a:rPr lang="de-DE" sz="1999" b="1" dirty="0" err="1">
                <a:solidFill>
                  <a:prstClr val="black"/>
                </a:solidFill>
              </a:rPr>
              <a:t>functional</a:t>
            </a:r>
            <a:r>
              <a:rPr lang="de-DE" sz="1999" b="1" dirty="0">
                <a:solidFill>
                  <a:prstClr val="black"/>
                </a:solidFill>
              </a:rPr>
              <a:t> </a:t>
            </a:r>
            <a:r>
              <a:rPr lang="de-DE" sz="1999" b="1" dirty="0" err="1">
                <a:solidFill>
                  <a:prstClr val="black"/>
                </a:solidFill>
              </a:rPr>
              <a:t>quantum</a:t>
            </a:r>
            <a:r>
              <a:rPr lang="de-DE" sz="1999" b="1" dirty="0">
                <a:solidFill>
                  <a:prstClr val="black"/>
                </a:solidFill>
              </a:rPr>
              <a:t> </a:t>
            </a:r>
            <a:r>
              <a:rPr lang="de-DE" sz="1999" b="1" dirty="0" err="1">
                <a:solidFill>
                  <a:prstClr val="black"/>
                </a:solidFill>
              </a:rPr>
              <a:t>devices</a:t>
            </a:r>
            <a:endParaRPr lang="en-US" sz="1999" b="1" dirty="0"/>
          </a:p>
        </p:txBody>
      </p:sp>
      <p:sp>
        <p:nvSpPr>
          <p:cNvPr id="18" name="Rechteck 64">
            <a:extLst>
              <a:ext uri="{FF2B5EF4-FFF2-40B4-BE49-F238E27FC236}">
                <a16:creationId xmlns:a16="http://schemas.microsoft.com/office/drawing/2014/main" id="{38158538-A8D1-9E47-BC95-E78D76D15D83}"/>
              </a:ext>
            </a:extLst>
          </p:cNvPr>
          <p:cNvSpPr/>
          <p:nvPr/>
        </p:nvSpPr>
        <p:spPr>
          <a:xfrm>
            <a:off x="289792" y="1254327"/>
            <a:ext cx="5445850" cy="707630"/>
          </a:xfrm>
          <a:prstGeom prst="rect">
            <a:avLst/>
          </a:prstGeom>
        </p:spPr>
        <p:txBody>
          <a:bodyPr wrap="none">
            <a:spAutoFit/>
          </a:bodyPr>
          <a:lstStyle/>
          <a:p>
            <a:pPr marL="285658" indent="-285658">
              <a:buClr>
                <a:srgbClr val="009682"/>
              </a:buClr>
              <a:buFont typeface="Wingdings" pitchFamily="2" charset="2"/>
              <a:buChar char="§"/>
            </a:pPr>
            <a:r>
              <a:rPr lang="de-DE" sz="1999" b="1" dirty="0">
                <a:solidFill>
                  <a:prstClr val="black"/>
                </a:solidFill>
              </a:rPr>
              <a:t>A </a:t>
            </a:r>
            <a:r>
              <a:rPr lang="de-DE" sz="1999" b="1" dirty="0" err="1">
                <a:solidFill>
                  <a:prstClr val="black"/>
                </a:solidFill>
              </a:rPr>
              <a:t>wealth</a:t>
            </a:r>
            <a:r>
              <a:rPr lang="de-DE" sz="1999" b="1" dirty="0">
                <a:solidFill>
                  <a:prstClr val="black"/>
                </a:solidFill>
              </a:rPr>
              <a:t> </a:t>
            </a:r>
            <a:r>
              <a:rPr lang="de-DE" sz="1999" b="1" dirty="0" err="1">
                <a:solidFill>
                  <a:prstClr val="black"/>
                </a:solidFill>
              </a:rPr>
              <a:t>of</a:t>
            </a:r>
            <a:r>
              <a:rPr lang="de-DE" sz="1999" b="1" dirty="0">
                <a:solidFill>
                  <a:prstClr val="black"/>
                </a:solidFill>
              </a:rPr>
              <a:t> </a:t>
            </a:r>
            <a:r>
              <a:rPr lang="de-DE" sz="1999" b="1" dirty="0" err="1">
                <a:solidFill>
                  <a:prstClr val="black"/>
                </a:solidFill>
              </a:rPr>
              <a:t>macroscopic</a:t>
            </a:r>
            <a:r>
              <a:rPr lang="de-DE" sz="1999" b="1" dirty="0">
                <a:solidFill>
                  <a:prstClr val="black"/>
                </a:solidFill>
              </a:rPr>
              <a:t> </a:t>
            </a:r>
            <a:r>
              <a:rPr lang="de-DE" sz="1999" b="1" dirty="0" err="1">
                <a:solidFill>
                  <a:prstClr val="black"/>
                </a:solidFill>
              </a:rPr>
              <a:t>quantum</a:t>
            </a:r>
            <a:r>
              <a:rPr lang="de-DE" sz="1999" b="1" dirty="0">
                <a:solidFill>
                  <a:prstClr val="black"/>
                </a:solidFill>
              </a:rPr>
              <a:t> </a:t>
            </a:r>
            <a:r>
              <a:rPr lang="de-DE" sz="1999" b="1" dirty="0" err="1">
                <a:solidFill>
                  <a:prstClr val="black"/>
                </a:solidFill>
              </a:rPr>
              <a:t>states</a:t>
            </a:r>
            <a:endParaRPr lang="de-DE" sz="1999" b="1" dirty="0">
              <a:solidFill>
                <a:prstClr val="black"/>
              </a:solidFill>
            </a:endParaRPr>
          </a:p>
          <a:p>
            <a:pPr>
              <a:buClr>
                <a:srgbClr val="009682"/>
              </a:buClr>
            </a:pPr>
            <a:r>
              <a:rPr lang="de-DE" sz="1999" b="1" dirty="0">
                <a:solidFill>
                  <a:prstClr val="black"/>
                </a:solidFill>
              </a:rPr>
              <a:t>in </a:t>
            </a:r>
            <a:r>
              <a:rPr lang="de-DE" sz="1999" b="1" dirty="0" err="1">
                <a:solidFill>
                  <a:prstClr val="black"/>
                </a:solidFill>
              </a:rPr>
              <a:t>quantum</a:t>
            </a:r>
            <a:r>
              <a:rPr lang="de-DE" sz="1999" b="1" dirty="0">
                <a:solidFill>
                  <a:prstClr val="black"/>
                </a:solidFill>
              </a:rPr>
              <a:t> </a:t>
            </a:r>
            <a:r>
              <a:rPr lang="de-DE" sz="1999" b="1" dirty="0" err="1">
                <a:solidFill>
                  <a:prstClr val="black"/>
                </a:solidFill>
              </a:rPr>
              <a:t>materials</a:t>
            </a:r>
            <a:endParaRPr lang="en-US" sz="1999" b="1" dirty="0"/>
          </a:p>
        </p:txBody>
      </p:sp>
      <p:sp>
        <p:nvSpPr>
          <p:cNvPr id="19" name="TextBox 18">
            <a:extLst>
              <a:ext uri="{FF2B5EF4-FFF2-40B4-BE49-F238E27FC236}">
                <a16:creationId xmlns:a16="http://schemas.microsoft.com/office/drawing/2014/main" id="{784D1A62-0E37-9F4A-A8AF-A522EBDD11A0}"/>
              </a:ext>
            </a:extLst>
          </p:cNvPr>
          <p:cNvSpPr txBox="1"/>
          <p:nvPr/>
        </p:nvSpPr>
        <p:spPr>
          <a:xfrm>
            <a:off x="756828" y="4687976"/>
            <a:ext cx="1313180" cy="369204"/>
          </a:xfrm>
          <a:prstGeom prst="rect">
            <a:avLst/>
          </a:prstGeom>
          <a:noFill/>
        </p:spPr>
        <p:txBody>
          <a:bodyPr wrap="none" rtlCol="0">
            <a:spAutoFit/>
          </a:bodyPr>
          <a:lstStyle/>
          <a:p>
            <a:r>
              <a:rPr lang="en-US" sz="1799" dirty="0"/>
              <a:t>Magnetism</a:t>
            </a:r>
          </a:p>
        </p:txBody>
      </p:sp>
      <p:sp>
        <p:nvSpPr>
          <p:cNvPr id="20" name="TextBox 19">
            <a:extLst>
              <a:ext uri="{FF2B5EF4-FFF2-40B4-BE49-F238E27FC236}">
                <a16:creationId xmlns:a16="http://schemas.microsoft.com/office/drawing/2014/main" id="{AFFFAB19-FC49-854B-8282-AFF7AB158B9A}"/>
              </a:ext>
            </a:extLst>
          </p:cNvPr>
          <p:cNvSpPr txBox="1"/>
          <p:nvPr/>
        </p:nvSpPr>
        <p:spPr>
          <a:xfrm>
            <a:off x="289792" y="2093513"/>
            <a:ext cx="1364476" cy="369204"/>
          </a:xfrm>
          <a:prstGeom prst="rect">
            <a:avLst/>
          </a:prstGeom>
          <a:noFill/>
        </p:spPr>
        <p:txBody>
          <a:bodyPr wrap="none" rtlCol="0">
            <a:spAutoFit/>
          </a:bodyPr>
          <a:lstStyle/>
          <a:p>
            <a:r>
              <a:rPr lang="en-US" sz="1799" dirty="0"/>
              <a:t>Spin liquids</a:t>
            </a:r>
          </a:p>
        </p:txBody>
      </p:sp>
      <p:sp>
        <p:nvSpPr>
          <p:cNvPr id="21" name="TextBox 20">
            <a:extLst>
              <a:ext uri="{FF2B5EF4-FFF2-40B4-BE49-F238E27FC236}">
                <a16:creationId xmlns:a16="http://schemas.microsoft.com/office/drawing/2014/main" id="{29BB8C47-2E23-D041-979F-F4D1B4D664F0}"/>
              </a:ext>
            </a:extLst>
          </p:cNvPr>
          <p:cNvSpPr txBox="1"/>
          <p:nvPr/>
        </p:nvSpPr>
        <p:spPr>
          <a:xfrm>
            <a:off x="3641557" y="1878830"/>
            <a:ext cx="2018566" cy="369204"/>
          </a:xfrm>
          <a:prstGeom prst="rect">
            <a:avLst/>
          </a:prstGeom>
          <a:noFill/>
        </p:spPr>
        <p:txBody>
          <a:bodyPr wrap="none" rtlCol="0">
            <a:spAutoFit/>
          </a:bodyPr>
          <a:lstStyle/>
          <a:p>
            <a:r>
              <a:rPr lang="en-US" sz="1799" dirty="0"/>
              <a:t>Topological states</a:t>
            </a:r>
          </a:p>
        </p:txBody>
      </p:sp>
      <p:sp>
        <p:nvSpPr>
          <p:cNvPr id="22" name="TextBox 21">
            <a:extLst>
              <a:ext uri="{FF2B5EF4-FFF2-40B4-BE49-F238E27FC236}">
                <a16:creationId xmlns:a16="http://schemas.microsoft.com/office/drawing/2014/main" id="{5C6D829E-5960-724D-B42A-03A8B1BD3AD7}"/>
              </a:ext>
            </a:extLst>
          </p:cNvPr>
          <p:cNvSpPr txBox="1"/>
          <p:nvPr/>
        </p:nvSpPr>
        <p:spPr>
          <a:xfrm>
            <a:off x="3501809" y="4441888"/>
            <a:ext cx="2005677" cy="369204"/>
          </a:xfrm>
          <a:prstGeom prst="rect">
            <a:avLst/>
          </a:prstGeom>
          <a:noFill/>
        </p:spPr>
        <p:txBody>
          <a:bodyPr wrap="none" rtlCol="0">
            <a:spAutoFit/>
          </a:bodyPr>
          <a:lstStyle/>
          <a:p>
            <a:r>
              <a:rPr lang="en-US" sz="1799" dirty="0"/>
              <a:t>Superconductivity</a:t>
            </a:r>
          </a:p>
        </p:txBody>
      </p:sp>
      <p:pic>
        <p:nvPicPr>
          <p:cNvPr id="26" name="Picture 25">
            <a:extLst>
              <a:ext uri="{FF2B5EF4-FFF2-40B4-BE49-F238E27FC236}">
                <a16:creationId xmlns:a16="http://schemas.microsoft.com/office/drawing/2014/main" id="{24F388A7-FE2C-944B-989A-E1939F01F6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2780" y="2054443"/>
            <a:ext cx="3353612" cy="2679309"/>
          </a:xfrm>
          <a:prstGeom prst="rect">
            <a:avLst/>
          </a:prstGeom>
        </p:spPr>
      </p:pic>
      <p:sp>
        <p:nvSpPr>
          <p:cNvPr id="27" name="Rectangle 26">
            <a:extLst>
              <a:ext uri="{FF2B5EF4-FFF2-40B4-BE49-F238E27FC236}">
                <a16:creationId xmlns:a16="http://schemas.microsoft.com/office/drawing/2014/main" id="{9CCE49ED-12F9-EC4E-A190-86FBB1A2608D}"/>
              </a:ext>
            </a:extLst>
          </p:cNvPr>
          <p:cNvSpPr/>
          <p:nvPr/>
        </p:nvSpPr>
        <p:spPr>
          <a:xfrm>
            <a:off x="6189379" y="1667047"/>
            <a:ext cx="6000741" cy="355354"/>
          </a:xfrm>
          <a:prstGeom prst="rect">
            <a:avLst/>
          </a:prstGeom>
        </p:spPr>
        <p:txBody>
          <a:bodyPr wrap="square">
            <a:spAutoFit/>
          </a:bodyPr>
          <a:lstStyle/>
          <a:p>
            <a:pPr algn="ctr">
              <a:lnSpc>
                <a:spcPct val="95000"/>
              </a:lnSpc>
              <a:spcAft>
                <a:spcPts val="451"/>
              </a:spcAft>
              <a:defRPr/>
            </a:pPr>
            <a:r>
              <a:rPr lang="en-US" sz="1799" dirty="0"/>
              <a:t>Single/entangled photon sources as quantum emitters</a:t>
            </a:r>
          </a:p>
        </p:txBody>
      </p:sp>
      <p:sp>
        <p:nvSpPr>
          <p:cNvPr id="29" name="Rectangle 28">
            <a:extLst>
              <a:ext uri="{FF2B5EF4-FFF2-40B4-BE49-F238E27FC236}">
                <a16:creationId xmlns:a16="http://schemas.microsoft.com/office/drawing/2014/main" id="{2FE21EBF-5150-2B44-8799-FB45F41947BF}"/>
              </a:ext>
            </a:extLst>
          </p:cNvPr>
          <p:cNvSpPr/>
          <p:nvPr/>
        </p:nvSpPr>
        <p:spPr>
          <a:xfrm>
            <a:off x="5963230" y="3574110"/>
            <a:ext cx="6000741" cy="355354"/>
          </a:xfrm>
          <a:prstGeom prst="rect">
            <a:avLst/>
          </a:prstGeom>
        </p:spPr>
        <p:txBody>
          <a:bodyPr wrap="square">
            <a:spAutoFit/>
          </a:bodyPr>
          <a:lstStyle/>
          <a:p>
            <a:pPr algn="ctr">
              <a:lnSpc>
                <a:spcPct val="95000"/>
              </a:lnSpc>
              <a:spcAft>
                <a:spcPts val="451"/>
              </a:spcAft>
              <a:defRPr/>
            </a:pPr>
            <a:r>
              <a:rPr lang="en-US" sz="1799" dirty="0"/>
              <a:t>‘Artificial atoms’: superconducting circuits</a:t>
            </a:r>
          </a:p>
        </p:txBody>
      </p:sp>
      <p:sp>
        <p:nvSpPr>
          <p:cNvPr id="30" name="Slide Number Placeholder 29">
            <a:extLst>
              <a:ext uri="{FF2B5EF4-FFF2-40B4-BE49-F238E27FC236}">
                <a16:creationId xmlns:a16="http://schemas.microsoft.com/office/drawing/2014/main" id="{6B6D38FA-4ED4-744C-9CE1-DE7B16C5269B}"/>
              </a:ext>
            </a:extLst>
          </p:cNvPr>
          <p:cNvSpPr>
            <a:spLocks noGrp="1"/>
          </p:cNvSpPr>
          <p:nvPr>
            <p:ph type="sldNum" sz="quarter" idx="4"/>
          </p:nvPr>
        </p:nvSpPr>
        <p:spPr>
          <a:xfrm>
            <a:off x="385763" y="8608236"/>
            <a:ext cx="580030" cy="395695"/>
          </a:xfrm>
          <a:prstGeom prst="rect">
            <a:avLst/>
          </a:prstGeom>
        </p:spPr>
        <p:txBody>
          <a:bodyPr vert="horz" lIns="0" tIns="0" rIns="0" bIns="0" rtlCol="0" anchor="t"/>
          <a:lstStyle>
            <a:defPPr>
              <a:defRPr lang="de-DE"/>
            </a:defPPr>
            <a:lvl1pPr marL="0" algn="l" defTabSz="1218804" rtl="0" eaLnBrk="1" latinLnBrk="0" hangingPunct="1">
              <a:defRPr sz="1599" b="1"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61696EC4-B4CF-4701-AD06-A8439D6D8E12}" type="slidenum">
              <a:rPr lang="en-US" smtClean="0"/>
              <a:pPr/>
              <a:t>9</a:t>
            </a:fld>
            <a:endParaRPr lang="en-US" dirty="0"/>
          </a:p>
        </p:txBody>
      </p:sp>
      <p:sp>
        <p:nvSpPr>
          <p:cNvPr id="33" name="Left-Right Arrow 32">
            <a:extLst>
              <a:ext uri="{FF2B5EF4-FFF2-40B4-BE49-F238E27FC236}">
                <a16:creationId xmlns:a16="http://schemas.microsoft.com/office/drawing/2014/main" id="{DA1BED7D-397C-DB48-BA84-3E7A5BE3EC75}"/>
              </a:ext>
            </a:extLst>
          </p:cNvPr>
          <p:cNvSpPr/>
          <p:nvPr/>
        </p:nvSpPr>
        <p:spPr>
          <a:xfrm>
            <a:off x="4712295" y="2593620"/>
            <a:ext cx="2285295" cy="1419289"/>
          </a:xfrm>
          <a:prstGeom prst="leftRightArrow">
            <a:avLst>
              <a:gd name="adj1" fmla="val 56780"/>
              <a:gd name="adj2" fmla="val 38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98" b="1" dirty="0"/>
              <a:t>?</a:t>
            </a:r>
            <a:endParaRPr lang="en-US" sz="1799" b="1" dirty="0"/>
          </a:p>
        </p:txBody>
      </p:sp>
      <p:sp>
        <p:nvSpPr>
          <p:cNvPr id="3" name="Date Placeholder 2">
            <a:extLst>
              <a:ext uri="{FF2B5EF4-FFF2-40B4-BE49-F238E27FC236}">
                <a16:creationId xmlns:a16="http://schemas.microsoft.com/office/drawing/2014/main" id="{4AC07864-614A-FCE9-3BA1-0EA036BA0D72}"/>
              </a:ext>
            </a:extLst>
          </p:cNvPr>
          <p:cNvSpPr>
            <a:spLocks noGrp="1"/>
          </p:cNvSpPr>
          <p:nvPr>
            <p:ph type="dt" sz="half" idx="10"/>
          </p:nvPr>
        </p:nvSpPr>
        <p:spPr/>
        <p:txBody>
          <a:bodyPr/>
          <a:lstStyle/>
          <a:p>
            <a:r>
              <a:rPr lang="de-DE" noProof="0"/>
              <a:t>20.09.22</a:t>
            </a:r>
            <a:endParaRPr lang="en-US" noProof="0"/>
          </a:p>
        </p:txBody>
      </p:sp>
      <p:sp>
        <p:nvSpPr>
          <p:cNvPr id="4" name="Slide Number Placeholder 4">
            <a:extLst>
              <a:ext uri="{FF2B5EF4-FFF2-40B4-BE49-F238E27FC236}">
                <a16:creationId xmlns:a16="http://schemas.microsoft.com/office/drawing/2014/main" id="{6C5DC283-DFE2-222A-A5BE-AC7D2146F6D2}"/>
              </a:ext>
            </a:extLst>
          </p:cNvPr>
          <p:cNvSpPr>
            <a:spLocks noGrp="1"/>
          </p:cNvSpPr>
          <p:nvPr>
            <p:ph type="sldNum" sz="quarter" idx="12"/>
          </p:nvPr>
        </p:nvSpPr>
        <p:spPr>
          <a:xfrm>
            <a:off x="289792" y="6329811"/>
            <a:ext cx="435023" cy="528189"/>
          </a:xfrm>
        </p:spPr>
        <p:txBody>
          <a:bodyPr/>
          <a:lstStyle/>
          <a:p>
            <a:fld id="{61696EC4-B4CF-4701-AD06-A8439D6D8E12}" type="slidenum">
              <a:rPr lang="de-DE" smtClean="0"/>
              <a:t>9</a:t>
            </a:fld>
            <a:endParaRPr lang="de-DE"/>
          </a:p>
        </p:txBody>
      </p:sp>
      <p:pic>
        <p:nvPicPr>
          <p:cNvPr id="5" name="Picture 4">
            <a:extLst>
              <a:ext uri="{FF2B5EF4-FFF2-40B4-BE49-F238E27FC236}">
                <a16:creationId xmlns:a16="http://schemas.microsoft.com/office/drawing/2014/main" id="{1CB0C9A6-1742-B75D-2347-61BB53232E6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25018" y="2019892"/>
            <a:ext cx="1602508" cy="1075032"/>
          </a:xfrm>
          <a:prstGeom prst="rect">
            <a:avLst/>
          </a:prstGeom>
        </p:spPr>
      </p:pic>
      <p:sp>
        <p:nvSpPr>
          <p:cNvPr id="6" name="Rectangle 5">
            <a:extLst>
              <a:ext uri="{FF2B5EF4-FFF2-40B4-BE49-F238E27FC236}">
                <a16:creationId xmlns:a16="http://schemas.microsoft.com/office/drawing/2014/main" id="{9D45E2DD-3FE4-4D15-58D3-5B58563947AE}"/>
              </a:ext>
            </a:extLst>
          </p:cNvPr>
          <p:cNvSpPr/>
          <p:nvPr/>
        </p:nvSpPr>
        <p:spPr>
          <a:xfrm>
            <a:off x="8423068" y="3094924"/>
            <a:ext cx="3480440" cy="369204"/>
          </a:xfrm>
          <a:prstGeom prst="rect">
            <a:avLst/>
          </a:prstGeom>
        </p:spPr>
        <p:txBody>
          <a:bodyPr wrap="none">
            <a:spAutoFit/>
          </a:bodyPr>
          <a:lstStyle/>
          <a:p>
            <a:r>
              <a:rPr lang="en-US" sz="1799" dirty="0">
                <a:solidFill>
                  <a:srgbClr val="0070C0"/>
                </a:solidFill>
                <a:cs typeface="Arial" pitchFamily="34" charset="0"/>
              </a:rPr>
              <a:t>He et al. </a:t>
            </a:r>
            <a:r>
              <a:rPr lang="en-US" sz="1799" b="1" dirty="0">
                <a:solidFill>
                  <a:srgbClr val="0070C0"/>
                </a:solidFill>
                <a:cs typeface="Arial" pitchFamily="34" charset="0"/>
              </a:rPr>
              <a:t>Nature Materials</a:t>
            </a:r>
            <a:r>
              <a:rPr lang="en-US" sz="1799" dirty="0">
                <a:solidFill>
                  <a:srgbClr val="0070C0"/>
                </a:solidFill>
                <a:cs typeface="Arial" pitchFamily="34" charset="0"/>
              </a:rPr>
              <a:t> 2018</a:t>
            </a:r>
            <a:endParaRPr lang="en-US" sz="1799" dirty="0">
              <a:solidFill>
                <a:srgbClr val="0070C0"/>
              </a:solidFill>
            </a:endParaRPr>
          </a:p>
        </p:txBody>
      </p:sp>
      <p:pic>
        <p:nvPicPr>
          <p:cNvPr id="7" name="Picture 6">
            <a:extLst>
              <a:ext uri="{FF2B5EF4-FFF2-40B4-BE49-F238E27FC236}">
                <a16:creationId xmlns:a16="http://schemas.microsoft.com/office/drawing/2014/main" id="{833F0DF2-7A84-0D17-DE0A-5A403F4558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7501" y="3992371"/>
            <a:ext cx="3163084" cy="1219196"/>
          </a:xfrm>
          <a:prstGeom prst="rect">
            <a:avLst/>
          </a:prstGeom>
        </p:spPr>
      </p:pic>
      <p:sp>
        <p:nvSpPr>
          <p:cNvPr id="8" name="Rectangle 7">
            <a:extLst>
              <a:ext uri="{FF2B5EF4-FFF2-40B4-BE49-F238E27FC236}">
                <a16:creationId xmlns:a16="http://schemas.microsoft.com/office/drawing/2014/main" id="{9A53D119-1C72-4003-B99E-C058A4F06CA0}"/>
              </a:ext>
            </a:extLst>
          </p:cNvPr>
          <p:cNvSpPr/>
          <p:nvPr/>
        </p:nvSpPr>
        <p:spPr>
          <a:xfrm>
            <a:off x="10367690" y="4450567"/>
            <a:ext cx="1505540" cy="646074"/>
          </a:xfrm>
          <a:prstGeom prst="rect">
            <a:avLst/>
          </a:prstGeom>
        </p:spPr>
        <p:txBody>
          <a:bodyPr wrap="none">
            <a:spAutoFit/>
          </a:bodyPr>
          <a:lstStyle/>
          <a:p>
            <a:r>
              <a:rPr lang="en-US" sz="1799" dirty="0">
                <a:solidFill>
                  <a:srgbClr val="0070C0"/>
                </a:solidFill>
                <a:cs typeface="Arial" pitchFamily="34" charset="0"/>
              </a:rPr>
              <a:t>Winkel et al. </a:t>
            </a:r>
          </a:p>
          <a:p>
            <a:r>
              <a:rPr lang="en-US" sz="1799" b="1" dirty="0">
                <a:solidFill>
                  <a:srgbClr val="0070C0"/>
                </a:solidFill>
                <a:cs typeface="Arial" pitchFamily="34" charset="0"/>
              </a:rPr>
              <a:t>PRX</a:t>
            </a:r>
            <a:r>
              <a:rPr lang="en-US" sz="1799" dirty="0">
                <a:solidFill>
                  <a:srgbClr val="0070C0"/>
                </a:solidFill>
                <a:cs typeface="Arial" pitchFamily="34" charset="0"/>
              </a:rPr>
              <a:t> 2020</a:t>
            </a:r>
            <a:endParaRPr lang="en-US" sz="1799" dirty="0">
              <a:solidFill>
                <a:srgbClr val="0070C0"/>
              </a:solidFill>
            </a:endParaRPr>
          </a:p>
        </p:txBody>
      </p:sp>
      <p:sp>
        <p:nvSpPr>
          <p:cNvPr id="9" name="TextBox 8">
            <a:extLst>
              <a:ext uri="{FF2B5EF4-FFF2-40B4-BE49-F238E27FC236}">
                <a16:creationId xmlns:a16="http://schemas.microsoft.com/office/drawing/2014/main" id="{6DEF6935-61D0-2E8A-A241-4CA60CCAA6FE}"/>
              </a:ext>
            </a:extLst>
          </p:cNvPr>
          <p:cNvSpPr txBox="1"/>
          <p:nvPr/>
        </p:nvSpPr>
        <p:spPr>
          <a:xfrm>
            <a:off x="627821" y="5403311"/>
            <a:ext cx="10431061" cy="830997"/>
          </a:xfrm>
          <a:prstGeom prst="rect">
            <a:avLst/>
          </a:prstGeom>
          <a:noFill/>
        </p:spPr>
        <p:txBody>
          <a:bodyPr wrap="none" rtlCol="0">
            <a:spAutoFit/>
          </a:bodyPr>
          <a:lstStyle/>
          <a:p>
            <a:pPr marL="380876" indent="-380876">
              <a:buClr>
                <a:schemeClr val="tx2"/>
              </a:buClr>
              <a:buFont typeface="Wingdings" pitchFamily="2" charset="2"/>
              <a:buChar char="§"/>
            </a:pPr>
            <a:r>
              <a:rPr lang="en-US" sz="2400" dirty="0"/>
              <a:t>Quantum materials are generally relevant for (quantum) technology</a:t>
            </a:r>
          </a:p>
          <a:p>
            <a:pPr marL="380876" indent="-380876">
              <a:buClr>
                <a:schemeClr val="tx2"/>
              </a:buClr>
              <a:buFont typeface="Wingdings" pitchFamily="2" charset="2"/>
              <a:buChar char="§"/>
            </a:pPr>
            <a:r>
              <a:rPr lang="en-US" sz="2400" dirty="0"/>
              <a:t>Quantum technology can accelerate the research on quantum materials</a:t>
            </a:r>
          </a:p>
        </p:txBody>
      </p:sp>
    </p:spTree>
    <p:extLst>
      <p:ext uri="{BB962C8B-B14F-4D97-AF65-F5344CB8AC3E}">
        <p14:creationId xmlns:p14="http://schemas.microsoft.com/office/powerpoint/2010/main" val="31446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p:bldP spid="27" grpId="0"/>
      <p:bldP spid="29" grpId="0"/>
      <p:bldP spid="33" grpId="0" animBg="1"/>
      <p:bldP spid="6" grpId="0"/>
      <p:bldP spid="8" grpId="0"/>
      <p:bldP spid="9" grpId="0"/>
    </p:bldLst>
  </p:timing>
</p:sld>
</file>

<file path=ppt/theme/theme1.xml><?xml version="1.0" encoding="utf-8"?>
<a:theme xmlns:a="http://schemas.openxmlformats.org/drawingml/2006/main" name="KIT-PPT_Master_en_2016">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FA165F4B-EE92-40A8-BEA5-BE43C88DB6F1}" vid="{64C143F3-D855-4409-98C8-FD58A93452D5}"/>
    </a:ext>
  </a:extLst>
</a:theme>
</file>

<file path=ppt/theme/theme2.xml><?xml version="1.0" encoding="utf-8"?>
<a:theme xmlns:a="http://schemas.openxmlformats.org/drawingml/2006/main" name="KIT_MLT">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IT_MLT" id="{EC32EA97-5DC6-3145-B0BF-AAFE8DBB2E32}" vid="{916959A5-91FC-924E-B1FC-CF8EF6002C1D}"/>
    </a:ext>
  </a:extLst>
</a:theme>
</file>

<file path=ppt/theme/theme3.xml><?xml version="1.0" encoding="utf-8"?>
<a:theme xmlns:a="http://schemas.openxmlformats.org/drawingml/2006/main" name="1_KIT_MLT">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IT_MLT" id="{EC32EA97-5DC6-3145-B0BF-AAFE8DBB2E32}" vid="{916959A5-91FC-924E-B1FC-CF8EF6002C1D}"/>
    </a:ext>
  </a:extLst>
</a:theme>
</file>

<file path=ppt/theme/theme4.xml><?xml version="1.0" encoding="utf-8"?>
<a:theme xmlns:a="http://schemas.openxmlformats.org/drawingml/2006/main" name="2_KIT_MLT">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IT_MLT" id="{EC32EA97-5DC6-3145-B0BF-AAFE8DBB2E32}" vid="{916959A5-91FC-924E-B1FC-CF8EF6002C1D}"/>
    </a:ext>
  </a:extLst>
</a:theme>
</file>

<file path=ppt/theme/theme5.xml><?xml version="1.0" encoding="utf-8"?>
<a:theme xmlns:a="http://schemas.openxmlformats.org/drawingml/2006/main" name="3_KIT_MLT">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IT_MLT" id="{EC32EA97-5DC6-3145-B0BF-AAFE8DBB2E32}" vid="{916959A5-91FC-924E-B1FC-CF8EF6002C1D}"/>
    </a:ext>
  </a:extLst>
</a:theme>
</file>

<file path=ppt/theme/theme6.xml><?xml version="1.0" encoding="utf-8"?>
<a:theme xmlns:a="http://schemas.openxmlformats.org/drawingml/2006/main" name="4_KIT_MLT">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IT_MLT" id="{EC32EA97-5DC6-3145-B0BF-AAFE8DBB2E32}" vid="{916959A5-91FC-924E-B1FC-CF8EF6002C1D}"/>
    </a:ext>
  </a:extLst>
</a:theme>
</file>

<file path=ppt/theme/theme7.xml><?xml version="1.0" encoding="utf-8"?>
<a:theme xmlns:a="http://schemas.openxmlformats.org/drawingml/2006/main" name="Design1">
  <a:themeElements>
    <a:clrScheme name="KIT">
      <a:dk1>
        <a:sysClr val="windowText" lastClr="000000"/>
      </a:dk1>
      <a:lt1>
        <a:sysClr val="window" lastClr="FFFFFF"/>
      </a:lt1>
      <a:dk2>
        <a:srgbClr val="009682"/>
      </a:dk2>
      <a:lt2>
        <a:srgbClr val="D9D9D9"/>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esentationtemplate_EN_16x9_08-2020" id="{EDE9E6E6-70CD-E94E-9C6C-F98FEFA8A928}" vid="{89EB5ECC-C063-104A-9D57-CBA98DFB459D}"/>
    </a:ext>
  </a:ext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KIT</Template>
  <TotalTime>69193</TotalTime>
  <Words>2790</Words>
  <Application>Microsoft Macintosh PowerPoint</Application>
  <PresentationFormat>Widescreen</PresentationFormat>
  <Paragraphs>553</Paragraphs>
  <Slides>43</Slides>
  <Notes>16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43</vt:i4>
      </vt:variant>
    </vt:vector>
  </HeadingPairs>
  <TitlesOfParts>
    <vt:vector size="59" baseType="lpstr">
      <vt:lpstr>Arial</vt:lpstr>
      <vt:lpstr>Calibri</vt:lpstr>
      <vt:lpstr>Calibri Light</vt:lpstr>
      <vt:lpstr>Cambria Math</vt:lpstr>
      <vt:lpstr>Optima</vt:lpstr>
      <vt:lpstr>Raspoutine Classic</vt:lpstr>
      <vt:lpstr>Symbol</vt:lpstr>
      <vt:lpstr>Times New Roman</vt:lpstr>
      <vt:lpstr>Wingdings</vt:lpstr>
      <vt:lpstr>KIT-PPT_Master_en_2016</vt:lpstr>
      <vt:lpstr>KIT_MLT</vt:lpstr>
      <vt:lpstr>1_KIT_MLT</vt:lpstr>
      <vt:lpstr>2_KIT_MLT</vt:lpstr>
      <vt:lpstr>3_KIT_MLT</vt:lpstr>
      <vt:lpstr>4_KIT_MLT</vt:lpstr>
      <vt:lpstr>Design1</vt:lpstr>
      <vt:lpstr>PowerPoint Presentation</vt:lpstr>
      <vt:lpstr>PowerPoint Presentation</vt:lpstr>
      <vt:lpstr>PowerPoint Presentation</vt:lpstr>
      <vt:lpstr>Institute for Quantum Materials &amp; Technologies (IQMT)</vt:lpstr>
      <vt:lpstr>What are quantum materials?</vt:lpstr>
      <vt:lpstr>Quantum Materials</vt:lpstr>
      <vt:lpstr>Quantum Materials: a matter of energy scales</vt:lpstr>
      <vt:lpstr>Quantum Materials</vt:lpstr>
      <vt:lpstr>From quantum materials to quantum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Scattering as a probe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Uniaxial stress and 3D-order</vt:lpstr>
      <vt:lpstr>Uniaxial stress and 3D-order</vt:lpstr>
      <vt:lpstr>Temperature dependence of the 3D-CDW</vt:lpstr>
      <vt:lpstr>CDW signature in Phonon spectra</vt:lpstr>
      <vt:lpstr>Inelastic x-ray scattering: Phonon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Inelastic Photon Scattering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Matthieu Le Tacon</dc:creator>
  <cp:lastModifiedBy>Matthieu Le_Tacon</cp:lastModifiedBy>
  <cp:revision>400</cp:revision>
  <dcterms:created xsi:type="dcterms:W3CDTF">2017-01-29T20:33:46Z</dcterms:created>
  <dcterms:modified xsi:type="dcterms:W3CDTF">2023-07-03T20:58:52Z</dcterms:modified>
</cp:coreProperties>
</file>