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440" r:id="rId2"/>
    <p:sldId id="373" r:id="rId3"/>
    <p:sldId id="1434" r:id="rId4"/>
    <p:sldId id="1435" r:id="rId5"/>
    <p:sldId id="290" r:id="rId6"/>
    <p:sldId id="313" r:id="rId7"/>
    <p:sldId id="291" r:id="rId8"/>
    <p:sldId id="1436" r:id="rId9"/>
    <p:sldId id="1433" r:id="rId10"/>
    <p:sldId id="312" r:id="rId11"/>
    <p:sldId id="283" r:id="rId12"/>
    <p:sldId id="1422" r:id="rId13"/>
    <p:sldId id="1442" r:id="rId14"/>
    <p:sldId id="1431" r:id="rId15"/>
    <p:sldId id="378" r:id="rId16"/>
    <p:sldId id="329" r:id="rId17"/>
    <p:sldId id="1421" r:id="rId18"/>
    <p:sldId id="1420" r:id="rId19"/>
    <p:sldId id="369" r:id="rId20"/>
    <p:sldId id="377" r:id="rId21"/>
    <p:sldId id="259" r:id="rId22"/>
    <p:sldId id="258" r:id="rId23"/>
    <p:sldId id="1441" r:id="rId24"/>
    <p:sldId id="560" r:id="rId25"/>
    <p:sldId id="562" r:id="rId26"/>
    <p:sldId id="346" r:id="rId27"/>
    <p:sldId id="1439" r:id="rId28"/>
    <p:sldId id="359" r:id="rId29"/>
    <p:sldId id="1432" r:id="rId30"/>
    <p:sldId id="375" r:id="rId31"/>
    <p:sldId id="14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8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2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A66B1-9AF0-473F-994A-59600DE55C07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273A3-FDB0-4ECC-BD4E-B9AC8C51E6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0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25D35-CC25-4753-8E4F-A94290A982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26895-4F3C-4AD2-878B-265302939D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0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7C76-AC86-4C16-8C55-219EAABCD3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3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A6BDFB-01F9-4CAD-BDB5-9C5326773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7AACA-C4AD-4F1B-99AF-69BCB41C45C9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550914" name="Rectangle 2">
            <a:extLst>
              <a:ext uri="{FF2B5EF4-FFF2-40B4-BE49-F238E27FC236}">
                <a16:creationId xmlns:a16="http://schemas.microsoft.com/office/drawing/2014/main" id="{A572742A-17A2-4EA9-9189-A2D18728D8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1F4DC06A-39D8-4835-A26A-6FEEFB340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25D35-CC25-4753-8E4F-A94290A982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7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22CAE-E1FB-4848-B3AF-A460EDA94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99E6E6-0FE0-4B97-956E-A195A2B44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7CCFC4-217B-48C8-B768-62812E50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32851B-29B3-4DE4-9BDB-58AE6C38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AF9FB0-E0AE-494F-9F7F-D0E2AB37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69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B3D3D-DB32-42B2-A50C-725BB39F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922391-5946-445A-BCEF-912154FE0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24F319-4EB0-4622-967E-F528493EF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ADBD2E-3923-466D-9C2A-244C04DA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E7C6E1-1C14-40E3-9ACF-269A0C6A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63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761619-37FD-4C5B-AD9F-1B7C1D725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5BEAF8-0059-44B0-8549-76932BA45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F41E1A-79D2-4397-8290-DA91421A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E1C382-5E0A-466C-B4F0-20F9951C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C1AAEC-E094-43D2-A9D9-F2427B3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1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CBBB0-FE27-40F5-BB86-B8735BEE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DF8075-A3D0-4693-AF21-7A32456F6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30FBFE-DA42-4F62-B15F-94895A2C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AAD6E3-0533-472D-B3C5-D474D4EC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45D2B0-B1EF-4066-8357-E4DFCAA6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5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78615-AB8D-4CF3-B139-537A4A72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A1F379-CF4E-4E08-9CDC-011C09FD7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F37C3-B669-41B6-8413-27A4F98D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66AEB5-8906-4005-A98F-7AD41895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FD09BC-1DE9-42EA-9F9F-152E627C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7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A5214-99C5-4F91-9252-040D63DD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C30644-8D11-4F81-A777-E0503AEA7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5D2B03-1246-4096-88A6-AD5D82770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DDE6DE-C2FE-4F2D-8888-96F64599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860F07-26A9-4390-9C10-F3B6C7EE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0AB0B7-D709-47FD-9486-6409A8BF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53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AAB9AF-EF37-4AB4-8F82-196B89A8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D4014F-8C22-4E09-BC77-0DF8E4394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831C2-85CD-483D-B8C5-6C4726A7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A90499-2152-41D4-A67E-A0E8B0CB5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CBDA7D-EE91-4EBA-B1FB-73456034D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2D4C2D-5B20-422C-94EA-97EBC762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9A950E-6B31-4BA0-AFC3-E700488A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90824D-A884-4538-9392-60D9B40E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5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904E9-B7DD-4C0E-BAA7-97834AA7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2085C1-1CCF-4DA7-897D-883FE8B2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BC8033-1372-4697-B5A2-E405BCBF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599BE8-6101-45EB-BA83-A819AC39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3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A971BF-D736-4587-B1D4-0D8AFCBF0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DFFA1B-6405-45D4-863A-D2066E55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C00EDE-325D-4D14-8344-EE7BB4B7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1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A8AEB-32C0-4940-B77E-28CFE5EF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B1DAD-DD7D-4CAE-A758-E43739D7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31040D-A5DB-46DD-AE9A-DBB388CF6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5D3523-47D0-420D-9F2C-D62C15E3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403E02-B8E5-442D-9C61-3B3BA8C0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BCB9A9-2C93-41A9-88BD-BEE5F2B6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5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E4C82-6D69-4273-9CE2-C3080321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C1EFDF-B131-420A-8778-DB36F0953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0CD679-3A78-4FB7-B325-088AD6982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D8FC51-2519-424B-A4B8-EB71FE72B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1248BE-6956-411D-BA78-513D29C6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D8613D-2768-4EFA-AA16-8A9C51CC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0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83B416-D2C9-45E5-89F0-014B1D2A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9EB2F5-2272-453A-A808-349556467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1396A0-6A7E-45BF-B154-082DEAB4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97F21-5549-4BD8-BA2B-D6C05A9672F8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41E5B-DEB1-401C-A914-4600D2A66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D2223B-1997-408D-93B3-645D33F83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EC47F-C128-4D0C-BACE-8C2364D83DD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5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80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2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50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12" Type="http://schemas.openxmlformats.org/officeDocument/2006/relationships/image" Target="../media/image6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630.png"/><Relationship Id="rId5" Type="http://schemas.openxmlformats.org/officeDocument/2006/relationships/image" Target="../media/image5.jp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50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12" Type="http://schemas.openxmlformats.org/officeDocument/2006/relationships/image" Target="../media/image6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630.png"/><Relationship Id="rId5" Type="http://schemas.openxmlformats.org/officeDocument/2006/relationships/image" Target="../media/image5.jpg"/><Relationship Id="rId15" Type="http://schemas.openxmlformats.org/officeDocument/2006/relationships/image" Target="../media/image8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81.png"/><Relationship Id="rId14" Type="http://schemas.openxmlformats.org/officeDocument/2006/relationships/image" Target="../media/image6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23.wmf"/><Relationship Id="rId7" Type="http://schemas.openxmlformats.org/officeDocument/2006/relationships/tags" Target="../tags/tag7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3.png"/><Relationship Id="rId24" Type="http://schemas.openxmlformats.org/officeDocument/2006/relationships/image" Target="../media/image190.png"/><Relationship Id="rId5" Type="http://schemas.openxmlformats.org/officeDocument/2006/relationships/tags" Target="../tags/tag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6.png"/><Relationship Id="rId22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2.xml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tags" Target="../tags/tag13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39" y="658362"/>
            <a:ext cx="8278984" cy="455702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AEC5E7-2C65-43EA-86A3-CE9A75D3F2BA}"/>
              </a:ext>
            </a:extLst>
          </p:cNvPr>
          <p:cNvSpPr/>
          <p:nvPr/>
        </p:nvSpPr>
        <p:spPr>
          <a:xfrm>
            <a:off x="2056577" y="5115270"/>
            <a:ext cx="7504497" cy="212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Jorge Vallejo </a:t>
            </a:r>
            <a:r>
              <a:rPr lang="fr-FR" sz="2000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Bustamante</a:t>
            </a:r>
            <a:r>
              <a:rPr lang="fr-FR" sz="2400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Matthieu Bard, Victor Wu,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Rebeca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Ribeiro-Palau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Taro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Wakamura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Claude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Fermon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Myriam Pannetier-Lecoeur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Sophie Guéron,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Meydi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Ferrier,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Richard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Deblock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Sandrine Autier Laurent, Vincent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Bouchiat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Gilles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Montambaux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Jean-Noël Fuchs,  Frédéric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Piechon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Hélène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Bouchiat</a:t>
            </a:r>
            <a:endParaRPr lang="fr-FR" dirty="0">
              <a:latin typeface="Calibri" panose="020F0502020204030204" pitchFamily="34" charset="0"/>
              <a:ea typeface="Gulim" panose="020B0600000101010101" pitchFamily="34" charset="-127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51A77-50C7-4F60-BB00-3454AD8817C7}"/>
              </a:ext>
            </a:extLst>
          </p:cNvPr>
          <p:cNvSpPr/>
          <p:nvPr/>
        </p:nvSpPr>
        <p:spPr>
          <a:xfrm>
            <a:off x="8309377" y="5215382"/>
            <a:ext cx="6096000" cy="10195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LPS CNRS Université Paris-Saclay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C2N, CNRS Université Paris-Saclay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SPEC, CEA, CNRS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4C5554-78FD-4A34-964E-DFFACAFC97C8}"/>
              </a:ext>
            </a:extLst>
          </p:cNvPr>
          <p:cNvSpPr txBox="1"/>
          <p:nvPr/>
        </p:nvSpPr>
        <p:spPr>
          <a:xfrm>
            <a:off x="1976218" y="11920"/>
            <a:ext cx="8239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Orbital </a:t>
            </a:r>
            <a:r>
              <a:rPr lang="fr-FR" sz="2800" dirty="0" err="1">
                <a:solidFill>
                  <a:schemeClr val="accent1"/>
                </a:solidFill>
              </a:rPr>
              <a:t>Diamagnetism</a:t>
            </a:r>
            <a:r>
              <a:rPr lang="fr-FR" sz="2800" dirty="0">
                <a:solidFill>
                  <a:schemeClr val="accent1"/>
                </a:solidFill>
              </a:rPr>
              <a:t> and </a:t>
            </a:r>
            <a:r>
              <a:rPr lang="fr-FR" sz="2800" dirty="0" err="1">
                <a:solidFill>
                  <a:schemeClr val="accent1"/>
                </a:solidFill>
              </a:rPr>
              <a:t>Paramagnetism</a:t>
            </a:r>
            <a:r>
              <a:rPr lang="fr-FR" sz="2800" dirty="0">
                <a:solidFill>
                  <a:schemeClr val="accent1"/>
                </a:solidFill>
              </a:rPr>
              <a:t> of Graphene</a:t>
            </a:r>
            <a:endParaRPr lang="en-GB" sz="2800" dirty="0">
              <a:solidFill>
                <a:schemeClr val="accent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4B476D2-956E-4521-B7A4-F5E139AAA9EB}"/>
              </a:ext>
            </a:extLst>
          </p:cNvPr>
          <p:cNvCxnSpPr>
            <a:cxnSpLocks/>
          </p:cNvCxnSpPr>
          <p:nvPr/>
        </p:nvCxnSpPr>
        <p:spPr>
          <a:xfrm flipH="1">
            <a:off x="8309377" y="1388167"/>
            <a:ext cx="734010" cy="7091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E0880EA-560F-4BFC-9846-97B1E66F3B9F}"/>
              </a:ext>
            </a:extLst>
          </p:cNvPr>
          <p:cNvSpPr/>
          <p:nvPr/>
        </p:nvSpPr>
        <p:spPr>
          <a:xfrm>
            <a:off x="7951440" y="2144240"/>
            <a:ext cx="451683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124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6AEAA8-41E4-48EF-A735-FE220DBD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2" y="1571318"/>
            <a:ext cx="3717762" cy="341228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E528BD1-36C6-4073-B786-266283CA6870}"/>
              </a:ext>
            </a:extLst>
          </p:cNvPr>
          <p:cNvGrpSpPr/>
          <p:nvPr/>
        </p:nvGrpSpPr>
        <p:grpSpPr>
          <a:xfrm>
            <a:off x="5038995" y="1932829"/>
            <a:ext cx="4053320" cy="3086752"/>
            <a:chOff x="1573771" y="915110"/>
            <a:chExt cx="4855569" cy="4434130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0D1EE29-610B-4A21-AE38-7CDD8494711B}"/>
                </a:ext>
              </a:extLst>
            </p:cNvPr>
            <p:cNvGrpSpPr/>
            <p:nvPr/>
          </p:nvGrpSpPr>
          <p:grpSpPr>
            <a:xfrm>
              <a:off x="1573771" y="915110"/>
              <a:ext cx="4855569" cy="4434130"/>
              <a:chOff x="2999002" y="290077"/>
              <a:chExt cx="4855569" cy="4434130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A33F952D-B943-4B10-9E92-9FF6810459A2}"/>
                  </a:ext>
                </a:extLst>
              </p:cNvPr>
              <p:cNvGrpSpPr/>
              <p:nvPr/>
            </p:nvGrpSpPr>
            <p:grpSpPr>
              <a:xfrm>
                <a:off x="2999002" y="290077"/>
                <a:ext cx="4855569" cy="4434130"/>
                <a:chOff x="2999002" y="290077"/>
                <a:chExt cx="4855569" cy="4434130"/>
              </a:xfrm>
            </p:grpSpPr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4FADC790-577A-4AB6-A630-DE0E001D9E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5781" t="12721" r="29346" b="16498"/>
                <a:stretch/>
              </p:blipFill>
              <p:spPr>
                <a:xfrm>
                  <a:off x="2999002" y="290077"/>
                  <a:ext cx="4855569" cy="4434130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45172772-BABD-4CCC-BD19-31BFF6954879}"/>
                    </a:ext>
                  </a:extLst>
                </p:cNvPr>
                <p:cNvPicPr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34" t="7290" b="11062"/>
                <a:stretch/>
              </p:blipFill>
              <p:spPr>
                <a:xfrm flipV="1">
                  <a:off x="3794760" y="380999"/>
                  <a:ext cx="3842749" cy="3668944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7280B03F-6FFE-493B-B889-A983CECB3D09}"/>
                  </a:ext>
                </a:extLst>
              </p:cNvPr>
              <p:cNvGrpSpPr/>
              <p:nvPr/>
            </p:nvGrpSpPr>
            <p:grpSpPr>
              <a:xfrm rot="5400000">
                <a:off x="6459134" y="1425696"/>
                <a:ext cx="1066943" cy="814413"/>
                <a:chOff x="5464362" y="6446434"/>
                <a:chExt cx="2740012" cy="2217674"/>
              </a:xfrm>
            </p:grpSpPr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CED80906-A450-4379-AF99-71388714E69C}"/>
                    </a:ext>
                  </a:extLst>
                </p:cNvPr>
                <p:cNvGrpSpPr/>
                <p:nvPr/>
              </p:nvGrpSpPr>
              <p:grpSpPr>
                <a:xfrm>
                  <a:off x="5464362" y="6446434"/>
                  <a:ext cx="2740012" cy="2217674"/>
                  <a:chOff x="5464362" y="6361546"/>
                  <a:chExt cx="2740012" cy="2217674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E1C0076-EF4F-4267-9391-7198D36A1C81}"/>
                      </a:ext>
                    </a:extLst>
                  </p:cNvPr>
                  <p:cNvSpPr/>
                  <p:nvPr/>
                </p:nvSpPr>
                <p:spPr>
                  <a:xfrm>
                    <a:off x="5465890" y="6361546"/>
                    <a:ext cx="2738484" cy="2217674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8776924-1706-4E86-804E-3825EAF5892C}"/>
                      </a:ext>
                    </a:extLst>
                  </p:cNvPr>
                  <p:cNvSpPr/>
                  <p:nvPr/>
                </p:nvSpPr>
                <p:spPr>
                  <a:xfrm>
                    <a:off x="5464362" y="7152446"/>
                    <a:ext cx="2738484" cy="60603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0" name="Connecteur droit avec flèche 39">
                  <a:extLst>
                    <a:ext uri="{FF2B5EF4-FFF2-40B4-BE49-F238E27FC236}">
                      <a16:creationId xmlns:a16="http://schemas.microsoft.com/office/drawing/2014/main" id="{B23E45E5-0557-4D67-BBDE-21BAEC7E91AF}"/>
                    </a:ext>
                  </a:extLst>
                </p:cNvPr>
                <p:cNvCxnSpPr/>
                <p:nvPr/>
              </p:nvCxnSpPr>
              <p:spPr>
                <a:xfrm>
                  <a:off x="6154745" y="6940712"/>
                  <a:ext cx="105274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90C62262-1889-4C21-B605-3AC8FD432E0B}"/>
                    </a:ext>
                  </a:extLst>
                </p:cNvPr>
                <p:cNvCxnSpPr/>
                <p:nvPr/>
              </p:nvCxnSpPr>
              <p:spPr>
                <a:xfrm flipH="1">
                  <a:off x="6154746" y="8204185"/>
                  <a:ext cx="1278853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D6A28884-3B81-41AF-9E6B-7E265674ADE7}"/>
                    </a:ext>
                  </a:extLst>
                </p:cNvPr>
                <p:cNvSpPr txBox="1"/>
                <p:nvPr/>
              </p:nvSpPr>
              <p:spPr>
                <a:xfrm>
                  <a:off x="5516438" y="6510608"/>
                  <a:ext cx="523067" cy="5727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1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AED33FBF-1EDC-4F7E-9ECC-71AA082143AF}"/>
                    </a:ext>
                  </a:extLst>
                </p:cNvPr>
                <p:cNvSpPr txBox="1"/>
                <p:nvPr/>
              </p:nvSpPr>
              <p:spPr>
                <a:xfrm>
                  <a:off x="5516440" y="7843367"/>
                  <a:ext cx="523067" cy="5727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2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F05CD2A-39EF-4268-B30B-1C4023612F5D}"/>
                  </a:ext>
                </a:extLst>
              </p:cNvPr>
              <p:cNvGrpSpPr/>
              <p:nvPr/>
            </p:nvGrpSpPr>
            <p:grpSpPr>
              <a:xfrm rot="5400000">
                <a:off x="3861196" y="1880597"/>
                <a:ext cx="1100579" cy="844554"/>
                <a:chOff x="-5381501" y="-2583051"/>
                <a:chExt cx="2826396" cy="2299749"/>
              </a:xfrm>
            </p:grpSpPr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BCCF5D3E-5C49-4DC5-B2A6-54D96B6D4B51}"/>
                    </a:ext>
                  </a:extLst>
                </p:cNvPr>
                <p:cNvGrpSpPr/>
                <p:nvPr/>
              </p:nvGrpSpPr>
              <p:grpSpPr>
                <a:xfrm>
                  <a:off x="-5381501" y="-2583051"/>
                  <a:ext cx="2738491" cy="2217678"/>
                  <a:chOff x="-5381501" y="-2667939"/>
                  <a:chExt cx="2738491" cy="2217678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E489887B-F610-4571-B7B2-C96484D158E8}"/>
                      </a:ext>
                    </a:extLst>
                  </p:cNvPr>
                  <p:cNvSpPr/>
                  <p:nvPr/>
                </p:nvSpPr>
                <p:spPr>
                  <a:xfrm>
                    <a:off x="-5381501" y="-2667939"/>
                    <a:ext cx="2738486" cy="221767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076ACCE-63F0-42D9-8BA2-93D1E394660D}"/>
                      </a:ext>
                    </a:extLst>
                  </p:cNvPr>
                  <p:cNvSpPr/>
                  <p:nvPr/>
                </p:nvSpPr>
                <p:spPr>
                  <a:xfrm>
                    <a:off x="-5381494" y="-1961313"/>
                    <a:ext cx="2738484" cy="5983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B10AB6B2-B260-41CF-86C7-16EC96440527}"/>
                    </a:ext>
                  </a:extLst>
                </p:cNvPr>
                <p:cNvCxnSpPr/>
                <p:nvPr/>
              </p:nvCxnSpPr>
              <p:spPr>
                <a:xfrm flipH="1">
                  <a:off x="-4876260" y="-2227858"/>
                  <a:ext cx="98163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A78DB312-5925-41E9-9B3E-CF8C5305FF97}"/>
                    </a:ext>
                  </a:extLst>
                </p:cNvPr>
                <p:cNvCxnSpPr/>
                <p:nvPr/>
              </p:nvCxnSpPr>
              <p:spPr>
                <a:xfrm flipH="1">
                  <a:off x="-4943523" y="-815722"/>
                  <a:ext cx="126585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EA188F66-B532-46F0-A733-55DCB6485F08}"/>
                    </a:ext>
                  </a:extLst>
                </p:cNvPr>
                <p:cNvSpPr txBox="1"/>
                <p:nvPr/>
              </p:nvSpPr>
              <p:spPr>
                <a:xfrm>
                  <a:off x="-3333153" y="-2522225"/>
                  <a:ext cx="684573" cy="754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1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DA9CB871-5ACB-4527-83A7-570528706173}"/>
                    </a:ext>
                  </a:extLst>
                </p:cNvPr>
                <p:cNvSpPr txBox="1"/>
                <p:nvPr/>
              </p:nvSpPr>
              <p:spPr>
                <a:xfrm>
                  <a:off x="-3239678" y="-1037580"/>
                  <a:ext cx="684573" cy="754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2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DF12D5A-A6E5-4C96-B5BB-7D2397615AF8}"/>
                  </a:ext>
                </a:extLst>
              </p:cNvPr>
              <p:cNvSpPr txBox="1"/>
              <p:nvPr/>
            </p:nvSpPr>
            <p:spPr>
              <a:xfrm>
                <a:off x="3774104" y="642209"/>
                <a:ext cx="1160849" cy="751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Aligned </a:t>
                </a:r>
              </a:p>
              <a:p>
                <a:r>
                  <a:rPr lang="en-US" sz="1400" dirty="0"/>
                  <a:t>layers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AC6BB7-7D46-44B8-ACD0-B0CB62E2D198}"/>
                  </a:ext>
                </a:extLst>
              </p:cNvPr>
              <p:cNvSpPr/>
              <p:nvPr/>
            </p:nvSpPr>
            <p:spPr>
              <a:xfrm>
                <a:off x="6589615" y="537682"/>
                <a:ext cx="834524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00" dirty="0"/>
                  <a:t>Anti-parallel  </a:t>
                </a:r>
              </a:p>
              <a:p>
                <a:r>
                  <a:rPr lang="en-US" sz="1300" dirty="0"/>
                  <a:t>layers</a:t>
                </a: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8C45E30E-C17B-49BE-8919-3443BD29AE28}"/>
                  </a:ext>
                </a:extLst>
              </p:cNvPr>
              <p:cNvGrpSpPr/>
              <p:nvPr/>
            </p:nvGrpSpPr>
            <p:grpSpPr>
              <a:xfrm>
                <a:off x="4103259" y="3081692"/>
                <a:ext cx="162948" cy="276988"/>
                <a:chOff x="4499268" y="4978645"/>
                <a:chExt cx="162948" cy="276988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173AB208-3C31-499F-9835-BA43830BE234}"/>
                    </a:ext>
                  </a:extLst>
                </p:cNvPr>
                <p:cNvSpPr/>
                <p:nvPr/>
              </p:nvSpPr>
              <p:spPr>
                <a:xfrm>
                  <a:off x="4499268" y="5068513"/>
                  <a:ext cx="162948" cy="16294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Connecteur droit avec flèche 30">
                  <a:extLst>
                    <a:ext uri="{FF2B5EF4-FFF2-40B4-BE49-F238E27FC236}">
                      <a16:creationId xmlns:a16="http://schemas.microsoft.com/office/drawing/2014/main" id="{D2929267-E2EA-412C-9B95-920D5C1F1B75}"/>
                    </a:ext>
                  </a:extLst>
                </p:cNvPr>
                <p:cNvCxnSpPr/>
                <p:nvPr/>
              </p:nvCxnSpPr>
              <p:spPr>
                <a:xfrm flipV="1">
                  <a:off x="4557211" y="4978645"/>
                  <a:ext cx="7945" cy="276988"/>
                </a:xfrm>
                <a:prstGeom prst="straightConnector1">
                  <a:avLst/>
                </a:prstGeom>
                <a:ln w="28575">
                  <a:solidFill>
                    <a:srgbClr val="8B1B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36D15744-B703-4403-9688-BE95AC2E5FFC}"/>
                  </a:ext>
                </a:extLst>
              </p:cNvPr>
              <p:cNvGrpSpPr/>
              <p:nvPr/>
            </p:nvGrpSpPr>
            <p:grpSpPr>
              <a:xfrm rot="10800000">
                <a:off x="4599744" y="3128900"/>
                <a:ext cx="162948" cy="287192"/>
                <a:chOff x="4506369" y="4012565"/>
                <a:chExt cx="162948" cy="287192"/>
              </a:xfrm>
            </p:grpSpPr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2A91EA27-C6A6-4A01-BEAE-3C9A55168908}"/>
                    </a:ext>
                  </a:extLst>
                </p:cNvPr>
                <p:cNvSpPr/>
                <p:nvPr/>
              </p:nvSpPr>
              <p:spPr>
                <a:xfrm>
                  <a:off x="4506369" y="4136809"/>
                  <a:ext cx="162948" cy="16294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Connecteur droit avec flèche 28">
                  <a:extLst>
                    <a:ext uri="{FF2B5EF4-FFF2-40B4-BE49-F238E27FC236}">
                      <a16:creationId xmlns:a16="http://schemas.microsoft.com/office/drawing/2014/main" id="{2B050B36-4536-41A5-A546-263DDB1AB6BC}"/>
                    </a:ext>
                  </a:extLst>
                </p:cNvPr>
                <p:cNvCxnSpPr/>
                <p:nvPr/>
              </p:nvCxnSpPr>
              <p:spPr>
                <a:xfrm flipV="1">
                  <a:off x="4587843" y="4012565"/>
                  <a:ext cx="7945" cy="276988"/>
                </a:xfrm>
                <a:prstGeom prst="straightConnector1">
                  <a:avLst/>
                </a:prstGeom>
                <a:ln w="28575">
                  <a:solidFill>
                    <a:srgbClr val="8B1B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06171B20-1BC7-422D-B714-AE823FD897CE}"/>
                  </a:ext>
                </a:extLst>
              </p:cNvPr>
              <p:cNvCxnSpPr/>
              <p:nvPr/>
            </p:nvCxnSpPr>
            <p:spPr>
              <a:xfrm flipV="1">
                <a:off x="4140657" y="1569087"/>
                <a:ext cx="589578" cy="1558514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198C15FB-77EE-4780-8073-D0C92772BEC8}"/>
                  </a:ext>
                </a:extLst>
              </p:cNvPr>
              <p:cNvCxnSpPr>
                <a:endCxn id="38" idx="2"/>
              </p:cNvCxnSpPr>
              <p:nvPr/>
            </p:nvCxnSpPr>
            <p:spPr>
              <a:xfrm flipH="1" flipV="1">
                <a:off x="4354530" y="2285758"/>
                <a:ext cx="281534" cy="841843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510040BD-4BA6-4873-BE4D-A9A77D66FFD9}"/>
                  </a:ext>
                </a:extLst>
              </p:cNvPr>
              <p:cNvCxnSpPr/>
              <p:nvPr/>
            </p:nvCxnSpPr>
            <p:spPr>
              <a:xfrm flipH="1">
                <a:off x="4356160" y="1569086"/>
                <a:ext cx="221446" cy="71667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69729258-1C40-4090-BC05-B2E10B7460E4}"/>
                  </a:ext>
                </a:extLst>
              </p:cNvPr>
              <p:cNvGrpSpPr/>
              <p:nvPr/>
            </p:nvGrpSpPr>
            <p:grpSpPr>
              <a:xfrm>
                <a:off x="6588839" y="2536548"/>
                <a:ext cx="162948" cy="276988"/>
                <a:chOff x="4488162" y="3992912"/>
                <a:chExt cx="162948" cy="276988"/>
              </a:xfrm>
            </p:grpSpPr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F21995FB-B718-43A1-ACFF-7FDC5B6EE2E5}"/>
                    </a:ext>
                  </a:extLst>
                </p:cNvPr>
                <p:cNvSpPr/>
                <p:nvPr/>
              </p:nvSpPr>
              <p:spPr>
                <a:xfrm>
                  <a:off x="4488162" y="4078809"/>
                  <a:ext cx="162948" cy="16294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Connecteur droit avec flèche 26">
                  <a:extLst>
                    <a:ext uri="{FF2B5EF4-FFF2-40B4-BE49-F238E27FC236}">
                      <a16:creationId xmlns:a16="http://schemas.microsoft.com/office/drawing/2014/main" id="{2DE21A9A-F1B2-42CB-B999-AE09BC1E1926}"/>
                    </a:ext>
                  </a:extLst>
                </p:cNvPr>
                <p:cNvCxnSpPr/>
                <p:nvPr/>
              </p:nvCxnSpPr>
              <p:spPr>
                <a:xfrm flipV="1">
                  <a:off x="4558250" y="3992912"/>
                  <a:ext cx="7945" cy="276988"/>
                </a:xfrm>
                <a:prstGeom prst="straightConnector1">
                  <a:avLst/>
                </a:prstGeom>
                <a:ln w="28575">
                  <a:solidFill>
                    <a:srgbClr val="8B1B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8E7B477-DA4A-4947-9417-24707F05CA78}"/>
                  </a:ext>
                </a:extLst>
              </p:cNvPr>
              <p:cNvGrpSpPr/>
              <p:nvPr/>
            </p:nvGrpSpPr>
            <p:grpSpPr>
              <a:xfrm rot="10800000">
                <a:off x="7255924" y="2565425"/>
                <a:ext cx="162948" cy="276988"/>
                <a:chOff x="4513275" y="4998298"/>
                <a:chExt cx="162948" cy="276988"/>
              </a:xfrm>
            </p:grpSpPr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360378E5-5CF9-4894-80DC-5EED5ABB8204}"/>
                    </a:ext>
                  </a:extLst>
                </p:cNvPr>
                <p:cNvSpPr/>
                <p:nvPr/>
              </p:nvSpPr>
              <p:spPr>
                <a:xfrm>
                  <a:off x="4513275" y="5033202"/>
                  <a:ext cx="162948" cy="162948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FE0A127B-A03D-437F-AAE9-3A3BE78AD87C}"/>
                    </a:ext>
                  </a:extLst>
                </p:cNvPr>
                <p:cNvCxnSpPr/>
                <p:nvPr/>
              </p:nvCxnSpPr>
              <p:spPr>
                <a:xfrm flipV="1">
                  <a:off x="4586804" y="4998298"/>
                  <a:ext cx="7945" cy="276988"/>
                </a:xfrm>
                <a:prstGeom prst="straightConnector1">
                  <a:avLst/>
                </a:prstGeom>
                <a:ln w="28575">
                  <a:solidFill>
                    <a:srgbClr val="8B1B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B6A4FF2B-7382-4D23-BE50-994E7BB21FDA}"/>
                  </a:ext>
                </a:extLst>
              </p:cNvPr>
              <p:cNvCxnSpPr/>
              <p:nvPr/>
            </p:nvCxnSpPr>
            <p:spPr>
              <a:xfrm flipH="1" flipV="1">
                <a:off x="6881325" y="1833198"/>
                <a:ext cx="444955" cy="681413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45933932-671C-4103-BBE2-D24A3C7CE527}"/>
                  </a:ext>
                </a:extLst>
              </p:cNvPr>
              <p:cNvCxnSpPr/>
              <p:nvPr/>
            </p:nvCxnSpPr>
            <p:spPr>
              <a:xfrm flipH="1">
                <a:off x="6881325" y="1074787"/>
                <a:ext cx="436440" cy="75841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31C88A3-9744-442A-A121-612B70082131}"/>
                  </a:ext>
                </a:extLst>
              </p:cNvPr>
              <p:cNvCxnSpPr/>
              <p:nvPr/>
            </p:nvCxnSpPr>
            <p:spPr>
              <a:xfrm flipV="1">
                <a:off x="6658927" y="1833198"/>
                <a:ext cx="444956" cy="681413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F7541893-A555-4737-9AB2-BBD81C7F65B5}"/>
                  </a:ext>
                </a:extLst>
              </p:cNvPr>
              <p:cNvCxnSpPr/>
              <p:nvPr/>
            </p:nvCxnSpPr>
            <p:spPr>
              <a:xfrm>
                <a:off x="6621826" y="1099156"/>
                <a:ext cx="481294" cy="73014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46">
              <a:extLst>
                <a:ext uri="{FF2B5EF4-FFF2-40B4-BE49-F238E27FC236}">
                  <a16:creationId xmlns:a16="http://schemas.microsoft.com/office/drawing/2014/main" id="{895040B3-766A-4197-9F69-EEE04D8A4734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97" t="8806" r="2646" b="82380"/>
            <a:stretch/>
          </p:blipFill>
          <p:spPr>
            <a:xfrm>
              <a:off x="5393258" y="4254007"/>
              <a:ext cx="701040" cy="373380"/>
            </a:xfrm>
            <a:prstGeom prst="rect">
              <a:avLst/>
            </a:prstGeom>
          </p:spPr>
        </p:pic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988D989C-102A-40C2-84F2-D9FD2CF24F1A}"/>
              </a:ext>
            </a:extLst>
          </p:cNvPr>
          <p:cNvSpPr txBox="1"/>
          <p:nvPr/>
        </p:nvSpPr>
        <p:spPr>
          <a:xfrm>
            <a:off x="1940727" y="120293"/>
            <a:ext cx="527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Giant </a:t>
            </a:r>
            <a:r>
              <a:rPr lang="fr-FR" sz="2800" dirty="0" err="1">
                <a:solidFill>
                  <a:schemeClr val="accent1"/>
                </a:solidFill>
              </a:rPr>
              <a:t>Magnetoresistance</a:t>
            </a:r>
            <a:r>
              <a:rPr lang="fr-FR" sz="2800" dirty="0">
                <a:solidFill>
                  <a:schemeClr val="accent1"/>
                </a:solidFill>
              </a:rPr>
              <a:t> Detector 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C6D3C84-AE89-48AA-B6DA-6CEFA88A114B}"/>
              </a:ext>
            </a:extLst>
          </p:cNvPr>
          <p:cNvSpPr txBox="1"/>
          <p:nvPr/>
        </p:nvSpPr>
        <p:spPr>
          <a:xfrm>
            <a:off x="668059" y="917166"/>
            <a:ext cx="1071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Stack of hard and soft </a:t>
            </a:r>
            <a:r>
              <a:rPr lang="fr-FR" sz="2000" dirty="0" err="1"/>
              <a:t>thin</a:t>
            </a:r>
            <a:r>
              <a:rPr lang="fr-FR" sz="2000" dirty="0"/>
              <a:t> </a:t>
            </a:r>
            <a:r>
              <a:rPr lang="fr-FR" sz="2000" dirty="0" err="1"/>
              <a:t>ferromagnetic</a:t>
            </a:r>
            <a:r>
              <a:rPr lang="fr-FR" sz="2000" dirty="0"/>
              <a:t> </a:t>
            </a:r>
            <a:r>
              <a:rPr lang="fr-FR" sz="2000" dirty="0" err="1"/>
              <a:t>layers</a:t>
            </a:r>
            <a:r>
              <a:rPr lang="fr-FR" sz="2000" dirty="0"/>
              <a:t>:  </a:t>
            </a:r>
          </a:p>
          <a:p>
            <a:r>
              <a:rPr lang="fr-FR" sz="2000" dirty="0" err="1"/>
              <a:t>only</a:t>
            </a:r>
            <a:r>
              <a:rPr lang="fr-FR" sz="2000" dirty="0"/>
              <a:t> sensitive to </a:t>
            </a:r>
            <a:r>
              <a:rPr lang="fr-FR" sz="2000" dirty="0" err="1">
                <a:solidFill>
                  <a:srgbClr val="FF0000"/>
                </a:solidFill>
              </a:rPr>
              <a:t>in-plane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component of the </a:t>
            </a:r>
            <a:r>
              <a:rPr lang="fr-FR" sz="2000" dirty="0" err="1"/>
              <a:t>magnetic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r>
              <a:rPr lang="fr-FR" sz="2000" dirty="0"/>
              <a:t>  </a:t>
            </a:r>
            <a:endParaRPr lang="en-GB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38F940-E95D-4967-9E59-BCE2C18457C9}"/>
              </a:ext>
            </a:extLst>
          </p:cNvPr>
          <p:cNvSpPr txBox="1"/>
          <p:nvPr/>
        </p:nvSpPr>
        <p:spPr>
          <a:xfrm>
            <a:off x="668059" y="5264712"/>
            <a:ext cx="11095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000" dirty="0" err="1">
                <a:solidFill>
                  <a:srgbClr val="FF0000"/>
                </a:solidFill>
              </a:rPr>
              <a:t>Sensitivity</a:t>
            </a:r>
            <a:r>
              <a:rPr lang="fr-FR" sz="2000" dirty="0">
                <a:solidFill>
                  <a:srgbClr val="FF0000"/>
                </a:solidFill>
              </a:rPr>
              <a:t>:  0.1 nT for an </a:t>
            </a:r>
            <a:r>
              <a:rPr lang="fr-FR" sz="2000" dirty="0" err="1">
                <a:solidFill>
                  <a:srgbClr val="FF0000"/>
                </a:solidFill>
              </a:rPr>
              <a:t>applied</a:t>
            </a:r>
            <a:r>
              <a:rPr lang="fr-FR" sz="2000" dirty="0">
                <a:solidFill>
                  <a:srgbClr val="FF0000"/>
                </a:solidFill>
              </a:rPr>
              <a:t> out of plane </a:t>
            </a:r>
            <a:r>
              <a:rPr lang="fr-FR" sz="2000" dirty="0" err="1">
                <a:solidFill>
                  <a:srgbClr val="FF0000"/>
                </a:solidFill>
              </a:rPr>
              <a:t>field</a:t>
            </a:r>
            <a:r>
              <a:rPr lang="fr-FR" sz="2000" dirty="0">
                <a:solidFill>
                  <a:srgbClr val="FF0000"/>
                </a:solidFill>
              </a:rPr>
              <a:t> of  </a:t>
            </a:r>
            <a:r>
              <a:rPr lang="fr-FR" sz="2000" dirty="0" err="1">
                <a:solidFill>
                  <a:srgbClr val="FF0000"/>
                </a:solidFill>
              </a:rPr>
              <a:t>B</a:t>
            </a:r>
            <a:r>
              <a:rPr lang="fr-FR" sz="2000" baseline="-25000" dirty="0" err="1">
                <a:solidFill>
                  <a:srgbClr val="FF0000"/>
                </a:solidFill>
              </a:rPr>
              <a:t>perp</a:t>
            </a:r>
            <a:r>
              <a:rPr lang="fr-FR" sz="2000" dirty="0">
                <a:solidFill>
                  <a:srgbClr val="FF0000"/>
                </a:solidFill>
              </a:rPr>
              <a:t>= 0.1 T, 1nT for </a:t>
            </a:r>
            <a:r>
              <a:rPr lang="fr-FR" sz="2000" dirty="0" err="1">
                <a:solidFill>
                  <a:srgbClr val="FF0000"/>
                </a:solidFill>
              </a:rPr>
              <a:t>B</a:t>
            </a:r>
            <a:r>
              <a:rPr lang="fr-FR" sz="2000" baseline="-25000" dirty="0" err="1">
                <a:solidFill>
                  <a:srgbClr val="FF0000"/>
                </a:solidFill>
              </a:rPr>
              <a:t>perp</a:t>
            </a:r>
            <a:r>
              <a:rPr lang="fr-FR" sz="2000" dirty="0">
                <a:solidFill>
                  <a:srgbClr val="FF0000"/>
                </a:solidFill>
              </a:rPr>
              <a:t> =1T</a:t>
            </a:r>
          </a:p>
          <a:p>
            <a:r>
              <a:rPr lang="fr-FR" sz="2000" dirty="0">
                <a:solidFill>
                  <a:srgbClr val="FF0000"/>
                </a:solidFill>
              </a:rPr>
              <a:t>Most applications :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/>
              <a:t>Industry</a:t>
            </a:r>
            <a:r>
              <a:rPr lang="fr-FR" sz="2000" dirty="0"/>
              <a:t>, speed  control in cars   </a:t>
            </a:r>
          </a:p>
          <a:p>
            <a:r>
              <a:rPr lang="fr-FR" sz="2000" dirty="0" err="1"/>
              <a:t>Biomagnetism</a:t>
            </a:r>
            <a:r>
              <a:rPr lang="fr-FR" sz="2000" dirty="0"/>
              <a:t> , </a:t>
            </a:r>
            <a:r>
              <a:rPr lang="fr-FR" sz="2000" dirty="0" err="1"/>
              <a:t>very</a:t>
            </a:r>
            <a:r>
              <a:rPr lang="fr-FR" sz="2000" dirty="0"/>
              <a:t> sensitive NMR</a:t>
            </a:r>
            <a:endParaRPr lang="en-GB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58CD33-CDB8-418E-B057-FB941E66073B}"/>
              </a:ext>
            </a:extLst>
          </p:cNvPr>
          <p:cNvSpPr txBox="1"/>
          <p:nvPr/>
        </p:nvSpPr>
        <p:spPr>
          <a:xfrm>
            <a:off x="8261545" y="763117"/>
            <a:ext cx="2066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Myriam Pannetier</a:t>
            </a:r>
          </a:p>
          <a:p>
            <a:r>
              <a:rPr lang="fr-FR" sz="2000" dirty="0"/>
              <a:t>Claude </a:t>
            </a:r>
            <a:r>
              <a:rPr lang="fr-FR" sz="2000" dirty="0" err="1"/>
              <a:t>Fermon</a:t>
            </a:r>
            <a:endParaRPr lang="fr-FR" sz="2000" dirty="0"/>
          </a:p>
          <a:p>
            <a:r>
              <a:rPr lang="fr-FR" sz="2000" dirty="0"/>
              <a:t>CEA</a:t>
            </a:r>
            <a:endParaRPr lang="en-GB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6EE9A9-8ABA-4A4D-8486-FF13034F1534}"/>
              </a:ext>
            </a:extLst>
          </p:cNvPr>
          <p:cNvSpPr/>
          <p:nvPr/>
        </p:nvSpPr>
        <p:spPr>
          <a:xfrm>
            <a:off x="3347893" y="3186401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soft </a:t>
            </a:r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F08803-0F57-41A2-97C4-EE5501FC01D6}"/>
              </a:ext>
            </a:extLst>
          </p:cNvPr>
          <p:cNvSpPr/>
          <p:nvPr/>
        </p:nvSpPr>
        <p:spPr>
          <a:xfrm>
            <a:off x="3240833" y="4627542"/>
            <a:ext cx="61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49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0" y="1709962"/>
            <a:ext cx="7870344" cy="41630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2136" y="-232709"/>
            <a:ext cx="12192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n-lt"/>
              </a:rPr>
              <a:t>Measuring principle: GMRs and Gate 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stomShape 11"/>
              <p:cNvSpPr/>
              <p:nvPr/>
            </p:nvSpPr>
            <p:spPr>
              <a:xfrm>
                <a:off x="8783996" y="2332387"/>
                <a:ext cx="4030140" cy="1323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b="1" spc="-1" dirty="0">
                    <a:solidFill>
                      <a:srgbClr val="000000"/>
                    </a:solidFill>
                  </a:rPr>
                  <a:t>Encapsulated graphene: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b="1" spc="-1" dirty="0">
                    <a:solidFill>
                      <a:srgbClr val="000000"/>
                    </a:solidFill>
                  </a:rPr>
                  <a:t>BN-G-BN stack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spc="-1" dirty="0">
                    <a:solidFill>
                      <a:srgbClr val="000000"/>
                    </a:solidFill>
                  </a:rPr>
                  <a:t>100nm Au top gate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spc="-1" dirty="0">
                    <a:solidFill>
                      <a:srgbClr val="000000"/>
                    </a:solidFill>
                  </a:rPr>
                  <a:t>1 </a:t>
                </a:r>
                <a14:m>
                  <m:oMath xmlns:m="http://schemas.openxmlformats.org/officeDocument/2006/math">
                    <m:r>
                      <a:rPr lang="en-US" sz="20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spc="-1" dirty="0">
                    <a:solidFill>
                      <a:srgbClr val="000000"/>
                    </a:solidFill>
                  </a:rPr>
                  <a:t> Alumina</a:t>
                </a:r>
                <a:endParaRPr lang="en-US" spc="-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Custom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996" y="2332387"/>
                <a:ext cx="4030140" cy="1323439"/>
              </a:xfrm>
              <a:prstGeom prst="rect">
                <a:avLst/>
              </a:prstGeom>
              <a:blipFill>
                <a:blip r:embed="rId3"/>
                <a:stretch>
                  <a:fillRect l="-1664" t="-2765" b="-73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07726" y="5651655"/>
                <a:ext cx="5414614" cy="102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b="1" spc="-1" dirty="0">
                    <a:solidFill>
                      <a:srgbClr val="FF0000"/>
                    </a:solidFill>
                  </a:rPr>
                  <a:t>B: applied vertical magnetic field</a:t>
                </a:r>
                <a:endParaRPr lang="en-US" sz="2000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b="1" spc="-1" dirty="0" err="1">
                    <a:solidFill>
                      <a:srgbClr val="000000"/>
                    </a:solidFill>
                  </a:rPr>
                  <a:t>Bh</a:t>
                </a:r>
                <a:r>
                  <a:rPr lang="en-US" sz="2000" b="1" spc="-1" dirty="0">
                    <a:solidFill>
                      <a:srgbClr val="000000"/>
                    </a:solidFill>
                  </a:rPr>
                  <a:t>: compensation horizontal magnetic field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pc="-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pc="-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b="0" i="1" spc="-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spc="-1" dirty="0">
                    <a:solidFill>
                      <a:srgbClr val="00B050"/>
                    </a:solidFill>
                    <a:latin typeface="Arial"/>
                  </a:rPr>
                  <a:t> </a:t>
                </a:r>
                <a:r>
                  <a:rPr lang="en-US" sz="2000" b="1" spc="-1" dirty="0">
                    <a:solidFill>
                      <a:srgbClr val="00B050"/>
                    </a:solidFill>
                  </a:rPr>
                  <a:t>Measured field</a:t>
                </a:r>
                <a:endParaRPr lang="en-US" sz="2000" b="1" spc="-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6" y="5651655"/>
                <a:ext cx="5414614" cy="1029064"/>
              </a:xfrm>
              <a:prstGeom prst="rect">
                <a:avLst/>
              </a:prstGeom>
              <a:blipFill>
                <a:blip r:embed="rId4"/>
                <a:stretch>
                  <a:fillRect l="-1125" t="-2959" b="-8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8639554" y="4369700"/>
                <a:ext cx="3460243" cy="1176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𝑂𝑟𝑏</m:t>
                              </m:r>
                            </m:sub>
                          </m:sSub>
                        </m:num>
                        <m:den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554" y="4369700"/>
                <a:ext cx="3460243" cy="1176028"/>
              </a:xfrm>
              <a:prstGeom prst="rect">
                <a:avLst/>
              </a:prstGeom>
              <a:blipFill>
                <a:blip r:embed="rId5"/>
                <a:stretch>
                  <a:fillRect l="-15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66568" y="910627"/>
            <a:ext cx="1199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Sensors: GMRs probes insensitive to perpendicular B. </a:t>
            </a:r>
            <a:r>
              <a:rPr lang="en-US" sz="2000" spc="-1" dirty="0">
                <a:solidFill>
                  <a:srgbClr val="000000"/>
                </a:solidFill>
              </a:rPr>
              <a:t>Collaboration: C </a:t>
            </a:r>
            <a:r>
              <a:rPr lang="en-US" sz="2000" spc="-1" dirty="0" err="1">
                <a:solidFill>
                  <a:srgbClr val="000000"/>
                </a:solidFill>
              </a:rPr>
              <a:t>Fermon</a:t>
            </a:r>
            <a:r>
              <a:rPr lang="en-US" sz="2000" spc="-1" dirty="0">
                <a:solidFill>
                  <a:srgbClr val="000000"/>
                </a:solidFill>
              </a:rPr>
              <a:t> et M </a:t>
            </a:r>
            <a:r>
              <a:rPr lang="en-US" sz="2000" dirty="0" err="1"/>
              <a:t>Pannetier-Lecoeur</a:t>
            </a:r>
            <a:r>
              <a:rPr lang="en-US" sz="2000" dirty="0"/>
              <a:t>, CEA</a:t>
            </a:r>
            <a:endParaRPr lang="en-US" sz="2000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Gate modulation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351412" y="1838086"/>
                <a:ext cx="2904898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a14:m>
                <a:r>
                  <a:rPr lang="en-US" sz="2000" dirty="0"/>
                  <a:t>,</a:t>
                </a:r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2" y="1838086"/>
                <a:ext cx="2904898" cy="399405"/>
              </a:xfrm>
              <a:prstGeom prst="rect">
                <a:avLst/>
              </a:prstGeom>
              <a:blipFill>
                <a:blip r:embed="rId6"/>
                <a:stretch>
                  <a:fillRect l="-3782" t="-6154" r="-4622" b="-2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9C10CB3-2AD6-CB4E-8CFA-BE47D1B6FDD9}"/>
              </a:ext>
            </a:extLst>
          </p:cNvPr>
          <p:cNvCxnSpPr/>
          <p:nvPr/>
        </p:nvCxnSpPr>
        <p:spPr>
          <a:xfrm flipV="1">
            <a:off x="5624337" y="3213263"/>
            <a:ext cx="0" cy="1156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56">
            <a:extLst>
              <a:ext uri="{FF2B5EF4-FFF2-40B4-BE49-F238E27FC236}">
                <a16:creationId xmlns:a16="http://schemas.microsoft.com/office/drawing/2014/main" id="{8DBDC91D-A858-C943-802B-721B1E121DEB}"/>
              </a:ext>
            </a:extLst>
          </p:cNvPr>
          <p:cNvCxnSpPr/>
          <p:nvPr/>
        </p:nvCxnSpPr>
        <p:spPr>
          <a:xfrm flipH="1">
            <a:off x="5515170" y="3121962"/>
            <a:ext cx="99721" cy="93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57">
            <a:extLst>
              <a:ext uri="{FF2B5EF4-FFF2-40B4-BE49-F238E27FC236}">
                <a16:creationId xmlns:a16="http://schemas.microsoft.com/office/drawing/2014/main" id="{E20185B6-4B6E-B540-93E7-4FA93136A750}"/>
              </a:ext>
            </a:extLst>
          </p:cNvPr>
          <p:cNvCxnSpPr/>
          <p:nvPr/>
        </p:nvCxnSpPr>
        <p:spPr>
          <a:xfrm flipH="1">
            <a:off x="5595383" y="3122474"/>
            <a:ext cx="99721" cy="93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58">
            <a:extLst>
              <a:ext uri="{FF2B5EF4-FFF2-40B4-BE49-F238E27FC236}">
                <a16:creationId xmlns:a16="http://schemas.microsoft.com/office/drawing/2014/main" id="{605E488A-F551-8949-8326-D912980A17DA}"/>
              </a:ext>
            </a:extLst>
          </p:cNvPr>
          <p:cNvCxnSpPr/>
          <p:nvPr/>
        </p:nvCxnSpPr>
        <p:spPr>
          <a:xfrm flipH="1">
            <a:off x="5672480" y="3121962"/>
            <a:ext cx="99721" cy="93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54">
            <a:extLst>
              <a:ext uri="{FF2B5EF4-FFF2-40B4-BE49-F238E27FC236}">
                <a16:creationId xmlns:a16="http://schemas.microsoft.com/office/drawing/2014/main" id="{67398849-5804-D246-9205-B50E49411F4D}"/>
              </a:ext>
            </a:extLst>
          </p:cNvPr>
          <p:cNvCxnSpPr/>
          <p:nvPr/>
        </p:nvCxnSpPr>
        <p:spPr>
          <a:xfrm>
            <a:off x="5491713" y="3212544"/>
            <a:ext cx="269622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614891" y="3561980"/>
            <a:ext cx="265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614891" y="4369700"/>
            <a:ext cx="2650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D14625A-D621-4546-A0C7-773780BF4FC1}"/>
              </a:ext>
            </a:extLst>
          </p:cNvPr>
          <p:cNvSpPr txBox="1"/>
          <p:nvPr/>
        </p:nvSpPr>
        <p:spPr>
          <a:xfrm flipH="1">
            <a:off x="7661544" y="6411448"/>
            <a:ext cx="275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Vallejo et al. Science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61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C0297FE9-F574-419E-99D3-C6842B3F2853}"/>
              </a:ext>
            </a:extLst>
          </p:cNvPr>
          <p:cNvSpPr txBox="1"/>
          <p:nvPr/>
        </p:nvSpPr>
        <p:spPr>
          <a:xfrm flipV="1">
            <a:off x="390293" y="1740477"/>
            <a:ext cx="384407" cy="4005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87F738-5278-4F7E-8BBD-503523A5912D}"/>
              </a:ext>
            </a:extLst>
          </p:cNvPr>
          <p:cNvSpPr txBox="1"/>
          <p:nvPr/>
        </p:nvSpPr>
        <p:spPr>
          <a:xfrm>
            <a:off x="8944619" y="256924"/>
            <a:ext cx="223024" cy="141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F0A89A-E4B8-4CD4-AE2F-43AEBF050080}"/>
              </a:ext>
            </a:extLst>
          </p:cNvPr>
          <p:cNvSpPr txBox="1"/>
          <p:nvPr/>
        </p:nvSpPr>
        <p:spPr>
          <a:xfrm>
            <a:off x="7689230" y="6458229"/>
            <a:ext cx="814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EF8861-EFE5-4589-8C0D-566AFF121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0" y="1734602"/>
            <a:ext cx="5184248" cy="335441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A54F150-4EA0-4E85-ACED-8A5D7B7FE24A}"/>
              </a:ext>
            </a:extLst>
          </p:cNvPr>
          <p:cNvSpPr txBox="1"/>
          <p:nvPr/>
        </p:nvSpPr>
        <p:spPr>
          <a:xfrm>
            <a:off x="441250" y="193878"/>
            <a:ext cx="1180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accent1"/>
                </a:solidFill>
              </a:rPr>
              <a:t>Measuring</a:t>
            </a:r>
            <a:r>
              <a:rPr lang="fr-FR" sz="3200" dirty="0">
                <a:solidFill>
                  <a:schemeClr val="accent1"/>
                </a:solidFill>
              </a:rPr>
              <a:t> </a:t>
            </a:r>
            <a:r>
              <a:rPr lang="fr-FR" sz="3200" dirty="0" err="1">
                <a:solidFill>
                  <a:schemeClr val="accent1"/>
                </a:solidFill>
              </a:rPr>
              <a:t>gate</a:t>
            </a:r>
            <a:r>
              <a:rPr lang="fr-FR" sz="3200" dirty="0">
                <a:solidFill>
                  <a:schemeClr val="accent1"/>
                </a:solidFill>
              </a:rPr>
              <a:t>  voltage </a:t>
            </a:r>
            <a:r>
              <a:rPr lang="fr-FR" sz="3200" dirty="0" err="1">
                <a:solidFill>
                  <a:schemeClr val="accent1"/>
                </a:solidFill>
              </a:rPr>
              <a:t>dependent</a:t>
            </a:r>
            <a:r>
              <a:rPr lang="fr-FR" sz="3200" dirty="0">
                <a:solidFill>
                  <a:schemeClr val="accent1"/>
                </a:solidFill>
              </a:rPr>
              <a:t> </a:t>
            </a:r>
            <a:r>
              <a:rPr lang="fr-FR" sz="3200" dirty="0" err="1">
                <a:solidFill>
                  <a:schemeClr val="accent1"/>
                </a:solidFill>
              </a:rPr>
              <a:t>magnetisation</a:t>
            </a:r>
            <a:r>
              <a:rPr lang="fr-FR" sz="3200" dirty="0">
                <a:solidFill>
                  <a:schemeClr val="accent1"/>
                </a:solidFill>
              </a:rPr>
              <a:t> in Graphene </a:t>
            </a:r>
            <a:endParaRPr lang="en-GB" sz="3200" dirty="0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78D748-9AC1-489A-A72E-91C947AC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54" y="1734602"/>
            <a:ext cx="5674017" cy="35186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0E5D60-E106-4F48-982F-0CBDF83AEA4D}"/>
              </a:ext>
            </a:extLst>
          </p:cNvPr>
          <p:cNvSpPr txBox="1"/>
          <p:nvPr/>
        </p:nvSpPr>
        <p:spPr>
          <a:xfrm>
            <a:off x="9683416" y="135599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B=0.2 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795842-FFC8-4488-B89A-07821A67954B}"/>
              </a:ext>
            </a:extLst>
          </p:cNvPr>
          <p:cNvSpPr txBox="1"/>
          <p:nvPr/>
        </p:nvSpPr>
        <p:spPr>
          <a:xfrm>
            <a:off x="5795237" y="607987"/>
            <a:ext cx="30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C683621-8C77-4857-8AB3-9326B375E7D0}"/>
              </a:ext>
            </a:extLst>
          </p:cNvPr>
          <p:cNvSpPr txBox="1"/>
          <p:nvPr/>
        </p:nvSpPr>
        <p:spPr>
          <a:xfrm>
            <a:off x="6006431" y="5710015"/>
            <a:ext cx="30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20962F-6099-4520-8099-D7E6313FA7CE}"/>
              </a:ext>
            </a:extLst>
          </p:cNvPr>
          <p:cNvSpPr txBox="1"/>
          <p:nvPr/>
        </p:nvSpPr>
        <p:spPr>
          <a:xfrm>
            <a:off x="5753854" y="5562496"/>
            <a:ext cx="30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2C67008-6CAD-4725-B84C-FE506591D8EF}"/>
              </a:ext>
            </a:extLst>
          </p:cNvPr>
          <p:cNvSpPr txBox="1"/>
          <p:nvPr/>
        </p:nvSpPr>
        <p:spPr>
          <a:xfrm>
            <a:off x="-22177" y="3241164"/>
            <a:ext cx="30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4BA5BC-CE4C-41F4-94BE-9FD51C87A522}"/>
              </a:ext>
            </a:extLst>
          </p:cNvPr>
          <p:cNvSpPr/>
          <p:nvPr/>
        </p:nvSpPr>
        <p:spPr>
          <a:xfrm>
            <a:off x="1329642" y="5659691"/>
            <a:ext cx="207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J.Vallejo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E7816F-C788-4045-8ADE-E2CB33AF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19666" y="481927"/>
            <a:ext cx="660400" cy="1549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1555BC-C6D6-4051-BF24-6093375CF81D}"/>
              </a:ext>
            </a:extLst>
          </p:cNvPr>
          <p:cNvSpPr txBox="1"/>
          <p:nvPr/>
        </p:nvSpPr>
        <p:spPr>
          <a:xfrm>
            <a:off x="1817783" y="5253261"/>
            <a:ext cx="285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MC </a:t>
            </a:r>
            <a:r>
              <a:rPr lang="fr-FR" dirty="0" err="1"/>
              <a:t>Clure</a:t>
            </a:r>
            <a:r>
              <a:rPr lang="fr-FR" dirty="0"/>
              <a:t> </a:t>
            </a:r>
            <a:r>
              <a:rPr lang="fr-FR" dirty="0" err="1"/>
              <a:t>Diamagnetic</a:t>
            </a:r>
            <a:r>
              <a:rPr lang="fr-FR" dirty="0"/>
              <a:t> </a:t>
            </a:r>
            <a:r>
              <a:rPr lang="fr-FR" dirty="0" err="1"/>
              <a:t>peak</a:t>
            </a:r>
            <a:r>
              <a:rPr lang="fr-FR" dirty="0"/>
              <a:t>!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4C04BD-79EB-4874-B962-74AEFA03B906}"/>
              </a:ext>
            </a:extLst>
          </p:cNvPr>
          <p:cNvSpPr txBox="1"/>
          <p:nvPr/>
        </p:nvSpPr>
        <p:spPr>
          <a:xfrm>
            <a:off x="7002827" y="5931828"/>
            <a:ext cx="340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adjustable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  amplitude of  </a:t>
            </a:r>
            <a:r>
              <a:rPr lang="fr-FR" dirty="0" err="1"/>
              <a:t>disorder</a:t>
            </a:r>
            <a:r>
              <a:rPr lang="fr-FR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820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7EEC1B-9128-466F-A9E4-61B6C3DC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314" y="2454971"/>
            <a:ext cx="4157133" cy="12962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61D2B5-0046-4DFD-8E43-C6A229DD58F4}"/>
              </a:ext>
            </a:extLst>
          </p:cNvPr>
          <p:cNvSpPr txBox="1"/>
          <p:nvPr/>
        </p:nvSpPr>
        <p:spPr>
          <a:xfrm>
            <a:off x="1073006" y="36054"/>
            <a:ext cx="1119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accent1"/>
                </a:solidFill>
              </a:rPr>
              <a:t>Theoretical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interpretation</a:t>
            </a:r>
            <a:r>
              <a:rPr lang="fr-FR" sz="2400" dirty="0">
                <a:solidFill>
                  <a:schemeClr val="accent1"/>
                </a:solidFill>
              </a:rPr>
              <a:t> of the data: </a:t>
            </a:r>
            <a:r>
              <a:rPr lang="fr-FR" sz="2400" dirty="0" err="1">
                <a:solidFill>
                  <a:schemeClr val="accent1"/>
                </a:solidFill>
              </a:rPr>
              <a:t>interplay</a:t>
            </a:r>
            <a:r>
              <a:rPr lang="fr-FR" sz="2400" dirty="0">
                <a:solidFill>
                  <a:schemeClr val="accent1"/>
                </a:solidFill>
              </a:rPr>
              <a:t> of </a:t>
            </a:r>
            <a:r>
              <a:rPr lang="fr-FR" sz="2400" dirty="0" err="1">
                <a:solidFill>
                  <a:schemeClr val="accent1"/>
                </a:solidFill>
              </a:rPr>
              <a:t>disorder</a:t>
            </a:r>
            <a:r>
              <a:rPr lang="fr-FR" sz="2400" dirty="0">
                <a:solidFill>
                  <a:schemeClr val="accent1"/>
                </a:solidFill>
              </a:rPr>
              <a:t> and </a:t>
            </a:r>
            <a:r>
              <a:rPr lang="fr-FR" sz="2400" dirty="0" err="1">
                <a:solidFill>
                  <a:schemeClr val="accent1"/>
                </a:solidFill>
              </a:rPr>
              <a:t>magnetic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field</a:t>
            </a:r>
            <a:endParaRPr lang="en-GB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769B36E-7ADB-4028-B0B5-971C1A3C0A97}"/>
                  </a:ext>
                </a:extLst>
              </p:cNvPr>
              <p:cNvSpPr txBox="1"/>
              <p:nvPr/>
            </p:nvSpPr>
            <p:spPr>
              <a:xfrm>
                <a:off x="1717251" y="1480109"/>
                <a:ext cx="4418902" cy="78572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rad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769B36E-7ADB-4028-B0B5-971C1A3C0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251" y="1480109"/>
                <a:ext cx="4418902" cy="7857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C439AF7B-586C-4644-BF5F-5BFEC3861969}"/>
              </a:ext>
            </a:extLst>
          </p:cNvPr>
          <p:cNvSpPr txBox="1"/>
          <p:nvPr/>
        </p:nvSpPr>
        <p:spPr>
          <a:xfrm>
            <a:off x="9407451" y="647495"/>
            <a:ext cx="479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Montambaux</a:t>
            </a:r>
            <a:r>
              <a:rPr lang="en-US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D816B5-84BB-4897-B1D0-5E50683850B0}"/>
                  </a:ext>
                </a:extLst>
              </p:cNvPr>
              <p:cNvSpPr txBox="1"/>
              <p:nvPr/>
            </p:nvSpPr>
            <p:spPr>
              <a:xfrm>
                <a:off x="7617308" y="1525420"/>
                <a:ext cx="1900777" cy="619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D816B5-84BB-4897-B1D0-5E5068385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308" y="1525420"/>
                <a:ext cx="1900777" cy="619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861A86F7-F1E6-4533-9598-D7F58CD9C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3429000"/>
            <a:ext cx="8515351" cy="3424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5768DC-4CDD-4347-8DC1-AB7F52C4FBDC}"/>
                  </a:ext>
                </a:extLst>
              </p:cNvPr>
              <p:cNvSpPr/>
              <p:nvPr/>
            </p:nvSpPr>
            <p:spPr>
              <a:xfrm>
                <a:off x="1204751" y="3144539"/>
                <a:ext cx="1240083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5768DC-4CDD-4347-8DC1-AB7F52C4F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51" y="3144539"/>
                <a:ext cx="1240083" cy="6190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017F27A-7265-42F3-A8FE-269E7339F676}"/>
              </a:ext>
            </a:extLst>
          </p:cNvPr>
          <p:cNvSpPr/>
          <p:nvPr/>
        </p:nvSpPr>
        <p:spPr>
          <a:xfrm>
            <a:off x="3170848" y="4355879"/>
            <a:ext cx="1312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=0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72858F-E8BA-4A8D-8FCD-5AACC3B1494C}"/>
                  </a:ext>
                </a:extLst>
              </p:cNvPr>
              <p:cNvSpPr/>
              <p:nvPr/>
            </p:nvSpPr>
            <p:spPr>
              <a:xfrm>
                <a:off x="8497341" y="5584295"/>
                <a:ext cx="131281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baseline="-25000" dirty="0"/>
                  <a:t> </a:t>
                </a:r>
                <a:r>
                  <a:rPr lang="en-US" dirty="0"/>
                  <a:t>=0.1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72858F-E8BA-4A8D-8FCD-5AACC3B14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341" y="5584295"/>
                <a:ext cx="1312817" cy="369332"/>
              </a:xfrm>
              <a:prstGeom prst="rect">
                <a:avLst/>
              </a:prstGeom>
              <a:blipFill>
                <a:blip r:embed="rId7"/>
                <a:stretch>
                  <a:fillRect l="-4186" t="-1147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E0FD378E-4E3B-46F0-B556-308C3D83FF3E}"/>
              </a:ext>
            </a:extLst>
          </p:cNvPr>
          <p:cNvSpPr txBox="1"/>
          <p:nvPr/>
        </p:nvSpPr>
        <p:spPr>
          <a:xfrm>
            <a:off x="9518085" y="1694020"/>
            <a:ext cx="162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Fresnel </a:t>
            </a:r>
            <a:r>
              <a:rPr lang="fr-FR" dirty="0" err="1"/>
              <a:t>integral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D1EAC6-9DC6-4CC3-9B2A-012B7C0328E6}"/>
              </a:ext>
            </a:extLst>
          </p:cNvPr>
          <p:cNvSpPr/>
          <p:nvPr/>
        </p:nvSpPr>
        <p:spPr>
          <a:xfrm>
            <a:off x="6672605" y="3003370"/>
            <a:ext cx="3360913" cy="63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007E971-2E21-440D-B55D-4201AC89A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30" y="647495"/>
            <a:ext cx="4089942" cy="78652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6F3D880-70C3-410B-8551-D16ECD26D7FE}"/>
              </a:ext>
            </a:extLst>
          </p:cNvPr>
          <p:cNvSpPr txBox="1"/>
          <p:nvPr/>
        </p:nvSpPr>
        <p:spPr>
          <a:xfrm>
            <a:off x="1743468" y="2274323"/>
            <a:ext cx="4792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Gaussian distribution of chemical potential</a:t>
            </a:r>
          </a:p>
          <a:p>
            <a:r>
              <a:rPr lang="en-US" dirty="0"/>
              <a:t>Standard deviation 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15314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BEF2DF9-D2CD-4B53-AFFA-25A8BB3319AA}"/>
              </a:ext>
            </a:extLst>
          </p:cNvPr>
          <p:cNvSpPr txBox="1"/>
          <p:nvPr/>
        </p:nvSpPr>
        <p:spPr>
          <a:xfrm>
            <a:off x="580660" y="0"/>
            <a:ext cx="1180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Doping </a:t>
            </a:r>
            <a:r>
              <a:rPr lang="fr-FR" sz="3200" dirty="0" err="1">
                <a:solidFill>
                  <a:schemeClr val="accent1"/>
                </a:solidFill>
              </a:rPr>
              <a:t>dependent</a:t>
            </a:r>
            <a:r>
              <a:rPr lang="fr-FR" sz="3200" dirty="0">
                <a:solidFill>
                  <a:schemeClr val="accent1"/>
                </a:solidFill>
              </a:rPr>
              <a:t>  orbital </a:t>
            </a:r>
            <a:r>
              <a:rPr lang="fr-FR" sz="3200" dirty="0" err="1">
                <a:solidFill>
                  <a:schemeClr val="accent1"/>
                </a:solidFill>
              </a:rPr>
              <a:t>magnetisation</a:t>
            </a:r>
            <a:r>
              <a:rPr lang="fr-FR" sz="3200" dirty="0">
                <a:solidFill>
                  <a:schemeClr val="accent1"/>
                </a:solidFill>
              </a:rPr>
              <a:t> in Graphene 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2CA90F-AB5E-4FB0-940F-C1F4B2552E3D}"/>
              </a:ext>
            </a:extLst>
          </p:cNvPr>
          <p:cNvSpPr txBox="1"/>
          <p:nvPr/>
        </p:nvSpPr>
        <p:spPr>
          <a:xfrm>
            <a:off x="7652799" y="1951672"/>
            <a:ext cx="5008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Crossover </a:t>
            </a:r>
            <a:r>
              <a:rPr lang="fr-FR" sz="2400" dirty="0" err="1"/>
              <a:t>between</a:t>
            </a:r>
            <a:endParaRPr lang="fr-FR" sz="2400" dirty="0"/>
          </a:p>
          <a:p>
            <a:r>
              <a:rPr lang="fr-FR" sz="2400" dirty="0">
                <a:solidFill>
                  <a:srgbClr val="FF0000"/>
                </a:solidFill>
              </a:rPr>
              <a:t> Low </a:t>
            </a:r>
            <a:r>
              <a:rPr lang="fr-FR" sz="2400" dirty="0" err="1">
                <a:solidFill>
                  <a:srgbClr val="FF0000"/>
                </a:solidFill>
              </a:rPr>
              <a:t>field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Diamagnetic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MC </a:t>
            </a:r>
            <a:r>
              <a:rPr lang="fr-FR" sz="2400" dirty="0" err="1">
                <a:solidFill>
                  <a:srgbClr val="FF0000"/>
                </a:solidFill>
              </a:rPr>
              <a:t>Clure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peak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/>
              <a:t>and  </a:t>
            </a:r>
            <a:r>
              <a:rPr lang="fr-FR" sz="2400" dirty="0" err="1"/>
              <a:t>dHvA</a:t>
            </a:r>
            <a:r>
              <a:rPr lang="fr-FR" sz="2400" dirty="0"/>
              <a:t>  oscillations </a:t>
            </a:r>
          </a:p>
          <a:p>
            <a:endParaRPr lang="fr-FR" sz="2400" dirty="0"/>
          </a:p>
          <a:p>
            <a:r>
              <a:rPr lang="fr-FR" sz="24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C3421A-FFB0-4D9D-AAFF-167478845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t="451" b="-1"/>
          <a:stretch/>
        </p:blipFill>
        <p:spPr>
          <a:xfrm>
            <a:off x="459636" y="1212513"/>
            <a:ext cx="7072139" cy="51439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A39F17-C839-4817-AC5F-3830842ABB43}"/>
              </a:ext>
            </a:extLst>
          </p:cNvPr>
          <p:cNvSpPr txBox="1"/>
          <p:nvPr/>
        </p:nvSpPr>
        <p:spPr>
          <a:xfrm>
            <a:off x="1114817" y="4446740"/>
            <a:ext cx="188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Diamagnetic</a:t>
            </a:r>
            <a:endParaRPr lang="fr-FR" dirty="0"/>
          </a:p>
          <a:p>
            <a:r>
              <a:rPr lang="fr-FR" dirty="0"/>
              <a:t>MC </a:t>
            </a:r>
            <a:r>
              <a:rPr lang="fr-FR" dirty="0" err="1"/>
              <a:t>Clure</a:t>
            </a:r>
            <a:r>
              <a:rPr lang="fr-FR" dirty="0"/>
              <a:t> </a:t>
            </a:r>
            <a:r>
              <a:rPr lang="fr-FR" dirty="0" err="1"/>
              <a:t>peak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881542-3832-4171-875D-9E5F5359159C}"/>
              </a:ext>
            </a:extLst>
          </p:cNvPr>
          <p:cNvSpPr txBox="1"/>
          <p:nvPr/>
        </p:nvSpPr>
        <p:spPr>
          <a:xfrm>
            <a:off x="2803298" y="4446740"/>
            <a:ext cx="1302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/>
              <a:t>M(Vg) </a:t>
            </a:r>
            <a:endParaRPr lang="en-GB" sz="32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051B5C-5CA0-4B6B-A160-28654693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82316" y="107613"/>
            <a:ext cx="660400" cy="1549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D44188-5455-494E-9116-528ABD7FC769}"/>
              </a:ext>
            </a:extLst>
          </p:cNvPr>
          <p:cNvSpPr txBox="1"/>
          <p:nvPr/>
        </p:nvSpPr>
        <p:spPr>
          <a:xfrm>
            <a:off x="6437737" y="780138"/>
            <a:ext cx="1302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/>
              <a:t>M(Vg) </a:t>
            </a:r>
            <a:endParaRPr lang="en-GB" sz="32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10B702-76FD-48AF-9B47-05BD0AFC2E18}"/>
              </a:ext>
            </a:extLst>
          </p:cNvPr>
          <p:cNvSpPr/>
          <p:nvPr/>
        </p:nvSpPr>
        <p:spPr>
          <a:xfrm>
            <a:off x="2403445" y="2860207"/>
            <a:ext cx="1702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----- </a:t>
            </a:r>
          </a:p>
          <a:p>
            <a:r>
              <a:rPr lang="fr-FR" dirty="0" err="1"/>
              <a:t>G.Montambaux</a:t>
            </a:r>
            <a:r>
              <a:rPr lang="fr-F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56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n-lt"/>
              </a:rPr>
              <a:t>Orbital </a:t>
            </a:r>
            <a:r>
              <a:rPr lang="en-US" sz="3600" dirty="0" err="1">
                <a:solidFill>
                  <a:schemeClr val="accent1"/>
                </a:solidFill>
                <a:latin typeface="+mn-lt"/>
              </a:rPr>
              <a:t>paramagnetism</a:t>
            </a:r>
            <a:r>
              <a:rPr lang="en-US" sz="3600" dirty="0">
                <a:solidFill>
                  <a:schemeClr val="accent1"/>
                </a:solidFill>
                <a:latin typeface="+mn-lt"/>
              </a:rPr>
              <a:t> in 2D crystals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0" y="1155106"/>
            <a:ext cx="12192000" cy="1614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2D lattice: susceptibility is </a:t>
            </a:r>
            <a:r>
              <a:rPr lang="en-US" sz="2100" b="1" dirty="0"/>
              <a:t>positive</a:t>
            </a:r>
            <a:r>
              <a:rPr lang="en-US" sz="2100" dirty="0"/>
              <a:t> and </a:t>
            </a:r>
            <a:r>
              <a:rPr lang="en-US" sz="2100" b="1" dirty="0"/>
              <a:t>diverges logarithmically </a:t>
            </a:r>
            <a:r>
              <a:rPr lang="en-US" sz="2100" dirty="0"/>
              <a:t>near a saddle point in the band structure (</a:t>
            </a:r>
            <a:r>
              <a:rPr lang="en-US" sz="2100" dirty="0" err="1"/>
              <a:t>vHs</a:t>
            </a:r>
            <a:r>
              <a:rPr lang="en-US" sz="2100" dirty="0"/>
              <a:t>)</a:t>
            </a:r>
          </a:p>
          <a:p>
            <a:pPr marL="0" indent="0">
              <a:buNone/>
            </a:pPr>
            <a:r>
              <a:rPr lang="en-US" sz="2100" dirty="0"/>
              <a:t>Near saddle point, hyperbolic open  diamagnetic orbits</a:t>
            </a:r>
          </a:p>
          <a:p>
            <a:pPr marL="0" indent="0">
              <a:buNone/>
            </a:pPr>
            <a:r>
              <a:rPr lang="en-US" sz="2100" dirty="0"/>
              <a:t> + Tunneling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021" t="17779" r="64062" b="11110"/>
          <a:stretch/>
        </p:blipFill>
        <p:spPr>
          <a:xfrm>
            <a:off x="2106153" y="3283421"/>
            <a:ext cx="3250361" cy="28366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4323" y="3455155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Vignale</a:t>
            </a:r>
            <a:r>
              <a:rPr lang="en-US" sz="1400" dirty="0"/>
              <a:t> PRL 1991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27975" y="6180964"/>
            <a:ext cx="1908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Raoux</a:t>
            </a:r>
            <a:r>
              <a:rPr lang="en-US" sz="1400" dirty="0"/>
              <a:t>, et al. PRB. 2015.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8792" y="2872960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 space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18616" y="1976060"/>
            <a:ext cx="30708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Orbital </a:t>
            </a:r>
            <a:r>
              <a:rPr lang="en-US" sz="2300" b="1" dirty="0" err="1">
                <a:solidFill>
                  <a:srgbClr val="FF0000"/>
                </a:solidFill>
              </a:rPr>
              <a:t>paramagnetism</a:t>
            </a:r>
            <a:r>
              <a:rPr lang="en-US" sz="2300" b="1" dirty="0"/>
              <a:t>: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1698499" y="2105186"/>
            <a:ext cx="366286" cy="2231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66286" y="6106592"/>
            <a:ext cx="1726155" cy="10435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6661704" y="4883977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51"/>
          <a:stretch/>
        </p:blipFill>
        <p:spPr>
          <a:xfrm>
            <a:off x="8633366" y="3499144"/>
            <a:ext cx="3510798" cy="2128025"/>
          </a:xfrm>
          <a:prstGeom prst="rect">
            <a:avLst/>
          </a:prstGeom>
        </p:spPr>
      </p:pic>
      <p:sp>
        <p:nvSpPr>
          <p:cNvPr id="21" name="Explosion 1 20"/>
          <p:cNvSpPr/>
          <p:nvPr/>
        </p:nvSpPr>
        <p:spPr>
          <a:xfrm>
            <a:off x="10708247" y="3674334"/>
            <a:ext cx="323850" cy="371069"/>
          </a:xfrm>
          <a:prstGeom prst="irregularSeal1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4" b="1042"/>
          <a:stretch/>
        </p:blipFill>
        <p:spPr>
          <a:xfrm>
            <a:off x="8795980" y="6234015"/>
            <a:ext cx="3510798" cy="509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7427934" y="1506432"/>
                <a:ext cx="4545829" cy="821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ℏ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34" y="1506432"/>
                <a:ext cx="4545829" cy="821892"/>
              </a:xfrm>
              <a:prstGeom prst="rect">
                <a:avLst/>
              </a:prstGeom>
              <a:blipFill>
                <a:blip r:embed="rId5"/>
                <a:stretch>
                  <a:fillRect l="-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66C08D99-0333-4C92-9805-BBD618E7A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40" y="3621636"/>
            <a:ext cx="1987725" cy="1971499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787F1A4-16B4-4BAF-A4C2-3B271CAAC8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85"/>
          <a:stretch/>
        </p:blipFill>
        <p:spPr>
          <a:xfrm>
            <a:off x="5675481" y="2249556"/>
            <a:ext cx="2637102" cy="41549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0684E2-8877-4E79-992C-D703C9349322}"/>
              </a:ext>
            </a:extLst>
          </p:cNvPr>
          <p:cNvSpPr txBox="1"/>
          <p:nvPr/>
        </p:nvSpPr>
        <p:spPr>
          <a:xfrm flipH="1">
            <a:off x="8580157" y="2700032"/>
            <a:ext cx="372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Saddle</a:t>
            </a:r>
            <a:r>
              <a:rPr lang="fr-FR" dirty="0"/>
              <a:t> points not accessible in pure </a:t>
            </a:r>
            <a:r>
              <a:rPr lang="fr-FR" dirty="0" err="1"/>
              <a:t>graphene</a:t>
            </a:r>
            <a:r>
              <a:rPr lang="fr-FR" dirty="0"/>
              <a:t>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57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84F05A-D8C8-4656-89C1-4C30D493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133" y="1531815"/>
            <a:ext cx="5909733" cy="3987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DD2576-3A14-434B-BCA2-173E7ED309C3}"/>
              </a:ext>
            </a:extLst>
          </p:cNvPr>
          <p:cNvSpPr txBox="1"/>
          <p:nvPr/>
        </p:nvSpPr>
        <p:spPr>
          <a:xfrm>
            <a:off x="2489200" y="602343"/>
            <a:ext cx="805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Moiré </a:t>
            </a:r>
            <a:r>
              <a:rPr lang="fr-FR" sz="3200" dirty="0" err="1">
                <a:solidFill>
                  <a:schemeClr val="accent1"/>
                </a:solidFill>
              </a:rPr>
              <a:t>potentials</a:t>
            </a:r>
            <a:r>
              <a:rPr lang="fr-FR" sz="3200" dirty="0">
                <a:solidFill>
                  <a:schemeClr val="accent1"/>
                </a:solidFill>
              </a:rPr>
              <a:t> in Graphene  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0FD0BE-0DCB-4EC4-A52A-CBCBB11E1578}"/>
              </a:ext>
            </a:extLst>
          </p:cNvPr>
          <p:cNvSpPr txBox="1"/>
          <p:nvPr/>
        </p:nvSpPr>
        <p:spPr>
          <a:xfrm>
            <a:off x="6811298" y="2302333"/>
            <a:ext cx="37333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rgbClr val="00B050"/>
                </a:solidFill>
              </a:rPr>
              <a:t>a</a:t>
            </a:r>
            <a:r>
              <a:rPr lang="fr-FR" sz="3200" baseline="-25000" dirty="0" err="1">
                <a:solidFill>
                  <a:srgbClr val="00B050"/>
                </a:solidFill>
              </a:rPr>
              <a:t>M</a:t>
            </a:r>
            <a:r>
              <a:rPr lang="fr-FR" sz="3200" baseline="-25000" dirty="0">
                <a:solidFill>
                  <a:srgbClr val="00B050"/>
                </a:solidFill>
              </a:rPr>
              <a:t>  </a:t>
            </a:r>
            <a:r>
              <a:rPr lang="fr-FR" sz="6000" baseline="-25000" dirty="0">
                <a:solidFill>
                  <a:srgbClr val="00B050"/>
                </a:solidFill>
              </a:rPr>
              <a:t>~</a:t>
            </a:r>
            <a:r>
              <a:rPr lang="fr-FR" sz="3200" baseline="-25000" dirty="0">
                <a:solidFill>
                  <a:srgbClr val="00B050"/>
                </a:solidFill>
              </a:rPr>
              <a:t> </a:t>
            </a:r>
            <a:r>
              <a:rPr lang="fr-FR" sz="3200" dirty="0">
                <a:solidFill>
                  <a:srgbClr val="00B050"/>
                </a:solidFill>
              </a:rPr>
              <a:t>10 nm &gt;&gt; a</a:t>
            </a:r>
            <a:r>
              <a:rPr lang="fr-FR" sz="3200" baseline="-25000" dirty="0">
                <a:solidFill>
                  <a:srgbClr val="00B050"/>
                </a:solidFill>
              </a:rPr>
              <a:t>g</a:t>
            </a:r>
            <a:endParaRPr lang="en-GB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8D319-89FE-4B4C-881F-7D3E24DC012A}"/>
              </a:ext>
            </a:extLst>
          </p:cNvPr>
          <p:cNvSpPr/>
          <p:nvPr/>
        </p:nvSpPr>
        <p:spPr>
          <a:xfrm>
            <a:off x="7862399" y="3184517"/>
            <a:ext cx="2376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depends</a:t>
            </a:r>
            <a:r>
              <a:rPr lang="fr-FR" dirty="0">
                <a:solidFill>
                  <a:srgbClr val="00B050"/>
                </a:solidFill>
              </a:rPr>
              <a:t> on the angle</a:t>
            </a:r>
          </a:p>
          <a:p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between</a:t>
            </a:r>
            <a:r>
              <a:rPr lang="fr-FR" dirty="0">
                <a:solidFill>
                  <a:srgbClr val="00B050"/>
                </a:solidFill>
              </a:rPr>
              <a:t> the 2 </a:t>
            </a:r>
            <a:r>
              <a:rPr lang="fr-FR" dirty="0" err="1">
                <a:solidFill>
                  <a:srgbClr val="00B050"/>
                </a:solidFill>
              </a:rPr>
              <a:t>lattices</a:t>
            </a:r>
            <a:r>
              <a:rPr lang="fr-FR" dirty="0">
                <a:solidFill>
                  <a:srgbClr val="00B050"/>
                </a:solidFill>
              </a:rPr>
              <a:t> </a:t>
            </a: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AB7158-6454-4261-AFD8-CEA29121CA08}"/>
              </a:ext>
            </a:extLst>
          </p:cNvPr>
          <p:cNvSpPr txBox="1"/>
          <p:nvPr/>
        </p:nvSpPr>
        <p:spPr>
          <a:xfrm>
            <a:off x="7985759" y="1717019"/>
            <a:ext cx="4206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Super  </a:t>
            </a:r>
            <a:r>
              <a:rPr lang="fr-FR" sz="2000" dirty="0" err="1"/>
              <a:t>cell</a:t>
            </a:r>
            <a:r>
              <a:rPr lang="fr-FR" sz="2000" dirty="0"/>
              <a:t>  moiré </a:t>
            </a:r>
            <a:r>
              <a:rPr lang="fr-FR" sz="2000" dirty="0" err="1"/>
              <a:t>lattice</a:t>
            </a:r>
            <a:r>
              <a:rPr lang="fr-FR" sz="2000" dirty="0"/>
              <a:t> </a:t>
            </a:r>
            <a:r>
              <a:rPr lang="fr-FR" sz="2000" dirty="0" err="1"/>
              <a:t>parameter</a:t>
            </a:r>
            <a:r>
              <a:rPr lang="fr-FR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524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659" y="869332"/>
            <a:ext cx="12192000" cy="1726790"/>
          </a:xfrm>
        </p:spPr>
        <p:txBody>
          <a:bodyPr>
            <a:normAutofit/>
          </a:bodyPr>
          <a:lstStyle/>
          <a:p>
            <a:r>
              <a:rPr lang="en-US" sz="2400" dirty="0"/>
              <a:t>Moiré </a:t>
            </a:r>
            <a:r>
              <a:rPr lang="en-US" sz="2400" dirty="0" err="1"/>
              <a:t>superpotential</a:t>
            </a:r>
            <a:r>
              <a:rPr lang="en-US" sz="2400" dirty="0"/>
              <a:t> modifies graphene’s band structure: </a:t>
            </a:r>
            <a:r>
              <a:rPr lang="en-US" sz="2400" dirty="0">
                <a:solidFill>
                  <a:srgbClr val="FF0000"/>
                </a:solidFill>
              </a:rPr>
              <a:t>satellite Dirac peaks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Saddle points </a:t>
            </a:r>
            <a:r>
              <a:rPr lang="en-US" sz="2400" dirty="0"/>
              <a:t>appear  with van Hove singularities </a:t>
            </a:r>
            <a:r>
              <a:rPr lang="en-US" sz="2400" dirty="0">
                <a:solidFill>
                  <a:srgbClr val="FF0000"/>
                </a:solidFill>
              </a:rPr>
              <a:t>at low energy</a:t>
            </a:r>
          </a:p>
          <a:p>
            <a:r>
              <a:rPr lang="en-US" sz="2400" dirty="0"/>
              <a:t>Orbital </a:t>
            </a:r>
            <a:r>
              <a:rPr lang="en-US" sz="2400" dirty="0" err="1"/>
              <a:t>paramagnetism</a:t>
            </a:r>
            <a:r>
              <a:rPr lang="en-US" sz="2400" dirty="0"/>
              <a:t>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F083-BB86-4430-A46F-A2966D5A8423}" type="slidenum">
              <a:rPr lang="en-US" smtClean="0"/>
              <a:t>17</a:t>
            </a:fld>
            <a:endParaRPr lang="en-US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324239" y="-270374"/>
            <a:ext cx="121920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Graphene/BN moiré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64" t="408" r="70905" b="281"/>
          <a:stretch/>
        </p:blipFill>
        <p:spPr>
          <a:xfrm>
            <a:off x="7416292" y="1811349"/>
            <a:ext cx="2486687" cy="47237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" y="2773138"/>
            <a:ext cx="5281298" cy="4178805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1777036" y="5260681"/>
            <a:ext cx="330742" cy="303539"/>
          </a:xfrm>
          <a:custGeom>
            <a:avLst/>
            <a:gdLst>
              <a:gd name="connsiteX0" fmla="*/ 0 w 223736"/>
              <a:gd name="connsiteY0" fmla="*/ 41270 h 246631"/>
              <a:gd name="connsiteX1" fmla="*/ 145915 w 223736"/>
              <a:gd name="connsiteY1" fmla="*/ 12087 h 246631"/>
              <a:gd name="connsiteX2" fmla="*/ 204281 w 223736"/>
              <a:gd name="connsiteY2" fmla="*/ 216368 h 246631"/>
              <a:gd name="connsiteX3" fmla="*/ 223736 w 223736"/>
              <a:gd name="connsiteY3" fmla="*/ 245551 h 24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36" h="246631">
                <a:moveTo>
                  <a:pt x="0" y="41270"/>
                </a:moveTo>
                <a:cubicBezTo>
                  <a:pt x="55934" y="12087"/>
                  <a:pt x="111868" y="-17096"/>
                  <a:pt x="145915" y="12087"/>
                </a:cubicBezTo>
                <a:cubicBezTo>
                  <a:pt x="179962" y="41270"/>
                  <a:pt x="191311" y="177457"/>
                  <a:pt x="204281" y="216368"/>
                </a:cubicBezTo>
                <a:cubicBezTo>
                  <a:pt x="217251" y="255279"/>
                  <a:pt x="223736" y="245551"/>
                  <a:pt x="223736" y="245551"/>
                </a:cubicBezTo>
              </a:path>
            </a:pathLst>
          </a:custGeom>
          <a:noFill/>
          <a:ln w="28575">
            <a:solidFill>
              <a:srgbClr val="FC6403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0336804" y="4983682"/>
                <a:ext cx="1013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∼2.7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804" y="4983682"/>
                <a:ext cx="1013226" cy="276999"/>
              </a:xfrm>
              <a:prstGeom prst="rect">
                <a:avLst/>
              </a:prstGeom>
              <a:blipFill>
                <a:blip r:embed="rId4"/>
                <a:stretch>
                  <a:fillRect l="-4819" r="-481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C404E5A-9BBA-4C5A-8938-F6CC35EBCF48}"/>
              </a:ext>
            </a:extLst>
          </p:cNvPr>
          <p:cNvSpPr/>
          <p:nvPr/>
        </p:nvSpPr>
        <p:spPr>
          <a:xfrm>
            <a:off x="2107778" y="3421884"/>
            <a:ext cx="552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002060"/>
                </a:solidFill>
              </a:rPr>
              <a:t>J.N. Fuchs, </a:t>
            </a:r>
            <a:r>
              <a:rPr lang="fr-FR" i="1" dirty="0" err="1">
                <a:solidFill>
                  <a:srgbClr val="002060"/>
                </a:solidFill>
              </a:rPr>
              <a:t>G.Montambaux</a:t>
            </a:r>
            <a:r>
              <a:rPr lang="fr-FR" i="1" dirty="0">
                <a:solidFill>
                  <a:srgbClr val="002060"/>
                </a:solidFill>
              </a:rPr>
              <a:t>, </a:t>
            </a:r>
            <a:r>
              <a:rPr lang="fr-FR" i="1" dirty="0" err="1">
                <a:solidFill>
                  <a:srgbClr val="002060"/>
                </a:solidFill>
              </a:rPr>
              <a:t>F.Piechon</a:t>
            </a:r>
            <a:r>
              <a:rPr lang="fr-FR" i="1" dirty="0">
                <a:solidFill>
                  <a:srgbClr val="002060"/>
                </a:solidFill>
              </a:rPr>
              <a:t> (Vallejo et al. 2023)</a:t>
            </a:r>
            <a:endParaRPr lang="en-GB" sz="2400" i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122098-99D6-432E-AEFB-82C191EAED77}"/>
              </a:ext>
            </a:extLst>
          </p:cNvPr>
          <p:cNvSpPr/>
          <p:nvPr/>
        </p:nvSpPr>
        <p:spPr>
          <a:xfrm>
            <a:off x="7416292" y="1773451"/>
            <a:ext cx="368634" cy="269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116A93-48E4-49F2-A208-0ED701D6D7E1}"/>
              </a:ext>
            </a:extLst>
          </p:cNvPr>
          <p:cNvSpPr/>
          <p:nvPr/>
        </p:nvSpPr>
        <p:spPr>
          <a:xfrm>
            <a:off x="7267389" y="4007775"/>
            <a:ext cx="368634" cy="269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DF8E7-EE8B-449D-AE18-7F9F3297FD34}"/>
              </a:ext>
            </a:extLst>
          </p:cNvPr>
          <p:cNvSpPr/>
          <p:nvPr/>
        </p:nvSpPr>
        <p:spPr>
          <a:xfrm>
            <a:off x="1521053" y="5411866"/>
            <a:ext cx="1803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satellite </a:t>
            </a:r>
          </a:p>
          <a:p>
            <a:r>
              <a:rPr lang="en-US" dirty="0"/>
              <a:t>      saddle points 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95D7DB-C80D-4405-9353-E7A70CB6908A}"/>
              </a:ext>
            </a:extLst>
          </p:cNvPr>
          <p:cNvSpPr txBox="1"/>
          <p:nvPr/>
        </p:nvSpPr>
        <p:spPr>
          <a:xfrm>
            <a:off x="2301121" y="2769897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Miniband</a:t>
            </a:r>
            <a:r>
              <a:rPr lang="fr-FR" sz="2400" dirty="0"/>
              <a:t> </a:t>
            </a:r>
            <a:r>
              <a:rPr lang="fr-FR" sz="2400" dirty="0" err="1"/>
              <a:t>spectrum</a:t>
            </a:r>
            <a:r>
              <a:rPr lang="fr-FR" sz="2400" dirty="0"/>
              <a:t> 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3360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51A694-B713-4127-A3AE-EABF69C8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251" y="135807"/>
            <a:ext cx="5774266" cy="55712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DE6C8F-161A-43A0-85FE-6CF8CA4BD00E}"/>
              </a:ext>
            </a:extLst>
          </p:cNvPr>
          <p:cNvSpPr txBox="1"/>
          <p:nvPr/>
        </p:nvSpPr>
        <p:spPr>
          <a:xfrm>
            <a:off x="9239905" y="4111347"/>
            <a:ext cx="3180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Paramagnetic</a:t>
            </a:r>
            <a:r>
              <a:rPr lang="fr-FR" sz="2400" dirty="0"/>
              <a:t> </a:t>
            </a:r>
            <a:r>
              <a:rPr lang="fr-FR" sz="2400" dirty="0" err="1"/>
              <a:t>peaks</a:t>
            </a:r>
            <a:r>
              <a:rPr lang="fr-FR" sz="2400" dirty="0"/>
              <a:t>! </a:t>
            </a:r>
          </a:p>
          <a:p>
            <a:r>
              <a:rPr lang="fr-FR" dirty="0"/>
              <a:t>van Hove log. </a:t>
            </a:r>
            <a:r>
              <a:rPr lang="fr-FR" dirty="0" err="1"/>
              <a:t>singularities</a:t>
            </a:r>
            <a:r>
              <a:rPr lang="fr-FR" dirty="0"/>
              <a:t> </a:t>
            </a:r>
          </a:p>
          <a:p>
            <a:r>
              <a:rPr lang="fr-FR" dirty="0"/>
              <a:t> at </a:t>
            </a:r>
            <a:r>
              <a:rPr lang="fr-FR" dirty="0" err="1"/>
              <a:t>Saddle</a:t>
            </a:r>
            <a:r>
              <a:rPr lang="fr-FR" dirty="0"/>
              <a:t> points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4D9DD7-81EA-4EC6-BC68-676A0926261E}"/>
              </a:ext>
            </a:extLst>
          </p:cNvPr>
          <p:cNvSpPr txBox="1"/>
          <p:nvPr/>
        </p:nvSpPr>
        <p:spPr>
          <a:xfrm>
            <a:off x="800361" y="5514820"/>
            <a:ext cx="8995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Diamagnetic</a:t>
            </a:r>
            <a:r>
              <a:rPr lang="fr-FR" sz="2400" dirty="0">
                <a:solidFill>
                  <a:srgbClr val="0070C0"/>
                </a:solidFill>
              </a:rPr>
              <a:t> and </a:t>
            </a:r>
            <a:r>
              <a:rPr lang="fr-FR" sz="2400" dirty="0" err="1">
                <a:solidFill>
                  <a:srgbClr val="0070C0"/>
                </a:solidFill>
              </a:rPr>
              <a:t>paramagnetic</a:t>
            </a:r>
            <a:r>
              <a:rPr lang="fr-FR" sz="2400" dirty="0">
                <a:solidFill>
                  <a:srgbClr val="0070C0"/>
                </a:solidFill>
              </a:rPr>
              <a:t>  orbital </a:t>
            </a:r>
            <a:r>
              <a:rPr lang="fr-FR" sz="2400" dirty="0" err="1">
                <a:solidFill>
                  <a:srgbClr val="0070C0"/>
                </a:solidFill>
              </a:rPr>
              <a:t>magnetisation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dirty="0">
                <a:solidFill>
                  <a:srgbClr val="0070C0"/>
                </a:solidFill>
              </a:rPr>
              <a:t>Positions and </a:t>
            </a:r>
            <a:r>
              <a:rPr lang="fr-FR" sz="2400" dirty="0" err="1">
                <a:solidFill>
                  <a:srgbClr val="0070C0"/>
                </a:solidFill>
              </a:rPr>
              <a:t>intensity</a:t>
            </a:r>
            <a:r>
              <a:rPr lang="fr-FR" sz="2400" dirty="0">
                <a:solidFill>
                  <a:srgbClr val="0070C0"/>
                </a:solidFill>
              </a:rPr>
              <a:t> of </a:t>
            </a:r>
            <a:r>
              <a:rPr lang="fr-FR" sz="2400" dirty="0" err="1">
                <a:solidFill>
                  <a:srgbClr val="0070C0"/>
                </a:solidFill>
              </a:rPr>
              <a:t>singularities</a:t>
            </a:r>
            <a:r>
              <a:rPr lang="fr-FR" sz="2400" dirty="0">
                <a:solidFill>
                  <a:srgbClr val="0070C0"/>
                </a:solidFill>
              </a:rPr>
              <a:t> can </a:t>
            </a:r>
            <a:r>
              <a:rPr lang="fr-FR" sz="2400" dirty="0" err="1">
                <a:solidFill>
                  <a:srgbClr val="0070C0"/>
                </a:solidFill>
              </a:rPr>
              <a:t>be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understood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theoretically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</a:p>
          <a:p>
            <a:r>
              <a:rPr lang="fr-FR" i="1" dirty="0">
                <a:solidFill>
                  <a:srgbClr val="002060"/>
                </a:solidFill>
              </a:rPr>
              <a:t>J.N. Fuchs, </a:t>
            </a:r>
            <a:r>
              <a:rPr lang="fr-FR" i="1" dirty="0" err="1">
                <a:solidFill>
                  <a:srgbClr val="002060"/>
                </a:solidFill>
              </a:rPr>
              <a:t>G.Montambaux</a:t>
            </a:r>
            <a:r>
              <a:rPr lang="fr-FR" i="1" dirty="0">
                <a:solidFill>
                  <a:srgbClr val="002060"/>
                </a:solidFill>
              </a:rPr>
              <a:t>, </a:t>
            </a:r>
            <a:r>
              <a:rPr lang="fr-FR" i="1" dirty="0" err="1">
                <a:solidFill>
                  <a:srgbClr val="002060"/>
                </a:solidFill>
              </a:rPr>
              <a:t>F.Piechon</a:t>
            </a:r>
            <a:r>
              <a:rPr lang="fr-FR" i="1" dirty="0">
                <a:solidFill>
                  <a:srgbClr val="002060"/>
                </a:solidFill>
              </a:rPr>
              <a:t> (Vallejo et al. 2023)</a:t>
            </a:r>
            <a:endParaRPr lang="en-GB" sz="2400" i="1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56C16B-09DE-45EA-A352-533F5751B16C}"/>
              </a:ext>
            </a:extLst>
          </p:cNvPr>
          <p:cNvSpPr txBox="1"/>
          <p:nvPr/>
        </p:nvSpPr>
        <p:spPr>
          <a:xfrm>
            <a:off x="0" y="2819050"/>
            <a:ext cx="2122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Determined</a:t>
            </a:r>
            <a:r>
              <a:rPr lang="fr-FR" dirty="0"/>
              <a:t> by </a:t>
            </a:r>
          </a:p>
          <a:p>
            <a:r>
              <a:rPr lang="fr-FR" dirty="0"/>
              <a:t>Raman </a:t>
            </a:r>
            <a:r>
              <a:rPr lang="fr-FR" dirty="0" err="1"/>
              <a:t>spectroscopy</a:t>
            </a:r>
            <a:endParaRPr lang="fr-FR" dirty="0"/>
          </a:p>
          <a:p>
            <a:r>
              <a:rPr lang="fr-FR" dirty="0" err="1"/>
              <a:t>R.Ribeiro</a:t>
            </a:r>
            <a:r>
              <a:rPr lang="fr-FR" dirty="0"/>
              <a:t> SPEC  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8611A1-4937-4467-A7B6-C94795C7E588}"/>
              </a:ext>
            </a:extLst>
          </p:cNvPr>
          <p:cNvSpPr txBox="1"/>
          <p:nvPr/>
        </p:nvSpPr>
        <p:spPr>
          <a:xfrm flipH="1">
            <a:off x="-56367" y="4627504"/>
            <a:ext cx="398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sDP</a:t>
            </a:r>
            <a:r>
              <a:rPr lang="fr-FR" dirty="0"/>
              <a:t>  </a:t>
            </a:r>
            <a:r>
              <a:rPr lang="fr-FR" dirty="0" err="1"/>
              <a:t>Diamagnetic</a:t>
            </a:r>
            <a:r>
              <a:rPr lang="fr-FR" dirty="0"/>
              <a:t> Satellite Dirac </a:t>
            </a:r>
            <a:r>
              <a:rPr lang="fr-FR" dirty="0" err="1"/>
              <a:t>peaks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0CEDAB-4A2E-419D-B49D-90569342C4CE}"/>
              </a:ext>
            </a:extLst>
          </p:cNvPr>
          <p:cNvSpPr txBox="1"/>
          <p:nvPr/>
        </p:nvSpPr>
        <p:spPr>
          <a:xfrm flipH="1">
            <a:off x="6149747" y="4766003"/>
            <a:ext cx="155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McClure </a:t>
            </a:r>
            <a:r>
              <a:rPr lang="fr-FR" dirty="0" err="1"/>
              <a:t>peak</a:t>
            </a: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5EAC5C-6608-4E9C-8205-54C798C4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" y="864136"/>
            <a:ext cx="3048827" cy="20573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CE8C63-583E-49E2-8DA6-ED2124F0B2C3}"/>
              </a:ext>
            </a:extLst>
          </p:cNvPr>
          <p:cNvSpPr txBox="1"/>
          <p:nvPr/>
        </p:nvSpPr>
        <p:spPr>
          <a:xfrm flipH="1">
            <a:off x="1651195" y="1287595"/>
            <a:ext cx="1876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a</a:t>
            </a:r>
            <a:r>
              <a:rPr lang="fr-FR" baseline="-25000" dirty="0" err="1"/>
              <a:t>M</a:t>
            </a:r>
            <a:r>
              <a:rPr lang="fr-FR" dirty="0"/>
              <a:t>= 9.5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fr-FR" dirty="0"/>
              <a:t>0.5 nm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E568A4-02FA-49C3-9EAB-3306D2F11748}"/>
              </a:ext>
            </a:extLst>
          </p:cNvPr>
          <p:cNvSpPr txBox="1"/>
          <p:nvPr/>
        </p:nvSpPr>
        <p:spPr>
          <a:xfrm>
            <a:off x="8824513" y="5336047"/>
            <a:ext cx="30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/>
              <a:t>0 </a:t>
            </a:r>
            <a:r>
              <a:rPr lang="fr-FR" dirty="0"/>
              <a:t>Nb of carriers per moiré </a:t>
            </a:r>
            <a:r>
              <a:rPr lang="fr-FR" dirty="0" err="1"/>
              <a:t>cell</a:t>
            </a: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F484E5-AEE8-4B58-B565-524F1BB01058}"/>
              </a:ext>
            </a:extLst>
          </p:cNvPr>
          <p:cNvSpPr txBox="1"/>
          <p:nvPr/>
        </p:nvSpPr>
        <p:spPr>
          <a:xfrm>
            <a:off x="9773003" y="1587965"/>
            <a:ext cx="207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000" dirty="0"/>
              <a:t>Resistance</a:t>
            </a:r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5CB56E-2471-458C-A334-8153A8D3B442}"/>
              </a:ext>
            </a:extLst>
          </p:cNvPr>
          <p:cNvSpPr txBox="1"/>
          <p:nvPr/>
        </p:nvSpPr>
        <p:spPr>
          <a:xfrm flipH="1">
            <a:off x="9651969" y="3507745"/>
            <a:ext cx="1802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Magnetisation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ED3DB-6FCF-4462-8941-2BD232BB5C1D}"/>
              </a:ext>
            </a:extLst>
          </p:cNvPr>
          <p:cNvSpPr/>
          <p:nvPr/>
        </p:nvSpPr>
        <p:spPr>
          <a:xfrm>
            <a:off x="3652799" y="720247"/>
            <a:ext cx="374319" cy="36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6968D2-D32E-40EE-BF65-EC5BC318D48E}"/>
              </a:ext>
            </a:extLst>
          </p:cNvPr>
          <p:cNvSpPr/>
          <p:nvPr/>
        </p:nvSpPr>
        <p:spPr>
          <a:xfrm>
            <a:off x="3805199" y="872647"/>
            <a:ext cx="374319" cy="36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74DD37-00C4-48D3-9608-A1F49DEC2239}"/>
              </a:ext>
            </a:extLst>
          </p:cNvPr>
          <p:cNvSpPr/>
          <p:nvPr/>
        </p:nvSpPr>
        <p:spPr>
          <a:xfrm>
            <a:off x="3618039" y="2486067"/>
            <a:ext cx="374319" cy="36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0849C-DBC0-4224-A9D7-2DCFE8D170E7}"/>
              </a:ext>
            </a:extLst>
          </p:cNvPr>
          <p:cNvSpPr/>
          <p:nvPr/>
        </p:nvSpPr>
        <p:spPr>
          <a:xfrm>
            <a:off x="3652799" y="3815684"/>
            <a:ext cx="374319" cy="36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4C766-81C7-4642-B600-844F0FCAD03B}"/>
              </a:ext>
            </a:extLst>
          </p:cNvPr>
          <p:cNvSpPr/>
          <p:nvPr/>
        </p:nvSpPr>
        <p:spPr>
          <a:xfrm>
            <a:off x="9052746" y="247571"/>
            <a:ext cx="374319" cy="36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19E50-3239-46D6-97F2-630F36D7A879}"/>
              </a:ext>
            </a:extLst>
          </p:cNvPr>
          <p:cNvSpPr/>
          <p:nvPr/>
        </p:nvSpPr>
        <p:spPr>
          <a:xfrm>
            <a:off x="1219299" y="166013"/>
            <a:ext cx="9772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BN / Graphene </a:t>
            </a:r>
            <a:r>
              <a:rPr lang="fr-FR" sz="2400" dirty="0" err="1">
                <a:solidFill>
                  <a:schemeClr val="accent1"/>
                </a:solidFill>
              </a:rPr>
              <a:t>nearly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aligned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gate</a:t>
            </a:r>
            <a:r>
              <a:rPr lang="fr-FR" sz="2400" dirty="0">
                <a:solidFill>
                  <a:schemeClr val="accent1"/>
                </a:solidFill>
              </a:rPr>
              <a:t>  voltage </a:t>
            </a:r>
            <a:r>
              <a:rPr lang="fr-FR" sz="2400" dirty="0" err="1">
                <a:solidFill>
                  <a:schemeClr val="accent1"/>
                </a:solidFill>
              </a:rPr>
              <a:t>dependent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magnetisation</a:t>
            </a:r>
            <a:r>
              <a:rPr lang="fr-FR" sz="2400" dirty="0">
                <a:solidFill>
                  <a:schemeClr val="accent1"/>
                </a:solidFill>
              </a:rPr>
              <a:t>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7952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A704AC-6A1C-490E-8525-13DB9630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176" y="450320"/>
            <a:ext cx="5015962" cy="65077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8D854C-A7C8-4B01-89DC-F7CE86A025FF}"/>
              </a:ext>
            </a:extLst>
          </p:cNvPr>
          <p:cNvSpPr txBox="1"/>
          <p:nvPr/>
        </p:nvSpPr>
        <p:spPr>
          <a:xfrm>
            <a:off x="167862" y="5025271"/>
            <a:ext cx="4503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Very </a:t>
            </a:r>
            <a:r>
              <a:rPr lang="fr-FR" sz="2400" dirty="0" err="1">
                <a:solidFill>
                  <a:schemeClr val="accent1"/>
                </a:solidFill>
              </a:rPr>
              <a:t>rich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energy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landscape</a:t>
            </a:r>
            <a:r>
              <a:rPr lang="fr-FR" sz="2400" dirty="0">
                <a:solidFill>
                  <a:schemeClr val="accent1"/>
                </a:solidFill>
              </a:rPr>
              <a:t>!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 - Satellite Dirac points </a:t>
            </a:r>
            <a:r>
              <a:rPr lang="fr-FR" sz="2400" dirty="0" err="1">
                <a:solidFill>
                  <a:schemeClr val="accent1"/>
                </a:solidFill>
              </a:rPr>
              <a:t>seprated</a:t>
            </a:r>
            <a:r>
              <a:rPr lang="fr-FR" sz="2400" dirty="0">
                <a:solidFill>
                  <a:schemeClr val="accent1"/>
                </a:solidFill>
              </a:rPr>
              <a:t> by 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- </a:t>
            </a:r>
            <a:r>
              <a:rPr lang="fr-FR" sz="2400" dirty="0" err="1">
                <a:solidFill>
                  <a:schemeClr val="accent1"/>
                </a:solidFill>
              </a:rPr>
              <a:t>Saddle</a:t>
            </a:r>
            <a:r>
              <a:rPr lang="fr-FR" sz="2400" dirty="0">
                <a:solidFill>
                  <a:schemeClr val="accent1"/>
                </a:solidFill>
              </a:rPr>
              <a:t> points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7C473-5A6F-49A6-8751-6DB4EE90187B}"/>
              </a:ext>
            </a:extLst>
          </p:cNvPr>
          <p:cNvSpPr/>
          <p:nvPr/>
        </p:nvSpPr>
        <p:spPr>
          <a:xfrm>
            <a:off x="85940" y="3597846"/>
            <a:ext cx="69222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Single </a:t>
            </a:r>
            <a:r>
              <a:rPr lang="fr-FR" sz="2000" dirty="0" err="1"/>
              <a:t>parameter</a:t>
            </a:r>
            <a:r>
              <a:rPr lang="fr-FR" sz="2000" dirty="0"/>
              <a:t> moiré </a:t>
            </a:r>
            <a:r>
              <a:rPr lang="fr-FR" sz="2000" dirty="0" err="1"/>
              <a:t>potential</a:t>
            </a:r>
            <a:r>
              <a:rPr lang="fr-FR" sz="2000" dirty="0"/>
              <a:t> </a:t>
            </a:r>
            <a:r>
              <a:rPr lang="fr-FR" sz="2800" dirty="0" err="1">
                <a:solidFill>
                  <a:srgbClr val="FF0000"/>
                </a:solidFill>
              </a:rPr>
              <a:t>t</a:t>
            </a:r>
            <a:r>
              <a:rPr lang="fr-FR" sz="2800" baseline="-25000" dirty="0" err="1">
                <a:solidFill>
                  <a:srgbClr val="FF0000"/>
                </a:solidFill>
              </a:rPr>
              <a:t>M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</a:p>
          <a:p>
            <a:r>
              <a:rPr lang="fr-FR" sz="2000" dirty="0"/>
              <a:t>Electron </a:t>
            </a:r>
            <a:r>
              <a:rPr lang="fr-FR" sz="2000" dirty="0" err="1"/>
              <a:t>hole</a:t>
            </a:r>
            <a:r>
              <a:rPr lang="fr-FR" sz="2000" dirty="0"/>
              <a:t> </a:t>
            </a:r>
            <a:r>
              <a:rPr lang="fr-FR" sz="2000" dirty="0" err="1"/>
              <a:t>symmetry</a:t>
            </a:r>
            <a:r>
              <a:rPr lang="fr-FR" sz="2000" dirty="0"/>
              <a:t> </a:t>
            </a:r>
            <a:r>
              <a:rPr lang="fr-FR" sz="2000" dirty="0" err="1"/>
              <a:t>breaking</a:t>
            </a:r>
            <a:endParaRPr lang="fr-FR" sz="2000" dirty="0"/>
          </a:p>
          <a:p>
            <a:r>
              <a:rPr lang="fr-FR" sz="2000" dirty="0" err="1"/>
              <a:t>depends</a:t>
            </a:r>
            <a:r>
              <a:rPr lang="fr-FR" sz="2000" dirty="0"/>
              <a:t> on  the </a:t>
            </a:r>
            <a:r>
              <a:rPr lang="fr-FR" sz="2000" dirty="0" err="1"/>
              <a:t>sign</a:t>
            </a:r>
            <a:r>
              <a:rPr lang="fr-FR" sz="2000" dirty="0"/>
              <a:t> of </a:t>
            </a:r>
            <a:r>
              <a:rPr lang="fr-FR" sz="2000" dirty="0" err="1">
                <a:solidFill>
                  <a:srgbClr val="FF0000"/>
                </a:solidFill>
              </a:rPr>
              <a:t>t</a:t>
            </a:r>
            <a:r>
              <a:rPr lang="fr-FR" sz="2000" baseline="-25000" dirty="0" err="1">
                <a:solidFill>
                  <a:srgbClr val="FF0000"/>
                </a:solidFill>
              </a:rPr>
              <a:t>M</a:t>
            </a:r>
            <a:endParaRPr lang="en-GB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ACC48-4ED7-4A79-8471-87F11EEA9D1D}"/>
              </a:ext>
            </a:extLst>
          </p:cNvPr>
          <p:cNvSpPr txBox="1"/>
          <p:nvPr/>
        </p:nvSpPr>
        <p:spPr>
          <a:xfrm flipH="1">
            <a:off x="1235820" y="53916"/>
            <a:ext cx="839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rgbClr val="0070C0"/>
                </a:solidFill>
              </a:rPr>
              <a:t>Miniband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>
                <a:solidFill>
                  <a:srgbClr val="0070C0"/>
                </a:solidFill>
              </a:rPr>
              <a:t>spectrum</a:t>
            </a:r>
            <a:r>
              <a:rPr lang="fr-FR" sz="2800" dirty="0">
                <a:solidFill>
                  <a:srgbClr val="0070C0"/>
                </a:solidFill>
              </a:rPr>
              <a:t> of Graphene </a:t>
            </a:r>
            <a:r>
              <a:rPr lang="fr-FR" sz="2800" dirty="0" err="1">
                <a:solidFill>
                  <a:srgbClr val="0070C0"/>
                </a:solidFill>
              </a:rPr>
              <a:t>with</a:t>
            </a:r>
            <a:r>
              <a:rPr lang="fr-FR" sz="2800" dirty="0">
                <a:solidFill>
                  <a:srgbClr val="0070C0"/>
                </a:solidFill>
              </a:rPr>
              <a:t> a moiré </a:t>
            </a:r>
            <a:r>
              <a:rPr lang="fr-FR" sz="2800" dirty="0" err="1">
                <a:solidFill>
                  <a:srgbClr val="0070C0"/>
                </a:solidFill>
              </a:rPr>
              <a:t>potential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BC0BBA-D0D5-4CEB-8085-DC84B44D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272" y="653421"/>
            <a:ext cx="5553372" cy="10652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B9B28F-E5B5-4780-9F6E-6D7AC6F952CE}"/>
              </a:ext>
            </a:extLst>
          </p:cNvPr>
          <p:cNvSpPr txBox="1"/>
          <p:nvPr/>
        </p:nvSpPr>
        <p:spPr>
          <a:xfrm flipH="1">
            <a:off x="70224" y="2155566"/>
            <a:ext cx="65543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Mini Brillouin zone of the moiré band    </a:t>
            </a:r>
            <a:r>
              <a:rPr lang="fr-FR" sz="4000" baseline="-25000" dirty="0"/>
              <a:t>~</a:t>
            </a:r>
            <a:r>
              <a:rPr lang="fr-FR" sz="2000" dirty="0"/>
              <a:t>0.05  BZ </a:t>
            </a:r>
            <a:r>
              <a:rPr lang="fr-FR" sz="2000" dirty="0" err="1"/>
              <a:t>graphene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D82298-165D-4E78-8A50-ECC15C14AE0E}"/>
              </a:ext>
            </a:extLst>
          </p:cNvPr>
          <p:cNvSpPr txBox="1"/>
          <p:nvPr/>
        </p:nvSpPr>
        <p:spPr>
          <a:xfrm>
            <a:off x="5648362" y="5592996"/>
            <a:ext cx="1129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J.N. Fuchs</a:t>
            </a:r>
          </a:p>
          <a:p>
            <a:r>
              <a:rPr lang="fr-FR" dirty="0"/>
              <a:t>F. </a:t>
            </a:r>
            <a:r>
              <a:rPr lang="fr-FR" dirty="0" err="1"/>
              <a:t>Piechon</a:t>
            </a:r>
            <a:endParaRPr lang="fr-FR" dirty="0"/>
          </a:p>
          <a:p>
            <a:r>
              <a:rPr lang="fr-FR" dirty="0"/>
              <a:t>J. Vallejo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4EE68B-97FB-4032-902F-F64B98371A68}"/>
              </a:ext>
            </a:extLst>
          </p:cNvPr>
          <p:cNvSpPr txBox="1"/>
          <p:nvPr/>
        </p:nvSpPr>
        <p:spPr>
          <a:xfrm flipH="1">
            <a:off x="5648362" y="6434752"/>
            <a:ext cx="195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G. </a:t>
            </a:r>
            <a:r>
              <a:rPr lang="fr-FR" dirty="0" err="1"/>
              <a:t>Montambaux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6AE100-EE10-47FC-8CB8-B571829E55C0}"/>
              </a:ext>
            </a:extLst>
          </p:cNvPr>
          <p:cNvSpPr/>
          <p:nvPr/>
        </p:nvSpPr>
        <p:spPr>
          <a:xfrm>
            <a:off x="880954" y="1461929"/>
            <a:ext cx="443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Inspired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Yankowitz</a:t>
            </a:r>
            <a:r>
              <a:rPr lang="fr-FR" dirty="0"/>
              <a:t> Nature  </a:t>
            </a:r>
            <a:r>
              <a:rPr lang="fr-FR" dirty="0" err="1"/>
              <a:t>Physics</a:t>
            </a:r>
            <a:r>
              <a:rPr lang="fr-FR" dirty="0"/>
              <a:t> 2011</a:t>
            </a:r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9D5846-819A-4617-967F-0B4A7FD17FA3}"/>
              </a:ext>
            </a:extLst>
          </p:cNvPr>
          <p:cNvSpPr txBox="1"/>
          <p:nvPr/>
        </p:nvSpPr>
        <p:spPr>
          <a:xfrm flipH="1">
            <a:off x="9683245" y="3727340"/>
            <a:ext cx="257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Main Dirac Point </a:t>
            </a:r>
            <a:endParaRPr lang="en-GB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69F3A8-F772-4FF8-965F-283C0060EDC1}"/>
              </a:ext>
            </a:extLst>
          </p:cNvPr>
          <p:cNvSpPr/>
          <p:nvPr/>
        </p:nvSpPr>
        <p:spPr>
          <a:xfrm>
            <a:off x="3547058" y="974470"/>
            <a:ext cx="477637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76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5B59E21-38E0-4ADA-B797-4A139217F935}"/>
              </a:ext>
            </a:extLst>
          </p:cNvPr>
          <p:cNvGrpSpPr/>
          <p:nvPr/>
        </p:nvGrpSpPr>
        <p:grpSpPr>
          <a:xfrm>
            <a:off x="6096000" y="3263918"/>
            <a:ext cx="3722091" cy="2472462"/>
            <a:chOff x="2768435" y="1914997"/>
            <a:chExt cx="6655130" cy="385332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B15695A-6F5B-4FB2-B4C0-072BD64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8435" y="1914997"/>
              <a:ext cx="6655130" cy="38533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7F021096-7263-4AEC-AC3D-E8C00EDAADBC}"/>
                    </a:ext>
                  </a:extLst>
                </p:cNvPr>
                <p:cNvSpPr txBox="1"/>
                <p:nvPr/>
              </p:nvSpPr>
              <p:spPr>
                <a:xfrm>
                  <a:off x="6659418" y="2272145"/>
                  <a:ext cx="373307" cy="552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rgbClr val="D4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D4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418" y="2272145"/>
                  <a:ext cx="373307" cy="552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70EA665B-A8A5-4E6A-9E3E-F5F3E32D3712}"/>
                    </a:ext>
                  </a:extLst>
                </p:cNvPr>
                <p:cNvSpPr txBox="1"/>
                <p:nvPr/>
              </p:nvSpPr>
              <p:spPr>
                <a:xfrm>
                  <a:off x="5888052" y="5212406"/>
                  <a:ext cx="958019" cy="552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rgbClr val="0000D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rgbClr val="0000D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000DE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000DE"/>
                                    </a:solidFill>
                                    <a:latin typeface="Cambria Math" panose="02040503050406030204" pitchFamily="18" charset="0"/>
                                  </a:rPr>
                                  <m:t>𝑜𝑟𝑏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8052" y="5212406"/>
                  <a:ext cx="958019" cy="552331"/>
                </a:xfrm>
                <a:prstGeom prst="rect">
                  <a:avLst/>
                </a:prstGeom>
                <a:blipFill>
                  <a:blip r:embed="rId5"/>
                  <a:stretch>
                    <a:fillRect r="-12698" b="-3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23FD22-EF22-4777-826C-79638652EFBD}"/>
              </a:ext>
            </a:extLst>
          </p:cNvPr>
          <p:cNvSpPr/>
          <p:nvPr/>
        </p:nvSpPr>
        <p:spPr>
          <a:xfrm>
            <a:off x="198556" y="105013"/>
            <a:ext cx="119934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Why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</a:t>
            </a:r>
            <a:r>
              <a:rPr lang="fr-FR" sz="2400" b="1" dirty="0">
                <a:solidFill>
                  <a:schemeClr val="accent1"/>
                </a:solidFill>
              </a:rPr>
              <a:t> orbital </a:t>
            </a:r>
            <a:r>
              <a:rPr lang="fr-FR" sz="2400" b="1" dirty="0" err="1">
                <a:solidFill>
                  <a:schemeClr val="accent1"/>
                </a:solidFill>
              </a:rPr>
              <a:t>magnetism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interesting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br>
              <a:rPr lang="fr-FR" sz="2400" b="1" dirty="0">
                <a:solidFill>
                  <a:schemeClr val="accent1"/>
                </a:solidFill>
              </a:rPr>
            </a:br>
            <a:br>
              <a:rPr lang="fr-FR" dirty="0">
                <a:solidFill>
                  <a:schemeClr val="accent1"/>
                </a:solidFill>
              </a:rPr>
            </a:br>
            <a:r>
              <a:rPr lang="fr-FR" b="1" dirty="0" err="1">
                <a:solidFill>
                  <a:schemeClr val="accent1"/>
                </a:solidFill>
              </a:rPr>
              <a:t>Thermodynamic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property      </a:t>
            </a:r>
            <a:r>
              <a:rPr lang="fr-FR" b="1" dirty="0" err="1">
                <a:solidFill>
                  <a:srgbClr val="FF0000"/>
                </a:solidFill>
              </a:rPr>
              <a:t>Reveals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properties</a:t>
            </a:r>
            <a:r>
              <a:rPr lang="fr-FR" b="1" dirty="0">
                <a:solidFill>
                  <a:srgbClr val="FF0000"/>
                </a:solidFill>
              </a:rPr>
              <a:t> of  </a:t>
            </a:r>
            <a:r>
              <a:rPr lang="fr-FR" b="1" dirty="0" err="1">
                <a:solidFill>
                  <a:srgbClr val="FF0000"/>
                </a:solidFill>
              </a:rPr>
              <a:t>electronic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wave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functions</a:t>
            </a:r>
            <a:r>
              <a:rPr lang="fr-FR" b="1" dirty="0">
                <a:solidFill>
                  <a:srgbClr val="FF0000"/>
                </a:solidFill>
              </a:rPr>
              <a:t> not accessible </a:t>
            </a:r>
            <a:r>
              <a:rPr lang="fr-FR" b="1" dirty="0" err="1">
                <a:solidFill>
                  <a:srgbClr val="FF0000"/>
                </a:solidFill>
              </a:rPr>
              <a:t>through</a:t>
            </a:r>
            <a:r>
              <a:rPr lang="fr-FR" b="1" dirty="0">
                <a:solidFill>
                  <a:srgbClr val="FF0000"/>
                </a:solidFill>
              </a:rPr>
              <a:t> transport</a:t>
            </a:r>
            <a:br>
              <a:rPr lang="fr-FR" dirty="0"/>
            </a:br>
            <a:r>
              <a:rPr lang="fr-FR" dirty="0"/>
              <a:t>                </a:t>
            </a:r>
            <a:r>
              <a:rPr lang="fr-FR" dirty="0">
                <a:solidFill>
                  <a:srgbClr val="FF0000"/>
                </a:solidFill>
              </a:rPr>
              <a:t>Meissner </a:t>
            </a:r>
            <a:r>
              <a:rPr lang="fr-FR" dirty="0" err="1">
                <a:solidFill>
                  <a:srgbClr val="FF0000"/>
                </a:solidFill>
              </a:rPr>
              <a:t>effect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superconductors</a:t>
            </a:r>
            <a:r>
              <a:rPr lang="fr-FR" dirty="0">
                <a:solidFill>
                  <a:srgbClr val="FF0000"/>
                </a:solidFill>
              </a:rPr>
              <a:t> 1933 …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Quantum oscillations in clean </a:t>
            </a:r>
            <a:r>
              <a:rPr lang="fr-FR" dirty="0" err="1">
                <a:solidFill>
                  <a:srgbClr val="FF0000"/>
                </a:solidFill>
              </a:rPr>
              <a:t>metals</a:t>
            </a:r>
            <a:r>
              <a:rPr lang="fr-FR" dirty="0">
                <a:solidFill>
                  <a:srgbClr val="FF0000"/>
                </a:solidFill>
              </a:rPr>
              <a:t> (de Haas van </a:t>
            </a:r>
            <a:r>
              <a:rPr lang="fr-FR" dirty="0" err="1">
                <a:solidFill>
                  <a:srgbClr val="FF0000"/>
                </a:solidFill>
              </a:rPr>
              <a:t>Alphen</a:t>
            </a:r>
            <a:r>
              <a:rPr lang="fr-FR" dirty="0">
                <a:solidFill>
                  <a:srgbClr val="FF0000"/>
                </a:solidFill>
              </a:rPr>
              <a:t> ) 1930…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 Persistent </a:t>
            </a:r>
            <a:r>
              <a:rPr lang="fr-FR" dirty="0" err="1">
                <a:solidFill>
                  <a:srgbClr val="FF0000"/>
                </a:solidFill>
              </a:rPr>
              <a:t>currents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mesoscopic</a:t>
            </a:r>
            <a:r>
              <a:rPr lang="fr-FR" dirty="0">
                <a:solidFill>
                  <a:srgbClr val="FF0000"/>
                </a:solidFill>
              </a:rPr>
              <a:t> rings  1990…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         </a:t>
            </a:r>
            <a:r>
              <a:rPr lang="fr-FR" b="1" dirty="0">
                <a:solidFill>
                  <a:srgbClr val="FF0000"/>
                </a:solidFill>
              </a:rPr>
              <a:t>2D </a:t>
            </a:r>
            <a:r>
              <a:rPr lang="fr-FR" b="1" dirty="0" err="1">
                <a:solidFill>
                  <a:srgbClr val="FF0000"/>
                </a:solidFill>
              </a:rPr>
              <a:t>materials</a:t>
            </a:r>
            <a:r>
              <a:rPr lang="fr-FR" b="1" dirty="0">
                <a:solidFill>
                  <a:srgbClr val="FF0000"/>
                </a:solidFill>
              </a:rPr>
              <a:t> 2020…</a:t>
            </a:r>
            <a:br>
              <a:rPr lang="fr-FR" b="1" dirty="0"/>
            </a:br>
            <a:r>
              <a:rPr lang="fr-FR" dirty="0"/>
              <a:t>-Berry phase of Bloch </a:t>
            </a:r>
            <a:r>
              <a:rPr lang="fr-FR" dirty="0" err="1"/>
              <a:t>wavefunctions</a:t>
            </a:r>
            <a:br>
              <a:rPr lang="fr-FR" dirty="0"/>
            </a:br>
            <a:r>
              <a:rPr lang="fr-FR" dirty="0"/>
              <a:t>-van -Hove </a:t>
            </a:r>
            <a:r>
              <a:rPr lang="fr-FR" dirty="0" err="1"/>
              <a:t>singularities</a:t>
            </a:r>
            <a:r>
              <a:rPr lang="fr-FR" dirty="0"/>
              <a:t>  in the </a:t>
            </a:r>
            <a:r>
              <a:rPr lang="fr-FR" dirty="0" err="1"/>
              <a:t>presence</a:t>
            </a:r>
            <a:r>
              <a:rPr lang="fr-FR" dirty="0"/>
              <a:t> of moiré </a:t>
            </a:r>
            <a:r>
              <a:rPr lang="fr-FR" dirty="0" err="1"/>
              <a:t>potentials</a:t>
            </a:r>
            <a:r>
              <a:rPr lang="fr-FR" dirty="0"/>
              <a:t>  </a:t>
            </a:r>
            <a:br>
              <a:rPr lang="fr-FR" dirty="0"/>
            </a:br>
            <a:r>
              <a:rPr lang="fr-FR" dirty="0"/>
              <a:t>-Valley Hall </a:t>
            </a:r>
            <a:r>
              <a:rPr lang="fr-FR" dirty="0" err="1"/>
              <a:t>effect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r>
              <a:rPr lang="fr-FR" sz="2000" b="1" dirty="0" err="1">
                <a:solidFill>
                  <a:schemeClr val="accent1"/>
                </a:solidFill>
              </a:rPr>
              <a:t>Why</a:t>
            </a:r>
            <a:r>
              <a:rPr lang="fr-FR" sz="2000" b="1" dirty="0">
                <a:solidFill>
                  <a:schemeClr val="accent1"/>
                </a:solidFill>
              </a:rPr>
              <a:t> no  </a:t>
            </a:r>
            <a:r>
              <a:rPr lang="fr-FR" sz="2000" b="1" dirty="0" err="1">
                <a:solidFill>
                  <a:schemeClr val="accent1"/>
                </a:solidFill>
              </a:rPr>
              <a:t>magnetisation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measurements</a:t>
            </a:r>
            <a:r>
              <a:rPr lang="fr-FR" sz="2000" b="1" dirty="0">
                <a:solidFill>
                  <a:schemeClr val="accent1"/>
                </a:solidFill>
              </a:rPr>
              <a:t> in </a:t>
            </a:r>
            <a:r>
              <a:rPr lang="fr-FR" sz="2000" b="1" dirty="0" err="1">
                <a:solidFill>
                  <a:schemeClr val="accent1"/>
                </a:solidFill>
              </a:rPr>
              <a:t>graphene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untill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recently</a:t>
            </a:r>
            <a:r>
              <a:rPr lang="fr-FR" sz="20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000" b="1" dirty="0" err="1">
                <a:solidFill>
                  <a:schemeClr val="accent1"/>
                </a:solidFill>
              </a:rPr>
              <a:t>What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is</a:t>
            </a:r>
            <a:r>
              <a:rPr lang="fr-FR" sz="2000" b="1" dirty="0">
                <a:solidFill>
                  <a:schemeClr val="accent1"/>
                </a:solidFill>
              </a:rPr>
              <a:t> a good detector?</a:t>
            </a:r>
            <a:br>
              <a:rPr lang="fr-FR" sz="2000" b="1" dirty="0">
                <a:solidFill>
                  <a:schemeClr val="accent1"/>
                </a:solidFill>
              </a:rPr>
            </a:br>
            <a:r>
              <a:rPr lang="fr-FR" dirty="0"/>
              <a:t>GMR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ideal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 for </a:t>
            </a:r>
            <a:r>
              <a:rPr lang="fr-FR" dirty="0" err="1"/>
              <a:t>experiments</a:t>
            </a:r>
            <a:r>
              <a:rPr lang="fr-FR" dirty="0"/>
              <a:t> at the single </a:t>
            </a:r>
            <a:r>
              <a:rPr lang="fr-FR" dirty="0" err="1"/>
              <a:t>flake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  <a:p>
            <a:r>
              <a:rPr lang="fr-FR" dirty="0" err="1"/>
              <a:t>Controlling</a:t>
            </a:r>
            <a:r>
              <a:rPr lang="fr-FR" dirty="0"/>
              <a:t>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potential</a:t>
            </a:r>
            <a:endParaRPr lang="fr-FR" dirty="0"/>
          </a:p>
          <a:p>
            <a:r>
              <a:rPr lang="fr-FR" sz="2000" b="1" dirty="0" err="1">
                <a:solidFill>
                  <a:schemeClr val="accent1"/>
                </a:solidFill>
              </a:rPr>
              <a:t>Experimental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results</a:t>
            </a:r>
            <a:endParaRPr lang="fr-FR" sz="2000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 Low </a:t>
            </a:r>
            <a:r>
              <a:rPr lang="fr-FR" b="1" dirty="0" err="1">
                <a:solidFill>
                  <a:srgbClr val="FF0000"/>
                </a:solidFill>
              </a:rPr>
              <a:t>field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Singular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Diamagnetism</a:t>
            </a:r>
            <a:r>
              <a:rPr lang="fr-FR" b="1" dirty="0">
                <a:solidFill>
                  <a:srgbClr val="FF0000"/>
                </a:solidFill>
              </a:rPr>
              <a:t> at the Dirac point : Mc </a:t>
            </a:r>
            <a:r>
              <a:rPr lang="fr-FR" b="1" dirty="0" err="1">
                <a:solidFill>
                  <a:srgbClr val="FF0000"/>
                </a:solidFill>
              </a:rPr>
              <a:t>Clure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peak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Crossover </a:t>
            </a:r>
            <a:r>
              <a:rPr lang="fr-FR" dirty="0" err="1"/>
              <a:t>with</a:t>
            </a:r>
            <a:r>
              <a:rPr lang="fr-FR" dirty="0"/>
              <a:t> de Haas van </a:t>
            </a:r>
            <a:r>
              <a:rPr lang="fr-FR" dirty="0" err="1"/>
              <a:t>Alphen</a:t>
            </a:r>
            <a:r>
              <a:rPr lang="fr-FR" dirty="0"/>
              <a:t> oscillations </a:t>
            </a:r>
          </a:p>
          <a:p>
            <a:endParaRPr lang="fr-FR" dirty="0"/>
          </a:p>
          <a:p>
            <a:r>
              <a:rPr lang="fr-FR" dirty="0" err="1">
                <a:solidFill>
                  <a:schemeClr val="accent1"/>
                </a:solidFill>
              </a:rPr>
              <a:t>Physics</a:t>
            </a:r>
            <a:r>
              <a:rPr lang="fr-FR" dirty="0">
                <a:solidFill>
                  <a:schemeClr val="accent1"/>
                </a:solidFill>
              </a:rPr>
              <a:t> of Moiré : Orbital </a:t>
            </a:r>
            <a:r>
              <a:rPr lang="fr-FR" dirty="0" err="1">
                <a:solidFill>
                  <a:srgbClr val="FF0000"/>
                </a:solidFill>
              </a:rPr>
              <a:t>paramagnetism</a:t>
            </a:r>
            <a:r>
              <a:rPr lang="fr-FR" dirty="0">
                <a:solidFill>
                  <a:schemeClr val="accent1"/>
                </a:solidFill>
              </a:rPr>
              <a:t>  at van Hove </a:t>
            </a:r>
            <a:r>
              <a:rPr lang="fr-FR" dirty="0" err="1">
                <a:solidFill>
                  <a:schemeClr val="accent1"/>
                </a:solidFill>
              </a:rPr>
              <a:t>singularities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Preliminary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bilayer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graphene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B163966-0FC6-4628-B15B-269BA7CA9FE6}"/>
              </a:ext>
            </a:extLst>
          </p:cNvPr>
          <p:cNvGrpSpPr/>
          <p:nvPr/>
        </p:nvGrpSpPr>
        <p:grpSpPr>
          <a:xfrm>
            <a:off x="8926912" y="1053743"/>
            <a:ext cx="2626302" cy="2853838"/>
            <a:chOff x="252209" y="1376908"/>
            <a:chExt cx="3072275" cy="3280143"/>
          </a:xfrm>
        </p:grpSpPr>
        <p:sp>
          <p:nvSpPr>
            <p:cNvPr id="65" name="Line 1031">
              <a:extLst>
                <a:ext uri="{FF2B5EF4-FFF2-40B4-BE49-F238E27FC236}">
                  <a16:creationId xmlns:a16="http://schemas.microsoft.com/office/drawing/2014/main" id="{2C964102-897E-4C3D-A06D-233593E175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0323" y="1376908"/>
              <a:ext cx="0" cy="11112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utoShape 1033">
              <a:extLst>
                <a:ext uri="{FF2B5EF4-FFF2-40B4-BE49-F238E27FC236}">
                  <a16:creationId xmlns:a16="http://schemas.microsoft.com/office/drawing/2014/main" id="{6F724292-BB04-48B2-B53E-8A1220C6A2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83476" y="1587978"/>
              <a:ext cx="1441008" cy="1875577"/>
            </a:xfrm>
            <a:custGeom>
              <a:avLst/>
              <a:gdLst>
                <a:gd name="T0" fmla="*/ 1715134 w 21600"/>
                <a:gd name="T1" fmla="*/ 521929 h 21600"/>
                <a:gd name="T2" fmla="*/ 923191 w 21600"/>
                <a:gd name="T3" fmla="*/ 41422 h 21600"/>
                <a:gd name="T4" fmla="*/ 1590479 w 21600"/>
                <a:gd name="T5" fmla="*/ 525524 h 21600"/>
                <a:gd name="T6" fmla="*/ 1043000 w 21600"/>
                <a:gd name="T7" fmla="*/ 1220231 h 21600"/>
                <a:gd name="T8" fmla="*/ 722504 w 21600"/>
                <a:gd name="T9" fmla="*/ 1076823 h 21600"/>
                <a:gd name="T10" fmla="*/ 947502 w 21600"/>
                <a:gd name="T11" fmla="*/ 872548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391" y="19890"/>
                  </a:moveTo>
                  <a:cubicBezTo>
                    <a:pt x="16807" y="19117"/>
                    <a:pt x="20029" y="15282"/>
                    <a:pt x="20029" y="10800"/>
                  </a:cubicBezTo>
                  <a:cubicBezTo>
                    <a:pt x="20029" y="5996"/>
                    <a:pt x="16344" y="1995"/>
                    <a:pt x="11556" y="1602"/>
                  </a:cubicBezTo>
                  <a:lnTo>
                    <a:pt x="11685" y="36"/>
                  </a:lnTo>
                  <a:cubicBezTo>
                    <a:pt x="17287" y="497"/>
                    <a:pt x="21600" y="5178"/>
                    <a:pt x="21600" y="10800"/>
                  </a:cubicBezTo>
                  <a:cubicBezTo>
                    <a:pt x="21600" y="16045"/>
                    <a:pt x="17830" y="20533"/>
                    <a:pt x="12662" y="21438"/>
                  </a:cubicBezTo>
                  <a:lnTo>
                    <a:pt x="13128" y="24097"/>
                  </a:lnTo>
                  <a:lnTo>
                    <a:pt x="9094" y="21265"/>
                  </a:lnTo>
                  <a:lnTo>
                    <a:pt x="11926" y="17231"/>
                  </a:lnTo>
                  <a:lnTo>
                    <a:pt x="12391" y="1989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" name="Group 8">
              <a:extLst>
                <a:ext uri="{FF2B5EF4-FFF2-40B4-BE49-F238E27FC236}">
                  <a16:creationId xmlns:a16="http://schemas.microsoft.com/office/drawing/2014/main" id="{3AE05F47-B6AD-4515-8B4F-CABBA71EB1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209" y="1664887"/>
              <a:ext cx="2849588" cy="1744746"/>
              <a:chOff x="144" y="672"/>
              <a:chExt cx="2016" cy="2016"/>
            </a:xfrm>
          </p:grpSpPr>
          <p:grpSp>
            <p:nvGrpSpPr>
              <p:cNvPr id="70" name="Group 9">
                <a:extLst>
                  <a:ext uri="{FF2B5EF4-FFF2-40B4-BE49-F238E27FC236}">
                    <a16:creationId xmlns:a16="http://schemas.microsoft.com/office/drawing/2014/main" id="{3211E688-CE7A-4FF1-A921-433AB63CC7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672"/>
                <a:ext cx="2016" cy="2016"/>
                <a:chOff x="1808" y="912"/>
                <a:chExt cx="2016" cy="2016"/>
              </a:xfrm>
            </p:grpSpPr>
            <p:grpSp>
              <p:nvGrpSpPr>
                <p:cNvPr id="93" name="Group 10">
                  <a:extLst>
                    <a:ext uri="{FF2B5EF4-FFF2-40B4-BE49-F238E27FC236}">
                      <a16:creationId xmlns:a16="http://schemas.microsoft.com/office/drawing/2014/main" id="{4114F8D7-88A0-482F-8887-6AF983038B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08" y="912"/>
                  <a:ext cx="2016" cy="2016"/>
                  <a:chOff x="1872" y="1152"/>
                  <a:chExt cx="2016" cy="2016"/>
                </a:xfrm>
              </p:grpSpPr>
              <p:sp>
                <p:nvSpPr>
                  <p:cNvPr id="121" name="Oval 11">
                    <a:extLst>
                      <a:ext uri="{FF2B5EF4-FFF2-40B4-BE49-F238E27FC236}">
                        <a16:creationId xmlns:a16="http://schemas.microsoft.com/office/drawing/2014/main" id="{017FA6EC-3A9E-4C3C-90C6-27327B9E7B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4" y="1504"/>
                    <a:ext cx="1312" cy="131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22" name="Oval 12">
                    <a:extLst>
                      <a:ext uri="{FF2B5EF4-FFF2-40B4-BE49-F238E27FC236}">
                        <a16:creationId xmlns:a16="http://schemas.microsoft.com/office/drawing/2014/main" id="{39BB3403-7F11-4AA0-9B7E-446A9E5472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52"/>
                    <a:ext cx="2016" cy="201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94" name="Oval 13">
                  <a:extLst>
                    <a:ext uri="{FF2B5EF4-FFF2-40B4-BE49-F238E27FC236}">
                      <a16:creationId xmlns:a16="http://schemas.microsoft.com/office/drawing/2014/main" id="{B99412CA-A45E-4928-89E8-DEC198356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5" y="126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" name="Oval 14">
                  <a:extLst>
                    <a:ext uri="{FF2B5EF4-FFF2-40B4-BE49-F238E27FC236}">
                      <a16:creationId xmlns:a16="http://schemas.microsoft.com/office/drawing/2014/main" id="{90D800E4-6AA9-4E66-A5A4-46C55485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7" y="104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6" name="Oval 15">
                  <a:extLst>
                    <a:ext uri="{FF2B5EF4-FFF2-40B4-BE49-F238E27FC236}">
                      <a16:creationId xmlns:a16="http://schemas.microsoft.com/office/drawing/2014/main" id="{CC9A0FC1-4121-4263-B276-0D7EC41E8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5" y="104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7" name="Oval 16">
                  <a:extLst>
                    <a:ext uri="{FF2B5EF4-FFF2-40B4-BE49-F238E27FC236}">
                      <a16:creationId xmlns:a16="http://schemas.microsoft.com/office/drawing/2014/main" id="{1A613512-3948-4FB5-827B-C8884994A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9" y="281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8" name="Oval 17">
                  <a:extLst>
                    <a:ext uri="{FF2B5EF4-FFF2-40B4-BE49-F238E27FC236}">
                      <a16:creationId xmlns:a16="http://schemas.microsoft.com/office/drawing/2014/main" id="{803C193B-689E-4A03-B0CE-9D5727C43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5" y="129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9" name="Oval 18">
                  <a:extLst>
                    <a:ext uri="{FF2B5EF4-FFF2-40B4-BE49-F238E27FC236}">
                      <a16:creationId xmlns:a16="http://schemas.microsoft.com/office/drawing/2014/main" id="{B303866F-30A5-4C19-A7FE-6AAC08FB3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9" y="252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0" name="Oval 19">
                  <a:extLst>
                    <a:ext uri="{FF2B5EF4-FFF2-40B4-BE49-F238E27FC236}">
                      <a16:creationId xmlns:a16="http://schemas.microsoft.com/office/drawing/2014/main" id="{57FB79FE-5632-4162-A366-AFFF50088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5" y="184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1" name="Oval 20">
                  <a:extLst>
                    <a:ext uri="{FF2B5EF4-FFF2-40B4-BE49-F238E27FC236}">
                      <a16:creationId xmlns:a16="http://schemas.microsoft.com/office/drawing/2014/main" id="{F24CA2DA-7F5D-4C24-AC5A-489BD65476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3" y="257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2" name="Oval 21">
                  <a:extLst>
                    <a:ext uri="{FF2B5EF4-FFF2-40B4-BE49-F238E27FC236}">
                      <a16:creationId xmlns:a16="http://schemas.microsoft.com/office/drawing/2014/main" id="{D6485FF3-BEC4-4DFA-91DD-C16AE359D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210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3" name="Oval 22">
                  <a:extLst>
                    <a:ext uri="{FF2B5EF4-FFF2-40B4-BE49-F238E27FC236}">
                      <a16:creationId xmlns:a16="http://schemas.microsoft.com/office/drawing/2014/main" id="{D5CB8ED3-F003-461E-A30C-55934EEF9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3" y="248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" name="Oval 23">
                  <a:extLst>
                    <a:ext uri="{FF2B5EF4-FFF2-40B4-BE49-F238E27FC236}">
                      <a16:creationId xmlns:a16="http://schemas.microsoft.com/office/drawing/2014/main" id="{0ACB1BC3-0D30-45C7-9B2E-9160207C3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7" y="108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" name="Oval 24">
                  <a:extLst>
                    <a:ext uri="{FF2B5EF4-FFF2-40B4-BE49-F238E27FC236}">
                      <a16:creationId xmlns:a16="http://schemas.microsoft.com/office/drawing/2014/main" id="{8850A5FD-2CA5-4B49-978B-2F1C3CBD1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7" y="140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" name="Oval 25">
                  <a:extLst>
                    <a:ext uri="{FF2B5EF4-FFF2-40B4-BE49-F238E27FC236}">
                      <a16:creationId xmlns:a16="http://schemas.microsoft.com/office/drawing/2014/main" id="{BA1AB8EA-BBF6-4A93-A33B-27CAD8B182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5" y="157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" name="Oval 26">
                  <a:extLst>
                    <a:ext uri="{FF2B5EF4-FFF2-40B4-BE49-F238E27FC236}">
                      <a16:creationId xmlns:a16="http://schemas.microsoft.com/office/drawing/2014/main" id="{7A9AE52B-4F49-40BF-A118-C97D1B9A8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1" y="172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" name="Oval 27">
                  <a:extLst>
                    <a:ext uri="{FF2B5EF4-FFF2-40B4-BE49-F238E27FC236}">
                      <a16:creationId xmlns:a16="http://schemas.microsoft.com/office/drawing/2014/main" id="{19D2DC09-BD2F-45D1-9E06-10A2D9B92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1" y="1873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9" name="Oval 28">
                  <a:extLst>
                    <a:ext uri="{FF2B5EF4-FFF2-40B4-BE49-F238E27FC236}">
                      <a16:creationId xmlns:a16="http://schemas.microsoft.com/office/drawing/2014/main" id="{80AA4CB5-A574-4F69-BCE9-BF0CDBABB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9" y="230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0" name="Oval 29">
                  <a:extLst>
                    <a:ext uri="{FF2B5EF4-FFF2-40B4-BE49-F238E27FC236}">
                      <a16:creationId xmlns:a16="http://schemas.microsoft.com/office/drawing/2014/main" id="{A0A1C175-C8F0-432E-91F0-F7EB069F0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3" y="196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1" name="Oval 30">
                  <a:extLst>
                    <a:ext uri="{FF2B5EF4-FFF2-40B4-BE49-F238E27FC236}">
                      <a16:creationId xmlns:a16="http://schemas.microsoft.com/office/drawing/2014/main" id="{5A277CFF-C6AA-4357-A290-311DC75D9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1" y="200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2" name="Oval 31">
                  <a:extLst>
                    <a:ext uri="{FF2B5EF4-FFF2-40B4-BE49-F238E27FC236}">
                      <a16:creationId xmlns:a16="http://schemas.microsoft.com/office/drawing/2014/main" id="{46140FDA-BF41-4B95-9705-E94193FA1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3" y="220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3" name="Oval 32">
                  <a:extLst>
                    <a:ext uri="{FF2B5EF4-FFF2-40B4-BE49-F238E27FC236}">
                      <a16:creationId xmlns:a16="http://schemas.microsoft.com/office/drawing/2014/main" id="{AF617A19-5BC5-4DD4-9B9E-4718B4B14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5" y="246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4" name="Oval 33">
                  <a:extLst>
                    <a:ext uri="{FF2B5EF4-FFF2-40B4-BE49-F238E27FC236}">
                      <a16:creationId xmlns:a16="http://schemas.microsoft.com/office/drawing/2014/main" id="{9901508D-38C7-41A2-BCB1-84B6A9225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9" y="2713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" name="Oval 34">
                  <a:extLst>
                    <a:ext uri="{FF2B5EF4-FFF2-40B4-BE49-F238E27FC236}">
                      <a16:creationId xmlns:a16="http://schemas.microsoft.com/office/drawing/2014/main" id="{23040D4C-D139-4D38-8323-A9C0FD4BA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3" y="261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6" name="Oval 35">
                  <a:extLst>
                    <a:ext uri="{FF2B5EF4-FFF2-40B4-BE49-F238E27FC236}">
                      <a16:creationId xmlns:a16="http://schemas.microsoft.com/office/drawing/2014/main" id="{FFB7B2FD-698D-49A0-B937-EC563C682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116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7" name="Oval 36">
                  <a:extLst>
                    <a:ext uri="{FF2B5EF4-FFF2-40B4-BE49-F238E27FC236}">
                      <a16:creationId xmlns:a16="http://schemas.microsoft.com/office/drawing/2014/main" id="{33B5A019-5C60-495F-800C-088D3C1F6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1" y="120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8" name="Oval 37">
                  <a:extLst>
                    <a:ext uri="{FF2B5EF4-FFF2-40B4-BE49-F238E27FC236}">
                      <a16:creationId xmlns:a16="http://schemas.microsoft.com/office/drawing/2014/main" id="{BCB8D28C-4E92-49CB-A15C-617D46A2CA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1" y="144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9" name="Oval 38">
                  <a:extLst>
                    <a:ext uri="{FF2B5EF4-FFF2-40B4-BE49-F238E27FC236}">
                      <a16:creationId xmlns:a16="http://schemas.microsoft.com/office/drawing/2014/main" id="{49AF22FF-39F2-4428-BCBD-C6499D867F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3" y="1641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0" name="Oval 39">
                  <a:extLst>
                    <a:ext uri="{FF2B5EF4-FFF2-40B4-BE49-F238E27FC236}">
                      <a16:creationId xmlns:a16="http://schemas.microsoft.com/office/drawing/2014/main" id="{B27BEE7E-4AED-4666-A522-D6CF8A14B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1" y="1505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71" name="Group 40">
                <a:extLst>
                  <a:ext uri="{FF2B5EF4-FFF2-40B4-BE49-F238E27FC236}">
                    <a16:creationId xmlns:a16="http://schemas.microsoft.com/office/drawing/2014/main" id="{0D89103C-8BDA-48EF-845B-94265F2CA5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833"/>
                <a:ext cx="1857" cy="1711"/>
                <a:chOff x="241" y="833"/>
                <a:chExt cx="1808" cy="1751"/>
              </a:xfrm>
            </p:grpSpPr>
            <p:cxnSp>
              <p:nvCxnSpPr>
                <p:cNvPr id="72" name="AutoShape 41">
                  <a:extLst>
                    <a:ext uri="{FF2B5EF4-FFF2-40B4-BE49-F238E27FC236}">
                      <a16:creationId xmlns:a16="http://schemas.microsoft.com/office/drawing/2014/main" id="{77FEF48E-FEB6-4F92-9E74-A67474CC84DA}"/>
                    </a:ext>
                  </a:extLst>
                </p:cNvPr>
                <p:cNvCxnSpPr>
                  <a:cxnSpLocks noChangeShapeType="1"/>
                  <a:stCxn id="104" idx="6"/>
                  <a:endCxn id="96" idx="2"/>
                </p:cNvCxnSpPr>
                <p:nvPr/>
              </p:nvCxnSpPr>
              <p:spPr bwMode="auto">
                <a:xfrm flipV="1">
                  <a:off x="1200" y="833"/>
                  <a:ext cx="241" cy="40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" name="AutoShape 42">
                  <a:extLst>
                    <a:ext uri="{FF2B5EF4-FFF2-40B4-BE49-F238E27FC236}">
                      <a16:creationId xmlns:a16="http://schemas.microsoft.com/office/drawing/2014/main" id="{DB453762-11B4-4B9D-83F4-C7843EB1E9D8}"/>
                    </a:ext>
                  </a:extLst>
                </p:cNvPr>
                <p:cNvCxnSpPr>
                  <a:cxnSpLocks noChangeShapeType="1"/>
                  <a:stCxn id="96" idx="5"/>
                  <a:endCxn id="98" idx="2"/>
                </p:cNvCxnSpPr>
                <p:nvPr/>
              </p:nvCxnSpPr>
              <p:spPr bwMode="auto">
                <a:xfrm>
                  <a:off x="1481" y="849"/>
                  <a:ext cx="320" cy="232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" name="AutoShape 43">
                  <a:extLst>
                    <a:ext uri="{FF2B5EF4-FFF2-40B4-BE49-F238E27FC236}">
                      <a16:creationId xmlns:a16="http://schemas.microsoft.com/office/drawing/2014/main" id="{9E227EC8-D50C-437D-8824-078DD70F2E96}"/>
                    </a:ext>
                  </a:extLst>
                </p:cNvPr>
                <p:cNvCxnSpPr>
                  <a:cxnSpLocks noChangeShapeType="1"/>
                  <a:stCxn id="98" idx="3"/>
                  <a:endCxn id="118" idx="7"/>
                </p:cNvCxnSpPr>
                <p:nvPr/>
              </p:nvCxnSpPr>
              <p:spPr bwMode="auto">
                <a:xfrm flipH="1">
                  <a:off x="1737" y="1097"/>
                  <a:ext cx="71" cy="119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" name="AutoShape 44">
                  <a:extLst>
                    <a:ext uri="{FF2B5EF4-FFF2-40B4-BE49-F238E27FC236}">
                      <a16:creationId xmlns:a16="http://schemas.microsoft.com/office/drawing/2014/main" id="{307E8F84-5155-4D34-B239-C0030AC43815}"/>
                    </a:ext>
                  </a:extLst>
                </p:cNvPr>
                <p:cNvCxnSpPr>
                  <a:cxnSpLocks noChangeShapeType="1"/>
                  <a:stCxn id="99" idx="3"/>
                  <a:endCxn id="97" idx="7"/>
                </p:cNvCxnSpPr>
                <p:nvPr/>
              </p:nvCxnSpPr>
              <p:spPr bwMode="auto">
                <a:xfrm flipH="1">
                  <a:off x="1225" y="2321"/>
                  <a:ext cx="407" cy="263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" name="AutoShape 45">
                  <a:extLst>
                    <a:ext uri="{FF2B5EF4-FFF2-40B4-BE49-F238E27FC236}">
                      <a16:creationId xmlns:a16="http://schemas.microsoft.com/office/drawing/2014/main" id="{DE7CE886-90F5-4465-92BE-D3AFFA49F094}"/>
                    </a:ext>
                  </a:extLst>
                </p:cNvPr>
                <p:cNvCxnSpPr>
                  <a:cxnSpLocks noChangeShapeType="1"/>
                  <a:stCxn id="100" idx="5"/>
                  <a:endCxn id="110" idx="1"/>
                </p:cNvCxnSpPr>
                <p:nvPr/>
              </p:nvCxnSpPr>
              <p:spPr bwMode="auto">
                <a:xfrm>
                  <a:off x="1921" y="1641"/>
                  <a:ext cx="95" cy="95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" name="AutoShape 46">
                  <a:extLst>
                    <a:ext uri="{FF2B5EF4-FFF2-40B4-BE49-F238E27FC236}">
                      <a16:creationId xmlns:a16="http://schemas.microsoft.com/office/drawing/2014/main" id="{D8F8D150-5674-4385-B56A-FA4C6A0C22A3}"/>
                    </a:ext>
                  </a:extLst>
                </p:cNvPr>
                <p:cNvCxnSpPr>
                  <a:cxnSpLocks noChangeShapeType="1"/>
                  <a:stCxn id="110" idx="5"/>
                  <a:endCxn id="103" idx="0"/>
                </p:cNvCxnSpPr>
                <p:nvPr/>
              </p:nvCxnSpPr>
              <p:spPr bwMode="auto">
                <a:xfrm flipH="1">
                  <a:off x="1833" y="1769"/>
                  <a:ext cx="216" cy="480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" name="AutoShape 47">
                  <a:extLst>
                    <a:ext uri="{FF2B5EF4-FFF2-40B4-BE49-F238E27FC236}">
                      <a16:creationId xmlns:a16="http://schemas.microsoft.com/office/drawing/2014/main" id="{63B621EA-0295-4860-9127-63CFA84A6F9D}"/>
                    </a:ext>
                  </a:extLst>
                </p:cNvPr>
                <p:cNvCxnSpPr>
                  <a:cxnSpLocks noChangeShapeType="1"/>
                  <a:stCxn id="115" idx="3"/>
                  <a:endCxn id="97" idx="0"/>
                </p:cNvCxnSpPr>
                <p:nvPr/>
              </p:nvCxnSpPr>
              <p:spPr bwMode="auto">
                <a:xfrm flipH="1">
                  <a:off x="1209" y="2417"/>
                  <a:ext cx="127" cy="160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" name="AutoShape 48">
                  <a:extLst>
                    <a:ext uri="{FF2B5EF4-FFF2-40B4-BE49-F238E27FC236}">
                      <a16:creationId xmlns:a16="http://schemas.microsoft.com/office/drawing/2014/main" id="{407057C4-EABC-4875-9EC8-46545737A45B}"/>
                    </a:ext>
                  </a:extLst>
                </p:cNvPr>
                <p:cNvCxnSpPr>
                  <a:cxnSpLocks noChangeShapeType="1"/>
                  <a:stCxn id="118" idx="5"/>
                  <a:endCxn id="100" idx="1"/>
                </p:cNvCxnSpPr>
                <p:nvPr/>
              </p:nvCxnSpPr>
              <p:spPr bwMode="auto">
                <a:xfrm>
                  <a:off x="1737" y="1249"/>
                  <a:ext cx="151" cy="359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" name="AutoShape 49">
                  <a:extLst>
                    <a:ext uri="{FF2B5EF4-FFF2-40B4-BE49-F238E27FC236}">
                      <a16:creationId xmlns:a16="http://schemas.microsoft.com/office/drawing/2014/main" id="{04693118-9B45-4C52-A350-C601FB7A478C}"/>
                    </a:ext>
                  </a:extLst>
                </p:cNvPr>
                <p:cNvCxnSpPr>
                  <a:cxnSpLocks noChangeShapeType="1"/>
                  <a:stCxn id="103" idx="2"/>
                  <a:endCxn id="99" idx="6"/>
                </p:cNvCxnSpPr>
                <p:nvPr/>
              </p:nvCxnSpPr>
              <p:spPr bwMode="auto">
                <a:xfrm flipH="1">
                  <a:off x="1672" y="2273"/>
                  <a:ext cx="137" cy="32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" name="AutoShape 50">
                  <a:extLst>
                    <a:ext uri="{FF2B5EF4-FFF2-40B4-BE49-F238E27FC236}">
                      <a16:creationId xmlns:a16="http://schemas.microsoft.com/office/drawing/2014/main" id="{D1C55520-4D85-49D5-AA71-787EF34ACF24}"/>
                    </a:ext>
                  </a:extLst>
                </p:cNvPr>
                <p:cNvCxnSpPr>
                  <a:cxnSpLocks noChangeShapeType="1"/>
                  <a:stCxn id="113" idx="6"/>
                  <a:endCxn id="101" idx="1"/>
                </p:cNvCxnSpPr>
                <p:nvPr/>
              </p:nvCxnSpPr>
              <p:spPr bwMode="auto">
                <a:xfrm>
                  <a:off x="568" y="2249"/>
                  <a:ext cx="208" cy="95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" name="AutoShape 51">
                  <a:extLst>
                    <a:ext uri="{FF2B5EF4-FFF2-40B4-BE49-F238E27FC236}">
                      <a16:creationId xmlns:a16="http://schemas.microsoft.com/office/drawing/2014/main" id="{FDC071B7-55DE-4C53-9EE5-B472EE7699D2}"/>
                    </a:ext>
                  </a:extLst>
                </p:cNvPr>
                <p:cNvCxnSpPr>
                  <a:cxnSpLocks noChangeShapeType="1"/>
                  <a:stCxn id="111" idx="5"/>
                  <a:endCxn id="112" idx="1"/>
                </p:cNvCxnSpPr>
                <p:nvPr/>
              </p:nvCxnSpPr>
              <p:spPr bwMode="auto">
                <a:xfrm>
                  <a:off x="257" y="1809"/>
                  <a:ext cx="239" cy="167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 type="stealth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" name="AutoShape 52">
                  <a:extLst>
                    <a:ext uri="{FF2B5EF4-FFF2-40B4-BE49-F238E27FC236}">
                      <a16:creationId xmlns:a16="http://schemas.microsoft.com/office/drawing/2014/main" id="{CE864043-CE69-4A58-96CA-A2BE6CCA2026}"/>
                    </a:ext>
                  </a:extLst>
                </p:cNvPr>
                <p:cNvCxnSpPr>
                  <a:cxnSpLocks noChangeShapeType="1"/>
                  <a:stCxn id="111" idx="0"/>
                  <a:endCxn id="107" idx="3"/>
                </p:cNvCxnSpPr>
                <p:nvPr/>
              </p:nvCxnSpPr>
              <p:spPr bwMode="auto">
                <a:xfrm flipV="1">
                  <a:off x="241" y="1521"/>
                  <a:ext cx="143" cy="248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AutoShape 53">
                  <a:extLst>
                    <a:ext uri="{FF2B5EF4-FFF2-40B4-BE49-F238E27FC236}">
                      <a16:creationId xmlns:a16="http://schemas.microsoft.com/office/drawing/2014/main" id="{4BD04ED4-7DEC-484A-8992-B5E3FFE5FF45}"/>
                    </a:ext>
                  </a:extLst>
                </p:cNvPr>
                <p:cNvCxnSpPr>
                  <a:cxnSpLocks noChangeShapeType="1"/>
                  <a:stCxn id="106" idx="5"/>
                  <a:endCxn id="107" idx="0"/>
                </p:cNvCxnSpPr>
                <p:nvPr/>
              </p:nvCxnSpPr>
              <p:spPr bwMode="auto">
                <a:xfrm>
                  <a:off x="361" y="1377"/>
                  <a:ext cx="40" cy="104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" name="AutoShape 54">
                  <a:extLst>
                    <a:ext uri="{FF2B5EF4-FFF2-40B4-BE49-F238E27FC236}">
                      <a16:creationId xmlns:a16="http://schemas.microsoft.com/office/drawing/2014/main" id="{1B167854-0139-448C-9866-EB82C8396BF6}"/>
                    </a:ext>
                  </a:extLst>
                </p:cNvPr>
                <p:cNvCxnSpPr>
                  <a:cxnSpLocks noChangeShapeType="1"/>
                  <a:stCxn id="101" idx="6"/>
                  <a:endCxn id="115" idx="2"/>
                </p:cNvCxnSpPr>
                <p:nvPr/>
              </p:nvCxnSpPr>
              <p:spPr bwMode="auto">
                <a:xfrm>
                  <a:off x="816" y="2361"/>
                  <a:ext cx="513" cy="40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" name="AutoShape 55">
                  <a:extLst>
                    <a:ext uri="{FF2B5EF4-FFF2-40B4-BE49-F238E27FC236}">
                      <a16:creationId xmlns:a16="http://schemas.microsoft.com/office/drawing/2014/main" id="{73754273-3B41-493C-B09A-846DE47CB26C}"/>
                    </a:ext>
                  </a:extLst>
                </p:cNvPr>
                <p:cNvCxnSpPr>
                  <a:cxnSpLocks noChangeShapeType="1"/>
                  <a:stCxn id="94" idx="3"/>
                  <a:endCxn id="106" idx="7"/>
                </p:cNvCxnSpPr>
                <p:nvPr/>
              </p:nvCxnSpPr>
              <p:spPr bwMode="auto">
                <a:xfrm flipH="1">
                  <a:off x="361" y="1065"/>
                  <a:ext cx="207" cy="279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AutoShape 56">
                  <a:extLst>
                    <a:ext uri="{FF2B5EF4-FFF2-40B4-BE49-F238E27FC236}">
                      <a16:creationId xmlns:a16="http://schemas.microsoft.com/office/drawing/2014/main" id="{CCAF6DA7-F774-4800-A5A7-9F0B9CAC8135}"/>
                    </a:ext>
                  </a:extLst>
                </p:cNvPr>
                <p:cNvCxnSpPr>
                  <a:cxnSpLocks noChangeShapeType="1"/>
                  <a:stCxn id="94" idx="0"/>
                  <a:endCxn id="117" idx="2"/>
                </p:cNvCxnSpPr>
                <p:nvPr/>
              </p:nvCxnSpPr>
              <p:spPr bwMode="auto">
                <a:xfrm flipV="1">
                  <a:off x="585" y="993"/>
                  <a:ext cx="232" cy="32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" name="AutoShape 57">
                  <a:extLst>
                    <a:ext uri="{FF2B5EF4-FFF2-40B4-BE49-F238E27FC236}">
                      <a16:creationId xmlns:a16="http://schemas.microsoft.com/office/drawing/2014/main" id="{708E70B1-10FF-438F-B5A7-369D335B660B}"/>
                    </a:ext>
                  </a:extLst>
                </p:cNvPr>
                <p:cNvCxnSpPr>
                  <a:cxnSpLocks noChangeShapeType="1"/>
                  <a:stCxn id="117" idx="6"/>
                  <a:endCxn id="104" idx="3"/>
                </p:cNvCxnSpPr>
                <p:nvPr/>
              </p:nvCxnSpPr>
              <p:spPr bwMode="auto">
                <a:xfrm flipV="1">
                  <a:off x="864" y="889"/>
                  <a:ext cx="296" cy="104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9" name="Oval 58">
                  <a:extLst>
                    <a:ext uri="{FF2B5EF4-FFF2-40B4-BE49-F238E27FC236}">
                      <a16:creationId xmlns:a16="http://schemas.microsoft.com/office/drawing/2014/main" id="{C437E17B-540C-40F5-9949-97AF973284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1257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0" name="Oval 59">
                  <a:extLst>
                    <a:ext uri="{FF2B5EF4-FFF2-40B4-BE49-F238E27FC236}">
                      <a16:creationId xmlns:a16="http://schemas.microsoft.com/office/drawing/2014/main" id="{BAAA4746-8F68-44A1-8DCD-FA1BF8F265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129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1" name="Text Box 63">
                  <a:extLst>
                    <a:ext uri="{FF2B5EF4-FFF2-40B4-BE49-F238E27FC236}">
                      <a16:creationId xmlns:a16="http://schemas.microsoft.com/office/drawing/2014/main" id="{0F78EC4B-C75B-4D5A-B3C4-E00B30F0DB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03" y="1559"/>
                  <a:ext cx="452" cy="6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fr-FR" altLang="en-US" sz="36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F</a:t>
                  </a:r>
                  <a:endParaRPr lang="fr-FR" altLang="en-US" sz="28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92" name="AutoShape 64">
                  <a:extLst>
                    <a:ext uri="{FF2B5EF4-FFF2-40B4-BE49-F238E27FC236}">
                      <a16:creationId xmlns:a16="http://schemas.microsoft.com/office/drawing/2014/main" id="{2F7D50BC-52F9-44D6-AC8A-96BAC78B7967}"/>
                    </a:ext>
                  </a:extLst>
                </p:cNvPr>
                <p:cNvCxnSpPr>
                  <a:cxnSpLocks noChangeShapeType="1"/>
                  <a:stCxn id="112" idx="4"/>
                  <a:endCxn id="113" idx="1"/>
                </p:cNvCxnSpPr>
                <p:nvPr/>
              </p:nvCxnSpPr>
              <p:spPr bwMode="auto">
                <a:xfrm>
                  <a:off x="513" y="2016"/>
                  <a:ext cx="15" cy="216"/>
                </a:xfrm>
                <a:prstGeom prst="straightConnector1">
                  <a:avLst/>
                </a:prstGeom>
                <a:noFill/>
                <a:ln w="38100">
                  <a:solidFill>
                    <a:srgbClr val="66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B7A6BCF3-CB50-404A-9FB2-6A3493CD801B}"/>
                </a:ext>
              </a:extLst>
            </p:cNvPr>
            <p:cNvSpPr txBox="1"/>
            <p:nvPr/>
          </p:nvSpPr>
          <p:spPr>
            <a:xfrm>
              <a:off x="1080495" y="3564407"/>
              <a:ext cx="1864404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Symbol" panose="05050102010706020507" pitchFamily="18" charset="2"/>
                <a:buChar char="j"/>
              </a:pPr>
              <a:r>
                <a:rPr lang="fr-FR" sz="2000" dirty="0">
                  <a:sym typeface="Symbol" panose="05050102010706020507" pitchFamily="18" charset="2"/>
                </a:rPr>
                <a:t>= 2</a:t>
              </a:r>
              <a:r>
                <a:rPr lang="fr-FR" sz="2000" dirty="0">
                  <a:latin typeface="Symbol" panose="05050102010706020507" pitchFamily="18" charset="2"/>
                  <a:sym typeface="Symbol" panose="05050102010706020507" pitchFamily="18" charset="2"/>
                </a:rPr>
                <a:t>p F/F</a:t>
              </a:r>
              <a:r>
                <a:rPr lang="fr-FR" sz="2000" baseline="-25000" dirty="0">
                  <a:latin typeface="Symbol" panose="05050102010706020507" pitchFamily="18" charset="2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E45580F-BF54-41F1-9233-F688D4EC9235}"/>
                </a:ext>
              </a:extLst>
            </p:cNvPr>
            <p:cNvSpPr txBox="1"/>
            <p:nvPr/>
          </p:nvSpPr>
          <p:spPr>
            <a:xfrm>
              <a:off x="1376930" y="4010720"/>
              <a:ext cx="982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Symbol" panose="05050102010706020507" pitchFamily="18" charset="2"/>
                  <a:sym typeface="Symbol" panose="05050102010706020507" pitchFamily="18" charset="2"/>
                </a:rPr>
                <a:t>F</a:t>
              </a:r>
              <a:r>
                <a:rPr lang="fr-FR" baseline="-25000" dirty="0">
                  <a:latin typeface="Symbol" panose="05050102010706020507" pitchFamily="18" charset="2"/>
                  <a:sym typeface="Symbol" panose="05050102010706020507" pitchFamily="18" charset="2"/>
                </a:rPr>
                <a:t>0</a:t>
              </a:r>
              <a:r>
                <a:rPr lang="fr-FR" dirty="0">
                  <a:sym typeface="Symbol" panose="05050102010706020507" pitchFamily="18" charset="2"/>
                </a:rPr>
                <a:t> = h/e</a:t>
              </a:r>
              <a:endParaRPr lang="en-GB" dirty="0"/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87514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5A2A9E-A2D4-4A7A-9B2F-6F5A5B73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13"/>
            <a:ext cx="7408478" cy="63963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C563E0-BE8A-45B2-A9F1-DE4484EF2CC9}"/>
              </a:ext>
            </a:extLst>
          </p:cNvPr>
          <p:cNvSpPr txBox="1"/>
          <p:nvPr/>
        </p:nvSpPr>
        <p:spPr>
          <a:xfrm>
            <a:off x="7149365" y="1112520"/>
            <a:ext cx="5086392" cy="25237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Split Dirac points</a:t>
            </a:r>
          </a:p>
          <a:p>
            <a:endParaRPr lang="fr-FR" sz="2000" dirty="0">
              <a:solidFill>
                <a:schemeClr val="accent1"/>
              </a:solidFill>
            </a:endParaRPr>
          </a:p>
          <a:p>
            <a:r>
              <a:rPr lang="fr-FR" sz="2000" dirty="0" err="1">
                <a:solidFill>
                  <a:schemeClr val="accent1"/>
                </a:solidFill>
              </a:rPr>
              <a:t>Asymmettry</a:t>
            </a:r>
            <a:r>
              <a:rPr lang="fr-FR" sz="2000" dirty="0">
                <a:solidFill>
                  <a:schemeClr val="accent1"/>
                </a:solidFill>
              </a:rPr>
              <a:t> of </a:t>
            </a:r>
            <a:r>
              <a:rPr lang="fr-FR" sz="2000" dirty="0" err="1">
                <a:solidFill>
                  <a:schemeClr val="accent1"/>
                </a:solidFill>
              </a:rPr>
              <a:t>paramagnetic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peaks</a:t>
            </a:r>
            <a:endParaRPr lang="fr-FR" sz="2000" dirty="0">
              <a:solidFill>
                <a:schemeClr val="accent1"/>
              </a:solidFill>
            </a:endParaRPr>
          </a:p>
          <a:p>
            <a:r>
              <a:rPr lang="fr-FR" sz="2000" dirty="0" err="1">
                <a:solidFill>
                  <a:schemeClr val="accent1"/>
                </a:solidFill>
              </a:rPr>
              <a:t>Related</a:t>
            </a:r>
            <a:r>
              <a:rPr lang="fr-FR" sz="2000" dirty="0">
                <a:solidFill>
                  <a:schemeClr val="accent1"/>
                </a:solidFill>
              </a:rPr>
              <a:t> to </a:t>
            </a:r>
            <a:r>
              <a:rPr lang="fr-FR" sz="2000" dirty="0" err="1">
                <a:solidFill>
                  <a:schemeClr val="accent1"/>
                </a:solidFill>
              </a:rPr>
              <a:t>different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curvatures</a:t>
            </a:r>
            <a:r>
              <a:rPr lang="fr-FR" sz="2000" dirty="0">
                <a:solidFill>
                  <a:schemeClr val="accent1"/>
                </a:solidFill>
              </a:rPr>
              <a:t> at </a:t>
            </a:r>
            <a:r>
              <a:rPr lang="fr-FR" sz="2000" dirty="0" err="1">
                <a:solidFill>
                  <a:schemeClr val="accent1"/>
                </a:solidFill>
              </a:rPr>
              <a:t>saddle</a:t>
            </a:r>
            <a:r>
              <a:rPr lang="fr-FR" sz="2000" dirty="0">
                <a:solidFill>
                  <a:schemeClr val="accent1"/>
                </a:solidFill>
              </a:rPr>
              <a:t> points</a:t>
            </a:r>
          </a:p>
          <a:p>
            <a:endParaRPr lang="fr-FR" sz="2000" dirty="0">
              <a:solidFill>
                <a:schemeClr val="accent1"/>
              </a:solidFill>
            </a:endParaRPr>
          </a:p>
          <a:p>
            <a:r>
              <a:rPr lang="fr-FR" sz="2000" dirty="0">
                <a:solidFill>
                  <a:schemeClr val="accent1"/>
                </a:solidFill>
              </a:rPr>
              <a:t>Can </a:t>
            </a:r>
            <a:r>
              <a:rPr lang="fr-FR" sz="2000" dirty="0" err="1">
                <a:solidFill>
                  <a:schemeClr val="accent1"/>
                </a:solidFill>
              </a:rPr>
              <a:t>we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understand</a:t>
            </a:r>
            <a:r>
              <a:rPr lang="fr-FR" sz="2000" dirty="0">
                <a:solidFill>
                  <a:schemeClr val="accent1"/>
                </a:solidFill>
              </a:rPr>
              <a:t> the relative </a:t>
            </a:r>
            <a:r>
              <a:rPr lang="fr-FR" sz="2000" dirty="0" err="1">
                <a:solidFill>
                  <a:schemeClr val="accent1"/>
                </a:solidFill>
              </a:rPr>
              <a:t>order</a:t>
            </a:r>
            <a:r>
              <a:rPr lang="fr-FR" sz="2000" dirty="0">
                <a:solidFill>
                  <a:schemeClr val="accent1"/>
                </a:solidFill>
              </a:rPr>
              <a:t> of </a:t>
            </a:r>
          </a:p>
          <a:p>
            <a:r>
              <a:rPr lang="fr-FR" sz="2000" dirty="0">
                <a:solidFill>
                  <a:schemeClr val="accent1"/>
                </a:solidFill>
              </a:rPr>
              <a:t>magnitude of the </a:t>
            </a:r>
            <a:r>
              <a:rPr lang="fr-FR" sz="2000" dirty="0" err="1">
                <a:solidFill>
                  <a:schemeClr val="accent1"/>
                </a:solidFill>
              </a:rPr>
              <a:t>peaks</a:t>
            </a:r>
            <a:r>
              <a:rPr lang="fr-FR" sz="2000" dirty="0">
                <a:solidFill>
                  <a:schemeClr val="accent1"/>
                </a:solidFill>
              </a:rPr>
              <a:t>?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E441A1-CFEF-4526-BEDA-74E6B5D36D9F}"/>
              </a:ext>
            </a:extLst>
          </p:cNvPr>
          <p:cNvSpPr/>
          <p:nvPr/>
        </p:nvSpPr>
        <p:spPr>
          <a:xfrm>
            <a:off x="0" y="0"/>
            <a:ext cx="12280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chemeClr val="accent1"/>
                </a:solidFill>
              </a:rPr>
              <a:t>Determination</a:t>
            </a:r>
            <a:r>
              <a:rPr lang="fr-FR" sz="2400" dirty="0">
                <a:solidFill>
                  <a:schemeClr val="accent1"/>
                </a:solidFill>
              </a:rPr>
              <a:t> of the moiré </a:t>
            </a:r>
            <a:r>
              <a:rPr lang="fr-FR" sz="2400" dirty="0" err="1">
                <a:solidFill>
                  <a:schemeClr val="accent1"/>
                </a:solidFill>
              </a:rPr>
              <a:t>potential</a:t>
            </a:r>
            <a:r>
              <a:rPr lang="fr-FR" sz="2400" dirty="0">
                <a:solidFill>
                  <a:schemeClr val="accent1"/>
                </a:solidFill>
              </a:rPr>
              <a:t>  </a:t>
            </a:r>
            <a:r>
              <a:rPr lang="fr-FR" sz="2400" dirty="0" err="1">
                <a:solidFill>
                  <a:schemeClr val="accent1"/>
                </a:solidFill>
              </a:rPr>
              <a:t>from</a:t>
            </a:r>
            <a:r>
              <a:rPr lang="fr-FR" sz="2400" dirty="0">
                <a:solidFill>
                  <a:schemeClr val="accent1"/>
                </a:solidFill>
              </a:rPr>
              <a:t> the position of </a:t>
            </a:r>
            <a:r>
              <a:rPr lang="fr-FR" sz="2400" dirty="0" err="1">
                <a:solidFill>
                  <a:schemeClr val="accent1"/>
                </a:solidFill>
              </a:rPr>
              <a:t>diamagnetic</a:t>
            </a:r>
            <a:r>
              <a:rPr lang="fr-FR" sz="2400" dirty="0">
                <a:solidFill>
                  <a:schemeClr val="accent1"/>
                </a:solidFill>
              </a:rPr>
              <a:t> and </a:t>
            </a:r>
            <a:r>
              <a:rPr lang="fr-FR" sz="2400" dirty="0" err="1">
                <a:solidFill>
                  <a:schemeClr val="accent1"/>
                </a:solidFill>
              </a:rPr>
              <a:t>paramagnetic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peaks</a:t>
            </a: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E32F89-B462-4047-8276-30EB6479D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17" y="4394076"/>
            <a:ext cx="4196088" cy="10335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9EA662-3D29-4DB6-B783-184BF58C2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591" y="3781524"/>
            <a:ext cx="2150533" cy="4233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9466D5-D9F6-421B-897F-28FD91C4BFAA}"/>
              </a:ext>
            </a:extLst>
          </p:cNvPr>
          <p:cNvSpPr txBox="1"/>
          <p:nvPr/>
        </p:nvSpPr>
        <p:spPr>
          <a:xfrm>
            <a:off x="204462" y="1169978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Electron</a:t>
            </a:r>
          </a:p>
          <a:p>
            <a:r>
              <a:rPr lang="fr-FR" dirty="0"/>
              <a:t>bands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3A5F3-A9A5-4BC1-AE96-E1BF8E93E6B9}"/>
              </a:ext>
            </a:extLst>
          </p:cNvPr>
          <p:cNvSpPr txBox="1"/>
          <p:nvPr/>
        </p:nvSpPr>
        <p:spPr>
          <a:xfrm>
            <a:off x="72886" y="5041692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Hole bands</a:t>
            </a:r>
          </a:p>
          <a:p>
            <a:r>
              <a:rPr lang="fr-FR" dirty="0"/>
              <a:t>bands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E0856-9990-4A33-BFAE-6EA79D7C33DE}"/>
              </a:ext>
            </a:extLst>
          </p:cNvPr>
          <p:cNvSpPr/>
          <p:nvPr/>
        </p:nvSpPr>
        <p:spPr>
          <a:xfrm>
            <a:off x="9739423" y="3877340"/>
            <a:ext cx="207701" cy="248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23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4158"/>
          <a:stretch/>
        </p:blipFill>
        <p:spPr>
          <a:xfrm>
            <a:off x="177831" y="1283234"/>
            <a:ext cx="4706572" cy="507258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59" y="1400077"/>
            <a:ext cx="4860973" cy="48731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BF7ACF-43B7-4D6C-A3C9-6B01A78DF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599" y="1500053"/>
            <a:ext cx="4706572" cy="4838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752A592-6377-491B-884E-F82495159A1F}"/>
                  </a:ext>
                </a:extLst>
              </p:cNvPr>
              <p:cNvSpPr txBox="1"/>
              <p:nvPr/>
            </p:nvSpPr>
            <p:spPr>
              <a:xfrm>
                <a:off x="2255141" y="897211"/>
                <a:ext cx="7074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𝐵𝑎𝑛𝑑</m:t>
                    </m:r>
                    <m:r>
                      <a:rPr lang="fr-FR" sz="200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20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2000" i="1" baseline="-2500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𝑡𝑀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=−23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𝑚𝑒𝑣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𝑚𝑥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=− </m:t>
                    </m:r>
                  </m:oMath>
                </a14:m>
                <a:r>
                  <a:rPr lang="en-GB" sz="2000" dirty="0"/>
                  <a:t>0.33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2000" i="1" baseline="-2500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=    0.01   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𝑚𝑒</m:t>
                    </m:r>
                  </m:oMath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752A592-6377-491B-884E-F82495159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41" y="897211"/>
                <a:ext cx="7074920" cy="400110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357F35EA-5EF4-4768-B2D6-3CBC27D89885}"/>
              </a:ext>
            </a:extLst>
          </p:cNvPr>
          <p:cNvSpPr txBox="1"/>
          <p:nvPr/>
        </p:nvSpPr>
        <p:spPr>
          <a:xfrm>
            <a:off x="1648589" y="61578"/>
            <a:ext cx="1046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Anisotropic</a:t>
            </a:r>
            <a:r>
              <a:rPr lang="fr-FR" sz="2800" dirty="0"/>
              <a:t>  satellite  Dirac  and </a:t>
            </a:r>
            <a:r>
              <a:rPr lang="fr-FR" sz="2800" dirty="0" err="1"/>
              <a:t>saddle</a:t>
            </a:r>
            <a:r>
              <a:rPr lang="fr-FR" sz="2800" dirty="0"/>
              <a:t> points</a:t>
            </a:r>
          </a:p>
          <a:p>
            <a:r>
              <a:rPr lang="fr-FR" sz="2000" dirty="0" err="1"/>
              <a:t>V</a:t>
            </a:r>
            <a:r>
              <a:rPr lang="fr-FR" sz="2000" baseline="-25000" dirty="0" err="1"/>
              <a:t>sx</a:t>
            </a:r>
            <a:r>
              <a:rPr lang="fr-FR" sz="2000" dirty="0"/>
              <a:t> </a:t>
            </a:r>
            <a:r>
              <a:rPr lang="fr-FR" sz="2000" dirty="0" err="1"/>
              <a:t>a</a:t>
            </a:r>
            <a:r>
              <a:rPr lang="fr-FR" sz="2000" baseline="-25000" dirty="0" err="1"/>
              <a:t>M</a:t>
            </a:r>
            <a:r>
              <a:rPr lang="fr-FR" sz="2000" dirty="0"/>
              <a:t> </a:t>
            </a:r>
            <a:r>
              <a:rPr lang="fr-FR" sz="2000" dirty="0" err="1"/>
              <a:t>t</a:t>
            </a:r>
            <a:r>
              <a:rPr lang="fr-FR" sz="2000" baseline="-25000" dirty="0" err="1"/>
              <a:t>M</a:t>
            </a:r>
            <a:r>
              <a:rPr lang="fr-FR" sz="2000" dirty="0"/>
              <a:t>/2h &lt;   </a:t>
            </a:r>
            <a:r>
              <a:rPr lang="fr-FR" sz="2000" dirty="0" err="1"/>
              <a:t>V</a:t>
            </a:r>
            <a:r>
              <a:rPr lang="fr-FR" sz="2000" baseline="-25000" dirty="0" err="1"/>
              <a:t>sy</a:t>
            </a:r>
            <a:r>
              <a:rPr lang="fr-FR" sz="2000" baseline="-25000" dirty="0"/>
              <a:t>    </a:t>
            </a:r>
            <a:r>
              <a:rPr lang="fr-FR" sz="2000" dirty="0"/>
              <a:t>~  V</a:t>
            </a:r>
            <a:r>
              <a:rPr lang="fr-FR" sz="2000" baseline="-25000" dirty="0"/>
              <a:t>F</a:t>
            </a:r>
            <a:r>
              <a:rPr lang="fr-FR" sz="2000" dirty="0"/>
              <a:t> (</a:t>
            </a:r>
            <a:r>
              <a:rPr lang="fr-FR" sz="2000" dirty="0" err="1"/>
              <a:t>graphene</a:t>
            </a:r>
            <a:r>
              <a:rPr lang="fr-FR" sz="2000" dirty="0"/>
              <a:t>)</a:t>
            </a:r>
            <a:endParaRPr lang="en-GB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26847-B7D4-41C7-8D39-6F2E0DEE9B5F}"/>
              </a:ext>
            </a:extLst>
          </p:cNvPr>
          <p:cNvSpPr/>
          <p:nvPr/>
        </p:nvSpPr>
        <p:spPr>
          <a:xfrm>
            <a:off x="5792601" y="6414285"/>
            <a:ext cx="2515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F. </a:t>
            </a:r>
            <a:r>
              <a:rPr lang="fr-FR" dirty="0" err="1"/>
              <a:t>Piechon</a:t>
            </a:r>
            <a:r>
              <a:rPr lang="fr-FR" dirty="0"/>
              <a:t> and J.N. Fuchs</a:t>
            </a:r>
            <a:endParaRPr lang="en-GB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0BDB9E6-1675-4D65-B924-C25217B78DAA}"/>
              </a:ext>
            </a:extLst>
          </p:cNvPr>
          <p:cNvCxnSpPr/>
          <p:nvPr/>
        </p:nvCxnSpPr>
        <p:spPr>
          <a:xfrm>
            <a:off x="7155558" y="3751042"/>
            <a:ext cx="7052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C609957-D9AA-4628-9438-111B7B5FBC7D}"/>
              </a:ext>
            </a:extLst>
          </p:cNvPr>
          <p:cNvCxnSpPr>
            <a:cxnSpLocks/>
          </p:cNvCxnSpPr>
          <p:nvPr/>
        </p:nvCxnSpPr>
        <p:spPr>
          <a:xfrm flipV="1">
            <a:off x="6955506" y="2961534"/>
            <a:ext cx="520039" cy="55008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1EAC7F6-F14F-4069-9DEF-5D01BBB6E32E}"/>
              </a:ext>
            </a:extLst>
          </p:cNvPr>
          <p:cNvCxnSpPr>
            <a:cxnSpLocks/>
          </p:cNvCxnSpPr>
          <p:nvPr/>
        </p:nvCxnSpPr>
        <p:spPr>
          <a:xfrm>
            <a:off x="7635323" y="3034103"/>
            <a:ext cx="312632" cy="575856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365A906-9140-493B-B6ED-611D791C6B64}"/>
              </a:ext>
            </a:extLst>
          </p:cNvPr>
          <p:cNvSpPr/>
          <p:nvPr/>
        </p:nvSpPr>
        <p:spPr>
          <a:xfrm>
            <a:off x="7287981" y="3236576"/>
            <a:ext cx="37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K</a:t>
            </a:r>
            <a:r>
              <a:rPr lang="fr-FR" baseline="-25000" dirty="0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B2B95-9F1B-44B2-BB55-80898F7761A7}"/>
              </a:ext>
            </a:extLst>
          </p:cNvPr>
          <p:cNvSpPr/>
          <p:nvPr/>
        </p:nvSpPr>
        <p:spPr>
          <a:xfrm>
            <a:off x="5271183" y="2314389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</a:t>
            </a:r>
            <a:r>
              <a:rPr lang="fr-FR" baseline="-25000" dirty="0" err="1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2F23E4A-221D-44DC-82E4-E8AB3C110C9F}"/>
              </a:ext>
            </a:extLst>
          </p:cNvPr>
          <p:cNvCxnSpPr/>
          <p:nvPr/>
        </p:nvCxnSpPr>
        <p:spPr>
          <a:xfrm>
            <a:off x="5723551" y="1985818"/>
            <a:ext cx="1326894" cy="8305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3F6B2A5-E180-4737-BC5E-920FFAF76317}"/>
              </a:ext>
            </a:extLst>
          </p:cNvPr>
          <p:cNvCxnSpPr>
            <a:cxnSpLocks/>
          </p:cNvCxnSpPr>
          <p:nvPr/>
        </p:nvCxnSpPr>
        <p:spPr>
          <a:xfrm flipV="1">
            <a:off x="5792601" y="1438404"/>
            <a:ext cx="370501" cy="6998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09445F2-9E29-404C-A7CD-A464CC917985}"/>
              </a:ext>
            </a:extLst>
          </p:cNvPr>
          <p:cNvSpPr txBox="1"/>
          <p:nvPr/>
        </p:nvSpPr>
        <p:spPr>
          <a:xfrm>
            <a:off x="6299200" y="191192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F25592-6DA4-40DF-B615-0F956A9C55D1}"/>
              </a:ext>
            </a:extLst>
          </p:cNvPr>
          <p:cNvSpPr txBox="1"/>
          <p:nvPr/>
        </p:nvSpPr>
        <p:spPr>
          <a:xfrm>
            <a:off x="5691999" y="159339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F57C70-448A-4587-9FFB-EE4C2902EEC9}"/>
              </a:ext>
            </a:extLst>
          </p:cNvPr>
          <p:cNvSpPr/>
          <p:nvPr/>
        </p:nvSpPr>
        <p:spPr>
          <a:xfrm>
            <a:off x="3318736" y="1801152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</a:t>
            </a:r>
            <a:r>
              <a:rPr lang="fr-FR" baseline="-25000" dirty="0" err="1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6B178D-BD67-4C02-A161-F2D424E9C5C3}"/>
              </a:ext>
            </a:extLst>
          </p:cNvPr>
          <p:cNvSpPr/>
          <p:nvPr/>
        </p:nvSpPr>
        <p:spPr>
          <a:xfrm>
            <a:off x="4052629" y="2664771"/>
            <a:ext cx="37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K</a:t>
            </a:r>
            <a:r>
              <a:rPr lang="fr-FR" baseline="-25000" dirty="0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5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l="5348" t="2363" r="2111" b="4251"/>
          <a:stretch/>
        </p:blipFill>
        <p:spPr>
          <a:xfrm>
            <a:off x="4114240" y="1941573"/>
            <a:ext cx="4257168" cy="42571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8B400D-E2F8-411A-ABCC-56BD9BEF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91" y="1317363"/>
            <a:ext cx="4882261" cy="52217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51CEDE0-C10E-4C29-B310-B08C03BF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198" y="1457486"/>
            <a:ext cx="4531640" cy="5118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811B202-7567-4528-A97B-4FA3F9869028}"/>
                  </a:ext>
                </a:extLst>
              </p:cNvPr>
              <p:cNvSpPr txBox="1"/>
              <p:nvPr/>
            </p:nvSpPr>
            <p:spPr>
              <a:xfrm>
                <a:off x="4305022" y="814174"/>
                <a:ext cx="4290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𝐵𝑎𝑛𝑑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b="0" i="1" baseline="-2500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𝑡𝑀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=−23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𝑚𝑒𝑣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/>
                  <a:t>0.015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baseline="-2500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811B202-7567-4528-A97B-4FA3F9869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022" y="814174"/>
                <a:ext cx="4290918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BD0DC2F8-C604-4014-BC0E-387112BE284A}"/>
              </a:ext>
            </a:extLst>
          </p:cNvPr>
          <p:cNvSpPr txBox="1"/>
          <p:nvPr/>
        </p:nvSpPr>
        <p:spPr>
          <a:xfrm>
            <a:off x="1728682" y="74383"/>
            <a:ext cx="861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Very </a:t>
            </a:r>
            <a:r>
              <a:rPr lang="fr-FR" sz="2800" dirty="0" err="1"/>
              <a:t>anisotropic</a:t>
            </a:r>
            <a:r>
              <a:rPr lang="fr-FR" sz="2800" dirty="0"/>
              <a:t> </a:t>
            </a:r>
            <a:r>
              <a:rPr lang="fr-FR" sz="2800" dirty="0" err="1"/>
              <a:t>saddle</a:t>
            </a:r>
            <a:r>
              <a:rPr lang="fr-FR" sz="2800" dirty="0"/>
              <a:t> points  for E1 and H1 bands</a:t>
            </a:r>
            <a:endParaRPr lang="en-GB" sz="2800" dirty="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C0E0803-7828-41AB-9C90-33D8BEB7C6A5}"/>
              </a:ext>
            </a:extLst>
          </p:cNvPr>
          <p:cNvCxnSpPr/>
          <p:nvPr/>
        </p:nvCxnSpPr>
        <p:spPr>
          <a:xfrm>
            <a:off x="5890190" y="4078746"/>
            <a:ext cx="7052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rganigramme : Extraire 18">
            <a:extLst>
              <a:ext uri="{FF2B5EF4-FFF2-40B4-BE49-F238E27FC236}">
                <a16:creationId xmlns:a16="http://schemas.microsoft.com/office/drawing/2014/main" id="{238B4114-8289-4C7E-8457-F285034276B3}"/>
              </a:ext>
            </a:extLst>
          </p:cNvPr>
          <p:cNvSpPr/>
          <p:nvPr/>
        </p:nvSpPr>
        <p:spPr>
          <a:xfrm>
            <a:off x="9130651" y="1137787"/>
            <a:ext cx="45719" cy="45719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32A8B-FF28-46A5-8D11-C6D459543637}"/>
              </a:ext>
            </a:extLst>
          </p:cNvPr>
          <p:cNvSpPr/>
          <p:nvPr/>
        </p:nvSpPr>
        <p:spPr>
          <a:xfrm>
            <a:off x="7403198" y="6265671"/>
            <a:ext cx="4101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F. </a:t>
            </a:r>
            <a:r>
              <a:rPr lang="fr-FR" dirty="0" err="1"/>
              <a:t>Piechon</a:t>
            </a:r>
            <a:r>
              <a:rPr lang="fr-FR" dirty="0"/>
              <a:t> and J.N. Fuchs</a:t>
            </a:r>
          </a:p>
          <a:p>
            <a:r>
              <a:rPr lang="fr-FR" dirty="0" err="1"/>
              <a:t>Analytical</a:t>
            </a:r>
            <a:r>
              <a:rPr lang="fr-FR" dirty="0"/>
              <a:t> model    (</a:t>
            </a:r>
            <a:r>
              <a:rPr lang="fr-FR" dirty="0" err="1"/>
              <a:t>m</a:t>
            </a:r>
            <a:r>
              <a:rPr lang="fr-FR" baseline="-25000" dirty="0" err="1"/>
              <a:t>y</a:t>
            </a:r>
            <a:r>
              <a:rPr lang="fr-FR" dirty="0"/>
              <a:t> second </a:t>
            </a:r>
            <a:r>
              <a:rPr lang="fr-FR" dirty="0" err="1"/>
              <a:t>order</a:t>
            </a:r>
            <a:r>
              <a:rPr lang="fr-FR" dirty="0"/>
              <a:t> in </a:t>
            </a:r>
            <a:r>
              <a:rPr lang="fr-FR" dirty="0" err="1"/>
              <a:t>t</a:t>
            </a:r>
            <a:r>
              <a:rPr lang="fr-FR" baseline="-25000" dirty="0" err="1"/>
              <a:t>M</a:t>
            </a:r>
            <a:r>
              <a:rPr lang="fr-FR" dirty="0"/>
              <a:t>)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FA84-C37C-40EC-B99D-76290B069FA6}"/>
              </a:ext>
            </a:extLst>
          </p:cNvPr>
          <p:cNvSpPr/>
          <p:nvPr/>
        </p:nvSpPr>
        <p:spPr>
          <a:xfrm>
            <a:off x="6371017" y="1969857"/>
            <a:ext cx="394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K</a:t>
            </a:r>
            <a:r>
              <a:rPr lang="fr-FR" sz="2000" baseline="-25000" dirty="0">
                <a:solidFill>
                  <a:schemeClr val="bg1"/>
                </a:solidFill>
              </a:rPr>
              <a:t>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EB27B3-3159-4F8A-B9A6-6FE7395689D5}"/>
              </a:ext>
            </a:extLst>
          </p:cNvPr>
          <p:cNvSpPr/>
          <p:nvPr/>
        </p:nvSpPr>
        <p:spPr>
          <a:xfrm>
            <a:off x="3852654" y="1785191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</a:t>
            </a:r>
            <a:r>
              <a:rPr lang="fr-FR" baseline="-25000" dirty="0" err="1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20A8F3-A9D3-48A9-B887-95E97CBC5534}"/>
              </a:ext>
            </a:extLst>
          </p:cNvPr>
          <p:cNvSpPr/>
          <p:nvPr/>
        </p:nvSpPr>
        <p:spPr>
          <a:xfrm>
            <a:off x="6324738" y="3662613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</a:t>
            </a:r>
            <a:r>
              <a:rPr lang="fr-FR" baseline="-25000" dirty="0" err="1">
                <a:solidFill>
                  <a:schemeClr val="bg1"/>
                </a:solidFill>
              </a:rPr>
              <a:t>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BF8B3C-16FD-4332-BF91-0B4A8330363F}"/>
              </a:ext>
            </a:extLst>
          </p:cNvPr>
          <p:cNvSpPr/>
          <p:nvPr/>
        </p:nvSpPr>
        <p:spPr>
          <a:xfrm>
            <a:off x="4679627" y="2197207"/>
            <a:ext cx="394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K</a:t>
            </a:r>
            <a:r>
              <a:rPr lang="fr-FR" sz="2000" baseline="-25000" dirty="0">
                <a:solidFill>
                  <a:schemeClr val="bg1"/>
                </a:solidFill>
              </a:rPr>
              <a:t>S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4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A72B1C7-ED7C-40BB-A527-5B33517764C9}"/>
              </a:ext>
            </a:extLst>
          </p:cNvPr>
          <p:cNvGrpSpPr/>
          <p:nvPr/>
        </p:nvGrpSpPr>
        <p:grpSpPr>
          <a:xfrm>
            <a:off x="-472425" y="2265534"/>
            <a:ext cx="6754058" cy="4309533"/>
            <a:chOff x="-464930" y="1566587"/>
            <a:chExt cx="6908800" cy="430953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9B3F0A6-F1E8-468C-87BB-5DC4DB53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4930" y="1566587"/>
              <a:ext cx="6908800" cy="43095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36349E-2F4A-4C52-B06B-4D1A3D51A719}"/>
                </a:ext>
              </a:extLst>
            </p:cNvPr>
            <p:cNvSpPr/>
            <p:nvPr/>
          </p:nvSpPr>
          <p:spPr>
            <a:xfrm>
              <a:off x="821871" y="1970314"/>
              <a:ext cx="244929" cy="31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7EC1E2-BAF5-42E7-828E-7CF887068BAF}"/>
                </a:ext>
              </a:extLst>
            </p:cNvPr>
            <p:cNvSpPr/>
            <p:nvPr/>
          </p:nvSpPr>
          <p:spPr>
            <a:xfrm>
              <a:off x="3044659" y="1970314"/>
              <a:ext cx="244929" cy="31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0C9E560-F13A-4638-836D-302422B0092B}"/>
              </a:ext>
            </a:extLst>
          </p:cNvPr>
          <p:cNvGrpSpPr/>
          <p:nvPr/>
        </p:nvGrpSpPr>
        <p:grpSpPr>
          <a:xfrm>
            <a:off x="6376414" y="2348187"/>
            <a:ext cx="5537200" cy="3979333"/>
            <a:chOff x="6739756" y="1626757"/>
            <a:chExt cx="5537200" cy="397933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67E6099-6D22-4A16-A91F-F77E7CB6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9756" y="1626757"/>
              <a:ext cx="5537200" cy="39793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8C731B-9A10-4434-8708-B3B9E4D9F6D6}"/>
                </a:ext>
              </a:extLst>
            </p:cNvPr>
            <p:cNvSpPr/>
            <p:nvPr/>
          </p:nvSpPr>
          <p:spPr>
            <a:xfrm>
              <a:off x="7331528" y="1970314"/>
              <a:ext cx="244929" cy="31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52FC8-0729-4EFE-9ED7-D4CF6D0E5DA8}"/>
                </a:ext>
              </a:extLst>
            </p:cNvPr>
            <p:cNvSpPr/>
            <p:nvPr/>
          </p:nvSpPr>
          <p:spPr>
            <a:xfrm>
              <a:off x="9594550" y="1889480"/>
              <a:ext cx="244929" cy="31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6E28846-794E-45D5-BA3C-4CFDAA2CA0A5}"/>
              </a:ext>
            </a:extLst>
          </p:cNvPr>
          <p:cNvGrpSpPr/>
          <p:nvPr/>
        </p:nvGrpSpPr>
        <p:grpSpPr>
          <a:xfrm>
            <a:off x="-50237" y="14111"/>
            <a:ext cx="11573563" cy="2444275"/>
            <a:chOff x="-389886" y="66577"/>
            <a:chExt cx="10046941" cy="244427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033D895-ABE5-45A7-8B6F-7072404C3531}"/>
                </a:ext>
              </a:extLst>
            </p:cNvPr>
            <p:cNvSpPr txBox="1"/>
            <p:nvPr/>
          </p:nvSpPr>
          <p:spPr>
            <a:xfrm flipH="1">
              <a:off x="-389886" y="776560"/>
              <a:ext cx="85878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>
                  <a:solidFill>
                    <a:srgbClr val="0070C0"/>
                  </a:solidFill>
                </a:rPr>
                <a:t>Overlap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r>
                <a:rPr lang="fr-FR" sz="2400" dirty="0" err="1">
                  <a:solidFill>
                    <a:srgbClr val="0070C0"/>
                  </a:solidFill>
                </a:rPr>
                <a:t>between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r>
                <a:rPr lang="fr-FR" sz="2400" dirty="0" err="1">
                  <a:solidFill>
                    <a:srgbClr val="FF0000"/>
                  </a:solidFill>
                </a:rPr>
                <a:t>diamagnetic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r>
                <a:rPr lang="fr-FR" sz="2400" dirty="0" err="1">
                  <a:solidFill>
                    <a:srgbClr val="0070C0"/>
                  </a:solidFill>
                </a:rPr>
                <a:t>peaks</a:t>
              </a:r>
              <a:r>
                <a:rPr lang="fr-FR" sz="2400" dirty="0">
                  <a:solidFill>
                    <a:srgbClr val="0070C0"/>
                  </a:solidFill>
                </a:rPr>
                <a:t> at </a:t>
              </a:r>
              <a:r>
                <a:rPr lang="fr-FR" sz="2400" dirty="0" err="1">
                  <a:solidFill>
                    <a:srgbClr val="0070C0"/>
                  </a:solidFill>
                  <a:latin typeface="Symbol" panose="05050102010706020507" pitchFamily="18" charset="2"/>
                </a:rPr>
                <a:t>k</a:t>
              </a:r>
              <a:r>
                <a:rPr lang="fr-FR" sz="2400" baseline="-25000" dirty="0" err="1">
                  <a:solidFill>
                    <a:srgbClr val="0070C0"/>
                  </a:solidFill>
                </a:rPr>
                <a:t>S</a:t>
              </a:r>
              <a:r>
                <a:rPr lang="fr-FR" sz="2400" dirty="0">
                  <a:solidFill>
                    <a:srgbClr val="0070C0"/>
                  </a:solidFill>
                </a:rPr>
                <a:t> and m</a:t>
              </a:r>
              <a:r>
                <a:rPr lang="fr-FR" sz="2400" baseline="-25000" dirty="0">
                  <a:solidFill>
                    <a:srgbClr val="0070C0"/>
                  </a:solidFill>
                </a:rPr>
                <a:t>s</a:t>
              </a:r>
              <a:r>
                <a:rPr lang="fr-FR" sz="2400" dirty="0">
                  <a:solidFill>
                    <a:srgbClr val="0070C0"/>
                  </a:solidFill>
                </a:rPr>
                <a:t> (satellite Dirac points) </a:t>
              </a:r>
            </a:p>
            <a:p>
              <a:r>
                <a:rPr lang="fr-FR" sz="2400" dirty="0">
                  <a:solidFill>
                    <a:srgbClr val="0070C0"/>
                  </a:solidFill>
                </a:rPr>
                <a:t>and </a:t>
              </a:r>
              <a:r>
                <a:rPr lang="fr-FR" sz="2400" dirty="0" err="1"/>
                <a:t>paramagnetic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r>
                <a:rPr lang="fr-FR" sz="2400" dirty="0" err="1">
                  <a:solidFill>
                    <a:srgbClr val="0070C0"/>
                  </a:solidFill>
                </a:rPr>
                <a:t>peaks</a:t>
              </a:r>
              <a:r>
                <a:rPr lang="fr-FR" sz="2400" dirty="0">
                  <a:solidFill>
                    <a:srgbClr val="0070C0"/>
                  </a:solidFill>
                </a:rPr>
                <a:t> at </a:t>
              </a:r>
              <a:r>
                <a:rPr lang="fr-FR" sz="2400" dirty="0" err="1">
                  <a:solidFill>
                    <a:srgbClr val="0070C0"/>
                  </a:solidFill>
                </a:rPr>
                <a:t>saddle</a:t>
              </a:r>
              <a:r>
                <a:rPr lang="fr-FR" sz="2400" dirty="0">
                  <a:solidFill>
                    <a:srgbClr val="0070C0"/>
                  </a:solidFill>
                </a:rPr>
                <a:t> points </a:t>
              </a:r>
              <a:r>
                <a:rPr lang="fr-FR" sz="2400" dirty="0" err="1">
                  <a:solidFill>
                    <a:srgbClr val="0070C0"/>
                  </a:solidFill>
                </a:rPr>
                <a:t>between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r>
                <a:rPr lang="fr-FR" sz="2400" dirty="0" err="1">
                  <a:solidFill>
                    <a:srgbClr val="0070C0"/>
                  </a:solidFill>
                  <a:latin typeface="Symbol" panose="05050102010706020507" pitchFamily="18" charset="2"/>
                </a:rPr>
                <a:t>k</a:t>
              </a:r>
              <a:r>
                <a:rPr lang="fr-FR" sz="2400" baseline="-25000" dirty="0" err="1">
                  <a:solidFill>
                    <a:srgbClr val="0070C0"/>
                  </a:solidFill>
                </a:rPr>
                <a:t>S</a:t>
              </a:r>
              <a:r>
                <a:rPr lang="fr-FR" sz="2400" dirty="0">
                  <a:solidFill>
                    <a:srgbClr val="0070C0"/>
                  </a:solidFill>
                </a:rPr>
                <a:t> and m</a:t>
              </a:r>
              <a:r>
                <a:rPr lang="fr-FR" sz="2400" baseline="-25000" dirty="0">
                  <a:solidFill>
                    <a:srgbClr val="0070C0"/>
                  </a:solidFill>
                </a:rPr>
                <a:t>s</a:t>
              </a:r>
              <a:r>
                <a:rPr lang="fr-FR" sz="2400" dirty="0">
                  <a:solidFill>
                    <a:srgbClr val="0070C0"/>
                  </a:solidFill>
                </a:rPr>
                <a:t> 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3EA331B-513A-4857-A4D2-08AA5C8C3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158"/>
            <a:stretch/>
          </p:blipFill>
          <p:spPr>
            <a:xfrm>
              <a:off x="7630856" y="119042"/>
              <a:ext cx="2026199" cy="23918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3D6769-3BBE-49A7-93F3-CFC21C7F288B}"/>
                </a:ext>
              </a:extLst>
            </p:cNvPr>
            <p:cNvSpPr/>
            <p:nvPr/>
          </p:nvSpPr>
          <p:spPr>
            <a:xfrm>
              <a:off x="8441816" y="66577"/>
              <a:ext cx="4042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err="1">
                  <a:solidFill>
                    <a:schemeClr val="bg1"/>
                  </a:solidFill>
                  <a:latin typeface="Symbol" panose="05050102010706020507" pitchFamily="18" charset="2"/>
                </a:rPr>
                <a:t>k</a:t>
              </a:r>
              <a:r>
                <a:rPr lang="fr-FR" sz="2000" baseline="-25000" dirty="0" err="1">
                  <a:solidFill>
                    <a:schemeClr val="bg1"/>
                  </a:solidFill>
                </a:rPr>
                <a:t>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1D2F65-4779-41B7-9D03-24B8DFD36CE4}"/>
                </a:ext>
              </a:extLst>
            </p:cNvPr>
            <p:cNvSpPr/>
            <p:nvPr/>
          </p:nvSpPr>
          <p:spPr>
            <a:xfrm>
              <a:off x="8846094" y="252199"/>
              <a:ext cx="468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err="1">
                  <a:solidFill>
                    <a:schemeClr val="bg1"/>
                  </a:solidFill>
                </a:rPr>
                <a:t>m</a:t>
              </a:r>
              <a:r>
                <a:rPr lang="fr-FR" sz="2000" baseline="-25000" dirty="0" err="1">
                  <a:solidFill>
                    <a:schemeClr val="bg1"/>
                  </a:solidFill>
                </a:rPr>
                <a:t>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FC9F76C-1661-4AE3-9E6E-8600549F906A}"/>
              </a:ext>
            </a:extLst>
          </p:cNvPr>
          <p:cNvSpPr txBox="1"/>
          <p:nvPr/>
        </p:nvSpPr>
        <p:spPr>
          <a:xfrm flipH="1">
            <a:off x="1829547" y="3500202"/>
            <a:ext cx="84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</a:t>
            </a:r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76F8B8-A13F-4495-872A-63E61F0F7DD3}"/>
              </a:ext>
            </a:extLst>
          </p:cNvPr>
          <p:cNvSpPr txBox="1"/>
          <p:nvPr/>
        </p:nvSpPr>
        <p:spPr>
          <a:xfrm flipH="1">
            <a:off x="1915160" y="5482760"/>
            <a:ext cx="67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F78674-A085-488D-A96C-AABFBB366422}"/>
              </a:ext>
            </a:extLst>
          </p:cNvPr>
          <p:cNvSpPr txBox="1"/>
          <p:nvPr/>
        </p:nvSpPr>
        <p:spPr>
          <a:xfrm flipH="1">
            <a:off x="7992852" y="3158138"/>
            <a:ext cx="84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6F325C-E534-443A-B66B-DD9CED16EB8A}"/>
              </a:ext>
            </a:extLst>
          </p:cNvPr>
          <p:cNvSpPr txBox="1"/>
          <p:nvPr/>
        </p:nvSpPr>
        <p:spPr>
          <a:xfrm flipH="1">
            <a:off x="7992033" y="5230436"/>
            <a:ext cx="67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E9495E-4109-46AE-AEAF-3BB6B0446BBA}"/>
              </a:ext>
            </a:extLst>
          </p:cNvPr>
          <p:cNvSpPr/>
          <p:nvPr/>
        </p:nvSpPr>
        <p:spPr>
          <a:xfrm>
            <a:off x="11025499" y="445231"/>
            <a:ext cx="465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Symbol" panose="05050102010706020507" pitchFamily="18" charset="2"/>
              </a:rPr>
              <a:t>k</a:t>
            </a:r>
            <a:r>
              <a:rPr lang="fr-FR" sz="2000" baseline="-25000" dirty="0" err="1">
                <a:solidFill>
                  <a:schemeClr val="bg1"/>
                </a:solidFill>
              </a:rPr>
              <a:t>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5DC98-F0B8-42FE-9E24-358FD6B7BCF2}"/>
              </a:ext>
            </a:extLst>
          </p:cNvPr>
          <p:cNvSpPr/>
          <p:nvPr/>
        </p:nvSpPr>
        <p:spPr>
          <a:xfrm>
            <a:off x="2105799" y="2695172"/>
            <a:ext cx="846196" cy="17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55AEFD-2F07-4A50-9531-3C96E6A3B26A}"/>
              </a:ext>
            </a:extLst>
          </p:cNvPr>
          <p:cNvSpPr txBox="1"/>
          <p:nvPr/>
        </p:nvSpPr>
        <p:spPr>
          <a:xfrm flipH="1">
            <a:off x="115393" y="1606256"/>
            <a:ext cx="898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Energy positions and  relative amplitude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peaks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on the moiré pot.  </a:t>
            </a:r>
            <a:r>
              <a:rPr lang="fr-FR" dirty="0" err="1"/>
              <a:t>t</a:t>
            </a:r>
            <a:r>
              <a:rPr lang="fr-FR" baseline="-25000" dirty="0" err="1"/>
              <a:t>M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4BC19A-478A-4D1B-8D56-F247E246435D}"/>
              </a:ext>
            </a:extLst>
          </p:cNvPr>
          <p:cNvSpPr/>
          <p:nvPr/>
        </p:nvSpPr>
        <p:spPr>
          <a:xfrm>
            <a:off x="8290231" y="2588850"/>
            <a:ext cx="846196" cy="17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37E6D7-EC4D-4655-BA28-2FF66085927E}"/>
              </a:ext>
            </a:extLst>
          </p:cNvPr>
          <p:cNvSpPr txBox="1"/>
          <p:nvPr/>
        </p:nvSpPr>
        <p:spPr>
          <a:xfrm>
            <a:off x="847609" y="2155462"/>
            <a:ext cx="513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400" dirty="0" err="1"/>
              <a:t>t</a:t>
            </a:r>
            <a:r>
              <a:rPr lang="fr-FR" sz="2400" baseline="-25000" dirty="0" err="1"/>
              <a:t>M</a:t>
            </a:r>
            <a:r>
              <a:rPr lang="fr-FR" sz="2400" dirty="0"/>
              <a:t>=-15meV          </a:t>
            </a:r>
            <a:r>
              <a:rPr lang="fr-FR" sz="2400" dirty="0" err="1"/>
              <a:t>disorder</a:t>
            </a:r>
            <a:r>
              <a:rPr lang="fr-FR" sz="2400" dirty="0"/>
              <a:t>: </a:t>
            </a:r>
            <a:r>
              <a:rPr lang="fr-FR" sz="2400" dirty="0">
                <a:latin typeface="Symbol" panose="05050102010706020507" pitchFamily="18" charset="2"/>
              </a:rPr>
              <a:t>s = 4.5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DE50C0-58BB-4033-A180-5BBE7BA2D3BB}"/>
              </a:ext>
            </a:extLst>
          </p:cNvPr>
          <p:cNvSpPr txBox="1"/>
          <p:nvPr/>
        </p:nvSpPr>
        <p:spPr>
          <a:xfrm>
            <a:off x="7244316" y="2218291"/>
            <a:ext cx="243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400" dirty="0" err="1"/>
              <a:t>t</a:t>
            </a:r>
            <a:r>
              <a:rPr lang="fr-FR" sz="2400" baseline="-25000" dirty="0" err="1"/>
              <a:t>M</a:t>
            </a:r>
            <a:r>
              <a:rPr lang="fr-FR" sz="2400" dirty="0"/>
              <a:t>=-23meV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1EBFB3-A81C-462C-9F68-A3E5012784DB}"/>
              </a:ext>
            </a:extLst>
          </p:cNvPr>
          <p:cNvSpPr txBox="1"/>
          <p:nvPr/>
        </p:nvSpPr>
        <p:spPr>
          <a:xfrm flipH="1">
            <a:off x="3289000" y="6408640"/>
            <a:ext cx="715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Good agreement </a:t>
            </a:r>
            <a:r>
              <a:rPr lang="fr-FR" sz="2400" dirty="0" err="1">
                <a:solidFill>
                  <a:schemeClr val="accent1"/>
                </a:solidFill>
              </a:rPr>
              <a:t>between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theory</a:t>
            </a:r>
            <a:r>
              <a:rPr lang="fr-FR" sz="2400" dirty="0">
                <a:solidFill>
                  <a:schemeClr val="accent1"/>
                </a:solidFill>
              </a:rPr>
              <a:t> and </a:t>
            </a:r>
            <a:r>
              <a:rPr lang="fr-FR" sz="2400" dirty="0" err="1">
                <a:solidFill>
                  <a:schemeClr val="accent1"/>
                </a:solidFill>
              </a:rPr>
              <a:t>experiments</a:t>
            </a:r>
            <a:r>
              <a:rPr lang="fr-FR" sz="2400" dirty="0">
                <a:solidFill>
                  <a:schemeClr val="accent1"/>
                </a:solidFill>
              </a:rPr>
              <a:t>  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71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905" name="Group 17">
            <a:extLst>
              <a:ext uri="{FF2B5EF4-FFF2-40B4-BE49-F238E27FC236}">
                <a16:creationId xmlns:a16="http://schemas.microsoft.com/office/drawing/2014/main" id="{2D5D63F4-AA3D-4243-A32C-E69BCC517EED}"/>
              </a:ext>
            </a:extLst>
          </p:cNvPr>
          <p:cNvGrpSpPr>
            <a:grpSpLocks/>
          </p:cNvGrpSpPr>
          <p:nvPr/>
        </p:nvGrpSpPr>
        <p:grpSpPr bwMode="auto">
          <a:xfrm>
            <a:off x="344576" y="904305"/>
            <a:ext cx="4736976" cy="1497161"/>
            <a:chOff x="1584" y="1632"/>
            <a:chExt cx="3120" cy="900"/>
          </a:xfrm>
        </p:grpSpPr>
        <p:grpSp>
          <p:nvGrpSpPr>
            <p:cNvPr id="549897" name="Group 9">
              <a:extLst>
                <a:ext uri="{FF2B5EF4-FFF2-40B4-BE49-F238E27FC236}">
                  <a16:creationId xmlns:a16="http://schemas.microsoft.com/office/drawing/2014/main" id="{4EAD0C43-754D-450D-B2B4-9149F301B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641"/>
              <a:ext cx="3120" cy="891"/>
              <a:chOff x="1584" y="1641"/>
              <a:chExt cx="3120" cy="891"/>
            </a:xfrm>
          </p:grpSpPr>
          <p:pic>
            <p:nvPicPr>
              <p:cNvPr id="549890" name="Picture 2">
                <a:extLst>
                  <a:ext uri="{FF2B5EF4-FFF2-40B4-BE49-F238E27FC236}">
                    <a16:creationId xmlns:a16="http://schemas.microsoft.com/office/drawing/2014/main" id="{A3284355-F749-405A-84F1-942812F90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642"/>
                <a:ext cx="3120" cy="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9891" name="Rectangle 3">
                <a:extLst>
                  <a:ext uri="{FF2B5EF4-FFF2-40B4-BE49-F238E27FC236}">
                    <a16:creationId xmlns:a16="http://schemas.microsoft.com/office/drawing/2014/main" id="{6D1E311E-7CEC-403B-BAB9-783ED9659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2217"/>
                <a:ext cx="432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49892" name="Rectangle 4">
                <a:extLst>
                  <a:ext uri="{FF2B5EF4-FFF2-40B4-BE49-F238E27FC236}">
                    <a16:creationId xmlns:a16="http://schemas.microsoft.com/office/drawing/2014/main" id="{82F91DAE-9A9A-47B4-880C-00CAAD33F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641"/>
                <a:ext cx="432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49893" name="Rectangle 5">
                <a:extLst>
                  <a:ext uri="{FF2B5EF4-FFF2-40B4-BE49-F238E27FC236}">
                    <a16:creationId xmlns:a16="http://schemas.microsoft.com/office/drawing/2014/main" id="{3CDDF7D6-BDCF-4845-82E4-D97F8D6A6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65"/>
                <a:ext cx="432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49894" name="Rectangle 6">
                <a:extLst>
                  <a:ext uri="{FF2B5EF4-FFF2-40B4-BE49-F238E27FC236}">
                    <a16:creationId xmlns:a16="http://schemas.microsoft.com/office/drawing/2014/main" id="{C74C1077-8818-41FF-B3D0-05CD3FA12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1689"/>
                <a:ext cx="432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49895" name="Rectangle 7">
                <a:extLst>
                  <a:ext uri="{FF2B5EF4-FFF2-40B4-BE49-F238E27FC236}">
                    <a16:creationId xmlns:a16="http://schemas.microsoft.com/office/drawing/2014/main" id="{E1EB884A-6C48-44D0-BD2C-0A616B842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881"/>
                <a:ext cx="432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49896" name="Rectangle 8">
                <a:extLst>
                  <a:ext uri="{FF2B5EF4-FFF2-40B4-BE49-F238E27FC236}">
                    <a16:creationId xmlns:a16="http://schemas.microsoft.com/office/drawing/2014/main" id="{AD8DF3D4-8E2A-48A2-922D-98BDD725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2049"/>
                <a:ext cx="384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549898" name="Text Box 10">
              <a:extLst>
                <a:ext uri="{FF2B5EF4-FFF2-40B4-BE49-F238E27FC236}">
                  <a16:creationId xmlns:a16="http://schemas.microsoft.com/office/drawing/2014/main" id="{36EE3F7D-5A61-464E-A77D-7769997F1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" y="1632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9899" name="Text Box 11">
              <a:extLst>
                <a:ext uri="{FF2B5EF4-FFF2-40B4-BE49-F238E27FC236}">
                  <a16:creationId xmlns:a16="http://schemas.microsoft.com/office/drawing/2014/main" id="{38D3B2DC-DD5F-428A-A03B-25BFC0AAD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208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9900" name="Text Box 12">
              <a:extLst>
                <a:ext uri="{FF2B5EF4-FFF2-40B4-BE49-F238E27FC236}">
                  <a16:creationId xmlns:a16="http://schemas.microsoft.com/office/drawing/2014/main" id="{8515E5B3-591B-4DE9-811D-740CB15B7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9902" name="Text Box 14">
              <a:extLst>
                <a:ext uri="{FF2B5EF4-FFF2-40B4-BE49-F238E27FC236}">
                  <a16:creationId xmlns:a16="http://schemas.microsoft.com/office/drawing/2014/main" id="{593573DD-ECF1-41AD-8A25-567227528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2" y="1680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9903" name="Text Box 15">
              <a:extLst>
                <a:ext uri="{FF2B5EF4-FFF2-40B4-BE49-F238E27FC236}">
                  <a16:creationId xmlns:a16="http://schemas.microsoft.com/office/drawing/2014/main" id="{A1EA5F9F-0D52-46F0-9E02-EC45CF5DF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2" y="1872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9904" name="Text Box 16">
              <a:extLst>
                <a:ext uri="{FF2B5EF4-FFF2-40B4-BE49-F238E27FC236}">
                  <a16:creationId xmlns:a16="http://schemas.microsoft.com/office/drawing/2014/main" id="{FF343227-6ADB-44A7-8418-D694E9CB8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016"/>
              <a:ext cx="19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latin typeface="Times New Roman" panose="02020603050405020304" pitchFamily="18" charset="0"/>
                </a:rPr>
                <a:t>0</a:t>
              </a:r>
              <a:endParaRPr lang="en-GB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549906" name="Rectangle 18">
            <a:extLst>
              <a:ext uri="{FF2B5EF4-FFF2-40B4-BE49-F238E27FC236}">
                <a16:creationId xmlns:a16="http://schemas.microsoft.com/office/drawing/2014/main" id="{3FAD460C-B925-4F96-8F55-03F289933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424" y="1020911"/>
            <a:ext cx="1404958" cy="60656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549922" name="Rectangle 34">
            <a:extLst>
              <a:ext uri="{FF2B5EF4-FFF2-40B4-BE49-F238E27FC236}">
                <a16:creationId xmlns:a16="http://schemas.microsoft.com/office/drawing/2014/main" id="{A9DD6917-49CA-468D-A7C0-548CEB0EB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812" y="1568794"/>
            <a:ext cx="1317851" cy="60656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GB"/>
          </a:p>
        </p:txBody>
      </p:sp>
      <p:pic>
        <p:nvPicPr>
          <p:cNvPr id="549923" name="Picture 35">
            <a:extLst>
              <a:ext uri="{FF2B5EF4-FFF2-40B4-BE49-F238E27FC236}">
                <a16:creationId xmlns:a16="http://schemas.microsoft.com/office/drawing/2014/main" id="{923F4B2C-CE39-42E7-9061-D67FAD12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5" y="2789979"/>
            <a:ext cx="53213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9924" name="Text Box 36">
            <a:extLst>
              <a:ext uri="{FF2B5EF4-FFF2-40B4-BE49-F238E27FC236}">
                <a16:creationId xmlns:a16="http://schemas.microsoft.com/office/drawing/2014/main" id="{BEF4ED07-D4AE-4883-836F-AF7A5E383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721" y="-94443"/>
            <a:ext cx="65812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dirty="0">
                <a:solidFill>
                  <a:schemeClr val="accent1"/>
                </a:solidFill>
              </a:rPr>
              <a:t>Orbital </a:t>
            </a:r>
            <a:r>
              <a:rPr lang="fr-FR" altLang="en-US" sz="3200" dirty="0" err="1">
                <a:solidFill>
                  <a:schemeClr val="accent1"/>
                </a:solidFill>
              </a:rPr>
              <a:t>magnetism</a:t>
            </a:r>
            <a:r>
              <a:rPr lang="fr-FR" altLang="en-US" sz="3200" dirty="0">
                <a:solidFill>
                  <a:schemeClr val="accent1"/>
                </a:solidFill>
              </a:rPr>
              <a:t> in </a:t>
            </a:r>
            <a:r>
              <a:rPr lang="fr-FR" altLang="en-US" sz="3200" dirty="0" err="1">
                <a:solidFill>
                  <a:schemeClr val="accent1"/>
                </a:solidFill>
              </a:rPr>
              <a:t>graphene</a:t>
            </a:r>
            <a:r>
              <a:rPr lang="fr-FR" altLang="en-US" sz="3200" dirty="0">
                <a:solidFill>
                  <a:schemeClr val="accent1"/>
                </a:solidFill>
              </a:rPr>
              <a:t> </a:t>
            </a:r>
            <a:r>
              <a:rPr lang="fr-FR" altLang="en-US" sz="3200" dirty="0" err="1">
                <a:solidFill>
                  <a:schemeClr val="accent1"/>
                </a:solidFill>
              </a:rPr>
              <a:t>bilayer</a:t>
            </a:r>
            <a:endParaRPr lang="en-GB" altLang="en-US" sz="3200" dirty="0">
              <a:solidFill>
                <a:schemeClr val="accent1"/>
              </a:solidFill>
            </a:endParaRPr>
          </a:p>
          <a:p>
            <a:endParaRPr lang="en-GB" altLang="en-US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AD67CF-A281-4BA3-A4EB-3AEA71B15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05" y="6023293"/>
            <a:ext cx="4630834" cy="7560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3A6267-0E07-40B7-B71B-7E6AC3BBF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640" y="351796"/>
            <a:ext cx="3690965" cy="6427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A9C865-378A-4D8A-BE4B-11ED4FA924B7}"/>
              </a:ext>
            </a:extLst>
          </p:cNvPr>
          <p:cNvSpPr txBox="1"/>
          <p:nvPr/>
        </p:nvSpPr>
        <p:spPr>
          <a:xfrm>
            <a:off x="344576" y="627392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D</a:t>
            </a:r>
            <a:r>
              <a:rPr lang="fr-FR" dirty="0"/>
              <a:t>=0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DEEB85-6249-420B-96A9-5158C7952FE0}"/>
              </a:ext>
            </a:extLst>
          </p:cNvPr>
          <p:cNvSpPr txBox="1"/>
          <p:nvPr/>
        </p:nvSpPr>
        <p:spPr>
          <a:xfrm flipH="1">
            <a:off x="4993992" y="1266079"/>
            <a:ext cx="2197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Gap </a:t>
            </a:r>
            <a:r>
              <a:rPr lang="fr-FR" dirty="0" err="1"/>
              <a:t>opening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transverse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DA401A-1E36-4376-BB21-57AB9D1CF371}"/>
              </a:ext>
            </a:extLst>
          </p:cNvPr>
          <p:cNvSpPr txBox="1"/>
          <p:nvPr/>
        </p:nvSpPr>
        <p:spPr>
          <a:xfrm>
            <a:off x="4874598" y="2847705"/>
            <a:ext cx="3453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Koshino</a:t>
            </a:r>
            <a:r>
              <a:rPr lang="fr-FR" dirty="0"/>
              <a:t> PRB 2010 </a:t>
            </a:r>
          </a:p>
          <a:p>
            <a:r>
              <a:rPr lang="fr-FR" dirty="0"/>
              <a:t> </a:t>
            </a:r>
            <a:r>
              <a:rPr lang="fr-FR" dirty="0" err="1"/>
              <a:t>Susceptibility</a:t>
            </a:r>
            <a:r>
              <a:rPr lang="fr-FR" dirty="0"/>
              <a:t> maximum in the gap</a:t>
            </a:r>
          </a:p>
          <a:p>
            <a:r>
              <a:rPr lang="fr-FR" dirty="0" err="1"/>
              <a:t>Paramagnetic</a:t>
            </a:r>
            <a:r>
              <a:rPr lang="fr-FR" dirty="0"/>
              <a:t> </a:t>
            </a:r>
            <a:r>
              <a:rPr lang="fr-FR" dirty="0" err="1"/>
              <a:t>peaks</a:t>
            </a:r>
            <a:r>
              <a:rPr lang="fr-FR" dirty="0"/>
              <a:t> on the </a:t>
            </a:r>
            <a:r>
              <a:rPr lang="fr-FR" dirty="0" err="1"/>
              <a:t>edge</a:t>
            </a:r>
            <a:r>
              <a:rPr lang="fr-FR" dirty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84F954-8F74-4132-9BBD-E8E6026B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52" y="585440"/>
            <a:ext cx="6498852" cy="3207659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E1B274-1947-4A99-9AB0-F31132968FC6}"/>
              </a:ext>
            </a:extLst>
          </p:cNvPr>
          <p:cNvSpPr txBox="1">
            <a:spLocks/>
          </p:cNvSpPr>
          <p:nvPr/>
        </p:nvSpPr>
        <p:spPr>
          <a:xfrm>
            <a:off x="-8766629" y="-379680"/>
            <a:ext cx="10936515" cy="6437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Orbital </a:t>
            </a:r>
            <a:r>
              <a:rPr lang="fr-FR" sz="2400" dirty="0" err="1"/>
              <a:t>magnetism</a:t>
            </a:r>
            <a:r>
              <a:rPr lang="fr-FR" sz="2400" dirty="0"/>
              <a:t> in </a:t>
            </a:r>
            <a:r>
              <a:rPr lang="fr-FR" sz="2400" dirty="0" err="1"/>
              <a:t>zero</a:t>
            </a:r>
            <a:r>
              <a:rPr lang="fr-FR" sz="2400" dirty="0"/>
              <a:t> </a:t>
            </a:r>
            <a:r>
              <a:rPr lang="fr-FR" sz="2400" dirty="0" err="1"/>
              <a:t>field</a:t>
            </a:r>
            <a:r>
              <a:rPr lang="fr-FR" sz="2400" dirty="0"/>
              <a:t>: </a:t>
            </a:r>
          </a:p>
          <a:p>
            <a:pPr marL="0" indent="0">
              <a:buNone/>
            </a:pPr>
            <a:r>
              <a:rPr lang="fr-FR" sz="2400" dirty="0" err="1"/>
              <a:t>valley</a:t>
            </a:r>
            <a:r>
              <a:rPr lang="fr-FR" sz="2400" dirty="0"/>
              <a:t> Hall </a:t>
            </a:r>
            <a:r>
              <a:rPr lang="fr-FR" sz="2400" dirty="0" err="1"/>
              <a:t>effect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 </a:t>
            </a:r>
            <a:r>
              <a:rPr lang="fr-FR" sz="2400" dirty="0" err="1"/>
              <a:t>Effect</a:t>
            </a:r>
            <a:r>
              <a:rPr lang="fr-FR" sz="2400" dirty="0"/>
              <a:t> of interactions: orbital </a:t>
            </a:r>
            <a:r>
              <a:rPr lang="fr-FR" sz="2400" dirty="0" err="1"/>
              <a:t>ferromagnetism</a:t>
            </a:r>
            <a:endParaRPr lang="fr-FR" sz="2400" dirty="0"/>
          </a:p>
          <a:p>
            <a:r>
              <a:rPr lang="fr-FR" sz="2400" dirty="0" err="1"/>
              <a:t>Mesoscopic</a:t>
            </a:r>
            <a:r>
              <a:rPr lang="fr-FR" sz="2400" dirty="0"/>
              <a:t> </a:t>
            </a:r>
            <a:r>
              <a:rPr lang="fr-FR" sz="2400" dirty="0" err="1"/>
              <a:t>effects</a:t>
            </a:r>
            <a:r>
              <a:rPr lang="fr-FR" sz="2400" dirty="0"/>
              <a:t> and </a:t>
            </a:r>
          </a:p>
          <a:p>
            <a:pPr marL="0" indent="0">
              <a:buNone/>
            </a:pPr>
            <a:r>
              <a:rPr lang="fr-FR" sz="2400" dirty="0" err="1"/>
              <a:t>edge</a:t>
            </a:r>
            <a:r>
              <a:rPr lang="fr-FR" sz="2400" dirty="0"/>
              <a:t> </a:t>
            </a:r>
            <a:r>
              <a:rPr lang="fr-FR" sz="2400" dirty="0" err="1"/>
              <a:t>physics</a:t>
            </a:r>
            <a:r>
              <a:rPr lang="fr-FR" sz="2400" dirty="0"/>
              <a:t> in large </a:t>
            </a:r>
            <a:r>
              <a:rPr lang="fr-FR" sz="2400" dirty="0" err="1"/>
              <a:t>supercell</a:t>
            </a:r>
            <a:r>
              <a:rPr lang="fr-FR" sz="2400" dirty="0"/>
              <a:t> moirés: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 </a:t>
            </a:r>
            <a:r>
              <a:rPr lang="fr-FR" sz="2400" dirty="0" err="1"/>
              <a:t>Analogy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Persistent </a:t>
            </a:r>
            <a:r>
              <a:rPr lang="fr-FR" sz="2400" dirty="0" err="1"/>
              <a:t>currents</a:t>
            </a:r>
            <a:r>
              <a:rPr lang="fr-FR" sz="2400" dirty="0"/>
              <a:t> in </a:t>
            </a:r>
            <a:r>
              <a:rPr lang="fr-FR" sz="2400" dirty="0" err="1"/>
              <a:t>arrays</a:t>
            </a:r>
            <a:r>
              <a:rPr lang="fr-FR" sz="2400" dirty="0"/>
              <a:t> of  </a:t>
            </a:r>
            <a:r>
              <a:rPr lang="fr-FR" sz="2400" dirty="0" err="1"/>
              <a:t>Aharonov</a:t>
            </a:r>
            <a:r>
              <a:rPr lang="fr-FR" sz="2400" dirty="0"/>
              <a:t> </a:t>
            </a:r>
            <a:r>
              <a:rPr lang="fr-FR" sz="2400" dirty="0" err="1"/>
              <a:t>Bohm</a:t>
            </a:r>
            <a:r>
              <a:rPr lang="fr-FR" sz="2400" dirty="0"/>
              <a:t> rings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r>
              <a:rPr lang="fr-FR" sz="2400" dirty="0" err="1"/>
              <a:t>Topological</a:t>
            </a:r>
            <a:r>
              <a:rPr lang="fr-FR" sz="2400" dirty="0"/>
              <a:t> </a:t>
            </a:r>
            <a:r>
              <a:rPr lang="fr-FR" sz="2400" dirty="0" err="1"/>
              <a:t>insulators</a:t>
            </a:r>
            <a:r>
              <a:rPr lang="fr-FR" sz="2400" dirty="0"/>
              <a:t> </a:t>
            </a:r>
            <a:endParaRPr lang="en-GB" sz="2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1A19B3C-CB8B-40BC-B8C8-14CFE675F9B8}"/>
              </a:ext>
            </a:extLst>
          </p:cNvPr>
          <p:cNvSpPr txBox="1">
            <a:spLocks/>
          </p:cNvSpPr>
          <p:nvPr/>
        </p:nvSpPr>
        <p:spPr>
          <a:xfrm>
            <a:off x="101520" y="146919"/>
            <a:ext cx="10936515" cy="64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/>
          </a:p>
          <a:p>
            <a:pPr marL="0" indent="0">
              <a:buNone/>
            </a:pPr>
            <a:r>
              <a:rPr lang="fr-FR" sz="2000" dirty="0">
                <a:solidFill>
                  <a:srgbClr val="FF0000"/>
                </a:solidFill>
              </a:rPr>
              <a:t>Orbital </a:t>
            </a:r>
            <a:r>
              <a:rPr lang="fr-FR" sz="2000" dirty="0" err="1">
                <a:solidFill>
                  <a:srgbClr val="FF0000"/>
                </a:solidFill>
              </a:rPr>
              <a:t>magnetism</a:t>
            </a:r>
            <a:r>
              <a:rPr lang="fr-FR" sz="2000" dirty="0">
                <a:solidFill>
                  <a:srgbClr val="FF0000"/>
                </a:solidFill>
              </a:rPr>
              <a:t> in </a:t>
            </a:r>
            <a:r>
              <a:rPr lang="fr-FR" sz="2000" dirty="0" err="1">
                <a:solidFill>
                  <a:srgbClr val="FF0000"/>
                </a:solidFill>
              </a:rPr>
              <a:t>zero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field</a:t>
            </a:r>
            <a:r>
              <a:rPr lang="fr-FR" sz="2000" dirty="0">
                <a:solidFill>
                  <a:srgbClr val="FF0000"/>
                </a:solidFill>
              </a:rPr>
              <a:t>: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r>
              <a:rPr lang="fr-FR" sz="2000" dirty="0" err="1"/>
              <a:t>valley</a:t>
            </a:r>
            <a:r>
              <a:rPr lang="fr-FR" sz="2000" dirty="0"/>
              <a:t> Hall </a:t>
            </a:r>
            <a:r>
              <a:rPr lang="fr-FR" sz="2000" dirty="0" err="1"/>
              <a:t>effect</a:t>
            </a:r>
            <a:r>
              <a:rPr lang="fr-FR" sz="2000" dirty="0"/>
              <a:t>  in bi-</a:t>
            </a:r>
            <a:r>
              <a:rPr lang="fr-FR" sz="2000" dirty="0" err="1"/>
              <a:t>layers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(Vignale 2021)</a:t>
            </a:r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EFC0BF-AA3A-4B27-B672-AA254DBE5428}"/>
              </a:ext>
            </a:extLst>
          </p:cNvPr>
          <p:cNvSpPr txBox="1"/>
          <p:nvPr/>
        </p:nvSpPr>
        <p:spPr>
          <a:xfrm>
            <a:off x="4081811" y="64133"/>
            <a:ext cx="343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Perspectives 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74114D-DF69-4036-AF56-95D32DB7E7E9}"/>
              </a:ext>
            </a:extLst>
          </p:cNvPr>
          <p:cNvSpPr/>
          <p:nvPr/>
        </p:nvSpPr>
        <p:spPr>
          <a:xfrm>
            <a:off x="314006" y="4414393"/>
            <a:ext cx="44576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Orbital  </a:t>
            </a:r>
            <a:r>
              <a:rPr lang="fr-FR" dirty="0" err="1">
                <a:solidFill>
                  <a:srgbClr val="FF0000"/>
                </a:solidFill>
              </a:rPr>
              <a:t>ferromagnetism</a:t>
            </a:r>
            <a:r>
              <a:rPr lang="fr-FR" dirty="0">
                <a:solidFill>
                  <a:srgbClr val="FF0000"/>
                </a:solidFill>
              </a:rPr>
              <a:t> in  </a:t>
            </a:r>
            <a:r>
              <a:rPr lang="fr-FR" dirty="0" err="1">
                <a:solidFill>
                  <a:srgbClr val="FF0000"/>
                </a:solidFill>
              </a:rPr>
              <a:t>twisted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bilayers</a:t>
            </a:r>
            <a:r>
              <a:rPr lang="fr-FR" dirty="0">
                <a:solidFill>
                  <a:srgbClr val="FF0000"/>
                </a:solidFill>
              </a:rPr>
              <a:t>?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Interaction </a:t>
            </a:r>
            <a:r>
              <a:rPr lang="fr-FR" dirty="0" err="1"/>
              <a:t>induced</a:t>
            </a:r>
            <a:r>
              <a:rPr lang="fr-FR" dirty="0"/>
              <a:t> </a:t>
            </a:r>
            <a:r>
              <a:rPr lang="fr-FR" dirty="0" err="1"/>
              <a:t>valley</a:t>
            </a:r>
            <a:r>
              <a:rPr lang="fr-FR" dirty="0"/>
              <a:t> </a:t>
            </a:r>
            <a:r>
              <a:rPr lang="fr-FR" dirty="0" err="1"/>
              <a:t>symmetry</a:t>
            </a:r>
            <a:r>
              <a:rPr lang="fr-FR" dirty="0"/>
              <a:t> </a:t>
            </a:r>
            <a:r>
              <a:rPr lang="fr-FR" dirty="0" err="1"/>
              <a:t>breaking</a:t>
            </a: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Quantum </a:t>
            </a:r>
            <a:r>
              <a:rPr lang="fr-FR" dirty="0" err="1">
                <a:solidFill>
                  <a:srgbClr val="FF0000"/>
                </a:solidFill>
              </a:rPr>
              <a:t>anomalous</a:t>
            </a:r>
            <a:r>
              <a:rPr lang="fr-FR" dirty="0">
                <a:solidFill>
                  <a:srgbClr val="FF0000"/>
                </a:solidFill>
              </a:rPr>
              <a:t> Hall </a:t>
            </a:r>
            <a:r>
              <a:rPr lang="fr-FR" dirty="0" err="1">
                <a:solidFill>
                  <a:srgbClr val="FF0000"/>
                </a:solidFill>
              </a:rPr>
              <a:t>effect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r>
              <a:rPr lang="fr-FR" dirty="0">
                <a:solidFill>
                  <a:srgbClr val="FF0000"/>
                </a:solidFill>
              </a:rPr>
              <a:t>  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91A1BA-C664-4C55-913E-B3020F0F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83" y="3925160"/>
            <a:ext cx="3096251" cy="30000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1DC5D4-0EFC-4523-98CC-8D7FB8836238}"/>
              </a:ext>
            </a:extLst>
          </p:cNvPr>
          <p:cNvSpPr txBox="1"/>
          <p:nvPr/>
        </p:nvSpPr>
        <p:spPr>
          <a:xfrm>
            <a:off x="8575849" y="4849911"/>
            <a:ext cx="3547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Sharpe et al Science 2019</a:t>
            </a:r>
          </a:p>
          <a:p>
            <a:r>
              <a:rPr lang="fr-FR" dirty="0"/>
              <a:t>Field </a:t>
            </a:r>
            <a:r>
              <a:rPr lang="fr-FR" dirty="0" err="1"/>
              <a:t>hysteresis</a:t>
            </a:r>
            <a:r>
              <a:rPr lang="fr-FR" dirty="0"/>
              <a:t> in transport</a:t>
            </a:r>
          </a:p>
          <a:p>
            <a:r>
              <a:rPr lang="fr-FR" dirty="0"/>
              <a:t>Direct investigation of </a:t>
            </a:r>
            <a:r>
              <a:rPr lang="fr-FR" dirty="0" err="1"/>
              <a:t>magnetism</a:t>
            </a:r>
            <a:r>
              <a:rPr lang="fr-FR" dirty="0"/>
              <a:t> 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E1B274-1947-4A99-9AB0-F31132968FC6}"/>
              </a:ext>
            </a:extLst>
          </p:cNvPr>
          <p:cNvSpPr txBox="1">
            <a:spLocks/>
          </p:cNvSpPr>
          <p:nvPr/>
        </p:nvSpPr>
        <p:spPr>
          <a:xfrm>
            <a:off x="-8766629" y="-379680"/>
            <a:ext cx="10936515" cy="6437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Orbital </a:t>
            </a:r>
            <a:r>
              <a:rPr lang="fr-FR" sz="2400" dirty="0" err="1"/>
              <a:t>magnetism</a:t>
            </a:r>
            <a:r>
              <a:rPr lang="fr-FR" sz="2400" dirty="0"/>
              <a:t> in </a:t>
            </a:r>
            <a:r>
              <a:rPr lang="fr-FR" sz="2400" dirty="0" err="1"/>
              <a:t>zero</a:t>
            </a:r>
            <a:r>
              <a:rPr lang="fr-FR" sz="2400" dirty="0"/>
              <a:t> </a:t>
            </a:r>
            <a:r>
              <a:rPr lang="fr-FR" sz="2400" dirty="0" err="1"/>
              <a:t>field</a:t>
            </a:r>
            <a:r>
              <a:rPr lang="fr-FR" sz="2400" dirty="0"/>
              <a:t>: </a:t>
            </a:r>
          </a:p>
          <a:p>
            <a:pPr marL="0" indent="0">
              <a:buNone/>
            </a:pPr>
            <a:r>
              <a:rPr lang="fr-FR" sz="2400" dirty="0" err="1"/>
              <a:t>valley</a:t>
            </a:r>
            <a:r>
              <a:rPr lang="fr-FR" sz="2400" dirty="0"/>
              <a:t> Hall </a:t>
            </a:r>
            <a:r>
              <a:rPr lang="fr-FR" sz="2400" dirty="0" err="1"/>
              <a:t>effect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 </a:t>
            </a:r>
            <a:r>
              <a:rPr lang="fr-FR" sz="2400" dirty="0" err="1"/>
              <a:t>Effect</a:t>
            </a:r>
            <a:r>
              <a:rPr lang="fr-FR" sz="2400" dirty="0"/>
              <a:t> of interactions: orbital </a:t>
            </a:r>
            <a:r>
              <a:rPr lang="fr-FR" sz="2400" dirty="0" err="1"/>
              <a:t>ferromagnetism</a:t>
            </a:r>
            <a:endParaRPr lang="fr-FR" sz="2400" dirty="0"/>
          </a:p>
          <a:p>
            <a:r>
              <a:rPr lang="fr-FR" sz="2400" dirty="0" err="1"/>
              <a:t>Mesoscopic</a:t>
            </a:r>
            <a:r>
              <a:rPr lang="fr-FR" sz="2400" dirty="0"/>
              <a:t> </a:t>
            </a:r>
            <a:r>
              <a:rPr lang="fr-FR" sz="2400" dirty="0" err="1"/>
              <a:t>effects</a:t>
            </a:r>
            <a:r>
              <a:rPr lang="fr-FR" sz="2400" dirty="0"/>
              <a:t> and </a:t>
            </a:r>
          </a:p>
          <a:p>
            <a:pPr marL="0" indent="0">
              <a:buNone/>
            </a:pPr>
            <a:r>
              <a:rPr lang="fr-FR" sz="2400" dirty="0" err="1"/>
              <a:t>edge</a:t>
            </a:r>
            <a:r>
              <a:rPr lang="fr-FR" sz="2400" dirty="0"/>
              <a:t> </a:t>
            </a:r>
            <a:r>
              <a:rPr lang="fr-FR" sz="2400" dirty="0" err="1"/>
              <a:t>physics</a:t>
            </a:r>
            <a:r>
              <a:rPr lang="fr-FR" sz="2400" dirty="0"/>
              <a:t> in large </a:t>
            </a:r>
            <a:r>
              <a:rPr lang="fr-FR" sz="2400" dirty="0" err="1"/>
              <a:t>supercell</a:t>
            </a:r>
            <a:r>
              <a:rPr lang="fr-FR" sz="2400" dirty="0"/>
              <a:t> moirés: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 </a:t>
            </a:r>
            <a:r>
              <a:rPr lang="fr-FR" sz="2400" dirty="0" err="1"/>
              <a:t>Analogy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Persistent </a:t>
            </a:r>
            <a:r>
              <a:rPr lang="fr-FR" sz="2400" dirty="0" err="1"/>
              <a:t>currents</a:t>
            </a:r>
            <a:r>
              <a:rPr lang="fr-FR" sz="2400" dirty="0"/>
              <a:t> in </a:t>
            </a:r>
            <a:r>
              <a:rPr lang="fr-FR" sz="2400" dirty="0" err="1"/>
              <a:t>arrays</a:t>
            </a:r>
            <a:r>
              <a:rPr lang="fr-FR" sz="2400" dirty="0"/>
              <a:t> of  </a:t>
            </a:r>
            <a:r>
              <a:rPr lang="fr-FR" sz="2400" dirty="0" err="1"/>
              <a:t>Aharonov</a:t>
            </a:r>
            <a:r>
              <a:rPr lang="fr-FR" sz="2400" dirty="0"/>
              <a:t> </a:t>
            </a:r>
            <a:r>
              <a:rPr lang="fr-FR" sz="2400" dirty="0" err="1"/>
              <a:t>Bohm</a:t>
            </a:r>
            <a:r>
              <a:rPr lang="fr-FR" sz="2400" dirty="0"/>
              <a:t> rings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r>
              <a:rPr lang="fr-FR" sz="2400" dirty="0" err="1"/>
              <a:t>Topological</a:t>
            </a:r>
            <a:r>
              <a:rPr lang="fr-FR" sz="2400" dirty="0"/>
              <a:t> </a:t>
            </a:r>
            <a:r>
              <a:rPr lang="fr-FR" sz="2400" dirty="0" err="1"/>
              <a:t>insulators</a:t>
            </a:r>
            <a:r>
              <a:rPr lang="fr-FR" sz="2400" dirty="0"/>
              <a:t> </a:t>
            </a:r>
            <a:endParaRPr lang="en-GB" sz="2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1A19B3C-CB8B-40BC-B8C8-14CFE675F9B8}"/>
              </a:ext>
            </a:extLst>
          </p:cNvPr>
          <p:cNvSpPr txBox="1">
            <a:spLocks/>
          </p:cNvSpPr>
          <p:nvPr/>
        </p:nvSpPr>
        <p:spPr>
          <a:xfrm>
            <a:off x="417284" y="304801"/>
            <a:ext cx="10936515" cy="643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/>
          </a:p>
          <a:p>
            <a:r>
              <a:rPr lang="fr-FR" sz="2000" dirty="0">
                <a:solidFill>
                  <a:srgbClr val="FF0000"/>
                </a:solidFill>
              </a:rPr>
              <a:t> 2D </a:t>
            </a:r>
            <a:r>
              <a:rPr lang="fr-FR" sz="2000" dirty="0" err="1">
                <a:solidFill>
                  <a:srgbClr val="FF0000"/>
                </a:solidFill>
              </a:rPr>
              <a:t>Topological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insulators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200" dirty="0"/>
              <a:t>Orbital   </a:t>
            </a:r>
            <a:r>
              <a:rPr lang="fr-FR" sz="2200" dirty="0" err="1"/>
              <a:t>ballistic</a:t>
            </a:r>
            <a:r>
              <a:rPr lang="fr-FR" sz="2200" dirty="0"/>
              <a:t> </a:t>
            </a:r>
            <a:r>
              <a:rPr lang="fr-FR" sz="2200" dirty="0" err="1"/>
              <a:t>currents</a:t>
            </a:r>
            <a:r>
              <a:rPr lang="fr-FR" sz="2200" dirty="0"/>
              <a:t>  </a:t>
            </a:r>
            <a:r>
              <a:rPr lang="fr-FR" sz="2200" dirty="0" err="1"/>
              <a:t>along</a:t>
            </a:r>
            <a:r>
              <a:rPr lang="fr-FR" sz="2200" dirty="0"/>
              <a:t>  1D phase </a:t>
            </a:r>
            <a:r>
              <a:rPr lang="fr-FR" sz="2200" dirty="0" err="1"/>
              <a:t>coherent</a:t>
            </a:r>
            <a:r>
              <a:rPr lang="fr-FR" sz="2200" dirty="0"/>
              <a:t> </a:t>
            </a:r>
            <a:r>
              <a:rPr lang="fr-FR" sz="2200" dirty="0" err="1"/>
              <a:t>helical</a:t>
            </a:r>
            <a:r>
              <a:rPr lang="fr-FR" sz="2200" dirty="0"/>
              <a:t> </a:t>
            </a:r>
            <a:r>
              <a:rPr lang="fr-FR" sz="2200" dirty="0" err="1"/>
              <a:t>edge</a:t>
            </a:r>
            <a:r>
              <a:rPr lang="fr-FR" sz="2200" dirty="0"/>
              <a:t> states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Expected</a:t>
            </a:r>
            <a:r>
              <a:rPr lang="fr-FR" sz="2000" dirty="0">
                <a:solidFill>
                  <a:srgbClr val="FF0000"/>
                </a:solidFill>
              </a:rPr>
              <a:t>:  </a:t>
            </a:r>
          </a:p>
          <a:p>
            <a:endParaRPr lang="fr-FR" sz="2000" dirty="0">
              <a:solidFill>
                <a:srgbClr val="0033CC"/>
              </a:solidFill>
            </a:endParaRPr>
          </a:p>
          <a:p>
            <a:r>
              <a:rPr lang="fr-FR" sz="2000" dirty="0">
                <a:solidFill>
                  <a:srgbClr val="0033CC"/>
                </a:solidFill>
              </a:rPr>
              <a:t>Contribution of </a:t>
            </a:r>
            <a:r>
              <a:rPr lang="fr-FR" sz="2000" dirty="0" err="1">
                <a:solidFill>
                  <a:srgbClr val="0033CC"/>
                </a:solidFill>
              </a:rPr>
              <a:t>ballistic</a:t>
            </a:r>
            <a:r>
              <a:rPr lang="fr-FR" sz="2000" dirty="0">
                <a:solidFill>
                  <a:srgbClr val="0033CC"/>
                </a:solidFill>
              </a:rPr>
              <a:t> </a:t>
            </a:r>
            <a:r>
              <a:rPr lang="fr-FR" sz="2000" dirty="0" err="1">
                <a:solidFill>
                  <a:srgbClr val="0033CC"/>
                </a:solidFill>
              </a:rPr>
              <a:t>edge</a:t>
            </a:r>
            <a:r>
              <a:rPr lang="fr-FR" sz="2000" dirty="0">
                <a:solidFill>
                  <a:srgbClr val="0033CC"/>
                </a:solidFill>
              </a:rPr>
              <a:t>  states </a:t>
            </a:r>
            <a:r>
              <a:rPr lang="fr-FR" sz="2000" dirty="0" err="1">
                <a:solidFill>
                  <a:srgbClr val="0033CC"/>
                </a:solidFill>
              </a:rPr>
              <a:t>current</a:t>
            </a:r>
            <a:r>
              <a:rPr lang="fr-FR" sz="2000" dirty="0">
                <a:solidFill>
                  <a:srgbClr val="0033CC"/>
                </a:solidFill>
              </a:rPr>
              <a:t> </a:t>
            </a:r>
            <a:r>
              <a:rPr lang="fr-FR" sz="2000" dirty="0" err="1">
                <a:solidFill>
                  <a:srgbClr val="0033CC"/>
                </a:solidFill>
              </a:rPr>
              <a:t>periodic</a:t>
            </a:r>
            <a:r>
              <a:rPr lang="fr-FR" sz="2000" dirty="0">
                <a:solidFill>
                  <a:srgbClr val="0033CC"/>
                </a:solidFill>
              </a:rPr>
              <a:t> in flux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amplitude  </a:t>
            </a:r>
            <a:r>
              <a:rPr lang="fr-FR" sz="2000" dirty="0" err="1">
                <a:solidFill>
                  <a:srgbClr val="FF0000"/>
                </a:solidFill>
              </a:rPr>
              <a:t>ev</a:t>
            </a:r>
            <a:r>
              <a:rPr lang="fr-FR" sz="2000" baseline="-25000" dirty="0" err="1">
                <a:solidFill>
                  <a:srgbClr val="FF0000"/>
                </a:solidFill>
              </a:rPr>
              <a:t>F</a:t>
            </a:r>
            <a:r>
              <a:rPr lang="fr-FR" sz="2000" dirty="0">
                <a:solidFill>
                  <a:srgbClr val="FF0000"/>
                </a:solidFill>
              </a:rPr>
              <a:t>/L   </a:t>
            </a:r>
          </a:p>
          <a:p>
            <a:r>
              <a:rPr lang="fr-FR" sz="2000" dirty="0">
                <a:solidFill>
                  <a:srgbClr val="0033CC"/>
                </a:solidFill>
              </a:rPr>
              <a:t>Small </a:t>
            </a:r>
            <a:r>
              <a:rPr lang="fr-FR" sz="2000" dirty="0" err="1">
                <a:solidFill>
                  <a:srgbClr val="0033CC"/>
                </a:solidFill>
              </a:rPr>
              <a:t>aperiodic</a:t>
            </a:r>
            <a:r>
              <a:rPr lang="fr-FR" sz="2000" dirty="0">
                <a:solidFill>
                  <a:srgbClr val="0033CC"/>
                </a:solidFill>
              </a:rPr>
              <a:t> contribution of  diffusive surface states  l</a:t>
            </a:r>
            <a:r>
              <a:rPr lang="fr-FR" sz="2000" baseline="-25000" dirty="0">
                <a:solidFill>
                  <a:srgbClr val="0033CC"/>
                </a:solidFill>
              </a:rPr>
              <a:t>e</a:t>
            </a:r>
            <a:r>
              <a:rPr lang="fr-FR" sz="2000" dirty="0">
                <a:solidFill>
                  <a:srgbClr val="0033CC"/>
                </a:solidFill>
              </a:rPr>
              <a:t>/L( </a:t>
            </a:r>
            <a:r>
              <a:rPr lang="fr-FR" sz="2000" dirty="0" err="1">
                <a:solidFill>
                  <a:srgbClr val="0033CC"/>
                </a:solidFill>
              </a:rPr>
              <a:t>eV</a:t>
            </a:r>
            <a:r>
              <a:rPr lang="fr-FR" sz="2000" baseline="-25000" dirty="0" err="1">
                <a:solidFill>
                  <a:srgbClr val="0033CC"/>
                </a:solidFill>
              </a:rPr>
              <a:t>F</a:t>
            </a:r>
            <a:r>
              <a:rPr lang="fr-FR" sz="2000" dirty="0">
                <a:solidFill>
                  <a:srgbClr val="0033CC"/>
                </a:solidFill>
              </a:rPr>
              <a:t>/L)</a:t>
            </a:r>
          </a:p>
          <a:p>
            <a:pPr marL="0" indent="0">
              <a:buNone/>
            </a:pPr>
            <a:endParaRPr lang="fr-FR" sz="2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EFC0BF-AA3A-4B27-B672-AA254DBE5428}"/>
              </a:ext>
            </a:extLst>
          </p:cNvPr>
          <p:cNvSpPr txBox="1"/>
          <p:nvPr/>
        </p:nvSpPr>
        <p:spPr>
          <a:xfrm>
            <a:off x="3321957" y="0"/>
            <a:ext cx="3439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Perspectives </a:t>
            </a:r>
            <a:endParaRPr lang="en-GB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1989D2-2312-4928-8CDC-8731375F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67" y="1893041"/>
            <a:ext cx="8861785" cy="29173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C102B4-558C-4AA0-8695-2C5287E3CB07}"/>
              </a:ext>
            </a:extLst>
          </p:cNvPr>
          <p:cNvSpPr txBox="1"/>
          <p:nvPr/>
        </p:nvSpPr>
        <p:spPr>
          <a:xfrm>
            <a:off x="9231917" y="1874206"/>
            <a:ext cx="3234832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Bi  and </a:t>
            </a:r>
            <a:r>
              <a:rPr lang="fr-FR" dirty="0" err="1"/>
              <a:t>BiBr</a:t>
            </a:r>
            <a:r>
              <a:rPr lang="fr-FR" dirty="0"/>
              <a:t> flakes</a:t>
            </a:r>
          </a:p>
          <a:p>
            <a:endParaRPr lang="fr-FR" dirty="0"/>
          </a:p>
          <a:p>
            <a:r>
              <a:rPr lang="fr-FR" dirty="0" err="1"/>
              <a:t>Monolayers</a:t>
            </a:r>
            <a:r>
              <a:rPr lang="fr-FR" dirty="0"/>
              <a:t> of WTe</a:t>
            </a:r>
            <a:r>
              <a:rPr lang="fr-FR" baseline="-25000" dirty="0"/>
              <a:t>2</a:t>
            </a:r>
          </a:p>
          <a:p>
            <a:endParaRPr lang="fr-FR" baseline="-25000" dirty="0"/>
          </a:p>
          <a:p>
            <a:endParaRPr lang="fr-FR" baseline="-25000" dirty="0"/>
          </a:p>
          <a:p>
            <a:endParaRPr lang="en-GB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AB6C39-3F9D-4B91-9748-73DC6C45253F}"/>
              </a:ext>
            </a:extLst>
          </p:cNvPr>
          <p:cNvSpPr txBox="1"/>
          <p:nvPr/>
        </p:nvSpPr>
        <p:spPr>
          <a:xfrm flipH="1">
            <a:off x="4668591" y="2062928"/>
            <a:ext cx="154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fr-FR" sz="2000" baseline="-25000" dirty="0">
                <a:solidFill>
                  <a:srgbClr val="FF0000"/>
                </a:solidFill>
              </a:rPr>
              <a:t>0</a:t>
            </a:r>
            <a:r>
              <a:rPr lang="fr-FR" sz="2000" dirty="0">
                <a:solidFill>
                  <a:srgbClr val="FF0000"/>
                </a:solidFill>
              </a:rPr>
              <a:t>=h/e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A79B86-905E-4659-BC71-A12A99ED18DE}"/>
              </a:ext>
            </a:extLst>
          </p:cNvPr>
          <p:cNvSpPr txBox="1"/>
          <p:nvPr/>
        </p:nvSpPr>
        <p:spPr>
          <a:xfrm flipH="1">
            <a:off x="2084376" y="2062928"/>
            <a:ext cx="258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Periodic</a:t>
            </a:r>
            <a:r>
              <a:rPr lang="fr-FR" sz="2000" dirty="0"/>
              <a:t>    in flux  </a:t>
            </a:r>
            <a:r>
              <a:rPr lang="fr-FR" sz="2000" dirty="0" err="1"/>
              <a:t>with</a:t>
            </a:r>
            <a:r>
              <a:rPr lang="fr-FR" sz="2000" dirty="0"/>
              <a:t>: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23692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951E03-361F-409F-BD8E-89D4CA39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71" y="867803"/>
            <a:ext cx="5902169" cy="2881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D7A6F-1C2E-47DB-98D1-6A2BF66B2120}"/>
              </a:ext>
            </a:extLst>
          </p:cNvPr>
          <p:cNvSpPr/>
          <p:nvPr/>
        </p:nvSpPr>
        <p:spPr>
          <a:xfrm>
            <a:off x="1647113" y="263042"/>
            <a:ext cx="89649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Mesoscopic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effects</a:t>
            </a:r>
            <a:r>
              <a:rPr lang="fr-FR" sz="2000" dirty="0">
                <a:solidFill>
                  <a:srgbClr val="FF0000"/>
                </a:solidFill>
              </a:rPr>
              <a:t> and </a:t>
            </a:r>
            <a:r>
              <a:rPr lang="fr-FR" sz="2000" dirty="0" err="1">
                <a:solidFill>
                  <a:srgbClr val="FF0000"/>
                </a:solidFill>
              </a:rPr>
              <a:t>edge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physics</a:t>
            </a:r>
            <a:r>
              <a:rPr lang="fr-FR" sz="2000" dirty="0">
                <a:solidFill>
                  <a:srgbClr val="FF0000"/>
                </a:solidFill>
              </a:rPr>
              <a:t> in large </a:t>
            </a:r>
            <a:r>
              <a:rPr lang="fr-FR" sz="2000" dirty="0" err="1">
                <a:solidFill>
                  <a:srgbClr val="FF0000"/>
                </a:solidFill>
              </a:rPr>
              <a:t>supercell</a:t>
            </a:r>
            <a:r>
              <a:rPr lang="fr-FR" sz="2000" dirty="0">
                <a:solidFill>
                  <a:srgbClr val="FF0000"/>
                </a:solidFill>
              </a:rPr>
              <a:t>  </a:t>
            </a:r>
            <a:r>
              <a:rPr lang="fr-FR" sz="2000" dirty="0" err="1">
                <a:solidFill>
                  <a:srgbClr val="FF0000"/>
                </a:solidFill>
              </a:rPr>
              <a:t>graphene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bilayer</a:t>
            </a:r>
            <a:r>
              <a:rPr lang="fr-FR" sz="2000" dirty="0">
                <a:solidFill>
                  <a:srgbClr val="FF0000"/>
                </a:solidFill>
              </a:rPr>
              <a:t> moirés: </a:t>
            </a:r>
          </a:p>
          <a:p>
            <a:r>
              <a:rPr lang="fr-FR" sz="2000" dirty="0"/>
              <a:t>Persistent </a:t>
            </a:r>
            <a:r>
              <a:rPr lang="fr-FR" sz="2000" dirty="0" err="1"/>
              <a:t>currents</a:t>
            </a:r>
            <a:r>
              <a:rPr lang="fr-FR" sz="2000" dirty="0"/>
              <a:t> in   a network of  (normal) </a:t>
            </a:r>
            <a:r>
              <a:rPr lang="fr-FR" sz="2000" dirty="0" err="1"/>
              <a:t>ballistic</a:t>
            </a:r>
            <a:r>
              <a:rPr lang="fr-FR" sz="2000" dirty="0"/>
              <a:t> </a:t>
            </a:r>
            <a:r>
              <a:rPr lang="fr-FR" sz="2000" dirty="0" err="1"/>
              <a:t>Aharonov</a:t>
            </a:r>
            <a:r>
              <a:rPr lang="fr-FR" sz="2000" dirty="0"/>
              <a:t> </a:t>
            </a:r>
            <a:r>
              <a:rPr lang="fr-FR" sz="2000" dirty="0" err="1"/>
              <a:t>Bohm</a:t>
            </a:r>
            <a:r>
              <a:rPr lang="fr-FR" sz="2000" dirty="0"/>
              <a:t> rings</a:t>
            </a: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90DD61A-D9C7-4AC5-B6E7-F6EC0730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93" y="3670271"/>
            <a:ext cx="3342499" cy="29246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181E333-CDBD-4A3D-9CA4-20B084CC3B18}"/>
              </a:ext>
            </a:extLst>
          </p:cNvPr>
          <p:cNvSpPr txBox="1"/>
          <p:nvPr/>
        </p:nvSpPr>
        <p:spPr>
          <a:xfrm>
            <a:off x="5704115" y="4372053"/>
            <a:ext cx="2903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Currents</a:t>
            </a:r>
            <a:r>
              <a:rPr lang="fr-FR" dirty="0"/>
              <a:t>  spatial  distribution</a:t>
            </a:r>
          </a:p>
          <a:p>
            <a:r>
              <a:rPr lang="fr-FR" dirty="0"/>
              <a:t>In a square network</a:t>
            </a:r>
          </a:p>
          <a:p>
            <a:r>
              <a:rPr lang="fr-FR" dirty="0" err="1"/>
              <a:t>M.Pascaud</a:t>
            </a:r>
            <a:endParaRPr lang="fr-FR" dirty="0"/>
          </a:p>
          <a:p>
            <a:r>
              <a:rPr lang="fr-FR" dirty="0" err="1"/>
              <a:t>G.Montambaux</a:t>
            </a:r>
            <a:r>
              <a:rPr lang="fr-FR" dirty="0"/>
              <a:t>  PRL 1999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AD2085-971F-41DD-89EA-BAE57A56B5A0}"/>
              </a:ext>
            </a:extLst>
          </p:cNvPr>
          <p:cNvSpPr txBox="1"/>
          <p:nvPr/>
        </p:nvSpPr>
        <p:spPr>
          <a:xfrm flipH="1">
            <a:off x="250552" y="3237136"/>
            <a:ext cx="414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dirty="0" err="1"/>
              <a:t>Magnetisation</a:t>
            </a:r>
            <a:r>
              <a:rPr lang="fr-FR" dirty="0"/>
              <a:t> of an ensemble of AB rings</a:t>
            </a:r>
          </a:p>
          <a:p>
            <a:r>
              <a:rPr lang="fr-FR" dirty="0"/>
              <a:t>h/2e  </a:t>
            </a:r>
            <a:r>
              <a:rPr lang="fr-FR" dirty="0" err="1"/>
              <a:t>periodic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A07E4F-EC5D-4E08-BFF0-EB081E7D96BC}"/>
              </a:ext>
            </a:extLst>
          </p:cNvPr>
          <p:cNvSpPr txBox="1"/>
          <p:nvPr/>
        </p:nvSpPr>
        <p:spPr>
          <a:xfrm>
            <a:off x="7925115" y="2089767"/>
            <a:ext cx="670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dirty="0" err="1"/>
              <a:t>Saw</a:t>
            </a:r>
            <a:r>
              <a:rPr lang="fr-FR" dirty="0"/>
              <a:t> </a:t>
            </a:r>
            <a:r>
              <a:rPr lang="fr-FR" dirty="0" err="1"/>
              <a:t>tooth</a:t>
            </a:r>
            <a:r>
              <a:rPr lang="fr-FR" dirty="0"/>
              <a:t>  like </a:t>
            </a:r>
            <a:r>
              <a:rPr lang="fr-FR" dirty="0" err="1"/>
              <a:t>paramagnetic</a:t>
            </a:r>
            <a:r>
              <a:rPr lang="fr-FR" dirty="0"/>
              <a:t> </a:t>
            </a:r>
            <a:r>
              <a:rPr lang="fr-FR" dirty="0" err="1"/>
              <a:t>currents</a:t>
            </a:r>
            <a:r>
              <a:rPr lang="fr-FR" dirty="0"/>
              <a:t> </a:t>
            </a:r>
          </a:p>
          <a:p>
            <a:r>
              <a:rPr lang="fr-FR" dirty="0" err="1"/>
              <a:t>Role</a:t>
            </a:r>
            <a:r>
              <a:rPr lang="fr-FR" dirty="0"/>
              <a:t> of interactions?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53E63C-EEBF-42D5-A58D-A79142217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145" y="4032113"/>
            <a:ext cx="3973364" cy="269507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BE5F233-DA82-4955-A3B7-EE6C7115016E}"/>
              </a:ext>
            </a:extLst>
          </p:cNvPr>
          <p:cNvSpPr txBox="1"/>
          <p:nvPr/>
        </p:nvSpPr>
        <p:spPr>
          <a:xfrm>
            <a:off x="71819" y="4298085"/>
            <a:ext cx="7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&lt;I&gt;</a:t>
            </a:r>
          </a:p>
          <a:p>
            <a:r>
              <a:rPr lang="fr-FR" sz="2000" dirty="0" err="1"/>
              <a:t>ev</a:t>
            </a:r>
            <a:r>
              <a:rPr lang="fr-FR" sz="2000" baseline="-25000" dirty="0" err="1"/>
              <a:t>F</a:t>
            </a:r>
            <a:r>
              <a:rPr lang="fr-FR" sz="2000" dirty="0"/>
              <a:t>/L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0AFBD8-5533-452E-AD01-029F49CC6CD4}"/>
              </a:ext>
            </a:extLst>
          </p:cNvPr>
          <p:cNvSpPr txBox="1"/>
          <p:nvPr/>
        </p:nvSpPr>
        <p:spPr>
          <a:xfrm flipH="1">
            <a:off x="3830145" y="4733317"/>
            <a:ext cx="187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d</a:t>
            </a:r>
            <a:r>
              <a:rPr lang="en-GB" dirty="0" err="1">
                <a:solidFill>
                  <a:srgbClr val="FF0000"/>
                </a:solidFill>
              </a:rPr>
              <a:t>isordered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6A7348-9214-4C10-A2C0-15AA4DB96D02}"/>
              </a:ext>
            </a:extLst>
          </p:cNvPr>
          <p:cNvSpPr txBox="1"/>
          <p:nvPr/>
        </p:nvSpPr>
        <p:spPr>
          <a:xfrm flipH="1">
            <a:off x="3462666" y="6306517"/>
            <a:ext cx="93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F</a:t>
            </a:r>
            <a:r>
              <a:rPr lang="fr-FR" baseline="-25000" dirty="0"/>
              <a:t>0</a:t>
            </a:r>
            <a:r>
              <a:rPr lang="fr-FR" dirty="0"/>
              <a:t>=h/e</a:t>
            </a:r>
            <a:endParaRPr lang="en-GB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60B40B6-8E78-46AB-8AFF-ECAD5F2C851B}"/>
              </a:ext>
            </a:extLst>
          </p:cNvPr>
          <p:cNvSpPr txBox="1"/>
          <p:nvPr/>
        </p:nvSpPr>
        <p:spPr>
          <a:xfrm>
            <a:off x="3772237" y="4454749"/>
            <a:ext cx="89062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ballistic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7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39" y="658362"/>
            <a:ext cx="8278984" cy="455702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AEC5E7-2C65-43EA-86A3-CE9A75D3F2BA}"/>
              </a:ext>
            </a:extLst>
          </p:cNvPr>
          <p:cNvSpPr/>
          <p:nvPr/>
        </p:nvSpPr>
        <p:spPr>
          <a:xfrm>
            <a:off x="2056577" y="5115270"/>
            <a:ext cx="7504497" cy="212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Jorge Vallejo </a:t>
            </a:r>
            <a:r>
              <a:rPr lang="fr-FR" sz="2000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Bustamante</a:t>
            </a:r>
            <a:r>
              <a:rPr lang="fr-FR" sz="2400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Matthieu Bard, Victor Wu,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Rebeca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Ribeiro-Palau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Taro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Wakamura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Claude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Fermon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Myriam Pannetier-Lecoeur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Sophie Guéron,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Meydi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Ferrier,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Richard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Deblock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Sandrine Autier Laurent, Vincent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Bouchiat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Gilles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Montambaux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 Jean-Noël Fuchs,  Frédéric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Piechon</a:t>
            </a:r>
            <a:r>
              <a:rPr lang="fr-FR" dirty="0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, Hélène </a:t>
            </a:r>
            <a:r>
              <a:rPr lang="fr-FR" dirty="0" err="1">
                <a:latin typeface="Calibri" panose="020F0502020204030204" pitchFamily="34" charset="0"/>
                <a:ea typeface="Gulim" panose="020B0600000101010101" pitchFamily="34" charset="-127"/>
                <a:cs typeface="Calibri" panose="020F0502020204030204" pitchFamily="34" charset="0"/>
              </a:rPr>
              <a:t>Bouchiat</a:t>
            </a:r>
            <a:endParaRPr lang="fr-FR" dirty="0">
              <a:latin typeface="Calibri" panose="020F0502020204030204" pitchFamily="34" charset="0"/>
              <a:ea typeface="Gulim" panose="020B0600000101010101" pitchFamily="34" charset="-127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51A77-50C7-4F60-BB00-3454AD8817C7}"/>
              </a:ext>
            </a:extLst>
          </p:cNvPr>
          <p:cNvSpPr/>
          <p:nvPr/>
        </p:nvSpPr>
        <p:spPr>
          <a:xfrm>
            <a:off x="8309377" y="5215382"/>
            <a:ext cx="6096000" cy="10195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LPS CNRS Université Paris-Saclay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C2N, CNRS Université Paris-Saclay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Century Gothic" panose="020B0502020202020204" pitchFamily="34" charset="0"/>
                <a:ea typeface="Gulim" panose="020B0600000101010101" pitchFamily="34" charset="-127"/>
                <a:cs typeface="Lucida Sans Unicode" panose="020B0602030504020204" pitchFamily="34" charset="0"/>
              </a:rPr>
              <a:t>SPEC, CEA, CNRS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4C5554-78FD-4A34-964E-DFFACAFC97C8}"/>
              </a:ext>
            </a:extLst>
          </p:cNvPr>
          <p:cNvSpPr txBox="1"/>
          <p:nvPr/>
        </p:nvSpPr>
        <p:spPr>
          <a:xfrm>
            <a:off x="1976218" y="11920"/>
            <a:ext cx="8239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Orbital </a:t>
            </a:r>
            <a:r>
              <a:rPr lang="fr-FR" sz="2800" dirty="0" err="1">
                <a:solidFill>
                  <a:schemeClr val="accent1"/>
                </a:solidFill>
              </a:rPr>
              <a:t>Diamagnetism</a:t>
            </a:r>
            <a:r>
              <a:rPr lang="fr-FR" sz="2800" dirty="0">
                <a:solidFill>
                  <a:schemeClr val="accent1"/>
                </a:solidFill>
              </a:rPr>
              <a:t> and </a:t>
            </a:r>
            <a:r>
              <a:rPr lang="fr-FR" sz="2800" dirty="0" err="1">
                <a:solidFill>
                  <a:schemeClr val="accent1"/>
                </a:solidFill>
              </a:rPr>
              <a:t>Paramagnetism</a:t>
            </a:r>
            <a:r>
              <a:rPr lang="fr-FR" sz="2800" dirty="0">
                <a:solidFill>
                  <a:schemeClr val="accent1"/>
                </a:solidFill>
              </a:rPr>
              <a:t> of Graphene</a:t>
            </a:r>
            <a:endParaRPr lang="en-GB" sz="2800" dirty="0">
              <a:solidFill>
                <a:schemeClr val="accent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4B476D2-956E-4521-B7A4-F5E139AAA9EB}"/>
              </a:ext>
            </a:extLst>
          </p:cNvPr>
          <p:cNvCxnSpPr>
            <a:cxnSpLocks/>
          </p:cNvCxnSpPr>
          <p:nvPr/>
        </p:nvCxnSpPr>
        <p:spPr>
          <a:xfrm flipH="1">
            <a:off x="8309377" y="1388167"/>
            <a:ext cx="734010" cy="7091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E0880EA-560F-4BFC-9846-97B1E66F3B9F}"/>
              </a:ext>
            </a:extLst>
          </p:cNvPr>
          <p:cNvSpPr/>
          <p:nvPr/>
        </p:nvSpPr>
        <p:spPr>
          <a:xfrm>
            <a:off x="7951440" y="2144240"/>
            <a:ext cx="451683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9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98242B9-135D-495F-9F1F-B5A9C1882EF5}"/>
              </a:ext>
            </a:extLst>
          </p:cNvPr>
          <p:cNvSpPr txBox="1"/>
          <p:nvPr/>
        </p:nvSpPr>
        <p:spPr>
          <a:xfrm>
            <a:off x="3268494" y="940017"/>
            <a:ext cx="369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400" dirty="0" err="1">
                <a:solidFill>
                  <a:srgbClr val="FF0000"/>
                </a:solidFill>
              </a:rPr>
              <a:t>Other</a:t>
            </a:r>
            <a:r>
              <a:rPr lang="fr-FR" sz="2400" dirty="0">
                <a:solidFill>
                  <a:srgbClr val="FF0000"/>
                </a:solidFill>
              </a:rPr>
              <a:t> possible detectors: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4662EE-008A-4F1F-B79F-F2B52CA46871}"/>
              </a:ext>
            </a:extLst>
          </p:cNvPr>
          <p:cNvSpPr txBox="1"/>
          <p:nvPr/>
        </p:nvSpPr>
        <p:spPr>
          <a:xfrm flipH="1">
            <a:off x="1650851" y="2262976"/>
            <a:ext cx="9236429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Nano </a:t>
            </a:r>
            <a:r>
              <a:rPr lang="fr-FR" dirty="0" err="1">
                <a:solidFill>
                  <a:srgbClr val="FF0000"/>
                </a:solidFill>
              </a:rPr>
              <a:t>SQUIDs</a:t>
            </a:r>
            <a:r>
              <a:rPr lang="fr-FR" dirty="0">
                <a:solidFill>
                  <a:srgbClr val="FF0000"/>
                </a:solidFill>
              </a:rPr>
              <a:t>: </a:t>
            </a:r>
            <a:r>
              <a:rPr lang="fr-FR" dirty="0"/>
              <a:t> can </a:t>
            </a:r>
            <a:r>
              <a:rPr lang="fr-FR" dirty="0" err="1"/>
              <a:t>operate</a:t>
            </a:r>
            <a:r>
              <a:rPr lang="fr-FR" dirty="0"/>
              <a:t> at </a:t>
            </a:r>
            <a:r>
              <a:rPr lang="fr-FR" dirty="0" err="1"/>
              <a:t>larger</a:t>
            </a:r>
            <a:r>
              <a:rPr lang="fr-FR" dirty="0"/>
              <a:t>  </a:t>
            </a:r>
            <a:r>
              <a:rPr lang="fr-FR" dirty="0" err="1"/>
              <a:t>applied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can </a:t>
            </a:r>
            <a:r>
              <a:rPr lang="fr-FR" dirty="0" err="1"/>
              <a:t>measure</a:t>
            </a:r>
            <a:r>
              <a:rPr lang="fr-FR" dirty="0"/>
              <a:t>  a single </a:t>
            </a:r>
            <a:r>
              <a:rPr lang="fr-FR" dirty="0" err="1">
                <a:latin typeface="Symbol" panose="05050102010706020507" pitchFamily="18" charset="2"/>
              </a:rPr>
              <a:t>m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Less</a:t>
            </a:r>
            <a:r>
              <a:rPr lang="fr-FR" dirty="0"/>
              <a:t> sensitive in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   </a:t>
            </a:r>
            <a:r>
              <a:rPr lang="fr-FR" dirty="0" err="1">
                <a:latin typeface="Symbol" panose="05050102010706020507" pitchFamily="18" charset="2"/>
              </a:rPr>
              <a:t>m</a:t>
            </a:r>
            <a:r>
              <a:rPr lang="fr-FR" dirty="0" err="1"/>
              <a:t>T</a:t>
            </a:r>
            <a:r>
              <a:rPr lang="fr-FR" dirty="0"/>
              <a:t> range  </a:t>
            </a:r>
            <a:r>
              <a:rPr lang="fr-FR" altLang="en-US" dirty="0">
                <a:latin typeface="Symbol" panose="05050102010706020507" pitchFamily="18" charset="2"/>
              </a:rPr>
              <a:t>d</a:t>
            </a:r>
            <a:r>
              <a:rPr lang="fr-FR" altLang="en-US" dirty="0"/>
              <a:t>B= </a:t>
            </a:r>
            <a:r>
              <a:rPr lang="fr-FR" altLang="en-US" dirty="0" err="1">
                <a:latin typeface="Symbol" panose="05050102010706020507" pitchFamily="18" charset="2"/>
              </a:rPr>
              <a:t>dF</a:t>
            </a:r>
            <a:r>
              <a:rPr lang="fr-FR" altLang="en-US" dirty="0">
                <a:latin typeface="Symbol" panose="05050102010706020507" pitchFamily="18" charset="2"/>
              </a:rPr>
              <a:t> </a:t>
            </a:r>
            <a:r>
              <a:rPr lang="fr-FR" altLang="en-US" dirty="0"/>
              <a:t>/S </a:t>
            </a:r>
            <a:r>
              <a:rPr lang="fr-FR" altLang="en-US" baseline="-25000" dirty="0" err="1"/>
              <a:t>loop</a:t>
            </a:r>
            <a:r>
              <a:rPr lang="fr-FR" altLang="en-US" baseline="-25000" dirty="0"/>
              <a:t> </a:t>
            </a:r>
            <a:endParaRPr lang="en-GB" baseline="-25000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NV centers </a:t>
            </a:r>
            <a:r>
              <a:rPr lang="fr-FR" dirty="0" err="1">
                <a:solidFill>
                  <a:srgbClr val="FF0000"/>
                </a:solidFill>
              </a:rPr>
              <a:t>magnetometers</a:t>
            </a:r>
            <a:r>
              <a:rPr lang="fr-FR" dirty="0">
                <a:solidFill>
                  <a:srgbClr val="FF0000"/>
                </a:solidFill>
              </a:rPr>
              <a:t>: </a:t>
            </a:r>
            <a:r>
              <a:rPr lang="fr-FR" dirty="0" err="1">
                <a:solidFill>
                  <a:srgbClr val="FF0000"/>
                </a:solidFill>
              </a:rPr>
              <a:t>sensitivity</a:t>
            </a:r>
            <a:endParaRPr lang="fr-FR" dirty="0">
              <a:solidFill>
                <a:srgbClr val="FF0000"/>
              </a:solidFill>
            </a:endParaRPr>
          </a:p>
          <a:p>
            <a:endParaRPr lang="fr-FR" sz="2000" baseline="-25000" dirty="0">
              <a:solidFill>
                <a:srgbClr val="FF0000"/>
              </a:solidFill>
            </a:endParaRPr>
          </a:p>
          <a:p>
            <a:r>
              <a:rPr lang="fr-FR" dirty="0"/>
              <a:t>But </a:t>
            </a:r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operate</a:t>
            </a:r>
            <a:r>
              <a:rPr lang="fr-FR" dirty="0"/>
              <a:t> in  the T range  </a:t>
            </a:r>
            <a:r>
              <a:rPr lang="fr-FR" altLang="en-US" dirty="0">
                <a:latin typeface="Symbol" panose="05050102010706020507" pitchFamily="18" charset="2"/>
              </a:rPr>
              <a:t>d</a:t>
            </a:r>
            <a:r>
              <a:rPr lang="fr-FR" altLang="en-US" dirty="0"/>
              <a:t>B= 10</a:t>
            </a:r>
            <a:r>
              <a:rPr lang="fr-FR" altLang="en-US" baseline="30000" dirty="0"/>
              <a:t>-9</a:t>
            </a:r>
            <a:r>
              <a:rPr lang="fr-FR" altLang="en-US" dirty="0"/>
              <a:t> T /Hz </a:t>
            </a:r>
            <a:r>
              <a:rPr lang="fr-FR" altLang="en-US" baseline="30000" dirty="0"/>
              <a:t>½ </a:t>
            </a:r>
            <a:endParaRPr lang="en-GB" dirty="0"/>
          </a:p>
          <a:p>
            <a:endParaRPr lang="en-GB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24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9894" y="-320353"/>
            <a:ext cx="12199281" cy="1325563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Singular orbital diamagnetic  susceptibility in graphene Mc </a:t>
            </a:r>
            <a:r>
              <a:rPr lang="en-US" sz="2800" dirty="0" err="1">
                <a:solidFill>
                  <a:srgbClr val="0070C0"/>
                </a:solidFill>
              </a:rPr>
              <a:t>Clure</a:t>
            </a:r>
            <a:r>
              <a:rPr lang="en-US" sz="2800" dirty="0">
                <a:solidFill>
                  <a:srgbClr val="0070C0"/>
                </a:solidFill>
              </a:rPr>
              <a:t> 1956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610600" y="6494896"/>
            <a:ext cx="2743200" cy="365125"/>
          </a:xfrm>
        </p:spPr>
        <p:txBody>
          <a:bodyPr/>
          <a:lstStyle/>
          <a:p>
            <a:fld id="{E4BA5B65-7D4D-40D1-B788-86D684900529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26488" y="3340790"/>
            <a:ext cx="499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energy Dirac spectrum of Graphene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75200" t="36564" r="8037" b="21971"/>
          <a:stretch/>
        </p:blipFill>
        <p:spPr>
          <a:xfrm>
            <a:off x="3971240" y="1163248"/>
            <a:ext cx="2776749" cy="19318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90" y="1057702"/>
            <a:ext cx="2151678" cy="18173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9"/>
          <a:stretch/>
        </p:blipFill>
        <p:spPr>
          <a:xfrm>
            <a:off x="260691" y="3977230"/>
            <a:ext cx="2151678" cy="2049002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0" r="694"/>
          <a:stretch/>
        </p:blipFill>
        <p:spPr>
          <a:xfrm>
            <a:off x="3726526" y="4277139"/>
            <a:ext cx="3129273" cy="2277474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132547" y="1397242"/>
                <a:ext cx="1358000" cy="507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47" y="1397242"/>
                <a:ext cx="1358000" cy="5073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/>
          <p:cNvGrpSpPr/>
          <p:nvPr/>
        </p:nvGrpSpPr>
        <p:grpSpPr>
          <a:xfrm>
            <a:off x="7340365" y="4387803"/>
            <a:ext cx="2914920" cy="2189824"/>
            <a:chOff x="8377920" y="3918973"/>
            <a:chExt cx="2914920" cy="218982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51"/>
            <a:stretch/>
          </p:blipFill>
          <p:spPr>
            <a:xfrm>
              <a:off x="8377920" y="3918973"/>
              <a:ext cx="2914920" cy="1766841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94" b="1042"/>
            <a:stretch/>
          </p:blipFill>
          <p:spPr>
            <a:xfrm>
              <a:off x="8377920" y="5685814"/>
              <a:ext cx="2914920" cy="422983"/>
            </a:xfrm>
            <a:prstGeom prst="rect">
              <a:avLst/>
            </a:prstGeom>
          </p:spPr>
        </p:pic>
      </p:grpSp>
      <p:cxnSp>
        <p:nvCxnSpPr>
          <p:cNvPr id="10" name="Connecteur droit avec flèche 9"/>
          <p:cNvCxnSpPr/>
          <p:nvPr/>
        </p:nvCxnSpPr>
        <p:spPr>
          <a:xfrm>
            <a:off x="6160761" y="5564269"/>
            <a:ext cx="2568210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8660301" y="5014131"/>
            <a:ext cx="411480" cy="1322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260690" y="779633"/>
            <a:ext cx="214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Massive 2DEG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8241363" y="1737267"/>
                <a:ext cx="2236060" cy="652551"/>
              </a:xfrm>
              <a:prstGeom prst="rect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363" y="1737267"/>
                <a:ext cx="2236060" cy="6525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7697836" y="3525456"/>
                <a:ext cx="2336409" cy="65261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𝑀𝑐𝐶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836" y="3525456"/>
                <a:ext cx="2336409" cy="6526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3971240" y="3953613"/>
                <a:ext cx="9379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240" y="3953613"/>
                <a:ext cx="937971" cy="276999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860362" y="6105817"/>
                <a:ext cx="93797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 DOS =0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62" y="6105817"/>
                <a:ext cx="937971" cy="553998"/>
              </a:xfrm>
              <a:prstGeom prst="rect">
                <a:avLst/>
              </a:prstGeom>
              <a:blipFill>
                <a:blip r:embed="rId11"/>
                <a:stretch>
                  <a:fillRect l="-14935" t="-14444" b="-2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4320437" y="826443"/>
            <a:ext cx="214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Landau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176258" y="707364"/>
                <a:ext cx="173368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258" y="707364"/>
                <a:ext cx="1733680" cy="8485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825615" y="813184"/>
                <a:ext cx="21202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Grand potential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615" y="813184"/>
                <a:ext cx="2120269" cy="369332"/>
              </a:xfrm>
              <a:prstGeom prst="rect">
                <a:avLst/>
              </a:prstGeom>
              <a:blipFill>
                <a:blip r:embed="rId13"/>
                <a:stretch>
                  <a:fillRect t="-8197" r="-143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2067935" y="6529344"/>
            <a:ext cx="2953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Raoux</a:t>
            </a:r>
            <a:r>
              <a:rPr lang="fr-FR" sz="1200" dirty="0"/>
              <a:t> A. Thèse,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8150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A87576-715D-42AB-BFAF-65F8E32F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121" y="847895"/>
            <a:ext cx="8650214" cy="58936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8E0260-1F89-49CD-BD4A-8C82996E7E4B}"/>
              </a:ext>
            </a:extLst>
          </p:cNvPr>
          <p:cNvSpPr txBox="1"/>
          <p:nvPr/>
        </p:nvSpPr>
        <p:spPr>
          <a:xfrm>
            <a:off x="1382751" y="563173"/>
            <a:ext cx="3902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4F34EC-35C6-49A4-879F-8B38CF554DC2}"/>
              </a:ext>
            </a:extLst>
          </p:cNvPr>
          <p:cNvSpPr txBox="1"/>
          <p:nvPr/>
        </p:nvSpPr>
        <p:spPr>
          <a:xfrm>
            <a:off x="379080" y="663229"/>
            <a:ext cx="170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Moiré  </a:t>
            </a:r>
            <a:r>
              <a:rPr lang="fr-FR" dirty="0" err="1"/>
              <a:t>potential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1DFC34-3980-49AF-9313-6296842D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74" y="553141"/>
            <a:ext cx="3048827" cy="20573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FDA818-2E11-49BF-862E-8C920020F3CB}"/>
              </a:ext>
            </a:extLst>
          </p:cNvPr>
          <p:cNvSpPr txBox="1"/>
          <p:nvPr/>
        </p:nvSpPr>
        <p:spPr>
          <a:xfrm flipH="1">
            <a:off x="2181221" y="887699"/>
            <a:ext cx="2123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a</a:t>
            </a:r>
            <a:r>
              <a:rPr lang="fr-FR" baseline="-25000" dirty="0" err="1"/>
              <a:t>M</a:t>
            </a:r>
            <a:r>
              <a:rPr lang="fr-FR" dirty="0"/>
              <a:t>= 12.5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fr-FR" dirty="0"/>
              <a:t>0.5 nm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96411A-869C-43FC-9634-78FA272D18B3}"/>
              </a:ext>
            </a:extLst>
          </p:cNvPr>
          <p:cNvSpPr txBox="1"/>
          <p:nvPr/>
        </p:nvSpPr>
        <p:spPr>
          <a:xfrm>
            <a:off x="5620895" y="2532568"/>
            <a:ext cx="235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Paramagnetic</a:t>
            </a:r>
            <a:r>
              <a:rPr lang="fr-FR" dirty="0"/>
              <a:t> </a:t>
            </a:r>
            <a:r>
              <a:rPr lang="fr-FR" dirty="0" err="1"/>
              <a:t>peaks</a:t>
            </a:r>
            <a:r>
              <a:rPr lang="fr-FR" dirty="0"/>
              <a:t>! 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7B3D08-3B0F-4C69-B78A-D375A2429A23}"/>
              </a:ext>
            </a:extLst>
          </p:cNvPr>
          <p:cNvSpPr txBox="1"/>
          <p:nvPr/>
        </p:nvSpPr>
        <p:spPr>
          <a:xfrm>
            <a:off x="560654" y="6304859"/>
            <a:ext cx="6878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Diamagnetic</a:t>
            </a:r>
            <a:r>
              <a:rPr lang="fr-FR" sz="2400" dirty="0">
                <a:solidFill>
                  <a:srgbClr val="0070C0"/>
                </a:solidFill>
              </a:rPr>
              <a:t> and </a:t>
            </a:r>
            <a:r>
              <a:rPr lang="fr-FR" sz="2400" dirty="0" err="1">
                <a:solidFill>
                  <a:srgbClr val="0070C0"/>
                </a:solidFill>
              </a:rPr>
              <a:t>paramagnetic</a:t>
            </a:r>
            <a:r>
              <a:rPr lang="fr-FR" sz="2400" dirty="0">
                <a:solidFill>
                  <a:srgbClr val="0070C0"/>
                </a:solidFill>
              </a:rPr>
              <a:t>  orbital </a:t>
            </a:r>
            <a:r>
              <a:rPr lang="fr-FR" sz="2400" dirty="0" err="1">
                <a:solidFill>
                  <a:srgbClr val="0070C0"/>
                </a:solidFill>
              </a:rPr>
              <a:t>magnetisation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B515A-3EC9-4D6A-AA22-EF20234925C1}"/>
              </a:ext>
            </a:extLst>
          </p:cNvPr>
          <p:cNvSpPr/>
          <p:nvPr/>
        </p:nvSpPr>
        <p:spPr>
          <a:xfrm>
            <a:off x="2278801" y="156939"/>
            <a:ext cx="9040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BN / Graphene </a:t>
            </a:r>
            <a:r>
              <a:rPr lang="fr-FR" sz="2400" dirty="0" err="1">
                <a:solidFill>
                  <a:schemeClr val="accent1"/>
                </a:solidFill>
              </a:rPr>
              <a:t>nearly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aligned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gate</a:t>
            </a:r>
            <a:r>
              <a:rPr lang="fr-FR" sz="2400" dirty="0">
                <a:solidFill>
                  <a:schemeClr val="accent1"/>
                </a:solidFill>
              </a:rPr>
              <a:t>  voltage </a:t>
            </a:r>
            <a:r>
              <a:rPr lang="fr-FR" sz="2400" dirty="0" err="1">
                <a:solidFill>
                  <a:schemeClr val="accent1"/>
                </a:solidFill>
              </a:rPr>
              <a:t>dependent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magnetisation</a:t>
            </a:r>
            <a:r>
              <a:rPr lang="fr-FR" sz="2400" dirty="0">
                <a:solidFill>
                  <a:schemeClr val="accent1"/>
                </a:solidFill>
              </a:rPr>
              <a:t>  </a:t>
            </a:r>
            <a:endParaRPr lang="en-GB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CE3A08-366A-408E-961D-584A2AE744B5}"/>
              </a:ext>
            </a:extLst>
          </p:cNvPr>
          <p:cNvSpPr txBox="1"/>
          <p:nvPr/>
        </p:nvSpPr>
        <p:spPr>
          <a:xfrm>
            <a:off x="0" y="4652094"/>
            <a:ext cx="250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1T data out of the </a:t>
            </a:r>
            <a:r>
              <a:rPr lang="fr-FR" dirty="0" err="1"/>
              <a:t>linear</a:t>
            </a:r>
            <a:endParaRPr lang="fr-FR" dirty="0"/>
          </a:p>
          <a:p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regime</a:t>
            </a:r>
            <a:r>
              <a:rPr lang="fr-F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60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9894" y="-320353"/>
            <a:ext cx="12199281" cy="1325563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Singular orbital diamagnetic  susceptibility in graphene Mc </a:t>
            </a:r>
            <a:r>
              <a:rPr lang="en-US" sz="2800" dirty="0" err="1">
                <a:solidFill>
                  <a:srgbClr val="0070C0"/>
                </a:solidFill>
              </a:rPr>
              <a:t>Clure</a:t>
            </a:r>
            <a:r>
              <a:rPr lang="en-US" sz="2800" dirty="0">
                <a:solidFill>
                  <a:srgbClr val="0070C0"/>
                </a:solidFill>
              </a:rPr>
              <a:t> 1956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610600" y="6494896"/>
            <a:ext cx="2743200" cy="365125"/>
          </a:xfrm>
        </p:spPr>
        <p:txBody>
          <a:bodyPr/>
          <a:lstStyle/>
          <a:p>
            <a:fld id="{E4BA5B65-7D4D-40D1-B788-86D684900529}" type="slidenum">
              <a:rPr lang="en-US" smtClean="0"/>
              <a:t>31</a:t>
            </a:fld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26488" y="3340790"/>
            <a:ext cx="499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energy Dirac spectrum of Graphene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75200" t="36564" r="8037" b="21971"/>
          <a:stretch/>
        </p:blipFill>
        <p:spPr>
          <a:xfrm>
            <a:off x="3971240" y="1163248"/>
            <a:ext cx="2776749" cy="19318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90" y="1057702"/>
            <a:ext cx="2151678" cy="18173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9"/>
          <a:stretch/>
        </p:blipFill>
        <p:spPr>
          <a:xfrm>
            <a:off x="260691" y="3977230"/>
            <a:ext cx="2151678" cy="2049002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0" r="694"/>
          <a:stretch/>
        </p:blipFill>
        <p:spPr>
          <a:xfrm>
            <a:off x="3726526" y="4277139"/>
            <a:ext cx="3129273" cy="2277474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132547" y="1397242"/>
                <a:ext cx="1358000" cy="507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47" y="1397242"/>
                <a:ext cx="1358000" cy="5073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/>
          <p:cNvGrpSpPr/>
          <p:nvPr/>
        </p:nvGrpSpPr>
        <p:grpSpPr>
          <a:xfrm>
            <a:off x="7340365" y="4387803"/>
            <a:ext cx="2914920" cy="2189824"/>
            <a:chOff x="8377920" y="3918973"/>
            <a:chExt cx="2914920" cy="218982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51"/>
            <a:stretch/>
          </p:blipFill>
          <p:spPr>
            <a:xfrm>
              <a:off x="8377920" y="3918973"/>
              <a:ext cx="2914920" cy="1766841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94" b="1042"/>
            <a:stretch/>
          </p:blipFill>
          <p:spPr>
            <a:xfrm>
              <a:off x="8377920" y="5685814"/>
              <a:ext cx="2914920" cy="422983"/>
            </a:xfrm>
            <a:prstGeom prst="rect">
              <a:avLst/>
            </a:prstGeom>
          </p:spPr>
        </p:pic>
      </p:grpSp>
      <p:cxnSp>
        <p:nvCxnSpPr>
          <p:cNvPr id="10" name="Connecteur droit avec flèche 9"/>
          <p:cNvCxnSpPr/>
          <p:nvPr/>
        </p:nvCxnSpPr>
        <p:spPr>
          <a:xfrm>
            <a:off x="6160761" y="5564269"/>
            <a:ext cx="2568210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8660301" y="5014131"/>
            <a:ext cx="411480" cy="1322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260690" y="779633"/>
            <a:ext cx="214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Massive 2DEG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8241363" y="1737267"/>
                <a:ext cx="2236060" cy="652551"/>
              </a:xfrm>
              <a:prstGeom prst="rect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363" y="1737267"/>
                <a:ext cx="2236060" cy="6525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855591" y="4747588"/>
                <a:ext cx="2336409" cy="65261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𝑀𝑐𝐶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591" y="4747588"/>
                <a:ext cx="2336409" cy="6526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3971240" y="3953613"/>
                <a:ext cx="9379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240" y="3953613"/>
                <a:ext cx="937971" cy="276999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860362" y="6105817"/>
                <a:ext cx="93797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 DOS =0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62" y="6105817"/>
                <a:ext cx="937971" cy="553998"/>
              </a:xfrm>
              <a:prstGeom prst="rect">
                <a:avLst/>
              </a:prstGeom>
              <a:blipFill>
                <a:blip r:embed="rId11"/>
                <a:stretch>
                  <a:fillRect l="-14935" t="-14444" b="-2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4320437" y="826443"/>
            <a:ext cx="214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Landau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176258" y="707364"/>
                <a:ext cx="173368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258" y="707364"/>
                <a:ext cx="1733680" cy="8485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825615" y="813184"/>
                <a:ext cx="21202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Grand potential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615" y="813184"/>
                <a:ext cx="2120269" cy="369332"/>
              </a:xfrm>
              <a:prstGeom prst="rect">
                <a:avLst/>
              </a:prstGeom>
              <a:blipFill>
                <a:blip r:embed="rId13"/>
                <a:stretch>
                  <a:fillRect t="-8197" r="-143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2067935" y="6529344"/>
            <a:ext cx="2953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Raoux</a:t>
            </a:r>
            <a:r>
              <a:rPr lang="fr-FR" sz="1200" dirty="0"/>
              <a:t> A. Thèse, 2017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10266992" y="5644152"/>
            <a:ext cx="1357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Diverges!</a:t>
            </a:r>
          </a:p>
          <a:p>
            <a:r>
              <a:rPr lang="en-US" sz="1400" dirty="0"/>
              <a:t> but rounded with </a:t>
            </a:r>
            <a:r>
              <a:rPr lang="en-US" sz="1400" b="1" dirty="0"/>
              <a:t>disorder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70">
                <a:extLst>
                  <a:ext uri="{FF2B5EF4-FFF2-40B4-BE49-F238E27FC236}">
                    <a16:creationId xmlns:a16="http://schemas.microsoft.com/office/drawing/2014/main" id="{50F12D35-B28F-4413-B934-F517B033E0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1561" y="3708390"/>
                <a:ext cx="326967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000" dirty="0"/>
                  <a:t> at </a:t>
                </a:r>
                <a:r>
                  <a:rPr lang="fr-FR" altLang="en-US" sz="2000" dirty="0">
                    <a:latin typeface="Symbol" panose="05050102010706020507" pitchFamily="18" charset="2"/>
                  </a:rPr>
                  <a:t>m</a:t>
                </a:r>
                <a:r>
                  <a:rPr lang="fr-FR" altLang="en-US" sz="2000" dirty="0"/>
                  <a:t>=0 M = - </a:t>
                </a:r>
                <a:r>
                  <a:rPr lang="fr-FR" altLang="en-US" sz="2000" dirty="0" err="1"/>
                  <a:t>d</a:t>
                </a:r>
                <a:r>
                  <a:rPr lang="fr-FR" altLang="en-US" sz="2000" dirty="0" err="1">
                    <a:latin typeface="Symbol" panose="05050102010706020507" pitchFamily="18" charset="2"/>
                  </a:rPr>
                  <a:t>W</a:t>
                </a:r>
                <a:r>
                  <a:rPr lang="fr-FR" altLang="en-US" sz="2000" dirty="0"/>
                  <a:t>/dB </a:t>
                </a:r>
                <a14:m>
                  <m:oMath xmlns:m="http://schemas.openxmlformats.org/officeDocument/2006/math">
                    <m:r>
                      <a:rPr lang="fr-FR" alt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altLang="en-US" sz="20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fr-FR" altLang="en-US" sz="2000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1600" b="1" dirty="0">
                    <a:latin typeface="Sitka Text" panose="02000505000000020004" pitchFamily="2" charset="0"/>
                  </a:rPr>
                  <a:t>-</a:t>
                </a:r>
                <a:r>
                  <a:rPr lang="fr-FR" altLang="en-US" sz="2000" b="1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2000" dirty="0"/>
                  <a:t>B </a:t>
                </a:r>
                <a:r>
                  <a:rPr lang="fr-FR" altLang="en-US" sz="2000" baseline="30000" dirty="0"/>
                  <a:t>1/2</a:t>
                </a:r>
                <a:endParaRPr lang="en-US" altLang="en-US" sz="2000" baseline="30000" dirty="0"/>
              </a:p>
            </p:txBody>
          </p:sp>
        </mc:Choice>
        <mc:Fallback xmlns="">
          <p:sp>
            <p:nvSpPr>
              <p:cNvPr id="36" name="Text Box 70">
                <a:extLst>
                  <a:ext uri="{FF2B5EF4-FFF2-40B4-BE49-F238E27FC236}">
                    <a16:creationId xmlns:a16="http://schemas.microsoft.com/office/drawing/2014/main" id="{50F12D35-B28F-4413-B934-F517B033E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1561" y="3708390"/>
                <a:ext cx="3269678" cy="400110"/>
              </a:xfrm>
              <a:prstGeom prst="rect">
                <a:avLst/>
              </a:prstGeom>
              <a:blipFill>
                <a:blip r:embed="rId14"/>
                <a:stretch>
                  <a:fillRect l="-373" t="-10606" b="-257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 Box 70">
                <a:extLst>
                  <a:ext uri="{FF2B5EF4-FFF2-40B4-BE49-F238E27FC236}">
                    <a16:creationId xmlns:a16="http://schemas.microsoft.com/office/drawing/2014/main" id="{D9F63D17-D484-4A67-A38D-406901274C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15416" y="3323783"/>
                <a:ext cx="2577950" cy="91307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Symbol" panose="05050102010706020507" pitchFamily="18" charset="2"/>
                  <a:buChar char="c"/>
                </a:pPr>
                <a:r>
                  <a:rPr lang="fr-FR" altLang="en-US" sz="2000" dirty="0"/>
                  <a:t>= - </a:t>
                </a:r>
                <a:r>
                  <a:rPr lang="fr-FR" altLang="en-US" sz="2000" dirty="0" err="1"/>
                  <a:t>d</a:t>
                </a:r>
                <a:r>
                  <a:rPr lang="fr-FR" altLang="en-US" sz="2000" dirty="0" err="1">
                    <a:latin typeface="Symbol" panose="05050102010706020507" pitchFamily="18" charset="2"/>
                  </a:rPr>
                  <a:t>M</a:t>
                </a:r>
                <a:r>
                  <a:rPr lang="fr-FR" altLang="en-US" sz="2000" dirty="0"/>
                  <a:t>/dB </a:t>
                </a:r>
                <a14:m>
                  <m:oMath xmlns:m="http://schemas.openxmlformats.org/officeDocument/2006/math">
                    <m:r>
                      <a:rPr lang="fr-FR" alt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altLang="en-US" sz="20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fr-FR" altLang="en-US" sz="2000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1600" b="1" dirty="0">
                    <a:latin typeface="Sitka Text" panose="02000505000000020004" pitchFamily="2" charset="0"/>
                  </a:rPr>
                  <a:t>-</a:t>
                </a:r>
                <a:r>
                  <a:rPr lang="fr-FR" altLang="en-US" sz="2000" b="1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2000" dirty="0"/>
                  <a:t>B </a:t>
                </a:r>
                <a:r>
                  <a:rPr lang="fr-FR" altLang="en-US" sz="2000" baseline="30000" dirty="0"/>
                  <a:t>-1/2</a:t>
                </a:r>
              </a:p>
              <a:p>
                <a:pPr marL="342900" indent="-342900">
                  <a:buFont typeface="Symbol" panose="05050102010706020507" pitchFamily="18" charset="2"/>
                  <a:buChar char="c"/>
                </a:pPr>
                <a:endParaRPr lang="fr-FR" altLang="en-US" sz="2000" baseline="30000" dirty="0"/>
              </a:p>
              <a:p>
                <a:pPr marL="342900" indent="-342900">
                  <a:buFont typeface="Symbol" panose="05050102010706020507" pitchFamily="18" charset="2"/>
                  <a:buChar char="c"/>
                </a:pPr>
                <a:r>
                  <a:rPr lang="fr-FR" altLang="en-US" sz="2000" dirty="0"/>
                  <a:t>Diverges at B=0!</a:t>
                </a:r>
                <a:endParaRPr lang="en-US" altLang="en-US" sz="2000" dirty="0"/>
              </a:p>
            </p:txBody>
          </p:sp>
        </mc:Choice>
        <mc:Fallback>
          <p:sp>
            <p:nvSpPr>
              <p:cNvPr id="40" name="Text Box 70">
                <a:extLst>
                  <a:ext uri="{FF2B5EF4-FFF2-40B4-BE49-F238E27FC236}">
                    <a16:creationId xmlns:a16="http://schemas.microsoft.com/office/drawing/2014/main" id="{D9F63D17-D484-4A67-A38D-406901274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5416" y="3323783"/>
                <a:ext cx="2577950" cy="913070"/>
              </a:xfrm>
              <a:prstGeom prst="rect">
                <a:avLst/>
              </a:prstGeom>
              <a:blipFill>
                <a:blip r:embed="rId15"/>
                <a:stretch>
                  <a:fillRect l="-2103" t="-4516" b="-8387"/>
                </a:stretch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79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1AB95F2-7935-42B3-8FF5-6AD6AFB1A03A}"/>
              </a:ext>
            </a:extLst>
          </p:cNvPr>
          <p:cNvSpPr txBox="1"/>
          <p:nvPr/>
        </p:nvSpPr>
        <p:spPr>
          <a:xfrm>
            <a:off x="4111555" y="5275048"/>
            <a:ext cx="112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</a:t>
            </a:r>
            <a:endParaRPr lang="en-GB" sz="24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C75FDDB-CD03-4619-944C-379CD046CE70}"/>
              </a:ext>
            </a:extLst>
          </p:cNvPr>
          <p:cNvGrpSpPr/>
          <p:nvPr/>
        </p:nvGrpSpPr>
        <p:grpSpPr>
          <a:xfrm>
            <a:off x="0" y="231400"/>
            <a:ext cx="12441875" cy="6343524"/>
            <a:chOff x="-60512" y="294883"/>
            <a:chExt cx="12441875" cy="634352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8A70636-DF04-45E4-BE68-FF9D037B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2871" y="2116071"/>
              <a:ext cx="3911600" cy="2518833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39FB361-2708-487B-A694-C242225E6EB5}"/>
                </a:ext>
              </a:extLst>
            </p:cNvPr>
            <p:cNvSpPr txBox="1"/>
            <p:nvPr/>
          </p:nvSpPr>
          <p:spPr>
            <a:xfrm>
              <a:off x="1086440" y="294883"/>
              <a:ext cx="105276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</a:rPr>
                <a:t>Importance of the </a:t>
              </a:r>
              <a:r>
                <a:rPr lang="fr-FR" sz="4000" dirty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fr-FR" sz="3200" dirty="0">
                  <a:solidFill>
                    <a:schemeClr val="accent1"/>
                  </a:solidFill>
                </a:rPr>
                <a:t>  Berry  phase in </a:t>
              </a:r>
              <a:r>
                <a:rPr lang="fr-FR" sz="3200" dirty="0" err="1">
                  <a:solidFill>
                    <a:schemeClr val="accent1"/>
                  </a:solidFill>
                </a:rPr>
                <a:t>graphene</a:t>
              </a:r>
              <a:r>
                <a:rPr lang="fr-FR" sz="3200" dirty="0">
                  <a:solidFill>
                    <a:schemeClr val="accent1"/>
                  </a:solidFill>
                </a:rPr>
                <a:t> </a:t>
              </a:r>
              <a:r>
                <a:rPr lang="fr-FR" sz="3200" dirty="0" err="1">
                  <a:solidFill>
                    <a:schemeClr val="accent1"/>
                  </a:solidFill>
                </a:rPr>
                <a:t>wave</a:t>
              </a:r>
              <a:r>
                <a:rPr lang="fr-FR" sz="3200" dirty="0">
                  <a:solidFill>
                    <a:schemeClr val="accent1"/>
                  </a:solidFill>
                </a:rPr>
                <a:t> </a:t>
              </a:r>
              <a:r>
                <a:rPr lang="fr-FR" sz="3200" dirty="0" err="1">
                  <a:solidFill>
                    <a:schemeClr val="accent1"/>
                  </a:solidFill>
                </a:rPr>
                <a:t>functions</a:t>
              </a:r>
              <a:endParaRPr lang="en-GB" sz="3200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6F2C0DC-FB0A-4820-A0D2-84118A6D0F85}"/>
                </a:ext>
              </a:extLst>
            </p:cNvPr>
            <p:cNvSpPr txBox="1"/>
            <p:nvPr/>
          </p:nvSpPr>
          <p:spPr>
            <a:xfrm>
              <a:off x="-60512" y="1330091"/>
              <a:ext cx="78113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Bloch </a:t>
              </a:r>
              <a:r>
                <a:rPr lang="fr-FR" sz="2000" dirty="0" err="1"/>
                <a:t>waves</a:t>
              </a:r>
              <a:r>
                <a:rPr lang="fr-FR" sz="2000" dirty="0"/>
                <a:t> in </a:t>
              </a:r>
              <a:r>
                <a:rPr lang="fr-FR" sz="2000" dirty="0" err="1"/>
                <a:t>graphene</a:t>
              </a:r>
              <a:r>
                <a:rPr lang="fr-FR" sz="2000" dirty="0"/>
                <a:t> 2 components on A and B </a:t>
              </a:r>
              <a:r>
                <a:rPr lang="fr-FR" sz="2000" dirty="0" err="1"/>
                <a:t>atoms</a:t>
              </a:r>
              <a:r>
                <a:rPr lang="fr-FR" sz="2000" dirty="0"/>
                <a:t>: pseudo spin</a:t>
              </a:r>
            </a:p>
            <a:p>
              <a:endParaRPr lang="fr-FR" dirty="0"/>
            </a:p>
            <a:p>
              <a:r>
                <a:rPr lang="fr-FR" sz="2000" dirty="0" err="1">
                  <a:solidFill>
                    <a:srgbClr val="FF0000"/>
                  </a:solidFill>
                </a:rPr>
                <a:t>Geometrical</a:t>
              </a:r>
              <a:r>
                <a:rPr lang="fr-FR" sz="2000" dirty="0">
                  <a:solidFill>
                    <a:srgbClr val="FF0000"/>
                  </a:solidFill>
                </a:rPr>
                <a:t> phase  </a:t>
              </a:r>
              <a:r>
                <a:rPr lang="fr-FR" sz="2000" dirty="0" err="1">
                  <a:solidFill>
                    <a:srgbClr val="FF0000"/>
                  </a:solidFill>
                </a:rPr>
                <a:t>acquired</a:t>
              </a:r>
              <a:r>
                <a:rPr lang="fr-FR" sz="2000" dirty="0">
                  <a:solidFill>
                    <a:srgbClr val="FF0000"/>
                  </a:solidFill>
                </a:rPr>
                <a:t> on </a:t>
              </a:r>
              <a:r>
                <a:rPr lang="fr-FR" sz="2000" dirty="0" err="1">
                  <a:solidFill>
                    <a:srgbClr val="FF0000"/>
                  </a:solidFill>
                </a:rPr>
                <a:t>trajectory</a:t>
              </a:r>
              <a:r>
                <a:rPr lang="fr-FR" sz="2000" dirty="0">
                  <a:solidFill>
                    <a:srgbClr val="FF0000"/>
                  </a:solidFill>
                </a:rPr>
                <a:t> C</a:t>
              </a:r>
              <a:r>
                <a:rPr lang="fr-FR" sz="2000" dirty="0"/>
                <a:t> </a:t>
              </a:r>
            </a:p>
            <a:p>
              <a:r>
                <a:rPr lang="fr-FR" sz="2000" dirty="0">
                  <a:solidFill>
                    <a:srgbClr val="FF0000"/>
                  </a:solidFill>
                </a:rPr>
                <a:t>in </a:t>
              </a:r>
              <a:r>
                <a:rPr lang="fr-FR" sz="2000" dirty="0" err="1">
                  <a:solidFill>
                    <a:srgbClr val="FF0000"/>
                  </a:solidFill>
                </a:rPr>
                <a:t>reciprocal</a:t>
              </a:r>
              <a:r>
                <a:rPr lang="fr-FR" sz="2000" dirty="0">
                  <a:solidFill>
                    <a:srgbClr val="FF0000"/>
                  </a:solidFill>
                </a:rPr>
                <a:t> </a:t>
              </a:r>
              <a:r>
                <a:rPr lang="fr-FR" sz="2000" dirty="0" err="1">
                  <a:solidFill>
                    <a:srgbClr val="FF0000"/>
                  </a:solidFill>
                </a:rPr>
                <a:t>space</a:t>
              </a:r>
              <a:r>
                <a:rPr lang="fr-FR" sz="2000" dirty="0">
                  <a:solidFill>
                    <a:srgbClr val="FF0000"/>
                  </a:solidFill>
                </a:rPr>
                <a:t> :</a:t>
              </a:r>
            </a:p>
            <a:p>
              <a:endParaRPr lang="en-GB" dirty="0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1CBCB03-CA1C-441B-9D3F-7F70B3134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47" y="2850560"/>
              <a:ext cx="3674533" cy="9017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88E449-2E10-4763-ACA0-ABD817C3CEF5}"/>
                </a:ext>
              </a:extLst>
            </p:cNvPr>
            <p:cNvSpPr/>
            <p:nvPr/>
          </p:nvSpPr>
          <p:spPr>
            <a:xfrm>
              <a:off x="295125" y="3824195"/>
              <a:ext cx="46629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  <a:r>
                <a:rPr lang="fr-FR" sz="2400" baseline="-25000" dirty="0">
                  <a:solidFill>
                    <a:srgbClr val="FF0000"/>
                  </a:solidFill>
                </a:rPr>
                <a:t>B  </a:t>
              </a:r>
              <a:r>
                <a:rPr lang="fr-FR" sz="2400" dirty="0">
                  <a:solidFill>
                    <a:srgbClr val="FF0000"/>
                  </a:solidFill>
                </a:rPr>
                <a:t> = </a:t>
              </a:r>
              <a:r>
                <a:rPr lang="fr-FR" sz="3200" dirty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fr-FR" sz="1600" dirty="0">
                  <a:solidFill>
                    <a:schemeClr val="accent1"/>
                  </a:solidFill>
                </a:rPr>
                <a:t>  </a:t>
              </a:r>
              <a:r>
                <a:rPr lang="fr-FR" dirty="0">
                  <a:solidFill>
                    <a:schemeClr val="accent1"/>
                  </a:solidFill>
                </a:rPr>
                <a:t>for Graphene  </a:t>
              </a:r>
              <a:endParaRPr lang="en-GB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978B683-3B57-443B-A59F-D3CBA76C2D8B}"/>
                </a:ext>
              </a:extLst>
            </p:cNvPr>
            <p:cNvGrpSpPr/>
            <p:nvPr/>
          </p:nvGrpSpPr>
          <p:grpSpPr>
            <a:xfrm>
              <a:off x="778879" y="4860407"/>
              <a:ext cx="3860800" cy="1778000"/>
              <a:chOff x="7364728" y="4112757"/>
              <a:chExt cx="3860800" cy="177800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110A1F27-489A-42FE-946C-4EC08A0A8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4728" y="4112757"/>
                <a:ext cx="3860800" cy="1778000"/>
              </a:xfrm>
              <a:prstGeom prst="rect">
                <a:avLst/>
              </a:prstGeom>
            </p:spPr>
          </p:pic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79720986-A7CA-4D8C-9927-2EFDBA58A763}"/>
                  </a:ext>
                </a:extLst>
              </p:cNvPr>
              <p:cNvGrpSpPr/>
              <p:nvPr/>
            </p:nvGrpSpPr>
            <p:grpSpPr>
              <a:xfrm>
                <a:off x="7579893" y="4682155"/>
                <a:ext cx="233267" cy="421807"/>
                <a:chOff x="7579893" y="4682155"/>
                <a:chExt cx="233267" cy="421807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BEC4C97D-B749-42BA-92AA-0A467F7B59B2}"/>
                    </a:ext>
                  </a:extLst>
                </p:cNvPr>
                <p:cNvSpPr txBox="1"/>
                <p:nvPr/>
              </p:nvSpPr>
              <p:spPr>
                <a:xfrm>
                  <a:off x="7639493" y="4734630"/>
                  <a:ext cx="17366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C5A92BA-0950-4940-B161-2F1CEE58312B}"/>
                    </a:ext>
                  </a:extLst>
                </p:cNvPr>
                <p:cNvSpPr txBox="1"/>
                <p:nvPr/>
              </p:nvSpPr>
              <p:spPr>
                <a:xfrm>
                  <a:off x="7579893" y="4682155"/>
                  <a:ext cx="1464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N</a:t>
                  </a:r>
                  <a:endParaRPr lang="en-GB" dirty="0"/>
                </a:p>
              </p:txBody>
            </p:sp>
          </p:grp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2AB16C6-DA95-4AC1-BF5D-8CD516B9A69A}"/>
                </a:ext>
              </a:extLst>
            </p:cNvPr>
            <p:cNvSpPr txBox="1"/>
            <p:nvPr/>
          </p:nvSpPr>
          <p:spPr>
            <a:xfrm>
              <a:off x="4759747" y="5437198"/>
              <a:ext cx="6725892" cy="11387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</a:rPr>
                <a:t>In </a:t>
              </a:r>
              <a:r>
                <a:rPr lang="fr-FR" sz="2400" dirty="0" err="1">
                  <a:solidFill>
                    <a:srgbClr val="FF0000"/>
                  </a:solidFill>
                </a:rPr>
                <a:t>magnetic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 err="1">
                  <a:solidFill>
                    <a:srgbClr val="FF0000"/>
                  </a:solidFill>
                </a:rPr>
                <a:t>field</a:t>
              </a:r>
              <a:r>
                <a:rPr lang="fr-FR" sz="2400" dirty="0">
                  <a:solidFill>
                    <a:srgbClr val="FF0000"/>
                  </a:solidFill>
                </a:rPr>
                <a:t>:</a:t>
              </a:r>
            </a:p>
            <a:p>
              <a:r>
                <a:rPr lang="fr-FR" sz="2000" dirty="0">
                  <a:latin typeface="Symbol" panose="05050102010706020507" pitchFamily="18" charset="2"/>
                </a:rPr>
                <a:t>F</a:t>
              </a:r>
              <a:r>
                <a:rPr lang="fr-FR" sz="2000" baseline="-25000" dirty="0"/>
                <a:t>B</a:t>
              </a:r>
              <a:r>
                <a:rPr lang="fr-FR" sz="2000" dirty="0"/>
                <a:t>   </a:t>
              </a:r>
              <a:r>
                <a:rPr lang="fr-FR" sz="2000" dirty="0" err="1"/>
                <a:t>also</a:t>
              </a:r>
              <a:r>
                <a:rPr lang="fr-FR" sz="2000" dirty="0"/>
                <a:t> </a:t>
              </a:r>
              <a:r>
                <a:rPr lang="fr-FR" sz="2000" dirty="0" err="1"/>
                <a:t>enters</a:t>
              </a:r>
              <a:r>
                <a:rPr lang="fr-FR" sz="2000" dirty="0"/>
                <a:t> in the </a:t>
              </a:r>
              <a:r>
                <a:rPr lang="fr-FR" sz="2000" dirty="0" err="1"/>
                <a:t>quantization</a:t>
              </a:r>
              <a:r>
                <a:rPr lang="fr-FR" sz="2000" dirty="0"/>
                <a:t>  condition  of Landau </a:t>
              </a:r>
              <a:r>
                <a:rPr lang="fr-FR" sz="2000" dirty="0" err="1"/>
                <a:t>levels</a:t>
              </a:r>
              <a:endParaRPr lang="fr-FR" sz="2000" dirty="0"/>
            </a:p>
            <a:p>
              <a:r>
                <a:rPr lang="fr-FR" sz="2400" dirty="0">
                  <a:solidFill>
                    <a:srgbClr val="FF0000"/>
                  </a:solidFill>
                </a:rPr>
                <a:t>Landau </a:t>
              </a:r>
              <a:r>
                <a:rPr lang="fr-FR" sz="2400" dirty="0" err="1">
                  <a:solidFill>
                    <a:srgbClr val="FF0000"/>
                  </a:solidFill>
                </a:rPr>
                <a:t>level</a:t>
              </a:r>
              <a:r>
                <a:rPr lang="fr-FR" sz="2400" dirty="0">
                  <a:solidFill>
                    <a:srgbClr val="FF0000"/>
                  </a:solidFill>
                </a:rPr>
                <a:t> at </a:t>
              </a:r>
              <a:r>
                <a:rPr lang="fr-FR" sz="2400" dirty="0" err="1">
                  <a:solidFill>
                    <a:srgbClr val="FF0000"/>
                  </a:solidFill>
                </a:rPr>
                <a:t>zero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 err="1">
                  <a:solidFill>
                    <a:srgbClr val="FF0000"/>
                  </a:solidFill>
                </a:rPr>
                <a:t>energy</a:t>
              </a:r>
              <a:r>
                <a:rPr lang="fr-FR" sz="2400" dirty="0">
                  <a:solidFill>
                    <a:srgbClr val="FF0000"/>
                  </a:solidFill>
                </a:rPr>
                <a:t> !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DB4B714-7689-457C-9B8C-46CB49E6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5880" y="1198992"/>
              <a:ext cx="4385483" cy="351569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180C90C-632B-48D7-AC7B-94D460735CE4}"/>
              </a:ext>
            </a:extLst>
          </p:cNvPr>
          <p:cNvSpPr/>
          <p:nvPr/>
        </p:nvSpPr>
        <p:spPr>
          <a:xfrm>
            <a:off x="11411414" y="1135900"/>
            <a:ext cx="1561171" cy="3724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FBB01F-B309-466E-9035-2D696B0EC309}"/>
              </a:ext>
            </a:extLst>
          </p:cNvPr>
          <p:cNvSpPr txBox="1"/>
          <p:nvPr/>
        </p:nvSpPr>
        <p:spPr>
          <a:xfrm>
            <a:off x="327653" y="2941497"/>
            <a:ext cx="5790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fr-FR" sz="2400" baseline="-25000" dirty="0">
                <a:solidFill>
                  <a:srgbClr val="FF0000"/>
                </a:solidFill>
              </a:rPr>
              <a:t>B </a:t>
            </a:r>
            <a:endParaRPr lang="en-GB" sz="2400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D53757F-4268-4945-9057-B330CB4BFF1E}"/>
              </a:ext>
            </a:extLst>
          </p:cNvPr>
          <p:cNvGrpSpPr/>
          <p:nvPr/>
        </p:nvGrpSpPr>
        <p:grpSpPr>
          <a:xfrm>
            <a:off x="839391" y="5909076"/>
            <a:ext cx="2203450" cy="290018"/>
            <a:chOff x="2343150" y="6286500"/>
            <a:chExt cx="2203450" cy="392816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D8311D71-6CE3-4629-A559-699A84362CD0}"/>
                </a:ext>
              </a:extLst>
            </p:cNvPr>
            <p:cNvCxnSpPr/>
            <p:nvPr/>
          </p:nvCxnSpPr>
          <p:spPr>
            <a:xfrm>
              <a:off x="2374900" y="6647566"/>
              <a:ext cx="215265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A9D72C1-B746-4AAD-A654-ED8FB1140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6286500"/>
              <a:ext cx="0" cy="32931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3379025A-04AC-4B2C-967D-70596745502E}"/>
                </a:ext>
              </a:extLst>
            </p:cNvPr>
            <p:cNvCxnSpPr/>
            <p:nvPr/>
          </p:nvCxnSpPr>
          <p:spPr>
            <a:xfrm>
              <a:off x="2343150" y="6317366"/>
              <a:ext cx="215265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7292361-8A06-4866-909F-7FEE804962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6600" y="6317366"/>
              <a:ext cx="0" cy="3619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B0B1423-A9F2-4AE7-8D9D-8A98B6A9A15C}"/>
              </a:ext>
            </a:extLst>
          </p:cNvPr>
          <p:cNvSpPr/>
          <p:nvPr/>
        </p:nvSpPr>
        <p:spPr>
          <a:xfrm>
            <a:off x="866314" y="5957047"/>
            <a:ext cx="2260127" cy="31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BBA71DC-E890-42D8-A5F5-2FBE93485A69}"/>
              </a:ext>
            </a:extLst>
          </p:cNvPr>
          <p:cNvGrpSpPr/>
          <p:nvPr/>
        </p:nvGrpSpPr>
        <p:grpSpPr>
          <a:xfrm>
            <a:off x="870702" y="6075602"/>
            <a:ext cx="2282661" cy="571190"/>
            <a:chOff x="2343150" y="6286500"/>
            <a:chExt cx="2203450" cy="392816"/>
          </a:xfrm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53A272C9-0BAB-429D-ADFE-41D03E4ACFC1}"/>
                </a:ext>
              </a:extLst>
            </p:cNvPr>
            <p:cNvCxnSpPr/>
            <p:nvPr/>
          </p:nvCxnSpPr>
          <p:spPr>
            <a:xfrm>
              <a:off x="2374900" y="6647566"/>
              <a:ext cx="215265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30DE41D2-0318-4115-9D65-2451247AD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6286500"/>
              <a:ext cx="0" cy="3293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26F53C0B-B2FC-4B46-9C87-8852234AA0D6}"/>
                </a:ext>
              </a:extLst>
            </p:cNvPr>
            <p:cNvCxnSpPr/>
            <p:nvPr/>
          </p:nvCxnSpPr>
          <p:spPr>
            <a:xfrm>
              <a:off x="2343150" y="6317366"/>
              <a:ext cx="215265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7FBCDD3C-25A9-4F54-8FFE-BFE6DD632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6600" y="6317366"/>
              <a:ext cx="0" cy="3619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00C2B2B4-71A3-459F-B647-C0E466DA8667}"/>
              </a:ext>
            </a:extLst>
          </p:cNvPr>
          <p:cNvSpPr txBox="1"/>
          <p:nvPr/>
        </p:nvSpPr>
        <p:spPr>
          <a:xfrm>
            <a:off x="1874678" y="3323648"/>
            <a:ext cx="181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Berry </a:t>
            </a:r>
            <a:r>
              <a:rPr lang="fr-FR" sz="2000" dirty="0" err="1">
                <a:solidFill>
                  <a:srgbClr val="FF0000"/>
                </a:solidFill>
              </a:rPr>
              <a:t>curvature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8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Connecteur droit 520">
            <a:extLst>
              <a:ext uri="{FF2B5EF4-FFF2-40B4-BE49-F238E27FC236}">
                <a16:creationId xmlns:a16="http://schemas.microsoft.com/office/drawing/2014/main" id="{A8A6F0FE-4432-4781-B0D2-433916C62EC6}"/>
              </a:ext>
            </a:extLst>
          </p:cNvPr>
          <p:cNvCxnSpPr/>
          <p:nvPr/>
        </p:nvCxnSpPr>
        <p:spPr>
          <a:xfrm>
            <a:off x="3308350" y="950914"/>
            <a:ext cx="1588" cy="3011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Connecteur droit 521">
            <a:extLst>
              <a:ext uri="{FF2B5EF4-FFF2-40B4-BE49-F238E27FC236}">
                <a16:creationId xmlns:a16="http://schemas.microsoft.com/office/drawing/2014/main" id="{AC5AA614-C75D-4780-9215-EED69EF524AE}"/>
              </a:ext>
            </a:extLst>
          </p:cNvPr>
          <p:cNvCxnSpPr/>
          <p:nvPr/>
        </p:nvCxnSpPr>
        <p:spPr>
          <a:xfrm flipV="1">
            <a:off x="3308350" y="949325"/>
            <a:ext cx="30353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Connecteur droit 523">
            <a:extLst>
              <a:ext uri="{FF2B5EF4-FFF2-40B4-BE49-F238E27FC236}">
                <a16:creationId xmlns:a16="http://schemas.microsoft.com/office/drawing/2014/main" id="{658D26F0-EFC3-43E3-8D9B-3AC2670FED51}"/>
              </a:ext>
            </a:extLst>
          </p:cNvPr>
          <p:cNvCxnSpPr/>
          <p:nvPr/>
        </p:nvCxnSpPr>
        <p:spPr>
          <a:xfrm>
            <a:off x="4513264" y="2298701"/>
            <a:ext cx="1830387" cy="9525"/>
          </a:xfrm>
          <a:prstGeom prst="line">
            <a:avLst/>
          </a:prstGeom>
          <a:ln w="38100">
            <a:solidFill>
              <a:srgbClr val="2C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Connecteur droit 524">
            <a:extLst>
              <a:ext uri="{FF2B5EF4-FFF2-40B4-BE49-F238E27FC236}">
                <a16:creationId xmlns:a16="http://schemas.microsoft.com/office/drawing/2014/main" id="{380F923C-D3C1-4070-BB85-355C32E2F8D4}"/>
              </a:ext>
            </a:extLst>
          </p:cNvPr>
          <p:cNvCxnSpPr/>
          <p:nvPr/>
        </p:nvCxnSpPr>
        <p:spPr>
          <a:xfrm>
            <a:off x="4513263" y="2844800"/>
            <a:ext cx="1822450" cy="79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Connecteur droit 525">
            <a:extLst>
              <a:ext uri="{FF2B5EF4-FFF2-40B4-BE49-F238E27FC236}">
                <a16:creationId xmlns:a16="http://schemas.microsoft.com/office/drawing/2014/main" id="{16D647A7-CC50-4538-8E31-A155BBD5A865}"/>
              </a:ext>
            </a:extLst>
          </p:cNvPr>
          <p:cNvCxnSpPr/>
          <p:nvPr/>
        </p:nvCxnSpPr>
        <p:spPr>
          <a:xfrm>
            <a:off x="4522789" y="3238500"/>
            <a:ext cx="1804987" cy="79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Connecteur droit 526">
            <a:extLst>
              <a:ext uri="{FF2B5EF4-FFF2-40B4-BE49-F238E27FC236}">
                <a16:creationId xmlns:a16="http://schemas.microsoft.com/office/drawing/2014/main" id="{59A3EF64-0F41-47CD-93A6-694E532EC07B}"/>
              </a:ext>
            </a:extLst>
          </p:cNvPr>
          <p:cNvCxnSpPr/>
          <p:nvPr/>
        </p:nvCxnSpPr>
        <p:spPr>
          <a:xfrm>
            <a:off x="3308351" y="950913"/>
            <a:ext cx="1052513" cy="298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Connecteur droit 527">
            <a:extLst>
              <a:ext uri="{FF2B5EF4-FFF2-40B4-BE49-F238E27FC236}">
                <a16:creationId xmlns:a16="http://schemas.microsoft.com/office/drawing/2014/main" id="{68FEABA1-8EEF-4D35-92A5-BE3990CB0493}"/>
              </a:ext>
            </a:extLst>
          </p:cNvPr>
          <p:cNvCxnSpPr/>
          <p:nvPr/>
        </p:nvCxnSpPr>
        <p:spPr>
          <a:xfrm flipV="1">
            <a:off x="3308350" y="1897064"/>
            <a:ext cx="331788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9" name="Connecteur droit 528">
            <a:extLst>
              <a:ext uri="{FF2B5EF4-FFF2-40B4-BE49-F238E27FC236}">
                <a16:creationId xmlns:a16="http://schemas.microsoft.com/office/drawing/2014/main" id="{A4FFDF07-4C87-465F-821C-4497F9F1DDB7}"/>
              </a:ext>
            </a:extLst>
          </p:cNvPr>
          <p:cNvCxnSpPr/>
          <p:nvPr/>
        </p:nvCxnSpPr>
        <p:spPr>
          <a:xfrm>
            <a:off x="3308351" y="2608263"/>
            <a:ext cx="544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529">
            <a:extLst>
              <a:ext uri="{FF2B5EF4-FFF2-40B4-BE49-F238E27FC236}">
                <a16:creationId xmlns:a16="http://schemas.microsoft.com/office/drawing/2014/main" id="{EDDDFB07-933C-4C65-AA8A-227F2AC72EBC}"/>
              </a:ext>
            </a:extLst>
          </p:cNvPr>
          <p:cNvCxnSpPr/>
          <p:nvPr/>
        </p:nvCxnSpPr>
        <p:spPr>
          <a:xfrm>
            <a:off x="3308351" y="3092450"/>
            <a:ext cx="727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530">
            <a:extLst>
              <a:ext uri="{FF2B5EF4-FFF2-40B4-BE49-F238E27FC236}">
                <a16:creationId xmlns:a16="http://schemas.microsoft.com/office/drawing/2014/main" id="{05958B34-1252-4CD9-9CD1-34CE4C04B51C}"/>
              </a:ext>
            </a:extLst>
          </p:cNvPr>
          <p:cNvCxnSpPr/>
          <p:nvPr/>
        </p:nvCxnSpPr>
        <p:spPr>
          <a:xfrm flipH="1">
            <a:off x="3657600" y="963614"/>
            <a:ext cx="865188" cy="93027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Connecteur droit 531">
            <a:extLst>
              <a:ext uri="{FF2B5EF4-FFF2-40B4-BE49-F238E27FC236}">
                <a16:creationId xmlns:a16="http://schemas.microsoft.com/office/drawing/2014/main" id="{F220F85D-3E7F-4ABE-B3F3-EF3485D5885D}"/>
              </a:ext>
            </a:extLst>
          </p:cNvPr>
          <p:cNvCxnSpPr/>
          <p:nvPr/>
        </p:nvCxnSpPr>
        <p:spPr>
          <a:xfrm flipH="1" flipV="1">
            <a:off x="3671889" y="1897063"/>
            <a:ext cx="866775" cy="41116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Connecteur droit 532">
            <a:extLst>
              <a:ext uri="{FF2B5EF4-FFF2-40B4-BE49-F238E27FC236}">
                <a16:creationId xmlns:a16="http://schemas.microsoft.com/office/drawing/2014/main" id="{0C5F249C-A8C4-46DF-9282-0602703E5FA4}"/>
              </a:ext>
            </a:extLst>
          </p:cNvPr>
          <p:cNvCxnSpPr/>
          <p:nvPr/>
        </p:nvCxnSpPr>
        <p:spPr>
          <a:xfrm flipH="1">
            <a:off x="3913188" y="2298701"/>
            <a:ext cx="609600" cy="30956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Triangle rectangle 533">
            <a:extLst>
              <a:ext uri="{FF2B5EF4-FFF2-40B4-BE49-F238E27FC236}">
                <a16:creationId xmlns:a16="http://schemas.microsoft.com/office/drawing/2014/main" id="{00250EE7-E8D7-4D9A-880F-6DFD00BB6F49}"/>
              </a:ext>
            </a:extLst>
          </p:cNvPr>
          <p:cNvSpPr/>
          <p:nvPr/>
        </p:nvSpPr>
        <p:spPr>
          <a:xfrm>
            <a:off x="3308350" y="950913"/>
            <a:ext cx="331788" cy="94615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535" name="Triangle rectangle 534">
            <a:extLst>
              <a:ext uri="{FF2B5EF4-FFF2-40B4-BE49-F238E27FC236}">
                <a16:creationId xmlns:a16="http://schemas.microsoft.com/office/drawing/2014/main" id="{FDEB00C5-3F9F-4513-99D9-C3870FCA56C9}"/>
              </a:ext>
            </a:extLst>
          </p:cNvPr>
          <p:cNvSpPr/>
          <p:nvPr/>
        </p:nvSpPr>
        <p:spPr>
          <a:xfrm>
            <a:off x="3656014" y="1930401"/>
            <a:ext cx="255587" cy="690563"/>
          </a:xfrm>
          <a:prstGeom prst="rtTriangle">
            <a:avLst/>
          </a:prstGeom>
          <a:solidFill>
            <a:srgbClr val="2C0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8690A03D-C747-4CF0-9C38-63B824399CA2}"/>
              </a:ext>
            </a:extLst>
          </p:cNvPr>
          <p:cNvSpPr/>
          <p:nvPr/>
        </p:nvSpPr>
        <p:spPr>
          <a:xfrm>
            <a:off x="3308351" y="1897063"/>
            <a:ext cx="347663" cy="723900"/>
          </a:xfrm>
          <a:prstGeom prst="rect">
            <a:avLst/>
          </a:prstGeom>
          <a:solidFill>
            <a:srgbClr val="2C0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2082766E-C97E-4934-8C27-97EB0E1501A3}"/>
              </a:ext>
            </a:extLst>
          </p:cNvPr>
          <p:cNvSpPr/>
          <p:nvPr/>
        </p:nvSpPr>
        <p:spPr>
          <a:xfrm>
            <a:off x="3316289" y="2620963"/>
            <a:ext cx="587375" cy="482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sp>
        <p:nvSpPr>
          <p:cNvPr id="538" name="Triangle rectangle 537">
            <a:extLst>
              <a:ext uri="{FF2B5EF4-FFF2-40B4-BE49-F238E27FC236}">
                <a16:creationId xmlns:a16="http://schemas.microsoft.com/office/drawing/2014/main" id="{6075B2ED-8852-4924-B750-827A9ECF2A31}"/>
              </a:ext>
            </a:extLst>
          </p:cNvPr>
          <p:cNvSpPr/>
          <p:nvPr/>
        </p:nvSpPr>
        <p:spPr>
          <a:xfrm>
            <a:off x="3889375" y="2574925"/>
            <a:ext cx="192088" cy="528638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01983913-0696-4107-B66B-3C41AF6C2F4D}"/>
              </a:ext>
            </a:extLst>
          </p:cNvPr>
          <p:cNvSpPr/>
          <p:nvPr/>
        </p:nvSpPr>
        <p:spPr>
          <a:xfrm>
            <a:off x="3308350" y="3103564"/>
            <a:ext cx="781050" cy="4032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sp>
        <p:nvSpPr>
          <p:cNvPr id="540" name="Triangle rectangle 539">
            <a:extLst>
              <a:ext uri="{FF2B5EF4-FFF2-40B4-BE49-F238E27FC236}">
                <a16:creationId xmlns:a16="http://schemas.microsoft.com/office/drawing/2014/main" id="{791B094F-C74A-4A93-A2B0-1CA1CE7F1598}"/>
              </a:ext>
            </a:extLst>
          </p:cNvPr>
          <p:cNvSpPr/>
          <p:nvPr/>
        </p:nvSpPr>
        <p:spPr>
          <a:xfrm>
            <a:off x="4081463" y="3111500"/>
            <a:ext cx="144462" cy="3952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cxnSp>
        <p:nvCxnSpPr>
          <p:cNvPr id="541" name="Connecteur droit 540">
            <a:extLst>
              <a:ext uri="{FF2B5EF4-FFF2-40B4-BE49-F238E27FC236}">
                <a16:creationId xmlns:a16="http://schemas.microsoft.com/office/drawing/2014/main" id="{B16749E7-3C06-4236-88E4-D2B26B305D46}"/>
              </a:ext>
            </a:extLst>
          </p:cNvPr>
          <p:cNvCxnSpPr/>
          <p:nvPr/>
        </p:nvCxnSpPr>
        <p:spPr>
          <a:xfrm flipH="1" flipV="1">
            <a:off x="3879851" y="2611438"/>
            <a:ext cx="625475" cy="24130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Connecteur droit 541">
            <a:extLst>
              <a:ext uri="{FF2B5EF4-FFF2-40B4-BE49-F238E27FC236}">
                <a16:creationId xmlns:a16="http://schemas.microsoft.com/office/drawing/2014/main" id="{E3056619-EC7B-4020-9898-7BFF16A8B803}"/>
              </a:ext>
            </a:extLst>
          </p:cNvPr>
          <p:cNvCxnSpPr>
            <a:endCxn id="540" idx="0"/>
          </p:cNvCxnSpPr>
          <p:nvPr/>
        </p:nvCxnSpPr>
        <p:spPr>
          <a:xfrm flipH="1" flipV="1">
            <a:off x="4081463" y="3111500"/>
            <a:ext cx="449262" cy="127000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Connecteur droit 542">
            <a:extLst>
              <a:ext uri="{FF2B5EF4-FFF2-40B4-BE49-F238E27FC236}">
                <a16:creationId xmlns:a16="http://schemas.microsoft.com/office/drawing/2014/main" id="{801E7687-B41E-44D4-A752-2088E41B143D}"/>
              </a:ext>
            </a:extLst>
          </p:cNvPr>
          <p:cNvCxnSpPr/>
          <p:nvPr/>
        </p:nvCxnSpPr>
        <p:spPr>
          <a:xfrm flipH="1">
            <a:off x="4073526" y="2862263"/>
            <a:ext cx="449263" cy="24606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Connecteur droit 543">
            <a:extLst>
              <a:ext uri="{FF2B5EF4-FFF2-40B4-BE49-F238E27FC236}">
                <a16:creationId xmlns:a16="http://schemas.microsoft.com/office/drawing/2014/main" id="{7C964420-E37C-4B00-ACA7-222C9FD88D5F}"/>
              </a:ext>
            </a:extLst>
          </p:cNvPr>
          <p:cNvCxnSpPr/>
          <p:nvPr/>
        </p:nvCxnSpPr>
        <p:spPr>
          <a:xfrm flipH="1">
            <a:off x="4210051" y="3238501"/>
            <a:ext cx="320675" cy="263525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Connecteur droit 544">
            <a:extLst>
              <a:ext uri="{FF2B5EF4-FFF2-40B4-BE49-F238E27FC236}">
                <a16:creationId xmlns:a16="http://schemas.microsoft.com/office/drawing/2014/main" id="{46636E91-14C1-4D39-A39C-9AE97945CAA4}"/>
              </a:ext>
            </a:extLst>
          </p:cNvPr>
          <p:cNvCxnSpPr>
            <a:endCxn id="534" idx="0"/>
          </p:cNvCxnSpPr>
          <p:nvPr/>
        </p:nvCxnSpPr>
        <p:spPr>
          <a:xfrm flipH="1">
            <a:off x="3308350" y="949325"/>
            <a:ext cx="1214438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37" name="Image 82" descr="TP_tmp.bmp">
            <a:extLst>
              <a:ext uri="{FF2B5EF4-FFF2-40B4-BE49-F238E27FC236}">
                <a16:creationId xmlns:a16="http://schemas.microsoft.com/office/drawing/2014/main" id="{C6C4849E-2420-4358-A7C6-DA98F4FDA1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9" y="877889"/>
            <a:ext cx="288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9" name="Image 39" descr="TP_tmp.bmp">
            <a:extLst>
              <a:ext uri="{FF2B5EF4-FFF2-40B4-BE49-F238E27FC236}">
                <a16:creationId xmlns:a16="http://schemas.microsoft.com/office/drawing/2014/main" id="{659375A1-DC81-413B-84E2-13A250DDD5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2736851"/>
            <a:ext cx="2889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Image 71" descr="TP_tmp.bmp">
            <a:extLst>
              <a:ext uri="{FF2B5EF4-FFF2-40B4-BE49-F238E27FC236}">
                <a16:creationId xmlns:a16="http://schemas.microsoft.com/office/drawing/2014/main" id="{8C4BA713-29D6-48F2-A63C-D72AB9B48C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3148014"/>
            <a:ext cx="2889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1" name="Image 56" descr="TP_tmp.bmp">
            <a:extLst>
              <a:ext uri="{FF2B5EF4-FFF2-40B4-BE49-F238E27FC236}">
                <a16:creationId xmlns:a16="http://schemas.microsoft.com/office/drawing/2014/main" id="{CEC06750-B425-489D-BAEF-1487505E9BD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1717675"/>
            <a:ext cx="295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4" name="Image 60" descr="TP_tmp.bmp">
            <a:extLst>
              <a:ext uri="{FF2B5EF4-FFF2-40B4-BE49-F238E27FC236}">
                <a16:creationId xmlns:a16="http://schemas.microsoft.com/office/drawing/2014/main" id="{A02AD316-C383-49D1-8794-8E275C9ABA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4" y="2970213"/>
            <a:ext cx="29368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5" name="Image 62" descr="TP_tmp.bmp">
            <a:extLst>
              <a:ext uri="{FF2B5EF4-FFF2-40B4-BE49-F238E27FC236}">
                <a16:creationId xmlns:a16="http://schemas.microsoft.com/office/drawing/2014/main" id="{E963E552-108B-4321-A0A1-513AB4A47EB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4" y="3362325"/>
            <a:ext cx="2936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Rectangle 77">
            <a:extLst>
              <a:ext uri="{FF2B5EF4-FFF2-40B4-BE49-F238E27FC236}">
                <a16:creationId xmlns:a16="http://schemas.microsoft.com/office/drawing/2014/main" id="{FD82CDA3-FE19-4484-8428-1413C2ACF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266700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b="1" i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3047" name="Rectangle 78">
            <a:extLst>
              <a:ext uri="{FF2B5EF4-FFF2-40B4-BE49-F238E27FC236}">
                <a16:creationId xmlns:a16="http://schemas.microsoft.com/office/drawing/2014/main" id="{FA764656-17CE-44C0-8CBB-4FAA33F8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122614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b="1" i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3048" name="Rectangle 79">
            <a:extLst>
              <a:ext uri="{FF2B5EF4-FFF2-40B4-BE49-F238E27FC236}">
                <a16:creationId xmlns:a16="http://schemas.microsoft.com/office/drawing/2014/main" id="{C25A5436-FEAF-4BDC-A898-9938D780B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10502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b="1" i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3049" name="Rectangle 80">
            <a:extLst>
              <a:ext uri="{FF2B5EF4-FFF2-40B4-BE49-F238E27FC236}">
                <a16:creationId xmlns:a16="http://schemas.microsoft.com/office/drawing/2014/main" id="{9C1F9325-79A7-4685-B725-87D08160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154940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fr-FR" altLang="en-US" sz="2000" b="1" i="1">
                <a:solidFill>
                  <a:srgbClr val="000000"/>
                </a:solidFill>
              </a:rPr>
              <a:t>1</a:t>
            </a:r>
          </a:p>
        </p:txBody>
      </p:sp>
      <p:cxnSp>
        <p:nvCxnSpPr>
          <p:cNvPr id="559" name="Connecteur droit 558">
            <a:extLst>
              <a:ext uri="{FF2B5EF4-FFF2-40B4-BE49-F238E27FC236}">
                <a16:creationId xmlns:a16="http://schemas.microsoft.com/office/drawing/2014/main" id="{F24D8C9C-F3AF-456D-B9B0-CED0190BFC9A}"/>
              </a:ext>
            </a:extLst>
          </p:cNvPr>
          <p:cNvCxnSpPr>
            <a:endCxn id="534" idx="0"/>
          </p:cNvCxnSpPr>
          <p:nvPr/>
        </p:nvCxnSpPr>
        <p:spPr>
          <a:xfrm>
            <a:off x="2700338" y="949325"/>
            <a:ext cx="6080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0" name="Connecteur droit 559">
            <a:extLst>
              <a:ext uri="{FF2B5EF4-FFF2-40B4-BE49-F238E27FC236}">
                <a16:creationId xmlns:a16="http://schemas.microsoft.com/office/drawing/2014/main" id="{2F4487A3-849D-4356-987B-9911754B6C07}"/>
              </a:ext>
            </a:extLst>
          </p:cNvPr>
          <p:cNvCxnSpPr/>
          <p:nvPr/>
        </p:nvCxnSpPr>
        <p:spPr>
          <a:xfrm>
            <a:off x="6800850" y="966788"/>
            <a:ext cx="33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2" name="Accolade fermante 561">
            <a:extLst>
              <a:ext uri="{FF2B5EF4-FFF2-40B4-BE49-F238E27FC236}">
                <a16:creationId xmlns:a16="http://schemas.microsoft.com/office/drawing/2014/main" id="{3B207EFD-C92A-4EEA-B8A6-FB8FAC583C47}"/>
              </a:ext>
            </a:extLst>
          </p:cNvPr>
          <p:cNvSpPr/>
          <p:nvPr/>
        </p:nvSpPr>
        <p:spPr>
          <a:xfrm>
            <a:off x="6717897" y="2130425"/>
            <a:ext cx="277812" cy="1397000"/>
          </a:xfrm>
          <a:prstGeom prst="rightBrace">
            <a:avLst/>
          </a:prstGeom>
          <a:ln w="38100">
            <a:solidFill>
              <a:srgbClr val="2C09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sz="4000" b="1" i="1"/>
          </a:p>
        </p:txBody>
      </p:sp>
      <p:pic>
        <p:nvPicPr>
          <p:cNvPr id="43055" name="Image 31" descr="TP_tmp.bmp">
            <a:extLst>
              <a:ext uri="{FF2B5EF4-FFF2-40B4-BE49-F238E27FC236}">
                <a16:creationId xmlns:a16="http://schemas.microsoft.com/office/drawing/2014/main" id="{F191F94F-C9F4-4725-807B-8085507BB8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1" y="2178051"/>
            <a:ext cx="2571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3" name="Image 72" descr="TP_tmp.bmp">
            <a:extLst>
              <a:ext uri="{FF2B5EF4-FFF2-40B4-BE49-F238E27FC236}">
                <a16:creationId xmlns:a16="http://schemas.microsoft.com/office/drawing/2014/main" id="{E36A9D91-3AB5-4AD3-82D1-13E42E6C51B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2479675"/>
            <a:ext cx="2921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69" name="Rectangle 61">
            <a:extLst>
              <a:ext uri="{FF2B5EF4-FFF2-40B4-BE49-F238E27FC236}">
                <a16:creationId xmlns:a16="http://schemas.microsoft.com/office/drawing/2014/main" id="{8E6ACB19-B7EC-4735-AF26-F4E00DD3E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1" y="4797425"/>
            <a:ext cx="682625" cy="217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43071" name="Text Box 63">
            <a:extLst>
              <a:ext uri="{FF2B5EF4-FFF2-40B4-BE49-F238E27FC236}">
                <a16:creationId xmlns:a16="http://schemas.microsoft.com/office/drawing/2014/main" id="{F83E2E5B-DC9A-4295-8463-394690F7F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1" y="4827021"/>
            <a:ext cx="288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600" dirty="0"/>
              <a:t>0</a:t>
            </a:r>
            <a:endParaRPr lang="en-US" altLang="en-US" sz="1600" dirty="0"/>
          </a:p>
        </p:txBody>
      </p:sp>
      <p:sp>
        <p:nvSpPr>
          <p:cNvPr id="43073" name="Text Box 65">
            <a:extLst>
              <a:ext uri="{FF2B5EF4-FFF2-40B4-BE49-F238E27FC236}">
                <a16:creationId xmlns:a16="http://schemas.microsoft.com/office/drawing/2014/main" id="{7B4E9367-564D-4068-A2A7-EB589FD4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548" y="4533871"/>
            <a:ext cx="1010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DW(B)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43076" name="Rectangle 68">
            <a:extLst>
              <a:ext uri="{FF2B5EF4-FFF2-40B4-BE49-F238E27FC236}">
                <a16:creationId xmlns:a16="http://schemas.microsoft.com/office/drawing/2014/main" id="{9A6BED04-00DD-49F8-90D8-27067FF3A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211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78" name="Text Box 70">
                <a:extLst>
                  <a:ext uri="{FF2B5EF4-FFF2-40B4-BE49-F238E27FC236}">
                    <a16:creationId xmlns:a16="http://schemas.microsoft.com/office/drawing/2014/main" id="{34B82968-B46A-4B9A-9DEC-0FBB3BC90E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0674" y="5286645"/>
                <a:ext cx="332014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800" dirty="0"/>
                  <a:t>M = - </a:t>
                </a:r>
                <a:r>
                  <a:rPr lang="fr-FR" altLang="en-US" sz="2800" dirty="0" err="1"/>
                  <a:t>d</a:t>
                </a:r>
                <a:r>
                  <a:rPr lang="fr-FR" altLang="en-US" sz="2800" dirty="0" err="1">
                    <a:latin typeface="Symbol" panose="05050102010706020507" pitchFamily="18" charset="2"/>
                  </a:rPr>
                  <a:t>W</a:t>
                </a:r>
                <a:r>
                  <a:rPr lang="fr-FR" altLang="en-US" sz="2800" dirty="0"/>
                  <a:t>/dB </a:t>
                </a:r>
                <a14:m>
                  <m:oMath xmlns:m="http://schemas.openxmlformats.org/officeDocument/2006/math">
                    <m:r>
                      <a:rPr lang="fr-FR" altLang="en-US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altLang="en-US" sz="2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fr-FR" altLang="en-US" sz="2800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2000" b="1" dirty="0">
                    <a:latin typeface="Sitka Text" panose="02000505000000020004" pitchFamily="2" charset="0"/>
                  </a:rPr>
                  <a:t>-</a:t>
                </a:r>
                <a:r>
                  <a:rPr lang="fr-FR" altLang="en-US" sz="2800" b="1" dirty="0">
                    <a:latin typeface="Symbol" panose="05050102010706020507" pitchFamily="18" charset="2"/>
                  </a:rPr>
                  <a:t> </a:t>
                </a:r>
                <a:r>
                  <a:rPr lang="fr-FR" altLang="en-US" sz="2800" dirty="0"/>
                  <a:t>B </a:t>
                </a:r>
                <a:r>
                  <a:rPr lang="fr-FR" altLang="en-US" sz="2800" baseline="30000" dirty="0"/>
                  <a:t>1/2</a:t>
                </a:r>
                <a:endParaRPr lang="en-US" altLang="en-US" sz="2800" baseline="30000" dirty="0"/>
              </a:p>
            </p:txBody>
          </p:sp>
        </mc:Choice>
        <mc:Fallback>
          <p:sp>
            <p:nvSpPr>
              <p:cNvPr id="43078" name="Text Box 70">
                <a:extLst>
                  <a:ext uri="{FF2B5EF4-FFF2-40B4-BE49-F238E27FC236}">
                    <a16:creationId xmlns:a16="http://schemas.microsoft.com/office/drawing/2014/main" id="{34B82968-B46A-4B9A-9DEC-0FBB3BC90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0674" y="5286645"/>
                <a:ext cx="3320140" cy="523220"/>
              </a:xfrm>
              <a:prstGeom prst="rect">
                <a:avLst/>
              </a:prstGeom>
              <a:blipFill>
                <a:blip r:embed="rId19"/>
                <a:stretch>
                  <a:fillRect l="-3670" t="-13953" r="-734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81" name="ZoneTexte 85">
            <a:extLst>
              <a:ext uri="{FF2B5EF4-FFF2-40B4-BE49-F238E27FC236}">
                <a16:creationId xmlns:a16="http://schemas.microsoft.com/office/drawing/2014/main" id="{B100E67A-3635-448A-9247-2EF9DD1D9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22860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fr-FR" altLang="en-US">
                <a:solidFill>
                  <a:srgbClr val="FF0000"/>
                </a:solidFill>
                <a:latin typeface="Comic Sans MS" panose="030F0702030302020204" pitchFamily="66" charset="0"/>
              </a:rPr>
              <a:t>Landau levels in Graphene</a:t>
            </a:r>
          </a:p>
        </p:txBody>
      </p:sp>
      <p:pic>
        <p:nvPicPr>
          <p:cNvPr id="43082" name="Image 52" descr="TP_tmp.bmp">
            <a:extLst>
              <a:ext uri="{FF2B5EF4-FFF2-40B4-BE49-F238E27FC236}">
                <a16:creationId xmlns:a16="http://schemas.microsoft.com/office/drawing/2014/main" id="{A2734AFB-A2B8-438F-83AF-5E8AD98616D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80" y="1436898"/>
            <a:ext cx="2376489" cy="4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83" name="Picture 75">
            <a:extLst>
              <a:ext uri="{FF2B5EF4-FFF2-40B4-BE49-F238E27FC236}">
                <a16:creationId xmlns:a16="http://schemas.microsoft.com/office/drawing/2014/main" id="{5DA94826-DBFF-4540-AB69-AA541A0F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1"/>
            <a:ext cx="15240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85" name="Line 77">
            <a:extLst>
              <a:ext uri="{FF2B5EF4-FFF2-40B4-BE49-F238E27FC236}">
                <a16:creationId xmlns:a16="http://schemas.microsoft.com/office/drawing/2014/main" id="{AE1487A4-C5EC-47E7-90A1-707E04C24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6275" y="3721399"/>
            <a:ext cx="1050851" cy="1414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91" name="Text Box 83">
            <a:extLst>
              <a:ext uri="{FF2B5EF4-FFF2-40B4-BE49-F238E27FC236}">
                <a16:creationId xmlns:a16="http://schemas.microsoft.com/office/drawing/2014/main" id="{A767CFE7-11F4-4064-8A7B-584A357A0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373" y="1608999"/>
            <a:ext cx="12314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dirty="0"/>
              <a:t> 300K at 1T</a:t>
            </a:r>
            <a:endParaRPr lang="en-US" altLang="en-US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EE906B8-FFB2-424F-8468-4DBE15601573}"/>
              </a:ext>
            </a:extLst>
          </p:cNvPr>
          <p:cNvSpPr txBox="1"/>
          <p:nvPr/>
        </p:nvSpPr>
        <p:spPr>
          <a:xfrm>
            <a:off x="107716" y="2231033"/>
            <a:ext cx="3195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McClure 1956</a:t>
            </a:r>
          </a:p>
          <a:p>
            <a:r>
              <a:rPr lang="fr-FR" dirty="0" err="1"/>
              <a:t>Raoux</a:t>
            </a:r>
            <a:r>
              <a:rPr lang="fr-FR" dirty="0"/>
              <a:t>, </a:t>
            </a:r>
            <a:r>
              <a:rPr lang="fr-FR" dirty="0" err="1"/>
              <a:t>Fuchs,Piechon</a:t>
            </a:r>
            <a:r>
              <a:rPr lang="fr-FR" dirty="0"/>
              <a:t> , </a:t>
            </a:r>
            <a:r>
              <a:rPr lang="fr-FR" dirty="0" err="1"/>
              <a:t>Montambaux</a:t>
            </a:r>
            <a:r>
              <a:rPr lang="fr-FR" dirty="0"/>
              <a:t>  PRL 2014</a:t>
            </a: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09EB9E-D8C1-4C57-9A7E-7B4404279DCC}"/>
              </a:ext>
            </a:extLst>
          </p:cNvPr>
          <p:cNvSpPr txBox="1"/>
          <p:nvPr/>
        </p:nvSpPr>
        <p:spPr>
          <a:xfrm>
            <a:off x="317500" y="1250950"/>
            <a:ext cx="2369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Coalescence of the</a:t>
            </a:r>
          </a:p>
          <a:p>
            <a:r>
              <a:rPr lang="fr-FR" sz="2000" dirty="0">
                <a:solidFill>
                  <a:srgbClr val="FF0000"/>
                </a:solidFill>
              </a:rPr>
              <a:t>B=0 </a:t>
            </a:r>
            <a:r>
              <a:rPr lang="fr-FR" sz="2000" dirty="0" err="1">
                <a:solidFill>
                  <a:srgbClr val="FF0000"/>
                </a:solidFill>
              </a:rPr>
              <a:t>spectrum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into</a:t>
            </a:r>
            <a:r>
              <a:rPr lang="fr-FR" sz="2000" dirty="0">
                <a:solidFill>
                  <a:srgbClr val="FF0000"/>
                </a:solidFill>
              </a:rPr>
              <a:t> LL</a:t>
            </a:r>
            <a:endParaRPr lang="en-GB" sz="2000" dirty="0">
              <a:solidFill>
                <a:srgbClr val="FF0000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A9B450-4193-43CA-8371-B9079EB4C66A}"/>
              </a:ext>
            </a:extLst>
          </p:cNvPr>
          <p:cNvGrpSpPr/>
          <p:nvPr/>
        </p:nvGrpSpPr>
        <p:grpSpPr>
          <a:xfrm>
            <a:off x="3032126" y="758918"/>
            <a:ext cx="7374492" cy="5664016"/>
            <a:chOff x="3138489" y="800101"/>
            <a:chExt cx="7374492" cy="5664016"/>
          </a:xfrm>
        </p:grpSpPr>
        <p:cxnSp>
          <p:nvCxnSpPr>
            <p:cNvPr id="523" name="Connecteur droit 522">
              <a:extLst>
                <a:ext uri="{FF2B5EF4-FFF2-40B4-BE49-F238E27FC236}">
                  <a16:creationId xmlns:a16="http://schemas.microsoft.com/office/drawing/2014/main" id="{3E023D90-4FBB-435B-9177-3328412963CE}"/>
                </a:ext>
              </a:extLst>
            </p:cNvPr>
            <p:cNvCxnSpPr/>
            <p:nvPr/>
          </p:nvCxnSpPr>
          <p:spPr>
            <a:xfrm>
              <a:off x="4572000" y="963614"/>
              <a:ext cx="1822450" cy="9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52" name="ZoneTexte 85">
              <a:extLst>
                <a:ext uri="{FF2B5EF4-FFF2-40B4-BE49-F238E27FC236}">
                  <a16:creationId xmlns:a16="http://schemas.microsoft.com/office/drawing/2014/main" id="{2134F9B2-9E2E-4F4A-B326-F1481EAFC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1" y="2335214"/>
              <a:ext cx="274947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 </a:t>
              </a:r>
              <a:r>
                <a:rPr lang="fr-FR" altLang="en-US" sz="2000" b="1" i="1" dirty="0" err="1">
                  <a:solidFill>
                    <a:srgbClr val="2C09FD"/>
                  </a:solidFill>
                  <a:latin typeface="Comic Sans MS" panose="030F0702030302020204" pitchFamily="66" charset="0"/>
                </a:rPr>
                <a:t>small</a:t>
              </a:r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 </a:t>
              </a:r>
              <a:r>
                <a:rPr lang="fr-FR" altLang="en-US" sz="2000" b="1" i="1" dirty="0" err="1">
                  <a:solidFill>
                    <a:srgbClr val="2C09FD"/>
                  </a:solidFill>
                  <a:latin typeface="Comic Sans MS" panose="030F0702030302020204" pitchFamily="66" charset="0"/>
                </a:rPr>
                <a:t>paramagnetic</a:t>
              </a:r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 </a:t>
              </a:r>
            </a:p>
            <a:p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contribution </a:t>
              </a:r>
            </a:p>
            <a:p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of all </a:t>
              </a:r>
              <a:r>
                <a:rPr lang="fr-FR" altLang="en-US" sz="2000" b="1" i="1" dirty="0" err="1">
                  <a:solidFill>
                    <a:srgbClr val="2C09FD"/>
                  </a:solidFill>
                  <a:latin typeface="Comic Sans MS" panose="030F0702030302020204" pitchFamily="66" charset="0"/>
                </a:rPr>
                <a:t>these</a:t>
              </a:r>
              <a:r>
                <a:rPr lang="fr-FR" altLang="en-US" sz="2000" b="1" i="1" dirty="0">
                  <a:solidFill>
                    <a:srgbClr val="2C09FD"/>
                  </a:solidFill>
                  <a:latin typeface="Comic Sans MS" panose="030F0702030302020204" pitchFamily="66" charset="0"/>
                </a:rPr>
                <a:t> </a:t>
              </a:r>
              <a:r>
                <a:rPr lang="fr-FR" altLang="en-US" sz="2000" b="1" i="1" dirty="0" err="1">
                  <a:solidFill>
                    <a:srgbClr val="2C09FD"/>
                  </a:solidFill>
                  <a:latin typeface="Comic Sans MS" panose="030F0702030302020204" pitchFamily="66" charset="0"/>
                </a:rPr>
                <a:t>levels</a:t>
              </a:r>
              <a:endParaRPr lang="fr-FR" altLang="en-US" sz="2000" b="1" i="1" dirty="0">
                <a:solidFill>
                  <a:srgbClr val="2C09FD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54" name="ZoneTexte 85">
              <a:extLst>
                <a:ext uri="{FF2B5EF4-FFF2-40B4-BE49-F238E27FC236}">
                  <a16:creationId xmlns:a16="http://schemas.microsoft.com/office/drawing/2014/main" id="{3E01CC80-6730-4443-B7B1-08349B452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6151" y="800101"/>
              <a:ext cx="2804779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fr-FR" altLang="en-US" sz="2000" b="1" i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Diamagnetic</a:t>
              </a:r>
              <a:r>
                <a:rPr lang="fr-FR" altLang="en-US" sz="2000" b="1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</a:p>
            <a:p>
              <a:r>
                <a:rPr lang="fr-FR" altLang="en-US" sz="2000" b="1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contribution </a:t>
              </a:r>
            </a:p>
          </p:txBody>
        </p:sp>
        <p:pic>
          <p:nvPicPr>
            <p:cNvPr id="43068" name="Picture 60">
              <a:extLst>
                <a:ext uri="{FF2B5EF4-FFF2-40B4-BE49-F238E27FC236}">
                  <a16:creationId xmlns:a16="http://schemas.microsoft.com/office/drawing/2014/main" id="{AFEA9113-929A-46ED-AB39-0DE8D199F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489" y="4508770"/>
              <a:ext cx="4953000" cy="595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72" name="Text Box 64">
              <a:extLst>
                <a:ext uri="{FF2B5EF4-FFF2-40B4-BE49-F238E27FC236}">
                  <a16:creationId xmlns:a16="http://schemas.microsoft.com/office/drawing/2014/main" id="{802B65C8-2974-454A-B1FD-63921EF11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8467" y="3771900"/>
              <a:ext cx="86113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400" dirty="0"/>
                <a:t>E</a:t>
              </a:r>
              <a:r>
                <a:rPr lang="fr-FR" altLang="en-US" sz="2400" baseline="-25000" dirty="0"/>
                <a:t>n </a:t>
              </a:r>
              <a:r>
                <a:rPr lang="fr-FR" altLang="en-US" sz="2400" dirty="0"/>
                <a:t>= </a:t>
              </a:r>
              <a:r>
                <a:rPr lang="fr-FR" altLang="en-US" sz="2400" baseline="30000" dirty="0"/>
                <a:t> _</a:t>
              </a:r>
              <a:endParaRPr lang="en-US" altLang="en-US" sz="2400" baseline="30000" dirty="0"/>
            </a:p>
          </p:txBody>
        </p:sp>
        <p:sp>
          <p:nvSpPr>
            <p:cNvPr id="43079" name="Text Box 71">
              <a:extLst>
                <a:ext uri="{FF2B5EF4-FFF2-40B4-BE49-F238E27FC236}">
                  <a16:creationId xmlns:a16="http://schemas.microsoft.com/office/drawing/2014/main" id="{4EC39758-7BC9-4CB5-957C-A59F4CD39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7844" y="4476719"/>
              <a:ext cx="23751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increases</a:t>
              </a:r>
              <a:r>
                <a:rPr lang="fr-FR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altLang="en-US" sz="2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fr-FR" alt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 !</a:t>
              </a:r>
              <a:endPara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080" name="Text Box 72">
                  <a:extLst>
                    <a:ext uri="{FF2B5EF4-FFF2-40B4-BE49-F238E27FC236}">
                      <a16:creationId xmlns:a16="http://schemas.microsoft.com/office/drawing/2014/main" id="{CFC829AB-95C6-4309-8749-55F49EE161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11601" y="5879342"/>
                  <a:ext cx="6011582" cy="58477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altLang="en-US" sz="3200" dirty="0">
                      <a:latin typeface="Symbol" panose="05050102010706020507" pitchFamily="18" charset="2"/>
                    </a:rPr>
                    <a:t>c</a:t>
                  </a:r>
                  <a:r>
                    <a:rPr lang="fr-FR" altLang="en-US" sz="2400" dirty="0">
                      <a:latin typeface="Symbol" panose="05050102010706020507" pitchFamily="18" charset="2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fr-FR" altLang="en-US" sz="2400" dirty="0">
                          <a:latin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fr-FR" altLang="en-US" sz="2400" dirty="0">
                      <a:latin typeface="Symbol" panose="05050102010706020507" pitchFamily="18" charset="2"/>
                    </a:rPr>
                    <a:t> </a:t>
                  </a:r>
                  <a:r>
                    <a:rPr lang="fr-FR" altLang="en-US" sz="2000" dirty="0">
                      <a:latin typeface="Symbol" panose="05050102010706020507" pitchFamily="18" charset="2"/>
                    </a:rPr>
                    <a:t>-</a:t>
                  </a:r>
                  <a:r>
                    <a:rPr lang="fr-FR" altLang="en-US" sz="2400" dirty="0">
                      <a:latin typeface="Symbol" panose="05050102010706020507" pitchFamily="18" charset="2"/>
                    </a:rPr>
                    <a:t> </a:t>
                  </a:r>
                  <a:r>
                    <a:rPr lang="fr-FR" altLang="en-US" sz="2400" dirty="0"/>
                    <a:t>B </a:t>
                  </a:r>
                  <a:r>
                    <a:rPr lang="fr-FR" altLang="en-US" sz="2400" baseline="30000" dirty="0"/>
                    <a:t>-1/2</a:t>
                  </a:r>
                  <a:r>
                    <a:rPr lang="fr-FR" altLang="en-US" sz="2400" dirty="0">
                      <a:latin typeface="Symbol" panose="05050102010706020507" pitchFamily="18" charset="2"/>
                    </a:rPr>
                    <a:t> </a:t>
                  </a:r>
                  <a:r>
                    <a:rPr lang="fr-FR" altLang="en-US" sz="2400" dirty="0" err="1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diamagnetic</a:t>
                  </a:r>
                  <a:r>
                    <a:rPr lang="fr-FR" altLang="en-US" sz="2400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 </a:t>
                  </a:r>
                  <a:r>
                    <a:rPr lang="fr-FR" altLang="en-US" sz="2400" dirty="0">
                      <a:latin typeface="Symbol" panose="05050102010706020507" pitchFamily="18" charset="2"/>
                    </a:rPr>
                    <a:t> </a:t>
                  </a:r>
                  <a:r>
                    <a:rPr lang="fr-FR" altLang="en-US" sz="2400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diverges at B=0 !</a:t>
                  </a:r>
                  <a:endParaRPr lang="en-US" altLang="en-US" sz="2400" dirty="0">
                    <a:solidFill>
                      <a:srgbClr val="FF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43080" name="Text Box 72">
                  <a:extLst>
                    <a:ext uri="{FF2B5EF4-FFF2-40B4-BE49-F238E27FC236}">
                      <a16:creationId xmlns:a16="http://schemas.microsoft.com/office/drawing/2014/main" id="{CFC829AB-95C6-4309-8749-55F49EE16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11601" y="5879342"/>
                  <a:ext cx="6011582" cy="584775"/>
                </a:xfrm>
                <a:prstGeom prst="rect">
                  <a:avLst/>
                </a:prstGeom>
                <a:blipFill>
                  <a:blip r:embed="rId24"/>
                  <a:stretch>
                    <a:fillRect l="-2422" t="-9901" r="-202" b="-29703"/>
                  </a:stretch>
                </a:blip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084" name="Rectangle 76">
              <a:extLst>
                <a:ext uri="{FF2B5EF4-FFF2-40B4-BE49-F238E27FC236}">
                  <a16:creationId xmlns:a16="http://schemas.microsoft.com/office/drawing/2014/main" id="{FB1C5DC4-7D43-4F05-A379-5970453EC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349" y="3619501"/>
              <a:ext cx="1219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en-US" dirty="0"/>
                <a:t> </a:t>
              </a:r>
              <a:r>
                <a:rPr lang="fr-FR" altLang="en-US" sz="2000" i="1" dirty="0"/>
                <a:t>(n +1/2 )  </a:t>
              </a:r>
              <a:endParaRPr lang="en-US" altLang="en-US" i="1" dirty="0"/>
            </a:p>
          </p:txBody>
        </p:sp>
        <p:grpSp>
          <p:nvGrpSpPr>
            <p:cNvPr id="43090" name="Group 82">
              <a:extLst>
                <a:ext uri="{FF2B5EF4-FFF2-40B4-BE49-F238E27FC236}">
                  <a16:creationId xmlns:a16="http://schemas.microsoft.com/office/drawing/2014/main" id="{0D373C63-2063-4421-97AB-A39CD22C5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9000" y="1524000"/>
              <a:ext cx="2362200" cy="609600"/>
              <a:chOff x="4224" y="960"/>
              <a:chExt cx="1488" cy="384"/>
            </a:xfrm>
          </p:grpSpPr>
          <p:pic>
            <p:nvPicPr>
              <p:cNvPr id="43086" name="Picture 78">
                <a:extLst>
                  <a:ext uri="{FF2B5EF4-FFF2-40B4-BE49-F238E27FC236}">
                    <a16:creationId xmlns:a16="http://schemas.microsoft.com/office/drawing/2014/main" id="{4AC265A9-C602-44D2-BDB2-2539C72D3B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960"/>
                <a:ext cx="960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087" name="Rectangle 79">
                <a:extLst>
                  <a:ext uri="{FF2B5EF4-FFF2-40B4-BE49-F238E27FC236}">
                    <a16:creationId xmlns:a16="http://schemas.microsoft.com/office/drawing/2014/main" id="{302413D4-7A9F-4F4F-B8C3-0393CD8DD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960"/>
                <a:ext cx="336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088" name="Text Box 80">
                <a:extLst>
                  <a:ext uri="{FF2B5EF4-FFF2-40B4-BE49-F238E27FC236}">
                    <a16:creationId xmlns:a16="http://schemas.microsoft.com/office/drawing/2014/main" id="{77FA845B-8DFE-4FA8-8360-22A0C54210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4" y="1008"/>
                <a:ext cx="369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 dirty="0" err="1">
                    <a:latin typeface="Symbol" panose="05050102010706020507" pitchFamily="18" charset="2"/>
                  </a:rPr>
                  <a:t>e</a:t>
                </a:r>
                <a:r>
                  <a:rPr lang="fr-FR" altLang="en-US" sz="2400" baseline="-25000" dirty="0" err="1"/>
                  <a:t>B</a:t>
                </a:r>
                <a:r>
                  <a:rPr lang="fr-FR" altLang="en-US" sz="2400" dirty="0"/>
                  <a:t>=</a:t>
                </a:r>
                <a:endParaRPr lang="en-US" altLang="en-US" sz="2400" dirty="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8F0761-A938-4C4C-8E24-E93C2477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956" y="303445"/>
            <a:ext cx="4101933" cy="2826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072EA4-E572-4EFD-86D0-C01A47F9F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92" y="3316775"/>
            <a:ext cx="2510673" cy="4114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30EB8A-494B-4640-B930-5953F1E3C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15" y="1039916"/>
            <a:ext cx="1936307" cy="348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FADCAC-EF3D-447D-83E0-3C6B26D7A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81" y="419092"/>
            <a:ext cx="5172441" cy="20409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1F0407-7375-48EA-92AB-FA5880634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047" y="4112757"/>
            <a:ext cx="3860800" cy="177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3FC025-E90C-4A3D-AB3A-4317AFBE24D1}"/>
              </a:ext>
            </a:extLst>
          </p:cNvPr>
          <p:cNvSpPr/>
          <p:nvPr/>
        </p:nvSpPr>
        <p:spPr>
          <a:xfrm>
            <a:off x="4050794" y="0"/>
            <a:ext cx="1841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chemeClr val="accent1"/>
                </a:solidFill>
              </a:rPr>
              <a:t>Dice</a:t>
            </a:r>
            <a:r>
              <a:rPr lang="fr-FR" sz="2800" dirty="0">
                <a:solidFill>
                  <a:schemeClr val="accent1"/>
                </a:solidFill>
              </a:rPr>
              <a:t> </a:t>
            </a:r>
            <a:r>
              <a:rPr lang="fr-FR" sz="2800" dirty="0" err="1">
                <a:solidFill>
                  <a:schemeClr val="accent1"/>
                </a:solidFill>
              </a:rPr>
              <a:t>lattic</a:t>
            </a:r>
            <a:r>
              <a:rPr lang="fr-FR" sz="2400" dirty="0" err="1">
                <a:solidFill>
                  <a:schemeClr val="accent1"/>
                </a:solidFill>
              </a:rPr>
              <a:t>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endParaRPr lang="en-GB" sz="2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5530F5-FADA-4EBF-83D9-0D82C569E9F6}"/>
              </a:ext>
            </a:extLst>
          </p:cNvPr>
          <p:cNvSpPr txBox="1"/>
          <p:nvPr/>
        </p:nvSpPr>
        <p:spPr>
          <a:xfrm>
            <a:off x="871766" y="2828835"/>
            <a:ext cx="428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Paramagnetic</a:t>
            </a:r>
            <a:r>
              <a:rPr lang="fr-FR" sz="2400" dirty="0">
                <a:solidFill>
                  <a:srgbClr val="FF0000"/>
                </a:solidFill>
              </a:rPr>
              <a:t> divergence of the </a:t>
            </a:r>
            <a:r>
              <a:rPr lang="fr-FR" sz="2400" dirty="0" err="1">
                <a:solidFill>
                  <a:srgbClr val="FF0000"/>
                </a:solidFill>
              </a:rPr>
              <a:t>susceptibility</a:t>
            </a:r>
            <a:r>
              <a:rPr lang="fr-FR" sz="2400" dirty="0">
                <a:solidFill>
                  <a:srgbClr val="FF0000"/>
                </a:solidFill>
              </a:rPr>
              <a:t> at the Dirac point!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A5044-706F-4F85-8791-C56B5A8C4097}"/>
              </a:ext>
            </a:extLst>
          </p:cNvPr>
          <p:cNvSpPr/>
          <p:nvPr/>
        </p:nvSpPr>
        <p:spPr>
          <a:xfrm>
            <a:off x="5623755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7E7B4F-6A6A-4B2C-8D92-CBF6A829D101}"/>
              </a:ext>
            </a:extLst>
          </p:cNvPr>
          <p:cNvSpPr txBox="1"/>
          <p:nvPr/>
        </p:nvSpPr>
        <p:spPr>
          <a:xfrm flipH="1">
            <a:off x="3481980" y="5890757"/>
            <a:ext cx="303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fr-FR" baseline="-25000" dirty="0">
                <a:solidFill>
                  <a:srgbClr val="FF0000"/>
                </a:solidFill>
              </a:rPr>
              <a:t>B </a:t>
            </a:r>
            <a:r>
              <a:rPr lang="fr-FR" dirty="0">
                <a:solidFill>
                  <a:srgbClr val="FF0000"/>
                </a:solidFill>
              </a:rPr>
              <a:t>= 0 for the </a:t>
            </a:r>
            <a:r>
              <a:rPr lang="fr-FR" dirty="0" err="1">
                <a:solidFill>
                  <a:srgbClr val="FF0000"/>
                </a:solidFill>
              </a:rPr>
              <a:t>Dice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lattice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22452B9-FADD-4D87-B7C8-5ACC8544B0D3}"/>
              </a:ext>
            </a:extLst>
          </p:cNvPr>
          <p:cNvCxnSpPr>
            <a:cxnSpLocks/>
          </p:cNvCxnSpPr>
          <p:nvPr/>
        </p:nvCxnSpPr>
        <p:spPr>
          <a:xfrm>
            <a:off x="3425440" y="5890757"/>
            <a:ext cx="0" cy="499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9E077A9-4CA2-4958-9789-C9A562DECB75}"/>
              </a:ext>
            </a:extLst>
          </p:cNvPr>
          <p:cNvCxnSpPr>
            <a:cxnSpLocks/>
          </p:cNvCxnSpPr>
          <p:nvPr/>
        </p:nvCxnSpPr>
        <p:spPr>
          <a:xfrm flipH="1">
            <a:off x="7253352" y="4112757"/>
            <a:ext cx="15461" cy="23093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7515F1A-D148-4E9A-AF7D-32D78F8D5862}"/>
              </a:ext>
            </a:extLst>
          </p:cNvPr>
          <p:cNvCxnSpPr>
            <a:cxnSpLocks/>
          </p:cNvCxnSpPr>
          <p:nvPr/>
        </p:nvCxnSpPr>
        <p:spPr>
          <a:xfrm flipH="1">
            <a:off x="3408013" y="4180097"/>
            <a:ext cx="15461" cy="23093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493584E-58D6-40C0-AACA-397FEAC06934}"/>
              </a:ext>
            </a:extLst>
          </p:cNvPr>
          <p:cNvCxnSpPr>
            <a:cxnSpLocks/>
          </p:cNvCxnSpPr>
          <p:nvPr/>
        </p:nvCxnSpPr>
        <p:spPr>
          <a:xfrm flipH="1">
            <a:off x="3406047" y="6390167"/>
            <a:ext cx="3845339" cy="318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77B8F92-2F6F-48F7-9520-D582428F6A85}"/>
              </a:ext>
            </a:extLst>
          </p:cNvPr>
          <p:cNvGrpSpPr/>
          <p:nvPr/>
        </p:nvGrpSpPr>
        <p:grpSpPr>
          <a:xfrm>
            <a:off x="3621212" y="4682155"/>
            <a:ext cx="233267" cy="421807"/>
            <a:chOff x="7579893" y="4682155"/>
            <a:chExt cx="233267" cy="421807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F89F145-531C-4ADB-B483-7BB5F3BBA103}"/>
                </a:ext>
              </a:extLst>
            </p:cNvPr>
            <p:cNvSpPr txBox="1"/>
            <p:nvPr/>
          </p:nvSpPr>
          <p:spPr>
            <a:xfrm>
              <a:off x="7639493" y="4734630"/>
              <a:ext cx="1736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979F4E1-7883-4A88-8E5C-08750E0E656D}"/>
                </a:ext>
              </a:extLst>
            </p:cNvPr>
            <p:cNvSpPr txBox="1"/>
            <p:nvPr/>
          </p:nvSpPr>
          <p:spPr>
            <a:xfrm>
              <a:off x="7579893" y="4682155"/>
              <a:ext cx="146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N</a:t>
              </a:r>
              <a:endParaRPr lang="en-GB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8DA3397D-22B0-4725-9AE5-89F65F43F7E9}"/>
              </a:ext>
            </a:extLst>
          </p:cNvPr>
          <p:cNvSpPr txBox="1"/>
          <p:nvPr/>
        </p:nvSpPr>
        <p:spPr>
          <a:xfrm>
            <a:off x="6732653" y="4503797"/>
            <a:ext cx="112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8844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e 422">
            <a:extLst>
              <a:ext uri="{FF2B5EF4-FFF2-40B4-BE49-F238E27FC236}">
                <a16:creationId xmlns:a16="http://schemas.microsoft.com/office/drawing/2014/main" id="{9F553E81-4BAF-4C5E-A633-44D633407219}"/>
              </a:ext>
            </a:extLst>
          </p:cNvPr>
          <p:cNvGrpSpPr>
            <a:grpSpLocks/>
          </p:cNvGrpSpPr>
          <p:nvPr/>
        </p:nvGrpSpPr>
        <p:grpSpPr bwMode="auto">
          <a:xfrm>
            <a:off x="2629178" y="410885"/>
            <a:ext cx="8329612" cy="6405562"/>
            <a:chOff x="261938" y="215900"/>
            <a:chExt cx="8329612" cy="6405563"/>
          </a:xfrm>
        </p:grpSpPr>
        <p:pic>
          <p:nvPicPr>
            <p:cNvPr id="35843" name="Picture 2" descr="D:\Users\Gilles\Documents\USERS\exposes\11-meeting graphene\stauber.jpg">
              <a:extLst>
                <a:ext uri="{FF2B5EF4-FFF2-40B4-BE49-F238E27FC236}">
                  <a16:creationId xmlns:a16="http://schemas.microsoft.com/office/drawing/2014/main" id="{AA4BDD1E-6657-4A83-8572-65D3C8441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819150"/>
              <a:ext cx="5467350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4" name="Picture 9" descr="D:\Users\Gilles\Documents\USERS\exposes\12-ORBITAL MAGNETISM\Sans titre-1 copie.gif">
              <a:extLst>
                <a:ext uri="{FF2B5EF4-FFF2-40B4-BE49-F238E27FC236}">
                  <a16:creationId xmlns:a16="http://schemas.microsoft.com/office/drawing/2014/main" id="{8BC46C7A-8FCD-4A80-89F4-16AB04019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200" y="2057400"/>
              <a:ext cx="30162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5" name="Image 15" descr="TP_tmp.bmp">
              <a:extLst>
                <a:ext uri="{FF2B5EF4-FFF2-40B4-BE49-F238E27FC236}">
                  <a16:creationId xmlns:a16="http://schemas.microsoft.com/office/drawing/2014/main" id="{E54D8CD9-6754-45EA-B51E-82C92A81B8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613" y="1882775"/>
              <a:ext cx="1690687" cy="3714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Image 14" descr="TP_tmp.bmp">
              <a:extLst>
                <a:ext uri="{FF2B5EF4-FFF2-40B4-BE49-F238E27FC236}">
                  <a16:creationId xmlns:a16="http://schemas.microsoft.com/office/drawing/2014/main" id="{299983F6-6B5E-4731-B869-82A4321E038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13" y="3795713"/>
              <a:ext cx="404812" cy="2381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Image 17" descr="TP_tmp.bmp">
              <a:extLst>
                <a:ext uri="{FF2B5EF4-FFF2-40B4-BE49-F238E27FC236}">
                  <a16:creationId xmlns:a16="http://schemas.microsoft.com/office/drawing/2014/main" id="{EB10E031-63B2-474E-9C7F-518DFE38B6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3" y="5259388"/>
              <a:ext cx="3789362" cy="7762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4">
              <a:extLst>
                <a:ext uri="{FF2B5EF4-FFF2-40B4-BE49-F238E27FC236}">
                  <a16:creationId xmlns:a16="http://schemas.microsoft.com/office/drawing/2014/main" id="{027E976F-B9FF-4C30-8FA5-C225961D0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38" y="215900"/>
              <a:ext cx="1841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09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fr-FR" altLang="en-US" sz="28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" name="Flèche droite 429">
              <a:extLst>
                <a:ext uri="{FF2B5EF4-FFF2-40B4-BE49-F238E27FC236}">
                  <a16:creationId xmlns:a16="http://schemas.microsoft.com/office/drawing/2014/main" id="{5F0CD2ED-61B8-409C-A477-EA4220CA06B4}"/>
                </a:ext>
              </a:extLst>
            </p:cNvPr>
            <p:cNvSpPr/>
            <p:nvPr/>
          </p:nvSpPr>
          <p:spPr>
            <a:xfrm>
              <a:off x="3494088" y="1882775"/>
              <a:ext cx="2347912" cy="4095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4000" b="1" i="1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C55DCDF2-1F31-4755-BCB9-3C4986E8EEF4}"/>
                </a:ext>
              </a:extLst>
            </p:cNvPr>
            <p:cNvSpPr/>
            <p:nvPr/>
          </p:nvSpPr>
          <p:spPr>
            <a:xfrm>
              <a:off x="1692275" y="1719262"/>
              <a:ext cx="1787525" cy="66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4000" b="1" i="1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87145496-43ED-41BC-A980-ED18B3BB62E9}"/>
                </a:ext>
              </a:extLst>
            </p:cNvPr>
            <p:cNvSpPr/>
            <p:nvPr/>
          </p:nvSpPr>
          <p:spPr>
            <a:xfrm>
              <a:off x="588963" y="5119688"/>
              <a:ext cx="4037012" cy="1103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4000" b="1" i="1"/>
            </a:p>
          </p:txBody>
        </p:sp>
        <p:sp>
          <p:nvSpPr>
            <p:cNvPr id="433" name="Flèche droite 432">
              <a:extLst>
                <a:ext uri="{FF2B5EF4-FFF2-40B4-BE49-F238E27FC236}">
                  <a16:creationId xmlns:a16="http://schemas.microsoft.com/office/drawing/2014/main" id="{6EE2CB35-0DAD-4842-910E-3B67C5BDE678}"/>
                </a:ext>
              </a:extLst>
            </p:cNvPr>
            <p:cNvSpPr/>
            <p:nvPr/>
          </p:nvSpPr>
          <p:spPr>
            <a:xfrm>
              <a:off x="4625975" y="5502276"/>
              <a:ext cx="1517650" cy="4095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4000" b="1" i="1"/>
            </a:p>
          </p:txBody>
        </p:sp>
        <p:pic>
          <p:nvPicPr>
            <p:cNvPr id="35853" name="Image 24" descr="TP_tmp.bmp">
              <a:extLst>
                <a:ext uri="{FF2B5EF4-FFF2-40B4-BE49-F238E27FC236}">
                  <a16:creationId xmlns:a16="http://schemas.microsoft.com/office/drawing/2014/main" id="{C357BE7A-0A35-4C54-BB32-5638765E6A2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088" y="6276975"/>
              <a:ext cx="1916112" cy="3238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5" name="Connecteur droit avec flèche 434">
              <a:extLst>
                <a:ext uri="{FF2B5EF4-FFF2-40B4-BE49-F238E27FC236}">
                  <a16:creationId xmlns:a16="http://schemas.microsoft.com/office/drawing/2014/main" id="{6D964C63-6744-4CFE-AFA0-CAC1FFB8BB7C}"/>
                </a:ext>
              </a:extLst>
            </p:cNvPr>
            <p:cNvCxnSpPr/>
            <p:nvPr/>
          </p:nvCxnSpPr>
          <p:spPr>
            <a:xfrm flipV="1">
              <a:off x="5991225" y="6018213"/>
              <a:ext cx="355600" cy="14288"/>
            </a:xfrm>
            <a:prstGeom prst="straightConnector1">
              <a:avLst/>
            </a:prstGeom>
            <a:ln w="38100">
              <a:solidFill>
                <a:srgbClr val="2C09FD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9DEA0BC5-521B-4548-815D-72F64EC98418}"/>
                </a:ext>
              </a:extLst>
            </p:cNvPr>
            <p:cNvSpPr/>
            <p:nvPr/>
          </p:nvSpPr>
          <p:spPr>
            <a:xfrm>
              <a:off x="5062538" y="6210301"/>
              <a:ext cx="2089150" cy="4111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fr-FR" sz="4000" b="1" i="1"/>
            </a:p>
          </p:txBody>
        </p:sp>
      </p:grpSp>
      <p:sp>
        <p:nvSpPr>
          <p:cNvPr id="35856" name="Rectangle 16">
            <a:extLst>
              <a:ext uri="{FF2B5EF4-FFF2-40B4-BE49-F238E27FC236}">
                <a16:creationId xmlns:a16="http://schemas.microsoft.com/office/drawing/2014/main" id="{CFB34A46-742C-4676-AF0B-5DBE3DC4A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63" y="84318"/>
            <a:ext cx="11160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en-US" sz="2800" dirty="0" err="1">
                <a:solidFill>
                  <a:schemeClr val="accent1"/>
                </a:solidFill>
              </a:rPr>
              <a:t>Diamagnetic</a:t>
            </a:r>
            <a:r>
              <a:rPr lang="fr-FR" altLang="en-US" sz="2800" dirty="0">
                <a:solidFill>
                  <a:schemeClr val="accent1"/>
                </a:solidFill>
              </a:rPr>
              <a:t>  McClure </a:t>
            </a:r>
            <a:r>
              <a:rPr lang="fr-FR" altLang="en-US" sz="2800" dirty="0" err="1">
                <a:solidFill>
                  <a:schemeClr val="accent1"/>
                </a:solidFill>
              </a:rPr>
              <a:t>peak</a:t>
            </a:r>
            <a:r>
              <a:rPr lang="fr-FR" altLang="en-US" sz="2800" dirty="0">
                <a:solidFill>
                  <a:schemeClr val="accent1"/>
                </a:solidFill>
              </a:rPr>
              <a:t> at </a:t>
            </a:r>
            <a:r>
              <a:rPr lang="fr-FR" altLang="en-US" sz="2800" dirty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fr-FR" altLang="en-US" sz="2800" dirty="0">
                <a:solidFill>
                  <a:schemeClr val="accent1"/>
                </a:solidFill>
              </a:rPr>
              <a:t>=0 </a:t>
            </a:r>
            <a:r>
              <a:rPr lang="fr-FR" altLang="en-US" sz="2800" dirty="0" err="1">
                <a:solidFill>
                  <a:schemeClr val="accent1"/>
                </a:solidFill>
              </a:rPr>
              <a:t>broaden</a:t>
            </a:r>
            <a:r>
              <a:rPr lang="fr-FR" altLang="en-US" sz="2800" dirty="0">
                <a:solidFill>
                  <a:schemeClr val="accent1"/>
                </a:solidFill>
              </a:rPr>
              <a:t> </a:t>
            </a:r>
            <a:r>
              <a:rPr lang="fr-FR" altLang="en-US" sz="2800" dirty="0" err="1">
                <a:solidFill>
                  <a:schemeClr val="accent1"/>
                </a:solidFill>
              </a:rPr>
              <a:t>with</a:t>
            </a:r>
            <a:r>
              <a:rPr lang="fr-FR" altLang="en-US" sz="2800" dirty="0">
                <a:solidFill>
                  <a:schemeClr val="accent1"/>
                </a:solidFill>
              </a:rPr>
              <a:t> </a:t>
            </a:r>
            <a:r>
              <a:rPr lang="fr-FR" altLang="en-US" sz="2800" dirty="0" err="1">
                <a:solidFill>
                  <a:schemeClr val="accent1"/>
                </a:solidFill>
              </a:rPr>
              <a:t>temperature</a:t>
            </a:r>
            <a:r>
              <a:rPr lang="fr-FR" altLang="en-US" sz="2800" dirty="0">
                <a:solidFill>
                  <a:schemeClr val="accent1"/>
                </a:solidFill>
              </a:rPr>
              <a:t> and </a:t>
            </a:r>
            <a:r>
              <a:rPr lang="fr-FR" altLang="en-US" sz="2800" dirty="0" err="1">
                <a:solidFill>
                  <a:schemeClr val="accent1"/>
                </a:solidFill>
              </a:rPr>
              <a:t>disorder</a:t>
            </a:r>
            <a:endParaRPr lang="fr-FR" altLang="en-US" sz="2800" dirty="0">
              <a:solidFill>
                <a:schemeClr val="accent1"/>
              </a:solidFill>
            </a:endParaRP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02A7AE1E-D484-4718-BA2B-014AD0E64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3429000"/>
            <a:ext cx="1928733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i="1">
                <a:solidFill>
                  <a:schemeClr val="accent2"/>
                </a:solidFill>
              </a:rPr>
              <a:t>t =2.7 eV ~ 3 10 </a:t>
            </a:r>
            <a:r>
              <a:rPr lang="fr-FR" altLang="en-US" i="1" baseline="30000">
                <a:solidFill>
                  <a:schemeClr val="accent2"/>
                </a:solidFill>
              </a:rPr>
              <a:t>4 </a:t>
            </a:r>
            <a:r>
              <a:rPr lang="fr-FR" altLang="en-US" i="1">
                <a:solidFill>
                  <a:schemeClr val="accent2"/>
                </a:solidFill>
              </a:rPr>
              <a:t>K</a:t>
            </a:r>
            <a:endParaRPr lang="en-US" altLang="en-US" i="1" baseline="-25000">
              <a:solidFill>
                <a:schemeClr val="accent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22755F-14CF-40B5-BDAF-EF9E30B37F16}"/>
              </a:ext>
            </a:extLst>
          </p:cNvPr>
          <p:cNvSpPr txBox="1"/>
          <p:nvPr/>
        </p:nvSpPr>
        <p:spPr>
          <a:xfrm>
            <a:off x="8354796" y="767293"/>
            <a:ext cx="383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Paramagnetic</a:t>
            </a:r>
            <a:r>
              <a:rPr lang="fr-FR" dirty="0"/>
              <a:t> </a:t>
            </a:r>
            <a:r>
              <a:rPr lang="fr-FR" dirty="0" err="1"/>
              <a:t>peak</a:t>
            </a:r>
            <a:r>
              <a:rPr lang="fr-FR" dirty="0"/>
              <a:t> at the </a:t>
            </a:r>
            <a:r>
              <a:rPr lang="fr-FR" dirty="0" err="1"/>
              <a:t>saddle</a:t>
            </a:r>
            <a:r>
              <a:rPr lang="fr-FR" dirty="0"/>
              <a:t> point </a:t>
            </a:r>
            <a:endParaRPr lang="en-GB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E36F06B-3BFC-4E51-ADEE-6F258012E1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63" y="1560112"/>
            <a:ext cx="3836839" cy="3643641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74C59CD-05C0-451E-BC5E-3E43D7CC48D0}"/>
              </a:ext>
            </a:extLst>
          </p:cNvPr>
          <p:cNvCxnSpPr>
            <a:cxnSpLocks/>
          </p:cNvCxnSpPr>
          <p:nvPr/>
        </p:nvCxnSpPr>
        <p:spPr>
          <a:xfrm flipH="1">
            <a:off x="2752197" y="1824078"/>
            <a:ext cx="6483181" cy="12036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0858BB8-BB26-426E-8540-492295B95B49}"/>
              </a:ext>
            </a:extLst>
          </p:cNvPr>
          <p:cNvSpPr/>
          <p:nvPr/>
        </p:nvSpPr>
        <p:spPr>
          <a:xfrm>
            <a:off x="507312" y="1193964"/>
            <a:ext cx="4612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Raoux</a:t>
            </a:r>
            <a:r>
              <a:rPr lang="fr-FR" dirty="0"/>
              <a:t>, </a:t>
            </a:r>
            <a:r>
              <a:rPr lang="fr-FR" dirty="0" err="1"/>
              <a:t>Fuchs,Piechon</a:t>
            </a:r>
            <a:r>
              <a:rPr lang="fr-FR" dirty="0"/>
              <a:t> , </a:t>
            </a:r>
            <a:r>
              <a:rPr lang="fr-FR" dirty="0" err="1"/>
              <a:t>Montambaux</a:t>
            </a:r>
            <a:r>
              <a:rPr lang="fr-FR" dirty="0"/>
              <a:t>  PRL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9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>
            <a:extLst>
              <a:ext uri="{FF2B5EF4-FFF2-40B4-BE49-F238E27FC236}">
                <a16:creationId xmlns:a16="http://schemas.microsoft.com/office/drawing/2014/main" id="{5444B562-2212-4353-A67F-93D5546A7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735" y="3416985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2800" dirty="0">
                <a:solidFill>
                  <a:schemeClr val="accent1"/>
                </a:solidFill>
              </a:rPr>
              <a:t>l</a:t>
            </a:r>
            <a:r>
              <a:rPr lang="fr-FR" altLang="en-US" sz="2800" baseline="-25000" dirty="0">
                <a:solidFill>
                  <a:schemeClr val="accent1"/>
                </a:solidFill>
              </a:rPr>
              <a:t>e</a:t>
            </a:r>
            <a:r>
              <a:rPr lang="fr-FR" altLang="en-US" sz="2800" dirty="0">
                <a:solidFill>
                  <a:schemeClr val="accent1"/>
                </a:solidFill>
              </a:rPr>
              <a:t>=1 </a:t>
            </a:r>
            <a:r>
              <a:rPr lang="fr-FR" altLang="en-US" sz="2800" dirty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fr-FR" altLang="en-US" sz="2800" dirty="0">
                <a:solidFill>
                  <a:schemeClr val="accent1"/>
                </a:solidFill>
              </a:rPr>
              <a:t>m</a:t>
            </a:r>
          </a:p>
          <a:p>
            <a:endParaRPr lang="fr-FR" altLang="en-US" sz="2400" dirty="0">
              <a:solidFill>
                <a:schemeClr val="accent1"/>
              </a:solidFill>
            </a:endParaRPr>
          </a:p>
          <a:p>
            <a:r>
              <a:rPr lang="fr-FR" altLang="en-US" sz="2400" dirty="0" err="1">
                <a:solidFill>
                  <a:schemeClr val="accent1"/>
                </a:solidFill>
              </a:rPr>
              <a:t>Width</a:t>
            </a:r>
            <a:r>
              <a:rPr lang="fr-FR" altLang="en-US" sz="2400" dirty="0">
                <a:solidFill>
                  <a:schemeClr val="accent1"/>
                </a:solidFill>
              </a:rPr>
              <a:t> of the </a:t>
            </a:r>
            <a:r>
              <a:rPr lang="fr-FR" altLang="en-US" sz="2400" dirty="0" err="1">
                <a:solidFill>
                  <a:schemeClr val="accent1"/>
                </a:solidFill>
              </a:rPr>
              <a:t>McCure</a:t>
            </a:r>
            <a:r>
              <a:rPr lang="fr-FR" altLang="en-US" sz="2400" dirty="0">
                <a:solidFill>
                  <a:schemeClr val="accent1"/>
                </a:solidFill>
              </a:rPr>
              <a:t> </a:t>
            </a:r>
            <a:r>
              <a:rPr lang="fr-FR" altLang="en-US" sz="2400" dirty="0" err="1">
                <a:solidFill>
                  <a:schemeClr val="accent1"/>
                </a:solidFill>
              </a:rPr>
              <a:t>peak</a:t>
            </a:r>
            <a:r>
              <a:rPr lang="fr-FR" altLang="en-US" sz="2400" dirty="0">
                <a:solidFill>
                  <a:schemeClr val="accent1"/>
                </a:solidFill>
              </a:rPr>
              <a:t> </a:t>
            </a:r>
            <a:r>
              <a:rPr lang="fr-FR" altLang="en-US" sz="2400" dirty="0"/>
              <a:t>     </a:t>
            </a:r>
            <a:r>
              <a:rPr lang="fr-FR" altLang="en-US" sz="2400" dirty="0">
                <a:latin typeface="Symbol" panose="05050102010706020507" pitchFamily="18" charset="2"/>
              </a:rPr>
              <a:t>s</a:t>
            </a:r>
            <a:r>
              <a:rPr lang="fr-FR" altLang="en-US" sz="2400" baseline="-25000" dirty="0"/>
              <a:t>0</a:t>
            </a:r>
            <a:r>
              <a:rPr lang="fr-FR" altLang="en-US" sz="2400" dirty="0"/>
              <a:t>=  10mev ~ 100K</a:t>
            </a:r>
          </a:p>
          <a:p>
            <a:endParaRPr lang="fr-FR" altLang="en-US" sz="2000" dirty="0"/>
          </a:p>
          <a:p>
            <a:endParaRPr lang="fr-FR" altLang="en-US" baseline="30000" dirty="0"/>
          </a:p>
          <a:p>
            <a:r>
              <a:rPr lang="fr-FR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 of </a:t>
            </a:r>
            <a:r>
              <a:rPr lang="fr-FR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fr-FR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fr-FR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on a  few micron size detector </a:t>
            </a:r>
          </a:p>
          <a:p>
            <a:endParaRPr lang="fr-FR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en-US" sz="2800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B/B = 10 </a:t>
            </a:r>
            <a:r>
              <a:rPr lang="fr-FR" altLang="en-US" sz="2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 </a:t>
            </a:r>
            <a:r>
              <a:rPr lang="fr-FR" alt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alt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alt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alt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69CA0F48-9379-4297-9811-E3ADFDED1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29" y="2563254"/>
            <a:ext cx="5914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the </a:t>
            </a:r>
            <a:r>
              <a:rPr lang="fr-FR" alt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fr-FR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Graphene!</a:t>
            </a:r>
            <a:endParaRPr lang="en-US" alt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E9E20256-C7D3-4410-8A54-2A211076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025" y="1820863"/>
            <a:ext cx="184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en-US"/>
              <a:t>D</a:t>
            </a:r>
            <a:endParaRPr lang="en-US" altLang="en-US"/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F09EE969-1B99-4D89-AFAE-356841D76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09" y="1002227"/>
            <a:ext cx="32004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5" name="Rectangle 9">
            <a:extLst>
              <a:ext uri="{FF2B5EF4-FFF2-40B4-BE49-F238E27FC236}">
                <a16:creationId xmlns:a16="http://schemas.microsoft.com/office/drawing/2014/main" id="{7323EC1B-C864-46BB-A4C5-B54DCD8A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990600"/>
            <a:ext cx="1641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latin typeface="Symbol" panose="05050102010706020507" pitchFamily="18" charset="2"/>
              </a:rPr>
              <a:t>      </a:t>
            </a:r>
            <a:r>
              <a:rPr lang="fr-FR" altLang="en-US" sz="3200" baseline="-25000" dirty="0">
                <a:latin typeface="Symbol" panose="05050102010706020507" pitchFamily="18" charset="2"/>
              </a:rPr>
              <a:t>-</a:t>
            </a:r>
            <a:r>
              <a:rPr lang="fr-FR" altLang="en-US" sz="3200" dirty="0">
                <a:latin typeface="Symbol" panose="05050102010706020507" pitchFamily="18" charset="2"/>
              </a:rPr>
              <a:t>c</a:t>
            </a:r>
            <a:r>
              <a:rPr lang="fr-FR" altLang="en-US" sz="3200" baseline="-25000" dirty="0"/>
              <a:t>0 </a:t>
            </a:r>
            <a:r>
              <a:rPr lang="fr-FR" altLang="en-US" sz="3200" baseline="-25000" dirty="0">
                <a:solidFill>
                  <a:srgbClr val="FF0000"/>
                </a:solidFill>
              </a:rPr>
              <a:t>=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C26392E9-AC51-4F80-8EE5-471D84424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914401"/>
            <a:ext cx="1863725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en-US" sz="2800">
                <a:latin typeface="Symbol" panose="05050102010706020507" pitchFamily="18" charset="2"/>
              </a:rPr>
              <a:t>  m</a:t>
            </a:r>
            <a:r>
              <a:rPr lang="fr-FR" altLang="en-US" sz="2800" baseline="-25000"/>
              <a:t>0 </a:t>
            </a:r>
            <a:r>
              <a:rPr lang="fr-FR" altLang="en-US" sz="2800"/>
              <a:t>e</a:t>
            </a:r>
            <a:r>
              <a:rPr lang="fr-FR" altLang="en-US" sz="2800" baseline="30000"/>
              <a:t>2</a:t>
            </a:r>
            <a:r>
              <a:rPr lang="fr-FR" altLang="en-US" sz="2800" baseline="-25000"/>
              <a:t> </a:t>
            </a:r>
            <a:r>
              <a:rPr lang="fr-FR" altLang="en-US" sz="2800"/>
              <a:t>v</a:t>
            </a:r>
            <a:r>
              <a:rPr lang="fr-FR" altLang="en-US" sz="2800" baseline="-25000"/>
              <a:t>F</a:t>
            </a:r>
            <a:r>
              <a:rPr lang="fr-FR" altLang="en-US" sz="2800" baseline="30000"/>
              <a:t>2</a:t>
            </a:r>
            <a:r>
              <a:rPr lang="fr-FR" altLang="en-US" sz="2800" baseline="-25000"/>
              <a:t> </a:t>
            </a:r>
            <a:endParaRPr lang="en-US" altLang="en-US" sz="2800" baseline="-25000"/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B52E4939-9C22-441E-9CAA-20232A4A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76401"/>
            <a:ext cx="2952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/>
              <a:t>D</a:t>
            </a:r>
            <a:endParaRPr lang="en-US" altLang="en-US" sz="1400"/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B82779B9-1E9E-476D-8A83-880333E0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1524000"/>
            <a:ext cx="223838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2" name="Rectangle 16">
            <a:extLst>
              <a:ext uri="{FF2B5EF4-FFF2-40B4-BE49-F238E27FC236}">
                <a16:creationId xmlns:a16="http://schemas.microsoft.com/office/drawing/2014/main" id="{EA5979E2-369D-4A27-95F0-E81259A22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990600"/>
            <a:ext cx="3057525" cy="99060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2FA19E8A-2A47-4443-8A41-FF3EBB2B2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1066800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dirty="0"/>
              <a:t>1</a:t>
            </a:r>
            <a:endParaRPr lang="en-US" altLang="en-US" dirty="0"/>
          </a:p>
        </p:txBody>
      </p:sp>
      <p:sp>
        <p:nvSpPr>
          <p:cNvPr id="50195" name="Rectangle 19">
            <a:extLst>
              <a:ext uri="{FF2B5EF4-FFF2-40B4-BE49-F238E27FC236}">
                <a16:creationId xmlns:a16="http://schemas.microsoft.com/office/drawing/2014/main" id="{C154037F-4DFA-4FC6-B3C5-6FF2E9311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524000"/>
            <a:ext cx="152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6" name="Rectangle 20">
            <a:extLst>
              <a:ext uri="{FF2B5EF4-FFF2-40B4-BE49-F238E27FC236}">
                <a16:creationId xmlns:a16="http://schemas.microsoft.com/office/drawing/2014/main" id="{E00F4535-4A6B-47D6-B9D9-4EA3C0A63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066800"/>
            <a:ext cx="152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7" name="Text Box 21">
            <a:extLst>
              <a:ext uri="{FF2B5EF4-FFF2-40B4-BE49-F238E27FC236}">
                <a16:creationId xmlns:a16="http://schemas.microsoft.com/office/drawing/2014/main" id="{D08C86BF-0E4F-48BB-98C2-0AACDC094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8" y="1371601"/>
            <a:ext cx="379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800">
                <a:latin typeface="Symbol" panose="05050102010706020507" pitchFamily="18" charset="2"/>
              </a:rPr>
              <a:t>p</a:t>
            </a:r>
            <a:endParaRPr lang="en-US" altLang="en-US" sz="2800">
              <a:latin typeface="Symbol" panose="05050102010706020507" pitchFamily="18" charset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241C47-76BB-46EF-9383-FE55CDEE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35" y="410634"/>
            <a:ext cx="2455333" cy="1693333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4B8A9FC7-1D21-44B0-A88C-FC8A67722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73" y="173018"/>
            <a:ext cx="37531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fr-FR" alt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magnitude</a:t>
            </a:r>
            <a:r>
              <a:rPr lang="fr-FR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sz="32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8043A5-3CE2-46A4-AD3B-588CC186ABE7}"/>
              </a:ext>
            </a:extLst>
          </p:cNvPr>
          <p:cNvSpPr txBox="1"/>
          <p:nvPr/>
        </p:nvSpPr>
        <p:spPr>
          <a:xfrm>
            <a:off x="7843837" y="2817164"/>
            <a:ext cx="3475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sz="2800" dirty="0">
                <a:latin typeface="Symbol" panose="05050102010706020507" pitchFamily="18" charset="2"/>
              </a:rPr>
              <a:t>s</a:t>
            </a:r>
            <a:r>
              <a:rPr lang="fr-FR" altLang="en-US" sz="2800" baseline="-25000" dirty="0"/>
              <a:t>0</a:t>
            </a:r>
            <a:r>
              <a:rPr lang="fr-FR" altLang="en-US" sz="2800" dirty="0"/>
              <a:t>= </a:t>
            </a:r>
            <a:r>
              <a:rPr lang="fr-FR" altLang="en-US" sz="2800" dirty="0" err="1"/>
              <a:t>k</a:t>
            </a:r>
            <a:r>
              <a:rPr lang="fr-FR" altLang="en-US" sz="2800" baseline="-25000" dirty="0" err="1"/>
              <a:t>B</a:t>
            </a:r>
            <a:r>
              <a:rPr lang="fr-FR" altLang="en-US" sz="2800" dirty="0"/>
              <a:t> T</a:t>
            </a:r>
            <a:r>
              <a:rPr lang="fr-FR" altLang="en-US" sz="2800" baseline="-25000" dirty="0"/>
              <a:t>D</a:t>
            </a:r>
            <a:r>
              <a:rPr lang="fr-FR" altLang="en-US" sz="2800" dirty="0"/>
              <a:t>= </a:t>
            </a:r>
            <a:r>
              <a:rPr lang="en-GB" altLang="en-US" sz="2800" dirty="0"/>
              <a:t>ħ </a:t>
            </a:r>
            <a:r>
              <a:rPr lang="fr-FR" altLang="en-US" sz="2800" dirty="0"/>
              <a:t>/</a:t>
            </a:r>
            <a:r>
              <a:rPr lang="fr-FR" altLang="en-US" sz="2800" dirty="0">
                <a:latin typeface="Symbol" panose="05050102010706020507" pitchFamily="18" charset="2"/>
              </a:rPr>
              <a:t>t</a:t>
            </a:r>
            <a:r>
              <a:rPr lang="fr-FR" altLang="en-US" sz="2800" baseline="-25000" dirty="0"/>
              <a:t>e</a:t>
            </a:r>
          </a:p>
          <a:p>
            <a:r>
              <a:rPr lang="fr-FR" sz="2800" dirty="0"/>
              <a:t>Amplitude of </a:t>
            </a:r>
            <a:r>
              <a:rPr lang="fr-FR" sz="2800" dirty="0" err="1"/>
              <a:t>disorder</a:t>
            </a:r>
            <a:r>
              <a:rPr lang="fr-FR" sz="2800" dirty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6492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C854ED7E-53C9-4BD4-9B41-A84B5A4C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11" y="799495"/>
            <a:ext cx="594560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fr-FR" altLang="en-US" dirty="0"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-High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  and Compatible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gating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F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</a:t>
            </a:r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tried</a:t>
            </a:r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/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-Hall bars (but sensitive to the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gate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voltage)</a:t>
            </a: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MicroSQUIDs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to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fields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~0.1 T)</a:t>
            </a: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F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-Giant </a:t>
            </a:r>
            <a:r>
              <a:rPr lang="fr-F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Magnetoresistance</a:t>
            </a:r>
            <a:r>
              <a:rPr lang="fr-F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probes : </a:t>
            </a:r>
            <a:r>
              <a:rPr lang="fr-FR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Ideal!</a:t>
            </a:r>
          </a:p>
          <a:p>
            <a:pPr eaLnBrk="1" hangingPunct="1"/>
            <a:r>
              <a:rPr lang="fr-FR" alt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51AD475-9FFD-47F3-9C70-32CB2920A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11" y="241528"/>
            <a:ext cx="103412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magnetometry</a:t>
            </a:r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single </a:t>
            </a:r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graphene</a:t>
            </a:r>
            <a:r>
              <a:rPr lang="fr-FR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flake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0" t="53731" r="49473" b="36231"/>
          <a:stretch/>
        </p:blipFill>
        <p:spPr>
          <a:xfrm rot="16200000">
            <a:off x="7942814" y="2726812"/>
            <a:ext cx="1479330" cy="207905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B38047-A7B4-44C3-A03C-BF30D98C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05" y="1097014"/>
            <a:ext cx="2553046" cy="110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030120" y="3214540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ReW+W</a:t>
            </a:r>
            <a:r>
              <a:rPr lang="fr-FR" dirty="0"/>
              <a:t> bridges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5" t="10587" r="26496" b="7695"/>
          <a:stretch/>
        </p:blipFill>
        <p:spPr>
          <a:xfrm rot="16200000">
            <a:off x="8088120" y="4717472"/>
            <a:ext cx="1290492" cy="2512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846ABA-E029-4AC1-A534-A0FF4FFD0C0C}"/>
              </a:ext>
            </a:extLst>
          </p:cNvPr>
          <p:cNvSpPr/>
          <p:nvPr/>
        </p:nvSpPr>
        <p:spPr>
          <a:xfrm>
            <a:off x="9894151" y="1195635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latin typeface="Symbol" panose="05050102010706020507" pitchFamily="18" charset="2"/>
              </a:rPr>
              <a:t>d</a:t>
            </a:r>
            <a:r>
              <a:rPr lang="fr-FR" altLang="en-US" dirty="0"/>
              <a:t>B= 10</a:t>
            </a:r>
            <a:r>
              <a:rPr lang="fr-FR" altLang="en-US" baseline="30000" dirty="0"/>
              <a:t>-8</a:t>
            </a:r>
            <a:r>
              <a:rPr lang="fr-FR" altLang="en-US" dirty="0"/>
              <a:t> T /Hz </a:t>
            </a:r>
            <a:r>
              <a:rPr lang="fr-FR" altLang="en-US" baseline="30000" dirty="0"/>
              <a:t>½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1F1AB-F7A2-4573-9225-7FC09BADDCB7}"/>
              </a:ext>
            </a:extLst>
          </p:cNvPr>
          <p:cNvSpPr/>
          <p:nvPr/>
        </p:nvSpPr>
        <p:spPr>
          <a:xfrm>
            <a:off x="10059980" y="5602777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latin typeface="Symbol" panose="05050102010706020507" pitchFamily="18" charset="2"/>
              </a:rPr>
              <a:t>d</a:t>
            </a:r>
            <a:r>
              <a:rPr lang="fr-FR" altLang="en-US" dirty="0"/>
              <a:t>B= 10</a:t>
            </a:r>
            <a:r>
              <a:rPr lang="fr-FR" altLang="en-US" baseline="30000" dirty="0"/>
              <a:t>-9</a:t>
            </a:r>
            <a:r>
              <a:rPr lang="fr-FR" altLang="en-US" dirty="0"/>
              <a:t> T /Hz </a:t>
            </a:r>
            <a:r>
              <a:rPr lang="fr-FR" altLang="en-US" baseline="30000" dirty="0"/>
              <a:t>½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FD21C8-E616-4562-99E1-61189631851D}"/>
              </a:ext>
            </a:extLst>
          </p:cNvPr>
          <p:cNvSpPr/>
          <p:nvPr/>
        </p:nvSpPr>
        <p:spPr>
          <a:xfrm>
            <a:off x="9989658" y="3834279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latin typeface="Symbol" panose="05050102010706020507" pitchFamily="18" charset="2"/>
              </a:rPr>
              <a:t>d</a:t>
            </a:r>
            <a:r>
              <a:rPr lang="fr-FR" altLang="en-US" dirty="0"/>
              <a:t>B= 10</a:t>
            </a:r>
            <a:r>
              <a:rPr lang="fr-FR" altLang="en-US" baseline="30000" dirty="0"/>
              <a:t>-9</a:t>
            </a:r>
            <a:r>
              <a:rPr lang="fr-FR" altLang="en-US" dirty="0"/>
              <a:t> T /Hz </a:t>
            </a:r>
            <a:r>
              <a:rPr lang="fr-FR" altLang="en-US" baseline="30000" dirty="0"/>
              <a:t>½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513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newcommand{\red}{\color{red}}&#10;\newcommand{\blue}{\color{blue}}&#10;\begin{document}&#10;$$&#10;{\red \varepsilon_0 }&#10;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"/>
  <p:tag name="PICTUREFILESIZE" val="188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&#10;\newcommand{\red}{\color{red}}&#10;\newcommand{\blue}{\color{blue}}&#10;&#10;$${\blue \chi \simeq 4.8 |\chi_L| }$$&#10;&#10;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50"/>
  <p:tag name="PICTUREFILESIZE" val="1540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&#10;\newcommand{\red}{\color{red}}&#10;\newcommand{\blue}{\color{blue}}&#10;&#10;$$\chi_L $$&#10;&#10;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"/>
  <p:tag name="PICTUREFILESIZE" val="244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&#10;\newcommand{\red}{\color{red}}&#10;\newcommand{\blue}{\color{blue}}&#10;&#10;$${\blue \chi \propto   \chi_L }\times{\red {t\over \mbox{max} (\epsilon_B, T, T_D)} }$$&#10;&#10;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2"/>
  <p:tag name="PICTUREFILESIZE" val="7165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&#10;\newcommand{\red}{\color{red}}&#10;\newcommand{\blue}{\color{blue}}&#10;&#10;$${\blue \mbox{max} (\epsilon_B, T, T_D)} $$&#10;&#10;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65"/>
  <p:tag name="PICTUREFILESIZE" val="1994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usepackage[dvipsnames]{xcolor}&#10;\xdefinecolor{olivegreen}{named}{OliveGreen}&#10;\newcommand{\red}{\color{red}}&#10;\newcommand{\blue}{\color{blue}}&#10;\newcommand{\green}{\color{green}}&#10;\definecolor{violet}{rgb}{0.5,0,0.5}&#10;\definecolor{mygreen}{cmyk}{0.5,0.,0.5,0.2}&#10;\begin{document}&#10; $$&#10; {\color{olivegreen} \varepsilon_2 }&#10;$$ 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"/>
  <p:tag name="PICTUREFILESIZE" val="18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usepackage[dvipsnames]{xcolor}&#10;\xdefinecolor{olivegreen}{named}{OliveGreen}&#10;\newcommand{\red}{\color{red}}&#10;\newcommand{\blue}{\color{blue}}&#10;\newcommand{\green}{\color{green}}&#10;\definecolor{violet}{rgb}{0.5,0,0.5}&#10;\definecolor{mygreen}{cmyk}{0.5,0.,0.5,0.2}&#10;\begin{document}&#10; $$&#10; {\color{violet} \varepsilon_3 }&#10;$$ 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"/>
  <p:tag name="PICTUREFILESIZE" val="188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newcommand{\red}{\color{red}}&#10;\newcommand{\blue}{\color{blue}}&#10;\begin{document}&#10;$$&#10;{\red E_0 }&#10;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"/>
  <p:tag name="PICTUREFILESIZE" val="318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usepackage[dvipsnames]{xcolor}&#10;\xdefinecolor{olivegreen}{named}{OliveGreen}&#10;\newcommand{\red}{\color{red}}&#10;\newcommand{\blue}{\color{blue}}&#10;\newcommand{\green}{\color{green}}&#10;\definecolor{violet}{rgb}{0.5,0,0.5}&#10;\definecolor{mygreen}{cmyk}{0.5,0.,0.5,0.2}&#10;\begin{document}&#10; $$&#10; {\color{olivegreen} E_2 }&#10;$$ 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"/>
  <p:tag name="PICTUREFILESIZE" val="318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usepackage[dvipsnames]{xcolor}&#10;\xdefinecolor{olivegreen}{named}{OliveGreen}&#10;\newcommand{\red}{\color{red}}&#10;\newcommand{\blue}{\color{blue}}&#10;\newcommand{\green}{\color{green}}&#10;\definecolor{violet}{rgb}{0.5,0,0.5}&#10;\definecolor{mygreen}{cmyk}{0.5,0.,0.5,0.2}&#10;\begin{document}&#10; $$&#10; {\color{violet} E_3 }&#10;$$ 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"/>
  <p:tag name="PICTUREFILESIZE" val="318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newcommand{\red}{\color{red}}&#10;\newcommand{\blue}{\color{blue}}&#10;\begin{document}&#10;$$&#10;{\blue \varepsilon_1 }&#10;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8"/>
  <p:tag name="PICTUREFILESIZE" val="169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newcommand{\red}{\color{red}}&#10;\newcommand{\blue}{\color{blue}}&#10;\begin{document}&#10;$$&#10;{\blue E_1 }&#10;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"/>
  <p:tag name="PICTUREFILESIZE" val="318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newcommand{\red}{\color{red}}&#10;\newcommand{\blue}{\color{blue}}&#10;\begin{document}&#10;$$&#10;{ \varepsilon_n =-  \sqrt{|n|}\, \varepsilon_B }&#10;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66"/>
  <p:tag name="PICTUREFILESIZE" val="23977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13407</TotalTime>
  <Words>1988</Words>
  <Application>Microsoft Office PowerPoint</Application>
  <PresentationFormat>Grand écran</PresentationFormat>
  <Paragraphs>438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3" baseType="lpstr">
      <vt:lpstr>Gulim</vt:lpstr>
      <vt:lpstr>Arial</vt:lpstr>
      <vt:lpstr>Calibri</vt:lpstr>
      <vt:lpstr>Calibri Light</vt:lpstr>
      <vt:lpstr>Cambria Math</vt:lpstr>
      <vt:lpstr>Century Gothic</vt:lpstr>
      <vt:lpstr>Comic Sans MS</vt:lpstr>
      <vt:lpstr>Lucida Sans Unicode</vt:lpstr>
      <vt:lpstr>Sitka Text</vt:lpstr>
      <vt:lpstr>Symbol</vt:lpstr>
      <vt:lpstr>Times New Roman</vt:lpstr>
      <vt:lpstr>Thème Office</vt:lpstr>
      <vt:lpstr>Présentation PowerPoint</vt:lpstr>
      <vt:lpstr>Présentation PowerPoint</vt:lpstr>
      <vt:lpstr>Singular orbital diamagnetic  susceptibility in graphene Mc Clure 1956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Measuring principle: GMRs and Gate modulation</vt:lpstr>
      <vt:lpstr>Présentation PowerPoint</vt:lpstr>
      <vt:lpstr>Présentation PowerPoint</vt:lpstr>
      <vt:lpstr>Présentation PowerPoint</vt:lpstr>
      <vt:lpstr>Orbital paramagnetism in 2D crystals</vt:lpstr>
      <vt:lpstr>Présentation PowerPoint</vt:lpstr>
      <vt:lpstr>Graphene/BN moiré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Singular orbital diamagnetic  susceptibility in graphene Mc Clure 1956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BOUCHIAT</dc:creator>
  <cp:lastModifiedBy>Hélène BOUCHIAT</cp:lastModifiedBy>
  <cp:revision>71</cp:revision>
  <dcterms:created xsi:type="dcterms:W3CDTF">2023-06-03T11:19:32Z</dcterms:created>
  <dcterms:modified xsi:type="dcterms:W3CDTF">2023-07-02T19:32:17Z</dcterms:modified>
</cp:coreProperties>
</file>