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55"/>
  </p:notesMasterIdLst>
  <p:sldIdLst>
    <p:sldId id="257" r:id="rId4"/>
    <p:sldId id="331" r:id="rId5"/>
    <p:sldId id="463" r:id="rId6"/>
    <p:sldId id="474" r:id="rId7"/>
    <p:sldId id="429" r:id="rId8"/>
    <p:sldId id="416" r:id="rId9"/>
    <p:sldId id="421" r:id="rId10"/>
    <p:sldId id="396" r:id="rId11"/>
    <p:sldId id="445" r:id="rId12"/>
    <p:sldId id="446" r:id="rId13"/>
    <p:sldId id="435" r:id="rId14"/>
    <p:sldId id="466" r:id="rId15"/>
    <p:sldId id="410" r:id="rId16"/>
    <p:sldId id="432" r:id="rId17"/>
    <p:sldId id="428" r:id="rId18"/>
    <p:sldId id="442" r:id="rId19"/>
    <p:sldId id="447" r:id="rId20"/>
    <p:sldId id="449" r:id="rId21"/>
    <p:sldId id="443" r:id="rId22"/>
    <p:sldId id="451" r:id="rId23"/>
    <p:sldId id="452" r:id="rId24"/>
    <p:sldId id="453" r:id="rId25"/>
    <p:sldId id="454" r:id="rId26"/>
    <p:sldId id="402" r:id="rId27"/>
    <p:sldId id="469" r:id="rId28"/>
    <p:sldId id="430" r:id="rId29"/>
    <p:sldId id="412" r:id="rId30"/>
    <p:sldId id="375" r:id="rId31"/>
    <p:sldId id="426" r:id="rId32"/>
    <p:sldId id="325" r:id="rId33"/>
    <p:sldId id="471" r:id="rId34"/>
    <p:sldId id="484" r:id="rId35"/>
    <p:sldId id="488" r:id="rId36"/>
    <p:sldId id="482" r:id="rId37"/>
    <p:sldId id="483" r:id="rId38"/>
    <p:sldId id="475" r:id="rId39"/>
    <p:sldId id="476" r:id="rId40"/>
    <p:sldId id="472" r:id="rId41"/>
    <p:sldId id="473" r:id="rId42"/>
    <p:sldId id="487" r:id="rId43"/>
    <p:sldId id="485" r:id="rId44"/>
    <p:sldId id="477" r:id="rId45"/>
    <p:sldId id="478" r:id="rId46"/>
    <p:sldId id="481" r:id="rId47"/>
    <p:sldId id="486" r:id="rId48"/>
    <p:sldId id="479" r:id="rId49"/>
    <p:sldId id="480" r:id="rId50"/>
    <p:sldId id="433" r:id="rId51"/>
    <p:sldId id="417" r:id="rId52"/>
    <p:sldId id="459" r:id="rId53"/>
    <p:sldId id="460" r:id="rId54"/>
  </p:sldIdLst>
  <p:sldSz cx="9144000" cy="5143500" type="screen16x9"/>
  <p:notesSz cx="7104063" cy="10234613"/>
  <p:defaultTextStyle>
    <a:defPPr>
      <a:defRPr lang="fr-FR"/>
    </a:defPPr>
    <a:lvl1pPr marL="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5B9BD5"/>
    <a:srgbClr val="808000"/>
    <a:srgbClr val="CC9900"/>
    <a:srgbClr val="993366"/>
    <a:srgbClr val="CC0099"/>
    <a:srgbClr val="9DC3E6"/>
    <a:srgbClr val="CCCC00"/>
    <a:srgbClr val="CB25CB"/>
    <a:srgbClr val="D1F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>
      <p:cViewPr>
        <p:scale>
          <a:sx n="150" d="100"/>
          <a:sy n="150" d="100"/>
        </p:scale>
        <p:origin x="-510" y="-19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4042939-8618-4968-BEF8-AC0D329098A0}" type="datetimeFigureOut">
              <a:rPr lang="fr-FR" smtClean="0"/>
              <a:t>04/07/2023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3ABAD10-0741-472D-A13F-494B25493D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83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9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7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5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20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06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87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19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0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69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2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52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27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74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859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29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8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67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5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296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29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4296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35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6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39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674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364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09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142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751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36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522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522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14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49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8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209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50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815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51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81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25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51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2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A96E5-4B0B-4E9F-9725-D573A600EA22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1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9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5B280-59C8-4FC5-BB17-84A36E9C64EE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72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8DF-D635-4D98-891E-8D6AC05017E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3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5" y="273848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B567C-7CC1-4352-87BC-775834147C7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0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9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C9D3-76D2-4511-93B1-C1DDC244651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796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51F9-9E81-46BF-AC1A-518FF24A97F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94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BC8B-5EFE-44F2-820E-A3FC246CFBF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91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CEB9-DEA1-4164-B8CF-95979C075EE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59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E44B-1300-48AE-8B11-49829AACA09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6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D4FE-808E-46B5-94DC-C870B8AA7F9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70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FF7F-8B18-4B88-8F5D-187F0D99CAA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4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9BD-EAFA-4791-86C3-E72F21687FA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3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7F47-5F1E-4433-B782-5AEE0E25D4F8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33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D72E-E8D6-4AC4-B392-B4F8C6AE647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08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BFB-8134-4122-9C4E-86B57F65590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94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09B0-25C1-471F-B7BD-3FECEC18F6C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37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9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6C9D3-76D2-4511-93B1-C1DDC244651D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24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E51F9-9E81-46BF-AC1A-518FF24A97F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85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4BC8B-5EFE-44F2-820E-A3FC246CFBF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83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7CEB9-DEA1-4164-B8CF-95979C075EEC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00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E44B-1300-48AE-8B11-49829AACA094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551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FD4FE-808E-46B5-94DC-C870B8AA7F9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899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FF7F-8B18-4B88-8F5D-187F0D99CAA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8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A5AD0-5564-4724-913D-4ABE9DDBFFF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977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749BD-EAFA-4791-86C3-E72F21687FA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20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5D72E-E8D6-4AC4-B392-B4F8C6AE6473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05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53BFB-8134-4122-9C4E-86B57F65590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79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909B0-25C1-471F-B7BD-3FECEC18F6C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93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887A-1566-417C-BD4B-F3F8029F2181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1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E31F-D601-4283-94AA-24967BD253AA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3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CDE9-D534-4D53-AE60-0FE31647FD36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5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F1CF1-FF90-42C9-900C-D9F0945666E7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79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5D55B-60BB-44F0-BBE1-9ECA3B5B2A92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41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A3129-02FF-4F76-82A6-1BB7896DDD49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2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7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FADF-0E72-4F8E-888F-CD0DE73429C0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8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74392-0C5F-4254-910B-FE82907FA26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0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74392-0C5F-4254-910B-FE82907FA26B}" type="datetime1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04/07/2023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A.Schmitt, Graphene2021 28/10/2021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1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10" Type="http://schemas.openxmlformats.org/officeDocument/2006/relationships/image" Target="../media/image27.png"/><Relationship Id="rId9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32.png"/><Relationship Id="rId4" Type="http://schemas.openxmlformats.org/officeDocument/2006/relationships/image" Target="../media/image6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5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0.png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1.png"/><Relationship Id="rId5" Type="http://schemas.openxmlformats.org/officeDocument/2006/relationships/image" Target="../media/image620.png"/><Relationship Id="rId4" Type="http://schemas.openxmlformats.org/officeDocument/2006/relationships/image" Target="../media/image6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0.png"/><Relationship Id="rId7" Type="http://schemas.openxmlformats.org/officeDocument/2006/relationships/image" Target="../media/image5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9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0.png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1.png"/><Relationship Id="rId5" Type="http://schemas.openxmlformats.org/officeDocument/2006/relationships/image" Target="../media/image6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7" Type="http://schemas.openxmlformats.org/officeDocument/2006/relationships/image" Target="../media/image5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81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0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0.png"/><Relationship Id="rId9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4.png"/><Relationship Id="rId7" Type="http://schemas.openxmlformats.org/officeDocument/2006/relationships/image" Target="../media/image6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0.png"/><Relationship Id="rId11" Type="http://schemas.openxmlformats.org/officeDocument/2006/relationships/image" Target="../media/image632.png"/><Relationship Id="rId5" Type="http://schemas.openxmlformats.org/officeDocument/2006/relationships/image" Target="../media/image641.png"/><Relationship Id="rId10" Type="http://schemas.openxmlformats.org/officeDocument/2006/relationships/image" Target="../media/image69.png"/><Relationship Id="rId4" Type="http://schemas.openxmlformats.org/officeDocument/2006/relationships/image" Target="../media/image622.png"/><Relationship Id="rId9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4.png"/><Relationship Id="rId7" Type="http://schemas.openxmlformats.org/officeDocument/2006/relationships/image" Target="../media/image66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0.png"/><Relationship Id="rId11" Type="http://schemas.openxmlformats.org/officeDocument/2006/relationships/image" Target="../media/image632.png"/><Relationship Id="rId5" Type="http://schemas.openxmlformats.org/officeDocument/2006/relationships/image" Target="../media/image641.png"/><Relationship Id="rId10" Type="http://schemas.openxmlformats.org/officeDocument/2006/relationships/image" Target="../media/image69.png"/><Relationship Id="rId4" Type="http://schemas.openxmlformats.org/officeDocument/2006/relationships/image" Target="../media/image622.png"/><Relationship Id="rId9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0.png"/><Relationship Id="rId4" Type="http://schemas.openxmlformats.org/officeDocument/2006/relationships/image" Target="../media/image5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0.png"/><Relationship Id="rId5" Type="http://schemas.openxmlformats.org/officeDocument/2006/relationships/image" Target="../media/image610.png"/><Relationship Id="rId4" Type="http://schemas.openxmlformats.org/officeDocument/2006/relationships/image" Target="../media/image5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60.emf"/><Relationship Id="rId10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7" Type="http://schemas.openxmlformats.org/officeDocument/2006/relationships/image" Target="../media/image770.png"/><Relationship Id="rId12" Type="http://schemas.openxmlformats.org/officeDocument/2006/relationships/image" Target="../media/image8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60.emf"/><Relationship Id="rId10" Type="http://schemas.openxmlformats.org/officeDocument/2006/relationships/image" Target="../media/image42.sv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0.png"/><Relationship Id="rId3" Type="http://schemas.openxmlformats.org/officeDocument/2006/relationships/image" Target="../media/image59.png"/><Relationship Id="rId12" Type="http://schemas.openxmlformats.org/officeDocument/2006/relationships/image" Target="../media/image8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Relationship Id="rId11" Type="http://schemas.openxmlformats.org/officeDocument/2006/relationships/image" Target="../media/image60.emf"/><Relationship Id="rId10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3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1.png"/><Relationship Id="rId5" Type="http://schemas.openxmlformats.org/officeDocument/2006/relationships/image" Target="../media/image23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5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" y="845331"/>
            <a:ext cx="9068453" cy="809496"/>
          </a:xfrm>
        </p:spPr>
        <p:txBody>
          <a:bodyPr anchor="ctr" anchorCtr="0">
            <a:normAutofit/>
          </a:bodyPr>
          <a:lstStyle/>
          <a:p>
            <a:r>
              <a:rPr lang="en-US" sz="3100" b="1" dirty="0">
                <a:solidFill>
                  <a:schemeClr val="bg1"/>
                </a:solidFill>
                <a:latin typeface="+mn-lt"/>
              </a:rPr>
              <a:t>Mesoscopic Klein-Schwinger effect in graphene</a:t>
            </a:r>
            <a:endParaRPr lang="fr-FR" sz="1300" b="1" u="sng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3249"/>
            <a:ext cx="1728192" cy="586718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483769" y="303211"/>
            <a:ext cx="4656814" cy="441218"/>
            <a:chOff x="2504589" y="5624171"/>
            <a:chExt cx="7255231" cy="68741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4589" y="5680153"/>
              <a:ext cx="1775934" cy="589908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5401" y="5624171"/>
              <a:ext cx="687410" cy="68741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6188" y="5707068"/>
              <a:ext cx="1349361" cy="543036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47139" y="5749425"/>
              <a:ext cx="1612681" cy="469264"/>
            </a:xfrm>
            <a:prstGeom prst="rect">
              <a:avLst/>
            </a:prstGeom>
          </p:spPr>
        </p:pic>
      </p:grpSp>
      <p:sp>
        <p:nvSpPr>
          <p:cNvPr id="10" name="ZoneTexte 9"/>
          <p:cNvSpPr txBox="1"/>
          <p:nvPr/>
        </p:nvSpPr>
        <p:spPr>
          <a:xfrm>
            <a:off x="7668344" y="4818730"/>
            <a:ext cx="1739938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SFP </a:t>
            </a:r>
            <a:r>
              <a:rPr lang="fr-FR" sz="1400" dirty="0" smtClean="0">
                <a:solidFill>
                  <a:schemeClr val="bg1"/>
                </a:solidFill>
              </a:rPr>
              <a:t>2023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146" name="Picture 2" descr="Graphene Flagship Core 3 | Bologna UNI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591" y="127872"/>
            <a:ext cx="1054918" cy="7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23DDB9B7-4568-442A-92A8-CE7548CE346C}"/>
              </a:ext>
            </a:extLst>
          </p:cNvPr>
          <p:cNvSpPr txBox="1">
            <a:spLocks/>
          </p:cNvSpPr>
          <p:nvPr/>
        </p:nvSpPr>
        <p:spPr>
          <a:xfrm>
            <a:off x="107504" y="4229683"/>
            <a:ext cx="8940738" cy="618623"/>
          </a:xfrm>
          <a:prstGeom prst="rect">
            <a:avLst/>
          </a:prstGeom>
        </p:spPr>
        <p:txBody>
          <a:bodyPr vert="horz" wrap="square" lIns="91432" tIns="45716" rIns="91432" bIns="45716" rtlCol="0" anchor="ctr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u="sng" dirty="0">
                <a:solidFill>
                  <a:schemeClr val="bg1"/>
                </a:solidFill>
              </a:rPr>
              <a:t>Aurélien </a:t>
            </a:r>
            <a:r>
              <a:rPr lang="fr-FR" sz="2000" b="1" u="sng" dirty="0" smtClean="0">
                <a:solidFill>
                  <a:schemeClr val="bg1"/>
                </a:solidFill>
              </a:rPr>
              <a:t>Schmitt</a:t>
            </a:r>
            <a:r>
              <a:rPr lang="fr-FR" sz="2000" dirty="0" smtClean="0">
                <a:solidFill>
                  <a:schemeClr val="bg1"/>
                </a:solidFill>
              </a:rPr>
              <a:t>, </a:t>
            </a:r>
            <a:r>
              <a:rPr lang="fr-FR" sz="1800" dirty="0" smtClean="0">
                <a:solidFill>
                  <a:schemeClr val="bg1"/>
                </a:solidFill>
              </a:rPr>
              <a:t>P. Vallet, D. </a:t>
            </a:r>
            <a:r>
              <a:rPr lang="fr-FR" sz="1800" dirty="0" err="1" smtClean="0">
                <a:solidFill>
                  <a:schemeClr val="bg1"/>
                </a:solidFill>
              </a:rPr>
              <a:t>Mele</a:t>
            </a:r>
            <a:r>
              <a:rPr lang="fr-FR" sz="1800" dirty="0" smtClean="0">
                <a:solidFill>
                  <a:schemeClr val="bg1"/>
                </a:solidFill>
              </a:rPr>
              <a:t>, M. </a:t>
            </a:r>
            <a:r>
              <a:rPr lang="fr-FR" sz="1800" dirty="0" err="1" smtClean="0">
                <a:solidFill>
                  <a:schemeClr val="bg1"/>
                </a:solidFill>
              </a:rPr>
              <a:t>Rosticher</a:t>
            </a:r>
            <a:r>
              <a:rPr lang="fr-FR" sz="1800" dirty="0" smtClean="0">
                <a:solidFill>
                  <a:schemeClr val="bg1"/>
                </a:solidFill>
              </a:rPr>
              <a:t>, T. </a:t>
            </a:r>
            <a:r>
              <a:rPr lang="fr-FR" sz="1800" dirty="0" err="1" smtClean="0">
                <a:solidFill>
                  <a:schemeClr val="bg1"/>
                </a:solidFill>
              </a:rPr>
              <a:t>Taniguchi</a:t>
            </a:r>
            <a:r>
              <a:rPr lang="fr-FR" sz="1800" dirty="0" smtClean="0">
                <a:solidFill>
                  <a:schemeClr val="bg1"/>
                </a:solidFill>
              </a:rPr>
              <a:t>, K. </a:t>
            </a:r>
            <a:r>
              <a:rPr lang="fr-FR" sz="1800" dirty="0" err="1" smtClean="0">
                <a:solidFill>
                  <a:schemeClr val="bg1"/>
                </a:solidFill>
              </a:rPr>
              <a:t>Watanabe</a:t>
            </a:r>
            <a:r>
              <a:rPr lang="fr-FR" sz="1800" dirty="0" smtClean="0">
                <a:solidFill>
                  <a:schemeClr val="bg1"/>
                </a:solidFill>
              </a:rPr>
              <a:t>, E. </a:t>
            </a:r>
            <a:r>
              <a:rPr lang="fr-FR" sz="1800" dirty="0" err="1" smtClean="0">
                <a:solidFill>
                  <a:schemeClr val="bg1"/>
                </a:solidFill>
              </a:rPr>
              <a:t>Bocquillon</a:t>
            </a:r>
            <a:r>
              <a:rPr lang="fr-FR" sz="1800" dirty="0" smtClean="0">
                <a:solidFill>
                  <a:schemeClr val="bg1"/>
                </a:solidFill>
              </a:rPr>
              <a:t>, G. Fève, J.M. </a:t>
            </a:r>
            <a:r>
              <a:rPr lang="fr-FR" sz="1800" dirty="0" err="1" smtClean="0">
                <a:solidFill>
                  <a:schemeClr val="bg1"/>
                </a:solidFill>
              </a:rPr>
              <a:t>Berroir</a:t>
            </a:r>
            <a:r>
              <a:rPr lang="fr-FR" sz="1800" dirty="0" smtClean="0">
                <a:solidFill>
                  <a:schemeClr val="bg1"/>
                </a:solidFill>
              </a:rPr>
              <a:t>, C. Voisin, J. </a:t>
            </a:r>
            <a:r>
              <a:rPr lang="fr-FR" sz="1800" dirty="0" err="1" smtClean="0">
                <a:solidFill>
                  <a:schemeClr val="bg1"/>
                </a:solidFill>
              </a:rPr>
              <a:t>Cayssol</a:t>
            </a:r>
            <a:r>
              <a:rPr lang="fr-FR" sz="1800" dirty="0" smtClean="0">
                <a:solidFill>
                  <a:schemeClr val="bg1"/>
                </a:solidFill>
              </a:rPr>
              <a:t>, M.O. </a:t>
            </a:r>
            <a:r>
              <a:rPr lang="fr-FR" sz="1800" dirty="0" err="1" smtClean="0">
                <a:solidFill>
                  <a:schemeClr val="bg1"/>
                </a:solidFill>
              </a:rPr>
              <a:t>Goerbig</a:t>
            </a:r>
            <a:r>
              <a:rPr lang="fr-FR" sz="1800" dirty="0" smtClean="0">
                <a:solidFill>
                  <a:schemeClr val="bg1"/>
                </a:solidFill>
              </a:rPr>
              <a:t>, J. </a:t>
            </a:r>
            <a:r>
              <a:rPr lang="fr-FR" sz="1800" dirty="0" err="1" smtClean="0">
                <a:solidFill>
                  <a:schemeClr val="bg1"/>
                </a:solidFill>
              </a:rPr>
              <a:t>Troost</a:t>
            </a:r>
            <a:r>
              <a:rPr lang="fr-FR" sz="1800" dirty="0" smtClean="0">
                <a:solidFill>
                  <a:schemeClr val="bg1"/>
                </a:solidFill>
              </a:rPr>
              <a:t>, E. Baudin and B. Plaçais</a:t>
            </a:r>
            <a:endParaRPr lang="fr-FR" sz="1100" b="1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A788282-CBCB-42F0-BBAA-22375061EB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16" y="1442460"/>
            <a:ext cx="2729946" cy="272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104314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Current</a:t>
            </a:r>
            <a:r>
              <a:rPr lang="fr-FR" sz="2800" b="1" dirty="0">
                <a:solidFill>
                  <a:srgbClr val="002060"/>
                </a:solidFill>
              </a:rPr>
              <a:t> saturation in </a:t>
            </a:r>
            <a:r>
              <a:rPr lang="fr-FR" sz="2800" b="1" dirty="0" err="1">
                <a:solidFill>
                  <a:srgbClr val="002060"/>
                </a:solidFill>
              </a:rPr>
              <a:t>hBN-encapsulated</a:t>
            </a:r>
            <a:r>
              <a:rPr lang="fr-FR" sz="2800" b="1" dirty="0">
                <a:solidFill>
                  <a:srgbClr val="002060"/>
                </a:solidFill>
              </a:rPr>
              <a:t> g</a:t>
            </a:r>
            <a:r>
              <a:rPr lang="en-US" sz="2800" b="1" dirty="0" err="1">
                <a:solidFill>
                  <a:srgbClr val="002060"/>
                </a:solidFill>
              </a:rPr>
              <a:t>raphene</a:t>
            </a:r>
            <a:r>
              <a:rPr lang="en-US" sz="2800" b="1" dirty="0">
                <a:solidFill>
                  <a:srgbClr val="002060"/>
                </a:solidFill>
              </a:rPr>
              <a:t> FET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DDCBCF4-028B-4E57-987B-48718AAC8006}"/>
              </a:ext>
            </a:extLst>
          </p:cNvPr>
          <p:cNvGrpSpPr/>
          <p:nvPr/>
        </p:nvGrpSpPr>
        <p:grpSpPr>
          <a:xfrm>
            <a:off x="177211" y="1059945"/>
            <a:ext cx="4466801" cy="3239999"/>
            <a:chOff x="3996952" y="1362306"/>
            <a:chExt cx="4466801" cy="32399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549BD94-BDFB-4384-AA64-36634D905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" t="3689" r="2108" b="1353"/>
            <a:stretch/>
          </p:blipFill>
          <p:spPr>
            <a:xfrm>
              <a:off x="3996952" y="1362306"/>
              <a:ext cx="4466801" cy="323999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8C62C4-48DC-4F26-B109-E58F200B1C99}"/>
                </a:ext>
              </a:extLst>
            </p:cNvPr>
            <p:cNvSpPr/>
            <p:nvPr/>
          </p:nvSpPr>
          <p:spPr>
            <a:xfrm>
              <a:off x="6589240" y="2730097"/>
              <a:ext cx="1680455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Rectangle 7"/>
          <p:cNvSpPr/>
          <p:nvPr/>
        </p:nvSpPr>
        <p:spPr>
          <a:xfrm>
            <a:off x="7480986" y="1629023"/>
            <a:ext cx="217402" cy="13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365" y="2759033"/>
            <a:ext cx="173445" cy="133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43184" y="4007805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147803" y="4122986"/>
            <a:ext cx="3821162" cy="27699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200" dirty="0" err="1">
                <a:solidFill>
                  <a:prstClr val="black"/>
                </a:solidFill>
              </a:rPr>
              <a:t>Meric</a:t>
            </a:r>
            <a:r>
              <a:rPr lang="fr-FR" sz="1200" dirty="0">
                <a:solidFill>
                  <a:prstClr val="black"/>
                </a:solidFill>
              </a:rPr>
              <a:t> et al. </a:t>
            </a:r>
            <a:r>
              <a:rPr lang="fr-FR" sz="1200" i="1" dirty="0">
                <a:solidFill>
                  <a:prstClr val="black"/>
                </a:solidFill>
              </a:rPr>
              <a:t>Nature </a:t>
            </a:r>
            <a:r>
              <a:rPr lang="fr-FR" sz="1200" i="1" dirty="0" err="1">
                <a:solidFill>
                  <a:prstClr val="black"/>
                </a:solidFill>
              </a:rPr>
              <a:t>Nanotechnology</a:t>
            </a:r>
            <a:r>
              <a:rPr lang="fr-FR" sz="1200" dirty="0">
                <a:solidFill>
                  <a:prstClr val="black"/>
                </a:solidFill>
              </a:rPr>
              <a:t> 3, 654–659 (2008)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"/>
          <a:stretch/>
        </p:blipFill>
        <p:spPr bwMode="auto">
          <a:xfrm>
            <a:off x="5147802" y="1136229"/>
            <a:ext cx="3235360" cy="27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97" y="2651385"/>
            <a:ext cx="685634" cy="2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954" y="1657522"/>
            <a:ext cx="609790" cy="27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50544" y="2367709"/>
            <a:ext cx="173445" cy="223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40" y="2177471"/>
            <a:ext cx="676543" cy="30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5890021" y="797676"/>
            <a:ext cx="2664296" cy="33855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Diffusive </a:t>
            </a:r>
            <a:r>
              <a:rPr lang="fr-FR" sz="1600" dirty="0" err="1">
                <a:solidFill>
                  <a:srgbClr val="002060"/>
                </a:solidFill>
              </a:rPr>
              <a:t>graphene</a:t>
            </a:r>
            <a:endParaRPr lang="fr-FR" sz="1600" dirty="0">
              <a:solidFill>
                <a:srgbClr val="00206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15766"/>
            <a:ext cx="1297434" cy="9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6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104314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Current</a:t>
            </a:r>
            <a:r>
              <a:rPr lang="fr-FR" sz="2800" b="1" dirty="0">
                <a:solidFill>
                  <a:srgbClr val="002060"/>
                </a:solidFill>
              </a:rPr>
              <a:t> saturation in </a:t>
            </a:r>
            <a:r>
              <a:rPr lang="fr-FR" sz="2800" b="1" dirty="0" err="1">
                <a:solidFill>
                  <a:srgbClr val="002060"/>
                </a:solidFill>
              </a:rPr>
              <a:t>hBN-encapsulated</a:t>
            </a:r>
            <a:r>
              <a:rPr lang="fr-FR" sz="2800" b="1" dirty="0">
                <a:solidFill>
                  <a:srgbClr val="002060"/>
                </a:solidFill>
              </a:rPr>
              <a:t> g</a:t>
            </a:r>
            <a:r>
              <a:rPr lang="en-US" sz="2800" b="1" dirty="0" err="1">
                <a:solidFill>
                  <a:srgbClr val="002060"/>
                </a:solidFill>
              </a:rPr>
              <a:t>raphene</a:t>
            </a:r>
            <a:r>
              <a:rPr lang="en-US" sz="2800" b="1" dirty="0">
                <a:solidFill>
                  <a:srgbClr val="002060"/>
                </a:solidFill>
              </a:rPr>
              <a:t> FET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DDCBCF4-028B-4E57-987B-48718AAC8006}"/>
              </a:ext>
            </a:extLst>
          </p:cNvPr>
          <p:cNvGrpSpPr/>
          <p:nvPr/>
        </p:nvGrpSpPr>
        <p:grpSpPr>
          <a:xfrm>
            <a:off x="177211" y="1059945"/>
            <a:ext cx="4466801" cy="3239999"/>
            <a:chOff x="3996952" y="1362306"/>
            <a:chExt cx="4466801" cy="32399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549BD94-BDFB-4384-AA64-36634D905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" t="3689" r="2108" b="1353"/>
            <a:stretch/>
          </p:blipFill>
          <p:spPr>
            <a:xfrm>
              <a:off x="3996952" y="1362306"/>
              <a:ext cx="4466801" cy="323999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8C62C4-48DC-4F26-B109-E58F200B1C99}"/>
                </a:ext>
              </a:extLst>
            </p:cNvPr>
            <p:cNvSpPr/>
            <p:nvPr/>
          </p:nvSpPr>
          <p:spPr>
            <a:xfrm>
              <a:off x="6589240" y="2730097"/>
              <a:ext cx="1680455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B126CEA4-CC3A-48C1-8F68-B8064C9E05BC}"/>
              </a:ext>
            </a:extLst>
          </p:cNvPr>
          <p:cNvSpPr txBox="1"/>
          <p:nvPr/>
        </p:nvSpPr>
        <p:spPr>
          <a:xfrm>
            <a:off x="35496" y="4486351"/>
            <a:ext cx="9073008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b="1" dirty="0" err="1">
                <a:solidFill>
                  <a:srgbClr val="002060"/>
                </a:solidFill>
              </a:rPr>
              <a:t>reminiscent</a:t>
            </a:r>
            <a:r>
              <a:rPr lang="fr-FR" b="1" dirty="0">
                <a:solidFill>
                  <a:srgbClr val="002060"/>
                </a:solidFill>
              </a:rPr>
              <a:t> of MOSFET </a:t>
            </a:r>
            <a:r>
              <a:rPr lang="fr-FR" b="1" dirty="0" err="1" smtClean="0">
                <a:solidFill>
                  <a:srgbClr val="002060"/>
                </a:solidFill>
              </a:rPr>
              <a:t>pinchoff</a:t>
            </a:r>
            <a:r>
              <a:rPr lang="fr-FR" b="1" dirty="0" smtClean="0">
                <a:solidFill>
                  <a:srgbClr val="002060"/>
                </a:solidFill>
              </a:rPr>
              <a:t> (carrier </a:t>
            </a:r>
            <a:r>
              <a:rPr lang="fr-FR" b="1" dirty="0" err="1" smtClean="0">
                <a:solidFill>
                  <a:srgbClr val="002060"/>
                </a:solidFill>
              </a:rPr>
              <a:t>depletion</a:t>
            </a:r>
            <a:r>
              <a:rPr lang="fr-FR" b="1" dirty="0" smtClean="0">
                <a:solidFill>
                  <a:srgbClr val="002060"/>
                </a:solidFill>
              </a:rPr>
              <a:t> at the drain </a:t>
            </a:r>
            <a:r>
              <a:rPr lang="fr-FR" b="1" dirty="0" err="1" smtClean="0">
                <a:solidFill>
                  <a:srgbClr val="002060"/>
                </a:solidFill>
              </a:rPr>
              <a:t>side</a:t>
            </a:r>
            <a:r>
              <a:rPr lang="fr-FR" b="1" dirty="0" smtClean="0">
                <a:solidFill>
                  <a:srgbClr val="002060"/>
                </a:solidFill>
              </a:rPr>
              <a:t>), </a:t>
            </a:r>
            <a:r>
              <a:rPr lang="fr-FR" b="1" dirty="0" err="1">
                <a:solidFill>
                  <a:srgbClr val="002060"/>
                </a:solidFill>
              </a:rPr>
              <a:t>albeit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b="1" dirty="0" err="1">
                <a:solidFill>
                  <a:srgbClr val="002060"/>
                </a:solidFill>
              </a:rPr>
              <a:t>semimetallic</a:t>
            </a:r>
            <a:endParaRPr lang="fr-FR" sz="14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7468"/>
            <a:ext cx="277897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228184" y="3795886"/>
            <a:ext cx="3672408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smtClean="0"/>
              <a:t>Si MOSFET (</a:t>
            </a:r>
            <a:r>
              <a:rPr lang="fr-FR" dirty="0" err="1" smtClean="0"/>
              <a:t>Sze</a:t>
            </a:r>
            <a:r>
              <a:rPr lang="fr-FR" dirty="0" smtClean="0"/>
              <a:t>, 2006)</a:t>
            </a:r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15766"/>
            <a:ext cx="1297434" cy="9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6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2427736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From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current</a:t>
            </a:r>
            <a:r>
              <a:rPr lang="fr-FR" sz="2800" b="1" dirty="0">
                <a:solidFill>
                  <a:srgbClr val="002060"/>
                </a:solidFill>
              </a:rPr>
              <a:t> to </a:t>
            </a:r>
            <a:r>
              <a:rPr lang="fr-FR" sz="2800" b="1" dirty="0" err="1">
                <a:solidFill>
                  <a:srgbClr val="002060"/>
                </a:solidFill>
              </a:rPr>
              <a:t>differential</a:t>
            </a:r>
            <a:r>
              <a:rPr lang="fr-FR" sz="2800" b="1" dirty="0">
                <a:solidFill>
                  <a:srgbClr val="002060"/>
                </a:solidFill>
              </a:rPr>
              <a:t> conductance</a:t>
            </a:r>
          </a:p>
        </p:txBody>
      </p:sp>
    </p:spTree>
    <p:extLst>
      <p:ext uri="{BB962C8B-B14F-4D97-AF65-F5344CB8AC3E}">
        <p14:creationId xmlns:p14="http://schemas.microsoft.com/office/powerpoint/2010/main" val="19500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-36512" y="123482"/>
                <a:ext cx="9217024" cy="549959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sz="2800" b="1" dirty="0" err="1">
                    <a:solidFill>
                      <a:srgbClr val="002060"/>
                    </a:solidFill>
                  </a:rPr>
                  <a:t>Vanishing</a:t>
                </a:r>
                <a:r>
                  <a:rPr lang="fr-FR" sz="2800" b="1" dirty="0">
                    <a:solidFill>
                      <a:srgbClr val="002060"/>
                    </a:solidFill>
                  </a:rPr>
                  <a:t> Klein-tunneling conductance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fr-FR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28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𝒔𝒂𝒕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fr-FR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23478"/>
                <a:ext cx="9217024" cy="549959"/>
              </a:xfrm>
              <a:prstGeom prst="rect">
                <a:avLst/>
              </a:prstGeom>
              <a:blipFill>
                <a:blip r:embed="rId3"/>
                <a:stretch>
                  <a:fillRect t="-5556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54C20B9-8C30-4B2D-87D7-901830AE9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59" r="783"/>
          <a:stretch/>
        </p:blipFill>
        <p:spPr>
          <a:xfrm>
            <a:off x="224560" y="699542"/>
            <a:ext cx="4131416" cy="324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54F2C91-872E-438B-9C86-CDD601C21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r="1192"/>
          <a:stretch/>
        </p:blipFill>
        <p:spPr>
          <a:xfrm>
            <a:off x="4631015" y="771230"/>
            <a:ext cx="4333473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AEE72C1E-C76E-435F-B13A-CDDD3E1FA787}"/>
                  </a:ext>
                </a:extLst>
              </p:cNvPr>
              <p:cNvSpPr/>
              <p:nvPr/>
            </p:nvSpPr>
            <p:spPr>
              <a:xfrm>
                <a:off x="179513" y="4011911"/>
                <a:ext cx="8712963" cy="896328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002060"/>
                    </a:solidFill>
                  </a:rPr>
                  <a:t>Giant Klein collimation model </a:t>
                </a:r>
                <a:r>
                  <a:rPr lang="fr-FR" sz="2400" b="1" dirty="0" smtClean="0">
                    <a:solidFill>
                      <a:srgbClr val="002060"/>
                    </a:solidFill>
                  </a:rPr>
                  <a:t>: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000" b="1" dirty="0" smtClean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d>
                      <m:d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</m:d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𝒆𝑽</m:t>
                            </m:r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num>
                          <m:den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b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𝑭</m:t>
                                </m:r>
                              </m:sub>
                            </m:sSub>
                          </m:den>
                        </m:f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𝒔𝒊𝒏</m:t>
                            </m:r>
                          </m:e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𝜽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𝒔𝒂𝒕</m:t>
                            </m:r>
                          </m:sub>
                        </m:sSub>
                      </m:sup>
                    </m:sSup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𝒔𝒂𝒕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r>
                  <a:rPr lang="fr-FR" sz="2000" b="1" dirty="0">
                    <a:solidFill>
                      <a:srgbClr val="002060"/>
                    </a:solidFill>
                  </a:rPr>
                  <a:t>		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E72C1E-C76E-435F-B13A-CDDD3E1FA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4011911"/>
                <a:ext cx="8712963" cy="89632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146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683731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93244153-6F1F-4C23-913E-88BD74F3320E}"/>
                  </a:ext>
                </a:extLst>
              </p:cNvPr>
              <p:cNvSpPr txBox="1"/>
              <p:nvPr/>
            </p:nvSpPr>
            <p:spPr>
              <a:xfrm>
                <a:off x="89140" y="555528"/>
                <a:ext cx="9108504" cy="902868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sz="20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000" b="1" dirty="0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</a:t>
                </a:r>
                <a:r>
                  <a:rPr lang="fr-FR" sz="2400" b="1" dirty="0" err="1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Semi-metallic</a:t>
                </a:r>
                <a:r>
                  <a:rPr lang="fr-FR" sz="2400" b="1" dirty="0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400" b="1" dirty="0" err="1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Pinchoff</a:t>
                </a:r>
                <a:r>
                  <a:rPr lang="fr-FR" sz="24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400" b="1" dirty="0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                      Long-</a:t>
                </a:r>
                <a:r>
                  <a:rPr lang="fr-FR" sz="2400" b="1" dirty="0" err="1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junction</a:t>
                </a:r>
                <a:r>
                  <a:rPr lang="fr-FR" sz="2400" b="1" dirty="0" smtClean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sz="24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model</a:t>
                </a:r>
                <a:r>
                  <a:rPr lang="fr-FR" sz="20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                       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num>
                      <m:den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den>
                    </m:f>
                  </m:oMath>
                </a14:m>
                <a:r>
                  <a:rPr lang="fr-FR" sz="2000" b="1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  	</a:t>
                </a:r>
                <a:r>
                  <a:rPr lang="fr-FR" sz="2000" b="1" dirty="0" smtClean="0">
                    <a:solidFill>
                      <a:srgbClr val="002060"/>
                    </a:solidFill>
                  </a:rPr>
                  <a:t>     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	</a:t>
                </a:r>
                <a:r>
                  <a:rPr lang="fr-FR" sz="2000" b="1" dirty="0" smtClean="0">
                    <a:solidFill>
                      <a:srgbClr val="002060"/>
                    </a:solidFill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fr-FR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sub>
                        </m:sSub>
                        <m:sSubSup>
                          <m:sSubSupPr>
                            <m:ctrlP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sub>
                          <m:sup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𝒆𝑬</m:t>
                            </m:r>
                          </m:e>
                          <m:sub>
                            <m:r>
                              <a:rPr lang="fr-FR" sz="2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sup>
                    </m:sSup>
                  </m:oMath>
                </a14:m>
                <a:endParaRPr lang="fr-FR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3244153-6F1F-4C23-913E-88BD74F33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40" y="555528"/>
                <a:ext cx="9108504" cy="902868"/>
              </a:xfrm>
              <a:prstGeom prst="rect">
                <a:avLst/>
              </a:prstGeom>
              <a:blipFill rotWithShape="1">
                <a:blip r:embed="rId3"/>
                <a:stretch>
                  <a:fillRect t="-54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DEB47D5-92D8-4753-BB33-71738CCA0A30}"/>
              </a:ext>
            </a:extLst>
          </p:cNvPr>
          <p:cNvSpPr txBox="1"/>
          <p:nvPr/>
        </p:nvSpPr>
        <p:spPr>
          <a:xfrm>
            <a:off x="-36512" y="32308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Toy-model of the Klein-collimation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C29EC155-BAB7-4CA0-A9AA-270B7FDCA99A}"/>
              </a:ext>
            </a:extLst>
          </p:cNvPr>
          <p:cNvGrpSpPr/>
          <p:nvPr/>
        </p:nvGrpSpPr>
        <p:grpSpPr>
          <a:xfrm>
            <a:off x="4643848" y="1610200"/>
            <a:ext cx="3960616" cy="3325914"/>
            <a:chOff x="2915816" y="987574"/>
            <a:chExt cx="3960616" cy="332591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87715614-EF56-4D2C-9C6F-7A0213BA7A85}"/>
                </a:ext>
              </a:extLst>
            </p:cNvPr>
            <p:cNvGrpSpPr/>
            <p:nvPr/>
          </p:nvGrpSpPr>
          <p:grpSpPr>
            <a:xfrm>
              <a:off x="3777190" y="1718548"/>
              <a:ext cx="50663" cy="2092035"/>
              <a:chOff x="1122611" y="1362152"/>
              <a:chExt cx="58661" cy="2422312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xmlns="" id="{7838D8BD-FD6D-49FB-8C48-2474AAA47470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>
                <a:off x="1122611" y="1362152"/>
                <a:ext cx="0" cy="24223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xmlns="" id="{5EB3E4B3-320B-40D8-ABBE-9BEA2B863DA8}"/>
                  </a:ext>
                </a:extLst>
              </p:cNvPr>
              <p:cNvCxnSpPr>
                <a:cxnSpLocks/>
              </p:cNvCxnSpPr>
              <p:nvPr/>
            </p:nvCxnSpPr>
            <p:spPr>
              <a:xfrm rot="-1200000">
                <a:off x="1181272" y="1362153"/>
                <a:ext cx="0" cy="24223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xmlns="" id="{A04A072E-B9A8-48FB-9D29-C60F1A5615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45170" y="987574"/>
              <a:ext cx="714888" cy="720000"/>
              <a:chOff x="3205537" y="1778515"/>
              <a:chExt cx="1027416" cy="1034763"/>
            </a:xfrm>
          </p:grpSpPr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xmlns="" id="{F918A3E8-858E-4518-94F0-A39A25DF8ACA}"/>
                  </a:ext>
                </a:extLst>
              </p:cNvPr>
              <p:cNvSpPr/>
              <p:nvPr/>
            </p:nvSpPr>
            <p:spPr>
              <a:xfrm>
                <a:off x="3205537" y="1785863"/>
                <a:ext cx="1027416" cy="102741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/>
              </a:p>
            </p:txBody>
          </p:sp>
          <p:sp>
            <p:nvSpPr>
              <p:cNvPr id="46" name="Arc partiel 45">
                <a:extLst>
                  <a:ext uri="{FF2B5EF4-FFF2-40B4-BE49-F238E27FC236}">
                    <a16:creationId xmlns:a16="http://schemas.microsoft.com/office/drawing/2014/main" xmlns="" id="{D4F061B2-3712-4FFB-BBE0-4B655934AD2F}"/>
                  </a:ext>
                </a:extLst>
              </p:cNvPr>
              <p:cNvSpPr/>
              <p:nvPr/>
            </p:nvSpPr>
            <p:spPr>
              <a:xfrm rot="16200000">
                <a:off x="3210675" y="1778517"/>
                <a:ext cx="1006871" cy="1006868"/>
              </a:xfrm>
              <a:prstGeom prst="pie">
                <a:avLst>
                  <a:gd name="adj1" fmla="val 0"/>
                  <a:gd name="adj2" fmla="val 10885215"/>
                </a:avLst>
              </a:prstGeom>
              <a:solidFill>
                <a:srgbClr val="001B7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riangle isocèle 20">
              <a:extLst>
                <a:ext uri="{FF2B5EF4-FFF2-40B4-BE49-F238E27FC236}">
                  <a16:creationId xmlns:a16="http://schemas.microsoft.com/office/drawing/2014/main" xmlns="" id="{B22ED0EE-DBBB-45BB-B317-F112D79B6FC9}"/>
                </a:ext>
              </a:extLst>
            </p:cNvPr>
            <p:cNvSpPr/>
            <p:nvPr/>
          </p:nvSpPr>
          <p:spPr>
            <a:xfrm rot="10800000">
              <a:off x="3692696" y="2371098"/>
              <a:ext cx="215664" cy="30588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2" name="Triangle isocèle 21">
              <a:extLst>
                <a:ext uri="{FF2B5EF4-FFF2-40B4-BE49-F238E27FC236}">
                  <a16:creationId xmlns:a16="http://schemas.microsoft.com/office/drawing/2014/main" xmlns="" id="{045D28F5-BBED-4F86-A886-A6D7CD2B5884}"/>
                </a:ext>
              </a:extLst>
            </p:cNvPr>
            <p:cNvSpPr/>
            <p:nvPr/>
          </p:nvSpPr>
          <p:spPr>
            <a:xfrm>
              <a:off x="3443261" y="2708524"/>
              <a:ext cx="710370" cy="100753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65A07D7B-2432-4E24-983A-6B9EE9C834BE}"/>
                </a:ext>
              </a:extLst>
            </p:cNvPr>
            <p:cNvSpPr/>
            <p:nvPr/>
          </p:nvSpPr>
          <p:spPr>
            <a:xfrm>
              <a:off x="5302978" y="1752453"/>
              <a:ext cx="88566" cy="1963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9D0C2662-CCA2-4AE1-9958-9386BE491850}"/>
                </a:ext>
              </a:extLst>
            </p:cNvPr>
            <p:cNvSpPr/>
            <p:nvPr/>
          </p:nvSpPr>
          <p:spPr>
            <a:xfrm>
              <a:off x="5305294" y="2371098"/>
              <a:ext cx="88566" cy="13449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xmlns="" id="{D1A54AE4-CB5C-4264-9573-5ECFE42894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89864" y="991134"/>
              <a:ext cx="718085" cy="720000"/>
              <a:chOff x="5141814" y="1284711"/>
              <a:chExt cx="383560" cy="384583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xmlns="" id="{1849FE77-85BC-4039-B05B-4C27F462F1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41814" y="1285734"/>
                <a:ext cx="383560" cy="3835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/>
              </a:p>
            </p:txBody>
          </p:sp>
          <p:sp>
            <p:nvSpPr>
              <p:cNvPr id="44" name="Arc partiel 43">
                <a:extLst>
                  <a:ext uri="{FF2B5EF4-FFF2-40B4-BE49-F238E27FC236}">
                    <a16:creationId xmlns:a16="http://schemas.microsoft.com/office/drawing/2014/main" xmlns="" id="{6A02965C-0096-42E1-8B15-481DEDA85AD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145649" y="1284711"/>
                <a:ext cx="375889" cy="375889"/>
              </a:xfrm>
              <a:prstGeom prst="pie">
                <a:avLst>
                  <a:gd name="adj1" fmla="val 4418101"/>
                  <a:gd name="adj2" fmla="val 6502722"/>
                </a:avLst>
              </a:prstGeom>
              <a:solidFill>
                <a:srgbClr val="001B7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xmlns="" id="{3C54BF49-D58B-44B2-A911-C9272F57AEB4}"/>
                </a:ext>
              </a:extLst>
            </p:cNvPr>
            <p:cNvCxnSpPr/>
            <p:nvPr/>
          </p:nvCxnSpPr>
          <p:spPr>
            <a:xfrm>
              <a:off x="3798445" y="3950546"/>
              <a:ext cx="15068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65A53DE7-0D6C-41C2-9BCA-DF1F71D8121B}"/>
                    </a:ext>
                  </a:extLst>
                </p:cNvPr>
                <p:cNvSpPr/>
                <p:nvPr/>
              </p:nvSpPr>
              <p:spPr>
                <a:xfrm>
                  <a:off x="3929485" y="3944156"/>
                  <a:ext cx="11825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&lt;1 µ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511A261-79DE-4C5A-AF37-94EE7AD03E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485" y="3944156"/>
                  <a:ext cx="1180901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xmlns="" id="{FF25DF92-144B-4CF0-A30B-63A0841102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882" y="2371098"/>
              <a:ext cx="0" cy="13471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121213FE-7B40-4ED2-9A04-354B6F9F9CDC}"/>
                    </a:ext>
                  </a:extLst>
                </p:cNvPr>
                <p:cNvSpPr/>
                <p:nvPr/>
              </p:nvSpPr>
              <p:spPr>
                <a:xfrm>
                  <a:off x="5709894" y="2860931"/>
                  <a:ext cx="11665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𝒆𝑽</m:t>
                        </m:r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µ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fr-FR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8BE575E-30AC-4BE1-8B53-5D990C900B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9894" y="2860931"/>
                  <a:ext cx="1166537" cy="400110"/>
                </a:xfrm>
                <a:prstGeom prst="rect">
                  <a:avLst/>
                </a:prstGeom>
                <a:blipFill>
                  <a:blip r:embed="rId8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xmlns="" id="{06EA276B-4C71-4CB7-BC00-091AC4D45C23}"/>
                </a:ext>
              </a:extLst>
            </p:cNvPr>
            <p:cNvCxnSpPr/>
            <p:nvPr/>
          </p:nvCxnSpPr>
          <p:spPr>
            <a:xfrm>
              <a:off x="4287188" y="3373726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xmlns="" id="{7F4B8694-9F82-497A-A38E-D3288C4D04BF}"/>
                </a:ext>
              </a:extLst>
            </p:cNvPr>
            <p:cNvCxnSpPr>
              <a:endCxn id="22" idx="0"/>
            </p:cNvCxnSpPr>
            <p:nvPr/>
          </p:nvCxnSpPr>
          <p:spPr>
            <a:xfrm>
              <a:off x="2915816" y="2708524"/>
              <a:ext cx="8826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9308FE86-BC85-4984-89E7-F4C10829159C}"/>
                </a:ext>
              </a:extLst>
            </p:cNvPr>
            <p:cNvCxnSpPr/>
            <p:nvPr/>
          </p:nvCxnSpPr>
          <p:spPr>
            <a:xfrm>
              <a:off x="5281567" y="3716055"/>
              <a:ext cx="8826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938E89C6-F5B2-497F-902D-1E700C2A7C6C}"/>
                </a:ext>
              </a:extLst>
            </p:cNvPr>
            <p:cNvCxnSpPr>
              <a:cxnSpLocks/>
            </p:cNvCxnSpPr>
            <p:nvPr/>
          </p:nvCxnSpPr>
          <p:spPr>
            <a:xfrm>
              <a:off x="3819856" y="2708643"/>
              <a:ext cx="1483121" cy="1007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xmlns="" id="{0176170B-EA52-4998-81C3-0D41B3999C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7460" y="2371098"/>
              <a:ext cx="0" cy="3374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xmlns="" id="{108F41D5-AAE5-4D80-9556-0A8135B3C8FE}"/>
                    </a:ext>
                  </a:extLst>
                </p:cNvPr>
                <p:cNvSpPr/>
                <p:nvPr/>
              </p:nvSpPr>
              <p:spPr>
                <a:xfrm>
                  <a:off x="3113241" y="2343011"/>
                  <a:ext cx="42710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µ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DA1A2E2-07CE-4216-9467-DB5BB6FB77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3241" y="2343011"/>
                  <a:ext cx="423143" cy="335414"/>
                </a:xfrm>
                <a:prstGeom prst="rect">
                  <a:avLst/>
                </a:prstGeom>
                <a:blipFill>
                  <a:blip r:embed="rId9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xmlns="" id="{4CEEC362-1CB4-4607-A4B9-FBECA8F2BD95}"/>
                </a:ext>
              </a:extLst>
            </p:cNvPr>
            <p:cNvCxnSpPr/>
            <p:nvPr/>
          </p:nvCxnSpPr>
          <p:spPr>
            <a:xfrm>
              <a:off x="4286996" y="248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xmlns="" id="{E91C4766-20E4-471B-9808-ABBFEDF961C2}"/>
                </a:ext>
              </a:extLst>
            </p:cNvPr>
            <p:cNvCxnSpPr/>
            <p:nvPr/>
          </p:nvCxnSpPr>
          <p:spPr>
            <a:xfrm>
              <a:off x="4286804" y="266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xmlns="" id="{C6CE2EB8-B5DA-41DF-98FA-33FC48EEB98A}"/>
                </a:ext>
              </a:extLst>
            </p:cNvPr>
            <p:cNvCxnSpPr/>
            <p:nvPr/>
          </p:nvCxnSpPr>
          <p:spPr>
            <a:xfrm>
              <a:off x="4286804" y="284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5AB9938E-92F9-4F97-AF15-A89E24407B72}"/>
                </a:ext>
              </a:extLst>
            </p:cNvPr>
            <p:cNvCxnSpPr/>
            <p:nvPr/>
          </p:nvCxnSpPr>
          <p:spPr>
            <a:xfrm>
              <a:off x="4286804" y="302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xmlns="" id="{2D35B86B-C13D-4B6E-8326-DF74EE58CEED}"/>
                </a:ext>
              </a:extLst>
            </p:cNvPr>
            <p:cNvCxnSpPr/>
            <p:nvPr/>
          </p:nvCxnSpPr>
          <p:spPr>
            <a:xfrm>
              <a:off x="4286804" y="3185810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xmlns="" id="{8B720EB6-6846-4C4A-945C-8FA1D678086B}"/>
                </a:ext>
              </a:extLst>
            </p:cNvPr>
            <p:cNvCxnSpPr/>
            <p:nvPr/>
          </p:nvCxnSpPr>
          <p:spPr>
            <a:xfrm>
              <a:off x="4287188" y="3545890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xmlns="" id="{F288A98C-62C5-4AC3-BED7-9DA439ACF9FF}"/>
                </a:ext>
              </a:extLst>
            </p:cNvPr>
            <p:cNvCxnSpPr/>
            <p:nvPr/>
          </p:nvCxnSpPr>
          <p:spPr>
            <a:xfrm>
              <a:off x="4286996" y="3725890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958014"/>
            <a:ext cx="356695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 flipV="1">
            <a:off x="971600" y="2060086"/>
            <a:ext cx="2664296" cy="7608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071002" y="1692028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90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2427736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noise signatures of Klein </a:t>
            </a:r>
            <a:r>
              <a:rPr lang="fr-FR" sz="2800" b="1" dirty="0" smtClean="0">
                <a:solidFill>
                  <a:srgbClr val="002060"/>
                </a:solidFill>
              </a:rPr>
              <a:t>collimation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50ACB2A1-77E8-447C-B01A-859FB8213F74}"/>
                  </a:ext>
                </a:extLst>
              </p:cNvPr>
              <p:cNvSpPr txBox="1"/>
              <p:nvPr/>
            </p:nvSpPr>
            <p:spPr>
              <a:xfrm>
                <a:off x="395538" y="834966"/>
                <a:ext cx="8568952" cy="2308324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sz="2400" b="1" dirty="0">
                    <a:solidFill>
                      <a:srgbClr val="002060"/>
                    </a:solidFill>
                  </a:rPr>
                  <a:t>White GHz noise</a:t>
                </a:r>
                <a:endParaRPr lang="fr-FR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fr-FR" sz="2400" i="1">
                          <a:latin typeface="Cambria Math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fr-F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i="1">
                          <a:latin typeface="Cambria Math"/>
                        </a:rPr>
                        <m:t>2</m:t>
                      </m:r>
                      <m:r>
                        <a:rPr lang="fr-FR" sz="2400" i="1">
                          <a:latin typeface="Cambria Math"/>
                        </a:rPr>
                        <m:t>𝑒𝐼𝐹</m:t>
                      </m:r>
                    </m:oMath>
                  </m:oMathPara>
                </a14:m>
                <a:endParaRPr lang="fr-FR" sz="2400" i="1" dirty="0">
                  <a:latin typeface="Cambria Math"/>
                </a:endParaRPr>
              </a:p>
              <a:p>
                <a:endParaRPr lang="fr-FR" sz="2400" i="1" dirty="0">
                  <a:latin typeface="Cambria Math"/>
                </a:endParaRPr>
              </a:p>
              <a:p>
                <a:endParaRPr lang="fr-FR" sz="2400" i="1" dirty="0">
                  <a:latin typeface="Cambria Math"/>
                </a:endParaRPr>
              </a:p>
              <a:p>
                <a:endParaRPr lang="fr-FR" sz="2400" dirty="0"/>
              </a:p>
              <a:p>
                <a:endParaRPr lang="fr-FR" sz="2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ACB2A1-77E8-447C-B01A-859FB8213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8" y="834966"/>
                <a:ext cx="8568952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1138" t="-2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496" y="51472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Klein tunneling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r>
              <a:rPr lang="fr-FR" sz="2800" b="1" dirty="0">
                <a:solidFill>
                  <a:srgbClr val="002060"/>
                </a:solidFill>
              </a:rPr>
              <a:t> : shot-noise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40C72DB-A788-4F3E-9751-4824E1BEF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50791"/>
          <a:stretch/>
        </p:blipFill>
        <p:spPr>
          <a:xfrm>
            <a:off x="3779912" y="843560"/>
            <a:ext cx="4500000" cy="33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7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50ACB2A1-77E8-447C-B01A-859FB8213F74}"/>
                  </a:ext>
                </a:extLst>
              </p:cNvPr>
              <p:cNvSpPr txBox="1"/>
              <p:nvPr/>
            </p:nvSpPr>
            <p:spPr>
              <a:xfrm>
                <a:off x="395538" y="834966"/>
                <a:ext cx="8568952" cy="3814186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sz="2400" b="1" dirty="0">
                    <a:solidFill>
                      <a:srgbClr val="002060"/>
                    </a:solidFill>
                  </a:rPr>
                  <a:t>White GHz noise</a:t>
                </a:r>
                <a:endParaRPr lang="fr-FR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fr-FR" sz="2400" i="1">
                          <a:latin typeface="Cambria Math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fr-F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i="1">
                          <a:latin typeface="Cambria Math"/>
                        </a:rPr>
                        <m:t>2</m:t>
                      </m:r>
                      <m:r>
                        <a:rPr lang="fr-FR" sz="2400" i="1">
                          <a:latin typeface="Cambria Math"/>
                        </a:rPr>
                        <m:t>𝑒𝐼𝐹</m:t>
                      </m:r>
                    </m:oMath>
                  </m:oMathPara>
                </a14:m>
                <a:endParaRPr lang="fr-FR" sz="2400" i="1" dirty="0">
                  <a:latin typeface="Cambria Math"/>
                </a:endParaRPr>
              </a:p>
              <a:p>
                <a:endParaRPr lang="fr-FR" sz="2400" i="1" dirty="0">
                  <a:latin typeface="Cambria Math"/>
                </a:endParaRPr>
              </a:p>
              <a:p>
                <a:endParaRPr lang="fr-FR" sz="2400" i="1" dirty="0">
                  <a:latin typeface="Cambria Math"/>
                </a:endParaRPr>
              </a:p>
              <a:p>
                <a:r>
                  <a:rPr lang="fr-FR" sz="2400" b="1" dirty="0">
                    <a:solidFill>
                      <a:srgbClr val="002060"/>
                    </a:solidFill>
                  </a:rPr>
                  <a:t>Sweet noise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dip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endParaRPr lang="fr-FR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fr-FR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𝑡h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fr-FR" sz="2400" dirty="0"/>
                  <a:t>  </a:t>
                </a:r>
              </a:p>
              <a:p>
                <a:r>
                  <a:rPr lang="fr-FR" sz="2400" b="1" dirty="0">
                    <a:solidFill>
                      <a:srgbClr val="002060"/>
                    </a:solidFill>
                  </a:rPr>
                  <a:t>Shot-noise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limited</a:t>
                </a:r>
                <a:endParaRPr lang="fr-FR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fr-FR" sz="2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𝑑𝑖𝑝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/>
                      </a:rPr>
                      <m:t>2</m:t>
                    </m:r>
                    <m:r>
                      <a:rPr lang="fr-FR" sz="2400" i="1">
                        <a:latin typeface="Cambria Math"/>
                      </a:rPr>
                      <m:t>𝑒𝐼𝐹</m:t>
                    </m:r>
                  </m:oMath>
                </a14:m>
                <a:endParaRPr lang="fr-FR" sz="2400" dirty="0"/>
              </a:p>
              <a:p>
                <a:endParaRPr lang="fr-FR" sz="2400" dirty="0"/>
              </a:p>
              <a:p>
                <a:endParaRPr lang="fr-FR" sz="2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ACB2A1-77E8-447C-B01A-859FB8213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8" y="834966"/>
                <a:ext cx="8568952" cy="3814186"/>
              </a:xfrm>
              <a:prstGeom prst="rect">
                <a:avLst/>
              </a:prstGeom>
              <a:blipFill rotWithShape="1">
                <a:blip r:embed="rId3"/>
                <a:stretch>
                  <a:fillRect l="-1138" t="-12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496" y="51472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Klein tunneling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r>
              <a:rPr lang="fr-FR" sz="2800" b="1" dirty="0">
                <a:solidFill>
                  <a:srgbClr val="002060"/>
                </a:solidFill>
              </a:rPr>
              <a:t> : shot-noise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40C72DB-A788-4F3E-9751-4824E1BEF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50791"/>
          <a:stretch/>
        </p:blipFill>
        <p:spPr>
          <a:xfrm>
            <a:off x="3779912" y="843560"/>
            <a:ext cx="4500000" cy="338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8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50ACB2A1-77E8-447C-B01A-859FB8213F74}"/>
                  </a:ext>
                </a:extLst>
              </p:cNvPr>
              <p:cNvSpPr txBox="1"/>
              <p:nvPr/>
            </p:nvSpPr>
            <p:spPr>
              <a:xfrm>
                <a:off x="395538" y="834966"/>
                <a:ext cx="8568952" cy="4183518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sz="2400" b="1" dirty="0">
                    <a:solidFill>
                      <a:srgbClr val="002060"/>
                    </a:solidFill>
                  </a:rPr>
                  <a:t>White GHz noise</a:t>
                </a:r>
                <a:endParaRPr lang="fr-FR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fr-FR" sz="2400" i="1">
                          <a:latin typeface="Cambria Math"/>
                        </a:rPr>
                        <m:t>=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fr-FR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sSub>
                        <m:sSubPr>
                          <m:ctrlPr>
                            <a:rPr lang="fr-FR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fr-FR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400" i="1">
                          <a:latin typeface="Cambria Math"/>
                        </a:rPr>
                        <m:t>2</m:t>
                      </m:r>
                      <m:r>
                        <a:rPr lang="fr-FR" sz="2400" i="1">
                          <a:latin typeface="Cambria Math"/>
                        </a:rPr>
                        <m:t>𝑒𝐼𝐹</m:t>
                      </m:r>
                    </m:oMath>
                  </m:oMathPara>
                </a14:m>
                <a:endParaRPr lang="fr-FR" sz="2400" i="1" dirty="0">
                  <a:latin typeface="Cambria Math"/>
                </a:endParaRPr>
              </a:p>
              <a:p>
                <a:endParaRPr lang="fr-FR" sz="2400" i="1" dirty="0">
                  <a:latin typeface="Cambria Math"/>
                </a:endParaRPr>
              </a:p>
              <a:p>
                <a:endParaRPr lang="fr-FR" sz="2400" i="1" dirty="0">
                  <a:latin typeface="Cambria Math"/>
                </a:endParaRPr>
              </a:p>
              <a:p>
                <a:r>
                  <a:rPr lang="fr-FR" sz="2400" b="1" dirty="0">
                    <a:solidFill>
                      <a:srgbClr val="002060"/>
                    </a:solidFill>
                  </a:rPr>
                  <a:t>Sweet noise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dip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endParaRPr lang="fr-FR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fr-FR" sz="2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fr-FR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𝑡h</m:t>
                        </m:r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fr-FR" sz="2400" dirty="0"/>
                  <a:t>  </a:t>
                </a:r>
              </a:p>
              <a:p>
                <a:r>
                  <a:rPr lang="fr-FR" sz="2400" b="1" dirty="0">
                    <a:solidFill>
                      <a:srgbClr val="002060"/>
                    </a:solidFill>
                  </a:rPr>
                  <a:t>Shot-noise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limited</a:t>
                </a:r>
                <a:endParaRPr lang="fr-FR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/>
                          </a:rPr>
                          <m:t>𝑆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fr-FR" sz="240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𝑑𝑖𝑝</m:t>
                        </m:r>
                      </m:sub>
                    </m:sSub>
                    <m:r>
                      <a:rPr lang="fr-FR" sz="24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/>
                      </a:rPr>
                      <m:t>2</m:t>
                    </m:r>
                    <m:r>
                      <a:rPr lang="fr-FR" sz="2400" i="1">
                        <a:latin typeface="Cambria Math"/>
                      </a:rPr>
                      <m:t>𝑒𝐼𝐹</m:t>
                    </m:r>
                  </m:oMath>
                </a14:m>
                <a:endParaRPr lang="fr-FR" sz="2400" dirty="0"/>
              </a:p>
              <a:p>
                <a:endParaRPr lang="fr-FR" sz="2400" dirty="0"/>
              </a:p>
              <a:p>
                <a:endParaRPr lang="fr-FR" sz="2400" dirty="0"/>
              </a:p>
              <a:p>
                <a:pPr algn="ctr"/>
                <a:r>
                  <a:rPr lang="fr-FR" sz="2400" b="1" dirty="0" err="1">
                    <a:solidFill>
                      <a:srgbClr val="002060"/>
                    </a:solidFill>
                  </a:rPr>
                  <a:t>Mesoscopic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junction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with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a Fano factor       </a:t>
                </a:r>
                <a14:m>
                  <m:oMath xmlns:m="http://schemas.openxmlformats.org/officeDocument/2006/math"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𝑭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𝟎𝟒</m:t>
                    </m:r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endParaRPr lang="fr-FR" sz="2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0ACB2A1-77E8-447C-B01A-859FB8213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834966"/>
                <a:ext cx="8568952" cy="4183518"/>
              </a:xfrm>
              <a:prstGeom prst="rect">
                <a:avLst/>
              </a:prstGeom>
              <a:blipFill>
                <a:blip r:embed="rId3"/>
                <a:stretch>
                  <a:fillRect l="-1138" t="-1166" b="-2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496" y="51472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Klein tunneling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r>
              <a:rPr lang="fr-FR" sz="2800" b="1" dirty="0">
                <a:solidFill>
                  <a:srgbClr val="002060"/>
                </a:solidFill>
              </a:rPr>
              <a:t> : shot-noise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40C72DB-A788-4F3E-9751-4824E1BEF0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50791"/>
          <a:stretch/>
        </p:blipFill>
        <p:spPr>
          <a:xfrm>
            <a:off x="3779912" y="843560"/>
            <a:ext cx="4500000" cy="3382563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653B18D2-3BBD-47AE-8B37-F8CAAF85BE73}"/>
              </a:ext>
            </a:extLst>
          </p:cNvPr>
          <p:cNvCxnSpPr>
            <a:cxnSpLocks/>
          </p:cNvCxnSpPr>
          <p:nvPr/>
        </p:nvCxnSpPr>
        <p:spPr>
          <a:xfrm flipH="1" flipV="1">
            <a:off x="5364088" y="2931795"/>
            <a:ext cx="288032" cy="1584175"/>
          </a:xfrm>
          <a:prstGeom prst="straightConnector1">
            <a:avLst/>
          </a:prstGeom>
          <a:ln w="28575">
            <a:solidFill>
              <a:srgbClr val="00206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-19560" y="1851670"/>
            <a:ext cx="9143999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Universal 1d 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0C41FC-3238-46E0-8035-D9DFCA903F24}"/>
              </a:ext>
            </a:extLst>
          </p:cNvPr>
          <p:cNvSpPr/>
          <p:nvPr/>
        </p:nvSpPr>
        <p:spPr>
          <a:xfrm rot="16200000">
            <a:off x="-5551" y="2962748"/>
            <a:ext cx="123422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88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2F591F1A-664E-404F-B304-20A6FF8F3E4B}"/>
                  </a:ext>
                </a:extLst>
              </p:cNvPr>
              <p:cNvSpPr txBox="1"/>
              <p:nvPr/>
            </p:nvSpPr>
            <p:spPr>
              <a:xfrm>
                <a:off x="1979712" y="843558"/>
                <a:ext cx="7056784" cy="3864904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Instability of vacuum in </a:t>
                </a:r>
                <a:r>
                  <a:rPr lang="fr-FR" dirty="0" err="1" smtClean="0"/>
                  <a:t>presence</a:t>
                </a:r>
                <a:r>
                  <a:rPr lang="fr-FR" dirty="0" smtClean="0"/>
                  <a:t> of an intense </a:t>
                </a:r>
                <a:r>
                  <a:rPr lang="fr-FR" dirty="0" err="1" smtClean="0"/>
                  <a:t>electric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field</a:t>
                </a:r>
                <a:endParaRPr lang="fr-FR" dirty="0" smtClean="0"/>
              </a:p>
              <a:p>
                <a:endParaRPr lang="fr-FR" dirty="0"/>
              </a:p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Electron-positron pair </a:t>
                </a:r>
                <a:r>
                  <a:rPr lang="fr-FR" dirty="0" err="1"/>
                  <a:t>creation</a:t>
                </a:r>
                <a:r>
                  <a:rPr lang="fr-FR" dirty="0"/>
                  <a:t> rate </a:t>
                </a:r>
                <a:r>
                  <a:rPr lang="fr-FR" dirty="0" err="1"/>
                  <a:t>from</a:t>
                </a:r>
                <a:r>
                  <a:rPr lang="fr-FR" dirty="0"/>
                  <a:t> non-</a:t>
                </a:r>
                <a:r>
                  <a:rPr lang="fr-FR" dirty="0" err="1"/>
                  <a:t>perturbative</a:t>
                </a:r>
                <a:r>
                  <a:rPr lang="fr-FR" dirty="0"/>
                  <a:t> </a:t>
                </a:r>
                <a:r>
                  <a:rPr lang="fr-FR" dirty="0" err="1" smtClean="0"/>
                  <a:t>theory</a:t>
                </a:r>
                <a:r>
                  <a:rPr lang="fr-FR" dirty="0" smtClean="0"/>
                  <a:t> </a:t>
                </a:r>
                <a:endParaRPr lang="fr-FR" dirty="0"/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</a:rPr>
                      <m:t>                         </m:t>
                    </m:r>
                    <m:r>
                      <a:rPr lang="fr-FR" i="1">
                        <a:latin typeface="Cambria Math"/>
                      </a:rPr>
                      <m:t>𝑤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</m:d>
                    <m:r>
                      <a:rPr lang="fr-FR" i="1">
                        <a:latin typeface="Cambria Math"/>
                      </a:rPr>
                      <m:t>∝ </m:t>
                    </m:r>
                    <m:nary>
                      <m:naryPr>
                        <m:chr m:val="∑"/>
                        <m:supHide m:val="on"/>
                        <m:ctrlPr>
                          <a:rPr lang="fr-FR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i="1">
                            <a:latin typeface="Cambria Math"/>
                          </a:rPr>
                          <m:t>𝑛</m:t>
                        </m:r>
                        <m:r>
                          <a:rPr lang="fr-FR" i="1">
                            <a:latin typeface="Cambria Math"/>
                          </a:rPr>
                          <m:t> ≥1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i="1">
                                        <a:latin typeface="Cambria Math"/>
                                      </a:rPr>
                                      <m:t>𝐸</m:t>
                                    </m:r>
                                  </m:num>
                                  <m:den>
                                    <m:r>
                                      <a:rPr lang="fr-FR" i="1">
                                        <a:latin typeface="Cambria Math"/>
                                      </a:rPr>
                                      <m:t>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/>
                                  </a:rPr>
                                  <m:t>𝑑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+1</m:t>
                                </m:r>
                              </m:num>
                              <m:den>
                                <m:r>
                                  <a:rPr lang="fr-FR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latin typeface="Cambria Math"/>
                              </a:rPr>
                              <m:t>−</m:t>
                            </m:r>
                            <m:r>
                              <a:rPr lang="fr-FR" i="1">
                                <a:latin typeface="Cambria Math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/>
                                  </a:rPr>
                                  <m:t>𝑛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fr-FR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fr-FR" b="1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𝑺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fr-FR" i="1">
                                    <a:latin typeface="Cambria Math"/>
                                  </a:rPr>
                                  <m:t>𝐸</m:t>
                                </m:r>
                              </m:den>
                            </m:f>
                          </m:sup>
                        </m:sSup>
                      </m:e>
                    </m:nary>
                  </m:oMath>
                </a14:m>
                <a:r>
                  <a:rPr lang="fr-FR" dirty="0"/>
                  <a:t>	</a:t>
                </a:r>
                <a:endParaRPr lang="fr-FR" dirty="0" smtClean="0"/>
              </a:p>
              <a:p>
                <a:endParaRPr lang="fr-FR" dirty="0" smtClean="0"/>
              </a:p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Schwinger </a:t>
                </a:r>
                <a:r>
                  <a:rPr lang="fr-FR" dirty="0" err="1" smtClean="0"/>
                  <a:t>field</a:t>
                </a:r>
                <a:r>
                  <a:rPr lang="fr-FR" dirty="0" smtClean="0"/>
                  <a:t> : 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fr-FR">
                                <a:latin typeface="Cambria Math"/>
                              </a:rPr>
                              <m:t>Δ</m:t>
                            </m:r>
                          </m:e>
                          <m:sub>
                            <m:r>
                              <a:rPr lang="fr-FR" i="1">
                                <a:latin typeface="Cambria Math"/>
                              </a:rPr>
                              <m:t>𝑆</m:t>
                            </m:r>
                          </m:sub>
                          <m:sup>
                            <m:r>
                              <a:rPr lang="fr-FR" i="1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fr-FR" i="1">
                            <a:latin typeface="Cambria Math"/>
                          </a:rPr>
                          <m:t>𝑒</m:t>
                        </m:r>
                        <m:r>
                          <a:rPr lang="fr-FR" i="1">
                            <a:latin typeface="Cambria Math"/>
                          </a:rPr>
                          <m:t>ℏ</m:t>
                        </m:r>
                        <m:r>
                          <a:rPr lang="fr-FR" i="1">
                            <a:latin typeface="Cambria Math"/>
                          </a:rPr>
                          <m:t>𝑐</m:t>
                        </m:r>
                      </m:den>
                    </m:f>
                    <m:r>
                      <a:rPr lang="fr-F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fr-FR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i="1">
                            <a:latin typeface="Cambria Math"/>
                          </a:rPr>
                          <m:t>𝑒</m:t>
                        </m:r>
                        <m:r>
                          <a:rPr lang="fr-FR" i="1">
                            <a:latin typeface="Cambria Math"/>
                          </a:rPr>
                          <m:t>ℏ</m:t>
                        </m:r>
                      </m:den>
                    </m:f>
                    <m:r>
                      <a:rPr lang="fr-FR" i="1">
                        <a:latin typeface="Cambria Math"/>
                      </a:rPr>
                      <m:t>=1.32 </m:t>
                    </m:r>
                    <m:sSup>
                      <m:sSupPr>
                        <m:ctrlPr>
                          <a:rPr lang="fr-FR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fr-FR" i="1">
                            <a:latin typeface="Cambria Math"/>
                          </a:rPr>
                          <m:t>18</m:t>
                        </m:r>
                      </m:sup>
                    </m:sSup>
                    <m:f>
                      <m:fPr>
                        <m:ctrlPr>
                          <a:rPr lang="fr-FR" i="1">
                            <a:latin typeface="Cambria Math"/>
                          </a:rPr>
                        </m:ctrlPr>
                      </m:fPr>
                      <m:num>
                        <m:r>
                          <a:rPr lang="fr-FR" i="1">
                            <a:latin typeface="Cambria Math"/>
                          </a:rPr>
                          <m:t>𝑉</m:t>
                        </m:r>
                      </m:num>
                      <m:den>
                        <m:r>
                          <a:rPr lang="fr-FR" i="1">
                            <a:latin typeface="Cambria Math"/>
                          </a:rPr>
                          <m:t>𝑚</m:t>
                        </m:r>
                      </m:den>
                    </m:f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dirty="0" smtClean="0"/>
              </a:p>
              <a:p>
                <a:endParaRPr lang="fr-FR" dirty="0"/>
              </a:p>
              <a:p>
                <a:r>
                  <a:rPr lang="fr-FR" dirty="0" smtClean="0"/>
                  <a:t>(for </a:t>
                </a:r>
                <a:r>
                  <a:rPr lang="fr-FR" dirty="0" err="1" smtClean="0"/>
                  <a:t>electron</a:t>
                </a:r>
                <a:r>
                  <a:rPr lang="fr-FR" dirty="0" smtClean="0"/>
                  <a:t>-positron </a:t>
                </a:r>
                <a:r>
                  <a:rPr lang="fr-FR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𝑚</m:t>
                    </m:r>
                    <m:sSup>
                      <m:sSupPr>
                        <m:ctrlPr>
                          <a:rPr lang="fr-FR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i="1">
                        <a:latin typeface="Cambria Math" panose="02040503050406030204" pitchFamily="18" charset="0"/>
                      </a:rPr>
                      <m:t>=511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fr-FR" dirty="0" smtClean="0"/>
                  <a:t> )</a:t>
                </a:r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   … on the roadmap of Zeta/Exawatt Lasers</a:t>
                </a:r>
              </a:p>
              <a:p>
                <a:endParaRPr lang="fr-FR" dirty="0" smtClean="0"/>
              </a:p>
              <a:p>
                <a:r>
                  <a:rPr lang="fr-FR" dirty="0"/>
                  <a:t>	</a:t>
                </a: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F591F1A-664E-404F-B304-20A6FF8F3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712" y="843558"/>
                <a:ext cx="7056784" cy="3864904"/>
              </a:xfrm>
              <a:prstGeom prst="rect">
                <a:avLst/>
              </a:prstGeom>
              <a:blipFill rotWithShape="1">
                <a:blip r:embed="rId3"/>
                <a:stretch>
                  <a:fillRect l="-778" t="-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106990"/>
            <a:ext cx="9144000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r>
              <a:rPr lang="fr-FR" sz="2800" b="1" dirty="0">
                <a:solidFill>
                  <a:srgbClr val="002060"/>
                </a:solidFill>
              </a:rPr>
              <a:t>:  </a:t>
            </a:r>
            <a:r>
              <a:rPr lang="fr-FR" sz="2800" b="1" dirty="0" err="1">
                <a:solidFill>
                  <a:srgbClr val="002060"/>
                </a:solidFill>
              </a:rPr>
              <a:t>breaking</a:t>
            </a:r>
            <a:r>
              <a:rPr lang="fr-FR" sz="2800" b="1" dirty="0">
                <a:solidFill>
                  <a:srgbClr val="002060"/>
                </a:solidFill>
              </a:rPr>
              <a:t> vacuum in a high </a:t>
            </a:r>
            <a:r>
              <a:rPr lang="fr-FR" sz="2800" b="1" dirty="0" err="1">
                <a:solidFill>
                  <a:srgbClr val="002060"/>
                </a:solidFill>
              </a:rPr>
              <a:t>electric-field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C9647C6-25B8-4275-A12B-5692E1B59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6" b="1039"/>
          <a:stretch/>
        </p:blipFill>
        <p:spPr>
          <a:xfrm>
            <a:off x="333421" y="785521"/>
            <a:ext cx="1574287" cy="20037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AC6A9B0-F5BF-444B-B6AF-86F0791137E1}"/>
              </a:ext>
            </a:extLst>
          </p:cNvPr>
          <p:cNvSpPr/>
          <p:nvPr/>
        </p:nvSpPr>
        <p:spPr>
          <a:xfrm>
            <a:off x="245577" y="2859785"/>
            <a:ext cx="1749966" cy="461665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fr-FR" sz="1200" dirty="0"/>
              <a:t>F. Sauter, Z. Phys.  1931</a:t>
            </a:r>
          </a:p>
          <a:p>
            <a:r>
              <a:rPr lang="de-DE" sz="1200" dirty="0"/>
              <a:t>J. S. Schwinger, PRB 1951</a:t>
            </a:r>
            <a:endParaRPr lang="fr-FR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3726349-3F5E-4607-9C66-A94CBBAA5335}"/>
              </a:ext>
            </a:extLst>
          </p:cNvPr>
          <p:cNvSpPr/>
          <p:nvPr/>
        </p:nvSpPr>
        <p:spPr>
          <a:xfrm>
            <a:off x="2195740" y="4587976"/>
            <a:ext cx="4927835" cy="2654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sv-SE" sz="1100" dirty="0"/>
              <a:t>Prefactors in </a:t>
            </a:r>
            <a:r>
              <a:rPr lang="en-US" sz="1100" dirty="0"/>
              <a:t>C. </a:t>
            </a:r>
            <a:r>
              <a:rPr lang="en-US" sz="1100" dirty="0" err="1"/>
              <a:t>Itzykson</a:t>
            </a:r>
            <a:r>
              <a:rPr lang="en-US" sz="1100" dirty="0"/>
              <a:t> et J. B. Zuber, Quantum Field Theory, McGraw-Hill (2006)</a:t>
            </a:r>
            <a:endParaRPr lang="fr-FR" sz="11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BB073EE-7B8D-4601-B937-C92153794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44" y="2733380"/>
            <a:ext cx="1640456" cy="200377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732242" y="1820197"/>
            <a:ext cx="1393983" cy="438578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sz="1100" dirty="0"/>
              <a:t>d : spatial dimension</a:t>
            </a:r>
          </a:p>
          <a:p>
            <a:r>
              <a:rPr lang="fr-FR" sz="1100" dirty="0"/>
              <a:t>E : </a:t>
            </a:r>
            <a:r>
              <a:rPr lang="fr-FR" sz="1100" dirty="0" err="1"/>
              <a:t>electric</a:t>
            </a:r>
            <a:r>
              <a:rPr lang="fr-FR" sz="1100" dirty="0"/>
              <a:t> </a:t>
            </a:r>
            <a:r>
              <a:rPr lang="fr-FR" sz="1100" dirty="0" err="1"/>
              <a:t>field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1003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141481"/>
            <a:ext cx="777686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Evidence of </a:t>
            </a:r>
            <a:r>
              <a:rPr lang="fr-FR" sz="2800" b="1" dirty="0" err="1">
                <a:solidFill>
                  <a:srgbClr val="002060"/>
                </a:solidFill>
              </a:rPr>
              <a:t>mesoscopic</a:t>
            </a:r>
            <a:r>
              <a:rPr lang="fr-FR" sz="2800" b="1" dirty="0">
                <a:solidFill>
                  <a:srgbClr val="002060"/>
                </a:solidFill>
              </a:rPr>
              <a:t> Klein-Schwinger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302204" y="3795886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54032"/>
            <a:ext cx="4660668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4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141481"/>
            <a:ext cx="777686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Evidence of </a:t>
            </a:r>
            <a:r>
              <a:rPr lang="fr-FR" sz="2800" b="1" dirty="0" err="1">
                <a:solidFill>
                  <a:srgbClr val="002060"/>
                </a:solidFill>
              </a:rPr>
              <a:t>mesoscopic</a:t>
            </a:r>
            <a:r>
              <a:rPr lang="fr-FR" sz="2800" b="1" dirty="0">
                <a:solidFill>
                  <a:srgbClr val="002060"/>
                </a:solidFill>
              </a:rPr>
              <a:t> Klein-Schwinger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302204" y="3795886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4" y="756000"/>
            <a:ext cx="465544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3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141481"/>
            <a:ext cx="777686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Evidence of </a:t>
            </a:r>
            <a:r>
              <a:rPr lang="fr-FR" sz="2800" b="1" dirty="0" err="1">
                <a:solidFill>
                  <a:srgbClr val="002060"/>
                </a:solidFill>
              </a:rPr>
              <a:t>mesoscopic</a:t>
            </a:r>
            <a:r>
              <a:rPr lang="fr-FR" sz="2800" b="1" dirty="0">
                <a:solidFill>
                  <a:srgbClr val="002060"/>
                </a:solidFill>
              </a:rPr>
              <a:t> Klein-Schwinger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302204" y="3795886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56000"/>
            <a:ext cx="4662000" cy="35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15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141481"/>
            <a:ext cx="777686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Evidence of </a:t>
            </a:r>
            <a:r>
              <a:rPr lang="fr-FR" sz="2800" b="1" dirty="0" err="1">
                <a:solidFill>
                  <a:srgbClr val="002060"/>
                </a:solidFill>
              </a:rPr>
              <a:t>mesoscopic</a:t>
            </a:r>
            <a:r>
              <a:rPr lang="fr-FR" sz="2800" b="1" dirty="0">
                <a:solidFill>
                  <a:srgbClr val="002060"/>
                </a:solidFill>
              </a:rPr>
              <a:t> Klein-Schwinger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302204" y="3795886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56004"/>
            <a:ext cx="4662000" cy="357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A4F7AC3-1FCE-48C2-9E43-A77CEA109E95}"/>
                  </a:ext>
                </a:extLst>
              </p:cNvPr>
              <p:cNvSpPr/>
              <p:nvPr/>
            </p:nvSpPr>
            <p:spPr>
              <a:xfrm>
                <a:off x="5022000" y="1822840"/>
                <a:ext cx="3240360" cy="5951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𝑳𝒏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𝑽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lin"/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𝑺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num>
                            <m:den>
                              <m:sSup>
                                <m:sSupPr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𝝅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𝑽</m:t>
                                          </m:r>
                                        </m:e>
                                        <m:sub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fr-FR" sz="1400" b="1" dirty="0">
                  <a:solidFill>
                    <a:srgbClr val="0099CC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A4F7AC3-1FCE-48C2-9E43-A77CEA109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00" y="1822840"/>
                <a:ext cx="3240360" cy="5951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012161" y="843559"/>
                <a:ext cx="1225785" cy="369332"/>
              </a:xfrm>
              <a:prstGeom prst="rect">
                <a:avLst/>
              </a:prstGeom>
            </p:spPr>
            <p:txBody>
              <a:bodyPr wrap="none" lIns="91432" tIns="45716" rIns="91432" bIns="45716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𝐆</m:t>
                    </m:r>
                    <m:r>
                      <a:rPr lang="fr-FR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1" y="843559"/>
                <a:ext cx="1225785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7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35496" y="51474"/>
                <a:ext cx="9108504" cy="549959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2060"/>
                    </a:solidFill>
                  </a:rPr>
                  <a:t>Universal 1d-Schwinger </a:t>
                </a:r>
                <a:r>
                  <a:rPr lang="fr-FR" sz="2800" b="1" dirty="0" err="1">
                    <a:solidFill>
                      <a:srgbClr val="002060"/>
                    </a:solidFill>
                  </a:rPr>
                  <a:t>scaling</a:t>
                </a:r>
                <a:r>
                  <a:rPr lang="fr-FR" sz="2800" b="1" dirty="0">
                    <a:solidFill>
                      <a:srgbClr val="00206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fr-FR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d>
                    <m:r>
                      <a:rPr lang="fr-FR" sz="28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2800" b="1">
                        <a:latin typeface="Cambria Math" panose="02040503050406030204" pitchFamily="18" charset="0"/>
                      </a:rPr>
                      <m:t>𝐆</m:t>
                    </m:r>
                    <m:r>
                      <a:rPr lang="fr-FR" sz="2800" b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sz="28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𝒆</m:t>
                        </m:r>
                      </m:e>
                      <m:sup>
                        <m:r>
                          <a:rPr lang="fr-FR" sz="28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fr-FR" sz="28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sz="2800" b="1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𝒔𝒂𝒕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fr-FR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1470"/>
                <a:ext cx="9108504" cy="549959"/>
              </a:xfrm>
              <a:prstGeom prst="rect">
                <a:avLst/>
              </a:prstGeom>
              <a:blipFill>
                <a:blip r:embed="rId3"/>
                <a:stretch>
                  <a:fillRect l="-335" t="-5495" b="-29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que 4">
            <a:extLst>
              <a:ext uri="{FF2B5EF4-FFF2-40B4-BE49-F238E27FC236}">
                <a16:creationId xmlns:a16="http://schemas.microsoft.com/office/drawing/2014/main" xmlns="" id="{1E3A82EE-1FF6-45B5-B9B4-4A7E175A6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9877" t="771" r="713" b="49864"/>
          <a:stretch/>
        </p:blipFill>
        <p:spPr>
          <a:xfrm>
            <a:off x="1521336" y="771550"/>
            <a:ext cx="6075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3C5F9DDC-7580-4BB4-A17E-445A17EA37DF}"/>
                  </a:ext>
                </a:extLst>
              </p:cNvPr>
              <p:cNvSpPr/>
              <p:nvPr/>
            </p:nvSpPr>
            <p:spPr>
              <a:xfrm>
                <a:off x="5097515" y="2901120"/>
                <a:ext cx="3312510" cy="81067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</a:rPr>
                  <a:t>Universal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extrapolate</a:t>
                </a:r>
                <a:r>
                  <a:rPr lang="fr-FR" b="1" dirty="0">
                    <a:solidFill>
                      <a:srgbClr val="FF0000"/>
                    </a:solidFill>
                  </a:rPr>
                  <a:t> 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fr-F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sub>
                    </m:sSub>
                    <m:f>
                      <m:f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den>
                    </m:f>
                    <m:r>
                      <a:rPr 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𝟏𝟖𝟔</m:t>
                    </m:r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𝒎𝑺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C5F9DDC-7580-4BB4-A17E-445A17EA37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515" y="2901116"/>
                <a:ext cx="3312510" cy="810671"/>
              </a:xfrm>
              <a:prstGeom prst="rect">
                <a:avLst/>
              </a:prstGeom>
              <a:blipFill rotWithShape="1">
                <a:blip r:embed="rId6"/>
                <a:stretch>
                  <a:fillRect l="-1471" t="-37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51521" y="4556218"/>
                <a:ext cx="8280920" cy="369332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2060"/>
                    </a:solidFill>
                  </a:rPr>
                  <a:t>One </a:t>
                </a:r>
                <a:r>
                  <a:rPr lang="fr-FR" b="1" dirty="0" err="1" smtClean="0">
                    <a:solidFill>
                      <a:srgbClr val="002060"/>
                    </a:solidFill>
                  </a:rPr>
                  <a:t>parameter</a:t>
                </a:r>
                <a:r>
                  <a:rPr lang="fr-FR" b="1" dirty="0" smtClean="0">
                    <a:solidFill>
                      <a:srgbClr val="002060"/>
                    </a:solidFill>
                  </a:rPr>
                  <a:t> : Schwinger voltage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𝑽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556216"/>
                <a:ext cx="828092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7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5496" y="32308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The </a:t>
            </a:r>
            <a:r>
              <a:rPr lang="fr-FR" sz="2800" b="1" dirty="0" smtClean="0">
                <a:solidFill>
                  <a:srgbClr val="002060"/>
                </a:solidFill>
              </a:rPr>
              <a:t>N-</a:t>
            </a:r>
            <a:r>
              <a:rPr lang="fr-FR" sz="2800" b="1" dirty="0" err="1" smtClean="0">
                <a:solidFill>
                  <a:srgbClr val="002060"/>
                </a:solidFill>
              </a:rPr>
              <a:t>loop</a:t>
            </a:r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>
                <a:solidFill>
                  <a:srgbClr val="002060"/>
                </a:solidFill>
              </a:rPr>
              <a:t>Schwinger </a:t>
            </a:r>
            <a:r>
              <a:rPr lang="fr-FR" sz="2800" b="1" dirty="0" err="1">
                <a:solidFill>
                  <a:srgbClr val="002060"/>
                </a:solidFill>
              </a:rPr>
              <a:t>prediction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verified</a:t>
            </a:r>
            <a:r>
              <a:rPr lang="fr-FR" sz="2800" b="1" dirty="0">
                <a:solidFill>
                  <a:srgbClr val="002060"/>
                </a:solidFill>
              </a:rPr>
              <a:t> in </a:t>
            </a:r>
            <a:r>
              <a:rPr lang="fr-FR" sz="2800" b="1" dirty="0" err="1">
                <a:solidFill>
                  <a:srgbClr val="002060"/>
                </a:solidFill>
              </a:rPr>
              <a:t>detail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91FA8D2-9DF6-4C16-86E9-DEED54C144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9" t="11572" r="13376" b="7420"/>
          <a:stretch/>
        </p:blipFill>
        <p:spPr>
          <a:xfrm>
            <a:off x="4000172" y="1151114"/>
            <a:ext cx="4460260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A7C55800-DD33-4746-B4F9-4A1D8E665BD9}"/>
                  </a:ext>
                </a:extLst>
              </p:cNvPr>
              <p:cNvSpPr/>
              <p:nvPr/>
            </p:nvSpPr>
            <p:spPr>
              <a:xfrm>
                <a:off x="6706517" y="2806938"/>
                <a:ext cx="1615775" cy="8043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808000"/>
                </a:solidFill>
                <a:prstDash val="solid"/>
              </a:ln>
            </p:spPr>
            <p:txBody>
              <a:bodyPr wrap="none" lIns="91432" tIns="45716" rIns="91432" bIns="45716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rgbClr val="808000"/>
                    </a:solidFill>
                  </a:rPr>
                  <a:t>truncated rate </a:t>
                </a:r>
                <a:endParaRPr lang="fr-FR" sz="1400" i="1" dirty="0">
                  <a:solidFill>
                    <a:srgbClr val="808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fr-FR" sz="1400" i="1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808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400" i="1">
                                  <a:solidFill>
                                    <a:srgbClr val="808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808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400" i="1">
                                  <a:solidFill>
                                    <a:srgbClr val="808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fr-FR" sz="1400" i="1">
                                  <a:solidFill>
                                    <a:srgbClr val="808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fr-FR" sz="1400" i="1">
                          <a:solidFill>
                            <a:srgbClr val="808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fr-FR" sz="1400" i="1">
                              <a:solidFill>
                                <a:srgbClr val="808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sz="1400" i="1">
                              <a:solidFill>
                                <a:srgbClr val="808000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fr-FR" sz="1400" i="1">
                              <a:solidFill>
                                <a:srgbClr val="808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fr-FR" sz="1400" i="1">
                              <a:solidFill>
                                <a:srgbClr val="808000"/>
                              </a:solidFill>
                              <a:latin typeface="Cambria Math"/>
                            </a:rPr>
                            <m:t>𝜋</m:t>
                          </m:r>
                          <m:f>
                            <m:fPr>
                              <m:ctrlPr>
                                <a:rPr lang="fr-FR" sz="1400" i="1">
                                  <a:solidFill>
                                    <a:srgbClr val="808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rgbClr val="808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808000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808000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FR" sz="1400" i="1">
                                  <a:solidFill>
                                    <a:srgbClr val="808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400" dirty="0">
                  <a:solidFill>
                    <a:srgbClr val="808000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7C55800-DD33-4746-B4F9-4A1D8E665B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517" y="2806938"/>
                <a:ext cx="1615775" cy="8043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808000"/>
                </a:solidFill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01A9DB92-9E2D-4794-8ECA-6D5F29AE50A4}"/>
              </a:ext>
            </a:extLst>
          </p:cNvPr>
          <p:cNvCxnSpPr>
            <a:cxnSpLocks/>
          </p:cNvCxnSpPr>
          <p:nvPr/>
        </p:nvCxnSpPr>
        <p:spPr>
          <a:xfrm flipV="1">
            <a:off x="7692504" y="2070437"/>
            <a:ext cx="0" cy="736509"/>
          </a:xfrm>
          <a:prstGeom prst="straightConnector1">
            <a:avLst/>
          </a:prstGeom>
          <a:ln w="12700">
            <a:solidFill>
              <a:srgbClr val="8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073C6C29-5F35-41D9-8CC9-8B89AA2CE36D}"/>
                  </a:ext>
                </a:extLst>
              </p:cNvPr>
              <p:cNvSpPr/>
              <p:nvPr/>
            </p:nvSpPr>
            <p:spPr>
              <a:xfrm>
                <a:off x="4530891" y="771649"/>
                <a:ext cx="3793112" cy="4608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993366"/>
                </a:solidFill>
                <a:prstDash val="solid"/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:r>
                  <a:rPr lang="fr-FR" sz="1600" b="1" dirty="0">
                    <a:solidFill>
                      <a:srgbClr val="993366"/>
                    </a:solidFill>
                  </a:rPr>
                  <a:t>Full 1d-Schwinger </a:t>
                </a:r>
                <a14:m>
                  <m:oMath xmlns:m="http://schemas.openxmlformats.org/officeDocument/2006/math">
                    <m:r>
                      <a:rPr lang="fr-FR" sz="1600" b="1" i="1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fr-FR" sz="1600" b="1" i="1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1" i="1">
                            <a:solidFill>
                              <a:srgbClr val="993366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1600" b="1" i="1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fr-FR" sz="1600" b="1" i="1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</a:rPr>
                          <m:t>𝒆𝑬</m:t>
                        </m:r>
                      </m:num>
                      <m:den>
                        <m:r>
                          <a:rPr lang="fr-FR" sz="1600" b="1" i="1">
                            <a:solidFill>
                              <a:srgbClr val="99336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𝒉</m:t>
                        </m:r>
                      </m:den>
                    </m:f>
                    <m:r>
                      <a:rPr lang="fr-FR" sz="1600" b="1" i="1">
                        <a:solidFill>
                          <a:srgbClr val="993366"/>
                        </a:solidFill>
                        <a:latin typeface="Cambria Math" panose="02040503050406030204" pitchFamily="18" charset="0"/>
                      </a:rPr>
                      <m:t>𝑳𝒏</m:t>
                    </m:r>
                    <m:d>
                      <m:dPr>
                        <m:ctrlPr>
                          <a:rPr lang="fr-FR" sz="1600" b="1" i="1">
                            <a:solidFill>
                              <a:srgbClr val="993366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1600" b="1" i="1">
                                <a:solidFill>
                                  <a:srgbClr val="993366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solidFill>
                                  <a:srgbClr val="99336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fr-FR" sz="1600" b="1" i="1">
                                <a:solidFill>
                                  <a:srgbClr val="993366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fr-FR" sz="1600" b="1" i="1">
                                <a:solidFill>
                                  <a:srgbClr val="993366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fr-FR" sz="1600" b="1" i="1">
                                    <a:solidFill>
                                      <a:srgbClr val="993366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sz="1600" b="1" i="1">
                                    <a:solidFill>
                                      <a:srgbClr val="993366"/>
                                    </a:solidFill>
                                    <a:latin typeface="Cambria Math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FR" sz="1600" b="1" i="1">
                                    <a:solidFill>
                                      <a:srgbClr val="993366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sz="1600" b="1" i="1">
                                    <a:solidFill>
                                      <a:srgbClr val="993366"/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sz="1600" b="1" i="1">
                                        <a:solidFill>
                                          <a:srgbClr val="993366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sz="1600" b="1" i="1">
                                            <a:solidFill>
                                              <a:srgbClr val="993366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1" i="1">
                                            <a:solidFill>
                                              <a:srgbClr val="993366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  <m:sub>
                                        <m:r>
                                          <a:rPr lang="fr-FR" sz="1600" b="1" i="1">
                                            <a:solidFill>
                                              <a:srgbClr val="993366"/>
                                            </a:solidFill>
                                            <a:latin typeface="Cambria Math"/>
                                          </a:rPr>
                                          <m:t>𝑺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sz="1600" b="1" i="1">
                                        <a:solidFill>
                                          <a:srgbClr val="99336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fr-FR" sz="1600" b="1" dirty="0">
                  <a:solidFill>
                    <a:srgbClr val="993366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73C6C29-5F35-41D9-8CC9-8B89AA2CE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891" y="771649"/>
                <a:ext cx="3793112" cy="460832"/>
              </a:xfrm>
              <a:prstGeom prst="rect">
                <a:avLst/>
              </a:prstGeom>
              <a:blipFill rotWithShape="1">
                <a:blip r:embed="rId5"/>
                <a:stretch>
                  <a:fillRect r="-2083" b="-59740"/>
                </a:stretch>
              </a:blipFill>
              <a:ln>
                <a:solidFill>
                  <a:srgbClr val="993366"/>
                </a:solidFill>
                <a:prstDash val="solid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E4CB817-D737-4B60-B334-42841052C7AA}"/>
              </a:ext>
            </a:extLst>
          </p:cNvPr>
          <p:cNvSpPr txBox="1"/>
          <p:nvPr/>
        </p:nvSpPr>
        <p:spPr>
          <a:xfrm>
            <a:off x="49163" y="4558361"/>
            <a:ext cx="9073008" cy="46166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an important </a:t>
            </a:r>
            <a:r>
              <a:rPr lang="fr-FR" sz="2400" b="1" dirty="0" err="1">
                <a:solidFill>
                  <a:srgbClr val="002060"/>
                </a:solidFill>
              </a:rPr>
              <a:t>result</a:t>
            </a:r>
            <a:r>
              <a:rPr lang="fr-FR" sz="2400" b="1" dirty="0">
                <a:solidFill>
                  <a:srgbClr val="002060"/>
                </a:solidFill>
              </a:rPr>
              <a:t> for </a:t>
            </a:r>
            <a:r>
              <a:rPr lang="fr-FR" sz="2400" b="1" dirty="0" err="1">
                <a:solidFill>
                  <a:srgbClr val="002060"/>
                </a:solidFill>
              </a:rPr>
              <a:t>field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theory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8691"/>
            <a:ext cx="246436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0" y="564340"/>
                <a:ext cx="554461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002060"/>
                    </a:solidFill>
                  </a:rPr>
                  <a:t>A </a:t>
                </a:r>
                <a:r>
                  <a:rPr lang="fr-FR" sz="1600" dirty="0" err="1" smtClean="0">
                    <a:solidFill>
                      <a:srgbClr val="002060"/>
                    </a:solidFill>
                  </a:rPr>
                  <a:t>device</a:t>
                </a:r>
                <a:r>
                  <a:rPr lang="fr-FR" sz="1600" dirty="0" smtClean="0">
                    <a:solidFill>
                      <a:srgbClr val="002060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rgbClr val="002060"/>
                    </a:solidFill>
                  </a:rPr>
                  <a:t>with</a:t>
                </a:r>
                <a:r>
                  <a:rPr lang="fr-FR" sz="1600" dirty="0" smtClean="0">
                    <a:solidFill>
                      <a:srgbClr val="002060"/>
                    </a:solidFill>
                  </a:rPr>
                  <a:t> a </a:t>
                </a:r>
                <a:r>
                  <a:rPr lang="fr-FR" sz="1600" dirty="0" err="1" smtClean="0">
                    <a:solidFill>
                      <a:srgbClr val="002060"/>
                    </a:solidFill>
                  </a:rPr>
                  <a:t>thin</a:t>
                </a:r>
                <a:r>
                  <a:rPr lang="fr-FR" sz="1600" dirty="0" smtClean="0">
                    <a:solidFill>
                      <a:srgbClr val="002060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rgbClr val="002060"/>
                    </a:solidFill>
                  </a:rPr>
                  <a:t>hBN</a:t>
                </a:r>
                <a:r>
                  <a:rPr lang="fr-FR" sz="1600" dirty="0" smtClean="0">
                    <a:solidFill>
                      <a:srgbClr val="002060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rgbClr val="002060"/>
                    </a:solidFill>
                  </a:rPr>
                  <a:t>dielectric</a:t>
                </a:r>
                <a:r>
                  <a:rPr lang="fr-FR" sz="1600" dirty="0" smtClean="0">
                    <a:solidFill>
                      <a:srgbClr val="002060"/>
                    </a:solidFill>
                  </a:rPr>
                  <a:t> (32nm) :</a:t>
                </a:r>
              </a:p>
              <a:p>
                <a:r>
                  <a:rPr lang="fr-FR" sz="1600" dirty="0" err="1" smtClean="0">
                    <a:solidFill>
                      <a:srgbClr val="002060"/>
                    </a:solidFill>
                  </a:rPr>
                  <a:t>early</a:t>
                </a:r>
                <a:r>
                  <a:rPr lang="fr-FR" sz="1600" dirty="0" smtClean="0">
                    <a:solidFill>
                      <a:srgbClr val="002060"/>
                    </a:solidFill>
                  </a:rPr>
                  <a:t> </a:t>
                </a:r>
                <a:r>
                  <a:rPr lang="fr-FR" sz="1600" dirty="0" err="1">
                    <a:solidFill>
                      <a:srgbClr val="002060"/>
                    </a:solidFill>
                  </a:rPr>
                  <a:t>onset</a:t>
                </a:r>
                <a:r>
                  <a:rPr lang="fr-FR" sz="1600" dirty="0">
                    <a:solidFill>
                      <a:srgbClr val="002060"/>
                    </a:solidFill>
                  </a:rPr>
                  <a:t> of Schwinger pair </a:t>
                </a:r>
                <a:r>
                  <a:rPr lang="fr-FR" sz="1600" dirty="0" err="1">
                    <a:solidFill>
                      <a:srgbClr val="002060"/>
                    </a:solidFill>
                  </a:rPr>
                  <a:t>creation</a:t>
                </a:r>
                <a:r>
                  <a:rPr lang="fr-FR" sz="16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sz="1600" i="1">
                        <a:solidFill>
                          <a:srgbClr val="002060"/>
                        </a:solidFill>
                        <a:latin typeface="Cambria Math"/>
                      </a:rPr>
                      <m:t>≤0.5 </m:t>
                    </m:r>
                    <m:sSub>
                      <m:sSubPr>
                        <m:ctrlP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sz="16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 smtClean="0">
                    <a:solidFill>
                      <a:srgbClr val="002060"/>
                    </a:solidFill>
                  </a:rPr>
                  <a:t> </a:t>
                </a:r>
              </a:p>
              <a:p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4340"/>
                <a:ext cx="5544616" cy="892552"/>
              </a:xfrm>
              <a:prstGeom prst="rect">
                <a:avLst/>
              </a:prstGeom>
              <a:blipFill rotWithShape="1">
                <a:blip r:embed="rId7"/>
                <a:stretch>
                  <a:fillRect l="-549" t="-20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1907704" y="3867894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  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9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2427736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Schwinger gap and </a:t>
            </a:r>
            <a:r>
              <a:rPr lang="fr-FR" sz="2800" b="1" dirty="0" err="1">
                <a:solidFill>
                  <a:srgbClr val="002060"/>
                </a:solidFill>
              </a:rPr>
              <a:t>length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2C35B63-A945-4B7B-9403-010BCFD2A8F2}"/>
              </a:ext>
            </a:extLst>
          </p:cNvPr>
          <p:cNvSpPr txBox="1"/>
          <p:nvPr/>
        </p:nvSpPr>
        <p:spPr>
          <a:xfrm>
            <a:off x="54259" y="24718"/>
            <a:ext cx="912625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Klein-collimation </a:t>
            </a:r>
            <a:r>
              <a:rPr lang="fr-FR" sz="2800" b="1" dirty="0" err="1">
                <a:solidFill>
                  <a:srgbClr val="002060"/>
                </a:solidFill>
              </a:rPr>
              <a:t>origin</a:t>
            </a:r>
            <a:r>
              <a:rPr lang="fr-FR" sz="2800" b="1" dirty="0">
                <a:solidFill>
                  <a:srgbClr val="002060"/>
                </a:solidFill>
              </a:rPr>
              <a:t> of the Schwinger gap 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5171B0A8-F9B8-4807-B472-422900A647E9}"/>
              </a:ext>
            </a:extLst>
          </p:cNvPr>
          <p:cNvCxnSpPr>
            <a:cxnSpLocks/>
          </p:cNvCxnSpPr>
          <p:nvPr/>
        </p:nvCxnSpPr>
        <p:spPr>
          <a:xfrm>
            <a:off x="5281336" y="147901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96B57C9-D5EE-4E76-BE46-7C4D5E6F9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48" t="28213" r="-366" b="34406"/>
          <a:stretch/>
        </p:blipFill>
        <p:spPr>
          <a:xfrm>
            <a:off x="2699796" y="1347934"/>
            <a:ext cx="3858113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9A08179C-A77C-4EC2-B78E-919F0896B78A}"/>
                  </a:ext>
                </a:extLst>
              </p:cNvPr>
              <p:cNvSpPr/>
              <p:nvPr/>
            </p:nvSpPr>
            <p:spPr>
              <a:xfrm>
                <a:off x="2771804" y="4524506"/>
                <a:ext cx="4296625" cy="461665"/>
              </a:xfrm>
              <a:prstGeom prst="rect">
                <a:avLst/>
              </a:prstGeom>
            </p:spPr>
            <p:txBody>
              <a:bodyPr wrap="none" lIns="91432" tIns="45716" rIns="91432" bIns="45716">
                <a:spAutoFit/>
              </a:bodyPr>
              <a:lstStyle/>
              <a:p>
                <a:r>
                  <a:rPr lang="fr-FR" sz="2400" b="1" dirty="0">
                    <a:solidFill>
                      <a:srgbClr val="002060"/>
                    </a:solidFill>
                  </a:rPr>
                  <a:t>Why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finite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Schwinger pairs ?</a:t>
                </a:r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A08179C-A77C-4EC2-B78E-919F0896B7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524502"/>
                <a:ext cx="4296625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2270" t="-10526" b="-289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8078ECE9-38A4-45E2-BADC-DC97C51732A5}"/>
                  </a:ext>
                </a:extLst>
              </p:cNvPr>
              <p:cNvSpPr txBox="1"/>
              <p:nvPr/>
            </p:nvSpPr>
            <p:spPr>
              <a:xfrm>
                <a:off x="611560" y="627536"/>
                <a:ext cx="7344816" cy="65601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=∓</m:t>
                      </m:r>
                      <m:rad>
                        <m:radPr>
                          <m:degHide m:val="on"/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𝑭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𝒚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1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  <m:sub>
                                      <m: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𝑭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fr-FR" b="1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𝒌</m:t>
                                      </m:r>
                                    </m:e>
                                    <m:sub>
                                      <m:r>
                                        <a:rPr lang="fr-FR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fr-FR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078ECE9-38A4-45E2-BADC-DC97C5173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27534"/>
                <a:ext cx="7344816" cy="65601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E4EF861F-4AA7-475F-8FA5-242E560A8CBB}"/>
                  </a:ext>
                </a:extLst>
              </p:cNvPr>
              <p:cNvSpPr/>
              <p:nvPr/>
            </p:nvSpPr>
            <p:spPr>
              <a:xfrm>
                <a:off x="5059035" y="3012338"/>
                <a:ext cx="192745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32" tIns="45716" rIns="91432" bIns="4571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fr-FR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sub>
                      </m:sSub>
                      <m:sSub>
                        <m:sSubPr>
                          <m:ctrlP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4EF861F-4AA7-475F-8FA5-242E560A8C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031" y="3012334"/>
                <a:ext cx="1927451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6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1B2A507B-D2F5-48B7-AEB7-381A3974F16A}"/>
              </a:ext>
            </a:extLst>
          </p:cNvPr>
          <p:cNvGrpSpPr/>
          <p:nvPr/>
        </p:nvGrpSpPr>
        <p:grpSpPr>
          <a:xfrm>
            <a:off x="2699618" y="915568"/>
            <a:ext cx="3960616" cy="3325914"/>
            <a:chOff x="2915816" y="987574"/>
            <a:chExt cx="3960616" cy="3325914"/>
          </a:xfrm>
        </p:grpSpPr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xmlns="" id="{99F30DD8-027C-4423-B9E4-4996C5837CC4}"/>
                </a:ext>
              </a:extLst>
            </p:cNvPr>
            <p:cNvGrpSpPr/>
            <p:nvPr/>
          </p:nvGrpSpPr>
          <p:grpSpPr>
            <a:xfrm>
              <a:off x="3777190" y="1718548"/>
              <a:ext cx="50663" cy="2092035"/>
              <a:chOff x="1122611" y="1362152"/>
              <a:chExt cx="58661" cy="2422312"/>
            </a:xfrm>
          </p:grpSpPr>
          <p:cxnSp>
            <p:nvCxnSpPr>
              <p:cNvPr id="41" name="Connecteur droit 40">
                <a:extLst>
                  <a:ext uri="{FF2B5EF4-FFF2-40B4-BE49-F238E27FC236}">
                    <a16:creationId xmlns:a16="http://schemas.microsoft.com/office/drawing/2014/main" xmlns="" id="{4B3F2FE6-3F0E-4735-A474-5A7974B0B3EB}"/>
                  </a:ext>
                </a:extLst>
              </p:cNvPr>
              <p:cNvCxnSpPr>
                <a:cxnSpLocks/>
              </p:cNvCxnSpPr>
              <p:nvPr/>
            </p:nvCxnSpPr>
            <p:spPr>
              <a:xfrm rot="1200000">
                <a:off x="1122611" y="1362152"/>
                <a:ext cx="0" cy="24223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xmlns="" id="{8316B001-2EDB-46F0-9743-BFCAD3E2F791}"/>
                  </a:ext>
                </a:extLst>
              </p:cNvPr>
              <p:cNvCxnSpPr>
                <a:cxnSpLocks/>
              </p:cNvCxnSpPr>
              <p:nvPr/>
            </p:nvCxnSpPr>
            <p:spPr>
              <a:xfrm rot="-1200000">
                <a:off x="1181272" y="1362153"/>
                <a:ext cx="0" cy="242231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xmlns="" id="{C9016638-E2F7-4201-99C5-81D2576751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45170" y="987574"/>
              <a:ext cx="714888" cy="720000"/>
              <a:chOff x="3205537" y="1778515"/>
              <a:chExt cx="1027416" cy="1034763"/>
            </a:xfrm>
          </p:grpSpPr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xmlns="" id="{02338179-77AC-4C12-916B-1911787CD82F}"/>
                  </a:ext>
                </a:extLst>
              </p:cNvPr>
              <p:cNvSpPr/>
              <p:nvPr/>
            </p:nvSpPr>
            <p:spPr>
              <a:xfrm>
                <a:off x="3205537" y="1785863"/>
                <a:ext cx="1027416" cy="1027415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/>
              </a:p>
            </p:txBody>
          </p:sp>
          <p:sp>
            <p:nvSpPr>
              <p:cNvPr id="40" name="Arc partiel 39">
                <a:extLst>
                  <a:ext uri="{FF2B5EF4-FFF2-40B4-BE49-F238E27FC236}">
                    <a16:creationId xmlns:a16="http://schemas.microsoft.com/office/drawing/2014/main" xmlns="" id="{09670142-B5C8-4B40-9939-BDFBCFD360F2}"/>
                  </a:ext>
                </a:extLst>
              </p:cNvPr>
              <p:cNvSpPr/>
              <p:nvPr/>
            </p:nvSpPr>
            <p:spPr>
              <a:xfrm rot="16200000">
                <a:off x="3210675" y="1778517"/>
                <a:ext cx="1006871" cy="1006868"/>
              </a:xfrm>
              <a:prstGeom prst="pie">
                <a:avLst>
                  <a:gd name="adj1" fmla="val 0"/>
                  <a:gd name="adj2" fmla="val 10885215"/>
                </a:avLst>
              </a:prstGeom>
              <a:solidFill>
                <a:srgbClr val="001B7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Triangle isocèle 36">
              <a:extLst>
                <a:ext uri="{FF2B5EF4-FFF2-40B4-BE49-F238E27FC236}">
                  <a16:creationId xmlns:a16="http://schemas.microsoft.com/office/drawing/2014/main" xmlns="" id="{1A12171C-6ED7-4DC8-AA9F-3164A8F85E89}"/>
                </a:ext>
              </a:extLst>
            </p:cNvPr>
            <p:cNvSpPr/>
            <p:nvPr/>
          </p:nvSpPr>
          <p:spPr>
            <a:xfrm rot="10800000">
              <a:off x="3692696" y="2371098"/>
              <a:ext cx="215664" cy="30588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38" name="Triangle isocèle 37">
              <a:extLst>
                <a:ext uri="{FF2B5EF4-FFF2-40B4-BE49-F238E27FC236}">
                  <a16:creationId xmlns:a16="http://schemas.microsoft.com/office/drawing/2014/main" xmlns="" id="{F997456E-005A-43F6-B024-76EF34BA4F75}"/>
                </a:ext>
              </a:extLst>
            </p:cNvPr>
            <p:cNvSpPr/>
            <p:nvPr/>
          </p:nvSpPr>
          <p:spPr>
            <a:xfrm>
              <a:off x="3443261" y="2708524"/>
              <a:ext cx="710370" cy="1007531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EC10FCB-6BAF-4635-8E87-43D68578E5AC}"/>
                </a:ext>
              </a:extLst>
            </p:cNvPr>
            <p:cNvSpPr/>
            <p:nvPr/>
          </p:nvSpPr>
          <p:spPr>
            <a:xfrm>
              <a:off x="5302978" y="1752453"/>
              <a:ext cx="88566" cy="1963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59D1AF3-034F-4261-B912-9E3B1969AE3C}"/>
                </a:ext>
              </a:extLst>
            </p:cNvPr>
            <p:cNvSpPr/>
            <p:nvPr/>
          </p:nvSpPr>
          <p:spPr>
            <a:xfrm>
              <a:off x="5305294" y="2371098"/>
              <a:ext cx="88566" cy="13449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1A92D1A8-9C68-4142-B044-157C5D7019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89864" y="991134"/>
              <a:ext cx="718085" cy="720000"/>
              <a:chOff x="5141814" y="1284711"/>
              <a:chExt cx="383560" cy="384583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6A96A1DD-3F78-4B02-A07B-A9214542A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41814" y="1285734"/>
                <a:ext cx="383560" cy="38356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 dirty="0"/>
              </a:p>
            </p:txBody>
          </p:sp>
          <p:sp>
            <p:nvSpPr>
              <p:cNvPr id="21" name="Arc partiel 20">
                <a:extLst>
                  <a:ext uri="{FF2B5EF4-FFF2-40B4-BE49-F238E27FC236}">
                    <a16:creationId xmlns:a16="http://schemas.microsoft.com/office/drawing/2014/main" xmlns="" id="{C3B744B1-9991-43EE-A86F-285ABC21DAA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5145649" y="1284711"/>
                <a:ext cx="375889" cy="375889"/>
              </a:xfrm>
              <a:prstGeom prst="pie">
                <a:avLst>
                  <a:gd name="adj1" fmla="val 4418101"/>
                  <a:gd name="adj2" fmla="val 6502722"/>
                </a:avLst>
              </a:prstGeom>
              <a:solidFill>
                <a:srgbClr val="001B7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60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xmlns="" id="{032C108F-1B5D-4EA0-9349-F944FBD648B9}"/>
                </a:ext>
              </a:extLst>
            </p:cNvPr>
            <p:cNvCxnSpPr/>
            <p:nvPr/>
          </p:nvCxnSpPr>
          <p:spPr>
            <a:xfrm>
              <a:off x="3798445" y="3950546"/>
              <a:ext cx="150684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7511A261-79DE-4C5A-AF37-94EE7AD03E5B}"/>
                    </a:ext>
                  </a:extLst>
                </p:cNvPr>
                <p:cNvSpPr/>
                <p:nvPr/>
              </p:nvSpPr>
              <p:spPr>
                <a:xfrm>
                  <a:off x="3929485" y="3944156"/>
                  <a:ext cx="118250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&lt;1 µ</m:t>
                        </m:r>
                        <m:r>
                          <a:rPr lang="fr-FR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511A261-79DE-4C5A-AF37-94EE7AD03E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9485" y="3944156"/>
                  <a:ext cx="1180901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xmlns="" id="{12642C41-819D-4296-91E8-54F903736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882" y="2371098"/>
              <a:ext cx="0" cy="134711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xmlns="" id="{B8BE575E-30AC-4BE1-8B53-5D990C900B97}"/>
                    </a:ext>
                  </a:extLst>
                </p:cNvPr>
                <p:cNvSpPr/>
                <p:nvPr/>
              </p:nvSpPr>
              <p:spPr>
                <a:xfrm>
                  <a:off x="5709894" y="2860931"/>
                  <a:ext cx="116653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𝒆𝑽</m:t>
                        </m:r>
                        <m:r>
                          <a:rPr lang="fr-FR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µ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fr-FR" sz="2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8BE575E-30AC-4BE1-8B53-5D990C900B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9894" y="2860931"/>
                  <a:ext cx="1166537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xmlns="" id="{4CE1DB21-F5D0-4474-94F0-BAD0765E4259}"/>
                </a:ext>
              </a:extLst>
            </p:cNvPr>
            <p:cNvCxnSpPr/>
            <p:nvPr/>
          </p:nvCxnSpPr>
          <p:spPr>
            <a:xfrm>
              <a:off x="4287188" y="3373726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xmlns="" id="{1017C269-A829-4525-835B-94BA5A6B2617}"/>
                </a:ext>
              </a:extLst>
            </p:cNvPr>
            <p:cNvCxnSpPr>
              <a:endCxn id="38" idx="0"/>
            </p:cNvCxnSpPr>
            <p:nvPr/>
          </p:nvCxnSpPr>
          <p:spPr>
            <a:xfrm>
              <a:off x="2915816" y="2708524"/>
              <a:ext cx="8826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xmlns="" id="{18569BC4-1FDA-4189-8E2A-F259A9BED70C}"/>
                </a:ext>
              </a:extLst>
            </p:cNvPr>
            <p:cNvCxnSpPr/>
            <p:nvPr/>
          </p:nvCxnSpPr>
          <p:spPr>
            <a:xfrm>
              <a:off x="5281567" y="3716055"/>
              <a:ext cx="8826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xmlns="" id="{80113095-A133-455C-9D16-B4D126010123}"/>
                </a:ext>
              </a:extLst>
            </p:cNvPr>
            <p:cNvCxnSpPr>
              <a:cxnSpLocks/>
            </p:cNvCxnSpPr>
            <p:nvPr/>
          </p:nvCxnSpPr>
          <p:spPr>
            <a:xfrm>
              <a:off x="3819856" y="2708643"/>
              <a:ext cx="1483121" cy="10075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xmlns="" id="{2DA2D267-F6DF-4C0C-9348-4D471EAE49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7460" y="2371098"/>
              <a:ext cx="0" cy="3374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xmlns="" id="{6DA1A2E2-07CE-4216-9467-DB5BB6FB77F6}"/>
                    </a:ext>
                  </a:extLst>
                </p:cNvPr>
                <p:cNvSpPr/>
                <p:nvPr/>
              </p:nvSpPr>
              <p:spPr>
                <a:xfrm>
                  <a:off x="3113241" y="2343011"/>
                  <a:ext cx="427105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µ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DA1A2E2-07CE-4216-9467-DB5BB6FB77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3241" y="2343011"/>
                  <a:ext cx="423143" cy="335414"/>
                </a:xfrm>
                <a:prstGeom prst="rect">
                  <a:avLst/>
                </a:prstGeom>
                <a:blipFill>
                  <a:blip r:embed="rId5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xmlns="" id="{5FD79DB8-7DBC-46EB-A563-5F2C3FBBA41C}"/>
                </a:ext>
              </a:extLst>
            </p:cNvPr>
            <p:cNvCxnSpPr/>
            <p:nvPr/>
          </p:nvCxnSpPr>
          <p:spPr>
            <a:xfrm>
              <a:off x="4286996" y="248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xmlns="" id="{FE53FAD5-D746-4FCD-A9AC-317E61769693}"/>
                </a:ext>
              </a:extLst>
            </p:cNvPr>
            <p:cNvCxnSpPr/>
            <p:nvPr/>
          </p:nvCxnSpPr>
          <p:spPr>
            <a:xfrm>
              <a:off x="4286804" y="266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xmlns="" id="{E7925E2F-2EA2-42A6-94A0-8FE91BB8E376}"/>
                </a:ext>
              </a:extLst>
            </p:cNvPr>
            <p:cNvCxnSpPr/>
            <p:nvPr/>
          </p:nvCxnSpPr>
          <p:spPr>
            <a:xfrm>
              <a:off x="4286804" y="284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xmlns="" id="{5F4B429A-A94C-4FB8-8B73-92D84E5BBFA9}"/>
                </a:ext>
              </a:extLst>
            </p:cNvPr>
            <p:cNvCxnSpPr/>
            <p:nvPr/>
          </p:nvCxnSpPr>
          <p:spPr>
            <a:xfrm>
              <a:off x="4286804" y="3025908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xmlns="" id="{CD0DFA79-241C-4B9B-A4EB-8EC193584881}"/>
                </a:ext>
              </a:extLst>
            </p:cNvPr>
            <p:cNvCxnSpPr/>
            <p:nvPr/>
          </p:nvCxnSpPr>
          <p:spPr>
            <a:xfrm>
              <a:off x="4286804" y="3185810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xmlns="" id="{009EDFA3-E221-485E-ACD4-8B724FF09826}"/>
                </a:ext>
              </a:extLst>
            </p:cNvPr>
            <p:cNvCxnSpPr/>
            <p:nvPr/>
          </p:nvCxnSpPr>
          <p:spPr>
            <a:xfrm>
              <a:off x="4287188" y="3545890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xmlns="" id="{19889DC7-ADCC-43A5-92D1-EFBD55C196A1}"/>
                </a:ext>
              </a:extLst>
            </p:cNvPr>
            <p:cNvCxnSpPr/>
            <p:nvPr/>
          </p:nvCxnSpPr>
          <p:spPr>
            <a:xfrm>
              <a:off x="4286996" y="3725890"/>
              <a:ext cx="7269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xmlns="" id="{FB7B83D8-1602-4B1C-AF3F-BE129E360DF5}"/>
                  </a:ext>
                </a:extLst>
              </p:cNvPr>
              <p:cNvSpPr txBox="1"/>
              <p:nvPr/>
            </p:nvSpPr>
            <p:spPr>
              <a:xfrm>
                <a:off x="-36512" y="104314"/>
                <a:ext cx="9217024" cy="562718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2060"/>
                    </a:solidFill>
                  </a:rPr>
                  <a:t>Pauli-blocking of </a:t>
                </a:r>
                <a:r>
                  <a:rPr lang="fr-FR" sz="2800" b="1" dirty="0" err="1">
                    <a:solidFill>
                      <a:srgbClr val="002060"/>
                    </a:solidFill>
                  </a:rPr>
                  <a:t>low</a:t>
                </a:r>
                <a:r>
                  <a:rPr lang="fr-FR" sz="2800" b="1" dirty="0">
                    <a:solidFill>
                      <a:srgbClr val="002060"/>
                    </a:solidFill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</m:oMath>
                </a14:m>
                <a:r>
                  <a:rPr lang="fr-FR" sz="2800" b="1" dirty="0">
                    <a:solidFill>
                      <a:srgbClr val="002060"/>
                    </a:solidFill>
                  </a:rPr>
                  <a:t> by </a:t>
                </a:r>
                <a:r>
                  <a:rPr lang="fr-FR" sz="2800" b="1" dirty="0" err="1">
                    <a:solidFill>
                      <a:srgbClr val="002060"/>
                    </a:solidFill>
                  </a:rPr>
                  <a:t>collimated</a:t>
                </a:r>
                <a:r>
                  <a:rPr lang="fr-FR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800" b="1" dirty="0" err="1">
                    <a:solidFill>
                      <a:srgbClr val="002060"/>
                    </a:solidFill>
                  </a:rPr>
                  <a:t>transmitted</a:t>
                </a:r>
                <a:r>
                  <a:rPr lang="fr-FR" sz="2800" b="1" dirty="0">
                    <a:solidFill>
                      <a:srgbClr val="002060"/>
                    </a:solidFill>
                  </a:rPr>
                  <a:t> carriers </a:t>
                </a:r>
              </a:p>
            </p:txBody>
          </p:sp>
        </mc:Choice>
        <mc:Fallback xmlns="">
          <p:sp>
            <p:nvSpPr>
              <p:cNvPr id="51" name="ZoneTexte 5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B7B83D8-1602-4B1C-AF3F-BE129E360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04314"/>
                <a:ext cx="9217024" cy="562718"/>
              </a:xfrm>
              <a:prstGeom prst="rect">
                <a:avLst/>
              </a:prstGeom>
              <a:blipFill rotWithShape="1">
                <a:blip r:embed="rId6"/>
                <a:stretch>
                  <a:fillRect t="-9783" r="-198" b="-239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743CDF9A-4B04-4982-9727-88DF730929EE}"/>
                  </a:ext>
                </a:extLst>
              </p:cNvPr>
              <p:cNvSpPr/>
              <p:nvPr/>
            </p:nvSpPr>
            <p:spPr>
              <a:xfrm>
                <a:off x="323530" y="4452495"/>
                <a:ext cx="8644070" cy="495520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002060"/>
                    </a:solidFill>
                  </a:rPr>
                  <a:t>A</a:t>
                </a:r>
                <a14:m>
                  <m:oMath xmlns:m="http://schemas.openxmlformats.org/officeDocument/2006/math">
                    <m:r>
                      <a:rPr lang="fr-FR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𝐧𝐬𝐚𝐭𝐳</m:t>
                    </m:r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:  Schwinger-pairs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created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at a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finite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with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43CDF9A-4B04-4982-9727-88DF73092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452494"/>
                <a:ext cx="8644070" cy="495520"/>
              </a:xfrm>
              <a:prstGeom prst="rect">
                <a:avLst/>
              </a:prstGeom>
              <a:blipFill>
                <a:blip r:embed="rId7"/>
                <a:stretch>
                  <a:fillRect t="-8537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09F44C2-8D4A-4F8D-B866-382FEB80AB1F}"/>
              </a:ext>
            </a:extLst>
          </p:cNvPr>
          <p:cNvSpPr txBox="1"/>
          <p:nvPr/>
        </p:nvSpPr>
        <p:spPr>
          <a:xfrm>
            <a:off x="3398090" y="4614265"/>
            <a:ext cx="45719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FA027BC-F76B-414B-80BC-B183A95D0F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0" y="1923678"/>
            <a:ext cx="1440000" cy="1440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3EF63C62-2C4E-4A1F-A448-9EB69C08808C}"/>
              </a:ext>
            </a:extLst>
          </p:cNvPr>
          <p:cNvSpPr/>
          <p:nvPr/>
        </p:nvSpPr>
        <p:spPr>
          <a:xfrm>
            <a:off x="5796140" y="1059587"/>
            <a:ext cx="3312367" cy="40010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</a:rPr>
              <a:t>Collimated</a:t>
            </a:r>
            <a:r>
              <a:rPr lang="fr-FR" sz="2000" b="1" dirty="0">
                <a:solidFill>
                  <a:srgbClr val="002060"/>
                </a:solidFill>
              </a:rPr>
              <a:t> saturation </a:t>
            </a:r>
            <a:r>
              <a:rPr lang="fr-FR" sz="2000" b="1" dirty="0" err="1">
                <a:solidFill>
                  <a:srgbClr val="002060"/>
                </a:solidFill>
              </a:rPr>
              <a:t>current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05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552D8D0-D425-4426-8966-C44AE3C90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869" y="843758"/>
            <a:ext cx="4828559" cy="360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38E40CC-0B85-4DCF-ACB2-E799F3367550}"/>
              </a:ext>
            </a:extLst>
          </p:cNvPr>
          <p:cNvSpPr/>
          <p:nvPr/>
        </p:nvSpPr>
        <p:spPr>
          <a:xfrm>
            <a:off x="7596337" y="2217427"/>
            <a:ext cx="1368152" cy="3116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fr-FR" sz="1400" b="1" dirty="0">
                <a:solidFill>
                  <a:srgbClr val="FF0000"/>
                </a:solidFill>
              </a:rPr>
              <a:t>Klein-tunneling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xmlns="" id="{E793E26C-98DF-4389-BEF5-993BF4786680}"/>
              </a:ext>
            </a:extLst>
          </p:cNvPr>
          <p:cNvSpPr/>
          <p:nvPr/>
        </p:nvSpPr>
        <p:spPr>
          <a:xfrm>
            <a:off x="5576089" y="2067694"/>
            <a:ext cx="1152128" cy="50405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DC5CFE5-E3AE-49EA-9A5F-020ECDFF4590}"/>
              </a:ext>
            </a:extLst>
          </p:cNvPr>
          <p:cNvSpPr/>
          <p:nvPr/>
        </p:nvSpPr>
        <p:spPr>
          <a:xfrm>
            <a:off x="4928017" y="2643761"/>
            <a:ext cx="2592288" cy="400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fr-FR" sz="2000" b="1" dirty="0">
                <a:solidFill>
                  <a:srgbClr val="002060"/>
                </a:solidFill>
              </a:rPr>
              <a:t>Schwinger-pair </a:t>
            </a:r>
            <a:r>
              <a:rPr lang="fr-FR" sz="2000" b="1" dirty="0" err="1">
                <a:solidFill>
                  <a:srgbClr val="002060"/>
                </a:solidFill>
              </a:rPr>
              <a:t>current</a:t>
            </a:r>
            <a:endParaRPr lang="fr-FR" sz="2000" b="1" dirty="0">
              <a:solidFill>
                <a:srgbClr val="002060"/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C62B82EA-3FEC-4857-A208-5F86CA09CE88}"/>
              </a:ext>
            </a:extLst>
          </p:cNvPr>
          <p:cNvGrpSpPr/>
          <p:nvPr/>
        </p:nvGrpSpPr>
        <p:grpSpPr>
          <a:xfrm>
            <a:off x="35496" y="843760"/>
            <a:ext cx="3394084" cy="3192788"/>
            <a:chOff x="2663303" y="747114"/>
            <a:chExt cx="3394084" cy="3192788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A8C3FDE8-80B0-4359-9ED6-7E417718DCE8}"/>
                </a:ext>
              </a:extLst>
            </p:cNvPr>
            <p:cNvGrpSpPr/>
            <p:nvPr/>
          </p:nvGrpSpPr>
          <p:grpSpPr>
            <a:xfrm>
              <a:off x="2663303" y="747114"/>
              <a:ext cx="3394084" cy="3192788"/>
              <a:chOff x="2663303" y="747114"/>
              <a:chExt cx="3394084" cy="3192788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xmlns="" id="{21DB0ED6-1FFE-4C3E-992D-6F50AAC93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3303" y="747114"/>
                <a:ext cx="3394084" cy="3192788"/>
              </a:xfrm>
              <a:prstGeom prst="rect">
                <a:avLst/>
              </a:prstGeom>
            </p:spPr>
          </p:pic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xmlns="" id="{9BA9E189-6071-433C-A0C5-DE7097FC11C1}"/>
                  </a:ext>
                </a:extLst>
              </p:cNvPr>
              <p:cNvCxnSpPr/>
              <p:nvPr/>
            </p:nvCxnSpPr>
            <p:spPr>
              <a:xfrm>
                <a:off x="3033051" y="2728837"/>
                <a:ext cx="144016" cy="707009"/>
              </a:xfrm>
              <a:prstGeom prst="straightConnector1">
                <a:avLst/>
              </a:prstGeom>
              <a:ln w="2857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xmlns="" id="{693A9C85-4314-472F-B4F3-FDBEE5718442}"/>
                      </a:ext>
                    </a:extLst>
                  </p:cNvPr>
                  <p:cNvSpPr txBox="1"/>
                  <p:nvPr/>
                </p:nvSpPr>
                <p:spPr>
                  <a:xfrm>
                    <a:off x="2752856" y="2931790"/>
                    <a:ext cx="254878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oMath>
                      </m:oMathPara>
                    </a14:m>
                    <a:endParaRPr lang="fr-FR" sz="24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ZoneTexte 19">
                    <a:extLst>
                      <a:ext uri="{FF2B5EF4-FFF2-40B4-BE49-F238E27FC236}">
                        <a16:creationId xmlns:a16="http://schemas.microsoft.com/office/drawing/2014/main" id="{9CD07514-7B65-441F-A8B5-CA4992DBF2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2856" y="2931790"/>
                    <a:ext cx="254878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6190" r="-28571" b="-65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Connecteur droit avec flèche 20">
                <a:extLst>
                  <a:ext uri="{FF2B5EF4-FFF2-40B4-BE49-F238E27FC236}">
                    <a16:creationId xmlns:a16="http://schemas.microsoft.com/office/drawing/2014/main" xmlns="" id="{D7467D89-A13E-4905-AC59-9A29B9808D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5913" y="771550"/>
                <a:ext cx="1823442" cy="92303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ZoneTexte 21">
                    <a:extLst>
                      <a:ext uri="{FF2B5EF4-FFF2-40B4-BE49-F238E27FC236}">
                        <a16:creationId xmlns:a16="http://schemas.microsoft.com/office/drawing/2014/main" xmlns="" id="{0483276F-82B0-4285-BB8F-428BC3FFE785}"/>
                      </a:ext>
                    </a:extLst>
                  </p:cNvPr>
                  <p:cNvSpPr txBox="1"/>
                  <p:nvPr/>
                </p:nvSpPr>
                <p:spPr>
                  <a:xfrm>
                    <a:off x="5077645" y="890235"/>
                    <a:ext cx="869725" cy="36933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a:rPr lang="fr-F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≫</m:t>
                          </m:r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oMath>
                      </m:oMathPara>
                    </a14:m>
                    <a:endParaRPr lang="fr-FR" sz="2400" dirty="0"/>
                  </a:p>
                </p:txBody>
              </p:sp>
            </mc:Choice>
            <mc:Fallback xmlns="">
              <p:sp>
                <p:nvSpPr>
                  <p:cNvPr id="12" name="ZoneTexte 11">
                    <a:extLst>
                      <a:ext uri="{FF2B5EF4-FFF2-40B4-BE49-F238E27FC236}">
                        <a16:creationId xmlns:a16="http://schemas.microsoft.com/office/drawing/2014/main" id="{A9524CBA-5C75-46BE-A750-05E9F2E6E1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7645" y="890235"/>
                    <a:ext cx="869725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392" r="-6993" b="-655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ZoneTexte 22">
                    <a:extLst>
                      <a:ext uri="{FF2B5EF4-FFF2-40B4-BE49-F238E27FC236}">
                        <a16:creationId xmlns:a16="http://schemas.microsoft.com/office/drawing/2014/main" xmlns="" id="{B5698E3A-768F-415B-8B3E-06FB5411D257}"/>
                      </a:ext>
                    </a:extLst>
                  </p:cNvPr>
                  <p:cNvSpPr txBox="1"/>
                  <p:nvPr/>
                </p:nvSpPr>
                <p:spPr>
                  <a:xfrm>
                    <a:off x="3033051" y="1037721"/>
                    <a:ext cx="862416" cy="738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:r>
                      <a:rPr lang="fr-FR" sz="2400" dirty="0">
                        <a:ea typeface="Cambria Math" panose="02040503050406030204" pitchFamily="18" charset="0"/>
                      </a:rPr>
                      <a:t>doping</a:t>
                    </a:r>
                  </a:p>
                  <a:p>
                    <a:pPr algn="ctr"/>
                    <a:r>
                      <a:rPr lang="fr-FR" sz="2400" dirty="0"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fr-FR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lang="fr-FR" sz="2400" dirty="0"/>
                  </a:p>
                </p:txBody>
              </p:sp>
            </mc:Choice>
            <mc:Fallback xmlns=""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934A7A81-2B95-42BB-B9B0-676BC1BD0DE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3051" y="1037721"/>
                    <a:ext cx="862416" cy="7386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1277" t="-12397" r="-20567" b="-1157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xmlns="" id="{3859DE17-D06F-47C2-A40C-B35DFCE07CB0}"/>
                </a:ext>
              </a:extLst>
            </p:cNvPr>
            <p:cNvSpPr txBox="1"/>
            <p:nvPr/>
          </p:nvSpPr>
          <p:spPr>
            <a:xfrm>
              <a:off x="3546815" y="2897675"/>
              <a:ext cx="981358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2400" dirty="0">
                  <a:ea typeface="Cambria Math" panose="02040503050406030204" pitchFamily="18" charset="0"/>
                </a:rPr>
                <a:t>vacuum</a:t>
              </a:r>
              <a:endParaRPr lang="fr-FR" sz="2400" dirty="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152D2B2-281D-40B0-854D-33A51BB4CE8B}"/>
              </a:ext>
            </a:extLst>
          </p:cNvPr>
          <p:cNvSpPr txBox="1"/>
          <p:nvPr/>
        </p:nvSpPr>
        <p:spPr>
          <a:xfrm>
            <a:off x="35496" y="51472"/>
            <a:ext cx="910850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Schwinger as the </a:t>
            </a:r>
            <a:r>
              <a:rPr lang="fr-FR" sz="2800" b="1" dirty="0" err="1">
                <a:solidFill>
                  <a:srgbClr val="002060"/>
                </a:solidFill>
              </a:rPr>
              <a:t>intrinsic</a:t>
            </a:r>
            <a:r>
              <a:rPr lang="fr-FR" sz="2800" b="1" dirty="0">
                <a:solidFill>
                  <a:srgbClr val="002060"/>
                </a:solidFill>
              </a:rPr>
              <a:t> breakdown of Klein collimation</a:t>
            </a:r>
          </a:p>
        </p:txBody>
      </p:sp>
    </p:spTree>
    <p:extLst>
      <p:ext uri="{BB962C8B-B14F-4D97-AF65-F5344CB8AC3E}">
        <p14:creationId xmlns:p14="http://schemas.microsoft.com/office/powerpoint/2010/main" val="86091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1075" y="1195102"/>
                <a:ext cx="9073008" cy="1229496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𝑒𝐸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FR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𝑒𝐸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</m:e>
                    </m:rad>
                    <m:r>
                      <a:rPr lang="fr-FR" i="1">
                        <a:latin typeface="Cambria Math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fr-FR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i="1">
                            <a:latin typeface="Cambria Math"/>
                          </a:rPr>
                          <m:t>𝑛</m:t>
                        </m:r>
                        <m:r>
                          <a:rPr lang="fr-FR" i="1">
                            <a:latin typeface="Cambria Math"/>
                          </a:rPr>
                          <m:t> ≥1</m:t>
                        </m:r>
                      </m:sub>
                      <m:sup/>
                      <m:e>
                        <m:f>
                          <m:fPr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𝜋</m:t>
                                </m:r>
                                <m:f>
                                  <m:f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i="1"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f>
                                  <m:fPr>
                                    <m:type m:val="lin"/>
                                    <m:ctrlPr>
                                      <a:rPr lang="fr-FR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nary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dirty="0"/>
                  <a:t>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dirty="0"/>
                  <a:t>	</a:t>
                </a:r>
              </a:p>
              <a:p>
                <a:r>
                  <a:rPr lang="fr-FR" dirty="0"/>
                  <a:t>        </a:t>
                </a:r>
                <a:endParaRPr lang="fr-FR" sz="1400" dirty="0"/>
              </a:p>
              <a:p>
                <a:r>
                  <a:rPr lang="sv-SE" sz="1400" dirty="0"/>
                  <a:t>	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5" y="1195102"/>
                <a:ext cx="9073008" cy="122949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3328" y="13151"/>
                <a:ext cx="9108503" cy="1323431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de-DE" sz="2800" b="1" dirty="0">
                    <a:solidFill>
                      <a:srgbClr val="002060"/>
                    </a:solidFill>
                  </a:rPr>
                  <a:t>2d-Schwinger in </a:t>
                </a:r>
                <a:r>
                  <a:rPr lang="de-DE" sz="2800" b="1" dirty="0" err="1">
                    <a:solidFill>
                      <a:srgbClr val="002060"/>
                    </a:solidFill>
                  </a:rPr>
                  <a:t>gapless</a:t>
                </a:r>
                <a:r>
                  <a:rPr lang="de-DE" sz="2800" b="1" dirty="0">
                    <a:solidFill>
                      <a:srgbClr val="002060"/>
                    </a:solidFill>
                  </a:rPr>
                  <a:t> neutral 2d-graphene </a:t>
                </a:r>
                <a:endParaRPr lang="fr-FR" sz="2800" b="1" dirty="0" smtClean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r-FR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sub>
                      </m:sSub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fr-FR" sz="2800" b="1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 and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electron-hole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symmetry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endParaRPr lang="fr-FR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" y="13151"/>
                <a:ext cx="9108503" cy="1323431"/>
              </a:xfrm>
              <a:prstGeom prst="rect">
                <a:avLst/>
              </a:prstGeom>
              <a:blipFill rotWithShape="1">
                <a:blip r:embed="rId4"/>
                <a:stretch>
                  <a:fillRect t="-4147" b="-9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6372202" y="1563641"/>
            <a:ext cx="2232248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sv-SE" sz="1100" dirty="0"/>
              <a:t>Dora-Moessner, PRB (2010), Katsnelson-Volovik, ZhETF (2012),...</a:t>
            </a:r>
            <a:endParaRPr lang="fr-FR" sz="1100" dirty="0"/>
          </a:p>
        </p:txBody>
      </p:sp>
      <p:pic>
        <p:nvPicPr>
          <p:cNvPr id="1026" name="Picture 2" descr="D:\Users\Etudiant\Downloads\science.abi8627-f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2319225"/>
            <a:ext cx="6481763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727438" y="4659984"/>
            <a:ext cx="2411760" cy="33855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600" dirty="0" err="1"/>
              <a:t>Berdyugin</a:t>
            </a:r>
            <a:r>
              <a:rPr lang="fr-FR" sz="1600" dirty="0"/>
              <a:t>, Science (2022)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6876258" y="2787778"/>
                <a:ext cx="1872208" cy="1487651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𝑗</m:t>
                      </m:r>
                      <m:r>
                        <a:rPr lang="fr-FR" b="0" i="1" smtClean="0">
                          <a:latin typeface="Cambria Math"/>
                        </a:rPr>
                        <m:t>∝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fr-FR" b="0" i="1" smtClean="0">
                              <a:latin typeface="Cambria Math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fr-FR" dirty="0" smtClean="0"/>
              </a:p>
              <a:p>
                <a:endParaRPr lang="fr-FR" dirty="0" smtClean="0"/>
              </a:p>
              <a:p>
                <a:pPr algn="ctr"/>
                <a:r>
                  <a:rPr lang="fr-FR" dirty="0" smtClean="0"/>
                  <a:t>+ </a:t>
                </a:r>
                <a:r>
                  <a:rPr lang="fr-FR" dirty="0" err="1" smtClean="0"/>
                  <a:t>sign</a:t>
                </a:r>
                <a:r>
                  <a:rPr lang="fr-FR" dirty="0" smtClean="0"/>
                  <a:t> reversal of the Hall </a:t>
                </a:r>
                <a:r>
                  <a:rPr lang="fr-FR" dirty="0" err="1" smtClean="0"/>
                  <a:t>resistance</a:t>
                </a:r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256" y="2787774"/>
                <a:ext cx="1872208" cy="1487651"/>
              </a:xfrm>
              <a:prstGeom prst="rect">
                <a:avLst/>
              </a:prstGeom>
              <a:blipFill rotWithShape="1">
                <a:blip r:embed="rId6"/>
                <a:stretch>
                  <a:fillRect r="-1954" b="-57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D:\Users\Etudiant\Documents\These_Aurélien\Talk_Jussieu_QMT\Science_final_4k_compositeMatte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31" y="483518"/>
            <a:ext cx="1800200" cy="10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195487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547664" y="3815221"/>
            <a:ext cx="5698498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85722" indent="-285722"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496" y="1131594"/>
            <a:ext cx="9108504" cy="378564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85722" indent="-285722">
              <a:buFont typeface="Wingdings" panose="05000000000000000000" pitchFamily="2" charset="2"/>
              <a:buChar char="ü"/>
            </a:pPr>
            <a:r>
              <a:rPr lang="fr-FR" sz="2000" dirty="0" err="1">
                <a:solidFill>
                  <a:srgbClr val="002060"/>
                </a:solidFill>
              </a:rPr>
              <a:t>Experimental</a:t>
            </a:r>
            <a:r>
              <a:rPr lang="fr-FR" sz="2000" dirty="0">
                <a:solidFill>
                  <a:srgbClr val="002060"/>
                </a:solidFill>
              </a:rPr>
              <a:t> observation of 1d-Schwinger </a:t>
            </a:r>
            <a:r>
              <a:rPr lang="fr-FR" sz="2000" dirty="0" err="1">
                <a:solidFill>
                  <a:srgbClr val="002060"/>
                </a:solidFill>
              </a:rPr>
              <a:t>effect</a:t>
            </a:r>
            <a:r>
              <a:rPr lang="fr-FR" sz="2000" dirty="0">
                <a:solidFill>
                  <a:srgbClr val="002060"/>
                </a:solidFill>
              </a:rPr>
              <a:t>  </a:t>
            </a:r>
          </a:p>
          <a:p>
            <a:pPr marL="285722" indent="-285722">
              <a:buFont typeface="Wingdings" panose="05000000000000000000" pitchFamily="2" charset="2"/>
              <a:buChar char="ü"/>
            </a:pPr>
            <a:endParaRPr lang="fr-FR" sz="2000" dirty="0">
              <a:solidFill>
                <a:srgbClr val="002060"/>
              </a:solidFill>
            </a:endParaRPr>
          </a:p>
          <a:p>
            <a:pPr marL="285722" indent="-285722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Schwinger </a:t>
            </a:r>
            <a:r>
              <a:rPr lang="fr-FR" sz="2000" dirty="0" err="1">
                <a:solidFill>
                  <a:srgbClr val="002060"/>
                </a:solidFill>
              </a:rPr>
              <a:t>is</a:t>
            </a:r>
            <a:r>
              <a:rPr lang="fr-FR" sz="2000" dirty="0">
                <a:solidFill>
                  <a:srgbClr val="002060"/>
                </a:solidFill>
              </a:rPr>
              <a:t> the breakdown of Klein collimation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pPr marL="285722" indent="-285722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Outlook: lifting spin/</a:t>
            </a:r>
            <a:r>
              <a:rPr lang="fr-FR" sz="2000" dirty="0" err="1">
                <a:solidFill>
                  <a:srgbClr val="002060"/>
                </a:solidFill>
              </a:rPr>
              <a:t>valley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degeneracy</a:t>
            </a:r>
            <a:r>
              <a:rPr lang="fr-FR" sz="2000" dirty="0">
                <a:solidFill>
                  <a:srgbClr val="002060"/>
                </a:solidFill>
              </a:rPr>
              <a:t> ? </a:t>
            </a:r>
          </a:p>
          <a:p>
            <a:pPr marL="285722" indent="-285722">
              <a:buFont typeface="Wingdings" panose="05000000000000000000" pitchFamily="2" charset="2"/>
              <a:buChar char="ü"/>
            </a:pPr>
            <a:endParaRPr lang="fr-FR" sz="2000" dirty="0">
              <a:solidFill>
                <a:srgbClr val="002060"/>
              </a:solidFill>
            </a:endParaRPr>
          </a:p>
          <a:p>
            <a:pPr marL="285722" indent="-285722">
              <a:buFont typeface="Wingdings" panose="05000000000000000000" pitchFamily="2" charset="2"/>
              <a:buChar char="ü"/>
            </a:pPr>
            <a:r>
              <a:rPr lang="fr-FR" sz="2000" dirty="0">
                <a:solidFill>
                  <a:srgbClr val="002060"/>
                </a:solidFill>
              </a:rPr>
              <a:t>Outlook: Full </a:t>
            </a:r>
            <a:r>
              <a:rPr lang="fr-FR" sz="2000" dirty="0" err="1">
                <a:solidFill>
                  <a:srgbClr val="002060"/>
                </a:solidFill>
              </a:rPr>
              <a:t>counting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statistics</a:t>
            </a:r>
            <a:r>
              <a:rPr lang="fr-FR" sz="2000" dirty="0">
                <a:solidFill>
                  <a:srgbClr val="002060"/>
                </a:solidFill>
              </a:rPr>
              <a:t> ? Vacuum </a:t>
            </a:r>
            <a:r>
              <a:rPr lang="fr-FR" sz="2000" dirty="0" err="1">
                <a:solidFill>
                  <a:srgbClr val="002060"/>
                </a:solidFill>
              </a:rPr>
              <a:t>polarization</a:t>
            </a:r>
            <a:r>
              <a:rPr lang="fr-FR" sz="2000" dirty="0">
                <a:solidFill>
                  <a:srgbClr val="002060"/>
                </a:solidFill>
              </a:rPr>
              <a:t> ?</a:t>
            </a:r>
          </a:p>
          <a:p>
            <a:pPr marL="285722" indent="-285722">
              <a:buFont typeface="Wingdings" panose="05000000000000000000" pitchFamily="2" charset="2"/>
              <a:buChar char="ü"/>
            </a:pPr>
            <a:endParaRPr lang="fr-FR" sz="2000" dirty="0"/>
          </a:p>
          <a:p>
            <a:pPr algn="ctr"/>
            <a:r>
              <a:rPr lang="fr-FR" sz="2000" dirty="0"/>
              <a:t> </a:t>
            </a:r>
          </a:p>
          <a:p>
            <a:pPr algn="ctr"/>
            <a:endParaRPr lang="en-US" sz="20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A. Schmitt </a:t>
            </a:r>
            <a:r>
              <a:rPr lang="en-US" sz="2000" dirty="0">
                <a:solidFill>
                  <a:srgbClr val="002060"/>
                </a:solidFill>
              </a:rPr>
              <a:t>et al., </a:t>
            </a:r>
            <a:r>
              <a:rPr lang="fr-FR" sz="2000" dirty="0">
                <a:solidFill>
                  <a:srgbClr val="002060"/>
                </a:solidFill>
              </a:rPr>
              <a:t>Nat. Phys.</a:t>
            </a:r>
            <a:r>
              <a:rPr lang="fr-FR" sz="2000" b="1" dirty="0">
                <a:solidFill>
                  <a:srgbClr val="002060"/>
                </a:solidFill>
              </a:rPr>
              <a:t> 19</a:t>
            </a:r>
            <a:r>
              <a:rPr lang="fr-FR" sz="2000" dirty="0">
                <a:solidFill>
                  <a:srgbClr val="002060"/>
                </a:solidFill>
              </a:rPr>
              <a:t>, </a:t>
            </a:r>
            <a:r>
              <a:rPr lang="fr-FR" sz="2000" dirty="0" smtClean="0">
                <a:solidFill>
                  <a:srgbClr val="002060"/>
                </a:solidFill>
              </a:rPr>
              <a:t>830–835 </a:t>
            </a:r>
            <a:r>
              <a:rPr lang="fr-FR" sz="2000" dirty="0">
                <a:solidFill>
                  <a:srgbClr val="002060"/>
                </a:solidFill>
              </a:rPr>
              <a:t>(2023)</a:t>
            </a:r>
            <a:r>
              <a:rPr lang="fr-FR" sz="2000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002060"/>
                </a:solidFill>
              </a:rPr>
              <a:t>N&amp;V R.K. Kumar </a:t>
            </a:r>
            <a:r>
              <a:rPr lang="fr-FR" sz="2000" b="1" dirty="0">
                <a:solidFill>
                  <a:srgbClr val="002060"/>
                </a:solidFill>
              </a:rPr>
              <a:t>19</a:t>
            </a:r>
            <a:r>
              <a:rPr lang="fr-FR" sz="2000" dirty="0">
                <a:solidFill>
                  <a:srgbClr val="002060"/>
                </a:solidFill>
              </a:rPr>
              <a:t>, </a:t>
            </a:r>
            <a:r>
              <a:rPr lang="fr-FR" sz="2000" dirty="0" smtClean="0">
                <a:solidFill>
                  <a:srgbClr val="002060"/>
                </a:solidFill>
              </a:rPr>
              <a:t>768–769 </a:t>
            </a:r>
            <a:r>
              <a:rPr lang="fr-FR" sz="2000" dirty="0">
                <a:solidFill>
                  <a:srgbClr val="002060"/>
                </a:solidFill>
              </a:rPr>
              <a:t>(2023)</a:t>
            </a:r>
            <a:r>
              <a:rPr lang="fr-FR" sz="2000" dirty="0"/>
              <a:t>	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233E33B-6402-4A64-B939-8620A7E83D1B}"/>
              </a:ext>
            </a:extLst>
          </p:cNvPr>
          <p:cNvGrpSpPr/>
          <p:nvPr/>
        </p:nvGrpSpPr>
        <p:grpSpPr>
          <a:xfrm>
            <a:off x="6300196" y="1275610"/>
            <a:ext cx="2692333" cy="2518525"/>
            <a:chOff x="2644260" y="747114"/>
            <a:chExt cx="3413127" cy="3192788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AD47C8DF-50E3-43B7-B0DB-C083FD8B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303" y="747114"/>
              <a:ext cx="3394084" cy="3192788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xmlns="" id="{47A4EB82-CDF5-4EBD-8B55-8D8AE7FD3809}"/>
                </a:ext>
              </a:extLst>
            </p:cNvPr>
            <p:cNvCxnSpPr/>
            <p:nvPr/>
          </p:nvCxnSpPr>
          <p:spPr>
            <a:xfrm>
              <a:off x="3033051" y="2728837"/>
              <a:ext cx="144016" cy="70700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xmlns="" id="{6B331531-4155-4401-89BE-2DAE16CC73E3}"/>
                    </a:ext>
                  </a:extLst>
                </p:cNvPr>
                <p:cNvSpPr txBox="1"/>
                <p:nvPr/>
              </p:nvSpPr>
              <p:spPr>
                <a:xfrm>
                  <a:off x="2644260" y="2931791"/>
                  <a:ext cx="192039" cy="278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fr-FR" sz="1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6B331531-4155-4401-89BE-2DAE16CC73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4260" y="2931791"/>
                  <a:ext cx="273930" cy="395872"/>
                </a:xfrm>
                <a:prstGeom prst="rect">
                  <a:avLst/>
                </a:prstGeom>
                <a:blipFill>
                  <a:blip r:embed="rId5"/>
                  <a:stretch>
                    <a:fillRect l="-29167" r="-29167" b="-277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xmlns="" id="{16EB2007-B33F-4A04-9264-D51728A816D3}"/>
                </a:ext>
              </a:extLst>
            </p:cNvPr>
            <p:cNvCxnSpPr>
              <a:cxnSpLocks/>
            </p:cNvCxnSpPr>
            <p:nvPr/>
          </p:nvCxnSpPr>
          <p:spPr>
            <a:xfrm>
              <a:off x="3945913" y="771550"/>
              <a:ext cx="1823442" cy="92303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xmlns="" id="{BCFAC520-429E-4C4F-82FB-AA16635404D4}"/>
                    </a:ext>
                  </a:extLst>
                </p:cNvPr>
                <p:cNvSpPr txBox="1"/>
                <p:nvPr/>
              </p:nvSpPr>
              <p:spPr>
                <a:xfrm>
                  <a:off x="5077646" y="890235"/>
                  <a:ext cx="654762" cy="278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fr-F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≫</m:t>
                        </m:r>
                        <m:r>
                          <m:rPr>
                            <m:sty m:val="p"/>
                          </m:rPr>
                          <a:rPr lang="el-GR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fr-FR" sz="140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CFAC520-429E-4C4F-82FB-AA1663540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77646" y="890235"/>
                  <a:ext cx="935245" cy="395872"/>
                </a:xfrm>
                <a:prstGeom prst="rect">
                  <a:avLst/>
                </a:prstGeom>
                <a:blipFill>
                  <a:blip r:embed="rId6"/>
                  <a:stretch>
                    <a:fillRect l="-7143" r="-7143" b="-571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A9CFE497-AB20-4632-9146-46A9CF470B76}"/>
                </a:ext>
              </a:extLst>
            </p:cNvPr>
            <p:cNvSpPr txBox="1"/>
            <p:nvPr/>
          </p:nvSpPr>
          <p:spPr>
            <a:xfrm>
              <a:off x="2904948" y="1202056"/>
              <a:ext cx="1316840" cy="62428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fr-FR" sz="1600" dirty="0">
                  <a:solidFill>
                    <a:schemeClr val="bg1"/>
                  </a:solidFill>
                  <a:ea typeface="Cambria Math" panose="02040503050406030204" pitchFamily="18" charset="0"/>
                </a:rPr>
                <a:t>Dirac </a:t>
              </a:r>
              <a:r>
                <a:rPr lang="fr-FR" sz="1600" dirty="0" err="1">
                  <a:solidFill>
                    <a:schemeClr val="bg1"/>
                  </a:solidFill>
                  <a:ea typeface="Cambria Math" panose="02040503050406030204" pitchFamily="18" charset="0"/>
                </a:rPr>
                <a:t>matter</a:t>
              </a:r>
              <a:endParaRPr lang="fr-FR" sz="1600" dirty="0">
                <a:solidFill>
                  <a:schemeClr val="bg1"/>
                </a:solidFill>
                <a:ea typeface="Cambria Math" panose="02040503050406030204" pitchFamily="18" charset="0"/>
              </a:endParaRPr>
            </a:p>
            <a:p>
              <a:pPr algn="ctr"/>
              <a:r>
                <a:rPr lang="fr-FR" sz="1600" dirty="0" err="1">
                  <a:solidFill>
                    <a:schemeClr val="bg1"/>
                  </a:solidFill>
                  <a:ea typeface="Cambria Math" panose="02040503050406030204" pitchFamily="18" charset="0"/>
                </a:rPr>
                <a:t>accelerator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DACBB04-0780-4658-A336-20B551C5C358}"/>
              </a:ext>
            </a:extLst>
          </p:cNvPr>
          <p:cNvSpPr txBox="1"/>
          <p:nvPr/>
        </p:nvSpPr>
        <p:spPr>
          <a:xfrm>
            <a:off x="7147183" y="3230855"/>
            <a:ext cx="73718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b="0" dirty="0">
                <a:solidFill>
                  <a:srgbClr val="FF0000"/>
                </a:solidFill>
                <a:ea typeface="Cambria Math" panose="02040503050406030204" pitchFamily="18" charset="0"/>
              </a:rPr>
              <a:t>vacuum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61C5BFB8-07C4-459A-83F0-6E1840E0186D}"/>
                  </a:ext>
                </a:extLst>
              </p:cNvPr>
              <p:cNvSpPr txBox="1"/>
              <p:nvPr/>
            </p:nvSpPr>
            <p:spPr>
              <a:xfrm>
                <a:off x="50387" y="195488"/>
                <a:ext cx="91083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800" b="1" i="1" dirty="0">
                    <a:solidFill>
                      <a:srgbClr val="002060"/>
                    </a:solidFill>
                  </a:rPr>
                  <a:t>« QED in a </a:t>
                </a:r>
                <a:r>
                  <a:rPr lang="fr-FR" sz="2800" b="1" i="1" dirty="0" err="1">
                    <a:solidFill>
                      <a:srgbClr val="002060"/>
                    </a:solidFill>
                  </a:rPr>
                  <a:t>pencil</a:t>
                </a:r>
                <a:r>
                  <a:rPr lang="fr-FR" sz="2800" b="1" i="1" dirty="0">
                    <a:solidFill>
                      <a:srgbClr val="002060"/>
                    </a:solidFill>
                  </a:rPr>
                  <a:t> trace »     </a:t>
                </a:r>
                <a14:m>
                  <m:oMath xmlns:m="http://schemas.openxmlformats.org/officeDocument/2006/math">
                    <m:r>
                      <a:rPr lang="fr-FR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800" b="1" i="1" dirty="0">
                    <a:solidFill>
                      <a:srgbClr val="002060"/>
                    </a:solidFill>
                  </a:rPr>
                  <a:t>    « QED in a </a:t>
                </a:r>
                <a:r>
                  <a:rPr lang="fr-FR" sz="2800" b="1" i="1" dirty="0" err="1">
                    <a:solidFill>
                      <a:srgbClr val="002060"/>
                    </a:solidFill>
                  </a:rPr>
                  <a:t>graphene</a:t>
                </a:r>
                <a:r>
                  <a:rPr lang="fr-FR" sz="2800" b="1" i="1" dirty="0">
                    <a:solidFill>
                      <a:srgbClr val="002060"/>
                    </a:solidFill>
                  </a:rPr>
                  <a:t> </a:t>
                </a:r>
                <a:r>
                  <a:rPr lang="fr-FR" sz="2800" b="1" i="1" dirty="0" err="1">
                    <a:solidFill>
                      <a:srgbClr val="002060"/>
                    </a:solidFill>
                  </a:rPr>
                  <a:t>mosfet</a:t>
                </a:r>
                <a:r>
                  <a:rPr lang="fr-FR" sz="2800" b="1" i="1" dirty="0">
                    <a:solidFill>
                      <a:srgbClr val="002060"/>
                    </a:solidFill>
                  </a:rPr>
                  <a:t> »</a:t>
                </a:r>
                <a:endParaRPr lang="fr-FR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1C5BFB8-07C4-459A-83F0-6E1840E01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3" y="195486"/>
                <a:ext cx="9108391" cy="430887"/>
              </a:xfrm>
              <a:prstGeom prst="rect">
                <a:avLst/>
              </a:prstGeom>
              <a:blipFill>
                <a:blip r:embed="rId7"/>
                <a:stretch>
                  <a:fillRect l="-2343" t="-23944" r="-1406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0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195487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547664" y="3815221"/>
            <a:ext cx="5698498" cy="64633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marL="285722" indent="-285722"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</a:endParaRPr>
          </a:p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5501" y="4138386"/>
            <a:ext cx="9108504" cy="70787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A. Schmitt et al., </a:t>
            </a:r>
            <a:r>
              <a:rPr lang="fr-FR" sz="2000" dirty="0">
                <a:solidFill>
                  <a:srgbClr val="002060"/>
                </a:solidFill>
              </a:rPr>
              <a:t>Nat. Phys.</a:t>
            </a:r>
            <a:r>
              <a:rPr lang="fr-FR" sz="2000" b="1" dirty="0">
                <a:solidFill>
                  <a:srgbClr val="002060"/>
                </a:solidFill>
              </a:rPr>
              <a:t> 19</a:t>
            </a:r>
            <a:r>
              <a:rPr lang="fr-FR" sz="2000" dirty="0">
                <a:solidFill>
                  <a:srgbClr val="002060"/>
                </a:solidFill>
              </a:rPr>
              <a:t>, 830–835 (2023) </a:t>
            </a:r>
          </a:p>
          <a:p>
            <a:pPr algn="ctr"/>
            <a:r>
              <a:rPr lang="fr-FR" sz="2000" dirty="0">
                <a:solidFill>
                  <a:srgbClr val="002060"/>
                </a:solidFill>
              </a:rPr>
              <a:t>N&amp;V R.K. Kumar </a:t>
            </a:r>
            <a:r>
              <a:rPr lang="fr-FR" sz="2000" b="1" dirty="0">
                <a:solidFill>
                  <a:srgbClr val="002060"/>
                </a:solidFill>
              </a:rPr>
              <a:t>19</a:t>
            </a:r>
            <a:r>
              <a:rPr lang="fr-FR" sz="2000" dirty="0">
                <a:solidFill>
                  <a:srgbClr val="002060"/>
                </a:solidFill>
              </a:rPr>
              <a:t>, 768–769 (2023) </a:t>
            </a:r>
            <a:r>
              <a:rPr lang="fr-FR" sz="2000" dirty="0"/>
              <a:t>	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61C5BFB8-07C4-459A-83F0-6E1840E0186D}"/>
                  </a:ext>
                </a:extLst>
              </p:cNvPr>
              <p:cNvSpPr txBox="1"/>
              <p:nvPr/>
            </p:nvSpPr>
            <p:spPr>
              <a:xfrm>
                <a:off x="50387" y="195488"/>
                <a:ext cx="91083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800" b="1" i="1" dirty="0">
                    <a:solidFill>
                      <a:srgbClr val="002060"/>
                    </a:solidFill>
                  </a:rPr>
                  <a:t>« QED in a </a:t>
                </a:r>
                <a:r>
                  <a:rPr lang="fr-FR" sz="2800" b="1" i="1" dirty="0" err="1">
                    <a:solidFill>
                      <a:srgbClr val="002060"/>
                    </a:solidFill>
                  </a:rPr>
                  <a:t>pencil</a:t>
                </a:r>
                <a:r>
                  <a:rPr lang="fr-FR" sz="2800" b="1" i="1" dirty="0">
                    <a:solidFill>
                      <a:srgbClr val="002060"/>
                    </a:solidFill>
                  </a:rPr>
                  <a:t> trace »     </a:t>
                </a:r>
                <a14:m>
                  <m:oMath xmlns:m="http://schemas.openxmlformats.org/officeDocument/2006/math">
                    <m:r>
                      <a:rPr lang="fr-FR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2800" b="1" i="1" dirty="0">
                    <a:solidFill>
                      <a:srgbClr val="002060"/>
                    </a:solidFill>
                  </a:rPr>
                  <a:t>    « QED in a </a:t>
                </a:r>
                <a:r>
                  <a:rPr lang="fr-FR" sz="2800" b="1" i="1" dirty="0" err="1">
                    <a:solidFill>
                      <a:srgbClr val="002060"/>
                    </a:solidFill>
                  </a:rPr>
                  <a:t>graphene</a:t>
                </a:r>
                <a:r>
                  <a:rPr lang="fr-FR" sz="2800" b="1" i="1" dirty="0">
                    <a:solidFill>
                      <a:srgbClr val="002060"/>
                    </a:solidFill>
                  </a:rPr>
                  <a:t> </a:t>
                </a:r>
                <a:r>
                  <a:rPr lang="fr-FR" sz="2800" b="1" i="1" dirty="0" err="1">
                    <a:solidFill>
                      <a:srgbClr val="002060"/>
                    </a:solidFill>
                  </a:rPr>
                  <a:t>mosfet</a:t>
                </a:r>
                <a:r>
                  <a:rPr lang="fr-FR" sz="2800" b="1" i="1" dirty="0">
                    <a:solidFill>
                      <a:srgbClr val="002060"/>
                    </a:solidFill>
                  </a:rPr>
                  <a:t> »</a:t>
                </a:r>
                <a:endParaRPr lang="fr-FR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61C5BFB8-07C4-459A-83F0-6E1840E01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3" y="195486"/>
                <a:ext cx="9108391" cy="430887"/>
              </a:xfrm>
              <a:prstGeom prst="rect">
                <a:avLst/>
              </a:prstGeom>
              <a:blipFill>
                <a:blip r:embed="rId7"/>
                <a:stretch>
                  <a:fillRect l="-2343" t="-23944" r="-1406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A788282-CBCB-42F0-BBAA-22375061EB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5566"/>
            <a:ext cx="2729946" cy="272994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32040" y="2139454"/>
            <a:ext cx="2792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err="1" smtClean="0">
                <a:solidFill>
                  <a:srgbClr val="002060"/>
                </a:solidFill>
              </a:rPr>
              <a:t>Thank</a:t>
            </a:r>
            <a:r>
              <a:rPr lang="fr-FR" sz="4000" b="1" dirty="0" smtClean="0">
                <a:solidFill>
                  <a:srgbClr val="002060"/>
                </a:solidFill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</a:rPr>
              <a:t>you</a:t>
            </a:r>
            <a:r>
              <a:rPr lang="fr-FR" sz="4000" b="1" dirty="0" smtClean="0">
                <a:solidFill>
                  <a:srgbClr val="002060"/>
                </a:solidFill>
              </a:rPr>
              <a:t> ! </a:t>
            </a:r>
            <a:endParaRPr lang="fr-FR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104314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Current</a:t>
            </a:r>
            <a:r>
              <a:rPr lang="fr-FR" sz="2800" b="1" dirty="0">
                <a:solidFill>
                  <a:srgbClr val="002060"/>
                </a:solidFill>
              </a:rPr>
              <a:t> saturation in </a:t>
            </a:r>
            <a:r>
              <a:rPr lang="fr-FR" sz="2800" b="1" dirty="0" err="1">
                <a:solidFill>
                  <a:srgbClr val="002060"/>
                </a:solidFill>
              </a:rPr>
              <a:t>hBN-encapsulated</a:t>
            </a:r>
            <a:r>
              <a:rPr lang="fr-FR" sz="2800" b="1" dirty="0">
                <a:solidFill>
                  <a:srgbClr val="002060"/>
                </a:solidFill>
              </a:rPr>
              <a:t> g</a:t>
            </a:r>
            <a:r>
              <a:rPr lang="en-US" sz="2800" b="1" dirty="0" err="1">
                <a:solidFill>
                  <a:srgbClr val="002060"/>
                </a:solidFill>
              </a:rPr>
              <a:t>raphene</a:t>
            </a:r>
            <a:r>
              <a:rPr lang="en-US" sz="2800" b="1" dirty="0">
                <a:solidFill>
                  <a:srgbClr val="002060"/>
                </a:solidFill>
              </a:rPr>
              <a:t> FET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DDCBCF4-028B-4E57-987B-48718AAC8006}"/>
              </a:ext>
            </a:extLst>
          </p:cNvPr>
          <p:cNvGrpSpPr/>
          <p:nvPr/>
        </p:nvGrpSpPr>
        <p:grpSpPr>
          <a:xfrm>
            <a:off x="177211" y="1059945"/>
            <a:ext cx="4466801" cy="3239999"/>
            <a:chOff x="3996952" y="1362306"/>
            <a:chExt cx="4466801" cy="32399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549BD94-BDFB-4384-AA64-36634D905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" t="3689" r="2108" b="1353"/>
            <a:stretch/>
          </p:blipFill>
          <p:spPr>
            <a:xfrm>
              <a:off x="3996952" y="1362306"/>
              <a:ext cx="4466801" cy="323999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8C62C4-48DC-4F26-B109-E58F200B1C99}"/>
                </a:ext>
              </a:extLst>
            </p:cNvPr>
            <p:cNvSpPr/>
            <p:nvPr/>
          </p:nvSpPr>
          <p:spPr>
            <a:xfrm>
              <a:off x="6589240" y="2730097"/>
              <a:ext cx="1680455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1" name="Picture 2" descr="D:\Users\Etudiant\Documents\These_Aurélien\Graphene2021\GFET.png">
            <a:extLst>
              <a:ext uri="{FF2B5EF4-FFF2-40B4-BE49-F238E27FC236}">
                <a16:creationId xmlns:a16="http://schemas.microsoft.com/office/drawing/2014/main" xmlns="" id="{3377132A-8B00-48A0-9F3E-ED38334E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2" y="1131590"/>
            <a:ext cx="380293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754F9A7-E2C2-4509-93CB-21B6FDDB1EC5}"/>
                  </a:ext>
                </a:extLst>
              </p:cNvPr>
              <p:cNvSpPr/>
              <p:nvPr/>
            </p:nvSpPr>
            <p:spPr>
              <a:xfrm>
                <a:off x="4932040" y="2427735"/>
                <a:ext cx="3960440" cy="1754326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Long </a:t>
                </a:r>
                <a:r>
                  <a:rPr lang="fr-FR" dirty="0" err="1"/>
                  <a:t>devices</a:t>
                </a:r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≥10 µ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endParaRPr lang="fr-FR" dirty="0"/>
              </a:p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dirty="0"/>
                  <a:t>High-</a:t>
                </a:r>
                <a:r>
                  <a:rPr lang="fr-FR" dirty="0" err="1"/>
                  <a:t>mobility</a:t>
                </a:r>
                <a:r>
                  <a:rPr lang="fr-FR" dirty="0"/>
                  <a:t> </a:t>
                </a:r>
                <a:r>
                  <a:rPr lang="fr-FR" dirty="0" smtClean="0"/>
                  <a:t>&gt;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100 000</m:t>
                    </m:r>
                    <m:f>
                      <m:fPr>
                        <m:type m:val="lin"/>
                        <m:ctrlPr>
                          <a:rPr lang="fr-FR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𝑉𝑠</m:t>
                        </m:r>
                      </m:den>
                    </m:f>
                  </m:oMath>
                </a14:m>
                <a:endParaRPr lang="fr-FR" b="0" dirty="0" smtClean="0">
                  <a:ea typeface="Cambria Math" panose="02040503050406030204" pitchFamily="18" charset="0"/>
                </a:endParaRPr>
              </a:p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dirty="0" err="1" smtClean="0">
                    <a:ea typeface="Cambria Math" panose="02040503050406030204" pitchFamily="18" charset="0"/>
                  </a:rPr>
                  <a:t>Low</a:t>
                </a:r>
                <a:r>
                  <a:rPr lang="fr-FR" dirty="0">
                    <a:ea typeface="Cambria Math" panose="02040503050406030204" pitchFamily="18" charset="0"/>
                  </a:rPr>
                  <a:t> </a:t>
                </a:r>
                <a:r>
                  <a:rPr lang="fr-FR" dirty="0" err="1" smtClean="0">
                    <a:ea typeface="Cambria Math" panose="02040503050406030204" pitchFamily="18" charset="0"/>
                  </a:rPr>
                  <a:t>edge</a:t>
                </a:r>
                <a:r>
                  <a:rPr lang="fr-FR" dirty="0" smtClean="0">
                    <a:ea typeface="Cambria Math" panose="02040503050406030204" pitchFamily="18" charset="0"/>
                  </a:rPr>
                  <a:t> contact </a:t>
                </a:r>
                <a:r>
                  <a:rPr lang="fr-FR" dirty="0" err="1" smtClean="0">
                    <a:ea typeface="Cambria Math" panose="02040503050406030204" pitchFamily="18" charset="0"/>
                  </a:rPr>
                  <a:t>resistance</a:t>
                </a:r>
                <a:endParaRPr lang="fr-FR" b="0" dirty="0">
                  <a:ea typeface="Cambria Math" panose="02040503050406030204" pitchFamily="18" charset="0"/>
                </a:endParaRPr>
              </a:p>
              <a:p>
                <a:pPr marL="285722" indent="-285722">
                  <a:buFont typeface="Arial" panose="020B0604020202020204" pitchFamily="34" charset="0"/>
                  <a:buChar char="•"/>
                </a:pPr>
                <a:endParaRPr lang="fr-FR" dirty="0">
                  <a:ea typeface="Cambria Math" panose="02040503050406030204" pitchFamily="18" charset="0"/>
                </a:endParaRPr>
              </a:p>
              <a:p>
                <a:pPr marL="285722" indent="-285722">
                  <a:buFont typeface="Arial" panose="020B0604020202020204" pitchFamily="34" charset="0"/>
                  <a:buChar char="•"/>
                </a:pPr>
                <a:r>
                  <a:rPr lang="fr-FR" b="0" dirty="0">
                    <a:ea typeface="Cambria Math" panose="02040503050406030204" pitchFamily="18" charset="0"/>
                  </a:rPr>
                  <a:t>Room </a:t>
                </a:r>
                <a:r>
                  <a:rPr lang="fr-FR" b="0" dirty="0" err="1">
                    <a:ea typeface="Cambria Math" panose="02040503050406030204" pitchFamily="18" charset="0"/>
                  </a:rPr>
                  <a:t>temperature</a:t>
                </a:r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54F9A7-E2C2-4509-93CB-21B6FDDB1E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2427735"/>
                <a:ext cx="3960440" cy="1754326"/>
              </a:xfrm>
              <a:prstGeom prst="rect">
                <a:avLst/>
              </a:prstGeom>
              <a:blipFill rotWithShape="1">
                <a:blip r:embed="rId5"/>
                <a:stretch>
                  <a:fillRect l="-923" t="-1736" r="-154" b="-4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15766"/>
            <a:ext cx="1297434" cy="9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5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552D8D0-D425-4426-8966-C44AE3C90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3" y="811841"/>
            <a:ext cx="4828559" cy="360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0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Saturation </a:t>
            </a:r>
            <a:r>
              <a:rPr lang="fr-FR" sz="2800" b="1" dirty="0" err="1">
                <a:solidFill>
                  <a:srgbClr val="002060"/>
                </a:solidFill>
              </a:rPr>
              <a:t>controlled</a:t>
            </a:r>
            <a:r>
              <a:rPr lang="fr-FR" sz="2800" b="1" dirty="0">
                <a:solidFill>
                  <a:srgbClr val="002060"/>
                </a:solidFill>
              </a:rPr>
              <a:t> by a « Klein 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r>
              <a:rPr lang="fr-FR" sz="2800" b="1" dirty="0">
                <a:solidFill>
                  <a:srgbClr val="002060"/>
                </a:solidFill>
              </a:rPr>
              <a:t> »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0927FC75-E447-47C1-A0CF-FCC233C688BC}"/>
              </a:ext>
            </a:extLst>
          </p:cNvPr>
          <p:cNvGrpSpPr/>
          <p:nvPr/>
        </p:nvGrpSpPr>
        <p:grpSpPr>
          <a:xfrm>
            <a:off x="4637618" y="1431784"/>
            <a:ext cx="3102737" cy="1100268"/>
            <a:chOff x="5344235" y="1419267"/>
            <a:chExt cx="2751484" cy="9757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639DF8A0-FAE3-4432-868C-8A99B6DA5DFF}"/>
                </a:ext>
              </a:extLst>
            </p:cNvPr>
            <p:cNvSpPr/>
            <p:nvPr/>
          </p:nvSpPr>
          <p:spPr>
            <a:xfrm>
              <a:off x="6243892" y="1419267"/>
              <a:ext cx="1851827" cy="2729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070C0"/>
                  </a:solidFill>
                </a:rPr>
                <a:t>bulk OP saturation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E38E40CC-0B85-4DCF-ACB2-E799F3367550}"/>
                </a:ext>
              </a:extLst>
            </p:cNvPr>
            <p:cNvSpPr/>
            <p:nvPr/>
          </p:nvSpPr>
          <p:spPr>
            <a:xfrm>
              <a:off x="5344235" y="2122040"/>
              <a:ext cx="2751484" cy="2729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FF0000"/>
                  </a:solidFill>
                </a:rPr>
                <a:t>exponential</a:t>
              </a:r>
              <a:r>
                <a:rPr lang="fr-FR" sz="1400" b="1" dirty="0">
                  <a:solidFill>
                    <a:srgbClr val="FF0000"/>
                  </a:solidFill>
                </a:rPr>
                <a:t> Klein tunneling saturation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FE3C5C0-399B-4953-BEDD-33BA40355813}"/>
              </a:ext>
            </a:extLst>
          </p:cNvPr>
          <p:cNvSpPr/>
          <p:nvPr/>
        </p:nvSpPr>
        <p:spPr>
          <a:xfrm>
            <a:off x="5652124" y="699546"/>
            <a:ext cx="2088230" cy="31162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fr-FR" sz="1400" b="1" dirty="0">
                <a:solidFill>
                  <a:srgbClr val="00B050"/>
                </a:solidFill>
              </a:rPr>
              <a:t> bulk OP + Zener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6A6AA34-4B2E-406B-B181-74FBB6C0A34A}"/>
              </a:ext>
            </a:extLst>
          </p:cNvPr>
          <p:cNvSpPr txBox="1"/>
          <p:nvPr/>
        </p:nvSpPr>
        <p:spPr>
          <a:xfrm>
            <a:off x="35496" y="4486353"/>
            <a:ext cx="9073008" cy="46166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2060"/>
                </a:solidFill>
              </a:rPr>
              <a:t>Exponential</a:t>
            </a:r>
            <a:r>
              <a:rPr lang="fr-FR" sz="2400" b="1" dirty="0">
                <a:solidFill>
                  <a:srgbClr val="002060"/>
                </a:solidFill>
              </a:rPr>
              <a:t> saturation </a:t>
            </a:r>
            <a:r>
              <a:rPr lang="fr-FR" sz="2400" b="1" dirty="0" err="1">
                <a:solidFill>
                  <a:srgbClr val="002060"/>
                </a:solidFill>
              </a:rPr>
              <a:t>is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extrinsically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limited</a:t>
            </a:r>
            <a:r>
              <a:rPr lang="fr-FR" sz="2400" b="1" dirty="0">
                <a:solidFill>
                  <a:srgbClr val="002060"/>
                </a:solidFill>
              </a:rPr>
              <a:t> by a </a:t>
            </a:r>
            <a:r>
              <a:rPr lang="fr-FR" sz="2400" b="1" dirty="0">
                <a:solidFill>
                  <a:srgbClr val="00B050"/>
                </a:solidFill>
              </a:rPr>
              <a:t>Zener </a:t>
            </a:r>
            <a:r>
              <a:rPr lang="fr-FR" sz="2400" b="1" dirty="0" err="1">
                <a:solidFill>
                  <a:srgbClr val="00B050"/>
                </a:solidFill>
              </a:rPr>
              <a:t>instability</a:t>
            </a:r>
            <a:endParaRPr lang="fr-FR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923929" y="2627287"/>
                <a:ext cx="1090298" cy="39190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∝</m:t>
                      </m:r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𝐿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9" y="2627287"/>
                <a:ext cx="1090298" cy="391902"/>
              </a:xfrm>
              <a:prstGeom prst="rect">
                <a:avLst/>
              </a:prstGeom>
              <a:blipFill rotWithShape="1"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09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552D8D0-D425-4426-8966-C44AE3C90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" y="833744"/>
            <a:ext cx="4828559" cy="360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0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Saturation </a:t>
            </a:r>
            <a:r>
              <a:rPr lang="fr-FR" sz="2800" b="1" dirty="0" err="1">
                <a:solidFill>
                  <a:srgbClr val="002060"/>
                </a:solidFill>
              </a:rPr>
              <a:t>controlled</a:t>
            </a:r>
            <a:r>
              <a:rPr lang="fr-FR" sz="2800" b="1" dirty="0">
                <a:solidFill>
                  <a:srgbClr val="002060"/>
                </a:solidFill>
              </a:rPr>
              <a:t> by a « Klein 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r>
              <a:rPr lang="fr-FR" sz="2800" b="1" dirty="0">
                <a:solidFill>
                  <a:srgbClr val="002060"/>
                </a:solidFill>
              </a:rPr>
              <a:t> 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292082" y="987578"/>
                <a:ext cx="3744416" cy="1992853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dirty="0" smtClean="0">
                    <a:solidFill>
                      <a:schemeClr val="tx1"/>
                    </a:solidFill>
                  </a:rPr>
                  <a:t>Pinch-off free </a:t>
                </a:r>
                <a:r>
                  <a:rPr lang="fr-FR" dirty="0" err="1" smtClean="0">
                    <a:solidFill>
                      <a:schemeClr val="tx1"/>
                    </a:solidFill>
                  </a:rPr>
                  <a:t>regime</a:t>
                </a:r>
                <a:r>
                  <a:rPr lang="fr-FR" dirty="0" smtClean="0">
                    <a:solidFill>
                      <a:schemeClr val="tx1"/>
                    </a:solidFill>
                  </a:rPr>
                  <a:t>   </a:t>
                </a:r>
              </a:p>
              <a:p>
                <a:r>
                  <a:rPr lang="fr-FR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d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+</m:t>
                    </m:r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/>
                      </a:rPr>
                      <m:t>𝑎𝑉</m:t>
                    </m:r>
                  </m:oMath>
                </a14:m>
                <a:endParaRPr lang="fr-FR" b="0" dirty="0" smtClean="0">
                  <a:solidFill>
                    <a:schemeClr val="tx1"/>
                  </a:solidFill>
                </a:endParaRPr>
              </a:p>
              <a:p>
                <a:endParaRPr lang="fr-FR" dirty="0" smtClean="0">
                  <a:solidFill>
                    <a:schemeClr val="tx1"/>
                  </a:solidFill>
                </a:endParaRPr>
              </a:p>
              <a:p>
                <a:r>
                  <a:rPr lang="fr-FR" dirty="0" err="1" smtClean="0">
                    <a:solidFill>
                      <a:srgbClr val="0070C0"/>
                    </a:solidFill>
                  </a:rPr>
                  <a:t>Bulk</a:t>
                </a:r>
                <a:r>
                  <a:rPr lang="fr-FR" dirty="0" smtClean="0">
                    <a:solidFill>
                      <a:srgbClr val="0070C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0070C0"/>
                    </a:solidFill>
                  </a:rPr>
                  <a:t>current</a:t>
                </a:r>
                <a:r>
                  <a:rPr lang="fr-FR" dirty="0" smtClean="0">
                    <a:solidFill>
                      <a:srgbClr val="0070C0"/>
                    </a:solidFill>
                  </a:rPr>
                  <a:t> saturation </a:t>
                </a:r>
                <a:r>
                  <a:rPr lang="fr-FR" dirty="0" err="1" smtClean="0">
                    <a:solidFill>
                      <a:srgbClr val="0070C0"/>
                    </a:solidFill>
                  </a:rPr>
                  <a:t>controlled</a:t>
                </a:r>
                <a:r>
                  <a:rPr lang="fr-FR" dirty="0" smtClean="0">
                    <a:solidFill>
                      <a:srgbClr val="0070C0"/>
                    </a:solidFill>
                  </a:rPr>
                  <a:t> by </a:t>
                </a:r>
                <a:r>
                  <a:rPr lang="fr-FR" dirty="0" err="1" smtClean="0">
                    <a:solidFill>
                      <a:srgbClr val="0070C0"/>
                    </a:solidFill>
                  </a:rPr>
                  <a:t>optical</a:t>
                </a:r>
                <a:r>
                  <a:rPr lang="fr-FR" dirty="0">
                    <a:solidFill>
                      <a:srgbClr val="0070C0"/>
                    </a:solidFill>
                  </a:rPr>
                  <a:t> </a:t>
                </a:r>
                <a:r>
                  <a:rPr lang="fr-FR" dirty="0" smtClean="0">
                    <a:solidFill>
                      <a:srgbClr val="0070C0"/>
                    </a:solidFill>
                  </a:rPr>
                  <a:t>phonons:</a:t>
                </a:r>
              </a:p>
              <a:p>
                <a:r>
                  <a:rPr lang="fr-FR" dirty="0" smtClean="0">
                    <a:solidFill>
                      <a:srgbClr val="0070C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/>
                      </a:rPr>
                      <m:t>𝐼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/>
                      </a:rPr>
                      <m:t>𝑒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𝜇</m:t>
                            </m:r>
                          </m:num>
                          <m:den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1+</m:t>
                            </m:r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𝑉</m:t>
                            </m:r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𝑂𝑃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𝑍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𝑊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fr-FR" b="0" i="1" smtClean="0">
                        <a:solidFill>
                          <a:srgbClr val="0070C0"/>
                        </a:solidFill>
                        <a:latin typeface="Cambria Math"/>
                      </a:rPr>
                      <m:t>𝑉</m:t>
                    </m:r>
                  </m:oMath>
                </a14:m>
                <a:endParaRPr lang="fr-F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987574"/>
                <a:ext cx="3744416" cy="1992853"/>
              </a:xfrm>
              <a:prstGeom prst="rect">
                <a:avLst/>
              </a:prstGeom>
              <a:blipFill rotWithShape="1">
                <a:blip r:embed="rId4"/>
                <a:stretch>
                  <a:fillRect l="-1303" t="-15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747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2552D8D0-D425-4426-8966-C44AE3C90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8" y="833744"/>
            <a:ext cx="4828559" cy="3600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0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Saturation </a:t>
            </a:r>
            <a:r>
              <a:rPr lang="fr-FR" sz="2800" b="1" dirty="0" err="1">
                <a:solidFill>
                  <a:srgbClr val="002060"/>
                </a:solidFill>
              </a:rPr>
              <a:t>controlled</a:t>
            </a:r>
            <a:r>
              <a:rPr lang="fr-FR" sz="2800" b="1" dirty="0">
                <a:solidFill>
                  <a:srgbClr val="002060"/>
                </a:solidFill>
              </a:rPr>
              <a:t> by a « Klein 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r>
              <a:rPr lang="fr-FR" sz="2800" b="1" dirty="0">
                <a:solidFill>
                  <a:srgbClr val="002060"/>
                </a:solidFill>
              </a:rPr>
              <a:t> 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292082" y="987574"/>
                <a:ext cx="3744416" cy="1383264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Pinch-off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regime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𝐶𝑠𝑡</m:t>
                    </m:r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.</m:t>
                    </m:r>
                  </m:oMath>
                </a14:m>
                <a:endParaRPr lang="fr-FR" b="0" dirty="0" smtClean="0">
                  <a:solidFill>
                    <a:srgbClr val="FF0000"/>
                  </a:solidFill>
                </a:endParaRPr>
              </a:p>
              <a:p>
                <a:endParaRPr lang="fr-FR" dirty="0" smtClean="0">
                  <a:solidFill>
                    <a:srgbClr val="FF0000"/>
                  </a:solidFill>
                </a:endParaRPr>
              </a:p>
              <a:p>
                <a:r>
                  <a:rPr lang="fr-FR" dirty="0" err="1" smtClean="0">
                    <a:solidFill>
                      <a:srgbClr val="FF0000"/>
                    </a:solidFill>
                  </a:rPr>
                  <a:t>Exponential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FF0000"/>
                    </a:solidFill>
                  </a:rPr>
                  <a:t>current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saturation :      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𝑉</m:t>
                        </m:r>
                      </m:e>
                    </m:d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𝑠𝑎𝑡</m:t>
                        </m:r>
                      </m:sub>
                    </m:sSub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𝑉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𝑠𝑎𝑡</m:t>
                                </m:r>
                              </m:sub>
                            </m:sSub>
                          </m:den>
                        </m:f>
                      </m:sup>
                    </m:sSup>
                    <m:r>
                      <a:rPr lang="fr-FR" b="0" i="1" smtClean="0">
                        <a:solidFill>
                          <a:srgbClr val="FF000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987574"/>
                <a:ext cx="3744416" cy="1383264"/>
              </a:xfrm>
              <a:prstGeom prst="rect">
                <a:avLst/>
              </a:prstGeom>
              <a:blipFill rotWithShape="1">
                <a:blip r:embed="rId4"/>
                <a:stretch>
                  <a:fillRect l="-1303" t="-17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74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496" y="51472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Pinchoff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regime</a:t>
            </a:r>
            <a:r>
              <a:rPr lang="fr-FR" sz="2800" b="1" dirty="0">
                <a:solidFill>
                  <a:srgbClr val="002060"/>
                </a:solidFill>
              </a:rPr>
              <a:t> : RF </a:t>
            </a:r>
            <a:r>
              <a:rPr lang="fr-FR" sz="2800" b="1" dirty="0" err="1">
                <a:solidFill>
                  <a:srgbClr val="002060"/>
                </a:solidFill>
              </a:rPr>
              <a:t>measurements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35648"/>
            <a:ext cx="2943820" cy="14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679" y="1090942"/>
            <a:ext cx="2969787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Small-signal </a:t>
            </a:r>
            <a:r>
              <a:rPr lang="fr-FR" dirty="0" err="1" smtClean="0">
                <a:solidFill>
                  <a:srgbClr val="002060"/>
                </a:solidFill>
              </a:rPr>
              <a:t>equivalent</a:t>
            </a:r>
            <a:r>
              <a:rPr lang="fr-FR" dirty="0" smtClean="0">
                <a:solidFill>
                  <a:srgbClr val="002060"/>
                </a:solidFill>
              </a:rPr>
              <a:t> circuit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8" y="3085264"/>
            <a:ext cx="1433021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(</a:t>
            </a:r>
            <a:r>
              <a:rPr lang="fr-FR" dirty="0" err="1" smtClean="0">
                <a:solidFill>
                  <a:srgbClr val="002060"/>
                </a:solidFill>
              </a:rPr>
              <a:t>cf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Sze</a:t>
            </a:r>
            <a:r>
              <a:rPr lang="fr-FR" dirty="0" smtClean="0">
                <a:solidFill>
                  <a:srgbClr val="002060"/>
                </a:solidFill>
              </a:rPr>
              <a:t>, 2006)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11562" y="1563639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07505" y="2178093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173544" y="1131592"/>
            <a:ext cx="17432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044920" y="1139974"/>
            <a:ext cx="25527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2052" name="Picture 4" descr="Z:\microscope\Aurelien\SchwingOr\2\x20_final_rotat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6" y="3579866"/>
            <a:ext cx="1905039" cy="14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62703" y="3553744"/>
            <a:ext cx="872994" cy="3116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SOURCE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63688" y="4138632"/>
            <a:ext cx="872994" cy="3116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GATE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5063" y="4227937"/>
            <a:ext cx="872994" cy="3116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DRAIN</a:t>
            </a:r>
          </a:p>
        </p:txBody>
      </p:sp>
    </p:spTree>
    <p:extLst>
      <p:ext uri="{BB962C8B-B14F-4D97-AF65-F5344CB8AC3E}">
        <p14:creationId xmlns:p14="http://schemas.microsoft.com/office/powerpoint/2010/main" val="283060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496" y="51472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Pinchoff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regime</a:t>
            </a:r>
            <a:r>
              <a:rPr lang="fr-FR" sz="2800" b="1" dirty="0">
                <a:solidFill>
                  <a:srgbClr val="002060"/>
                </a:solidFill>
              </a:rPr>
              <a:t> : RF </a:t>
            </a:r>
            <a:r>
              <a:rPr lang="fr-FR" sz="2800" b="1" dirty="0" err="1">
                <a:solidFill>
                  <a:srgbClr val="002060"/>
                </a:solidFill>
              </a:rPr>
              <a:t>measurements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Users\Etudiant\Documents\These_Aurélien\Chapitre3_Schwinger\capa_RF_pinchof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44" y="1131592"/>
            <a:ext cx="5917078" cy="260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35648"/>
            <a:ext cx="2943820" cy="144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79679" y="1090942"/>
            <a:ext cx="2969787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Small-signal </a:t>
            </a:r>
            <a:r>
              <a:rPr lang="fr-FR" dirty="0" err="1" smtClean="0">
                <a:solidFill>
                  <a:srgbClr val="002060"/>
                </a:solidFill>
              </a:rPr>
              <a:t>equivalent</a:t>
            </a:r>
            <a:r>
              <a:rPr lang="fr-FR" dirty="0" smtClean="0">
                <a:solidFill>
                  <a:srgbClr val="002060"/>
                </a:solidFill>
              </a:rPr>
              <a:t> circuit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548" y="3085264"/>
            <a:ext cx="1433021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(</a:t>
            </a:r>
            <a:r>
              <a:rPr lang="fr-FR" dirty="0" err="1" smtClean="0">
                <a:solidFill>
                  <a:srgbClr val="002060"/>
                </a:solidFill>
              </a:rPr>
              <a:t>cf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Sze</a:t>
            </a:r>
            <a:r>
              <a:rPr lang="fr-FR" dirty="0" smtClean="0">
                <a:solidFill>
                  <a:srgbClr val="002060"/>
                </a:solidFill>
              </a:rPr>
              <a:t>, 2006)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611562" y="1563639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107505" y="2178093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173544" y="1131592"/>
            <a:ext cx="17432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6044920" y="1139974"/>
            <a:ext cx="25527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2052" name="Picture 4" descr="Z:\microscope\Aurelien\SchwingOr\2\x20_final_rotat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6" y="3579866"/>
            <a:ext cx="1905039" cy="14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62703" y="3553744"/>
            <a:ext cx="872994" cy="3116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SOURCE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63688" y="4138632"/>
            <a:ext cx="872994" cy="3116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GATE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75063" y="4227937"/>
            <a:ext cx="872994" cy="311621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</a:rPr>
              <a:t>DRAIN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84369" y="1139974"/>
            <a:ext cx="576064" cy="2314622"/>
          </a:xfrm>
          <a:prstGeom prst="rect">
            <a:avLst/>
          </a:prstGeom>
          <a:solidFill>
            <a:schemeClr val="accent1">
              <a:lumMod val="40000"/>
              <a:lumOff val="6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380312" y="721608"/>
            <a:ext cx="1872208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Pinchoff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region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667382" y="1295917"/>
                <a:ext cx="1022075" cy="39190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=4</m:t>
                      </m:r>
                      <m:r>
                        <a:rPr lang="fr-FR" b="0" i="1" smtClean="0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82" y="1295917"/>
                <a:ext cx="1022075" cy="391902"/>
              </a:xfrm>
              <a:prstGeom prst="rect">
                <a:avLst/>
              </a:prstGeom>
              <a:blipFill rotWithShape="1"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504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683731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fr-FR" dirty="0" smtClean="0">
                <a:solidFill>
                  <a:prstClr val="white"/>
                </a:solidFill>
              </a:rPr>
              <a:t>w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DEB47D5-92D8-4753-BB33-71738CCA0A30}"/>
              </a:ext>
            </a:extLst>
          </p:cNvPr>
          <p:cNvSpPr txBox="1"/>
          <p:nvPr/>
        </p:nvSpPr>
        <p:spPr>
          <a:xfrm>
            <a:off x="-36512" y="32308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Toy-model of the Klein-collimation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1" y="594928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44008" y="536090"/>
            <a:ext cx="216024" cy="27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7526" y="626287"/>
            <a:ext cx="8676964" cy="67710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sz="2000" dirty="0" err="1">
                <a:solidFill>
                  <a:srgbClr val="002060"/>
                </a:solidFill>
              </a:rPr>
              <a:t>Pinchoff</a:t>
            </a:r>
            <a:r>
              <a:rPr lang="fr-FR" sz="2000" dirty="0">
                <a:solidFill>
                  <a:srgbClr val="002060"/>
                </a:solidFill>
              </a:rPr>
              <a:t>-free case :  </a:t>
            </a:r>
            <a:r>
              <a:rPr lang="fr-FR" dirty="0" err="1" smtClean="0">
                <a:solidFill>
                  <a:srgbClr val="002060"/>
                </a:solidFill>
              </a:rPr>
              <a:t>velocity</a:t>
            </a:r>
            <a:r>
              <a:rPr lang="fr-FR" dirty="0" smtClean="0">
                <a:solidFill>
                  <a:srgbClr val="002060"/>
                </a:solidFill>
              </a:rPr>
              <a:t> saturation (</a:t>
            </a:r>
            <a:r>
              <a:rPr lang="fr-FR" dirty="0" err="1" smtClean="0">
                <a:solidFill>
                  <a:srgbClr val="002060"/>
                </a:solidFill>
              </a:rPr>
              <a:t>OPs</a:t>
            </a:r>
            <a:r>
              <a:rPr lang="fr-FR" dirty="0" smtClean="0">
                <a:solidFill>
                  <a:srgbClr val="002060"/>
                </a:solidFill>
              </a:rPr>
              <a:t>) + </a:t>
            </a:r>
            <a:r>
              <a:rPr lang="fr-FR" dirty="0" err="1" smtClean="0">
                <a:solidFill>
                  <a:srgbClr val="002060"/>
                </a:solidFill>
              </a:rPr>
              <a:t>electronic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compressibility</a:t>
            </a:r>
            <a:r>
              <a:rPr lang="fr-FR" dirty="0" smtClean="0">
                <a:solidFill>
                  <a:srgbClr val="002060"/>
                </a:solidFill>
              </a:rPr>
              <a:t> + </a:t>
            </a:r>
            <a:r>
              <a:rPr lang="fr-FR" b="1" dirty="0" smtClean="0">
                <a:solidFill>
                  <a:srgbClr val="002060"/>
                </a:solidFill>
              </a:rPr>
              <a:t>doping gradients</a:t>
            </a:r>
            <a:r>
              <a:rPr lang="fr-FR" dirty="0" smtClean="0">
                <a:solidFill>
                  <a:srgbClr val="002060"/>
                </a:solidFill>
              </a:rPr>
              <a:t> in the </a:t>
            </a:r>
            <a:r>
              <a:rPr lang="fr-FR" dirty="0" err="1" smtClean="0">
                <a:solidFill>
                  <a:srgbClr val="002060"/>
                </a:solidFill>
              </a:rPr>
              <a:t>presence</a:t>
            </a:r>
            <a:r>
              <a:rPr lang="fr-FR" dirty="0" smtClean="0">
                <a:solidFill>
                  <a:srgbClr val="002060"/>
                </a:solidFill>
              </a:rPr>
              <a:t> of a local </a:t>
            </a:r>
            <a:r>
              <a:rPr lang="fr-FR" dirty="0" err="1" smtClean="0">
                <a:solidFill>
                  <a:srgbClr val="002060"/>
                </a:solidFill>
              </a:rPr>
              <a:t>gate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3930" y="1563640"/>
            <a:ext cx="1803379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Current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density</a:t>
            </a:r>
            <a:r>
              <a:rPr lang="fr-FR" dirty="0" smtClean="0">
                <a:solidFill>
                  <a:srgbClr val="002060"/>
                </a:solidFill>
              </a:rPr>
              <a:t> : </a:t>
            </a:r>
            <a:endParaRPr lang="fr-FR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267745" y="1563640"/>
                <a:ext cx="1752275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𝐽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𝑛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sSubSup>
                        <m:sSubSup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5" y="1563640"/>
                <a:ext cx="1752275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287526" y="2113216"/>
            <a:ext cx="630070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where</a:t>
            </a:r>
            <a:endParaRPr lang="fr-FR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1187628" y="1995686"/>
                <a:ext cx="2551661" cy="674928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𝜇</m:t>
                      </m:r>
                      <m:d>
                        <m:d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</m:d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𝜇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(0)/(1+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𝑂𝑃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8" y="1995686"/>
                <a:ext cx="2551661" cy="67492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187624" y="2787775"/>
                <a:ext cx="2272545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−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𝑒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(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𝑥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2787775"/>
                <a:ext cx="2272545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3733064" y="2787775"/>
            <a:ext cx="2713563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(</a:t>
            </a:r>
            <a:r>
              <a:rPr lang="fr-FR" dirty="0" err="1" smtClean="0">
                <a:solidFill>
                  <a:srgbClr val="002060"/>
                </a:solidFill>
              </a:rPr>
              <a:t>electrochemical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potential</a:t>
            </a:r>
            <a:r>
              <a:rPr lang="fr-FR" dirty="0" smtClean="0">
                <a:solidFill>
                  <a:srgbClr val="002060"/>
                </a:solidFill>
              </a:rPr>
              <a:t>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42797" y="3268219"/>
            <a:ext cx="5796644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For </a:t>
            </a:r>
            <a:r>
              <a:rPr lang="fr-FR" dirty="0" err="1" smtClean="0">
                <a:solidFill>
                  <a:srgbClr val="002060"/>
                </a:solidFill>
              </a:rPr>
              <a:t>monolayer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graphene</a:t>
            </a:r>
            <a:r>
              <a:rPr lang="fr-FR" dirty="0" smtClean="0">
                <a:solidFill>
                  <a:srgbClr val="002060"/>
                </a:solidFill>
              </a:rPr>
              <a:t> on a local </a:t>
            </a:r>
            <a:r>
              <a:rPr lang="fr-FR" dirty="0" err="1" smtClean="0">
                <a:solidFill>
                  <a:srgbClr val="002060"/>
                </a:solidFill>
              </a:rPr>
              <a:t>gate</a:t>
            </a:r>
            <a:r>
              <a:rPr lang="fr-FR" dirty="0" smtClean="0">
                <a:solidFill>
                  <a:srgbClr val="002060"/>
                </a:solidFill>
              </a:rPr>
              <a:t> : </a:t>
            </a:r>
            <a:endParaRPr lang="fr-FR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69834" y="3642895"/>
                <a:ext cx="2835841" cy="726546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  <m:sup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 −</m:t>
                      </m:r>
                      <m:sSubSup>
                        <m:sSubSup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  <m:sup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bSup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=ℏ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𝐹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𝜋</m:t>
                          </m:r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</m:rad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34" y="3642895"/>
                <a:ext cx="2835841" cy="7265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209594" y="4434667"/>
            <a:ext cx="1765227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+ </a:t>
            </a:r>
            <a:r>
              <a:rPr lang="fr-FR" dirty="0" err="1" smtClean="0">
                <a:solidFill>
                  <a:srgbClr val="002060"/>
                </a:solidFill>
              </a:rPr>
              <a:t>electrostatics</a:t>
            </a:r>
            <a:r>
              <a:rPr lang="fr-FR" dirty="0" smtClean="0">
                <a:solidFill>
                  <a:srgbClr val="002060"/>
                </a:solidFill>
              </a:rPr>
              <a:t> : </a:t>
            </a:r>
            <a:endParaRPr lang="fr-FR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1983755" y="4369445"/>
                <a:ext cx="2320251" cy="645113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</m:den>
                      </m:f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𝑛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(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𝑥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755" y="4369445"/>
                <a:ext cx="2320251" cy="64511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6228184" y="3637554"/>
                <a:ext cx="2880320" cy="1224467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 : Fermi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velocity</a:t>
                </a:r>
                <a:endParaRPr lang="fr-FR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 :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areal</a:t>
                </a:r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gate</a:t>
                </a:r>
                <a:r>
                  <a:rPr lang="fr-FR" sz="1400" dirty="0">
                    <a:solidFill>
                      <a:srgbClr val="002060"/>
                    </a:solidFill>
                  </a:rPr>
                  <a:t> capacitance</a:t>
                </a:r>
              </a:p>
              <a:p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2060"/>
                        </a:solidFill>
                        <a:latin typeface="Cambria Math"/>
                      </a:rPr>
                      <m:t>𝑛</m:t>
                    </m:r>
                    <m:d>
                      <m:dPr>
                        <m:ctrlP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 : carrier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density</a:t>
                </a:r>
                <a:endParaRPr lang="fr-FR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𝑔</m:t>
                        </m:r>
                      </m:sub>
                      <m:sup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: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electrochemical</a:t>
                </a:r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potential</a:t>
                </a:r>
                <a:r>
                  <a:rPr lang="fr-FR" sz="1400" dirty="0">
                    <a:solidFill>
                      <a:srgbClr val="002060"/>
                    </a:solidFill>
                  </a:rPr>
                  <a:t> of the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gate</a:t>
                </a:r>
                <a:endParaRPr lang="fr-FR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637554"/>
                <a:ext cx="2880320" cy="1224467"/>
              </a:xfrm>
              <a:prstGeom prst="rect">
                <a:avLst/>
              </a:prstGeom>
              <a:blipFill rotWithShape="1">
                <a:blip r:embed="rId8"/>
                <a:stretch>
                  <a:fillRect l="-636" t="-498" b="-24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6228186" y="1635646"/>
                <a:ext cx="2304256" cy="530912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002060"/>
                        </a:solidFill>
                        <a:latin typeface="Cambria Math"/>
                      </a:rPr>
                      <m:t>𝜇</m:t>
                    </m:r>
                    <m:r>
                      <a:rPr lang="fr-FR" sz="1400" i="1" smtClean="0">
                        <a:solidFill>
                          <a:srgbClr val="002060"/>
                        </a:solidFill>
                        <a:latin typeface="Cambria Math"/>
                      </a:rPr>
                      <m:t>(0)</m:t>
                    </m:r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 :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low-bias</a:t>
                </a:r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mobility</a:t>
                </a:r>
                <a:endParaRPr lang="fr-FR" sz="1400" dirty="0">
                  <a:solidFill>
                    <a:srgbClr val="00206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sz="1400" i="1">
                            <a:solidFill>
                              <a:srgbClr val="002060"/>
                            </a:solidFill>
                            <a:latin typeface="Cambria Math"/>
                          </a:rPr>
                          <m:t>𝑂𝑃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rgbClr val="002060"/>
                    </a:solidFill>
                  </a:rPr>
                  <a:t> : saturation </a:t>
                </a:r>
                <a:r>
                  <a:rPr lang="fr-FR" sz="1400" dirty="0" err="1">
                    <a:solidFill>
                      <a:srgbClr val="002060"/>
                    </a:solidFill>
                  </a:rPr>
                  <a:t>field</a:t>
                </a:r>
                <a:endParaRPr lang="fr-FR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6" y="1635646"/>
                <a:ext cx="2304256" cy="530912"/>
              </a:xfrm>
              <a:prstGeom prst="rect">
                <a:avLst/>
              </a:prstGeom>
              <a:blipFill rotWithShape="1">
                <a:blip r:embed="rId9"/>
                <a:stretch>
                  <a:fillRect t="-1149" b="-91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7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DEB47D5-92D8-4753-BB33-71738CCA0A30}"/>
              </a:ext>
            </a:extLst>
          </p:cNvPr>
          <p:cNvSpPr txBox="1"/>
          <p:nvPr/>
        </p:nvSpPr>
        <p:spPr>
          <a:xfrm>
            <a:off x="-36512" y="32308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Toy-model of the Klein-collimation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1" y="594928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644008" y="536090"/>
            <a:ext cx="216024" cy="27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287526" y="626287"/>
                <a:ext cx="8676964" cy="1231106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sz="2000" dirty="0" smtClean="0">
                    <a:solidFill>
                      <a:srgbClr val="002060"/>
                    </a:solidFill>
                  </a:rPr>
                  <a:t>Pinchoff-free case : 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velocity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saturation (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OPs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) +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electronic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compressibility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+ </a:t>
                </a:r>
                <a:r>
                  <a:rPr lang="fr-FR" b="1" dirty="0" smtClean="0">
                    <a:solidFill>
                      <a:srgbClr val="002060"/>
                    </a:solidFill>
                  </a:rPr>
                  <a:t>doping gradients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in the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presence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of a local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gate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</a:t>
                </a:r>
              </a:p>
              <a:p>
                <a:endParaRPr lang="fr-FR" dirty="0">
                  <a:solidFill>
                    <a:srgbClr val="002060"/>
                  </a:solidFill>
                </a:endParaRPr>
              </a:p>
              <a:p>
                <a:r>
                  <a:rPr lang="fr-FR" dirty="0" err="1" smtClean="0">
                    <a:solidFill>
                      <a:srgbClr val="002060"/>
                    </a:solidFill>
                  </a:rPr>
                  <a:t>Pinchoff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case : constant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density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in the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channel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</a:t>
                </a:r>
                <a:r>
                  <a:rPr lang="fr-FR" dirty="0" smtClean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constant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solidFill>
                              <a:srgbClr val="002060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fr-FR" i="1" smtClean="0">
                            <a:solidFill>
                              <a:srgbClr val="002060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𝜇</m:t>
                        </m:r>
                      </m:e>
                      <m:sub>
                        <m:r>
                          <a:rPr lang="fr-FR" i="1" smtClean="0">
                            <a:solidFill>
                              <a:srgbClr val="002060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𝑐</m:t>
                        </m:r>
                      </m:sub>
                      <m:sup>
                        <m:r>
                          <a:rPr lang="fr-FR" i="1" smtClean="0">
                            <a:solidFill>
                              <a:srgbClr val="002060"/>
                            </a:solidFill>
                            <a:latin typeface="Cambria Math"/>
                            <a:sym typeface="Wingdings" panose="05000000000000000000" pitchFamily="2" charset="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fr-FR" dirty="0" smtClean="0">
                    <a:solidFill>
                      <a:srgbClr val="002060"/>
                    </a:solidFill>
                  </a:rPr>
                  <a:t> and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uniform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002060"/>
                        </a:solidFill>
                        <a:latin typeface="Cambria Math"/>
                      </a:rPr>
                      <m:t>𝐸</m:t>
                    </m:r>
                  </m:oMath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526" y="626287"/>
                <a:ext cx="8676964" cy="1231106"/>
              </a:xfrm>
              <a:prstGeom prst="rect">
                <a:avLst/>
              </a:prstGeom>
              <a:blipFill rotWithShape="1">
                <a:blip r:embed="rId3"/>
                <a:stretch>
                  <a:fillRect l="-702" t="-2475" b="-69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2771804" y="2098964"/>
                <a:ext cx="2456249" cy="917367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𝐽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𝜇</m:t>
                          </m:r>
                          <m:d>
                            <m:dPr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d>
                        </m:num>
                        <m:den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1+</m:t>
                          </m:r>
                          <m:f>
                            <m:fPr>
                              <m:ctrlPr>
                                <a:rPr lang="fr-FR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𝜕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fr-FR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i="1" smtClean="0">
                                          <a:solidFill>
                                            <a:srgbClr val="002060"/>
                                          </a:solidFill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fr-FR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fr-FR" i="1" smtClean="0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𝑂𝑃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𝑛</m:t>
                      </m:r>
                      <m:r>
                        <a:rPr lang="fr-FR" i="1" smtClean="0">
                          <a:solidFill>
                            <a:srgbClr val="002060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𝜕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4" y="2098964"/>
                <a:ext cx="2456249" cy="91736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2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1075" y="1195102"/>
                <a:ext cx="9073008" cy="1229496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𝑒𝐸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FR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𝑒𝐸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den>
                        </m:f>
                      </m:e>
                    </m:rad>
                    <m:r>
                      <a:rPr lang="fr-FR" i="1">
                        <a:latin typeface="Cambria Math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fr-FR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fr-FR" i="1">
                            <a:latin typeface="Cambria Math"/>
                          </a:rPr>
                          <m:t>𝑛</m:t>
                        </m:r>
                        <m:r>
                          <a:rPr lang="fr-FR" i="1">
                            <a:latin typeface="Cambria Math"/>
                          </a:rPr>
                          <m:t> ≥1</m:t>
                        </m:r>
                      </m:sub>
                      <m:sup/>
                      <m:e>
                        <m:f>
                          <m:fPr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𝜋</m:t>
                                </m:r>
                                <m:f>
                                  <m:f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i="1">
                                        <a:latin typeface="Cambria Math"/>
                                      </a:rPr>
                                      <m:t>𝐸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fr-FR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f>
                                  <m:fPr>
                                    <m:type m:val="lin"/>
                                    <m:ctrlPr>
                                      <a:rPr lang="fr-FR" i="1" smtClean="0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nary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fr-FR" i="1">
                            <a:latin typeface="Cambria Math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fr-FR" dirty="0"/>
                  <a:t>	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fr-FR" i="1"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i="1">
                        <a:latin typeface="Cambria Math"/>
                      </a:rPr>
                      <m:t>=</m:t>
                    </m:r>
                    <m:r>
                      <a:rPr lang="fr-FR" b="0" i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dirty="0"/>
                  <a:t>	</a:t>
                </a:r>
              </a:p>
              <a:p>
                <a:r>
                  <a:rPr lang="fr-FR" dirty="0"/>
                  <a:t>        </a:t>
                </a:r>
                <a:endParaRPr lang="fr-FR" sz="1400" dirty="0"/>
              </a:p>
              <a:p>
                <a:r>
                  <a:rPr lang="sv-SE" sz="1400" dirty="0"/>
                  <a:t>	</a:t>
                </a: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5" y="1195102"/>
                <a:ext cx="9073008" cy="122949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3328" y="13151"/>
                <a:ext cx="9108503" cy="1323431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de-DE" sz="2800" b="1" dirty="0">
                    <a:solidFill>
                      <a:srgbClr val="002060"/>
                    </a:solidFill>
                  </a:rPr>
                  <a:t>2d-Schwinger in </a:t>
                </a:r>
                <a:r>
                  <a:rPr lang="de-DE" sz="2800" b="1" dirty="0" err="1">
                    <a:solidFill>
                      <a:srgbClr val="002060"/>
                    </a:solidFill>
                  </a:rPr>
                  <a:t>gapless</a:t>
                </a:r>
                <a:r>
                  <a:rPr lang="de-DE" sz="2800" b="1" dirty="0">
                    <a:solidFill>
                      <a:srgbClr val="002060"/>
                    </a:solidFill>
                  </a:rPr>
                  <a:t> neutral 2d-graphene </a:t>
                </a:r>
                <a:endParaRPr lang="fr-FR" sz="2800" b="1" dirty="0" smtClean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8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r-FR" sz="28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sub>
                      </m:sSub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fr-FR" sz="28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fr-FR" sz="2800" b="1" dirty="0">
                  <a:solidFill>
                    <a:srgbClr val="00206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𝒄</m:t>
                    </m:r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 and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electron-hole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symmetry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endParaRPr lang="fr-FR" sz="2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8" y="13151"/>
                <a:ext cx="9108503" cy="1323431"/>
              </a:xfrm>
              <a:prstGeom prst="rect">
                <a:avLst/>
              </a:prstGeom>
              <a:blipFill rotWithShape="1">
                <a:blip r:embed="rId4"/>
                <a:stretch>
                  <a:fillRect t="-4147" b="-96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/>
          <p:cNvSpPr txBox="1"/>
          <p:nvPr/>
        </p:nvSpPr>
        <p:spPr>
          <a:xfrm>
            <a:off x="6372202" y="1563641"/>
            <a:ext cx="2232248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sv-SE" sz="1100" dirty="0"/>
              <a:t>Dora-Moessner, PRB (2010), Katsnelson-Volovik, ZhETF (2012),...</a:t>
            </a:r>
            <a:endParaRPr lang="fr-FR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51520" y="2211710"/>
                <a:ext cx="8496944" cy="16945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2060"/>
                    </a:solidFill>
                    <a:latin typeface="Cambria Math"/>
                  </a:rPr>
                  <a:t>BUT</a:t>
                </a:r>
              </a:p>
              <a:p>
                <a:pPr marL="342866" indent="-342866">
                  <a:buFont typeface="Arial" panose="020B0604020202020204" pitchFamily="34" charset="0"/>
                  <a:buChar char="•"/>
                </a:pPr>
                <a:endParaRPr lang="fr-FR" b="1" i="1" dirty="0">
                  <a:solidFill>
                    <a:srgbClr val="002060"/>
                  </a:solidFill>
                  <a:latin typeface="Cambria Math"/>
                </a:endParaRPr>
              </a:p>
              <a:p>
                <a:pPr marL="342866" indent="-342866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f>
                          <m:fPr>
                            <m:type m:val="lin"/>
                            <m:ctrlP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sup>
                    </m:sSup>
                    <m:r>
                      <a:rPr lang="fr-F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b="1" dirty="0" err="1">
                    <a:solidFill>
                      <a:srgbClr val="002060"/>
                    </a:solidFill>
                  </a:rPr>
                  <a:t>law</a:t>
                </a:r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is</a:t>
                </a:r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similar</a:t>
                </a:r>
                <a:r>
                  <a:rPr lang="fr-FR" b="1" dirty="0">
                    <a:solidFill>
                      <a:srgbClr val="002060"/>
                    </a:solidFill>
                  </a:rPr>
                  <a:t> to Zener tunneling	</a:t>
                </a:r>
                <a:r>
                  <a:rPr lang="sv-SE" sz="1100" dirty="0"/>
                  <a:t>                  Vandecasteele et al., PRB (2010)</a:t>
                </a:r>
              </a:p>
              <a:p>
                <a:r>
                  <a:rPr lang="sv-SE" sz="1100" dirty="0"/>
                  <a:t>						</a:t>
                </a:r>
                <a:endParaRPr lang="fr-FR" b="1" dirty="0">
                  <a:solidFill>
                    <a:srgbClr val="002060"/>
                  </a:solidFill>
                </a:endParaRPr>
              </a:p>
              <a:p>
                <a:pPr marL="342866" indent="-342866">
                  <a:buFont typeface="Arial" panose="020B0604020202020204" pitchFamily="34" charset="0"/>
                  <a:buChar char="•"/>
                </a:pPr>
                <a:r>
                  <a:rPr lang="fr-FR" b="1" dirty="0">
                    <a:solidFill>
                      <a:srgbClr val="002060"/>
                    </a:solidFill>
                  </a:rPr>
                  <a:t>Electric-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field</a:t>
                </a:r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induces</a:t>
                </a:r>
                <a:r>
                  <a:rPr lang="fr-FR" b="1" dirty="0">
                    <a:solidFill>
                      <a:srgbClr val="002060"/>
                    </a:solidFill>
                  </a:rPr>
                  <a:t> doping-gradient, p-n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junction</a:t>
                </a:r>
                <a:r>
                  <a:rPr lang="fr-FR" b="1" dirty="0">
                    <a:solidFill>
                      <a:srgbClr val="002060"/>
                    </a:solidFill>
                  </a:rPr>
                  <a:t>, and 1d-collimation 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….</a:t>
                </a:r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211710"/>
                <a:ext cx="8496944" cy="1694503"/>
              </a:xfrm>
              <a:prstGeom prst="rect">
                <a:avLst/>
              </a:prstGeom>
              <a:blipFill rotWithShape="1">
                <a:blip r:embed="rId5"/>
                <a:stretch>
                  <a:fillRect l="-430" t="-2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D:\Users\Etudiant\Documents\These_Aurélien\Talk_Jussieu_QMT\Science_final_4k_compositeMatte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631" y="483518"/>
            <a:ext cx="1800200" cy="10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7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DEB47D5-92D8-4753-BB33-71738CCA0A30}"/>
              </a:ext>
            </a:extLst>
          </p:cNvPr>
          <p:cNvSpPr txBox="1"/>
          <p:nvPr/>
        </p:nvSpPr>
        <p:spPr>
          <a:xfrm>
            <a:off x="-36512" y="32308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Toy-model of the </a:t>
            </a:r>
            <a:r>
              <a:rPr lang="fr-FR" sz="2800" b="1" dirty="0" err="1" smtClean="0">
                <a:solidFill>
                  <a:srgbClr val="002060"/>
                </a:solidFill>
              </a:rPr>
              <a:t>semi-metallic</a:t>
            </a:r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err="1" smtClean="0">
                <a:solidFill>
                  <a:srgbClr val="002060"/>
                </a:solidFill>
              </a:rPr>
              <a:t>pinchoff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1" y="594928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4644008" y="536090"/>
            <a:ext cx="216024" cy="27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9582"/>
            <a:ext cx="7197278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1131592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572001" y="1131592"/>
            <a:ext cx="18002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39553" y="4083919"/>
            <a:ext cx="7920880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002060"/>
                </a:solidFill>
              </a:rPr>
              <a:t>Estimate</a:t>
            </a:r>
            <a:r>
              <a:rPr lang="fr-FR" dirty="0" smtClean="0">
                <a:solidFill>
                  <a:srgbClr val="002060"/>
                </a:solidFill>
              </a:rPr>
              <a:t> of the voltage drop in the </a:t>
            </a:r>
            <a:r>
              <a:rPr lang="fr-FR" dirty="0" err="1" smtClean="0">
                <a:solidFill>
                  <a:srgbClr val="002060"/>
                </a:solidFill>
              </a:rPr>
              <a:t>channel</a:t>
            </a:r>
            <a:r>
              <a:rPr lang="fr-FR" dirty="0" smtClean="0">
                <a:solidFill>
                  <a:srgbClr val="002060"/>
                </a:solidFill>
              </a:rPr>
              <a:t> / in the </a:t>
            </a:r>
            <a:r>
              <a:rPr lang="fr-FR" dirty="0" err="1" smtClean="0">
                <a:solidFill>
                  <a:srgbClr val="002060"/>
                </a:solidFill>
              </a:rPr>
              <a:t>pinchoff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junction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55576" y="536090"/>
            <a:ext cx="7704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</a:rPr>
              <a:t>Local drift-diffusion model : </a:t>
            </a:r>
            <a:r>
              <a:rPr lang="fr-FR" dirty="0" err="1" smtClean="0">
                <a:solidFill>
                  <a:srgbClr val="002060"/>
                </a:solidFill>
              </a:rPr>
              <a:t>velocity</a:t>
            </a:r>
            <a:r>
              <a:rPr lang="fr-FR" dirty="0" smtClean="0">
                <a:solidFill>
                  <a:srgbClr val="002060"/>
                </a:solidFill>
              </a:rPr>
              <a:t> saturation + </a:t>
            </a:r>
            <a:r>
              <a:rPr lang="fr-FR" dirty="0" err="1" smtClean="0">
                <a:solidFill>
                  <a:srgbClr val="002060"/>
                </a:solidFill>
              </a:rPr>
              <a:t>electronic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compressibility</a:t>
            </a:r>
            <a:r>
              <a:rPr lang="fr-FR" dirty="0" smtClean="0">
                <a:solidFill>
                  <a:srgbClr val="002060"/>
                </a:solidFill>
              </a:rPr>
              <a:t> + doping gradients </a:t>
            </a:r>
            <a:r>
              <a:rPr lang="fr-FR" dirty="0" err="1" smtClean="0">
                <a:solidFill>
                  <a:srgbClr val="002060"/>
                </a:solidFill>
              </a:rPr>
              <a:t>with</a:t>
            </a:r>
            <a:r>
              <a:rPr lang="fr-FR" dirty="0" smtClean="0">
                <a:solidFill>
                  <a:srgbClr val="002060"/>
                </a:solidFill>
              </a:rPr>
              <a:t> a local </a:t>
            </a:r>
            <a:r>
              <a:rPr lang="fr-FR" dirty="0" err="1" smtClean="0">
                <a:solidFill>
                  <a:srgbClr val="002060"/>
                </a:solidFill>
              </a:rPr>
              <a:t>gate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4" y="32308"/>
            <a:ext cx="9143999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Zener </a:t>
            </a:r>
            <a:r>
              <a:rPr lang="fr-FR" sz="2800" b="1" dirty="0" err="1">
                <a:solidFill>
                  <a:srgbClr val="002060"/>
                </a:solidFill>
              </a:rPr>
              <a:t>instability</a:t>
            </a:r>
            <a:r>
              <a:rPr lang="fr-FR" sz="2800" b="1" dirty="0">
                <a:solidFill>
                  <a:srgbClr val="002060"/>
                </a:solidFill>
              </a:rPr>
              <a:t> : flicker-noise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D0C41FC-3238-46E0-8035-D9DFCA903F24}"/>
              </a:ext>
            </a:extLst>
          </p:cNvPr>
          <p:cNvSpPr/>
          <p:nvPr/>
        </p:nvSpPr>
        <p:spPr>
          <a:xfrm rot="16200000">
            <a:off x="-5551" y="2962748"/>
            <a:ext cx="1234227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8B317ED4-66BD-4D3E-93CE-66064B1DE960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0" y="699942"/>
            <a:ext cx="4811602" cy="3600000"/>
            <a:chOff x="107504" y="968971"/>
            <a:chExt cx="4387390" cy="328260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1BBA68F-B314-4716-9AF5-67CB4A2822B9}"/>
                </a:ext>
              </a:extLst>
            </p:cNvPr>
            <p:cNvSpPr/>
            <p:nvPr/>
          </p:nvSpPr>
          <p:spPr>
            <a:xfrm>
              <a:off x="179512" y="1818869"/>
              <a:ext cx="216024" cy="896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xmlns="" id="{9A1B2C30-F5F8-4BB1-93B6-6AB2FF44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504" y="968971"/>
              <a:ext cx="4387390" cy="3282607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78741993-9C06-4954-9D32-A3B7CAF87F8A}"/>
                </a:ext>
              </a:extLst>
            </p:cNvPr>
            <p:cNvSpPr/>
            <p:nvPr/>
          </p:nvSpPr>
          <p:spPr>
            <a:xfrm>
              <a:off x="683568" y="1136631"/>
              <a:ext cx="1728192" cy="1939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E374DE4F-99DD-4340-A488-E2B1B1358FDA}"/>
                </a:ext>
              </a:extLst>
            </p:cNvPr>
            <p:cNvSpPr/>
            <p:nvPr/>
          </p:nvSpPr>
          <p:spPr>
            <a:xfrm>
              <a:off x="827584" y="1136631"/>
              <a:ext cx="1728192" cy="1723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216493C0-C41C-448C-8E1D-4F93721E354E}"/>
                </a:ext>
              </a:extLst>
            </p:cNvPr>
            <p:cNvSpPr/>
            <p:nvPr/>
          </p:nvSpPr>
          <p:spPr>
            <a:xfrm>
              <a:off x="3275856" y="1177894"/>
              <a:ext cx="100811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xmlns="" id="{900DAAFF-BD24-451D-A4AB-F17FAE7478D8}"/>
                    </a:ext>
                  </a:extLst>
                </p:cNvPr>
                <p:cNvSpPr txBox="1"/>
                <p:nvPr/>
              </p:nvSpPr>
              <p:spPr>
                <a:xfrm>
                  <a:off x="617314" y="1165785"/>
                  <a:ext cx="1853930" cy="7276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0070C0"/>
                      </a:solidFill>
                    </a:rPr>
                    <a:t>Klein collimation </a:t>
                  </a:r>
                  <a:r>
                    <a:rPr lang="fr-FR" sz="1600" b="1" dirty="0" err="1">
                      <a:solidFill>
                        <a:srgbClr val="0070C0"/>
                      </a:solidFill>
                    </a:rPr>
                    <a:t>field</a:t>
                  </a:r>
                  <a:endParaRPr lang="fr-FR" sz="1600" b="1" dirty="0">
                    <a:solidFill>
                      <a:srgbClr val="0070C0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𝚲</m:t>
                            </m:r>
                          </m:den>
                        </m:f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sSup>
                          <m:sSupPr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</m:sup>
                        </m:sSup>
                        <m:r>
                          <a:rPr lang="fr-FR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type m:val="lin"/>
                            <m:ctrlP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r>
                              <a:rPr lang="fr-FR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oMath>
                    </m:oMathPara>
                  </a14:m>
                  <a:endParaRPr lang="fr-FR" sz="16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900DAAFF-BD24-451D-A4AB-F17FAE747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315" y="1165785"/>
                  <a:ext cx="1853930" cy="727622"/>
                </a:xfrm>
                <a:prstGeom prst="rect">
                  <a:avLst/>
                </a:prstGeom>
                <a:blipFill>
                  <a:blip r:embed="rId4"/>
                  <a:stretch>
                    <a:fillRect l="-1497" t="-2290" r="-5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xmlns="" id="{D77BFA0B-D43D-4B1F-9C45-8E2C227022D5}"/>
                    </a:ext>
                  </a:extLst>
                </p:cNvPr>
                <p:cNvSpPr txBox="1"/>
                <p:nvPr/>
              </p:nvSpPr>
              <p:spPr>
                <a:xfrm>
                  <a:off x="2718828" y="1165785"/>
                  <a:ext cx="1392159" cy="7276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00B050"/>
                      </a:solidFill>
                    </a:rPr>
                    <a:t>Bulk Zener </a:t>
                  </a:r>
                  <a:r>
                    <a:rPr lang="fr-FR" sz="1600" b="1" dirty="0" err="1">
                      <a:solidFill>
                        <a:srgbClr val="00B050"/>
                      </a:solidFill>
                    </a:rPr>
                    <a:t>field</a:t>
                  </a:r>
                  <a:endParaRPr lang="fr-FR" sz="1600" b="1" dirty="0">
                    <a:solidFill>
                      <a:srgbClr val="00B050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den>
                        </m:f>
                        <m:r>
                          <a:rPr lang="fr-FR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p>
                          <m:sSupPr>
                            <m:ctrlP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</m:sup>
                        </m:sSup>
                        <m:r>
                          <a:rPr lang="fr-FR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type m:val="lin"/>
                            <m:ctrlP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r>
                              <a:rPr lang="fr-FR" sz="16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𝒎</m:t>
                            </m:r>
                          </m:den>
                        </m:f>
                      </m:oMath>
                    </m:oMathPara>
                  </a14:m>
                  <a:endParaRPr lang="fr-FR" sz="1600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ZoneTexte 35">
                  <a:extLst>
                    <a:ext uri="{FF2B5EF4-FFF2-40B4-BE49-F238E27FC236}">
                      <a16:creationId xmlns:a16="http://schemas.microsoft.com/office/drawing/2014/main" id="{D77BFA0B-D43D-4B1F-9C45-8E2C22702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9850" y="1165785"/>
                  <a:ext cx="1390113" cy="727622"/>
                </a:xfrm>
                <a:prstGeom prst="rect">
                  <a:avLst/>
                </a:prstGeom>
                <a:blipFill>
                  <a:blip r:embed="rId5"/>
                  <a:stretch>
                    <a:fillRect l="-1200" t="-2290" r="-1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xmlns="" id="{01EA24A6-41A0-4FD0-B2E5-92D14BA706A0}"/>
              </a:ext>
            </a:extLst>
          </p:cNvPr>
          <p:cNvCxnSpPr>
            <a:cxnSpLocks/>
          </p:cNvCxnSpPr>
          <p:nvPr/>
        </p:nvCxnSpPr>
        <p:spPr>
          <a:xfrm flipV="1">
            <a:off x="2843808" y="883817"/>
            <a:ext cx="0" cy="2840065"/>
          </a:xfrm>
          <a:prstGeom prst="straightConnector1">
            <a:avLst/>
          </a:prstGeom>
          <a:ln w="9525">
            <a:solidFill>
              <a:srgbClr val="00B05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7ED47DE-AD33-4E1C-8166-00E5C9A170CF}"/>
              </a:ext>
            </a:extLst>
          </p:cNvPr>
          <p:cNvSpPr/>
          <p:nvPr/>
        </p:nvSpPr>
        <p:spPr>
          <a:xfrm>
            <a:off x="179519" y="4371954"/>
            <a:ext cx="8712963" cy="461665"/>
          </a:xfrm>
          <a:prstGeom prst="rect">
            <a:avLst/>
          </a:prstGeom>
          <a:ln w="19050">
            <a:noFill/>
          </a:ln>
        </p:spPr>
        <p:txBody>
          <a:bodyPr wrap="square" lIns="91432" tIns="45716" rIns="91432" bIns="45716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A </a:t>
            </a:r>
            <a:r>
              <a:rPr lang="fr-FR" sz="2400" b="1" dirty="0" err="1">
                <a:solidFill>
                  <a:srgbClr val="002060"/>
                </a:solidFill>
              </a:rPr>
              <a:t>huge</a:t>
            </a:r>
            <a:r>
              <a:rPr lang="fr-FR" sz="2400" b="1" dirty="0">
                <a:solidFill>
                  <a:srgbClr val="002060"/>
                </a:solidFill>
              </a:rPr>
              <a:t> noise </a:t>
            </a:r>
            <a:r>
              <a:rPr lang="fr-FR" sz="2400" b="1" dirty="0" err="1">
                <a:solidFill>
                  <a:srgbClr val="002060"/>
                </a:solidFill>
              </a:rPr>
              <a:t>signals</a:t>
            </a:r>
            <a:r>
              <a:rPr lang="fr-FR" sz="2400" b="1" dirty="0">
                <a:solidFill>
                  <a:srgbClr val="002060"/>
                </a:solidFill>
              </a:rPr>
              <a:t> the destruction of the collimation </a:t>
            </a:r>
            <a:r>
              <a:rPr lang="fr-FR" sz="2400" b="1" dirty="0" err="1">
                <a:solidFill>
                  <a:srgbClr val="002060"/>
                </a:solidFill>
              </a:rPr>
              <a:t>junction</a:t>
            </a:r>
            <a:endParaRPr lang="fr-FR" sz="2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E4E5A87-E1B9-4DF3-8AE8-F51C4E7C9C18}"/>
                  </a:ext>
                </a:extLst>
              </p:cNvPr>
              <p:cNvSpPr/>
              <p:nvPr/>
            </p:nvSpPr>
            <p:spPr>
              <a:xfrm>
                <a:off x="5128360" y="1862822"/>
                <a:ext cx="3908138" cy="668901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r>
                  <a:rPr lang="fr-FR" dirty="0" smtClean="0">
                    <a:solidFill>
                      <a:srgbClr val="00B050"/>
                    </a:solidFill>
                  </a:rPr>
                  <a:t>Zener </a:t>
                </a:r>
                <a:r>
                  <a:rPr lang="fr-FR" dirty="0" err="1">
                    <a:solidFill>
                      <a:srgbClr val="00B050"/>
                    </a:solidFill>
                  </a:rPr>
                  <a:t>instability</a:t>
                </a:r>
                <a:r>
                  <a:rPr lang="fr-FR" dirty="0">
                    <a:solidFill>
                      <a:srgbClr val="00B050"/>
                    </a:solidFill>
                  </a:rPr>
                  <a:t> </a:t>
                </a:r>
                <a:r>
                  <a:rPr lang="fr-FR" dirty="0" err="1">
                    <a:solidFill>
                      <a:srgbClr val="00B050"/>
                    </a:solidFill>
                  </a:rPr>
                  <a:t>is</a:t>
                </a:r>
                <a:r>
                  <a:rPr lang="fr-FR" dirty="0">
                    <a:solidFill>
                      <a:srgbClr val="00B050"/>
                    </a:solidFill>
                  </a:rPr>
                  <a:t> </a:t>
                </a:r>
                <a:r>
                  <a:rPr lang="fr-FR" dirty="0" err="1">
                    <a:solidFill>
                      <a:srgbClr val="00B050"/>
                    </a:solidFill>
                  </a:rPr>
                  <a:t>pushed</a:t>
                </a:r>
                <a:r>
                  <a:rPr lang="fr-FR" dirty="0">
                    <a:solidFill>
                      <a:srgbClr val="00B050"/>
                    </a:solidFill>
                  </a:rPr>
                  <a:t> to large</a:t>
                </a:r>
              </a:p>
              <a:p>
                <a:r>
                  <a:rPr lang="fr-FR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fr-FR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>
                    <a:solidFill>
                      <a:srgbClr val="00B050"/>
                    </a:solidFill>
                  </a:rPr>
                  <a:t> in long (</a:t>
                </a:r>
                <a14:m>
                  <m:oMath xmlns:m="http://schemas.openxmlformats.org/officeDocument/2006/math"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≥10 µ</m:t>
                    </m:r>
                    <m:r>
                      <a:rPr lang="fr-FR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FR" b="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) </a:t>
                </a:r>
                <a:r>
                  <a:rPr lang="fr-FR" b="0" dirty="0" err="1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devices</a:t>
                </a:r>
                <a:r>
                  <a:rPr lang="fr-FR" b="0" dirty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fr-FR" b="0" dirty="0" smtClean="0">
                    <a:solidFill>
                      <a:srgbClr val="00B050"/>
                    </a:solidFill>
                    <a:ea typeface="Cambria Math" panose="02040503050406030204" pitchFamily="18" charset="0"/>
                  </a:rPr>
                  <a:t> </a:t>
                </a:r>
                <a:endParaRPr lang="fr-FR" b="0" dirty="0">
                  <a:solidFill>
                    <a:srgbClr val="00B05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E4E5A87-E1B9-4DF3-8AE8-F51C4E7C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360" y="1862822"/>
                <a:ext cx="3908138" cy="668901"/>
              </a:xfrm>
              <a:prstGeom prst="rect">
                <a:avLst/>
              </a:prstGeom>
              <a:blipFill rotWithShape="1">
                <a:blip r:embed="rId6"/>
                <a:stretch>
                  <a:fillRect l="-1248" t="-4587" b="-119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5508104" y="1325393"/>
                <a:ext cx="1090298" cy="39190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𝑍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∝</m:t>
                      </m:r>
                      <m:r>
                        <a:rPr lang="fr-FR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𝐿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325393"/>
                <a:ext cx="1090298" cy="391902"/>
              </a:xfrm>
              <a:prstGeom prst="rect">
                <a:avLst/>
              </a:prstGeom>
              <a:blipFill rotWithShape="1">
                <a:blip r:embed="rId7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914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141481"/>
            <a:ext cx="777686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Evidence of </a:t>
            </a:r>
            <a:r>
              <a:rPr lang="fr-FR" sz="2800" b="1" dirty="0" err="1">
                <a:solidFill>
                  <a:srgbClr val="002060"/>
                </a:solidFill>
              </a:rPr>
              <a:t>mesoscopic</a:t>
            </a:r>
            <a:r>
              <a:rPr lang="fr-FR" sz="2800" b="1" dirty="0">
                <a:solidFill>
                  <a:srgbClr val="002060"/>
                </a:solidFill>
              </a:rPr>
              <a:t> Klein-Schwinger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302204" y="3795886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56004"/>
            <a:ext cx="4662000" cy="357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A4F7AC3-1FCE-48C2-9E43-A77CEA109E95}"/>
                  </a:ext>
                </a:extLst>
              </p:cNvPr>
              <p:cNvSpPr/>
              <p:nvPr/>
            </p:nvSpPr>
            <p:spPr>
              <a:xfrm>
                <a:off x="5022000" y="1822840"/>
                <a:ext cx="3240360" cy="5951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𝑳𝒏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𝑽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lin"/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𝑺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num>
                            <m:den>
                              <m:sSup>
                                <m:sSupPr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𝝅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𝑽</m:t>
                                          </m:r>
                                        </m:e>
                                        <m:sub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fr-FR" sz="1400" b="1" dirty="0">
                  <a:solidFill>
                    <a:srgbClr val="0099CC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A4F7AC3-1FCE-48C2-9E43-A77CEA109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00" y="1822840"/>
                <a:ext cx="3240360" cy="5951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/>
          <p:cNvCxnSpPr/>
          <p:nvPr/>
        </p:nvCxnSpPr>
        <p:spPr>
          <a:xfrm flipV="1">
            <a:off x="3635896" y="2894520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410678" y="3426556"/>
                <a:ext cx="450443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678" y="3426556"/>
                <a:ext cx="45044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5269302" y="3167022"/>
                <a:ext cx="1208023" cy="39190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u="sng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u="sng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u="sng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b="0" i="1" u="sng" smtClean="0">
                          <a:solidFill>
                            <a:srgbClr val="FF0000"/>
                          </a:solidFill>
                          <a:latin typeface="Cambria Math"/>
                        </a:rPr>
                        <m:t>=3</m:t>
                      </m:r>
                      <m:r>
                        <a:rPr lang="fr-FR" b="0" i="1" u="sng" smtClean="0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  <m:r>
                        <a:rPr lang="fr-FR" b="0" i="1" u="sng" smtClean="0">
                          <a:solidFill>
                            <a:srgbClr val="FF0000"/>
                          </a:solidFill>
                          <a:latin typeface="Cambria Math"/>
                        </a:rPr>
                        <m:t> : </m:t>
                      </m:r>
                    </m:oMath>
                  </m:oMathPara>
                </a14:m>
                <a:endParaRPr lang="fr-FR" b="0" u="sng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02" y="3167022"/>
                <a:ext cx="1208023" cy="391902"/>
              </a:xfrm>
              <a:prstGeom prst="rect">
                <a:avLst/>
              </a:prstGeom>
              <a:blipFill rotWithShape="1"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5269364" y="3538587"/>
                <a:ext cx="120795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=4.2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64" y="3538587"/>
                <a:ext cx="120795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7100465" y="3561982"/>
                <a:ext cx="111645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Λ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h𝐵𝑁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465" y="3561982"/>
                <a:ext cx="111645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613027" y="4013569"/>
                <a:ext cx="1675780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~5. 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027" y="4013569"/>
                <a:ext cx="167578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7380316" y="4011886"/>
                <a:ext cx="186377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∼0.2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𝑒𝑉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6" y="4011886"/>
                <a:ext cx="1863779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6473489" y="3549103"/>
            <a:ext cx="591829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and 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860033" y="4227934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236297" y="4043269"/>
            <a:ext cx="252016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,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012161" y="843559"/>
                <a:ext cx="1225785" cy="369332"/>
              </a:xfrm>
              <a:prstGeom prst="rect">
                <a:avLst/>
              </a:prstGeom>
            </p:spPr>
            <p:txBody>
              <a:bodyPr wrap="none" lIns="91432" tIns="45716" rIns="91432" bIns="45716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𝐆</m:t>
                    </m:r>
                    <m:r>
                      <a:rPr lang="fr-FR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1" y="843559"/>
                <a:ext cx="1225785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104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A143-8388-4BED-874B-553F76EBB1C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568" y="141481"/>
            <a:ext cx="777686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Evidence of </a:t>
            </a:r>
            <a:r>
              <a:rPr lang="fr-FR" sz="2800" b="1" dirty="0" err="1">
                <a:solidFill>
                  <a:srgbClr val="002060"/>
                </a:solidFill>
              </a:rPr>
              <a:t>mesoscopic</a:t>
            </a:r>
            <a:r>
              <a:rPr lang="fr-FR" sz="2800" b="1" dirty="0">
                <a:solidFill>
                  <a:srgbClr val="002060"/>
                </a:solidFill>
              </a:rPr>
              <a:t> Klein-Schwinger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81887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302204" y="3795886"/>
            <a:ext cx="541604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56004"/>
            <a:ext cx="4662000" cy="3574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7A4F7AC3-1FCE-48C2-9E43-A77CEA109E95}"/>
                  </a:ext>
                </a:extLst>
              </p:cNvPr>
              <p:cNvSpPr/>
              <p:nvPr/>
            </p:nvSpPr>
            <p:spPr>
              <a:xfrm>
                <a:off x="5022000" y="1822840"/>
                <a:ext cx="3240360" cy="5951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𝑳𝒏</m:t>
                          </m:r>
                          <m:d>
                            <m:d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𝒆</m:t>
                                      </m:r>
                                    </m:e>
                                    <m:sup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𝑽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400" b="1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/>
                                                </a:rPr>
                                                <m:t>𝑺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𝑽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f>
                                <m:fPr>
                                  <m:type m:val="lin"/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𝝅</m:t>
                                      </m:r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𝑺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den>
                              </m:f>
                            </m:num>
                            <m:den>
                              <m:sSup>
                                <m:sSupPr>
                                  <m:ctrlP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p>
                                  <m:r>
                                    <a:rPr lang="fr-FR" sz="1400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𝝅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𝑽</m:t>
                                          </m:r>
                                        </m:e>
                                        <m:sub>
                                          <m:r>
                                            <a:rPr lang="fr-FR" sz="14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𝑺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sz="14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14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fr-FR" sz="1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den>
                      </m:f>
                    </m:oMath>
                  </m:oMathPara>
                </a14:m>
                <a:endParaRPr lang="fr-FR" sz="1400" b="1" dirty="0">
                  <a:solidFill>
                    <a:srgbClr val="0099CC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A4F7AC3-1FCE-48C2-9E43-A77CEA109E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000" y="1822840"/>
                <a:ext cx="3240360" cy="5951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cteur droit avec flèche 8"/>
          <p:cNvCxnSpPr/>
          <p:nvPr/>
        </p:nvCxnSpPr>
        <p:spPr>
          <a:xfrm flipV="1">
            <a:off x="3635896" y="2894520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410678" y="3426556"/>
                <a:ext cx="450443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678" y="3426556"/>
                <a:ext cx="45044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5269302" y="3167022"/>
                <a:ext cx="1208023" cy="39190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u="sng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u="sng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u="sng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fr-FR" b="0" i="1" u="sng" smtClean="0">
                          <a:solidFill>
                            <a:srgbClr val="FF0000"/>
                          </a:solidFill>
                          <a:latin typeface="Cambria Math"/>
                        </a:rPr>
                        <m:t>=3</m:t>
                      </m:r>
                      <m:r>
                        <a:rPr lang="fr-FR" b="0" i="1" u="sng" smtClean="0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  <m:r>
                        <a:rPr lang="fr-FR" b="0" i="1" u="sng" smtClean="0">
                          <a:solidFill>
                            <a:srgbClr val="FF0000"/>
                          </a:solidFill>
                          <a:latin typeface="Cambria Math"/>
                        </a:rPr>
                        <m:t> : </m:t>
                      </m:r>
                    </m:oMath>
                  </m:oMathPara>
                </a14:m>
                <a:endParaRPr lang="fr-FR" b="0" u="sng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02" y="3167022"/>
                <a:ext cx="1208023" cy="391902"/>
              </a:xfrm>
              <a:prstGeom prst="rect">
                <a:avLst/>
              </a:prstGeom>
              <a:blipFill rotWithShape="1"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5269364" y="3538587"/>
                <a:ext cx="120795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=4.2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364" y="3538587"/>
                <a:ext cx="120795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7100465" y="3561982"/>
                <a:ext cx="111645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Λ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h𝐵𝑁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0465" y="3561982"/>
                <a:ext cx="111645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/>
              <p:cNvSpPr txBox="1"/>
              <p:nvPr/>
            </p:nvSpPr>
            <p:spPr>
              <a:xfrm>
                <a:off x="5613027" y="4013569"/>
                <a:ext cx="1675780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~5. 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𝑉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/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027" y="4013569"/>
                <a:ext cx="1675780" cy="369332"/>
              </a:xfrm>
              <a:prstGeom prst="rect">
                <a:avLst/>
              </a:prstGeom>
              <a:blipFill rotWithShape="1">
                <a:blip r:embed="rId9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7380316" y="4011886"/>
                <a:ext cx="186377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Δ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∼0.2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𝑒𝑉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316" y="4011886"/>
                <a:ext cx="1863779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6473489" y="3549103"/>
            <a:ext cx="591829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and 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860033" y="4227934"/>
            <a:ext cx="72008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236297" y="4043269"/>
            <a:ext cx="252016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,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012161" y="843559"/>
                <a:ext cx="1225785" cy="369332"/>
              </a:xfrm>
              <a:prstGeom prst="rect">
                <a:avLst/>
              </a:prstGeom>
            </p:spPr>
            <p:txBody>
              <a:bodyPr wrap="none" lIns="91432" tIns="45716" rIns="91432" bIns="45716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𝐆</m:t>
                    </m:r>
                    <m:r>
                      <a:rPr lang="fr-FR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1" y="843559"/>
                <a:ext cx="1225785" cy="36933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3E6A3ADC-9D5E-4FB4-AFDB-DEC5D8A36B3C}"/>
                  </a:ext>
                </a:extLst>
              </p:cNvPr>
              <p:cNvSpPr/>
              <p:nvPr/>
            </p:nvSpPr>
            <p:spPr>
              <a:xfrm>
                <a:off x="72009" y="4486353"/>
                <a:ext cx="9036496" cy="461665"/>
              </a:xfrm>
              <a:prstGeom prst="rect">
                <a:avLst/>
              </a:prstGeom>
              <a:ln w="19050">
                <a:noFill/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002060"/>
                    </a:solidFill>
                  </a:rPr>
                  <a:t>but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obscured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by Klein tunneling at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low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doping : </a:t>
                </a:r>
                <a14:m>
                  <m:oMath xmlns:m="http://schemas.openxmlformats.org/officeDocument/2006/math">
                    <m:r>
                      <a:rPr lang="fr-FR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𝐆</m:t>
                    </m:r>
                    <m:r>
                      <a:rPr lang="fr-FR" sz="2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d>
                      <m:dPr>
                        <m:ctrlPr>
                          <a:rPr lang="fr-FR" sz="24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d>
                    <m:r>
                      <a:rPr lang="fr-FR" sz="2400" b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fr-FR" sz="2400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d>
                      <m:dPr>
                        <m:ctrlPr>
                          <a:rPr lang="fr-FR" sz="2400" b="1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sz="2400" b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</m:d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   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E6A3ADC-9D5E-4FB4-AFDB-DEC5D8A36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" y="4486353"/>
                <a:ext cx="9036496" cy="461665"/>
              </a:xfrm>
              <a:prstGeom prst="rect">
                <a:avLst/>
              </a:prstGeom>
              <a:blipFill rotWithShape="1">
                <a:blip r:embed="rId12"/>
                <a:stretch>
                  <a:fillRect t="-10526" b="-2894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29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9B97087-0031-46AE-AC58-843ECD47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8" y="844038"/>
            <a:ext cx="8395799" cy="432000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9B9CFA3B-7440-473D-A2EE-EA0E1DDC3DB5}"/>
              </a:ext>
            </a:extLst>
          </p:cNvPr>
          <p:cNvSpPr txBox="1"/>
          <p:nvPr/>
        </p:nvSpPr>
        <p:spPr>
          <a:xfrm>
            <a:off x="3" y="-20538"/>
            <a:ext cx="9147875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Varied</a:t>
            </a:r>
            <a:r>
              <a:rPr lang="fr-FR" sz="2800" b="1" dirty="0">
                <a:solidFill>
                  <a:srgbClr val="002060"/>
                </a:solidFill>
              </a:rPr>
              <a:t> I-V </a:t>
            </a:r>
            <a:r>
              <a:rPr lang="fr-FR" sz="2800" b="1" dirty="0" err="1">
                <a:solidFill>
                  <a:srgbClr val="002060"/>
                </a:solidFill>
              </a:rPr>
              <a:t>according</a:t>
            </a:r>
            <a:r>
              <a:rPr lang="fr-FR" sz="2800" b="1" dirty="0">
                <a:solidFill>
                  <a:srgbClr val="002060"/>
                </a:solidFill>
              </a:rPr>
              <a:t> to </a:t>
            </a:r>
            <a:r>
              <a:rPr lang="fr-FR" sz="2800" b="1" dirty="0" err="1">
                <a:solidFill>
                  <a:srgbClr val="002060"/>
                </a:solidFill>
              </a:rPr>
              <a:t>hBN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thickness</a:t>
            </a:r>
            <a:r>
              <a:rPr lang="fr-FR" sz="2800" b="1" dirty="0">
                <a:solidFill>
                  <a:srgbClr val="002060"/>
                </a:solidFill>
              </a:rPr>
              <a:t> / </a:t>
            </a:r>
            <a:r>
              <a:rPr lang="fr-FR" sz="2800" b="1" dirty="0" err="1">
                <a:solidFill>
                  <a:srgbClr val="002060"/>
                </a:solidFill>
              </a:rPr>
              <a:t>geometry</a:t>
            </a:r>
            <a:r>
              <a:rPr lang="fr-FR" sz="2800" b="1" dirty="0">
                <a:solidFill>
                  <a:srgbClr val="002060"/>
                </a:solidFill>
              </a:rPr>
              <a:t> ….</a:t>
            </a:r>
            <a:endParaRPr lang="fr-FR" sz="16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F79F52C6-F196-45B0-8BE1-AE3B7FF1E206}"/>
                  </a:ext>
                </a:extLst>
              </p:cNvPr>
              <p:cNvSpPr/>
              <p:nvPr/>
            </p:nvSpPr>
            <p:spPr>
              <a:xfrm>
                <a:off x="179512" y="562495"/>
                <a:ext cx="8897787" cy="2585323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b="1" dirty="0">
                    <a:solidFill>
                      <a:schemeClr val="accent4">
                        <a:lumMod val="75000"/>
                      </a:schemeClr>
                    </a:solidFill>
                  </a:rPr>
                  <a:t>	GrS1-25nm (L/W=0.75)</a:t>
                </a:r>
                <a:r>
                  <a:rPr lang="fr-FR" sz="1400" b="1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fr-FR" sz="1400" b="1" dirty="0">
                    <a:solidFill>
                      <a:srgbClr val="002060"/>
                    </a:solidFill>
                  </a:rPr>
                  <a:t>              	  </a:t>
                </a:r>
                <a:r>
                  <a:rPr lang="fr-FR" sz="1400" b="1" dirty="0">
                    <a:solidFill>
                      <a:srgbClr val="0070C0"/>
                    </a:solidFill>
                  </a:rPr>
                  <a:t>GrS2-35nm (L/W=0.7)	                        </a:t>
                </a:r>
                <a:r>
                  <a:rPr lang="fr-FR" sz="1400" b="1" dirty="0">
                    <a:solidFill>
                      <a:srgbClr val="FF0000"/>
                    </a:solidFill>
                  </a:rPr>
                  <a:t>GrS3-42nm (L/W=1.5)</a:t>
                </a:r>
                <a:endParaRPr lang="fr-FR" sz="1200" b="1" dirty="0">
                  <a:solidFill>
                    <a:srgbClr val="FF000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r>
                  <a:rPr lang="fr-FR" sz="1200" b="1" dirty="0">
                    <a:solidFill>
                      <a:srgbClr val="002060"/>
                    </a:solidFill>
                  </a:rPr>
                  <a:t>		</a:t>
                </a:r>
                <a:r>
                  <a:rPr lang="fr-FR" sz="1200" b="1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400" dirty="0">
                  <a:solidFill>
                    <a:srgbClr val="002060"/>
                  </a:solidFill>
                </a:endParaRPr>
              </a:p>
              <a:p>
                <a:r>
                  <a:rPr lang="fr-FR" sz="1400" dirty="0">
                    <a:solidFill>
                      <a:srgbClr val="002060"/>
                    </a:solidFill>
                  </a:rPr>
                  <a:t> 	</a:t>
                </a:r>
                <a:r>
                  <a:rPr lang="fr-FR" sz="1400" b="1" dirty="0">
                    <a:solidFill>
                      <a:srgbClr val="92D050"/>
                    </a:solidFill>
                  </a:rPr>
                  <a:t>AuS1-34nm (L/W=0.75)</a:t>
                </a:r>
                <a:r>
                  <a:rPr lang="fr-FR" sz="1400" dirty="0">
                    <a:solidFill>
                      <a:srgbClr val="92D050"/>
                    </a:solidFill>
                  </a:rPr>
                  <a:t>     </a:t>
                </a:r>
                <a:r>
                  <a:rPr lang="fr-FR" sz="1400" dirty="0">
                    <a:solidFill>
                      <a:srgbClr val="002060"/>
                    </a:solidFill>
                  </a:rPr>
                  <a:t>	  </a:t>
                </a:r>
                <a:r>
                  <a:rPr lang="fr-FR" sz="1400" b="1" dirty="0">
                    <a:solidFill>
                      <a:srgbClr val="00B050"/>
                    </a:solidFill>
                  </a:rPr>
                  <a:t>AuS2-33nm (L/W=1.5)</a:t>
                </a:r>
                <a:r>
                  <a:rPr lang="fr-FR" sz="1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fr-FR" sz="1400" b="1" dirty="0">
                    <a:solidFill>
                      <a:srgbClr val="002060"/>
                    </a:solidFill>
                  </a:rPr>
                  <a:t>               	      </a:t>
                </a:r>
                <a:r>
                  <a:rPr lang="fr-FR" sz="1400" b="1" dirty="0"/>
                  <a:t>AuS3-90nm (L/W=1)</a:t>
                </a:r>
                <a:endParaRPr lang="fr-FR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9F52C6-F196-45B0-8BE1-AE3B7FF1E2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562491"/>
                <a:ext cx="8897787" cy="2585323"/>
              </a:xfrm>
              <a:prstGeom prst="rect">
                <a:avLst/>
              </a:prstGeom>
              <a:blipFill>
                <a:blip r:embed="rId4"/>
                <a:stretch>
                  <a:fillRect t="-236" b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22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xmlns="" id="{384BC133-B45A-45A4-BE5F-A8784DE99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1495" y="699542"/>
            <a:ext cx="8318981" cy="432000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0563F46E-73D3-41B7-BF07-8912FD6410DA}"/>
              </a:ext>
            </a:extLst>
          </p:cNvPr>
          <p:cNvSpPr/>
          <p:nvPr/>
        </p:nvSpPr>
        <p:spPr>
          <a:xfrm>
            <a:off x="611560" y="2211714"/>
            <a:ext cx="532034" cy="514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17E3F6EE-477C-418A-967E-741FE5C43AF7}"/>
              </a:ext>
            </a:extLst>
          </p:cNvPr>
          <p:cNvSpPr/>
          <p:nvPr/>
        </p:nvSpPr>
        <p:spPr>
          <a:xfrm>
            <a:off x="3463903" y="2211714"/>
            <a:ext cx="532034" cy="514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98910AA8-1553-487F-83AC-EAFD9DF47EB9}"/>
              </a:ext>
            </a:extLst>
          </p:cNvPr>
          <p:cNvSpPr/>
          <p:nvPr/>
        </p:nvSpPr>
        <p:spPr>
          <a:xfrm>
            <a:off x="6300193" y="2211714"/>
            <a:ext cx="532034" cy="514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0F829458-EB9A-4A86-992F-A6ADB81311CC}"/>
              </a:ext>
            </a:extLst>
          </p:cNvPr>
          <p:cNvSpPr/>
          <p:nvPr/>
        </p:nvSpPr>
        <p:spPr>
          <a:xfrm>
            <a:off x="6300193" y="4505339"/>
            <a:ext cx="532034" cy="514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A6EF7D3D-32D8-4E72-ACD2-E9982188C26F}"/>
              </a:ext>
            </a:extLst>
          </p:cNvPr>
          <p:cNvSpPr/>
          <p:nvPr/>
        </p:nvSpPr>
        <p:spPr>
          <a:xfrm>
            <a:off x="3419872" y="4505339"/>
            <a:ext cx="532034" cy="514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D450D819-E63A-4F0E-B113-5FC481077B75}"/>
              </a:ext>
            </a:extLst>
          </p:cNvPr>
          <p:cNvSpPr/>
          <p:nvPr/>
        </p:nvSpPr>
        <p:spPr>
          <a:xfrm>
            <a:off x="611560" y="4505339"/>
            <a:ext cx="532034" cy="514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9B9CFA3B-7440-473D-A2EE-EA0E1DDC3DB5}"/>
              </a:ext>
            </a:extLst>
          </p:cNvPr>
          <p:cNvSpPr txBox="1"/>
          <p:nvPr/>
        </p:nvSpPr>
        <p:spPr>
          <a:xfrm>
            <a:off x="4" y="-20538"/>
            <a:ext cx="9147875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 smtClean="0">
                <a:solidFill>
                  <a:srgbClr val="002060"/>
                </a:solidFill>
              </a:rPr>
              <a:t>Same</a:t>
            </a:r>
            <a:r>
              <a:rPr lang="fr-FR" sz="2800" b="1" dirty="0" smtClean="0">
                <a:solidFill>
                  <a:srgbClr val="002060"/>
                </a:solidFill>
              </a:rPr>
              <a:t> 1d-Schwinger </a:t>
            </a:r>
            <a:r>
              <a:rPr lang="fr-FR" sz="2800" b="1" dirty="0" err="1">
                <a:solidFill>
                  <a:srgbClr val="002060"/>
                </a:solidFill>
              </a:rPr>
              <a:t>scaling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smtClean="0">
                <a:solidFill>
                  <a:srgbClr val="002060"/>
                </a:solidFill>
              </a:rPr>
              <a:t> in </a:t>
            </a:r>
            <a:r>
              <a:rPr lang="fr-FR" sz="2800" b="1" dirty="0" err="1" smtClean="0">
                <a:solidFill>
                  <a:srgbClr val="002060"/>
                </a:solidFill>
              </a:rPr>
              <a:t>various</a:t>
            </a:r>
            <a:r>
              <a:rPr lang="fr-FR" sz="2800" b="1" dirty="0" smtClean="0">
                <a:solidFill>
                  <a:srgbClr val="002060"/>
                </a:solidFill>
              </a:rPr>
              <a:t> </a:t>
            </a:r>
            <a:r>
              <a:rPr lang="fr-FR" sz="2800" b="1" dirty="0" err="1" smtClean="0">
                <a:solidFill>
                  <a:srgbClr val="002060"/>
                </a:solidFill>
              </a:rPr>
              <a:t>geometry</a:t>
            </a:r>
            <a:r>
              <a:rPr lang="fr-FR" sz="2800" b="1" dirty="0" smtClean="0">
                <a:solidFill>
                  <a:srgbClr val="002060"/>
                </a:solidFill>
              </a:rPr>
              <a:t> ! </a:t>
            </a:r>
            <a:endParaRPr lang="fr-FR" sz="16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940D1678-EC5A-4718-96A1-C1AD0DA7A060}"/>
                  </a:ext>
                </a:extLst>
              </p:cNvPr>
              <p:cNvSpPr/>
              <p:nvPr/>
            </p:nvSpPr>
            <p:spPr>
              <a:xfrm>
                <a:off x="179512" y="483522"/>
                <a:ext cx="8897787" cy="2585323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b="1" dirty="0">
                    <a:solidFill>
                      <a:schemeClr val="accent4">
                        <a:lumMod val="75000"/>
                      </a:schemeClr>
                    </a:solidFill>
                  </a:rPr>
                  <a:t>	GrS1-25nm (L/W=0.75)</a:t>
                </a:r>
                <a:r>
                  <a:rPr lang="fr-FR" sz="1400" b="1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fr-FR" sz="1400" b="1" dirty="0">
                    <a:solidFill>
                      <a:srgbClr val="002060"/>
                    </a:solidFill>
                  </a:rPr>
                  <a:t>              	  </a:t>
                </a:r>
                <a:r>
                  <a:rPr lang="fr-FR" sz="1400" b="1" dirty="0">
                    <a:solidFill>
                      <a:srgbClr val="0070C0"/>
                    </a:solidFill>
                  </a:rPr>
                  <a:t>GrS2-35nm (L/W=0.7)	                        </a:t>
                </a:r>
                <a:r>
                  <a:rPr lang="fr-FR" sz="1400" b="1" u="sng" dirty="0">
                    <a:solidFill>
                      <a:srgbClr val="FF0000"/>
                    </a:solidFill>
                  </a:rPr>
                  <a:t>GrS3-42nm (L/W=1.5)</a:t>
                </a:r>
                <a:endParaRPr lang="fr-FR" sz="1200" b="1" u="sng" dirty="0">
                  <a:solidFill>
                    <a:srgbClr val="FF000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r>
                  <a:rPr lang="fr-FR" sz="1200" b="1" dirty="0">
                    <a:solidFill>
                      <a:srgbClr val="002060"/>
                    </a:solidFill>
                  </a:rPr>
                  <a:t>		</a:t>
                </a:r>
                <a:r>
                  <a:rPr lang="fr-FR" sz="1200" b="1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400" dirty="0">
                  <a:solidFill>
                    <a:srgbClr val="002060"/>
                  </a:solidFill>
                </a:endParaRPr>
              </a:p>
              <a:p>
                <a:r>
                  <a:rPr lang="fr-FR" sz="1400" dirty="0">
                    <a:solidFill>
                      <a:srgbClr val="002060"/>
                    </a:solidFill>
                  </a:rPr>
                  <a:t> 	</a:t>
                </a:r>
                <a:r>
                  <a:rPr lang="fr-FR" sz="1400" b="1" dirty="0">
                    <a:solidFill>
                      <a:srgbClr val="92D050"/>
                    </a:solidFill>
                  </a:rPr>
                  <a:t>AuS1-34nm (L/W=0.75)</a:t>
                </a:r>
                <a:r>
                  <a:rPr lang="fr-FR" sz="1400" dirty="0">
                    <a:solidFill>
                      <a:srgbClr val="92D050"/>
                    </a:solidFill>
                  </a:rPr>
                  <a:t>     </a:t>
                </a:r>
                <a:r>
                  <a:rPr lang="fr-FR" sz="1400" dirty="0">
                    <a:solidFill>
                      <a:srgbClr val="002060"/>
                    </a:solidFill>
                  </a:rPr>
                  <a:t>	  </a:t>
                </a:r>
                <a:r>
                  <a:rPr lang="fr-FR" sz="1400" b="1" u="sng" dirty="0">
                    <a:solidFill>
                      <a:srgbClr val="00B050"/>
                    </a:solidFill>
                  </a:rPr>
                  <a:t>AuS2-33nm (L/W=1.5)</a:t>
                </a:r>
                <a:r>
                  <a:rPr lang="fr-FR" sz="1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fr-FR" sz="1400" b="1" dirty="0">
                    <a:solidFill>
                      <a:srgbClr val="002060"/>
                    </a:solidFill>
                  </a:rPr>
                  <a:t>               	      </a:t>
                </a:r>
                <a:r>
                  <a:rPr lang="fr-FR" sz="1400" b="1" dirty="0"/>
                  <a:t>AuS3-90nm (L/W=1)</a:t>
                </a:r>
                <a:endParaRPr lang="fr-FR" sz="1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40D1678-EC5A-4718-96A1-C1AD0DA7A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483518"/>
                <a:ext cx="8897787" cy="2585323"/>
              </a:xfrm>
              <a:prstGeom prst="rect">
                <a:avLst/>
              </a:prstGeom>
              <a:blipFill>
                <a:blip r:embed="rId5"/>
                <a:stretch>
                  <a:fillRect t="-236" b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2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5496" y="32308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The non-</a:t>
            </a:r>
            <a:r>
              <a:rPr lang="fr-FR" sz="2800" b="1" dirty="0" err="1">
                <a:solidFill>
                  <a:srgbClr val="002060"/>
                </a:solidFill>
              </a:rPr>
              <a:t>perturbative</a:t>
            </a:r>
            <a:r>
              <a:rPr lang="fr-FR" sz="2800" b="1" dirty="0">
                <a:solidFill>
                  <a:srgbClr val="002060"/>
                </a:solidFill>
              </a:rPr>
              <a:t> Schwinger </a:t>
            </a:r>
            <a:r>
              <a:rPr lang="fr-FR" sz="2800" b="1" dirty="0" err="1">
                <a:solidFill>
                  <a:srgbClr val="002060"/>
                </a:solidFill>
              </a:rPr>
              <a:t>prediction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verified</a:t>
            </a:r>
            <a:r>
              <a:rPr lang="fr-FR" sz="2800" b="1" dirty="0">
                <a:solidFill>
                  <a:srgbClr val="002060"/>
                </a:solidFill>
              </a:rPr>
              <a:t> in </a:t>
            </a:r>
            <a:r>
              <a:rPr lang="fr-FR" sz="2800" b="1" dirty="0" err="1">
                <a:solidFill>
                  <a:srgbClr val="002060"/>
                </a:solidFill>
              </a:rPr>
              <a:t>detail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267744" y="55552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A </a:t>
            </a:r>
            <a:r>
              <a:rPr lang="fr-FR" dirty="0" err="1" smtClean="0">
                <a:solidFill>
                  <a:srgbClr val="002060"/>
                </a:solidFill>
              </a:rPr>
              <a:t>device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with</a:t>
            </a:r>
            <a:r>
              <a:rPr lang="fr-FR" dirty="0" smtClean="0">
                <a:solidFill>
                  <a:srgbClr val="002060"/>
                </a:solidFill>
              </a:rPr>
              <a:t> a </a:t>
            </a:r>
            <a:r>
              <a:rPr lang="fr-FR" dirty="0" err="1" smtClean="0">
                <a:solidFill>
                  <a:srgbClr val="002060"/>
                </a:solidFill>
              </a:rPr>
              <a:t>thin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hBN</a:t>
            </a:r>
            <a:r>
              <a:rPr lang="fr-FR" dirty="0" smtClean="0">
                <a:solidFill>
                  <a:srgbClr val="002060"/>
                </a:solidFill>
              </a:rPr>
              <a:t> </a:t>
            </a:r>
            <a:r>
              <a:rPr lang="fr-FR" dirty="0" err="1" smtClean="0">
                <a:solidFill>
                  <a:srgbClr val="002060"/>
                </a:solidFill>
              </a:rPr>
              <a:t>dielectric</a:t>
            </a:r>
            <a:r>
              <a:rPr lang="fr-FR" dirty="0" smtClean="0">
                <a:solidFill>
                  <a:srgbClr val="002060"/>
                </a:solidFill>
              </a:rPr>
              <a:t> (32nm)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48508"/>
            <a:ext cx="2933125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88" y="1241166"/>
            <a:ext cx="2983500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88" y="1268848"/>
            <a:ext cx="3050509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1907704" y="3867894"/>
                <a:ext cx="5976664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002060"/>
                    </a:solidFill>
                  </a:rPr>
                  <a:t>Early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onset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of Schwinger pair </a:t>
                </a:r>
                <a:r>
                  <a:rPr lang="fr-FR" dirty="0" err="1" smtClean="0">
                    <a:solidFill>
                      <a:srgbClr val="002060"/>
                    </a:solidFill>
                  </a:rPr>
                  <a:t>creation</a:t>
                </a:r>
                <a:r>
                  <a:rPr lang="fr-FR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FR" b="0" i="1" smtClean="0">
                        <a:solidFill>
                          <a:srgbClr val="002060"/>
                        </a:solidFill>
                        <a:latin typeface="Cambria Math"/>
                      </a:rPr>
                      <m:t>≤0.5 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fr-FR" dirty="0" smtClean="0">
                    <a:solidFill>
                      <a:srgbClr val="002060"/>
                    </a:solidFill>
                  </a:rPr>
                  <a:t>  </a:t>
                </a:r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3867894"/>
                <a:ext cx="5976664" cy="391902"/>
              </a:xfrm>
              <a:prstGeom prst="rect">
                <a:avLst/>
              </a:prstGeom>
              <a:blipFill rotWithShape="1">
                <a:blip r:embed="rId6"/>
                <a:stretch>
                  <a:fillRect l="-918" t="-6154" b="-18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481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5496" y="32308"/>
            <a:ext cx="9073008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The non-</a:t>
            </a:r>
            <a:r>
              <a:rPr lang="fr-FR" sz="2800" b="1" dirty="0" err="1">
                <a:solidFill>
                  <a:srgbClr val="002060"/>
                </a:solidFill>
              </a:rPr>
              <a:t>perturbative</a:t>
            </a:r>
            <a:r>
              <a:rPr lang="fr-FR" sz="2800" b="1" dirty="0">
                <a:solidFill>
                  <a:srgbClr val="002060"/>
                </a:solidFill>
              </a:rPr>
              <a:t> Schwinger </a:t>
            </a:r>
            <a:r>
              <a:rPr lang="fr-FR" sz="2800" b="1" dirty="0" err="1">
                <a:solidFill>
                  <a:srgbClr val="002060"/>
                </a:solidFill>
              </a:rPr>
              <a:t>prediction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verified</a:t>
            </a:r>
            <a:r>
              <a:rPr lang="fr-FR" sz="2800" b="1" dirty="0">
                <a:solidFill>
                  <a:srgbClr val="002060"/>
                </a:solidFill>
              </a:rPr>
              <a:t> in </a:t>
            </a:r>
            <a:r>
              <a:rPr lang="fr-FR" sz="2800" b="1" dirty="0" err="1">
                <a:solidFill>
                  <a:srgbClr val="002060"/>
                </a:solidFill>
              </a:rPr>
              <a:t>detail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E4CB817-D737-4B60-B334-42841052C7AA}"/>
              </a:ext>
            </a:extLst>
          </p:cNvPr>
          <p:cNvSpPr txBox="1"/>
          <p:nvPr/>
        </p:nvSpPr>
        <p:spPr>
          <a:xfrm>
            <a:off x="49163" y="4558361"/>
            <a:ext cx="9073008" cy="46166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an important </a:t>
            </a:r>
            <a:r>
              <a:rPr lang="fr-FR" sz="2400" b="1" dirty="0" err="1">
                <a:solidFill>
                  <a:srgbClr val="002060"/>
                </a:solidFill>
              </a:rPr>
              <a:t>result</a:t>
            </a:r>
            <a:r>
              <a:rPr lang="fr-FR" sz="2400" b="1" dirty="0">
                <a:solidFill>
                  <a:srgbClr val="002060"/>
                </a:solidFill>
              </a:rPr>
              <a:t> for </a:t>
            </a:r>
            <a:r>
              <a:rPr lang="fr-FR" sz="2400" b="1" dirty="0" err="1">
                <a:solidFill>
                  <a:srgbClr val="002060"/>
                </a:solidFill>
              </a:rPr>
              <a:t>field</a:t>
            </a:r>
            <a:r>
              <a:rPr lang="fr-FR" sz="2400" b="1" dirty="0">
                <a:solidFill>
                  <a:srgbClr val="002060"/>
                </a:solidFill>
              </a:rPr>
              <a:t> </a:t>
            </a:r>
            <a:r>
              <a:rPr lang="fr-FR" sz="2400" b="1" dirty="0" err="1">
                <a:solidFill>
                  <a:srgbClr val="002060"/>
                </a:solidFill>
              </a:rPr>
              <a:t>theory</a:t>
            </a:r>
            <a:endParaRPr lang="fr-FR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8691"/>
            <a:ext cx="246436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485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que 8">
            <a:extLst>
              <a:ext uri="{FF2B5EF4-FFF2-40B4-BE49-F238E27FC236}">
                <a16:creationId xmlns:a16="http://schemas.microsoft.com/office/drawing/2014/main" xmlns="" id="{384BC133-B45A-45A4-BE5F-A8784DE99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01495" y="699542"/>
            <a:ext cx="8318981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9B9CFA3B-7440-473D-A2EE-EA0E1DDC3DB5}"/>
                  </a:ext>
                </a:extLst>
              </p:cNvPr>
              <p:cNvSpPr txBox="1"/>
              <p:nvPr/>
            </p:nvSpPr>
            <p:spPr>
              <a:xfrm>
                <a:off x="4" y="-8473"/>
                <a:ext cx="9147875" cy="564001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002060"/>
                    </a:solidFill>
                  </a:rPr>
                  <a:t> Measured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FR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fr-FR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fr-FR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r>
                      <a:rPr lang="fr-FR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800" b="1" dirty="0">
                    <a:solidFill>
                      <a:srgbClr val="002060"/>
                    </a:solidFill>
                  </a:rPr>
                  <a:t>dependence</a:t>
                </a:r>
                <a:endParaRPr lang="fr-FR" sz="1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B9CFA3B-7440-473D-A2EE-EA0E1DDC3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8475"/>
                <a:ext cx="9147875" cy="564001"/>
              </a:xfrm>
              <a:prstGeom prst="rect">
                <a:avLst/>
              </a:prstGeom>
              <a:blipFill>
                <a:blip r:embed="rId5"/>
                <a:stretch>
                  <a:fillRect t="-10870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40E203E7-7F25-46EE-B6AD-3388DC99A481}"/>
              </a:ext>
            </a:extLst>
          </p:cNvPr>
          <p:cNvSpPr>
            <a:spLocks/>
          </p:cNvSpPr>
          <p:nvPr/>
        </p:nvSpPr>
        <p:spPr>
          <a:xfrm>
            <a:off x="2123848" y="3795886"/>
            <a:ext cx="1080000" cy="1080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04E7D594-E068-4A27-A041-154CFA7A827A}"/>
              </a:ext>
            </a:extLst>
          </p:cNvPr>
          <p:cNvSpPr>
            <a:spLocks/>
          </p:cNvSpPr>
          <p:nvPr/>
        </p:nvSpPr>
        <p:spPr>
          <a:xfrm>
            <a:off x="4932160" y="3795886"/>
            <a:ext cx="1080000" cy="1080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51374FB5-A62C-4FF3-B6F1-6B634DE326ED}"/>
              </a:ext>
            </a:extLst>
          </p:cNvPr>
          <p:cNvSpPr>
            <a:spLocks/>
          </p:cNvSpPr>
          <p:nvPr/>
        </p:nvSpPr>
        <p:spPr>
          <a:xfrm>
            <a:off x="7884488" y="3795886"/>
            <a:ext cx="1080000" cy="1080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xmlns="" id="{8183EC06-A7D9-45E6-92F7-F0D24A4653A6}"/>
              </a:ext>
            </a:extLst>
          </p:cNvPr>
          <p:cNvSpPr>
            <a:spLocks/>
          </p:cNvSpPr>
          <p:nvPr/>
        </p:nvSpPr>
        <p:spPr>
          <a:xfrm>
            <a:off x="2123728" y="1707774"/>
            <a:ext cx="1080000" cy="1080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036408B7-A8FB-4EE1-B86F-7CD03A7A0B6C}"/>
              </a:ext>
            </a:extLst>
          </p:cNvPr>
          <p:cNvSpPr>
            <a:spLocks/>
          </p:cNvSpPr>
          <p:nvPr/>
        </p:nvSpPr>
        <p:spPr>
          <a:xfrm>
            <a:off x="4932040" y="1707774"/>
            <a:ext cx="1080000" cy="1080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FA55E9B0-3105-4022-B63D-ED20C4BA2814}"/>
              </a:ext>
            </a:extLst>
          </p:cNvPr>
          <p:cNvSpPr>
            <a:spLocks/>
          </p:cNvSpPr>
          <p:nvPr/>
        </p:nvSpPr>
        <p:spPr>
          <a:xfrm>
            <a:off x="7884368" y="1707774"/>
            <a:ext cx="1080000" cy="1080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0620D8E5-3C0F-43DA-AC0A-F547A5891560}"/>
                  </a:ext>
                </a:extLst>
              </p:cNvPr>
              <p:cNvSpPr/>
              <p:nvPr/>
            </p:nvSpPr>
            <p:spPr>
              <a:xfrm>
                <a:off x="179512" y="483522"/>
                <a:ext cx="8897787" cy="2585323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r>
                  <a:rPr lang="fr-FR" sz="1400" dirty="0">
                    <a:solidFill>
                      <a:srgbClr val="002060"/>
                    </a:solidFill>
                  </a:rPr>
                  <a:t> </a:t>
                </a:r>
                <a:r>
                  <a:rPr lang="fr-FR" sz="1400" b="1" dirty="0">
                    <a:solidFill>
                      <a:schemeClr val="accent4">
                        <a:lumMod val="75000"/>
                      </a:schemeClr>
                    </a:solidFill>
                  </a:rPr>
                  <a:t>	GrS1-25nm (L/W=0.75)</a:t>
                </a:r>
                <a:r>
                  <a:rPr lang="fr-FR" sz="1400" b="1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fr-FR" sz="1400" b="1" dirty="0">
                    <a:solidFill>
                      <a:srgbClr val="002060"/>
                    </a:solidFill>
                  </a:rPr>
                  <a:t>              	  </a:t>
                </a:r>
                <a:r>
                  <a:rPr lang="fr-FR" sz="1400" b="1" dirty="0">
                    <a:solidFill>
                      <a:srgbClr val="0070C0"/>
                    </a:solidFill>
                  </a:rPr>
                  <a:t>GrS2-35nm (L/W=0.7)	                        </a:t>
                </a:r>
                <a:r>
                  <a:rPr lang="fr-FR" sz="1400" b="1" dirty="0">
                    <a:solidFill>
                      <a:srgbClr val="FF0000"/>
                    </a:solidFill>
                  </a:rPr>
                  <a:t>GrS3-42nm (L/W=1.5)</a:t>
                </a:r>
                <a:endParaRPr lang="fr-FR" sz="1200" b="1" dirty="0">
                  <a:solidFill>
                    <a:srgbClr val="FF000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r>
                  <a:rPr lang="fr-FR" sz="1200" b="1" dirty="0">
                    <a:solidFill>
                      <a:srgbClr val="002060"/>
                    </a:solidFill>
                  </a:rPr>
                  <a:t>		</a:t>
                </a:r>
                <a:r>
                  <a:rPr lang="fr-FR" sz="1200" b="1" dirty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b="1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200" dirty="0">
                  <a:solidFill>
                    <a:srgbClr val="002060"/>
                  </a:solidFill>
                </a:endParaRPr>
              </a:p>
              <a:p>
                <a:endParaRPr lang="fr-FR" sz="1400" dirty="0">
                  <a:solidFill>
                    <a:srgbClr val="002060"/>
                  </a:solidFill>
                </a:endParaRPr>
              </a:p>
              <a:p>
                <a:r>
                  <a:rPr lang="fr-FR" sz="1400" dirty="0">
                    <a:solidFill>
                      <a:srgbClr val="002060"/>
                    </a:solidFill>
                  </a:rPr>
                  <a:t> 	</a:t>
                </a:r>
                <a:r>
                  <a:rPr lang="fr-FR" sz="1400" b="1" dirty="0">
                    <a:solidFill>
                      <a:srgbClr val="92D050"/>
                    </a:solidFill>
                  </a:rPr>
                  <a:t>AuS1-34nm (L/W=0.75)</a:t>
                </a:r>
                <a:r>
                  <a:rPr lang="fr-FR" sz="1400" dirty="0">
                    <a:solidFill>
                      <a:srgbClr val="92D050"/>
                    </a:solidFill>
                  </a:rPr>
                  <a:t>     </a:t>
                </a:r>
                <a:r>
                  <a:rPr lang="fr-FR" sz="1400" dirty="0">
                    <a:solidFill>
                      <a:srgbClr val="002060"/>
                    </a:solidFill>
                  </a:rPr>
                  <a:t>	  </a:t>
                </a:r>
                <a:r>
                  <a:rPr lang="fr-FR" sz="1400" b="1" dirty="0">
                    <a:solidFill>
                      <a:srgbClr val="00B050"/>
                    </a:solidFill>
                  </a:rPr>
                  <a:t>AuS2-33nm (L/W=1.5)</a:t>
                </a:r>
                <a:r>
                  <a:rPr lang="fr-FR" sz="1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	</m:t>
                    </m:r>
                  </m:oMath>
                </a14:m>
                <a:r>
                  <a:rPr lang="fr-FR" sz="1400" b="1" dirty="0">
                    <a:solidFill>
                      <a:srgbClr val="002060"/>
                    </a:solidFill>
                  </a:rPr>
                  <a:t>               	      </a:t>
                </a:r>
                <a:r>
                  <a:rPr lang="fr-FR" sz="1400" b="1" dirty="0"/>
                  <a:t>AuS3-90nm (L/W=1)</a:t>
                </a:r>
                <a:endParaRPr lang="fr-FR" sz="1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620D8E5-3C0F-43DA-AC0A-F547A58915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483518"/>
                <a:ext cx="8897787" cy="2585323"/>
              </a:xfrm>
              <a:prstGeom prst="rect">
                <a:avLst/>
              </a:prstGeom>
              <a:blipFill>
                <a:blip r:embed="rId6"/>
                <a:stretch>
                  <a:fillRect t="-236" b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79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7364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BDEB47D5-92D8-4753-BB33-71738CCA0A30}"/>
              </a:ext>
            </a:extLst>
          </p:cNvPr>
          <p:cNvSpPr txBox="1"/>
          <p:nvPr/>
        </p:nvSpPr>
        <p:spPr>
          <a:xfrm>
            <a:off x="-49372" y="51470"/>
            <a:ext cx="9217024" cy="83099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Length</a:t>
            </a:r>
            <a:r>
              <a:rPr lang="fr-FR" sz="2800" b="1" dirty="0">
                <a:solidFill>
                  <a:srgbClr val="002060"/>
                </a:solidFill>
              </a:rPr>
              <a:t> of the Klein 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endParaRPr lang="fr-FR" sz="2000" dirty="0">
              <a:solidFill>
                <a:srgbClr val="002060"/>
              </a:solidFill>
              <a:ea typeface="Cambria Math" panose="02040503050406030204" pitchFamily="18" charset="0"/>
            </a:endParaRP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xmlns="" id="{BC961BA9-D44F-4598-92FB-F64A2858C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894" t="50000" r="49818" b="639"/>
          <a:stretch/>
        </p:blipFill>
        <p:spPr>
          <a:xfrm>
            <a:off x="330000" y="699542"/>
            <a:ext cx="4242000" cy="2520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529E1342-8659-411D-987F-1B18B957DC88}"/>
              </a:ext>
            </a:extLst>
          </p:cNvPr>
          <p:cNvSpPr/>
          <p:nvPr/>
        </p:nvSpPr>
        <p:spPr>
          <a:xfrm>
            <a:off x="539554" y="2005678"/>
            <a:ext cx="720080" cy="7200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60D134-3DEC-4A49-9BA4-C2CA8D984592}"/>
              </a:ext>
            </a:extLst>
          </p:cNvPr>
          <p:cNvSpPr txBox="1"/>
          <p:nvPr/>
        </p:nvSpPr>
        <p:spPr>
          <a:xfrm>
            <a:off x="107504" y="3004498"/>
            <a:ext cx="1512168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electrostatics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95AC188-FCD2-44D0-8775-7E085FF063D0}"/>
              </a:ext>
            </a:extLst>
          </p:cNvPr>
          <p:cNvSpPr txBox="1"/>
          <p:nvPr/>
        </p:nvSpPr>
        <p:spPr>
          <a:xfrm rot="19612665">
            <a:off x="721986" y="1259893"/>
            <a:ext cx="1944216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interactions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7F5619-D1AD-4A0B-9EC1-AD021FECC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064" y="709534"/>
            <a:ext cx="383485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2427736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2060"/>
                </a:solidFill>
              </a:rPr>
              <a:t>Klein-Schwinger </a:t>
            </a:r>
            <a:r>
              <a:rPr lang="fr-FR" sz="2800" b="1" dirty="0" err="1" smtClean="0">
                <a:solidFill>
                  <a:srgbClr val="002060"/>
                </a:solidFill>
              </a:rPr>
              <a:t>effect</a:t>
            </a:r>
            <a:endParaRPr lang="fr-FR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7364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93244153-6F1F-4C23-913E-88BD74F3320E}"/>
                  </a:ext>
                </a:extLst>
              </p:cNvPr>
              <p:cNvSpPr txBox="1"/>
              <p:nvPr/>
            </p:nvSpPr>
            <p:spPr>
              <a:xfrm>
                <a:off x="251521" y="4299943"/>
                <a:ext cx="8712968" cy="6177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dirty="0">
                    <a:solidFill>
                      <a:srgbClr val="002060"/>
                    </a:solidFill>
                    <a:ea typeface="Cambria Math" panose="02040503050406030204" pitchFamily="18" charset="0"/>
                  </a:rPr>
                  <a:t> NB: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b="1" i="1" smtClean="0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  <m:r>
                          <a:rPr lang="fr-F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r>
                          <a:rPr lang="fr-F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𝒉𝑩𝑵</m:t>
                            </m:r>
                          </m:sub>
                        </m:sSub>
                        <m:r>
                          <a:rPr lang="fr-FR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𝒉𝑩𝑵</m:t>
                            </m:r>
                          </m:sub>
                        </m:sSub>
                      </m:den>
                    </m:f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h𝐵𝑁</m:t>
                                </m:r>
                              </m:sub>
                            </m:sSub>
                          </m:den>
                        </m:f>
                      </m:den>
                    </m:f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=4</m:t>
                    </m:r>
                    <m:sSub>
                      <m:sSubPr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f>
                      <m:fPr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den>
                    </m:f>
                    <m:sSup>
                      <m:sSupPr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∆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fr-FR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f>
                      <m:fPr>
                        <m:ctrlPr>
                          <a:rPr lang="fr-FR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fr-FR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𝒈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>
                    <a:solidFill>
                      <a:srgbClr val="002060"/>
                    </a:solidFill>
                  </a:rPr>
                  <a:t>	 </a:t>
                </a:r>
                <a:r>
                  <a:rPr lang="fr-FR" dirty="0" err="1">
                    <a:solidFill>
                      <a:srgbClr val="002060"/>
                    </a:solidFill>
                  </a:rPr>
                  <a:t>with</a:t>
                </a:r>
                <a:r>
                  <a:rPr lang="fr-FR" dirty="0">
                    <a:solidFill>
                      <a:srgbClr val="00206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h𝐵𝑁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</m:den>
                    </m:f>
                    <m:r>
                      <a:rPr lang="fr-FR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=0.70</m:t>
                    </m:r>
                  </m:oMath>
                </a14:m>
                <a:endParaRPr lang="fr-FR" sz="2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3244153-6F1F-4C23-913E-88BD74F33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299942"/>
                <a:ext cx="8712968" cy="6554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BDEB47D5-92D8-4753-BB33-71738CCA0A30}"/>
              </a:ext>
            </a:extLst>
          </p:cNvPr>
          <p:cNvSpPr txBox="1"/>
          <p:nvPr/>
        </p:nvSpPr>
        <p:spPr>
          <a:xfrm>
            <a:off x="-49372" y="51470"/>
            <a:ext cx="9217024" cy="83099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Length</a:t>
            </a:r>
            <a:r>
              <a:rPr lang="fr-FR" sz="2800" b="1" dirty="0">
                <a:solidFill>
                  <a:srgbClr val="002060"/>
                </a:solidFill>
              </a:rPr>
              <a:t> of the Klein 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endParaRPr lang="fr-FR" sz="2000" dirty="0">
              <a:solidFill>
                <a:srgbClr val="002060"/>
              </a:solidFill>
              <a:ea typeface="Cambria Math" panose="02040503050406030204" pitchFamily="18" charset="0"/>
            </a:endParaRP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xmlns="" id="{BC961BA9-D44F-4598-92FB-F64A2858CC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894" t="50000" r="49818" b="639"/>
          <a:stretch/>
        </p:blipFill>
        <p:spPr>
          <a:xfrm>
            <a:off x="330000" y="699542"/>
            <a:ext cx="4242000" cy="2520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529E1342-8659-411D-987F-1B18B957DC88}"/>
              </a:ext>
            </a:extLst>
          </p:cNvPr>
          <p:cNvSpPr/>
          <p:nvPr/>
        </p:nvSpPr>
        <p:spPr>
          <a:xfrm>
            <a:off x="539554" y="2005678"/>
            <a:ext cx="720080" cy="7200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60D134-3DEC-4A49-9BA4-C2CA8D984592}"/>
              </a:ext>
            </a:extLst>
          </p:cNvPr>
          <p:cNvSpPr txBox="1"/>
          <p:nvPr/>
        </p:nvSpPr>
        <p:spPr>
          <a:xfrm>
            <a:off x="107504" y="3004498"/>
            <a:ext cx="1512168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electrostatics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95AC188-FCD2-44D0-8775-7E085FF063D0}"/>
              </a:ext>
            </a:extLst>
          </p:cNvPr>
          <p:cNvSpPr txBox="1"/>
          <p:nvPr/>
        </p:nvSpPr>
        <p:spPr>
          <a:xfrm rot="19612665">
            <a:off x="721986" y="1259893"/>
            <a:ext cx="1944216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interactions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7F5619-D1AD-4A0B-9EC1-AD021FECC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064" y="709534"/>
            <a:ext cx="3834852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0082" y="3435846"/>
                <a:ext cx="8496944" cy="693010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</m:sSub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</m:sSub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𝒏𝒎</m:t>
                          </m:r>
                        </m:e>
                      </m:d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sSubSup>
                        <m:sSubSup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  <m:sup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82" y="3435846"/>
                <a:ext cx="8496944" cy="6930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74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73643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xmlns:a14="http://schemas.microsoft.com/office/drawing/2010/main" xmlns:mc="http://schemas.openxmlformats.org/markup-compatibility/2006" id="{BDEB47D5-92D8-4753-BB33-71738CCA0A30}"/>
              </a:ext>
            </a:extLst>
          </p:cNvPr>
          <p:cNvSpPr txBox="1"/>
          <p:nvPr/>
        </p:nvSpPr>
        <p:spPr>
          <a:xfrm>
            <a:off x="-49372" y="51470"/>
            <a:ext cx="9217024" cy="830997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Length</a:t>
            </a:r>
            <a:r>
              <a:rPr lang="fr-FR" sz="2800" b="1" dirty="0">
                <a:solidFill>
                  <a:srgbClr val="002060"/>
                </a:solidFill>
              </a:rPr>
              <a:t> of the Klein collimation </a:t>
            </a:r>
            <a:r>
              <a:rPr lang="fr-FR" sz="2800" b="1" dirty="0" err="1">
                <a:solidFill>
                  <a:srgbClr val="002060"/>
                </a:solidFill>
              </a:rPr>
              <a:t>junction</a:t>
            </a:r>
            <a:endParaRPr lang="fr-FR" sz="2000" dirty="0">
              <a:solidFill>
                <a:srgbClr val="002060"/>
              </a:solidFill>
              <a:ea typeface="Cambria Math" panose="02040503050406030204" pitchFamily="18" charset="0"/>
            </a:endParaRPr>
          </a:p>
          <a:p>
            <a:pPr algn="ctr"/>
            <a:endParaRPr lang="fr-FR" sz="2000" b="1" dirty="0">
              <a:solidFill>
                <a:srgbClr val="002060"/>
              </a:solidFill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xmlns="" id="{BC961BA9-D44F-4598-92FB-F64A2858C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894" t="50000" r="49818" b="639"/>
          <a:stretch/>
        </p:blipFill>
        <p:spPr>
          <a:xfrm>
            <a:off x="330000" y="699542"/>
            <a:ext cx="4242000" cy="2520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529E1342-8659-411D-987F-1B18B957DC88}"/>
              </a:ext>
            </a:extLst>
          </p:cNvPr>
          <p:cNvSpPr/>
          <p:nvPr/>
        </p:nvSpPr>
        <p:spPr>
          <a:xfrm>
            <a:off x="539554" y="2005678"/>
            <a:ext cx="720080" cy="72008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B60D134-3DEC-4A49-9BA4-C2CA8D984592}"/>
              </a:ext>
            </a:extLst>
          </p:cNvPr>
          <p:cNvSpPr txBox="1"/>
          <p:nvPr/>
        </p:nvSpPr>
        <p:spPr>
          <a:xfrm>
            <a:off x="107504" y="3004498"/>
            <a:ext cx="1512168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electrostatics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95AC188-FCD2-44D0-8775-7E085FF063D0}"/>
              </a:ext>
            </a:extLst>
          </p:cNvPr>
          <p:cNvSpPr txBox="1"/>
          <p:nvPr/>
        </p:nvSpPr>
        <p:spPr>
          <a:xfrm rot="19612665">
            <a:off x="721986" y="1259893"/>
            <a:ext cx="1944216" cy="36933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interactions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7F5619-D1AD-4A0B-9EC1-AD021FECC5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8064" y="709534"/>
            <a:ext cx="3834852" cy="25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0082" y="3435846"/>
                <a:ext cx="8496944" cy="693010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fr-FR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f>
                        <m:f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</m:sSub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</m:sSub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𝒏𝒎</m:t>
                          </m:r>
                        </m:e>
                      </m:d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sSubSup>
                        <m:sSubSup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  <m:sup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fr-FR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fr-FR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𝒉𝑩𝑵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82" y="3435846"/>
                <a:ext cx="8496944" cy="69301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79040" y="4227938"/>
                <a:ext cx="7681392" cy="461665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002060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fr-FR" sz="2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fr-FR" sz="24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fr-FR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ansatz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gives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consistent Klein-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junction</a:t>
                </a:r>
                <a:r>
                  <a:rPr lang="fr-FR" sz="2400" b="1" dirty="0">
                    <a:solidFill>
                      <a:srgbClr val="002060"/>
                    </a:solidFill>
                  </a:rPr>
                  <a:t> </a:t>
                </a:r>
                <a:r>
                  <a:rPr lang="fr-FR" sz="2400" b="1" dirty="0" err="1">
                    <a:solidFill>
                      <a:srgbClr val="002060"/>
                    </a:solidFill>
                  </a:rPr>
                  <a:t>lengths</a:t>
                </a:r>
                <a:endParaRPr lang="fr-FR" dirty="0">
                  <a:solidFill>
                    <a:srgbClr val="00206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040" y="4227938"/>
                <a:ext cx="7681392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7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683731"/>
            <a:ext cx="216024" cy="8968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93244153-6F1F-4C23-913E-88BD74F3320E}"/>
                  </a:ext>
                </a:extLst>
              </p:cNvPr>
              <p:cNvSpPr txBox="1"/>
              <p:nvPr/>
            </p:nvSpPr>
            <p:spPr>
              <a:xfrm>
                <a:off x="0" y="627537"/>
                <a:ext cx="9108504" cy="3627625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r>
                  <a:rPr lang="fr-FR" sz="2000" b="1" dirty="0">
                    <a:solidFill>
                      <a:srgbClr val="002060"/>
                    </a:solidFill>
                  </a:rPr>
                  <a:t> 	      </a:t>
                </a:r>
                <a:r>
                  <a:rPr lang="fr-FR" sz="2000" b="1" dirty="0" err="1">
                    <a:solidFill>
                      <a:srgbClr val="002060"/>
                    </a:solidFill>
                  </a:rPr>
                  <a:t>Collimating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 p-n </a:t>
                </a:r>
                <a:r>
                  <a:rPr lang="fr-FR" sz="2000" b="1" dirty="0" err="1">
                    <a:solidFill>
                      <a:srgbClr val="002060"/>
                    </a:solidFill>
                  </a:rPr>
                  <a:t>junction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         	          	   massive Dirac fermions</a:t>
                </a:r>
              </a:p>
              <a:p>
                <a:r>
                  <a:rPr lang="fr-FR" sz="2000" b="1" dirty="0">
                    <a:solidFill>
                      <a:srgbClr val="002060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=∓</m:t>
                    </m:r>
                    <m:rad>
                      <m:radPr>
                        <m:degHide m:val="on"/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𝒚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𝑭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ℏ</m:t>
                                    </m:r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𝒌</m:t>
                                    </m:r>
                                  </m:e>
                                  <m:sub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fr-FR" sz="2000" b="1" dirty="0">
                    <a:solidFill>
                      <a:srgbClr val="002060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=∓</m:t>
                    </m:r>
                    <m:rad>
                      <m:radPr>
                        <m:degHide m:val="on"/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𝒎</m:t>
                                </m:r>
                                <m:sSup>
                                  <m:sSupPr>
                                    <m:ctrlP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fr-FR" sz="2000" b="1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𝒄</m:t>
                                </m:r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  <m:r>
                                  <a:rPr lang="fr-FR" sz="2000" b="1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d>
                          </m:e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endParaRPr lang="fr-FR" sz="2000" b="1" dirty="0">
                  <a:solidFill>
                    <a:srgbClr val="002060"/>
                  </a:solidFill>
                </a:endParaRPr>
              </a:p>
              <a:p>
                <a:r>
                  <a:rPr lang="fr-FR" sz="2000" b="1" dirty="0">
                    <a:solidFill>
                      <a:srgbClr val="002060"/>
                    </a:solidFill>
                  </a:rPr>
                  <a:t>Long </a:t>
                </a:r>
                <a:r>
                  <a:rPr lang="fr-FR" sz="2000" b="1" dirty="0" err="1">
                    <a:solidFill>
                      <a:srgbClr val="002060"/>
                    </a:solidFill>
                  </a:rPr>
                  <a:t>junction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sub>
                    </m:sSub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𝑭</m:t>
                            </m:r>
                          </m:sub>
                        </m:sSub>
                        <m:sSubSup>
                          <m:sSub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𝒚</m:t>
                            </m:r>
                          </m:sub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𝒆𝑬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sup>
                    </m:sSup>
                  </m:oMath>
                </a14:m>
                <a:r>
                  <a:rPr lang="fr-FR" sz="2000" b="1" dirty="0">
                    <a:solidFill>
                      <a:srgbClr val="002060"/>
                    </a:solidFill>
                  </a:rPr>
                  <a:t>		       </a:t>
                </a:r>
                <a14:m>
                  <m:oMath xmlns:m="http://schemas.openxmlformats.org/officeDocument/2006/math"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𝐓</m:t>
                    </m:r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  <m:r>
                      <a:rPr lang="fr-FR" sz="2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2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2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</m:t>
                        </m:r>
                        <m:sSubSup>
                          <m:sSubSup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sub>
                          <m:sup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  <m:r>
                          <a:rPr lang="fr-FR" sz="2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𝒆𝑬</m:t>
                            </m:r>
                          </m:e>
                          <m:sub>
                            <m:r>
                              <a:rPr lang="fr-FR" sz="2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sup>
                    </m:sSup>
                  </m:oMath>
                </a14:m>
                <a:endParaRPr lang="fr-FR" sz="2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3244153-6F1F-4C23-913E-88BD74F33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7534"/>
                <a:ext cx="9108504" cy="3583994"/>
              </a:xfrm>
              <a:prstGeom prst="rect">
                <a:avLst/>
              </a:prstGeom>
              <a:blipFill>
                <a:blip r:embed="rId3"/>
                <a:stretch>
                  <a:fillRect l="-669" t="-1020" b="-1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BDEB47D5-92D8-4753-BB33-71738CCA0A30}"/>
              </a:ext>
            </a:extLst>
          </p:cNvPr>
          <p:cNvSpPr txBox="1"/>
          <p:nvPr/>
        </p:nvSpPr>
        <p:spPr>
          <a:xfrm>
            <a:off x="-36512" y="32308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Klein collimation </a:t>
            </a:r>
            <a:r>
              <a:rPr lang="fr-FR" sz="2800" b="1" dirty="0" err="1">
                <a:solidFill>
                  <a:srgbClr val="002060"/>
                </a:solidFill>
              </a:rPr>
              <a:t>mimics</a:t>
            </a:r>
            <a:r>
              <a:rPr lang="fr-FR" sz="2800" b="1" dirty="0">
                <a:solidFill>
                  <a:srgbClr val="002060"/>
                </a:solidFill>
              </a:rPr>
              <a:t> massive 1d-Dirac fermions</a:t>
            </a: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1AB59C7D-FD68-4520-9061-13F2FBB1B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28213" r="69726" b="34406"/>
          <a:stretch/>
        </p:blipFill>
        <p:spPr>
          <a:xfrm>
            <a:off x="6059014" y="1671862"/>
            <a:ext cx="2329412" cy="19080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xmlns="" id="{E741CC6D-C284-40DF-87F8-4F3A81CCB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48" t="28213" r="-366" b="34406"/>
          <a:stretch/>
        </p:blipFill>
        <p:spPr>
          <a:xfrm>
            <a:off x="2623802" y="1599854"/>
            <a:ext cx="2556000" cy="190800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xmlns="" id="{664D6EFA-A366-4187-AB07-4E32ADB33C4C}"/>
              </a:ext>
            </a:extLst>
          </p:cNvPr>
          <p:cNvSpPr txBox="1"/>
          <p:nvPr/>
        </p:nvSpPr>
        <p:spPr>
          <a:xfrm>
            <a:off x="251522" y="4230515"/>
            <a:ext cx="4128957" cy="95409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400" b="1" dirty="0"/>
              <a:t>V. V. </a:t>
            </a:r>
            <a:r>
              <a:rPr lang="en-US" sz="1400" b="1" dirty="0" err="1"/>
              <a:t>Cheianov</a:t>
            </a:r>
            <a:r>
              <a:rPr lang="en-US" sz="1400" b="1" dirty="0"/>
              <a:t>, V. I. </a:t>
            </a:r>
            <a:r>
              <a:rPr lang="en-US" sz="1400" b="1" dirty="0" err="1"/>
              <a:t>Falko</a:t>
            </a:r>
            <a:r>
              <a:rPr lang="en-US" sz="1400" b="1" dirty="0"/>
              <a:t>, PRB-2006</a:t>
            </a:r>
          </a:p>
          <a:p>
            <a:r>
              <a:rPr lang="en-US" sz="1400" dirty="0"/>
              <a:t>J. </a:t>
            </a:r>
            <a:r>
              <a:rPr lang="en-US" sz="1400" dirty="0" err="1"/>
              <a:t>Cayssol</a:t>
            </a:r>
            <a:r>
              <a:rPr lang="en-US" sz="1400" dirty="0"/>
              <a:t>, B. Huard, D. Goldhaber-Gordon,  PRB-2009</a:t>
            </a:r>
          </a:p>
          <a:p>
            <a:r>
              <a:rPr lang="en-US" sz="1400" dirty="0"/>
              <a:t>E.B. </a:t>
            </a:r>
            <a:r>
              <a:rPr lang="en-US" sz="1400" dirty="0" err="1"/>
              <a:t>Sonin</a:t>
            </a:r>
            <a:r>
              <a:rPr lang="en-US" sz="1400" dirty="0"/>
              <a:t>, </a:t>
            </a:r>
            <a:r>
              <a:rPr lang="en-US" sz="1400" dirty="0" smtClean="0"/>
              <a:t>PRB-2009</a:t>
            </a:r>
          </a:p>
          <a:p>
            <a:r>
              <a:rPr lang="fr-FR" sz="1400" dirty="0" smtClean="0"/>
              <a:t>P.E. Allain, J.N. Fuchs, EPJB-2011</a:t>
            </a:r>
            <a:endParaRPr lang="fr-FR" sz="1400" dirty="0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xmlns="" id="{93986A53-B2BE-41C5-8855-B352BE342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44" y="2175918"/>
            <a:ext cx="2519358" cy="1080000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xmlns="" id="{B7B893C4-05E5-43DC-B565-70F46949BACB}"/>
              </a:ext>
            </a:extLst>
          </p:cNvPr>
          <p:cNvSpPr txBox="1"/>
          <p:nvPr/>
        </p:nvSpPr>
        <p:spPr>
          <a:xfrm>
            <a:off x="5868144" y="4332464"/>
            <a:ext cx="3240362" cy="307768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1400" dirty="0"/>
              <a:t>F. Sauter, Z-Phys 1931 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E057F01F-D325-442D-8FDB-CC41883A1A60}"/>
                  </a:ext>
                </a:extLst>
              </p:cNvPr>
              <p:cNvSpPr/>
              <p:nvPr/>
            </p:nvSpPr>
            <p:spPr>
              <a:xfrm>
                <a:off x="4068673" y="2580286"/>
                <a:ext cx="1295419" cy="4955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32" tIns="45716" rIns="91432" bIns="45716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sSub>
                        <m:sSubPr>
                          <m:ctrlP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sub>
                      </m:sSub>
                      <m:sSub>
                        <m:sSubPr>
                          <m:ctrlP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fr-FR" sz="2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57F01F-D325-442D-8FDB-CC41883A1A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669" y="2580286"/>
                <a:ext cx="1295419" cy="495520"/>
              </a:xfrm>
              <a:prstGeom prst="rect">
                <a:avLst/>
              </a:prstGeom>
              <a:blipFill>
                <a:blip r:embed="rId6"/>
                <a:stretch>
                  <a:fillRect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6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35496" y="987574"/>
                <a:ext cx="9073008" cy="3485954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002060"/>
                    </a:solidFill>
                  </a:rPr>
                  <a:t>a </a:t>
                </a:r>
                <a:r>
                  <a:rPr lang="fr-FR" sz="2000" b="1" dirty="0" err="1">
                    <a:solidFill>
                      <a:srgbClr val="002060"/>
                    </a:solidFill>
                  </a:rPr>
                  <a:t>universal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 1d-Schwinger pair-</a:t>
                </a:r>
                <a:r>
                  <a:rPr lang="fr-FR" sz="2000" b="1" dirty="0" err="1">
                    <a:solidFill>
                      <a:srgbClr val="002060"/>
                    </a:solidFill>
                  </a:rPr>
                  <a:t>creation</a:t>
                </a:r>
                <a:r>
                  <a:rPr lang="fr-FR" sz="2000" b="1" dirty="0">
                    <a:solidFill>
                      <a:srgbClr val="002060"/>
                    </a:solidFill>
                  </a:rPr>
                  <a:t> rate</a:t>
                </a:r>
                <a:endParaRPr lang="fr-FR" b="1" dirty="0">
                  <a:solidFill>
                    <a:srgbClr val="002060"/>
                  </a:solidFill>
                </a:endParaRPr>
              </a:p>
              <a:p>
                <a:pPr algn="ctr"/>
                <a:endParaRPr lang="fr-FR" dirty="0">
                  <a:solidFill>
                    <a:srgbClr val="00206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𝐸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fr-FR" i="1">
                              <a:latin typeface="Cambria Math"/>
                            </a:rPr>
                            <m:t>𝑛</m:t>
                          </m:r>
                          <m:r>
                            <a:rPr lang="fr-FR" i="1">
                              <a:latin typeface="Cambria Math"/>
                            </a:rPr>
                            <m:t> ≥1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fr-FR" i="1">
                                      <a:latin typeface="Cambria Math"/>
                                    </a:rPr>
                                    <m:t>𝜋</m:t>
                                  </m:r>
                                  <m:f>
                                    <m:fPr>
                                      <m:ctrlPr>
                                        <a:rPr lang="fr-FR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fr-FR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fr-FR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𝑆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i="1">
                                          <a:latin typeface="Cambria Math"/>
                                        </a:rPr>
                                        <m:t>𝐸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endParaRPr lang="fr-FR" i="1" dirty="0">
                  <a:latin typeface="Cambria Math" panose="02040503050406030204" pitchFamily="18" charset="0"/>
                </a:endParaRPr>
              </a:p>
              <a:p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𝑒</m:t>
                          </m:r>
                          <m:r>
                            <a:rPr lang="fr-FR" i="1">
                              <a:latin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fr-FR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</m:oMath>
                  </m:oMathPara>
                </a14:m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endParaRPr lang="fr-FR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fr-FR" b="0" i="1" smtClean="0">
                        <a:latin typeface="Cambria Math"/>
                      </a:rPr>
                      <m:t>   </m:t>
                    </m:r>
                  </m:oMath>
                </a14:m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0,2</m:t>
                    </m:r>
                    <m:r>
                      <a:rPr lang="fr-FR" i="1">
                        <a:latin typeface="Cambria Math"/>
                      </a:rPr>
                      <m:t>𝑒𝑉</m:t>
                    </m:r>
                  </m:oMath>
                </a14:m>
                <a:endParaRPr lang="fr-FR" i="1" dirty="0">
                  <a:latin typeface="Cambria Math"/>
                </a:endParaRPr>
              </a:p>
              <a:p>
                <a:endParaRPr lang="fr-FR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987574"/>
                <a:ext cx="9073008" cy="3485954"/>
              </a:xfrm>
              <a:prstGeom prst="rect">
                <a:avLst/>
              </a:prstGeom>
              <a:blipFill rotWithShape="1">
                <a:blip r:embed="rId3"/>
                <a:stretch>
                  <a:fillRect t="-8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2416674" y="42598"/>
            <a:ext cx="672733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32" tIns="45716" rIns="91432" bIns="45716" rtlCol="0">
            <a:spAutoFit/>
          </a:bodyPr>
          <a:lstStyle/>
          <a:p>
            <a:endParaRPr lang="fr-FR" sz="2800" b="1" dirty="0">
              <a:solidFill>
                <a:srgbClr val="0C257C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" y="95704"/>
            <a:ext cx="9108503" cy="95409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Schwinger </a:t>
            </a:r>
            <a:r>
              <a:rPr lang="fr-FR" sz="2800" b="1" dirty="0" err="1">
                <a:solidFill>
                  <a:srgbClr val="002060"/>
                </a:solidFill>
              </a:rPr>
              <a:t>effect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with</a:t>
            </a:r>
            <a:r>
              <a:rPr lang="fr-FR" sz="2800" b="1" dirty="0">
                <a:solidFill>
                  <a:srgbClr val="002060"/>
                </a:solidFill>
              </a:rPr>
              <a:t> massive 1d Dirac fermions in </a:t>
            </a:r>
            <a:r>
              <a:rPr lang="fr-FR" sz="2800" b="1" dirty="0" err="1">
                <a:solidFill>
                  <a:srgbClr val="002060"/>
                </a:solidFill>
              </a:rPr>
              <a:t>graphene</a:t>
            </a:r>
            <a:endParaRPr lang="fr-FR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45815"/>
            <a:ext cx="3672408" cy="332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3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2C35B63-A945-4B7B-9403-010BCFD2A8F2}"/>
              </a:ext>
            </a:extLst>
          </p:cNvPr>
          <p:cNvSpPr txBox="1"/>
          <p:nvPr/>
        </p:nvSpPr>
        <p:spPr>
          <a:xfrm>
            <a:off x="1" y="32308"/>
            <a:ext cx="912625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Universal </a:t>
            </a:r>
            <a:r>
              <a:rPr lang="fr-FR" sz="2800" b="1" dirty="0" err="1">
                <a:solidFill>
                  <a:srgbClr val="002060"/>
                </a:solidFill>
              </a:rPr>
              <a:t>quantized</a:t>
            </a:r>
            <a:r>
              <a:rPr lang="fr-FR" sz="2800" b="1" dirty="0">
                <a:solidFill>
                  <a:srgbClr val="002060"/>
                </a:solidFill>
              </a:rPr>
              <a:t> 1d-Schwinger conductance</a:t>
            </a:r>
            <a:endParaRPr lang="fr-FR" sz="2400" b="1" dirty="0">
              <a:solidFill>
                <a:srgbClr val="002060"/>
              </a:solidFill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xmlns="" id="{5171B0A8-F9B8-4807-B472-422900A647E9}"/>
              </a:ext>
            </a:extLst>
          </p:cNvPr>
          <p:cNvCxnSpPr>
            <a:cxnSpLocks/>
          </p:cNvCxnSpPr>
          <p:nvPr/>
        </p:nvCxnSpPr>
        <p:spPr>
          <a:xfrm>
            <a:off x="5281336" y="147901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6E095A9-4C28-4CA0-A893-0FFED4D52977}"/>
                  </a:ext>
                </a:extLst>
              </p:cNvPr>
              <p:cNvSpPr/>
              <p:nvPr/>
            </p:nvSpPr>
            <p:spPr>
              <a:xfrm>
                <a:off x="4" y="2211711"/>
                <a:ext cx="5180363" cy="947375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lIns="91432" tIns="45716" rIns="91432" bIns="45716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𝑮</m:t>
                        </m:r>
                      </m:e>
                      <m:sub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  <m:r>
                      <a:rPr lang="fr-FR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d>
                      <m:dPr>
                        <m:begChr m:val="["/>
                        <m:endChr m:val="]"/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𝑳𝒏</m:t>
                        </m:r>
                        <m:d>
                          <m:d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fr-FR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fr-FR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𝝅</m:t>
                                    </m:r>
                                    <m:f>
                                      <m:fPr>
                                        <m:type m:val="lin"/>
                                        <m:ctrlPr>
                                          <a:rPr lang="fr-FR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fr-FR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𝑽</m:t>
                                            </m:r>
                                          </m:e>
                                          <m:sub>
                                            <m:r>
                                              <a:rPr lang="fr-FR" b="1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  <m:t>𝑺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fr-FR" b="1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𝑽</m:t>
                                        </m:r>
                                      </m:den>
                                    </m:f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𝑺</m:t>
                                </m:r>
                              </m:sub>
                            </m:sSub>
                          </m:num>
                          <m:den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den>
                        </m:f>
                        <m:f>
                          <m:f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𝒆</m:t>
                                </m:r>
                              </m:e>
                              <m:sup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b="1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𝑽</m:t>
                                        </m:r>
                                      </m:e>
                                      <m:sub>
                                        <m:r>
                                          <a:rPr lang="fr-FR" b="1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𝑺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b="1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den>
                                </m:f>
                              </m:sup>
                            </m:sSup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𝟏</m:t>
                            </m:r>
                          </m:den>
                        </m:f>
                      </m:e>
                    </m:d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type m:val="lin"/>
                        <m:ctrlPr>
                          <a:rPr lang="fr-FR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den>
                    </m:f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𝟔𝟎</m:t>
                    </m:r>
                  </m:oMath>
                </a14:m>
                <a:r>
                  <a:rPr lang="fr-FR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𝑽</m:t>
                                </m:r>
                              </m:e>
                              <m:sub>
                                <m:r>
                                  <a:rPr lang="fr-FR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𝑺</m:t>
                                </m:r>
                              </m:sub>
                            </m:sSub>
                          </m:den>
                        </m:f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fr-F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type m:val="lin"/>
                        <m:ctrlPr>
                          <a:rPr lang="fr-FR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sSup>
                          <m:sSupPr>
                            <m:ctrlP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p>
                            <m:r>
                              <a:rPr lang="fr-FR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fr-FR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den>
                    </m:f>
                  </m:oMath>
                </a14:m>
                <a:endParaRPr lang="fr-FR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6E095A9-4C28-4CA0-A893-0FFED4D529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11710"/>
                <a:ext cx="5180363" cy="947375"/>
              </a:xfrm>
              <a:prstGeom prst="rect">
                <a:avLst/>
              </a:prstGeom>
              <a:blipFill rotWithShape="1">
                <a:blip r:embed="rId3"/>
                <a:stretch>
                  <a:fillRect t="-38065" r="-3176" b="-5935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64" y="1593575"/>
            <a:ext cx="394298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96930" y="555528"/>
                <a:ext cx="6923345" cy="1385764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 algn="ctr"/>
                <a:r>
                  <a:rPr lang="fr-FR" b="1" dirty="0" smtClean="0">
                    <a:solidFill>
                      <a:srgbClr val="002060"/>
                    </a:solidFill>
                  </a:rPr>
                  <a:t>Schwinger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current</a:t>
                </a:r>
                <a:r>
                  <a:rPr lang="fr-FR" b="1" dirty="0">
                    <a:solidFill>
                      <a:srgbClr val="002060"/>
                    </a:solidFill>
                  </a:rPr>
                  <a:t> over a </a:t>
                </a:r>
                <a:r>
                  <a:rPr lang="fr-FR" b="1" dirty="0" err="1">
                    <a:solidFill>
                      <a:srgbClr val="002060"/>
                    </a:solidFill>
                  </a:rPr>
                  <a:t>length</a:t>
                </a:r>
                <a:r>
                  <a:rPr lang="fr-FR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fr-FR" b="1" dirty="0" smtClean="0">
                    <a:solidFill>
                      <a:srgbClr val="002060"/>
                    </a:solidFill>
                  </a:rPr>
                  <a:t> 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fr-FR" b="1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fr-FR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fr-FR" b="1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fr-FR" b="1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𝒈</m:t>
                        </m:r>
                      </m:e>
                      <m:sub>
                        <m:r>
                          <a:rPr lang="fr-FR" b="1" i="1" dirty="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𝒗</m:t>
                        </m:r>
                      </m:sub>
                    </m:sSub>
                    <m:r>
                      <a:rPr lang="fr-FR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=</m:t>
                    </m:r>
                    <m:r>
                      <a:rPr lang="fr-FR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𝟐</m:t>
                    </m:r>
                    <m:r>
                      <a:rPr lang="fr-FR" b="1" i="1" dirty="0" smtClean="0">
                        <a:solidFill>
                          <a:srgbClr val="002060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fr-FR" b="1" i="1" dirty="0" smtClean="0">
                  <a:solidFill>
                    <a:srgbClr val="002060"/>
                  </a:solidFill>
                  <a:latin typeface="Cambria Math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fr-FR" i="1">
                            <a:latin typeface="Cambria Math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FR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den>
                        </m:f>
                      </m:e>
                    </m:d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𝐿𝑛</m:t>
                    </m:r>
                    <m:d>
                      <m:dPr>
                        <m:ctrlPr>
                          <a:rPr lang="fr-FR" i="1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/>
                                  </a:rPr>
                                  <m:t>𝜋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</a:rPr>
                                          <m:t>𝑆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d>
                  </m:oMath>
                </a14:m>
                <a:r>
                  <a:rPr lang="fr-FR" i="1" dirty="0">
                    <a:latin typeface="Cambria Math"/>
                  </a:rPr>
                  <a:t>	</a:t>
                </a:r>
                <a:r>
                  <a:rPr lang="fr-FR" dirty="0"/>
                  <a:t> 	</a:t>
                </a:r>
                <a:endParaRPr lang="fr-FR" i="1" dirty="0">
                  <a:latin typeface="Cambria Math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6" y="555526"/>
                <a:ext cx="6923345" cy="1385764"/>
              </a:xfrm>
              <a:prstGeom prst="rect">
                <a:avLst/>
              </a:prstGeom>
              <a:blipFill rotWithShape="1">
                <a:blip r:embed="rId5"/>
                <a:stretch>
                  <a:fillRect t="-4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6804250" y="987576"/>
                <a:ext cx="2016224" cy="646331"/>
              </a:xfrm>
              <a:prstGeom prst="rect">
                <a:avLst/>
              </a:prstGeom>
              <a:noFill/>
            </p:spPr>
            <p:txBody>
              <a:bodyPr wrap="squar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fr-FR" i="1" dirty="0">
                  <a:latin typeface="Cambria Math"/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987574"/>
                <a:ext cx="2016224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491884" y="3795886"/>
                <a:ext cx="1891159" cy="369332"/>
              </a:xfrm>
              <a:prstGeom prst="rect">
                <a:avLst/>
              </a:prstGeom>
              <a:noFill/>
            </p:spPr>
            <p:txBody>
              <a:bodyPr wrap="none" lIns="91432" tIns="45716" rIns="91432" bIns="45716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=−0.186 </m:t>
                      </m:r>
                      <m:r>
                        <a:rPr lang="fr-FR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𝑚𝑆</m:t>
                      </m:r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4" y="3795886"/>
                <a:ext cx="1891159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23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0" y="104314"/>
            <a:ext cx="9217024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002060"/>
                </a:solidFill>
              </a:rPr>
              <a:t>Current</a:t>
            </a:r>
            <a:r>
              <a:rPr lang="fr-FR" sz="2800" b="1" dirty="0">
                <a:solidFill>
                  <a:srgbClr val="002060"/>
                </a:solidFill>
              </a:rPr>
              <a:t> saturation in </a:t>
            </a:r>
            <a:r>
              <a:rPr lang="fr-FR" sz="2800" b="1" dirty="0" err="1">
                <a:solidFill>
                  <a:srgbClr val="002060"/>
                </a:solidFill>
              </a:rPr>
              <a:t>hBN-encapsulated</a:t>
            </a:r>
            <a:r>
              <a:rPr lang="fr-FR" sz="2800" b="1" dirty="0">
                <a:solidFill>
                  <a:srgbClr val="002060"/>
                </a:solidFill>
              </a:rPr>
              <a:t> g</a:t>
            </a:r>
            <a:r>
              <a:rPr lang="en-US" sz="2800" b="1" dirty="0" err="1">
                <a:solidFill>
                  <a:srgbClr val="002060"/>
                </a:solidFill>
              </a:rPr>
              <a:t>raphene</a:t>
            </a:r>
            <a:r>
              <a:rPr lang="en-US" sz="2800" b="1" dirty="0">
                <a:solidFill>
                  <a:srgbClr val="002060"/>
                </a:solidFill>
              </a:rPr>
              <a:t> FET</a:t>
            </a:r>
            <a:endParaRPr lang="fr-FR" sz="2800" b="1" dirty="0">
              <a:solidFill>
                <a:srgbClr val="002060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xmlns="" id="{9DDCBCF4-028B-4E57-987B-48718AAC8006}"/>
              </a:ext>
            </a:extLst>
          </p:cNvPr>
          <p:cNvGrpSpPr/>
          <p:nvPr/>
        </p:nvGrpSpPr>
        <p:grpSpPr>
          <a:xfrm>
            <a:off x="177211" y="1059945"/>
            <a:ext cx="4466801" cy="3239999"/>
            <a:chOff x="3996952" y="1362306"/>
            <a:chExt cx="4466801" cy="323999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8549BD94-BDFB-4384-AA64-36634D905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" t="3689" r="2108" b="1353"/>
            <a:stretch/>
          </p:blipFill>
          <p:spPr>
            <a:xfrm>
              <a:off x="3996952" y="1362306"/>
              <a:ext cx="4466801" cy="323999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E58C62C4-48DC-4F26-B109-E58F200B1C99}"/>
                </a:ext>
              </a:extLst>
            </p:cNvPr>
            <p:cNvSpPr/>
            <p:nvPr/>
          </p:nvSpPr>
          <p:spPr>
            <a:xfrm>
              <a:off x="6589240" y="2730097"/>
              <a:ext cx="1680455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1" name="Picture 2" descr="D:\Users\Etudiant\Documents\These_Aurélien\Graphene2021\GFET.png">
            <a:extLst>
              <a:ext uri="{FF2B5EF4-FFF2-40B4-BE49-F238E27FC236}">
                <a16:creationId xmlns:a16="http://schemas.microsoft.com/office/drawing/2014/main" xmlns="" id="{3377132A-8B00-48A0-9F3E-ED38334E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52" y="1131590"/>
            <a:ext cx="3802931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15766"/>
            <a:ext cx="1297434" cy="9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8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63659</TotalTime>
  <Words>2698</Words>
  <Application>Microsoft Office PowerPoint</Application>
  <PresentationFormat>Affichage à l'écran (16:9)</PresentationFormat>
  <Paragraphs>399</Paragraphs>
  <Slides>51</Slides>
  <Notes>51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51</vt:i4>
      </vt:variant>
    </vt:vector>
  </HeadingPairs>
  <TitlesOfParts>
    <vt:vector size="54" baseType="lpstr">
      <vt:lpstr>1_Thème Office</vt:lpstr>
      <vt:lpstr>Thème Office</vt:lpstr>
      <vt:lpstr>2_Thème Office</vt:lpstr>
      <vt:lpstr>Mesoscopic Klein-Schwinger effect in graphene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Ecole Normale Supérieure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saturation in graphene FETs as an analog of relativistic Schwinger effect   Aurélien Schmitt  Graphene2021</dc:title>
  <dc:creator>hugo bartolomei</dc:creator>
  <cp:lastModifiedBy>hugo bartolomei</cp:lastModifiedBy>
  <cp:revision>2572</cp:revision>
  <cp:lastPrinted>2022-10-27T13:29:34Z</cp:lastPrinted>
  <dcterms:created xsi:type="dcterms:W3CDTF">2021-10-06T06:34:34Z</dcterms:created>
  <dcterms:modified xsi:type="dcterms:W3CDTF">2023-07-04T06:22:23Z</dcterms:modified>
</cp:coreProperties>
</file>