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85" r:id="rId4"/>
    <p:sldId id="287" r:id="rId5"/>
    <p:sldId id="288" r:id="rId6"/>
    <p:sldId id="263" r:id="rId7"/>
    <p:sldId id="264" r:id="rId8"/>
    <p:sldId id="265" r:id="rId9"/>
    <p:sldId id="289" r:id="rId10"/>
    <p:sldId id="279" r:id="rId11"/>
    <p:sldId id="268" r:id="rId12"/>
    <p:sldId id="270" r:id="rId13"/>
    <p:sldId id="273" r:id="rId14"/>
    <p:sldId id="290" r:id="rId15"/>
    <p:sldId id="281" r:id="rId16"/>
    <p:sldId id="291" r:id="rId17"/>
    <p:sldId id="292" r:id="rId18"/>
    <p:sldId id="284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664" y="7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80A18-BEEE-409C-94DE-9C954BD303D3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899B9-E484-46F6-918E-3D53C91CE81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9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899B9-E484-46F6-918E-3D53C91CE8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400" baseline="0" dirty="0" smtClean="0">
              <a:latin typeface="+mj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A1619-F416-AF41-B4D4-792D13ECBC33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830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A1619-F416-AF41-B4D4-792D13ECBC33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46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899B9-E484-46F6-918E-3D53C91CE8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899B9-E484-46F6-918E-3D53C91CE8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00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8BF4F-712A-4221-B9FE-A88FC6EEEC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0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0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9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5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2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5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3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7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1A231-5ECE-497E-A67E-FDFE8CB885D9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632B6-526B-497C-AD2D-B48501B6EC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4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27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7.jpg"/><Relationship Id="rId7" Type="http://schemas.openxmlformats.org/officeDocument/2006/relationships/image" Target="../media/image76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jpg"/><Relationship Id="rId18" Type="http://schemas.openxmlformats.org/officeDocument/2006/relationships/image" Target="../media/image94.png"/><Relationship Id="rId3" Type="http://schemas.openxmlformats.org/officeDocument/2006/relationships/image" Target="../media/image80.jpg"/><Relationship Id="rId21" Type="http://schemas.openxmlformats.org/officeDocument/2006/relationships/image" Target="../media/image97.png"/><Relationship Id="rId7" Type="http://schemas.openxmlformats.org/officeDocument/2006/relationships/image" Target="../media/image84.jpg"/><Relationship Id="rId12" Type="http://schemas.openxmlformats.org/officeDocument/2006/relationships/image" Target="../media/image89.jpg"/><Relationship Id="rId17" Type="http://schemas.openxmlformats.org/officeDocument/2006/relationships/image" Target="../media/image93.png"/><Relationship Id="rId2" Type="http://schemas.openxmlformats.org/officeDocument/2006/relationships/image" Target="../media/image79.jpg"/><Relationship Id="rId16" Type="http://schemas.openxmlformats.org/officeDocument/2006/relationships/image" Target="../media/image93.jp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82.jpg"/><Relationship Id="rId15" Type="http://schemas.openxmlformats.org/officeDocument/2006/relationships/image" Target="../media/image92.jpg"/><Relationship Id="rId23" Type="http://schemas.openxmlformats.org/officeDocument/2006/relationships/image" Target="../media/image99.png"/><Relationship Id="rId10" Type="http://schemas.openxmlformats.org/officeDocument/2006/relationships/image" Target="../media/image87.jpg"/><Relationship Id="rId19" Type="http://schemas.openxmlformats.org/officeDocument/2006/relationships/image" Target="../media/image95.png"/><Relationship Id="rId4" Type="http://schemas.openxmlformats.org/officeDocument/2006/relationships/image" Target="../media/image81.jpg"/><Relationship Id="rId9" Type="http://schemas.openxmlformats.org/officeDocument/2006/relationships/image" Target="../media/image86.jpg"/><Relationship Id="rId14" Type="http://schemas.openxmlformats.org/officeDocument/2006/relationships/image" Target="../media/image91.jpg"/><Relationship Id="rId22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10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0.png"/><Relationship Id="rId5" Type="http://schemas.openxmlformats.org/officeDocument/2006/relationships/image" Target="../media/image4.png"/><Relationship Id="rId10" Type="http://schemas.openxmlformats.org/officeDocument/2006/relationships/image" Target="../media/image96.jpg"/><Relationship Id="rId4" Type="http://schemas.openxmlformats.org/officeDocument/2006/relationships/image" Target="../media/image3.png"/><Relationship Id="rId9" Type="http://schemas.openxmlformats.org/officeDocument/2006/relationships/image" Target="../media/image95.jpg"/><Relationship Id="rId1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57948"/>
            <a:ext cx="9144000" cy="1249363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Measuring the topological properties of exciton-polariton lattices</a:t>
            </a:r>
            <a:endParaRPr lang="en-US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05/07/2023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Martin Guillot – 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3rd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year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Ph.D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Supervisors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: Jacqueline Bloch and Sylvain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Ravets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0" y="5688"/>
            <a:ext cx="12192000" cy="1139628"/>
            <a:chOff x="222966" y="18388"/>
            <a:chExt cx="38181834" cy="3965542"/>
          </a:xfrm>
        </p:grpSpPr>
        <p:grpSp>
          <p:nvGrpSpPr>
            <p:cNvPr id="4" name="Groupe 3"/>
            <p:cNvGrpSpPr/>
            <p:nvPr/>
          </p:nvGrpSpPr>
          <p:grpSpPr>
            <a:xfrm>
              <a:off x="222966" y="18388"/>
              <a:ext cx="38181834" cy="3965542"/>
              <a:chOff x="222966" y="18388"/>
              <a:chExt cx="38181834" cy="3965542"/>
            </a:xfrm>
          </p:grpSpPr>
          <p:pic>
            <p:nvPicPr>
              <p:cNvPr id="5" name="Picture 2" descr="https://lh3.googleusercontent.com/UoIoBPuBcR2dYsMQIKo6Pfb8WS4li927t8BkWbIHYtaJ5sbtm2lYUO9ydeqm5qyOtvVZhJQFJDNWWe2xth4eRqXUSydX7MWiF92few9H1f-bc-ov6WVZgA8DQBXaUkF2u8WA5r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0" t="21338" r="12494" b="21319"/>
              <a:stretch/>
            </p:blipFill>
            <p:spPr bwMode="auto">
              <a:xfrm>
                <a:off x="222966" y="60128"/>
                <a:ext cx="10957936" cy="3923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https://lh6.googleusercontent.com/VpSlIoKUR0LOLpHBBVv7tcKRJWhu0Mg4zoPlSk0EyKZ62PTSMyL-0pRE0yblWhEuBmxmDnz4M3KKCEsh50NvtIB8jDQW5PBv2X1ESi3hUuKlmYjU8U0GsRbjMADdou4RlndU-4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4" b="64639"/>
              <a:stretch/>
            </p:blipFill>
            <p:spPr bwMode="auto">
              <a:xfrm>
                <a:off x="18038859" y="18388"/>
                <a:ext cx="20365941" cy="3860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2762632" y="1326419"/>
              <a:ext cx="12482369" cy="12441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8397" tIns="129197" rIns="258397" bIns="1291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Polariton quantum fluids at C2N</a:t>
              </a:r>
            </a:p>
          </p:txBody>
        </p: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220891" y="5805332"/>
            <a:ext cx="11806008" cy="926821"/>
            <a:chOff x="873274" y="34009434"/>
            <a:chExt cx="48453533" cy="4260328"/>
          </a:xfrm>
        </p:grpSpPr>
        <p:pic>
          <p:nvPicPr>
            <p:cNvPr id="10" name="Picture 9" descr="https://lh5.googleusercontent.com/XPe9hUflL9JWc81cKquLQ9n7KJZXla9ww4S_kxpEEx_Hu5q59EEPVTpo1L1W-5Xkf5u5Ju9teY6Wdp1slsDV6a44n1jq7QfN9T0BVcebKiDNLiqQ4rST1MEEQcA8vDjrJ2avhdQ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16" b="26863"/>
            <a:stretch/>
          </p:blipFill>
          <p:spPr bwMode="auto">
            <a:xfrm>
              <a:off x="873274" y="34442026"/>
              <a:ext cx="8360933" cy="37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https://lh4.googleusercontent.com/3kguA5q0vO6BXWkcZ8JkFROPwcBI6nv--WmZE9OdPJeNGX2FReJ9BfTpOyUbyjboKGJ3sDKtjJAJztBHhBzazZqz9rhZA-4x5kIE-S7QXqQ1ZwifUpnv-bK3SRktBPziDzSSB7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3051" y="34009434"/>
              <a:ext cx="10721302" cy="360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5532002" y="34874337"/>
              <a:ext cx="13794805" cy="3395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C2N – 10 Boulevard Thomas </a:t>
              </a:r>
              <a:r>
                <a:rPr lang="fr-FR" sz="1400" dirty="0" err="1">
                  <a:solidFill>
                    <a:srgbClr val="000000"/>
                  </a:solidFill>
                  <a:latin typeface="Ubuntu"/>
                </a:rPr>
                <a:t>Gobert</a:t>
              </a:r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, 91120 Palaiseau / www.c2n.universite-paris-saclay.fr</a:t>
              </a:r>
              <a:endParaRPr lang="fr-FR" sz="14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197" y="34727113"/>
              <a:ext cx="5711563" cy="3168874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28723604" y="34105689"/>
              <a:ext cx="6377919" cy="3305286"/>
              <a:chOff x="3476747" y="4519611"/>
              <a:chExt cx="4013889" cy="217235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747" y="4519611"/>
                <a:ext cx="2168217" cy="2113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3813124" y="5576164"/>
                <a:ext cx="3677512" cy="11157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86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Rockwell" panose="02060603020205020403" pitchFamily="18" charset="0"/>
                  </a:rPr>
                  <a:t>ARQADIA</a:t>
                </a:r>
                <a:endParaRPr lang="en-US" sz="2000" b="1" dirty="0">
                  <a:solidFill>
                    <a:srgbClr val="0070C0"/>
                  </a:solidFill>
                  <a:latin typeface="Rockwell" panose="02060603020205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45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808162"/>
          </a:xfrm>
        </p:spPr>
        <p:txBody>
          <a:bodyPr/>
          <a:lstStyle/>
          <a:p>
            <a:r>
              <a:rPr lang="en-US" dirty="0" smtClean="0"/>
              <a:t>II. Valley Hall insulator in exciton-polaritons lattices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3150" y="3624263"/>
            <a:ext cx="10515600" cy="1500187"/>
          </a:xfrm>
        </p:spPr>
        <p:txBody>
          <a:bodyPr/>
          <a:lstStyle/>
          <a:p>
            <a:r>
              <a:rPr lang="en-US" dirty="0" smtClean="0"/>
              <a:t>How to probe the eigenvector structure of a polaritonic platform ?</a:t>
            </a:r>
            <a:endParaRPr lang="en-US" dirty="0"/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0" y="5688"/>
            <a:ext cx="12192000" cy="1139628"/>
            <a:chOff x="222966" y="18388"/>
            <a:chExt cx="38181834" cy="3965542"/>
          </a:xfrm>
        </p:grpSpPr>
        <p:grpSp>
          <p:nvGrpSpPr>
            <p:cNvPr id="5" name="Groupe 4"/>
            <p:cNvGrpSpPr/>
            <p:nvPr/>
          </p:nvGrpSpPr>
          <p:grpSpPr>
            <a:xfrm>
              <a:off x="222966" y="18388"/>
              <a:ext cx="38181834" cy="3965542"/>
              <a:chOff x="222966" y="18388"/>
              <a:chExt cx="38181834" cy="3965542"/>
            </a:xfrm>
          </p:grpSpPr>
          <p:pic>
            <p:nvPicPr>
              <p:cNvPr id="7" name="Picture 2" descr="https://lh3.googleusercontent.com/UoIoBPuBcR2dYsMQIKo6Pfb8WS4li927t8BkWbIHYtaJ5sbtm2lYUO9ydeqm5qyOtvVZhJQFJDNWWe2xth4eRqXUSydX7MWiF92few9H1f-bc-ov6WVZgA8DQBXaUkF2u8WA5r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0" t="21338" r="12494" b="21319"/>
              <a:stretch/>
            </p:blipFill>
            <p:spPr bwMode="auto">
              <a:xfrm>
                <a:off x="222966" y="60128"/>
                <a:ext cx="10957936" cy="3923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https://lh6.googleusercontent.com/VpSlIoKUR0LOLpHBBVv7tcKRJWhu0Mg4zoPlSk0EyKZ62PTSMyL-0pRE0yblWhEuBmxmDnz4M3KKCEsh50NvtIB8jDQW5PBv2X1ESi3hUuKlmYjU8U0GsRbjMADdou4RlndU-4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4" b="64639"/>
              <a:stretch/>
            </p:blipFill>
            <p:spPr bwMode="auto">
              <a:xfrm>
                <a:off x="18038859" y="18388"/>
                <a:ext cx="20365941" cy="3860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2762632" y="1326419"/>
              <a:ext cx="12482369" cy="12441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8397" tIns="129197" rIns="258397" bIns="1291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Polariton quantum fluids at C2N</a:t>
              </a:r>
            </a:p>
          </p:txBody>
        </p: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220891" y="5805332"/>
            <a:ext cx="11806008" cy="926821"/>
            <a:chOff x="873274" y="34009434"/>
            <a:chExt cx="48453533" cy="4260328"/>
          </a:xfrm>
        </p:grpSpPr>
        <p:pic>
          <p:nvPicPr>
            <p:cNvPr id="10" name="Picture 9" descr="https://lh5.googleusercontent.com/XPe9hUflL9JWc81cKquLQ9n7KJZXla9ww4S_kxpEEx_Hu5q59EEPVTpo1L1W-5Xkf5u5Ju9teY6Wdp1slsDV6a44n1jq7QfN9T0BVcebKiDNLiqQ4rST1MEEQcA8vDjrJ2avhdQ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16" b="26863"/>
            <a:stretch/>
          </p:blipFill>
          <p:spPr bwMode="auto">
            <a:xfrm>
              <a:off x="873274" y="34442026"/>
              <a:ext cx="8360933" cy="37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https://lh4.googleusercontent.com/3kguA5q0vO6BXWkcZ8JkFROPwcBI6nv--WmZE9OdPJeNGX2FReJ9BfTpOyUbyjboKGJ3sDKtjJAJztBHhBzazZqz9rhZA-4x5kIE-S7QXqQ1ZwifUpnv-bK3SRktBPziDzSSB7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3051" y="34009434"/>
              <a:ext cx="10721302" cy="360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5532002" y="34874337"/>
              <a:ext cx="13794805" cy="3395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C2N – 10 Boulevard Thomas </a:t>
              </a:r>
              <a:r>
                <a:rPr lang="fr-FR" sz="1400" dirty="0" err="1">
                  <a:solidFill>
                    <a:srgbClr val="000000"/>
                  </a:solidFill>
                  <a:latin typeface="Ubuntu"/>
                </a:rPr>
                <a:t>Gobert</a:t>
              </a:r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, 91120 Palaiseau / www.c2n.universite-paris-saclay.fr</a:t>
              </a:r>
              <a:endParaRPr lang="fr-FR" sz="14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197" y="34727113"/>
              <a:ext cx="5711563" cy="3168874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28723604" y="34105689"/>
              <a:ext cx="6377919" cy="3305286"/>
              <a:chOff x="3476747" y="4519611"/>
              <a:chExt cx="4013889" cy="217235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747" y="4519611"/>
                <a:ext cx="2168217" cy="2113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3813124" y="5576164"/>
                <a:ext cx="3677512" cy="11157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86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Rockwell" panose="02060603020205020403" pitchFamily="18" charset="0"/>
                  </a:rPr>
                  <a:t>ARQADIA</a:t>
                </a:r>
                <a:endParaRPr lang="en-US" sz="2000" b="1" dirty="0">
                  <a:solidFill>
                    <a:srgbClr val="0070C0"/>
                  </a:solidFill>
                  <a:latin typeface="Rockwell" panose="02060603020205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15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800" y="174625"/>
            <a:ext cx="5842000" cy="676275"/>
          </a:xfrm>
        </p:spPr>
        <p:txBody>
          <a:bodyPr>
            <a:noAutofit/>
          </a:bodyPr>
          <a:lstStyle/>
          <a:p>
            <a:r>
              <a:rPr lang="en-US" sz="3200" dirty="0" smtClean="0"/>
              <a:t>Polariton honeycomb lattices</a:t>
            </a:r>
            <a:endParaRPr lang="en-US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90" y="252971"/>
            <a:ext cx="2609083" cy="27082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58" y="92002"/>
            <a:ext cx="2233742" cy="303019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7800" y="4640514"/>
            <a:ext cx="483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bloch’s</a:t>
            </a:r>
            <a:r>
              <a:rPr lang="fr-FR" dirty="0" smtClean="0"/>
              <a:t> </a:t>
            </a:r>
            <a:r>
              <a:rPr lang="fr-FR" dirty="0" err="1" smtClean="0"/>
              <a:t>eigenvectors</a:t>
            </a:r>
            <a:r>
              <a:rPr lang="fr-FR" dirty="0" smtClean="0"/>
              <a:t> are </a:t>
            </a:r>
            <a:r>
              <a:rPr lang="fr-FR" dirty="0" err="1" smtClean="0"/>
              <a:t>encoded</a:t>
            </a:r>
            <a:r>
              <a:rPr lang="fr-FR" dirty="0" smtClean="0"/>
              <a:t> in a </a:t>
            </a:r>
            <a:r>
              <a:rPr lang="fr-FR" dirty="0" err="1" smtClean="0"/>
              <a:t>sublattice</a:t>
            </a:r>
            <a:r>
              <a:rPr lang="fr-FR" dirty="0" smtClean="0"/>
              <a:t> </a:t>
            </a:r>
            <a:r>
              <a:rPr lang="fr-FR" dirty="0" err="1" smtClean="0"/>
              <a:t>pseudospin</a:t>
            </a:r>
            <a:r>
              <a:rPr lang="fr-FR" dirty="0" smtClean="0"/>
              <a:t>: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9" y="921380"/>
            <a:ext cx="4451907" cy="319691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2" y="5582872"/>
            <a:ext cx="2827019" cy="91312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5930901" y="3416065"/>
            <a:ext cx="5314099" cy="3441935"/>
            <a:chOff x="4982351" y="3463341"/>
            <a:chExt cx="3272402" cy="211953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2351" y="3489735"/>
              <a:ext cx="3258366" cy="209313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2611" y="3463341"/>
              <a:ext cx="3112142" cy="1963045"/>
            </a:xfrm>
            <a:prstGeom prst="rect">
              <a:avLst/>
            </a:prstGeom>
          </p:spPr>
        </p:pic>
      </p:grpSp>
      <p:cxnSp>
        <p:nvCxnSpPr>
          <p:cNvPr id="5" name="Connecteur droit 4"/>
          <p:cNvCxnSpPr/>
          <p:nvPr/>
        </p:nvCxnSpPr>
        <p:spPr>
          <a:xfrm flipV="1">
            <a:off x="9169150" y="2052165"/>
            <a:ext cx="254354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0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77" y="777799"/>
            <a:ext cx="2057605" cy="279125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77" y="777799"/>
            <a:ext cx="2057605" cy="279125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77" y="777799"/>
            <a:ext cx="2057605" cy="279125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77" y="777799"/>
            <a:ext cx="2057605" cy="2791259"/>
          </a:xfrm>
          <a:prstGeom prst="rect">
            <a:avLst/>
          </a:prstGeom>
        </p:spPr>
      </p:pic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177800" y="174625"/>
            <a:ext cx="6172200" cy="676275"/>
          </a:xfrm>
        </p:spPr>
        <p:txBody>
          <a:bodyPr>
            <a:noAutofit/>
          </a:bodyPr>
          <a:lstStyle/>
          <a:p>
            <a:r>
              <a:rPr lang="en-US" sz="3200" dirty="0" smtClean="0"/>
              <a:t>Accessing the eigenvector structure</a:t>
            </a:r>
            <a:endParaRPr lang="en-US" sz="32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" y="968299"/>
            <a:ext cx="4130271" cy="39497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8" y="968299"/>
            <a:ext cx="4130271" cy="39497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" y="968299"/>
            <a:ext cx="4130271" cy="39497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8" y="968299"/>
            <a:ext cx="4130271" cy="39497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3346" y="317765"/>
            <a:ext cx="5091753" cy="294190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3346" y="317765"/>
            <a:ext cx="5091753" cy="294190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3346" y="317765"/>
            <a:ext cx="5091753" cy="294190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3346" y="317765"/>
            <a:ext cx="5091753" cy="29419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59" y="3259667"/>
            <a:ext cx="6593340" cy="39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18" y="3575556"/>
            <a:ext cx="3777391" cy="3200336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 flipV="1">
            <a:off x="101600" y="3448225"/>
            <a:ext cx="73406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4114811" y="-88899"/>
            <a:ext cx="0" cy="694944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1282700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ϕ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471170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θ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93992" y="-55080"/>
            <a:ext cx="183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Experimental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205654" y="-42710"/>
            <a:ext cx="106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Theory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37" y="5680120"/>
            <a:ext cx="1764881" cy="57005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52" y="1178271"/>
            <a:ext cx="3741849" cy="3995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82667" y="-8914"/>
            <a:ext cx="130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Lower band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283" y="3575557"/>
            <a:ext cx="3895359" cy="32003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/>
          <a:srcRect b="3424"/>
          <a:stretch/>
        </p:blipFill>
        <p:spPr>
          <a:xfrm>
            <a:off x="238036" y="317496"/>
            <a:ext cx="3781640" cy="30988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/>
          <a:srcRect b="2725"/>
          <a:stretch/>
        </p:blipFill>
        <p:spPr>
          <a:xfrm>
            <a:off x="4175286" y="317497"/>
            <a:ext cx="3857601" cy="30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87" y="356921"/>
            <a:ext cx="3823570" cy="31544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72" y="326015"/>
            <a:ext cx="3766639" cy="3195936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 flipV="1">
            <a:off x="101600" y="3448225"/>
            <a:ext cx="73406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4114811" y="-88899"/>
            <a:ext cx="0" cy="694944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1282700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ϕ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471170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θ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93992" y="-55080"/>
            <a:ext cx="183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Experimental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205654" y="-42710"/>
            <a:ext cx="106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Theory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37" y="5680120"/>
            <a:ext cx="1764881" cy="57005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52" y="1178271"/>
            <a:ext cx="3741849" cy="39950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82667" y="-8914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Upper </a:t>
            </a:r>
            <a:r>
              <a:rPr lang="en-US" b="1" dirty="0"/>
              <a:t>band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267" y="3615608"/>
            <a:ext cx="3751076" cy="317804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86" y="3615607"/>
            <a:ext cx="3672488" cy="31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650"/>
            <a:ext cx="4182474" cy="33448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74" y="1602650"/>
            <a:ext cx="4182474" cy="33448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76" y="1602650"/>
            <a:ext cx="4122124" cy="33064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84028" y="852323"/>
            <a:ext cx="165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Lower band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51731" y="779141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Upper band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754664" y="779141"/>
            <a:ext cx="275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Upper band (theory)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09182" y="134661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891656" y="1309214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60324" y="130444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550" y="-64348"/>
            <a:ext cx="4952592" cy="694384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920778" cy="779141"/>
          </a:xfrm>
        </p:spPr>
        <p:txBody>
          <a:bodyPr>
            <a:noAutofit/>
          </a:bodyPr>
          <a:lstStyle/>
          <a:p>
            <a:r>
              <a:rPr lang="en-US" sz="3200" dirty="0" smtClean="0"/>
              <a:t>Berry curvature computation</a:t>
            </a:r>
            <a:endParaRPr lang="en-US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548640" y="5557520"/>
            <a:ext cx="487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Berry curvature of opposite sign in both valleys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831850" y="1709739"/>
                <a:ext cx="10515600" cy="1808162"/>
              </a:xfrm>
            </p:spPr>
            <p:txBody>
              <a:bodyPr/>
              <a:lstStyle/>
              <a:p>
                <a:r>
                  <a:rPr lang="en-US" dirty="0" smtClean="0"/>
                  <a:t>III. Outlook: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 smtClean="0"/>
                  <a:t>-topological insulator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1850" y="1709739"/>
                <a:ext cx="10515600" cy="1808162"/>
              </a:xfrm>
              <a:blipFill>
                <a:blip r:embed="rId2"/>
                <a:stretch>
                  <a:fillRect l="-3478" t="-11111" b="-22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3150" y="3624263"/>
            <a:ext cx="6124084" cy="458061"/>
          </a:xfrm>
        </p:spPr>
        <p:txBody>
          <a:bodyPr/>
          <a:lstStyle/>
          <a:p>
            <a:r>
              <a:rPr lang="en-US" dirty="0" smtClean="0"/>
              <a:t>Resolving the band inversion in a 4-band system</a:t>
            </a:r>
            <a:endParaRPr lang="en-US" dirty="0"/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0" y="5688"/>
            <a:ext cx="12192000" cy="1139628"/>
            <a:chOff x="222966" y="18388"/>
            <a:chExt cx="38181834" cy="3965542"/>
          </a:xfrm>
        </p:grpSpPr>
        <p:grpSp>
          <p:nvGrpSpPr>
            <p:cNvPr id="5" name="Groupe 4"/>
            <p:cNvGrpSpPr/>
            <p:nvPr/>
          </p:nvGrpSpPr>
          <p:grpSpPr>
            <a:xfrm>
              <a:off x="222966" y="18388"/>
              <a:ext cx="38181834" cy="3965542"/>
              <a:chOff x="222966" y="18388"/>
              <a:chExt cx="38181834" cy="3965542"/>
            </a:xfrm>
          </p:grpSpPr>
          <p:pic>
            <p:nvPicPr>
              <p:cNvPr id="7" name="Picture 2" descr="https://lh3.googleusercontent.com/UoIoBPuBcR2dYsMQIKo6Pfb8WS4li927t8BkWbIHYtaJ5sbtm2lYUO9ydeqm5qyOtvVZhJQFJDNWWe2xth4eRqXUSydX7MWiF92few9H1f-bc-ov6WVZgA8DQBXaUkF2u8WA5r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0" t="21338" r="12494" b="21319"/>
              <a:stretch/>
            </p:blipFill>
            <p:spPr bwMode="auto">
              <a:xfrm>
                <a:off x="222966" y="60128"/>
                <a:ext cx="10957936" cy="3923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https://lh6.googleusercontent.com/VpSlIoKUR0LOLpHBBVv7tcKRJWhu0Mg4zoPlSk0EyKZ62PTSMyL-0pRE0yblWhEuBmxmDnz4M3KKCEsh50NvtIB8jDQW5PBv2X1ESi3hUuKlmYjU8U0GsRbjMADdou4RlndU-4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4" b="64639"/>
              <a:stretch/>
            </p:blipFill>
            <p:spPr bwMode="auto">
              <a:xfrm>
                <a:off x="18038859" y="18388"/>
                <a:ext cx="20365941" cy="3860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2762632" y="1326419"/>
              <a:ext cx="12482369" cy="12441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8397" tIns="129197" rIns="258397" bIns="1291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Polariton quantum fluids at C2N</a:t>
              </a:r>
            </a:p>
          </p:txBody>
        </p: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220891" y="5805332"/>
            <a:ext cx="11806008" cy="926821"/>
            <a:chOff x="873274" y="34009434"/>
            <a:chExt cx="48453533" cy="4260328"/>
          </a:xfrm>
        </p:grpSpPr>
        <p:pic>
          <p:nvPicPr>
            <p:cNvPr id="10" name="Picture 9" descr="https://lh5.googleusercontent.com/XPe9hUflL9JWc81cKquLQ9n7KJZXla9ww4S_kxpEEx_Hu5q59EEPVTpo1L1W-5Xkf5u5Ju9teY6Wdp1slsDV6a44n1jq7QfN9T0BVcebKiDNLiqQ4rST1MEEQcA8vDjrJ2avhdQ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16" b="26863"/>
            <a:stretch/>
          </p:blipFill>
          <p:spPr bwMode="auto">
            <a:xfrm>
              <a:off x="873274" y="34442026"/>
              <a:ext cx="8360933" cy="37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https://lh4.googleusercontent.com/3kguA5q0vO6BXWkcZ8JkFROPwcBI6nv--WmZE9OdPJeNGX2FReJ9BfTpOyUbyjboKGJ3sDKtjJAJztBHhBzazZqz9rhZA-4x5kIE-S7QXqQ1ZwifUpnv-bK3SRktBPziDzSSB7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3051" y="34009434"/>
              <a:ext cx="10721302" cy="360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5532002" y="34874337"/>
              <a:ext cx="13794805" cy="3395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C2N – 10 Boulevard Thomas </a:t>
              </a:r>
              <a:r>
                <a:rPr lang="fr-FR" sz="1400" dirty="0" err="1">
                  <a:solidFill>
                    <a:srgbClr val="000000"/>
                  </a:solidFill>
                  <a:latin typeface="Ubuntu"/>
                </a:rPr>
                <a:t>Gobert</a:t>
              </a:r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, 91120 Palaiseau / www.c2n.universite-paris-saclay.fr</a:t>
              </a:r>
              <a:endParaRPr lang="fr-FR" sz="14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197" y="34727113"/>
              <a:ext cx="5711563" cy="3168874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28723604" y="34105689"/>
              <a:ext cx="6377919" cy="3305286"/>
              <a:chOff x="3476747" y="4519611"/>
              <a:chExt cx="4013889" cy="217235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747" y="4519611"/>
                <a:ext cx="2168217" cy="2113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3813124" y="5576164"/>
                <a:ext cx="3677512" cy="11157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86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Rockwell" panose="02060603020205020403" pitchFamily="18" charset="0"/>
                  </a:rPr>
                  <a:t>ARQADIA</a:t>
                </a:r>
                <a:endParaRPr lang="en-US" sz="2000" b="1" dirty="0">
                  <a:solidFill>
                    <a:srgbClr val="0070C0"/>
                  </a:solidFill>
                  <a:latin typeface="Rockwell" panose="02060603020205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5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7" y="1126574"/>
            <a:ext cx="11916783" cy="425599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7" y="1126574"/>
            <a:ext cx="11916783" cy="42559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7" y="1126574"/>
            <a:ext cx="11916783" cy="42559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6" y="1126574"/>
            <a:ext cx="11916783" cy="42559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5" y="1126574"/>
            <a:ext cx="11916783" cy="4255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726497" y="4715727"/>
                <a:ext cx="524552" cy="437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497" y="4715727"/>
                <a:ext cx="524552" cy="437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0780202" y="1496175"/>
                <a:ext cx="296270" cy="427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202" y="1496175"/>
                <a:ext cx="296270" cy="427466"/>
              </a:xfrm>
              <a:prstGeom prst="rect">
                <a:avLst/>
              </a:prstGeom>
              <a:blipFill>
                <a:blip r:embed="rId6"/>
                <a:stretch>
                  <a:fillRect l="-18367" r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0774049" y="4672934"/>
                <a:ext cx="304172" cy="427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4049" y="4672934"/>
                <a:ext cx="304172" cy="427466"/>
              </a:xfrm>
              <a:prstGeom prst="rect">
                <a:avLst/>
              </a:prstGeom>
              <a:blipFill>
                <a:blip r:embed="rId7"/>
                <a:stretch>
                  <a:fillRect l="-18000" r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726497" y="1491670"/>
                <a:ext cx="524552" cy="437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497" y="1491670"/>
                <a:ext cx="524552" cy="437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920778" cy="779141"/>
          </a:xfrm>
        </p:spPr>
        <p:txBody>
          <a:bodyPr>
            <a:noAutofit/>
          </a:bodyPr>
          <a:lstStyle/>
          <a:p>
            <a:r>
              <a:rPr lang="en-US" sz="3200" dirty="0" smtClean="0"/>
              <a:t>Tunable spin-orbit coupling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275215" y="55582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Polariton Z Topological Insulator</a:t>
            </a:r>
          </a:p>
          <a:p>
            <a:r>
              <a:rPr lang="en-US" sz="1200" dirty="0"/>
              <a:t>A. V. </a:t>
            </a:r>
            <a:r>
              <a:rPr lang="en-US" sz="1200" dirty="0" err="1"/>
              <a:t>Nalitov</a:t>
            </a:r>
            <a:r>
              <a:rPr lang="en-US" sz="1200" dirty="0"/>
              <a:t>, D. D. </a:t>
            </a:r>
            <a:r>
              <a:rPr lang="en-US" sz="1200" dirty="0" err="1"/>
              <a:t>Solnyshkov</a:t>
            </a:r>
            <a:r>
              <a:rPr lang="en-US" sz="1200" dirty="0"/>
              <a:t>, and G. </a:t>
            </a:r>
            <a:r>
              <a:rPr lang="en-US" sz="1200" dirty="0" err="1"/>
              <a:t>Malpuech</a:t>
            </a:r>
            <a:endParaRPr lang="en-US" sz="1200" dirty="0"/>
          </a:p>
          <a:p>
            <a:r>
              <a:rPr lang="en-US" sz="1200" dirty="0"/>
              <a:t>Phys. Rev. Lett. </a:t>
            </a:r>
            <a:r>
              <a:rPr lang="en-US" sz="1200" b="1" dirty="0"/>
              <a:t>114</a:t>
            </a:r>
            <a:r>
              <a:rPr lang="en-US" sz="1200" dirty="0"/>
              <a:t>, 116401 (</a:t>
            </a:r>
            <a:r>
              <a:rPr lang="en-US" sz="1200" dirty="0" smtClean="0"/>
              <a:t>2015)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275215" y="620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Klembt</a:t>
            </a:r>
            <a:r>
              <a:rPr lang="en-US" sz="1200" dirty="0"/>
              <a:t>, S., Harder, T.H., </a:t>
            </a:r>
            <a:r>
              <a:rPr lang="en-US" sz="1200" dirty="0" err="1"/>
              <a:t>Egorov</a:t>
            </a:r>
            <a:r>
              <a:rPr lang="en-US" sz="1200" dirty="0"/>
              <a:t>, O.A. </a:t>
            </a:r>
            <a:r>
              <a:rPr lang="en-US" sz="1200" i="1" dirty="0"/>
              <a:t>et al.</a:t>
            </a:r>
            <a:r>
              <a:rPr lang="en-US" sz="1200" dirty="0"/>
              <a:t> Exciton-polariton topological insulator. </a:t>
            </a:r>
            <a:endParaRPr lang="en-US" sz="1200" dirty="0" smtClean="0"/>
          </a:p>
          <a:p>
            <a:r>
              <a:rPr lang="en-US" sz="1200" i="1" dirty="0" smtClean="0"/>
              <a:t>Nature</a:t>
            </a:r>
            <a:r>
              <a:rPr lang="en-US" sz="1200" dirty="0" smtClean="0"/>
              <a:t> </a:t>
            </a:r>
            <a:r>
              <a:rPr lang="en-US" sz="1200" b="1" dirty="0"/>
              <a:t>562</a:t>
            </a:r>
            <a:r>
              <a:rPr lang="en-US" sz="1200" dirty="0"/>
              <a:t>, 552–556 (</a:t>
            </a:r>
            <a:r>
              <a:rPr lang="en-US" sz="1200" dirty="0" smtClean="0"/>
              <a:t>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475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" y="910857"/>
            <a:ext cx="12158400" cy="43422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920778" cy="779141"/>
          </a:xfrm>
        </p:spPr>
        <p:txBody>
          <a:bodyPr>
            <a:noAutofit/>
          </a:bodyPr>
          <a:lstStyle/>
          <a:p>
            <a:r>
              <a:rPr lang="en-US" sz="3200" dirty="0" smtClean="0"/>
              <a:t>Optical Zeeman splitting</a:t>
            </a:r>
            <a:endParaRPr lang="en-US" sz="3200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788607" y="2461842"/>
            <a:ext cx="0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788607" y="3337726"/>
            <a:ext cx="0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724402" y="2461842"/>
            <a:ext cx="0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724402" y="3337726"/>
            <a:ext cx="0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1682905" y="2926701"/>
                <a:ext cx="21140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905" y="2926701"/>
                <a:ext cx="211404" cy="310598"/>
              </a:xfrm>
              <a:prstGeom prst="rect">
                <a:avLst/>
              </a:prstGeom>
              <a:blipFill>
                <a:blip r:embed="rId17"/>
                <a:stretch>
                  <a:fillRect l="-25714" r="-22857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618700" y="2926701"/>
                <a:ext cx="21140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700" y="2926701"/>
                <a:ext cx="211404" cy="310598"/>
              </a:xfrm>
              <a:prstGeom prst="rect">
                <a:avLst/>
              </a:prstGeom>
              <a:blipFill>
                <a:blip r:embed="rId18"/>
                <a:stretch>
                  <a:fillRect l="-29412" r="-23529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/>
          <p:cNvCxnSpPr/>
          <p:nvPr/>
        </p:nvCxnSpPr>
        <p:spPr>
          <a:xfrm>
            <a:off x="7094138" y="3007085"/>
            <a:ext cx="260252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7094138" y="3136543"/>
            <a:ext cx="260252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1935789" y="3007085"/>
            <a:ext cx="260252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1935789" y="3136543"/>
            <a:ext cx="260252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6240026" y="2644722"/>
            <a:ext cx="854112" cy="4372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5546375" y="2213835"/>
                <a:ext cx="117589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Topological gap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= ±2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375" y="2213835"/>
                <a:ext cx="1175899" cy="430887"/>
              </a:xfrm>
              <a:prstGeom prst="rect">
                <a:avLst/>
              </a:prstGeom>
              <a:blipFill>
                <a:blip r:embed="rId19"/>
                <a:stretch>
                  <a:fillRect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5652076" y="4444421"/>
                <a:ext cx="524552" cy="437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076" y="4444421"/>
                <a:ext cx="524552" cy="43757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10705781" y="1224869"/>
                <a:ext cx="296270" cy="427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5781" y="1224869"/>
                <a:ext cx="296270" cy="427466"/>
              </a:xfrm>
              <a:prstGeom prst="rect">
                <a:avLst/>
              </a:prstGeom>
              <a:blipFill>
                <a:blip r:embed="rId21"/>
                <a:stretch>
                  <a:fillRect l="-18367" r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10699628" y="4401628"/>
                <a:ext cx="304172" cy="427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628" y="4401628"/>
                <a:ext cx="304172" cy="427466"/>
              </a:xfrm>
              <a:prstGeom prst="rect">
                <a:avLst/>
              </a:prstGeom>
              <a:blipFill>
                <a:blip r:embed="rId22"/>
                <a:stretch>
                  <a:fillRect l="-18000" r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5652076" y="1220364"/>
                <a:ext cx="524552" cy="437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076" y="1220364"/>
                <a:ext cx="524552" cy="43757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5215" y="55582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Polariton Z Topological Insulator</a:t>
            </a:r>
          </a:p>
          <a:p>
            <a:r>
              <a:rPr lang="en-US" sz="1200" dirty="0"/>
              <a:t>A. V. </a:t>
            </a:r>
            <a:r>
              <a:rPr lang="en-US" sz="1200" dirty="0" err="1"/>
              <a:t>Nalitov</a:t>
            </a:r>
            <a:r>
              <a:rPr lang="en-US" sz="1200" dirty="0"/>
              <a:t>, D. D. </a:t>
            </a:r>
            <a:r>
              <a:rPr lang="en-US" sz="1200" dirty="0" err="1"/>
              <a:t>Solnyshkov</a:t>
            </a:r>
            <a:r>
              <a:rPr lang="en-US" sz="1200" dirty="0"/>
              <a:t>, and G. </a:t>
            </a:r>
            <a:r>
              <a:rPr lang="en-US" sz="1200" dirty="0" err="1"/>
              <a:t>Malpuech</a:t>
            </a:r>
            <a:endParaRPr lang="en-US" sz="1200" dirty="0"/>
          </a:p>
          <a:p>
            <a:r>
              <a:rPr lang="en-US" sz="1200" dirty="0"/>
              <a:t>Phys. Rev. Lett. </a:t>
            </a:r>
            <a:r>
              <a:rPr lang="en-US" sz="1200" b="1" dirty="0"/>
              <a:t>114</a:t>
            </a:r>
            <a:r>
              <a:rPr lang="en-US" sz="1200" dirty="0"/>
              <a:t>, 116401 (</a:t>
            </a:r>
            <a:r>
              <a:rPr lang="en-US" sz="1200" dirty="0" smtClean="0"/>
              <a:t>2015)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275215" y="620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Klembt</a:t>
            </a:r>
            <a:r>
              <a:rPr lang="en-US" sz="1200" dirty="0"/>
              <a:t>, S., Harder, T.H., </a:t>
            </a:r>
            <a:r>
              <a:rPr lang="en-US" sz="1200" dirty="0" err="1"/>
              <a:t>Egorov</a:t>
            </a:r>
            <a:r>
              <a:rPr lang="en-US" sz="1200" dirty="0"/>
              <a:t>, O.A. </a:t>
            </a:r>
            <a:r>
              <a:rPr lang="en-US" sz="1200" i="1" dirty="0"/>
              <a:t>et al.</a:t>
            </a:r>
            <a:r>
              <a:rPr lang="en-US" sz="1200" dirty="0"/>
              <a:t> Exciton-polariton topological insulator. </a:t>
            </a:r>
            <a:endParaRPr lang="en-US" sz="1200" dirty="0" smtClean="0"/>
          </a:p>
          <a:p>
            <a:r>
              <a:rPr lang="en-US" sz="1200" i="1" dirty="0" smtClean="0"/>
              <a:t>Nature</a:t>
            </a:r>
            <a:r>
              <a:rPr lang="en-US" sz="1200" dirty="0" smtClean="0"/>
              <a:t> </a:t>
            </a:r>
            <a:r>
              <a:rPr lang="en-US" sz="1200" b="1" dirty="0"/>
              <a:t>562</a:t>
            </a:r>
            <a:r>
              <a:rPr lang="en-US" sz="1200" dirty="0"/>
              <a:t>, 552–556 (</a:t>
            </a:r>
            <a:r>
              <a:rPr lang="en-US" sz="1200" dirty="0" smtClean="0"/>
              <a:t>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68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6298" y="1115041"/>
            <a:ext cx="526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0" y="5688"/>
            <a:ext cx="12192000" cy="1139628"/>
            <a:chOff x="222966" y="18388"/>
            <a:chExt cx="38181834" cy="3965542"/>
          </a:xfrm>
        </p:grpSpPr>
        <p:grpSp>
          <p:nvGrpSpPr>
            <p:cNvPr id="5" name="Groupe 4"/>
            <p:cNvGrpSpPr/>
            <p:nvPr/>
          </p:nvGrpSpPr>
          <p:grpSpPr>
            <a:xfrm>
              <a:off x="222966" y="18388"/>
              <a:ext cx="38181834" cy="3965542"/>
              <a:chOff x="222966" y="18388"/>
              <a:chExt cx="38181834" cy="3965542"/>
            </a:xfrm>
          </p:grpSpPr>
          <p:pic>
            <p:nvPicPr>
              <p:cNvPr id="7" name="Picture 2" descr="https://lh3.googleusercontent.com/UoIoBPuBcR2dYsMQIKo6Pfb8WS4li927t8BkWbIHYtaJ5sbtm2lYUO9ydeqm5qyOtvVZhJQFJDNWWe2xth4eRqXUSydX7MWiF92few9H1f-bc-ov6WVZgA8DQBXaUkF2u8WA5r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0" t="21338" r="12494" b="21319"/>
              <a:stretch/>
            </p:blipFill>
            <p:spPr bwMode="auto">
              <a:xfrm>
                <a:off x="222966" y="60128"/>
                <a:ext cx="10957936" cy="3923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https://lh6.googleusercontent.com/VpSlIoKUR0LOLpHBBVv7tcKRJWhu0Mg4zoPlSk0EyKZ62PTSMyL-0pRE0yblWhEuBmxmDnz4M3KKCEsh50NvtIB8jDQW5PBv2X1ESi3hUuKlmYjU8U0GsRbjMADdou4RlndU-4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4" b="64639"/>
              <a:stretch/>
            </p:blipFill>
            <p:spPr bwMode="auto">
              <a:xfrm>
                <a:off x="18038859" y="18388"/>
                <a:ext cx="20365941" cy="3860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2762632" y="1326419"/>
              <a:ext cx="12482369" cy="12441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8397" tIns="129197" rIns="258397" bIns="1291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Polariton quantum fluids at C2N</a:t>
              </a:r>
            </a:p>
          </p:txBody>
        </p: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220891" y="5805332"/>
            <a:ext cx="11806008" cy="926821"/>
            <a:chOff x="873274" y="34009434"/>
            <a:chExt cx="48453533" cy="4260328"/>
          </a:xfrm>
        </p:grpSpPr>
        <p:pic>
          <p:nvPicPr>
            <p:cNvPr id="10" name="Picture 9" descr="https://lh5.googleusercontent.com/XPe9hUflL9JWc81cKquLQ9n7KJZXla9ww4S_kxpEEx_Hu5q59EEPVTpo1L1W-5Xkf5u5Ju9teY6Wdp1slsDV6a44n1jq7QfN9T0BVcebKiDNLiqQ4rST1MEEQcA8vDjrJ2avhdQ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16" b="26863"/>
            <a:stretch/>
          </p:blipFill>
          <p:spPr bwMode="auto">
            <a:xfrm>
              <a:off x="873274" y="34442026"/>
              <a:ext cx="8360933" cy="37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https://lh4.googleusercontent.com/3kguA5q0vO6BXWkcZ8JkFROPwcBI6nv--WmZE9OdPJeNGX2FReJ9BfTpOyUbyjboKGJ3sDKtjJAJztBHhBzazZqz9rhZA-4x5kIE-S7QXqQ1ZwifUpnv-bK3SRktBPziDzSSB7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3051" y="34009434"/>
              <a:ext cx="10721302" cy="360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5532002" y="34874337"/>
              <a:ext cx="13794805" cy="3395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C2N – 10 Boulevard Thomas </a:t>
              </a:r>
              <a:r>
                <a:rPr lang="fr-FR" sz="1400" dirty="0" err="1">
                  <a:solidFill>
                    <a:srgbClr val="000000"/>
                  </a:solidFill>
                  <a:latin typeface="Ubuntu"/>
                </a:rPr>
                <a:t>Gobert</a:t>
              </a:r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, 91120 Palaiseau / www.c2n.universite-paris-saclay.fr</a:t>
              </a:r>
              <a:endParaRPr lang="fr-FR" sz="14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197" y="34727113"/>
              <a:ext cx="5711563" cy="3168874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28723604" y="34105689"/>
              <a:ext cx="6377919" cy="3305286"/>
              <a:chOff x="3476747" y="4519611"/>
              <a:chExt cx="4013889" cy="217235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747" y="4519611"/>
                <a:ext cx="2168217" cy="2113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3813124" y="5576164"/>
                <a:ext cx="3677512" cy="11157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86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Rockwell" panose="02060603020205020403" pitchFamily="18" charset="0"/>
                  </a:rPr>
                  <a:t>ARQADIA</a:t>
                </a:r>
                <a:endParaRPr lang="en-US" sz="2000" b="1" dirty="0">
                  <a:solidFill>
                    <a:srgbClr val="0070C0"/>
                  </a:solidFill>
                  <a:latin typeface="Rockwell" panose="02060603020205020403" pitchFamily="18" charset="0"/>
                </a:endParaRPr>
              </a:p>
            </p:txBody>
          </p:sp>
        </p:grp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1" y="2336654"/>
            <a:ext cx="1368573" cy="164888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0" y="2336654"/>
            <a:ext cx="1282465" cy="164888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79324" y="3985537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Jacqueline Bloch</a:t>
            </a:r>
            <a:endParaRPr lang="en-US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042572" y="3985537"/>
            <a:ext cx="1352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Sylvain </a:t>
            </a:r>
            <a:r>
              <a:rPr lang="en-US" sz="1600" dirty="0" err="1" smtClean="0"/>
              <a:t>Ravets</a:t>
            </a:r>
            <a:endParaRPr lang="en-US" sz="1600" dirty="0"/>
          </a:p>
        </p:txBody>
      </p:sp>
      <p:grpSp>
        <p:nvGrpSpPr>
          <p:cNvPr id="30" name="Groupe 29"/>
          <p:cNvGrpSpPr/>
          <p:nvPr/>
        </p:nvGrpSpPr>
        <p:grpSpPr>
          <a:xfrm>
            <a:off x="5716962" y="1446173"/>
            <a:ext cx="5127687" cy="3429843"/>
            <a:chOff x="5907382" y="1453296"/>
            <a:chExt cx="6083781" cy="4069362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627" y="1453296"/>
              <a:ext cx="1360843" cy="163957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726" y="1453299"/>
              <a:ext cx="1349908" cy="1639564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97" y="1464764"/>
              <a:ext cx="1360838" cy="1639564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613" y="3553458"/>
              <a:ext cx="1360838" cy="163956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30"/>
            <a:stretch/>
          </p:blipFill>
          <p:spPr>
            <a:xfrm>
              <a:off x="7055812" y="3553458"/>
              <a:ext cx="1360607" cy="1628099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5907382" y="3082251"/>
              <a:ext cx="1376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Christian </a:t>
              </a:r>
              <a:r>
                <a:rPr lang="en-US" sz="1600" dirty="0" err="1" smtClean="0"/>
                <a:t>Kriso</a:t>
              </a:r>
              <a:endParaRPr lang="en-US" sz="16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201597" y="3067704"/>
              <a:ext cx="13831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Nicolas </a:t>
              </a:r>
              <a:r>
                <a:rPr lang="en-US" sz="1600" dirty="0" err="1" smtClean="0"/>
                <a:t>Pernet</a:t>
              </a:r>
              <a:endParaRPr lang="en-US" sz="16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356933" y="3082251"/>
              <a:ext cx="1634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Quentin Fontaine</a:t>
              </a:r>
              <a:endParaRPr lang="en-US" sz="16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006799" y="5184104"/>
              <a:ext cx="13612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Théo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Colomer</a:t>
              </a:r>
              <a:endParaRPr lang="en-US" sz="16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246408" y="5184104"/>
              <a:ext cx="1687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Daniela Pinto Dias</a:t>
              </a:r>
              <a:endParaRPr lang="en-US" sz="1600" dirty="0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9763521" y="5156673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many others…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808162"/>
          </a:xfrm>
        </p:spPr>
        <p:txBody>
          <a:bodyPr/>
          <a:lstStyle/>
          <a:p>
            <a:r>
              <a:rPr lang="en-US" dirty="0" smtClean="0"/>
              <a:t>I. The valley Hall effect</a:t>
            </a:r>
            <a:endParaRPr lang="en-US" dirty="0"/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0" y="5688"/>
            <a:ext cx="12192000" cy="1139628"/>
            <a:chOff x="222966" y="18388"/>
            <a:chExt cx="38181834" cy="3965542"/>
          </a:xfrm>
        </p:grpSpPr>
        <p:grpSp>
          <p:nvGrpSpPr>
            <p:cNvPr id="5" name="Groupe 4"/>
            <p:cNvGrpSpPr/>
            <p:nvPr/>
          </p:nvGrpSpPr>
          <p:grpSpPr>
            <a:xfrm>
              <a:off x="222966" y="18388"/>
              <a:ext cx="38181834" cy="3965542"/>
              <a:chOff x="222966" y="18388"/>
              <a:chExt cx="38181834" cy="3965542"/>
            </a:xfrm>
          </p:grpSpPr>
          <p:pic>
            <p:nvPicPr>
              <p:cNvPr id="7" name="Picture 2" descr="https://lh3.googleusercontent.com/UoIoBPuBcR2dYsMQIKo6Pfb8WS4li927t8BkWbIHYtaJ5sbtm2lYUO9ydeqm5qyOtvVZhJQFJDNWWe2xth4eRqXUSydX7MWiF92few9H1f-bc-ov6WVZgA8DQBXaUkF2u8WA5r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0" t="21338" r="12494" b="21319"/>
              <a:stretch/>
            </p:blipFill>
            <p:spPr bwMode="auto">
              <a:xfrm>
                <a:off x="222966" y="60128"/>
                <a:ext cx="10957936" cy="3923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https://lh6.googleusercontent.com/VpSlIoKUR0LOLpHBBVv7tcKRJWhu0Mg4zoPlSk0EyKZ62PTSMyL-0pRE0yblWhEuBmxmDnz4M3KKCEsh50NvtIB8jDQW5PBv2X1ESi3hUuKlmYjU8U0GsRbjMADdou4RlndU-4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4" b="64639"/>
              <a:stretch/>
            </p:blipFill>
            <p:spPr bwMode="auto">
              <a:xfrm>
                <a:off x="18038859" y="18388"/>
                <a:ext cx="20365941" cy="3860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2762632" y="1326419"/>
              <a:ext cx="12482369" cy="12441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8397" tIns="129197" rIns="258397" bIns="1291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Polariton quantum fluids at C2N</a:t>
              </a:r>
            </a:p>
          </p:txBody>
        </p: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220891" y="5805332"/>
            <a:ext cx="11806008" cy="926821"/>
            <a:chOff x="873274" y="34009434"/>
            <a:chExt cx="48453533" cy="4260328"/>
          </a:xfrm>
        </p:grpSpPr>
        <p:pic>
          <p:nvPicPr>
            <p:cNvPr id="10" name="Picture 9" descr="https://lh5.googleusercontent.com/XPe9hUflL9JWc81cKquLQ9n7KJZXla9ww4S_kxpEEx_Hu5q59EEPVTpo1L1W-5Xkf5u5Ju9teY6Wdp1slsDV6a44n1jq7QfN9T0BVcebKiDNLiqQ4rST1MEEQcA8vDjrJ2avhdQ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16" b="26863"/>
            <a:stretch/>
          </p:blipFill>
          <p:spPr bwMode="auto">
            <a:xfrm>
              <a:off x="873274" y="34442026"/>
              <a:ext cx="8360933" cy="37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https://lh4.googleusercontent.com/3kguA5q0vO6BXWkcZ8JkFROPwcBI6nv--WmZE9OdPJeNGX2FReJ9BfTpOyUbyjboKGJ3sDKtjJAJztBHhBzazZqz9rhZA-4x5kIE-S7QXqQ1ZwifUpnv-bK3SRktBPziDzSSB7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3051" y="34009434"/>
              <a:ext cx="10721302" cy="360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5532002" y="34874337"/>
              <a:ext cx="13794805" cy="3395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C2N – 10 Boulevard Thomas </a:t>
              </a:r>
              <a:r>
                <a:rPr lang="fr-FR" sz="1400" dirty="0" err="1">
                  <a:solidFill>
                    <a:srgbClr val="000000"/>
                  </a:solidFill>
                  <a:latin typeface="Ubuntu"/>
                </a:rPr>
                <a:t>Gobert</a:t>
              </a:r>
              <a:r>
                <a:rPr lang="fr-FR" sz="1400" dirty="0">
                  <a:solidFill>
                    <a:srgbClr val="000000"/>
                  </a:solidFill>
                  <a:latin typeface="Ubuntu"/>
                </a:rPr>
                <a:t>, 91120 Palaiseau / www.c2n.universite-paris-saclay.fr</a:t>
              </a:r>
              <a:endParaRPr lang="fr-FR" sz="14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197" y="34727113"/>
              <a:ext cx="5711563" cy="3168874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28723604" y="34105689"/>
              <a:ext cx="6377919" cy="3305286"/>
              <a:chOff x="3476747" y="4519611"/>
              <a:chExt cx="4013889" cy="217235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747" y="4519611"/>
                <a:ext cx="2168217" cy="2113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3813124" y="5576164"/>
                <a:ext cx="3677512" cy="11157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86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Rockwell" panose="02060603020205020403" pitchFamily="18" charset="0"/>
                  </a:rPr>
                  <a:t>ARQADIA</a:t>
                </a:r>
                <a:endParaRPr lang="en-US" sz="2000" b="1" dirty="0">
                  <a:solidFill>
                    <a:srgbClr val="0070C0"/>
                  </a:solidFill>
                  <a:latin typeface="Rockwell" panose="02060603020205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3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2"/>
          <p:cNvSpPr txBox="1"/>
          <p:nvPr/>
        </p:nvSpPr>
        <p:spPr>
          <a:xfrm>
            <a:off x="0" y="68379"/>
            <a:ext cx="817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j-lt"/>
                <a:ea typeface="+mj-ea"/>
                <a:cs typeface="+mj-cs"/>
              </a:rPr>
              <a:t>The staggered honeycomb lattice</a:t>
            </a:r>
            <a:endParaRPr lang="it-IT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75" y="865335"/>
            <a:ext cx="2175446" cy="22581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2" y="731120"/>
            <a:ext cx="1862488" cy="25265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8" y="991986"/>
            <a:ext cx="1764881" cy="5700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" y="4214630"/>
            <a:ext cx="3140865" cy="3676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2" y="3353097"/>
            <a:ext cx="3188778" cy="7926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9" y="18105"/>
            <a:ext cx="2759242" cy="294598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6505" y="3040975"/>
            <a:ext cx="3749068" cy="30827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8485" y="4138496"/>
            <a:ext cx="1756771" cy="1735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9745" y="3040975"/>
            <a:ext cx="3736613" cy="308270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2202" y="4225250"/>
            <a:ext cx="1756771" cy="173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9976919" y="2697393"/>
                <a:ext cx="28113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919" y="2697393"/>
                <a:ext cx="281133" cy="369332"/>
              </a:xfrm>
              <a:prstGeom prst="rect">
                <a:avLst/>
              </a:prstGeom>
              <a:blipFill>
                <a:blip r:embed="rId12"/>
                <a:stretch>
                  <a:fillRect l="-39130" r="-34783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6306303" y="2754142"/>
                <a:ext cx="28113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03" y="2754142"/>
                <a:ext cx="281133" cy="369332"/>
              </a:xfrm>
              <a:prstGeom prst="rect">
                <a:avLst/>
              </a:prstGeom>
              <a:blipFill>
                <a:blip r:embed="rId13"/>
                <a:stretch>
                  <a:fillRect l="-19149" r="-1489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932973" y="62005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Topological Origin of Zero-Energy Edge States in Particle-Hole Symmetric Systems</a:t>
            </a:r>
          </a:p>
          <a:p>
            <a:r>
              <a:rPr lang="en-US" sz="1200" dirty="0" err="1"/>
              <a:t>Shinsei</a:t>
            </a:r>
            <a:r>
              <a:rPr lang="en-US" sz="1200" dirty="0"/>
              <a:t> </a:t>
            </a:r>
            <a:r>
              <a:rPr lang="en-US" sz="1200" dirty="0" err="1"/>
              <a:t>Ryu</a:t>
            </a:r>
            <a:r>
              <a:rPr lang="en-US" sz="1200" dirty="0"/>
              <a:t> and Yasuhiro </a:t>
            </a:r>
            <a:r>
              <a:rPr lang="en-US" sz="1200" dirty="0" err="1"/>
              <a:t>Hatsugai</a:t>
            </a:r>
            <a:endParaRPr lang="en-US" sz="1200" dirty="0"/>
          </a:p>
          <a:p>
            <a:r>
              <a:rPr lang="en-US" sz="1200" dirty="0"/>
              <a:t>Phys. Rev. Lett. </a:t>
            </a:r>
            <a:r>
              <a:rPr lang="en-US" sz="1200" b="1" dirty="0"/>
              <a:t>89</a:t>
            </a:r>
            <a:r>
              <a:rPr lang="en-US" sz="1200" dirty="0"/>
              <a:t>, 077002 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427158" y="4682547"/>
            <a:ext cx="3605092" cy="2218260"/>
            <a:chOff x="5426495" y="990965"/>
            <a:chExt cx="2998355" cy="184492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14"/>
            <a:srcRect l="947" b="11183"/>
            <a:stretch/>
          </p:blipFill>
          <p:spPr>
            <a:xfrm>
              <a:off x="5426495" y="990965"/>
              <a:ext cx="2998355" cy="159630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ZoneTexte 2"/>
                <p:cNvSpPr txBox="1"/>
                <p:nvPr/>
              </p:nvSpPr>
              <p:spPr>
                <a:xfrm>
                  <a:off x="5722756" y="2558893"/>
                  <a:ext cx="1763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" name="ZoneText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2756" y="2558893"/>
                  <a:ext cx="17633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0588" r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8172407" y="2558893"/>
                  <a:ext cx="1763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2407" y="2558893"/>
                  <a:ext cx="17633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0588" r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6899334" y="2558893"/>
                  <a:ext cx="25571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9334" y="2558893"/>
                  <a:ext cx="25571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10000" r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ZoneTexte 20"/>
                <p:cNvSpPr txBox="1"/>
                <p:nvPr/>
              </p:nvSpPr>
              <p:spPr>
                <a:xfrm>
                  <a:off x="6449163" y="2558893"/>
                  <a:ext cx="22179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1" name="ZoneText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9163" y="2558893"/>
                  <a:ext cx="221792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3636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7335765" y="2558893"/>
                  <a:ext cx="274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5765" y="2558893"/>
                  <a:ext cx="274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1111" t="-1818" r="-129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209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2"/>
          <p:cNvSpPr txBox="1"/>
          <p:nvPr/>
        </p:nvSpPr>
        <p:spPr>
          <a:xfrm>
            <a:off x="0" y="68379"/>
            <a:ext cx="817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j-lt"/>
                <a:ea typeface="+mj-ea"/>
                <a:cs typeface="+mj-cs"/>
              </a:rPr>
              <a:t>The valley Hall effect in condensed matter</a:t>
            </a:r>
            <a:endParaRPr lang="it-IT" sz="3200" dirty="0">
              <a:latin typeface="+mj-lt"/>
              <a:ea typeface="+mj-ea"/>
              <a:cs typeface="+mj-c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889686" y="4049758"/>
            <a:ext cx="5069941" cy="2810427"/>
            <a:chOff x="7632071" y="3538386"/>
            <a:chExt cx="5069941" cy="281042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071" y="3859258"/>
              <a:ext cx="4925086" cy="194604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845873" y="5702482"/>
              <a:ext cx="48561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Taisuke</a:t>
              </a:r>
              <a:r>
                <a:rPr lang="en-US" sz="1200" dirty="0"/>
                <a:t> </a:t>
              </a:r>
              <a:r>
                <a:rPr lang="en-US" sz="1200" dirty="0" err="1" smtClean="0"/>
                <a:t>Ohta</a:t>
              </a:r>
              <a:r>
                <a:rPr lang="en-US" sz="1200" dirty="0" smtClean="0"/>
                <a:t> et </a:t>
              </a:r>
              <a:r>
                <a:rPr lang="en-US" sz="1200" dirty="0"/>
                <a:t>al</a:t>
              </a:r>
              <a:r>
                <a:rPr lang="en-US" sz="1200" dirty="0" smtClean="0"/>
                <a:t>., Controlling </a:t>
              </a:r>
              <a:r>
                <a:rPr lang="en-US" sz="1200" dirty="0"/>
                <a:t>the Electronic Structure of Bilayer </a:t>
              </a:r>
              <a:r>
                <a:rPr lang="en-US" sz="1200" dirty="0" smtClean="0"/>
                <a:t>Graphene.</a:t>
              </a:r>
            </a:p>
            <a:p>
              <a:r>
                <a:rPr lang="en-US" sz="1200" i="1" dirty="0" smtClean="0"/>
                <a:t>Science </a:t>
              </a:r>
              <a:r>
                <a:rPr lang="en-US" sz="1200" b="1" dirty="0" smtClean="0"/>
                <a:t>313</a:t>
              </a:r>
              <a:r>
                <a:rPr lang="en-US" sz="1200" dirty="0" smtClean="0"/>
                <a:t>, 951-954 (2006</a:t>
              </a:r>
              <a:r>
                <a:rPr lang="en-US" sz="1200" dirty="0"/>
                <a:t>).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328590" y="3538386"/>
              <a:ext cx="1483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Band imaging</a:t>
              </a:r>
              <a:endParaRPr lang="en-US" b="1" dirty="0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8626"/>
          <a:stretch/>
        </p:blipFill>
        <p:spPr>
          <a:xfrm>
            <a:off x="7285398" y="780047"/>
            <a:ext cx="4366411" cy="24936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782306" y="380880"/>
            <a:ext cx="342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Valley-Hall current measurements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7103488" y="323345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R. V. </a:t>
            </a:r>
            <a:r>
              <a:rPr lang="en-US" sz="1200" dirty="0" smtClean="0"/>
              <a:t>Gorbachev et </a:t>
            </a:r>
            <a:r>
              <a:rPr lang="en-US" sz="1200" dirty="0"/>
              <a:t>al</a:t>
            </a:r>
            <a:r>
              <a:rPr lang="en-US" sz="1200" dirty="0" smtClean="0"/>
              <a:t>., Detecting </a:t>
            </a:r>
            <a:r>
              <a:rPr lang="en-US" sz="1200" dirty="0"/>
              <a:t>topological currents in graphene </a:t>
            </a:r>
            <a:r>
              <a:rPr lang="en-US" sz="1200" dirty="0" err="1" smtClean="0"/>
              <a:t>superlattices</a:t>
            </a:r>
            <a:r>
              <a:rPr lang="en-US" sz="1200" dirty="0" smtClean="0"/>
              <a:t>.</a:t>
            </a:r>
          </a:p>
          <a:p>
            <a:r>
              <a:rPr lang="en-US" sz="1200" i="1" dirty="0" smtClean="0"/>
              <a:t>Science </a:t>
            </a:r>
            <a:r>
              <a:rPr lang="en-US" sz="1200" b="1" dirty="0" smtClean="0"/>
              <a:t>346</a:t>
            </a:r>
            <a:r>
              <a:rPr lang="en-US" sz="1200" dirty="0" smtClean="0"/>
              <a:t>, 448-451 (2014</a:t>
            </a:r>
            <a:r>
              <a:rPr lang="en-US" sz="12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1013" y="52154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Rycerz</a:t>
            </a:r>
            <a:r>
              <a:rPr lang="en-US" sz="1200" dirty="0"/>
              <a:t>, A., </a:t>
            </a:r>
            <a:r>
              <a:rPr lang="en-US" sz="1200" dirty="0" err="1"/>
              <a:t>Tworzydło</a:t>
            </a:r>
            <a:r>
              <a:rPr lang="en-US" sz="1200" dirty="0"/>
              <a:t>, J. &amp; </a:t>
            </a:r>
            <a:r>
              <a:rPr lang="en-US" sz="1200" dirty="0" err="1"/>
              <a:t>Beenakker</a:t>
            </a:r>
            <a:r>
              <a:rPr lang="en-US" sz="1200" dirty="0"/>
              <a:t>, C. Valley filter and valley valve in graphene. </a:t>
            </a:r>
            <a:endParaRPr lang="en-US" sz="1200" dirty="0" smtClean="0"/>
          </a:p>
          <a:p>
            <a:r>
              <a:rPr lang="en-US" sz="1200" i="1" dirty="0" smtClean="0"/>
              <a:t>Nature </a:t>
            </a:r>
            <a:r>
              <a:rPr lang="en-US" sz="1200" i="1" dirty="0" err="1"/>
              <a:t>Phys</a:t>
            </a:r>
            <a:r>
              <a:rPr lang="en-US" sz="1200" dirty="0"/>
              <a:t> </a:t>
            </a:r>
            <a:r>
              <a:rPr lang="en-US" sz="1200" b="1" dirty="0"/>
              <a:t>3</a:t>
            </a:r>
            <a:r>
              <a:rPr lang="en-US" sz="1200" dirty="0"/>
              <a:t>, 172–175 (2007).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91523" y="1620496"/>
            <a:ext cx="223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Theoretical proposals</a:t>
            </a:r>
            <a:endParaRPr lang="en-US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9" y="1989828"/>
            <a:ext cx="3358519" cy="23509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1013" y="4710123"/>
            <a:ext cx="6403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 Xiao, </a:t>
            </a:r>
            <a:r>
              <a:rPr lang="en-US" sz="1200" dirty="0" smtClean="0"/>
              <a:t>et al., Valley-Contrasting </a:t>
            </a:r>
            <a:r>
              <a:rPr lang="en-US" sz="1200" dirty="0"/>
              <a:t>Physics in Graphene: Magnetic Moment and Topological </a:t>
            </a:r>
            <a:r>
              <a:rPr lang="en-US" sz="1200" dirty="0" smtClean="0"/>
              <a:t>Transport.</a:t>
            </a:r>
            <a:endParaRPr lang="en-US" sz="1200" dirty="0"/>
          </a:p>
          <a:p>
            <a:r>
              <a:rPr lang="en-US" sz="1200" dirty="0"/>
              <a:t>Phys. Rev. Lett. </a:t>
            </a:r>
            <a:r>
              <a:rPr lang="en-US" sz="1200" b="1" dirty="0"/>
              <a:t>99</a:t>
            </a:r>
            <a:r>
              <a:rPr lang="en-US" sz="1200" dirty="0"/>
              <a:t>, 236809 </a:t>
            </a:r>
            <a:r>
              <a:rPr lang="en-US" sz="1200" dirty="0" smtClean="0"/>
              <a:t>(2007).</a:t>
            </a:r>
            <a:endParaRPr lang="en-US" sz="12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22" y="1112612"/>
            <a:ext cx="4430528" cy="35538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41426" y="721453"/>
            <a:ext cx="183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Berry curvature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471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2"/>
          <p:cNvSpPr txBox="1"/>
          <p:nvPr/>
        </p:nvSpPr>
        <p:spPr>
          <a:xfrm>
            <a:off x="0" y="68379"/>
            <a:ext cx="817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j-lt"/>
                <a:ea typeface="+mj-ea"/>
                <a:cs typeface="+mj-cs"/>
              </a:rPr>
              <a:t>Photonic valley Hall insulators</a:t>
            </a:r>
            <a:endParaRPr lang="it-IT" sz="3200" dirty="0">
              <a:latin typeface="+mj-lt"/>
              <a:ea typeface="+mj-ea"/>
              <a:cs typeface="+mj-c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94259" y="906762"/>
            <a:ext cx="5895098" cy="2943687"/>
            <a:chOff x="170459" y="1075218"/>
            <a:chExt cx="6729742" cy="3360462"/>
          </a:xfrm>
        </p:grpSpPr>
        <p:sp>
          <p:nvSpPr>
            <p:cNvPr id="3" name="Rectangle 2"/>
            <p:cNvSpPr/>
            <p:nvPr/>
          </p:nvSpPr>
          <p:spPr>
            <a:xfrm>
              <a:off x="804202" y="3974015"/>
              <a:ext cx="6095999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 err="1"/>
                <a:t>Jiho</a:t>
              </a:r>
              <a:r>
                <a:rPr lang="en-US" sz="1200" dirty="0"/>
                <a:t> Noh, et al</a:t>
              </a:r>
              <a:r>
                <a:rPr lang="en-US" sz="1200" dirty="0" smtClean="0"/>
                <a:t>., Observation </a:t>
              </a:r>
              <a:r>
                <a:rPr lang="en-US" sz="1200" dirty="0"/>
                <a:t>of Photonic Topological Valley Hall Edge </a:t>
              </a:r>
              <a:r>
                <a:rPr lang="en-US" sz="1200" dirty="0" smtClean="0"/>
                <a:t>States.</a:t>
              </a:r>
              <a:endParaRPr lang="en-US" sz="1200" dirty="0"/>
            </a:p>
            <a:p>
              <a:r>
                <a:rPr lang="en-US" sz="1200" dirty="0" smtClean="0"/>
                <a:t>Phys</a:t>
              </a:r>
              <a:r>
                <a:rPr lang="en-US" sz="1200" dirty="0"/>
                <a:t>. Rev. Lett. </a:t>
              </a:r>
              <a:r>
                <a:rPr lang="en-US" sz="1200" b="1" dirty="0"/>
                <a:t>120</a:t>
              </a:r>
              <a:r>
                <a:rPr lang="en-US" sz="1200" dirty="0"/>
                <a:t>, 063902 </a:t>
              </a:r>
              <a:r>
                <a:rPr lang="en-US" sz="1200" dirty="0" smtClean="0"/>
                <a:t>(2018)</a:t>
              </a:r>
              <a:endParaRPr lang="en-US" sz="1200" dirty="0"/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170459" y="1456745"/>
              <a:ext cx="6429517" cy="2505075"/>
              <a:chOff x="170459" y="1456745"/>
              <a:chExt cx="6429517" cy="2505075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0459" y="1575808"/>
                <a:ext cx="2562225" cy="2266950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4751" y="1456745"/>
                <a:ext cx="3705225" cy="2505075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947988" y="1481137"/>
                <a:ext cx="1808428" cy="128922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1840746" y="1075218"/>
              <a:ext cx="3308349" cy="421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 coupled waveguide arrays</a:t>
              </a:r>
              <a:endParaRPr lang="en-US" b="1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035991" y="887876"/>
            <a:ext cx="5935917" cy="2900577"/>
            <a:chOff x="5467350" y="3524718"/>
            <a:chExt cx="6355017" cy="310537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t="7897"/>
            <a:stretch/>
          </p:blipFill>
          <p:spPr>
            <a:xfrm>
              <a:off x="5467350" y="4019550"/>
              <a:ext cx="5930726" cy="204665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414389" y="3524718"/>
              <a:ext cx="2036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 photonic crystals</a:t>
              </a:r>
              <a:endParaRPr lang="en-US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6367" y="5983757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 err="1"/>
                <a:t>Shalaev</a:t>
              </a:r>
              <a:r>
                <a:rPr lang="en-US" sz="1200" dirty="0"/>
                <a:t>, M.I., </a:t>
              </a:r>
              <a:r>
                <a:rPr lang="en-US" sz="1200" dirty="0" err="1"/>
                <a:t>Walasik</a:t>
              </a:r>
              <a:r>
                <a:rPr lang="en-US" sz="1200" dirty="0"/>
                <a:t>, W., </a:t>
              </a:r>
              <a:r>
                <a:rPr lang="en-US" sz="1200" dirty="0" err="1"/>
                <a:t>Tsukernik</a:t>
              </a:r>
              <a:r>
                <a:rPr lang="en-US" sz="1200" dirty="0"/>
                <a:t>, A. </a:t>
              </a:r>
              <a:r>
                <a:rPr lang="en-US" sz="1200" i="1" dirty="0"/>
                <a:t>et al.</a:t>
              </a:r>
              <a:r>
                <a:rPr lang="en-US" sz="1200" dirty="0"/>
                <a:t> Robust topologically protected transport in photonic crystals at telecommunication wavelengths. </a:t>
              </a:r>
              <a:endParaRPr lang="en-US" sz="1200" dirty="0" smtClean="0"/>
            </a:p>
            <a:p>
              <a:r>
                <a:rPr lang="en-US" sz="1200" i="1" dirty="0" smtClean="0"/>
                <a:t>Nature </a:t>
              </a:r>
              <a:r>
                <a:rPr lang="en-US" sz="1200" i="1" dirty="0"/>
                <a:t>Nanotech</a:t>
              </a:r>
              <a:r>
                <a:rPr lang="en-US" sz="1200" dirty="0"/>
                <a:t> </a:t>
              </a:r>
              <a:r>
                <a:rPr lang="en-US" sz="1200" b="1" dirty="0"/>
                <a:t>14</a:t>
              </a:r>
              <a:r>
                <a:rPr lang="en-US" sz="1200" dirty="0"/>
                <a:t>, 31–34 (2019).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527310" y="5038349"/>
            <a:ext cx="737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</a:t>
            </a:r>
            <a:r>
              <a:rPr lang="en-US" sz="3200" b="1" dirty="0" smtClean="0"/>
              <a:t>an we get to the eigenvector structure 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962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o 53"/>
          <p:cNvGrpSpPr/>
          <p:nvPr/>
        </p:nvGrpSpPr>
        <p:grpSpPr>
          <a:xfrm>
            <a:off x="472657" y="2739449"/>
            <a:ext cx="2928918" cy="3466113"/>
            <a:chOff x="553545" y="2969794"/>
            <a:chExt cx="2928918" cy="3466113"/>
          </a:xfrm>
        </p:grpSpPr>
        <p:pic>
          <p:nvPicPr>
            <p:cNvPr id="55" name="Image 57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45" t="35721" r="17750" b="7006"/>
            <a:stretch/>
          </p:blipFill>
          <p:spPr>
            <a:xfrm>
              <a:off x="553545" y="2969794"/>
              <a:ext cx="2928918" cy="34661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56" name="Connettore 1 55"/>
            <p:cNvCxnSpPr/>
            <p:nvPr/>
          </p:nvCxnSpPr>
          <p:spPr>
            <a:xfrm>
              <a:off x="789362" y="6128011"/>
              <a:ext cx="360000" cy="0"/>
            </a:xfrm>
            <a:prstGeom prst="line">
              <a:avLst/>
            </a:prstGeom>
            <a:ln w="76200" cmpd="thickThin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709351" y="610734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+mj-lt"/>
                </a:rPr>
                <a:t>2 µm</a:t>
              </a:r>
            </a:p>
          </p:txBody>
        </p:sp>
      </p:grpSp>
      <p:grpSp>
        <p:nvGrpSpPr>
          <p:cNvPr id="155" name="Gruppo 154"/>
          <p:cNvGrpSpPr/>
          <p:nvPr/>
        </p:nvGrpSpPr>
        <p:grpSpPr>
          <a:xfrm>
            <a:off x="203704" y="856647"/>
            <a:ext cx="1962644" cy="1124313"/>
            <a:chOff x="189087" y="519332"/>
            <a:chExt cx="1962644" cy="1124313"/>
          </a:xfrm>
        </p:grpSpPr>
        <p:sp>
          <p:nvSpPr>
            <p:cNvPr id="156" name="Arco 155"/>
            <p:cNvSpPr/>
            <p:nvPr/>
          </p:nvSpPr>
          <p:spPr>
            <a:xfrm rot="656700" flipV="1">
              <a:off x="189087" y="854887"/>
              <a:ext cx="1962644" cy="423823"/>
            </a:xfrm>
            <a:prstGeom prst="arc">
              <a:avLst>
                <a:gd name="adj1" fmla="val 20383041"/>
                <a:gd name="adj2" fmla="val 12379286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7" name="Immagine 1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87393">
              <a:off x="560451" y="519332"/>
              <a:ext cx="1124313" cy="1124313"/>
            </a:xfrm>
            <a:prstGeom prst="rect">
              <a:avLst/>
            </a:prstGeom>
          </p:spPr>
        </p:pic>
        <p:sp>
          <p:nvSpPr>
            <p:cNvPr id="158" name="Ovale 157"/>
            <p:cNvSpPr/>
            <p:nvPr/>
          </p:nvSpPr>
          <p:spPr>
            <a:xfrm>
              <a:off x="1658983" y="901337"/>
              <a:ext cx="237391" cy="21771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908507" y="2775183"/>
            <a:ext cx="5824615" cy="3628933"/>
            <a:chOff x="3908507" y="2775183"/>
            <a:chExt cx="5824615" cy="3628933"/>
          </a:xfrm>
        </p:grpSpPr>
        <p:sp>
          <p:nvSpPr>
            <p:cNvPr id="140" name="CasellaDiTesto 139"/>
            <p:cNvSpPr txBox="1"/>
            <p:nvPr/>
          </p:nvSpPr>
          <p:spPr>
            <a:xfrm>
              <a:off x="3908507" y="4446116"/>
              <a:ext cx="4766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i="1">
                  <a:latin typeface="+mj-lt"/>
                </a:rPr>
                <a:t>V</a:t>
              </a:r>
              <a:r>
                <a:rPr lang="it-IT" sz="1600" i="1" baseline="-25000">
                  <a:latin typeface="+mj-lt"/>
                </a:rPr>
                <a:t>eff</a:t>
              </a:r>
              <a:endParaRPr lang="it-IT" sz="1600" i="1">
                <a:latin typeface="+mj-lt"/>
              </a:endParaRP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201283" y="2775183"/>
              <a:ext cx="5531839" cy="3628933"/>
              <a:chOff x="4201283" y="2775183"/>
              <a:chExt cx="5531839" cy="3628933"/>
            </a:xfrm>
          </p:grpSpPr>
          <p:grpSp>
            <p:nvGrpSpPr>
              <p:cNvPr id="132" name="Gruppo 131"/>
              <p:cNvGrpSpPr/>
              <p:nvPr/>
            </p:nvGrpSpPr>
            <p:grpSpPr>
              <a:xfrm>
                <a:off x="4201283" y="4688406"/>
                <a:ext cx="1925035" cy="1417746"/>
                <a:chOff x="4444672" y="5126823"/>
                <a:chExt cx="1925035" cy="1417746"/>
              </a:xfrm>
            </p:grpSpPr>
            <p:sp>
              <p:nvSpPr>
                <p:cNvPr id="133" name="Figura a mano libera 132"/>
                <p:cNvSpPr/>
                <p:nvPr/>
              </p:nvSpPr>
              <p:spPr>
                <a:xfrm>
                  <a:off x="4513265" y="5126823"/>
                  <a:ext cx="1639763" cy="1417746"/>
                </a:xfrm>
                <a:custGeom>
                  <a:avLst/>
                  <a:gdLst>
                    <a:gd name="connsiteX0" fmla="*/ 0 w 1331259"/>
                    <a:gd name="connsiteY0" fmla="*/ 0 h 1284194"/>
                    <a:gd name="connsiteX1" fmla="*/ 316006 w 1331259"/>
                    <a:gd name="connsiteY1" fmla="*/ 0 h 1284194"/>
                    <a:gd name="connsiteX2" fmla="*/ 309283 w 1331259"/>
                    <a:gd name="connsiteY2" fmla="*/ 1284194 h 1284194"/>
                    <a:gd name="connsiteX3" fmla="*/ 1035424 w 1331259"/>
                    <a:gd name="connsiteY3" fmla="*/ 1264023 h 1284194"/>
                    <a:gd name="connsiteX4" fmla="*/ 1035424 w 1331259"/>
                    <a:gd name="connsiteY4" fmla="*/ 26894 h 1284194"/>
                    <a:gd name="connsiteX5" fmla="*/ 1331259 w 1331259"/>
                    <a:gd name="connsiteY5" fmla="*/ 26894 h 128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1259" h="1284194">
                      <a:moveTo>
                        <a:pt x="0" y="0"/>
                      </a:moveTo>
                      <a:lnTo>
                        <a:pt x="316006" y="0"/>
                      </a:lnTo>
                      <a:lnTo>
                        <a:pt x="309283" y="1284194"/>
                      </a:lnTo>
                      <a:lnTo>
                        <a:pt x="1035424" y="1264023"/>
                      </a:lnTo>
                      <a:lnTo>
                        <a:pt x="1035424" y="26894"/>
                      </a:lnTo>
                      <a:lnTo>
                        <a:pt x="1331259" y="26894"/>
                      </a:lnTo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" name="Figura a mano libera 133"/>
                <p:cNvSpPr/>
                <p:nvPr/>
              </p:nvSpPr>
              <p:spPr>
                <a:xfrm>
                  <a:off x="4512276" y="5951690"/>
                  <a:ext cx="1655608" cy="316516"/>
                </a:xfrm>
                <a:custGeom>
                  <a:avLst/>
                  <a:gdLst>
                    <a:gd name="connsiteX0" fmla="*/ 0 w 1742173"/>
                    <a:gd name="connsiteY0" fmla="*/ 433170 h 436874"/>
                    <a:gd name="connsiteX1" fmla="*/ 221381 w 1742173"/>
                    <a:gd name="connsiteY1" fmla="*/ 433170 h 436874"/>
                    <a:gd name="connsiteX2" fmla="*/ 385011 w 1742173"/>
                    <a:gd name="connsiteY2" fmla="*/ 394669 h 436874"/>
                    <a:gd name="connsiteX3" fmla="*/ 510139 w 1742173"/>
                    <a:gd name="connsiteY3" fmla="*/ 308042 h 436874"/>
                    <a:gd name="connsiteX4" fmla="*/ 885525 w 1742173"/>
                    <a:gd name="connsiteY4" fmla="*/ 33 h 436874"/>
                    <a:gd name="connsiteX5" fmla="*/ 1212784 w 1742173"/>
                    <a:gd name="connsiteY5" fmla="*/ 288791 h 436874"/>
                    <a:gd name="connsiteX6" fmla="*/ 1357162 w 1742173"/>
                    <a:gd name="connsiteY6" fmla="*/ 385044 h 436874"/>
                    <a:gd name="connsiteX7" fmla="*/ 1501541 w 1742173"/>
                    <a:gd name="connsiteY7" fmla="*/ 423545 h 436874"/>
                    <a:gd name="connsiteX8" fmla="*/ 1742173 w 1742173"/>
                    <a:gd name="connsiteY8" fmla="*/ 423545 h 43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2173" h="436874">
                      <a:moveTo>
                        <a:pt x="0" y="433170"/>
                      </a:moveTo>
                      <a:cubicBezTo>
                        <a:pt x="78606" y="436378"/>
                        <a:pt x="157213" y="439587"/>
                        <a:pt x="221381" y="433170"/>
                      </a:cubicBezTo>
                      <a:cubicBezTo>
                        <a:pt x="285549" y="426753"/>
                        <a:pt x="336885" y="415524"/>
                        <a:pt x="385011" y="394669"/>
                      </a:cubicBezTo>
                      <a:cubicBezTo>
                        <a:pt x="433137" y="373814"/>
                        <a:pt x="426720" y="373815"/>
                        <a:pt x="510139" y="308042"/>
                      </a:cubicBezTo>
                      <a:cubicBezTo>
                        <a:pt x="593558" y="242269"/>
                        <a:pt x="768418" y="3241"/>
                        <a:pt x="885525" y="33"/>
                      </a:cubicBezTo>
                      <a:cubicBezTo>
                        <a:pt x="1002632" y="-3175"/>
                        <a:pt x="1134178" y="224622"/>
                        <a:pt x="1212784" y="288791"/>
                      </a:cubicBezTo>
                      <a:cubicBezTo>
                        <a:pt x="1291390" y="352959"/>
                        <a:pt x="1309036" y="362585"/>
                        <a:pt x="1357162" y="385044"/>
                      </a:cubicBezTo>
                      <a:cubicBezTo>
                        <a:pt x="1405288" y="407503"/>
                        <a:pt x="1437373" y="417128"/>
                        <a:pt x="1501541" y="423545"/>
                      </a:cubicBezTo>
                      <a:cubicBezTo>
                        <a:pt x="1565709" y="429962"/>
                        <a:pt x="1742173" y="423545"/>
                        <a:pt x="1742173" y="423545"/>
                      </a:cubicBezTo>
                    </a:path>
                  </a:pathLst>
                </a:custGeom>
                <a:gradFill>
                  <a:gsLst>
                    <a:gs pos="93000">
                      <a:srgbClr val="002060"/>
                    </a:gs>
                    <a:gs pos="39000">
                      <a:srgbClr val="00B050"/>
                    </a:gs>
                    <a:gs pos="0">
                      <a:srgbClr val="FFFF00"/>
                    </a:gs>
                  </a:gsLst>
                  <a:lin ang="5400000" scaled="1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5" name="CasellaDiTesto 134"/>
                <p:cNvSpPr txBox="1"/>
                <p:nvPr/>
              </p:nvSpPr>
              <p:spPr>
                <a:xfrm>
                  <a:off x="5952229" y="5908532"/>
                  <a:ext cx="4084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>
                      <a:latin typeface="+mj-lt"/>
                    </a:rPr>
                    <a:t>E</a:t>
                  </a:r>
                  <a:r>
                    <a:rPr lang="it-IT" sz="1600" baseline="-25000">
                      <a:latin typeface="+mj-lt"/>
                    </a:rPr>
                    <a:t>0</a:t>
                  </a:r>
                  <a:endParaRPr lang="it-IT" sz="1600">
                    <a:latin typeface="+mj-lt"/>
                  </a:endParaRPr>
                </a:p>
              </p:txBody>
            </p:sp>
            <p:grpSp>
              <p:nvGrpSpPr>
                <p:cNvPr id="136" name="Gruppo 135"/>
                <p:cNvGrpSpPr/>
                <p:nvPr/>
              </p:nvGrpSpPr>
              <p:grpSpPr>
                <a:xfrm>
                  <a:off x="4444672" y="5487298"/>
                  <a:ext cx="1756456" cy="366861"/>
                  <a:chOff x="4142205" y="5424393"/>
                  <a:chExt cx="1756456" cy="634463"/>
                </a:xfrm>
              </p:grpSpPr>
              <p:sp>
                <p:nvSpPr>
                  <p:cNvPr id="138" name="Figura a mano libera 137"/>
                  <p:cNvSpPr/>
                  <p:nvPr/>
                </p:nvSpPr>
                <p:spPr>
                  <a:xfrm>
                    <a:off x="4142205" y="5424393"/>
                    <a:ext cx="1114746" cy="316516"/>
                  </a:xfrm>
                  <a:custGeom>
                    <a:avLst/>
                    <a:gdLst>
                      <a:gd name="connsiteX0" fmla="*/ 0 w 1742173"/>
                      <a:gd name="connsiteY0" fmla="*/ 433170 h 436874"/>
                      <a:gd name="connsiteX1" fmla="*/ 221381 w 1742173"/>
                      <a:gd name="connsiteY1" fmla="*/ 433170 h 436874"/>
                      <a:gd name="connsiteX2" fmla="*/ 385011 w 1742173"/>
                      <a:gd name="connsiteY2" fmla="*/ 394669 h 436874"/>
                      <a:gd name="connsiteX3" fmla="*/ 510139 w 1742173"/>
                      <a:gd name="connsiteY3" fmla="*/ 308042 h 436874"/>
                      <a:gd name="connsiteX4" fmla="*/ 885525 w 1742173"/>
                      <a:gd name="connsiteY4" fmla="*/ 33 h 436874"/>
                      <a:gd name="connsiteX5" fmla="*/ 1212784 w 1742173"/>
                      <a:gd name="connsiteY5" fmla="*/ 288791 h 436874"/>
                      <a:gd name="connsiteX6" fmla="*/ 1357162 w 1742173"/>
                      <a:gd name="connsiteY6" fmla="*/ 385044 h 436874"/>
                      <a:gd name="connsiteX7" fmla="*/ 1501541 w 1742173"/>
                      <a:gd name="connsiteY7" fmla="*/ 423545 h 436874"/>
                      <a:gd name="connsiteX8" fmla="*/ 1742173 w 1742173"/>
                      <a:gd name="connsiteY8" fmla="*/ 423545 h 43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173" h="436874">
                        <a:moveTo>
                          <a:pt x="0" y="433170"/>
                        </a:moveTo>
                        <a:cubicBezTo>
                          <a:pt x="78606" y="436378"/>
                          <a:pt x="157213" y="439587"/>
                          <a:pt x="221381" y="433170"/>
                        </a:cubicBezTo>
                        <a:cubicBezTo>
                          <a:pt x="285549" y="426753"/>
                          <a:pt x="336885" y="415524"/>
                          <a:pt x="385011" y="394669"/>
                        </a:cubicBezTo>
                        <a:cubicBezTo>
                          <a:pt x="433137" y="373814"/>
                          <a:pt x="426720" y="373815"/>
                          <a:pt x="510139" y="308042"/>
                        </a:cubicBezTo>
                        <a:cubicBezTo>
                          <a:pt x="593558" y="242269"/>
                          <a:pt x="768418" y="3241"/>
                          <a:pt x="885525" y="33"/>
                        </a:cubicBezTo>
                        <a:cubicBezTo>
                          <a:pt x="1002632" y="-3175"/>
                          <a:pt x="1134178" y="224622"/>
                          <a:pt x="1212784" y="288791"/>
                        </a:cubicBezTo>
                        <a:cubicBezTo>
                          <a:pt x="1291390" y="352959"/>
                          <a:pt x="1309036" y="362585"/>
                          <a:pt x="1357162" y="385044"/>
                        </a:cubicBezTo>
                        <a:cubicBezTo>
                          <a:pt x="1405288" y="407503"/>
                          <a:pt x="1437373" y="417128"/>
                          <a:pt x="1501541" y="423545"/>
                        </a:cubicBezTo>
                        <a:cubicBezTo>
                          <a:pt x="1565709" y="429962"/>
                          <a:pt x="1742173" y="423545"/>
                          <a:pt x="1742173" y="423545"/>
                        </a:cubicBezTo>
                      </a:path>
                    </a:pathLst>
                  </a:custGeom>
                  <a:gradFill>
                    <a:gsLst>
                      <a:gs pos="93000">
                        <a:srgbClr val="002060"/>
                      </a:gs>
                      <a:gs pos="39000">
                        <a:srgbClr val="00B050"/>
                      </a:gs>
                      <a:gs pos="0">
                        <a:srgbClr val="FFFF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9" name="Figura a mano libera 138"/>
                  <p:cNvSpPr/>
                  <p:nvPr/>
                </p:nvSpPr>
                <p:spPr>
                  <a:xfrm flipV="1">
                    <a:off x="4813885" y="5717887"/>
                    <a:ext cx="1084776" cy="340969"/>
                  </a:xfrm>
                  <a:custGeom>
                    <a:avLst/>
                    <a:gdLst>
                      <a:gd name="connsiteX0" fmla="*/ 0 w 1742173"/>
                      <a:gd name="connsiteY0" fmla="*/ 433170 h 436874"/>
                      <a:gd name="connsiteX1" fmla="*/ 221381 w 1742173"/>
                      <a:gd name="connsiteY1" fmla="*/ 433170 h 436874"/>
                      <a:gd name="connsiteX2" fmla="*/ 385011 w 1742173"/>
                      <a:gd name="connsiteY2" fmla="*/ 394669 h 436874"/>
                      <a:gd name="connsiteX3" fmla="*/ 510139 w 1742173"/>
                      <a:gd name="connsiteY3" fmla="*/ 308042 h 436874"/>
                      <a:gd name="connsiteX4" fmla="*/ 885525 w 1742173"/>
                      <a:gd name="connsiteY4" fmla="*/ 33 h 436874"/>
                      <a:gd name="connsiteX5" fmla="*/ 1212784 w 1742173"/>
                      <a:gd name="connsiteY5" fmla="*/ 288791 h 436874"/>
                      <a:gd name="connsiteX6" fmla="*/ 1357162 w 1742173"/>
                      <a:gd name="connsiteY6" fmla="*/ 385044 h 436874"/>
                      <a:gd name="connsiteX7" fmla="*/ 1501541 w 1742173"/>
                      <a:gd name="connsiteY7" fmla="*/ 423545 h 436874"/>
                      <a:gd name="connsiteX8" fmla="*/ 1742173 w 1742173"/>
                      <a:gd name="connsiteY8" fmla="*/ 423545 h 43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173" h="436874">
                        <a:moveTo>
                          <a:pt x="0" y="433170"/>
                        </a:moveTo>
                        <a:cubicBezTo>
                          <a:pt x="78606" y="436378"/>
                          <a:pt x="157213" y="439587"/>
                          <a:pt x="221381" y="433170"/>
                        </a:cubicBezTo>
                        <a:cubicBezTo>
                          <a:pt x="285549" y="426753"/>
                          <a:pt x="336885" y="415524"/>
                          <a:pt x="385011" y="394669"/>
                        </a:cubicBezTo>
                        <a:cubicBezTo>
                          <a:pt x="433137" y="373814"/>
                          <a:pt x="426720" y="373815"/>
                          <a:pt x="510139" y="308042"/>
                        </a:cubicBezTo>
                        <a:cubicBezTo>
                          <a:pt x="593558" y="242269"/>
                          <a:pt x="768418" y="3241"/>
                          <a:pt x="885525" y="33"/>
                        </a:cubicBezTo>
                        <a:cubicBezTo>
                          <a:pt x="1002632" y="-3175"/>
                          <a:pt x="1134178" y="224622"/>
                          <a:pt x="1212784" y="288791"/>
                        </a:cubicBezTo>
                        <a:cubicBezTo>
                          <a:pt x="1291390" y="352959"/>
                          <a:pt x="1309036" y="362585"/>
                          <a:pt x="1357162" y="385044"/>
                        </a:cubicBezTo>
                        <a:cubicBezTo>
                          <a:pt x="1405288" y="407503"/>
                          <a:pt x="1437373" y="417128"/>
                          <a:pt x="1501541" y="423545"/>
                        </a:cubicBezTo>
                        <a:cubicBezTo>
                          <a:pt x="1565709" y="429962"/>
                          <a:pt x="1742173" y="423545"/>
                          <a:pt x="1742173" y="423545"/>
                        </a:cubicBezTo>
                      </a:path>
                    </a:pathLst>
                  </a:custGeom>
                  <a:gradFill>
                    <a:gsLst>
                      <a:gs pos="93000">
                        <a:srgbClr val="002060"/>
                      </a:gs>
                      <a:gs pos="39000">
                        <a:srgbClr val="00B050"/>
                      </a:gs>
                      <a:gs pos="0">
                        <a:srgbClr val="FFFF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37" name="CasellaDiTesto 136"/>
                <p:cNvSpPr txBox="1"/>
                <p:nvPr/>
              </p:nvSpPr>
              <p:spPr>
                <a:xfrm>
                  <a:off x="5961299" y="5332280"/>
                  <a:ext cx="4084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>
                      <a:latin typeface="+mj-lt"/>
                    </a:rPr>
                    <a:t>E</a:t>
                  </a:r>
                  <a:r>
                    <a:rPr lang="it-IT" sz="1600" baseline="-25000">
                      <a:latin typeface="+mj-lt"/>
                    </a:rPr>
                    <a:t>1</a:t>
                  </a:r>
                  <a:endParaRPr lang="it-IT" sz="1600">
                    <a:latin typeface="+mj-lt"/>
                  </a:endParaRPr>
                </a:p>
              </p:txBody>
            </p:sp>
          </p:grpSp>
          <p:sp>
            <p:nvSpPr>
              <p:cNvPr id="141" name="CasellaDiTesto 140"/>
              <p:cNvSpPr txBox="1"/>
              <p:nvPr/>
            </p:nvSpPr>
            <p:spPr>
              <a:xfrm>
                <a:off x="8113381" y="5879724"/>
                <a:ext cx="280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latin typeface="+mj-lt"/>
                  </a:rPr>
                  <a:t>x</a:t>
                </a:r>
              </a:p>
            </p:txBody>
          </p:sp>
          <p:grpSp>
            <p:nvGrpSpPr>
              <p:cNvPr id="142" name="Gruppo 141"/>
              <p:cNvGrpSpPr/>
              <p:nvPr/>
            </p:nvGrpSpPr>
            <p:grpSpPr>
              <a:xfrm>
                <a:off x="7263346" y="2775183"/>
                <a:ext cx="2469776" cy="3140444"/>
                <a:chOff x="6589330" y="1876429"/>
                <a:chExt cx="2469776" cy="2656790"/>
              </a:xfrm>
            </p:grpSpPr>
            <p:pic>
              <p:nvPicPr>
                <p:cNvPr id="143" name="Immagine 14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7142" b="8468"/>
                <a:stretch/>
              </p:blipFill>
              <p:spPr>
                <a:xfrm>
                  <a:off x="6589330" y="1884230"/>
                  <a:ext cx="1921301" cy="2648989"/>
                </a:xfrm>
                <a:prstGeom prst="rect">
                  <a:avLst/>
                </a:prstGeom>
              </p:spPr>
            </p:pic>
            <p:cxnSp>
              <p:nvCxnSpPr>
                <p:cNvPr id="144" name="Connettore 1 143"/>
                <p:cNvCxnSpPr/>
                <p:nvPr/>
              </p:nvCxnSpPr>
              <p:spPr>
                <a:xfrm flipV="1">
                  <a:off x="7851403" y="4228944"/>
                  <a:ext cx="557375" cy="4299"/>
                </a:xfrm>
                <a:prstGeom prst="line">
                  <a:avLst/>
                </a:prstGeom>
                <a:ln w="66675" cmpd="thickThin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CasellaDiTesto 144"/>
                <p:cNvSpPr txBox="1"/>
                <p:nvPr/>
              </p:nvSpPr>
              <p:spPr>
                <a:xfrm>
                  <a:off x="7872118" y="4233243"/>
                  <a:ext cx="556563" cy="260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>
                      <a:solidFill>
                        <a:schemeClr val="bg1"/>
                      </a:solidFill>
                      <a:latin typeface="+mj-lt"/>
                    </a:rPr>
                    <a:t>4 µm</a:t>
                  </a:r>
                </a:p>
              </p:txBody>
            </p:sp>
            <p:sp>
              <p:nvSpPr>
                <p:cNvPr id="146" name="Rettangolo 145"/>
                <p:cNvSpPr/>
                <p:nvPr/>
              </p:nvSpPr>
              <p:spPr>
                <a:xfrm>
                  <a:off x="6589331" y="1876429"/>
                  <a:ext cx="1921300" cy="264166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47" name="Gruppo 146"/>
                <p:cNvGrpSpPr/>
                <p:nvPr/>
              </p:nvGrpSpPr>
              <p:grpSpPr>
                <a:xfrm>
                  <a:off x="8517173" y="2504605"/>
                  <a:ext cx="541933" cy="1319596"/>
                  <a:chOff x="7915656" y="3669737"/>
                  <a:chExt cx="541933" cy="1319596"/>
                </a:xfrm>
              </p:grpSpPr>
              <p:sp>
                <p:nvSpPr>
                  <p:cNvPr id="150" name="CasellaDiTesto 149"/>
                  <p:cNvSpPr txBox="1"/>
                  <p:nvPr/>
                </p:nvSpPr>
                <p:spPr>
                  <a:xfrm rot="16200000">
                    <a:off x="7843143" y="4639820"/>
                    <a:ext cx="42202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>
                        <a:latin typeface="+mj-lt"/>
                      </a:rPr>
                      <a:t>1470</a:t>
                    </a:r>
                  </a:p>
                </p:txBody>
              </p:sp>
              <p:sp>
                <p:nvSpPr>
                  <p:cNvPr id="151" name="CasellaDiTesto 150"/>
                  <p:cNvSpPr txBox="1"/>
                  <p:nvPr/>
                </p:nvSpPr>
                <p:spPr>
                  <a:xfrm rot="16200000">
                    <a:off x="7843142" y="3742251"/>
                    <a:ext cx="42202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>
                        <a:latin typeface="+mj-lt"/>
                      </a:rPr>
                      <a:t>1472</a:t>
                    </a:r>
                  </a:p>
                </p:txBody>
              </p:sp>
              <p:sp>
                <p:nvSpPr>
                  <p:cNvPr id="152" name="CasellaDiTesto 151"/>
                  <p:cNvSpPr txBox="1"/>
                  <p:nvPr/>
                </p:nvSpPr>
                <p:spPr>
                  <a:xfrm rot="16200000">
                    <a:off x="7815793" y="4177892"/>
                    <a:ext cx="97581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400">
                        <a:latin typeface="+mj-lt"/>
                      </a:rPr>
                      <a:t>Energy (</a:t>
                    </a:r>
                    <a:r>
                      <a:rPr lang="it-IT" sz="1400" err="1">
                        <a:latin typeface="+mj-lt"/>
                      </a:rPr>
                      <a:t>meV</a:t>
                    </a:r>
                    <a:r>
                      <a:rPr lang="it-IT" sz="1400">
                        <a:latin typeface="+mj-lt"/>
                      </a:rPr>
                      <a:t>)</a:t>
                    </a:r>
                  </a:p>
                </p:txBody>
              </p:sp>
            </p:grpSp>
            <p:sp>
              <p:nvSpPr>
                <p:cNvPr id="148" name="CasellaDiTesto 147"/>
                <p:cNvSpPr txBox="1"/>
                <p:nvPr/>
              </p:nvSpPr>
              <p:spPr>
                <a:xfrm>
                  <a:off x="7829773" y="3432218"/>
                  <a:ext cx="461473" cy="312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</a:rPr>
                    <a:t>“</a:t>
                  </a:r>
                  <a:r>
                    <a:rPr lang="it-IT" err="1">
                      <a:solidFill>
                        <a:schemeClr val="bg1"/>
                      </a:solidFill>
                    </a:rPr>
                    <a:t>s</a:t>
                  </a:r>
                  <a:r>
                    <a:rPr lang="it-IT">
                      <a:solidFill>
                        <a:schemeClr val="bg1"/>
                      </a:solidFill>
                    </a:rPr>
                    <a:t>”</a:t>
                  </a:r>
                </a:p>
              </p:txBody>
            </p:sp>
            <p:sp>
              <p:nvSpPr>
                <p:cNvPr id="149" name="CasellaDiTesto 148"/>
                <p:cNvSpPr txBox="1"/>
                <p:nvPr/>
              </p:nvSpPr>
              <p:spPr>
                <a:xfrm>
                  <a:off x="7927829" y="2398216"/>
                  <a:ext cx="498855" cy="312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</a:rPr>
                    <a:t>“</a:t>
                  </a:r>
                  <a:r>
                    <a:rPr lang="it-IT" err="1">
                      <a:solidFill>
                        <a:schemeClr val="bg1"/>
                      </a:solidFill>
                    </a:rPr>
                    <a:t>p</a:t>
                  </a:r>
                  <a:r>
                    <a:rPr lang="it-IT">
                      <a:solidFill>
                        <a:schemeClr val="bg1"/>
                      </a:solidFill>
                    </a:rPr>
                    <a:t>”</a:t>
                  </a:r>
                </a:p>
              </p:txBody>
            </p:sp>
          </p:grpSp>
          <p:cxnSp>
            <p:nvCxnSpPr>
              <p:cNvPr id="153" name="Connettore 1 152"/>
              <p:cNvCxnSpPr/>
              <p:nvPr/>
            </p:nvCxnSpPr>
            <p:spPr>
              <a:xfrm flipV="1">
                <a:off x="6083357" y="4888759"/>
                <a:ext cx="1816237" cy="941030"/>
              </a:xfrm>
              <a:prstGeom prst="line">
                <a:avLst/>
              </a:prstGeom>
              <a:ln w="22225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1 153"/>
              <p:cNvCxnSpPr/>
              <p:nvPr/>
            </p:nvCxnSpPr>
            <p:spPr>
              <a:xfrm flipV="1">
                <a:off x="6132860" y="3778431"/>
                <a:ext cx="1603601" cy="1440155"/>
              </a:xfrm>
              <a:prstGeom prst="line">
                <a:avLst/>
              </a:prstGeom>
              <a:ln w="22225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CasellaDiTesto 158"/>
              <p:cNvSpPr txBox="1"/>
              <p:nvPr/>
            </p:nvSpPr>
            <p:spPr>
              <a:xfrm>
                <a:off x="4979574" y="6034784"/>
                <a:ext cx="280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latin typeface="+mj-lt"/>
                  </a:rPr>
                  <a:t>x</a:t>
                </a:r>
              </a:p>
            </p:txBody>
          </p:sp>
        </p:grpSp>
      </p:grpSp>
      <p:sp>
        <p:nvSpPr>
          <p:cNvPr id="80" name="CasellaDiTesto 79"/>
          <p:cNvSpPr txBox="1"/>
          <p:nvPr/>
        </p:nvSpPr>
        <p:spPr>
          <a:xfrm>
            <a:off x="2208787" y="968058"/>
            <a:ext cx="406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charset="2"/>
              <a:buChar char="Ø"/>
            </a:pPr>
            <a:r>
              <a:rPr lang="it-IT" dirty="0">
                <a:latin typeface="+mj-lt"/>
              </a:rPr>
              <a:t>Our bricks: Semiconductor micropillars</a:t>
            </a:r>
          </a:p>
        </p:txBody>
      </p:sp>
      <p:sp>
        <p:nvSpPr>
          <p:cNvPr id="81" name="CasellaDiTesto 52"/>
          <p:cNvSpPr txBox="1"/>
          <p:nvPr/>
        </p:nvSpPr>
        <p:spPr>
          <a:xfrm>
            <a:off x="65662" y="68379"/>
            <a:ext cx="664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+mj-lt"/>
                <a:ea typeface="+mj-ea"/>
                <a:cs typeface="+mj-cs"/>
              </a:rPr>
              <a:t>Engineering</a:t>
            </a:r>
            <a:r>
              <a:rPr lang="it-IT" sz="28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sz="3200" dirty="0">
                <a:latin typeface="+mj-lt"/>
                <a:ea typeface="+mj-ea"/>
                <a:cs typeface="+mj-cs"/>
              </a:rPr>
              <a:t>the photonic wavefunction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37973" y="276523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DBR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537973" y="3178082"/>
            <a:ext cx="562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Cavity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5505240" y="3355384"/>
            <a:ext cx="1189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Active material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5567915" y="3779804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DBR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1" name="Picture 2" descr="https://lh3.googleusercontent.com/UoIoBPuBcR2dYsMQIKo6Pfb8WS4li927t8BkWbIHYtaJ5sbtm2lYUO9ydeqm5qyOtvVZhJQFJDNWWe2xth4eRqXUSydX7MWiF92few9H1f-bc-ov6WVZgA8DQBXaUkF2u8WA5r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1338" r="12494" b="21319"/>
          <a:stretch/>
        </p:blipFill>
        <p:spPr bwMode="auto">
          <a:xfrm>
            <a:off x="9652000" y="6039432"/>
            <a:ext cx="2540000" cy="8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998491" y="1308515"/>
            <a:ext cx="2182532" cy="3549115"/>
            <a:chOff x="5132154" y="944343"/>
            <a:chExt cx="2182532" cy="3549115"/>
          </a:xfrm>
        </p:grpSpPr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63" y="1623258"/>
              <a:ext cx="1444580" cy="28702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32154" y="944343"/>
              <a:ext cx="2182532" cy="1604803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9466" y="2731306"/>
            <a:ext cx="502584" cy="1335834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7040930" y="283822"/>
            <a:ext cx="4854516" cy="1822018"/>
            <a:chOff x="7040930" y="283822"/>
            <a:chExt cx="4854516" cy="182201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930" y="731765"/>
              <a:ext cx="4854516" cy="137407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8223996" y="283822"/>
              <a:ext cx="2001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Experimental setup</a:t>
              </a:r>
              <a:endParaRPr lang="en-US" dirty="0"/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513990" y="610615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765323" y="5431561"/>
            <a:ext cx="2936317" cy="307777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fr-FR" sz="1400" dirty="0" err="1">
                <a:latin typeface="+mj-lt"/>
              </a:rPr>
              <a:t>Galbiati</a:t>
            </a:r>
            <a:r>
              <a:rPr lang="en-US" altLang="fr-FR" sz="1400" dirty="0">
                <a:latin typeface="+mj-lt"/>
              </a:rPr>
              <a:t> et al., PRL </a:t>
            </a:r>
            <a:r>
              <a:rPr lang="en-US" altLang="fr-FR" sz="1400" b="1" dirty="0">
                <a:latin typeface="+mj-lt"/>
              </a:rPr>
              <a:t>108</a:t>
            </a:r>
            <a:r>
              <a:rPr lang="en-US" altLang="fr-FR" sz="1400" dirty="0">
                <a:latin typeface="+mj-lt"/>
              </a:rPr>
              <a:t>, 126403 (2012)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765323" y="2762727"/>
            <a:ext cx="3091905" cy="2472382"/>
            <a:chOff x="772457" y="2281983"/>
            <a:chExt cx="3091905" cy="2472382"/>
          </a:xfrm>
        </p:grpSpPr>
        <p:pic>
          <p:nvPicPr>
            <p:cNvPr id="83" name="Picture 3" descr="E:\LPN\Research projects\ERC Starting Grant 2013\step 2\exposé\molecules pour spyros et sabine_q0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7" t="20029" r="22667" b="12927"/>
            <a:stretch>
              <a:fillRect/>
            </a:stretch>
          </p:blipFill>
          <p:spPr bwMode="auto">
            <a:xfrm>
              <a:off x="772457" y="2281983"/>
              <a:ext cx="3091905" cy="24723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4" name="Gruppo 83"/>
            <p:cNvGrpSpPr/>
            <p:nvPr/>
          </p:nvGrpSpPr>
          <p:grpSpPr>
            <a:xfrm>
              <a:off x="861675" y="2513936"/>
              <a:ext cx="556563" cy="316470"/>
              <a:chOff x="580840" y="6042035"/>
              <a:chExt cx="556563" cy="347149"/>
            </a:xfrm>
          </p:grpSpPr>
          <p:cxnSp>
            <p:nvCxnSpPr>
              <p:cNvPr id="85" name="Connettore 1 84"/>
              <p:cNvCxnSpPr/>
              <p:nvPr/>
            </p:nvCxnSpPr>
            <p:spPr>
              <a:xfrm>
                <a:off x="645669" y="6042035"/>
                <a:ext cx="432000" cy="0"/>
              </a:xfrm>
              <a:prstGeom prst="line">
                <a:avLst/>
              </a:prstGeom>
              <a:ln w="76200" cmpd="thickThin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CasellaDiTesto 85"/>
              <p:cNvSpPr txBox="1"/>
              <p:nvPr/>
            </p:nvSpPr>
            <p:spPr>
              <a:xfrm>
                <a:off x="580840" y="6051571"/>
                <a:ext cx="556563" cy="33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solidFill>
                      <a:schemeClr val="bg1"/>
                    </a:solidFill>
                    <a:latin typeface="+mj-lt"/>
                  </a:rPr>
                  <a:t>2 µm</a:t>
                </a:r>
              </a:p>
            </p:txBody>
          </p:sp>
        </p:grpSp>
      </p:grpSp>
      <p:grpSp>
        <p:nvGrpSpPr>
          <p:cNvPr id="7" name="Gruppo 6"/>
          <p:cNvGrpSpPr/>
          <p:nvPr/>
        </p:nvGrpSpPr>
        <p:grpSpPr>
          <a:xfrm>
            <a:off x="225754" y="1134491"/>
            <a:ext cx="2382334" cy="885304"/>
            <a:chOff x="260951" y="450959"/>
            <a:chExt cx="3407697" cy="1144408"/>
          </a:xfrm>
        </p:grpSpPr>
        <p:grpSp>
          <p:nvGrpSpPr>
            <p:cNvPr id="233" name="Gruppo 232"/>
            <p:cNvGrpSpPr/>
            <p:nvPr/>
          </p:nvGrpSpPr>
          <p:grpSpPr>
            <a:xfrm>
              <a:off x="260951" y="471054"/>
              <a:ext cx="1962644" cy="1124313"/>
              <a:chOff x="189087" y="519332"/>
              <a:chExt cx="1962644" cy="1124313"/>
            </a:xfrm>
          </p:grpSpPr>
          <p:sp>
            <p:nvSpPr>
              <p:cNvPr id="234" name="Arco 233"/>
              <p:cNvSpPr/>
              <p:nvPr/>
            </p:nvSpPr>
            <p:spPr>
              <a:xfrm rot="656700" flipV="1">
                <a:off x="189087" y="854887"/>
                <a:ext cx="1962644" cy="423823"/>
              </a:xfrm>
              <a:prstGeom prst="arc">
                <a:avLst>
                  <a:gd name="adj1" fmla="val 20383041"/>
                  <a:gd name="adj2" fmla="val 12379286"/>
                </a:avLst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35" name="Immagine 2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87393">
                <a:off x="560451" y="519332"/>
                <a:ext cx="1124313" cy="1124313"/>
              </a:xfrm>
              <a:prstGeom prst="rect">
                <a:avLst/>
              </a:prstGeom>
            </p:spPr>
          </p:pic>
        </p:grpSp>
        <p:grpSp>
          <p:nvGrpSpPr>
            <p:cNvPr id="237" name="Gruppo 236"/>
            <p:cNvGrpSpPr/>
            <p:nvPr/>
          </p:nvGrpSpPr>
          <p:grpSpPr>
            <a:xfrm>
              <a:off x="383985" y="450959"/>
              <a:ext cx="3284663" cy="1124313"/>
              <a:chOff x="-1132932" y="519332"/>
              <a:chExt cx="3284663" cy="1124313"/>
            </a:xfrm>
          </p:grpSpPr>
          <p:sp>
            <p:nvSpPr>
              <p:cNvPr id="239" name="Arco 238"/>
              <p:cNvSpPr/>
              <p:nvPr/>
            </p:nvSpPr>
            <p:spPr>
              <a:xfrm rot="713590" flipV="1">
                <a:off x="189087" y="854887"/>
                <a:ext cx="1962644" cy="423823"/>
              </a:xfrm>
              <a:prstGeom prst="arc">
                <a:avLst>
                  <a:gd name="adj1" fmla="val 20383041"/>
                  <a:gd name="adj2" fmla="val 12869457"/>
                </a:avLst>
              </a:prstGeom>
              <a:ln w="25400">
                <a:solidFill>
                  <a:srgbClr val="1054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40" name="Immagine 23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87393">
                <a:off x="560451" y="519332"/>
                <a:ext cx="1124313" cy="1124313"/>
              </a:xfrm>
              <a:prstGeom prst="rect">
                <a:avLst/>
              </a:prstGeom>
            </p:spPr>
          </p:pic>
          <p:sp>
            <p:nvSpPr>
              <p:cNvPr id="241" name="Ovale 240"/>
              <p:cNvSpPr/>
              <p:nvPr/>
            </p:nvSpPr>
            <p:spPr>
              <a:xfrm>
                <a:off x="-1132932" y="687296"/>
                <a:ext cx="237391" cy="217713"/>
              </a:xfrm>
              <a:prstGeom prst="ellipse">
                <a:avLst/>
              </a:prstGeom>
              <a:solidFill>
                <a:srgbClr val="1054E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42" name="Ovale 241"/>
            <p:cNvSpPr/>
            <p:nvPr/>
          </p:nvSpPr>
          <p:spPr>
            <a:xfrm>
              <a:off x="3161619" y="827176"/>
              <a:ext cx="237391" cy="217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339922" y="3265193"/>
            <a:ext cx="584779" cy="2368399"/>
            <a:chOff x="5729792" y="4617770"/>
            <a:chExt cx="584779" cy="1455866"/>
          </a:xfrm>
        </p:grpSpPr>
        <p:cxnSp>
          <p:nvCxnSpPr>
            <p:cNvPr id="672" name="Connecteur droit 3"/>
            <p:cNvCxnSpPr/>
            <p:nvPr/>
          </p:nvCxnSpPr>
          <p:spPr>
            <a:xfrm>
              <a:off x="5847017" y="4617770"/>
              <a:ext cx="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asellaDiTesto 60"/>
            <p:cNvSpPr txBox="1"/>
            <p:nvPr/>
          </p:nvSpPr>
          <p:spPr>
            <a:xfrm rot="16200000">
              <a:off x="5714968" y="5781812"/>
              <a:ext cx="306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+mj-lt"/>
                </a:rPr>
                <a:t>1470</a:t>
              </a:r>
            </a:p>
          </p:txBody>
        </p:sp>
        <p:sp>
          <p:nvSpPr>
            <p:cNvPr id="721" name="CasellaDiTesto 720"/>
            <p:cNvSpPr txBox="1"/>
            <p:nvPr/>
          </p:nvSpPr>
          <p:spPr>
            <a:xfrm rot="16200000">
              <a:off x="5714967" y="5193054"/>
              <a:ext cx="306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+mj-lt"/>
                </a:rPr>
                <a:t>1472</a:t>
              </a:r>
            </a:p>
          </p:txBody>
        </p:sp>
        <p:sp>
          <p:nvSpPr>
            <p:cNvPr id="62" name="CasellaDiTesto 61"/>
            <p:cNvSpPr txBox="1"/>
            <p:nvPr/>
          </p:nvSpPr>
          <p:spPr>
            <a:xfrm rot="16200000">
              <a:off x="5806165" y="5342463"/>
              <a:ext cx="70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+mj-lt"/>
                </a:rPr>
                <a:t>Energy (meV)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929271" y="3303976"/>
            <a:ext cx="3679193" cy="2963936"/>
            <a:chOff x="4292819" y="3864089"/>
            <a:chExt cx="3679193" cy="1782414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77" b="9658"/>
            <a:stretch/>
          </p:blipFill>
          <p:spPr>
            <a:xfrm>
              <a:off x="5888956" y="3866968"/>
              <a:ext cx="2083056" cy="1770631"/>
            </a:xfrm>
            <a:prstGeom prst="rect">
              <a:avLst/>
            </a:prstGeom>
          </p:spPr>
        </p:pic>
        <p:pic>
          <p:nvPicPr>
            <p:cNvPr id="135" name="Immagine 1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50" b="6490"/>
            <a:stretch/>
          </p:blipFill>
          <p:spPr>
            <a:xfrm>
              <a:off x="4303902" y="3864089"/>
              <a:ext cx="1585054" cy="1779126"/>
            </a:xfrm>
            <a:prstGeom prst="rect">
              <a:avLst/>
            </a:prstGeom>
          </p:spPr>
        </p:pic>
        <p:cxnSp>
          <p:nvCxnSpPr>
            <p:cNvPr id="712" name="Connettore 1 711"/>
            <p:cNvCxnSpPr/>
            <p:nvPr/>
          </p:nvCxnSpPr>
          <p:spPr>
            <a:xfrm>
              <a:off x="4372830" y="5434940"/>
              <a:ext cx="360000" cy="0"/>
            </a:xfrm>
            <a:prstGeom prst="line">
              <a:avLst/>
            </a:prstGeom>
            <a:ln w="666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3" name="CasellaDiTesto 712"/>
            <p:cNvSpPr txBox="1"/>
            <p:nvPr/>
          </p:nvSpPr>
          <p:spPr>
            <a:xfrm>
              <a:off x="4292819" y="5461416"/>
              <a:ext cx="556563" cy="18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+mj-lt"/>
                </a:rPr>
                <a:t>4 µm</a:t>
              </a:r>
            </a:p>
          </p:txBody>
        </p:sp>
        <p:cxnSp>
          <p:nvCxnSpPr>
            <p:cNvPr id="68" name="Connettore 1 67"/>
            <p:cNvCxnSpPr/>
            <p:nvPr/>
          </p:nvCxnSpPr>
          <p:spPr>
            <a:xfrm flipV="1">
              <a:off x="5360717" y="5023800"/>
              <a:ext cx="525948" cy="1833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Connettore 1 726"/>
            <p:cNvCxnSpPr/>
            <p:nvPr/>
          </p:nvCxnSpPr>
          <p:spPr>
            <a:xfrm>
              <a:off x="5402522" y="4507561"/>
              <a:ext cx="484143" cy="599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5886665" y="3866967"/>
              <a:ext cx="1" cy="177063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ttangolo 59"/>
            <p:cNvSpPr/>
            <p:nvPr/>
          </p:nvSpPr>
          <p:spPr>
            <a:xfrm>
              <a:off x="4303902" y="3868128"/>
              <a:ext cx="3668110" cy="176947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7" name="Connettore 1 136"/>
            <p:cNvCxnSpPr/>
            <p:nvPr/>
          </p:nvCxnSpPr>
          <p:spPr>
            <a:xfrm>
              <a:off x="5888956" y="5032613"/>
              <a:ext cx="545364" cy="58586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/>
          </p:nvCxnSpPr>
          <p:spPr>
            <a:xfrm flipV="1">
              <a:off x="5886665" y="4991145"/>
              <a:ext cx="540000" cy="32655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/>
          </p:nvCxnSpPr>
          <p:spPr>
            <a:xfrm>
              <a:off x="5887411" y="4508160"/>
              <a:ext cx="463203" cy="89491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/>
          </p:nvCxnSpPr>
          <p:spPr>
            <a:xfrm flipV="1">
              <a:off x="5886665" y="4352429"/>
              <a:ext cx="422144" cy="146320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CasellaDiTesto 133"/>
          <p:cNvSpPr txBox="1"/>
          <p:nvPr/>
        </p:nvSpPr>
        <p:spPr>
          <a:xfrm>
            <a:off x="7467690" y="6233721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j-lt"/>
              </a:rPr>
              <a:t>x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5634952" y="6229671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j-lt"/>
              </a:rPr>
              <a:t>x</a:t>
            </a:r>
          </a:p>
        </p:txBody>
      </p:sp>
      <p:sp>
        <p:nvSpPr>
          <p:cNvPr id="142" name="CasellaDiTesto 141"/>
          <p:cNvSpPr txBox="1"/>
          <p:nvPr/>
        </p:nvSpPr>
        <p:spPr>
          <a:xfrm>
            <a:off x="2807767" y="1380666"/>
            <a:ext cx="224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charset="2"/>
              <a:buChar char="Ø"/>
            </a:pPr>
            <a:r>
              <a:rPr lang="it-IT" dirty="0">
                <a:latin typeface="+mj-lt"/>
              </a:rPr>
              <a:t>Coupling the </a:t>
            </a:r>
            <a:r>
              <a:rPr lang="it-IT" dirty="0" smtClean="0">
                <a:latin typeface="+mj-lt"/>
              </a:rPr>
              <a:t>bricks</a:t>
            </a:r>
            <a:endParaRPr lang="it-IT" dirty="0">
              <a:latin typeface="+mj-lt"/>
            </a:endParaRPr>
          </a:p>
        </p:txBody>
      </p:sp>
      <p:sp>
        <p:nvSpPr>
          <p:cNvPr id="143" name="CasellaDiTesto 52"/>
          <p:cNvSpPr txBox="1"/>
          <p:nvPr/>
        </p:nvSpPr>
        <p:spPr>
          <a:xfrm>
            <a:off x="65662" y="68379"/>
            <a:ext cx="664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+mj-lt"/>
                <a:ea typeface="+mj-ea"/>
                <a:cs typeface="+mj-cs"/>
              </a:rPr>
              <a:t>Engineering</a:t>
            </a:r>
            <a:r>
              <a:rPr lang="it-IT" sz="28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sz="3200" dirty="0">
                <a:latin typeface="+mj-lt"/>
                <a:ea typeface="+mj-ea"/>
                <a:cs typeface="+mj-cs"/>
              </a:rPr>
              <a:t>the photonic wavefunction</a:t>
            </a:r>
          </a:p>
        </p:txBody>
      </p:sp>
      <p:pic>
        <p:nvPicPr>
          <p:cNvPr id="129" name="Picture 2" descr="https://lh3.googleusercontent.com/UoIoBPuBcR2dYsMQIKo6Pfb8WS4li927t8BkWbIHYtaJ5sbtm2lYUO9ydeqm5qyOtvVZhJQFJDNWWe2xth4eRqXUSydX7MWiF92few9H1f-bc-ov6WVZgA8DQBXaUkF2u8WA5r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1338" r="12494" b="21319"/>
          <a:stretch/>
        </p:blipFill>
        <p:spPr bwMode="auto">
          <a:xfrm>
            <a:off x="9652000" y="6039432"/>
            <a:ext cx="2540000" cy="8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67" y="1640986"/>
            <a:ext cx="852227" cy="1693269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23" y="1592718"/>
            <a:ext cx="1315626" cy="1693269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6286500" y="2349500"/>
            <a:ext cx="46677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42" y="68379"/>
            <a:ext cx="4854516" cy="137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2"/>
          <p:cNvSpPr txBox="1"/>
          <p:nvPr/>
        </p:nvSpPr>
        <p:spPr>
          <a:xfrm>
            <a:off x="65662" y="68379"/>
            <a:ext cx="664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+mj-lt"/>
                <a:ea typeface="+mj-ea"/>
                <a:cs typeface="+mj-cs"/>
              </a:rPr>
              <a:t>Engineering</a:t>
            </a:r>
            <a:r>
              <a:rPr lang="it-IT" sz="28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sz="3200" dirty="0">
                <a:latin typeface="+mj-lt"/>
                <a:ea typeface="+mj-ea"/>
                <a:cs typeface="+mj-cs"/>
              </a:rPr>
              <a:t>the photonic wavefunction</a:t>
            </a:r>
          </a:p>
        </p:txBody>
      </p:sp>
      <p:sp>
        <p:nvSpPr>
          <p:cNvPr id="5" name="CasellaDiTesto 141"/>
          <p:cNvSpPr txBox="1"/>
          <p:nvPr/>
        </p:nvSpPr>
        <p:spPr>
          <a:xfrm>
            <a:off x="626521" y="838102"/>
            <a:ext cx="209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+mj-lt"/>
              </a:rPr>
              <a:t>... And finally lattices</a:t>
            </a:r>
            <a:endParaRPr lang="it-IT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50" y="68380"/>
            <a:ext cx="3758588" cy="2232602"/>
          </a:xfrm>
          <a:prstGeom prst="rect">
            <a:avLst/>
          </a:prstGeom>
        </p:spPr>
      </p:pic>
      <p:pic>
        <p:nvPicPr>
          <p:cNvPr id="8" name="Picture 3" descr="E:\LPN\Data and analysis\2012 Graphene\C4T44-janvier2013\C4T44SiN_apres gravure ICP 8 min_q11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20147" r="25583" b="13520"/>
          <a:stretch/>
        </p:blipFill>
        <p:spPr bwMode="auto">
          <a:xfrm>
            <a:off x="360593" y="1792580"/>
            <a:ext cx="3643287" cy="298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UoIoBPuBcR2dYsMQIKo6Pfb8WS4li927t8BkWbIHYtaJ5sbtm2lYUO9ydeqm5qyOtvVZhJQFJDNWWe2xth4eRqXUSydX7MWiF92few9H1f-bc-ov6WVZgA8DQBXaUkF2u8WA5r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1338" r="12494" b="21319"/>
          <a:stretch/>
        </p:blipFill>
        <p:spPr bwMode="auto">
          <a:xfrm>
            <a:off x="9652000" y="6039432"/>
            <a:ext cx="2540000" cy="8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05" y="2854281"/>
            <a:ext cx="7630590" cy="26292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06530" y="2391673"/>
            <a:ext cx="5061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Optical Fourier transform: Imaging reciprocal space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77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2"/>
          <p:cNvSpPr txBox="1"/>
          <p:nvPr/>
        </p:nvSpPr>
        <p:spPr>
          <a:xfrm>
            <a:off x="65662" y="68379"/>
            <a:ext cx="664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+mj-lt"/>
                <a:ea typeface="+mj-ea"/>
                <a:cs typeface="+mj-cs"/>
              </a:rPr>
              <a:t>Engineering</a:t>
            </a:r>
            <a:r>
              <a:rPr lang="it-IT" sz="28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sz="3200" dirty="0">
                <a:latin typeface="+mj-lt"/>
                <a:ea typeface="+mj-ea"/>
                <a:cs typeface="+mj-cs"/>
              </a:rPr>
              <a:t>the photonic wavefunction</a:t>
            </a:r>
          </a:p>
        </p:txBody>
      </p:sp>
      <p:sp>
        <p:nvSpPr>
          <p:cNvPr id="5" name="CasellaDiTesto 141"/>
          <p:cNvSpPr txBox="1"/>
          <p:nvPr/>
        </p:nvSpPr>
        <p:spPr>
          <a:xfrm>
            <a:off x="626521" y="838102"/>
            <a:ext cx="209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+mj-lt"/>
              </a:rPr>
              <a:t>... And finally lattices</a:t>
            </a:r>
            <a:endParaRPr lang="it-IT" dirty="0">
              <a:latin typeface="+mj-lt"/>
            </a:endParaRPr>
          </a:p>
        </p:txBody>
      </p:sp>
      <p:pic>
        <p:nvPicPr>
          <p:cNvPr id="8" name="Picture 3" descr="E:\LPN\Data and analysis\2012 Graphene\C4T44-janvier2013\C4T44SiN_apres gravure ICP 8 min_q11.jp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20147" r="25583" b="13520"/>
          <a:stretch/>
        </p:blipFill>
        <p:spPr bwMode="auto">
          <a:xfrm>
            <a:off x="817793" y="2846681"/>
            <a:ext cx="3534081" cy="28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isp_graphene_k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1" end="2143"/>
                  <p14:bmkLst>
                    <p14:bmk name="Signet 1" time="3231"/>
                    <p14:bmk name="Signet 2" time="7861.170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7453" y="2324510"/>
            <a:ext cx="5906335" cy="3937557"/>
          </a:xfrm>
          <a:prstGeom prst="rect">
            <a:avLst/>
          </a:prstGeom>
        </p:spPr>
      </p:pic>
      <p:pic>
        <p:nvPicPr>
          <p:cNvPr id="7" name="Picture 2" descr="https://lh3.googleusercontent.com/UoIoBPuBcR2dYsMQIKo6Pfb8WS4li927t8BkWbIHYtaJ5sbtm2lYUO9ydeqm5qyOtvVZhJQFJDNWWe2xth4eRqXUSydX7MWiF92few9H1f-bc-ov6WVZgA8DQBXaUkF2u8WA5r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1338" r="12494" b="21319"/>
          <a:stretch/>
        </p:blipFill>
        <p:spPr bwMode="auto">
          <a:xfrm>
            <a:off x="9652000" y="6039432"/>
            <a:ext cx="2540000" cy="8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19359" r="10286" b="8001"/>
          <a:stretch/>
        </p:blipFill>
        <p:spPr>
          <a:xfrm>
            <a:off x="7962900" y="85249"/>
            <a:ext cx="3702050" cy="25813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92" y="3157701"/>
            <a:ext cx="1455941" cy="1511284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 flipH="1" flipV="1">
            <a:off x="10610183" y="4163478"/>
            <a:ext cx="1467852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repeatCount="indefinite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9" bmkName="Signet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4.07407E-6 L -0.00039 -0.07246 " pathEditMode="relative" rAng="0" ptsTypes="AA">
                                          <p:cBhvr>
                                            <p:cTn id="12" dur="47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36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Signet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repeatCount="indefinite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10237</TotalTime>
  <Words>628</Words>
  <Application>Microsoft Office PowerPoint</Application>
  <PresentationFormat>Grand écran</PresentationFormat>
  <Paragraphs>153</Paragraphs>
  <Slides>19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Rockwell</vt:lpstr>
      <vt:lpstr>Ubuntu</vt:lpstr>
      <vt:lpstr>Wingdings</vt:lpstr>
      <vt:lpstr>Thème Office</vt:lpstr>
      <vt:lpstr>Measuring the topological properties of exciton-polariton lattices</vt:lpstr>
      <vt:lpstr>I. The valley Hall effect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Valley Hall insulator in exciton-polaritons lattices</vt:lpstr>
      <vt:lpstr>Polariton honeycomb lattices</vt:lpstr>
      <vt:lpstr>Accessing the eigenvector structure</vt:lpstr>
      <vt:lpstr>Présentation PowerPoint</vt:lpstr>
      <vt:lpstr>Présentation PowerPoint</vt:lpstr>
      <vt:lpstr>Berry curvature computation</vt:lpstr>
      <vt:lpstr>III. Outlook: The Z-topological insulator</vt:lpstr>
      <vt:lpstr>Tunable spin-orbit coupling</vt:lpstr>
      <vt:lpstr>Optical Zeeman splitting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 Guillot</dc:creator>
  <cp:lastModifiedBy>Martin Guillot</cp:lastModifiedBy>
  <cp:revision>98</cp:revision>
  <dcterms:created xsi:type="dcterms:W3CDTF">2023-06-21T11:48:13Z</dcterms:created>
  <dcterms:modified xsi:type="dcterms:W3CDTF">2023-07-04T19:03:35Z</dcterms:modified>
</cp:coreProperties>
</file>