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1"/>
    <p:sldMasterId id="2147483663" r:id="rId2"/>
    <p:sldMasterId id="2147483692" r:id="rId3"/>
    <p:sldMasterId id="2147483708" r:id="rId4"/>
    <p:sldMasterId id="2147483739" r:id="rId5"/>
    <p:sldMasterId id="2147483751" r:id="rId6"/>
  </p:sldMasterIdLst>
  <p:notesMasterIdLst>
    <p:notesMasterId r:id="rId38"/>
  </p:notesMasterIdLst>
  <p:sldIdLst>
    <p:sldId id="284" r:id="rId7"/>
    <p:sldId id="285" r:id="rId8"/>
    <p:sldId id="5148" r:id="rId9"/>
    <p:sldId id="302" r:id="rId10"/>
    <p:sldId id="5151" r:id="rId11"/>
    <p:sldId id="274" r:id="rId12"/>
    <p:sldId id="342" r:id="rId13"/>
    <p:sldId id="4495" r:id="rId14"/>
    <p:sldId id="5149" r:id="rId15"/>
    <p:sldId id="355" r:id="rId16"/>
    <p:sldId id="292" r:id="rId17"/>
    <p:sldId id="293" r:id="rId18"/>
    <p:sldId id="4149" r:id="rId19"/>
    <p:sldId id="4489" r:id="rId20"/>
    <p:sldId id="4503" r:id="rId21"/>
    <p:sldId id="4502" r:id="rId22"/>
    <p:sldId id="3416" r:id="rId23"/>
    <p:sldId id="298" r:id="rId24"/>
    <p:sldId id="299" r:id="rId25"/>
    <p:sldId id="5150" r:id="rId26"/>
    <p:sldId id="4499" r:id="rId27"/>
    <p:sldId id="4321" r:id="rId28"/>
    <p:sldId id="5152" r:id="rId29"/>
    <p:sldId id="5154" r:id="rId30"/>
    <p:sldId id="5155" r:id="rId31"/>
    <p:sldId id="5156" r:id="rId32"/>
    <p:sldId id="1036" r:id="rId33"/>
    <p:sldId id="4506" r:id="rId34"/>
    <p:sldId id="311" r:id="rId35"/>
    <p:sldId id="5160" r:id="rId36"/>
    <p:sldId id="281" r:id="rId37"/>
  </p:sldIdLst>
  <p:sldSz cx="12192000" cy="6858000"/>
  <p:notesSz cx="666908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B2F501E-D925-4B3F-8D8A-DAB160BAC6F0}">
          <p14:sldIdLst>
            <p14:sldId id="284"/>
            <p14:sldId id="285"/>
            <p14:sldId id="5148"/>
            <p14:sldId id="302"/>
            <p14:sldId id="5151"/>
            <p14:sldId id="274"/>
            <p14:sldId id="342"/>
            <p14:sldId id="4495"/>
            <p14:sldId id="5149"/>
            <p14:sldId id="355"/>
            <p14:sldId id="292"/>
            <p14:sldId id="293"/>
            <p14:sldId id="4149"/>
            <p14:sldId id="4489"/>
            <p14:sldId id="4503"/>
            <p14:sldId id="4502"/>
            <p14:sldId id="3416"/>
            <p14:sldId id="298"/>
            <p14:sldId id="299"/>
            <p14:sldId id="5150"/>
            <p14:sldId id="4499"/>
            <p14:sldId id="4321"/>
            <p14:sldId id="5152"/>
            <p14:sldId id="5154"/>
            <p14:sldId id="5155"/>
            <p14:sldId id="5156"/>
            <p14:sldId id="1036"/>
            <p14:sldId id="4506"/>
            <p14:sldId id="311"/>
            <p14:sldId id="5160"/>
            <p14:sldId id="28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526" autoAdjust="0"/>
    <p:restoredTop sz="94660"/>
  </p:normalViewPr>
  <p:slideViewPr>
    <p:cSldViewPr snapToGrid="0">
      <p:cViewPr varScale="1">
        <p:scale>
          <a:sx n="62" d="100"/>
          <a:sy n="62" d="100"/>
        </p:scale>
        <p:origin x="540" y="40"/>
      </p:cViewPr>
      <p:guideLst/>
    </p:cSldViewPr>
  </p:slideViewPr>
  <p:notesTextViewPr>
    <p:cViewPr>
      <p:scale>
        <a:sx n="1" d="1"/>
        <a:sy n="1" d="1"/>
      </p:scale>
      <p:origin x="0" y="0"/>
    </p:cViewPr>
  </p:notesTextViewPr>
  <p:sorterViewPr>
    <p:cViewPr>
      <p:scale>
        <a:sx n="100" d="100"/>
        <a:sy n="100" d="100"/>
      </p:scale>
      <p:origin x="0" y="-1062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4D609207-30A2-4C61-BDC0-24FA3F0C114F}" type="datetimeFigureOut">
              <a:rPr lang="fr-FR" smtClean="0"/>
              <a:t>04/07/2023</a:t>
            </a:fld>
            <a:endParaRPr lang="fr-FR"/>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B8359FB9-2A89-4AFA-B106-BA28264B1F8B}" type="slidenum">
              <a:rPr lang="fr-FR" smtClean="0"/>
              <a:t>‹#›</a:t>
            </a:fld>
            <a:endParaRPr lang="fr-FR"/>
          </a:p>
        </p:txBody>
      </p:sp>
    </p:spTree>
    <p:extLst>
      <p:ext uri="{BB962C8B-B14F-4D97-AF65-F5344CB8AC3E}">
        <p14:creationId xmlns:p14="http://schemas.microsoft.com/office/powerpoint/2010/main" val="3569159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sz="1200" kern="1200" dirty="0">
                <a:solidFill>
                  <a:schemeClr val="tx1"/>
                </a:solidFill>
                <a:effectLst/>
                <a:latin typeface="+mn-lt"/>
                <a:ea typeface="+mn-ea"/>
                <a:cs typeface="+mn-cs"/>
              </a:rPr>
              <a:t>The LHC is CERN’s flagship accelerator.</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Possible additional information to complement what is on the slide (TIME PERMITTING):</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It is the world’s largest and most powerful particle accelerator</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Protons (and lead ions) circulate in two beams, which travel in opposite directions in two separate beam pipes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Protons are accelerated to 99.9999991% the speed of light (11 245 turns/second)</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beam pipes are under ultrahigh vacuum, to avoid collisions between the particles and gas molecules. The vacuum in the beam pipes is 10</a:t>
            </a:r>
            <a:r>
              <a:rPr lang="en-GB" sz="1200" kern="1200" baseline="30000" dirty="0">
                <a:solidFill>
                  <a:schemeClr val="tx1"/>
                </a:solidFill>
                <a:effectLst/>
                <a:latin typeface="+mn-lt"/>
                <a:ea typeface="+mn-ea"/>
                <a:cs typeface="+mn-cs"/>
              </a:rPr>
              <a:t>-13</a:t>
            </a:r>
            <a:r>
              <a:rPr lang="en-GB" sz="1200" kern="1200" dirty="0">
                <a:solidFill>
                  <a:schemeClr val="tx1"/>
                </a:solidFill>
                <a:effectLst/>
                <a:latin typeface="+mn-lt"/>
                <a:ea typeface="+mn-ea"/>
                <a:cs typeface="+mn-cs"/>
              </a:rPr>
              <a:t> atm – similar to the atmosphere on the moon (10</a:t>
            </a:r>
            <a:r>
              <a:rPr lang="en-GB" sz="1200" kern="1200" baseline="30000" dirty="0">
                <a:solidFill>
                  <a:schemeClr val="tx1"/>
                </a:solidFill>
                <a:effectLst/>
                <a:latin typeface="+mn-lt"/>
                <a:ea typeface="+mn-ea"/>
                <a:cs typeface="+mn-cs"/>
              </a:rPr>
              <a:t>-15</a:t>
            </a:r>
            <a:r>
              <a:rPr lang="en-GB" sz="1200" kern="1200" dirty="0">
                <a:solidFill>
                  <a:schemeClr val="tx1"/>
                </a:solidFill>
                <a:effectLst/>
                <a:latin typeface="+mn-lt"/>
                <a:ea typeface="+mn-ea"/>
                <a:cs typeface="+mn-cs"/>
              </a:rPr>
              <a:t> atm)</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It is one of the coldest places in the Universe (1.9K; -271.3°C)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Superconducting magnets are used to focus the beam (quadrupole magnets) and bend the beam around the circular accelerator (dipole magnets)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LHC is built in the same tunnel where CERN’s previous flagship accelerator was located – LEP, which accelerated electrons</a:t>
            </a:r>
            <a:endParaRPr lang="en-US" sz="1200" kern="1200" dirty="0">
              <a:solidFill>
                <a:schemeClr val="tx1"/>
              </a:solidFill>
              <a:effectLst/>
              <a:latin typeface="+mn-lt"/>
              <a:ea typeface="+mn-ea"/>
              <a:cs typeface="+mn-cs"/>
            </a:endParaRPr>
          </a:p>
          <a:p>
            <a:pPr algn="l" rtl="0"/>
            <a:endParaRPr lang="fr" b="0" i="0" u="none" baseline="0" dirty="0"/>
          </a:p>
          <a:p>
            <a:pPr algn="l" rtl="0"/>
            <a:endParaRPr lang="fr" b="0" i="0" u="none" baseline="0" dirty="0"/>
          </a:p>
          <a:p>
            <a:pPr algn="l" rtl="0"/>
            <a:endParaRPr lang="fr" b="0" i="0" u="none" baseline="0" dirty="0"/>
          </a:p>
          <a:p>
            <a:pPr algn="l" rtl="0"/>
            <a:endParaRPr lang="fr" b="0" i="0" u="none" baseline="0" dirty="0"/>
          </a:p>
          <a:p>
            <a:pPr algn="l" rtl="0"/>
            <a:endParaRPr lang="fr" b="0" i="0" u="none" baseline="0" dirty="0"/>
          </a:p>
          <a:p>
            <a:pPr algn="l" rtl="0"/>
            <a:r>
              <a:rPr lang="fr" b="0" i="0" u="none" baseline="0" dirty="0"/>
              <a:t>Le Grand collisionneur de hadrons (LHC) est l'accélérateur phare du CERN.</a:t>
            </a:r>
          </a:p>
          <a:p>
            <a:endParaRPr lang="fr" noProof="0" dirty="0"/>
          </a:p>
          <a:p>
            <a:pPr algn="l" rtl="0"/>
            <a:r>
              <a:rPr lang="fr" b="0" i="0" u="none" baseline="0" dirty="0"/>
              <a:t>Informations complémentaires pour compléter éventuellement la diapositive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sz="1200" b="0" i="0" u="none" baseline="0" dirty="0">
                <a:solidFill>
                  <a:schemeClr val="bg1"/>
                </a:solidFill>
                <a:latin typeface="Arial" charset="0"/>
                <a:ea typeface="Arial" charset="0"/>
                <a:cs typeface="Arial" charset="0"/>
              </a:rPr>
              <a:t>C'est le plus grand et le plus puissant accélérateur de particules du monde.</a:t>
            </a:r>
          </a:p>
          <a:p>
            <a:pPr marL="171450" indent="-171450" algn="l" rtl="0">
              <a:buFont typeface="Arial" panose="020B0604020202020204" pitchFamily="34" charset="0"/>
              <a:buChar char="•"/>
            </a:pPr>
            <a:r>
              <a:rPr lang="fr" b="0" i="0" u="none" baseline="0" dirty="0"/>
              <a:t>Les protons (et les ions plomb), sous la forme de deux faisceaux, circulent en sens opposé, dans deux tubes distincts.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sz="1200" b="0" i="0" u="none" baseline="0" dirty="0">
                <a:solidFill>
                  <a:schemeClr val="bg1"/>
                </a:solidFill>
                <a:latin typeface="Arial" charset="0"/>
                <a:ea typeface="Arial" charset="0"/>
                <a:cs typeface="Arial" charset="0"/>
              </a:rPr>
              <a:t>Les protons y sont accélérés à 99,9999991 % de la vitesse de la lumière (11 245 tours/seconde)</a:t>
            </a:r>
            <a:endParaRPr lang="fr" noProof="0" dirty="0"/>
          </a:p>
          <a:p>
            <a:pPr marL="171450" indent="-171450" algn="l" rtl="0">
              <a:buFont typeface="Arial" panose="020B0604020202020204" pitchFamily="34" charset="0"/>
              <a:buChar char="•"/>
            </a:pPr>
            <a:r>
              <a:rPr lang="fr" b="0" i="0" u="none" baseline="0" dirty="0"/>
              <a:t>Les tubes de faisceau sont placés sous un vide très poussé pour éviter que les particules n'entrent en collision avec les molécules de gaz. Le vide dans les tubes de faisceau atteint une pression de 10</a:t>
            </a:r>
            <a:r>
              <a:rPr lang="fr" b="0" i="0" u="none" baseline="30000" dirty="0"/>
              <a:t>-13 </a:t>
            </a:r>
            <a:r>
              <a:rPr lang="fr" b="0" i="0" u="none" baseline="0" dirty="0"/>
              <a:t>atm, presque autant que l'atmosphère sur la Lune (10</a:t>
            </a:r>
            <a:r>
              <a:rPr lang="fr" b="0" i="0" u="none" baseline="30000" dirty="0"/>
              <a:t>-15</a:t>
            </a:r>
            <a:r>
              <a:rPr lang="fr" b="0" i="0" u="none" baseline="0" dirty="0"/>
              <a:t> atm).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sz="1200" b="0" i="0" u="none" baseline="0" dirty="0">
                <a:solidFill>
                  <a:schemeClr val="bg1"/>
                </a:solidFill>
                <a:latin typeface="Arial" charset="0"/>
                <a:ea typeface="Arial" charset="0"/>
                <a:cs typeface="Arial" charset="0"/>
              </a:rPr>
              <a:t>C'est l'un des endroits les plus froids de l'Univers (1,9K ; -271,3°C) </a:t>
            </a:r>
            <a:endParaRPr lang="fr" noProof="0" dirty="0"/>
          </a:p>
          <a:p>
            <a:pPr marL="171450" indent="-171450" algn="l" rtl="0">
              <a:buFont typeface="Arial" panose="020B0604020202020204" pitchFamily="34" charset="0"/>
              <a:buChar char="•"/>
            </a:pPr>
            <a:r>
              <a:rPr lang="fr" b="0" i="0" u="none" baseline="0" dirty="0"/>
              <a:t>Les aimants supraconducteurs sont utilisés pour focaliser les faisceaux de particules (aimants quadripôles) et les incurver le long de l'accélérateur circulaire (aimants dipôles).</a:t>
            </a:r>
          </a:p>
          <a:p>
            <a:pPr marL="171450" indent="-171450" algn="l" rtl="0">
              <a:buFont typeface="Arial" panose="020B0604020202020204" pitchFamily="34" charset="0"/>
              <a:buChar char="•"/>
            </a:pPr>
            <a:r>
              <a:rPr lang="fr" b="0" i="0" u="none" baseline="0" dirty="0"/>
              <a:t>Le LHC a été construit dans le même tunnel que celui dans lequel se trouvait le LEP, l'ancien accélérateur phare du CERN, qui accélérait des électrons.</a:t>
            </a:r>
          </a:p>
          <a:p>
            <a:endParaRPr lang="fr" noProof="0" dirty="0"/>
          </a:p>
          <a:p>
            <a:pPr marL="171450" indent="-171450" algn="l" rtl="0">
              <a:buFont typeface="Arial" panose="020B0604020202020204" pitchFamily="34" charset="0"/>
              <a:buChar char="•"/>
            </a:pPr>
            <a:endParaRPr lang="fr" u="sng" noProof="0" dirty="0"/>
          </a:p>
        </p:txBody>
      </p:sp>
      <p:sp>
        <p:nvSpPr>
          <p:cNvPr id="4" name="Espace réservé du numéro de diapositive 3"/>
          <p:cNvSpPr>
            <a:spLocks noGrp="1"/>
          </p:cNvSpPr>
          <p:nvPr>
            <p:ph type="sldNum" sz="quarter" idx="10"/>
          </p:nvPr>
        </p:nvSpPr>
        <p:spPr/>
        <p:txBody>
          <a:bodyPr/>
          <a:lstStyle/>
          <a:p>
            <a:pPr algn="l" rtl="0"/>
            <a:fld id="{BC549E03-5E61-9344-9F2B-A7AC2BD1FB60}" type="slidenum">
              <a:rPr/>
              <a:t>6</a:t>
            </a:fld>
            <a:endParaRPr lang="fr"/>
          </a:p>
        </p:txBody>
      </p:sp>
    </p:spTree>
    <p:extLst>
      <p:ext uri="{BB962C8B-B14F-4D97-AF65-F5344CB8AC3E}">
        <p14:creationId xmlns:p14="http://schemas.microsoft.com/office/powerpoint/2010/main" val="905752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mj-lt"/>
              <a:buAutoNum type="arabicPeriod"/>
            </a:pPr>
            <a:r>
              <a:rPr lang="fr-FR" sz="1400" dirty="0"/>
              <a:t>Récupération de chaleur du CERN-P8 (</a:t>
            </a:r>
            <a:r>
              <a:rPr lang="fr-FR" sz="1400" dirty="0" err="1"/>
              <a:t>Ferney</a:t>
            </a:r>
            <a:r>
              <a:rPr lang="fr-FR" sz="1400" dirty="0"/>
              <a:t> Voltaire) à injecter dans une boucle locale « anergie »(innovation ZAC Ferney-Voltaire): (20 </a:t>
            </a:r>
            <a:r>
              <a:rPr lang="fr-FR" sz="1400" dirty="0" err="1"/>
              <a:t>GWh</a:t>
            </a:r>
            <a:r>
              <a:rPr lang="fr-FR" sz="1400" dirty="0"/>
              <a:t>/an)</a:t>
            </a:r>
          </a:p>
          <a:p>
            <a:pPr lvl="1"/>
            <a:r>
              <a:rPr lang="fr-FR" sz="1400" dirty="0">
                <a:solidFill>
                  <a:schemeClr val="tx2"/>
                </a:solidFill>
              </a:rPr>
              <a:t>Tous les équipements nécessaires sont installés sur le site du CERN, </a:t>
            </a:r>
            <a:br>
              <a:rPr lang="fr-FR" sz="1400" dirty="0">
                <a:solidFill>
                  <a:schemeClr val="tx2"/>
                </a:solidFill>
              </a:rPr>
            </a:br>
            <a:r>
              <a:rPr lang="fr-FR" sz="1400" dirty="0">
                <a:solidFill>
                  <a:schemeClr val="tx2"/>
                </a:solidFill>
              </a:rPr>
              <a:t>y compris les échangeurs de chaleur de 10 MW</a:t>
            </a:r>
          </a:p>
          <a:p>
            <a:pPr lvl="1"/>
            <a:r>
              <a:rPr lang="fr-FR" sz="1400" dirty="0">
                <a:solidFill>
                  <a:schemeClr val="tx2"/>
                </a:solidFill>
              </a:rPr>
              <a:t>Une "liaison" de 2 km vers la communauté locale sera installée en 2022, pendant que le LHC est en fonctionnement </a:t>
            </a:r>
          </a:p>
          <a:p>
            <a:pPr lvl="1"/>
            <a:r>
              <a:rPr lang="fr-FR" sz="1400" dirty="0">
                <a:solidFill>
                  <a:schemeClr val="tx2"/>
                </a:solidFill>
              </a:rPr>
              <a:t>Création d'une nouvelle entité pour exploiter le nouveau réseau</a:t>
            </a:r>
          </a:p>
          <a:p>
            <a:pPr marL="342900" indent="-342900">
              <a:buFont typeface="+mj-lt"/>
              <a:buAutoNum type="arabicPeriod"/>
            </a:pPr>
            <a:r>
              <a:rPr lang="fr-FR" sz="1400" dirty="0"/>
              <a:t>Rénovation de la chaufferie de </a:t>
            </a:r>
            <a:r>
              <a:rPr lang="fr-FR" sz="1400" dirty="0" err="1"/>
              <a:t>Prévessin</a:t>
            </a:r>
            <a:r>
              <a:rPr lang="fr-FR" sz="1400" dirty="0"/>
              <a:t> (F) incluant la récupération de chaleur du nouveau Centre de Calcul (PCC) prévu pour chauffer les bâtiments du site </a:t>
            </a:r>
            <a:br>
              <a:rPr lang="fr-FR" sz="1400" dirty="0"/>
            </a:br>
            <a:r>
              <a:rPr lang="fr-FR" sz="1400" dirty="0"/>
              <a:t>à partir de 2024 – réduction des émissions de la chaufferie au gaz située sur le site (jusqu’à ~1900 tCO2e/an).</a:t>
            </a:r>
          </a:p>
          <a:p>
            <a:pPr marL="342900" indent="-342900">
              <a:buFont typeface="+mj-lt"/>
              <a:buAutoNum type="arabicPeriod"/>
            </a:pPr>
            <a:r>
              <a:rPr lang="fr-FR" sz="1400" dirty="0"/>
              <a:t>Études en cours pour récupérer la chaleur des tours de refroidissement du CERN au point 1 du LHC pour chauffer les bâtiments du site de Meyrin (CH) – réduction des émissions de la chaufferie au gaz située sur le site (à partir de ~2000 tCO2e/an).</a:t>
            </a:r>
          </a:p>
          <a:p>
            <a:endParaRPr lang="fr-F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549E03-5E61-9344-9F2B-A7AC2BD1FB60}"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8201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defTabSz="915988">
              <a:defRPr sz="1600">
                <a:solidFill>
                  <a:schemeClr val="tx1"/>
                </a:solidFill>
                <a:latin typeface="Comic Sans MS" charset="0"/>
                <a:ea typeface="ＭＳ Ｐゴシック" charset="0"/>
                <a:cs typeface="ＭＳ Ｐゴシック" charset="0"/>
              </a:defRPr>
            </a:lvl1pPr>
            <a:lvl2pPr marL="37931725" indent="-37474525" defTabSz="915988">
              <a:defRPr sz="1600">
                <a:solidFill>
                  <a:schemeClr val="tx1"/>
                </a:solidFill>
                <a:latin typeface="Comic Sans MS" charset="0"/>
                <a:ea typeface="ＭＳ Ｐゴシック" charset="0"/>
              </a:defRPr>
            </a:lvl2pPr>
            <a:lvl3pPr>
              <a:defRPr sz="1600">
                <a:solidFill>
                  <a:schemeClr val="tx1"/>
                </a:solidFill>
                <a:latin typeface="Comic Sans MS" charset="0"/>
                <a:ea typeface="ＭＳ Ｐゴシック" charset="0"/>
              </a:defRPr>
            </a:lvl3pPr>
            <a:lvl4pPr>
              <a:defRPr sz="1600">
                <a:solidFill>
                  <a:schemeClr val="tx1"/>
                </a:solidFill>
                <a:latin typeface="Comic Sans MS" charset="0"/>
                <a:ea typeface="ＭＳ Ｐゴシック" charset="0"/>
              </a:defRPr>
            </a:lvl4pPr>
            <a:lvl5pPr>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marL="0" marR="0" lvl="0" indent="0" algn="r" defTabSz="915988" rtl="0" eaLnBrk="1" fontAlgn="auto" latinLnBrk="0" hangingPunct="1">
              <a:lnSpc>
                <a:spcPct val="100000"/>
              </a:lnSpc>
              <a:spcBef>
                <a:spcPts val="0"/>
              </a:spcBef>
              <a:spcAft>
                <a:spcPts val="0"/>
              </a:spcAft>
              <a:buClrTx/>
              <a:buSzTx/>
              <a:buFontTx/>
              <a:buNone/>
              <a:tabLst/>
              <a:defRPr/>
            </a:pPr>
            <a:fld id="{75732054-A6B3-9140-A255-D1208F7E7F84}" type="slidenum">
              <a:rPr kumimoji="0" sz="1300" b="0" i="0" u="none" strike="noStrike" kern="1200" cap="none" spc="0" normalizeH="0" baseline="0">
                <a:ln>
                  <a:noFill/>
                </a:ln>
                <a:solidFill>
                  <a:prstClr val="black"/>
                </a:solidFill>
                <a:effectLst/>
                <a:uLnTx/>
                <a:uFillTx/>
                <a:latin typeface="Times New Roman" charset="0"/>
                <a:ea typeface="ＭＳ Ｐゴシック" charset="0"/>
              </a:rPr>
              <a:pPr marL="0" marR="0" lvl="0" indent="0" algn="r" defTabSz="915988" rtl="0" eaLnBrk="1" fontAlgn="auto" latinLnBrk="0" hangingPunct="1">
                <a:lnSpc>
                  <a:spcPct val="100000"/>
                </a:lnSpc>
                <a:spcBef>
                  <a:spcPts val="0"/>
                </a:spcBef>
                <a:spcAft>
                  <a:spcPts val="0"/>
                </a:spcAft>
                <a:buClrTx/>
                <a:buSzTx/>
                <a:buFontTx/>
                <a:buNone/>
                <a:tabLst/>
                <a:defRPr/>
              </a:pPr>
              <a:t>27</a:t>
            </a:fld>
            <a:endParaRPr kumimoji="0" lang="fr" sz="13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442" name="Rectangle 2"/>
          <p:cNvSpPr>
            <a:spLocks noGrp="1" noRot="1" noChangeAspect="1" noChangeArrowheads="1"/>
          </p:cNvSpPr>
          <p:nvPr>
            <p:ph type="sldImg"/>
          </p:nvPr>
        </p:nvSpPr>
        <p:spPr>
          <a:xfrm>
            <a:off x="26988" y="744538"/>
            <a:ext cx="6615112" cy="3722687"/>
          </a:xfrm>
          <a:solidFill>
            <a:srgbClr val="FFFFFF"/>
          </a:solidFill>
          <a:ln/>
        </p:spPr>
      </p:sp>
      <p:sp>
        <p:nvSpPr>
          <p:cNvPr id="614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91842" tIns="45921" rIns="91842" bIns="45921"/>
          <a:lstStyle/>
          <a:p>
            <a:endParaRPr lang="fr"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05345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C549E03-5E61-9344-9F2B-A7AC2BD1FB60}" type="slidenum">
              <a:rPr kumimoji="0" sz="1200" b="0" i="0" u="none" strike="noStrike" kern="1200" cap="none" spc="0" normalizeH="0" baseline="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28</a:t>
            </a:fld>
            <a:endParaRPr kumimoji="0" lang="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2477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Additional information (OPTIONAL, TIME PERMITTING)</a:t>
            </a:r>
          </a:p>
          <a:p>
            <a:r>
              <a:rPr lang="en-US" sz="1200" kern="1200" dirty="0">
                <a:solidFill>
                  <a:schemeClr val="tx1"/>
                </a:solidFill>
                <a:effectLst/>
                <a:latin typeface="+mn-lt"/>
                <a:ea typeface="+mn-ea"/>
                <a:cs typeface="+mn-cs"/>
              </a:rPr>
              <a:t>Key innovations in HL-LHC:</a:t>
            </a:r>
          </a:p>
          <a:p>
            <a:r>
              <a:rPr lang="en-US" sz="1200" kern="1200" dirty="0">
                <a:solidFill>
                  <a:schemeClr val="tx1"/>
                </a:solidFill>
                <a:effectLst/>
                <a:latin typeface="+mn-lt"/>
                <a:ea typeface="+mn-ea"/>
                <a:cs typeface="+mn-cs"/>
              </a:rPr>
              <a:t>1) Powerful superconducting quadrupole magnets (12 Tesla) will be installed on either side of the ATLAS and CMS experiments to focus the particle bunches. These magnets will be made using niobium-tin (Nb</a:t>
            </a:r>
            <a:r>
              <a:rPr lang="en-US" sz="1200" kern="1200" baseline="-25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Sn), used for the first time in an accelerator (instead of niobium-titanium)</a:t>
            </a:r>
          </a:p>
          <a:p>
            <a:r>
              <a:rPr lang="en-US" sz="1200" kern="1200" dirty="0">
                <a:solidFill>
                  <a:schemeClr val="tx1"/>
                </a:solidFill>
                <a:effectLst/>
                <a:latin typeface="+mn-lt"/>
                <a:ea typeface="+mn-ea"/>
                <a:cs typeface="+mn-cs"/>
              </a:rPr>
              <a:t>2) Crab cavities for tilting the beams (16 in total) - give the head and tail of the particle bunches opposite-sign transverse momentum before they meet, enlarging the overlap area of the two bunches and thus increasing the probability of collisions. </a:t>
            </a:r>
          </a:p>
          <a:p>
            <a:r>
              <a:rPr lang="en-US" sz="1200" kern="1200" dirty="0">
                <a:solidFill>
                  <a:schemeClr val="tx1"/>
                </a:solidFill>
                <a:effectLst/>
                <a:latin typeface="+mn-lt"/>
                <a:ea typeface="+mn-ea"/>
                <a:cs typeface="+mn-cs"/>
              </a:rPr>
              <a:t>3) One hundred new, more effective collimators will be installed: these devices absorb particles that stray from the beam trajectory and might otherwise damage the machine. </a:t>
            </a:r>
          </a:p>
          <a:p>
            <a:r>
              <a:rPr lang="en-US" sz="1200" kern="1200" dirty="0">
                <a:solidFill>
                  <a:schemeClr val="tx1"/>
                </a:solidFill>
                <a:effectLst/>
                <a:latin typeface="+mn-lt"/>
                <a:ea typeface="+mn-ea"/>
                <a:cs typeface="+mn-cs"/>
              </a:rPr>
              <a:t>4) More compact and powerful bending magnets (11 Tesla), also made using the niobium-tin superconductor.  </a:t>
            </a:r>
          </a:p>
          <a:p>
            <a:r>
              <a:rPr lang="en-US" sz="1200" kern="1200" dirty="0">
                <a:solidFill>
                  <a:schemeClr val="tx1"/>
                </a:solidFill>
                <a:effectLst/>
                <a:latin typeface="+mn-lt"/>
                <a:ea typeface="+mn-ea"/>
                <a:cs typeface="+mn-cs"/>
              </a:rPr>
              <a:t>5) Innovative superconducting power lines will connect the power converters to the accelerator; will be able to carry currents of record intensities, up to 100 000 amps! </a:t>
            </a:r>
          </a:p>
          <a:p>
            <a:pPr marL="0" indent="0" algn="l" rtl="0">
              <a:buFont typeface="Arial" panose="020B0604020202020204" pitchFamily="34" charset="0"/>
              <a:buNone/>
            </a:pPr>
            <a:endParaRPr lang="fr" sz="1200" b="0" i="0" u="none" kern="1200" baseline="0" dirty="0">
              <a:solidFill>
                <a:schemeClr val="tx1"/>
              </a:solidFill>
              <a:effectLst/>
              <a:latin typeface="+mn-lt"/>
              <a:ea typeface="+mn-ea"/>
              <a:cs typeface="+mn-cs"/>
            </a:endParaRPr>
          </a:p>
          <a:p>
            <a:pPr marL="0" indent="0" algn="l" rtl="0">
              <a:buFont typeface="Arial" panose="020B0604020202020204" pitchFamily="34" charset="0"/>
              <a:buNone/>
            </a:pPr>
            <a:endParaRPr lang="fr" sz="1200" b="0" i="0" u="none" kern="1200" baseline="0" dirty="0">
              <a:solidFill>
                <a:schemeClr val="tx1"/>
              </a:solidFill>
              <a:effectLst/>
              <a:latin typeface="+mn-lt"/>
              <a:ea typeface="+mn-ea"/>
              <a:cs typeface="+mn-cs"/>
            </a:endParaRPr>
          </a:p>
          <a:p>
            <a:pPr marL="0" indent="0" algn="l" rtl="0">
              <a:buFont typeface="Arial" panose="020B0604020202020204" pitchFamily="34" charset="0"/>
              <a:buNone/>
            </a:pPr>
            <a:endParaRPr lang="fr" sz="1200" b="0" i="0" u="none" kern="1200" baseline="0" dirty="0">
              <a:solidFill>
                <a:schemeClr val="tx1"/>
              </a:solidFill>
              <a:effectLst/>
              <a:latin typeface="+mn-lt"/>
              <a:ea typeface="+mn-ea"/>
              <a:cs typeface="+mn-cs"/>
            </a:endParaRPr>
          </a:p>
          <a:p>
            <a:pPr marL="0" indent="0" algn="l" rtl="0">
              <a:buFont typeface="Arial" panose="020B0604020202020204" pitchFamily="34" charset="0"/>
              <a:buNone/>
            </a:pPr>
            <a:endParaRPr lang="fr" sz="1200" b="0" i="0" u="none" kern="1200" baseline="0" dirty="0">
              <a:solidFill>
                <a:schemeClr val="tx1"/>
              </a:solidFill>
              <a:effectLst/>
              <a:latin typeface="+mn-lt"/>
              <a:ea typeface="+mn-ea"/>
              <a:cs typeface="+mn-cs"/>
            </a:endParaRPr>
          </a:p>
          <a:p>
            <a:pPr marL="0" indent="0" algn="l" rtl="0">
              <a:buFont typeface="Arial" panose="020B0604020202020204" pitchFamily="34" charset="0"/>
              <a:buNone/>
            </a:pPr>
            <a:r>
              <a:rPr lang="fr" sz="1200" b="0" i="0" u="none" kern="1200" baseline="0" dirty="0">
                <a:solidFill>
                  <a:schemeClr val="tx1"/>
                </a:solidFill>
                <a:effectLst/>
                <a:latin typeface="+mn-lt"/>
                <a:ea typeface="+mn-ea"/>
                <a:cs typeface="+mn-cs"/>
              </a:rPr>
              <a:t>Informations complémentaires (facultatives)</a:t>
            </a:r>
          </a:p>
          <a:p>
            <a:pPr marL="0" indent="0" algn="l" rtl="0">
              <a:buFont typeface="Arial" panose="020B0604020202020204" pitchFamily="34" charset="0"/>
              <a:buNone/>
            </a:pPr>
            <a:r>
              <a:rPr lang="fr" sz="1200" b="0" i="0" u="none" kern="1200" baseline="0" dirty="0">
                <a:solidFill>
                  <a:schemeClr val="tx1"/>
                </a:solidFill>
                <a:effectLst/>
                <a:latin typeface="+mn-lt"/>
                <a:ea typeface="+mn-ea"/>
                <a:cs typeface="+mn-cs"/>
              </a:rPr>
              <a:t>Innovations principales du HL-LHC :</a:t>
            </a:r>
          </a:p>
          <a:p>
            <a:pPr algn="l" rtl="0"/>
            <a:r>
              <a:rPr lang="fr" sz="1200" b="0" i="0" u="none" kern="1200" baseline="0" dirty="0">
                <a:solidFill>
                  <a:schemeClr val="tx1"/>
                </a:solidFill>
                <a:effectLst/>
                <a:latin typeface="+mn-lt"/>
                <a:ea typeface="+mn-ea"/>
                <a:cs typeface="+mn-cs"/>
              </a:rPr>
              <a:t>1) De puissants aimants supraconducteurs quadripolaires (12 teslas) seront installés de part et d'autre des expériences ATLAS et CMS afin de concentrer les paquets de particules. Ce sera la première fois que des aimants en niobium-étain (au lieu de niobium-titane) seront utilisés dans un accélérateur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 b="0" i="0" u="none" baseline="0" dirty="0"/>
              <a:t>2) Les cavités-crabe, qui servent à incliner les faisceaux (16 au total), </a:t>
            </a:r>
            <a:r>
              <a:rPr lang="fr" sz="1200" b="0" i="0" u="none" kern="1200" baseline="0" dirty="0">
                <a:solidFill>
                  <a:schemeClr val="tx1"/>
                </a:solidFill>
                <a:effectLst/>
                <a:latin typeface="+mn-lt"/>
                <a:ea typeface="+mn-ea"/>
                <a:cs typeface="+mn-cs"/>
              </a:rPr>
              <a:t>donnent une impulsion transversale aux paquets de particules avant qu'ils n'entrent en collision, ce qui élargit la zone de superposition des deux paquets, augmentant ainsi les probabilités de collisions. </a:t>
            </a:r>
          </a:p>
          <a:p>
            <a:pPr marL="0" marR="0" lvl="0" indent="0" algn="l" defTabSz="914400" rtl="0" eaLnBrk="1" fontAlgn="auto" latinLnBrk="0" hangingPunct="1">
              <a:lnSpc>
                <a:spcPct val="100000"/>
              </a:lnSpc>
              <a:spcBef>
                <a:spcPts val="0"/>
              </a:spcBef>
              <a:spcAft>
                <a:spcPts val="0"/>
              </a:spcAft>
              <a:buClrTx/>
              <a:buSzTx/>
              <a:buFontTx/>
              <a:buNone/>
              <a:tabLst/>
              <a:defRPr/>
            </a:pPr>
            <a:r>
              <a:rPr lang="fr" sz="1200" b="0" i="0" u="none" kern="1200" baseline="0" dirty="0">
                <a:solidFill>
                  <a:schemeClr val="tx1"/>
                </a:solidFill>
                <a:effectLst/>
                <a:latin typeface="+mn-lt"/>
                <a:ea typeface="+mn-ea"/>
                <a:cs typeface="+mn-cs"/>
              </a:rPr>
              <a:t>3) Cent nouveaux collimateurs, plus efficaces, seront installés. Ces appareils absorbent toutes les particules qui s’échappent de la trajectoire du faisceau et pourraient ainsi abîmer la machine. </a:t>
            </a:r>
          </a:p>
          <a:p>
            <a:pPr marL="0" marR="0" lvl="0" indent="0" algn="l" defTabSz="914400" rtl="0" eaLnBrk="1" fontAlgn="auto" latinLnBrk="0" hangingPunct="1">
              <a:lnSpc>
                <a:spcPct val="100000"/>
              </a:lnSpc>
              <a:spcBef>
                <a:spcPts val="0"/>
              </a:spcBef>
              <a:spcAft>
                <a:spcPts val="0"/>
              </a:spcAft>
              <a:buClrTx/>
              <a:buSzTx/>
              <a:buFontTx/>
              <a:buNone/>
              <a:tabLst/>
              <a:defRPr/>
            </a:pPr>
            <a:r>
              <a:rPr lang="fr" sz="1200" b="0" i="0" u="none" kern="1200" baseline="0" dirty="0">
                <a:solidFill>
                  <a:schemeClr val="tx1"/>
                </a:solidFill>
                <a:effectLst/>
                <a:latin typeface="+mn-lt"/>
                <a:ea typeface="+mn-ea"/>
                <a:cs typeface="+mn-cs"/>
              </a:rPr>
              <a:t>4) Des aimants de courbure plus compacts et plus puissants (11 teslas), fabriqués avec du niobium-étain supraconducteur.  </a:t>
            </a:r>
          </a:p>
          <a:p>
            <a:pPr marL="0" marR="0" lvl="0" indent="0" algn="l" defTabSz="914400" rtl="0" eaLnBrk="1" fontAlgn="auto" latinLnBrk="0" hangingPunct="1">
              <a:lnSpc>
                <a:spcPct val="100000"/>
              </a:lnSpc>
              <a:spcBef>
                <a:spcPts val="0"/>
              </a:spcBef>
              <a:spcAft>
                <a:spcPts val="0"/>
              </a:spcAft>
              <a:buClrTx/>
              <a:buSzTx/>
              <a:buFontTx/>
              <a:buNone/>
              <a:tabLst/>
              <a:defRPr/>
            </a:pPr>
            <a:r>
              <a:rPr lang="fr" sz="1200" b="0" i="0" u="none" kern="1200" baseline="0" dirty="0">
                <a:solidFill>
                  <a:schemeClr val="tx1"/>
                </a:solidFill>
                <a:effectLst/>
                <a:latin typeface="+mn-lt"/>
                <a:ea typeface="+mn-ea"/>
                <a:cs typeface="+mn-cs"/>
              </a:rPr>
              <a:t>5) Des lignes électriques supraconductrices innovantes relieront les convertisseurs de puissance à l'accélérateur, et pourront transporter des courants avec des intensités record allant jusqu'à 100 000 ampères ! </a:t>
            </a:r>
            <a:endParaRPr lang="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 dirty="0"/>
          </a:p>
          <a:p>
            <a:endParaRPr lang="fr" dirty="0"/>
          </a:p>
          <a:p>
            <a:pPr marL="0" indent="0" algn="l" rtl="0">
              <a:buFont typeface="Arial" panose="020B0604020202020204" pitchFamily="34" charset="0"/>
              <a:buNone/>
            </a:pPr>
            <a:endParaRPr lang="fr" sz="1200" b="0" i="0" kern="1200" dirty="0">
              <a:solidFill>
                <a:schemeClr val="tx1"/>
              </a:solidFill>
              <a:effectLst/>
              <a:latin typeface="+mn-lt"/>
              <a:ea typeface="+mn-ea"/>
              <a:cs typeface="+mn-cs"/>
            </a:endParaRPr>
          </a:p>
          <a:p>
            <a:pPr marL="0" indent="0" algn="l" rtl="0">
              <a:buFont typeface="Arial" panose="020B0604020202020204" pitchFamily="34" charset="0"/>
              <a:buNone/>
            </a:pPr>
            <a:endParaRPr lang="fr" sz="1200" b="0" i="0" kern="1200" dirty="0">
              <a:solidFill>
                <a:schemeClr val="tx1"/>
              </a:solidFill>
              <a:effectLst/>
              <a:latin typeface="+mn-lt"/>
              <a:ea typeface="+mn-ea"/>
              <a:cs typeface="+mn-cs"/>
            </a:endParaRPr>
          </a:p>
          <a:p>
            <a:pPr marL="0" indent="0" algn="l" rtl="0">
              <a:buFont typeface="Arial" panose="020B0604020202020204" pitchFamily="34" charset="0"/>
              <a:buNone/>
            </a:pPr>
            <a:endParaRPr lang="fr"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l" rtl="0"/>
            <a:fld id="{BC549E03-5E61-9344-9F2B-A7AC2BD1FB60}" type="slidenum">
              <a:rPr/>
              <a:t>7</a:t>
            </a:fld>
            <a:endParaRPr lang="fr"/>
          </a:p>
        </p:txBody>
      </p:sp>
    </p:spTree>
    <p:extLst>
      <p:ext uri="{BB962C8B-B14F-4D97-AF65-F5344CB8AC3E}">
        <p14:creationId xmlns:p14="http://schemas.microsoft.com/office/powerpoint/2010/main" val="4202091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 dirty="0"/>
          </a:p>
        </p:txBody>
      </p:sp>
      <p:sp>
        <p:nvSpPr>
          <p:cNvPr id="4" name="Slide Number Placeholder 3"/>
          <p:cNvSpPr>
            <a:spLocks noGrp="1"/>
          </p:cNvSpPr>
          <p:nvPr>
            <p:ph type="sldNum" sz="quarter" idx="5"/>
          </p:nvPr>
        </p:nvSpPr>
        <p:spPr/>
        <p:txBody>
          <a:bodyPr/>
          <a:lstStyle/>
          <a:p>
            <a:pPr algn="l" rtl="0"/>
            <a:fld id="{8CB0EE9E-52B8-AA4F-8DD5-ED0FB4E5CBCC}" type="slidenum">
              <a:rPr/>
              <a:t>8</a:t>
            </a:fld>
            <a:endParaRPr lang="fr"/>
          </a:p>
        </p:txBody>
      </p:sp>
    </p:spTree>
    <p:extLst>
      <p:ext uri="{BB962C8B-B14F-4D97-AF65-F5344CB8AC3E}">
        <p14:creationId xmlns:p14="http://schemas.microsoft.com/office/powerpoint/2010/main" val="244119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information, the ESPPU recommendations in more detail:</a:t>
            </a:r>
          </a:p>
          <a:p>
            <a:pPr lvl="0"/>
            <a:r>
              <a:rPr lang="en-US" sz="1200" kern="1200" dirty="0">
                <a:solidFill>
                  <a:schemeClr val="tx1"/>
                </a:solidFill>
                <a:effectLst/>
                <a:latin typeface="+mn-lt"/>
                <a:ea typeface="+mn-ea"/>
                <a:cs typeface="+mn-cs"/>
              </a:rPr>
              <a:t>Full exploitation of the HL-LHC</a:t>
            </a:r>
          </a:p>
          <a:p>
            <a:pPr lvl="0"/>
            <a:r>
              <a:rPr lang="en-US" sz="1200" kern="1200" dirty="0">
                <a:solidFill>
                  <a:schemeClr val="tx1"/>
                </a:solidFill>
                <a:effectLst/>
                <a:latin typeface="+mn-lt"/>
                <a:ea typeface="+mn-ea"/>
                <a:cs typeface="+mn-cs"/>
              </a:rPr>
              <a:t>An electron-positron Higgs factory is the highest priority after the LHC</a:t>
            </a:r>
          </a:p>
          <a:p>
            <a:pPr lvl="0"/>
            <a:r>
              <a:rPr lang="en-US" sz="1200" kern="1200" dirty="0">
                <a:solidFill>
                  <a:schemeClr val="tx1"/>
                </a:solidFill>
                <a:effectLst/>
                <a:latin typeface="+mn-lt"/>
                <a:ea typeface="+mn-ea"/>
                <a:cs typeface="+mn-cs"/>
              </a:rPr>
              <a:t>Ramp up R&amp;D efforts for advanced accelerator technologies</a:t>
            </a:r>
          </a:p>
          <a:p>
            <a:pPr lvl="0"/>
            <a:r>
              <a:rPr lang="en-US" sz="1200" kern="1200" dirty="0">
                <a:solidFill>
                  <a:schemeClr val="tx1"/>
                </a:solidFill>
                <a:effectLst/>
                <a:latin typeface="+mn-lt"/>
                <a:ea typeface="+mn-ea"/>
                <a:cs typeface="+mn-cs"/>
              </a:rPr>
              <a:t>Support long-baseline neutrino projects in Japan and US</a:t>
            </a:r>
          </a:p>
          <a:p>
            <a:pPr lvl="0"/>
            <a:r>
              <a:rPr lang="en-US" sz="1200" kern="1200" dirty="0">
                <a:solidFill>
                  <a:schemeClr val="tx1"/>
                </a:solidFill>
                <a:effectLst/>
                <a:latin typeface="+mn-lt"/>
                <a:ea typeface="+mn-ea"/>
                <a:cs typeface="+mn-cs"/>
              </a:rPr>
              <a:t>Investigation of feasibility of a future 100 </a:t>
            </a:r>
            <a:r>
              <a:rPr lang="en-US" sz="1200" kern="1200" dirty="0" err="1">
                <a:solidFill>
                  <a:schemeClr val="tx1"/>
                </a:solidFill>
                <a:effectLst/>
                <a:latin typeface="+mn-lt"/>
                <a:ea typeface="+mn-ea"/>
                <a:cs typeface="+mn-cs"/>
              </a:rPr>
              <a:t>TeV</a:t>
            </a:r>
            <a:r>
              <a:rPr lang="en-US" sz="1200" kern="1200" dirty="0">
                <a:solidFill>
                  <a:schemeClr val="tx1"/>
                </a:solidFill>
                <a:effectLst/>
                <a:latin typeface="+mn-lt"/>
                <a:ea typeface="+mn-ea"/>
                <a:cs typeface="+mn-cs"/>
              </a:rPr>
              <a:t> hadron collider at CERN</a:t>
            </a: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IS THE LAST SLIDE IN THE “RESEARCH” SECTION</a:t>
            </a: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US" sz="1200" dirty="0"/>
          </a:p>
          <a:p>
            <a:endParaRPr lang="en-US" dirty="0"/>
          </a:p>
          <a:p>
            <a:pPr marL="0" indent="0" algn="l" rtl="0">
              <a:buFont typeface="Arial" panose="020B0604020202020204" pitchFamily="34" charset="0"/>
              <a:buNone/>
            </a:pPr>
            <a:endParaRPr lang="fr" sz="1200" b="0" i="0" u="none" baseline="0" dirty="0"/>
          </a:p>
          <a:p>
            <a:pPr marL="0" indent="0" algn="l" rtl="0">
              <a:buFont typeface="Arial" panose="020B0604020202020204" pitchFamily="34" charset="0"/>
              <a:buNone/>
            </a:pPr>
            <a:endParaRPr lang="fr" sz="1200" b="0" i="0" u="none" baseline="0" dirty="0"/>
          </a:p>
          <a:p>
            <a:pPr marL="0" indent="0" algn="l" rtl="0">
              <a:buFont typeface="Arial" panose="020B0604020202020204" pitchFamily="34" charset="0"/>
              <a:buNone/>
            </a:pPr>
            <a:endParaRPr lang="fr" sz="1200" b="0" i="0" u="none" baseline="0" dirty="0"/>
          </a:p>
          <a:p>
            <a:pPr marL="0" indent="0" algn="l" rtl="0">
              <a:buFont typeface="Arial" panose="020B0604020202020204" pitchFamily="34" charset="0"/>
              <a:buNone/>
            </a:pPr>
            <a:endParaRPr lang="fr" sz="1200" b="0" i="0" u="none" baseline="0" dirty="0"/>
          </a:p>
          <a:p>
            <a:pPr marL="0" indent="0" algn="l" rtl="0">
              <a:buFont typeface="Arial" panose="020B0604020202020204" pitchFamily="34" charset="0"/>
              <a:buNone/>
            </a:pPr>
            <a:r>
              <a:rPr lang="fr" sz="1200" b="0" i="0" u="none" baseline="0" dirty="0"/>
              <a:t>Pour information, la mise à jour 2020 de la stratégie européenne </a:t>
            </a:r>
            <a:r>
              <a:rPr lang="fr" sz="1200" b="0" i="0" u="none" baseline="0" dirty="0" err="1"/>
              <a:t>recommmande</a:t>
            </a:r>
            <a:r>
              <a:rPr lang="fr" sz="1200" b="0" i="0" u="none" baseline="0" dirty="0"/>
              <a:t> plus précisément :</a:t>
            </a:r>
          </a:p>
          <a:p>
            <a:pPr marL="457200" indent="-457200" algn="l" rtl="0">
              <a:buFont typeface="Arial" panose="020B0604020202020204" pitchFamily="34" charset="0"/>
              <a:buChar char="•"/>
            </a:pPr>
            <a:r>
              <a:rPr lang="fr" sz="1200" b="0" i="0" u="none" baseline="0" dirty="0">
                <a:solidFill>
                  <a:srgbClr val="2F2F2F"/>
                </a:solidFill>
              </a:rPr>
              <a:t>Pleine exploitation du LHC à haute luminosité</a:t>
            </a:r>
          </a:p>
          <a:p>
            <a:pPr marL="457200" indent="-457200" algn="l" rtl="0">
              <a:buFont typeface="Arial" panose="020B0604020202020204" pitchFamily="34" charset="0"/>
              <a:buChar char="•"/>
            </a:pPr>
            <a:r>
              <a:rPr lang="fr" sz="1200" b="0" i="0" u="none" baseline="0" dirty="0">
                <a:solidFill>
                  <a:srgbClr val="2F2F2F"/>
                </a:solidFill>
              </a:rPr>
              <a:t>Construction d'une usine à </a:t>
            </a:r>
            <a:r>
              <a:rPr lang="fr" sz="1200" b="0" i="0" u="none" baseline="0" dirty="0" err="1">
                <a:solidFill>
                  <a:srgbClr val="2F2F2F"/>
                </a:solidFill>
              </a:rPr>
              <a:t>Higgs</a:t>
            </a:r>
            <a:r>
              <a:rPr lang="fr" sz="1200" b="0" i="0" u="none" baseline="0" dirty="0">
                <a:solidFill>
                  <a:srgbClr val="2F2F2F"/>
                </a:solidFill>
              </a:rPr>
              <a:t> électron-positon,  la prochaine priorité après le LHC</a:t>
            </a:r>
          </a:p>
          <a:p>
            <a:pPr marL="457200" indent="-457200" algn="l" rtl="0">
              <a:buFont typeface="Arial" panose="020B0604020202020204" pitchFamily="34" charset="0"/>
              <a:buChar char="•"/>
            </a:pPr>
            <a:r>
              <a:rPr lang="fr" sz="1200" b="0" i="0" u="none" baseline="0" dirty="0">
                <a:solidFill>
                  <a:srgbClr val="2F2F2F"/>
                </a:solidFill>
              </a:rPr>
              <a:t>Intensification de la R&amp;D sur les technologies d'accélérateur de pointe</a:t>
            </a:r>
          </a:p>
          <a:p>
            <a:pPr marL="457200" indent="-457200" algn="l" rtl="0">
              <a:buFont typeface="Arial" panose="020B0604020202020204" pitchFamily="34" charset="0"/>
              <a:buChar char="•"/>
            </a:pPr>
            <a:r>
              <a:rPr lang="fr" sz="1200" b="0" i="0" u="none" baseline="0" dirty="0">
                <a:solidFill>
                  <a:srgbClr val="2F2F2F"/>
                </a:solidFill>
              </a:rPr>
              <a:t>Soutien aux projets neutrino longue distance au Japon et aux États-Unis</a:t>
            </a:r>
          </a:p>
          <a:p>
            <a:pPr marL="457200" indent="-457200" algn="l" rtl="0">
              <a:buFont typeface="Arial" panose="020B0604020202020204" pitchFamily="34" charset="0"/>
              <a:buChar char="•"/>
            </a:pPr>
            <a:r>
              <a:rPr lang="fr" sz="1200" b="0" i="0" u="none" baseline="0" dirty="0">
                <a:solidFill>
                  <a:srgbClr val="2F2F2F"/>
                </a:solidFill>
              </a:rPr>
              <a:t>Étude de la faisabilité d'un futur collisionneur de hadrons de 100 </a:t>
            </a:r>
            <a:r>
              <a:rPr lang="fr" sz="1200" b="0" i="0" u="none" baseline="0" dirty="0" err="1">
                <a:solidFill>
                  <a:srgbClr val="2F2F2F"/>
                </a:solidFill>
              </a:rPr>
              <a:t>TeV</a:t>
            </a:r>
            <a:r>
              <a:rPr lang="fr" sz="1200" b="0" i="0" u="none" baseline="0" dirty="0">
                <a:solidFill>
                  <a:srgbClr val="2F2F2F"/>
                </a:solidFill>
              </a:rPr>
              <a:t> au CERN</a:t>
            </a:r>
          </a:p>
          <a:p>
            <a:pPr marL="0" indent="0" algn="l" rtl="0">
              <a:buFont typeface="Arial" panose="020B0604020202020204" pitchFamily="34" charset="0"/>
              <a:buNone/>
            </a:pPr>
            <a:endParaRPr lang="fr" sz="1200" dirty="0"/>
          </a:p>
          <a:p>
            <a:pPr marL="0" indent="0" algn="l" rtl="0">
              <a:buFont typeface="Arial" panose="020B0604020202020204" pitchFamily="34" charset="0"/>
              <a:buNone/>
            </a:pPr>
            <a:endParaRPr lang="fr"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 sz="1200" b="0" i="0" u="none" kern="1200" baseline="0" dirty="0">
                <a:solidFill>
                  <a:schemeClr val="tx1"/>
                </a:solidFill>
                <a:effectLst/>
                <a:latin typeface="+mn-lt"/>
                <a:ea typeface="+mn-ea"/>
                <a:cs typeface="+mn-cs"/>
              </a:rPr>
              <a:t>CECI EST LA DERNIÈRE DIAPOSITIVE DE LA SECTION « RECHERCHE »</a:t>
            </a:r>
            <a:endParaRPr lang="fr" sz="1200" kern="1200" dirty="0">
              <a:solidFill>
                <a:schemeClr val="tx1"/>
              </a:solidFill>
              <a:effectLst/>
              <a:latin typeface="+mn-lt"/>
              <a:ea typeface="+mn-ea"/>
              <a:cs typeface="+mn-cs"/>
            </a:endParaRPr>
          </a:p>
          <a:p>
            <a:pPr marL="0" indent="0" algn="l" rtl="0">
              <a:buFont typeface="Arial" panose="020B0604020202020204" pitchFamily="34" charset="0"/>
              <a:buNone/>
            </a:pPr>
            <a:endParaRPr lang="fr"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 sz="1200" b="1" u="sng"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 sz="1200" b="1" u="sng"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 sz="1200" dirty="0"/>
          </a:p>
          <a:p>
            <a:endParaRPr lang="fr" dirty="0"/>
          </a:p>
        </p:txBody>
      </p:sp>
      <p:sp>
        <p:nvSpPr>
          <p:cNvPr id="4" name="Slide Number Placeholder 3"/>
          <p:cNvSpPr>
            <a:spLocks noGrp="1"/>
          </p:cNvSpPr>
          <p:nvPr>
            <p:ph type="sldNum" sz="quarter" idx="5"/>
          </p:nvPr>
        </p:nvSpPr>
        <p:spPr/>
        <p:txBody>
          <a:bodyPr/>
          <a:lstStyle/>
          <a:p>
            <a:pPr algn="l" rtl="0"/>
            <a:fld id="{BC549E03-5E61-9344-9F2B-A7AC2BD1FB60}" type="slidenum">
              <a:rPr/>
              <a:t>10</a:t>
            </a:fld>
            <a:endParaRPr lang="fr"/>
          </a:p>
        </p:txBody>
      </p:sp>
    </p:spTree>
    <p:extLst>
      <p:ext uri="{BB962C8B-B14F-4D97-AF65-F5344CB8AC3E}">
        <p14:creationId xmlns:p14="http://schemas.microsoft.com/office/powerpoint/2010/main" val="3769527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 dirty="0"/>
          </a:p>
        </p:txBody>
      </p:sp>
      <p:sp>
        <p:nvSpPr>
          <p:cNvPr id="4" name="Slide Number Placeholder 3"/>
          <p:cNvSpPr>
            <a:spLocks noGrp="1"/>
          </p:cNvSpPr>
          <p:nvPr>
            <p:ph type="sldNum" sz="quarter" idx="5"/>
          </p:nvPr>
        </p:nvSpPr>
        <p:spPr/>
        <p:txBody>
          <a:bodyPr/>
          <a:lstStyle/>
          <a:p>
            <a:pPr algn="l" rtl="0"/>
            <a:fld id="{8CB0EE9E-52B8-AA4F-8DD5-ED0FB4E5CBCC}" type="slidenum">
              <a:rPr/>
              <a:t>14</a:t>
            </a:fld>
            <a:endParaRPr lang="fr"/>
          </a:p>
        </p:txBody>
      </p:sp>
    </p:spTree>
    <p:extLst>
      <p:ext uri="{BB962C8B-B14F-4D97-AF65-F5344CB8AC3E}">
        <p14:creationId xmlns:p14="http://schemas.microsoft.com/office/powerpoint/2010/main" val="1886254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C549E03-5E61-9344-9F2B-A7AC2BD1FB60}" type="slidenum">
              <a:rPr kumimoji="0" sz="1200" b="0" i="0" u="none" strike="noStrike" kern="1200" cap="none" spc="0" normalizeH="0" baseline="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15</a:t>
            </a:fld>
            <a:endParaRPr kumimoji="0" lang="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4577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200" dirty="0"/>
              <a:t>1-</a:t>
            </a:r>
            <a:r>
              <a:rPr lang="fr-CH" sz="1200" baseline="0" dirty="0"/>
              <a:t> </a:t>
            </a:r>
            <a:r>
              <a:rPr lang="fr-CH" sz="1200" dirty="0"/>
              <a:t>Enjeux majeurs liés à la réduction des émissions de gaz fluorés utilisés dans les grandes expériences du LHC et les émissions de CO</a:t>
            </a:r>
            <a:r>
              <a:rPr lang="fr-CH" sz="1200" baseline="-25000" dirty="0"/>
              <a:t>2</a:t>
            </a:r>
            <a:r>
              <a:rPr lang="fr-CH" sz="1200" dirty="0"/>
              <a:t> associés </a:t>
            </a:r>
            <a:br>
              <a:rPr lang="fr-CH" sz="1200" dirty="0"/>
            </a:br>
            <a:r>
              <a:rPr lang="fr-CH" sz="1200" dirty="0"/>
              <a:t>à la chaine d’approvisionnement du CERN</a:t>
            </a:r>
          </a:p>
          <a:p>
            <a:pPr marL="0" marR="0" lvl="0" indent="0" algn="l" defTabSz="914400" rtl="0" eaLnBrk="1" fontAlgn="auto" latinLnBrk="0" hangingPunct="1">
              <a:lnSpc>
                <a:spcPct val="100000"/>
              </a:lnSpc>
              <a:spcBef>
                <a:spcPts val="0"/>
              </a:spcBef>
              <a:spcAft>
                <a:spcPts val="0"/>
              </a:spcAft>
              <a:buClrTx/>
              <a:buSzTx/>
              <a:buFontTx/>
              <a:buNone/>
              <a:tabLst/>
              <a:defRPr/>
            </a:pPr>
            <a:r>
              <a:rPr lang="fr-CH" sz="1200" dirty="0"/>
              <a:t>2-</a:t>
            </a:r>
            <a:r>
              <a:rPr lang="fr-CH" sz="1200" baseline="0" dirty="0"/>
              <a:t> </a:t>
            </a:r>
            <a:r>
              <a:rPr lang="fr-CH" sz="1200" dirty="0"/>
              <a:t>Enjeux majeurs liés à l’opération des infrastructures des accélérateurs et expériences, à la rénovation des installations tertiaires du CERN ainsi que le développement des sites à l’horizon 2040</a:t>
            </a:r>
          </a:p>
          <a:p>
            <a:endParaRPr lang="fr-F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549E03-5E61-9344-9F2B-A7AC2BD1FB60}"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570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2"/>
                </a:solidFill>
              </a:rPr>
              <a:t>Prévisions partagées avec le fournisseur d’énergie : bonus d’exactitude des projections</a:t>
            </a:r>
          </a:p>
          <a:p>
            <a:endParaRPr lang="fr-F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549E03-5E61-9344-9F2B-A7AC2BD1FB60}"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047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fr-FR" sz="1200" dirty="0"/>
              <a:t>Efficacité énergétique et économies liées aux installations scientifiques et techniques</a:t>
            </a:r>
          </a:p>
          <a:p>
            <a:pPr marL="285750" indent="-285750">
              <a:lnSpc>
                <a:spcPct val="100000"/>
              </a:lnSpc>
              <a:buFont typeface="Arial" panose="020B0604020202020204" pitchFamily="34" charset="0"/>
              <a:buChar char="•"/>
            </a:pPr>
            <a:r>
              <a:rPr lang="fr-FR" sz="1200" dirty="0"/>
              <a:t>Économies de ~100 </a:t>
            </a:r>
            <a:r>
              <a:rPr lang="fr-FR" sz="1200" dirty="0" err="1"/>
              <a:t>GWh</a:t>
            </a:r>
            <a:r>
              <a:rPr lang="fr-FR" sz="1200" dirty="0"/>
              <a:t>/an en place depuis 2010: optimisation du refroidissement du centre informatique, mode veille SPS, rénovation de la zone d’expérience ‘Hall Est’ (besoins énergétiques des équipements passe de </a:t>
            </a:r>
            <a:br>
              <a:rPr lang="fr-FR" sz="1200" dirty="0"/>
            </a:br>
            <a:r>
              <a:rPr lang="fr-FR" sz="1200" dirty="0"/>
              <a:t>11 à ~0,6 </a:t>
            </a:r>
            <a:r>
              <a:rPr lang="fr-FR" sz="1200" dirty="0" err="1"/>
              <a:t>GWh</a:t>
            </a:r>
            <a:r>
              <a:rPr lang="fr-FR" sz="1200" dirty="0"/>
              <a:t>/an)</a:t>
            </a:r>
          </a:p>
          <a:p>
            <a:pPr marL="285750" indent="-285750">
              <a:lnSpc>
                <a:spcPct val="100000"/>
              </a:lnSpc>
              <a:buFont typeface="Arial" panose="020B0604020202020204" pitchFamily="34" charset="0"/>
              <a:buChar char="•"/>
            </a:pPr>
            <a:r>
              <a:rPr lang="fr-FR" sz="1200" dirty="0"/>
              <a:t>Efficacité énergétique, économies d'énergie prises en compte dans chaque projet de rénovation/optimisation de l'infrastructure des accélérateurs du CERN</a:t>
            </a:r>
          </a:p>
          <a:p>
            <a:pPr marL="285750" indent="-285750">
              <a:lnSpc>
                <a:spcPct val="100000"/>
              </a:lnSpc>
              <a:buFont typeface="Arial" panose="020B0604020202020204" pitchFamily="34" charset="0"/>
              <a:buChar char="•"/>
            </a:pPr>
            <a:r>
              <a:rPr lang="fr-FR" sz="1200" dirty="0"/>
              <a:t>Nouvelle métrique développée pour le Large Hadron </a:t>
            </a:r>
            <a:r>
              <a:rPr lang="fr-FR" sz="1200" dirty="0" err="1"/>
              <a:t>Collider</a:t>
            </a:r>
            <a:r>
              <a:rPr lang="fr-FR" sz="1200" dirty="0"/>
              <a:t> (LHC) pour illustrer la quantité d'énergie utilisée par unité de luminosité délivrée</a:t>
            </a:r>
          </a:p>
          <a:p>
            <a:pPr>
              <a:lnSpc>
                <a:spcPct val="100000"/>
              </a:lnSpc>
            </a:pPr>
            <a:r>
              <a:rPr lang="fr-FR" sz="1200" dirty="0"/>
              <a:t>Les normes d'efficacité énergétique sont systématiquement appliquées pour les nouvelles constructions au CERN et dans </a:t>
            </a:r>
            <a:br>
              <a:rPr lang="fr-FR" sz="1200" dirty="0"/>
            </a:br>
            <a:r>
              <a:rPr lang="fr-FR" sz="1200" dirty="0"/>
              <a:t>le plan directeur de rénovation des bâtiments (sur 10 ans)</a:t>
            </a:r>
          </a:p>
          <a:p>
            <a:endParaRPr lang="fr-F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549E03-5E61-9344-9F2B-A7AC2BD1FB60}"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48030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logo">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106130" y="710117"/>
            <a:ext cx="1990424" cy="1970420"/>
          </a:xfrm>
          <a:prstGeom prst="rect">
            <a:avLst/>
          </a:prstGeom>
        </p:spPr>
      </p:pic>
      <p:sp>
        <p:nvSpPr>
          <p:cNvPr id="3" name="Title 1">
            <a:extLst>
              <a:ext uri="{FF2B5EF4-FFF2-40B4-BE49-F238E27FC236}">
                <a16:creationId xmlns:a16="http://schemas.microsoft.com/office/drawing/2014/main" id="{56F8ADC9-30DB-1243-8F69-09A7AAEA849D}"/>
              </a:ext>
            </a:extLst>
          </p:cNvPr>
          <p:cNvSpPr>
            <a:spLocks noGrp="1"/>
          </p:cNvSpPr>
          <p:nvPr>
            <p:ph type="ctrTitle" hasCustomPrompt="1"/>
          </p:nvPr>
        </p:nvSpPr>
        <p:spPr>
          <a:xfrm>
            <a:off x="407987" y="3429000"/>
            <a:ext cx="11376025" cy="2153265"/>
          </a:xfrm>
        </p:spPr>
        <p:txBody>
          <a:bodyPr anchor="t" anchorCtr="0"/>
          <a:lstStyle>
            <a:lvl1pPr algn="l">
              <a:defRPr sz="5000">
                <a:solidFill>
                  <a:schemeClr val="bg1"/>
                </a:solidFill>
              </a:defRPr>
            </a:lvl1pPr>
          </a:lstStyle>
          <a:p>
            <a:r>
              <a:rPr lang="en-US" dirty="0"/>
              <a:t>Click to edit Master title style</a:t>
            </a:r>
            <a:br>
              <a:rPr lang="en-US" dirty="0"/>
            </a:br>
            <a:endParaRPr lang="en-US" dirty="0"/>
          </a:p>
        </p:txBody>
      </p:sp>
      <p:sp>
        <p:nvSpPr>
          <p:cNvPr id="5" name="Subtitle 2">
            <a:extLst>
              <a:ext uri="{FF2B5EF4-FFF2-40B4-BE49-F238E27FC236}">
                <a16:creationId xmlns:a16="http://schemas.microsoft.com/office/drawing/2014/main" id="{D56D6D28-7860-E045-9091-E722B9476DB3}"/>
              </a:ext>
            </a:extLst>
          </p:cNvPr>
          <p:cNvSpPr>
            <a:spLocks noGrp="1"/>
          </p:cNvSpPr>
          <p:nvPr>
            <p:ph type="subTitle" idx="1"/>
          </p:nvPr>
        </p:nvSpPr>
        <p:spPr>
          <a:xfrm>
            <a:off x="407988" y="5700252"/>
            <a:ext cx="11376026" cy="803787"/>
          </a:xfrm>
        </p:spPr>
        <p:txBody>
          <a:bodyPr>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594582834"/>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ubtitle and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07987" y="2427287"/>
            <a:ext cx="5616575" cy="3762376"/>
          </a:xfrm>
        </p:spPr>
        <p:txBody>
          <a:bodyPr/>
          <a:lstStyle>
            <a:lvl1pPr marL="324000" indent="-324000">
              <a:buFont typeface="Arial" panose="020B0604020202020204" pitchFamily="34" charset="0"/>
              <a:buChar char="•"/>
              <a:defRPr/>
            </a:lvl1pPr>
          </a:lstStyle>
          <a:p>
            <a:pPr lvl="0"/>
            <a:r>
              <a:rPr lang="en-US"/>
              <a:t>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427287"/>
            <a:ext cx="5611813" cy="3762376"/>
          </a:xfrm>
        </p:spPr>
        <p:txBody>
          <a:bodyPr/>
          <a:lstStyle>
            <a:lvl1pPr marL="324000" indent="-324000">
              <a:buFont typeface="Arial" panose="020B0604020202020204" pitchFamily="34" charset="0"/>
              <a:buChar char="•"/>
              <a:defRPr/>
            </a:lvl1pPr>
          </a:lstStyle>
          <a:p>
            <a:pPr lvl="0"/>
            <a:r>
              <a:rPr lang="en-US"/>
              <a:t>Edit Master text styles</a:t>
            </a:r>
          </a:p>
          <a:p>
            <a:pPr lvl="1"/>
            <a:r>
              <a:rPr lang="en-US"/>
              <a:t>Second level</a:t>
            </a:r>
          </a:p>
          <a:p>
            <a:pPr lvl="2"/>
            <a:r>
              <a:rPr lang="en-US"/>
              <a:t>Third level</a:t>
            </a:r>
          </a:p>
          <a:p>
            <a:pPr lvl="3"/>
            <a:r>
              <a:rPr lang="en-US"/>
              <a:t>Fourth level</a:t>
            </a:r>
          </a:p>
        </p:txBody>
      </p:sp>
      <p:sp>
        <p:nvSpPr>
          <p:cNvPr id="10" name="Date Placeholder 9">
            <a:extLst>
              <a:ext uri="{FF2B5EF4-FFF2-40B4-BE49-F238E27FC236}">
                <a16:creationId xmlns:a16="http://schemas.microsoft.com/office/drawing/2014/main" id="{0B511762-E0C9-6C4A-9015-D9D3D4FF97C2}"/>
              </a:ext>
            </a:extLst>
          </p:cNvPr>
          <p:cNvSpPr>
            <a:spLocks noGrp="1"/>
          </p:cNvSpPr>
          <p:nvPr>
            <p:ph type="dt" sz="half" idx="10"/>
          </p:nvPr>
        </p:nvSpPr>
        <p:spPr/>
        <p:txBody>
          <a:bodyPr/>
          <a:lstStyle/>
          <a:p>
            <a:r>
              <a:rPr lang="en-US"/>
              <a:t>Paris, 5 juillet 2023</a:t>
            </a:r>
            <a:endParaRPr lang="fr-FR"/>
          </a:p>
        </p:txBody>
      </p:sp>
      <p:sp>
        <p:nvSpPr>
          <p:cNvPr id="11" name="Footer Placeholder 10">
            <a:extLst>
              <a:ext uri="{FF2B5EF4-FFF2-40B4-BE49-F238E27FC236}">
                <a16:creationId xmlns:a16="http://schemas.microsoft.com/office/drawing/2014/main" id="{E2689900-D127-9840-8E06-B694B9FE1267}"/>
              </a:ext>
            </a:extLst>
          </p:cNvPr>
          <p:cNvSpPr>
            <a:spLocks noGrp="1"/>
          </p:cNvSpPr>
          <p:nvPr>
            <p:ph type="ftr" sz="quarter" idx="11"/>
          </p:nvPr>
        </p:nvSpPr>
        <p:spPr/>
        <p:txBody>
          <a:bodyPr/>
          <a:lstStyle/>
          <a:p>
            <a:r>
              <a:rPr lang="fr-FR"/>
              <a:t>Congrès Général de la Société Française de Physique (150 ans)          Malika Meddahi</a:t>
            </a:r>
          </a:p>
        </p:txBody>
      </p:sp>
      <p:sp>
        <p:nvSpPr>
          <p:cNvPr id="12" name="Slide Number Placeholder 11">
            <a:extLst>
              <a:ext uri="{FF2B5EF4-FFF2-40B4-BE49-F238E27FC236}">
                <a16:creationId xmlns:a16="http://schemas.microsoft.com/office/drawing/2014/main" id="{7B398DFD-572D-D549-8BBF-A86A1DFF026F}"/>
              </a:ext>
            </a:extLst>
          </p:cNvPr>
          <p:cNvSpPr>
            <a:spLocks noGrp="1"/>
          </p:cNvSpPr>
          <p:nvPr>
            <p:ph type="sldNum" sz="quarter" idx="12"/>
          </p:nvPr>
        </p:nvSpPr>
        <p:spPr/>
        <p:txBody>
          <a:bodyPr/>
          <a:lstStyle/>
          <a:p>
            <a:fld id="{641B8C0A-CE2D-4135-B6D2-9476D2339AB8}" type="slidenum">
              <a:rPr lang="fr-FR" smtClean="0"/>
              <a:t>‹#›</a:t>
            </a:fld>
            <a:endParaRPr lang="fr-FR"/>
          </a:p>
        </p:txBody>
      </p:sp>
    </p:spTree>
    <p:extLst>
      <p:ext uri="{BB962C8B-B14F-4D97-AF65-F5344CB8AC3E}">
        <p14:creationId xmlns:p14="http://schemas.microsoft.com/office/powerpoint/2010/main" val="3544794504"/>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561657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5616575" cy="4608512"/>
          </a:xfrm>
        </p:spPr>
        <p:txBody>
          <a:bodyPr/>
          <a:lstStyle>
            <a:lvl1pPr>
              <a:defRPr>
                <a:solidFill>
                  <a:schemeClr val="tx2">
                    <a:lumMod val="50000"/>
                  </a:schemeClr>
                </a:solidFill>
              </a:defRPr>
            </a:lvl1pPr>
            <a:lvl2pPr>
              <a:lnSpc>
                <a:spcPct val="100000"/>
              </a:lnSpc>
              <a:defRPr/>
            </a:lvl2pPr>
          </a:lstStyle>
          <a:p>
            <a:pPr lvl="0"/>
            <a:r>
              <a:rPr lang="en-US"/>
              <a:t>Edit Master text styles</a:t>
            </a:r>
          </a:p>
          <a:p>
            <a:pPr lvl="1"/>
            <a:r>
              <a:rPr lang="en-US"/>
              <a:t>Second level</a:t>
            </a:r>
          </a:p>
          <a:p>
            <a:pPr lvl="2"/>
            <a:r>
              <a:rPr lang="en-US"/>
              <a:t>Third level</a:t>
            </a:r>
          </a:p>
          <a:p>
            <a:pPr lvl="3"/>
            <a:r>
              <a:rPr lang="en-US"/>
              <a:t>Fourth level</a:t>
            </a:r>
          </a:p>
        </p:txBody>
      </p:sp>
      <p:sp>
        <p:nvSpPr>
          <p:cNvPr id="9" name="Picture Placeholder 8">
            <a:extLst>
              <a:ext uri="{FF2B5EF4-FFF2-40B4-BE49-F238E27FC236}">
                <a16:creationId xmlns:a16="http://schemas.microsoft.com/office/drawing/2014/main" id="{94588863-2E7B-784C-BD2D-8C3D0E7E1D84}"/>
              </a:ext>
            </a:extLst>
          </p:cNvPr>
          <p:cNvSpPr>
            <a:spLocks noGrp="1"/>
          </p:cNvSpPr>
          <p:nvPr>
            <p:ph type="pic" sz="quarter" idx="13" hasCustomPrompt="1"/>
          </p:nvPr>
        </p:nvSpPr>
        <p:spPr>
          <a:xfrm>
            <a:off x="6167438" y="0"/>
            <a:ext cx="6024562" cy="631798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en-US"/>
              <a:t>Paris, 5 juillet 2023</a:t>
            </a:r>
            <a:endParaRPr lang="fr-FR"/>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fr-FR"/>
              <a:t>Congrès Général de la Société Française de Physique (150 ans)          Malika Meddahi</a:t>
            </a:r>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641B8C0A-CE2D-4135-B6D2-9476D2339AB8}" type="slidenum">
              <a:rPr lang="fr-FR" smtClean="0"/>
              <a:t>‹#›</a:t>
            </a:fld>
            <a:endParaRPr lang="fr-FR"/>
          </a:p>
        </p:txBody>
      </p:sp>
    </p:spTree>
    <p:extLst>
      <p:ext uri="{BB962C8B-B14F-4D97-AF65-F5344CB8AC3E}">
        <p14:creationId xmlns:p14="http://schemas.microsoft.com/office/powerpoint/2010/main" val="33332125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and 2 Pictures horizontal">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5616575" cy="4608512"/>
          </a:xfrm>
        </p:spPr>
        <p:txBody>
          <a:bodyPr/>
          <a:lstStyle>
            <a:lvl1pPr>
              <a:defRPr>
                <a:solidFill>
                  <a:schemeClr val="tx2">
                    <a:lumMod val="50000"/>
                  </a:schemeClr>
                </a:solidFill>
              </a:defRPr>
            </a:lvl1pPr>
            <a:lvl2pPr>
              <a:lnSpc>
                <a:spcPct val="100000"/>
              </a:lnSpc>
              <a:defRPr/>
            </a:lvl2pPr>
          </a:lstStyle>
          <a:p>
            <a:pPr lvl="0"/>
            <a:r>
              <a:rPr lang="en-US"/>
              <a:t>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en-US"/>
              <a:t>Paris, 5 juillet 2023</a:t>
            </a:r>
            <a:endParaRPr lang="fr-FR"/>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fr-FR"/>
              <a:t>Congrès Général de la Société Française de Physique (150 ans)          Malika Meddahi</a:t>
            </a:r>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641B8C0A-CE2D-4135-B6D2-9476D2339AB8}" type="slidenum">
              <a:rPr lang="fr-FR" smtClean="0"/>
              <a:t>‹#›</a:t>
            </a:fld>
            <a:endParaRPr lang="fr-FR"/>
          </a:p>
        </p:txBody>
      </p:sp>
      <p:sp>
        <p:nvSpPr>
          <p:cNvPr id="11" name="Picture Placeholder 5">
            <a:extLst>
              <a:ext uri="{FF2B5EF4-FFF2-40B4-BE49-F238E27FC236}">
                <a16:creationId xmlns:a16="http://schemas.microsoft.com/office/drawing/2014/main" id="{47B07ADD-2F17-5640-985B-72FA646913F0}"/>
              </a:ext>
            </a:extLst>
          </p:cNvPr>
          <p:cNvSpPr>
            <a:spLocks noGrp="1"/>
          </p:cNvSpPr>
          <p:nvPr>
            <p:ph type="pic" sz="quarter" idx="13" hasCustomPrompt="1"/>
          </p:nvPr>
        </p:nvSpPr>
        <p:spPr>
          <a:xfrm>
            <a:off x="6167438" y="159226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2" name="Picture Placeholder 5">
            <a:extLst>
              <a:ext uri="{FF2B5EF4-FFF2-40B4-BE49-F238E27FC236}">
                <a16:creationId xmlns:a16="http://schemas.microsoft.com/office/drawing/2014/main" id="{AB41C95B-0CD0-B44F-9130-66CCD53B86BB}"/>
              </a:ext>
            </a:extLst>
          </p:cNvPr>
          <p:cNvSpPr>
            <a:spLocks noGrp="1"/>
          </p:cNvSpPr>
          <p:nvPr>
            <p:ph type="pic" sz="quarter" idx="17" hasCustomPrompt="1"/>
          </p:nvPr>
        </p:nvSpPr>
        <p:spPr>
          <a:xfrm>
            <a:off x="6167438" y="396970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8476089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 and 4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3708401" cy="4608512"/>
          </a:xfrm>
        </p:spPr>
        <p:txBody>
          <a:bodyPr/>
          <a:lstStyle>
            <a:lvl1pPr>
              <a:defRPr>
                <a:solidFill>
                  <a:schemeClr val="tx2">
                    <a:lumMod val="50000"/>
                  </a:schemeClr>
                </a:solidFill>
              </a:defRPr>
            </a:lvl1pPr>
            <a:lvl2pPr>
              <a:lnSpc>
                <a:spcPct val="120000"/>
              </a:lnSpc>
              <a:defRPr/>
            </a:lvl2pPr>
          </a:lstStyle>
          <a:p>
            <a:pPr lvl="0"/>
            <a:r>
              <a:rPr lang="en-US"/>
              <a:t>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en-US"/>
              <a:t>Paris, 5 juillet 2023</a:t>
            </a:r>
            <a:endParaRPr lang="fr-FR"/>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fr-FR"/>
              <a:t>Congrès Général de la Société Française de Physique (150 ans)          Malika Meddahi</a:t>
            </a:r>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641B8C0A-CE2D-4135-B6D2-9476D2339AB8}" type="slidenum">
              <a:rPr lang="fr-FR" smtClean="0"/>
              <a:t>‹#›</a:t>
            </a:fld>
            <a:endParaRPr lang="fr-FR"/>
          </a:p>
        </p:txBody>
      </p:sp>
      <p:sp>
        <p:nvSpPr>
          <p:cNvPr id="9" name="Picture Placeholder 5">
            <a:extLst>
              <a:ext uri="{FF2B5EF4-FFF2-40B4-BE49-F238E27FC236}">
                <a16:creationId xmlns:a16="http://schemas.microsoft.com/office/drawing/2014/main" id="{255B7D9F-7313-2F46-8079-FEA6DAA0CF20}"/>
              </a:ext>
            </a:extLst>
          </p:cNvPr>
          <p:cNvSpPr>
            <a:spLocks noGrp="1"/>
          </p:cNvSpPr>
          <p:nvPr>
            <p:ph type="pic" sz="quarter" idx="13" hasCustomPrompt="1"/>
          </p:nvPr>
        </p:nvSpPr>
        <p:spPr>
          <a:xfrm>
            <a:off x="8075613" y="1592263"/>
            <a:ext cx="3708400"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5">
            <a:extLst>
              <a:ext uri="{FF2B5EF4-FFF2-40B4-BE49-F238E27FC236}">
                <a16:creationId xmlns:a16="http://schemas.microsoft.com/office/drawing/2014/main" id="{AECDCA30-A5C6-3549-9DAD-01819664F157}"/>
              </a:ext>
            </a:extLst>
          </p:cNvPr>
          <p:cNvSpPr>
            <a:spLocks noGrp="1"/>
          </p:cNvSpPr>
          <p:nvPr>
            <p:ph type="pic" sz="quarter" idx="17" hasCustomPrompt="1"/>
          </p:nvPr>
        </p:nvSpPr>
        <p:spPr>
          <a:xfrm>
            <a:off x="8124681" y="396970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4" name="Picture Placeholder 5">
            <a:extLst>
              <a:ext uri="{FF2B5EF4-FFF2-40B4-BE49-F238E27FC236}">
                <a16:creationId xmlns:a16="http://schemas.microsoft.com/office/drawing/2014/main" id="{0332EED6-F049-354D-90C1-2CDBDFEB153D}"/>
              </a:ext>
            </a:extLst>
          </p:cNvPr>
          <p:cNvSpPr>
            <a:spLocks noGrp="1"/>
          </p:cNvSpPr>
          <p:nvPr>
            <p:ph type="pic" sz="quarter" idx="18" hasCustomPrompt="1"/>
          </p:nvPr>
        </p:nvSpPr>
        <p:spPr>
          <a:xfrm>
            <a:off x="4259263" y="159226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5" name="Picture Placeholder 5">
            <a:extLst>
              <a:ext uri="{FF2B5EF4-FFF2-40B4-BE49-F238E27FC236}">
                <a16:creationId xmlns:a16="http://schemas.microsoft.com/office/drawing/2014/main" id="{A46E76A3-B525-534D-9396-8E4D08F06F6A}"/>
              </a:ext>
            </a:extLst>
          </p:cNvPr>
          <p:cNvSpPr>
            <a:spLocks noGrp="1"/>
          </p:cNvSpPr>
          <p:nvPr>
            <p:ph type="pic" sz="quarter" idx="19" hasCustomPrompt="1"/>
          </p:nvPr>
        </p:nvSpPr>
        <p:spPr>
          <a:xfrm>
            <a:off x="4259263" y="3978015"/>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17133426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ubtitles and 2 Pictures ">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8" y="2420938"/>
            <a:ext cx="5616575"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D4B0609-1753-094D-A27B-B1604B6E44F9}"/>
              </a:ext>
            </a:extLst>
          </p:cNvPr>
          <p:cNvSpPr>
            <a:spLocks noGrp="1"/>
          </p:cNvSpPr>
          <p:nvPr>
            <p:ph type="dt" sz="half" idx="15"/>
          </p:nvPr>
        </p:nvSpPr>
        <p:spPr/>
        <p:txBody>
          <a:bodyPr/>
          <a:lstStyle/>
          <a:p>
            <a:r>
              <a:rPr lang="en-US"/>
              <a:t>Paris, 5 juillet 2023</a:t>
            </a:r>
            <a:endParaRPr lang="fr-FR"/>
          </a:p>
        </p:txBody>
      </p:sp>
      <p:sp>
        <p:nvSpPr>
          <p:cNvPr id="6" name="Footer Placeholder 5">
            <a:extLst>
              <a:ext uri="{FF2B5EF4-FFF2-40B4-BE49-F238E27FC236}">
                <a16:creationId xmlns:a16="http://schemas.microsoft.com/office/drawing/2014/main" id="{D3380C24-4584-494A-B2E2-7C02911E02E7}"/>
              </a:ext>
            </a:extLst>
          </p:cNvPr>
          <p:cNvSpPr>
            <a:spLocks noGrp="1"/>
          </p:cNvSpPr>
          <p:nvPr>
            <p:ph type="ftr" sz="quarter" idx="16"/>
          </p:nvPr>
        </p:nvSpPr>
        <p:spPr/>
        <p:txBody>
          <a:bodyPr/>
          <a:lstStyle/>
          <a:p>
            <a:r>
              <a:rPr lang="fr-FR"/>
              <a:t>Congrès Général de la Société Française de Physique (150 ans)          Malika Meddahi</a:t>
            </a:r>
          </a:p>
        </p:txBody>
      </p:sp>
      <p:sp>
        <p:nvSpPr>
          <p:cNvPr id="10" name="Slide Number Placeholder 9">
            <a:extLst>
              <a:ext uri="{FF2B5EF4-FFF2-40B4-BE49-F238E27FC236}">
                <a16:creationId xmlns:a16="http://schemas.microsoft.com/office/drawing/2014/main" id="{89BEDBAA-E014-4E48-AA09-5D0DC18C0C76}"/>
              </a:ext>
            </a:extLst>
          </p:cNvPr>
          <p:cNvSpPr>
            <a:spLocks noGrp="1"/>
          </p:cNvSpPr>
          <p:nvPr>
            <p:ph type="sldNum" sz="quarter" idx="17"/>
          </p:nvPr>
        </p:nvSpPr>
        <p:spPr/>
        <p:txBody>
          <a:bodyPr/>
          <a:lstStyle/>
          <a:p>
            <a:fld id="{641B8C0A-CE2D-4135-B6D2-9476D2339AB8}" type="slidenum">
              <a:rPr lang="fr-FR" smtClean="0"/>
              <a:t>‹#›</a:t>
            </a:fld>
            <a:endParaRPr lang="fr-FR"/>
          </a:p>
        </p:txBody>
      </p:sp>
      <p:sp>
        <p:nvSpPr>
          <p:cNvPr id="8" name="Picture Placeholder 7">
            <a:extLst>
              <a:ext uri="{FF2B5EF4-FFF2-40B4-BE49-F238E27FC236}">
                <a16:creationId xmlns:a16="http://schemas.microsoft.com/office/drawing/2014/main" id="{D35BE112-10C7-F548-91D2-DD3128654F33}"/>
              </a:ext>
            </a:extLst>
          </p:cNvPr>
          <p:cNvSpPr>
            <a:spLocks noGrp="1"/>
          </p:cNvSpPr>
          <p:nvPr>
            <p:ph type="pic" sz="quarter" idx="18" hasCustomPrompt="1"/>
          </p:nvPr>
        </p:nvSpPr>
        <p:spPr>
          <a:xfrm>
            <a:off x="6172200" y="2420938"/>
            <a:ext cx="5616575" cy="3779837"/>
          </a:xfrm>
          <a:pattFill prst="lgCheck">
            <a:fgClr>
              <a:schemeClr val="accent4"/>
            </a:fgClr>
            <a:bgClr>
              <a:schemeClr val="bg1"/>
            </a:bgClr>
          </a:pattFill>
        </p:spPr>
        <p:txBody>
          <a:bodyPr anchor="ctr" anchorCtr="0"/>
          <a:lstStyle>
            <a:lvl1pPr algn="ctr">
              <a:defRPr/>
            </a:lvl1pPr>
          </a:lstStyle>
          <a:p>
            <a:r>
              <a:rPr lang="en-GB" dirty="0"/>
              <a:t>Drag and Drop picture</a:t>
            </a:r>
          </a:p>
        </p:txBody>
      </p:sp>
    </p:spTree>
    <p:extLst>
      <p:ext uri="{BB962C8B-B14F-4D97-AF65-F5344CB8AC3E}">
        <p14:creationId xmlns:p14="http://schemas.microsoft.com/office/powerpoint/2010/main" val="2435222603"/>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ubtitle and 3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3708401" cy="668337"/>
          </a:xfrm>
        </p:spPr>
        <p:txBody>
          <a:bodyPr anchor="t" anchorCtr="0"/>
          <a:lstStyle>
            <a:lvl1pPr marL="0" indent="0">
              <a:lnSpc>
                <a:spcPct val="100000"/>
              </a:lnSpc>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p:cNvSpPr>
            <a:spLocks noGrp="1"/>
          </p:cNvSpPr>
          <p:nvPr>
            <p:ph type="body" sz="quarter" idx="3"/>
          </p:nvPr>
        </p:nvSpPr>
        <p:spPr>
          <a:xfrm>
            <a:off x="8075612" y="1604966"/>
            <a:ext cx="3713187" cy="655634"/>
          </a:xfrm>
        </p:spPr>
        <p:txBody>
          <a:bodyPr anchor="t" anchorCtr="0"/>
          <a:lstStyle>
            <a:lvl1pPr marL="0" indent="0">
              <a:spcBef>
                <a:spcPts val="400"/>
              </a:spcBef>
              <a:spcAft>
                <a:spcPts val="0"/>
              </a:spcAft>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9" y="2420938"/>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12">
            <a:extLst>
              <a:ext uri="{FF2B5EF4-FFF2-40B4-BE49-F238E27FC236}">
                <a16:creationId xmlns:a16="http://schemas.microsoft.com/office/drawing/2014/main" id="{EC779F7E-9707-2542-A19F-DD09A53038A7}"/>
              </a:ext>
            </a:extLst>
          </p:cNvPr>
          <p:cNvSpPr>
            <a:spLocks noGrp="1"/>
          </p:cNvSpPr>
          <p:nvPr>
            <p:ph type="pic" sz="quarter" idx="14" hasCustomPrompt="1"/>
          </p:nvPr>
        </p:nvSpPr>
        <p:spPr>
          <a:xfrm>
            <a:off x="8075613" y="2416175"/>
            <a:ext cx="3713187" cy="3779837"/>
          </a:xfrm>
          <a:pattFill prst="lgCheck">
            <a:fgClr>
              <a:schemeClr val="accent4"/>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a:buNone/>
              <a:tabLst/>
              <a:defRPr b="1"/>
            </a:lvl1pPr>
          </a:lstStyle>
          <a:p>
            <a:r>
              <a:rPr lang="en-US"/>
              <a:t>Drag and Drop picture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253846" y="1601227"/>
            <a:ext cx="3708401" cy="668337"/>
          </a:xfrm>
        </p:spPr>
        <p:txBody>
          <a:bodyPr anchor="t" anchorCtr="0"/>
          <a:lstStyle>
            <a:lvl1pPr marL="0" indent="0">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253848" y="2429902"/>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r>
              <a:rPr lang="en-US"/>
              <a:t>Paris, 5 juillet 2023</a:t>
            </a:r>
            <a:endParaRPr lang="fr-FR"/>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fr-FR"/>
              <a:t>Congrès Général de la Société Française de Physique (150 ans)          Malika Meddahi</a:t>
            </a:r>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641B8C0A-CE2D-4135-B6D2-9476D2339AB8}" type="slidenum">
              <a:rPr lang="fr-FR" smtClean="0"/>
              <a:t>‹#›</a:t>
            </a:fld>
            <a:endParaRPr lang="fr-FR"/>
          </a:p>
        </p:txBody>
      </p:sp>
    </p:spTree>
    <p:extLst>
      <p:ext uri="{BB962C8B-B14F-4D97-AF65-F5344CB8AC3E}">
        <p14:creationId xmlns:p14="http://schemas.microsoft.com/office/powerpoint/2010/main" val="3922700483"/>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xt and 3 Pictures with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116386" y="1601376"/>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116386" y="2732442"/>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r>
              <a:rPr lang="en-US"/>
              <a:t>Paris, 5 juillet 2023</a:t>
            </a:r>
            <a:endParaRPr lang="fr-FR"/>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fr-FR"/>
              <a:t>Congrès Général de la Société Française de Physique (150 ans)          Malika Meddahi</a:t>
            </a:r>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641B8C0A-CE2D-4135-B6D2-9476D2339AB8}" type="slidenum">
              <a:rPr lang="fr-FR" smtClean="0"/>
              <a:t>‹#›</a:t>
            </a:fld>
            <a:endParaRPr lang="fr-FR"/>
          </a:p>
        </p:txBody>
      </p:sp>
      <p:sp>
        <p:nvSpPr>
          <p:cNvPr id="15" name="Text Placeholder 2">
            <a:extLst>
              <a:ext uri="{FF2B5EF4-FFF2-40B4-BE49-F238E27FC236}">
                <a16:creationId xmlns:a16="http://schemas.microsoft.com/office/drawing/2014/main" id="{F0E95B09-A858-4A4A-B159-8C5B917D41E5}"/>
              </a:ext>
            </a:extLst>
          </p:cNvPr>
          <p:cNvSpPr>
            <a:spLocks noGrp="1"/>
          </p:cNvSpPr>
          <p:nvPr>
            <p:ph type="body" idx="20"/>
          </p:nvPr>
        </p:nvSpPr>
        <p:spPr>
          <a:xfrm>
            <a:off x="3275"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Picture Placeholder 10">
            <a:extLst>
              <a:ext uri="{FF2B5EF4-FFF2-40B4-BE49-F238E27FC236}">
                <a16:creationId xmlns:a16="http://schemas.microsoft.com/office/drawing/2014/main" id="{2FF76D54-8841-EA4B-B514-DFCE90D05C81}"/>
              </a:ext>
            </a:extLst>
          </p:cNvPr>
          <p:cNvSpPr>
            <a:spLocks noGrp="1"/>
          </p:cNvSpPr>
          <p:nvPr>
            <p:ph type="pic" sz="quarter" idx="21" hasCustomPrompt="1"/>
          </p:nvPr>
        </p:nvSpPr>
        <p:spPr>
          <a:xfrm>
            <a:off x="4050"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7" name="Text Placeholder 2">
            <a:extLst>
              <a:ext uri="{FF2B5EF4-FFF2-40B4-BE49-F238E27FC236}">
                <a16:creationId xmlns:a16="http://schemas.microsoft.com/office/drawing/2014/main" id="{DED6363A-4107-5A4F-9E1E-0E88F802ABE9}"/>
              </a:ext>
            </a:extLst>
          </p:cNvPr>
          <p:cNvSpPr>
            <a:spLocks noGrp="1"/>
          </p:cNvSpPr>
          <p:nvPr>
            <p:ph type="body" idx="22"/>
          </p:nvPr>
        </p:nvSpPr>
        <p:spPr>
          <a:xfrm>
            <a:off x="8232388"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Picture Placeholder 10">
            <a:extLst>
              <a:ext uri="{FF2B5EF4-FFF2-40B4-BE49-F238E27FC236}">
                <a16:creationId xmlns:a16="http://schemas.microsoft.com/office/drawing/2014/main" id="{91039F33-9CD5-004A-9F94-52D16B2EB081}"/>
              </a:ext>
            </a:extLst>
          </p:cNvPr>
          <p:cNvSpPr>
            <a:spLocks noGrp="1"/>
          </p:cNvSpPr>
          <p:nvPr>
            <p:ph type="pic" sz="quarter" idx="23" hasCustomPrompt="1"/>
          </p:nvPr>
        </p:nvSpPr>
        <p:spPr>
          <a:xfrm>
            <a:off x="8232388"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1619224692"/>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Horizontal and text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12776" y="1592263"/>
            <a:ext cx="11376024" cy="256390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p:spPr>
        <p:txBody>
          <a:bodyPr/>
          <a:lstStyle/>
          <a:p>
            <a:pPr lvl="0"/>
            <a:r>
              <a:rPr lang="en-US"/>
              <a:t>Edit Master text styles</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p:spPr>
        <p:txBody>
          <a:bodyPr/>
          <a:lstStyle/>
          <a:p>
            <a:pPr lvl="0"/>
            <a:r>
              <a:rPr lang="en-US"/>
              <a:t>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r>
              <a:rPr lang="en-US"/>
              <a:t>Paris, 5 juillet 2023</a:t>
            </a:r>
            <a:endParaRPr lang="fr-FR"/>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fr-FR"/>
              <a:t>Congrès Général de la Société Française de Physique (150 ans)          Malika Meddahi</a:t>
            </a:r>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641B8C0A-CE2D-4135-B6D2-9476D2339AB8}" type="slidenum">
              <a:rPr lang="fr-FR" smtClean="0"/>
              <a:t>‹#›</a:t>
            </a:fld>
            <a:endParaRPr lang="fr-FR"/>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60559584"/>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Picture Horizontal and text in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0" y="1592263"/>
            <a:ext cx="12192000" cy="29458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Edit Master text styles</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r>
              <a:rPr lang="en-US"/>
              <a:t>Paris, 5 juillet 2023</a:t>
            </a:r>
            <a:endParaRPr lang="fr-FR"/>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fr-FR"/>
              <a:t>Congrès Général de la Société Française de Physique (150 ans)          Malika Meddahi</a:t>
            </a:r>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641B8C0A-CE2D-4135-B6D2-9476D2339AB8}" type="slidenum">
              <a:rPr lang="fr-FR" smtClean="0"/>
              <a:t>‹#›</a:t>
            </a:fld>
            <a:endParaRPr lang="fr-FR"/>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22579528"/>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Chapter Header">
    <p:spTree>
      <p:nvGrpSpPr>
        <p:cNvPr id="1" name=""/>
        <p:cNvGrpSpPr/>
        <p:nvPr/>
      </p:nvGrpSpPr>
      <p:grpSpPr>
        <a:xfrm>
          <a:off x="0" y="0"/>
          <a:ext cx="0" cy="0"/>
          <a:chOff x="0" y="0"/>
          <a:chExt cx="0" cy="0"/>
        </a:xfrm>
      </p:grpSpPr>
      <p:sp>
        <p:nvSpPr>
          <p:cNvPr id="2" name="Title 1"/>
          <p:cNvSpPr>
            <a:spLocks noGrp="1"/>
          </p:cNvSpPr>
          <p:nvPr>
            <p:ph type="title"/>
          </p:nvPr>
        </p:nvSpPr>
        <p:spPr>
          <a:xfrm>
            <a:off x="407987" y="1709738"/>
            <a:ext cx="11376025" cy="2852737"/>
          </a:xfrm>
        </p:spPr>
        <p:txBody>
          <a:bodyPr anchor="b"/>
          <a:lstStyle>
            <a:lvl1pPr>
              <a:defRPr sz="5000"/>
            </a:lvl1pPr>
          </a:lstStyle>
          <a:p>
            <a:r>
              <a:rPr lang="en-US"/>
              <a:t>Click to edit Master title style</a:t>
            </a:r>
            <a:endParaRPr lang="en-US" dirty="0"/>
          </a:p>
        </p:txBody>
      </p:sp>
      <p:sp>
        <p:nvSpPr>
          <p:cNvPr id="3" name="Text Placeholder 2"/>
          <p:cNvSpPr>
            <a:spLocks noGrp="1"/>
          </p:cNvSpPr>
          <p:nvPr>
            <p:ph type="body" idx="1"/>
          </p:nvPr>
        </p:nvSpPr>
        <p:spPr>
          <a:xfrm>
            <a:off x="407987" y="4589463"/>
            <a:ext cx="11376026"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a:extLst>
              <a:ext uri="{FF2B5EF4-FFF2-40B4-BE49-F238E27FC236}">
                <a16:creationId xmlns:a16="http://schemas.microsoft.com/office/drawing/2014/main" id="{33FFEBF6-CE90-CC4E-8695-4D9E4AF1C9F7}"/>
              </a:ext>
            </a:extLst>
          </p:cNvPr>
          <p:cNvSpPr>
            <a:spLocks noGrp="1"/>
          </p:cNvSpPr>
          <p:nvPr>
            <p:ph type="dt" sz="half" idx="10"/>
          </p:nvPr>
        </p:nvSpPr>
        <p:spPr/>
        <p:txBody>
          <a:bodyPr/>
          <a:lstStyle/>
          <a:p>
            <a:r>
              <a:rPr lang="en-US"/>
              <a:t>Paris, 5 juillet 2023</a:t>
            </a:r>
            <a:endParaRPr lang="fr-FR"/>
          </a:p>
        </p:txBody>
      </p:sp>
      <p:sp>
        <p:nvSpPr>
          <p:cNvPr id="8" name="Footer Placeholder 7">
            <a:extLst>
              <a:ext uri="{FF2B5EF4-FFF2-40B4-BE49-F238E27FC236}">
                <a16:creationId xmlns:a16="http://schemas.microsoft.com/office/drawing/2014/main" id="{106BCDCA-F2B2-9249-AB85-06169E64A567}"/>
              </a:ext>
            </a:extLst>
          </p:cNvPr>
          <p:cNvSpPr>
            <a:spLocks noGrp="1"/>
          </p:cNvSpPr>
          <p:nvPr>
            <p:ph type="ftr" sz="quarter" idx="11"/>
          </p:nvPr>
        </p:nvSpPr>
        <p:spPr/>
        <p:txBody>
          <a:bodyPr/>
          <a:lstStyle/>
          <a:p>
            <a:r>
              <a:rPr lang="fr-FR"/>
              <a:t>Congrès Général de la Société Française de Physique (150 ans)          Malika Meddahi</a:t>
            </a:r>
          </a:p>
        </p:txBody>
      </p:sp>
      <p:sp>
        <p:nvSpPr>
          <p:cNvPr id="9" name="Slide Number Placeholder 8">
            <a:extLst>
              <a:ext uri="{FF2B5EF4-FFF2-40B4-BE49-F238E27FC236}">
                <a16:creationId xmlns:a16="http://schemas.microsoft.com/office/drawing/2014/main" id="{46B4A1B0-EF49-4F43-ACA9-496419739709}"/>
              </a:ext>
            </a:extLst>
          </p:cNvPr>
          <p:cNvSpPr>
            <a:spLocks noGrp="1"/>
          </p:cNvSpPr>
          <p:nvPr>
            <p:ph type="sldNum" sz="quarter" idx="12"/>
          </p:nvPr>
        </p:nvSpPr>
        <p:spPr/>
        <p:txBody>
          <a:bodyPr/>
          <a:lstStyle/>
          <a:p>
            <a:fld id="{641B8C0A-CE2D-4135-B6D2-9476D2339AB8}" type="slidenum">
              <a:rPr lang="fr-FR" smtClean="0"/>
              <a:t>‹#›</a:t>
            </a:fld>
            <a:endParaRPr lang="fr-FR"/>
          </a:p>
        </p:txBody>
      </p:sp>
    </p:spTree>
    <p:extLst>
      <p:ext uri="{BB962C8B-B14F-4D97-AF65-F5344CB8AC3E}">
        <p14:creationId xmlns:p14="http://schemas.microsoft.com/office/powerpoint/2010/main" val="493560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Logo Slide">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36403" y="2169047"/>
            <a:ext cx="2520000" cy="2494674"/>
          </a:xfrm>
          <a:prstGeom prst="rect">
            <a:avLst/>
          </a:prstGeom>
        </p:spPr>
      </p:pic>
    </p:spTree>
    <p:extLst>
      <p:ext uri="{BB962C8B-B14F-4D97-AF65-F5344CB8AC3E}">
        <p14:creationId xmlns:p14="http://schemas.microsoft.com/office/powerpoint/2010/main" val="2522235308"/>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2F8F7083-D188-D543-8008-F25F138E955C}"/>
              </a:ext>
            </a:extLst>
          </p:cNvPr>
          <p:cNvSpPr>
            <a:spLocks noGrp="1"/>
          </p:cNvSpPr>
          <p:nvPr>
            <p:ph type="dt" sz="half" idx="10"/>
          </p:nvPr>
        </p:nvSpPr>
        <p:spPr/>
        <p:txBody>
          <a:bodyPr/>
          <a:lstStyle/>
          <a:p>
            <a:r>
              <a:rPr lang="en-US"/>
              <a:t>Paris, 5 juillet 2023</a:t>
            </a:r>
            <a:endParaRPr lang="fr-FR"/>
          </a:p>
        </p:txBody>
      </p:sp>
      <p:sp>
        <p:nvSpPr>
          <p:cNvPr id="7" name="Footer Placeholder 6">
            <a:extLst>
              <a:ext uri="{FF2B5EF4-FFF2-40B4-BE49-F238E27FC236}">
                <a16:creationId xmlns:a16="http://schemas.microsoft.com/office/drawing/2014/main" id="{DA980EB7-C2CB-9D4D-8C5E-3EB093178EB7}"/>
              </a:ext>
            </a:extLst>
          </p:cNvPr>
          <p:cNvSpPr>
            <a:spLocks noGrp="1"/>
          </p:cNvSpPr>
          <p:nvPr>
            <p:ph type="ftr" sz="quarter" idx="11"/>
          </p:nvPr>
        </p:nvSpPr>
        <p:spPr/>
        <p:txBody>
          <a:bodyPr/>
          <a:lstStyle/>
          <a:p>
            <a:r>
              <a:rPr lang="fr-FR"/>
              <a:t>Congrès Général de la Société Française de Physique (150 ans)          Malika Meddahi</a:t>
            </a:r>
          </a:p>
        </p:txBody>
      </p:sp>
      <p:sp>
        <p:nvSpPr>
          <p:cNvPr id="8" name="Slide Number Placeholder 7">
            <a:extLst>
              <a:ext uri="{FF2B5EF4-FFF2-40B4-BE49-F238E27FC236}">
                <a16:creationId xmlns:a16="http://schemas.microsoft.com/office/drawing/2014/main" id="{2F74050C-1801-2345-9DC3-F06B163A28D3}"/>
              </a:ext>
            </a:extLst>
          </p:cNvPr>
          <p:cNvSpPr>
            <a:spLocks noGrp="1"/>
          </p:cNvSpPr>
          <p:nvPr>
            <p:ph type="sldNum" sz="quarter" idx="12"/>
          </p:nvPr>
        </p:nvSpPr>
        <p:spPr/>
        <p:txBody>
          <a:bodyPr/>
          <a:lstStyle/>
          <a:p>
            <a:fld id="{641B8C0A-CE2D-4135-B6D2-9476D2339AB8}" type="slidenum">
              <a:rPr lang="fr-FR" smtClean="0"/>
              <a:t>‹#›</a:t>
            </a:fld>
            <a:endParaRPr lang="fr-FR"/>
          </a:p>
        </p:txBody>
      </p:sp>
    </p:spTree>
    <p:extLst>
      <p:ext uri="{BB962C8B-B14F-4D97-AF65-F5344CB8AC3E}">
        <p14:creationId xmlns:p14="http://schemas.microsoft.com/office/powerpoint/2010/main" val="14293198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F763763-5414-8544-AF6D-F8D5C9B1117C}"/>
              </a:ext>
            </a:extLst>
          </p:cNvPr>
          <p:cNvSpPr>
            <a:spLocks noGrp="1"/>
          </p:cNvSpPr>
          <p:nvPr>
            <p:ph type="dt" sz="half" idx="10"/>
          </p:nvPr>
        </p:nvSpPr>
        <p:spPr/>
        <p:txBody>
          <a:bodyPr/>
          <a:lstStyle/>
          <a:p>
            <a:r>
              <a:rPr lang="en-US"/>
              <a:t>Paris, 5 juillet 2023</a:t>
            </a:r>
            <a:endParaRPr lang="fr-FR"/>
          </a:p>
        </p:txBody>
      </p:sp>
      <p:sp>
        <p:nvSpPr>
          <p:cNvPr id="6" name="Footer Placeholder 5">
            <a:extLst>
              <a:ext uri="{FF2B5EF4-FFF2-40B4-BE49-F238E27FC236}">
                <a16:creationId xmlns:a16="http://schemas.microsoft.com/office/drawing/2014/main" id="{7618A5D0-906E-0046-B0F3-96283308CD40}"/>
              </a:ext>
            </a:extLst>
          </p:cNvPr>
          <p:cNvSpPr>
            <a:spLocks noGrp="1"/>
          </p:cNvSpPr>
          <p:nvPr>
            <p:ph type="ftr" sz="quarter" idx="11"/>
          </p:nvPr>
        </p:nvSpPr>
        <p:spPr/>
        <p:txBody>
          <a:bodyPr/>
          <a:lstStyle/>
          <a:p>
            <a:r>
              <a:rPr lang="fr-FR"/>
              <a:t>Congrès Général de la Société Française de Physique (150 ans)          Malika Meddahi</a:t>
            </a:r>
          </a:p>
        </p:txBody>
      </p:sp>
      <p:sp>
        <p:nvSpPr>
          <p:cNvPr id="7" name="Slide Number Placeholder 6">
            <a:extLst>
              <a:ext uri="{FF2B5EF4-FFF2-40B4-BE49-F238E27FC236}">
                <a16:creationId xmlns:a16="http://schemas.microsoft.com/office/drawing/2014/main" id="{414B140E-F283-BD43-9D8C-905BDA421CF5}"/>
              </a:ext>
            </a:extLst>
          </p:cNvPr>
          <p:cNvSpPr>
            <a:spLocks noGrp="1"/>
          </p:cNvSpPr>
          <p:nvPr>
            <p:ph type="sldNum" sz="quarter" idx="12"/>
          </p:nvPr>
        </p:nvSpPr>
        <p:spPr/>
        <p:txBody>
          <a:bodyPr/>
          <a:lstStyle/>
          <a:p>
            <a:fld id="{641B8C0A-CE2D-4135-B6D2-9476D2339AB8}" type="slidenum">
              <a:rPr lang="fr-FR" smtClean="0"/>
              <a:t>‹#›</a:t>
            </a:fld>
            <a:endParaRPr lang="fr-FR"/>
          </a:p>
        </p:txBody>
      </p:sp>
    </p:spTree>
    <p:extLst>
      <p:ext uri="{BB962C8B-B14F-4D97-AF65-F5344CB8AC3E}">
        <p14:creationId xmlns:p14="http://schemas.microsoft.com/office/powerpoint/2010/main" val="39644427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Last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5196E8-CA32-8449-8B2F-F83D475BC17D}"/>
              </a:ext>
            </a:extLst>
          </p:cNvPr>
          <p:cNvPicPr>
            <a:picLocks noChangeAspect="1"/>
          </p:cNvPicPr>
          <p:nvPr/>
        </p:nvPicPr>
        <p:blipFill>
          <a:blip r:embed="rId2"/>
          <a:stretch>
            <a:fillRect/>
          </a:stretch>
        </p:blipFill>
        <p:spPr>
          <a:xfrm>
            <a:off x="5231904" y="2244864"/>
            <a:ext cx="1728192" cy="1728192"/>
          </a:xfrm>
          <a:prstGeom prst="rect">
            <a:avLst/>
          </a:prstGeom>
        </p:spPr>
      </p:pic>
    </p:spTree>
    <p:extLst>
      <p:ext uri="{BB962C8B-B14F-4D97-AF65-F5344CB8AC3E}">
        <p14:creationId xmlns:p14="http://schemas.microsoft.com/office/powerpoint/2010/main" val="40771651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324000" indent="-324000">
              <a:buFont typeface="Arial" charset="0"/>
              <a:buChar char="•"/>
              <a:tabLst/>
              <a:defRPr sz="1800">
                <a:solidFill>
                  <a:schemeClr val="tx2"/>
                </a:solidFill>
              </a:defRPr>
            </a:lvl2pPr>
            <a:lvl3pPr marL="648000" indent="-324000">
              <a:buSzPct val="100000"/>
              <a:buFont typeface="Arial" panose="020B0604020202020204" pitchFamily="34" charset="0"/>
              <a:buChar char="•"/>
              <a:tabLst/>
              <a:defRPr>
                <a:solidFill>
                  <a:schemeClr val="tx2"/>
                </a:solidFill>
              </a:defRPr>
            </a:lvl3pPr>
            <a:lvl4pPr marL="972000" indent="-324000">
              <a:buSzPct val="100000"/>
              <a:buFont typeface="Arial" charset="0"/>
              <a:buChar char="•"/>
              <a:tabLst/>
              <a:defRPr>
                <a:solidFill>
                  <a:schemeClr val="tx2"/>
                </a:solidFill>
              </a:defRPr>
            </a:lvl4pPr>
            <a:lvl5pPr marL="2057400" indent="-22860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US"/>
              <a:t>Paris, 5 juillet 2023</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lvl1pPr>
              <a:defRPr/>
            </a:lvl1pPr>
          </a:lstStyle>
          <a:p>
            <a:r>
              <a:rPr lang="fr-FR"/>
              <a:t>Congrès Général de la Société Française de Physique (150 ans)          Malika Meddahi</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2716879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Picture horizontal full and text">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en-US"/>
              <a:t>Paris, 5 juillet 2023</a:t>
            </a:r>
            <a:endParaRPr lang="fr-FR"/>
          </a:p>
        </p:txBody>
      </p:sp>
      <p:sp>
        <p:nvSpPr>
          <p:cNvPr id="5" name="Espace réservé du pied de page 4"/>
          <p:cNvSpPr>
            <a:spLocks noGrp="1"/>
          </p:cNvSpPr>
          <p:nvPr>
            <p:ph type="ftr" sz="quarter" idx="11"/>
          </p:nvPr>
        </p:nvSpPr>
        <p:spPr/>
        <p:txBody>
          <a:bodyPr/>
          <a:lstStyle/>
          <a:p>
            <a:r>
              <a:rPr lang="fr-FR"/>
              <a:t>Congrès Général de la Société Française de Physique (150 ans)          Malika Meddahi</a:t>
            </a: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4800" y="1173600"/>
            <a:ext cx="10800000" cy="1116849"/>
          </a:xfrm>
        </p:spPr>
        <p:txBody>
          <a:bodyPr/>
          <a:lstStyle/>
          <a:p>
            <a:r>
              <a:rPr lang="fr-FR" dirty="0"/>
              <a:t>Cliquez et modifiez le titre</a:t>
            </a:r>
          </a:p>
        </p:txBody>
      </p:sp>
      <p:sp>
        <p:nvSpPr>
          <p:cNvPr id="12" name="Espace réservé pour une image  8"/>
          <p:cNvSpPr>
            <a:spLocks noGrp="1"/>
          </p:cNvSpPr>
          <p:nvPr>
            <p:ph type="pic" sz="quarter" idx="13"/>
          </p:nvPr>
        </p:nvSpPr>
        <p:spPr>
          <a:xfrm>
            <a:off x="0" y="2394940"/>
            <a:ext cx="12192000" cy="2494871"/>
          </a:xfrm>
          <a:pattFill prst="smCheck">
            <a:fgClr>
              <a:schemeClr val="bg2"/>
            </a:fgClr>
            <a:bgClr>
              <a:schemeClr val="bg1"/>
            </a:bgClr>
          </a:pattFill>
        </p:spPr>
        <p:txBody>
          <a:bodyPr anchor="ctr" anchorCtr="0"/>
          <a:lstStyle>
            <a:lvl1pPr algn="ctr">
              <a:defRPr/>
            </a:lvl1pPr>
          </a:lstStyle>
          <a:p>
            <a:r>
              <a:rPr lang="fr-FR" dirty="0"/>
              <a:t>Faire glisser l'image vers l'espace réservé ou cliquer sur l'icône pour l'ajouter</a:t>
            </a:r>
          </a:p>
        </p:txBody>
      </p:sp>
      <p:sp>
        <p:nvSpPr>
          <p:cNvPr id="8" name="Text Placeholder 5">
            <a:extLst>
              <a:ext uri="{FF2B5EF4-FFF2-40B4-BE49-F238E27FC236}">
                <a16:creationId xmlns:a16="http://schemas.microsoft.com/office/drawing/2014/main" id="{09F7D82C-FF57-0141-BFDD-AE9CB1A13774}"/>
              </a:ext>
            </a:extLst>
          </p:cNvPr>
          <p:cNvSpPr>
            <a:spLocks noGrp="1"/>
          </p:cNvSpPr>
          <p:nvPr>
            <p:ph type="body" sz="quarter" idx="14"/>
          </p:nvPr>
        </p:nvSpPr>
        <p:spPr bwMode="auto">
          <a:xfrm>
            <a:off x="695999" y="4720854"/>
            <a:ext cx="3416525" cy="1560510"/>
          </a:xfrm>
          <a:solidFill>
            <a:schemeClr val="tx1"/>
          </a:solidFill>
        </p:spPr>
        <p:txBody>
          <a:bodyPr lIns="72000"/>
          <a:lstStyle>
            <a:lvl1pPr algn="ctr">
              <a:defRPr sz="2100">
                <a:solidFill>
                  <a:schemeClr val="bg1"/>
                </a:solidFill>
              </a:defRPr>
            </a:lvl1pPr>
            <a:lvl2pPr>
              <a:defRPr sz="1800">
                <a:solidFill>
                  <a:schemeClr val="bg1"/>
                </a:solidFill>
              </a:defRPr>
            </a:lvl2pPr>
            <a:lvl3pPr>
              <a:defRPr sz="1800">
                <a:solidFill>
                  <a:schemeClr val="bg1"/>
                </a:solidFill>
              </a:defRPr>
            </a:lvl3pPr>
          </a:lstStyle>
          <a:p>
            <a:pPr lvl="0">
              <a:defRPr/>
            </a:pPr>
            <a:r>
              <a:rPr lang="en-US" dirty="0"/>
              <a:t>Edit Master text styles</a:t>
            </a:r>
          </a:p>
        </p:txBody>
      </p:sp>
      <p:sp>
        <p:nvSpPr>
          <p:cNvPr id="9" name="Text Placeholder 5">
            <a:extLst>
              <a:ext uri="{FF2B5EF4-FFF2-40B4-BE49-F238E27FC236}">
                <a16:creationId xmlns:a16="http://schemas.microsoft.com/office/drawing/2014/main" id="{20783717-29E0-094A-AD75-0A5369D1D891}"/>
              </a:ext>
            </a:extLst>
          </p:cNvPr>
          <p:cNvSpPr>
            <a:spLocks noGrp="1"/>
          </p:cNvSpPr>
          <p:nvPr>
            <p:ph type="body" sz="quarter" idx="15"/>
          </p:nvPr>
        </p:nvSpPr>
        <p:spPr bwMode="auto">
          <a:xfrm>
            <a:off x="4409907" y="4720853"/>
            <a:ext cx="3377036" cy="1560511"/>
          </a:xfrm>
          <a:solidFill>
            <a:schemeClr val="tx1"/>
          </a:solidFill>
        </p:spPr>
        <p:txBody>
          <a:bodyPr lIns="72000" anchor="ctr" anchorCtr="0"/>
          <a:lstStyle>
            <a:lvl1pPr algn="ctr">
              <a:defRPr sz="2100">
                <a:solidFill>
                  <a:schemeClr val="bg1"/>
                </a:solidFill>
              </a:defRPr>
            </a:lvl1pPr>
            <a:lvl2pPr>
              <a:defRPr sz="1800">
                <a:solidFill>
                  <a:schemeClr val="bg1"/>
                </a:solidFill>
              </a:defRPr>
            </a:lvl2pPr>
            <a:lvl3pPr>
              <a:defRPr sz="1800">
                <a:solidFill>
                  <a:schemeClr val="bg1"/>
                </a:solidFill>
              </a:defRPr>
            </a:lvl3pPr>
          </a:lstStyle>
          <a:p>
            <a:pPr lvl="0">
              <a:defRPr/>
            </a:pPr>
            <a:r>
              <a:rPr lang="en-US" dirty="0"/>
              <a:t>Edit Master text styles</a:t>
            </a:r>
          </a:p>
        </p:txBody>
      </p:sp>
      <p:sp>
        <p:nvSpPr>
          <p:cNvPr id="10" name="Text Placeholder 5">
            <a:extLst>
              <a:ext uri="{FF2B5EF4-FFF2-40B4-BE49-F238E27FC236}">
                <a16:creationId xmlns:a16="http://schemas.microsoft.com/office/drawing/2014/main" id="{93A3DE1A-904A-5741-98C7-22C9070CBF44}"/>
              </a:ext>
            </a:extLst>
          </p:cNvPr>
          <p:cNvSpPr>
            <a:spLocks noGrp="1"/>
          </p:cNvSpPr>
          <p:nvPr>
            <p:ph type="body" sz="quarter" idx="19"/>
          </p:nvPr>
        </p:nvSpPr>
        <p:spPr bwMode="auto">
          <a:xfrm>
            <a:off x="8084326" y="4720854"/>
            <a:ext cx="3411672" cy="1560510"/>
          </a:xfrm>
          <a:solidFill>
            <a:schemeClr val="tx1"/>
          </a:solidFill>
        </p:spPr>
        <p:txBody>
          <a:bodyPr lIns="72000" anchor="ctr" anchorCtr="0"/>
          <a:lstStyle>
            <a:lvl1pPr algn="ctr">
              <a:defRPr sz="2100">
                <a:solidFill>
                  <a:schemeClr val="bg1"/>
                </a:solidFill>
              </a:defRPr>
            </a:lvl1pPr>
            <a:lvl2pPr algn="ctr">
              <a:defRPr sz="1800">
                <a:solidFill>
                  <a:schemeClr val="bg1"/>
                </a:solidFill>
              </a:defRPr>
            </a:lvl2pPr>
            <a:lvl3pPr algn="ctr">
              <a:defRPr sz="1800">
                <a:solidFill>
                  <a:schemeClr val="bg1"/>
                </a:solidFill>
              </a:defRPr>
            </a:lvl3pPr>
          </a:lstStyle>
          <a:p>
            <a:pPr lvl="0">
              <a:defRPr/>
            </a:pPr>
            <a:r>
              <a:rPr lang="en-US" dirty="0"/>
              <a:t>Edit Master text styles</a:t>
            </a:r>
          </a:p>
        </p:txBody>
      </p:sp>
    </p:spTree>
    <p:extLst>
      <p:ext uri="{BB962C8B-B14F-4D97-AF65-F5344CB8AC3E}">
        <p14:creationId xmlns:p14="http://schemas.microsoft.com/office/powerpoint/2010/main" val="39498781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1 horizontal photo">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en-US"/>
              <a:t>Paris, 5 juillet 2023</a:t>
            </a:r>
            <a:endParaRPr lang="fr-FR"/>
          </a:p>
        </p:txBody>
      </p:sp>
      <p:sp>
        <p:nvSpPr>
          <p:cNvPr id="5" name="Espace réservé du pied de page 4"/>
          <p:cNvSpPr>
            <a:spLocks noGrp="1"/>
          </p:cNvSpPr>
          <p:nvPr>
            <p:ph type="ftr" sz="quarter" idx="11"/>
          </p:nvPr>
        </p:nvSpPr>
        <p:spPr/>
        <p:txBody>
          <a:bodyPr/>
          <a:lstStyle/>
          <a:p>
            <a:r>
              <a:rPr lang="fr-FR"/>
              <a:t>Congrès Général de la Société Française de Physique (150 ans)          Malika Meddahi</a:t>
            </a: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465591"/>
            <a:ext cx="10800000" cy="1116849"/>
          </a:xfrm>
        </p:spPr>
        <p:txBody>
          <a:bodyPr/>
          <a:lstStyle/>
          <a:p>
            <a:r>
              <a:rPr lang="fr-FR"/>
              <a:t>Cliquez et modifiez le titre</a:t>
            </a:r>
          </a:p>
        </p:txBody>
      </p:sp>
      <p:sp>
        <p:nvSpPr>
          <p:cNvPr id="12" name="Espace réservé pour une image  8"/>
          <p:cNvSpPr>
            <a:spLocks noGrp="1"/>
          </p:cNvSpPr>
          <p:nvPr>
            <p:ph type="pic" sz="quarter" idx="13"/>
          </p:nvPr>
        </p:nvSpPr>
        <p:spPr>
          <a:xfrm>
            <a:off x="695999" y="2690036"/>
            <a:ext cx="10799999" cy="2494871"/>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Tree>
    <p:extLst>
      <p:ext uri="{BB962C8B-B14F-4D97-AF65-F5344CB8AC3E}">
        <p14:creationId xmlns:p14="http://schemas.microsoft.com/office/powerpoint/2010/main" val="24994797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Deux contenu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sz="half"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55668446"/>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504"/>
              </a:spcBef>
              <a:defRPr sz="1517" b="1"/>
            </a:lvl1pPr>
            <a:lvl2pPr marL="511945" indent="0">
              <a:buNone/>
              <a:tabLst>
                <a:tab pos="4285706" algn="r"/>
              </a:tabLst>
              <a:defRPr/>
            </a:lvl2pPr>
            <a:lvl3pPr marL="1214039" indent="0">
              <a:buFont typeface="Arial" panose="020B0604020202020204" pitchFamily="34" charset="0"/>
              <a:buNone/>
              <a:tabLst>
                <a:tab pos="4285706" algn="r"/>
              </a:tabLst>
              <a:defRPr/>
            </a:lvl3pPr>
            <a:lvl4pPr marL="1214039" indent="0">
              <a:buFont typeface="Arial" panose="020B0604020202020204" pitchFamily="34" charset="0"/>
              <a:buNone/>
              <a:tabLst>
                <a:tab pos="4285706" algn="r"/>
              </a:tabLst>
              <a:defRPr/>
            </a:lvl4pPr>
            <a:lvl5pPr marL="1214039" indent="0">
              <a:buFont typeface="Arial" panose="020B0604020202020204" pitchFamily="34" charset="0"/>
              <a:buNone/>
              <a:tabLst>
                <a:tab pos="4285706"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504"/>
              </a:spcBef>
              <a:defRPr sz="1517" b="1"/>
            </a:lvl1pPr>
            <a:lvl2pPr marL="511945" indent="0">
              <a:buNone/>
              <a:tabLst>
                <a:tab pos="4285706" algn="r"/>
              </a:tabLst>
              <a:defRPr/>
            </a:lvl2pPr>
            <a:lvl3pPr marL="1214039" indent="0">
              <a:buFont typeface="Arial" panose="020B0604020202020204" pitchFamily="34" charset="0"/>
              <a:buNone/>
              <a:tabLst>
                <a:tab pos="4285706" algn="r"/>
              </a:tabLst>
              <a:defRPr/>
            </a:lvl3pPr>
            <a:lvl4pPr marL="1214039" indent="0">
              <a:buFont typeface="Arial" panose="020B0604020202020204" pitchFamily="34" charset="0"/>
              <a:buNone/>
              <a:tabLst>
                <a:tab pos="4285706" algn="r"/>
              </a:tabLst>
              <a:defRPr/>
            </a:lvl4pPr>
            <a:lvl5pPr marL="1214039" indent="0">
              <a:buFont typeface="Arial" panose="020B0604020202020204" pitchFamily="34" charset="0"/>
              <a:buNone/>
              <a:tabLst>
                <a:tab pos="4285706"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el 3">
            <a:extLst>
              <a:ext uri="{FF2B5EF4-FFF2-40B4-BE49-F238E27FC236}">
                <a16:creationId xmlns:a16="http://schemas.microsoft.com/office/drawing/2014/main" id="{24C33D56-EDA7-4D6B-80CE-52842ECCEC5A}"/>
              </a:ext>
            </a:extLst>
          </p:cNvPr>
          <p:cNvSpPr>
            <a:spLocks noGrp="1"/>
          </p:cNvSpPr>
          <p:nvPr>
            <p:ph type="title" hasCustomPrompt="1"/>
          </p:nvPr>
        </p:nvSpPr>
        <p:spPr>
          <a:xfrm>
            <a:off x="590400" y="770400"/>
            <a:ext cx="11017801" cy="1072088"/>
          </a:xfrm>
          <a:prstGeom prst="rect">
            <a:avLst/>
          </a:prstGeom>
        </p:spPr>
        <p:txBody>
          <a:bodyPr/>
          <a:lstStyle>
            <a:lvl1pPr>
              <a:defRPr/>
            </a:lvl1pPr>
          </a:lstStyle>
          <a:p>
            <a:r>
              <a:rPr lang="en-US" noProof="0" dirty="0"/>
              <a:t>Add Title</a:t>
            </a:r>
          </a:p>
        </p:txBody>
      </p:sp>
    </p:spTree>
    <p:extLst>
      <p:ext uri="{BB962C8B-B14F-4D97-AF65-F5344CB8AC3E}">
        <p14:creationId xmlns:p14="http://schemas.microsoft.com/office/powerpoint/2010/main" val="11637322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1_Table of content">
    <p:spTree>
      <p:nvGrpSpPr>
        <p:cNvPr id="1" name=""/>
        <p:cNvGrpSpPr/>
        <p:nvPr/>
      </p:nvGrpSpPr>
      <p:grpSpPr>
        <a:xfrm>
          <a:off x="0" y="0"/>
          <a:ext cx="0" cy="0"/>
          <a:chOff x="0" y="0"/>
          <a:chExt cx="0" cy="0"/>
        </a:xfrm>
      </p:grpSpPr>
      <p:sp>
        <p:nvSpPr>
          <p:cNvPr id="140" name="Body Level One…"/>
          <p:cNvSpPr txBox="1">
            <a:spLocks noGrp="1"/>
          </p:cNvSpPr>
          <p:nvPr>
            <p:ph type="body" sz="half" idx="1" hasCustomPrompt="1"/>
          </p:nvPr>
        </p:nvSpPr>
        <p:spPr>
          <a:xfrm>
            <a:off x="590399" y="1872000"/>
            <a:ext cx="5364002" cy="4118402"/>
          </a:xfrm>
          <a:prstGeom prst="rect">
            <a:avLst/>
          </a:prstGeom>
        </p:spPr>
        <p:txBody>
          <a:bodyPr/>
          <a:lstStyle>
            <a:lvl1pPr>
              <a:spcBef>
                <a:spcPts val="1500"/>
              </a:spcBef>
              <a:defRPr sz="1500">
                <a:latin typeface="Avenir Heavy"/>
                <a:ea typeface="Avenir Heavy"/>
                <a:cs typeface="Avenir Heavy"/>
                <a:sym typeface="Avenir Heavy"/>
              </a:defRPr>
            </a:lvl1pPr>
            <a:lvl2pPr marL="0" indent="0">
              <a:spcBef>
                <a:spcPts val="1500"/>
              </a:spcBef>
              <a:buSzTx/>
              <a:buNone/>
              <a:defRPr sz="1500">
                <a:latin typeface="Avenir Heavy"/>
                <a:ea typeface="Avenir Heavy"/>
                <a:cs typeface="Avenir Heavy"/>
                <a:sym typeface="Avenir Heavy"/>
              </a:defRPr>
            </a:lvl2pPr>
            <a:lvl3pPr marL="0" indent="0">
              <a:spcBef>
                <a:spcPts val="1500"/>
              </a:spcBef>
              <a:buSzTx/>
              <a:buNone/>
              <a:defRPr sz="1500">
                <a:latin typeface="Avenir Heavy"/>
                <a:ea typeface="Avenir Heavy"/>
                <a:cs typeface="Avenir Heavy"/>
                <a:sym typeface="Avenir Heavy"/>
              </a:defRPr>
            </a:lvl3pPr>
            <a:lvl4pPr marL="0" indent="0">
              <a:spcBef>
                <a:spcPts val="1500"/>
              </a:spcBef>
              <a:buSzTx/>
              <a:buNone/>
              <a:defRPr sz="1500">
                <a:latin typeface="Avenir Heavy"/>
                <a:ea typeface="Avenir Heavy"/>
                <a:cs typeface="Avenir Heavy"/>
                <a:sym typeface="Avenir Heavy"/>
              </a:defRPr>
            </a:lvl4pPr>
            <a:lvl5pPr marL="0" indent="0">
              <a:spcBef>
                <a:spcPts val="1500"/>
              </a:spcBef>
              <a:buSzTx/>
              <a:buNone/>
              <a:defRPr sz="1500">
                <a:latin typeface="Avenir Heavy"/>
                <a:ea typeface="Avenir Heavy"/>
                <a:cs typeface="Avenir Heavy"/>
                <a:sym typeface="Avenir Heavy"/>
              </a:defRPr>
            </a:lvl5pPr>
          </a:lstStyle>
          <a:p>
            <a:r>
              <a:t>Chapter Title</a:t>
            </a:r>
          </a:p>
          <a:p>
            <a:pPr lvl="1"/>
            <a:endParaRPr/>
          </a:p>
          <a:p>
            <a:pPr lvl="2"/>
            <a:endParaRPr/>
          </a:p>
          <a:p>
            <a:pPr lvl="3"/>
            <a:endParaRPr/>
          </a:p>
          <a:p>
            <a:pPr lvl="4"/>
            <a:endParaRPr/>
          </a:p>
        </p:txBody>
      </p:sp>
      <p:sp>
        <p:nvSpPr>
          <p:cNvPr id="141" name="Textplatzhalter 8"/>
          <p:cNvSpPr>
            <a:spLocks noGrp="1"/>
          </p:cNvSpPr>
          <p:nvPr>
            <p:ph type="body" sz="half" idx="21" hasCustomPrompt="1"/>
          </p:nvPr>
        </p:nvSpPr>
        <p:spPr>
          <a:xfrm>
            <a:off x="6249600" y="1872000"/>
            <a:ext cx="5364002" cy="4118402"/>
          </a:xfrm>
          <a:prstGeom prst="rect">
            <a:avLst/>
          </a:prstGeom>
        </p:spPr>
        <p:txBody>
          <a:bodyPr/>
          <a:lstStyle>
            <a:lvl1pPr>
              <a:spcBef>
                <a:spcPts val="1500"/>
              </a:spcBef>
              <a:defRPr sz="1500">
                <a:latin typeface="Avenir Heavy"/>
                <a:ea typeface="Avenir Heavy"/>
                <a:cs typeface="Avenir Heavy"/>
                <a:sym typeface="Avenir Heavy"/>
              </a:defRPr>
            </a:lvl1pPr>
          </a:lstStyle>
          <a:p>
            <a:r>
              <a:t>Chapter Title
Subchapter Level 1	1
Subchapter Level 2	1
Subchapter Level 2	1
Subchapter Level 2	1</a:t>
            </a:r>
          </a:p>
        </p:txBody>
      </p:sp>
      <p:sp>
        <p:nvSpPr>
          <p:cNvPr id="142" name="Add Title"/>
          <p:cNvSpPr txBox="1">
            <a:spLocks noGrp="1"/>
          </p:cNvSpPr>
          <p:nvPr>
            <p:ph type="title" hasCustomPrompt="1"/>
          </p:nvPr>
        </p:nvSpPr>
        <p:spPr>
          <a:xfrm>
            <a:off x="590399" y="770400"/>
            <a:ext cx="11017802" cy="1072088"/>
          </a:xfrm>
          <a:prstGeom prst="rect">
            <a:avLst/>
          </a:prstGeom>
        </p:spPr>
        <p:txBody>
          <a:bodyPr/>
          <a:lstStyle/>
          <a:p>
            <a:r>
              <a:t>Add Title</a:t>
            </a:r>
          </a:p>
        </p:txBody>
      </p:sp>
      <p:sp>
        <p:nvSpPr>
          <p:cNvPr id="1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36000585"/>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Text + Image">
  <p:cSld name="Title + Text + Image">
    <p:spTree>
      <p:nvGrpSpPr>
        <p:cNvPr id="1" name="Shape 17"/>
        <p:cNvGrpSpPr/>
        <p:nvPr/>
      </p:nvGrpSpPr>
      <p:grpSpPr>
        <a:xfrm>
          <a:off x="0" y="0"/>
          <a:ext cx="0" cy="0"/>
          <a:chOff x="0" y="0"/>
          <a:chExt cx="0" cy="0"/>
        </a:xfrm>
      </p:grpSpPr>
      <p:sp>
        <p:nvSpPr>
          <p:cNvPr id="18" name="Google Shape;18;p9"/>
          <p:cNvSpPr txBox="1">
            <a:spLocks noGrp="1"/>
          </p:cNvSpPr>
          <p:nvPr>
            <p:ph type="sldNum" idx="12"/>
          </p:nvPr>
        </p:nvSpPr>
        <p:spPr>
          <a:xfrm>
            <a:off x="11660400" y="69892"/>
            <a:ext cx="385972" cy="226761"/>
          </a:xfrm>
          <a:prstGeom prst="rect">
            <a:avLst/>
          </a:prstGeom>
          <a:noFill/>
          <a:ln>
            <a:noFill/>
          </a:ln>
        </p:spPr>
        <p:txBody>
          <a:bodyPr spcFirstLastPara="1" wrap="square" lIns="91425" tIns="45700" rIns="91425" bIns="45700" anchor="ctr" anchorCtr="0">
            <a:noAutofit/>
          </a:bodyPr>
          <a:lstStyle>
            <a:lvl1pPr marL="0" lvl="0" indent="0" algn="r">
              <a:lnSpc>
                <a:spcPct val="220000"/>
              </a:lnSpc>
              <a:spcBef>
                <a:spcPts val="0"/>
              </a:spcBef>
              <a:buNone/>
              <a:defRPr/>
            </a:lvl1pPr>
            <a:lvl2pPr marL="0" lvl="1" indent="0" algn="r">
              <a:lnSpc>
                <a:spcPct val="220000"/>
              </a:lnSpc>
              <a:spcBef>
                <a:spcPts val="0"/>
              </a:spcBef>
              <a:buNone/>
              <a:defRPr/>
            </a:lvl2pPr>
            <a:lvl3pPr marL="0" lvl="2" indent="0" algn="r">
              <a:lnSpc>
                <a:spcPct val="220000"/>
              </a:lnSpc>
              <a:spcBef>
                <a:spcPts val="0"/>
              </a:spcBef>
              <a:buNone/>
              <a:defRPr/>
            </a:lvl3pPr>
            <a:lvl4pPr marL="0" lvl="3" indent="0" algn="r">
              <a:lnSpc>
                <a:spcPct val="220000"/>
              </a:lnSpc>
              <a:spcBef>
                <a:spcPts val="0"/>
              </a:spcBef>
              <a:buNone/>
              <a:defRPr/>
            </a:lvl4pPr>
            <a:lvl5pPr marL="0" lvl="4" indent="0" algn="r">
              <a:lnSpc>
                <a:spcPct val="220000"/>
              </a:lnSpc>
              <a:spcBef>
                <a:spcPts val="0"/>
              </a:spcBef>
              <a:buNone/>
              <a:defRPr/>
            </a:lvl5pPr>
            <a:lvl6pPr marL="0" lvl="5" indent="0" algn="r">
              <a:lnSpc>
                <a:spcPct val="220000"/>
              </a:lnSpc>
              <a:spcBef>
                <a:spcPts val="0"/>
              </a:spcBef>
              <a:buNone/>
              <a:defRPr/>
            </a:lvl6pPr>
            <a:lvl7pPr marL="0" lvl="6" indent="0" algn="r">
              <a:lnSpc>
                <a:spcPct val="220000"/>
              </a:lnSpc>
              <a:spcBef>
                <a:spcPts val="0"/>
              </a:spcBef>
              <a:buNone/>
              <a:defRPr/>
            </a:lvl7pPr>
            <a:lvl8pPr marL="0" lvl="7" indent="0" algn="r">
              <a:lnSpc>
                <a:spcPct val="220000"/>
              </a:lnSpc>
              <a:spcBef>
                <a:spcPts val="0"/>
              </a:spcBef>
              <a:buNone/>
              <a:defRPr/>
            </a:lvl8pPr>
            <a:lvl9pPr marL="0" lvl="8" indent="0" algn="r">
              <a:lnSpc>
                <a:spcPct val="220000"/>
              </a:lnSpc>
              <a:spcBef>
                <a:spcPts val="0"/>
              </a:spcBef>
              <a:buNone/>
              <a:defRPr/>
            </a:lvl9pPr>
          </a:lstStyle>
          <a:p>
            <a:fld id="{00000000-1234-1234-1234-123412341234}" type="slidenum">
              <a:rPr lang="fr-CH" smtClean="0"/>
              <a:pPr/>
              <a:t>‹#›</a:t>
            </a:fld>
            <a:endParaRPr lang="fr-CH"/>
          </a:p>
        </p:txBody>
      </p:sp>
      <p:sp>
        <p:nvSpPr>
          <p:cNvPr id="19" name="Google Shape;19;p9"/>
          <p:cNvSpPr>
            <a:spLocks noGrp="1"/>
          </p:cNvSpPr>
          <p:nvPr>
            <p:ph type="pic" idx="2"/>
          </p:nvPr>
        </p:nvSpPr>
        <p:spPr>
          <a:xfrm>
            <a:off x="6287400" y="1904400"/>
            <a:ext cx="5272201" cy="3810855"/>
          </a:xfrm>
          <a:prstGeom prst="rect">
            <a:avLst/>
          </a:prstGeom>
          <a:noFill/>
          <a:ln>
            <a:noFill/>
          </a:ln>
        </p:spPr>
      </p:sp>
      <p:sp>
        <p:nvSpPr>
          <p:cNvPr id="20" name="Google Shape;20;p9"/>
          <p:cNvSpPr txBox="1">
            <a:spLocks noGrp="1"/>
          </p:cNvSpPr>
          <p:nvPr>
            <p:ph type="body" idx="1"/>
          </p:nvPr>
        </p:nvSpPr>
        <p:spPr>
          <a:xfrm>
            <a:off x="590400" y="1872798"/>
            <a:ext cx="5364000" cy="283411"/>
          </a:xfrm>
          <a:prstGeom prst="rect">
            <a:avLst/>
          </a:prstGeom>
          <a:noFill/>
          <a:ln>
            <a:noFill/>
          </a:ln>
        </p:spPr>
        <p:txBody>
          <a:bodyPr spcFirstLastPara="1" wrap="square" lIns="91425" tIns="45700" rIns="91425" bIns="45700" anchor="t" anchorCtr="0">
            <a:noAutofit/>
          </a:bodyPr>
          <a:lstStyle>
            <a:lvl1pPr marL="185760" lvl="0" indent="-92880" algn="l">
              <a:lnSpc>
                <a:spcPct val="102777"/>
              </a:lnSpc>
              <a:spcBef>
                <a:spcPts val="0"/>
              </a:spcBef>
              <a:spcAft>
                <a:spcPts val="0"/>
              </a:spcAft>
              <a:buClr>
                <a:schemeClr val="dk1"/>
              </a:buClr>
              <a:buSzPts val="3600"/>
              <a:buNone/>
              <a:defRPr sz="1463" b="1"/>
            </a:lvl1pPr>
            <a:lvl2pPr marL="371521" lvl="1" indent="-92880" algn="l">
              <a:lnSpc>
                <a:spcPct val="102777"/>
              </a:lnSpc>
              <a:spcBef>
                <a:spcPts val="0"/>
              </a:spcBef>
              <a:spcAft>
                <a:spcPts val="0"/>
              </a:spcAft>
              <a:buClr>
                <a:schemeClr val="dk1"/>
              </a:buClr>
              <a:buSzPts val="3600"/>
              <a:buFont typeface="Arial"/>
              <a:buNone/>
              <a:defRPr sz="1463" b="1"/>
            </a:lvl2pPr>
            <a:lvl3pPr marL="557281" lvl="2" indent="-92880" algn="l">
              <a:lnSpc>
                <a:spcPct val="102777"/>
              </a:lnSpc>
              <a:spcBef>
                <a:spcPts val="0"/>
              </a:spcBef>
              <a:spcAft>
                <a:spcPts val="0"/>
              </a:spcAft>
              <a:buClr>
                <a:schemeClr val="dk1"/>
              </a:buClr>
              <a:buSzPts val="4320"/>
              <a:buFont typeface="Arial"/>
              <a:buNone/>
              <a:defRPr sz="1463" b="1"/>
            </a:lvl3pPr>
            <a:lvl4pPr marL="743041" lvl="3" indent="-92880" algn="l">
              <a:lnSpc>
                <a:spcPct val="102777"/>
              </a:lnSpc>
              <a:spcBef>
                <a:spcPts val="0"/>
              </a:spcBef>
              <a:spcAft>
                <a:spcPts val="0"/>
              </a:spcAft>
              <a:buClr>
                <a:schemeClr val="dk1"/>
              </a:buClr>
              <a:buSzPts val="4320"/>
              <a:buFont typeface="Arial"/>
              <a:buNone/>
              <a:defRPr sz="1463" b="1"/>
            </a:lvl4pPr>
            <a:lvl5pPr marL="928802" lvl="4" indent="-92880" algn="l">
              <a:lnSpc>
                <a:spcPct val="102777"/>
              </a:lnSpc>
              <a:spcBef>
                <a:spcPts val="0"/>
              </a:spcBef>
              <a:spcAft>
                <a:spcPts val="0"/>
              </a:spcAft>
              <a:buClr>
                <a:schemeClr val="dk1"/>
              </a:buClr>
              <a:buSzPts val="4320"/>
              <a:buFont typeface="Arial"/>
              <a:buNone/>
              <a:defRPr sz="1463" b="1"/>
            </a:lvl5pPr>
            <a:lvl6pPr marL="1114562" lvl="5" indent="-139320" algn="l">
              <a:lnSpc>
                <a:spcPct val="90000"/>
              </a:lnSpc>
              <a:spcBef>
                <a:spcPts val="406"/>
              </a:spcBef>
              <a:spcAft>
                <a:spcPts val="0"/>
              </a:spcAft>
              <a:buClr>
                <a:schemeClr val="dk1"/>
              </a:buClr>
              <a:buSzPts val="1800"/>
              <a:buChar char="•"/>
              <a:defRPr/>
            </a:lvl6pPr>
            <a:lvl7pPr marL="1300323" lvl="6" indent="-139320" algn="l">
              <a:lnSpc>
                <a:spcPct val="90000"/>
              </a:lnSpc>
              <a:spcBef>
                <a:spcPts val="406"/>
              </a:spcBef>
              <a:spcAft>
                <a:spcPts val="0"/>
              </a:spcAft>
              <a:buClr>
                <a:schemeClr val="dk1"/>
              </a:buClr>
              <a:buSzPts val="1800"/>
              <a:buChar char="•"/>
              <a:defRPr/>
            </a:lvl7pPr>
            <a:lvl8pPr marL="1486083" lvl="7" indent="-139320" algn="l">
              <a:lnSpc>
                <a:spcPct val="90000"/>
              </a:lnSpc>
              <a:spcBef>
                <a:spcPts val="406"/>
              </a:spcBef>
              <a:spcAft>
                <a:spcPts val="0"/>
              </a:spcAft>
              <a:buClr>
                <a:schemeClr val="dk1"/>
              </a:buClr>
              <a:buSzPts val="1800"/>
              <a:buChar char="•"/>
              <a:defRPr/>
            </a:lvl8pPr>
            <a:lvl9pPr marL="1671843" lvl="8" indent="-139320" algn="l">
              <a:lnSpc>
                <a:spcPct val="90000"/>
              </a:lnSpc>
              <a:spcBef>
                <a:spcPts val="406"/>
              </a:spcBef>
              <a:spcAft>
                <a:spcPts val="0"/>
              </a:spcAft>
              <a:buClr>
                <a:schemeClr val="dk1"/>
              </a:buClr>
              <a:buSzPts val="1800"/>
              <a:buChar char="•"/>
              <a:defRPr/>
            </a:lvl9pPr>
          </a:lstStyle>
          <a:p>
            <a:endParaRPr/>
          </a:p>
        </p:txBody>
      </p:sp>
      <p:sp>
        <p:nvSpPr>
          <p:cNvPr id="21" name="Google Shape;21;p9"/>
          <p:cNvSpPr txBox="1">
            <a:spLocks noGrp="1"/>
          </p:cNvSpPr>
          <p:nvPr>
            <p:ph type="body" idx="3"/>
          </p:nvPr>
        </p:nvSpPr>
        <p:spPr>
          <a:xfrm>
            <a:off x="590400" y="2327400"/>
            <a:ext cx="5364000" cy="3663000"/>
          </a:xfrm>
          <a:prstGeom prst="rect">
            <a:avLst/>
          </a:prstGeom>
          <a:noFill/>
          <a:ln>
            <a:noFill/>
          </a:ln>
        </p:spPr>
        <p:txBody>
          <a:bodyPr spcFirstLastPara="1" wrap="square" lIns="91425" tIns="45700" rIns="91425" bIns="45700" anchor="t" anchorCtr="0">
            <a:noAutofit/>
          </a:bodyPr>
          <a:lstStyle>
            <a:lvl1pPr marL="185760" lvl="0" indent="-92880" algn="l">
              <a:lnSpc>
                <a:spcPct val="123333"/>
              </a:lnSpc>
              <a:spcBef>
                <a:spcPts val="0"/>
              </a:spcBef>
              <a:spcAft>
                <a:spcPts val="0"/>
              </a:spcAft>
              <a:buClr>
                <a:schemeClr val="dk1"/>
              </a:buClr>
              <a:buSzPts val="3000"/>
              <a:buNone/>
              <a:defRPr/>
            </a:lvl1pPr>
            <a:lvl2pPr marL="371521" lvl="1" indent="-139320" algn="l">
              <a:lnSpc>
                <a:spcPct val="205555"/>
              </a:lnSpc>
              <a:spcBef>
                <a:spcPts val="0"/>
              </a:spcBef>
              <a:spcAft>
                <a:spcPts val="0"/>
              </a:spcAft>
              <a:buClr>
                <a:schemeClr val="dk1"/>
              </a:buClr>
              <a:buSzPts val="1800"/>
              <a:buChar char="•"/>
              <a:defRPr/>
            </a:lvl2pPr>
            <a:lvl3pPr marL="557281" lvl="2" indent="-148608" algn="l">
              <a:lnSpc>
                <a:spcPct val="205555"/>
              </a:lnSpc>
              <a:spcBef>
                <a:spcPts val="0"/>
              </a:spcBef>
              <a:spcAft>
                <a:spcPts val="0"/>
              </a:spcAft>
              <a:buClr>
                <a:schemeClr val="dk1"/>
              </a:buClr>
              <a:buSzPts val="2160"/>
              <a:buChar char="•"/>
              <a:defRPr/>
            </a:lvl3pPr>
            <a:lvl4pPr marL="743041" lvl="3" indent="-148608" algn="l">
              <a:lnSpc>
                <a:spcPct val="205555"/>
              </a:lnSpc>
              <a:spcBef>
                <a:spcPts val="0"/>
              </a:spcBef>
              <a:spcAft>
                <a:spcPts val="0"/>
              </a:spcAft>
              <a:buClr>
                <a:schemeClr val="dk1"/>
              </a:buClr>
              <a:buSzPts val="2160"/>
              <a:buChar char="•"/>
              <a:defRPr/>
            </a:lvl4pPr>
            <a:lvl5pPr marL="928802" lvl="4" indent="-148608" algn="l">
              <a:lnSpc>
                <a:spcPct val="205555"/>
              </a:lnSpc>
              <a:spcBef>
                <a:spcPts val="0"/>
              </a:spcBef>
              <a:spcAft>
                <a:spcPts val="0"/>
              </a:spcAft>
              <a:buClr>
                <a:schemeClr val="dk1"/>
              </a:buClr>
              <a:buSzPts val="2160"/>
              <a:buChar char="•"/>
              <a:defRPr/>
            </a:lvl5pPr>
            <a:lvl6pPr marL="1114562" lvl="5" indent="-139320" algn="l">
              <a:lnSpc>
                <a:spcPct val="90000"/>
              </a:lnSpc>
              <a:spcBef>
                <a:spcPts val="406"/>
              </a:spcBef>
              <a:spcAft>
                <a:spcPts val="0"/>
              </a:spcAft>
              <a:buClr>
                <a:schemeClr val="dk1"/>
              </a:buClr>
              <a:buSzPts val="1800"/>
              <a:buChar char="•"/>
              <a:defRPr/>
            </a:lvl6pPr>
            <a:lvl7pPr marL="1300323" lvl="6" indent="-139320" algn="l">
              <a:lnSpc>
                <a:spcPct val="90000"/>
              </a:lnSpc>
              <a:spcBef>
                <a:spcPts val="406"/>
              </a:spcBef>
              <a:spcAft>
                <a:spcPts val="0"/>
              </a:spcAft>
              <a:buClr>
                <a:schemeClr val="dk1"/>
              </a:buClr>
              <a:buSzPts val="1800"/>
              <a:buChar char="•"/>
              <a:defRPr/>
            </a:lvl7pPr>
            <a:lvl8pPr marL="1486083" lvl="7" indent="-139320" algn="l">
              <a:lnSpc>
                <a:spcPct val="90000"/>
              </a:lnSpc>
              <a:spcBef>
                <a:spcPts val="406"/>
              </a:spcBef>
              <a:spcAft>
                <a:spcPts val="0"/>
              </a:spcAft>
              <a:buClr>
                <a:schemeClr val="dk1"/>
              </a:buClr>
              <a:buSzPts val="1800"/>
              <a:buChar char="•"/>
              <a:defRPr/>
            </a:lvl8pPr>
            <a:lvl9pPr marL="1671843" lvl="8" indent="-139320" algn="l">
              <a:lnSpc>
                <a:spcPct val="90000"/>
              </a:lnSpc>
              <a:spcBef>
                <a:spcPts val="406"/>
              </a:spcBef>
              <a:spcAft>
                <a:spcPts val="0"/>
              </a:spcAft>
              <a:buClr>
                <a:schemeClr val="dk1"/>
              </a:buClr>
              <a:buSzPts val="1800"/>
              <a:buChar char="•"/>
              <a:defRPr/>
            </a:lvl9pPr>
          </a:lstStyle>
          <a:p>
            <a:endParaRPr/>
          </a:p>
        </p:txBody>
      </p:sp>
      <p:sp>
        <p:nvSpPr>
          <p:cNvPr id="22" name="Google Shape;22;p9"/>
          <p:cNvSpPr txBox="1">
            <a:spLocks noGrp="1"/>
          </p:cNvSpPr>
          <p:nvPr>
            <p:ph type="body" idx="4"/>
          </p:nvPr>
        </p:nvSpPr>
        <p:spPr>
          <a:xfrm>
            <a:off x="6240016" y="5823266"/>
            <a:ext cx="5364000" cy="278062"/>
          </a:xfrm>
          <a:prstGeom prst="rect">
            <a:avLst/>
          </a:prstGeom>
          <a:noFill/>
          <a:ln>
            <a:noFill/>
          </a:ln>
        </p:spPr>
        <p:txBody>
          <a:bodyPr spcFirstLastPara="1" wrap="square" lIns="91425" tIns="45700" rIns="91425" bIns="45700" anchor="t" anchorCtr="0">
            <a:noAutofit/>
          </a:bodyPr>
          <a:lstStyle>
            <a:lvl1pPr marL="185760" lvl="0" indent="-92880" algn="l">
              <a:lnSpc>
                <a:spcPct val="135000"/>
              </a:lnSpc>
              <a:spcBef>
                <a:spcPts val="0"/>
              </a:spcBef>
              <a:spcAft>
                <a:spcPts val="0"/>
              </a:spcAft>
              <a:buClr>
                <a:schemeClr val="dk1"/>
              </a:buClr>
              <a:buSzPts val="2000"/>
              <a:buNone/>
              <a:defRPr sz="813" b="0"/>
            </a:lvl1pPr>
            <a:lvl2pPr marL="371521" lvl="1" indent="-92880" algn="l">
              <a:lnSpc>
                <a:spcPct val="135000"/>
              </a:lnSpc>
              <a:spcBef>
                <a:spcPts val="0"/>
              </a:spcBef>
              <a:spcAft>
                <a:spcPts val="0"/>
              </a:spcAft>
              <a:buClr>
                <a:schemeClr val="dk1"/>
              </a:buClr>
              <a:buSzPts val="2000"/>
              <a:buFont typeface="Arial"/>
              <a:buNone/>
              <a:defRPr sz="813" b="0"/>
            </a:lvl2pPr>
            <a:lvl3pPr marL="557281" lvl="2" indent="-92880" algn="l">
              <a:lnSpc>
                <a:spcPct val="135000"/>
              </a:lnSpc>
              <a:spcBef>
                <a:spcPts val="0"/>
              </a:spcBef>
              <a:spcAft>
                <a:spcPts val="0"/>
              </a:spcAft>
              <a:buClr>
                <a:schemeClr val="dk1"/>
              </a:buClr>
              <a:buSzPts val="2400"/>
              <a:buFont typeface="Arial"/>
              <a:buNone/>
              <a:defRPr sz="813" b="0"/>
            </a:lvl3pPr>
            <a:lvl4pPr marL="743041" lvl="3" indent="-92880" algn="l">
              <a:lnSpc>
                <a:spcPct val="135000"/>
              </a:lnSpc>
              <a:spcBef>
                <a:spcPts val="0"/>
              </a:spcBef>
              <a:spcAft>
                <a:spcPts val="0"/>
              </a:spcAft>
              <a:buClr>
                <a:schemeClr val="dk1"/>
              </a:buClr>
              <a:buSzPts val="2400"/>
              <a:buFont typeface="Arial"/>
              <a:buNone/>
              <a:defRPr sz="813" b="0"/>
            </a:lvl4pPr>
            <a:lvl5pPr marL="928802" lvl="4" indent="-92880" algn="l">
              <a:lnSpc>
                <a:spcPct val="135000"/>
              </a:lnSpc>
              <a:spcBef>
                <a:spcPts val="0"/>
              </a:spcBef>
              <a:spcAft>
                <a:spcPts val="0"/>
              </a:spcAft>
              <a:buClr>
                <a:schemeClr val="dk1"/>
              </a:buClr>
              <a:buSzPts val="2400"/>
              <a:buFont typeface="Arial"/>
              <a:buNone/>
              <a:defRPr sz="813" b="0"/>
            </a:lvl5pPr>
            <a:lvl6pPr marL="1114562" lvl="5" indent="-92880" algn="l">
              <a:lnSpc>
                <a:spcPct val="90000"/>
              </a:lnSpc>
              <a:spcBef>
                <a:spcPts val="406"/>
              </a:spcBef>
              <a:spcAft>
                <a:spcPts val="0"/>
              </a:spcAft>
              <a:buClr>
                <a:schemeClr val="dk1"/>
              </a:buClr>
              <a:buSzPts val="3600"/>
              <a:buNone/>
              <a:defRPr/>
            </a:lvl6pPr>
            <a:lvl7pPr marL="1300323" lvl="6" indent="-139320" algn="l">
              <a:lnSpc>
                <a:spcPct val="90000"/>
              </a:lnSpc>
              <a:spcBef>
                <a:spcPts val="406"/>
              </a:spcBef>
              <a:spcAft>
                <a:spcPts val="0"/>
              </a:spcAft>
              <a:buClr>
                <a:schemeClr val="dk1"/>
              </a:buClr>
              <a:buSzPts val="1800"/>
              <a:buChar char="•"/>
              <a:defRPr/>
            </a:lvl7pPr>
            <a:lvl8pPr marL="1486083" lvl="7" indent="-139320" algn="l">
              <a:lnSpc>
                <a:spcPct val="90000"/>
              </a:lnSpc>
              <a:spcBef>
                <a:spcPts val="406"/>
              </a:spcBef>
              <a:spcAft>
                <a:spcPts val="0"/>
              </a:spcAft>
              <a:buClr>
                <a:schemeClr val="dk1"/>
              </a:buClr>
              <a:buSzPts val="1800"/>
              <a:buChar char="•"/>
              <a:defRPr/>
            </a:lvl8pPr>
            <a:lvl9pPr marL="1671843" lvl="8" indent="-139320" algn="l">
              <a:lnSpc>
                <a:spcPct val="90000"/>
              </a:lnSpc>
              <a:spcBef>
                <a:spcPts val="406"/>
              </a:spcBef>
              <a:spcAft>
                <a:spcPts val="0"/>
              </a:spcAft>
              <a:buClr>
                <a:schemeClr val="dk1"/>
              </a:buClr>
              <a:buSzPts val="1800"/>
              <a:buChar char="•"/>
              <a:defRPr/>
            </a:lvl9pPr>
          </a:lstStyle>
          <a:p>
            <a:endParaRPr/>
          </a:p>
        </p:txBody>
      </p:sp>
      <p:sp>
        <p:nvSpPr>
          <p:cNvPr id="23" name="Google Shape;23;p9"/>
          <p:cNvSpPr txBox="1">
            <a:spLocks noGrp="1"/>
          </p:cNvSpPr>
          <p:nvPr>
            <p:ph type="title"/>
          </p:nvPr>
        </p:nvSpPr>
        <p:spPr>
          <a:xfrm>
            <a:off x="590400" y="770401"/>
            <a:ext cx="11017801" cy="1072089"/>
          </a:xfrm>
          <a:prstGeom prst="rect">
            <a:avLst/>
          </a:prstGeom>
          <a:noFill/>
          <a:ln>
            <a:noFill/>
          </a:ln>
        </p:spPr>
        <p:txBody>
          <a:bodyPr spcFirstLastPara="1" wrap="square" lIns="91425" tIns="45700" rIns="91425" bIns="45700" anchor="t" anchorCtr="0">
            <a:noAutofit/>
          </a:bodyPr>
          <a:lstStyle>
            <a:lvl1pPr lvl="0" algn="l">
              <a:lnSpc>
                <a:spcPct val="444444"/>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9"/>
          <p:cNvSpPr txBox="1">
            <a:spLocks noGrp="1"/>
          </p:cNvSpPr>
          <p:nvPr>
            <p:ph type="body" idx="5"/>
          </p:nvPr>
        </p:nvSpPr>
        <p:spPr>
          <a:xfrm>
            <a:off x="590550" y="6165000"/>
            <a:ext cx="5364162" cy="455400"/>
          </a:xfrm>
          <a:prstGeom prst="rect">
            <a:avLst/>
          </a:prstGeom>
          <a:noFill/>
          <a:ln>
            <a:noFill/>
          </a:ln>
        </p:spPr>
        <p:txBody>
          <a:bodyPr spcFirstLastPara="1" wrap="square" lIns="91425" tIns="45700" rIns="91425" bIns="45700" anchor="t" anchorCtr="0">
            <a:noAutofit/>
          </a:bodyPr>
          <a:lstStyle>
            <a:lvl1pPr marL="185760" lvl="0" indent="-92880" algn="l">
              <a:lnSpc>
                <a:spcPct val="135000"/>
              </a:lnSpc>
              <a:spcBef>
                <a:spcPts val="0"/>
              </a:spcBef>
              <a:spcAft>
                <a:spcPts val="0"/>
              </a:spcAft>
              <a:buClr>
                <a:schemeClr val="dk1"/>
              </a:buClr>
              <a:buSzPts val="2000"/>
              <a:buNone/>
              <a:defRPr sz="813"/>
            </a:lvl1pPr>
            <a:lvl2pPr marL="371521" lvl="1" indent="-92880" algn="l">
              <a:lnSpc>
                <a:spcPct val="135000"/>
              </a:lnSpc>
              <a:spcBef>
                <a:spcPts val="0"/>
              </a:spcBef>
              <a:spcAft>
                <a:spcPts val="0"/>
              </a:spcAft>
              <a:buClr>
                <a:schemeClr val="dk1"/>
              </a:buClr>
              <a:buSzPts val="2000"/>
              <a:buNone/>
              <a:defRPr sz="813"/>
            </a:lvl2pPr>
            <a:lvl3pPr marL="557281" lvl="2" indent="-92880" algn="l">
              <a:lnSpc>
                <a:spcPct val="135000"/>
              </a:lnSpc>
              <a:spcBef>
                <a:spcPts val="0"/>
              </a:spcBef>
              <a:spcAft>
                <a:spcPts val="0"/>
              </a:spcAft>
              <a:buClr>
                <a:schemeClr val="dk1"/>
              </a:buClr>
              <a:buSzPts val="2400"/>
              <a:buFont typeface="Arial"/>
              <a:buNone/>
              <a:defRPr sz="813"/>
            </a:lvl3pPr>
            <a:lvl4pPr marL="743041" lvl="3" indent="-92880" algn="l">
              <a:lnSpc>
                <a:spcPct val="135000"/>
              </a:lnSpc>
              <a:spcBef>
                <a:spcPts val="0"/>
              </a:spcBef>
              <a:spcAft>
                <a:spcPts val="0"/>
              </a:spcAft>
              <a:buClr>
                <a:schemeClr val="dk1"/>
              </a:buClr>
              <a:buSzPts val="2400"/>
              <a:buFont typeface="Arial"/>
              <a:buNone/>
              <a:defRPr sz="813"/>
            </a:lvl4pPr>
            <a:lvl5pPr marL="928802" lvl="4" indent="-92880" algn="l">
              <a:lnSpc>
                <a:spcPct val="135000"/>
              </a:lnSpc>
              <a:spcBef>
                <a:spcPts val="0"/>
              </a:spcBef>
              <a:spcAft>
                <a:spcPts val="0"/>
              </a:spcAft>
              <a:buClr>
                <a:schemeClr val="dk1"/>
              </a:buClr>
              <a:buSzPts val="2400"/>
              <a:buFont typeface="Arial"/>
              <a:buNone/>
              <a:defRPr sz="813"/>
            </a:lvl5pPr>
            <a:lvl6pPr marL="1114562" lvl="5" indent="-139320" algn="l">
              <a:lnSpc>
                <a:spcPct val="90000"/>
              </a:lnSpc>
              <a:spcBef>
                <a:spcPts val="406"/>
              </a:spcBef>
              <a:spcAft>
                <a:spcPts val="0"/>
              </a:spcAft>
              <a:buClr>
                <a:schemeClr val="dk1"/>
              </a:buClr>
              <a:buSzPts val="1800"/>
              <a:buChar char="•"/>
              <a:defRPr/>
            </a:lvl6pPr>
            <a:lvl7pPr marL="1300323" lvl="6" indent="-139320" algn="l">
              <a:lnSpc>
                <a:spcPct val="90000"/>
              </a:lnSpc>
              <a:spcBef>
                <a:spcPts val="406"/>
              </a:spcBef>
              <a:spcAft>
                <a:spcPts val="0"/>
              </a:spcAft>
              <a:buClr>
                <a:schemeClr val="dk1"/>
              </a:buClr>
              <a:buSzPts val="1800"/>
              <a:buChar char="•"/>
              <a:defRPr/>
            </a:lvl7pPr>
            <a:lvl8pPr marL="1486083" lvl="7" indent="-139320" algn="l">
              <a:lnSpc>
                <a:spcPct val="90000"/>
              </a:lnSpc>
              <a:spcBef>
                <a:spcPts val="406"/>
              </a:spcBef>
              <a:spcAft>
                <a:spcPts val="0"/>
              </a:spcAft>
              <a:buClr>
                <a:schemeClr val="dk1"/>
              </a:buClr>
              <a:buSzPts val="1800"/>
              <a:buChar char="•"/>
              <a:defRPr/>
            </a:lvl8pPr>
            <a:lvl9pPr marL="1671843" lvl="8" indent="-139320" algn="l">
              <a:lnSpc>
                <a:spcPct val="90000"/>
              </a:lnSpc>
              <a:spcBef>
                <a:spcPts val="406"/>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44564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61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a:extLst>
              <a:ext uri="{FF2B5EF4-FFF2-40B4-BE49-F238E27FC236}">
                <a16:creationId xmlns:a16="http://schemas.microsoft.com/office/drawing/2014/main" id="{119B3E2A-0B0F-434E-B8B5-23D05F72C797}"/>
              </a:ext>
            </a:extLst>
          </p:cNvPr>
          <p:cNvSpPr>
            <a:spLocks noGrp="1"/>
          </p:cNvSpPr>
          <p:nvPr>
            <p:ph type="dt" sz="half" idx="10"/>
          </p:nvPr>
        </p:nvSpPr>
        <p:spPr/>
        <p:txBody>
          <a:bodyPr/>
          <a:lstStyle/>
          <a:p>
            <a:r>
              <a:rPr lang="en-US"/>
              <a:t>Paris, 5 juillet 2023</a:t>
            </a:r>
            <a:endParaRPr lang="fr-FR"/>
          </a:p>
        </p:txBody>
      </p:sp>
      <p:sp>
        <p:nvSpPr>
          <p:cNvPr id="8" name="Footer Placeholder 7">
            <a:extLst>
              <a:ext uri="{FF2B5EF4-FFF2-40B4-BE49-F238E27FC236}">
                <a16:creationId xmlns:a16="http://schemas.microsoft.com/office/drawing/2014/main" id="{33CECA80-B569-3D47-B163-138B2BA81B88}"/>
              </a:ext>
            </a:extLst>
          </p:cNvPr>
          <p:cNvSpPr>
            <a:spLocks noGrp="1"/>
          </p:cNvSpPr>
          <p:nvPr>
            <p:ph type="ftr" sz="quarter" idx="11"/>
          </p:nvPr>
        </p:nvSpPr>
        <p:spPr/>
        <p:txBody>
          <a:bodyPr/>
          <a:lstStyle/>
          <a:p>
            <a:r>
              <a:rPr lang="fr-FR"/>
              <a:t>Congrès Général de la Société Française de Physique (150 ans)          Malika Meddahi</a:t>
            </a:r>
          </a:p>
        </p:txBody>
      </p:sp>
      <p:sp>
        <p:nvSpPr>
          <p:cNvPr id="9" name="Slide Number Placeholder 8">
            <a:extLst>
              <a:ext uri="{FF2B5EF4-FFF2-40B4-BE49-F238E27FC236}">
                <a16:creationId xmlns:a16="http://schemas.microsoft.com/office/drawing/2014/main" id="{EFD8CA65-7C13-A442-AF74-D3BBDBCB28BF}"/>
              </a:ext>
            </a:extLst>
          </p:cNvPr>
          <p:cNvSpPr>
            <a:spLocks noGrp="1"/>
          </p:cNvSpPr>
          <p:nvPr>
            <p:ph type="sldNum" sz="quarter" idx="12"/>
          </p:nvPr>
        </p:nvSpPr>
        <p:spPr/>
        <p:txBody>
          <a:bodyPr/>
          <a:lstStyle/>
          <a:p>
            <a:fld id="{641B8C0A-CE2D-4135-B6D2-9476D2339AB8}" type="slidenum">
              <a:rPr lang="fr-FR" smtClean="0"/>
              <a:t>‹#›</a:t>
            </a:fld>
            <a:endParaRPr lang="fr-FR"/>
          </a:p>
        </p:txBody>
      </p:sp>
    </p:spTree>
    <p:extLst>
      <p:ext uri="{BB962C8B-B14F-4D97-AF65-F5344CB8AC3E}">
        <p14:creationId xmlns:p14="http://schemas.microsoft.com/office/powerpoint/2010/main" val="2042287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83090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en-US"/>
              <a:t>Paris, 5 juillet 2023</a:t>
            </a:r>
            <a:endParaRPr lang="fr-FR"/>
          </a:p>
        </p:txBody>
      </p:sp>
      <p:sp>
        <p:nvSpPr>
          <p:cNvPr id="5" name="Espace réservé du pied de page 4"/>
          <p:cNvSpPr>
            <a:spLocks noGrp="1"/>
          </p:cNvSpPr>
          <p:nvPr>
            <p:ph type="ftr" sz="quarter" idx="11"/>
          </p:nvPr>
        </p:nvSpPr>
        <p:spPr/>
        <p:txBody>
          <a:bodyPr/>
          <a:lstStyle/>
          <a:p>
            <a:r>
              <a:rPr lang="fr-FR"/>
              <a:t>Congrès Général de la Société Française de Physique (150 ans)          Malika Meddahi</a:t>
            </a: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12" name="Rectangle 11"/>
          <p:cNvSpPr/>
          <p:nvPr userDrawn="1"/>
        </p:nvSpPr>
        <p:spPr>
          <a:xfrm>
            <a:off x="0" y="0"/>
            <a:ext cx="3045600" cy="216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50000"/>
                  <a:lumOff val="50000"/>
                </a:schemeClr>
              </a:solidFill>
            </a:endParaRPr>
          </a:p>
        </p:txBody>
      </p:sp>
      <p:sp>
        <p:nvSpPr>
          <p:cNvPr id="13" name="Rectangle 12"/>
          <p:cNvSpPr/>
          <p:nvPr userDrawn="1"/>
        </p:nvSpPr>
        <p:spPr>
          <a:xfrm>
            <a:off x="3045600" y="0"/>
            <a:ext cx="3045600" cy="216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ysClr val="windowText" lastClr="000000"/>
                </a:solidFill>
              </a:ln>
              <a:solidFill>
                <a:schemeClr val="tx1">
                  <a:lumMod val="50000"/>
                  <a:lumOff val="50000"/>
                </a:schemeClr>
              </a:solidFill>
            </a:endParaRPr>
          </a:p>
        </p:txBody>
      </p:sp>
      <p:sp>
        <p:nvSpPr>
          <p:cNvPr id="14" name="Rectangle 13"/>
          <p:cNvSpPr/>
          <p:nvPr userDrawn="1"/>
        </p:nvSpPr>
        <p:spPr>
          <a:xfrm>
            <a:off x="6097602" y="0"/>
            <a:ext cx="3045600" cy="216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50000"/>
                  <a:lumOff val="50000"/>
                </a:schemeClr>
              </a:solidFill>
            </a:endParaRPr>
          </a:p>
        </p:txBody>
      </p:sp>
      <p:sp>
        <p:nvSpPr>
          <p:cNvPr id="15" name="Rectangle 14"/>
          <p:cNvSpPr/>
          <p:nvPr userDrawn="1"/>
        </p:nvSpPr>
        <p:spPr>
          <a:xfrm>
            <a:off x="9142399" y="0"/>
            <a:ext cx="3045600" cy="216000"/>
          </a:xfrm>
          <a:prstGeom prst="rect">
            <a:avLst/>
          </a:prstGeom>
          <a:solidFill>
            <a:srgbClr val="00B36C"/>
          </a:solidFill>
          <a:ln>
            <a:solidFill>
              <a:srgbClr val="00B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50000"/>
                  <a:lumOff val="50000"/>
                </a:schemeClr>
              </a:solidFill>
            </a:endParaRPr>
          </a:p>
        </p:txBody>
      </p:sp>
    </p:spTree>
    <p:extLst>
      <p:ext uri="{BB962C8B-B14F-4D97-AF65-F5344CB8AC3E}">
        <p14:creationId xmlns:p14="http://schemas.microsoft.com/office/powerpoint/2010/main" val="3169389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3" name="Espace réservé du contenu 2"/>
          <p:cNvSpPr>
            <a:spLocks noGrp="1"/>
          </p:cNvSpPr>
          <p:nvPr>
            <p:ph idx="1" hasCustomPrompt="1"/>
          </p:nvPr>
        </p:nvSpPr>
        <p:spPr/>
        <p:txBody>
          <a:bodyPr/>
          <a:lstStyle/>
          <a:p>
            <a:pPr lvl="0"/>
            <a:r>
              <a:rPr lang="fr-FR" dirty="0"/>
              <a:t>Cliquez pour modifier les styles du texte du masque</a:t>
            </a:r>
          </a:p>
          <a:p>
            <a:pPr lvl="1"/>
            <a:r>
              <a:rPr lang="fr-FR" dirty="0"/>
              <a:t>Deuxième niveau</a:t>
            </a:r>
          </a:p>
          <a:p>
            <a:pPr lvl="2"/>
            <a:r>
              <a:rPr lang="fr-FR" dirty="0"/>
              <a:t>Troisième niveau</a:t>
            </a:r>
          </a:p>
        </p:txBody>
      </p:sp>
      <p:sp>
        <p:nvSpPr>
          <p:cNvPr id="4" name="Espace réservé de la date 3"/>
          <p:cNvSpPr>
            <a:spLocks noGrp="1"/>
          </p:cNvSpPr>
          <p:nvPr>
            <p:ph type="dt" sz="half" idx="10"/>
          </p:nvPr>
        </p:nvSpPr>
        <p:spPr/>
        <p:txBody>
          <a:bodyPr/>
          <a:lstStyle/>
          <a:p>
            <a:r>
              <a:rPr lang="en-US"/>
              <a:t>Paris, 5 juillet 2023</a:t>
            </a:r>
            <a:endParaRPr lang="fr-FR"/>
          </a:p>
        </p:txBody>
      </p:sp>
      <p:sp>
        <p:nvSpPr>
          <p:cNvPr id="5" name="Espace réservé du pied de page 4"/>
          <p:cNvSpPr>
            <a:spLocks noGrp="1"/>
          </p:cNvSpPr>
          <p:nvPr>
            <p:ph type="ftr" sz="quarter" idx="11"/>
          </p:nvPr>
        </p:nvSpPr>
        <p:spPr/>
        <p:txBody>
          <a:bodyPr/>
          <a:lstStyle/>
          <a:p>
            <a:r>
              <a:rPr lang="fr-FR"/>
              <a:t>Congrès Général de la Société Française de Physique (150 ans)          Malika Meddahi</a:t>
            </a: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Tree>
    <p:extLst>
      <p:ext uri="{BB962C8B-B14F-4D97-AF65-F5344CB8AC3E}">
        <p14:creationId xmlns:p14="http://schemas.microsoft.com/office/powerpoint/2010/main" val="8316817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Full page photo and text">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en-US"/>
              <a:t>Paris, 5 juillet 2023</a:t>
            </a:r>
            <a:endParaRPr lang="fr-FR"/>
          </a:p>
        </p:txBody>
      </p:sp>
      <p:sp>
        <p:nvSpPr>
          <p:cNvPr id="5" name="Espace réservé du pied de page 4"/>
          <p:cNvSpPr>
            <a:spLocks noGrp="1"/>
          </p:cNvSpPr>
          <p:nvPr>
            <p:ph type="ftr" sz="quarter" idx="11"/>
          </p:nvPr>
        </p:nvSpPr>
        <p:spPr/>
        <p:txBody>
          <a:bodyPr/>
          <a:lstStyle/>
          <a:p>
            <a:r>
              <a:rPr lang="fr-FR"/>
              <a:t>Congrès Général de la Société Française de Physique (150 ans)          Malika Meddahi</a:t>
            </a: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8" name="Picture Placeholder 7"/>
          <p:cNvSpPr>
            <a:spLocks noGrp="1"/>
          </p:cNvSpPr>
          <p:nvPr>
            <p:ph type="pic" sz="quarter" idx="13"/>
          </p:nvPr>
        </p:nvSpPr>
        <p:spPr>
          <a:xfrm>
            <a:off x="0" y="208724"/>
            <a:ext cx="12192000" cy="6649276"/>
          </a:xfrm>
          <a:pattFill prst="lgCheck">
            <a:fgClr>
              <a:schemeClr val="accent5"/>
            </a:fgClr>
            <a:bgClr>
              <a:schemeClr val="bg1"/>
            </a:bgClr>
          </a:pattFill>
        </p:spPr>
        <p:txBody>
          <a:bodyPr/>
          <a:lstStyle/>
          <a:p>
            <a:endParaRPr lang="en-US"/>
          </a:p>
        </p:txBody>
      </p:sp>
      <p:sp>
        <p:nvSpPr>
          <p:cNvPr id="2" name="Titre 1"/>
          <p:cNvSpPr>
            <a:spLocks noGrp="1"/>
          </p:cNvSpPr>
          <p:nvPr>
            <p:ph type="title"/>
          </p:nvPr>
        </p:nvSpPr>
        <p:spPr>
          <a:xfrm>
            <a:off x="8412480" y="465591"/>
            <a:ext cx="3413760" cy="1116849"/>
          </a:xfrm>
        </p:spPr>
        <p:txBody>
          <a:bodyPr>
            <a:noAutofit/>
          </a:bodyPr>
          <a:lstStyle>
            <a:lvl1pPr algn="l">
              <a:defRPr sz="3600">
                <a:solidFill>
                  <a:schemeClr val="bg1"/>
                </a:solidFill>
              </a:defRPr>
            </a:lvl1pPr>
          </a:lstStyle>
          <a:p>
            <a:r>
              <a:rPr lang="fr-FR" dirty="0"/>
              <a:t>Cliquez et modifiez le titre</a:t>
            </a:r>
          </a:p>
        </p:txBody>
      </p:sp>
      <p:sp>
        <p:nvSpPr>
          <p:cNvPr id="3" name="Espace réservé du contenu 2"/>
          <p:cNvSpPr>
            <a:spLocks noGrp="1"/>
          </p:cNvSpPr>
          <p:nvPr>
            <p:ph idx="1" hasCustomPrompt="1"/>
          </p:nvPr>
        </p:nvSpPr>
        <p:spPr>
          <a:xfrm>
            <a:off x="8412480" y="1752451"/>
            <a:ext cx="3413760" cy="4409398"/>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p:txBody>
      </p:sp>
    </p:spTree>
    <p:extLst>
      <p:ext uri="{BB962C8B-B14F-4D97-AF65-F5344CB8AC3E}">
        <p14:creationId xmlns:p14="http://schemas.microsoft.com/office/powerpoint/2010/main" val="3261335857"/>
      </p:ext>
    </p:extLst>
  </p:cSld>
  <p:clrMapOvr>
    <a:masterClrMapping/>
  </p:clrMapOvr>
  <p:extLst>
    <p:ext uri="{DCECCB84-F9BA-43D5-87BE-67443E8EF086}">
      <p15:sldGuideLst xmlns:p15="http://schemas.microsoft.com/office/powerpoint/2012/main">
        <p15:guide id="1" orient="horz" pos="30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alf page photo and text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en-US"/>
              <a:t>Paris, 5 juillet 2023</a:t>
            </a:r>
            <a:endParaRPr lang="fr-F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465591"/>
            <a:ext cx="5406825" cy="1116849"/>
          </a:xfrm>
        </p:spPr>
        <p:txBody>
          <a:bodyPr/>
          <a:lstStyle>
            <a:lvl1pPr algn="l">
              <a:defRPr/>
            </a:lvl1pPr>
          </a:lstStyle>
          <a:p>
            <a:r>
              <a:rPr lang="fr-FR" dirty="0"/>
              <a:t>Cliquez et modifiez le titre</a:t>
            </a:r>
          </a:p>
        </p:txBody>
      </p:sp>
      <p:sp>
        <p:nvSpPr>
          <p:cNvPr id="10" name="Espace réservé pour une image  8"/>
          <p:cNvSpPr>
            <a:spLocks noGrp="1"/>
          </p:cNvSpPr>
          <p:nvPr>
            <p:ph type="pic" sz="quarter" idx="14"/>
          </p:nvPr>
        </p:nvSpPr>
        <p:spPr>
          <a:xfrm>
            <a:off x="6102825" y="225188"/>
            <a:ext cx="6089176" cy="6632812"/>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
        <p:nvSpPr>
          <p:cNvPr id="13" name="Rectangle 12"/>
          <p:cNvSpPr/>
          <p:nvPr userDrawn="1"/>
        </p:nvSpPr>
        <p:spPr>
          <a:xfrm>
            <a:off x="695325" y="2082797"/>
            <a:ext cx="4706408" cy="4056938"/>
          </a:xfrm>
          <a:prstGeom prst="rect">
            <a:avLst/>
          </a:prstGeom>
        </p:spPr>
        <p:txBody>
          <a:bodyPr wrap="square">
            <a:noAutofit/>
          </a:bodyPr>
          <a:lstStyle/>
          <a:p>
            <a:endParaRPr lang="fr-FR">
              <a:latin typeface="Arial" charset="0"/>
              <a:ea typeface="Arial" charset="0"/>
              <a:cs typeface="Arial" charset="0"/>
            </a:endParaRPr>
          </a:p>
        </p:txBody>
      </p:sp>
      <p:sp>
        <p:nvSpPr>
          <p:cNvPr id="3" name="ZoneTexte 2"/>
          <p:cNvSpPr txBox="1"/>
          <p:nvPr userDrawn="1"/>
        </p:nvSpPr>
        <p:spPr>
          <a:xfrm>
            <a:off x="695325" y="1658203"/>
            <a:ext cx="5091326" cy="2092881"/>
          </a:xfrm>
          <a:prstGeom prst="rect">
            <a:avLst/>
          </a:prstGeom>
          <a:noFill/>
        </p:spPr>
        <p:txBody>
          <a:bodyPr wrap="square" lIns="0" rtlCol="0">
            <a:spAutoFit/>
          </a:bodyPr>
          <a:lstStyle/>
          <a:p>
            <a:pPr lvl="0"/>
            <a:r>
              <a:rPr lang="fr-FR" sz="2800">
                <a:solidFill>
                  <a:schemeClr val="tx2"/>
                </a:solidFill>
              </a:rPr>
              <a:t>Cliquez pour modifier les styles du texte du masque</a:t>
            </a:r>
          </a:p>
          <a:p>
            <a:pPr lvl="1"/>
            <a:r>
              <a:rPr lang="fr-FR" sz="2800">
                <a:solidFill>
                  <a:schemeClr val="tx2"/>
                </a:solidFill>
              </a:rPr>
              <a:t>Deuxième niveau</a:t>
            </a:r>
          </a:p>
          <a:p>
            <a:pPr lvl="2"/>
            <a:r>
              <a:rPr lang="fr-FR" sz="2800">
                <a:solidFill>
                  <a:schemeClr val="tx2"/>
                </a:solidFill>
              </a:rPr>
              <a:t>Troisième niveau</a:t>
            </a:r>
          </a:p>
          <a:p>
            <a:endParaRPr lang="fr-FR"/>
          </a:p>
        </p:txBody>
      </p:sp>
      <p:sp>
        <p:nvSpPr>
          <p:cNvPr id="2" name="Footer Placeholder 1">
            <a:extLst>
              <a:ext uri="{FF2B5EF4-FFF2-40B4-BE49-F238E27FC236}">
                <a16:creationId xmlns:a16="http://schemas.microsoft.com/office/drawing/2014/main" id="{6D763D40-7FDE-2B45-8E46-6B00123FF1E6}"/>
              </a:ext>
            </a:extLst>
          </p:cNvPr>
          <p:cNvSpPr>
            <a:spLocks noGrp="1"/>
          </p:cNvSpPr>
          <p:nvPr>
            <p:ph type="ftr" sz="quarter" idx="15"/>
          </p:nvPr>
        </p:nvSpPr>
        <p:spPr/>
        <p:txBody>
          <a:bodyPr/>
          <a:lstStyle/>
          <a:p>
            <a:r>
              <a:rPr lang="fr-FR"/>
              <a:t>Congrès Général de la Société Française de Physique (150 ans)          Malika Meddahi</a:t>
            </a:r>
          </a:p>
        </p:txBody>
      </p:sp>
    </p:spTree>
    <p:extLst>
      <p:ext uri="{BB962C8B-B14F-4D97-AF65-F5344CB8AC3E}">
        <p14:creationId xmlns:p14="http://schemas.microsoft.com/office/powerpoint/2010/main" val="230866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1 horizontal photo">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en-US"/>
              <a:t>Paris, 5 juillet 2023</a:t>
            </a:r>
            <a:endParaRPr lang="fr-FR"/>
          </a:p>
        </p:txBody>
      </p:sp>
      <p:sp>
        <p:nvSpPr>
          <p:cNvPr id="5" name="Espace réservé du pied de page 4"/>
          <p:cNvSpPr>
            <a:spLocks noGrp="1"/>
          </p:cNvSpPr>
          <p:nvPr>
            <p:ph type="ftr" sz="quarter" idx="11"/>
          </p:nvPr>
        </p:nvSpPr>
        <p:spPr/>
        <p:txBody>
          <a:bodyPr/>
          <a:lstStyle/>
          <a:p>
            <a:r>
              <a:rPr lang="fr-FR"/>
              <a:t>Congrès Général de la Société Française de Physique (150 ans)          Malika Meddahi</a:t>
            </a: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465591"/>
            <a:ext cx="10800000" cy="1116849"/>
          </a:xfrm>
        </p:spPr>
        <p:txBody>
          <a:bodyPr/>
          <a:lstStyle/>
          <a:p>
            <a:r>
              <a:rPr lang="fr-FR"/>
              <a:t>Cliquez et modifiez le titre</a:t>
            </a:r>
          </a:p>
        </p:txBody>
      </p:sp>
      <p:sp>
        <p:nvSpPr>
          <p:cNvPr id="12" name="Espace réservé pour une image  8"/>
          <p:cNvSpPr>
            <a:spLocks noGrp="1"/>
          </p:cNvSpPr>
          <p:nvPr>
            <p:ph type="pic" sz="quarter" idx="13"/>
          </p:nvPr>
        </p:nvSpPr>
        <p:spPr>
          <a:xfrm>
            <a:off x="695999" y="2690036"/>
            <a:ext cx="10799999" cy="2494871"/>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Tree>
    <p:extLst>
      <p:ext uri="{BB962C8B-B14F-4D97-AF65-F5344CB8AC3E}">
        <p14:creationId xmlns:p14="http://schemas.microsoft.com/office/powerpoint/2010/main" val="13640837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PhAnim="0" preserve="1" userDrawn="1">
  <p:cSld name="Text and 3 Pictures with boxes">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695325" y="478538"/>
            <a:ext cx="10801350" cy="1084263"/>
          </a:xfrm>
        </p:spPr>
        <p:txBody>
          <a:bodyPr/>
          <a:lstStyle/>
          <a:p>
            <a:pPr>
              <a:defRPr/>
            </a:pPr>
            <a:r>
              <a:rPr lang="en-US" dirty="0"/>
              <a:t>Click to edit Master title style</a:t>
            </a:r>
          </a:p>
        </p:txBody>
      </p:sp>
      <p:sp>
        <p:nvSpPr>
          <p:cNvPr id="5" name="Text Placeholder 2"/>
          <p:cNvSpPr>
            <a:spLocks noGrp="1"/>
          </p:cNvSpPr>
          <p:nvPr>
            <p:ph type="body" idx="15"/>
          </p:nvPr>
        </p:nvSpPr>
        <p:spPr bwMode="auto">
          <a:xfrm>
            <a:off x="4116386" y="1601376"/>
            <a:ext cx="3960000" cy="1131215"/>
          </a:xfrm>
          <a:prstGeom prst="rect">
            <a:avLst/>
          </a:prstGeom>
          <a:solidFill>
            <a:schemeClr val="accent4"/>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Edit Master text styles</a:t>
            </a:r>
          </a:p>
        </p:txBody>
      </p:sp>
      <p:sp>
        <p:nvSpPr>
          <p:cNvPr id="6" name="Picture Placeholder 10"/>
          <p:cNvSpPr>
            <a:spLocks noGrp="1"/>
          </p:cNvSpPr>
          <p:nvPr>
            <p:ph type="pic" sz="quarter" idx="16" hasCustomPrompt="1"/>
          </p:nvPr>
        </p:nvSpPr>
        <p:spPr bwMode="auto">
          <a:xfrm>
            <a:off x="4116386" y="2732442"/>
            <a:ext cx="3959225" cy="3477297"/>
          </a:xfrm>
          <a:prstGeom prst="rect">
            <a:avLst/>
          </a:prstGeom>
          <a:noFill/>
        </p:spPr>
        <p:txBody>
          <a:bodyPr anchor="ctr"/>
          <a:lstStyle>
            <a:lvl1pPr algn="ctr">
              <a:defRPr/>
            </a:lvl1pPr>
          </a:lstStyle>
          <a:p>
            <a:pPr>
              <a:defRPr/>
            </a:pPr>
            <a:r>
              <a:rPr lang="en-US"/>
              <a:t>Drag and Drop picture</a:t>
            </a:r>
            <a:endParaRPr/>
          </a:p>
        </p:txBody>
      </p:sp>
      <p:sp>
        <p:nvSpPr>
          <p:cNvPr id="7" name="Date Placeholder 3"/>
          <p:cNvSpPr>
            <a:spLocks noGrp="1"/>
          </p:cNvSpPr>
          <p:nvPr>
            <p:ph type="dt" sz="half" idx="17"/>
          </p:nvPr>
        </p:nvSpPr>
        <p:spPr bwMode="auto"/>
        <p:txBody>
          <a:bodyPr/>
          <a:lstStyle/>
          <a:p>
            <a:pPr>
              <a:defRPr/>
            </a:pPr>
            <a:r>
              <a:rPr lang="en-US"/>
              <a:t>Paris, 5 juillet 2023</a:t>
            </a:r>
          </a:p>
        </p:txBody>
      </p:sp>
      <p:sp>
        <p:nvSpPr>
          <p:cNvPr id="8" name="Footer Placeholder 5"/>
          <p:cNvSpPr>
            <a:spLocks noGrp="1"/>
          </p:cNvSpPr>
          <p:nvPr>
            <p:ph type="ftr" sz="quarter" idx="18"/>
          </p:nvPr>
        </p:nvSpPr>
        <p:spPr bwMode="auto"/>
        <p:txBody>
          <a:bodyPr/>
          <a:lstStyle/>
          <a:p>
            <a:pPr>
              <a:defRPr/>
            </a:pPr>
            <a:r>
              <a:rPr lang="fr-FR"/>
              <a:t>Congrès Général de la Société Française de Physique (150 ans)          Malika Meddahi</a:t>
            </a:r>
            <a:endParaRPr lang="en-US"/>
          </a:p>
        </p:txBody>
      </p:sp>
      <p:sp>
        <p:nvSpPr>
          <p:cNvPr id="9" name="Slide Number Placeholder 13"/>
          <p:cNvSpPr>
            <a:spLocks noGrp="1"/>
          </p:cNvSpPr>
          <p:nvPr>
            <p:ph type="sldNum" sz="quarter" idx="19"/>
          </p:nvPr>
        </p:nvSpPr>
        <p:spPr bwMode="auto"/>
        <p:txBody>
          <a:bodyPr/>
          <a:lstStyle/>
          <a:p>
            <a:pPr>
              <a:defRPr/>
            </a:pPr>
            <a:fld id="{36B5EA5A-BC32-A742-B11B-8E7414D5B535}" type="slidenum">
              <a:rPr lang="en-US"/>
              <a:t>‹#›</a:t>
            </a:fld>
            <a:endParaRPr lang="en-US"/>
          </a:p>
        </p:txBody>
      </p:sp>
      <p:sp>
        <p:nvSpPr>
          <p:cNvPr id="10" name="Text Placeholder 2"/>
          <p:cNvSpPr>
            <a:spLocks noGrp="1"/>
          </p:cNvSpPr>
          <p:nvPr>
            <p:ph type="body" idx="20"/>
          </p:nvPr>
        </p:nvSpPr>
        <p:spPr bwMode="auto">
          <a:xfrm>
            <a:off x="3275" y="5078524"/>
            <a:ext cx="3960000" cy="1131215"/>
          </a:xfrm>
          <a:prstGeom prst="rect">
            <a:avLst/>
          </a:prstGeom>
          <a:solidFill>
            <a:schemeClr val="accent4"/>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Edit Master text styles</a:t>
            </a:r>
          </a:p>
        </p:txBody>
      </p:sp>
      <p:sp>
        <p:nvSpPr>
          <p:cNvPr id="11" name="Picture Placeholder 10"/>
          <p:cNvSpPr>
            <a:spLocks noGrp="1"/>
          </p:cNvSpPr>
          <p:nvPr>
            <p:ph type="pic" sz="quarter" idx="21" hasCustomPrompt="1"/>
          </p:nvPr>
        </p:nvSpPr>
        <p:spPr bwMode="auto">
          <a:xfrm>
            <a:off x="4050" y="1601376"/>
            <a:ext cx="3959225" cy="3477297"/>
          </a:xfrm>
          <a:prstGeom prst="rect">
            <a:avLst/>
          </a:prstGeom>
          <a:noFill/>
        </p:spPr>
        <p:txBody>
          <a:bodyPr anchor="ctr"/>
          <a:lstStyle>
            <a:lvl1pPr algn="ctr">
              <a:defRPr/>
            </a:lvl1pPr>
          </a:lstStyle>
          <a:p>
            <a:pPr>
              <a:defRPr/>
            </a:pPr>
            <a:r>
              <a:rPr lang="en-US"/>
              <a:t>Drag and Drop picture</a:t>
            </a:r>
            <a:endParaRPr/>
          </a:p>
        </p:txBody>
      </p:sp>
      <p:sp>
        <p:nvSpPr>
          <p:cNvPr id="12" name="Text Placeholder 2"/>
          <p:cNvSpPr>
            <a:spLocks noGrp="1"/>
          </p:cNvSpPr>
          <p:nvPr>
            <p:ph type="body" idx="22"/>
          </p:nvPr>
        </p:nvSpPr>
        <p:spPr bwMode="auto">
          <a:xfrm>
            <a:off x="8232388" y="5078524"/>
            <a:ext cx="3960000" cy="1131215"/>
          </a:xfrm>
          <a:prstGeom prst="rect">
            <a:avLst/>
          </a:prstGeom>
          <a:solidFill>
            <a:schemeClr val="accent4"/>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Edit Master text styles</a:t>
            </a:r>
          </a:p>
        </p:txBody>
      </p:sp>
      <p:sp>
        <p:nvSpPr>
          <p:cNvPr id="13" name="Picture Placeholder 10"/>
          <p:cNvSpPr>
            <a:spLocks noGrp="1"/>
          </p:cNvSpPr>
          <p:nvPr>
            <p:ph type="pic" sz="quarter" idx="23" hasCustomPrompt="1"/>
          </p:nvPr>
        </p:nvSpPr>
        <p:spPr bwMode="auto">
          <a:xfrm>
            <a:off x="8232388" y="1601376"/>
            <a:ext cx="3959225" cy="3477297"/>
          </a:xfrm>
          <a:prstGeom prst="rect">
            <a:avLst/>
          </a:prstGeom>
          <a:noFill/>
        </p:spPr>
        <p:txBody>
          <a:bodyPr anchor="ctr"/>
          <a:lstStyle>
            <a:lvl1pPr algn="ctr">
              <a:defRPr/>
            </a:lvl1pPr>
          </a:lstStyle>
          <a:p>
            <a:pPr>
              <a:defRPr/>
            </a:pPr>
            <a:r>
              <a:rPr lang="en-US"/>
              <a:t>Drag and Drop picture</a:t>
            </a:r>
            <a:endParaRPr/>
          </a:p>
        </p:txBody>
      </p:sp>
    </p:spTree>
    <p:extLst>
      <p:ext uri="{BB962C8B-B14F-4D97-AF65-F5344CB8AC3E}">
        <p14:creationId xmlns:p14="http://schemas.microsoft.com/office/powerpoint/2010/main" val="34257807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horizontal full and text">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en-US"/>
              <a:t>Paris, 5 juillet 2023</a:t>
            </a:r>
            <a:endParaRPr lang="fr-FR"/>
          </a:p>
        </p:txBody>
      </p:sp>
      <p:sp>
        <p:nvSpPr>
          <p:cNvPr id="5" name="Espace réservé du pied de page 4"/>
          <p:cNvSpPr>
            <a:spLocks noGrp="1"/>
          </p:cNvSpPr>
          <p:nvPr>
            <p:ph type="ftr" sz="quarter" idx="11"/>
          </p:nvPr>
        </p:nvSpPr>
        <p:spPr/>
        <p:txBody>
          <a:bodyPr/>
          <a:lstStyle/>
          <a:p>
            <a:r>
              <a:rPr lang="fr-FR"/>
              <a:t>Congrès Général de la Société Française de Physique (150 ans)          Malika Meddahi</a:t>
            </a: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465591"/>
            <a:ext cx="10800000" cy="1116849"/>
          </a:xfrm>
        </p:spPr>
        <p:txBody>
          <a:bodyPr/>
          <a:lstStyle/>
          <a:p>
            <a:r>
              <a:rPr lang="fr-FR" dirty="0"/>
              <a:t>Cliquez et modifiez le titre</a:t>
            </a:r>
          </a:p>
        </p:txBody>
      </p:sp>
      <p:sp>
        <p:nvSpPr>
          <p:cNvPr id="12" name="Espace réservé pour une image  8"/>
          <p:cNvSpPr>
            <a:spLocks noGrp="1"/>
          </p:cNvSpPr>
          <p:nvPr>
            <p:ph type="pic" sz="quarter" idx="13"/>
          </p:nvPr>
        </p:nvSpPr>
        <p:spPr>
          <a:xfrm>
            <a:off x="0" y="2139761"/>
            <a:ext cx="12192000" cy="2494871"/>
          </a:xfrm>
          <a:pattFill prst="smCheck">
            <a:fgClr>
              <a:schemeClr val="bg2"/>
            </a:fgClr>
            <a:bgClr>
              <a:schemeClr val="bg1"/>
            </a:bgClr>
          </a:pattFill>
        </p:spPr>
        <p:txBody>
          <a:bodyPr anchor="ctr" anchorCtr="0"/>
          <a:lstStyle>
            <a:lvl1pPr algn="ctr">
              <a:defRPr/>
            </a:lvl1pPr>
          </a:lstStyle>
          <a:p>
            <a:r>
              <a:rPr lang="fr-FR" dirty="0"/>
              <a:t>Faire glisser l'image vers l'espace réservé ou cliquer sur l'icône pour l'ajouter</a:t>
            </a:r>
          </a:p>
        </p:txBody>
      </p:sp>
      <p:sp>
        <p:nvSpPr>
          <p:cNvPr id="8" name="Text Placeholder 5">
            <a:extLst>
              <a:ext uri="{FF2B5EF4-FFF2-40B4-BE49-F238E27FC236}">
                <a16:creationId xmlns:a16="http://schemas.microsoft.com/office/drawing/2014/main" id="{09F7D82C-FF57-0141-BFDD-AE9CB1A13774}"/>
              </a:ext>
            </a:extLst>
          </p:cNvPr>
          <p:cNvSpPr>
            <a:spLocks noGrp="1"/>
          </p:cNvSpPr>
          <p:nvPr>
            <p:ph type="body" sz="quarter" idx="14"/>
          </p:nvPr>
        </p:nvSpPr>
        <p:spPr bwMode="auto">
          <a:xfrm>
            <a:off x="695999" y="4600353"/>
            <a:ext cx="3416525" cy="1560510"/>
          </a:xfrm>
          <a:solidFill>
            <a:schemeClr val="accent4"/>
          </a:solidFill>
        </p:spPr>
        <p:txBody>
          <a:bodyPr lIns="72000" anchor="ctr" anchorCtr="0"/>
          <a:lstStyle>
            <a:lvl1pPr algn="ctr">
              <a:defRPr sz="2100">
                <a:solidFill>
                  <a:schemeClr val="bg1"/>
                </a:solidFill>
              </a:defRPr>
            </a:lvl1pPr>
            <a:lvl2pPr algn="ctr">
              <a:defRPr sz="1800">
                <a:solidFill>
                  <a:schemeClr val="bg1"/>
                </a:solidFill>
              </a:defRPr>
            </a:lvl2pPr>
            <a:lvl3pPr algn="ctr">
              <a:defRPr sz="1800">
                <a:solidFill>
                  <a:schemeClr val="bg1"/>
                </a:solidFill>
              </a:defRPr>
            </a:lvl3pPr>
          </a:lstStyle>
          <a:p>
            <a:pPr lvl="0">
              <a:defRPr/>
            </a:pPr>
            <a:r>
              <a:rPr lang="en-US" dirty="0"/>
              <a:t>Edit Master text styles</a:t>
            </a:r>
          </a:p>
        </p:txBody>
      </p:sp>
      <p:sp>
        <p:nvSpPr>
          <p:cNvPr id="9" name="Text Placeholder 5">
            <a:extLst>
              <a:ext uri="{FF2B5EF4-FFF2-40B4-BE49-F238E27FC236}">
                <a16:creationId xmlns:a16="http://schemas.microsoft.com/office/drawing/2014/main" id="{20783717-29E0-094A-AD75-0A5369D1D891}"/>
              </a:ext>
            </a:extLst>
          </p:cNvPr>
          <p:cNvSpPr>
            <a:spLocks noGrp="1"/>
          </p:cNvSpPr>
          <p:nvPr>
            <p:ph type="body" sz="quarter" idx="15"/>
          </p:nvPr>
        </p:nvSpPr>
        <p:spPr bwMode="auto">
          <a:xfrm>
            <a:off x="4409907" y="4600352"/>
            <a:ext cx="3377036" cy="1560511"/>
          </a:xfrm>
          <a:solidFill>
            <a:schemeClr val="accent4"/>
          </a:solidFill>
        </p:spPr>
        <p:txBody>
          <a:bodyPr lIns="72000" anchor="ctr" anchorCtr="0"/>
          <a:lstStyle>
            <a:lvl1pPr algn="ctr">
              <a:defRPr sz="2100">
                <a:solidFill>
                  <a:schemeClr val="bg1"/>
                </a:solidFill>
              </a:defRPr>
            </a:lvl1pPr>
            <a:lvl2pPr algn="ctr">
              <a:defRPr sz="1800">
                <a:solidFill>
                  <a:schemeClr val="bg1"/>
                </a:solidFill>
              </a:defRPr>
            </a:lvl2pPr>
            <a:lvl3pPr algn="ctr">
              <a:defRPr sz="1800">
                <a:solidFill>
                  <a:schemeClr val="bg1"/>
                </a:solidFill>
              </a:defRPr>
            </a:lvl3pPr>
          </a:lstStyle>
          <a:p>
            <a:pPr lvl="0">
              <a:defRPr/>
            </a:pPr>
            <a:r>
              <a:rPr lang="en-US" dirty="0"/>
              <a:t>Edit Master text styles</a:t>
            </a:r>
          </a:p>
        </p:txBody>
      </p:sp>
      <p:sp>
        <p:nvSpPr>
          <p:cNvPr id="10" name="Text Placeholder 5">
            <a:extLst>
              <a:ext uri="{FF2B5EF4-FFF2-40B4-BE49-F238E27FC236}">
                <a16:creationId xmlns:a16="http://schemas.microsoft.com/office/drawing/2014/main" id="{93A3DE1A-904A-5741-98C7-22C9070CBF44}"/>
              </a:ext>
            </a:extLst>
          </p:cNvPr>
          <p:cNvSpPr>
            <a:spLocks noGrp="1"/>
          </p:cNvSpPr>
          <p:nvPr>
            <p:ph type="body" sz="quarter" idx="19"/>
          </p:nvPr>
        </p:nvSpPr>
        <p:spPr bwMode="auto">
          <a:xfrm>
            <a:off x="8084326" y="4600353"/>
            <a:ext cx="3411672" cy="1560510"/>
          </a:xfrm>
          <a:solidFill>
            <a:schemeClr val="accent4"/>
          </a:solidFill>
        </p:spPr>
        <p:txBody>
          <a:bodyPr lIns="72000" anchor="ctr" anchorCtr="0"/>
          <a:lstStyle>
            <a:lvl1pPr algn="ctr">
              <a:defRPr sz="2100">
                <a:solidFill>
                  <a:schemeClr val="bg1"/>
                </a:solidFill>
              </a:defRPr>
            </a:lvl1pPr>
            <a:lvl2pPr algn="ctr">
              <a:defRPr sz="1800">
                <a:solidFill>
                  <a:schemeClr val="bg1"/>
                </a:solidFill>
              </a:defRPr>
            </a:lvl2pPr>
            <a:lvl3pPr algn="ctr">
              <a:defRPr sz="1800">
                <a:solidFill>
                  <a:schemeClr val="bg1"/>
                </a:solidFill>
              </a:defRPr>
            </a:lvl3pPr>
          </a:lstStyle>
          <a:p>
            <a:pPr lvl="0">
              <a:defRPr/>
            </a:pPr>
            <a:r>
              <a:rPr lang="en-US" dirty="0"/>
              <a:t>Edit Master text styles</a:t>
            </a:r>
          </a:p>
        </p:txBody>
      </p:sp>
    </p:spTree>
    <p:extLst>
      <p:ext uri="{BB962C8B-B14F-4D97-AF65-F5344CB8AC3E}">
        <p14:creationId xmlns:p14="http://schemas.microsoft.com/office/powerpoint/2010/main" val="5749031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PhAnim="0" preserve="1" userDrawn="1">
  <p:cSld name="Picture Horizontal and text">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695324" y="476250"/>
            <a:ext cx="10801351" cy="973138"/>
          </a:xfrm>
        </p:spPr>
        <p:txBody>
          <a:bodyPr/>
          <a:lstStyle/>
          <a:p>
            <a:pPr>
              <a:defRPr/>
            </a:pPr>
            <a:r>
              <a:rPr lang="en-US" dirty="0"/>
              <a:t>Click to edit Master title style</a:t>
            </a:r>
          </a:p>
        </p:txBody>
      </p:sp>
      <p:sp>
        <p:nvSpPr>
          <p:cNvPr id="5" name="Picture Placeholder 10"/>
          <p:cNvSpPr>
            <a:spLocks noGrp="1"/>
          </p:cNvSpPr>
          <p:nvPr>
            <p:ph type="pic" sz="quarter" idx="13" hasCustomPrompt="1"/>
          </p:nvPr>
        </p:nvSpPr>
        <p:spPr bwMode="auto">
          <a:xfrm>
            <a:off x="694648" y="1684948"/>
            <a:ext cx="10801351" cy="2563906"/>
          </a:xfrm>
          <a:prstGeom prst="rect">
            <a:avLst/>
          </a:prstGeom>
          <a:noFill/>
        </p:spPr>
        <p:txBody>
          <a:bodyPr anchor="ctr"/>
          <a:lstStyle>
            <a:lvl1pPr algn="ctr">
              <a:defRPr/>
            </a:lvl1pPr>
          </a:lstStyle>
          <a:p>
            <a:pPr>
              <a:defRPr/>
            </a:pPr>
            <a:r>
              <a:rPr lang="en-US"/>
              <a:t>Drag and Drop picture</a:t>
            </a:r>
            <a:endParaRPr/>
          </a:p>
        </p:txBody>
      </p:sp>
      <p:sp>
        <p:nvSpPr>
          <p:cNvPr id="6" name="Text Placeholder 5"/>
          <p:cNvSpPr>
            <a:spLocks noGrp="1"/>
          </p:cNvSpPr>
          <p:nvPr>
            <p:ph type="body" sz="quarter" idx="14"/>
          </p:nvPr>
        </p:nvSpPr>
        <p:spPr bwMode="auto">
          <a:xfrm>
            <a:off x="695324" y="4391027"/>
            <a:ext cx="3415859" cy="1766370"/>
          </a:xfrm>
        </p:spPr>
        <p:txBody>
          <a:bodyPr/>
          <a:lstStyle>
            <a:lvl1pPr>
              <a:defRPr sz="2100"/>
            </a:lvl1pPr>
            <a:lvl2pPr>
              <a:defRPr sz="1800"/>
            </a:lvl2pPr>
            <a:lvl3pPr>
              <a:defRPr sz="1800"/>
            </a:lvl3pPr>
          </a:lstStyle>
          <a:p>
            <a:pPr lvl="0">
              <a:defRPr/>
            </a:pPr>
            <a:r>
              <a:rPr lang="en-US" dirty="0"/>
              <a:t>Edit Master text styles</a:t>
            </a:r>
          </a:p>
          <a:p>
            <a:pPr lvl="1">
              <a:defRPr/>
            </a:pPr>
            <a:r>
              <a:rPr lang="en-US" dirty="0"/>
              <a:t>Second level</a:t>
            </a:r>
          </a:p>
          <a:p>
            <a:pPr lvl="2">
              <a:defRPr/>
            </a:pPr>
            <a:r>
              <a:rPr lang="en-US" dirty="0"/>
              <a:t>Third level</a:t>
            </a:r>
          </a:p>
        </p:txBody>
      </p:sp>
      <p:sp>
        <p:nvSpPr>
          <p:cNvPr id="7" name="Text Placeholder 5"/>
          <p:cNvSpPr>
            <a:spLocks noGrp="1"/>
          </p:cNvSpPr>
          <p:nvPr>
            <p:ph type="body" sz="quarter" idx="15"/>
          </p:nvPr>
        </p:nvSpPr>
        <p:spPr bwMode="auto">
          <a:xfrm>
            <a:off x="4410237" y="4393425"/>
            <a:ext cx="3376378" cy="1766370"/>
          </a:xfrm>
        </p:spPr>
        <p:txBody>
          <a:bodyPr/>
          <a:lstStyle>
            <a:lvl1pPr>
              <a:defRPr sz="2100"/>
            </a:lvl1pPr>
            <a:lvl2pPr>
              <a:defRPr sz="1800"/>
            </a:lvl2pPr>
            <a:lvl3pPr>
              <a:defRPr sz="1800"/>
            </a:lvl3pPr>
          </a:lstStyle>
          <a:p>
            <a:pPr lvl="0">
              <a:defRPr/>
            </a:pPr>
            <a:r>
              <a:rPr lang="en-US" dirty="0"/>
              <a:t>Edit Master text styles</a:t>
            </a:r>
          </a:p>
          <a:p>
            <a:pPr lvl="1">
              <a:defRPr/>
            </a:pPr>
            <a:r>
              <a:rPr lang="en-US" dirty="0"/>
              <a:t>Second level</a:t>
            </a:r>
          </a:p>
          <a:p>
            <a:pPr lvl="2">
              <a:defRPr/>
            </a:pPr>
            <a:r>
              <a:rPr lang="en-US" dirty="0"/>
              <a:t>Third level</a:t>
            </a:r>
          </a:p>
        </p:txBody>
      </p:sp>
      <p:sp>
        <p:nvSpPr>
          <p:cNvPr id="8" name="Date Placeholder 2"/>
          <p:cNvSpPr>
            <a:spLocks noGrp="1"/>
          </p:cNvSpPr>
          <p:nvPr>
            <p:ph type="dt" sz="half" idx="16"/>
          </p:nvPr>
        </p:nvSpPr>
        <p:spPr bwMode="auto"/>
        <p:txBody>
          <a:bodyPr/>
          <a:lstStyle/>
          <a:p>
            <a:pPr>
              <a:defRPr/>
            </a:pPr>
            <a:r>
              <a:rPr lang="en-US"/>
              <a:t>Paris, 5 juillet 2023</a:t>
            </a:r>
          </a:p>
        </p:txBody>
      </p:sp>
      <p:sp>
        <p:nvSpPr>
          <p:cNvPr id="9" name="Footer Placeholder 3"/>
          <p:cNvSpPr>
            <a:spLocks noGrp="1"/>
          </p:cNvSpPr>
          <p:nvPr>
            <p:ph type="ftr" sz="quarter" idx="17"/>
          </p:nvPr>
        </p:nvSpPr>
        <p:spPr bwMode="auto"/>
        <p:txBody>
          <a:bodyPr/>
          <a:lstStyle/>
          <a:p>
            <a:pPr>
              <a:defRPr/>
            </a:pPr>
            <a:r>
              <a:rPr lang="fr-FR"/>
              <a:t>Congrès Général de la Société Française de Physique (150 ans)          Malika Meddahi</a:t>
            </a:r>
            <a:endParaRPr lang="en-US"/>
          </a:p>
        </p:txBody>
      </p:sp>
      <p:sp>
        <p:nvSpPr>
          <p:cNvPr id="10" name="Slide Number Placeholder 4"/>
          <p:cNvSpPr>
            <a:spLocks noGrp="1"/>
          </p:cNvSpPr>
          <p:nvPr>
            <p:ph type="sldNum" sz="quarter" idx="18"/>
          </p:nvPr>
        </p:nvSpPr>
        <p:spPr bwMode="auto"/>
        <p:txBody>
          <a:bodyPr/>
          <a:lstStyle/>
          <a:p>
            <a:pPr>
              <a:defRPr/>
            </a:pPr>
            <a:fld id="{36B5EA5A-BC32-A742-B11B-8E7414D5B535}" type="slidenum">
              <a:rPr lang="en-US"/>
              <a:t>‹#›</a:t>
            </a:fld>
            <a:endParaRPr lang="en-US"/>
          </a:p>
        </p:txBody>
      </p:sp>
      <p:sp>
        <p:nvSpPr>
          <p:cNvPr id="11" name="Text Placeholder 5"/>
          <p:cNvSpPr>
            <a:spLocks noGrp="1"/>
          </p:cNvSpPr>
          <p:nvPr>
            <p:ph type="body" sz="quarter" idx="19"/>
          </p:nvPr>
        </p:nvSpPr>
        <p:spPr bwMode="auto">
          <a:xfrm>
            <a:off x="8085668" y="4393425"/>
            <a:ext cx="3411007" cy="1766370"/>
          </a:xfrm>
        </p:spPr>
        <p:txBody>
          <a:bodyPr/>
          <a:lstStyle>
            <a:lvl1pPr>
              <a:defRPr sz="2100"/>
            </a:lvl1pPr>
            <a:lvl2pPr>
              <a:defRPr sz="1800"/>
            </a:lvl2pPr>
            <a:lvl3pPr>
              <a:defRPr sz="1800"/>
            </a:lvl3pPr>
          </a:lstStyle>
          <a:p>
            <a:pPr lvl="0">
              <a:defRPr/>
            </a:pPr>
            <a:r>
              <a:rPr lang="en-US" dirty="0"/>
              <a:t>Edit Master text styles</a:t>
            </a:r>
          </a:p>
          <a:p>
            <a:pPr lvl="1">
              <a:defRPr/>
            </a:pPr>
            <a:r>
              <a:rPr lang="en-US" dirty="0"/>
              <a:t>Second level</a:t>
            </a:r>
          </a:p>
          <a:p>
            <a:pPr lvl="2">
              <a:defRPr/>
            </a:pPr>
            <a:r>
              <a:rPr lang="en-US" dirty="0"/>
              <a:t>Third level</a:t>
            </a:r>
          </a:p>
        </p:txBody>
      </p:sp>
    </p:spTree>
    <p:extLst>
      <p:ext uri="{BB962C8B-B14F-4D97-AF65-F5344CB8AC3E}">
        <p14:creationId xmlns:p14="http://schemas.microsoft.com/office/powerpoint/2010/main" val="10024691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vertical photos">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en-US"/>
              <a:t>Paris, 5 juillet 2023</a:t>
            </a:r>
            <a:endParaRPr lang="fr-FR"/>
          </a:p>
        </p:txBody>
      </p:sp>
      <p:sp>
        <p:nvSpPr>
          <p:cNvPr id="5" name="Espace réservé du pied de page 4"/>
          <p:cNvSpPr>
            <a:spLocks noGrp="1"/>
          </p:cNvSpPr>
          <p:nvPr>
            <p:ph type="ftr" sz="quarter" idx="11"/>
          </p:nvPr>
        </p:nvSpPr>
        <p:spPr/>
        <p:txBody>
          <a:bodyPr/>
          <a:lstStyle/>
          <a:p>
            <a:r>
              <a:rPr lang="fr-FR"/>
              <a:t>Congrès Général de la Société Française de Physique (150 ans)          Malika Meddahi</a:t>
            </a: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465591"/>
            <a:ext cx="10800000" cy="1116849"/>
          </a:xfrm>
        </p:spPr>
        <p:txBody>
          <a:bodyPr/>
          <a:lstStyle/>
          <a:p>
            <a:r>
              <a:rPr lang="fr-FR"/>
              <a:t>Cliquez et modifiez le titre</a:t>
            </a:r>
          </a:p>
        </p:txBody>
      </p:sp>
      <p:sp>
        <p:nvSpPr>
          <p:cNvPr id="12" name="Espace réservé pour une image  8"/>
          <p:cNvSpPr>
            <a:spLocks noGrp="1"/>
          </p:cNvSpPr>
          <p:nvPr>
            <p:ph type="pic" sz="quarter" idx="13"/>
          </p:nvPr>
        </p:nvSpPr>
        <p:spPr>
          <a:xfrm>
            <a:off x="0" y="2309799"/>
            <a:ext cx="6048000" cy="3279146"/>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
        <p:nvSpPr>
          <p:cNvPr id="13" name="Espace réservé pour une image  8"/>
          <p:cNvSpPr>
            <a:spLocks noGrp="1"/>
          </p:cNvSpPr>
          <p:nvPr>
            <p:ph type="pic" sz="quarter" idx="14"/>
          </p:nvPr>
        </p:nvSpPr>
        <p:spPr>
          <a:xfrm>
            <a:off x="6144000" y="2309799"/>
            <a:ext cx="6048000" cy="3279146"/>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Tree>
    <p:extLst>
      <p:ext uri="{BB962C8B-B14F-4D97-AF65-F5344CB8AC3E}">
        <p14:creationId xmlns:p14="http://schemas.microsoft.com/office/powerpoint/2010/main" val="2263034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with logo">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06130" y="710117"/>
            <a:ext cx="1990424" cy="1970420"/>
          </a:xfrm>
          <a:prstGeom prst="rect">
            <a:avLst/>
          </a:prstGeom>
        </p:spPr>
      </p:pic>
      <p:sp>
        <p:nvSpPr>
          <p:cNvPr id="3" name="Title 1">
            <a:extLst>
              <a:ext uri="{FF2B5EF4-FFF2-40B4-BE49-F238E27FC236}">
                <a16:creationId xmlns:a16="http://schemas.microsoft.com/office/drawing/2014/main" id="{56F8ADC9-30DB-1243-8F69-09A7AAEA849D}"/>
              </a:ext>
            </a:extLst>
          </p:cNvPr>
          <p:cNvSpPr>
            <a:spLocks noGrp="1"/>
          </p:cNvSpPr>
          <p:nvPr>
            <p:ph type="ctrTitle" hasCustomPrompt="1"/>
          </p:nvPr>
        </p:nvSpPr>
        <p:spPr>
          <a:xfrm>
            <a:off x="407987" y="3429000"/>
            <a:ext cx="11376025" cy="2153265"/>
          </a:xfrm>
        </p:spPr>
        <p:txBody>
          <a:bodyPr anchor="t" anchorCtr="0"/>
          <a:lstStyle>
            <a:lvl1pPr algn="l">
              <a:defRPr sz="5000">
                <a:solidFill>
                  <a:schemeClr val="bg1"/>
                </a:solidFill>
              </a:defRPr>
            </a:lvl1pPr>
          </a:lstStyle>
          <a:p>
            <a:r>
              <a:rPr lang="en-US" dirty="0"/>
              <a:t>Click to edit Master title style</a:t>
            </a:r>
            <a:br>
              <a:rPr lang="en-US" dirty="0"/>
            </a:br>
            <a:endParaRPr lang="en-US" dirty="0"/>
          </a:p>
        </p:txBody>
      </p:sp>
      <p:sp>
        <p:nvSpPr>
          <p:cNvPr id="5" name="Subtitle 2">
            <a:extLst>
              <a:ext uri="{FF2B5EF4-FFF2-40B4-BE49-F238E27FC236}">
                <a16:creationId xmlns:a16="http://schemas.microsoft.com/office/drawing/2014/main" id="{D56D6D28-7860-E045-9091-E722B9476DB3}"/>
              </a:ext>
            </a:extLst>
          </p:cNvPr>
          <p:cNvSpPr>
            <a:spLocks noGrp="1"/>
          </p:cNvSpPr>
          <p:nvPr>
            <p:ph type="subTitle" idx="1"/>
          </p:nvPr>
        </p:nvSpPr>
        <p:spPr>
          <a:xfrm>
            <a:off x="407988" y="5700252"/>
            <a:ext cx="11376026" cy="803787"/>
          </a:xfrm>
        </p:spPr>
        <p:txBody>
          <a:bodyPr>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026712524"/>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photos ">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en-US"/>
              <a:t>Paris, 5 juillet 2023</a:t>
            </a:r>
            <a:endParaRPr lang="fr-FR"/>
          </a:p>
        </p:txBody>
      </p:sp>
      <p:sp>
        <p:nvSpPr>
          <p:cNvPr id="5" name="Espace réservé du pied de page 4"/>
          <p:cNvSpPr>
            <a:spLocks noGrp="1"/>
          </p:cNvSpPr>
          <p:nvPr>
            <p:ph type="ftr" sz="quarter" idx="11"/>
          </p:nvPr>
        </p:nvSpPr>
        <p:spPr/>
        <p:txBody>
          <a:bodyPr/>
          <a:lstStyle/>
          <a:p>
            <a:r>
              <a:rPr lang="fr-FR"/>
              <a:t>Congrès Général de la Société Française de Physique (150 ans)          Malika Meddahi</a:t>
            </a: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465591"/>
            <a:ext cx="10800000" cy="1116849"/>
          </a:xfrm>
        </p:spPr>
        <p:txBody>
          <a:bodyPr/>
          <a:lstStyle/>
          <a:p>
            <a:r>
              <a:rPr lang="fr-FR"/>
              <a:t>Cliquez et modifiez le titre</a:t>
            </a:r>
          </a:p>
        </p:txBody>
      </p:sp>
      <p:sp>
        <p:nvSpPr>
          <p:cNvPr id="8" name="Espace réservé pour une image  8"/>
          <p:cNvSpPr>
            <a:spLocks noGrp="1"/>
          </p:cNvSpPr>
          <p:nvPr>
            <p:ph type="pic" sz="quarter" idx="13"/>
          </p:nvPr>
        </p:nvSpPr>
        <p:spPr>
          <a:xfrm>
            <a:off x="0" y="2817628"/>
            <a:ext cx="3960000" cy="3279146"/>
          </a:xfrm>
          <a:pattFill prst="smCheck">
            <a:fgClr>
              <a:schemeClr val="bg2"/>
            </a:fgClr>
            <a:bgClr>
              <a:schemeClr val="bg1"/>
            </a:bgClr>
          </a:pattFill>
        </p:spPr>
        <p:txBody>
          <a:bodyPr anchor="ctr" anchorCtr="0"/>
          <a:lstStyle>
            <a:lvl1pPr algn="ctr">
              <a:defRPr/>
            </a:lvl1pPr>
          </a:lstStyle>
          <a:p>
            <a:endParaRPr lang="fr-FR"/>
          </a:p>
        </p:txBody>
      </p:sp>
      <p:sp>
        <p:nvSpPr>
          <p:cNvPr id="9" name="Espace réservé pour une image  8"/>
          <p:cNvSpPr>
            <a:spLocks noGrp="1"/>
          </p:cNvSpPr>
          <p:nvPr>
            <p:ph type="pic" sz="quarter" idx="14"/>
          </p:nvPr>
        </p:nvSpPr>
        <p:spPr>
          <a:xfrm>
            <a:off x="8232000" y="2817628"/>
            <a:ext cx="3960000" cy="3279146"/>
          </a:xfrm>
          <a:pattFill prst="smCheck">
            <a:fgClr>
              <a:schemeClr val="bg2"/>
            </a:fgClr>
            <a:bgClr>
              <a:schemeClr val="bg1"/>
            </a:bgClr>
          </a:pattFill>
        </p:spPr>
        <p:txBody>
          <a:bodyPr anchor="ctr" anchorCtr="0"/>
          <a:lstStyle>
            <a:lvl1pPr algn="ctr">
              <a:defRPr/>
            </a:lvl1pPr>
          </a:lstStyle>
          <a:p>
            <a:endParaRPr lang="fr-FR"/>
          </a:p>
        </p:txBody>
      </p:sp>
      <p:sp>
        <p:nvSpPr>
          <p:cNvPr id="10" name="Espace réservé pour une image  8"/>
          <p:cNvSpPr>
            <a:spLocks noGrp="1"/>
          </p:cNvSpPr>
          <p:nvPr>
            <p:ph type="pic" sz="quarter" idx="15"/>
          </p:nvPr>
        </p:nvSpPr>
        <p:spPr>
          <a:xfrm>
            <a:off x="4116000" y="2817628"/>
            <a:ext cx="3960000" cy="3279146"/>
          </a:xfrm>
          <a:pattFill prst="smCheck">
            <a:fgClr>
              <a:schemeClr val="bg2"/>
            </a:fgClr>
            <a:bgClr>
              <a:schemeClr val="bg1"/>
            </a:bgClr>
          </a:pattFill>
        </p:spPr>
        <p:txBody>
          <a:bodyPr anchor="ctr" anchorCtr="0"/>
          <a:lstStyle>
            <a:lvl1pPr algn="ctr">
              <a:defRPr/>
            </a:lvl1pPr>
          </a:lstStyle>
          <a:p>
            <a:endParaRPr lang="fr-FR"/>
          </a:p>
        </p:txBody>
      </p:sp>
      <p:sp>
        <p:nvSpPr>
          <p:cNvPr id="11" name="Espace réservé du contenu 2"/>
          <p:cNvSpPr>
            <a:spLocks noGrp="1"/>
          </p:cNvSpPr>
          <p:nvPr>
            <p:ph idx="1"/>
          </p:nvPr>
        </p:nvSpPr>
        <p:spPr>
          <a:xfrm>
            <a:off x="696000" y="1767565"/>
            <a:ext cx="10800000" cy="1050063"/>
          </a:xfrm>
        </p:spPr>
        <p:txBody>
          <a:bodyPr/>
          <a:lstStyle/>
          <a:p>
            <a:pPr lvl="0"/>
            <a:r>
              <a:rPr lang="fr-FR" dirty="0"/>
              <a:t>Cliquez pour modifier les styles du texte du masque</a:t>
            </a:r>
          </a:p>
        </p:txBody>
      </p:sp>
    </p:spTree>
    <p:extLst>
      <p:ext uri="{BB962C8B-B14F-4D97-AF65-F5344CB8AC3E}">
        <p14:creationId xmlns:p14="http://schemas.microsoft.com/office/powerpoint/2010/main" val="10585003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 horizontal photos">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en-US"/>
              <a:t>Paris, 5 juillet 2023</a:t>
            </a:r>
            <a:endParaRPr lang="fr-FR"/>
          </a:p>
        </p:txBody>
      </p:sp>
      <p:sp>
        <p:nvSpPr>
          <p:cNvPr id="5" name="Espace réservé du pied de page 4"/>
          <p:cNvSpPr>
            <a:spLocks noGrp="1"/>
          </p:cNvSpPr>
          <p:nvPr>
            <p:ph type="ftr" sz="quarter" idx="11"/>
          </p:nvPr>
        </p:nvSpPr>
        <p:spPr/>
        <p:txBody>
          <a:bodyPr/>
          <a:lstStyle/>
          <a:p>
            <a:r>
              <a:rPr lang="fr-FR"/>
              <a:t>Congrès Général de la Société Française de Physique (150 ans)          Malika Meddahi</a:t>
            </a: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465591"/>
            <a:ext cx="10800000" cy="1116849"/>
          </a:xfrm>
        </p:spPr>
        <p:txBody>
          <a:bodyPr/>
          <a:lstStyle/>
          <a:p>
            <a:r>
              <a:rPr lang="fr-FR"/>
              <a:t>Cliquez et modifiez le titre</a:t>
            </a:r>
          </a:p>
        </p:txBody>
      </p:sp>
      <p:sp>
        <p:nvSpPr>
          <p:cNvPr id="8" name="Espace réservé pour une image  8"/>
          <p:cNvSpPr>
            <a:spLocks noGrp="1"/>
          </p:cNvSpPr>
          <p:nvPr>
            <p:ph type="pic" sz="quarter" idx="13"/>
          </p:nvPr>
        </p:nvSpPr>
        <p:spPr>
          <a:xfrm>
            <a:off x="0" y="4093535"/>
            <a:ext cx="6048000" cy="2232000"/>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
        <p:nvSpPr>
          <p:cNvPr id="9" name="Espace réservé pour une image  8"/>
          <p:cNvSpPr>
            <a:spLocks noGrp="1"/>
          </p:cNvSpPr>
          <p:nvPr>
            <p:ph type="pic" sz="quarter" idx="14"/>
          </p:nvPr>
        </p:nvSpPr>
        <p:spPr>
          <a:xfrm>
            <a:off x="6144000" y="4093535"/>
            <a:ext cx="6048000" cy="2232000"/>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
        <p:nvSpPr>
          <p:cNvPr id="10" name="Espace réservé pour une image  8"/>
          <p:cNvSpPr>
            <a:spLocks noGrp="1"/>
          </p:cNvSpPr>
          <p:nvPr>
            <p:ph type="pic" sz="quarter" idx="15"/>
          </p:nvPr>
        </p:nvSpPr>
        <p:spPr>
          <a:xfrm>
            <a:off x="0" y="1775152"/>
            <a:ext cx="6048000" cy="2232000"/>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
        <p:nvSpPr>
          <p:cNvPr id="11" name="Espace réservé pour une image  8"/>
          <p:cNvSpPr>
            <a:spLocks noGrp="1"/>
          </p:cNvSpPr>
          <p:nvPr>
            <p:ph type="pic" sz="quarter" idx="16"/>
          </p:nvPr>
        </p:nvSpPr>
        <p:spPr>
          <a:xfrm>
            <a:off x="6144000" y="1775152"/>
            <a:ext cx="6048000" cy="2232000"/>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Tree>
    <p:extLst>
      <p:ext uri="{BB962C8B-B14F-4D97-AF65-F5344CB8AC3E}">
        <p14:creationId xmlns:p14="http://schemas.microsoft.com/office/powerpoint/2010/main" val="28944632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 vertical photos captions">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en-US"/>
              <a:t>Paris, 5 juillet 2023</a:t>
            </a:r>
            <a:endParaRPr lang="fr-FR"/>
          </a:p>
        </p:txBody>
      </p:sp>
      <p:sp>
        <p:nvSpPr>
          <p:cNvPr id="5" name="Espace réservé du pied de page 4"/>
          <p:cNvSpPr>
            <a:spLocks noGrp="1"/>
          </p:cNvSpPr>
          <p:nvPr>
            <p:ph type="ftr" sz="quarter" idx="11"/>
          </p:nvPr>
        </p:nvSpPr>
        <p:spPr/>
        <p:txBody>
          <a:bodyPr/>
          <a:lstStyle/>
          <a:p>
            <a:r>
              <a:rPr lang="fr-FR"/>
              <a:t>Congrès Général de la Société Française de Physique (150 ans)          Malika Meddahi</a:t>
            </a: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465591"/>
            <a:ext cx="10800000" cy="1116849"/>
          </a:xfrm>
        </p:spPr>
        <p:txBody>
          <a:bodyPr/>
          <a:lstStyle/>
          <a:p>
            <a:r>
              <a:rPr lang="fr-FR"/>
              <a:t>Cliquez et modifiez le titre</a:t>
            </a:r>
          </a:p>
        </p:txBody>
      </p:sp>
      <p:sp>
        <p:nvSpPr>
          <p:cNvPr id="8" name="Espace réservé pour une image  8"/>
          <p:cNvSpPr>
            <a:spLocks noGrp="1"/>
          </p:cNvSpPr>
          <p:nvPr>
            <p:ph type="pic" sz="quarter" idx="13"/>
          </p:nvPr>
        </p:nvSpPr>
        <p:spPr>
          <a:xfrm>
            <a:off x="695325" y="1849120"/>
            <a:ext cx="2604737" cy="3494160"/>
          </a:xfrm>
          <a:pattFill prst="smCheck">
            <a:fgClr>
              <a:schemeClr val="bg2"/>
            </a:fgClr>
            <a:bgClr>
              <a:schemeClr val="bg1"/>
            </a:bgClr>
          </a:pattFill>
        </p:spPr>
        <p:txBody>
          <a:bodyPr anchor="ctr" anchorCtr="0"/>
          <a:lstStyle>
            <a:lvl1pPr algn="ctr">
              <a:defRPr/>
            </a:lvl1pPr>
          </a:lstStyle>
          <a:p>
            <a:endParaRPr lang="fr-FR"/>
          </a:p>
        </p:txBody>
      </p:sp>
      <p:sp>
        <p:nvSpPr>
          <p:cNvPr id="14" name="Espace réservé pour une image  8"/>
          <p:cNvSpPr>
            <a:spLocks noGrp="1"/>
          </p:cNvSpPr>
          <p:nvPr>
            <p:ph type="pic" sz="quarter" idx="14"/>
          </p:nvPr>
        </p:nvSpPr>
        <p:spPr>
          <a:xfrm>
            <a:off x="3427304" y="1849120"/>
            <a:ext cx="2604737" cy="3494160"/>
          </a:xfrm>
          <a:pattFill prst="smCheck">
            <a:fgClr>
              <a:schemeClr val="bg2"/>
            </a:fgClr>
            <a:bgClr>
              <a:schemeClr val="bg1"/>
            </a:bgClr>
          </a:pattFill>
        </p:spPr>
        <p:txBody>
          <a:bodyPr anchor="ctr" anchorCtr="0"/>
          <a:lstStyle>
            <a:lvl1pPr algn="ctr">
              <a:defRPr/>
            </a:lvl1pPr>
          </a:lstStyle>
          <a:p>
            <a:endParaRPr lang="fr-FR"/>
          </a:p>
        </p:txBody>
      </p:sp>
      <p:sp>
        <p:nvSpPr>
          <p:cNvPr id="15" name="Espace réservé pour une image  8"/>
          <p:cNvSpPr>
            <a:spLocks noGrp="1"/>
          </p:cNvSpPr>
          <p:nvPr>
            <p:ph type="pic" sz="quarter" idx="15"/>
          </p:nvPr>
        </p:nvSpPr>
        <p:spPr>
          <a:xfrm>
            <a:off x="6159283" y="1849120"/>
            <a:ext cx="2604737" cy="3494160"/>
          </a:xfrm>
          <a:pattFill prst="smCheck">
            <a:fgClr>
              <a:schemeClr val="bg2"/>
            </a:fgClr>
            <a:bgClr>
              <a:schemeClr val="bg1"/>
            </a:bgClr>
          </a:pattFill>
        </p:spPr>
        <p:txBody>
          <a:bodyPr anchor="ctr" anchorCtr="0"/>
          <a:lstStyle>
            <a:lvl1pPr algn="ctr">
              <a:defRPr/>
            </a:lvl1pPr>
          </a:lstStyle>
          <a:p>
            <a:endParaRPr lang="fr-FR"/>
          </a:p>
        </p:txBody>
      </p:sp>
      <p:sp>
        <p:nvSpPr>
          <p:cNvPr id="16" name="Espace réservé pour une image  8"/>
          <p:cNvSpPr>
            <a:spLocks noGrp="1"/>
          </p:cNvSpPr>
          <p:nvPr>
            <p:ph type="pic" sz="quarter" idx="16"/>
          </p:nvPr>
        </p:nvSpPr>
        <p:spPr>
          <a:xfrm>
            <a:off x="8891262" y="1849120"/>
            <a:ext cx="2604737" cy="3494160"/>
          </a:xfrm>
          <a:pattFill prst="smCheck">
            <a:fgClr>
              <a:schemeClr val="bg2"/>
            </a:fgClr>
            <a:bgClr>
              <a:schemeClr val="bg1"/>
            </a:bgClr>
          </a:pattFill>
        </p:spPr>
        <p:txBody>
          <a:bodyPr anchor="ctr" anchorCtr="0"/>
          <a:lstStyle>
            <a:lvl1pPr algn="ctr">
              <a:defRPr/>
            </a:lvl1pPr>
          </a:lstStyle>
          <a:p>
            <a:endParaRPr lang="fr-FR"/>
          </a:p>
        </p:txBody>
      </p:sp>
    </p:spTree>
    <p:extLst>
      <p:ext uri="{BB962C8B-B14F-4D97-AF65-F5344CB8AC3E}">
        <p14:creationId xmlns:p14="http://schemas.microsoft.com/office/powerpoint/2010/main" val="41948527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 vertical photos">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en-US"/>
              <a:t>Paris, 5 juillet 2023</a:t>
            </a:r>
            <a:endParaRPr lang="fr-FR"/>
          </a:p>
        </p:txBody>
      </p:sp>
      <p:sp>
        <p:nvSpPr>
          <p:cNvPr id="5" name="Espace réservé du pied de page 4"/>
          <p:cNvSpPr>
            <a:spLocks noGrp="1"/>
          </p:cNvSpPr>
          <p:nvPr>
            <p:ph type="ftr" sz="quarter" idx="11"/>
          </p:nvPr>
        </p:nvSpPr>
        <p:spPr/>
        <p:txBody>
          <a:bodyPr/>
          <a:lstStyle/>
          <a:p>
            <a:r>
              <a:rPr lang="fr-FR"/>
              <a:t>Congrès Général de la Société Française de Physique (150 ans)          Malika Meddahi</a:t>
            </a: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465591"/>
            <a:ext cx="10800000" cy="1116849"/>
          </a:xfrm>
        </p:spPr>
        <p:txBody>
          <a:bodyPr/>
          <a:lstStyle/>
          <a:p>
            <a:r>
              <a:rPr lang="fr-FR"/>
              <a:t>Cliquez et modifiez le titre</a:t>
            </a:r>
          </a:p>
        </p:txBody>
      </p:sp>
      <p:sp>
        <p:nvSpPr>
          <p:cNvPr id="8" name="Espace réservé pour une image  8"/>
          <p:cNvSpPr>
            <a:spLocks noGrp="1"/>
          </p:cNvSpPr>
          <p:nvPr>
            <p:ph type="pic" sz="quarter" idx="13"/>
          </p:nvPr>
        </p:nvSpPr>
        <p:spPr>
          <a:xfrm>
            <a:off x="0" y="1870960"/>
            <a:ext cx="2951999" cy="3960000"/>
          </a:xfrm>
          <a:pattFill prst="smCheck">
            <a:fgClr>
              <a:schemeClr val="bg2"/>
            </a:fgClr>
            <a:bgClr>
              <a:schemeClr val="bg1"/>
            </a:bgClr>
          </a:pattFill>
        </p:spPr>
        <p:txBody>
          <a:bodyPr anchor="ctr" anchorCtr="0"/>
          <a:lstStyle>
            <a:lvl1pPr algn="ctr">
              <a:defRPr/>
            </a:lvl1pPr>
          </a:lstStyle>
          <a:p>
            <a:endParaRPr lang="fr-FR"/>
          </a:p>
        </p:txBody>
      </p:sp>
      <p:sp>
        <p:nvSpPr>
          <p:cNvPr id="14" name="Espace réservé pour une image  8"/>
          <p:cNvSpPr>
            <a:spLocks noGrp="1"/>
          </p:cNvSpPr>
          <p:nvPr>
            <p:ph type="pic" sz="quarter" idx="14"/>
          </p:nvPr>
        </p:nvSpPr>
        <p:spPr>
          <a:xfrm>
            <a:off x="3080000" y="1870960"/>
            <a:ext cx="2951999" cy="3960000"/>
          </a:xfrm>
          <a:pattFill prst="smCheck">
            <a:fgClr>
              <a:schemeClr val="bg2"/>
            </a:fgClr>
            <a:bgClr>
              <a:schemeClr val="bg1"/>
            </a:bgClr>
          </a:pattFill>
        </p:spPr>
        <p:txBody>
          <a:bodyPr anchor="ctr" anchorCtr="0"/>
          <a:lstStyle>
            <a:lvl1pPr algn="ctr">
              <a:defRPr/>
            </a:lvl1pPr>
          </a:lstStyle>
          <a:p>
            <a:endParaRPr lang="fr-FR"/>
          </a:p>
        </p:txBody>
      </p:sp>
      <p:sp>
        <p:nvSpPr>
          <p:cNvPr id="15" name="Espace réservé pour une image  8"/>
          <p:cNvSpPr>
            <a:spLocks noGrp="1"/>
          </p:cNvSpPr>
          <p:nvPr>
            <p:ph type="pic" sz="quarter" idx="15"/>
          </p:nvPr>
        </p:nvSpPr>
        <p:spPr>
          <a:xfrm>
            <a:off x="6160000" y="1870960"/>
            <a:ext cx="2951999" cy="3960000"/>
          </a:xfrm>
          <a:pattFill prst="smCheck">
            <a:fgClr>
              <a:schemeClr val="bg2"/>
            </a:fgClr>
            <a:bgClr>
              <a:schemeClr val="bg1"/>
            </a:bgClr>
          </a:pattFill>
        </p:spPr>
        <p:txBody>
          <a:bodyPr anchor="ctr" anchorCtr="0"/>
          <a:lstStyle>
            <a:lvl1pPr algn="ctr">
              <a:defRPr/>
            </a:lvl1pPr>
          </a:lstStyle>
          <a:p>
            <a:endParaRPr lang="fr-FR"/>
          </a:p>
        </p:txBody>
      </p:sp>
      <p:sp>
        <p:nvSpPr>
          <p:cNvPr id="16" name="Espace réservé pour une image  8"/>
          <p:cNvSpPr>
            <a:spLocks noGrp="1"/>
          </p:cNvSpPr>
          <p:nvPr>
            <p:ph type="pic" sz="quarter" idx="16"/>
          </p:nvPr>
        </p:nvSpPr>
        <p:spPr>
          <a:xfrm>
            <a:off x="9240001" y="1870960"/>
            <a:ext cx="2951999" cy="3960000"/>
          </a:xfrm>
          <a:pattFill prst="smCheck">
            <a:fgClr>
              <a:schemeClr val="bg2"/>
            </a:fgClr>
            <a:bgClr>
              <a:schemeClr val="bg1"/>
            </a:bgClr>
          </a:pattFill>
        </p:spPr>
        <p:txBody>
          <a:bodyPr anchor="ctr" anchorCtr="0"/>
          <a:lstStyle>
            <a:lvl1pPr algn="ctr">
              <a:defRPr/>
            </a:lvl1pPr>
          </a:lstStyle>
          <a:p>
            <a:endParaRPr lang="fr-FR"/>
          </a:p>
        </p:txBody>
      </p:sp>
    </p:spTree>
    <p:extLst>
      <p:ext uri="{BB962C8B-B14F-4D97-AF65-F5344CB8AC3E}">
        <p14:creationId xmlns:p14="http://schemas.microsoft.com/office/powerpoint/2010/main" val="39716350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hasCustomPrompt="1"/>
          </p:nvPr>
        </p:nvSpPr>
        <p:spPr>
          <a:xfrm>
            <a:off x="838200" y="1825625"/>
            <a:ext cx="5181600" cy="4351338"/>
          </a:xfrm>
        </p:spPr>
        <p:txBody>
          <a:bodyPr/>
          <a:lstStyle/>
          <a:p>
            <a:pPr lvl="0"/>
            <a:r>
              <a:rPr lang="fr-FR" dirty="0"/>
              <a:t>Cliquez pour modifier les styles du texte du masque</a:t>
            </a:r>
          </a:p>
          <a:p>
            <a:pPr lvl="1"/>
            <a:r>
              <a:rPr lang="fr-FR" dirty="0"/>
              <a:t>Deuxième niveau</a:t>
            </a:r>
          </a:p>
          <a:p>
            <a:pPr lvl="2"/>
            <a:r>
              <a:rPr lang="fr-FR" dirty="0"/>
              <a:t>Troisième niveau</a:t>
            </a:r>
          </a:p>
        </p:txBody>
      </p:sp>
      <p:sp>
        <p:nvSpPr>
          <p:cNvPr id="4" name="Espace réservé du contenu 3"/>
          <p:cNvSpPr>
            <a:spLocks noGrp="1"/>
          </p:cNvSpPr>
          <p:nvPr>
            <p:ph sz="half" idx="2" hasCustomPrompt="1"/>
          </p:nvPr>
        </p:nvSpPr>
        <p:spPr>
          <a:xfrm>
            <a:off x="6172200" y="1825625"/>
            <a:ext cx="5181600" cy="4351338"/>
          </a:xfrm>
        </p:spPr>
        <p:txBody>
          <a:bodyPr/>
          <a:lstStyle/>
          <a:p>
            <a:pPr lvl="0"/>
            <a:r>
              <a:rPr lang="fr-FR" dirty="0"/>
              <a:t>Cliquez pour modifier les styles du texte du masque</a:t>
            </a:r>
          </a:p>
          <a:p>
            <a:pPr lvl="1"/>
            <a:r>
              <a:rPr lang="fr-FR" dirty="0"/>
              <a:t>Deuxième niveau</a:t>
            </a:r>
          </a:p>
          <a:p>
            <a:pPr lvl="2"/>
            <a:r>
              <a:rPr lang="fr-FR" dirty="0"/>
              <a:t>Troisième niveau</a:t>
            </a:r>
          </a:p>
        </p:txBody>
      </p:sp>
      <p:sp>
        <p:nvSpPr>
          <p:cNvPr id="5" name="Espace réservé de la date 4"/>
          <p:cNvSpPr>
            <a:spLocks noGrp="1"/>
          </p:cNvSpPr>
          <p:nvPr>
            <p:ph type="dt" sz="half" idx="10"/>
          </p:nvPr>
        </p:nvSpPr>
        <p:spPr/>
        <p:txBody>
          <a:bodyPr/>
          <a:lstStyle/>
          <a:p>
            <a:r>
              <a:rPr lang="en-US"/>
              <a:t>Paris, 5 juillet 2023</a:t>
            </a:r>
            <a:endParaRPr lang="fr-FR"/>
          </a:p>
        </p:txBody>
      </p:sp>
      <p:sp>
        <p:nvSpPr>
          <p:cNvPr id="6" name="Espace réservé du pied de page 5"/>
          <p:cNvSpPr>
            <a:spLocks noGrp="1"/>
          </p:cNvSpPr>
          <p:nvPr>
            <p:ph type="ftr" sz="quarter" idx="11"/>
          </p:nvPr>
        </p:nvSpPr>
        <p:spPr/>
        <p:txBody>
          <a:bodyPr/>
          <a:lstStyle/>
          <a:p>
            <a:r>
              <a:rPr lang="fr-FR"/>
              <a:t>Congrès Général de la Société Française de Physique (150 ans)          Malika Meddahi</a:t>
            </a:r>
          </a:p>
        </p:txBody>
      </p:sp>
      <p:sp>
        <p:nvSpPr>
          <p:cNvPr id="7" name="Espace réservé du numéro de diapositive 6"/>
          <p:cNvSpPr>
            <a:spLocks noGrp="1"/>
          </p:cNvSpPr>
          <p:nvPr>
            <p:ph type="sldNum" sz="quarter" idx="12"/>
          </p:nvPr>
        </p:nvSpPr>
        <p:spPr/>
        <p:txBody>
          <a:bodyPr/>
          <a:lstStyle/>
          <a:p>
            <a:fld id="{490AA3F6-1618-3548-975A-DD1A2939A246}" type="slidenum">
              <a:rPr lang="fr-FR" smtClean="0"/>
              <a:t>‹#›</a:t>
            </a:fld>
            <a:endParaRPr lang="fr-FR"/>
          </a:p>
        </p:txBody>
      </p:sp>
    </p:spTree>
    <p:extLst>
      <p:ext uri="{BB962C8B-B14F-4D97-AF65-F5344CB8AC3E}">
        <p14:creationId xmlns:p14="http://schemas.microsoft.com/office/powerpoint/2010/main" val="759981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el 3">
            <a:extLst>
              <a:ext uri="{FF2B5EF4-FFF2-40B4-BE49-F238E27FC236}">
                <a16:creationId xmlns:a16="http://schemas.microsoft.com/office/drawing/2014/main" id="{24C33D56-EDA7-4D6B-80CE-52842ECCEC5A}"/>
              </a:ext>
            </a:extLst>
          </p:cNvPr>
          <p:cNvSpPr>
            <a:spLocks noGrp="1"/>
          </p:cNvSpPr>
          <p:nvPr>
            <p:ph type="title" hasCustomPrompt="1"/>
          </p:nvPr>
        </p:nvSpPr>
        <p:spPr>
          <a:xfrm>
            <a:off x="590400" y="770400"/>
            <a:ext cx="11017800" cy="1072088"/>
          </a:xfrm>
          <a:prstGeom prst="rect">
            <a:avLst/>
          </a:prstGeom>
        </p:spPr>
        <p:txBody>
          <a:bodyPr/>
          <a:lstStyle>
            <a:lvl1pPr>
              <a:defRPr/>
            </a:lvl1pPr>
          </a:lstStyle>
          <a:p>
            <a:r>
              <a:rPr lang="en-US" noProof="0" dirty="0"/>
              <a:t>Add Title</a:t>
            </a:r>
          </a:p>
        </p:txBody>
      </p:sp>
    </p:spTree>
    <p:extLst>
      <p:ext uri="{BB962C8B-B14F-4D97-AF65-F5344CB8AC3E}">
        <p14:creationId xmlns:p14="http://schemas.microsoft.com/office/powerpoint/2010/main" val="28177899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pter Opening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5573"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0" y="1394775"/>
            <a:ext cx="11017800" cy="2387600"/>
          </a:xfrm>
          <a:prstGeom prst="rect">
            <a:avLst/>
          </a:prstGeom>
        </p:spPr>
        <p:txBody>
          <a:bodyPr anchor="b"/>
          <a:lstStyle>
            <a:lvl1pPr algn="ctr">
              <a:lnSpc>
                <a:spcPts val="4751"/>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0" y="3843045"/>
            <a:ext cx="11017800" cy="1655763"/>
          </a:xfrm>
        </p:spPr>
        <p:txBody>
          <a:bodyPr>
            <a:noAutofit/>
          </a:bodyPr>
          <a:lstStyle>
            <a:lvl1pPr marL="0" indent="0" algn="ctr">
              <a:buNone/>
              <a:defRPr sz="15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Chapter</a:t>
            </a:r>
            <a:r>
              <a:rPr lang="de-AT" dirty="0"/>
              <a:t> </a:t>
            </a:r>
            <a:r>
              <a:rPr lang="en-US" noProof="0" dirty="0"/>
              <a:t>Subtitle</a:t>
            </a:r>
          </a:p>
        </p:txBody>
      </p:sp>
    </p:spTree>
    <p:extLst>
      <p:ext uri="{BB962C8B-B14F-4D97-AF65-F5344CB8AC3E}">
        <p14:creationId xmlns:p14="http://schemas.microsoft.com/office/powerpoint/2010/main" val="30647647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11017800" cy="3663000"/>
          </a:xfrm>
        </p:spPr>
        <p:txBody>
          <a:bodyPr/>
          <a:lstStyle>
            <a:lvl1pPr>
              <a:lnSpc>
                <a:spcPts val="2600"/>
              </a:lnSpc>
              <a:defRPr sz="2133"/>
            </a:lvl1pPr>
            <a:lvl2pPr marL="453589" indent="-453589">
              <a:lnSpc>
                <a:spcPts val="2600"/>
              </a:lnSpc>
              <a:defRPr sz="2133"/>
            </a:lvl2pPr>
            <a:lvl3pPr marL="907177" indent="-453589">
              <a:lnSpc>
                <a:spcPts val="2600"/>
              </a:lnSpc>
              <a:defRPr sz="2133"/>
            </a:lvl3pPr>
            <a:lvl4pPr marL="1360766" indent="-453589">
              <a:lnSpc>
                <a:spcPts val="2600"/>
              </a:lnSpc>
              <a:defRPr sz="2133"/>
            </a:lvl4pPr>
            <a:lvl5pPr marL="1814355" indent="-453589">
              <a:lnSpc>
                <a:spcPts val="2600"/>
              </a:lnSpc>
              <a:defRPr sz="2133"/>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8430993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Text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5364000" cy="3663000"/>
          </a:xfrm>
        </p:spPr>
        <p:txBody>
          <a:bodyPr/>
          <a:lstStyle>
            <a:lvl1pPr>
              <a:defRPr/>
            </a:lvl1pPr>
            <a:lvl2pPr>
              <a:defRPr/>
            </a:lvl2pPr>
            <a:lvl5pPr>
              <a:defRPr/>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8">
            <a:extLst>
              <a:ext uri="{FF2B5EF4-FFF2-40B4-BE49-F238E27FC236}">
                <a16:creationId xmlns:a16="http://schemas.microsoft.com/office/drawing/2014/main" id="{B620B50C-303A-44DC-8838-2B1CB9466574}"/>
              </a:ext>
            </a:extLst>
          </p:cNvPr>
          <p:cNvSpPr>
            <a:spLocks noGrp="1"/>
          </p:cNvSpPr>
          <p:nvPr>
            <p:ph type="body" sz="quarter" idx="13" hasCustomPrompt="1"/>
          </p:nvPr>
        </p:nvSpPr>
        <p:spPr>
          <a:xfrm>
            <a:off x="6249600" y="2327328"/>
            <a:ext cx="5364000" cy="3663000"/>
          </a:xfrm>
        </p:spPr>
        <p:txBody>
          <a:bodyPr/>
          <a:lstStyle>
            <a:lvl1pPr>
              <a:defRPr/>
            </a:lvl1pPr>
            <a:lvl3pPr>
              <a:defRPr/>
            </a:lvl3pPr>
            <a:lvl5pPr>
              <a:defRPr/>
            </a:lvl5pPr>
          </a:lstStyle>
          <a:p>
            <a:pPr marL="0" marR="0" lvl="0" indent="0" algn="l" defTabSz="914377" rtl="0" eaLnBrk="1" fontAlgn="auto" latinLnBrk="0" hangingPunct="1">
              <a:lnSpc>
                <a:spcPts val="1851"/>
              </a:lnSpc>
              <a:spcBef>
                <a:spcPts val="0"/>
              </a:spcBef>
              <a:spcAft>
                <a:spcPts val="0"/>
              </a:spcAft>
              <a:buClrTx/>
              <a:buSzTx/>
              <a:buFont typeface="Arial" panose="020B0604020202020204" pitchFamily="34" charset="0"/>
              <a:buNone/>
              <a:tabLst/>
              <a:defRPr/>
            </a:pPr>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42066828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8" name="Bildplatzhalter 7">
            <a:extLst>
              <a:ext uri="{FF2B5EF4-FFF2-40B4-BE49-F238E27FC236}">
                <a16:creationId xmlns:a16="http://schemas.microsoft.com/office/drawing/2014/main" id="{E3F97B2E-B3AF-412F-8A5D-31126158717C}"/>
              </a:ext>
            </a:extLst>
          </p:cNvPr>
          <p:cNvSpPr>
            <a:spLocks noGrp="1"/>
          </p:cNvSpPr>
          <p:nvPr>
            <p:ph type="pic" sz="quarter" idx="12" hasCustomPrompt="1"/>
          </p:nvPr>
        </p:nvSpPr>
        <p:spPr>
          <a:xfrm>
            <a:off x="623094" y="1110600"/>
            <a:ext cx="3384551" cy="2313000"/>
          </a:xfrm>
        </p:spPr>
        <p:txBody>
          <a:bodyPr/>
          <a:lstStyle>
            <a:lvl1pPr>
              <a:defRPr/>
            </a:lvl1pPr>
          </a:lstStyle>
          <a:p>
            <a:r>
              <a:rPr lang="en-US" noProof="0" dirty="0"/>
              <a:t>Add Image</a:t>
            </a:r>
          </a:p>
        </p:txBody>
      </p:sp>
      <p:sp>
        <p:nvSpPr>
          <p:cNvPr id="11" name="Bildplatzhalter 7">
            <a:extLst>
              <a:ext uri="{FF2B5EF4-FFF2-40B4-BE49-F238E27FC236}">
                <a16:creationId xmlns:a16="http://schemas.microsoft.com/office/drawing/2014/main" id="{B3619771-C104-4967-8CE8-D32A6A767A69}"/>
              </a:ext>
            </a:extLst>
          </p:cNvPr>
          <p:cNvSpPr>
            <a:spLocks noGrp="1"/>
          </p:cNvSpPr>
          <p:nvPr>
            <p:ph type="pic" sz="quarter" idx="13" hasCustomPrompt="1"/>
          </p:nvPr>
        </p:nvSpPr>
        <p:spPr>
          <a:xfrm>
            <a:off x="4403726" y="1110600"/>
            <a:ext cx="3384551" cy="2313000"/>
          </a:xfrm>
        </p:spPr>
        <p:txBody>
          <a:bodyPr/>
          <a:lstStyle/>
          <a:p>
            <a:r>
              <a:rPr lang="en-US" noProof="0"/>
              <a:t>Add Image</a:t>
            </a:r>
          </a:p>
        </p:txBody>
      </p:sp>
      <p:sp>
        <p:nvSpPr>
          <p:cNvPr id="12" name="Bildplatzhalter 7">
            <a:extLst>
              <a:ext uri="{FF2B5EF4-FFF2-40B4-BE49-F238E27FC236}">
                <a16:creationId xmlns:a16="http://schemas.microsoft.com/office/drawing/2014/main" id="{EAAF7A8C-E9CD-42FC-9131-B1B15A78852D}"/>
              </a:ext>
            </a:extLst>
          </p:cNvPr>
          <p:cNvSpPr>
            <a:spLocks noGrp="1"/>
          </p:cNvSpPr>
          <p:nvPr>
            <p:ph type="pic" sz="quarter" idx="14" hasCustomPrompt="1"/>
          </p:nvPr>
        </p:nvSpPr>
        <p:spPr>
          <a:xfrm>
            <a:off x="8184357" y="1110600"/>
            <a:ext cx="3384551" cy="2313000"/>
          </a:xfrm>
        </p:spPr>
        <p:txBody>
          <a:bodyPr/>
          <a:lstStyle/>
          <a:p>
            <a:r>
              <a:rPr lang="en-US" noProof="0"/>
              <a:t>Add Image</a:t>
            </a:r>
          </a:p>
        </p:txBody>
      </p:sp>
      <p:sp>
        <p:nvSpPr>
          <p:cNvPr id="13" name="Bildplatzhalter 7">
            <a:extLst>
              <a:ext uri="{FF2B5EF4-FFF2-40B4-BE49-F238E27FC236}">
                <a16:creationId xmlns:a16="http://schemas.microsoft.com/office/drawing/2014/main" id="{8EA1D059-7D13-4EEF-9BA9-6012929D6894}"/>
              </a:ext>
            </a:extLst>
          </p:cNvPr>
          <p:cNvSpPr>
            <a:spLocks noGrp="1"/>
          </p:cNvSpPr>
          <p:nvPr>
            <p:ph type="pic" sz="quarter" idx="15" hasCustomPrompt="1"/>
          </p:nvPr>
        </p:nvSpPr>
        <p:spPr>
          <a:xfrm>
            <a:off x="623094" y="3861000"/>
            <a:ext cx="3384551" cy="2313000"/>
          </a:xfrm>
        </p:spPr>
        <p:txBody>
          <a:bodyPr/>
          <a:lstStyle/>
          <a:p>
            <a:r>
              <a:rPr lang="en-US" noProof="0"/>
              <a:t>Add Image</a:t>
            </a:r>
          </a:p>
        </p:txBody>
      </p:sp>
      <p:sp>
        <p:nvSpPr>
          <p:cNvPr id="14" name="Bildplatzhalter 7">
            <a:extLst>
              <a:ext uri="{FF2B5EF4-FFF2-40B4-BE49-F238E27FC236}">
                <a16:creationId xmlns:a16="http://schemas.microsoft.com/office/drawing/2014/main" id="{3F531061-ABBF-4531-8358-93F39A4E83CD}"/>
              </a:ext>
            </a:extLst>
          </p:cNvPr>
          <p:cNvSpPr>
            <a:spLocks noGrp="1"/>
          </p:cNvSpPr>
          <p:nvPr>
            <p:ph type="pic" sz="quarter" idx="16" hasCustomPrompt="1"/>
          </p:nvPr>
        </p:nvSpPr>
        <p:spPr>
          <a:xfrm>
            <a:off x="4403726" y="3861000"/>
            <a:ext cx="3384551" cy="2313000"/>
          </a:xfrm>
        </p:spPr>
        <p:txBody>
          <a:bodyPr/>
          <a:lstStyle/>
          <a:p>
            <a:r>
              <a:rPr lang="en-US" noProof="0"/>
              <a:t>Add Image</a:t>
            </a:r>
          </a:p>
        </p:txBody>
      </p:sp>
      <p:sp>
        <p:nvSpPr>
          <p:cNvPr id="15" name="Bildplatzhalter 7">
            <a:extLst>
              <a:ext uri="{FF2B5EF4-FFF2-40B4-BE49-F238E27FC236}">
                <a16:creationId xmlns:a16="http://schemas.microsoft.com/office/drawing/2014/main" id="{1E2387E5-F9E6-4485-8261-961CB0903140}"/>
              </a:ext>
            </a:extLst>
          </p:cNvPr>
          <p:cNvSpPr>
            <a:spLocks noGrp="1"/>
          </p:cNvSpPr>
          <p:nvPr>
            <p:ph type="pic" sz="quarter" idx="17" hasCustomPrompt="1"/>
          </p:nvPr>
        </p:nvSpPr>
        <p:spPr>
          <a:xfrm>
            <a:off x="8184357" y="3861000"/>
            <a:ext cx="3384551" cy="2313000"/>
          </a:xfrm>
        </p:spPr>
        <p:txBody>
          <a:bodyPr/>
          <a:lstStyle/>
          <a:p>
            <a:r>
              <a:rPr lang="en-US" noProof="0"/>
              <a:t>Add Image</a:t>
            </a:r>
          </a:p>
        </p:txBody>
      </p:sp>
      <p:sp>
        <p:nvSpPr>
          <p:cNvPr id="16" name="Textplatzhalter 4">
            <a:extLst>
              <a:ext uri="{FF2B5EF4-FFF2-40B4-BE49-F238E27FC236}">
                <a16:creationId xmlns:a16="http://schemas.microsoft.com/office/drawing/2014/main" id="{4F13C95D-47FB-4B84-9C64-194B515968FC}"/>
              </a:ext>
            </a:extLst>
          </p:cNvPr>
          <p:cNvSpPr>
            <a:spLocks noGrp="1"/>
          </p:cNvSpPr>
          <p:nvPr>
            <p:ph type="body" sz="quarter" idx="18" hasCustomPrompt="1"/>
          </p:nvPr>
        </p:nvSpPr>
        <p:spPr>
          <a:xfrm>
            <a:off x="5904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7" name="Textplatzhalter 4">
            <a:extLst>
              <a:ext uri="{FF2B5EF4-FFF2-40B4-BE49-F238E27FC236}">
                <a16:creationId xmlns:a16="http://schemas.microsoft.com/office/drawing/2014/main" id="{22B4C4DC-2824-4AA7-A434-E1CB7029143D}"/>
              </a:ext>
            </a:extLst>
          </p:cNvPr>
          <p:cNvSpPr>
            <a:spLocks noGrp="1"/>
          </p:cNvSpPr>
          <p:nvPr>
            <p:ph type="body" sz="quarter" idx="19" hasCustomPrompt="1"/>
          </p:nvPr>
        </p:nvSpPr>
        <p:spPr>
          <a:xfrm>
            <a:off x="43590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8" name="Textplatzhalter 4">
            <a:extLst>
              <a:ext uri="{FF2B5EF4-FFF2-40B4-BE49-F238E27FC236}">
                <a16:creationId xmlns:a16="http://schemas.microsoft.com/office/drawing/2014/main" id="{431A6461-DB7D-4C02-BD54-EC13C6C61981}"/>
              </a:ext>
            </a:extLst>
          </p:cNvPr>
          <p:cNvSpPr>
            <a:spLocks noGrp="1"/>
          </p:cNvSpPr>
          <p:nvPr>
            <p:ph type="body" sz="quarter" idx="20" hasCustomPrompt="1"/>
          </p:nvPr>
        </p:nvSpPr>
        <p:spPr>
          <a:xfrm>
            <a:off x="81276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19" name="Textplatzhalter 4">
            <a:extLst>
              <a:ext uri="{FF2B5EF4-FFF2-40B4-BE49-F238E27FC236}">
                <a16:creationId xmlns:a16="http://schemas.microsoft.com/office/drawing/2014/main" id="{9E186AF5-D057-4662-99A5-C5B72C102263}"/>
              </a:ext>
            </a:extLst>
          </p:cNvPr>
          <p:cNvSpPr>
            <a:spLocks noGrp="1"/>
          </p:cNvSpPr>
          <p:nvPr>
            <p:ph type="body" sz="quarter" idx="21" hasCustomPrompt="1"/>
          </p:nvPr>
        </p:nvSpPr>
        <p:spPr>
          <a:xfrm>
            <a:off x="43590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20" name="Textplatzhalter 4">
            <a:extLst>
              <a:ext uri="{FF2B5EF4-FFF2-40B4-BE49-F238E27FC236}">
                <a16:creationId xmlns:a16="http://schemas.microsoft.com/office/drawing/2014/main" id="{FE28F596-0477-4144-9033-0F83600D5173}"/>
              </a:ext>
            </a:extLst>
          </p:cNvPr>
          <p:cNvSpPr>
            <a:spLocks noGrp="1"/>
          </p:cNvSpPr>
          <p:nvPr>
            <p:ph type="body" sz="quarter" idx="22" hasCustomPrompt="1"/>
          </p:nvPr>
        </p:nvSpPr>
        <p:spPr>
          <a:xfrm>
            <a:off x="81276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Tree>
    <p:extLst>
      <p:ext uri="{BB962C8B-B14F-4D97-AF65-F5344CB8AC3E}">
        <p14:creationId xmlns:p14="http://schemas.microsoft.com/office/powerpoint/2010/main" val="556846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324000" indent="-324000">
              <a:buFont typeface="Arial" charset="0"/>
              <a:buChar char="•"/>
              <a:tabLst/>
              <a:defRPr sz="1800">
                <a:solidFill>
                  <a:schemeClr val="tx2"/>
                </a:solidFill>
              </a:defRPr>
            </a:lvl2pPr>
            <a:lvl3pPr marL="648000" indent="-324000">
              <a:buSzPct val="100000"/>
              <a:buFont typeface="Arial" panose="020B0604020202020204" pitchFamily="34" charset="0"/>
              <a:buChar char="•"/>
              <a:tabLst/>
              <a:defRPr>
                <a:solidFill>
                  <a:schemeClr val="tx2"/>
                </a:solidFill>
              </a:defRPr>
            </a:lvl3pPr>
            <a:lvl4pPr marL="972000" indent="-324000">
              <a:buSzPct val="100000"/>
              <a:buFont typeface="Arial" charset="0"/>
              <a:buChar char="•"/>
              <a:tabLst/>
              <a:defRPr>
                <a:solidFill>
                  <a:schemeClr val="tx2"/>
                </a:solidFill>
              </a:defRPr>
            </a:lvl4pPr>
            <a:lvl5pPr marL="2057400" indent="-228600">
              <a:buSzPct val="100000"/>
              <a:buFont typeface="Arial" charset="0"/>
              <a:buChar char="•"/>
              <a:defRPr>
                <a:solidFill>
                  <a:schemeClr val="tx2">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a:xfrm>
            <a:off x="457429" y="6350851"/>
            <a:ext cx="1542289" cy="365125"/>
          </a:xfrm>
        </p:spPr>
        <p:txBody>
          <a:bodyPr/>
          <a:lstStyle/>
          <a:p>
            <a:r>
              <a:rPr lang="en-US"/>
              <a:t>Paris, 5 juillet 2023</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lvl1pPr>
              <a:defRPr/>
            </a:lvl1pPr>
          </a:lstStyle>
          <a:p>
            <a:r>
              <a:rPr lang="fr-FR"/>
              <a:t>Congrès Général de la Société Française de Physique (150 ans)          Malika Meddahi</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8751892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7" name="Bildplatzhalter 7">
            <a:extLst>
              <a:ext uri="{FF2B5EF4-FFF2-40B4-BE49-F238E27FC236}">
                <a16:creationId xmlns:a16="http://schemas.microsoft.com/office/drawing/2014/main" id="{9B27A2E0-7828-42CC-94F2-52AC0B1B20E9}"/>
              </a:ext>
            </a:extLst>
          </p:cNvPr>
          <p:cNvSpPr>
            <a:spLocks noGrp="1"/>
          </p:cNvSpPr>
          <p:nvPr>
            <p:ph type="pic" sz="quarter" idx="12" hasCustomPrompt="1"/>
          </p:nvPr>
        </p:nvSpPr>
        <p:spPr>
          <a:xfrm>
            <a:off x="623093" y="1904399"/>
            <a:ext cx="5272200" cy="4343400"/>
          </a:xfrm>
        </p:spPr>
        <p:txBody>
          <a:bodyPr/>
          <a:lstStyle/>
          <a:p>
            <a:r>
              <a:rPr lang="en-US" noProof="0" dirty="0"/>
              <a:t>Add Image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4343400"/>
          </a:xfrm>
        </p:spPr>
        <p:txBody>
          <a:bodyPr/>
          <a:lstStyle/>
          <a:p>
            <a:r>
              <a:rPr lang="en-US" noProof="0"/>
              <a:t>Add Image</a:t>
            </a:r>
          </a:p>
        </p:txBody>
      </p:sp>
      <p:sp>
        <p:nvSpPr>
          <p:cNvPr id="5" name="Titel 4">
            <a:extLst>
              <a:ext uri="{FF2B5EF4-FFF2-40B4-BE49-F238E27FC236}">
                <a16:creationId xmlns:a16="http://schemas.microsoft.com/office/drawing/2014/main" id="{FBDA83D7-ED1C-407C-95EF-259295D21892}"/>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Tree>
    <p:extLst>
      <p:ext uri="{BB962C8B-B14F-4D97-AF65-F5344CB8AC3E}">
        <p14:creationId xmlns:p14="http://schemas.microsoft.com/office/powerpoint/2010/main" val="26989231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40016" y="5823266"/>
            <a:ext cx="536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4" name="Titel 3">
            <a:extLst>
              <a:ext uri="{FF2B5EF4-FFF2-40B4-BE49-F238E27FC236}">
                <a16:creationId xmlns:a16="http://schemas.microsoft.com/office/drawing/2014/main" id="{25D6EFE5-C676-44A1-95E3-7BF41C1B224B}"/>
              </a:ext>
            </a:extLst>
          </p:cNvPr>
          <p:cNvSpPr>
            <a:spLocks noGrp="1"/>
          </p:cNvSpPr>
          <p:nvPr>
            <p:ph type="title" hasCustomPrompt="1"/>
          </p:nvPr>
        </p:nvSpPr>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8218433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2800" y="1904399"/>
            <a:ext cx="5272200" cy="3810855"/>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496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49600" y="2327400"/>
            <a:ext cx="5364000" cy="3663000"/>
          </a:xfrm>
        </p:spPr>
        <p:txBody>
          <a:bodyPr/>
          <a:lstStyle>
            <a:lvl1pPr>
              <a:defRPr/>
            </a:lvl1pPr>
            <a:lvl4pPr>
              <a:defRPr/>
            </a:lvl4pPr>
          </a:lstStyle>
          <a:p>
            <a:pPr lvl="0"/>
            <a:r>
              <a:rPr lang="en-US" noProof="0" dirty="0"/>
              <a:t>First Level (Running Text)</a:t>
            </a:r>
          </a:p>
          <a:p>
            <a:pPr lvl="1"/>
            <a:r>
              <a:rPr lang="en-US" noProof="0" dirty="0"/>
              <a:t>Second Level</a:t>
            </a:r>
          </a:p>
          <a:p>
            <a:pPr lvl="2"/>
            <a:r>
              <a:rPr lang="en-US" noProof="0" dirty="0"/>
              <a:t>Third Ebene</a:t>
            </a:r>
          </a:p>
          <a:p>
            <a:pPr lvl="3"/>
            <a:r>
              <a:rPr lang="en-US" noProof="0" dirty="0"/>
              <a:t>Fourth Ebene</a:t>
            </a:r>
          </a:p>
          <a:p>
            <a:pPr lvl="4"/>
            <a:r>
              <a:rPr lang="en-US" noProof="0" dirty="0"/>
              <a:t>Fifth Ebene</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6337497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 Text + 2 Images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404601" y="1904400"/>
            <a:ext cx="3384551" cy="2008800"/>
          </a:xfrm>
        </p:spPr>
        <p:txBody>
          <a:bodyPr/>
          <a:lstStyle>
            <a:lvl1pPr>
              <a:defRPr/>
            </a:lvl1pPr>
          </a:lstStyle>
          <a:p>
            <a:r>
              <a:rPr lang="de-AT"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347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3474000" cy="3663000"/>
          </a:xfrm>
        </p:spPr>
        <p:txBody>
          <a:bodyPr/>
          <a:lstStyle>
            <a:lvl1pPr>
              <a:defRPr/>
            </a:lvl1pPr>
            <a:lvl2pPr>
              <a:defRPr/>
            </a:lvl2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8">
            <a:extLst>
              <a:ext uri="{FF2B5EF4-FFF2-40B4-BE49-F238E27FC236}">
                <a16:creationId xmlns:a16="http://schemas.microsoft.com/office/drawing/2014/main" id="{304CC4E7-09DC-4998-BCFA-AD280A0B1D97}"/>
              </a:ext>
            </a:extLst>
          </p:cNvPr>
          <p:cNvSpPr>
            <a:spLocks noGrp="1"/>
          </p:cNvSpPr>
          <p:nvPr>
            <p:ph type="body" sz="quarter" idx="19" hasCustomPrompt="1"/>
          </p:nvPr>
        </p:nvSpPr>
        <p:spPr>
          <a:xfrm>
            <a:off x="8127000" y="2327400"/>
            <a:ext cx="347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Bildplatzhalter 7">
            <a:extLst>
              <a:ext uri="{FF2B5EF4-FFF2-40B4-BE49-F238E27FC236}">
                <a16:creationId xmlns:a16="http://schemas.microsoft.com/office/drawing/2014/main" id="{12AEE0D9-326B-43F0-8F21-F85ED918A673}"/>
              </a:ext>
            </a:extLst>
          </p:cNvPr>
          <p:cNvSpPr>
            <a:spLocks noGrp="1"/>
          </p:cNvSpPr>
          <p:nvPr>
            <p:ph type="pic" sz="quarter" idx="20" hasCustomPrompt="1"/>
          </p:nvPr>
        </p:nvSpPr>
        <p:spPr>
          <a:xfrm>
            <a:off x="4404601" y="4165200"/>
            <a:ext cx="3384551" cy="2008800"/>
          </a:xfrm>
        </p:spPr>
        <p:txBody>
          <a:bodyPr/>
          <a:lstStyle>
            <a:lvl1pPr>
              <a:defRPr/>
            </a:lvl1pPr>
          </a:lstStyle>
          <a:p>
            <a:r>
              <a:rPr lang="de-AT" dirty="0"/>
              <a:t>Add Image</a:t>
            </a:r>
          </a:p>
        </p:txBody>
      </p:sp>
      <p:sp>
        <p:nvSpPr>
          <p:cNvPr id="4" name="Titel 3">
            <a:extLst>
              <a:ext uri="{FF2B5EF4-FFF2-40B4-BE49-F238E27FC236}">
                <a16:creationId xmlns:a16="http://schemas.microsoft.com/office/drawing/2014/main" id="{FA554AB9-2B77-4A5E-8DE0-C5B9338233CD}"/>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9" name="Textplatzhalter 5">
            <a:extLst>
              <a:ext uri="{FF2B5EF4-FFF2-40B4-BE49-F238E27FC236}">
                <a16:creationId xmlns:a16="http://schemas.microsoft.com/office/drawing/2014/main" id="{3135ED04-BF59-4DF8-B4BE-86B8797144EE}"/>
              </a:ext>
            </a:extLst>
          </p:cNvPr>
          <p:cNvSpPr>
            <a:spLocks noGrp="1"/>
          </p:cNvSpPr>
          <p:nvPr>
            <p:ph type="body" sz="quarter" idx="14" hasCustomPrompt="1"/>
          </p:nvPr>
        </p:nvSpPr>
        <p:spPr>
          <a:xfrm>
            <a:off x="590552" y="6165000"/>
            <a:ext cx="3473849"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7418461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en-US" noProof="0" dirty="0"/>
              <a:t>Insert Background Image </a:t>
            </a:r>
          </a:p>
        </p:txBody>
      </p:sp>
      <p:sp>
        <p:nvSpPr>
          <p:cNvPr id="5" name="Textplatzhalter 4">
            <a:extLst>
              <a:ext uri="{FF2B5EF4-FFF2-40B4-BE49-F238E27FC236}">
                <a16:creationId xmlns:a16="http://schemas.microsoft.com/office/drawing/2014/main" id="{BD79F90D-3491-43D5-A790-90072FE11986}"/>
              </a:ext>
            </a:extLst>
          </p:cNvPr>
          <p:cNvSpPr>
            <a:spLocks noGrp="1"/>
          </p:cNvSpPr>
          <p:nvPr>
            <p:ph type="body" sz="quarter" idx="19" hasCustomPrompt="1"/>
          </p:nvPr>
        </p:nvSpPr>
        <p:spPr>
          <a:xfrm>
            <a:off x="0" y="5124600"/>
            <a:ext cx="12192000" cy="1733400"/>
          </a:xfrm>
          <a:blipFill>
            <a:blip r:embed="rId2"/>
            <a:stretch>
              <a:fillRect/>
            </a:stretch>
          </a:blipFill>
        </p:spPr>
        <p:txBody>
          <a:bodyPr/>
          <a:lstStyle>
            <a:lvl1pPr>
              <a:lnSpc>
                <a:spcPts val="0"/>
              </a:lnSpc>
              <a:defRPr/>
            </a:lvl1pPr>
          </a:lstStyle>
          <a:p>
            <a:pPr lvl="0"/>
            <a:r>
              <a:rPr lang="de-AT" dirty="0"/>
              <a:t>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8" name="Textplatzhalter 4">
            <a:extLst>
              <a:ext uri="{FF2B5EF4-FFF2-40B4-BE49-F238E27FC236}">
                <a16:creationId xmlns:a16="http://schemas.microsoft.com/office/drawing/2014/main" id="{660E39D6-6B5D-455A-A188-1048C3C9BC32}"/>
              </a:ext>
            </a:extLst>
          </p:cNvPr>
          <p:cNvSpPr>
            <a:spLocks noGrp="1"/>
          </p:cNvSpPr>
          <p:nvPr>
            <p:ph type="body" sz="quarter" idx="18" hasCustomPrompt="1"/>
          </p:nvPr>
        </p:nvSpPr>
        <p:spPr>
          <a:xfrm>
            <a:off x="590400" y="6093296"/>
            <a:ext cx="3465000" cy="378341"/>
          </a:xfrm>
        </p:spPr>
        <p:txBody>
          <a:bodyPr wrap="none">
            <a:noAutofit/>
          </a:bodyPr>
          <a:lstStyle>
            <a:lvl1pPr>
              <a:lnSpc>
                <a:spcPts val="1351"/>
              </a:lnSpc>
              <a:defRPr sz="1333" b="1">
                <a:solidFill>
                  <a:schemeClr val="bg1"/>
                </a:solidFill>
              </a:defRPr>
            </a:lvl1pPr>
            <a:lvl2pPr marL="0" indent="0">
              <a:lnSpc>
                <a:spcPts val="1351"/>
              </a:lnSpc>
              <a:buFontTx/>
              <a:buNone/>
              <a:defRPr sz="1333" b="0">
                <a:solidFill>
                  <a:schemeClr val="bg1"/>
                </a:solidFill>
              </a:defRPr>
            </a:lvl2pPr>
            <a:lvl3pPr marL="0" indent="0">
              <a:lnSpc>
                <a:spcPts val="1351"/>
              </a:lnSpc>
              <a:buFontTx/>
              <a:buNone/>
              <a:defRPr sz="1000" b="0">
                <a:solidFill>
                  <a:schemeClr val="bg1"/>
                </a:solidFill>
              </a:defRPr>
            </a:lvl3pPr>
            <a:lvl4pPr marL="0" indent="0">
              <a:lnSpc>
                <a:spcPts val="1351"/>
              </a:lnSpc>
              <a:buFontTx/>
              <a:buNone/>
              <a:defRPr sz="1000" b="0">
                <a:solidFill>
                  <a:schemeClr val="bg1"/>
                </a:solidFill>
              </a:defRPr>
            </a:lvl4pPr>
            <a:lvl5pPr marL="0" indent="0">
              <a:lnSpc>
                <a:spcPts val="1351"/>
              </a:lnSpc>
              <a:buFontTx/>
              <a:buNone/>
              <a:defRPr sz="1000" b="0">
                <a:solidFill>
                  <a:schemeClr val="bg1"/>
                </a:solidFill>
              </a:defRPr>
            </a:lvl5pPr>
            <a:lvl6pPr marL="2285943" indent="0">
              <a:buNone/>
              <a:defRPr/>
            </a:lvl6pPr>
          </a:lstStyle>
          <a:p>
            <a:pPr lvl="0"/>
            <a:r>
              <a:rPr lang="en-US" noProof="0" dirty="0"/>
              <a:t>First Level (Strong)</a:t>
            </a:r>
          </a:p>
          <a:p>
            <a:pPr lvl="1"/>
            <a:r>
              <a:rPr lang="en-US" noProof="0" dirty="0"/>
              <a:t>Second Level (Text)</a:t>
            </a:r>
          </a:p>
        </p:txBody>
      </p:sp>
    </p:spTree>
    <p:extLst>
      <p:ext uri="{BB962C8B-B14F-4D97-AF65-F5344CB8AC3E}">
        <p14:creationId xmlns:p14="http://schemas.microsoft.com/office/powerpoint/2010/main" val="13256220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Tree>
    <p:extLst>
      <p:ext uri="{BB962C8B-B14F-4D97-AF65-F5344CB8AC3E}">
        <p14:creationId xmlns:p14="http://schemas.microsoft.com/office/powerpoint/2010/main" val="2957115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0"/>
              </a:spcBef>
              <a:defRPr sz="1800" b="1"/>
            </a:lvl1pPr>
            <a:lvl2pPr marL="630000" indent="0">
              <a:buNone/>
              <a:tabLst>
                <a:tab pos="5274000" algn="r"/>
              </a:tabLst>
              <a:defRPr/>
            </a:lvl2pPr>
            <a:lvl3pPr marL="1494000" indent="0">
              <a:buFont typeface="Arial" panose="020B0604020202020204" pitchFamily="34" charset="0"/>
              <a:buNone/>
              <a:tabLst>
                <a:tab pos="5274000" algn="r"/>
              </a:tabLst>
              <a:defRPr/>
            </a:lvl3pPr>
            <a:lvl4pPr marL="1494000" indent="0">
              <a:buFont typeface="Arial" panose="020B0604020202020204" pitchFamily="34" charset="0"/>
              <a:buNone/>
              <a:tabLst>
                <a:tab pos="5274000" algn="r"/>
              </a:tabLst>
              <a:defRPr/>
            </a:lvl4pPr>
            <a:lvl5pPr marL="1494000" indent="0">
              <a:buFont typeface="Arial" panose="020B0604020202020204" pitchFamily="34" charset="0"/>
              <a:buNone/>
              <a:tabLst>
                <a:tab pos="5274000"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0"/>
              </a:spcBef>
              <a:defRPr sz="1800" b="1"/>
            </a:lvl1pPr>
            <a:lvl2pPr marL="630000" indent="0">
              <a:buNone/>
              <a:tabLst>
                <a:tab pos="5274000" algn="r"/>
              </a:tabLst>
              <a:defRPr/>
            </a:lvl2pPr>
            <a:lvl3pPr marL="1494000" indent="0">
              <a:buFont typeface="Arial" panose="020B0604020202020204" pitchFamily="34" charset="0"/>
              <a:buNone/>
              <a:tabLst>
                <a:tab pos="5274000" algn="r"/>
              </a:tabLst>
              <a:defRPr/>
            </a:lvl3pPr>
            <a:lvl4pPr marL="1494000" indent="0">
              <a:buFont typeface="Arial" panose="020B0604020202020204" pitchFamily="34" charset="0"/>
              <a:buNone/>
              <a:tabLst>
                <a:tab pos="5274000" algn="r"/>
              </a:tabLst>
              <a:defRPr/>
            </a:lvl4pPr>
            <a:lvl5pPr marL="1494000" indent="0">
              <a:buFont typeface="Arial" panose="020B0604020202020204" pitchFamily="34" charset="0"/>
              <a:buNone/>
              <a:tabLst>
                <a:tab pos="5274000"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el 3">
            <a:extLst>
              <a:ext uri="{FF2B5EF4-FFF2-40B4-BE49-F238E27FC236}">
                <a16:creationId xmlns:a16="http://schemas.microsoft.com/office/drawing/2014/main" id="{24C33D56-EDA7-4D6B-80CE-52842ECCEC5A}"/>
              </a:ext>
            </a:extLst>
          </p:cNvPr>
          <p:cNvSpPr>
            <a:spLocks noGrp="1"/>
          </p:cNvSpPr>
          <p:nvPr>
            <p:ph type="title" hasCustomPrompt="1"/>
          </p:nvPr>
        </p:nvSpPr>
        <p:spPr>
          <a:xfrm>
            <a:off x="590400" y="770400"/>
            <a:ext cx="11017800" cy="1072089"/>
          </a:xfrm>
          <a:prstGeom prst="rect">
            <a:avLst/>
          </a:prstGeom>
        </p:spPr>
        <p:txBody>
          <a:bodyPr/>
          <a:lstStyle>
            <a:lvl1pPr>
              <a:defRPr/>
            </a:lvl1pPr>
          </a:lstStyle>
          <a:p>
            <a:r>
              <a:rPr lang="en-US" noProof="0" dirty="0"/>
              <a:t>Add Title</a:t>
            </a:r>
          </a:p>
        </p:txBody>
      </p:sp>
      <p:sp>
        <p:nvSpPr>
          <p:cNvPr id="2" name="TextBox 1">
            <a:extLst>
              <a:ext uri="{FF2B5EF4-FFF2-40B4-BE49-F238E27FC236}">
                <a16:creationId xmlns:a16="http://schemas.microsoft.com/office/drawing/2014/main" id="{F49D6F3C-90D5-4293-88A0-063788A8C864}"/>
              </a:ext>
            </a:extLst>
          </p:cNvPr>
          <p:cNvSpPr txBox="1"/>
          <p:nvPr userDrawn="1"/>
        </p:nvSpPr>
        <p:spPr>
          <a:xfrm>
            <a:off x="1638300" y="5950920"/>
            <a:ext cx="9433719" cy="779893"/>
          </a:xfrm>
          <a:prstGeom prst="rect">
            <a:avLst/>
          </a:prstGeom>
          <a:noFill/>
        </p:spPr>
        <p:txBody>
          <a:bodyPr wrap="square" rtlCol="0">
            <a:spAutoFit/>
          </a:bodyPr>
          <a:lstStyle/>
          <a:p>
            <a:pPr marL="0" marR="0" lvl="0" indent="0" algn="l" defTabSz="914303" rtl="0" eaLnBrk="1" fontAlgn="auto" latinLnBrk="0" hangingPunct="1">
              <a:lnSpc>
                <a:spcPts val="1850"/>
              </a:lnSpc>
              <a:spcBef>
                <a:spcPts val="0"/>
              </a:spcBef>
              <a:spcAft>
                <a:spcPts val="0"/>
              </a:spcAft>
              <a:buClrTx/>
              <a:buSzTx/>
              <a:buFontTx/>
              <a:buNone/>
              <a:tabLst/>
              <a:defRPr/>
            </a:pPr>
            <a:r>
              <a:rPr lang="en-GB" sz="600" i="1" dirty="0">
                <a:solidFill>
                  <a:srgbClr val="0F124A"/>
                </a:solidFill>
              </a:rPr>
              <a:t>​</a:t>
            </a:r>
            <a:r>
              <a:rPr lang="en-GB" sz="800" i="1" dirty="0">
                <a:solidFill>
                  <a:srgbClr val="0F124A"/>
                </a:solidFill>
              </a:rPr>
              <a:t>The Future Circular Collider Innovation Study (FCCIS) project has received funding from the European Union's Horizon 2020 research and innovation programme under grant No 951754.The information herein only reflects the views of its authors and the European Commission is not responsible for any use that may be made of the information.</a:t>
            </a:r>
            <a:endParaRPr lang="en-US" sz="800" i="1" dirty="0">
              <a:solidFill>
                <a:srgbClr val="0F124A"/>
              </a:solidFill>
            </a:endParaRPr>
          </a:p>
          <a:p>
            <a:pPr algn="l">
              <a:lnSpc>
                <a:spcPts val="1850"/>
              </a:lnSpc>
            </a:pPr>
            <a:endParaRPr lang="en-GB" sz="600" dirty="0">
              <a:solidFill>
                <a:srgbClr val="0F124A"/>
              </a:solidFill>
            </a:endParaRPr>
          </a:p>
        </p:txBody>
      </p:sp>
      <p:pic>
        <p:nvPicPr>
          <p:cNvPr id="1028" name="Picture 4">
            <a:extLst>
              <a:ext uri="{FF2B5EF4-FFF2-40B4-BE49-F238E27FC236}">
                <a16:creationId xmlns:a16="http://schemas.microsoft.com/office/drawing/2014/main" id="{FAFD836F-B865-4668-9CB3-6E7381D6E882}"/>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09600" y="5903975"/>
            <a:ext cx="914400" cy="611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5467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hapter Opening Slid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0" y="1394774"/>
            <a:ext cx="11017800" cy="2387600"/>
          </a:xfrm>
          <a:prstGeom prst="rect">
            <a:avLst/>
          </a:prstGeom>
        </p:spPr>
        <p:txBody>
          <a:bodyPr anchor="b"/>
          <a:lstStyle>
            <a:lvl1pPr algn="ctr">
              <a:lnSpc>
                <a:spcPts val="4750"/>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0" y="3843046"/>
            <a:ext cx="11017800" cy="1655762"/>
          </a:xfrm>
        </p:spPr>
        <p:txBody>
          <a:bodyPr>
            <a:noAutofit/>
          </a:bodyPr>
          <a:lstStyle>
            <a:lvl1pPr marL="0" indent="0" algn="ctr">
              <a:buNone/>
              <a:defRPr sz="1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Chapter</a:t>
            </a:r>
            <a:r>
              <a:rPr lang="de-AT" dirty="0"/>
              <a:t> </a:t>
            </a:r>
            <a:r>
              <a:rPr lang="en-US" noProof="0" dirty="0"/>
              <a:t>Subtitle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31999"/>
            <a:ext cx="12192000" cy="6426000"/>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Tree>
    <p:extLst>
      <p:ext uri="{BB962C8B-B14F-4D97-AF65-F5344CB8AC3E}">
        <p14:creationId xmlns:p14="http://schemas.microsoft.com/office/powerpoint/2010/main" val="20474733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 Text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00"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5364000" cy="3663000"/>
          </a:xfrm>
        </p:spPr>
        <p:txBody>
          <a:bodyPr/>
          <a:lstStyle>
            <a:lvl1pPr>
              <a:defRPr/>
            </a:lvl1pPr>
            <a:lvl2pPr>
              <a:defRPr/>
            </a:lvl2pPr>
            <a:lvl5pPr>
              <a:defRPr/>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8">
            <a:extLst>
              <a:ext uri="{FF2B5EF4-FFF2-40B4-BE49-F238E27FC236}">
                <a16:creationId xmlns:a16="http://schemas.microsoft.com/office/drawing/2014/main" id="{B620B50C-303A-44DC-8838-2B1CB9466574}"/>
              </a:ext>
            </a:extLst>
          </p:cNvPr>
          <p:cNvSpPr>
            <a:spLocks noGrp="1"/>
          </p:cNvSpPr>
          <p:nvPr>
            <p:ph type="body" sz="quarter" idx="13" hasCustomPrompt="1"/>
          </p:nvPr>
        </p:nvSpPr>
        <p:spPr>
          <a:xfrm>
            <a:off x="6249600" y="2327328"/>
            <a:ext cx="5364000" cy="3663000"/>
          </a:xfrm>
        </p:spPr>
        <p:txBody>
          <a:bodyPr/>
          <a:lstStyle>
            <a:lvl1pPr>
              <a:defRPr/>
            </a:lvl1pPr>
            <a:lvl3pPr>
              <a:defRPr/>
            </a:lvl3pPr>
            <a:lvl5pPr>
              <a:defRPr/>
            </a:lvl5pPr>
          </a:lstStyle>
          <a:p>
            <a:pPr marL="0" marR="0" lvl="0" indent="0" algn="l" defTabSz="914400" rtl="0" eaLnBrk="1" fontAlgn="auto" latinLnBrk="0" hangingPunct="1">
              <a:lnSpc>
                <a:spcPts val="1850"/>
              </a:lnSpc>
              <a:spcBef>
                <a:spcPts val="0"/>
              </a:spcBef>
              <a:spcAft>
                <a:spcPts val="0"/>
              </a:spcAft>
              <a:buClrTx/>
              <a:buSzTx/>
              <a:buFont typeface="Arial" panose="020B0604020202020204" pitchFamily="34" charset="0"/>
              <a:buNone/>
              <a:tabLst/>
              <a:defRPr/>
            </a:pPr>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9"/>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0" y="6165000"/>
            <a:ext cx="5364163" cy="455400"/>
          </a:xfrm>
        </p:spPr>
        <p:txBody>
          <a:bodyPr>
            <a:noAutofit/>
          </a:bodyPr>
          <a:lstStyle>
            <a:lvl1pPr>
              <a:lnSpc>
                <a:spcPts val="1350"/>
              </a:lnSpc>
              <a:defRPr sz="1000"/>
            </a:lvl1pPr>
            <a:lvl2pPr marL="0" indent="0">
              <a:lnSpc>
                <a:spcPts val="1350"/>
              </a:lnSpc>
              <a:buNone/>
              <a:defRPr sz="1000"/>
            </a:lvl2pPr>
            <a:lvl3pPr marL="0" indent="0">
              <a:lnSpc>
                <a:spcPts val="1350"/>
              </a:lnSpc>
              <a:buFont typeface="Arial" panose="020B0604020202020204" pitchFamily="34" charset="0"/>
              <a:buNone/>
              <a:defRPr sz="1000"/>
            </a:lvl3pPr>
            <a:lvl4pPr marL="0" indent="0">
              <a:lnSpc>
                <a:spcPts val="1350"/>
              </a:lnSpc>
              <a:buFont typeface="Arial" panose="020B0604020202020204" pitchFamily="34" charset="0"/>
              <a:buNone/>
              <a:defRPr sz="1000"/>
            </a:lvl4pPr>
            <a:lvl5pPr marL="0" indent="0">
              <a:lnSpc>
                <a:spcPts val="1350"/>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7088974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6237312"/>
            <a:ext cx="347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dirty="0"/>
              <a:t>Caption</a:t>
            </a:r>
          </a:p>
        </p:txBody>
      </p:sp>
      <p:sp>
        <p:nvSpPr>
          <p:cNvPr id="8" name="Bildplatzhalter 7">
            <a:extLst>
              <a:ext uri="{FF2B5EF4-FFF2-40B4-BE49-F238E27FC236}">
                <a16:creationId xmlns:a16="http://schemas.microsoft.com/office/drawing/2014/main" id="{E3F97B2E-B3AF-412F-8A5D-31126158717C}"/>
              </a:ext>
            </a:extLst>
          </p:cNvPr>
          <p:cNvSpPr>
            <a:spLocks noGrp="1"/>
          </p:cNvSpPr>
          <p:nvPr>
            <p:ph type="pic" sz="quarter" idx="12" hasCustomPrompt="1"/>
          </p:nvPr>
        </p:nvSpPr>
        <p:spPr>
          <a:xfrm>
            <a:off x="623094" y="1110600"/>
            <a:ext cx="3384550" cy="2313000"/>
          </a:xfrm>
        </p:spPr>
        <p:txBody>
          <a:bodyPr/>
          <a:lstStyle>
            <a:lvl1pPr>
              <a:defRPr/>
            </a:lvl1pPr>
          </a:lstStyle>
          <a:p>
            <a:r>
              <a:rPr lang="en-US" noProof="0"/>
              <a:t>Add Image</a:t>
            </a:r>
          </a:p>
        </p:txBody>
      </p:sp>
      <p:sp>
        <p:nvSpPr>
          <p:cNvPr id="11" name="Bildplatzhalter 7">
            <a:extLst>
              <a:ext uri="{FF2B5EF4-FFF2-40B4-BE49-F238E27FC236}">
                <a16:creationId xmlns:a16="http://schemas.microsoft.com/office/drawing/2014/main" id="{B3619771-C104-4967-8CE8-D32A6A767A69}"/>
              </a:ext>
            </a:extLst>
          </p:cNvPr>
          <p:cNvSpPr>
            <a:spLocks noGrp="1"/>
          </p:cNvSpPr>
          <p:nvPr>
            <p:ph type="pic" sz="quarter" idx="13" hasCustomPrompt="1"/>
          </p:nvPr>
        </p:nvSpPr>
        <p:spPr>
          <a:xfrm>
            <a:off x="4403725" y="1110600"/>
            <a:ext cx="3384550" cy="2313000"/>
          </a:xfrm>
        </p:spPr>
        <p:txBody>
          <a:bodyPr/>
          <a:lstStyle/>
          <a:p>
            <a:r>
              <a:rPr lang="en-US" noProof="0"/>
              <a:t>Add Image</a:t>
            </a:r>
          </a:p>
        </p:txBody>
      </p:sp>
      <p:sp>
        <p:nvSpPr>
          <p:cNvPr id="12" name="Bildplatzhalter 7">
            <a:extLst>
              <a:ext uri="{FF2B5EF4-FFF2-40B4-BE49-F238E27FC236}">
                <a16:creationId xmlns:a16="http://schemas.microsoft.com/office/drawing/2014/main" id="{EAAF7A8C-E9CD-42FC-9131-B1B15A78852D}"/>
              </a:ext>
            </a:extLst>
          </p:cNvPr>
          <p:cNvSpPr>
            <a:spLocks noGrp="1"/>
          </p:cNvSpPr>
          <p:nvPr>
            <p:ph type="pic" sz="quarter" idx="14" hasCustomPrompt="1"/>
          </p:nvPr>
        </p:nvSpPr>
        <p:spPr>
          <a:xfrm>
            <a:off x="8184357" y="1110600"/>
            <a:ext cx="3384550" cy="2313000"/>
          </a:xfrm>
        </p:spPr>
        <p:txBody>
          <a:bodyPr/>
          <a:lstStyle/>
          <a:p>
            <a:r>
              <a:rPr lang="en-US" noProof="0"/>
              <a:t>Add Image</a:t>
            </a:r>
          </a:p>
        </p:txBody>
      </p:sp>
      <p:sp>
        <p:nvSpPr>
          <p:cNvPr id="13" name="Bildplatzhalter 7">
            <a:extLst>
              <a:ext uri="{FF2B5EF4-FFF2-40B4-BE49-F238E27FC236}">
                <a16:creationId xmlns:a16="http://schemas.microsoft.com/office/drawing/2014/main" id="{8EA1D059-7D13-4EEF-9BA9-6012929D6894}"/>
              </a:ext>
            </a:extLst>
          </p:cNvPr>
          <p:cNvSpPr>
            <a:spLocks noGrp="1"/>
          </p:cNvSpPr>
          <p:nvPr>
            <p:ph type="pic" sz="quarter" idx="15" hasCustomPrompt="1"/>
          </p:nvPr>
        </p:nvSpPr>
        <p:spPr>
          <a:xfrm>
            <a:off x="623094" y="3861000"/>
            <a:ext cx="3384550" cy="2313000"/>
          </a:xfrm>
        </p:spPr>
        <p:txBody>
          <a:bodyPr/>
          <a:lstStyle/>
          <a:p>
            <a:r>
              <a:rPr lang="en-US" noProof="0"/>
              <a:t>Add Image</a:t>
            </a:r>
          </a:p>
        </p:txBody>
      </p:sp>
      <p:sp>
        <p:nvSpPr>
          <p:cNvPr id="14" name="Bildplatzhalter 7">
            <a:extLst>
              <a:ext uri="{FF2B5EF4-FFF2-40B4-BE49-F238E27FC236}">
                <a16:creationId xmlns:a16="http://schemas.microsoft.com/office/drawing/2014/main" id="{3F531061-ABBF-4531-8358-93F39A4E83CD}"/>
              </a:ext>
            </a:extLst>
          </p:cNvPr>
          <p:cNvSpPr>
            <a:spLocks noGrp="1"/>
          </p:cNvSpPr>
          <p:nvPr>
            <p:ph type="pic" sz="quarter" idx="16" hasCustomPrompt="1"/>
          </p:nvPr>
        </p:nvSpPr>
        <p:spPr>
          <a:xfrm>
            <a:off x="4403725" y="3861000"/>
            <a:ext cx="3384550" cy="2313000"/>
          </a:xfrm>
        </p:spPr>
        <p:txBody>
          <a:bodyPr/>
          <a:lstStyle/>
          <a:p>
            <a:r>
              <a:rPr lang="en-US" noProof="0"/>
              <a:t>Add Image</a:t>
            </a:r>
          </a:p>
        </p:txBody>
      </p:sp>
      <p:sp>
        <p:nvSpPr>
          <p:cNvPr id="15" name="Bildplatzhalter 7">
            <a:extLst>
              <a:ext uri="{FF2B5EF4-FFF2-40B4-BE49-F238E27FC236}">
                <a16:creationId xmlns:a16="http://schemas.microsoft.com/office/drawing/2014/main" id="{1E2387E5-F9E6-4485-8261-961CB0903140}"/>
              </a:ext>
            </a:extLst>
          </p:cNvPr>
          <p:cNvSpPr>
            <a:spLocks noGrp="1"/>
          </p:cNvSpPr>
          <p:nvPr>
            <p:ph type="pic" sz="quarter" idx="17" hasCustomPrompt="1"/>
          </p:nvPr>
        </p:nvSpPr>
        <p:spPr>
          <a:xfrm>
            <a:off x="8184357" y="3861000"/>
            <a:ext cx="3384550" cy="2313000"/>
          </a:xfrm>
        </p:spPr>
        <p:txBody>
          <a:bodyPr/>
          <a:lstStyle/>
          <a:p>
            <a:r>
              <a:rPr lang="en-US" noProof="0"/>
              <a:t>Add Image</a:t>
            </a:r>
          </a:p>
        </p:txBody>
      </p:sp>
      <p:sp>
        <p:nvSpPr>
          <p:cNvPr id="16" name="Textplatzhalter 4">
            <a:extLst>
              <a:ext uri="{FF2B5EF4-FFF2-40B4-BE49-F238E27FC236}">
                <a16:creationId xmlns:a16="http://schemas.microsoft.com/office/drawing/2014/main" id="{4F13C95D-47FB-4B84-9C64-194B515968FC}"/>
              </a:ext>
            </a:extLst>
          </p:cNvPr>
          <p:cNvSpPr>
            <a:spLocks noGrp="1"/>
          </p:cNvSpPr>
          <p:nvPr>
            <p:ph type="body" sz="quarter" idx="18" hasCustomPrompt="1"/>
          </p:nvPr>
        </p:nvSpPr>
        <p:spPr>
          <a:xfrm>
            <a:off x="590400" y="3501008"/>
            <a:ext cx="347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dirty="0"/>
              <a:t>Caption</a:t>
            </a:r>
          </a:p>
        </p:txBody>
      </p:sp>
      <p:sp>
        <p:nvSpPr>
          <p:cNvPr id="17" name="Textplatzhalter 4">
            <a:extLst>
              <a:ext uri="{FF2B5EF4-FFF2-40B4-BE49-F238E27FC236}">
                <a16:creationId xmlns:a16="http://schemas.microsoft.com/office/drawing/2014/main" id="{22B4C4DC-2824-4AA7-A434-E1CB7029143D}"/>
              </a:ext>
            </a:extLst>
          </p:cNvPr>
          <p:cNvSpPr>
            <a:spLocks noGrp="1"/>
          </p:cNvSpPr>
          <p:nvPr>
            <p:ph type="body" sz="quarter" idx="19" hasCustomPrompt="1"/>
          </p:nvPr>
        </p:nvSpPr>
        <p:spPr>
          <a:xfrm>
            <a:off x="4359000" y="3501008"/>
            <a:ext cx="347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dirty="0"/>
              <a:t>Caption</a:t>
            </a:r>
          </a:p>
        </p:txBody>
      </p:sp>
      <p:sp>
        <p:nvSpPr>
          <p:cNvPr id="18" name="Textplatzhalter 4">
            <a:extLst>
              <a:ext uri="{FF2B5EF4-FFF2-40B4-BE49-F238E27FC236}">
                <a16:creationId xmlns:a16="http://schemas.microsoft.com/office/drawing/2014/main" id="{431A6461-DB7D-4C02-BD54-EC13C6C61981}"/>
              </a:ext>
            </a:extLst>
          </p:cNvPr>
          <p:cNvSpPr>
            <a:spLocks noGrp="1"/>
          </p:cNvSpPr>
          <p:nvPr>
            <p:ph type="body" sz="quarter" idx="20" hasCustomPrompt="1"/>
          </p:nvPr>
        </p:nvSpPr>
        <p:spPr>
          <a:xfrm>
            <a:off x="8127600" y="3501008"/>
            <a:ext cx="347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a:t>Caption</a:t>
            </a:r>
          </a:p>
        </p:txBody>
      </p:sp>
      <p:sp>
        <p:nvSpPr>
          <p:cNvPr id="19" name="Textplatzhalter 4">
            <a:extLst>
              <a:ext uri="{FF2B5EF4-FFF2-40B4-BE49-F238E27FC236}">
                <a16:creationId xmlns:a16="http://schemas.microsoft.com/office/drawing/2014/main" id="{9E186AF5-D057-4662-99A5-C5B72C102263}"/>
              </a:ext>
            </a:extLst>
          </p:cNvPr>
          <p:cNvSpPr>
            <a:spLocks noGrp="1"/>
          </p:cNvSpPr>
          <p:nvPr>
            <p:ph type="body" sz="quarter" idx="21" hasCustomPrompt="1"/>
          </p:nvPr>
        </p:nvSpPr>
        <p:spPr>
          <a:xfrm>
            <a:off x="4359000" y="6237312"/>
            <a:ext cx="347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a:t>Caption</a:t>
            </a:r>
          </a:p>
        </p:txBody>
      </p:sp>
      <p:sp>
        <p:nvSpPr>
          <p:cNvPr id="20" name="Textplatzhalter 4">
            <a:extLst>
              <a:ext uri="{FF2B5EF4-FFF2-40B4-BE49-F238E27FC236}">
                <a16:creationId xmlns:a16="http://schemas.microsoft.com/office/drawing/2014/main" id="{FE28F596-0477-4144-9033-0F83600D5173}"/>
              </a:ext>
            </a:extLst>
          </p:cNvPr>
          <p:cNvSpPr>
            <a:spLocks noGrp="1"/>
          </p:cNvSpPr>
          <p:nvPr>
            <p:ph type="body" sz="quarter" idx="22" hasCustomPrompt="1"/>
          </p:nvPr>
        </p:nvSpPr>
        <p:spPr>
          <a:xfrm>
            <a:off x="8127600" y="6237312"/>
            <a:ext cx="347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a:t>Caption</a:t>
            </a:r>
          </a:p>
        </p:txBody>
      </p:sp>
    </p:spTree>
    <p:extLst>
      <p:ext uri="{BB962C8B-B14F-4D97-AF65-F5344CB8AC3E}">
        <p14:creationId xmlns:p14="http://schemas.microsoft.com/office/powerpoint/2010/main" val="249811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ullete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342900" indent="-342900">
              <a:buFont typeface="Arial" panose="020B0604020202020204" pitchFamily="34" charset="0"/>
              <a:buChar char="•"/>
              <a:defRPr>
                <a:solidFill>
                  <a:schemeClr val="tx2">
                    <a:lumMod val="50000"/>
                  </a:schemeClr>
                </a:solidFill>
              </a:defRPr>
            </a:lvl1pPr>
            <a:lvl2pPr marL="628650" indent="-261938">
              <a:buFont typeface="Arial" panose="020B0604020202020204" pitchFamily="34" charset="0"/>
              <a:buChar char="•"/>
              <a:tabLst/>
              <a:defRPr sz="1800">
                <a:solidFill>
                  <a:schemeClr val="tx2">
                    <a:lumMod val="50000"/>
                  </a:schemeClr>
                </a:solidFill>
              </a:defRPr>
            </a:lvl2pPr>
            <a:lvl3pPr marL="889000" indent="-260350">
              <a:buSzPct val="100000"/>
              <a:buFont typeface="Arial" panose="020B0604020202020204" pitchFamily="34" charset="0"/>
              <a:buChar char="•"/>
              <a:tabLst/>
              <a:defRPr sz="1800">
                <a:solidFill>
                  <a:schemeClr val="tx2">
                    <a:lumMod val="50000"/>
                  </a:schemeClr>
                </a:solidFill>
              </a:defRPr>
            </a:lvl3pPr>
            <a:lvl4pPr marL="1209675" indent="-269875">
              <a:buSzPct val="100000"/>
              <a:buFont typeface="Arial" panose="020B0604020202020204" pitchFamily="34" charset="0"/>
              <a:buChar char="•"/>
              <a:tabLst/>
              <a:defRPr sz="1600">
                <a:solidFill>
                  <a:schemeClr val="tx2">
                    <a:lumMod val="50000"/>
                  </a:schemeClr>
                </a:solidFill>
              </a:defRPr>
            </a:lvl4pPr>
            <a:lvl5pPr marL="2057400" indent="-228600">
              <a:buSzPct val="100000"/>
              <a:buFont typeface="Arial" charset="0"/>
              <a:buChar char="•"/>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endParaRPr lang="en-US" dirty="0"/>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US"/>
              <a:t>Paris, 5 juillet 2023</a:t>
            </a:r>
            <a:endParaRPr lang="fr-FR"/>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fr-FR"/>
              <a:t>Congrès Général de la Société Française de Physique (150 ans)          Malika Meddahi</a:t>
            </a:r>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641B8C0A-CE2D-4135-B6D2-9476D2339AB8}" type="slidenum">
              <a:rPr lang="fr-FR" smtClean="0"/>
              <a:t>‹#›</a:t>
            </a:fld>
            <a:endParaRPr lang="fr-FR"/>
          </a:p>
        </p:txBody>
      </p:sp>
    </p:spTree>
    <p:extLst>
      <p:ext uri="{BB962C8B-B14F-4D97-AF65-F5344CB8AC3E}">
        <p14:creationId xmlns:p14="http://schemas.microsoft.com/office/powerpoint/2010/main" val="25379385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7" name="Bildplatzhalter 7">
            <a:extLst>
              <a:ext uri="{FF2B5EF4-FFF2-40B4-BE49-F238E27FC236}">
                <a16:creationId xmlns:a16="http://schemas.microsoft.com/office/drawing/2014/main" id="{9B27A2E0-7828-42CC-94F2-52AC0B1B20E9}"/>
              </a:ext>
            </a:extLst>
          </p:cNvPr>
          <p:cNvSpPr>
            <a:spLocks noGrp="1"/>
          </p:cNvSpPr>
          <p:nvPr>
            <p:ph type="pic" sz="quarter" idx="12" hasCustomPrompt="1"/>
          </p:nvPr>
        </p:nvSpPr>
        <p:spPr>
          <a:xfrm>
            <a:off x="623094" y="1904399"/>
            <a:ext cx="5272200" cy="4343400"/>
          </a:xfrm>
        </p:spPr>
        <p:txBody>
          <a:bodyPr/>
          <a:lstStyle/>
          <a:p>
            <a:r>
              <a:rPr lang="en-US" noProof="0"/>
              <a:t>Add Image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4343400"/>
          </a:xfrm>
        </p:spPr>
        <p:txBody>
          <a:bodyPr/>
          <a:lstStyle/>
          <a:p>
            <a:r>
              <a:rPr lang="en-US" noProof="0"/>
              <a:t>Add Image</a:t>
            </a:r>
          </a:p>
        </p:txBody>
      </p:sp>
      <p:sp>
        <p:nvSpPr>
          <p:cNvPr id="5" name="Titel 4">
            <a:extLst>
              <a:ext uri="{FF2B5EF4-FFF2-40B4-BE49-F238E27FC236}">
                <a16:creationId xmlns:a16="http://schemas.microsoft.com/office/drawing/2014/main" id="{FBDA83D7-ED1C-407C-95EF-259295D21892}"/>
              </a:ext>
            </a:extLst>
          </p:cNvPr>
          <p:cNvSpPr>
            <a:spLocks noGrp="1"/>
          </p:cNvSpPr>
          <p:nvPr>
            <p:ph type="title" hasCustomPrompt="1"/>
          </p:nvPr>
        </p:nvSpPr>
        <p:spPr>
          <a:xfrm>
            <a:off x="590400" y="770400"/>
            <a:ext cx="11017800" cy="1072089"/>
          </a:xfrm>
          <a:prstGeom prst="rect">
            <a:avLst/>
          </a:prstGeom>
        </p:spPr>
        <p:txBody>
          <a:bodyPr/>
          <a:lstStyle/>
          <a:p>
            <a:r>
              <a:rPr lang="de-DE" dirty="0"/>
              <a:t>Add Title</a:t>
            </a:r>
            <a:endParaRPr lang="de-AT" dirty="0"/>
          </a:p>
        </p:txBody>
      </p:sp>
    </p:spTree>
    <p:extLst>
      <p:ext uri="{BB962C8B-B14F-4D97-AF65-F5344CB8AC3E}">
        <p14:creationId xmlns:p14="http://schemas.microsoft.com/office/powerpoint/2010/main" val="39122547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5364000" cy="283411"/>
          </a:xfrm>
        </p:spPr>
        <p:txBody>
          <a:bodyPr>
            <a:noAutofit/>
          </a:bodyPr>
          <a:lstStyle>
            <a:lvl1pPr>
              <a:defRPr sz="1800"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40016" y="5823266"/>
            <a:ext cx="536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dirty="0"/>
              <a:t>Caption</a:t>
            </a:r>
          </a:p>
        </p:txBody>
      </p:sp>
      <p:sp>
        <p:nvSpPr>
          <p:cNvPr id="4" name="Titel 3">
            <a:extLst>
              <a:ext uri="{FF2B5EF4-FFF2-40B4-BE49-F238E27FC236}">
                <a16:creationId xmlns:a16="http://schemas.microsoft.com/office/drawing/2014/main" id="{25D6EFE5-C676-44A1-95E3-7BF41C1B224B}"/>
              </a:ext>
            </a:extLst>
          </p:cNvPr>
          <p:cNvSpPr>
            <a:spLocks noGrp="1"/>
          </p:cNvSpPr>
          <p:nvPr>
            <p:ph type="title" hasCustomPrompt="1"/>
          </p:nvPr>
        </p:nvSpPr>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590550" y="6165000"/>
            <a:ext cx="5364163" cy="455400"/>
          </a:xfrm>
        </p:spPr>
        <p:txBody>
          <a:bodyPr>
            <a:noAutofit/>
          </a:bodyPr>
          <a:lstStyle>
            <a:lvl1pPr>
              <a:lnSpc>
                <a:spcPts val="1350"/>
              </a:lnSpc>
              <a:defRPr sz="1000"/>
            </a:lvl1pPr>
            <a:lvl2pPr marL="0" indent="0">
              <a:lnSpc>
                <a:spcPts val="1350"/>
              </a:lnSpc>
              <a:buNone/>
              <a:defRPr sz="1000"/>
            </a:lvl2pPr>
            <a:lvl3pPr marL="0" indent="0">
              <a:lnSpc>
                <a:spcPts val="1350"/>
              </a:lnSpc>
              <a:buFont typeface="Arial" panose="020B0604020202020204" pitchFamily="34" charset="0"/>
              <a:buNone/>
              <a:defRPr sz="1000"/>
            </a:lvl3pPr>
            <a:lvl4pPr marL="0" indent="0">
              <a:lnSpc>
                <a:spcPts val="1350"/>
              </a:lnSpc>
              <a:buFont typeface="Arial" panose="020B0604020202020204" pitchFamily="34" charset="0"/>
              <a:buNone/>
              <a:defRPr sz="1000"/>
            </a:lvl4pPr>
            <a:lvl5pPr marL="0" indent="0">
              <a:lnSpc>
                <a:spcPts val="1350"/>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8168492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2800" y="1904399"/>
            <a:ext cx="5272200" cy="3810855"/>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49600" y="1872797"/>
            <a:ext cx="5364000" cy="283411"/>
          </a:xfrm>
        </p:spPr>
        <p:txBody>
          <a:bodyPr>
            <a:noAutofit/>
          </a:bodyPr>
          <a:lstStyle>
            <a:lvl1pPr>
              <a:defRPr sz="1800"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496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err="1"/>
              <a:t>Zweite</a:t>
            </a:r>
            <a:r>
              <a:rPr lang="en-US" noProof="0" dirty="0"/>
              <a:t> Ebene</a:t>
            </a:r>
          </a:p>
          <a:p>
            <a:pPr lvl="3"/>
            <a:r>
              <a:rPr lang="en-US" noProof="0" dirty="0" err="1"/>
              <a:t>Dritte</a:t>
            </a:r>
            <a:r>
              <a:rPr lang="en-US" noProof="0" dirty="0"/>
              <a:t> Ebene</a:t>
            </a:r>
          </a:p>
          <a:p>
            <a:pPr lvl="4"/>
            <a:r>
              <a:rPr lang="en-US" noProof="0" dirty="0" err="1"/>
              <a:t>Vierte</a:t>
            </a:r>
            <a:r>
              <a:rPr lang="en-US" noProof="0" dirty="0"/>
              <a:t> Ebene</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590400" y="770400"/>
            <a:ext cx="11017800" cy="1072089"/>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590550" y="6165000"/>
            <a:ext cx="5364163" cy="455400"/>
          </a:xfrm>
        </p:spPr>
        <p:txBody>
          <a:bodyPr>
            <a:noAutofit/>
          </a:bodyPr>
          <a:lstStyle>
            <a:lvl1pPr>
              <a:lnSpc>
                <a:spcPts val="1350"/>
              </a:lnSpc>
              <a:defRPr sz="1000"/>
            </a:lvl1pPr>
            <a:lvl2pPr marL="0" indent="0">
              <a:lnSpc>
                <a:spcPts val="1350"/>
              </a:lnSpc>
              <a:buNone/>
              <a:defRPr sz="1000"/>
            </a:lvl2pPr>
            <a:lvl3pPr marL="0" indent="0">
              <a:lnSpc>
                <a:spcPts val="1350"/>
              </a:lnSpc>
              <a:buFont typeface="Arial" panose="020B0604020202020204" pitchFamily="34" charset="0"/>
              <a:buNone/>
              <a:defRPr sz="1000"/>
            </a:lvl3pPr>
            <a:lvl4pPr marL="0" indent="0">
              <a:lnSpc>
                <a:spcPts val="1350"/>
              </a:lnSpc>
              <a:buFont typeface="Arial" panose="020B0604020202020204" pitchFamily="34" charset="0"/>
              <a:buNone/>
              <a:defRPr sz="1000"/>
            </a:lvl4pPr>
            <a:lvl5pPr marL="0" indent="0">
              <a:lnSpc>
                <a:spcPts val="1350"/>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0113137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 Text + 2 Images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404600" y="1904400"/>
            <a:ext cx="3384550" cy="2008800"/>
          </a:xfrm>
        </p:spPr>
        <p:txBody>
          <a:bodyPr/>
          <a:lstStyle>
            <a:lvl1pPr>
              <a:defRPr/>
            </a:lvl1pPr>
          </a:lstStyle>
          <a:p>
            <a:r>
              <a:rPr lang="de-AT"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3474000" cy="283411"/>
          </a:xfrm>
        </p:spPr>
        <p:txBody>
          <a:bodyPr>
            <a:noAutofit/>
          </a:bodyPr>
          <a:lstStyle>
            <a:lvl1pPr>
              <a:defRPr sz="1800"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3474000" cy="3663000"/>
          </a:xfrm>
        </p:spPr>
        <p:txBody>
          <a:bodyPr/>
          <a:lstStyle>
            <a:lvl1pPr>
              <a:defRPr/>
            </a:lvl1pPr>
            <a:lvl2pPr>
              <a:defRPr/>
            </a:lvl2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8">
            <a:extLst>
              <a:ext uri="{FF2B5EF4-FFF2-40B4-BE49-F238E27FC236}">
                <a16:creationId xmlns:a16="http://schemas.microsoft.com/office/drawing/2014/main" id="{304CC4E7-09DC-4998-BCFA-AD280A0B1D97}"/>
              </a:ext>
            </a:extLst>
          </p:cNvPr>
          <p:cNvSpPr>
            <a:spLocks noGrp="1"/>
          </p:cNvSpPr>
          <p:nvPr>
            <p:ph type="body" sz="quarter" idx="19" hasCustomPrompt="1"/>
          </p:nvPr>
        </p:nvSpPr>
        <p:spPr>
          <a:xfrm>
            <a:off x="8127000" y="2327400"/>
            <a:ext cx="347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Bildplatzhalter 7">
            <a:extLst>
              <a:ext uri="{FF2B5EF4-FFF2-40B4-BE49-F238E27FC236}">
                <a16:creationId xmlns:a16="http://schemas.microsoft.com/office/drawing/2014/main" id="{12AEE0D9-326B-43F0-8F21-F85ED918A673}"/>
              </a:ext>
            </a:extLst>
          </p:cNvPr>
          <p:cNvSpPr>
            <a:spLocks noGrp="1"/>
          </p:cNvSpPr>
          <p:nvPr>
            <p:ph type="pic" sz="quarter" idx="20" hasCustomPrompt="1"/>
          </p:nvPr>
        </p:nvSpPr>
        <p:spPr>
          <a:xfrm>
            <a:off x="4404600" y="4165200"/>
            <a:ext cx="3384550" cy="2008800"/>
          </a:xfrm>
        </p:spPr>
        <p:txBody>
          <a:bodyPr/>
          <a:lstStyle>
            <a:lvl1pPr>
              <a:defRPr/>
            </a:lvl1pPr>
          </a:lstStyle>
          <a:p>
            <a:r>
              <a:rPr lang="de-AT" dirty="0"/>
              <a:t>Add Image</a:t>
            </a:r>
          </a:p>
        </p:txBody>
      </p:sp>
      <p:sp>
        <p:nvSpPr>
          <p:cNvPr id="4" name="Titel 3">
            <a:extLst>
              <a:ext uri="{FF2B5EF4-FFF2-40B4-BE49-F238E27FC236}">
                <a16:creationId xmlns:a16="http://schemas.microsoft.com/office/drawing/2014/main" id="{FA554AB9-2B77-4A5E-8DE0-C5B9338233CD}"/>
              </a:ext>
            </a:extLst>
          </p:cNvPr>
          <p:cNvSpPr>
            <a:spLocks noGrp="1"/>
          </p:cNvSpPr>
          <p:nvPr>
            <p:ph type="title" hasCustomPrompt="1"/>
          </p:nvPr>
        </p:nvSpPr>
        <p:spPr>
          <a:xfrm>
            <a:off x="590400" y="770400"/>
            <a:ext cx="11017800" cy="1072089"/>
          </a:xfrm>
          <a:prstGeom prst="rect">
            <a:avLst/>
          </a:prstGeom>
        </p:spPr>
        <p:txBody>
          <a:bodyPr/>
          <a:lstStyle/>
          <a:p>
            <a:r>
              <a:rPr lang="de-DE" dirty="0"/>
              <a:t>Add Title</a:t>
            </a:r>
            <a:endParaRPr lang="de-AT" dirty="0"/>
          </a:p>
        </p:txBody>
      </p:sp>
      <p:sp>
        <p:nvSpPr>
          <p:cNvPr id="9" name="Textplatzhalter 5">
            <a:extLst>
              <a:ext uri="{FF2B5EF4-FFF2-40B4-BE49-F238E27FC236}">
                <a16:creationId xmlns:a16="http://schemas.microsoft.com/office/drawing/2014/main" id="{3135ED04-BF59-4DF8-B4BE-86B8797144EE}"/>
              </a:ext>
            </a:extLst>
          </p:cNvPr>
          <p:cNvSpPr>
            <a:spLocks noGrp="1"/>
          </p:cNvSpPr>
          <p:nvPr>
            <p:ph type="body" sz="quarter" idx="14" hasCustomPrompt="1"/>
          </p:nvPr>
        </p:nvSpPr>
        <p:spPr>
          <a:xfrm>
            <a:off x="590550" y="6165000"/>
            <a:ext cx="3473850" cy="455400"/>
          </a:xfrm>
        </p:spPr>
        <p:txBody>
          <a:bodyPr>
            <a:noAutofit/>
          </a:bodyPr>
          <a:lstStyle>
            <a:lvl1pPr>
              <a:lnSpc>
                <a:spcPts val="1350"/>
              </a:lnSpc>
              <a:defRPr sz="1000"/>
            </a:lvl1pPr>
            <a:lvl2pPr marL="0" indent="0">
              <a:lnSpc>
                <a:spcPts val="1350"/>
              </a:lnSpc>
              <a:buNone/>
              <a:defRPr sz="1000"/>
            </a:lvl2pPr>
            <a:lvl3pPr marL="0" indent="0">
              <a:lnSpc>
                <a:spcPts val="1350"/>
              </a:lnSpc>
              <a:buFont typeface="Arial" panose="020B0604020202020204" pitchFamily="34" charset="0"/>
              <a:buNone/>
              <a:defRPr sz="1000"/>
            </a:lvl3pPr>
            <a:lvl4pPr marL="0" indent="0">
              <a:lnSpc>
                <a:spcPts val="1350"/>
              </a:lnSpc>
              <a:buFont typeface="Arial" panose="020B0604020202020204" pitchFamily="34" charset="0"/>
              <a:buNone/>
              <a:defRPr sz="1000"/>
            </a:lvl4pPr>
            <a:lvl5pPr marL="0" indent="0">
              <a:lnSpc>
                <a:spcPts val="1350"/>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2036614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31999"/>
            <a:ext cx="12192000" cy="6426000"/>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en-US" noProof="0" dirty="0"/>
              <a:t>Insert Background Image </a:t>
            </a:r>
          </a:p>
        </p:txBody>
      </p:sp>
      <p:sp>
        <p:nvSpPr>
          <p:cNvPr id="5" name="Textplatzhalter 4">
            <a:extLst>
              <a:ext uri="{FF2B5EF4-FFF2-40B4-BE49-F238E27FC236}">
                <a16:creationId xmlns:a16="http://schemas.microsoft.com/office/drawing/2014/main" id="{BD79F90D-3491-43D5-A790-90072FE11986}"/>
              </a:ext>
            </a:extLst>
          </p:cNvPr>
          <p:cNvSpPr>
            <a:spLocks noGrp="1"/>
          </p:cNvSpPr>
          <p:nvPr>
            <p:ph type="body" sz="quarter" idx="19" hasCustomPrompt="1"/>
          </p:nvPr>
        </p:nvSpPr>
        <p:spPr>
          <a:xfrm>
            <a:off x="0" y="5124600"/>
            <a:ext cx="12192000" cy="1733400"/>
          </a:xfrm>
          <a:blipFill>
            <a:blip r:embed="rId2"/>
            <a:stretch>
              <a:fillRect/>
            </a:stretch>
          </a:blipFill>
        </p:spPr>
        <p:txBody>
          <a:bodyPr/>
          <a:lstStyle>
            <a:lvl1pPr>
              <a:lnSpc>
                <a:spcPts val="0"/>
              </a:lnSpc>
              <a:defRPr/>
            </a:lvl1pPr>
          </a:lstStyle>
          <a:p>
            <a:pPr lvl="0"/>
            <a:r>
              <a:rPr lang="de-AT" dirty="0"/>
              <a:t>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8" name="Textplatzhalter 4">
            <a:extLst>
              <a:ext uri="{FF2B5EF4-FFF2-40B4-BE49-F238E27FC236}">
                <a16:creationId xmlns:a16="http://schemas.microsoft.com/office/drawing/2014/main" id="{660E39D6-6B5D-455A-A188-1048C3C9BC32}"/>
              </a:ext>
            </a:extLst>
          </p:cNvPr>
          <p:cNvSpPr>
            <a:spLocks noGrp="1"/>
          </p:cNvSpPr>
          <p:nvPr>
            <p:ph type="body" sz="quarter" idx="18" hasCustomPrompt="1"/>
          </p:nvPr>
        </p:nvSpPr>
        <p:spPr>
          <a:xfrm>
            <a:off x="590400" y="6093296"/>
            <a:ext cx="3465000" cy="378341"/>
          </a:xfrm>
        </p:spPr>
        <p:txBody>
          <a:bodyPr wrap="none">
            <a:noAutofit/>
          </a:bodyPr>
          <a:lstStyle>
            <a:lvl1pPr>
              <a:lnSpc>
                <a:spcPts val="1350"/>
              </a:lnSpc>
              <a:defRPr sz="1000" b="1">
                <a:solidFill>
                  <a:schemeClr val="bg1"/>
                </a:solidFill>
              </a:defRPr>
            </a:lvl1pPr>
            <a:lvl2pPr marL="0" indent="0">
              <a:lnSpc>
                <a:spcPts val="1350"/>
              </a:lnSpc>
              <a:buFontTx/>
              <a:buNone/>
              <a:defRPr sz="1000" b="0">
                <a:solidFill>
                  <a:schemeClr val="bg1"/>
                </a:solidFill>
              </a:defRPr>
            </a:lvl2pPr>
            <a:lvl3pPr marL="0" indent="0">
              <a:lnSpc>
                <a:spcPts val="1350"/>
              </a:lnSpc>
              <a:buFontTx/>
              <a:buNone/>
              <a:defRPr sz="1000" b="0">
                <a:solidFill>
                  <a:schemeClr val="bg1"/>
                </a:solidFill>
              </a:defRPr>
            </a:lvl3pPr>
            <a:lvl4pPr marL="0" indent="0">
              <a:lnSpc>
                <a:spcPts val="1350"/>
              </a:lnSpc>
              <a:buFontTx/>
              <a:buNone/>
              <a:defRPr sz="1000" b="0">
                <a:solidFill>
                  <a:schemeClr val="bg1"/>
                </a:solidFill>
              </a:defRPr>
            </a:lvl4pPr>
            <a:lvl5pPr marL="0" indent="0">
              <a:lnSpc>
                <a:spcPts val="1350"/>
              </a:lnSpc>
              <a:buFontTx/>
              <a:buNone/>
              <a:defRPr sz="1000" b="0">
                <a:solidFill>
                  <a:schemeClr val="bg1"/>
                </a:solidFill>
              </a:defRPr>
            </a:lvl5pPr>
            <a:lvl6pPr marL="2286000" indent="0">
              <a:buNone/>
              <a:defRPr/>
            </a:lvl6pPr>
          </a:lstStyle>
          <a:p>
            <a:pPr lvl="0"/>
            <a:r>
              <a:rPr lang="en-US" noProof="0" dirty="0"/>
              <a:t>First Level (Strong)</a:t>
            </a:r>
          </a:p>
          <a:p>
            <a:pPr lvl="1"/>
            <a:r>
              <a:rPr lang="en-US" noProof="0" dirty="0"/>
              <a:t>Second Level (Text)</a:t>
            </a:r>
          </a:p>
        </p:txBody>
      </p:sp>
    </p:spTree>
    <p:extLst>
      <p:ext uri="{BB962C8B-B14F-4D97-AF65-F5344CB8AC3E}">
        <p14:creationId xmlns:p14="http://schemas.microsoft.com/office/powerpoint/2010/main" val="20630480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Tree>
    <p:extLst>
      <p:ext uri="{BB962C8B-B14F-4D97-AF65-F5344CB8AC3E}">
        <p14:creationId xmlns:p14="http://schemas.microsoft.com/office/powerpoint/2010/main" val="23808322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Titleslide - 2">
    <p:bg>
      <p:bgRef idx="1001">
        <a:schemeClr val="bg1"/>
      </p:bgRef>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D343D645-9E73-4DF5-987F-AE7051A4FC6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755740" y="1107340"/>
            <a:ext cx="4716524" cy="4720131"/>
          </a:xfrm>
          <a:prstGeom prst="rect">
            <a:avLst/>
          </a:prstGeom>
        </p:spPr>
      </p:pic>
      <p:sp>
        <p:nvSpPr>
          <p:cNvPr id="2" name="Titel 1">
            <a:extLst>
              <a:ext uri="{FF2B5EF4-FFF2-40B4-BE49-F238E27FC236}">
                <a16:creationId xmlns:a16="http://schemas.microsoft.com/office/drawing/2014/main" id="{78FDEAC5-CB05-410E-9C13-A3BB95AA2B9C}"/>
              </a:ext>
            </a:extLst>
          </p:cNvPr>
          <p:cNvSpPr>
            <a:spLocks noGrp="1"/>
          </p:cNvSpPr>
          <p:nvPr>
            <p:ph type="ctrTitle" hasCustomPrompt="1"/>
          </p:nvPr>
        </p:nvSpPr>
        <p:spPr>
          <a:xfrm>
            <a:off x="590400" y="1592796"/>
            <a:ext cx="11017800" cy="2387600"/>
          </a:xfrm>
        </p:spPr>
        <p:txBody>
          <a:bodyPr anchor="b"/>
          <a:lstStyle>
            <a:lvl1pPr algn="ctr">
              <a:lnSpc>
                <a:spcPts val="4750"/>
              </a:lnSpc>
              <a:defRPr sz="4500" cap="all" baseline="0">
                <a:solidFill>
                  <a:schemeClr val="tx1"/>
                </a:solidFill>
              </a:defRPr>
            </a:lvl1pPr>
          </a:lstStyle>
          <a:p>
            <a:r>
              <a:rPr lang="en-US" noProof="0" dirty="0"/>
              <a:t>Add Title</a:t>
            </a:r>
          </a:p>
        </p:txBody>
      </p:sp>
      <p:sp>
        <p:nvSpPr>
          <p:cNvPr id="3" name="Untertitel 2">
            <a:extLst>
              <a:ext uri="{FF2B5EF4-FFF2-40B4-BE49-F238E27FC236}">
                <a16:creationId xmlns:a16="http://schemas.microsoft.com/office/drawing/2014/main" id="{50BC8719-547F-4D8D-A3C6-6842D0F18FC7}"/>
              </a:ext>
            </a:extLst>
          </p:cNvPr>
          <p:cNvSpPr>
            <a:spLocks noGrp="1"/>
          </p:cNvSpPr>
          <p:nvPr>
            <p:ph type="subTitle" idx="1" hasCustomPrompt="1"/>
          </p:nvPr>
        </p:nvSpPr>
        <p:spPr>
          <a:xfrm>
            <a:off x="590400" y="4275516"/>
            <a:ext cx="11017800" cy="1655762"/>
          </a:xfrm>
        </p:spPr>
        <p:txBody>
          <a:bodyPr>
            <a:noAutofit/>
          </a:bodyPr>
          <a:lstStyle>
            <a:lvl1pPr marL="0" indent="0" algn="ctr">
              <a:buNone/>
              <a:defRPr sz="15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Add Subtitle</a:t>
            </a:r>
          </a:p>
        </p:txBody>
      </p:sp>
      <p:sp>
        <p:nvSpPr>
          <p:cNvPr id="6" name="Foliennummernplatzhalter 5">
            <a:extLst>
              <a:ext uri="{FF2B5EF4-FFF2-40B4-BE49-F238E27FC236}">
                <a16:creationId xmlns:a16="http://schemas.microsoft.com/office/drawing/2014/main" id="{EAB0140E-32A7-4823-A87C-11F572A9F07B}"/>
              </a:ext>
            </a:extLst>
          </p:cNvPr>
          <p:cNvSpPr>
            <a:spLocks noGrp="1"/>
          </p:cNvSpPr>
          <p:nvPr>
            <p:ph type="sldNum" sz="quarter" idx="12"/>
          </p:nvPr>
        </p:nvSpPr>
        <p:spPr>
          <a:xfrm>
            <a:off x="11660400" y="69891"/>
            <a:ext cx="385972" cy="226761"/>
          </a:xfrm>
          <a:prstGeom prst="rect">
            <a:avLst/>
          </a:prstGeom>
        </p:spPr>
        <p:txBody>
          <a:bodyPr/>
          <a:lstStyle>
            <a:lvl1pPr>
              <a:defRPr>
                <a:solidFill>
                  <a:schemeClr val="tx2"/>
                </a:solidFill>
              </a:defRPr>
            </a:lvl1pPr>
          </a:lstStyle>
          <a:p>
            <a:fld id="{88A1DFE4-5FC5-43BD-BB7E-75EAD82B965F}" type="slidenum">
              <a:rPr lang="en-US" noProof="0" smtClean="0"/>
              <a:pPr/>
              <a:t>‹#›</a:t>
            </a:fld>
            <a:endParaRPr lang="en-US" noProof="0" dirty="0"/>
          </a:p>
        </p:txBody>
      </p:sp>
      <p:pic>
        <p:nvPicPr>
          <p:cNvPr id="7" name="Picture 6" descr="A picture containing text&#10;&#10;Description automatically generated">
            <a:extLst>
              <a:ext uri="{FF2B5EF4-FFF2-40B4-BE49-F238E27FC236}">
                <a16:creationId xmlns:a16="http://schemas.microsoft.com/office/drawing/2014/main" id="{2E5526D2-1562-4114-9CDF-5C84474A31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690" y="201879"/>
            <a:ext cx="745421" cy="252000"/>
          </a:xfrm>
          <a:prstGeom prst="rect">
            <a:avLst/>
          </a:prstGeom>
        </p:spPr>
      </p:pic>
    </p:spTree>
    <p:extLst>
      <p:ext uri="{BB962C8B-B14F-4D97-AF65-F5344CB8AC3E}">
        <p14:creationId xmlns:p14="http://schemas.microsoft.com/office/powerpoint/2010/main" val="1792001988"/>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0"/>
              </a:spcBef>
              <a:defRPr sz="1800" b="1"/>
            </a:lvl1pPr>
            <a:lvl2pPr marL="630000" indent="0">
              <a:buNone/>
              <a:tabLst>
                <a:tab pos="5274000" algn="r"/>
              </a:tabLst>
              <a:defRPr/>
            </a:lvl2pPr>
            <a:lvl3pPr marL="1494000" indent="0">
              <a:buFont typeface="Arial" panose="020B0604020202020204" pitchFamily="34" charset="0"/>
              <a:buNone/>
              <a:tabLst>
                <a:tab pos="5274000" algn="r"/>
              </a:tabLst>
              <a:defRPr/>
            </a:lvl3pPr>
            <a:lvl4pPr marL="1494000" indent="0">
              <a:buFont typeface="Arial" panose="020B0604020202020204" pitchFamily="34" charset="0"/>
              <a:buNone/>
              <a:tabLst>
                <a:tab pos="5274000" algn="r"/>
              </a:tabLst>
              <a:defRPr/>
            </a:lvl4pPr>
            <a:lvl5pPr marL="1494000" indent="0">
              <a:buFont typeface="Arial" panose="020B0604020202020204" pitchFamily="34" charset="0"/>
              <a:buNone/>
              <a:tabLst>
                <a:tab pos="5274000"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0"/>
              </a:spcBef>
              <a:defRPr sz="1800" b="1"/>
            </a:lvl1pPr>
            <a:lvl2pPr marL="630000" indent="0">
              <a:buNone/>
              <a:tabLst>
                <a:tab pos="5274000" algn="r"/>
              </a:tabLst>
              <a:defRPr/>
            </a:lvl2pPr>
            <a:lvl3pPr marL="1494000" indent="0">
              <a:buFont typeface="Arial" panose="020B0604020202020204" pitchFamily="34" charset="0"/>
              <a:buNone/>
              <a:tabLst>
                <a:tab pos="5274000" algn="r"/>
              </a:tabLst>
              <a:defRPr/>
            </a:lvl3pPr>
            <a:lvl4pPr marL="1494000" indent="0">
              <a:buFont typeface="Arial" panose="020B0604020202020204" pitchFamily="34" charset="0"/>
              <a:buNone/>
              <a:tabLst>
                <a:tab pos="5274000" algn="r"/>
              </a:tabLst>
              <a:defRPr/>
            </a:lvl4pPr>
            <a:lvl5pPr marL="1494000" indent="0">
              <a:buFont typeface="Arial" panose="020B0604020202020204" pitchFamily="34" charset="0"/>
              <a:buNone/>
              <a:tabLst>
                <a:tab pos="5274000"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el 3">
            <a:extLst>
              <a:ext uri="{FF2B5EF4-FFF2-40B4-BE49-F238E27FC236}">
                <a16:creationId xmlns:a16="http://schemas.microsoft.com/office/drawing/2014/main" id="{24C33D56-EDA7-4D6B-80CE-52842ECCEC5A}"/>
              </a:ext>
            </a:extLst>
          </p:cNvPr>
          <p:cNvSpPr>
            <a:spLocks noGrp="1"/>
          </p:cNvSpPr>
          <p:nvPr>
            <p:ph type="title" hasCustomPrompt="1"/>
          </p:nvPr>
        </p:nvSpPr>
        <p:spPr>
          <a:xfrm>
            <a:off x="590400" y="770400"/>
            <a:ext cx="11017800" cy="1072089"/>
          </a:xfrm>
          <a:prstGeom prst="rect">
            <a:avLst/>
          </a:prstGeom>
        </p:spPr>
        <p:txBody>
          <a:bodyPr/>
          <a:lstStyle>
            <a:lvl1pPr>
              <a:defRPr/>
            </a:lvl1pPr>
          </a:lstStyle>
          <a:p>
            <a:r>
              <a:rPr lang="en-US" noProof="0" dirty="0"/>
              <a:t>Add Title</a:t>
            </a:r>
          </a:p>
        </p:txBody>
      </p:sp>
      <p:sp>
        <p:nvSpPr>
          <p:cNvPr id="2" name="TextBox 1">
            <a:extLst>
              <a:ext uri="{FF2B5EF4-FFF2-40B4-BE49-F238E27FC236}">
                <a16:creationId xmlns:a16="http://schemas.microsoft.com/office/drawing/2014/main" id="{F49D6F3C-90D5-4293-88A0-063788A8C864}"/>
              </a:ext>
            </a:extLst>
          </p:cNvPr>
          <p:cNvSpPr txBox="1"/>
          <p:nvPr userDrawn="1"/>
        </p:nvSpPr>
        <p:spPr>
          <a:xfrm>
            <a:off x="1638300" y="5950920"/>
            <a:ext cx="9433719" cy="779893"/>
          </a:xfrm>
          <a:prstGeom prst="rect">
            <a:avLst/>
          </a:prstGeom>
          <a:noFill/>
        </p:spPr>
        <p:txBody>
          <a:bodyPr wrap="square" rtlCol="0">
            <a:spAutoFit/>
          </a:bodyPr>
          <a:lstStyle/>
          <a:p>
            <a:pPr marL="0" marR="0" lvl="0" indent="0" algn="l" defTabSz="914303" rtl="0" eaLnBrk="1" fontAlgn="auto" latinLnBrk="0" hangingPunct="1">
              <a:lnSpc>
                <a:spcPts val="1850"/>
              </a:lnSpc>
              <a:spcBef>
                <a:spcPts val="0"/>
              </a:spcBef>
              <a:spcAft>
                <a:spcPts val="0"/>
              </a:spcAft>
              <a:buClrTx/>
              <a:buSzTx/>
              <a:buFontTx/>
              <a:buNone/>
              <a:tabLst/>
              <a:defRPr/>
            </a:pPr>
            <a:r>
              <a:rPr lang="en-GB" sz="600" i="1" dirty="0">
                <a:solidFill>
                  <a:srgbClr val="0F124A"/>
                </a:solidFill>
              </a:rPr>
              <a:t>​</a:t>
            </a:r>
            <a:r>
              <a:rPr lang="en-GB" sz="800" i="1" dirty="0">
                <a:solidFill>
                  <a:srgbClr val="0F124A"/>
                </a:solidFill>
              </a:rPr>
              <a:t>The Future Circular Collider Innovation Study (FCCIS) project has received funding from the European Union's Horizon 2020 research and innovation programme under grant No 951754.The information herein only reflects the views of its authors and the European Commission is not responsible for any use that may be made of the information.</a:t>
            </a:r>
            <a:endParaRPr lang="en-US" sz="800" i="1" dirty="0">
              <a:solidFill>
                <a:srgbClr val="0F124A"/>
              </a:solidFill>
            </a:endParaRPr>
          </a:p>
          <a:p>
            <a:pPr algn="l">
              <a:lnSpc>
                <a:spcPts val="1850"/>
              </a:lnSpc>
            </a:pPr>
            <a:endParaRPr lang="en-GB" sz="600" dirty="0">
              <a:solidFill>
                <a:srgbClr val="0F124A"/>
              </a:solidFill>
            </a:endParaRPr>
          </a:p>
        </p:txBody>
      </p:sp>
      <p:pic>
        <p:nvPicPr>
          <p:cNvPr id="1028" name="Picture 4">
            <a:extLst>
              <a:ext uri="{FF2B5EF4-FFF2-40B4-BE49-F238E27FC236}">
                <a16:creationId xmlns:a16="http://schemas.microsoft.com/office/drawing/2014/main" id="{FAFD836F-B865-4668-9CB3-6E7381D6E882}"/>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09600" y="5903975"/>
            <a:ext cx="914400" cy="611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9512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hapter Opening Slid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0" y="1394774"/>
            <a:ext cx="11017800" cy="2387600"/>
          </a:xfrm>
          <a:prstGeom prst="rect">
            <a:avLst/>
          </a:prstGeom>
        </p:spPr>
        <p:txBody>
          <a:bodyPr anchor="b"/>
          <a:lstStyle>
            <a:lvl1pPr algn="ctr">
              <a:lnSpc>
                <a:spcPts val="4750"/>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0" y="3843046"/>
            <a:ext cx="11017800" cy="1655762"/>
          </a:xfrm>
        </p:spPr>
        <p:txBody>
          <a:bodyPr>
            <a:noAutofit/>
          </a:bodyPr>
          <a:lstStyle>
            <a:lvl1pPr marL="0" indent="0" algn="ctr">
              <a:buNone/>
              <a:defRPr sz="1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Chapter</a:t>
            </a:r>
            <a:r>
              <a:rPr lang="de-AT" dirty="0"/>
              <a:t> </a:t>
            </a:r>
            <a:r>
              <a:rPr lang="en-US" noProof="0" dirty="0"/>
              <a:t>Subtitle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31999"/>
            <a:ext cx="12192000" cy="6426000"/>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Tree>
    <p:extLst>
      <p:ext uri="{BB962C8B-B14F-4D97-AF65-F5344CB8AC3E}">
        <p14:creationId xmlns:p14="http://schemas.microsoft.com/office/powerpoint/2010/main" val="4667585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 Text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00"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5364000" cy="3663000"/>
          </a:xfrm>
        </p:spPr>
        <p:txBody>
          <a:bodyPr/>
          <a:lstStyle>
            <a:lvl1pPr>
              <a:defRPr/>
            </a:lvl1pPr>
            <a:lvl2pPr>
              <a:defRPr/>
            </a:lvl2pPr>
            <a:lvl5pPr>
              <a:defRPr/>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8">
            <a:extLst>
              <a:ext uri="{FF2B5EF4-FFF2-40B4-BE49-F238E27FC236}">
                <a16:creationId xmlns:a16="http://schemas.microsoft.com/office/drawing/2014/main" id="{B620B50C-303A-44DC-8838-2B1CB9466574}"/>
              </a:ext>
            </a:extLst>
          </p:cNvPr>
          <p:cNvSpPr>
            <a:spLocks noGrp="1"/>
          </p:cNvSpPr>
          <p:nvPr>
            <p:ph type="body" sz="quarter" idx="13" hasCustomPrompt="1"/>
          </p:nvPr>
        </p:nvSpPr>
        <p:spPr>
          <a:xfrm>
            <a:off x="6249600" y="2327328"/>
            <a:ext cx="5364000" cy="3663000"/>
          </a:xfrm>
        </p:spPr>
        <p:txBody>
          <a:bodyPr/>
          <a:lstStyle>
            <a:lvl1pPr>
              <a:defRPr/>
            </a:lvl1pPr>
            <a:lvl3pPr>
              <a:defRPr/>
            </a:lvl3pPr>
            <a:lvl5pPr>
              <a:defRPr/>
            </a:lvl5pPr>
          </a:lstStyle>
          <a:p>
            <a:pPr marL="0" marR="0" lvl="0" indent="0" algn="l" defTabSz="914400" rtl="0" eaLnBrk="1" fontAlgn="auto" latinLnBrk="0" hangingPunct="1">
              <a:lnSpc>
                <a:spcPts val="1850"/>
              </a:lnSpc>
              <a:spcBef>
                <a:spcPts val="0"/>
              </a:spcBef>
              <a:spcAft>
                <a:spcPts val="0"/>
              </a:spcAft>
              <a:buClrTx/>
              <a:buSzTx/>
              <a:buFont typeface="Arial" panose="020B0604020202020204" pitchFamily="34" charset="0"/>
              <a:buNone/>
              <a:tabLst/>
              <a:defRPr/>
            </a:pPr>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9"/>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0" y="6165000"/>
            <a:ext cx="5364163" cy="455400"/>
          </a:xfrm>
        </p:spPr>
        <p:txBody>
          <a:bodyPr>
            <a:noAutofit/>
          </a:bodyPr>
          <a:lstStyle>
            <a:lvl1pPr>
              <a:lnSpc>
                <a:spcPts val="1350"/>
              </a:lnSpc>
              <a:defRPr sz="1000"/>
            </a:lvl1pPr>
            <a:lvl2pPr marL="0" indent="0">
              <a:lnSpc>
                <a:spcPts val="1350"/>
              </a:lnSpc>
              <a:buNone/>
              <a:defRPr sz="1000"/>
            </a:lvl2pPr>
            <a:lvl3pPr marL="0" indent="0">
              <a:lnSpc>
                <a:spcPts val="1350"/>
              </a:lnSpc>
              <a:buFont typeface="Arial" panose="020B0604020202020204" pitchFamily="34" charset="0"/>
              <a:buNone/>
              <a:defRPr sz="1000"/>
            </a:lvl3pPr>
            <a:lvl4pPr marL="0" indent="0">
              <a:lnSpc>
                <a:spcPts val="1350"/>
              </a:lnSpc>
              <a:buFont typeface="Arial" panose="020B0604020202020204" pitchFamily="34" charset="0"/>
              <a:buNone/>
              <a:defRPr sz="1000"/>
            </a:lvl4pPr>
            <a:lvl5pPr marL="0" indent="0">
              <a:lnSpc>
                <a:spcPts val="1350"/>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152853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ig Pictur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US"/>
              <a:t>Paris, 5 juillet 2023</a:t>
            </a:r>
            <a:endParaRPr lang="fr-FR"/>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fr-FR"/>
              <a:t>Congrès Général de la Société Française de Physique (150 ans)          Malika Meddahi</a:t>
            </a:r>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641B8C0A-CE2D-4135-B6D2-9476D2339AB8}" type="slidenum">
              <a:rPr lang="fr-FR" smtClean="0"/>
              <a:t>‹#›</a:t>
            </a:fld>
            <a:endParaRPr lang="fr-FR"/>
          </a:p>
        </p:txBody>
      </p:sp>
      <p:sp>
        <p:nvSpPr>
          <p:cNvPr id="4" name="Picture Placeholder 3">
            <a:extLst>
              <a:ext uri="{FF2B5EF4-FFF2-40B4-BE49-F238E27FC236}">
                <a16:creationId xmlns:a16="http://schemas.microsoft.com/office/drawing/2014/main" id="{1CBAAC3B-64E8-6A4D-B184-3057E6D0D079}"/>
              </a:ext>
            </a:extLst>
          </p:cNvPr>
          <p:cNvSpPr>
            <a:spLocks noGrp="1"/>
          </p:cNvSpPr>
          <p:nvPr>
            <p:ph type="pic" sz="quarter" idx="13" hasCustomPrompt="1"/>
          </p:nvPr>
        </p:nvSpPr>
        <p:spPr>
          <a:xfrm>
            <a:off x="407988" y="1439863"/>
            <a:ext cx="11376025" cy="4760912"/>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41963775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6237312"/>
            <a:ext cx="347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dirty="0"/>
              <a:t>Caption</a:t>
            </a:r>
          </a:p>
        </p:txBody>
      </p:sp>
      <p:sp>
        <p:nvSpPr>
          <p:cNvPr id="8" name="Bildplatzhalter 7">
            <a:extLst>
              <a:ext uri="{FF2B5EF4-FFF2-40B4-BE49-F238E27FC236}">
                <a16:creationId xmlns:a16="http://schemas.microsoft.com/office/drawing/2014/main" id="{E3F97B2E-B3AF-412F-8A5D-31126158717C}"/>
              </a:ext>
            </a:extLst>
          </p:cNvPr>
          <p:cNvSpPr>
            <a:spLocks noGrp="1"/>
          </p:cNvSpPr>
          <p:nvPr>
            <p:ph type="pic" sz="quarter" idx="12" hasCustomPrompt="1"/>
          </p:nvPr>
        </p:nvSpPr>
        <p:spPr>
          <a:xfrm>
            <a:off x="623094" y="1110600"/>
            <a:ext cx="3384550" cy="2313000"/>
          </a:xfrm>
        </p:spPr>
        <p:txBody>
          <a:bodyPr/>
          <a:lstStyle>
            <a:lvl1pPr>
              <a:defRPr/>
            </a:lvl1pPr>
          </a:lstStyle>
          <a:p>
            <a:r>
              <a:rPr lang="en-US" noProof="0"/>
              <a:t>Add Image</a:t>
            </a:r>
          </a:p>
        </p:txBody>
      </p:sp>
      <p:sp>
        <p:nvSpPr>
          <p:cNvPr id="11" name="Bildplatzhalter 7">
            <a:extLst>
              <a:ext uri="{FF2B5EF4-FFF2-40B4-BE49-F238E27FC236}">
                <a16:creationId xmlns:a16="http://schemas.microsoft.com/office/drawing/2014/main" id="{B3619771-C104-4967-8CE8-D32A6A767A69}"/>
              </a:ext>
            </a:extLst>
          </p:cNvPr>
          <p:cNvSpPr>
            <a:spLocks noGrp="1"/>
          </p:cNvSpPr>
          <p:nvPr>
            <p:ph type="pic" sz="quarter" idx="13" hasCustomPrompt="1"/>
          </p:nvPr>
        </p:nvSpPr>
        <p:spPr>
          <a:xfrm>
            <a:off x="4403725" y="1110600"/>
            <a:ext cx="3384550" cy="2313000"/>
          </a:xfrm>
        </p:spPr>
        <p:txBody>
          <a:bodyPr/>
          <a:lstStyle/>
          <a:p>
            <a:r>
              <a:rPr lang="en-US" noProof="0"/>
              <a:t>Add Image</a:t>
            </a:r>
          </a:p>
        </p:txBody>
      </p:sp>
      <p:sp>
        <p:nvSpPr>
          <p:cNvPr id="12" name="Bildplatzhalter 7">
            <a:extLst>
              <a:ext uri="{FF2B5EF4-FFF2-40B4-BE49-F238E27FC236}">
                <a16:creationId xmlns:a16="http://schemas.microsoft.com/office/drawing/2014/main" id="{EAAF7A8C-E9CD-42FC-9131-B1B15A78852D}"/>
              </a:ext>
            </a:extLst>
          </p:cNvPr>
          <p:cNvSpPr>
            <a:spLocks noGrp="1"/>
          </p:cNvSpPr>
          <p:nvPr>
            <p:ph type="pic" sz="quarter" idx="14" hasCustomPrompt="1"/>
          </p:nvPr>
        </p:nvSpPr>
        <p:spPr>
          <a:xfrm>
            <a:off x="8184357" y="1110600"/>
            <a:ext cx="3384550" cy="2313000"/>
          </a:xfrm>
        </p:spPr>
        <p:txBody>
          <a:bodyPr/>
          <a:lstStyle/>
          <a:p>
            <a:r>
              <a:rPr lang="en-US" noProof="0"/>
              <a:t>Add Image</a:t>
            </a:r>
          </a:p>
        </p:txBody>
      </p:sp>
      <p:sp>
        <p:nvSpPr>
          <p:cNvPr id="13" name="Bildplatzhalter 7">
            <a:extLst>
              <a:ext uri="{FF2B5EF4-FFF2-40B4-BE49-F238E27FC236}">
                <a16:creationId xmlns:a16="http://schemas.microsoft.com/office/drawing/2014/main" id="{8EA1D059-7D13-4EEF-9BA9-6012929D6894}"/>
              </a:ext>
            </a:extLst>
          </p:cNvPr>
          <p:cNvSpPr>
            <a:spLocks noGrp="1"/>
          </p:cNvSpPr>
          <p:nvPr>
            <p:ph type="pic" sz="quarter" idx="15" hasCustomPrompt="1"/>
          </p:nvPr>
        </p:nvSpPr>
        <p:spPr>
          <a:xfrm>
            <a:off x="623094" y="3861000"/>
            <a:ext cx="3384550" cy="2313000"/>
          </a:xfrm>
        </p:spPr>
        <p:txBody>
          <a:bodyPr/>
          <a:lstStyle/>
          <a:p>
            <a:r>
              <a:rPr lang="en-US" noProof="0"/>
              <a:t>Add Image</a:t>
            </a:r>
          </a:p>
        </p:txBody>
      </p:sp>
      <p:sp>
        <p:nvSpPr>
          <p:cNvPr id="14" name="Bildplatzhalter 7">
            <a:extLst>
              <a:ext uri="{FF2B5EF4-FFF2-40B4-BE49-F238E27FC236}">
                <a16:creationId xmlns:a16="http://schemas.microsoft.com/office/drawing/2014/main" id="{3F531061-ABBF-4531-8358-93F39A4E83CD}"/>
              </a:ext>
            </a:extLst>
          </p:cNvPr>
          <p:cNvSpPr>
            <a:spLocks noGrp="1"/>
          </p:cNvSpPr>
          <p:nvPr>
            <p:ph type="pic" sz="quarter" idx="16" hasCustomPrompt="1"/>
          </p:nvPr>
        </p:nvSpPr>
        <p:spPr>
          <a:xfrm>
            <a:off x="4403725" y="3861000"/>
            <a:ext cx="3384550" cy="2313000"/>
          </a:xfrm>
        </p:spPr>
        <p:txBody>
          <a:bodyPr/>
          <a:lstStyle/>
          <a:p>
            <a:r>
              <a:rPr lang="en-US" noProof="0"/>
              <a:t>Add Image</a:t>
            </a:r>
          </a:p>
        </p:txBody>
      </p:sp>
      <p:sp>
        <p:nvSpPr>
          <p:cNvPr id="15" name="Bildplatzhalter 7">
            <a:extLst>
              <a:ext uri="{FF2B5EF4-FFF2-40B4-BE49-F238E27FC236}">
                <a16:creationId xmlns:a16="http://schemas.microsoft.com/office/drawing/2014/main" id="{1E2387E5-F9E6-4485-8261-961CB0903140}"/>
              </a:ext>
            </a:extLst>
          </p:cNvPr>
          <p:cNvSpPr>
            <a:spLocks noGrp="1"/>
          </p:cNvSpPr>
          <p:nvPr>
            <p:ph type="pic" sz="quarter" idx="17" hasCustomPrompt="1"/>
          </p:nvPr>
        </p:nvSpPr>
        <p:spPr>
          <a:xfrm>
            <a:off x="8184357" y="3861000"/>
            <a:ext cx="3384550" cy="2313000"/>
          </a:xfrm>
        </p:spPr>
        <p:txBody>
          <a:bodyPr/>
          <a:lstStyle/>
          <a:p>
            <a:r>
              <a:rPr lang="en-US" noProof="0"/>
              <a:t>Add Image</a:t>
            </a:r>
          </a:p>
        </p:txBody>
      </p:sp>
      <p:sp>
        <p:nvSpPr>
          <p:cNvPr id="16" name="Textplatzhalter 4">
            <a:extLst>
              <a:ext uri="{FF2B5EF4-FFF2-40B4-BE49-F238E27FC236}">
                <a16:creationId xmlns:a16="http://schemas.microsoft.com/office/drawing/2014/main" id="{4F13C95D-47FB-4B84-9C64-194B515968FC}"/>
              </a:ext>
            </a:extLst>
          </p:cNvPr>
          <p:cNvSpPr>
            <a:spLocks noGrp="1"/>
          </p:cNvSpPr>
          <p:nvPr>
            <p:ph type="body" sz="quarter" idx="18" hasCustomPrompt="1"/>
          </p:nvPr>
        </p:nvSpPr>
        <p:spPr>
          <a:xfrm>
            <a:off x="590400" y="3501008"/>
            <a:ext cx="347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dirty="0"/>
              <a:t>Caption</a:t>
            </a:r>
          </a:p>
        </p:txBody>
      </p:sp>
      <p:sp>
        <p:nvSpPr>
          <p:cNvPr id="17" name="Textplatzhalter 4">
            <a:extLst>
              <a:ext uri="{FF2B5EF4-FFF2-40B4-BE49-F238E27FC236}">
                <a16:creationId xmlns:a16="http://schemas.microsoft.com/office/drawing/2014/main" id="{22B4C4DC-2824-4AA7-A434-E1CB7029143D}"/>
              </a:ext>
            </a:extLst>
          </p:cNvPr>
          <p:cNvSpPr>
            <a:spLocks noGrp="1"/>
          </p:cNvSpPr>
          <p:nvPr>
            <p:ph type="body" sz="quarter" idx="19" hasCustomPrompt="1"/>
          </p:nvPr>
        </p:nvSpPr>
        <p:spPr>
          <a:xfrm>
            <a:off x="4359000" y="3501008"/>
            <a:ext cx="347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dirty="0"/>
              <a:t>Caption</a:t>
            </a:r>
          </a:p>
        </p:txBody>
      </p:sp>
      <p:sp>
        <p:nvSpPr>
          <p:cNvPr id="18" name="Textplatzhalter 4">
            <a:extLst>
              <a:ext uri="{FF2B5EF4-FFF2-40B4-BE49-F238E27FC236}">
                <a16:creationId xmlns:a16="http://schemas.microsoft.com/office/drawing/2014/main" id="{431A6461-DB7D-4C02-BD54-EC13C6C61981}"/>
              </a:ext>
            </a:extLst>
          </p:cNvPr>
          <p:cNvSpPr>
            <a:spLocks noGrp="1"/>
          </p:cNvSpPr>
          <p:nvPr>
            <p:ph type="body" sz="quarter" idx="20" hasCustomPrompt="1"/>
          </p:nvPr>
        </p:nvSpPr>
        <p:spPr>
          <a:xfrm>
            <a:off x="8127600" y="3501008"/>
            <a:ext cx="347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a:t>Caption</a:t>
            </a:r>
          </a:p>
        </p:txBody>
      </p:sp>
      <p:sp>
        <p:nvSpPr>
          <p:cNvPr id="19" name="Textplatzhalter 4">
            <a:extLst>
              <a:ext uri="{FF2B5EF4-FFF2-40B4-BE49-F238E27FC236}">
                <a16:creationId xmlns:a16="http://schemas.microsoft.com/office/drawing/2014/main" id="{9E186AF5-D057-4662-99A5-C5B72C102263}"/>
              </a:ext>
            </a:extLst>
          </p:cNvPr>
          <p:cNvSpPr>
            <a:spLocks noGrp="1"/>
          </p:cNvSpPr>
          <p:nvPr>
            <p:ph type="body" sz="quarter" idx="21" hasCustomPrompt="1"/>
          </p:nvPr>
        </p:nvSpPr>
        <p:spPr>
          <a:xfrm>
            <a:off x="4359000" y="6237312"/>
            <a:ext cx="347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a:t>Caption</a:t>
            </a:r>
          </a:p>
        </p:txBody>
      </p:sp>
      <p:sp>
        <p:nvSpPr>
          <p:cNvPr id="20" name="Textplatzhalter 4">
            <a:extLst>
              <a:ext uri="{FF2B5EF4-FFF2-40B4-BE49-F238E27FC236}">
                <a16:creationId xmlns:a16="http://schemas.microsoft.com/office/drawing/2014/main" id="{FE28F596-0477-4144-9033-0F83600D5173}"/>
              </a:ext>
            </a:extLst>
          </p:cNvPr>
          <p:cNvSpPr>
            <a:spLocks noGrp="1"/>
          </p:cNvSpPr>
          <p:nvPr>
            <p:ph type="body" sz="quarter" idx="22" hasCustomPrompt="1"/>
          </p:nvPr>
        </p:nvSpPr>
        <p:spPr>
          <a:xfrm>
            <a:off x="8127600" y="6237312"/>
            <a:ext cx="347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a:t>Caption</a:t>
            </a:r>
          </a:p>
        </p:txBody>
      </p:sp>
    </p:spTree>
    <p:extLst>
      <p:ext uri="{BB962C8B-B14F-4D97-AF65-F5344CB8AC3E}">
        <p14:creationId xmlns:p14="http://schemas.microsoft.com/office/powerpoint/2010/main" val="6820290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7" name="Bildplatzhalter 7">
            <a:extLst>
              <a:ext uri="{FF2B5EF4-FFF2-40B4-BE49-F238E27FC236}">
                <a16:creationId xmlns:a16="http://schemas.microsoft.com/office/drawing/2014/main" id="{9B27A2E0-7828-42CC-94F2-52AC0B1B20E9}"/>
              </a:ext>
            </a:extLst>
          </p:cNvPr>
          <p:cNvSpPr>
            <a:spLocks noGrp="1"/>
          </p:cNvSpPr>
          <p:nvPr>
            <p:ph type="pic" sz="quarter" idx="12" hasCustomPrompt="1"/>
          </p:nvPr>
        </p:nvSpPr>
        <p:spPr>
          <a:xfrm>
            <a:off x="623094" y="1904399"/>
            <a:ext cx="5272200" cy="4343400"/>
          </a:xfrm>
        </p:spPr>
        <p:txBody>
          <a:bodyPr/>
          <a:lstStyle/>
          <a:p>
            <a:r>
              <a:rPr lang="en-US" noProof="0"/>
              <a:t>Add Image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4343400"/>
          </a:xfrm>
        </p:spPr>
        <p:txBody>
          <a:bodyPr/>
          <a:lstStyle/>
          <a:p>
            <a:r>
              <a:rPr lang="en-US" noProof="0"/>
              <a:t>Add Image</a:t>
            </a:r>
          </a:p>
        </p:txBody>
      </p:sp>
      <p:sp>
        <p:nvSpPr>
          <p:cNvPr id="5" name="Titel 4">
            <a:extLst>
              <a:ext uri="{FF2B5EF4-FFF2-40B4-BE49-F238E27FC236}">
                <a16:creationId xmlns:a16="http://schemas.microsoft.com/office/drawing/2014/main" id="{FBDA83D7-ED1C-407C-95EF-259295D21892}"/>
              </a:ext>
            </a:extLst>
          </p:cNvPr>
          <p:cNvSpPr>
            <a:spLocks noGrp="1"/>
          </p:cNvSpPr>
          <p:nvPr>
            <p:ph type="title" hasCustomPrompt="1"/>
          </p:nvPr>
        </p:nvSpPr>
        <p:spPr>
          <a:xfrm>
            <a:off x="590400" y="770400"/>
            <a:ext cx="11017800" cy="1072089"/>
          </a:xfrm>
          <a:prstGeom prst="rect">
            <a:avLst/>
          </a:prstGeom>
        </p:spPr>
        <p:txBody>
          <a:bodyPr/>
          <a:lstStyle/>
          <a:p>
            <a:r>
              <a:rPr lang="de-DE" dirty="0"/>
              <a:t>Add Title</a:t>
            </a:r>
            <a:endParaRPr lang="de-AT" dirty="0"/>
          </a:p>
        </p:txBody>
      </p:sp>
    </p:spTree>
    <p:extLst>
      <p:ext uri="{BB962C8B-B14F-4D97-AF65-F5344CB8AC3E}">
        <p14:creationId xmlns:p14="http://schemas.microsoft.com/office/powerpoint/2010/main" val="27328262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5364000" cy="283411"/>
          </a:xfrm>
        </p:spPr>
        <p:txBody>
          <a:bodyPr>
            <a:noAutofit/>
          </a:bodyPr>
          <a:lstStyle>
            <a:lvl1pPr>
              <a:defRPr sz="1800"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40016" y="5823266"/>
            <a:ext cx="536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dirty="0"/>
              <a:t>Caption</a:t>
            </a:r>
          </a:p>
        </p:txBody>
      </p:sp>
      <p:sp>
        <p:nvSpPr>
          <p:cNvPr id="4" name="Titel 3">
            <a:extLst>
              <a:ext uri="{FF2B5EF4-FFF2-40B4-BE49-F238E27FC236}">
                <a16:creationId xmlns:a16="http://schemas.microsoft.com/office/drawing/2014/main" id="{25D6EFE5-C676-44A1-95E3-7BF41C1B224B}"/>
              </a:ext>
            </a:extLst>
          </p:cNvPr>
          <p:cNvSpPr>
            <a:spLocks noGrp="1"/>
          </p:cNvSpPr>
          <p:nvPr>
            <p:ph type="title" hasCustomPrompt="1"/>
          </p:nvPr>
        </p:nvSpPr>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590550" y="6165000"/>
            <a:ext cx="5364163" cy="455400"/>
          </a:xfrm>
        </p:spPr>
        <p:txBody>
          <a:bodyPr>
            <a:noAutofit/>
          </a:bodyPr>
          <a:lstStyle>
            <a:lvl1pPr>
              <a:lnSpc>
                <a:spcPts val="1350"/>
              </a:lnSpc>
              <a:defRPr sz="1000"/>
            </a:lvl1pPr>
            <a:lvl2pPr marL="0" indent="0">
              <a:lnSpc>
                <a:spcPts val="1350"/>
              </a:lnSpc>
              <a:buNone/>
              <a:defRPr sz="1000"/>
            </a:lvl2pPr>
            <a:lvl3pPr marL="0" indent="0">
              <a:lnSpc>
                <a:spcPts val="1350"/>
              </a:lnSpc>
              <a:buFont typeface="Arial" panose="020B0604020202020204" pitchFamily="34" charset="0"/>
              <a:buNone/>
              <a:defRPr sz="1000"/>
            </a:lvl3pPr>
            <a:lvl4pPr marL="0" indent="0">
              <a:lnSpc>
                <a:spcPts val="1350"/>
              </a:lnSpc>
              <a:buFont typeface="Arial" panose="020B0604020202020204" pitchFamily="34" charset="0"/>
              <a:buNone/>
              <a:defRPr sz="1000"/>
            </a:lvl4pPr>
            <a:lvl5pPr marL="0" indent="0">
              <a:lnSpc>
                <a:spcPts val="1350"/>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8774139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2800" y="1904399"/>
            <a:ext cx="5272200" cy="3810855"/>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49600" y="1872797"/>
            <a:ext cx="5364000" cy="283411"/>
          </a:xfrm>
        </p:spPr>
        <p:txBody>
          <a:bodyPr>
            <a:noAutofit/>
          </a:bodyPr>
          <a:lstStyle>
            <a:lvl1pPr>
              <a:defRPr sz="1800"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496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err="1"/>
              <a:t>Zweite</a:t>
            </a:r>
            <a:r>
              <a:rPr lang="en-US" noProof="0" dirty="0"/>
              <a:t> Ebene</a:t>
            </a:r>
          </a:p>
          <a:p>
            <a:pPr lvl="3"/>
            <a:r>
              <a:rPr lang="en-US" noProof="0" dirty="0" err="1"/>
              <a:t>Dritte</a:t>
            </a:r>
            <a:r>
              <a:rPr lang="en-US" noProof="0" dirty="0"/>
              <a:t> Ebene</a:t>
            </a:r>
          </a:p>
          <a:p>
            <a:pPr lvl="4"/>
            <a:r>
              <a:rPr lang="en-US" noProof="0" dirty="0" err="1"/>
              <a:t>Vierte</a:t>
            </a:r>
            <a:r>
              <a:rPr lang="en-US" noProof="0" dirty="0"/>
              <a:t> Ebene</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590400" y="770400"/>
            <a:ext cx="11017800" cy="1072089"/>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590550" y="6165000"/>
            <a:ext cx="5364163" cy="455400"/>
          </a:xfrm>
        </p:spPr>
        <p:txBody>
          <a:bodyPr>
            <a:noAutofit/>
          </a:bodyPr>
          <a:lstStyle>
            <a:lvl1pPr>
              <a:lnSpc>
                <a:spcPts val="1350"/>
              </a:lnSpc>
              <a:defRPr sz="1000"/>
            </a:lvl1pPr>
            <a:lvl2pPr marL="0" indent="0">
              <a:lnSpc>
                <a:spcPts val="1350"/>
              </a:lnSpc>
              <a:buNone/>
              <a:defRPr sz="1000"/>
            </a:lvl2pPr>
            <a:lvl3pPr marL="0" indent="0">
              <a:lnSpc>
                <a:spcPts val="1350"/>
              </a:lnSpc>
              <a:buFont typeface="Arial" panose="020B0604020202020204" pitchFamily="34" charset="0"/>
              <a:buNone/>
              <a:defRPr sz="1000"/>
            </a:lvl3pPr>
            <a:lvl4pPr marL="0" indent="0">
              <a:lnSpc>
                <a:spcPts val="1350"/>
              </a:lnSpc>
              <a:buFont typeface="Arial" panose="020B0604020202020204" pitchFamily="34" charset="0"/>
              <a:buNone/>
              <a:defRPr sz="1000"/>
            </a:lvl4pPr>
            <a:lvl5pPr marL="0" indent="0">
              <a:lnSpc>
                <a:spcPts val="1350"/>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0075764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 Text + 2 Images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404600" y="1904400"/>
            <a:ext cx="3384550" cy="2008800"/>
          </a:xfrm>
        </p:spPr>
        <p:txBody>
          <a:bodyPr/>
          <a:lstStyle>
            <a:lvl1pPr>
              <a:defRPr/>
            </a:lvl1pPr>
          </a:lstStyle>
          <a:p>
            <a:r>
              <a:rPr lang="de-AT"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3474000" cy="283411"/>
          </a:xfrm>
        </p:spPr>
        <p:txBody>
          <a:bodyPr>
            <a:noAutofit/>
          </a:bodyPr>
          <a:lstStyle>
            <a:lvl1pPr>
              <a:defRPr sz="1800"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3474000" cy="3663000"/>
          </a:xfrm>
        </p:spPr>
        <p:txBody>
          <a:bodyPr/>
          <a:lstStyle>
            <a:lvl1pPr>
              <a:defRPr/>
            </a:lvl1pPr>
            <a:lvl2pPr>
              <a:defRPr/>
            </a:lvl2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8">
            <a:extLst>
              <a:ext uri="{FF2B5EF4-FFF2-40B4-BE49-F238E27FC236}">
                <a16:creationId xmlns:a16="http://schemas.microsoft.com/office/drawing/2014/main" id="{304CC4E7-09DC-4998-BCFA-AD280A0B1D97}"/>
              </a:ext>
            </a:extLst>
          </p:cNvPr>
          <p:cNvSpPr>
            <a:spLocks noGrp="1"/>
          </p:cNvSpPr>
          <p:nvPr>
            <p:ph type="body" sz="quarter" idx="19" hasCustomPrompt="1"/>
          </p:nvPr>
        </p:nvSpPr>
        <p:spPr>
          <a:xfrm>
            <a:off x="8127000" y="2327400"/>
            <a:ext cx="347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Bildplatzhalter 7">
            <a:extLst>
              <a:ext uri="{FF2B5EF4-FFF2-40B4-BE49-F238E27FC236}">
                <a16:creationId xmlns:a16="http://schemas.microsoft.com/office/drawing/2014/main" id="{12AEE0D9-326B-43F0-8F21-F85ED918A673}"/>
              </a:ext>
            </a:extLst>
          </p:cNvPr>
          <p:cNvSpPr>
            <a:spLocks noGrp="1"/>
          </p:cNvSpPr>
          <p:nvPr>
            <p:ph type="pic" sz="quarter" idx="20" hasCustomPrompt="1"/>
          </p:nvPr>
        </p:nvSpPr>
        <p:spPr>
          <a:xfrm>
            <a:off x="4404600" y="4165200"/>
            <a:ext cx="3384550" cy="2008800"/>
          </a:xfrm>
        </p:spPr>
        <p:txBody>
          <a:bodyPr/>
          <a:lstStyle>
            <a:lvl1pPr>
              <a:defRPr/>
            </a:lvl1pPr>
          </a:lstStyle>
          <a:p>
            <a:r>
              <a:rPr lang="de-AT" dirty="0"/>
              <a:t>Add Image</a:t>
            </a:r>
          </a:p>
        </p:txBody>
      </p:sp>
      <p:sp>
        <p:nvSpPr>
          <p:cNvPr id="4" name="Titel 3">
            <a:extLst>
              <a:ext uri="{FF2B5EF4-FFF2-40B4-BE49-F238E27FC236}">
                <a16:creationId xmlns:a16="http://schemas.microsoft.com/office/drawing/2014/main" id="{FA554AB9-2B77-4A5E-8DE0-C5B9338233CD}"/>
              </a:ext>
            </a:extLst>
          </p:cNvPr>
          <p:cNvSpPr>
            <a:spLocks noGrp="1"/>
          </p:cNvSpPr>
          <p:nvPr>
            <p:ph type="title" hasCustomPrompt="1"/>
          </p:nvPr>
        </p:nvSpPr>
        <p:spPr>
          <a:xfrm>
            <a:off x="590400" y="770400"/>
            <a:ext cx="11017800" cy="1072089"/>
          </a:xfrm>
          <a:prstGeom prst="rect">
            <a:avLst/>
          </a:prstGeom>
        </p:spPr>
        <p:txBody>
          <a:bodyPr/>
          <a:lstStyle/>
          <a:p>
            <a:r>
              <a:rPr lang="de-DE" dirty="0"/>
              <a:t>Add Title</a:t>
            </a:r>
            <a:endParaRPr lang="de-AT" dirty="0"/>
          </a:p>
        </p:txBody>
      </p:sp>
      <p:sp>
        <p:nvSpPr>
          <p:cNvPr id="9" name="Textplatzhalter 5">
            <a:extLst>
              <a:ext uri="{FF2B5EF4-FFF2-40B4-BE49-F238E27FC236}">
                <a16:creationId xmlns:a16="http://schemas.microsoft.com/office/drawing/2014/main" id="{3135ED04-BF59-4DF8-B4BE-86B8797144EE}"/>
              </a:ext>
            </a:extLst>
          </p:cNvPr>
          <p:cNvSpPr>
            <a:spLocks noGrp="1"/>
          </p:cNvSpPr>
          <p:nvPr>
            <p:ph type="body" sz="quarter" idx="14" hasCustomPrompt="1"/>
          </p:nvPr>
        </p:nvSpPr>
        <p:spPr>
          <a:xfrm>
            <a:off x="590550" y="6165000"/>
            <a:ext cx="3473850" cy="455400"/>
          </a:xfrm>
        </p:spPr>
        <p:txBody>
          <a:bodyPr>
            <a:noAutofit/>
          </a:bodyPr>
          <a:lstStyle>
            <a:lvl1pPr>
              <a:lnSpc>
                <a:spcPts val="1350"/>
              </a:lnSpc>
              <a:defRPr sz="1000"/>
            </a:lvl1pPr>
            <a:lvl2pPr marL="0" indent="0">
              <a:lnSpc>
                <a:spcPts val="1350"/>
              </a:lnSpc>
              <a:buNone/>
              <a:defRPr sz="1000"/>
            </a:lvl2pPr>
            <a:lvl3pPr marL="0" indent="0">
              <a:lnSpc>
                <a:spcPts val="1350"/>
              </a:lnSpc>
              <a:buFont typeface="Arial" panose="020B0604020202020204" pitchFamily="34" charset="0"/>
              <a:buNone/>
              <a:defRPr sz="1000"/>
            </a:lvl3pPr>
            <a:lvl4pPr marL="0" indent="0">
              <a:lnSpc>
                <a:spcPts val="1350"/>
              </a:lnSpc>
              <a:buFont typeface="Arial" panose="020B0604020202020204" pitchFamily="34" charset="0"/>
              <a:buNone/>
              <a:defRPr sz="1000"/>
            </a:lvl4pPr>
            <a:lvl5pPr marL="0" indent="0">
              <a:lnSpc>
                <a:spcPts val="1350"/>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6727632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31999"/>
            <a:ext cx="12192000" cy="6426000"/>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en-US" noProof="0" dirty="0"/>
              <a:t>Insert Background Image </a:t>
            </a:r>
          </a:p>
        </p:txBody>
      </p:sp>
      <p:sp>
        <p:nvSpPr>
          <p:cNvPr id="5" name="Textplatzhalter 4">
            <a:extLst>
              <a:ext uri="{FF2B5EF4-FFF2-40B4-BE49-F238E27FC236}">
                <a16:creationId xmlns:a16="http://schemas.microsoft.com/office/drawing/2014/main" id="{BD79F90D-3491-43D5-A790-90072FE11986}"/>
              </a:ext>
            </a:extLst>
          </p:cNvPr>
          <p:cNvSpPr>
            <a:spLocks noGrp="1"/>
          </p:cNvSpPr>
          <p:nvPr>
            <p:ph type="body" sz="quarter" idx="19" hasCustomPrompt="1"/>
          </p:nvPr>
        </p:nvSpPr>
        <p:spPr>
          <a:xfrm>
            <a:off x="0" y="5124600"/>
            <a:ext cx="12192000" cy="1733400"/>
          </a:xfrm>
          <a:blipFill>
            <a:blip r:embed="rId2"/>
            <a:stretch>
              <a:fillRect/>
            </a:stretch>
          </a:blipFill>
        </p:spPr>
        <p:txBody>
          <a:bodyPr/>
          <a:lstStyle>
            <a:lvl1pPr>
              <a:lnSpc>
                <a:spcPts val="0"/>
              </a:lnSpc>
              <a:defRPr/>
            </a:lvl1pPr>
          </a:lstStyle>
          <a:p>
            <a:pPr lvl="0"/>
            <a:r>
              <a:rPr lang="de-AT" dirty="0"/>
              <a:t>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8" name="Textplatzhalter 4">
            <a:extLst>
              <a:ext uri="{FF2B5EF4-FFF2-40B4-BE49-F238E27FC236}">
                <a16:creationId xmlns:a16="http://schemas.microsoft.com/office/drawing/2014/main" id="{660E39D6-6B5D-455A-A188-1048C3C9BC32}"/>
              </a:ext>
            </a:extLst>
          </p:cNvPr>
          <p:cNvSpPr>
            <a:spLocks noGrp="1"/>
          </p:cNvSpPr>
          <p:nvPr>
            <p:ph type="body" sz="quarter" idx="18" hasCustomPrompt="1"/>
          </p:nvPr>
        </p:nvSpPr>
        <p:spPr>
          <a:xfrm>
            <a:off x="590400" y="6093296"/>
            <a:ext cx="3465000" cy="378341"/>
          </a:xfrm>
        </p:spPr>
        <p:txBody>
          <a:bodyPr wrap="none">
            <a:noAutofit/>
          </a:bodyPr>
          <a:lstStyle>
            <a:lvl1pPr>
              <a:lnSpc>
                <a:spcPts val="1350"/>
              </a:lnSpc>
              <a:defRPr sz="1000" b="1">
                <a:solidFill>
                  <a:schemeClr val="bg1"/>
                </a:solidFill>
              </a:defRPr>
            </a:lvl1pPr>
            <a:lvl2pPr marL="0" indent="0">
              <a:lnSpc>
                <a:spcPts val="1350"/>
              </a:lnSpc>
              <a:buFontTx/>
              <a:buNone/>
              <a:defRPr sz="1000" b="0">
                <a:solidFill>
                  <a:schemeClr val="bg1"/>
                </a:solidFill>
              </a:defRPr>
            </a:lvl2pPr>
            <a:lvl3pPr marL="0" indent="0">
              <a:lnSpc>
                <a:spcPts val="1350"/>
              </a:lnSpc>
              <a:buFontTx/>
              <a:buNone/>
              <a:defRPr sz="1000" b="0">
                <a:solidFill>
                  <a:schemeClr val="bg1"/>
                </a:solidFill>
              </a:defRPr>
            </a:lvl3pPr>
            <a:lvl4pPr marL="0" indent="0">
              <a:lnSpc>
                <a:spcPts val="1350"/>
              </a:lnSpc>
              <a:buFontTx/>
              <a:buNone/>
              <a:defRPr sz="1000" b="0">
                <a:solidFill>
                  <a:schemeClr val="bg1"/>
                </a:solidFill>
              </a:defRPr>
            </a:lvl4pPr>
            <a:lvl5pPr marL="0" indent="0">
              <a:lnSpc>
                <a:spcPts val="1350"/>
              </a:lnSpc>
              <a:buFontTx/>
              <a:buNone/>
              <a:defRPr sz="1000" b="0">
                <a:solidFill>
                  <a:schemeClr val="bg1"/>
                </a:solidFill>
              </a:defRPr>
            </a:lvl5pPr>
            <a:lvl6pPr marL="2286000" indent="0">
              <a:buNone/>
              <a:defRPr/>
            </a:lvl6pPr>
          </a:lstStyle>
          <a:p>
            <a:pPr lvl="0"/>
            <a:r>
              <a:rPr lang="en-US" noProof="0" dirty="0"/>
              <a:t>First Level (Strong)</a:t>
            </a:r>
          </a:p>
          <a:p>
            <a:pPr lvl="1"/>
            <a:r>
              <a:rPr lang="en-US" noProof="0" dirty="0"/>
              <a:t>Second Level (Text)</a:t>
            </a:r>
          </a:p>
        </p:txBody>
      </p:sp>
    </p:spTree>
    <p:extLst>
      <p:ext uri="{BB962C8B-B14F-4D97-AF65-F5344CB8AC3E}">
        <p14:creationId xmlns:p14="http://schemas.microsoft.com/office/powerpoint/2010/main" val="20497323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Tree>
    <p:extLst>
      <p:ext uri="{BB962C8B-B14F-4D97-AF65-F5344CB8AC3E}">
        <p14:creationId xmlns:p14="http://schemas.microsoft.com/office/powerpoint/2010/main" val="29048533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Titleslide - 2">
    <p:bg>
      <p:bgRef idx="1001">
        <a:schemeClr val="bg1"/>
      </p:bgRef>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D343D645-9E73-4DF5-987F-AE7051A4FC6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755740" y="1107340"/>
            <a:ext cx="4716524" cy="4720131"/>
          </a:xfrm>
          <a:prstGeom prst="rect">
            <a:avLst/>
          </a:prstGeom>
        </p:spPr>
      </p:pic>
      <p:sp>
        <p:nvSpPr>
          <p:cNvPr id="2" name="Titel 1">
            <a:extLst>
              <a:ext uri="{FF2B5EF4-FFF2-40B4-BE49-F238E27FC236}">
                <a16:creationId xmlns:a16="http://schemas.microsoft.com/office/drawing/2014/main" id="{78FDEAC5-CB05-410E-9C13-A3BB95AA2B9C}"/>
              </a:ext>
            </a:extLst>
          </p:cNvPr>
          <p:cNvSpPr>
            <a:spLocks noGrp="1"/>
          </p:cNvSpPr>
          <p:nvPr>
            <p:ph type="ctrTitle" hasCustomPrompt="1"/>
          </p:nvPr>
        </p:nvSpPr>
        <p:spPr>
          <a:xfrm>
            <a:off x="590400" y="1592796"/>
            <a:ext cx="11017800" cy="2387600"/>
          </a:xfrm>
        </p:spPr>
        <p:txBody>
          <a:bodyPr anchor="b"/>
          <a:lstStyle>
            <a:lvl1pPr algn="ctr">
              <a:lnSpc>
                <a:spcPts val="4750"/>
              </a:lnSpc>
              <a:defRPr sz="4500" cap="all" baseline="0">
                <a:solidFill>
                  <a:schemeClr val="tx1"/>
                </a:solidFill>
              </a:defRPr>
            </a:lvl1pPr>
          </a:lstStyle>
          <a:p>
            <a:r>
              <a:rPr lang="en-US" noProof="0" dirty="0"/>
              <a:t>Add Title</a:t>
            </a:r>
          </a:p>
        </p:txBody>
      </p:sp>
      <p:sp>
        <p:nvSpPr>
          <p:cNvPr id="3" name="Untertitel 2">
            <a:extLst>
              <a:ext uri="{FF2B5EF4-FFF2-40B4-BE49-F238E27FC236}">
                <a16:creationId xmlns:a16="http://schemas.microsoft.com/office/drawing/2014/main" id="{50BC8719-547F-4D8D-A3C6-6842D0F18FC7}"/>
              </a:ext>
            </a:extLst>
          </p:cNvPr>
          <p:cNvSpPr>
            <a:spLocks noGrp="1"/>
          </p:cNvSpPr>
          <p:nvPr>
            <p:ph type="subTitle" idx="1" hasCustomPrompt="1"/>
          </p:nvPr>
        </p:nvSpPr>
        <p:spPr>
          <a:xfrm>
            <a:off x="590400" y="4275516"/>
            <a:ext cx="11017800" cy="1655762"/>
          </a:xfrm>
        </p:spPr>
        <p:txBody>
          <a:bodyPr>
            <a:noAutofit/>
          </a:bodyPr>
          <a:lstStyle>
            <a:lvl1pPr marL="0" indent="0" algn="ctr">
              <a:buNone/>
              <a:defRPr sz="15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Add Subtitle</a:t>
            </a:r>
          </a:p>
        </p:txBody>
      </p:sp>
      <p:sp>
        <p:nvSpPr>
          <p:cNvPr id="6" name="Foliennummernplatzhalter 5">
            <a:extLst>
              <a:ext uri="{FF2B5EF4-FFF2-40B4-BE49-F238E27FC236}">
                <a16:creationId xmlns:a16="http://schemas.microsoft.com/office/drawing/2014/main" id="{EAB0140E-32A7-4823-A87C-11F572A9F07B}"/>
              </a:ext>
            </a:extLst>
          </p:cNvPr>
          <p:cNvSpPr>
            <a:spLocks noGrp="1"/>
          </p:cNvSpPr>
          <p:nvPr>
            <p:ph type="sldNum" sz="quarter" idx="12"/>
          </p:nvPr>
        </p:nvSpPr>
        <p:spPr>
          <a:xfrm>
            <a:off x="11660400" y="69891"/>
            <a:ext cx="385972" cy="226761"/>
          </a:xfrm>
          <a:prstGeom prst="rect">
            <a:avLst/>
          </a:prstGeom>
        </p:spPr>
        <p:txBody>
          <a:bodyPr/>
          <a:lstStyle>
            <a:lvl1pPr>
              <a:defRPr>
                <a:solidFill>
                  <a:schemeClr val="tx2"/>
                </a:solidFill>
              </a:defRPr>
            </a:lvl1pPr>
          </a:lstStyle>
          <a:p>
            <a:fld id="{88A1DFE4-5FC5-43BD-BB7E-75EAD82B965F}" type="slidenum">
              <a:rPr lang="en-US" noProof="0" smtClean="0"/>
              <a:pPr/>
              <a:t>‹#›</a:t>
            </a:fld>
            <a:endParaRPr lang="en-US" noProof="0" dirty="0"/>
          </a:p>
        </p:txBody>
      </p:sp>
      <p:pic>
        <p:nvPicPr>
          <p:cNvPr id="7" name="Picture 6" descr="A picture containing text&#10;&#10;Description automatically generated">
            <a:extLst>
              <a:ext uri="{FF2B5EF4-FFF2-40B4-BE49-F238E27FC236}">
                <a16:creationId xmlns:a16="http://schemas.microsoft.com/office/drawing/2014/main" id="{2E5526D2-1562-4114-9CDF-5C84474A31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690" y="201879"/>
            <a:ext cx="745421" cy="252000"/>
          </a:xfrm>
          <a:prstGeom prst="rect">
            <a:avLst/>
          </a:prstGeom>
        </p:spPr>
      </p:pic>
    </p:spTree>
    <p:extLst>
      <p:ext uri="{BB962C8B-B14F-4D97-AF65-F5344CB8AC3E}">
        <p14:creationId xmlns:p14="http://schemas.microsoft.com/office/powerpoint/2010/main" val="3631651299"/>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Full page Pictur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01A8103C-80BA-7941-AEF5-FB81302B57A9}"/>
              </a:ext>
            </a:extLst>
          </p:cNvPr>
          <p:cNvSpPr>
            <a:spLocks noGrp="1"/>
          </p:cNvSpPr>
          <p:nvPr>
            <p:ph type="pic" sz="quarter" idx="13" hasCustomPrompt="1"/>
          </p:nvPr>
        </p:nvSpPr>
        <p:spPr>
          <a:xfrm>
            <a:off x="0" y="-29980"/>
            <a:ext cx="12192000" cy="6351588"/>
          </a:xfrm>
          <a:pattFill prst="lgCheck">
            <a:fgClr>
              <a:schemeClr val="accent4"/>
            </a:fgClr>
            <a:bgClr>
              <a:schemeClr val="bg1"/>
            </a:bgClr>
          </a:pattFill>
        </p:spPr>
        <p:txBody>
          <a:bodyPr anchor="ctr" anchorCtr="0"/>
          <a:lstStyle>
            <a:lvl1pPr algn="ctr">
              <a:defRPr/>
            </a:lvl1pPr>
          </a:lstStyle>
          <a:p>
            <a:r>
              <a:rPr lang="en-US" dirty="0"/>
              <a:t>Drag and drop picture</a:t>
            </a:r>
          </a:p>
        </p:txBody>
      </p:sp>
      <p:sp>
        <p:nvSpPr>
          <p:cNvPr id="3" name="Content Placeholder 2"/>
          <p:cNvSpPr>
            <a:spLocks noGrp="1"/>
          </p:cNvSpPr>
          <p:nvPr>
            <p:ph idx="1"/>
          </p:nvPr>
        </p:nvSpPr>
        <p:spPr>
          <a:xfrm>
            <a:off x="8075612" y="-52466"/>
            <a:ext cx="4116387" cy="6370820"/>
          </a:xfrm>
          <a:solidFill>
            <a:schemeClr val="tx1">
              <a:alpha val="80000"/>
            </a:schemeClr>
          </a:solidFill>
        </p:spPr>
        <p:txBody>
          <a:bodyPr lIns="180000" tIns="180000" rIns="180000" bIns="180000"/>
          <a:lstStyle>
            <a:lvl1pPr>
              <a:defRPr sz="2800">
                <a:solidFill>
                  <a:schemeClr val="bg1"/>
                </a:solidFill>
              </a:defRPr>
            </a:lvl1pPr>
            <a:lvl2pPr marL="324000" indent="-324000">
              <a:buFont typeface="Arial" charset="0"/>
              <a:buChar char="•"/>
              <a:tabLst/>
              <a:defRPr sz="2100">
                <a:solidFill>
                  <a:schemeClr val="bg1"/>
                </a:solidFill>
              </a:defRPr>
            </a:lvl2pPr>
            <a:lvl3pPr marL="648000" indent="-324000">
              <a:buSzPct val="100000"/>
              <a:buFont typeface="Arial" panose="020B0604020202020204" pitchFamily="34" charset="0"/>
              <a:buChar char="•"/>
              <a:tabLst/>
              <a:defRPr sz="1800">
                <a:solidFill>
                  <a:schemeClr val="bg1"/>
                </a:solidFill>
              </a:defRPr>
            </a:lvl3pPr>
            <a:lvl4pPr marL="972000" indent="-324000">
              <a:buSzPct val="100000"/>
              <a:buFont typeface="Arial" charset="0"/>
              <a:buChar char="•"/>
              <a:tabLst/>
              <a:defRPr>
                <a:solidFill>
                  <a:schemeClr val="bg1"/>
                </a:solidFill>
              </a:defRPr>
            </a:lvl4pPr>
            <a:lvl5pPr marL="2057400" indent="-228600">
              <a:buSzPct val="100000"/>
              <a:buFont typeface="Arial" charset="0"/>
              <a:buChar char="•"/>
              <a:defRPr>
                <a:solidFill>
                  <a:schemeClr val="tx2">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US"/>
              <a:t>Paris, 5 juillet 2023</a:t>
            </a:r>
            <a:endParaRPr lang="fr-FR"/>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fr-FR"/>
              <a:t>Congrès Général de la Société Française de Physique (150 ans)          Malika Meddahi</a:t>
            </a:r>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641B8C0A-CE2D-4135-B6D2-9476D2339AB8}" type="slidenum">
              <a:rPr lang="fr-FR" smtClean="0"/>
              <a:t>‹#›</a:t>
            </a:fld>
            <a:endParaRPr lang="fr-FR"/>
          </a:p>
        </p:txBody>
      </p:sp>
    </p:spTree>
    <p:extLst>
      <p:ext uri="{BB962C8B-B14F-4D97-AF65-F5344CB8AC3E}">
        <p14:creationId xmlns:p14="http://schemas.microsoft.com/office/powerpoint/2010/main" val="2730166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7987" y="1592264"/>
            <a:ext cx="5616575" cy="4608512"/>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72199" y="1592264"/>
            <a:ext cx="5611813" cy="4608511"/>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8" name="Date Placeholder 7">
            <a:extLst>
              <a:ext uri="{FF2B5EF4-FFF2-40B4-BE49-F238E27FC236}">
                <a16:creationId xmlns:a16="http://schemas.microsoft.com/office/drawing/2014/main" id="{E3A8A69A-7619-C44B-A930-6AC38A3F8BC7}"/>
              </a:ext>
            </a:extLst>
          </p:cNvPr>
          <p:cNvSpPr>
            <a:spLocks noGrp="1"/>
          </p:cNvSpPr>
          <p:nvPr>
            <p:ph type="dt" sz="half" idx="10"/>
          </p:nvPr>
        </p:nvSpPr>
        <p:spPr/>
        <p:txBody>
          <a:bodyPr/>
          <a:lstStyle/>
          <a:p>
            <a:r>
              <a:rPr lang="en-US"/>
              <a:t>Paris, 5 juillet 2023</a:t>
            </a:r>
            <a:endParaRPr lang="fr-FR"/>
          </a:p>
        </p:txBody>
      </p:sp>
      <p:sp>
        <p:nvSpPr>
          <p:cNvPr id="9" name="Footer Placeholder 8">
            <a:extLst>
              <a:ext uri="{FF2B5EF4-FFF2-40B4-BE49-F238E27FC236}">
                <a16:creationId xmlns:a16="http://schemas.microsoft.com/office/drawing/2014/main" id="{9B55D6E3-4871-704B-B795-99BD30EABFEE}"/>
              </a:ext>
            </a:extLst>
          </p:cNvPr>
          <p:cNvSpPr>
            <a:spLocks noGrp="1"/>
          </p:cNvSpPr>
          <p:nvPr>
            <p:ph type="ftr" sz="quarter" idx="11"/>
          </p:nvPr>
        </p:nvSpPr>
        <p:spPr/>
        <p:txBody>
          <a:bodyPr/>
          <a:lstStyle/>
          <a:p>
            <a:r>
              <a:rPr lang="fr-FR"/>
              <a:t>Congrès Général de la Société Française de Physique (150 ans)          Malika Meddahi</a:t>
            </a:r>
          </a:p>
        </p:txBody>
      </p:sp>
      <p:sp>
        <p:nvSpPr>
          <p:cNvPr id="10" name="Slide Number Placeholder 9">
            <a:extLst>
              <a:ext uri="{FF2B5EF4-FFF2-40B4-BE49-F238E27FC236}">
                <a16:creationId xmlns:a16="http://schemas.microsoft.com/office/drawing/2014/main" id="{BEE4B464-E744-A34F-B223-6B554979B8EC}"/>
              </a:ext>
            </a:extLst>
          </p:cNvPr>
          <p:cNvSpPr>
            <a:spLocks noGrp="1"/>
          </p:cNvSpPr>
          <p:nvPr>
            <p:ph type="sldNum" sz="quarter" idx="12"/>
          </p:nvPr>
        </p:nvSpPr>
        <p:spPr/>
        <p:txBody>
          <a:bodyPr/>
          <a:lstStyle/>
          <a:p>
            <a:fld id="{641B8C0A-CE2D-4135-B6D2-9476D2339AB8}" type="slidenum">
              <a:rPr lang="fr-FR" smtClean="0"/>
              <a:t>‹#›</a:t>
            </a:fld>
            <a:endParaRPr lang="fr-FR"/>
          </a:p>
        </p:txBody>
      </p:sp>
    </p:spTree>
    <p:extLst>
      <p:ext uri="{BB962C8B-B14F-4D97-AF65-F5344CB8AC3E}">
        <p14:creationId xmlns:p14="http://schemas.microsoft.com/office/powerpoint/2010/main" val="38677174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slideLayout" Target="../slideLayouts/slideLayout27.xml"/><Relationship Id="rId3" Type="http://schemas.openxmlformats.org/officeDocument/2006/relationships/slideLayout" Target="../slideLayouts/slideLayout4.xml"/><Relationship Id="rId21" Type="http://schemas.openxmlformats.org/officeDocument/2006/relationships/slideLayout" Target="../slideLayouts/slideLayout22.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29" Type="http://schemas.openxmlformats.org/officeDocument/2006/relationships/slideLayout" Target="../slideLayouts/slideLayout30.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28" Type="http://schemas.openxmlformats.org/officeDocument/2006/relationships/slideLayout" Target="../slideLayouts/slideLayout29.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31" Type="http://schemas.openxmlformats.org/officeDocument/2006/relationships/image" Target="../media/image1.png"/><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slideLayout" Target="../slideLayouts/slideLayout28.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3.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6.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6.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6.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8" y="373593"/>
            <a:ext cx="11376025" cy="1065742"/>
          </a:xfrm>
          <a:prstGeom prst="rect">
            <a:avLst/>
          </a:prstGeom>
        </p:spPr>
        <p:txBody>
          <a:bodyPr vert="horz" lIns="0" tIns="0" rIns="0" bIns="0" rtlCol="0" anchor="t" anchorCtr="0">
            <a:noAutofit/>
          </a:bodyPr>
          <a:lstStyle/>
          <a:p>
            <a:r>
              <a:rPr lang="en-US"/>
              <a:t>Click to edit Master title style</a:t>
            </a:r>
            <a:endParaRPr lang="en-US"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6315998"/>
            <a:ext cx="12192000" cy="542002"/>
          </a:xfrm>
          <a:prstGeom prst="rect">
            <a:avLst/>
          </a:prstGeom>
        </p:spPr>
      </p:pic>
      <p:sp>
        <p:nvSpPr>
          <p:cNvPr id="3" name="Text Placeholder 2"/>
          <p:cNvSpPr>
            <a:spLocks noGrp="1"/>
          </p:cNvSpPr>
          <p:nvPr>
            <p:ph type="body" idx="1"/>
          </p:nvPr>
        </p:nvSpPr>
        <p:spPr>
          <a:xfrm>
            <a:off x="407989" y="1592263"/>
            <a:ext cx="11376024" cy="460851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2574099" y="6350851"/>
            <a:ext cx="1542289" cy="365125"/>
          </a:xfrm>
          <a:prstGeom prst="rect">
            <a:avLst/>
          </a:prstGeom>
        </p:spPr>
        <p:txBody>
          <a:bodyPr vert="horz" lIns="0" tIns="0" rIns="0" bIns="0" rtlCol="0" anchor="ctr"/>
          <a:lstStyle>
            <a:lvl1pPr algn="r">
              <a:defRPr sz="10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a:ea typeface="+mn-ea"/>
                <a:cs typeface="+mn-cs"/>
              </a:rPr>
              <a:t>Paris, 5 juillet 2023</a:t>
            </a:r>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Slide Number Placeholder 5"/>
          <p:cNvSpPr>
            <a:spLocks noGrp="1"/>
          </p:cNvSpPr>
          <p:nvPr>
            <p:ph type="sldNum" sz="quarter" idx="4"/>
          </p:nvPr>
        </p:nvSpPr>
        <p:spPr>
          <a:xfrm>
            <a:off x="11107546" y="6356350"/>
            <a:ext cx="681254" cy="365125"/>
          </a:xfrm>
          <a:prstGeom prst="rect">
            <a:avLst/>
          </a:prstGeom>
        </p:spPr>
        <p:txBody>
          <a:bodyPr vert="horz" lIns="0" tIns="0" rIns="0" bIns="0" rtlCol="0" anchor="ctr"/>
          <a:lstStyle>
            <a:lvl1pPr algn="r">
              <a:defRPr sz="10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6B5EA5A-BC32-A742-B11B-8E7414D5B535}" type="slidenum">
              <a:rPr kumimoji="0" 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Footer Placeholder 6">
            <a:extLst>
              <a:ext uri="{FF2B5EF4-FFF2-40B4-BE49-F238E27FC236}">
                <a16:creationId xmlns:a16="http://schemas.microsoft.com/office/drawing/2014/main" id="{7AB22024-69B4-1F4F-8860-CB954517F654}"/>
              </a:ext>
            </a:extLst>
          </p:cNvPr>
          <p:cNvSpPr>
            <a:spLocks noGrp="1"/>
          </p:cNvSpPr>
          <p:nvPr>
            <p:ph type="ftr" sz="quarter" idx="3"/>
          </p:nvPr>
        </p:nvSpPr>
        <p:spPr>
          <a:xfrm>
            <a:off x="4259262" y="6356350"/>
            <a:ext cx="6572221" cy="365125"/>
          </a:xfrm>
          <a:prstGeom prst="rect">
            <a:avLst/>
          </a:prstGeom>
        </p:spPr>
        <p:txBody>
          <a:bodyPr vert="horz" lIns="91440" tIns="45720" rIns="91440" bIns="45720" rtlCol="0" anchor="ctr"/>
          <a:lstStyle>
            <a:lvl1pPr algn="ctr">
              <a:defRPr sz="12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FFFFFF"/>
                </a:solidFill>
                <a:effectLst/>
                <a:uLnTx/>
                <a:uFillTx/>
                <a:latin typeface="Arial"/>
                <a:ea typeface="+mn-ea"/>
                <a:cs typeface="+mn-cs"/>
              </a:rPr>
              <a:t>Congrès Général de la Société Française de Physique (150 ans)          Malika Meddahi</a:t>
            </a: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238713298"/>
      </p:ext>
    </p:extLst>
  </p:cSld>
  <p:clrMap bg1="lt1" tx1="dk1" bg2="lt2" tx2="dk2" accent1="accent1" accent2="accent2" accent3="accent3" accent4="accent4" accent5="accent5" accent6="accent6" hlink="hlink" folHlink="folHlink"/>
  <p:sldLayoutIdLst>
    <p:sldLayoutId id="2147483662" r:id="rId1"/>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p15:clr>
            <a:srgbClr val="F26B43"/>
          </p15:clr>
        </p15:guide>
        <p15:guide id="2" pos="3840">
          <p15:clr>
            <a:srgbClr val="F26B43"/>
          </p15:clr>
        </p15:guide>
        <p15:guide id="3" pos="7423">
          <p15:clr>
            <a:srgbClr val="F26B43"/>
          </p15:clr>
        </p15:guide>
        <p15:guide id="4" pos="257">
          <p15:clr>
            <a:srgbClr val="F26B43"/>
          </p15:clr>
        </p15:guide>
        <p15:guide id="6" pos="3795">
          <p15:clr>
            <a:srgbClr val="F26B43"/>
          </p15:clr>
        </p15:guide>
        <p15:guide id="7" pos="3885">
          <p15:clr>
            <a:srgbClr val="F26B43"/>
          </p15:clr>
        </p15:guide>
        <p15:guide id="8" pos="5087">
          <p15:clr>
            <a:srgbClr val="F26B43"/>
          </p15:clr>
        </p15:guide>
        <p15:guide id="9" pos="4997">
          <p15:clr>
            <a:srgbClr val="F26B43"/>
          </p15:clr>
        </p15:guide>
        <p15:guide id="10" pos="2683">
          <p15:clr>
            <a:srgbClr val="F26B43"/>
          </p15:clr>
        </p15:guide>
        <p15:guide id="11" pos="2593">
          <p15:clr>
            <a:srgbClr val="F26B43"/>
          </p15:clr>
        </p15:guide>
        <p15:guide id="12" orient="horz" pos="3906">
          <p15:clr>
            <a:srgbClr val="F26B43"/>
          </p15:clr>
        </p15:guide>
        <p15:guide id="13" orient="horz" pos="2409">
          <p15:clr>
            <a:srgbClr val="F26B43"/>
          </p15:clr>
        </p15:guide>
        <p15:guide id="14" orient="horz" pos="913">
          <p15:clr>
            <a:srgbClr val="F26B43"/>
          </p15:clr>
        </p15:guide>
        <p15:guide id="15" orient="horz" pos="1003">
          <p15:clr>
            <a:srgbClr val="F26B43"/>
          </p15:clr>
        </p15:guide>
        <p15:guide id="16" orient="horz" pos="2500">
          <p15:clr>
            <a:srgbClr val="F26B43"/>
          </p15:clr>
        </p15:guide>
        <p15:guide id="17" pos="6312">
          <p15:clr>
            <a:srgbClr val="F26B43"/>
          </p15:clr>
        </p15:guide>
        <p15:guide id="18" pos="622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8" y="373593"/>
            <a:ext cx="11376025" cy="1065742"/>
          </a:xfrm>
          <a:prstGeom prst="rect">
            <a:avLst/>
          </a:prstGeom>
        </p:spPr>
        <p:txBody>
          <a:bodyPr vert="horz" lIns="0" tIns="0" rIns="0" bIns="0" rtlCol="0" anchor="t" anchorCtr="0">
            <a:noAutofit/>
          </a:bodyPr>
          <a:lstStyle/>
          <a:p>
            <a:r>
              <a:rPr lang="en-US"/>
              <a:t>Click to edit Master title style</a:t>
            </a:r>
            <a:endParaRPr lang="en-US" dirty="0"/>
          </a:p>
        </p:txBody>
      </p:sp>
      <p:pic>
        <p:nvPicPr>
          <p:cNvPr id="5" name="Picture 4"/>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0" y="6315998"/>
            <a:ext cx="12192000" cy="542002"/>
          </a:xfrm>
          <a:prstGeom prst="rect">
            <a:avLst/>
          </a:prstGeom>
        </p:spPr>
      </p:pic>
      <p:sp>
        <p:nvSpPr>
          <p:cNvPr id="3" name="Text Placeholder 2"/>
          <p:cNvSpPr>
            <a:spLocks noGrp="1"/>
          </p:cNvSpPr>
          <p:nvPr>
            <p:ph type="body" idx="1"/>
          </p:nvPr>
        </p:nvSpPr>
        <p:spPr>
          <a:xfrm>
            <a:off x="407989" y="1592263"/>
            <a:ext cx="11376024" cy="460851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2574099" y="6350851"/>
            <a:ext cx="1542289" cy="365125"/>
          </a:xfrm>
          <a:prstGeom prst="rect">
            <a:avLst/>
          </a:prstGeom>
        </p:spPr>
        <p:txBody>
          <a:bodyPr vert="horz" lIns="0" tIns="0" rIns="0" bIns="0" rtlCol="0" anchor="ctr"/>
          <a:lstStyle>
            <a:lvl1pPr algn="r">
              <a:defRPr sz="1000">
                <a:solidFill>
                  <a:schemeClr val="bg1"/>
                </a:solidFill>
              </a:defRPr>
            </a:lvl1pPr>
          </a:lstStyle>
          <a:p>
            <a:r>
              <a:rPr lang="en-US"/>
              <a:t>Paris, 5 juillet 2023</a:t>
            </a:r>
            <a:endParaRPr lang="fr-FR"/>
          </a:p>
        </p:txBody>
      </p:sp>
      <p:sp>
        <p:nvSpPr>
          <p:cNvPr id="6" name="Slide Number Placeholder 5"/>
          <p:cNvSpPr>
            <a:spLocks noGrp="1"/>
          </p:cNvSpPr>
          <p:nvPr>
            <p:ph type="sldNum" sz="quarter" idx="4"/>
          </p:nvPr>
        </p:nvSpPr>
        <p:spPr>
          <a:xfrm>
            <a:off x="11107546" y="6356350"/>
            <a:ext cx="681254" cy="365125"/>
          </a:xfrm>
          <a:prstGeom prst="rect">
            <a:avLst/>
          </a:prstGeom>
        </p:spPr>
        <p:txBody>
          <a:bodyPr vert="horz" lIns="0" tIns="0" rIns="0" bIns="0" rtlCol="0" anchor="ctr"/>
          <a:lstStyle>
            <a:lvl1pPr algn="r">
              <a:defRPr sz="1000">
                <a:solidFill>
                  <a:schemeClr val="bg1"/>
                </a:solidFill>
              </a:defRPr>
            </a:lvl1pPr>
          </a:lstStyle>
          <a:p>
            <a:fld id="{641B8C0A-CE2D-4135-B6D2-9476D2339AB8}" type="slidenum">
              <a:rPr lang="fr-FR" smtClean="0"/>
              <a:t>‹#›</a:t>
            </a:fld>
            <a:endParaRPr lang="fr-FR"/>
          </a:p>
        </p:txBody>
      </p:sp>
      <p:sp>
        <p:nvSpPr>
          <p:cNvPr id="7" name="Footer Placeholder 6">
            <a:extLst>
              <a:ext uri="{FF2B5EF4-FFF2-40B4-BE49-F238E27FC236}">
                <a16:creationId xmlns:a16="http://schemas.microsoft.com/office/drawing/2014/main" id="{7AB22024-69B4-1F4F-8860-CB954517F654}"/>
              </a:ext>
            </a:extLst>
          </p:cNvPr>
          <p:cNvSpPr>
            <a:spLocks noGrp="1"/>
          </p:cNvSpPr>
          <p:nvPr>
            <p:ph type="ftr" sz="quarter" idx="3"/>
          </p:nvPr>
        </p:nvSpPr>
        <p:spPr>
          <a:xfrm>
            <a:off x="4259262" y="6356350"/>
            <a:ext cx="6572221" cy="365125"/>
          </a:xfrm>
          <a:prstGeom prst="rect">
            <a:avLst/>
          </a:prstGeom>
        </p:spPr>
        <p:txBody>
          <a:bodyPr vert="horz" lIns="91440" tIns="45720" rIns="91440" bIns="45720" rtlCol="0" anchor="ctr"/>
          <a:lstStyle>
            <a:lvl1pPr algn="ctr">
              <a:defRPr sz="1200">
                <a:solidFill>
                  <a:schemeClr val="bg1"/>
                </a:solidFill>
              </a:defRPr>
            </a:lvl1pPr>
          </a:lstStyle>
          <a:p>
            <a:r>
              <a:rPr lang="fr-FR"/>
              <a:t>Congrès Général de la Société Française de Physique (150 ans)          Malika Meddahi</a:t>
            </a:r>
          </a:p>
        </p:txBody>
      </p:sp>
    </p:spTree>
    <p:extLst>
      <p:ext uri="{BB962C8B-B14F-4D97-AF65-F5344CB8AC3E}">
        <p14:creationId xmlns:p14="http://schemas.microsoft.com/office/powerpoint/2010/main" val="39683329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60" r:id="rId22"/>
    <p:sldLayoutId id="2147483686" r:id="rId23"/>
    <p:sldLayoutId id="2147483687" r:id="rId24"/>
    <p:sldLayoutId id="2147483688" r:id="rId25"/>
    <p:sldLayoutId id="2147483689" r:id="rId26"/>
    <p:sldLayoutId id="2147483690" r:id="rId27"/>
    <p:sldLayoutId id="2147483691" r:id="rId28"/>
    <p:sldLayoutId id="2147483707" r:id="rId29"/>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p15:clr>
            <a:srgbClr val="F26B43"/>
          </p15:clr>
        </p15:guide>
        <p15:guide id="2" pos="3840">
          <p15:clr>
            <a:srgbClr val="F26B43"/>
          </p15:clr>
        </p15:guide>
        <p15:guide id="3" pos="7423">
          <p15:clr>
            <a:srgbClr val="F26B43"/>
          </p15:clr>
        </p15:guide>
        <p15:guide id="4" pos="257">
          <p15:clr>
            <a:srgbClr val="F26B43"/>
          </p15:clr>
        </p15:guide>
        <p15:guide id="6" pos="3795">
          <p15:clr>
            <a:srgbClr val="F26B43"/>
          </p15:clr>
        </p15:guide>
        <p15:guide id="7" pos="3885">
          <p15:clr>
            <a:srgbClr val="F26B43"/>
          </p15:clr>
        </p15:guide>
        <p15:guide id="8" pos="5087">
          <p15:clr>
            <a:srgbClr val="F26B43"/>
          </p15:clr>
        </p15:guide>
        <p15:guide id="9" pos="4997">
          <p15:clr>
            <a:srgbClr val="F26B43"/>
          </p15:clr>
        </p15:guide>
        <p15:guide id="10" pos="2683">
          <p15:clr>
            <a:srgbClr val="F26B43"/>
          </p15:clr>
        </p15:guide>
        <p15:guide id="11" pos="2593">
          <p15:clr>
            <a:srgbClr val="F26B43"/>
          </p15:clr>
        </p15:guide>
        <p15:guide id="12" orient="horz" pos="3906">
          <p15:clr>
            <a:srgbClr val="F26B43"/>
          </p15:clr>
        </p15:guide>
        <p15:guide id="13" orient="horz" pos="2409">
          <p15:clr>
            <a:srgbClr val="F26B43"/>
          </p15:clr>
        </p15:guide>
        <p15:guide id="14" orient="horz" pos="913">
          <p15:clr>
            <a:srgbClr val="F26B43"/>
          </p15:clr>
        </p15:guide>
        <p15:guide id="15" orient="horz" pos="1003">
          <p15:clr>
            <a:srgbClr val="F26B43"/>
          </p15:clr>
        </p15:guide>
        <p15:guide id="16" orient="horz" pos="2500">
          <p15:clr>
            <a:srgbClr val="F26B43"/>
          </p15:clr>
        </p15:guide>
        <p15:guide id="17" pos="6312">
          <p15:clr>
            <a:srgbClr val="F26B43"/>
          </p15:clr>
        </p15:guide>
        <p15:guide id="18" pos="622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96000" y="465591"/>
            <a:ext cx="10800000" cy="1116849"/>
          </a:xfrm>
          <a:prstGeom prst="rect">
            <a:avLst/>
          </a:prstGeom>
        </p:spPr>
        <p:txBody>
          <a:bodyPr vert="horz" lIns="0" tIns="0" rIns="0" bIns="0" rtlCol="0" anchor="t" anchorCtr="0">
            <a:normAutofit/>
          </a:bodyPr>
          <a:lstStyle/>
          <a:p>
            <a:r>
              <a:rPr lang="fr-FR" dirty="0"/>
              <a:t>Cliquez et modifiez le titre</a:t>
            </a:r>
          </a:p>
        </p:txBody>
      </p:sp>
      <p:sp>
        <p:nvSpPr>
          <p:cNvPr id="3" name="Espace réservé du texte 2"/>
          <p:cNvSpPr>
            <a:spLocks noGrp="1"/>
          </p:cNvSpPr>
          <p:nvPr>
            <p:ph type="body" idx="1"/>
          </p:nvPr>
        </p:nvSpPr>
        <p:spPr>
          <a:xfrm>
            <a:off x="696000" y="1767565"/>
            <a:ext cx="10800000" cy="4409398"/>
          </a:xfrm>
          <a:prstGeom prst="rect">
            <a:avLst/>
          </a:prstGeom>
        </p:spPr>
        <p:txBody>
          <a:bodyPr vert="horz" lIns="0" tIns="0" rIns="0" bIns="0" rtlCol="0">
            <a:normAutofit/>
          </a:bodyPr>
          <a:lstStyle/>
          <a:p>
            <a:pPr lvl="0"/>
            <a:r>
              <a:rPr lang="fr-FR" dirty="0"/>
              <a:t>Cliquez pour modifier les styles du texte du masque</a:t>
            </a:r>
          </a:p>
          <a:p>
            <a:pPr lvl="1"/>
            <a:r>
              <a:rPr lang="fr-FR" dirty="0"/>
              <a:t>Deuxième niveau</a:t>
            </a:r>
          </a:p>
          <a:p>
            <a:pPr lvl="2"/>
            <a:r>
              <a:rPr lang="fr-FR" dirty="0"/>
              <a:t>Troisième niveau</a:t>
            </a:r>
          </a:p>
        </p:txBody>
      </p:sp>
      <p:sp>
        <p:nvSpPr>
          <p:cNvPr id="4" name="Espace réservé de la date 3"/>
          <p:cNvSpPr>
            <a:spLocks noGrp="1"/>
          </p:cNvSpPr>
          <p:nvPr>
            <p:ph type="dt" sz="half" idx="2"/>
          </p:nvPr>
        </p:nvSpPr>
        <p:spPr>
          <a:xfrm>
            <a:off x="9666000" y="6440400"/>
            <a:ext cx="1517702" cy="246512"/>
          </a:xfrm>
          <a:prstGeom prst="rect">
            <a:avLst/>
          </a:prstGeom>
        </p:spPr>
        <p:txBody>
          <a:bodyPr vert="horz" wrap="none" lIns="0" tIns="0" rIns="0" bIns="0" rtlCol="0" anchor="b" anchorCtr="0"/>
          <a:lstStyle>
            <a:lvl1pPr algn="r">
              <a:defRPr sz="800">
                <a:solidFill>
                  <a:schemeClr val="tx1"/>
                </a:solidFill>
              </a:defRPr>
            </a:lvl1pPr>
          </a:lstStyle>
          <a:p>
            <a:r>
              <a:rPr lang="en-US"/>
              <a:t>Paris, 5 juillet 2023</a:t>
            </a:r>
            <a:endParaRPr lang="fr-FR"/>
          </a:p>
        </p:txBody>
      </p:sp>
      <p:sp>
        <p:nvSpPr>
          <p:cNvPr id="5" name="Espace réservé du pied de page 4"/>
          <p:cNvSpPr>
            <a:spLocks noGrp="1"/>
          </p:cNvSpPr>
          <p:nvPr>
            <p:ph type="ftr" sz="quarter" idx="3"/>
          </p:nvPr>
        </p:nvSpPr>
        <p:spPr>
          <a:xfrm>
            <a:off x="1242000" y="6440400"/>
            <a:ext cx="4114800" cy="246512"/>
          </a:xfrm>
          <a:prstGeom prst="rect">
            <a:avLst/>
          </a:prstGeom>
        </p:spPr>
        <p:txBody>
          <a:bodyPr vert="horz" lIns="0" tIns="0" rIns="0" bIns="0" rtlCol="0" anchor="b" anchorCtr="0"/>
          <a:lstStyle>
            <a:lvl1pPr algn="l">
              <a:defRPr sz="800" i="1">
                <a:solidFill>
                  <a:schemeClr val="tx1"/>
                </a:solidFill>
                <a:latin typeface="+mn-lt"/>
              </a:defRPr>
            </a:lvl1pPr>
          </a:lstStyle>
          <a:p>
            <a:r>
              <a:rPr lang="fr-FR"/>
              <a:t>Congrès Général de la Société Française de Physique (150 ans)          Malika Meddahi</a:t>
            </a:r>
            <a:endParaRPr lang="fr-FR" dirty="0"/>
          </a:p>
        </p:txBody>
      </p:sp>
      <p:sp>
        <p:nvSpPr>
          <p:cNvPr id="6" name="Espace réservé du numéro de diapositive 5"/>
          <p:cNvSpPr>
            <a:spLocks noGrp="1"/>
          </p:cNvSpPr>
          <p:nvPr>
            <p:ph type="sldNum" sz="quarter" idx="4"/>
          </p:nvPr>
        </p:nvSpPr>
        <p:spPr>
          <a:xfrm>
            <a:off x="11296800" y="6440400"/>
            <a:ext cx="215082" cy="246512"/>
          </a:xfrm>
          <a:prstGeom prst="rect">
            <a:avLst/>
          </a:prstGeom>
        </p:spPr>
        <p:txBody>
          <a:bodyPr vert="horz" wrap="square" lIns="0" tIns="0" rIns="0" bIns="0" rtlCol="0" anchor="b" anchorCtr="0"/>
          <a:lstStyle>
            <a:lvl1pPr algn="r">
              <a:defRPr sz="800">
                <a:solidFill>
                  <a:schemeClr val="tx1"/>
                </a:solidFill>
              </a:defRPr>
            </a:lvl1pPr>
          </a:lstStyle>
          <a:p>
            <a:fld id="{490AA3F6-1618-3548-975A-DD1A2939A246}" type="slidenum">
              <a:rPr lang="fr-FR" smtClean="0"/>
              <a:pPr/>
              <a:t>‹#›</a:t>
            </a:fld>
            <a:endParaRPr lang="fr-FR" dirty="0"/>
          </a:p>
        </p:txBody>
      </p:sp>
      <p:sp>
        <p:nvSpPr>
          <p:cNvPr id="7" name="Rectangle 6"/>
          <p:cNvSpPr/>
          <p:nvPr userDrawn="1"/>
        </p:nvSpPr>
        <p:spPr>
          <a:xfrm>
            <a:off x="0" y="0"/>
            <a:ext cx="3045600" cy="216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50000"/>
                  <a:lumOff val="50000"/>
                </a:schemeClr>
              </a:solidFill>
            </a:endParaRPr>
          </a:p>
        </p:txBody>
      </p:sp>
      <p:sp>
        <p:nvSpPr>
          <p:cNvPr id="8" name="Rectangle 7"/>
          <p:cNvSpPr/>
          <p:nvPr userDrawn="1"/>
        </p:nvSpPr>
        <p:spPr>
          <a:xfrm>
            <a:off x="3045600" y="0"/>
            <a:ext cx="3045600" cy="216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ysClr val="windowText" lastClr="000000"/>
                </a:solidFill>
              </a:ln>
              <a:solidFill>
                <a:schemeClr val="tx1">
                  <a:lumMod val="50000"/>
                  <a:lumOff val="50000"/>
                </a:schemeClr>
              </a:solidFill>
            </a:endParaRPr>
          </a:p>
        </p:txBody>
      </p:sp>
      <p:sp>
        <p:nvSpPr>
          <p:cNvPr id="9" name="Rectangle 8"/>
          <p:cNvSpPr/>
          <p:nvPr userDrawn="1"/>
        </p:nvSpPr>
        <p:spPr>
          <a:xfrm>
            <a:off x="6097602" y="0"/>
            <a:ext cx="3045600" cy="216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50000"/>
                  <a:lumOff val="50000"/>
                </a:schemeClr>
              </a:solidFill>
            </a:endParaRPr>
          </a:p>
        </p:txBody>
      </p:sp>
      <p:sp>
        <p:nvSpPr>
          <p:cNvPr id="10" name="Rectangle 9"/>
          <p:cNvSpPr/>
          <p:nvPr userDrawn="1"/>
        </p:nvSpPr>
        <p:spPr>
          <a:xfrm>
            <a:off x="9142399" y="0"/>
            <a:ext cx="3045600" cy="216000"/>
          </a:xfrm>
          <a:prstGeom prst="rect">
            <a:avLst/>
          </a:prstGeom>
          <a:solidFill>
            <a:srgbClr val="00B36C"/>
          </a:solidFill>
          <a:ln>
            <a:solidFill>
              <a:srgbClr val="00B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50000"/>
                  <a:lumOff val="50000"/>
                </a:schemeClr>
              </a:solidFill>
            </a:endParaRPr>
          </a:p>
        </p:txBody>
      </p:sp>
      <p:sp>
        <p:nvSpPr>
          <p:cNvPr id="15" name="ZoneTexte 15">
            <a:extLst>
              <a:ext uri="{FF2B5EF4-FFF2-40B4-BE49-F238E27FC236}">
                <a16:creationId xmlns:a16="http://schemas.microsoft.com/office/drawing/2014/main" id="{84603DAF-5012-AB4F-86D1-1F45BF27A37C}"/>
              </a:ext>
            </a:extLst>
          </p:cNvPr>
          <p:cNvSpPr txBox="1"/>
          <p:nvPr userDrawn="1"/>
        </p:nvSpPr>
        <p:spPr>
          <a:xfrm>
            <a:off x="696000" y="6558319"/>
            <a:ext cx="473857" cy="123111"/>
          </a:xfrm>
          <a:prstGeom prst="rect">
            <a:avLst/>
          </a:prstGeom>
          <a:noFill/>
        </p:spPr>
        <p:txBody>
          <a:bodyPr wrap="square" lIns="0" tIns="0" rIns="0" bIns="0" rtlCol="0" anchor="b" anchorCtr="0">
            <a:spAutoFit/>
          </a:bodyPr>
          <a:lstStyle/>
          <a:p>
            <a:r>
              <a:rPr lang="fr-FR" sz="800" dirty="0"/>
              <a:t>CERN</a:t>
            </a:r>
          </a:p>
        </p:txBody>
      </p:sp>
      <p:cxnSp>
        <p:nvCxnSpPr>
          <p:cNvPr id="17" name="Connecteur droit 12">
            <a:extLst>
              <a:ext uri="{FF2B5EF4-FFF2-40B4-BE49-F238E27FC236}">
                <a16:creationId xmlns:a16="http://schemas.microsoft.com/office/drawing/2014/main" id="{9285BDF2-1C98-1749-8440-26E71FFDC03F}"/>
              </a:ext>
            </a:extLst>
          </p:cNvPr>
          <p:cNvCxnSpPr>
            <a:cxnSpLocks/>
          </p:cNvCxnSpPr>
          <p:nvPr userDrawn="1"/>
        </p:nvCxnSpPr>
        <p:spPr>
          <a:xfrm flipV="1">
            <a:off x="1094133" y="6558319"/>
            <a:ext cx="0" cy="12311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cteur droit 12">
            <a:extLst>
              <a:ext uri="{FF2B5EF4-FFF2-40B4-BE49-F238E27FC236}">
                <a16:creationId xmlns:a16="http://schemas.microsoft.com/office/drawing/2014/main" id="{EA94AF57-1271-7C49-BCA7-80F03952DFE6}"/>
              </a:ext>
            </a:extLst>
          </p:cNvPr>
          <p:cNvCxnSpPr>
            <a:cxnSpLocks/>
          </p:cNvCxnSpPr>
          <p:nvPr userDrawn="1"/>
        </p:nvCxnSpPr>
        <p:spPr>
          <a:xfrm flipV="1">
            <a:off x="11271238" y="6558319"/>
            <a:ext cx="0" cy="12311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417181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Lst>
  <p:hf hdr="0"/>
  <p:txStyles>
    <p:titleStyle>
      <a:lvl1pPr algn="ctr" defTabSz="914400" rtl="0" eaLnBrk="1" latinLnBrk="0" hangingPunct="1">
        <a:lnSpc>
          <a:spcPct val="90000"/>
        </a:lnSpc>
        <a:spcBef>
          <a:spcPct val="0"/>
        </a:spcBef>
        <a:buNone/>
        <a:defRPr sz="42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24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Font typeface="Arial" charset="0"/>
        <a:buChar char="•"/>
        <a:defRPr sz="21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Font typeface="Arial"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438">
          <p15:clr>
            <a:srgbClr val="F26B43"/>
          </p15:clr>
        </p15:guide>
        <p15:guide id="4" pos="7242">
          <p15:clr>
            <a:srgbClr val="F26B43"/>
          </p15:clr>
        </p15:guide>
        <p15:guide id="5" orient="horz" pos="30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0400"/>
            <a:ext cx="11017800" cy="1072088"/>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hteck 3">
            <a:extLst>
              <a:ext uri="{FF2B5EF4-FFF2-40B4-BE49-F238E27FC236}">
                <a16:creationId xmlns:a16="http://schemas.microsoft.com/office/drawing/2014/main" id="{9180CF0C-837C-4BFD-ADEC-CF0F22B3929F}"/>
              </a:ext>
            </a:extLst>
          </p:cNvPr>
          <p:cNvSpPr/>
          <p:nvPr userDrawn="1"/>
        </p:nvSpPr>
        <p:spPr>
          <a:xfrm>
            <a:off x="0" y="0"/>
            <a:ext cx="12192000" cy="48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675" dirty="0"/>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401" y="126621"/>
            <a:ext cx="385972" cy="226761"/>
          </a:xfrm>
          <a:prstGeom prst="rect">
            <a:avLst/>
          </a:prstGeom>
        </p:spPr>
        <p:txBody>
          <a:bodyPr vert="horz" wrap="none" lIns="91440" tIns="45720" rIns="91440" bIns="45720" rtlCol="0" anchor="ctr">
            <a:noAutofit/>
          </a:bodyPr>
          <a:lstStyle>
            <a:lvl1pPr algn="r">
              <a:lnSpc>
                <a:spcPts val="1651"/>
              </a:lnSpc>
              <a:defRPr sz="1067">
                <a:solidFill>
                  <a:schemeClr val="bg1"/>
                </a:solidFill>
              </a:defRPr>
            </a:lvl1pPr>
          </a:lstStyle>
          <a:p>
            <a:fld id="{88A1DFE4-5FC5-43BD-BB7E-75EAD82B965F}" type="slidenum">
              <a:rPr lang="en-US" smtClean="0"/>
              <a:pPr/>
              <a:t>‹#›</a:t>
            </a:fld>
            <a:endParaRPr lang="en-US" dirty="0"/>
          </a:p>
        </p:txBody>
      </p:sp>
      <p:pic>
        <p:nvPicPr>
          <p:cNvPr id="17" name="Grafik 16">
            <a:extLst>
              <a:ext uri="{FF2B5EF4-FFF2-40B4-BE49-F238E27FC236}">
                <a16:creationId xmlns:a16="http://schemas.microsoft.com/office/drawing/2014/main" id="{15072D71-1E30-4F23-8B4C-14B3F8F78932}"/>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p:blipFill>
        <p:spPr>
          <a:xfrm>
            <a:off x="145629" y="120000"/>
            <a:ext cx="597087" cy="240000"/>
          </a:xfrm>
          <a:prstGeom prst="rect">
            <a:avLst/>
          </a:prstGeom>
        </p:spPr>
      </p:pic>
      <p:sp>
        <p:nvSpPr>
          <p:cNvPr id="7" name="Textfeld 1">
            <a:extLst>
              <a:ext uri="{FF2B5EF4-FFF2-40B4-BE49-F238E27FC236}">
                <a16:creationId xmlns:a16="http://schemas.microsoft.com/office/drawing/2014/main" id="{89A29F69-B16F-064F-BB1D-1244600631A6}"/>
              </a:ext>
            </a:extLst>
          </p:cNvPr>
          <p:cNvSpPr txBox="1"/>
          <p:nvPr userDrawn="1"/>
        </p:nvSpPr>
        <p:spPr>
          <a:xfrm>
            <a:off x="1343775" y="116660"/>
            <a:ext cx="2718000" cy="226761"/>
          </a:xfrm>
          <a:prstGeom prst="rect">
            <a:avLst/>
          </a:prstGeom>
          <a:noFill/>
        </p:spPr>
        <p:txBody>
          <a:bodyPr wrap="square" rtlCol="0">
            <a:noAutofit/>
          </a:bodyPr>
          <a:lstStyle/>
          <a:p>
            <a:pPr>
              <a:lnSpc>
                <a:spcPts val="1651"/>
              </a:lnSpc>
            </a:pPr>
            <a:r>
              <a:rPr lang="en-US" sz="1200" dirty="0">
                <a:solidFill>
                  <a:schemeClr val="bg1"/>
                </a:solidFill>
              </a:rPr>
              <a:t>2023-06-05</a:t>
            </a:r>
          </a:p>
        </p:txBody>
      </p:sp>
    </p:spTree>
    <p:extLst>
      <p:ext uri="{BB962C8B-B14F-4D97-AF65-F5344CB8AC3E}">
        <p14:creationId xmlns:p14="http://schemas.microsoft.com/office/powerpoint/2010/main" val="21572905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p:txStyles>
    <p:titleStyle>
      <a:lvl1pPr algn="l" defTabSz="914377" rtl="0" eaLnBrk="1" latinLnBrk="0" hangingPunct="1">
        <a:lnSpc>
          <a:spcPts val="4000"/>
        </a:lnSpc>
        <a:spcBef>
          <a:spcPct val="0"/>
        </a:spcBef>
        <a:buNone/>
        <a:defRPr sz="4000" kern="1200">
          <a:solidFill>
            <a:schemeClr val="tx1"/>
          </a:solidFill>
          <a:latin typeface="+mj-lt"/>
          <a:ea typeface="+mj-ea"/>
          <a:cs typeface="+mj-cs"/>
        </a:defRPr>
      </a:lvl1pPr>
    </p:titleStyle>
    <p:bodyStyle>
      <a:lvl1pPr marL="0" indent="0" algn="l"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323992" indent="-323992" algn="l" defTabSz="914377" rtl="0" eaLnBrk="1" latinLnBrk="0" hangingPunct="1">
        <a:lnSpc>
          <a:spcPts val="1851"/>
        </a:lnSpc>
        <a:spcBef>
          <a:spcPts val="0"/>
        </a:spcBef>
        <a:buFont typeface="Arial" panose="020B0604020202020204" pitchFamily="34" charset="0"/>
        <a:buChar char="•"/>
        <a:defRPr sz="1600" kern="1200">
          <a:solidFill>
            <a:schemeClr val="tx1"/>
          </a:solidFill>
          <a:latin typeface="+mn-lt"/>
          <a:ea typeface="+mn-ea"/>
          <a:cs typeface="+mn-cs"/>
        </a:defRPr>
      </a:lvl2pPr>
      <a:lvl3pPr marL="647984"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971976"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295968"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117">
          <p15:clr>
            <a:srgbClr val="F26B43"/>
          </p15:clr>
        </p15:guide>
        <p15:guide id="3" pos="90">
          <p15:clr>
            <a:srgbClr val="F26B43"/>
          </p15:clr>
        </p15:guide>
        <p15:guide id="4" pos="294">
          <p15:clr>
            <a:srgbClr val="F26B43"/>
          </p15:clr>
        </p15:guide>
        <p15:guide id="5" pos="1009">
          <p15:clr>
            <a:srgbClr val="F26B43"/>
          </p15:clr>
        </p15:guide>
        <p15:guide id="6" pos="1196">
          <p15:clr>
            <a:srgbClr val="F26B43"/>
          </p15:clr>
        </p15:guide>
        <p15:guide id="7" pos="5670">
          <p15:clr>
            <a:srgbClr val="F26B43"/>
          </p15:clr>
        </p15:guide>
        <p15:guide id="8" pos="5466">
          <p15:clr>
            <a:srgbClr val="F26B43"/>
          </p15:clr>
        </p15:guide>
        <p15:guide id="9" pos="2081">
          <p15:clr>
            <a:srgbClr val="F26B43"/>
          </p15:clr>
        </p15:guide>
        <p15:guide id="10" pos="1893">
          <p15:clr>
            <a:srgbClr val="F26B43"/>
          </p15:clr>
        </p15:guide>
        <p15:guide id="12" pos="2973">
          <p15:clr>
            <a:srgbClr val="F26B43"/>
          </p15:clr>
        </p15:guide>
        <p15:guide id="13" pos="2787">
          <p15:clr>
            <a:srgbClr val="F26B43"/>
          </p15:clr>
        </p15:guide>
        <p15:guide id="14" pos="4751">
          <p15:clr>
            <a:srgbClr val="F26B43"/>
          </p15:clr>
        </p15:guide>
        <p15:guide id="15" pos="4564">
          <p15:clr>
            <a:srgbClr val="F26B43"/>
          </p15:clr>
        </p15:guide>
        <p15:guide id="16" pos="3867">
          <p15:clr>
            <a:srgbClr val="F26B43"/>
          </p15:clr>
        </p15:guide>
        <p15:guide id="17" pos="3680">
          <p15:clr>
            <a:srgbClr val="F26B43"/>
          </p15:clr>
        </p15:guide>
        <p15:guide id="19" orient="horz" pos="123">
          <p15:clr>
            <a:srgbClr val="F26B43"/>
          </p15:clr>
        </p15:guide>
        <p15:guide id="21" orient="horz" pos="200">
          <p15:clr>
            <a:srgbClr val="F26B43"/>
          </p15:clr>
        </p15:guide>
        <p15:guide id="23" orient="horz" pos="387">
          <p15:clr>
            <a:srgbClr val="F26B43"/>
          </p15:clr>
        </p15:guide>
        <p15:guide id="24" orient="horz" pos="2819">
          <p15:clr>
            <a:srgbClr val="F26B43"/>
          </p15:clr>
        </p15:guide>
        <p15:guide id="25" orient="horz" pos="293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0400"/>
            <a:ext cx="11017800" cy="1072089"/>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hteck 3">
            <a:extLst>
              <a:ext uri="{FF2B5EF4-FFF2-40B4-BE49-F238E27FC236}">
                <a16:creationId xmlns:a16="http://schemas.microsoft.com/office/drawing/2014/main" id="{9180CF0C-837C-4BFD-ADEC-CF0F22B3929F}"/>
              </a:ext>
            </a:extLst>
          </p:cNvPr>
          <p:cNvSpPr/>
          <p:nvPr userDrawn="1"/>
        </p:nvSpPr>
        <p:spPr>
          <a:xfrm>
            <a:off x="0" y="0"/>
            <a:ext cx="12191400" cy="432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900"/>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400" y="69891"/>
            <a:ext cx="385972" cy="226761"/>
          </a:xfrm>
          <a:prstGeom prst="rect">
            <a:avLst/>
          </a:prstGeom>
        </p:spPr>
        <p:txBody>
          <a:bodyPr vert="horz" wrap="none" lIns="91440" tIns="45720" rIns="91440" bIns="45720" rtlCol="0" anchor="ctr">
            <a:noAutofit/>
          </a:bodyPr>
          <a:lstStyle>
            <a:lvl1pPr algn="r">
              <a:lnSpc>
                <a:spcPts val="1650"/>
              </a:lnSpc>
              <a:defRPr sz="750">
                <a:solidFill>
                  <a:schemeClr val="bg1"/>
                </a:solidFill>
              </a:defRPr>
            </a:lvl1pPr>
          </a:lstStyle>
          <a:p>
            <a:fld id="{88A1DFE4-5FC5-43BD-BB7E-75EAD82B965F}" type="slidenum">
              <a:rPr lang="en-US" noProof="0" smtClean="0"/>
              <a:pPr/>
              <a:t>‹#›</a:t>
            </a:fld>
            <a:endParaRPr lang="en-US" noProof="0" dirty="0"/>
          </a:p>
        </p:txBody>
      </p:sp>
      <p:pic>
        <p:nvPicPr>
          <p:cNvPr id="8" name="Picture 7" descr="A picture containing icon&#10;&#10;Description automatically generated">
            <a:extLst>
              <a:ext uri="{FF2B5EF4-FFF2-40B4-BE49-F238E27FC236}">
                <a16:creationId xmlns:a16="http://schemas.microsoft.com/office/drawing/2014/main" id="{4B373741-07FC-4471-877C-C8CBE6CCEBA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8288" y="90900"/>
            <a:ext cx="745421" cy="252000"/>
          </a:xfrm>
          <a:prstGeom prst="rect">
            <a:avLst/>
          </a:prstGeom>
        </p:spPr>
      </p:pic>
    </p:spTree>
    <p:extLst>
      <p:ext uri="{BB962C8B-B14F-4D97-AF65-F5344CB8AC3E}">
        <p14:creationId xmlns:p14="http://schemas.microsoft.com/office/powerpoint/2010/main" val="751578054"/>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hf hdr="0"/>
  <p:txStyles>
    <p:titleStyle>
      <a:lvl1pPr algn="l" defTabSz="914400" rtl="0" eaLnBrk="1" latinLnBrk="0" hangingPunct="1">
        <a:lnSpc>
          <a:spcPts val="4000"/>
        </a:lnSpc>
        <a:spcBef>
          <a:spcPct val="0"/>
        </a:spcBef>
        <a:buNone/>
        <a:defRPr sz="4000" kern="1200">
          <a:solidFill>
            <a:schemeClr val="tx1"/>
          </a:solidFill>
          <a:latin typeface="+mj-lt"/>
          <a:ea typeface="+mj-ea"/>
          <a:cs typeface="+mj-cs"/>
        </a:defRPr>
      </a:lvl1pPr>
    </p:titleStyle>
    <p:bodyStyle>
      <a:lvl1pPr marL="0" indent="0" algn="l" defTabSz="914400" rtl="0" eaLnBrk="1" latinLnBrk="0" hangingPunct="1">
        <a:lnSpc>
          <a:spcPts val="1850"/>
        </a:lnSpc>
        <a:spcBef>
          <a:spcPts val="0"/>
        </a:spcBef>
        <a:buFont typeface="Arial" panose="020B0604020202020204" pitchFamily="34" charset="0"/>
        <a:buNone/>
        <a:defRPr sz="1500" kern="1200">
          <a:solidFill>
            <a:schemeClr val="tx1"/>
          </a:solidFill>
          <a:latin typeface="+mn-lt"/>
          <a:ea typeface="+mn-ea"/>
          <a:cs typeface="+mn-cs"/>
        </a:defRPr>
      </a:lvl1pPr>
      <a:lvl2pPr marL="324000" indent="-324000" algn="l" defTabSz="914400" rtl="0" eaLnBrk="1" latinLnBrk="0" hangingPunct="1">
        <a:lnSpc>
          <a:spcPts val="1850"/>
        </a:lnSpc>
        <a:spcBef>
          <a:spcPts val="0"/>
        </a:spcBef>
        <a:buFont typeface="Arial" panose="020B0604020202020204" pitchFamily="34" charset="0"/>
        <a:buChar char="•"/>
        <a:defRPr sz="1500" kern="1200">
          <a:solidFill>
            <a:schemeClr val="tx1"/>
          </a:solidFill>
          <a:latin typeface="+mn-lt"/>
          <a:ea typeface="+mn-ea"/>
          <a:cs typeface="+mn-cs"/>
        </a:defRPr>
      </a:lvl2pPr>
      <a:lvl3pPr marL="324000" indent="-324000" algn="l" defTabSz="914400" rtl="0" eaLnBrk="1" latinLnBrk="0" hangingPunct="1">
        <a:lnSpc>
          <a:spcPts val="1850"/>
        </a:lnSpc>
        <a:spcBef>
          <a:spcPts val="0"/>
        </a:spcBef>
        <a:buSzPct val="120000"/>
        <a:buFontTx/>
        <a:buBlip>
          <a:blip r:embed="rId14"/>
        </a:buBlip>
        <a:defRPr sz="1500" kern="1200">
          <a:solidFill>
            <a:schemeClr val="tx1"/>
          </a:solidFill>
          <a:latin typeface="+mn-lt"/>
          <a:ea typeface="+mn-ea"/>
          <a:cs typeface="+mn-cs"/>
        </a:defRPr>
      </a:lvl3pPr>
      <a:lvl4pPr marL="324000" indent="-324000" algn="l" defTabSz="914400" rtl="0" eaLnBrk="1" latinLnBrk="0" hangingPunct="1">
        <a:lnSpc>
          <a:spcPts val="1850"/>
        </a:lnSpc>
        <a:spcBef>
          <a:spcPts val="0"/>
        </a:spcBef>
        <a:buSzPct val="120000"/>
        <a:buFontTx/>
        <a:buBlip>
          <a:blip r:embed="rId14"/>
        </a:buBlip>
        <a:defRPr sz="1500" kern="1200">
          <a:solidFill>
            <a:schemeClr val="tx1"/>
          </a:solidFill>
          <a:latin typeface="+mn-lt"/>
          <a:ea typeface="+mn-ea"/>
          <a:cs typeface="+mn-cs"/>
        </a:defRPr>
      </a:lvl4pPr>
      <a:lvl5pPr marL="324000" indent="-324000" algn="l" defTabSz="914400" rtl="0" eaLnBrk="1" latinLnBrk="0" hangingPunct="1">
        <a:lnSpc>
          <a:spcPts val="1850"/>
        </a:lnSpc>
        <a:spcBef>
          <a:spcPts val="0"/>
        </a:spcBef>
        <a:buSzPct val="120000"/>
        <a:buFontTx/>
        <a:buBlip>
          <a:blip r:embed="rId14"/>
        </a:buBlip>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8312">
          <p15:clr>
            <a:srgbClr val="F26B43"/>
          </p15:clr>
        </p15:guide>
        <p15:guide id="3" pos="241">
          <p15:clr>
            <a:srgbClr val="F26B43"/>
          </p15:clr>
        </p15:guide>
        <p15:guide id="4" pos="785">
          <p15:clr>
            <a:srgbClr val="F26B43"/>
          </p15:clr>
        </p15:guide>
        <p15:guide id="5" pos="2690">
          <p15:clr>
            <a:srgbClr val="F26B43"/>
          </p15:clr>
        </p15:guide>
        <p15:guide id="6" pos="3189">
          <p15:clr>
            <a:srgbClr val="F26B43"/>
          </p15:clr>
        </p15:guide>
        <p15:guide id="7" pos="15119">
          <p15:clr>
            <a:srgbClr val="F26B43"/>
          </p15:clr>
        </p15:guide>
        <p15:guide id="8" pos="14575">
          <p15:clr>
            <a:srgbClr val="F26B43"/>
          </p15:clr>
        </p15:guide>
        <p15:guide id="9" pos="5548">
          <p15:clr>
            <a:srgbClr val="F26B43"/>
          </p15:clr>
        </p15:guide>
        <p15:guide id="10" pos="5049">
          <p15:clr>
            <a:srgbClr val="F26B43"/>
          </p15:clr>
        </p15:guide>
        <p15:guide id="12" pos="7929">
          <p15:clr>
            <a:srgbClr val="F26B43"/>
          </p15:clr>
        </p15:guide>
        <p15:guide id="13" pos="7431">
          <p15:clr>
            <a:srgbClr val="F26B43"/>
          </p15:clr>
        </p15:guide>
        <p15:guide id="14" pos="12670">
          <p15:clr>
            <a:srgbClr val="F26B43"/>
          </p15:clr>
        </p15:guide>
        <p15:guide id="15" pos="12171">
          <p15:clr>
            <a:srgbClr val="F26B43"/>
          </p15:clr>
        </p15:guide>
        <p15:guide id="16" pos="10311">
          <p15:clr>
            <a:srgbClr val="F26B43"/>
          </p15:clr>
        </p15:guide>
        <p15:guide id="17" pos="9812">
          <p15:clr>
            <a:srgbClr val="F26B43"/>
          </p15:clr>
        </p15:guide>
        <p15:guide id="19" orient="horz" pos="328">
          <p15:clr>
            <a:srgbClr val="F26B43"/>
          </p15:clr>
        </p15:guide>
        <p15:guide id="21" orient="horz" pos="532">
          <p15:clr>
            <a:srgbClr val="F26B43"/>
          </p15:clr>
        </p15:guide>
        <p15:guide id="23" orient="horz" pos="1031">
          <p15:clr>
            <a:srgbClr val="F26B43"/>
          </p15:clr>
        </p15:guide>
        <p15:guide id="24" orient="horz" pos="7518">
          <p15:clr>
            <a:srgbClr val="F26B43"/>
          </p15:clr>
        </p15:guide>
        <p15:guide id="25" orient="horz" pos="7835">
          <p15:clr>
            <a:srgbClr val="F26B43"/>
          </p15:clr>
        </p15:guide>
        <p15:guide id="26" pos="76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0400"/>
            <a:ext cx="11017800" cy="1072089"/>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hteck 3">
            <a:extLst>
              <a:ext uri="{FF2B5EF4-FFF2-40B4-BE49-F238E27FC236}">
                <a16:creationId xmlns:a16="http://schemas.microsoft.com/office/drawing/2014/main" id="{9180CF0C-837C-4BFD-ADEC-CF0F22B3929F}"/>
              </a:ext>
            </a:extLst>
          </p:cNvPr>
          <p:cNvSpPr/>
          <p:nvPr userDrawn="1"/>
        </p:nvSpPr>
        <p:spPr>
          <a:xfrm>
            <a:off x="0" y="0"/>
            <a:ext cx="12191400" cy="432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900"/>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400" y="69891"/>
            <a:ext cx="385972" cy="226761"/>
          </a:xfrm>
          <a:prstGeom prst="rect">
            <a:avLst/>
          </a:prstGeom>
        </p:spPr>
        <p:txBody>
          <a:bodyPr vert="horz" wrap="none" lIns="91440" tIns="45720" rIns="91440" bIns="45720" rtlCol="0" anchor="ctr">
            <a:noAutofit/>
          </a:bodyPr>
          <a:lstStyle>
            <a:lvl1pPr algn="r">
              <a:lnSpc>
                <a:spcPts val="1650"/>
              </a:lnSpc>
              <a:defRPr sz="750">
                <a:solidFill>
                  <a:schemeClr val="bg1"/>
                </a:solidFill>
              </a:defRPr>
            </a:lvl1pPr>
          </a:lstStyle>
          <a:p>
            <a:fld id="{88A1DFE4-5FC5-43BD-BB7E-75EAD82B965F}" type="slidenum">
              <a:rPr lang="en-US" noProof="0" smtClean="0"/>
              <a:pPr/>
              <a:t>‹#›</a:t>
            </a:fld>
            <a:endParaRPr lang="en-US" noProof="0" dirty="0"/>
          </a:p>
        </p:txBody>
      </p:sp>
      <p:pic>
        <p:nvPicPr>
          <p:cNvPr id="8" name="Picture 7" descr="A picture containing icon&#10;&#10;Description automatically generated">
            <a:extLst>
              <a:ext uri="{FF2B5EF4-FFF2-40B4-BE49-F238E27FC236}">
                <a16:creationId xmlns:a16="http://schemas.microsoft.com/office/drawing/2014/main" id="{4B373741-07FC-4471-877C-C8CBE6CCEBA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8288" y="90900"/>
            <a:ext cx="745421" cy="252000"/>
          </a:xfrm>
          <a:prstGeom prst="rect">
            <a:avLst/>
          </a:prstGeom>
        </p:spPr>
      </p:pic>
    </p:spTree>
    <p:extLst>
      <p:ext uri="{BB962C8B-B14F-4D97-AF65-F5344CB8AC3E}">
        <p14:creationId xmlns:p14="http://schemas.microsoft.com/office/powerpoint/2010/main" val="3236227763"/>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hf hdr="0"/>
  <p:txStyles>
    <p:titleStyle>
      <a:lvl1pPr algn="l" defTabSz="914400" rtl="0" eaLnBrk="1" latinLnBrk="0" hangingPunct="1">
        <a:lnSpc>
          <a:spcPts val="4000"/>
        </a:lnSpc>
        <a:spcBef>
          <a:spcPct val="0"/>
        </a:spcBef>
        <a:buNone/>
        <a:defRPr sz="4000" kern="1200">
          <a:solidFill>
            <a:schemeClr val="tx1"/>
          </a:solidFill>
          <a:latin typeface="+mj-lt"/>
          <a:ea typeface="+mj-ea"/>
          <a:cs typeface="+mj-cs"/>
        </a:defRPr>
      </a:lvl1pPr>
    </p:titleStyle>
    <p:bodyStyle>
      <a:lvl1pPr marL="0" indent="0" algn="l" defTabSz="914400" rtl="0" eaLnBrk="1" latinLnBrk="0" hangingPunct="1">
        <a:lnSpc>
          <a:spcPts val="1850"/>
        </a:lnSpc>
        <a:spcBef>
          <a:spcPts val="0"/>
        </a:spcBef>
        <a:buFont typeface="Arial" panose="020B0604020202020204" pitchFamily="34" charset="0"/>
        <a:buNone/>
        <a:defRPr sz="1500" kern="1200">
          <a:solidFill>
            <a:schemeClr val="tx1"/>
          </a:solidFill>
          <a:latin typeface="+mn-lt"/>
          <a:ea typeface="+mn-ea"/>
          <a:cs typeface="+mn-cs"/>
        </a:defRPr>
      </a:lvl1pPr>
      <a:lvl2pPr marL="324000" indent="-324000" algn="l" defTabSz="914400" rtl="0" eaLnBrk="1" latinLnBrk="0" hangingPunct="1">
        <a:lnSpc>
          <a:spcPts val="1850"/>
        </a:lnSpc>
        <a:spcBef>
          <a:spcPts val="0"/>
        </a:spcBef>
        <a:buFont typeface="Arial" panose="020B0604020202020204" pitchFamily="34" charset="0"/>
        <a:buChar char="•"/>
        <a:defRPr sz="1500" kern="1200">
          <a:solidFill>
            <a:schemeClr val="tx1"/>
          </a:solidFill>
          <a:latin typeface="+mn-lt"/>
          <a:ea typeface="+mn-ea"/>
          <a:cs typeface="+mn-cs"/>
        </a:defRPr>
      </a:lvl2pPr>
      <a:lvl3pPr marL="324000" indent="-324000" algn="l" defTabSz="914400" rtl="0" eaLnBrk="1" latinLnBrk="0" hangingPunct="1">
        <a:lnSpc>
          <a:spcPts val="1850"/>
        </a:lnSpc>
        <a:spcBef>
          <a:spcPts val="0"/>
        </a:spcBef>
        <a:buSzPct val="120000"/>
        <a:buFontTx/>
        <a:buBlip>
          <a:blip r:embed="rId14"/>
        </a:buBlip>
        <a:defRPr sz="1500" kern="1200">
          <a:solidFill>
            <a:schemeClr val="tx1"/>
          </a:solidFill>
          <a:latin typeface="+mn-lt"/>
          <a:ea typeface="+mn-ea"/>
          <a:cs typeface="+mn-cs"/>
        </a:defRPr>
      </a:lvl3pPr>
      <a:lvl4pPr marL="324000" indent="-324000" algn="l" defTabSz="914400" rtl="0" eaLnBrk="1" latinLnBrk="0" hangingPunct="1">
        <a:lnSpc>
          <a:spcPts val="1850"/>
        </a:lnSpc>
        <a:spcBef>
          <a:spcPts val="0"/>
        </a:spcBef>
        <a:buSzPct val="120000"/>
        <a:buFontTx/>
        <a:buBlip>
          <a:blip r:embed="rId14"/>
        </a:buBlip>
        <a:defRPr sz="1500" kern="1200">
          <a:solidFill>
            <a:schemeClr val="tx1"/>
          </a:solidFill>
          <a:latin typeface="+mn-lt"/>
          <a:ea typeface="+mn-ea"/>
          <a:cs typeface="+mn-cs"/>
        </a:defRPr>
      </a:lvl4pPr>
      <a:lvl5pPr marL="324000" indent="-324000" algn="l" defTabSz="914400" rtl="0" eaLnBrk="1" latinLnBrk="0" hangingPunct="1">
        <a:lnSpc>
          <a:spcPts val="1850"/>
        </a:lnSpc>
        <a:spcBef>
          <a:spcPts val="0"/>
        </a:spcBef>
        <a:buSzPct val="120000"/>
        <a:buFontTx/>
        <a:buBlip>
          <a:blip r:embed="rId14"/>
        </a:buBlip>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8312">
          <p15:clr>
            <a:srgbClr val="F26B43"/>
          </p15:clr>
        </p15:guide>
        <p15:guide id="3" pos="241">
          <p15:clr>
            <a:srgbClr val="F26B43"/>
          </p15:clr>
        </p15:guide>
        <p15:guide id="4" pos="785">
          <p15:clr>
            <a:srgbClr val="F26B43"/>
          </p15:clr>
        </p15:guide>
        <p15:guide id="5" pos="2690">
          <p15:clr>
            <a:srgbClr val="F26B43"/>
          </p15:clr>
        </p15:guide>
        <p15:guide id="6" pos="3189">
          <p15:clr>
            <a:srgbClr val="F26B43"/>
          </p15:clr>
        </p15:guide>
        <p15:guide id="7" pos="15119">
          <p15:clr>
            <a:srgbClr val="F26B43"/>
          </p15:clr>
        </p15:guide>
        <p15:guide id="8" pos="14575">
          <p15:clr>
            <a:srgbClr val="F26B43"/>
          </p15:clr>
        </p15:guide>
        <p15:guide id="9" pos="5548">
          <p15:clr>
            <a:srgbClr val="F26B43"/>
          </p15:clr>
        </p15:guide>
        <p15:guide id="10" pos="5049">
          <p15:clr>
            <a:srgbClr val="F26B43"/>
          </p15:clr>
        </p15:guide>
        <p15:guide id="12" pos="7929">
          <p15:clr>
            <a:srgbClr val="F26B43"/>
          </p15:clr>
        </p15:guide>
        <p15:guide id="13" pos="7431">
          <p15:clr>
            <a:srgbClr val="F26B43"/>
          </p15:clr>
        </p15:guide>
        <p15:guide id="14" pos="12670">
          <p15:clr>
            <a:srgbClr val="F26B43"/>
          </p15:clr>
        </p15:guide>
        <p15:guide id="15" pos="12171">
          <p15:clr>
            <a:srgbClr val="F26B43"/>
          </p15:clr>
        </p15:guide>
        <p15:guide id="16" pos="10311">
          <p15:clr>
            <a:srgbClr val="F26B43"/>
          </p15:clr>
        </p15:guide>
        <p15:guide id="17" pos="9812">
          <p15:clr>
            <a:srgbClr val="F26B43"/>
          </p15:clr>
        </p15:guide>
        <p15:guide id="19" orient="horz" pos="328">
          <p15:clr>
            <a:srgbClr val="F26B43"/>
          </p15:clr>
        </p15:guide>
        <p15:guide id="21" orient="horz" pos="532">
          <p15:clr>
            <a:srgbClr val="F26B43"/>
          </p15:clr>
        </p15:guide>
        <p15:guide id="23" orient="horz" pos="1031">
          <p15:clr>
            <a:srgbClr val="F26B43"/>
          </p15:clr>
        </p15:guide>
        <p15:guide id="24" orient="horz" pos="7518">
          <p15:clr>
            <a:srgbClr val="F26B43"/>
          </p15:clr>
        </p15:guide>
        <p15:guide id="25" orient="horz" pos="7835">
          <p15:clr>
            <a:srgbClr val="F26B43"/>
          </p15:clr>
        </p15:guide>
        <p15:guide id="26" pos="76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5.xml"/><Relationship Id="rId5" Type="http://schemas.openxmlformats.org/officeDocument/2006/relationships/image" Target="../media/image46.jpeg"/><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5.xml"/><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jp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63.jpe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jpe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5269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A77DA2E-5EC6-E54F-AF23-8697ABCF8A4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925011" y="1743439"/>
            <a:ext cx="6038321" cy="4541838"/>
          </a:xfrm>
          <a:prstGeom prst="rect">
            <a:avLst/>
          </a:prstGeom>
        </p:spPr>
      </p:pic>
      <p:sp>
        <p:nvSpPr>
          <p:cNvPr id="8" name="Content Placeholder 7">
            <a:extLst>
              <a:ext uri="{FF2B5EF4-FFF2-40B4-BE49-F238E27FC236}">
                <a16:creationId xmlns:a16="http://schemas.microsoft.com/office/drawing/2014/main" id="{EFADA8D5-0BD6-6A4F-83D1-4061043FD86D}"/>
              </a:ext>
            </a:extLst>
          </p:cNvPr>
          <p:cNvSpPr>
            <a:spLocks noGrp="1"/>
          </p:cNvSpPr>
          <p:nvPr>
            <p:ph idx="1"/>
          </p:nvPr>
        </p:nvSpPr>
        <p:spPr>
          <a:xfrm>
            <a:off x="289455" y="919088"/>
            <a:ext cx="5517022" cy="4608512"/>
          </a:xfrm>
        </p:spPr>
        <p:txBody>
          <a:bodyPr>
            <a:normAutofit fontScale="92500" lnSpcReduction="10000"/>
          </a:bodyPr>
          <a:lstStyle/>
          <a:p>
            <a:pPr algn="l" rtl="0">
              <a:lnSpc>
                <a:spcPct val="120000"/>
              </a:lnSpc>
            </a:pPr>
            <a:r>
              <a:rPr lang="fr" sz="2100" b="0" i="0" u="none" baseline="0" dirty="0">
                <a:solidFill>
                  <a:srgbClr val="2F2F2F"/>
                </a:solidFill>
              </a:rPr>
              <a:t>Mettre en œuvre les recommandations de la</a:t>
            </a:r>
            <a:r>
              <a:rPr lang="fr" sz="2100" b="1" i="0" u="none" baseline="0" dirty="0">
                <a:solidFill>
                  <a:srgbClr val="2F2F2F"/>
                </a:solidFill>
              </a:rPr>
              <a:t> mise à jour 2020 de la stratégie européenne pour la physique des particules :</a:t>
            </a:r>
            <a:endParaRPr lang="fr" sz="2100" dirty="0">
              <a:solidFill>
                <a:srgbClr val="2F2F2F"/>
              </a:solidFill>
            </a:endParaRPr>
          </a:p>
          <a:p>
            <a:pPr algn="l" defTabSz="288000" rtl="0">
              <a:lnSpc>
                <a:spcPct val="110000"/>
              </a:lnSpc>
            </a:pPr>
            <a:r>
              <a:rPr lang="fr" b="0" i="0" u="none" baseline="0" dirty="0"/>
              <a:t>•	</a:t>
            </a:r>
            <a:r>
              <a:rPr lang="fr" sz="1900" b="0" i="0" u="none" baseline="0" dirty="0"/>
              <a:t>Pleine exploitation du LHC à haute luminosité </a:t>
            </a:r>
          </a:p>
          <a:p>
            <a:pPr algn="l" defTabSz="288000" rtl="0">
              <a:lnSpc>
                <a:spcPct val="110000"/>
              </a:lnSpc>
            </a:pPr>
            <a:r>
              <a:rPr lang="fr" sz="1900" b="0" i="0" u="none" baseline="0" dirty="0"/>
              <a:t>• 	Construction d’une usine à Higgs pour mieux   	comprendre cette particule unique en son genre</a:t>
            </a:r>
          </a:p>
          <a:p>
            <a:pPr algn="l" defTabSz="288000" rtl="0">
              <a:lnSpc>
                <a:spcPct val="110000"/>
              </a:lnSpc>
            </a:pPr>
            <a:r>
              <a:rPr lang="fr" sz="1900" b="0" i="0" u="none" baseline="0" dirty="0"/>
              <a:t>•	Étude de la faisabilité technique et financière 	d’un 	future collisionneur de 100 km aux frontières des 	hautes énergies au 	CERN</a:t>
            </a:r>
          </a:p>
          <a:p>
            <a:pPr algn="l" defTabSz="288000" rtl="0">
              <a:lnSpc>
                <a:spcPct val="110000"/>
              </a:lnSpc>
            </a:pPr>
            <a:r>
              <a:rPr lang="fr" sz="1900" b="0" i="0" u="none" baseline="0" dirty="0"/>
              <a:t>•	Intensification de la R&amp;D sur ce sujet </a:t>
            </a:r>
          </a:p>
          <a:p>
            <a:pPr algn="l" defTabSz="288000" rtl="0">
              <a:lnSpc>
                <a:spcPct val="110000"/>
              </a:lnSpc>
            </a:pPr>
            <a:r>
              <a:rPr lang="fr" sz="1900" b="0" i="0" u="none" baseline="0" dirty="0"/>
              <a:t>•	Soutien aux autres projets dans le monde</a:t>
            </a:r>
          </a:p>
        </p:txBody>
      </p:sp>
      <p:sp>
        <p:nvSpPr>
          <p:cNvPr id="11" name="Title 1">
            <a:extLst>
              <a:ext uri="{FF2B5EF4-FFF2-40B4-BE49-F238E27FC236}">
                <a16:creationId xmlns:a16="http://schemas.microsoft.com/office/drawing/2014/main" id="{C98FF99B-4E7D-043E-3F71-2AC2B994CDAF}"/>
              </a:ext>
            </a:extLst>
          </p:cNvPr>
          <p:cNvSpPr>
            <a:spLocks noGrp="1"/>
          </p:cNvSpPr>
          <p:nvPr>
            <p:ph type="title"/>
          </p:nvPr>
        </p:nvSpPr>
        <p:spPr/>
        <p:txBody>
          <a:bodyPr/>
          <a:lstStyle/>
          <a:p>
            <a:r>
              <a:rPr lang="fr-FR" dirty="0"/>
              <a:t>Préparer l’avenir</a:t>
            </a:r>
          </a:p>
        </p:txBody>
      </p:sp>
      <p:sp>
        <p:nvSpPr>
          <p:cNvPr id="2" name="Date Placeholder 1">
            <a:extLst>
              <a:ext uri="{FF2B5EF4-FFF2-40B4-BE49-F238E27FC236}">
                <a16:creationId xmlns:a16="http://schemas.microsoft.com/office/drawing/2014/main" id="{FC355EBD-5995-0147-9B9A-06201A4AD2A3}"/>
              </a:ext>
            </a:extLst>
          </p:cNvPr>
          <p:cNvSpPr>
            <a:spLocks noGrp="1"/>
          </p:cNvSpPr>
          <p:nvPr>
            <p:ph type="dt" sz="half" idx="10"/>
          </p:nvPr>
        </p:nvSpPr>
        <p:spPr/>
        <p:txBody>
          <a:bodyPr/>
          <a:lstStyle/>
          <a:p>
            <a:pPr algn="r" rtl="0"/>
            <a:r>
              <a:rPr lang="en-US"/>
              <a:t>Paris, 5 juillet 2023</a:t>
            </a:r>
            <a:endParaRPr lang="fr"/>
          </a:p>
        </p:txBody>
      </p:sp>
      <p:sp>
        <p:nvSpPr>
          <p:cNvPr id="3" name="Footer Placeholder 2">
            <a:extLst>
              <a:ext uri="{FF2B5EF4-FFF2-40B4-BE49-F238E27FC236}">
                <a16:creationId xmlns:a16="http://schemas.microsoft.com/office/drawing/2014/main" id="{730E8127-B4FA-B148-8881-C5638046FDB7}"/>
              </a:ext>
            </a:extLst>
          </p:cNvPr>
          <p:cNvSpPr>
            <a:spLocks noGrp="1"/>
          </p:cNvSpPr>
          <p:nvPr>
            <p:ph type="ftr" sz="quarter" idx="11"/>
          </p:nvPr>
        </p:nvSpPr>
        <p:spPr/>
        <p:txBody>
          <a:bodyPr/>
          <a:lstStyle/>
          <a:p>
            <a:pPr algn="l" rtl="0"/>
            <a:r>
              <a:rPr lang="fr-FR" b="0" i="1" u="none" baseline="0"/>
              <a:t>Congrès Général de la Société Française de Physique (150 ans)          Malika Meddahi</a:t>
            </a:r>
            <a:endParaRPr lang="fr" b="0" i="1" u="none" baseline="0"/>
          </a:p>
        </p:txBody>
      </p:sp>
      <p:sp>
        <p:nvSpPr>
          <p:cNvPr id="4" name="Slide Number Placeholder 3">
            <a:extLst>
              <a:ext uri="{FF2B5EF4-FFF2-40B4-BE49-F238E27FC236}">
                <a16:creationId xmlns:a16="http://schemas.microsoft.com/office/drawing/2014/main" id="{8E15D611-DF88-C544-9DAA-BD0F2F507F76}"/>
              </a:ext>
            </a:extLst>
          </p:cNvPr>
          <p:cNvSpPr>
            <a:spLocks noGrp="1"/>
          </p:cNvSpPr>
          <p:nvPr>
            <p:ph type="sldNum" sz="quarter" idx="12"/>
          </p:nvPr>
        </p:nvSpPr>
        <p:spPr/>
        <p:txBody>
          <a:bodyPr/>
          <a:lstStyle/>
          <a:p>
            <a:pPr algn="r" rtl="0"/>
            <a:fld id="{490AA3F6-1618-3548-975A-DD1A2939A246}" type="slidenum">
              <a:rPr/>
              <a:t>10</a:t>
            </a:fld>
            <a:endParaRPr lang="fr"/>
          </a:p>
        </p:txBody>
      </p:sp>
      <p:sp>
        <p:nvSpPr>
          <p:cNvPr id="13" name="TextBox 12">
            <a:extLst>
              <a:ext uri="{FF2B5EF4-FFF2-40B4-BE49-F238E27FC236}">
                <a16:creationId xmlns:a16="http://schemas.microsoft.com/office/drawing/2014/main" id="{54A21133-BE3D-CA4C-9949-FD7A2CE184C7}"/>
              </a:ext>
            </a:extLst>
          </p:cNvPr>
          <p:cNvSpPr txBox="1"/>
          <p:nvPr/>
        </p:nvSpPr>
        <p:spPr>
          <a:xfrm>
            <a:off x="7224040" y="5066413"/>
            <a:ext cx="642664" cy="369332"/>
          </a:xfrm>
          <a:prstGeom prst="rect">
            <a:avLst/>
          </a:prstGeom>
          <a:noFill/>
        </p:spPr>
        <p:txBody>
          <a:bodyPr wrap="square" rtlCol="0">
            <a:spAutoFit/>
          </a:bodyPr>
          <a:lstStyle/>
          <a:p>
            <a:pPr algn="l" rtl="0"/>
            <a:r>
              <a:rPr lang="fr" b="0" i="0" u="none" baseline="0" dirty="0">
                <a:solidFill>
                  <a:schemeClr val="bg1"/>
                </a:solidFill>
              </a:rPr>
              <a:t>LHC</a:t>
            </a:r>
          </a:p>
        </p:txBody>
      </p:sp>
      <p:pic>
        <p:nvPicPr>
          <p:cNvPr id="6" name="Picture 5">
            <a:extLst>
              <a:ext uri="{FF2B5EF4-FFF2-40B4-BE49-F238E27FC236}">
                <a16:creationId xmlns:a16="http://schemas.microsoft.com/office/drawing/2014/main" id="{7FA04256-306C-6D46-80E0-4CE520AA20E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929807" y="279695"/>
            <a:ext cx="6033525" cy="1988390"/>
          </a:xfrm>
          <a:prstGeom prst="rect">
            <a:avLst/>
          </a:prstGeom>
        </p:spPr>
      </p:pic>
      <p:pic>
        <p:nvPicPr>
          <p:cNvPr id="9" name="Picture 8">
            <a:extLst>
              <a:ext uri="{FF2B5EF4-FFF2-40B4-BE49-F238E27FC236}">
                <a16:creationId xmlns:a16="http://schemas.microsoft.com/office/drawing/2014/main" id="{64078421-353E-164F-988D-773D902CE5F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301200" y="4231466"/>
            <a:ext cx="1060565" cy="358450"/>
          </a:xfrm>
          <a:prstGeom prst="rect">
            <a:avLst/>
          </a:prstGeom>
        </p:spPr>
      </p:pic>
    </p:spTree>
    <p:extLst>
      <p:ext uri="{BB962C8B-B14F-4D97-AF65-F5344CB8AC3E}">
        <p14:creationId xmlns:p14="http://schemas.microsoft.com/office/powerpoint/2010/main" val="3924035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1639588-2DB1-E1FB-FC7A-A18EDD4AFE73}"/>
              </a:ext>
            </a:extLst>
          </p:cNvPr>
          <p:cNvPicPr>
            <a:picLocks noChangeAspect="1"/>
          </p:cNvPicPr>
          <p:nvPr/>
        </p:nvPicPr>
        <p:blipFill>
          <a:blip r:embed="rId2"/>
          <a:stretch>
            <a:fillRect/>
          </a:stretch>
        </p:blipFill>
        <p:spPr>
          <a:xfrm>
            <a:off x="6429375" y="2178064"/>
            <a:ext cx="6510734" cy="2704776"/>
          </a:xfrm>
          <a:prstGeom prst="rect">
            <a:avLst/>
          </a:prstGeom>
        </p:spPr>
      </p:pic>
      <p:sp>
        <p:nvSpPr>
          <p:cNvPr id="3" name="Content Placeholder 2"/>
          <p:cNvSpPr>
            <a:spLocks noGrp="1"/>
          </p:cNvSpPr>
          <p:nvPr>
            <p:ph idx="1"/>
          </p:nvPr>
        </p:nvSpPr>
        <p:spPr>
          <a:xfrm>
            <a:off x="407989" y="1592263"/>
            <a:ext cx="5942011" cy="4608512"/>
          </a:xfrm>
        </p:spPr>
        <p:txBody>
          <a:bodyPr/>
          <a:lstStyle/>
          <a:p>
            <a:pPr>
              <a:spcAft>
                <a:spcPts val="600"/>
              </a:spcAft>
            </a:pPr>
            <a:r>
              <a:rPr lang="fr-FR" sz="2400" b="0" dirty="0"/>
              <a:t>Rénovation de la Zone Expérimentale Nord pour l’opération de faisceaux de plus haute intensité : 2 phases de rénovation (2019-2028 et 2029-2034) approuvées avec enveloppes financières correspondantes.</a:t>
            </a:r>
          </a:p>
          <a:p>
            <a:pPr marL="342900" indent="-342900">
              <a:spcAft>
                <a:spcPts val="600"/>
              </a:spcAft>
              <a:buFont typeface="Arial" panose="020B0604020202020204" pitchFamily="34" charset="0"/>
              <a:buChar char="•"/>
            </a:pPr>
            <a:r>
              <a:rPr lang="fr-FR" sz="2400" b="0" dirty="0"/>
              <a:t>Jusqu'à ~ 4e19 POT/an (extraction lente) disponibles après le LS3</a:t>
            </a:r>
          </a:p>
          <a:p>
            <a:pPr marL="342900" indent="-342900">
              <a:spcAft>
                <a:spcPts val="600"/>
              </a:spcAft>
              <a:buFont typeface="Arial" panose="020B0604020202020204" pitchFamily="34" charset="0"/>
              <a:buChar char="•"/>
            </a:pPr>
            <a:r>
              <a:rPr lang="fr-FR" sz="2400" b="0" dirty="0"/>
              <a:t>Au-delà: physique des kaons (HIKE), expériences d'extraction de faisceaux vers des absorbeurs pour le domaine du ‘secteur sombre’ et autres études (SHADOW, </a:t>
            </a:r>
            <a:r>
              <a:rPr lang="fr-FR" sz="2400" b="0" dirty="0" err="1"/>
              <a:t>SHiP</a:t>
            </a:r>
            <a:r>
              <a:rPr lang="fr-FR" sz="2400" b="0" dirty="0"/>
              <a:t>…)</a:t>
            </a:r>
          </a:p>
        </p:txBody>
      </p:sp>
      <p:sp>
        <p:nvSpPr>
          <p:cNvPr id="2" name="Title 1">
            <a:extLst>
              <a:ext uri="{FF2B5EF4-FFF2-40B4-BE49-F238E27FC236}">
                <a16:creationId xmlns:a16="http://schemas.microsoft.com/office/drawing/2014/main" id="{F15944CB-A681-84D7-77BE-AF19FD8BB6C6}"/>
              </a:ext>
            </a:extLst>
          </p:cNvPr>
          <p:cNvSpPr>
            <a:spLocks noGrp="1"/>
          </p:cNvSpPr>
          <p:nvPr>
            <p:ph type="title"/>
          </p:nvPr>
        </p:nvSpPr>
        <p:spPr/>
        <p:txBody>
          <a:bodyPr/>
          <a:lstStyle/>
          <a:p>
            <a:r>
              <a:rPr lang="fr-FR" dirty="0"/>
              <a:t>Préparer l’avenir: Explorer de nouvelles opportunités</a:t>
            </a:r>
          </a:p>
        </p:txBody>
      </p:sp>
      <p:sp>
        <p:nvSpPr>
          <p:cNvPr id="6" name="Date Placeholder 5"/>
          <p:cNvSpPr>
            <a:spLocks noGrp="1"/>
          </p:cNvSpPr>
          <p:nvPr>
            <p:ph type="dt" sz="half" idx="10"/>
          </p:nvPr>
        </p:nvSpPr>
        <p:spPr/>
        <p:txBody>
          <a:bodyPr/>
          <a:lstStyle/>
          <a:p>
            <a:r>
              <a:rPr lang="en-US"/>
              <a:t>Paris, 5 juillet 2023</a:t>
            </a:r>
            <a:endParaRPr lang="fr-FR"/>
          </a:p>
        </p:txBody>
      </p:sp>
      <p:sp>
        <p:nvSpPr>
          <p:cNvPr id="7" name="Footer Placeholder 6"/>
          <p:cNvSpPr>
            <a:spLocks noGrp="1"/>
          </p:cNvSpPr>
          <p:nvPr>
            <p:ph type="ftr" sz="quarter" idx="11"/>
          </p:nvPr>
        </p:nvSpPr>
        <p:spPr/>
        <p:txBody>
          <a:bodyPr/>
          <a:lstStyle/>
          <a:p>
            <a:r>
              <a:rPr lang="fr-FR"/>
              <a:t>Congrès Général de la Société Française de Physique (150 ans)          Malika Meddahi</a:t>
            </a:r>
          </a:p>
        </p:txBody>
      </p:sp>
      <p:sp>
        <p:nvSpPr>
          <p:cNvPr id="8" name="Slide Number Placeholder 7"/>
          <p:cNvSpPr>
            <a:spLocks noGrp="1"/>
          </p:cNvSpPr>
          <p:nvPr>
            <p:ph type="sldNum" sz="quarter" idx="12"/>
          </p:nvPr>
        </p:nvSpPr>
        <p:spPr/>
        <p:txBody>
          <a:bodyPr/>
          <a:lstStyle/>
          <a:p>
            <a:fld id="{641B8C0A-CE2D-4135-B6D2-9476D2339AB8}" type="slidenum">
              <a:rPr lang="fr-FR" smtClean="0"/>
              <a:t>11</a:t>
            </a:fld>
            <a:endParaRPr lang="fr-FR"/>
          </a:p>
        </p:txBody>
      </p:sp>
      <p:sp>
        <p:nvSpPr>
          <p:cNvPr id="5" name="Title 1"/>
          <p:cNvSpPr txBox="1">
            <a:spLocks/>
          </p:cNvSpPr>
          <p:nvPr/>
        </p:nvSpPr>
        <p:spPr>
          <a:xfrm>
            <a:off x="397622" y="147349"/>
            <a:ext cx="11376025" cy="10657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endParaRPr lang="fr-FR" dirty="0"/>
          </a:p>
        </p:txBody>
      </p:sp>
      <p:sp>
        <p:nvSpPr>
          <p:cNvPr id="12" name="Rectangle 11">
            <a:extLst>
              <a:ext uri="{FF2B5EF4-FFF2-40B4-BE49-F238E27FC236}">
                <a16:creationId xmlns:a16="http://schemas.microsoft.com/office/drawing/2014/main" id="{D42C79E1-A86C-5C72-8B49-9641F3E86D0C}"/>
              </a:ext>
            </a:extLst>
          </p:cNvPr>
          <p:cNvSpPr/>
          <p:nvPr/>
        </p:nvSpPr>
        <p:spPr>
          <a:xfrm rot="1316762">
            <a:off x="7136001" y="3166317"/>
            <a:ext cx="3935469" cy="424426"/>
          </a:xfrm>
          <a:prstGeom prst="rect">
            <a:avLst/>
          </a:prstGeom>
          <a:noFill/>
          <a:ln w="38100">
            <a:solidFill>
              <a:schemeClr val="accent5">
                <a:lumMod val="60000"/>
                <a:lumOff val="4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noFill/>
            </a:endParaRPr>
          </a:p>
        </p:txBody>
      </p:sp>
      <p:pic>
        <p:nvPicPr>
          <p:cNvPr id="15" name="Picture 14">
            <a:extLst>
              <a:ext uri="{FF2B5EF4-FFF2-40B4-BE49-F238E27FC236}">
                <a16:creationId xmlns:a16="http://schemas.microsoft.com/office/drawing/2014/main" id="{ECE52442-2B8C-1884-ECF4-9D64F7C66168}"/>
              </a:ext>
            </a:extLst>
          </p:cNvPr>
          <p:cNvPicPr>
            <a:picLocks noChangeAspect="1"/>
          </p:cNvPicPr>
          <p:nvPr/>
        </p:nvPicPr>
        <p:blipFill>
          <a:blip r:embed="rId3"/>
          <a:stretch>
            <a:fillRect/>
          </a:stretch>
        </p:blipFill>
        <p:spPr>
          <a:xfrm>
            <a:off x="11003237" y="3873888"/>
            <a:ext cx="1188763" cy="457703"/>
          </a:xfrm>
          <a:prstGeom prst="rect">
            <a:avLst/>
          </a:prstGeom>
        </p:spPr>
      </p:pic>
    </p:spTree>
    <p:extLst>
      <p:ext uri="{BB962C8B-B14F-4D97-AF65-F5344CB8AC3E}">
        <p14:creationId xmlns:p14="http://schemas.microsoft.com/office/powerpoint/2010/main" val="3968896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14605DAF-4C9E-B844-B5AF-45BCB5C54280}"/>
              </a:ext>
            </a:extLst>
          </p:cNvPr>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6118" y="3038848"/>
            <a:ext cx="7315882"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72149" y="3038848"/>
            <a:ext cx="4711518" cy="3232150"/>
          </a:xfrm>
        </p:spPr>
        <p:txBody>
          <a:bodyPr>
            <a:normAutofit lnSpcReduction="10000"/>
          </a:bodyPr>
          <a:lstStyle/>
          <a:p>
            <a:pPr defTabSz="457200" eaLnBrk="0" fontAlgn="base" hangingPunct="0">
              <a:lnSpc>
                <a:spcPct val="110000"/>
              </a:lnSpc>
              <a:spcBef>
                <a:spcPct val="0"/>
              </a:spcBef>
              <a:spcAft>
                <a:spcPts val="600"/>
              </a:spcAft>
              <a:defRPr/>
            </a:pPr>
            <a:r>
              <a:rPr lang="fr-FR" altLang="root" sz="1600" u="sng" dirty="0">
                <a:solidFill>
                  <a:prstClr val="black"/>
                </a:solidFill>
              </a:rPr>
              <a:t>Principales activités de la Plateforme Neutrino </a:t>
            </a:r>
            <a:r>
              <a:rPr lang="fr-FR" altLang="root" sz="1600" b="0" dirty="0">
                <a:solidFill>
                  <a:prstClr val="black"/>
                </a:solidFill>
              </a:rPr>
              <a:t>:</a:t>
            </a:r>
          </a:p>
          <a:p>
            <a:pPr marL="540000" indent="-342900" defTabSz="457200" eaLnBrk="0" fontAlgn="base" hangingPunct="0">
              <a:spcBef>
                <a:spcPct val="0"/>
              </a:spcBef>
              <a:spcAft>
                <a:spcPct val="0"/>
              </a:spcAft>
              <a:buFont typeface="Arial" panose="020B0604020202020204" pitchFamily="34" charset="0"/>
              <a:buChar char="•"/>
              <a:defRPr/>
            </a:pPr>
            <a:r>
              <a:rPr lang="fr-FR" altLang="root" sz="1600" b="0" dirty="0">
                <a:solidFill>
                  <a:prstClr val="black"/>
                </a:solidFill>
              </a:rPr>
              <a:t>Extensions du hall EHN1 dans la zone Nord pour fournir de l'espace et des installations de faisceau pour les détecteurs 𝝂.</a:t>
            </a:r>
          </a:p>
          <a:p>
            <a:pPr marL="540000" indent="-342900" defTabSz="457200" eaLnBrk="0" fontAlgn="base" hangingPunct="0">
              <a:spcBef>
                <a:spcPct val="0"/>
              </a:spcBef>
              <a:spcAft>
                <a:spcPct val="0"/>
              </a:spcAft>
              <a:buFont typeface="Arial" panose="020B0604020202020204" pitchFamily="34" charset="0"/>
              <a:buChar char="•"/>
              <a:defRPr/>
            </a:pPr>
            <a:r>
              <a:rPr lang="fr-FR" altLang="root" sz="1600" b="0" dirty="0">
                <a:solidFill>
                  <a:prstClr val="black"/>
                </a:solidFill>
              </a:rPr>
              <a:t>Remise à neuf du détecteur ICARUS pour le programme de neutrino à courte distance de </a:t>
            </a:r>
            <a:r>
              <a:rPr lang="fr-FR" altLang="root" sz="1600" b="0" dirty="0" err="1">
                <a:solidFill>
                  <a:prstClr val="black"/>
                </a:solidFill>
              </a:rPr>
              <a:t>Fermilab</a:t>
            </a:r>
            <a:r>
              <a:rPr lang="fr-FR" altLang="root" sz="1600" b="0" dirty="0">
                <a:solidFill>
                  <a:prstClr val="black"/>
                </a:solidFill>
              </a:rPr>
              <a:t>.</a:t>
            </a:r>
          </a:p>
          <a:p>
            <a:pPr marL="540000" indent="-342900" defTabSz="457200" eaLnBrk="0" fontAlgn="base" hangingPunct="0">
              <a:spcBef>
                <a:spcPct val="0"/>
              </a:spcBef>
              <a:spcAft>
                <a:spcPct val="0"/>
              </a:spcAft>
              <a:buFont typeface="Arial" panose="020B0604020202020204" pitchFamily="34" charset="0"/>
              <a:buChar char="•"/>
              <a:defRPr/>
            </a:pPr>
            <a:r>
              <a:rPr lang="fr-FR" altLang="root" sz="1600" b="0" dirty="0">
                <a:solidFill>
                  <a:prstClr val="black"/>
                </a:solidFill>
              </a:rPr>
              <a:t>Construction et exploitation de deux prototypes pour DUNE -&gt; crucial pour établir la faisabilité du détecteur, valider la technologie et finaliser les choix techniques </a:t>
            </a:r>
          </a:p>
          <a:p>
            <a:pPr marL="540000" indent="-342900" defTabSz="457200" eaLnBrk="0" fontAlgn="base" hangingPunct="0">
              <a:spcBef>
                <a:spcPct val="0"/>
              </a:spcBef>
              <a:spcAft>
                <a:spcPct val="0"/>
              </a:spcAft>
              <a:buFont typeface="Arial" panose="020B0604020202020204" pitchFamily="34" charset="0"/>
              <a:buChar char="•"/>
              <a:defRPr/>
            </a:pPr>
            <a:r>
              <a:rPr lang="fr-FR" altLang="root" sz="1600" b="0" dirty="0">
                <a:solidFill>
                  <a:prstClr val="black"/>
                </a:solidFill>
              </a:rPr>
              <a:t>Construction de cryostats pour deux (sur quatre) modules de DUNE. </a:t>
            </a:r>
          </a:p>
          <a:p>
            <a:pPr marL="540000" indent="-342900" defTabSz="457200" eaLnBrk="0" fontAlgn="base" hangingPunct="0">
              <a:spcBef>
                <a:spcPct val="0"/>
              </a:spcBef>
              <a:spcAft>
                <a:spcPts val="600"/>
              </a:spcAft>
              <a:buFont typeface="Arial" panose="020B0604020202020204" pitchFamily="34" charset="0"/>
              <a:buChar char="•"/>
              <a:defRPr/>
            </a:pPr>
            <a:r>
              <a:rPr lang="fr-FR" altLang="root" sz="1600" b="0" dirty="0">
                <a:solidFill>
                  <a:prstClr val="black"/>
                </a:solidFill>
              </a:rPr>
              <a:t>Construction des détecteurs Baby-</a:t>
            </a:r>
            <a:r>
              <a:rPr lang="fr-FR" altLang="root" sz="1600" b="0" dirty="0" err="1">
                <a:solidFill>
                  <a:prstClr val="black"/>
                </a:solidFill>
              </a:rPr>
              <a:t>Mind</a:t>
            </a:r>
            <a:r>
              <a:rPr lang="fr-FR" altLang="root" sz="1600" b="0" dirty="0">
                <a:solidFill>
                  <a:prstClr val="black"/>
                </a:solidFill>
              </a:rPr>
              <a:t> et ND280 pour l'expérience T2K au Japon.</a:t>
            </a:r>
          </a:p>
        </p:txBody>
      </p:sp>
      <p:sp>
        <p:nvSpPr>
          <p:cNvPr id="2" name="Title 1">
            <a:extLst>
              <a:ext uri="{FF2B5EF4-FFF2-40B4-BE49-F238E27FC236}">
                <a16:creationId xmlns:a16="http://schemas.microsoft.com/office/drawing/2014/main" id="{5E20F035-B01C-22F7-FA01-59254FBFEAAB}"/>
              </a:ext>
            </a:extLst>
          </p:cNvPr>
          <p:cNvSpPr>
            <a:spLocks noGrp="1"/>
          </p:cNvSpPr>
          <p:nvPr>
            <p:ph type="title"/>
          </p:nvPr>
        </p:nvSpPr>
        <p:spPr/>
        <p:txBody>
          <a:bodyPr/>
          <a:lstStyle/>
          <a:p>
            <a:r>
              <a:rPr lang="fr-FR" dirty="0"/>
              <a:t>Préparer l’avenir: la Plateforme Neutrino du CERN</a:t>
            </a:r>
          </a:p>
        </p:txBody>
      </p:sp>
      <p:sp>
        <p:nvSpPr>
          <p:cNvPr id="9" name="Date Placeholder 8"/>
          <p:cNvSpPr>
            <a:spLocks noGrp="1"/>
          </p:cNvSpPr>
          <p:nvPr>
            <p:ph type="dt" sz="half" idx="10"/>
          </p:nvPr>
        </p:nvSpPr>
        <p:spPr/>
        <p:txBody>
          <a:bodyPr/>
          <a:lstStyle/>
          <a:p>
            <a:r>
              <a:rPr lang="en-US"/>
              <a:t>Paris, 5 juillet 2023</a:t>
            </a:r>
            <a:endParaRPr lang="fr-FR"/>
          </a:p>
        </p:txBody>
      </p:sp>
      <p:sp>
        <p:nvSpPr>
          <p:cNvPr id="10" name="Footer Placeholder 9"/>
          <p:cNvSpPr>
            <a:spLocks noGrp="1"/>
          </p:cNvSpPr>
          <p:nvPr>
            <p:ph type="ftr" sz="quarter" idx="11"/>
          </p:nvPr>
        </p:nvSpPr>
        <p:spPr/>
        <p:txBody>
          <a:bodyPr/>
          <a:lstStyle/>
          <a:p>
            <a:r>
              <a:rPr lang="fr-FR"/>
              <a:t>Congrès Général de la Société Française de Physique (150 ans)          Malika Meddahi</a:t>
            </a:r>
          </a:p>
        </p:txBody>
      </p:sp>
      <p:sp>
        <p:nvSpPr>
          <p:cNvPr id="11" name="Slide Number Placeholder 10"/>
          <p:cNvSpPr>
            <a:spLocks noGrp="1"/>
          </p:cNvSpPr>
          <p:nvPr>
            <p:ph type="sldNum" sz="quarter" idx="12"/>
          </p:nvPr>
        </p:nvSpPr>
        <p:spPr/>
        <p:txBody>
          <a:bodyPr/>
          <a:lstStyle/>
          <a:p>
            <a:fld id="{641B8C0A-CE2D-4135-B6D2-9476D2339AB8}" type="slidenum">
              <a:rPr lang="fr-FR" smtClean="0"/>
              <a:t>12</a:t>
            </a:fld>
            <a:endParaRPr lang="fr-FR"/>
          </a:p>
        </p:txBody>
      </p:sp>
      <p:sp>
        <p:nvSpPr>
          <p:cNvPr id="6" name="Content Placeholder 2"/>
          <p:cNvSpPr txBox="1">
            <a:spLocks/>
          </p:cNvSpPr>
          <p:nvPr/>
        </p:nvSpPr>
        <p:spPr>
          <a:xfrm>
            <a:off x="152400" y="1230969"/>
            <a:ext cx="11717867" cy="1629035"/>
          </a:xfrm>
          <a:prstGeom prst="rect">
            <a:avLst/>
          </a:prstGeom>
        </p:spPr>
        <p:txBody>
          <a:bodyPr vert="horz" lIns="0" tIns="0" rIns="0" bIns="0" rtlCol="0">
            <a:norm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defTabSz="457200" eaLnBrk="0" fontAlgn="base" hangingPunct="0">
              <a:lnSpc>
                <a:spcPct val="100000"/>
              </a:lnSpc>
              <a:spcBef>
                <a:spcPct val="0"/>
              </a:spcBef>
              <a:spcAft>
                <a:spcPts val="600"/>
              </a:spcAft>
              <a:defRPr/>
            </a:pPr>
            <a:r>
              <a:rPr lang="fr-FR" altLang="en-CH" sz="2000" dirty="0">
                <a:solidFill>
                  <a:prstClr val="black"/>
                </a:solidFill>
              </a:rPr>
              <a:t>Établie en 2014, suite à la mise à jour de l'ESPP en 2013 : </a:t>
            </a:r>
          </a:p>
          <a:p>
            <a:pPr defTabSz="457200" eaLnBrk="0" fontAlgn="base" hangingPunct="0">
              <a:lnSpc>
                <a:spcPct val="100000"/>
              </a:lnSpc>
              <a:spcBef>
                <a:spcPct val="0"/>
              </a:spcBef>
              <a:spcAft>
                <a:spcPts val="600"/>
              </a:spcAft>
              <a:defRPr/>
            </a:pPr>
            <a:r>
              <a:rPr lang="fr-FR" altLang="en-CH" sz="2000" b="0" dirty="0">
                <a:solidFill>
                  <a:prstClr val="black"/>
                </a:solidFill>
              </a:rPr>
              <a:t>"</a:t>
            </a:r>
            <a:r>
              <a:rPr lang="fr-FR" altLang="en-CH" sz="2000" b="0" i="1" dirty="0">
                <a:solidFill>
                  <a:prstClr val="black"/>
                </a:solidFill>
              </a:rPr>
              <a:t>Le CERN devrait élaborer un programme pour les neutrinos afin d'ouvrir la voie à un rôle européen substantiel dans les futures expériences neutrinos à longue distance. L'Europe devrait explorer la possibilité d'une participation majeure aux projets de pointe sur les neutrinos à longue distance aux États-Unis et au Japon</a:t>
            </a:r>
            <a:r>
              <a:rPr lang="fr-FR" altLang="en-CH" sz="2000" b="0" dirty="0">
                <a:solidFill>
                  <a:prstClr val="black"/>
                </a:solidFill>
              </a:rPr>
              <a:t>." </a:t>
            </a:r>
          </a:p>
        </p:txBody>
      </p:sp>
      <p:sp>
        <p:nvSpPr>
          <p:cNvPr id="4" name="TextBox 3"/>
          <p:cNvSpPr txBox="1"/>
          <p:nvPr/>
        </p:nvSpPr>
        <p:spPr>
          <a:xfrm>
            <a:off x="6085634" y="2626212"/>
            <a:ext cx="4332270" cy="276999"/>
          </a:xfrm>
          <a:prstGeom prst="rect">
            <a:avLst/>
          </a:prstGeom>
          <a:solidFill>
            <a:schemeClr val="tx1">
              <a:lumMod val="20000"/>
              <a:lumOff val="80000"/>
            </a:schemeClr>
          </a:solidFill>
          <a:ln>
            <a:solidFill>
              <a:schemeClr val="tx1">
                <a:lumMod val="20000"/>
                <a:lumOff val="80000"/>
              </a:schemeClr>
            </a:solidFill>
          </a:ln>
        </p:spPr>
        <p:txBody>
          <a:bodyPr wrap="square" lIns="0" tIns="0" rIns="0" bIns="0" rtlCol="0">
            <a:spAutoFit/>
          </a:bodyPr>
          <a:lstStyle/>
          <a:p>
            <a:r>
              <a:rPr lang="fr-FR" altLang="root" dirty="0">
                <a:solidFill>
                  <a:prstClr val="black"/>
                </a:solidFill>
              </a:rPr>
              <a:t>~ 900 collaborateurs de ~30 pays</a:t>
            </a:r>
          </a:p>
        </p:txBody>
      </p:sp>
      <p:sp>
        <p:nvSpPr>
          <p:cNvPr id="8" name="Title 1"/>
          <p:cNvSpPr txBox="1">
            <a:spLocks/>
          </p:cNvSpPr>
          <p:nvPr/>
        </p:nvSpPr>
        <p:spPr>
          <a:xfrm>
            <a:off x="397622" y="147349"/>
            <a:ext cx="11376025" cy="10657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endParaRPr lang="fr-FR" dirty="0"/>
          </a:p>
        </p:txBody>
      </p:sp>
    </p:spTree>
    <p:extLst>
      <p:ext uri="{BB962C8B-B14F-4D97-AF65-F5344CB8AC3E}">
        <p14:creationId xmlns:p14="http://schemas.microsoft.com/office/powerpoint/2010/main" val="1503527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Freeform 100"/>
          <p:cNvSpPr/>
          <p:nvPr/>
        </p:nvSpPr>
        <p:spPr>
          <a:xfrm>
            <a:off x="0" y="0"/>
            <a:ext cx="12192000" cy="6858000"/>
          </a:xfrm>
          <a:custGeom>
            <a:avLst/>
            <a:gdLst/>
            <a:ahLst/>
            <a:cxnLst/>
            <a:rect l="0" t="0" r="0" b="0"/>
            <a:pathLst>
              <a:path w="12192000" h="6858000">
                <a:moveTo>
                  <a:pt x="0" y="6858000"/>
                </a:moveTo>
                <a:lnTo>
                  <a:pt x="12192000" y="6858000"/>
                </a:lnTo>
                <a:lnTo>
                  <a:pt x="12192000" y="0"/>
                </a:lnTo>
                <a:lnTo>
                  <a:pt x="0" y="0"/>
                </a:lnTo>
                <a:lnTo>
                  <a:pt x="0" y="6858000"/>
                </a:lnTo>
                <a:close/>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101" name="Picture 10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0"/>
            <a:ext cx="12192000" cy="6853425"/>
          </a:xfrm>
          <a:prstGeom prst="rect">
            <a:avLst/>
          </a:prstGeom>
          <a:noFill/>
        </p:spPr>
      </p:pic>
      <p:pic>
        <p:nvPicPr>
          <p:cNvPr id="102" name="Picture 10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355968" y="1079962"/>
            <a:ext cx="341739" cy="422068"/>
          </a:xfrm>
          <a:prstGeom prst="rect">
            <a:avLst/>
          </a:prstGeom>
          <a:noFill/>
        </p:spPr>
      </p:pic>
      <p:pic>
        <p:nvPicPr>
          <p:cNvPr id="103" name="Picture 10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7575550" y="492481"/>
            <a:ext cx="432055" cy="580923"/>
          </a:xfrm>
          <a:prstGeom prst="rect">
            <a:avLst/>
          </a:prstGeom>
          <a:noFill/>
        </p:spPr>
      </p:pic>
      <p:pic>
        <p:nvPicPr>
          <p:cNvPr id="104" name="Picture 10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6652626" y="2892317"/>
            <a:ext cx="678703" cy="236963"/>
          </a:xfrm>
          <a:prstGeom prst="rect">
            <a:avLst/>
          </a:prstGeom>
          <a:noFill/>
        </p:spPr>
      </p:pic>
      <p:sp>
        <p:nvSpPr>
          <p:cNvPr id="105" name="Freeform 105"/>
          <p:cNvSpPr/>
          <p:nvPr/>
        </p:nvSpPr>
        <p:spPr>
          <a:xfrm>
            <a:off x="4303778" y="1872997"/>
            <a:ext cx="4828031" cy="4713731"/>
          </a:xfrm>
          <a:custGeom>
            <a:avLst/>
            <a:gdLst/>
            <a:ahLst/>
            <a:cxnLst/>
            <a:rect l="0" t="0" r="0" b="0"/>
            <a:pathLst>
              <a:path w="4828031" h="4713731">
                <a:moveTo>
                  <a:pt x="0" y="2356865"/>
                </a:moveTo>
                <a:cubicBezTo>
                  <a:pt x="0" y="1055243"/>
                  <a:pt x="1080770" y="0"/>
                  <a:pt x="2414016" y="0"/>
                </a:cubicBezTo>
                <a:cubicBezTo>
                  <a:pt x="3747262" y="0"/>
                  <a:pt x="4828031" y="1055243"/>
                  <a:pt x="4828031" y="2356865"/>
                </a:cubicBezTo>
                <a:cubicBezTo>
                  <a:pt x="4828031" y="3658489"/>
                  <a:pt x="3747262" y="4713731"/>
                  <a:pt x="2414016" y="4713731"/>
                </a:cubicBezTo>
                <a:cubicBezTo>
                  <a:pt x="1080770" y="4713731"/>
                  <a:pt x="0" y="3658489"/>
                  <a:pt x="0" y="2356865"/>
                </a:cubicBezTo>
                <a:close/>
                <a:moveTo>
                  <a:pt x="-1675638" y="4985003"/>
                </a:moveTo>
              </a:path>
            </a:pathLst>
          </a:custGeom>
          <a:noFill/>
          <a:ln w="57150" cap="flat" cmpd="sng">
            <a:solidFill>
              <a:srgbClr val="00B0F0">
                <a:alpha val="100000"/>
              </a:srgbClr>
            </a:solidFill>
            <a:custDash>
              <a:ds d="300000" sp="100000"/>
            </a:custDash>
            <a:miter lim="127000"/>
          </a:ln>
        </p:spPr>
        <p:style>
          <a:lnRef idx="2">
            <a:schemeClr val="accent1">
              <a:shade val="50000"/>
            </a:schemeClr>
          </a:lnRef>
          <a:fillRef idx="1">
            <a:schemeClr val="accent1"/>
          </a:fillRef>
          <a:effectRef idx="0">
            <a:schemeClr val="accent1"/>
          </a:effectRef>
          <a:fontRef idx="minor">
            <a:schemeClr val="lt1"/>
          </a:fontRef>
        </p:style>
      </p:sp>
      <p:sp>
        <p:nvSpPr>
          <p:cNvPr id="106" name="Freeform 106"/>
          <p:cNvSpPr/>
          <p:nvPr/>
        </p:nvSpPr>
        <p:spPr>
          <a:xfrm>
            <a:off x="10076688" y="4574"/>
            <a:ext cx="2023872" cy="1458468"/>
          </a:xfrm>
          <a:custGeom>
            <a:avLst/>
            <a:gdLst/>
            <a:ahLst/>
            <a:cxnLst/>
            <a:rect l="0" t="0" r="0" b="0"/>
            <a:pathLst>
              <a:path w="2023872" h="1458468">
                <a:moveTo>
                  <a:pt x="0" y="1458468"/>
                </a:moveTo>
                <a:lnTo>
                  <a:pt x="2023872" y="1458468"/>
                </a:lnTo>
                <a:lnTo>
                  <a:pt x="2023872" y="0"/>
                </a:lnTo>
                <a:lnTo>
                  <a:pt x="0" y="0"/>
                </a:lnTo>
                <a:lnTo>
                  <a:pt x="0" y="1458468"/>
                </a:lnTo>
                <a:close/>
              </a:path>
            </a:pathLst>
          </a:custGeom>
          <a:solidFill>
            <a:srgbClr val="D0CECE">
              <a:alpha val="76077"/>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07" name="Freeform 107"/>
          <p:cNvSpPr/>
          <p:nvPr/>
        </p:nvSpPr>
        <p:spPr>
          <a:xfrm>
            <a:off x="10170415" y="628651"/>
            <a:ext cx="179831" cy="178309"/>
          </a:xfrm>
          <a:custGeom>
            <a:avLst/>
            <a:gdLst/>
            <a:ahLst/>
            <a:cxnLst/>
            <a:rect l="0" t="0" r="0" b="0"/>
            <a:pathLst>
              <a:path w="179831" h="178309">
                <a:moveTo>
                  <a:pt x="0" y="89154"/>
                </a:moveTo>
                <a:cubicBezTo>
                  <a:pt x="0" y="39879"/>
                  <a:pt x="40258" y="0"/>
                  <a:pt x="89916" y="0"/>
                </a:cubicBezTo>
                <a:cubicBezTo>
                  <a:pt x="139572" y="0"/>
                  <a:pt x="179831" y="39879"/>
                  <a:pt x="179831" y="89154"/>
                </a:cubicBezTo>
                <a:cubicBezTo>
                  <a:pt x="179831" y="138430"/>
                  <a:pt x="139572" y="178309"/>
                  <a:pt x="89916" y="178309"/>
                </a:cubicBezTo>
                <a:cubicBezTo>
                  <a:pt x="40258" y="178309"/>
                  <a:pt x="0" y="138430"/>
                  <a:pt x="0" y="89154"/>
                </a:cubicBezTo>
                <a:close/>
                <a:moveTo>
                  <a:pt x="-4030218" y="6229350"/>
                </a:moveTo>
              </a:path>
            </a:pathLst>
          </a:custGeom>
          <a:noFill/>
          <a:ln w="38100" cap="flat" cmpd="sng">
            <a:solidFill>
              <a:srgbClr val="00B0F0">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08" name="Freeform 108"/>
          <p:cNvSpPr/>
          <p:nvPr/>
        </p:nvSpPr>
        <p:spPr>
          <a:xfrm>
            <a:off x="4578097" y="2510029"/>
            <a:ext cx="1836419" cy="1821179"/>
          </a:xfrm>
          <a:custGeom>
            <a:avLst/>
            <a:gdLst/>
            <a:ahLst/>
            <a:cxnLst/>
            <a:rect l="0" t="0" r="0" b="0"/>
            <a:pathLst>
              <a:path w="1836419" h="1821179">
                <a:moveTo>
                  <a:pt x="0" y="910589"/>
                </a:moveTo>
                <a:cubicBezTo>
                  <a:pt x="0" y="407669"/>
                  <a:pt x="411099" y="0"/>
                  <a:pt x="918209" y="0"/>
                </a:cubicBezTo>
                <a:cubicBezTo>
                  <a:pt x="1425320" y="0"/>
                  <a:pt x="1836419" y="407669"/>
                  <a:pt x="1836419" y="910589"/>
                </a:cubicBezTo>
                <a:cubicBezTo>
                  <a:pt x="1836419" y="1413510"/>
                  <a:pt x="1425320" y="1821179"/>
                  <a:pt x="918209" y="1821179"/>
                </a:cubicBezTo>
                <a:cubicBezTo>
                  <a:pt x="411099" y="1821179"/>
                  <a:pt x="0" y="1413510"/>
                  <a:pt x="0" y="910589"/>
                </a:cubicBezTo>
                <a:close/>
                <a:moveTo>
                  <a:pt x="-1140714" y="4347971"/>
                </a:moveTo>
              </a:path>
            </a:pathLst>
          </a:custGeom>
          <a:noFill/>
          <a:ln w="76200" cap="flat" cmpd="sng">
            <a:solidFill>
              <a:srgbClr val="FF0000">
                <a:alpha val="100000"/>
              </a:srgbClr>
            </a:solidFill>
            <a:custDash>
              <a:ds d="300000" sp="100000"/>
            </a:custDash>
            <a:miter lim="127000"/>
          </a:ln>
        </p:spPr>
        <p:style>
          <a:lnRef idx="2">
            <a:schemeClr val="accent1">
              <a:shade val="50000"/>
            </a:schemeClr>
          </a:lnRef>
          <a:fillRef idx="1">
            <a:schemeClr val="accent1"/>
          </a:fillRef>
          <a:effectRef idx="0">
            <a:schemeClr val="accent1"/>
          </a:effectRef>
          <a:fontRef idx="minor">
            <a:schemeClr val="lt1"/>
          </a:fontRef>
        </p:style>
      </p:sp>
      <p:sp>
        <p:nvSpPr>
          <p:cNvPr id="109" name="Freeform 109"/>
          <p:cNvSpPr/>
          <p:nvPr/>
        </p:nvSpPr>
        <p:spPr>
          <a:xfrm>
            <a:off x="4800600" y="2543556"/>
            <a:ext cx="1341120" cy="1165861"/>
          </a:xfrm>
          <a:custGeom>
            <a:avLst/>
            <a:gdLst/>
            <a:ahLst/>
            <a:cxnLst/>
            <a:rect l="0" t="0" r="0" b="0"/>
            <a:pathLst>
              <a:path w="1341120" h="1165861">
                <a:moveTo>
                  <a:pt x="0" y="582930"/>
                </a:moveTo>
                <a:cubicBezTo>
                  <a:pt x="0" y="260985"/>
                  <a:pt x="300228" y="0"/>
                  <a:pt x="670559" y="0"/>
                </a:cubicBezTo>
                <a:cubicBezTo>
                  <a:pt x="1040891" y="0"/>
                  <a:pt x="1341120" y="260985"/>
                  <a:pt x="1341120" y="582930"/>
                </a:cubicBezTo>
                <a:cubicBezTo>
                  <a:pt x="1341120" y="904875"/>
                  <a:pt x="1040891" y="1165861"/>
                  <a:pt x="670559" y="1165861"/>
                </a:cubicBezTo>
                <a:cubicBezTo>
                  <a:pt x="300228" y="1165861"/>
                  <a:pt x="0" y="904875"/>
                  <a:pt x="0" y="582930"/>
                </a:cubicBezTo>
                <a:close/>
                <a:moveTo>
                  <a:pt x="-1069086" y="4314444"/>
                </a:moveTo>
              </a:path>
            </a:pathLst>
          </a:custGeom>
          <a:noFill/>
          <a:ln w="76200" cap="flat" cmpd="sng">
            <a:solidFill>
              <a:srgbClr val="FF0000">
                <a:alpha val="100000"/>
              </a:srgbClr>
            </a:solidFill>
            <a:custDash>
              <a:ds d="300000" sp="100000"/>
            </a:custDash>
            <a:miter lim="127000"/>
          </a:ln>
        </p:spPr>
        <p:style>
          <a:lnRef idx="2">
            <a:schemeClr val="accent1">
              <a:shade val="50000"/>
            </a:schemeClr>
          </a:lnRef>
          <a:fillRef idx="1">
            <a:schemeClr val="accent1"/>
          </a:fillRef>
          <a:effectRef idx="0">
            <a:schemeClr val="accent1"/>
          </a:effectRef>
          <a:fontRef idx="minor">
            <a:schemeClr val="lt1"/>
          </a:fontRef>
        </p:style>
      </p:sp>
      <p:sp>
        <p:nvSpPr>
          <p:cNvPr id="110" name="Freeform 110"/>
          <p:cNvSpPr/>
          <p:nvPr/>
        </p:nvSpPr>
        <p:spPr>
          <a:xfrm>
            <a:off x="5935979" y="3564636"/>
            <a:ext cx="1647444" cy="307848"/>
          </a:xfrm>
          <a:custGeom>
            <a:avLst/>
            <a:gdLst/>
            <a:ahLst/>
            <a:cxnLst/>
            <a:rect l="0" t="0" r="0" b="0"/>
            <a:pathLst>
              <a:path w="1647444" h="307848">
                <a:moveTo>
                  <a:pt x="0" y="307848"/>
                </a:moveTo>
                <a:lnTo>
                  <a:pt x="1647444" y="307848"/>
                </a:lnTo>
                <a:lnTo>
                  <a:pt x="1647444" y="0"/>
                </a:lnTo>
                <a:lnTo>
                  <a:pt x="0" y="0"/>
                </a:lnTo>
                <a:lnTo>
                  <a:pt x="0" y="307848"/>
                </a:lnTo>
                <a:close/>
              </a:path>
            </a:pathLst>
          </a:custGeom>
          <a:solidFill>
            <a:srgbClr val="FFFF00">
              <a:alpha val="58824"/>
            </a:srgbClr>
          </a:solidFill>
          <a:ln w="38100">
            <a:noFill/>
          </a:ln>
        </p:spPr>
        <p:style>
          <a:lnRef idx="2">
            <a:schemeClr val="accent1">
              <a:shade val="50000"/>
            </a:schemeClr>
          </a:lnRef>
          <a:fillRef idx="1">
            <a:schemeClr val="accent1"/>
          </a:fillRef>
          <a:effectRef idx="0">
            <a:schemeClr val="accent1"/>
          </a:effectRef>
          <a:fontRef idx="minor">
            <a:schemeClr val="lt1"/>
          </a:fontRef>
        </p:style>
      </p:sp>
      <p:sp>
        <p:nvSpPr>
          <p:cNvPr id="111" name="Freeform 111"/>
          <p:cNvSpPr/>
          <p:nvPr/>
        </p:nvSpPr>
        <p:spPr>
          <a:xfrm>
            <a:off x="10170415" y="906019"/>
            <a:ext cx="173736" cy="190500"/>
          </a:xfrm>
          <a:custGeom>
            <a:avLst/>
            <a:gdLst/>
            <a:ahLst/>
            <a:cxnLst/>
            <a:rect l="0" t="0" r="0" b="0"/>
            <a:pathLst>
              <a:path w="173736" h="190500">
                <a:moveTo>
                  <a:pt x="0" y="95250"/>
                </a:moveTo>
                <a:cubicBezTo>
                  <a:pt x="0" y="42673"/>
                  <a:pt x="38862" y="0"/>
                  <a:pt x="86867" y="0"/>
                </a:cubicBezTo>
                <a:cubicBezTo>
                  <a:pt x="134874" y="0"/>
                  <a:pt x="173736" y="42673"/>
                  <a:pt x="173736" y="95250"/>
                </a:cubicBezTo>
                <a:cubicBezTo>
                  <a:pt x="173736" y="147829"/>
                  <a:pt x="134874" y="190500"/>
                  <a:pt x="86867" y="190500"/>
                </a:cubicBezTo>
                <a:cubicBezTo>
                  <a:pt x="38862" y="190500"/>
                  <a:pt x="0" y="147829"/>
                  <a:pt x="0" y="95250"/>
                </a:cubicBezTo>
                <a:close/>
                <a:moveTo>
                  <a:pt x="-4313682" y="5951982"/>
                </a:moveTo>
              </a:path>
            </a:pathLst>
          </a:custGeom>
          <a:noFill/>
          <a:ln w="38100" cap="flat" cmpd="sng">
            <a:solidFill>
              <a:srgbClr val="FF0000">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112" name="Freeform 112"/>
          <p:cNvSpPr/>
          <p:nvPr/>
        </p:nvSpPr>
        <p:spPr>
          <a:xfrm>
            <a:off x="4937760" y="733046"/>
            <a:ext cx="1537717" cy="1517903"/>
          </a:xfrm>
          <a:custGeom>
            <a:avLst/>
            <a:gdLst/>
            <a:ahLst/>
            <a:cxnLst/>
            <a:rect l="0" t="0" r="0" b="0"/>
            <a:pathLst>
              <a:path w="1537717" h="1517903">
                <a:moveTo>
                  <a:pt x="0" y="758952"/>
                </a:moveTo>
                <a:cubicBezTo>
                  <a:pt x="0" y="339852"/>
                  <a:pt x="344170" y="0"/>
                  <a:pt x="768858" y="0"/>
                </a:cubicBezTo>
                <a:cubicBezTo>
                  <a:pt x="1193546" y="0"/>
                  <a:pt x="1537717" y="339852"/>
                  <a:pt x="1537717" y="758952"/>
                </a:cubicBezTo>
                <a:cubicBezTo>
                  <a:pt x="1537717" y="1178052"/>
                  <a:pt x="1193546" y="1517903"/>
                  <a:pt x="768858" y="1517903"/>
                </a:cubicBezTo>
                <a:cubicBezTo>
                  <a:pt x="344170" y="1517903"/>
                  <a:pt x="0" y="1178052"/>
                  <a:pt x="0" y="758952"/>
                </a:cubicBezTo>
                <a:close/>
                <a:moveTo>
                  <a:pt x="428244" y="6124955"/>
                </a:moveTo>
              </a:path>
            </a:pathLst>
          </a:custGeom>
          <a:noFill/>
          <a:ln w="76200" cap="flat" cmpd="sng">
            <a:solidFill>
              <a:srgbClr val="000000">
                <a:alpha val="100000"/>
              </a:srgbClr>
            </a:solidFill>
            <a:custDash>
              <a:ds d="300000" sp="100000"/>
            </a:custDash>
            <a:miter lim="127000"/>
          </a:ln>
        </p:spPr>
        <p:style>
          <a:lnRef idx="2">
            <a:schemeClr val="accent1">
              <a:shade val="50000"/>
            </a:schemeClr>
          </a:lnRef>
          <a:fillRef idx="1">
            <a:schemeClr val="accent1"/>
          </a:fillRef>
          <a:effectRef idx="0">
            <a:schemeClr val="accent1"/>
          </a:effectRef>
          <a:fontRef idx="minor">
            <a:schemeClr val="lt1"/>
          </a:fontRef>
        </p:style>
      </p:sp>
      <p:sp>
        <p:nvSpPr>
          <p:cNvPr id="113" name="Freeform 113"/>
          <p:cNvSpPr/>
          <p:nvPr/>
        </p:nvSpPr>
        <p:spPr>
          <a:xfrm>
            <a:off x="4698491" y="437389"/>
            <a:ext cx="577596" cy="368808"/>
          </a:xfrm>
          <a:custGeom>
            <a:avLst/>
            <a:gdLst/>
            <a:ahLst/>
            <a:cxnLst/>
            <a:rect l="0" t="0" r="0" b="0"/>
            <a:pathLst>
              <a:path w="577596" h="368808">
                <a:moveTo>
                  <a:pt x="0" y="368808"/>
                </a:moveTo>
                <a:lnTo>
                  <a:pt x="577596" y="368808"/>
                </a:lnTo>
                <a:lnTo>
                  <a:pt x="577596" y="0"/>
                </a:lnTo>
                <a:lnTo>
                  <a:pt x="0" y="0"/>
                </a:lnTo>
                <a:lnTo>
                  <a:pt x="0" y="368808"/>
                </a:lnTo>
                <a:close/>
              </a:path>
            </a:pathLst>
          </a:custGeom>
          <a:solidFill>
            <a:srgbClr val="FFFF00">
              <a:alpha val="67058"/>
            </a:srgbClr>
          </a:solidFill>
          <a:ln w="38100">
            <a:noFill/>
          </a:ln>
        </p:spPr>
        <p:style>
          <a:lnRef idx="2">
            <a:schemeClr val="accent1">
              <a:shade val="50000"/>
            </a:schemeClr>
          </a:lnRef>
          <a:fillRef idx="1">
            <a:schemeClr val="accent1"/>
          </a:fillRef>
          <a:effectRef idx="0">
            <a:schemeClr val="accent1"/>
          </a:effectRef>
          <a:fontRef idx="minor">
            <a:schemeClr val="lt1"/>
          </a:fontRef>
        </p:style>
      </p:sp>
      <p:sp>
        <p:nvSpPr>
          <p:cNvPr id="114" name="Freeform 114"/>
          <p:cNvSpPr/>
          <p:nvPr/>
        </p:nvSpPr>
        <p:spPr>
          <a:xfrm>
            <a:off x="10176510" y="305563"/>
            <a:ext cx="179833" cy="192024"/>
          </a:xfrm>
          <a:custGeom>
            <a:avLst/>
            <a:gdLst/>
            <a:ahLst/>
            <a:cxnLst/>
            <a:rect l="0" t="0" r="0" b="0"/>
            <a:pathLst>
              <a:path w="179833" h="192024">
                <a:moveTo>
                  <a:pt x="0" y="96012"/>
                </a:moveTo>
                <a:cubicBezTo>
                  <a:pt x="0" y="42927"/>
                  <a:pt x="40259" y="0"/>
                  <a:pt x="89917" y="0"/>
                </a:cubicBezTo>
                <a:cubicBezTo>
                  <a:pt x="139573" y="0"/>
                  <a:pt x="179833" y="42927"/>
                  <a:pt x="179833" y="96012"/>
                </a:cubicBezTo>
                <a:cubicBezTo>
                  <a:pt x="179833" y="149098"/>
                  <a:pt x="139573" y="192024"/>
                  <a:pt x="89917" y="192024"/>
                </a:cubicBezTo>
                <a:cubicBezTo>
                  <a:pt x="40259" y="192024"/>
                  <a:pt x="0" y="149098"/>
                  <a:pt x="0" y="96012"/>
                </a:cubicBezTo>
                <a:close/>
                <a:moveTo>
                  <a:pt x="-3720083" y="6552438"/>
                </a:moveTo>
              </a:path>
            </a:pathLst>
          </a:custGeom>
          <a:noFill/>
          <a:ln w="38100" cap="flat" cmpd="sng">
            <a:solidFill>
              <a:srgbClr val="000000">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pic>
        <p:nvPicPr>
          <p:cNvPr id="115" name="Picture 11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2996831" y="0"/>
            <a:ext cx="4281655" cy="4370848"/>
          </a:xfrm>
          <a:prstGeom prst="rect">
            <a:avLst/>
          </a:prstGeom>
          <a:noFill/>
        </p:spPr>
      </p:pic>
      <p:sp>
        <p:nvSpPr>
          <p:cNvPr id="116" name="Freeform 116"/>
          <p:cNvSpPr/>
          <p:nvPr/>
        </p:nvSpPr>
        <p:spPr>
          <a:xfrm>
            <a:off x="10140695" y="1272541"/>
            <a:ext cx="190500" cy="0"/>
          </a:xfrm>
          <a:custGeom>
            <a:avLst/>
            <a:gdLst/>
            <a:ahLst/>
            <a:cxnLst/>
            <a:rect l="0" t="0" r="0" b="0"/>
            <a:pathLst>
              <a:path w="190500">
                <a:moveTo>
                  <a:pt x="0" y="0"/>
                </a:moveTo>
                <a:lnTo>
                  <a:pt x="190500" y="0"/>
                </a:lnTo>
              </a:path>
            </a:pathLst>
          </a:custGeom>
          <a:noFill/>
          <a:ln w="57150" cap="flat" cmpd="sng">
            <a:solidFill>
              <a:srgbClr val="00FF00">
                <a:alpha val="100000"/>
              </a:srgbClr>
            </a:solidFill>
            <a:custDash>
              <a:ds d="100000" sp="100000"/>
            </a:custDash>
            <a:miter lim="127000"/>
          </a:ln>
        </p:spPr>
        <p:style>
          <a:lnRef idx="2">
            <a:schemeClr val="accent1">
              <a:shade val="50000"/>
            </a:schemeClr>
          </a:lnRef>
          <a:fillRef idx="1">
            <a:schemeClr val="accent1"/>
          </a:fillRef>
          <a:effectRef idx="0">
            <a:schemeClr val="accent1"/>
          </a:effectRef>
          <a:fontRef idx="minor">
            <a:schemeClr val="lt1"/>
          </a:fontRef>
        </p:style>
      </p:sp>
      <p:sp>
        <p:nvSpPr>
          <p:cNvPr id="117" name="Freeform 117"/>
          <p:cNvSpPr/>
          <p:nvPr/>
        </p:nvSpPr>
        <p:spPr>
          <a:xfrm>
            <a:off x="2500883" y="3534157"/>
            <a:ext cx="780288" cy="368808"/>
          </a:xfrm>
          <a:custGeom>
            <a:avLst/>
            <a:gdLst/>
            <a:ahLst/>
            <a:cxnLst/>
            <a:rect l="0" t="0" r="0" b="0"/>
            <a:pathLst>
              <a:path w="780288" h="368808">
                <a:moveTo>
                  <a:pt x="0" y="368808"/>
                </a:moveTo>
                <a:lnTo>
                  <a:pt x="780288" y="368808"/>
                </a:lnTo>
                <a:lnTo>
                  <a:pt x="780288" y="0"/>
                </a:lnTo>
                <a:lnTo>
                  <a:pt x="0" y="0"/>
                </a:lnTo>
                <a:lnTo>
                  <a:pt x="0" y="368808"/>
                </a:lnTo>
                <a:close/>
              </a:path>
            </a:pathLst>
          </a:custGeom>
          <a:solidFill>
            <a:srgbClr val="FFFF00">
              <a:alpha val="67058"/>
            </a:srgbClr>
          </a:solidFill>
          <a:ln w="38100">
            <a:noFill/>
          </a:ln>
        </p:spPr>
        <p:style>
          <a:lnRef idx="2">
            <a:schemeClr val="accent1">
              <a:shade val="50000"/>
            </a:schemeClr>
          </a:lnRef>
          <a:fillRef idx="1">
            <a:schemeClr val="accent1"/>
          </a:fillRef>
          <a:effectRef idx="0">
            <a:schemeClr val="accent1"/>
          </a:effectRef>
          <a:fontRef idx="minor">
            <a:schemeClr val="lt1"/>
          </a:fontRef>
        </p:style>
      </p:sp>
      <p:sp>
        <p:nvSpPr>
          <p:cNvPr id="118" name="Freeform 118"/>
          <p:cNvSpPr/>
          <p:nvPr/>
        </p:nvSpPr>
        <p:spPr>
          <a:xfrm>
            <a:off x="7781543" y="2071116"/>
            <a:ext cx="597408" cy="368808"/>
          </a:xfrm>
          <a:custGeom>
            <a:avLst/>
            <a:gdLst/>
            <a:ahLst/>
            <a:cxnLst/>
            <a:rect l="0" t="0" r="0" b="0"/>
            <a:pathLst>
              <a:path w="597408" h="368808">
                <a:moveTo>
                  <a:pt x="0" y="368808"/>
                </a:moveTo>
                <a:lnTo>
                  <a:pt x="597408" y="368808"/>
                </a:lnTo>
                <a:lnTo>
                  <a:pt x="597408" y="0"/>
                </a:lnTo>
                <a:lnTo>
                  <a:pt x="0" y="0"/>
                </a:lnTo>
                <a:lnTo>
                  <a:pt x="0" y="368808"/>
                </a:lnTo>
                <a:close/>
              </a:path>
            </a:pathLst>
          </a:custGeom>
          <a:solidFill>
            <a:srgbClr val="FFFF00">
              <a:alpha val="67058"/>
            </a:srgbClr>
          </a:solidFill>
          <a:ln w="38100">
            <a:noFill/>
          </a:ln>
        </p:spPr>
        <p:style>
          <a:lnRef idx="2">
            <a:schemeClr val="accent1">
              <a:shade val="50000"/>
            </a:schemeClr>
          </a:lnRef>
          <a:fillRef idx="1">
            <a:schemeClr val="accent1"/>
          </a:fillRef>
          <a:effectRef idx="0">
            <a:schemeClr val="accent1"/>
          </a:effectRef>
          <a:fontRef idx="minor">
            <a:schemeClr val="lt1"/>
          </a:fontRef>
        </p:style>
      </p:sp>
      <p:sp>
        <p:nvSpPr>
          <p:cNvPr id="119" name="Freeform 119"/>
          <p:cNvSpPr/>
          <p:nvPr/>
        </p:nvSpPr>
        <p:spPr>
          <a:xfrm>
            <a:off x="5230367" y="4366260"/>
            <a:ext cx="1994916" cy="307848"/>
          </a:xfrm>
          <a:custGeom>
            <a:avLst/>
            <a:gdLst/>
            <a:ahLst/>
            <a:cxnLst/>
            <a:rect l="0" t="0" r="0" b="0"/>
            <a:pathLst>
              <a:path w="1994916" h="307848">
                <a:moveTo>
                  <a:pt x="0" y="307848"/>
                </a:moveTo>
                <a:lnTo>
                  <a:pt x="1994916" y="307848"/>
                </a:lnTo>
                <a:lnTo>
                  <a:pt x="1994916" y="0"/>
                </a:lnTo>
                <a:lnTo>
                  <a:pt x="0" y="0"/>
                </a:lnTo>
                <a:lnTo>
                  <a:pt x="0" y="307848"/>
                </a:lnTo>
                <a:close/>
              </a:path>
            </a:pathLst>
          </a:custGeom>
          <a:solidFill>
            <a:srgbClr val="FFFF00">
              <a:alpha val="58824"/>
            </a:srgbClr>
          </a:solidFill>
          <a:ln w="38100">
            <a:noFill/>
          </a:ln>
        </p:spPr>
        <p:style>
          <a:lnRef idx="2">
            <a:schemeClr val="accent1">
              <a:shade val="50000"/>
            </a:schemeClr>
          </a:lnRef>
          <a:fillRef idx="1">
            <a:schemeClr val="accent1"/>
          </a:fillRef>
          <a:effectRef idx="0">
            <a:schemeClr val="accent1"/>
          </a:effectRef>
          <a:fontRef idx="minor">
            <a:schemeClr val="lt1"/>
          </a:fontRef>
        </p:style>
      </p:sp>
      <p:sp>
        <p:nvSpPr>
          <p:cNvPr id="120" name="Rectangle 120"/>
          <p:cNvSpPr/>
          <p:nvPr/>
        </p:nvSpPr>
        <p:spPr>
          <a:xfrm>
            <a:off x="10130664" y="-19049"/>
            <a:ext cx="760849" cy="276999"/>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Bold"/>
                <a:ea typeface="+mn-ea"/>
                <a:cs typeface="+mn-cs"/>
              </a:rPr>
              <a:t>L</a:t>
            </a:r>
            <a:r>
              <a:rPr kumimoji="0" lang="en-US" sz="1800" b="1" i="0" u="none" strike="noStrike" kern="1200" cap="none" spc="-28" normalizeH="0" baseline="0" noProof="0" dirty="0">
                <a:ln>
                  <a:noFill/>
                </a:ln>
                <a:solidFill>
                  <a:srgbClr val="000000"/>
                </a:solidFill>
                <a:effectLst/>
                <a:uLnTx/>
                <a:uFillTx/>
                <a:latin typeface="Calibri-Bold"/>
                <a:ea typeface="+mn-ea"/>
                <a:cs typeface="+mn-cs"/>
              </a:rPr>
              <a:t>E</a:t>
            </a:r>
            <a:r>
              <a:rPr kumimoji="0" lang="en-US" sz="1800" b="1" i="0" u="none" strike="noStrike" kern="1200" cap="none" spc="0" normalizeH="0" baseline="0" noProof="0" dirty="0">
                <a:ln>
                  <a:noFill/>
                </a:ln>
                <a:solidFill>
                  <a:srgbClr val="000000"/>
                </a:solidFill>
                <a:effectLst/>
                <a:uLnTx/>
                <a:uFillTx/>
                <a:latin typeface="Calibri-Bold"/>
                <a:ea typeface="+mn-ea"/>
                <a:cs typeface="+mn-cs"/>
              </a:rPr>
              <a:t>GEND</a:t>
            </a:r>
          </a:p>
        </p:txBody>
      </p:sp>
      <p:sp>
        <p:nvSpPr>
          <p:cNvPr id="122" name="Rectangle 122"/>
          <p:cNvSpPr/>
          <p:nvPr/>
        </p:nvSpPr>
        <p:spPr>
          <a:xfrm>
            <a:off x="10434194" y="574422"/>
            <a:ext cx="349198" cy="276999"/>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1" normalizeH="0" baseline="0" noProof="0" dirty="0">
                <a:ln>
                  <a:noFill/>
                </a:ln>
                <a:solidFill>
                  <a:srgbClr val="000000"/>
                </a:solidFill>
                <a:effectLst/>
                <a:uLnTx/>
                <a:uFillTx/>
                <a:latin typeface="Calibri"/>
                <a:ea typeface="+mn-ea"/>
                <a:cs typeface="+mn-cs"/>
              </a:rPr>
              <a:t>F</a:t>
            </a:r>
            <a:r>
              <a:rPr kumimoji="0" lang="en-US" sz="1800" b="0" i="0" u="none" strike="noStrike" kern="1200" cap="none" spc="0" normalizeH="0" baseline="0" noProof="0" dirty="0">
                <a:ln>
                  <a:noFill/>
                </a:ln>
                <a:solidFill>
                  <a:srgbClr val="000000"/>
                </a:solidFill>
                <a:effectLst/>
                <a:uLnTx/>
                <a:uFillTx/>
                <a:latin typeface="Calibri"/>
                <a:ea typeface="+mn-ea"/>
                <a:cs typeface="+mn-cs"/>
              </a:rPr>
              <a:t>CC</a:t>
            </a:r>
          </a:p>
        </p:txBody>
      </p:sp>
      <p:sp>
        <p:nvSpPr>
          <p:cNvPr id="124" name="Rectangle 124"/>
          <p:cNvSpPr/>
          <p:nvPr/>
        </p:nvSpPr>
        <p:spPr>
          <a:xfrm>
            <a:off x="6027674" y="3608060"/>
            <a:ext cx="1391663" cy="216534"/>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7" b="1" i="0" u="none" strike="noStrike" kern="1200" cap="none" spc="0" normalizeH="0" baseline="0" noProof="0" dirty="0">
                <a:ln>
                  <a:noFill/>
                </a:ln>
                <a:solidFill>
                  <a:srgbClr val="000000"/>
                </a:solidFill>
                <a:effectLst/>
                <a:uLnTx/>
                <a:uFillTx/>
                <a:latin typeface="Calibri-Bold"/>
                <a:ea typeface="+mn-ea"/>
                <a:cs typeface="+mn-cs"/>
              </a:rPr>
              <a:t>Muon</a:t>
            </a:r>
            <a:r>
              <a:rPr kumimoji="0" lang="en-US" sz="1407" b="1" i="0" u="none" strike="noStrike" kern="1200" cap="none" spc="-17" normalizeH="0" baseline="0" noProof="0" dirty="0">
                <a:ln>
                  <a:noFill/>
                </a:ln>
                <a:solidFill>
                  <a:srgbClr val="000000"/>
                </a:solidFill>
                <a:effectLst/>
                <a:uLnTx/>
                <a:uFillTx/>
                <a:latin typeface="Calibri-Bold"/>
                <a:ea typeface="+mn-ea"/>
                <a:cs typeface="+mn-cs"/>
              </a:rPr>
              <a:t> </a:t>
            </a:r>
            <a:r>
              <a:rPr kumimoji="0" lang="en-US" sz="1407" b="1" i="0" u="none" strike="noStrike" kern="1200" cap="none" spc="0" normalizeH="0" baseline="0" noProof="0" dirty="0">
                <a:ln>
                  <a:noFill/>
                </a:ln>
                <a:solidFill>
                  <a:srgbClr val="000000"/>
                </a:solidFill>
                <a:effectLst/>
                <a:uLnTx/>
                <a:uFillTx/>
                <a:latin typeface="Calibri-Bold"/>
                <a:ea typeface="+mn-ea"/>
                <a:cs typeface="+mn-cs"/>
              </a:rPr>
              <a:t>Collider</a:t>
            </a:r>
            <a:r>
              <a:rPr kumimoji="0" lang="en-US" sz="1407" b="1" i="0" u="none" strike="noStrike" kern="1200" cap="none" spc="-31" normalizeH="0" baseline="0" noProof="0" dirty="0">
                <a:ln>
                  <a:noFill/>
                </a:ln>
                <a:solidFill>
                  <a:srgbClr val="000000"/>
                </a:solidFill>
                <a:effectLst/>
                <a:uLnTx/>
                <a:uFillTx/>
                <a:latin typeface="Calibri-Bold"/>
                <a:ea typeface="+mn-ea"/>
                <a:cs typeface="+mn-cs"/>
              </a:rPr>
              <a:t> </a:t>
            </a:r>
            <a:r>
              <a:rPr kumimoji="0" lang="en-US" sz="1407" b="1" i="0" u="none" strike="noStrike" kern="1200" cap="none" spc="0" normalizeH="0" baseline="0" noProof="0" dirty="0">
                <a:ln>
                  <a:noFill/>
                </a:ln>
                <a:solidFill>
                  <a:srgbClr val="000000"/>
                </a:solidFill>
                <a:effectLst/>
                <a:uLnTx/>
                <a:uFillTx/>
                <a:latin typeface="Calibri-Bold"/>
                <a:ea typeface="+mn-ea"/>
                <a:cs typeface="+mn-cs"/>
              </a:rPr>
              <a:t>ring</a:t>
            </a:r>
          </a:p>
        </p:txBody>
      </p:sp>
      <p:sp>
        <p:nvSpPr>
          <p:cNvPr id="125" name="Rectangle 125"/>
          <p:cNvSpPr/>
          <p:nvPr/>
        </p:nvSpPr>
        <p:spPr>
          <a:xfrm>
            <a:off x="10423525" y="855093"/>
            <a:ext cx="1336904" cy="276999"/>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Muon Collider</a:t>
            </a:r>
          </a:p>
        </p:txBody>
      </p:sp>
      <p:sp>
        <p:nvSpPr>
          <p:cNvPr id="126" name="Rectangle 126"/>
          <p:cNvSpPr/>
          <p:nvPr/>
        </p:nvSpPr>
        <p:spPr>
          <a:xfrm>
            <a:off x="4791204" y="479046"/>
            <a:ext cx="365485" cy="276999"/>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Bold"/>
                <a:ea typeface="+mn-ea"/>
                <a:cs typeface="+mn-cs"/>
              </a:rPr>
              <a:t>LHC</a:t>
            </a:r>
          </a:p>
        </p:txBody>
      </p:sp>
      <p:sp>
        <p:nvSpPr>
          <p:cNvPr id="127" name="Rectangle 127"/>
          <p:cNvSpPr/>
          <p:nvPr/>
        </p:nvSpPr>
        <p:spPr>
          <a:xfrm>
            <a:off x="10418319" y="264161"/>
            <a:ext cx="1637949" cy="276999"/>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CERN Exi</a:t>
            </a:r>
            <a:r>
              <a:rPr kumimoji="0" lang="en-US" sz="1800" b="0" i="0" u="none" strike="noStrike" kern="1200" cap="none" spc="-20" normalizeH="0" baseline="0" noProof="0" dirty="0">
                <a:ln>
                  <a:noFill/>
                </a:ln>
                <a:solidFill>
                  <a:srgbClr val="000000"/>
                </a:solidFill>
                <a:effectLst/>
                <a:uLnTx/>
                <a:uFillTx/>
                <a:latin typeface="Calibri"/>
                <a:ea typeface="+mn-ea"/>
                <a:cs typeface="+mn-cs"/>
              </a:rPr>
              <a:t>s</a:t>
            </a:r>
            <a:r>
              <a:rPr kumimoji="0" lang="en-US" sz="1800" b="0" i="0" u="none" strike="noStrike" kern="1200" cap="none" spc="0" normalizeH="0" baseline="0" noProof="0" dirty="0">
                <a:ln>
                  <a:noFill/>
                </a:ln>
                <a:solidFill>
                  <a:srgbClr val="000000"/>
                </a:solidFill>
                <a:effectLst/>
                <a:uLnTx/>
                <a:uFillTx/>
                <a:latin typeface="Calibri"/>
                <a:ea typeface="+mn-ea"/>
                <a:cs typeface="+mn-cs"/>
              </a:rPr>
              <a:t>tingLHC</a:t>
            </a:r>
          </a:p>
        </p:txBody>
      </p:sp>
      <p:sp>
        <p:nvSpPr>
          <p:cNvPr id="128" name="Rectangle 128"/>
          <p:cNvSpPr/>
          <p:nvPr/>
        </p:nvSpPr>
        <p:spPr>
          <a:xfrm>
            <a:off x="10434193" y="1143473"/>
            <a:ext cx="402354" cy="277448"/>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3" b="0" i="0" u="none" strike="noStrike" kern="1200" cap="none" spc="0" normalizeH="0" baseline="0" noProof="0" dirty="0">
                <a:ln>
                  <a:noFill/>
                </a:ln>
                <a:solidFill>
                  <a:srgbClr val="000000"/>
                </a:solidFill>
                <a:effectLst/>
                <a:uLnTx/>
                <a:uFillTx/>
                <a:latin typeface="Calibri"/>
                <a:ea typeface="+mn-ea"/>
                <a:cs typeface="+mn-cs"/>
              </a:rPr>
              <a:t>CLIC</a:t>
            </a:r>
          </a:p>
        </p:txBody>
      </p:sp>
      <p:sp>
        <p:nvSpPr>
          <p:cNvPr id="129" name="Rectangle 129"/>
          <p:cNvSpPr/>
          <p:nvPr/>
        </p:nvSpPr>
        <p:spPr>
          <a:xfrm>
            <a:off x="2592959" y="3576665"/>
            <a:ext cx="402354" cy="277448"/>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3" b="1" i="0" u="none" strike="noStrike" kern="1200" cap="none" spc="0" normalizeH="0" baseline="0" noProof="0" dirty="0">
                <a:ln>
                  <a:noFill/>
                </a:ln>
                <a:solidFill>
                  <a:srgbClr val="000000"/>
                </a:solidFill>
                <a:effectLst/>
                <a:uLnTx/>
                <a:uFillTx/>
                <a:latin typeface="Calibri-Bold"/>
                <a:ea typeface="+mn-ea"/>
                <a:cs typeface="+mn-cs"/>
              </a:rPr>
              <a:t>CLIC</a:t>
            </a:r>
          </a:p>
        </p:txBody>
      </p:sp>
      <p:sp>
        <p:nvSpPr>
          <p:cNvPr id="130" name="Rectangle 130"/>
          <p:cNvSpPr/>
          <p:nvPr/>
        </p:nvSpPr>
        <p:spPr>
          <a:xfrm>
            <a:off x="7874509" y="2113662"/>
            <a:ext cx="346377" cy="276999"/>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1" normalizeH="0" baseline="0" noProof="0" dirty="0">
                <a:ln>
                  <a:noFill/>
                </a:ln>
                <a:solidFill>
                  <a:srgbClr val="000000"/>
                </a:solidFill>
                <a:effectLst/>
                <a:uLnTx/>
                <a:uFillTx/>
                <a:latin typeface="Calibri-Bold"/>
                <a:ea typeface="+mn-ea"/>
                <a:cs typeface="+mn-cs"/>
              </a:rPr>
              <a:t>F</a:t>
            </a:r>
            <a:r>
              <a:rPr kumimoji="0" lang="en-US" sz="1800" b="1" i="0" u="none" strike="noStrike" kern="1200" cap="none" spc="0" normalizeH="0" baseline="0" noProof="0" dirty="0">
                <a:ln>
                  <a:noFill/>
                </a:ln>
                <a:solidFill>
                  <a:srgbClr val="000000"/>
                </a:solidFill>
                <a:effectLst/>
                <a:uLnTx/>
                <a:uFillTx/>
                <a:latin typeface="Calibri-Bold"/>
                <a:ea typeface="+mn-ea"/>
                <a:cs typeface="+mn-cs"/>
              </a:rPr>
              <a:t>CC</a:t>
            </a:r>
          </a:p>
        </p:txBody>
      </p:sp>
      <p:sp>
        <p:nvSpPr>
          <p:cNvPr id="131" name="Rectangle 131"/>
          <p:cNvSpPr/>
          <p:nvPr/>
        </p:nvSpPr>
        <p:spPr>
          <a:xfrm>
            <a:off x="5323079" y="4409594"/>
            <a:ext cx="1738361" cy="215893"/>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3" b="1" i="0" u="none" strike="noStrike" kern="1200" cap="none" spc="0" normalizeH="0" baseline="0" noProof="0" dirty="0">
                <a:ln>
                  <a:noFill/>
                </a:ln>
                <a:solidFill>
                  <a:srgbClr val="000000"/>
                </a:solidFill>
                <a:effectLst/>
                <a:uLnTx/>
                <a:uFillTx/>
                <a:latin typeface="Calibri-Bold"/>
                <a:ea typeface="+mn-ea"/>
                <a:cs typeface="+mn-cs"/>
              </a:rPr>
              <a:t>Muon</a:t>
            </a:r>
            <a:r>
              <a:rPr kumimoji="0" lang="en-US" sz="1403" b="1" i="0" u="none" strike="noStrike" kern="1200" cap="none" spc="-16" normalizeH="0" baseline="0" noProof="0" dirty="0">
                <a:ln>
                  <a:noFill/>
                </a:ln>
                <a:solidFill>
                  <a:srgbClr val="000000"/>
                </a:solidFill>
                <a:effectLst/>
                <a:uLnTx/>
                <a:uFillTx/>
                <a:latin typeface="Calibri-Bold"/>
                <a:ea typeface="+mn-ea"/>
                <a:cs typeface="+mn-cs"/>
              </a:rPr>
              <a:t> </a:t>
            </a:r>
            <a:r>
              <a:rPr kumimoji="0" lang="en-US" sz="1403" b="1" i="0" u="none" strike="noStrike" kern="1200" cap="none" spc="0" normalizeH="0" baseline="0" noProof="0" dirty="0">
                <a:ln>
                  <a:noFill/>
                </a:ln>
                <a:solidFill>
                  <a:srgbClr val="000000"/>
                </a:solidFill>
                <a:effectLst/>
                <a:uLnTx/>
                <a:uFillTx/>
                <a:latin typeface="Calibri-Bold"/>
                <a:ea typeface="+mn-ea"/>
                <a:cs typeface="+mn-cs"/>
              </a:rPr>
              <a:t>Accele</a:t>
            </a:r>
            <a:r>
              <a:rPr kumimoji="0" lang="en-US" sz="1403" b="1" i="0" u="none" strike="noStrike" kern="1200" cap="none" spc="-31" normalizeH="0" baseline="0" noProof="0" dirty="0">
                <a:ln>
                  <a:noFill/>
                </a:ln>
                <a:solidFill>
                  <a:srgbClr val="000000"/>
                </a:solidFill>
                <a:effectLst/>
                <a:uLnTx/>
                <a:uFillTx/>
                <a:latin typeface="Calibri-Bold"/>
                <a:ea typeface="+mn-ea"/>
                <a:cs typeface="+mn-cs"/>
              </a:rPr>
              <a:t>r</a:t>
            </a:r>
            <a:r>
              <a:rPr kumimoji="0" lang="en-US" sz="1403" b="1" i="0" u="none" strike="noStrike" kern="1200" cap="none" spc="0" normalizeH="0" baseline="0" noProof="0" dirty="0">
                <a:ln>
                  <a:noFill/>
                </a:ln>
                <a:solidFill>
                  <a:srgbClr val="000000"/>
                </a:solidFill>
                <a:effectLst/>
                <a:uLnTx/>
                <a:uFillTx/>
                <a:latin typeface="Calibri-Bold"/>
                <a:ea typeface="+mn-ea"/>
                <a:cs typeface="+mn-cs"/>
              </a:rPr>
              <a:t>ation</a:t>
            </a:r>
            <a:r>
              <a:rPr kumimoji="0" lang="en-US" sz="1403" b="1" i="0" u="none" strike="noStrike" kern="1200" cap="none" spc="-41" normalizeH="0" baseline="0" noProof="0" dirty="0">
                <a:ln>
                  <a:noFill/>
                </a:ln>
                <a:solidFill>
                  <a:srgbClr val="000000"/>
                </a:solidFill>
                <a:effectLst/>
                <a:uLnTx/>
                <a:uFillTx/>
                <a:latin typeface="Calibri-Bold"/>
                <a:ea typeface="+mn-ea"/>
                <a:cs typeface="+mn-cs"/>
              </a:rPr>
              <a:t> </a:t>
            </a:r>
            <a:r>
              <a:rPr kumimoji="0" lang="en-US" sz="1403" b="1" i="0" u="none" strike="noStrike" kern="1200" cap="none" spc="0" normalizeH="0" baseline="0" noProof="0" dirty="0">
                <a:ln>
                  <a:noFill/>
                </a:ln>
                <a:solidFill>
                  <a:srgbClr val="000000"/>
                </a:solidFill>
                <a:effectLst/>
                <a:uLnTx/>
                <a:uFillTx/>
                <a:latin typeface="Calibri-Bold"/>
                <a:ea typeface="+mn-ea"/>
                <a:cs typeface="+mn-cs"/>
              </a:rPr>
              <a:t>ring</a:t>
            </a:r>
          </a:p>
        </p:txBody>
      </p:sp>
      <p:sp>
        <p:nvSpPr>
          <p:cNvPr id="2" name="Title 1">
            <a:extLst>
              <a:ext uri="{FF2B5EF4-FFF2-40B4-BE49-F238E27FC236}">
                <a16:creationId xmlns:a16="http://schemas.microsoft.com/office/drawing/2014/main" id="{FAEB42BD-731B-8E20-F766-9A4DB5D70F9E}"/>
              </a:ext>
            </a:extLst>
          </p:cNvPr>
          <p:cNvSpPr txBox="1">
            <a:spLocks/>
          </p:cNvSpPr>
          <p:nvPr/>
        </p:nvSpPr>
        <p:spPr>
          <a:xfrm>
            <a:off x="407988" y="373593"/>
            <a:ext cx="11376025" cy="1065742"/>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fr-FR" dirty="0">
                <a:solidFill>
                  <a:schemeClr val="bg1"/>
                </a:solidFill>
              </a:rPr>
              <a:t>Préparer l’avenir</a:t>
            </a:r>
          </a:p>
        </p:txBody>
      </p:sp>
      <p:sp>
        <p:nvSpPr>
          <p:cNvPr id="4" name="Content Placeholder 3">
            <a:extLst>
              <a:ext uri="{FF2B5EF4-FFF2-40B4-BE49-F238E27FC236}">
                <a16:creationId xmlns:a16="http://schemas.microsoft.com/office/drawing/2014/main" id="{8F819E1F-C45B-F5AC-E886-EC2F85AB4268}"/>
              </a:ext>
            </a:extLst>
          </p:cNvPr>
          <p:cNvSpPr>
            <a:spLocks noGrp="1"/>
          </p:cNvSpPr>
          <p:nvPr>
            <p:ph idx="1"/>
          </p:nvPr>
        </p:nvSpPr>
        <p:spPr/>
        <p:txBody>
          <a:bodyPr/>
          <a:lstStyle/>
          <a:p>
            <a:endParaRPr lang="fr-FR"/>
          </a:p>
        </p:txBody>
      </p:sp>
      <p:sp>
        <p:nvSpPr>
          <p:cNvPr id="3" name="Date Placeholder 2">
            <a:extLst>
              <a:ext uri="{FF2B5EF4-FFF2-40B4-BE49-F238E27FC236}">
                <a16:creationId xmlns:a16="http://schemas.microsoft.com/office/drawing/2014/main" id="{08A03EDF-EF90-391A-F39A-A2BE598E85C9}"/>
              </a:ext>
            </a:extLst>
          </p:cNvPr>
          <p:cNvSpPr>
            <a:spLocks noGrp="1"/>
          </p:cNvSpPr>
          <p:nvPr>
            <p:ph type="dt" sz="half" idx="10"/>
          </p:nvPr>
        </p:nvSpPr>
        <p:spPr/>
        <p:txBody>
          <a:bodyPr/>
          <a:lstStyle/>
          <a:p>
            <a:r>
              <a:rPr lang="en-US"/>
              <a:t>Paris, 5 juillet 2023</a:t>
            </a:r>
            <a:endParaRPr lang="en-US" dirty="0"/>
          </a:p>
        </p:txBody>
      </p:sp>
      <p:sp>
        <p:nvSpPr>
          <p:cNvPr id="5" name="Footer Placeholder 4">
            <a:extLst>
              <a:ext uri="{FF2B5EF4-FFF2-40B4-BE49-F238E27FC236}">
                <a16:creationId xmlns:a16="http://schemas.microsoft.com/office/drawing/2014/main" id="{ED6BD09C-C001-67D6-0EFB-8F6667AAD5BF}"/>
              </a:ext>
            </a:extLst>
          </p:cNvPr>
          <p:cNvSpPr>
            <a:spLocks noGrp="1"/>
          </p:cNvSpPr>
          <p:nvPr>
            <p:ph type="ftr" sz="quarter" idx="11"/>
          </p:nvPr>
        </p:nvSpPr>
        <p:spPr/>
        <p:txBody>
          <a:bodyPr/>
          <a:lstStyle/>
          <a:p>
            <a:r>
              <a:rPr lang="fr-FR"/>
              <a:t>Congrès Général de la Société Française de Physique (150 ans)          Malika Meddahi</a:t>
            </a:r>
            <a:endParaRPr lang="en-US" dirty="0"/>
          </a:p>
        </p:txBody>
      </p:sp>
      <p:sp>
        <p:nvSpPr>
          <p:cNvPr id="6" name="Slide Number Placeholder 5">
            <a:extLst>
              <a:ext uri="{FF2B5EF4-FFF2-40B4-BE49-F238E27FC236}">
                <a16:creationId xmlns:a16="http://schemas.microsoft.com/office/drawing/2014/main" id="{3DE10582-7D86-B830-E5AC-E7C4934BAE57}"/>
              </a:ext>
            </a:extLst>
          </p:cNvPr>
          <p:cNvSpPr>
            <a:spLocks noGrp="1"/>
          </p:cNvSpPr>
          <p:nvPr>
            <p:ph type="sldNum" sz="quarter" idx="12"/>
          </p:nvPr>
        </p:nvSpPr>
        <p:spPr/>
        <p:txBody>
          <a:bodyPr/>
          <a:lstStyle/>
          <a:p>
            <a:fld id="{36B5EA5A-BC32-A742-B11B-8E7414D5B535}" type="slidenum">
              <a:rPr lang="en-US" smtClean="0"/>
              <a:pPr/>
              <a:t>13</a:t>
            </a:fld>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154E02FA-536E-6087-EFBF-BCC732B644F8}"/>
              </a:ext>
            </a:extLst>
          </p:cNvPr>
          <p:cNvSpPr>
            <a:spLocks noGrp="1"/>
          </p:cNvSpPr>
          <p:nvPr>
            <p:ph idx="1"/>
          </p:nvPr>
        </p:nvSpPr>
        <p:spPr/>
        <p:txBody>
          <a:bodyPr/>
          <a:lstStyle/>
          <a:p>
            <a:endParaRPr lang="fr-FR"/>
          </a:p>
        </p:txBody>
      </p:sp>
      <p:sp>
        <p:nvSpPr>
          <p:cNvPr id="5" name="Title 4">
            <a:extLst>
              <a:ext uri="{FF2B5EF4-FFF2-40B4-BE49-F238E27FC236}">
                <a16:creationId xmlns:a16="http://schemas.microsoft.com/office/drawing/2014/main" id="{9903C020-002C-E3F1-539C-C5C44A561D0C}"/>
              </a:ext>
            </a:extLst>
          </p:cNvPr>
          <p:cNvSpPr>
            <a:spLocks noGrp="1"/>
          </p:cNvSpPr>
          <p:nvPr>
            <p:ph type="title"/>
          </p:nvPr>
        </p:nvSpPr>
        <p:spPr/>
        <p:txBody>
          <a:bodyPr/>
          <a:lstStyle/>
          <a:p>
            <a:r>
              <a:rPr lang="fr-FR" dirty="0"/>
              <a:t>Préparer l’avenir: le rôle d’un projet phare</a:t>
            </a:r>
          </a:p>
        </p:txBody>
      </p:sp>
      <p:sp>
        <p:nvSpPr>
          <p:cNvPr id="3" name="Date Placeholder 2">
            <a:extLst>
              <a:ext uri="{FF2B5EF4-FFF2-40B4-BE49-F238E27FC236}">
                <a16:creationId xmlns:a16="http://schemas.microsoft.com/office/drawing/2014/main" id="{8F15C705-5887-1A9B-58EB-C9C717D2D82C}"/>
              </a:ext>
            </a:extLst>
          </p:cNvPr>
          <p:cNvSpPr>
            <a:spLocks noGrp="1"/>
          </p:cNvSpPr>
          <p:nvPr>
            <p:ph type="dt" sz="half" idx="10"/>
          </p:nvPr>
        </p:nvSpPr>
        <p:spPr/>
        <p:txBody>
          <a:bodyPr/>
          <a:lstStyle/>
          <a:p>
            <a:r>
              <a:rPr lang="en-US"/>
              <a:t>Paris, 5 juillet 2023</a:t>
            </a:r>
            <a:endParaRPr lang="en-US" dirty="0"/>
          </a:p>
        </p:txBody>
      </p:sp>
      <p:sp>
        <p:nvSpPr>
          <p:cNvPr id="15" name="Footer Placeholder 14">
            <a:extLst>
              <a:ext uri="{FF2B5EF4-FFF2-40B4-BE49-F238E27FC236}">
                <a16:creationId xmlns:a16="http://schemas.microsoft.com/office/drawing/2014/main" id="{BD505219-581C-15EA-8075-A4FA9ECD74B7}"/>
              </a:ext>
            </a:extLst>
          </p:cNvPr>
          <p:cNvSpPr>
            <a:spLocks noGrp="1"/>
          </p:cNvSpPr>
          <p:nvPr>
            <p:ph type="ftr" sz="quarter" idx="11"/>
          </p:nvPr>
        </p:nvSpPr>
        <p:spPr/>
        <p:txBody>
          <a:bodyPr/>
          <a:lstStyle/>
          <a:p>
            <a:r>
              <a:rPr lang="fr-FR"/>
              <a:t>Congrès Général de la Société Française de Physique (150 ans)          Malika Meddahi</a:t>
            </a:r>
            <a:endParaRPr lang="en-US" dirty="0"/>
          </a:p>
        </p:txBody>
      </p:sp>
      <p:sp>
        <p:nvSpPr>
          <p:cNvPr id="7" name="Slide Number Placeholder 6">
            <a:extLst>
              <a:ext uri="{FF2B5EF4-FFF2-40B4-BE49-F238E27FC236}">
                <a16:creationId xmlns:a16="http://schemas.microsoft.com/office/drawing/2014/main" id="{E91ED399-3EED-E042-896C-AC661E6EA6EE}"/>
              </a:ext>
            </a:extLst>
          </p:cNvPr>
          <p:cNvSpPr>
            <a:spLocks noGrp="1"/>
          </p:cNvSpPr>
          <p:nvPr>
            <p:ph type="sldNum" sz="quarter" idx="12"/>
          </p:nvPr>
        </p:nvSpPr>
        <p:spPr/>
        <p:txBody>
          <a:bodyPr/>
          <a:lstStyle/>
          <a:p>
            <a:pPr algn="r" rtl="0"/>
            <a:fld id="{1787A23F-BAF2-40F7-981E-A4E481A32A38}" type="slidenum">
              <a:rPr/>
              <a:t>14</a:t>
            </a:fld>
            <a:endParaRPr lang="fr"/>
          </a:p>
        </p:txBody>
      </p:sp>
      <p:sp>
        <p:nvSpPr>
          <p:cNvPr id="4" name="TextBox 9">
            <a:extLst>
              <a:ext uri="{FF2B5EF4-FFF2-40B4-BE49-F238E27FC236}">
                <a16:creationId xmlns:a16="http://schemas.microsoft.com/office/drawing/2014/main" id="{0816CB8A-224F-394D-BC24-B0CAB0EE40D0}"/>
              </a:ext>
            </a:extLst>
          </p:cNvPr>
          <p:cNvSpPr txBox="1">
            <a:spLocks noChangeArrowheads="1"/>
          </p:cNvSpPr>
          <p:nvPr/>
        </p:nvSpPr>
        <p:spPr bwMode="auto">
          <a:xfrm>
            <a:off x="47328" y="809123"/>
            <a:ext cx="12144672" cy="7386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rtl="0"/>
            <a:r>
              <a:rPr lang="fr" sz="1400" b="0" i="0" u="none" baseline="0" dirty="0">
                <a:solidFill>
                  <a:schemeClr val="tx2"/>
                </a:solidFill>
              </a:rPr>
              <a:t>Le CERN joue un rôle de premier plan en physique des particules, </a:t>
            </a:r>
            <a:r>
              <a:rPr lang="fr" sz="1400" dirty="0">
                <a:solidFill>
                  <a:schemeClr val="tx2"/>
                </a:solidFill>
              </a:rPr>
              <a:t>développe de </a:t>
            </a:r>
            <a:r>
              <a:rPr lang="fr" sz="1400" b="0" i="0" u="none" baseline="0" dirty="0">
                <a:solidFill>
                  <a:schemeClr val="tx2"/>
                </a:solidFill>
              </a:rPr>
              <a:t>nombreuses technologies novatrices, possède une vaste communauté (&gt; 16 900 personnes) et </a:t>
            </a:r>
            <a:r>
              <a:rPr lang="fr" sz="1400" dirty="0">
                <a:solidFill>
                  <a:schemeClr val="tx2"/>
                </a:solidFill>
              </a:rPr>
              <a:t>apporte un </a:t>
            </a:r>
            <a:r>
              <a:rPr lang="fr" sz="1400" b="0" i="0" u="none" baseline="0" dirty="0">
                <a:solidFill>
                  <a:schemeClr val="tx2"/>
                </a:solidFill>
              </a:rPr>
              <a:t>appui à des projets situés dans les États membres et ailleurs principalement parce qu'il héberge un </a:t>
            </a:r>
          </a:p>
          <a:p>
            <a:pPr algn="l" rtl="0"/>
            <a:r>
              <a:rPr lang="fr" sz="1400" b="0" i="0" u="none" baseline="0" dirty="0">
                <a:solidFill>
                  <a:schemeClr val="tx2"/>
                </a:solidFill>
              </a:rPr>
              <a:t>projet phare ambitieux comme le LHC et développe l'infrastructure, les technologies et le savoir-faire exceptionnels dont celui-ci a besoin. </a:t>
            </a:r>
          </a:p>
        </p:txBody>
      </p:sp>
      <p:pic>
        <p:nvPicPr>
          <p:cNvPr id="6" name="Picture 11">
            <a:extLst>
              <a:ext uri="{FF2B5EF4-FFF2-40B4-BE49-F238E27FC236}">
                <a16:creationId xmlns:a16="http://schemas.microsoft.com/office/drawing/2014/main" id="{2959120E-5486-2745-B485-20F9BED6C0D1}"/>
              </a:ext>
            </a:extLst>
          </p:cNvPr>
          <p:cNvPicPr preferRelativeResize="0">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9336" y="1628800"/>
            <a:ext cx="3109145" cy="423152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9">
            <a:extLst>
              <a:ext uri="{FF2B5EF4-FFF2-40B4-BE49-F238E27FC236}">
                <a16:creationId xmlns:a16="http://schemas.microsoft.com/office/drawing/2014/main" id="{8E87641C-7307-0945-A22A-3846C8AEF299}"/>
              </a:ext>
            </a:extLst>
          </p:cNvPr>
          <p:cNvSpPr txBox="1">
            <a:spLocks noChangeArrowheads="1"/>
          </p:cNvSpPr>
          <p:nvPr/>
        </p:nvSpPr>
        <p:spPr bwMode="auto">
          <a:xfrm>
            <a:off x="-24680" y="5949280"/>
            <a:ext cx="12216680" cy="877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rtl="0"/>
            <a:r>
              <a:rPr lang="fr" sz="1700" b="0" i="0" u="none" baseline="0" dirty="0">
                <a:solidFill>
                  <a:schemeClr val="tx2"/>
                </a:solidFill>
              </a:rPr>
              <a:t>Pour garder son rôle en physique des particules, ses capacités d'innovation technologique et une vaste communauté, le CERN a besoin d'un </a:t>
            </a:r>
            <a:r>
              <a:rPr lang="fr" sz="1700" dirty="0">
                <a:solidFill>
                  <a:schemeClr val="tx2"/>
                </a:solidFill>
              </a:rPr>
              <a:t>projet</a:t>
            </a:r>
            <a:r>
              <a:rPr lang="fr" sz="1700" b="0" i="0" u="none" baseline="0" dirty="0">
                <a:solidFill>
                  <a:schemeClr val="tx2"/>
                </a:solidFill>
              </a:rPr>
              <a:t> phare (reposant sur des arguments scientifiques solides) dont l'exploitation </a:t>
            </a:r>
          </a:p>
          <a:p>
            <a:pPr algn="l" rtl="0"/>
            <a:r>
              <a:rPr lang="fr" sz="1700" b="0" i="0" u="none" baseline="0" dirty="0">
                <a:solidFill>
                  <a:schemeClr val="tx2"/>
                </a:solidFill>
              </a:rPr>
              <a:t>pour la physique commencera peu après </a:t>
            </a:r>
            <a:r>
              <a:rPr lang="fr" sz="1600" b="0" i="0" u="none" baseline="0" dirty="0">
                <a:solidFill>
                  <a:schemeClr val="tx2"/>
                </a:solidFill>
              </a:rPr>
              <a:t>(&lt;&lt;10 ans) </a:t>
            </a:r>
            <a:r>
              <a:rPr lang="fr" sz="1700" b="0" i="0" u="none" baseline="0" dirty="0">
                <a:solidFill>
                  <a:schemeClr val="tx2"/>
                </a:solidFill>
              </a:rPr>
              <a:t>la fin du HL-LHC</a:t>
            </a:r>
          </a:p>
        </p:txBody>
      </p:sp>
      <p:grpSp>
        <p:nvGrpSpPr>
          <p:cNvPr id="9" name="Group 8">
            <a:extLst>
              <a:ext uri="{FF2B5EF4-FFF2-40B4-BE49-F238E27FC236}">
                <a16:creationId xmlns:a16="http://schemas.microsoft.com/office/drawing/2014/main" id="{2CA26854-4E60-C74C-89AF-C7408BC070AE}"/>
              </a:ext>
            </a:extLst>
          </p:cNvPr>
          <p:cNvGrpSpPr>
            <a:grpSpLocks noChangeAspect="1"/>
          </p:cNvGrpSpPr>
          <p:nvPr/>
        </p:nvGrpSpPr>
        <p:grpSpPr>
          <a:xfrm>
            <a:off x="3287688" y="1668803"/>
            <a:ext cx="6526858" cy="3776421"/>
            <a:chOff x="6095999" y="3861047"/>
            <a:chExt cx="5392805" cy="3120262"/>
          </a:xfrm>
        </p:grpSpPr>
        <p:pic>
          <p:nvPicPr>
            <p:cNvPr id="10" name="Picture 4" descr="Chart&#10;&#10;Description automatically generated">
              <a:extLst>
                <a:ext uri="{FF2B5EF4-FFF2-40B4-BE49-F238E27FC236}">
                  <a16:creationId xmlns:a16="http://schemas.microsoft.com/office/drawing/2014/main" id="{B249566A-5156-D44B-9B34-17444E299D83}"/>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5999" y="3861047"/>
              <a:ext cx="5392805" cy="312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2">
              <a:extLst>
                <a:ext uri="{FF2B5EF4-FFF2-40B4-BE49-F238E27FC236}">
                  <a16:creationId xmlns:a16="http://schemas.microsoft.com/office/drawing/2014/main" id="{B5CF8B5E-E19A-954B-9E5F-E135A9D8B047}"/>
                </a:ext>
              </a:extLst>
            </p:cNvPr>
            <p:cNvSpPr txBox="1">
              <a:spLocks noChangeArrowheads="1"/>
            </p:cNvSpPr>
            <p:nvPr/>
          </p:nvSpPr>
          <p:spPr bwMode="auto">
            <a:xfrm>
              <a:off x="10686196" y="4388358"/>
              <a:ext cx="576413" cy="254300"/>
            </a:xfrm>
            <a:prstGeom prst="rect">
              <a:avLst/>
            </a:prstGeom>
            <a:solidFill>
              <a:srgbClr val="FF9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rtl="0"/>
              <a:r>
                <a:rPr lang="fr" sz="1400" b="0" i="0" u="none" baseline="0">
                  <a:solidFill>
                    <a:srgbClr val="000000"/>
                  </a:solidFill>
                </a:rPr>
                <a:t>~ 40 %</a:t>
              </a:r>
            </a:p>
          </p:txBody>
        </p:sp>
        <p:sp>
          <p:nvSpPr>
            <p:cNvPr id="12" name="TextBox 10">
              <a:extLst>
                <a:ext uri="{FF2B5EF4-FFF2-40B4-BE49-F238E27FC236}">
                  <a16:creationId xmlns:a16="http://schemas.microsoft.com/office/drawing/2014/main" id="{DEFB627B-2EDE-7A4A-8012-9371C05006F0}"/>
                </a:ext>
              </a:extLst>
            </p:cNvPr>
            <p:cNvSpPr txBox="1">
              <a:spLocks noChangeArrowheads="1"/>
            </p:cNvSpPr>
            <p:nvPr/>
          </p:nvSpPr>
          <p:spPr bwMode="auto">
            <a:xfrm>
              <a:off x="8625058" y="4812991"/>
              <a:ext cx="576413" cy="254300"/>
            </a:xfrm>
            <a:prstGeom prst="rect">
              <a:avLst/>
            </a:prstGeom>
            <a:solidFill>
              <a:srgbClr val="FF9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rtl="0"/>
              <a:r>
                <a:rPr lang="fr" sz="1400" b="0" i="0" u="none" baseline="0">
                  <a:solidFill>
                    <a:srgbClr val="000000"/>
                  </a:solidFill>
                </a:rPr>
                <a:t>~ 25 %</a:t>
              </a:r>
            </a:p>
          </p:txBody>
        </p:sp>
        <p:sp>
          <p:nvSpPr>
            <p:cNvPr id="13" name="TextBox 1">
              <a:extLst>
                <a:ext uri="{FF2B5EF4-FFF2-40B4-BE49-F238E27FC236}">
                  <a16:creationId xmlns:a16="http://schemas.microsoft.com/office/drawing/2014/main" id="{FE0C01D4-986B-D349-98CB-D92C63FAC1C3}"/>
                </a:ext>
              </a:extLst>
            </p:cNvPr>
            <p:cNvSpPr txBox="1">
              <a:spLocks noChangeArrowheads="1"/>
            </p:cNvSpPr>
            <p:nvPr/>
          </p:nvSpPr>
          <p:spPr bwMode="auto">
            <a:xfrm>
              <a:off x="7642908" y="5629628"/>
              <a:ext cx="576413" cy="254300"/>
            </a:xfrm>
            <a:prstGeom prst="rect">
              <a:avLst/>
            </a:prstGeom>
            <a:solidFill>
              <a:srgbClr val="FF9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rtl="0"/>
              <a:r>
                <a:rPr lang="fr" sz="1400" b="0" i="0" u="none" baseline="0">
                  <a:solidFill>
                    <a:srgbClr val="000000"/>
                  </a:solidFill>
                </a:rPr>
                <a:t>~ 20 %</a:t>
              </a:r>
            </a:p>
          </p:txBody>
        </p:sp>
      </p:grpSp>
      <p:sp>
        <p:nvSpPr>
          <p:cNvPr id="2" name="TextBox 1">
            <a:extLst>
              <a:ext uri="{FF2B5EF4-FFF2-40B4-BE49-F238E27FC236}">
                <a16:creationId xmlns:a16="http://schemas.microsoft.com/office/drawing/2014/main" id="{3221D044-608E-4D41-9BD1-6CA3754A8891}"/>
              </a:ext>
            </a:extLst>
          </p:cNvPr>
          <p:cNvSpPr txBox="1"/>
          <p:nvPr/>
        </p:nvSpPr>
        <p:spPr>
          <a:xfrm>
            <a:off x="9768408" y="2670011"/>
            <a:ext cx="2351584" cy="923330"/>
          </a:xfrm>
          <a:prstGeom prst="rect">
            <a:avLst/>
          </a:prstGeom>
          <a:solidFill>
            <a:schemeClr val="tx1">
              <a:lumMod val="20000"/>
              <a:lumOff val="80000"/>
            </a:schemeClr>
          </a:solidFill>
        </p:spPr>
        <p:txBody>
          <a:bodyPr wrap="square" lIns="0" tIns="0" rIns="0" bIns="0" rtlCol="0">
            <a:spAutoFit/>
          </a:bodyPr>
          <a:lstStyle/>
          <a:p>
            <a:pPr algn="l" rtl="0"/>
            <a:r>
              <a:rPr lang="fr" sz="1500" b="0" i="0" u="none" baseline="0" dirty="0">
                <a:solidFill>
                  <a:schemeClr val="tx2"/>
                </a:solidFill>
              </a:rPr>
              <a:t> La communauté des </a:t>
            </a:r>
          </a:p>
          <a:p>
            <a:pPr algn="l" rtl="0"/>
            <a:r>
              <a:rPr lang="fr" sz="1500" b="0" i="0" u="none" baseline="0" dirty="0">
                <a:solidFill>
                  <a:schemeClr val="tx2"/>
                </a:solidFill>
              </a:rPr>
              <a:t> utilisateurs du CERN  </a:t>
            </a:r>
          </a:p>
          <a:p>
            <a:pPr algn="l" rtl="0"/>
            <a:r>
              <a:rPr lang="fr" sz="1500" b="0" i="0" u="none" baseline="0" dirty="0">
                <a:solidFill>
                  <a:schemeClr val="tx2"/>
                </a:solidFill>
              </a:rPr>
              <a:t> a pratiquement doublé </a:t>
            </a:r>
          </a:p>
          <a:p>
            <a:pPr algn="l" rtl="0"/>
            <a:r>
              <a:rPr lang="fr" sz="1500" b="0" i="0" u="none" baseline="0" dirty="0">
                <a:solidFill>
                  <a:schemeClr val="tx2"/>
                </a:solidFill>
              </a:rPr>
              <a:t> avec l'avènement du LHC</a:t>
            </a:r>
            <a:endParaRPr lang="fr" sz="1400" dirty="0">
              <a:solidFill>
                <a:schemeClr val="tx2"/>
              </a:solidFill>
            </a:endParaRPr>
          </a:p>
        </p:txBody>
      </p:sp>
    </p:spTree>
    <p:extLst>
      <p:ext uri="{BB962C8B-B14F-4D97-AF65-F5344CB8AC3E}">
        <p14:creationId xmlns:p14="http://schemas.microsoft.com/office/powerpoint/2010/main" val="4027134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FF859C-DBAD-0C7D-33BE-6E32BF076F8D}"/>
              </a:ext>
            </a:extLst>
          </p:cNvPr>
          <p:cNvSpPr>
            <a:spLocks noGrp="1"/>
          </p:cNvSpPr>
          <p:nvPr>
            <p:ph idx="1"/>
          </p:nvPr>
        </p:nvSpPr>
        <p:spPr>
          <a:xfrm>
            <a:off x="403812" y="882963"/>
            <a:ext cx="8148145" cy="4786011"/>
          </a:xfrm>
          <a:ln>
            <a:noFill/>
          </a:ln>
        </p:spPr>
        <p:txBody>
          <a:bodyPr/>
          <a:lstStyle/>
          <a:p>
            <a:pPr defTabSz="457189" eaLnBrk="0" fontAlgn="base" hangingPunct="0">
              <a:lnSpc>
                <a:spcPct val="150000"/>
              </a:lnSpc>
              <a:spcBef>
                <a:spcPct val="0"/>
              </a:spcBef>
              <a:spcAft>
                <a:spcPct val="0"/>
              </a:spcAft>
              <a:defRPr/>
            </a:pPr>
            <a:r>
              <a:rPr lang="fr" sz="2000" b="0" i="0" u="none" baseline="0" dirty="0">
                <a:solidFill>
                  <a:schemeClr val="tx2"/>
                </a:solidFill>
              </a:rPr>
              <a:t>De nombreuses questions encore irrésolues en physique fondamentale:</a:t>
            </a:r>
          </a:p>
          <a:p>
            <a:pPr marL="720000" marR="0" lvl="0" indent="-342900" algn="l" defTabSz="457189" rtl="0" eaLnBrk="0" fontAlgn="base" latinLnBrk="0" hangingPunct="0">
              <a:lnSpc>
                <a:spcPct val="100000"/>
              </a:lnSpc>
              <a:spcBef>
                <a:spcPct val="0"/>
              </a:spcBef>
              <a:spcAft>
                <a:spcPts val="300"/>
              </a:spcAft>
              <a:buClrTx/>
              <a:buSzTx/>
              <a:buFont typeface="Arial" panose="020B0604020202020204" pitchFamily="34" charset="0"/>
              <a:buChar char="•"/>
              <a:tabLst/>
              <a:defRPr/>
            </a:pPr>
            <a:r>
              <a:rPr kumimoji="0" lang="fr" sz="2000" b="1" i="0" u="none" strike="noStrike" kern="1200" cap="none" spc="0" normalizeH="0" baseline="0" dirty="0">
                <a:ln>
                  <a:noFill/>
                </a:ln>
                <a:solidFill>
                  <a:srgbClr val="0033A0">
                    <a:lumMod val="75000"/>
                  </a:srgbClr>
                </a:solidFill>
                <a:effectLst/>
                <a:uLnTx/>
                <a:uFillTx/>
                <a:latin typeface="Arial" panose="020B0604020202020204" pitchFamily="34" charset="0"/>
                <a:ea typeface="+mn-ea"/>
                <a:cs typeface="+mn-cs"/>
              </a:rPr>
              <a:t>Pourquoi le boson de Higgs est-il si léger? </a:t>
            </a:r>
          </a:p>
          <a:p>
            <a:pPr marL="720000" marR="0" lvl="0" indent="-342900" algn="l" defTabSz="457189" rtl="0" eaLnBrk="0" fontAlgn="base" latinLnBrk="0" hangingPunct="0">
              <a:lnSpc>
                <a:spcPct val="100000"/>
              </a:lnSpc>
              <a:spcBef>
                <a:spcPct val="0"/>
              </a:spcBef>
              <a:spcAft>
                <a:spcPts val="300"/>
              </a:spcAft>
              <a:buClrTx/>
              <a:buSzTx/>
              <a:buFont typeface="Arial" panose="020B0604020202020204" pitchFamily="34" charset="0"/>
              <a:buChar char="•"/>
              <a:tabLst/>
              <a:defRPr/>
            </a:pPr>
            <a:r>
              <a:rPr kumimoji="0" lang="fr" sz="2000" b="1" i="0" u="none" strike="noStrike" kern="1200" cap="none" spc="0" normalizeH="0" baseline="0" dirty="0">
                <a:ln>
                  <a:noFill/>
                </a:ln>
                <a:solidFill>
                  <a:srgbClr val="0033A0">
                    <a:lumMod val="75000"/>
                  </a:srgbClr>
                </a:solidFill>
                <a:effectLst/>
                <a:uLnTx/>
                <a:uFillTx/>
                <a:latin typeface="Arial" panose="020B0604020202020204" pitchFamily="34" charset="0"/>
                <a:ea typeface="+mn-ea"/>
                <a:cs typeface="+mn-cs"/>
              </a:rPr>
              <a:t>À quoi est due l'asymétrie matière-antimatière dans l'Univers?</a:t>
            </a:r>
          </a:p>
          <a:p>
            <a:pPr marL="720000" marR="0" lvl="0" indent="-342900" algn="l" defTabSz="457189" rtl="0" eaLnBrk="0" fontAlgn="base" latinLnBrk="0" hangingPunct="0">
              <a:lnSpc>
                <a:spcPct val="100000"/>
              </a:lnSpc>
              <a:spcBef>
                <a:spcPct val="0"/>
              </a:spcBef>
              <a:spcAft>
                <a:spcPts val="300"/>
              </a:spcAft>
              <a:buClrTx/>
              <a:buSzTx/>
              <a:buFont typeface="Arial" panose="020B0604020202020204" pitchFamily="34" charset="0"/>
              <a:buChar char="•"/>
              <a:tabLst/>
              <a:defRPr/>
            </a:pPr>
            <a:r>
              <a:rPr kumimoji="0" lang="fr" sz="2000" b="1" i="0" u="none" strike="noStrike" kern="1200" cap="none" spc="0" normalizeH="0" baseline="0" dirty="0">
                <a:ln>
                  <a:noFill/>
                </a:ln>
                <a:solidFill>
                  <a:srgbClr val="0033A0">
                    <a:lumMod val="75000"/>
                  </a:srgbClr>
                </a:solidFill>
                <a:effectLst/>
                <a:uLnTx/>
                <a:uFillTx/>
                <a:latin typeface="Arial" panose="020B0604020202020204" pitchFamily="34" charset="0"/>
                <a:ea typeface="+mn-ea"/>
                <a:cs typeface="+mn-cs"/>
              </a:rPr>
              <a:t>Pourquoi 3 familles de particules avec des masses et des comportements différents? </a:t>
            </a:r>
            <a:endParaRPr kumimoji="0" lang="fr" altLang="en-US" sz="2000" b="0" i="0" u="none" strike="noStrike" kern="1200" cap="none" spc="0" normalizeH="0" noProof="0" dirty="0">
              <a:ln>
                <a:noFill/>
              </a:ln>
              <a:solidFill>
                <a:srgbClr val="0033A0">
                  <a:lumMod val="75000"/>
                </a:srgbClr>
              </a:solidFill>
              <a:effectLst/>
              <a:uLnTx/>
              <a:uFillTx/>
              <a:latin typeface="Arial" panose="020B0604020202020204" pitchFamily="34" charset="0"/>
              <a:ea typeface="+mn-ea"/>
              <a:cs typeface="+mn-cs"/>
            </a:endParaRPr>
          </a:p>
          <a:p>
            <a:pPr marL="720000" marR="0" lvl="0" indent="-342900" algn="l" defTabSz="457189" rtl="0" eaLnBrk="0" fontAlgn="base" latinLnBrk="0" hangingPunct="0">
              <a:lnSpc>
                <a:spcPct val="100000"/>
              </a:lnSpc>
              <a:spcBef>
                <a:spcPct val="0"/>
              </a:spcBef>
              <a:spcAft>
                <a:spcPts val="300"/>
              </a:spcAft>
              <a:buClrTx/>
              <a:buSzTx/>
              <a:buFont typeface="Arial" panose="020B0604020202020204" pitchFamily="34" charset="0"/>
              <a:buChar char="•"/>
              <a:tabLst/>
              <a:defRPr/>
            </a:pPr>
            <a:r>
              <a:rPr kumimoji="0" lang="fr" sz="2000" b="1" i="0" u="none" strike="noStrike" kern="1200" cap="none" spc="0" normalizeH="0" baseline="0" dirty="0">
                <a:ln>
                  <a:noFill/>
                </a:ln>
                <a:solidFill>
                  <a:srgbClr val="00B0F0"/>
                </a:solidFill>
                <a:effectLst/>
                <a:uLnTx/>
                <a:uFillTx/>
                <a:latin typeface="Arial" panose="020B0604020202020204" pitchFamily="34" charset="0"/>
                <a:ea typeface="+mn-ea"/>
                <a:cs typeface="+mn-cs"/>
              </a:rPr>
              <a:t>Quelle est l’origine de la masse et des oscillations des neutrinos?</a:t>
            </a:r>
            <a:endParaRPr kumimoji="0" lang="fr" altLang="en-US" sz="2000" b="0" i="0" u="none" strike="noStrike" kern="1200" cap="none" spc="0" normalizeH="0" noProof="0" dirty="0">
              <a:ln>
                <a:noFill/>
              </a:ln>
              <a:solidFill>
                <a:srgbClr val="00B0F0"/>
              </a:solidFill>
              <a:effectLst/>
              <a:uLnTx/>
              <a:uFillTx/>
              <a:latin typeface="Arial" panose="020B0604020202020204" pitchFamily="34" charset="0"/>
              <a:ea typeface="+mn-ea"/>
              <a:cs typeface="+mn-cs"/>
            </a:endParaRPr>
          </a:p>
          <a:p>
            <a:pPr marL="720000" marR="0" lvl="0" indent="-342900" algn="l" defTabSz="457189" rtl="0" eaLnBrk="0" fontAlgn="base" latinLnBrk="0" hangingPunct="0">
              <a:lnSpc>
                <a:spcPct val="100000"/>
              </a:lnSpc>
              <a:spcBef>
                <a:spcPct val="0"/>
              </a:spcBef>
              <a:spcAft>
                <a:spcPts val="300"/>
              </a:spcAft>
              <a:buClrTx/>
              <a:buSzTx/>
              <a:buFont typeface="Arial" panose="020B0604020202020204" pitchFamily="34" charset="0"/>
              <a:buChar char="•"/>
              <a:tabLst/>
              <a:defRPr/>
            </a:pPr>
            <a:r>
              <a:rPr kumimoji="0" lang="fr" sz="2000" b="1" i="0" u="none" strike="noStrike" kern="1200" cap="none" spc="0" normalizeH="0" baseline="0" dirty="0">
                <a:ln>
                  <a:noFill/>
                </a:ln>
                <a:solidFill>
                  <a:srgbClr val="0033A0">
                    <a:lumMod val="75000"/>
                  </a:srgbClr>
                </a:solidFill>
                <a:effectLst/>
                <a:uLnTx/>
                <a:uFillTx/>
                <a:latin typeface="Arial" panose="020B0604020202020204" pitchFamily="34" charset="0"/>
                <a:ea typeface="+mn-ea"/>
                <a:cs typeface="+mn-cs"/>
              </a:rPr>
              <a:t>Quelle est la composition de la matière noire, qui représente 25% de l’Univers ?</a:t>
            </a:r>
            <a:endParaRPr kumimoji="0" lang="fr" altLang="en-US" sz="2000" b="0" i="0" u="none" strike="noStrike" kern="1200" cap="none" spc="0" normalizeH="0" noProof="0" dirty="0">
              <a:ln>
                <a:noFill/>
              </a:ln>
              <a:solidFill>
                <a:srgbClr val="0033A0">
                  <a:lumMod val="75000"/>
                </a:srgbClr>
              </a:solidFill>
              <a:effectLst/>
              <a:uLnTx/>
              <a:uFillTx/>
              <a:latin typeface="Arial" panose="020B0604020202020204" pitchFamily="34" charset="0"/>
              <a:ea typeface="+mn-ea"/>
              <a:cs typeface="+mn-cs"/>
            </a:endParaRPr>
          </a:p>
          <a:p>
            <a:pPr marL="720000" marR="0" lvl="0" indent="-342900" algn="l" defTabSz="457189" rtl="0" eaLnBrk="0" fontAlgn="base" latinLnBrk="0" hangingPunct="0">
              <a:lnSpc>
                <a:spcPct val="100000"/>
              </a:lnSpc>
              <a:spcBef>
                <a:spcPct val="0"/>
              </a:spcBef>
              <a:spcAft>
                <a:spcPts val="300"/>
              </a:spcAft>
              <a:buClrTx/>
              <a:buSzTx/>
              <a:buFont typeface="Arial" panose="020B0604020202020204" pitchFamily="34" charset="0"/>
              <a:buChar char="•"/>
              <a:tabLst/>
              <a:defRPr/>
            </a:pPr>
            <a:r>
              <a:rPr kumimoji="0" lang="fr" sz="2000" b="1" i="0" u="none" strike="noStrike" kern="1200" cap="none" spc="0" normalizeH="0" baseline="0" dirty="0">
                <a:ln>
                  <a:noFill/>
                </a:ln>
                <a:solidFill>
                  <a:srgbClr val="00B0F0"/>
                </a:solidFill>
                <a:effectLst/>
                <a:uLnTx/>
                <a:uFillTx/>
                <a:latin typeface="Arial" panose="020B0604020202020204" pitchFamily="34" charset="0"/>
                <a:ea typeface="+mn-ea"/>
                <a:cs typeface="+mn-cs"/>
              </a:rPr>
              <a:t>À quoi est due l'accélération de l'expansion de l'Univers?</a:t>
            </a:r>
          </a:p>
          <a:p>
            <a:pPr marL="720000" marR="0" lvl="0" indent="-342900" algn="l" defTabSz="457189" rtl="0" eaLnBrk="0" fontAlgn="base" latinLnBrk="0" hangingPunct="0">
              <a:lnSpc>
                <a:spcPct val="100000"/>
              </a:lnSpc>
              <a:spcBef>
                <a:spcPct val="0"/>
              </a:spcBef>
              <a:spcAft>
                <a:spcPts val="300"/>
              </a:spcAft>
              <a:buClrTx/>
              <a:buSzTx/>
              <a:buFont typeface="Arial" panose="020B0604020202020204" pitchFamily="34" charset="0"/>
              <a:buChar char="•"/>
              <a:tabLst/>
              <a:defRPr/>
            </a:pPr>
            <a:r>
              <a:rPr kumimoji="0" lang="fr" sz="2000" b="1" i="0" u="none" strike="noStrike" kern="1200" cap="none" spc="0" normalizeH="0" baseline="0" dirty="0">
                <a:ln>
                  <a:noFill/>
                </a:ln>
                <a:solidFill>
                  <a:srgbClr val="0033A0"/>
                </a:solidFill>
                <a:effectLst/>
                <a:uLnTx/>
                <a:uFillTx/>
                <a:latin typeface="Arial" panose="020B0604020202020204" pitchFamily="34" charset="0"/>
                <a:ea typeface="+mn-ea"/>
                <a:cs typeface="+mn-cs"/>
              </a:rPr>
              <a:t>Pourquoi la gravitation est-elle si faible? </a:t>
            </a:r>
          </a:p>
          <a:p>
            <a:pPr defTabSz="457189" eaLnBrk="0" fontAlgn="base" hangingPunct="0">
              <a:lnSpc>
                <a:spcPct val="100000"/>
              </a:lnSpc>
              <a:spcBef>
                <a:spcPts val="600"/>
              </a:spcBef>
              <a:spcAft>
                <a:spcPct val="0"/>
              </a:spcAft>
              <a:defRPr/>
            </a:pPr>
            <a:r>
              <a:rPr kumimoji="0" lang="fr" sz="2000" b="0" i="0" u="none" strike="noStrike" kern="1200" cap="none" spc="0" normalizeH="0" baseline="0" dirty="0">
                <a:ln>
                  <a:noFill/>
                </a:ln>
                <a:solidFill>
                  <a:srgbClr val="2F2F2F"/>
                </a:solidFill>
                <a:effectLst/>
                <a:uLnTx/>
                <a:uFillTx/>
                <a:latin typeface="Arial" panose="020B0604020202020204" pitchFamily="34" charset="0"/>
                <a:ea typeface="+mn-ea"/>
                <a:cs typeface="+mn-cs"/>
              </a:rPr>
              <a:t>Pour répondre à ces questions, il faut pouvoir explorer une NOUVELLE PHYSIQUE</a:t>
            </a:r>
          </a:p>
          <a:p>
            <a:pPr marL="0" marR="0" lvl="0" indent="0" algn="l" defTabSz="457189" rtl="0" eaLnBrk="0" fontAlgn="base" latinLnBrk="0" hangingPunct="0">
              <a:lnSpc>
                <a:spcPct val="150000"/>
              </a:lnSpc>
              <a:spcBef>
                <a:spcPct val="0"/>
              </a:spcBef>
              <a:spcAft>
                <a:spcPct val="0"/>
              </a:spcAft>
              <a:buClrTx/>
              <a:buSzTx/>
              <a:buFontTx/>
              <a:buNone/>
              <a:tabLst/>
              <a:defRPr/>
            </a:pPr>
            <a:endParaRPr kumimoji="0" lang="fr" sz="2000" b="1" i="0" u="none" strike="noStrike" kern="1200" cap="none" spc="0" normalizeH="0" baseline="0" dirty="0">
              <a:ln>
                <a:noFill/>
              </a:ln>
              <a:solidFill>
                <a:srgbClr val="0033A0"/>
              </a:solidFill>
              <a:effectLst/>
              <a:uLnTx/>
              <a:uFillTx/>
              <a:latin typeface="Arial" panose="020B0604020202020204" pitchFamily="34" charset="0"/>
              <a:ea typeface="+mn-ea"/>
              <a:cs typeface="+mn-cs"/>
            </a:endParaRPr>
          </a:p>
          <a:p>
            <a:endParaRPr lang="fr-FR" sz="2000" dirty="0"/>
          </a:p>
        </p:txBody>
      </p:sp>
      <p:sp>
        <p:nvSpPr>
          <p:cNvPr id="14" name="Title 13">
            <a:extLst>
              <a:ext uri="{FF2B5EF4-FFF2-40B4-BE49-F238E27FC236}">
                <a16:creationId xmlns:a16="http://schemas.microsoft.com/office/drawing/2014/main" id="{3A1F9BC5-DA86-32BB-8D4B-8E6023E463F8}"/>
              </a:ext>
            </a:extLst>
          </p:cNvPr>
          <p:cNvSpPr>
            <a:spLocks noGrp="1"/>
          </p:cNvSpPr>
          <p:nvPr>
            <p:ph type="title"/>
          </p:nvPr>
        </p:nvSpPr>
        <p:spPr/>
        <p:txBody>
          <a:bodyPr/>
          <a:lstStyle/>
          <a:p>
            <a:r>
              <a:rPr lang="fr-FR" dirty="0"/>
              <a:t>Pourquoi le FCC?</a:t>
            </a:r>
          </a:p>
        </p:txBody>
      </p:sp>
      <p:sp>
        <p:nvSpPr>
          <p:cNvPr id="2" name="Date Placeholder 1">
            <a:extLst>
              <a:ext uri="{FF2B5EF4-FFF2-40B4-BE49-F238E27FC236}">
                <a16:creationId xmlns:a16="http://schemas.microsoft.com/office/drawing/2014/main" id="{4428BC83-D968-2EB1-6579-B2E46F45495E}"/>
              </a:ext>
            </a:extLst>
          </p:cNvPr>
          <p:cNvSpPr>
            <a:spLocks noGrp="1"/>
          </p:cNvSpPr>
          <p:nvPr>
            <p:ph type="dt" sz="half" idx="10"/>
          </p:nvPr>
        </p:nvSpPr>
        <p:spPr/>
        <p:txBody>
          <a:bodyPr/>
          <a:lstStyle/>
          <a:p>
            <a:r>
              <a:rPr lang="en-US"/>
              <a:t>Paris, 5 juillet 2023</a:t>
            </a:r>
            <a:endParaRPr lang="en-US" dirty="0"/>
          </a:p>
        </p:txBody>
      </p:sp>
      <p:sp>
        <p:nvSpPr>
          <p:cNvPr id="4" name="Footer Placeholder 3">
            <a:extLst>
              <a:ext uri="{FF2B5EF4-FFF2-40B4-BE49-F238E27FC236}">
                <a16:creationId xmlns:a16="http://schemas.microsoft.com/office/drawing/2014/main" id="{6279F0A5-CB33-9A8E-D76A-BB13D7A943A4}"/>
              </a:ext>
            </a:extLst>
          </p:cNvPr>
          <p:cNvSpPr>
            <a:spLocks noGrp="1"/>
          </p:cNvSpPr>
          <p:nvPr>
            <p:ph type="ftr" sz="quarter" idx="11"/>
          </p:nvPr>
        </p:nvSpPr>
        <p:spPr/>
        <p:txBody>
          <a:bodyPr/>
          <a:lstStyle/>
          <a:p>
            <a:r>
              <a:rPr lang="fr-FR"/>
              <a:t>Congrès Général de la Société Française de Physique (150 ans)          Malika Meddahi</a:t>
            </a:r>
            <a:endParaRPr lang="en-US" dirty="0"/>
          </a:p>
        </p:txBody>
      </p:sp>
      <p:sp>
        <p:nvSpPr>
          <p:cNvPr id="6" name="Slide Number Placeholder 5">
            <a:extLst>
              <a:ext uri="{FF2B5EF4-FFF2-40B4-BE49-F238E27FC236}">
                <a16:creationId xmlns:a16="http://schemas.microsoft.com/office/drawing/2014/main" id="{5A712F89-7160-9D4C-AC20-ED272646CE9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490AA3F6-1618-3548-975A-DD1A2939A246}" type="slidenum">
              <a:rPr kumimoji="0" sz="800" b="0" i="0" u="none" strike="noStrike" kern="1200" cap="none" spc="0" normalizeH="0" baseline="0">
                <a:ln>
                  <a:noFill/>
                </a:ln>
                <a:solidFill>
                  <a:srgbClr val="0033A0"/>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15</a:t>
            </a:fld>
            <a:endParaRPr kumimoji="0" lang="fr" sz="800" b="0" i="0" u="none" strike="noStrike" kern="1200" cap="none" spc="0" normalizeH="0" baseline="0" noProof="0">
              <a:ln>
                <a:noFill/>
              </a:ln>
              <a:solidFill>
                <a:srgbClr val="0033A0"/>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5D695F2B-E193-6378-F843-37521A93AC5F}"/>
              </a:ext>
            </a:extLst>
          </p:cNvPr>
          <p:cNvSpPr txBox="1">
            <a:spLocks noChangeArrowheads="1"/>
          </p:cNvSpPr>
          <p:nvPr/>
        </p:nvSpPr>
        <p:spPr bwMode="auto">
          <a:xfrm>
            <a:off x="274616" y="5668975"/>
            <a:ext cx="8281518" cy="523220"/>
          </a:xfrm>
          <a:prstGeom prst="rect">
            <a:avLst/>
          </a:prstGeom>
          <a:solidFill>
            <a:schemeClr val="tx1">
              <a:lumMod val="75000"/>
            </a:schemeClr>
          </a:solidFill>
          <a:ln w="9525">
            <a:noFill/>
            <a:miter lim="800000"/>
            <a:headEnd/>
            <a:tailEnd/>
          </a:ln>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fr" sz="1400" b="0" i="0" u="none" strike="noStrike" kern="1200" cap="none" spc="0" normalizeH="0" baseline="0" dirty="0">
                <a:ln>
                  <a:noFill/>
                </a:ln>
                <a:solidFill>
                  <a:srgbClr val="FFFFFF"/>
                </a:solidFill>
                <a:effectLst/>
                <a:uLnTx/>
                <a:uFillTx/>
                <a:latin typeface="Arial" panose="020B0604020202020204" pitchFamily="34" charset="0"/>
                <a:ea typeface="+mn-ea"/>
                <a:cs typeface="+mn-cs"/>
              </a:rPr>
              <a:t>En bleu foncé: </a:t>
            </a:r>
            <a:r>
              <a:rPr kumimoji="0" lang="fr" sz="1400" b="0" i="0" u="none" strike="noStrike" kern="1200" cap="none" spc="0" normalizeH="0" baseline="0" dirty="0">
                <a:ln>
                  <a:noFill/>
                </a:ln>
                <a:solidFill>
                  <a:srgbClr val="FFFFFF"/>
                </a:solidFill>
                <a:effectLst/>
                <a:uLnTx/>
                <a:uFillTx/>
                <a:latin typeface="Arial" panose="020B0604020202020204"/>
                <a:ea typeface="+mn-ea"/>
                <a:cs typeface="+mn-cs"/>
              </a:rPr>
              <a:t>questions auxquelles le FCC permettra de répondre directement, </a:t>
            </a:r>
            <a:r>
              <a:rPr lang="fr" sz="1400" b="0" i="0" u="none" baseline="0" dirty="0">
                <a:solidFill>
                  <a:srgbClr val="FFFFFF"/>
                </a:solidFill>
                <a:latin typeface="Arial" panose="020B0604020202020204"/>
                <a:ea typeface="Arial" panose="020B0604020202020204"/>
                <a:cs typeface="Arial" panose="020B0604020202020204"/>
              </a:rPr>
              <a:t>en particulier en utilisant le boson de Higgs comme outil de découvertes.</a:t>
            </a:r>
            <a:endParaRPr kumimoji="0" lang="fr" altLang="en-US" sz="1400" b="0" i="0" u="none" strike="noStrike" kern="1200" cap="none" spc="0" normalizeH="0" noProof="0" dirty="0">
              <a:ln>
                <a:noFill/>
              </a:ln>
              <a:solidFill>
                <a:srgbClr val="FFFFFF"/>
              </a:solidFill>
              <a:effectLst/>
              <a:uLnTx/>
              <a:uFillTx/>
              <a:latin typeface="Arial" panose="020B0604020202020204"/>
              <a:ea typeface="+mn-ea"/>
              <a:cs typeface="+mn-cs"/>
            </a:endParaRPr>
          </a:p>
        </p:txBody>
      </p:sp>
      <p:pic>
        <p:nvPicPr>
          <p:cNvPr id="9" name="Picture 4" descr="Quarks_leptons etc">
            <a:extLst>
              <a:ext uri="{FF2B5EF4-FFF2-40B4-BE49-F238E27FC236}">
                <a16:creationId xmlns:a16="http://schemas.microsoft.com/office/drawing/2014/main" id="{D2907C03-3DF7-0B40-9935-E1E21C84298E}"/>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7531" y="1533938"/>
            <a:ext cx="3292484" cy="307452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A308EA4-419F-0548-8AF3-FB4AA4521D4C}"/>
              </a:ext>
            </a:extLst>
          </p:cNvPr>
          <p:cNvSpPr txBox="1"/>
          <p:nvPr/>
        </p:nvSpPr>
        <p:spPr>
          <a:xfrm>
            <a:off x="8747530" y="464846"/>
            <a:ext cx="3253125" cy="1051336"/>
          </a:xfrm>
          <a:prstGeom prst="rect">
            <a:avLst/>
          </a:prstGeom>
          <a:solidFill>
            <a:schemeClr val="bg1"/>
          </a:solidFill>
          <a:ln w="28575">
            <a:solidFill>
              <a:schemeClr val="tx1"/>
            </a:solidFill>
          </a:ln>
        </p:spPr>
        <p:txBody>
          <a:bodyPr wrap="square" rtlCol="0">
            <a:spAutoFit/>
          </a:bodyPr>
          <a:lstStyle/>
          <a:p>
            <a:pPr algn="l" rtl="0"/>
            <a:r>
              <a:rPr lang="fr" sz="1500" b="0" i="0" u="none" baseline="0" dirty="0">
                <a:solidFill>
                  <a:schemeClr val="tx2"/>
                </a:solidFill>
                <a:latin typeface="Arial" panose="020B0604020202020204" pitchFamily="34" charset="0"/>
                <a:ea typeface="Arial" panose="020B0604020202020204" pitchFamily="34" charset="0"/>
                <a:cs typeface="Arial" panose="020B0604020202020204" pitchFamily="34" charset="0"/>
              </a:rPr>
              <a:t>Particules élémentaires du </a:t>
            </a:r>
          </a:p>
          <a:p>
            <a:pPr algn="l" rtl="0"/>
            <a:r>
              <a:rPr lang="fr" sz="1500" b="0" i="0" u="none" baseline="0" dirty="0">
                <a:solidFill>
                  <a:schemeClr val="tx2"/>
                </a:solidFill>
                <a:latin typeface="Arial" panose="020B0604020202020204" pitchFamily="34" charset="0"/>
                <a:ea typeface="Arial" panose="020B0604020202020204" pitchFamily="34" charset="0"/>
                <a:cs typeface="Arial" panose="020B0604020202020204" pitchFamily="34" charset="0"/>
              </a:rPr>
              <a:t>Modèle standard. </a:t>
            </a:r>
          </a:p>
          <a:p>
            <a:pPr algn="l" rtl="0"/>
            <a:r>
              <a:rPr lang="fr" sz="1500" b="0" i="0" u="none" baseline="0" dirty="0">
                <a:solidFill>
                  <a:schemeClr val="tx2"/>
                </a:solidFill>
                <a:latin typeface="Arial" panose="020B0604020202020204" pitchFamily="34" charset="0"/>
                <a:ea typeface="Arial" panose="020B0604020202020204" pitchFamily="34" charset="0"/>
                <a:cs typeface="Arial" panose="020B0604020202020204" pitchFamily="34" charset="0"/>
              </a:rPr>
              <a:t>Toutes observées par des expériences.</a:t>
            </a:r>
          </a:p>
        </p:txBody>
      </p:sp>
      <p:sp>
        <p:nvSpPr>
          <p:cNvPr id="12" name="Title 1">
            <a:extLst>
              <a:ext uri="{FF2B5EF4-FFF2-40B4-BE49-F238E27FC236}">
                <a16:creationId xmlns:a16="http://schemas.microsoft.com/office/drawing/2014/main" id="{28550F13-B3DF-DA44-BE81-657419B48B27}"/>
              </a:ext>
            </a:extLst>
          </p:cNvPr>
          <p:cNvSpPr txBox="1">
            <a:spLocks/>
          </p:cNvSpPr>
          <p:nvPr/>
        </p:nvSpPr>
        <p:spPr>
          <a:xfrm>
            <a:off x="191344" y="1233481"/>
            <a:ext cx="8364790" cy="611343"/>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4200" kern="1200">
                <a:solidFill>
                  <a:schemeClr val="tx1"/>
                </a:solidFill>
                <a:latin typeface="+mj-lt"/>
                <a:ea typeface="+mj-ea"/>
                <a:cs typeface="+mj-cs"/>
              </a:defRPr>
            </a:lvl1pPr>
          </a:lstStyle>
          <a:p>
            <a:pPr algn="l" rtl="0"/>
            <a:endParaRPr lang="fr" sz="2000" b="0" i="0" u="none" baseline="0" dirty="0">
              <a:solidFill>
                <a:schemeClr val="tx2"/>
              </a:solidFill>
            </a:endParaRPr>
          </a:p>
        </p:txBody>
      </p:sp>
      <p:pic>
        <p:nvPicPr>
          <p:cNvPr id="13" name="Picture 25" descr="Untitled.png">
            <a:extLst>
              <a:ext uri="{FF2B5EF4-FFF2-40B4-BE49-F238E27FC236}">
                <a16:creationId xmlns:a16="http://schemas.microsoft.com/office/drawing/2014/main" id="{BA3D72B4-3395-554D-B551-E90031727A8F}"/>
              </a:ext>
            </a:extLst>
          </p:cNvPr>
          <p:cNvPicPr preferRelativeResize="0">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47531" y="4782707"/>
            <a:ext cx="3423236" cy="1269354"/>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951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10B2868-1B32-ED18-80A8-968CF8DD34F8}"/>
              </a:ext>
            </a:extLst>
          </p:cNvPr>
          <p:cNvSpPr>
            <a:spLocks noGrp="1"/>
          </p:cNvSpPr>
          <p:nvPr>
            <p:ph idx="1"/>
          </p:nvPr>
        </p:nvSpPr>
        <p:spPr>
          <a:xfrm>
            <a:off x="407987" y="974195"/>
            <a:ext cx="11376024" cy="5231395"/>
          </a:xfrm>
        </p:spPr>
        <p:txBody>
          <a:bodyPr/>
          <a:lstStyle/>
          <a:p>
            <a:pPr marL="342900" indent="-342900">
              <a:lnSpc>
                <a:spcPct val="100000"/>
              </a:lnSpc>
              <a:spcBef>
                <a:spcPts val="600"/>
              </a:spcBef>
              <a:spcAft>
                <a:spcPts val="0"/>
              </a:spcAft>
              <a:buFont typeface="+mj-lt"/>
              <a:buAutoNum type="arabicPeriod"/>
            </a:pPr>
            <a:r>
              <a:rPr lang="fr-FR" sz="1600" dirty="0"/>
              <a:t>Un potentiel immense pour la physique: installation aux frontières de l'énergie et de l'intensité pour répondre aux questions en suspens</a:t>
            </a:r>
          </a:p>
          <a:p>
            <a:pPr marL="720000" indent="-180000">
              <a:lnSpc>
                <a:spcPct val="100000"/>
              </a:lnSpc>
              <a:spcBef>
                <a:spcPts val="0"/>
              </a:spcBef>
              <a:spcAft>
                <a:spcPts val="600"/>
              </a:spcAft>
              <a:buFont typeface="Arial" panose="020B0604020202020204" pitchFamily="34" charset="0"/>
              <a:buChar char="•"/>
            </a:pPr>
            <a:r>
              <a:rPr lang="fr-FR" sz="1600" b="0" dirty="0"/>
              <a:t>FCC-</a:t>
            </a:r>
            <a:r>
              <a:rPr lang="fr-FR" sz="1600" b="0" dirty="0" err="1"/>
              <a:t>ee</a:t>
            </a:r>
            <a:r>
              <a:rPr lang="fr-FR" sz="1600" b="0" dirty="0"/>
              <a:t>: la meilleure de toutes les usines à Higgs proposées;</a:t>
            </a:r>
          </a:p>
          <a:p>
            <a:pPr marL="720000" indent="-180000">
              <a:lnSpc>
                <a:spcPct val="100000"/>
              </a:lnSpc>
              <a:spcBef>
                <a:spcPts val="0"/>
              </a:spcBef>
              <a:spcAft>
                <a:spcPts val="600"/>
              </a:spcAft>
              <a:buFont typeface="Arial" panose="020B0604020202020204" pitchFamily="34" charset="0"/>
              <a:buChar char="•"/>
            </a:pPr>
            <a:r>
              <a:rPr lang="fr-FR" sz="1600" b="0" dirty="0"/>
              <a:t>FCC-</a:t>
            </a:r>
            <a:r>
              <a:rPr lang="fr-FR" sz="1600" b="0" dirty="0" err="1"/>
              <a:t>hh</a:t>
            </a:r>
            <a:r>
              <a:rPr lang="fr-FR" sz="1600" b="0" dirty="0"/>
              <a:t>: exploration directe de la prochaine frontière d'énergie (~ x10 LHC);</a:t>
            </a:r>
          </a:p>
          <a:p>
            <a:pPr marL="720000" indent="-180000">
              <a:lnSpc>
                <a:spcPct val="100000"/>
              </a:lnSpc>
              <a:spcBef>
                <a:spcPts val="0"/>
              </a:spcBef>
              <a:spcAft>
                <a:spcPts val="600"/>
              </a:spcAft>
              <a:buFont typeface="Arial" panose="020B0604020202020204" pitchFamily="34" charset="0"/>
              <a:buChar char="•"/>
            </a:pPr>
            <a:r>
              <a:rPr lang="fr-FR" sz="1600" b="0" dirty="0"/>
              <a:t>Également, des collisions d’ions lourds et, peut-être, des collisions </a:t>
            </a:r>
            <a:r>
              <a:rPr lang="fr-FR" sz="1600" b="0" dirty="0" err="1"/>
              <a:t>ep</a:t>
            </a:r>
            <a:r>
              <a:rPr lang="fr-FR" sz="1600" b="0" dirty="0"/>
              <a:t>/e-ion;</a:t>
            </a:r>
          </a:p>
          <a:p>
            <a:pPr marL="720000" indent="-180000">
              <a:lnSpc>
                <a:spcPct val="100000"/>
              </a:lnSpc>
              <a:spcBef>
                <a:spcPts val="0"/>
              </a:spcBef>
              <a:spcAft>
                <a:spcPts val="600"/>
              </a:spcAft>
              <a:buFont typeface="Arial" panose="020B0604020202020204" pitchFamily="34" charset="0"/>
              <a:buChar char="•"/>
            </a:pPr>
            <a:r>
              <a:rPr lang="fr-FR" sz="1600" b="0" dirty="0"/>
              <a:t>Programme mené en synergie avec des infrastructures techniques et de génie civil communes, s'appuyant sur l'infrastructure existante du CERN et la réutilisant.</a:t>
            </a:r>
          </a:p>
          <a:p>
            <a:pPr marL="342900" indent="-342900">
              <a:lnSpc>
                <a:spcPct val="100000"/>
              </a:lnSpc>
              <a:spcBef>
                <a:spcPts val="0"/>
              </a:spcBef>
              <a:spcAft>
                <a:spcPts val="0"/>
              </a:spcAft>
              <a:buFont typeface="+mj-lt"/>
              <a:buAutoNum type="arabicPeriod" startAt="2"/>
            </a:pPr>
            <a:r>
              <a:rPr lang="fr-FR" sz="1600" dirty="0"/>
              <a:t>Unique installation adaptée à la taille de la communauté du CERN: les collisionneurs circulaires permettent d'accueillir 4 expériences (voire plus)</a:t>
            </a:r>
            <a:endParaRPr lang="fr-FR" sz="1600" b="0" dirty="0"/>
          </a:p>
          <a:p>
            <a:pPr marL="180000" indent="-360000">
              <a:lnSpc>
                <a:spcPct val="100000"/>
              </a:lnSpc>
              <a:spcBef>
                <a:spcPts val="600"/>
              </a:spcBef>
              <a:spcAft>
                <a:spcPts val="0"/>
              </a:spcAft>
              <a:buFont typeface="+mj-lt"/>
              <a:buAutoNum type="arabicPeriod" startAt="3"/>
            </a:pPr>
            <a:r>
              <a:rPr lang="fr-FR" sz="1600" dirty="0"/>
              <a:t>Calendrier</a:t>
            </a:r>
          </a:p>
          <a:p>
            <a:pPr marL="720000" indent="-180000">
              <a:lnSpc>
                <a:spcPct val="100000"/>
              </a:lnSpc>
              <a:spcBef>
                <a:spcPts val="600"/>
              </a:spcBef>
              <a:spcAft>
                <a:spcPts val="0"/>
              </a:spcAft>
              <a:buFont typeface="Arial" panose="020B0604020202020204" pitchFamily="34" charset="0"/>
              <a:buChar char="•"/>
            </a:pPr>
            <a:r>
              <a:rPr lang="fr-FR" sz="1600" b="0" dirty="0"/>
              <a:t>La technologie FCC-</a:t>
            </a:r>
            <a:r>
              <a:rPr lang="fr-FR" sz="1600" b="0" dirty="0" err="1"/>
              <a:t>ee</a:t>
            </a:r>
            <a:r>
              <a:rPr lang="fr-FR" sz="1600" b="0" dirty="0"/>
              <a:t> est prête: la construction peut se faire parallèlement à l'exploitation du HL-LHC et la physique peut commencer quelles années après la fin de l'exploitation du HL-LHC  (2045-2048 selon le calendrier actuel). Cela permettrait de préserver l'engagement de la communauté. </a:t>
            </a:r>
          </a:p>
          <a:p>
            <a:pPr marL="180000" indent="-360000">
              <a:lnSpc>
                <a:spcPct val="100000"/>
              </a:lnSpc>
              <a:spcBef>
                <a:spcPts val="600"/>
              </a:spcBef>
              <a:spcAft>
                <a:spcPts val="0"/>
              </a:spcAft>
              <a:buFont typeface="+mj-lt"/>
              <a:buAutoNum type="arabicPeriod" startAt="4"/>
            </a:pPr>
            <a:r>
              <a:rPr lang="fr-FR" sz="1600" dirty="0"/>
              <a:t>Construire le FCC-</a:t>
            </a:r>
            <a:r>
              <a:rPr lang="fr-FR" sz="1600" dirty="0" err="1"/>
              <a:t>ee</a:t>
            </a:r>
            <a:r>
              <a:rPr lang="fr-FR" sz="1600" dirty="0"/>
              <a:t> avant le FCC-</a:t>
            </a:r>
            <a:r>
              <a:rPr lang="fr-FR" sz="1600" dirty="0" err="1"/>
              <a:t>hh</a:t>
            </a:r>
            <a:r>
              <a:rPr lang="fr-FR" sz="1600" dirty="0"/>
              <a:t> permettrait également</a:t>
            </a:r>
          </a:p>
          <a:p>
            <a:pPr marL="720000" indent="-180000">
              <a:lnSpc>
                <a:spcPct val="100000"/>
              </a:lnSpc>
              <a:spcBef>
                <a:spcPts val="600"/>
              </a:spcBef>
              <a:spcAft>
                <a:spcPts val="0"/>
              </a:spcAft>
              <a:buFont typeface="Arial" panose="020B0604020202020204" pitchFamily="34" charset="0"/>
              <a:buChar char="•"/>
            </a:pPr>
            <a:r>
              <a:rPr lang="fr-FR" sz="1600" b="0" dirty="0"/>
              <a:t>D'étaler le coût de la machine FCC-</a:t>
            </a:r>
            <a:r>
              <a:rPr lang="fr-FR" sz="1600" b="0" dirty="0" err="1"/>
              <a:t>hh</a:t>
            </a:r>
            <a:r>
              <a:rPr lang="fr-FR" sz="1600" b="0" dirty="0"/>
              <a:t> (plus onéreuse) sur davantage d'années;</a:t>
            </a:r>
          </a:p>
          <a:p>
            <a:pPr marL="720000" indent="-180000">
              <a:lnSpc>
                <a:spcPct val="100000"/>
              </a:lnSpc>
              <a:spcBef>
                <a:spcPts val="600"/>
              </a:spcBef>
              <a:spcAft>
                <a:spcPts val="0"/>
              </a:spcAft>
              <a:buFont typeface="Arial" panose="020B0604020202020204" pitchFamily="34" charset="0"/>
              <a:buChar char="•"/>
            </a:pPr>
            <a:r>
              <a:rPr lang="fr-FR" sz="1600" b="0" dirty="0"/>
              <a:t>De mener des travaux de R&amp;D pendant 20 ans afin d'avoir des aimants ‘abordables’ pouvant fournir le champ le plus élevé possible (utilisant aussi des supraconducteurs haute température);</a:t>
            </a:r>
          </a:p>
          <a:p>
            <a:pPr marL="720000" indent="-180000">
              <a:lnSpc>
                <a:spcPct val="100000"/>
              </a:lnSpc>
              <a:spcBef>
                <a:spcPts val="600"/>
              </a:spcBef>
              <a:spcAft>
                <a:spcPts val="0"/>
              </a:spcAft>
              <a:buFont typeface="Arial" panose="020B0604020202020204" pitchFamily="34" charset="0"/>
              <a:buChar char="•"/>
            </a:pPr>
            <a:r>
              <a:rPr lang="fr-FR" sz="1600" b="0" dirty="0"/>
              <a:t>D'optimiser l'investissement global, puisque le FCC-</a:t>
            </a:r>
            <a:r>
              <a:rPr lang="fr-FR" sz="1600" b="0" dirty="0" err="1"/>
              <a:t>hh</a:t>
            </a:r>
            <a:r>
              <a:rPr lang="fr-FR" sz="1600" b="0" dirty="0"/>
              <a:t> réutilisera l'infrastructure de génie civil du FCC-</a:t>
            </a:r>
            <a:r>
              <a:rPr lang="fr-FR" sz="1600" b="0" dirty="0" err="1"/>
              <a:t>ee</a:t>
            </a:r>
            <a:r>
              <a:rPr lang="fr-FR" sz="1600" b="0" dirty="0"/>
              <a:t>.</a:t>
            </a:r>
          </a:p>
          <a:p>
            <a:endParaRPr lang="fr-FR" sz="1600" b="0" dirty="0"/>
          </a:p>
        </p:txBody>
      </p:sp>
      <p:sp>
        <p:nvSpPr>
          <p:cNvPr id="3" name="Title 2">
            <a:extLst>
              <a:ext uri="{FF2B5EF4-FFF2-40B4-BE49-F238E27FC236}">
                <a16:creationId xmlns:a16="http://schemas.microsoft.com/office/drawing/2014/main" id="{C69D63CD-0936-760E-7A69-8512AED98784}"/>
              </a:ext>
            </a:extLst>
          </p:cNvPr>
          <p:cNvSpPr>
            <a:spLocks noGrp="1"/>
          </p:cNvSpPr>
          <p:nvPr>
            <p:ph type="title"/>
          </p:nvPr>
        </p:nvSpPr>
        <p:spPr/>
        <p:txBody>
          <a:bodyPr/>
          <a:lstStyle/>
          <a:p>
            <a:r>
              <a:rPr lang="fr-FR" dirty="0"/>
              <a:t>Pourquoi le FCC</a:t>
            </a:r>
          </a:p>
        </p:txBody>
      </p:sp>
      <p:sp>
        <p:nvSpPr>
          <p:cNvPr id="2" name="Date Placeholder 1">
            <a:extLst>
              <a:ext uri="{FF2B5EF4-FFF2-40B4-BE49-F238E27FC236}">
                <a16:creationId xmlns:a16="http://schemas.microsoft.com/office/drawing/2014/main" id="{19BC7AF9-83FA-9750-A3CB-6F217E9B640F}"/>
              </a:ext>
            </a:extLst>
          </p:cNvPr>
          <p:cNvSpPr>
            <a:spLocks noGrp="1"/>
          </p:cNvSpPr>
          <p:nvPr>
            <p:ph type="dt" sz="half" idx="10"/>
          </p:nvPr>
        </p:nvSpPr>
        <p:spPr/>
        <p:txBody>
          <a:bodyPr/>
          <a:lstStyle/>
          <a:p>
            <a:r>
              <a:rPr lang="en-US"/>
              <a:t>Paris, 5 juillet 2023</a:t>
            </a:r>
            <a:endParaRPr lang="en-US" dirty="0"/>
          </a:p>
        </p:txBody>
      </p:sp>
      <p:sp>
        <p:nvSpPr>
          <p:cNvPr id="5" name="Footer Placeholder 4">
            <a:extLst>
              <a:ext uri="{FF2B5EF4-FFF2-40B4-BE49-F238E27FC236}">
                <a16:creationId xmlns:a16="http://schemas.microsoft.com/office/drawing/2014/main" id="{B496C3F6-B8EF-93A5-DFEE-7B6A8F616F9A}"/>
              </a:ext>
            </a:extLst>
          </p:cNvPr>
          <p:cNvSpPr>
            <a:spLocks noGrp="1"/>
          </p:cNvSpPr>
          <p:nvPr>
            <p:ph type="ftr" sz="quarter" idx="11"/>
          </p:nvPr>
        </p:nvSpPr>
        <p:spPr/>
        <p:txBody>
          <a:bodyPr/>
          <a:lstStyle/>
          <a:p>
            <a:r>
              <a:rPr lang="fr-FR"/>
              <a:t>Congrès Général de la Société Française de Physique (150 ans)          Malika Meddahi</a:t>
            </a:r>
            <a:endParaRPr lang="en-US" dirty="0"/>
          </a:p>
        </p:txBody>
      </p:sp>
      <p:sp>
        <p:nvSpPr>
          <p:cNvPr id="6" name="Slide Number Placeholder 5">
            <a:extLst>
              <a:ext uri="{FF2B5EF4-FFF2-40B4-BE49-F238E27FC236}">
                <a16:creationId xmlns:a16="http://schemas.microsoft.com/office/drawing/2014/main" id="{6460CA4C-0FE8-1C74-122E-7A912CAD100A}"/>
              </a:ext>
            </a:extLst>
          </p:cNvPr>
          <p:cNvSpPr>
            <a:spLocks noGrp="1"/>
          </p:cNvSpPr>
          <p:nvPr>
            <p:ph type="sldNum" sz="quarter" idx="12"/>
          </p:nvPr>
        </p:nvSpPr>
        <p:spPr/>
        <p:txBody>
          <a:bodyPr/>
          <a:lstStyle/>
          <a:p>
            <a:fld id="{36B5EA5A-BC32-A742-B11B-8E7414D5B535}" type="slidenum">
              <a:rPr lang="en-US" smtClean="0"/>
              <a:pPr/>
              <a:t>16</a:t>
            </a:fld>
            <a:endParaRPr lang="en-US" dirty="0"/>
          </a:p>
        </p:txBody>
      </p:sp>
    </p:spTree>
    <p:extLst>
      <p:ext uri="{BB962C8B-B14F-4D97-AF65-F5344CB8AC3E}">
        <p14:creationId xmlns:p14="http://schemas.microsoft.com/office/powerpoint/2010/main" val="1119900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16A39D6-9192-384B-8160-7F741EE5E621}"/>
              </a:ext>
            </a:extLst>
          </p:cNvPr>
          <p:cNvGrpSpPr/>
          <p:nvPr/>
        </p:nvGrpSpPr>
        <p:grpSpPr>
          <a:xfrm>
            <a:off x="24940" y="1268760"/>
            <a:ext cx="12191740" cy="2692908"/>
            <a:chOff x="119336" y="1484784"/>
            <a:chExt cx="11977574" cy="2692908"/>
          </a:xfrm>
        </p:grpSpPr>
        <p:pic>
          <p:nvPicPr>
            <p:cNvPr id="6" name="Picture 5">
              <a:extLst>
                <a:ext uri="{FF2B5EF4-FFF2-40B4-BE49-F238E27FC236}">
                  <a16:creationId xmlns:a16="http://schemas.microsoft.com/office/drawing/2014/main" id="{6A382703-3A51-F94B-A645-E03922C238C6}"/>
                </a:ext>
              </a:extLst>
            </p:cNvPr>
            <p:cNvPicPr preferRelativeResize="0">
              <a:picLocks noChangeAspect="1"/>
            </p:cNvPicPr>
            <p:nvPr/>
          </p:nvPicPr>
          <p:blipFill>
            <a:blip r:embed="rId2"/>
            <a:stretch>
              <a:fillRect/>
            </a:stretch>
          </p:blipFill>
          <p:spPr>
            <a:xfrm>
              <a:off x="119336" y="1484784"/>
              <a:ext cx="7299198" cy="2692908"/>
            </a:xfrm>
            <a:prstGeom prst="rect">
              <a:avLst/>
            </a:prstGeom>
            <a:ln>
              <a:solidFill>
                <a:schemeClr val="tx2"/>
              </a:solidFill>
            </a:ln>
          </p:spPr>
        </p:pic>
        <p:cxnSp>
          <p:nvCxnSpPr>
            <p:cNvPr id="8" name="Straight Arrow Connector 7">
              <a:extLst>
                <a:ext uri="{FF2B5EF4-FFF2-40B4-BE49-F238E27FC236}">
                  <a16:creationId xmlns:a16="http://schemas.microsoft.com/office/drawing/2014/main" id="{BA573E9E-06C8-F248-984C-D9E10A793C66}"/>
                </a:ext>
              </a:extLst>
            </p:cNvPr>
            <p:cNvCxnSpPr/>
            <p:nvPr/>
          </p:nvCxnSpPr>
          <p:spPr>
            <a:xfrm flipH="1">
              <a:off x="7248128" y="2564904"/>
              <a:ext cx="1152128"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6">
              <a:extLst>
                <a:ext uri="{FF2B5EF4-FFF2-40B4-BE49-F238E27FC236}">
                  <a16:creationId xmlns:a16="http://schemas.microsoft.com/office/drawing/2014/main" id="{31176B91-2488-F64A-8FDF-6C122EC184FF}"/>
                </a:ext>
              </a:extLst>
            </p:cNvPr>
            <p:cNvSpPr txBox="1">
              <a:spLocks noChangeArrowheads="1"/>
            </p:cNvSpPr>
            <p:nvPr/>
          </p:nvSpPr>
          <p:spPr bwMode="auto">
            <a:xfrm>
              <a:off x="7522856" y="1772816"/>
              <a:ext cx="4574054" cy="1954381"/>
            </a:xfrm>
            <a:prstGeom prst="rect">
              <a:avLst/>
            </a:prstGeom>
            <a:solidFill>
              <a:schemeClr val="accent6">
                <a:lumMod val="20000"/>
                <a:lumOff val="80000"/>
              </a:schemeClr>
            </a:solidFill>
            <a:ln>
              <a:noFill/>
            </a:ln>
          </p:spPr>
          <p:txBody>
            <a:bodyPr wrap="square">
              <a:spAutoFit/>
            </a:bodyPr>
            <a:lstStyle/>
            <a:p>
              <a:pPr algn="l" defTabSz="457200" rtl="0" eaLnBrk="0" fontAlgn="base" hangingPunct="0">
                <a:spcBef>
                  <a:spcPct val="0"/>
                </a:spcBef>
                <a:spcAft>
                  <a:spcPct val="0"/>
                </a:spcAft>
                <a:defRPr/>
              </a:pPr>
              <a:r>
                <a:rPr lang="fr" sz="1600" b="0" i="0" u="none" baseline="0" dirty="0">
                  <a:solidFill>
                    <a:schemeClr val="tx2"/>
                  </a:solidFill>
                  <a:latin typeface="Arial" panose="020B0604020202020204" pitchFamily="34" charset="0"/>
                  <a:ea typeface="Arial" panose="020B0604020202020204" pitchFamily="34" charset="0"/>
                  <a:cs typeface="Arial" panose="020B0604020202020204" pitchFamily="34" charset="0"/>
                </a:rPr>
                <a:t>Ce </a:t>
              </a:r>
              <a:r>
                <a:rPr lang="fr" sz="1600" b="1" i="0" u="none" baseline="0" dirty="0">
                  <a:solidFill>
                    <a:schemeClr val="tx2"/>
                  </a:solidFill>
                  <a:latin typeface="Arial" panose="020B0604020202020204" pitchFamily="34" charset="0"/>
                  <a:ea typeface="Arial" panose="020B0604020202020204" pitchFamily="34" charset="0"/>
                  <a:cs typeface="Arial" panose="020B0604020202020204" pitchFamily="34" charset="0"/>
                </a:rPr>
                <a:t>calendrier</a:t>
              </a:r>
              <a:r>
                <a:rPr lang="fr" sz="1600" b="0" i="0" u="none" baseline="0" dirty="0">
                  <a:solidFill>
                    <a:schemeClr val="tx2"/>
                  </a:solidFill>
                  <a:latin typeface="Arial" panose="020B0604020202020204" pitchFamily="34" charset="0"/>
                  <a:ea typeface="Arial" panose="020B0604020202020204" pitchFamily="34" charset="0"/>
                  <a:cs typeface="Arial" panose="020B0604020202020204" pitchFamily="34" charset="0"/>
                </a:rPr>
                <a:t> tient compte :</a:t>
              </a:r>
            </a:p>
            <a:p>
              <a:pPr marL="285750" indent="-285750" algn="l" defTabSz="457200" rtl="0" eaLnBrk="0" fontAlgn="base" hangingPunct="0">
                <a:spcBef>
                  <a:spcPct val="0"/>
                </a:spcBef>
                <a:spcAft>
                  <a:spcPct val="0"/>
                </a:spcAft>
                <a:buFont typeface="Arial" panose="020B0604020202020204" pitchFamily="34" charset="0"/>
                <a:buChar char="•"/>
                <a:defRPr/>
              </a:pPr>
              <a:r>
                <a:rPr lang="fr" sz="1500" b="0" i="0" u="none" baseline="0" dirty="0">
                  <a:solidFill>
                    <a:schemeClr val="tx2"/>
                  </a:solidFill>
                  <a:latin typeface="Arial" panose="020B0604020202020204" pitchFamily="34" charset="0"/>
                  <a:ea typeface="Arial" panose="020B0604020202020204" pitchFamily="34" charset="0"/>
                  <a:cs typeface="Arial" panose="020B0604020202020204" pitchFamily="34" charset="0"/>
                </a:rPr>
                <a:t>des enseignements tirés de la construction </a:t>
              </a:r>
            </a:p>
            <a:p>
              <a:pPr algn="l" defTabSz="457200" rtl="0" eaLnBrk="0" fontAlgn="base" hangingPunct="0">
                <a:spcBef>
                  <a:spcPct val="0"/>
                </a:spcBef>
                <a:spcAft>
                  <a:spcPct val="0"/>
                </a:spcAft>
                <a:defRPr/>
              </a:pPr>
              <a:r>
                <a:rPr lang="fr" sz="1500" dirty="0">
                  <a:solidFill>
                    <a:schemeClr val="tx2"/>
                  </a:solidFill>
                  <a:latin typeface="Arial" panose="020B0604020202020204" pitchFamily="34" charset="0"/>
                  <a:ea typeface="Arial" panose="020B0604020202020204" pitchFamily="34" charset="0"/>
                  <a:cs typeface="Arial" panose="020B0604020202020204" pitchFamily="34" charset="0"/>
                </a:rPr>
                <a:t>      </a:t>
              </a:r>
              <a:r>
                <a:rPr lang="fr" sz="1500" b="0" i="0" u="none" baseline="0" dirty="0">
                  <a:solidFill>
                    <a:schemeClr val="tx2"/>
                  </a:solidFill>
                  <a:latin typeface="Arial" panose="020B0604020202020204" pitchFamily="34" charset="0"/>
                  <a:ea typeface="Arial" panose="020B0604020202020204" pitchFamily="34" charset="0"/>
                  <a:cs typeface="Arial" panose="020B0604020202020204" pitchFamily="34" charset="0"/>
                </a:rPr>
                <a:t>de </a:t>
              </a:r>
              <a:r>
                <a:rPr lang="fr" sz="1500" dirty="0">
                  <a:solidFill>
                    <a:schemeClr val="tx2"/>
                  </a:solidFill>
                  <a:latin typeface="Arial" panose="020B0604020202020204" pitchFamily="34" charset="0"/>
                  <a:ea typeface="Arial" panose="020B0604020202020204" pitchFamily="34" charset="0"/>
                  <a:cs typeface="Arial" panose="020B0604020202020204" pitchFamily="34" charset="0"/>
                </a:rPr>
                <a:t>plusieurs </a:t>
              </a:r>
              <a:r>
                <a:rPr lang="fr" sz="1500" b="0" i="0" u="none" baseline="0" dirty="0">
                  <a:solidFill>
                    <a:schemeClr val="tx2"/>
                  </a:solidFill>
                  <a:latin typeface="Arial" panose="020B0604020202020204" pitchFamily="34" charset="0"/>
                  <a:ea typeface="Arial" panose="020B0604020202020204" pitchFamily="34" charset="0"/>
                  <a:cs typeface="Arial" panose="020B0604020202020204" pitchFamily="34" charset="0"/>
                </a:rPr>
                <a:t>collisionneurs au CERN</a:t>
              </a:r>
              <a:endParaRPr lang="fr" sz="1500" dirty="0">
                <a:solidFill>
                  <a:schemeClr val="tx2"/>
                </a:solidFill>
                <a:latin typeface="Arial" panose="020B0604020202020204" pitchFamily="34" charset="0"/>
              </a:endParaRPr>
            </a:p>
            <a:p>
              <a:pPr marL="285750" indent="-285750" algn="l" defTabSz="457200" rtl="0" eaLnBrk="0" fontAlgn="base" hangingPunct="0">
                <a:spcBef>
                  <a:spcPct val="0"/>
                </a:spcBef>
                <a:spcAft>
                  <a:spcPct val="0"/>
                </a:spcAft>
                <a:buFont typeface="Arial" panose="020B0604020202020204" pitchFamily="34" charset="0"/>
                <a:buChar char="•"/>
                <a:defRPr/>
              </a:pPr>
              <a:r>
                <a:rPr lang="fr" sz="1500" b="0" i="0" u="none" baseline="0" dirty="0">
                  <a:solidFill>
                    <a:schemeClr val="tx2"/>
                  </a:solidFill>
                  <a:latin typeface="Arial" panose="020B0604020202020204" pitchFamily="34" charset="0"/>
                  <a:ea typeface="Arial" panose="020B0604020202020204" pitchFamily="34" charset="0"/>
                  <a:cs typeface="Arial" panose="020B0604020202020204" pitchFamily="34" charset="0"/>
                </a:rPr>
                <a:t>du fait que le HL-LHC fonctionnera jusqu’en </a:t>
              </a:r>
            </a:p>
            <a:p>
              <a:pPr algn="l" defTabSz="457200" rtl="0" eaLnBrk="0" fontAlgn="base" hangingPunct="0">
                <a:spcBef>
                  <a:spcPct val="0"/>
                </a:spcBef>
                <a:spcAft>
                  <a:spcPct val="0"/>
                </a:spcAft>
                <a:defRPr/>
              </a:pPr>
              <a:r>
                <a:rPr lang="fr" sz="1500" dirty="0">
                  <a:solidFill>
                    <a:schemeClr val="tx2"/>
                  </a:solidFill>
                  <a:latin typeface="Arial" panose="020B0604020202020204" pitchFamily="34" charset="0"/>
                  <a:ea typeface="Arial" panose="020B0604020202020204" pitchFamily="34" charset="0"/>
                  <a:cs typeface="Arial" panose="020B0604020202020204" pitchFamily="34" charset="0"/>
                </a:rPr>
                <a:t>     ~</a:t>
              </a:r>
              <a:r>
                <a:rPr lang="fr" sz="1500" b="0" i="0" u="none" baseline="0" dirty="0">
                  <a:solidFill>
                    <a:schemeClr val="tx2"/>
                  </a:solidFill>
                  <a:latin typeface="Arial" panose="020B0604020202020204" pitchFamily="34" charset="0"/>
                  <a:ea typeface="Arial" panose="020B0604020202020204" pitchFamily="34" charset="0"/>
                  <a:cs typeface="Arial" panose="020B0604020202020204" pitchFamily="34" charset="0"/>
                </a:rPr>
                <a:t>2041</a:t>
              </a:r>
            </a:p>
            <a:p>
              <a:pPr marL="285750" indent="-285750" algn="l" defTabSz="457200" rtl="0" eaLnBrk="0" fontAlgn="base" hangingPunct="0">
                <a:spcBef>
                  <a:spcPct val="0"/>
                </a:spcBef>
                <a:spcAft>
                  <a:spcPct val="0"/>
                </a:spcAft>
                <a:buFont typeface="Wingdings" pitchFamily="2" charset="2"/>
                <a:buChar char="à"/>
                <a:defRPr/>
              </a:pPr>
              <a:r>
                <a:rPr lang="fr" sz="1500" b="1" i="0" u="none" baseline="0" dirty="0">
                  <a:solidFill>
                    <a:schemeClr val="tx2"/>
                  </a:solidFill>
                  <a:latin typeface="Arial" panose="020B0604020202020204" pitchFamily="34" charset="0"/>
                  <a:ea typeface="Arial" panose="020B0604020202020204" pitchFamily="34" charset="0"/>
                  <a:cs typeface="Arial" panose="020B0604020202020204" pitchFamily="34" charset="0"/>
                  <a:sym typeface="Wingdings" pitchFamily="2" charset="2"/>
                </a:rPr>
                <a:t>L'exploitation pour la physique d'un collisionneur au CERN, QUEL QU'IL SOIT, </a:t>
              </a:r>
            </a:p>
            <a:p>
              <a:pPr algn="l" defTabSz="457200" rtl="0" eaLnBrk="0" fontAlgn="base" hangingPunct="0">
                <a:spcBef>
                  <a:spcPct val="0"/>
                </a:spcBef>
                <a:spcAft>
                  <a:spcPct val="0"/>
                </a:spcAft>
                <a:defRPr/>
              </a:pPr>
              <a:r>
                <a:rPr lang="fr" sz="1500" b="1" i="0" u="none" baseline="0" dirty="0">
                  <a:solidFill>
                    <a:schemeClr val="tx2"/>
                  </a:solidFill>
                  <a:latin typeface="Arial" panose="020B0604020202020204" pitchFamily="34" charset="0"/>
                  <a:ea typeface="Arial" panose="020B0604020202020204" pitchFamily="34" charset="0"/>
                  <a:cs typeface="Arial" panose="020B0604020202020204" pitchFamily="34" charset="0"/>
                  <a:sym typeface="Wingdings" pitchFamily="2" charset="2"/>
                </a:rPr>
                <a:t>     ne pourra pas commencer avant 2045-2048</a:t>
              </a:r>
            </a:p>
          </p:txBody>
        </p:sp>
      </p:grpSp>
      <p:sp>
        <p:nvSpPr>
          <p:cNvPr id="3" name="TextBox 2">
            <a:extLst>
              <a:ext uri="{FF2B5EF4-FFF2-40B4-BE49-F238E27FC236}">
                <a16:creationId xmlns:a16="http://schemas.microsoft.com/office/drawing/2014/main" id="{56F1B249-8CD2-3446-B9CE-B1277A05292E}"/>
              </a:ext>
            </a:extLst>
          </p:cNvPr>
          <p:cNvSpPr txBox="1"/>
          <p:nvPr/>
        </p:nvSpPr>
        <p:spPr>
          <a:xfrm>
            <a:off x="119336" y="4514872"/>
            <a:ext cx="7161863" cy="1661993"/>
          </a:xfrm>
          <a:prstGeom prst="rect">
            <a:avLst/>
          </a:prstGeom>
          <a:noFill/>
        </p:spPr>
        <p:txBody>
          <a:bodyPr wrap="square" lIns="0" tIns="0" rIns="0" bIns="0" rtlCol="0">
            <a:spAutoFit/>
          </a:bodyPr>
          <a:lstStyle/>
          <a:p>
            <a:pPr algn="l" rtl="0"/>
            <a:r>
              <a:rPr lang="fr" sz="1600" b="1" i="0" u="none" baseline="0" dirty="0">
                <a:solidFill>
                  <a:srgbClr val="00B0F0"/>
                </a:solidFill>
              </a:rPr>
              <a:t>1</a:t>
            </a:r>
            <a:r>
              <a:rPr lang="fr" sz="1600" b="1" i="0" u="none" baseline="30000" dirty="0">
                <a:solidFill>
                  <a:srgbClr val="00B0F0"/>
                </a:solidFill>
              </a:rPr>
              <a:t>ère</a:t>
            </a:r>
            <a:r>
              <a:rPr lang="fr" sz="1600" b="1" i="0" u="none" baseline="0" dirty="0">
                <a:solidFill>
                  <a:srgbClr val="00B0F0"/>
                </a:solidFill>
              </a:rPr>
              <a:t> étape, collisionneur FCC-ee:</a:t>
            </a:r>
            <a:r>
              <a:rPr lang="fr" sz="1600" b="0" i="0" u="none" baseline="0" dirty="0">
                <a:solidFill>
                  <a:srgbClr val="424242"/>
                </a:solidFill>
              </a:rPr>
              <a:t> collisions électron-positon de 90 à 360 GeV</a:t>
            </a:r>
          </a:p>
          <a:p>
            <a:pPr algn="l" rtl="0"/>
            <a:r>
              <a:rPr lang="fr" sz="1500" b="0" i="0" u="none" baseline="0" dirty="0">
                <a:solidFill>
                  <a:srgbClr val="424242"/>
                </a:solidFill>
              </a:rPr>
              <a:t>Construction: 2033-2045</a:t>
            </a:r>
          </a:p>
          <a:p>
            <a:pPr algn="l" rtl="0"/>
            <a:r>
              <a:rPr lang="fr" sz="1500" b="0" i="0" u="none" baseline="0" dirty="0">
                <a:solidFill>
                  <a:srgbClr val="424242"/>
                </a:solidFill>
              </a:rPr>
              <a:t>Exploitation pour la physique: 2048-2063</a:t>
            </a:r>
          </a:p>
          <a:p>
            <a:pPr algn="l" rtl="0"/>
            <a:endParaRPr lang="fr" sz="1600" dirty="0"/>
          </a:p>
          <a:p>
            <a:pPr algn="l" rtl="0"/>
            <a:r>
              <a:rPr lang="fr" sz="1600" b="1" i="0" u="none" baseline="0" dirty="0"/>
              <a:t>2</a:t>
            </a:r>
            <a:r>
              <a:rPr lang="fr" sz="1600" b="1" baseline="30000" dirty="0"/>
              <a:t>è</a:t>
            </a:r>
            <a:r>
              <a:rPr lang="fr" sz="1600" b="1" i="0" u="none" baseline="30000" dirty="0"/>
              <a:t>me</a:t>
            </a:r>
            <a:r>
              <a:rPr lang="fr" sz="1600" b="1" i="0" u="none" baseline="0" dirty="0"/>
              <a:t> étape, collisionneur FCC-hh</a:t>
            </a:r>
            <a:r>
              <a:rPr lang="fr" sz="1600" b="1" dirty="0"/>
              <a:t>:</a:t>
            </a:r>
            <a:r>
              <a:rPr lang="fr" sz="1600" b="0" i="0" u="none" baseline="0" dirty="0"/>
              <a:t> </a:t>
            </a:r>
            <a:r>
              <a:rPr lang="fr" sz="1600" b="0" i="0" u="none" baseline="0" dirty="0">
                <a:solidFill>
                  <a:schemeClr val="tx2"/>
                </a:solidFill>
              </a:rPr>
              <a:t>collisions proton-proton ≥ 100 TeV</a:t>
            </a:r>
          </a:p>
          <a:p>
            <a:pPr algn="l" rtl="0"/>
            <a:r>
              <a:rPr lang="fr" sz="1500" b="0" i="0" u="none" baseline="0" dirty="0">
                <a:solidFill>
                  <a:schemeClr val="tx2"/>
                </a:solidFill>
              </a:rPr>
              <a:t>Construction: 2058-2070</a:t>
            </a:r>
          </a:p>
          <a:p>
            <a:pPr algn="l" rtl="0"/>
            <a:r>
              <a:rPr lang="fr" sz="1500" b="0" i="0" u="none" baseline="0" dirty="0">
                <a:solidFill>
                  <a:schemeClr val="tx2"/>
                </a:solidFill>
              </a:rPr>
              <a:t>Exploitation pour la physique: ~ 2070-2095</a:t>
            </a:r>
          </a:p>
        </p:txBody>
      </p:sp>
      <p:pic>
        <p:nvPicPr>
          <p:cNvPr id="11" name="Picture 10">
            <a:extLst>
              <a:ext uri="{FF2B5EF4-FFF2-40B4-BE49-F238E27FC236}">
                <a16:creationId xmlns:a16="http://schemas.microsoft.com/office/drawing/2014/main" id="{4926DF2E-62A2-B04A-BDD1-C7352671B50D}"/>
              </a:ext>
            </a:extLst>
          </p:cNvPr>
          <p:cNvPicPr preferRelativeResize="0">
            <a:picLocks noChangeAspect="1"/>
          </p:cNvPicPr>
          <p:nvPr/>
        </p:nvPicPr>
        <p:blipFill>
          <a:blip r:embed="rId3"/>
          <a:stretch>
            <a:fillRect/>
          </a:stretch>
        </p:blipFill>
        <p:spPr>
          <a:xfrm>
            <a:off x="7454652" y="4402162"/>
            <a:ext cx="4618012" cy="1835150"/>
          </a:xfrm>
          <a:prstGeom prst="rect">
            <a:avLst/>
          </a:prstGeom>
        </p:spPr>
      </p:pic>
      <p:sp>
        <p:nvSpPr>
          <p:cNvPr id="7" name="Title 6">
            <a:extLst>
              <a:ext uri="{FF2B5EF4-FFF2-40B4-BE49-F238E27FC236}">
                <a16:creationId xmlns:a16="http://schemas.microsoft.com/office/drawing/2014/main" id="{1F12ED27-63D9-85E8-40D8-3FE730399570}"/>
              </a:ext>
            </a:extLst>
          </p:cNvPr>
          <p:cNvSpPr>
            <a:spLocks noGrp="1"/>
          </p:cNvSpPr>
          <p:nvPr>
            <p:ph type="title"/>
          </p:nvPr>
        </p:nvSpPr>
        <p:spPr/>
        <p:txBody>
          <a:bodyPr/>
          <a:lstStyle/>
          <a:p>
            <a:r>
              <a:rPr lang="fr-FR" dirty="0"/>
              <a:t>Calendrier FCC</a:t>
            </a:r>
          </a:p>
        </p:txBody>
      </p:sp>
      <p:sp>
        <p:nvSpPr>
          <p:cNvPr id="2" name="Date Placeholder 1">
            <a:extLst>
              <a:ext uri="{FF2B5EF4-FFF2-40B4-BE49-F238E27FC236}">
                <a16:creationId xmlns:a16="http://schemas.microsoft.com/office/drawing/2014/main" id="{2A0AB32D-17D4-A45E-D27F-48E83AD33CA1}"/>
              </a:ext>
            </a:extLst>
          </p:cNvPr>
          <p:cNvSpPr>
            <a:spLocks noGrp="1"/>
          </p:cNvSpPr>
          <p:nvPr>
            <p:ph type="dt" sz="half" idx="10"/>
          </p:nvPr>
        </p:nvSpPr>
        <p:spPr/>
        <p:txBody>
          <a:bodyPr/>
          <a:lstStyle/>
          <a:p>
            <a:r>
              <a:rPr lang="en-US"/>
              <a:t>Paris, 5 juillet 2023</a:t>
            </a:r>
            <a:endParaRPr lang="en-US" dirty="0"/>
          </a:p>
        </p:txBody>
      </p:sp>
      <p:sp>
        <p:nvSpPr>
          <p:cNvPr id="10" name="Footer Placeholder 9">
            <a:extLst>
              <a:ext uri="{FF2B5EF4-FFF2-40B4-BE49-F238E27FC236}">
                <a16:creationId xmlns:a16="http://schemas.microsoft.com/office/drawing/2014/main" id="{D1D5CDA2-FAE7-0B4B-0E12-AC26AFE1C97D}"/>
              </a:ext>
            </a:extLst>
          </p:cNvPr>
          <p:cNvSpPr>
            <a:spLocks noGrp="1"/>
          </p:cNvSpPr>
          <p:nvPr>
            <p:ph type="ftr" sz="quarter" idx="11"/>
          </p:nvPr>
        </p:nvSpPr>
        <p:spPr/>
        <p:txBody>
          <a:bodyPr/>
          <a:lstStyle/>
          <a:p>
            <a:r>
              <a:rPr lang="fr-FR"/>
              <a:t>Congrès Général de la Société Française de Physique (150 ans)          Malika Meddahi</a:t>
            </a:r>
            <a:endParaRPr lang="en-US" dirty="0"/>
          </a:p>
        </p:txBody>
      </p:sp>
      <p:sp>
        <p:nvSpPr>
          <p:cNvPr id="12" name="Slide Number Placeholder 11">
            <a:extLst>
              <a:ext uri="{FF2B5EF4-FFF2-40B4-BE49-F238E27FC236}">
                <a16:creationId xmlns:a16="http://schemas.microsoft.com/office/drawing/2014/main" id="{1493770D-132A-A4A3-3AB2-E53F1DA311DD}"/>
              </a:ext>
            </a:extLst>
          </p:cNvPr>
          <p:cNvSpPr>
            <a:spLocks noGrp="1"/>
          </p:cNvSpPr>
          <p:nvPr>
            <p:ph type="sldNum" sz="quarter" idx="12"/>
          </p:nvPr>
        </p:nvSpPr>
        <p:spPr/>
        <p:txBody>
          <a:bodyPr/>
          <a:lstStyle/>
          <a:p>
            <a:fld id="{36B5EA5A-BC32-A742-B11B-8E7414D5B535}" type="slidenum">
              <a:rPr lang="en-US" smtClean="0"/>
              <a:pPr/>
              <a:t>17</a:t>
            </a:fld>
            <a:endParaRPr lang="en-US" dirty="0"/>
          </a:p>
        </p:txBody>
      </p:sp>
    </p:spTree>
    <p:extLst>
      <p:ext uri="{BB962C8B-B14F-4D97-AF65-F5344CB8AC3E}">
        <p14:creationId xmlns:p14="http://schemas.microsoft.com/office/powerpoint/2010/main" val="25292144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457200" indent="-457200" defTabSz="457200" eaLnBrk="0" fontAlgn="base" hangingPunct="0">
              <a:lnSpc>
                <a:spcPct val="100000"/>
              </a:lnSpc>
              <a:spcBef>
                <a:spcPct val="0"/>
              </a:spcBef>
              <a:spcAft>
                <a:spcPts val="600"/>
              </a:spcAft>
              <a:buFont typeface="+mj-lt"/>
              <a:buAutoNum type="arabicPeriod"/>
              <a:defRPr/>
            </a:pPr>
            <a:r>
              <a:rPr lang="fr-FR" sz="1600" u="sng" dirty="0">
                <a:solidFill>
                  <a:schemeClr val="tx2"/>
                </a:solidFill>
                <a:latin typeface="Arial" panose="020B0604020202020204" pitchFamily="34" charset="0"/>
              </a:rPr>
              <a:t>Démonstration de la faisabilité géologique, technique, environnementale et administrative du tunnel et des surfaces et optimisation de l’emplacement et de l’aménagement de l’anneau et des infrastructures connexes</a:t>
            </a:r>
          </a:p>
          <a:p>
            <a:pPr marL="457200" indent="-457200" defTabSz="457200" eaLnBrk="0" fontAlgn="base" hangingPunct="0">
              <a:lnSpc>
                <a:spcPct val="100000"/>
              </a:lnSpc>
              <a:spcBef>
                <a:spcPct val="0"/>
              </a:spcBef>
              <a:spcAft>
                <a:spcPts val="600"/>
              </a:spcAft>
              <a:buFont typeface="+mj-lt"/>
              <a:buAutoNum type="arabicPeriod"/>
              <a:defRPr/>
            </a:pPr>
            <a:r>
              <a:rPr lang="fr-FR" sz="1600" b="0" dirty="0">
                <a:solidFill>
                  <a:schemeClr val="tx2"/>
                </a:solidFill>
                <a:latin typeface="Arial" panose="020B0604020202020204" pitchFamily="34" charset="0"/>
              </a:rPr>
              <a:t>Poursuite, en collaboration avec les États hôtes, des processus administratifs préparatoires requis pour l’approbation d’un éventuel projet afin d’identifier et d’éliminer tout obstacle</a:t>
            </a:r>
          </a:p>
          <a:p>
            <a:pPr marL="457200" indent="-457200" defTabSz="457200" eaLnBrk="0" fontAlgn="base" hangingPunct="0">
              <a:lnSpc>
                <a:spcPct val="100000"/>
              </a:lnSpc>
              <a:spcBef>
                <a:spcPct val="0"/>
              </a:spcBef>
              <a:spcAft>
                <a:spcPts val="600"/>
              </a:spcAft>
              <a:buFont typeface="+mj-lt"/>
              <a:buAutoNum type="arabicPeriod"/>
              <a:defRPr/>
            </a:pPr>
            <a:r>
              <a:rPr lang="fr-FR" sz="1600" u="sng" dirty="0">
                <a:solidFill>
                  <a:schemeClr val="tx2"/>
                </a:solidFill>
                <a:latin typeface="Arial" panose="020B0604020202020204" pitchFamily="34" charset="0"/>
              </a:rPr>
              <a:t>Optimisation de la conception des collisionneurs FCC-</a:t>
            </a:r>
            <a:r>
              <a:rPr lang="fr-FR" sz="1600" u="sng" dirty="0" err="1">
                <a:solidFill>
                  <a:schemeClr val="tx2"/>
                </a:solidFill>
                <a:latin typeface="Arial" panose="020B0604020202020204" pitchFamily="34" charset="0"/>
              </a:rPr>
              <a:t>ee</a:t>
            </a:r>
            <a:r>
              <a:rPr lang="fr-FR" sz="1600" u="sng" dirty="0">
                <a:solidFill>
                  <a:schemeClr val="tx2"/>
                </a:solidFill>
                <a:latin typeface="Arial" panose="020B0604020202020204" pitchFamily="34" charset="0"/>
              </a:rPr>
              <a:t> et FCC-</a:t>
            </a:r>
            <a:r>
              <a:rPr lang="fr-FR" sz="1600" u="sng" dirty="0" err="1">
                <a:solidFill>
                  <a:schemeClr val="tx2"/>
                </a:solidFill>
                <a:latin typeface="Arial" panose="020B0604020202020204" pitchFamily="34" charset="0"/>
              </a:rPr>
              <a:t>hh</a:t>
            </a:r>
            <a:r>
              <a:rPr lang="fr-FR" sz="1600" u="sng" dirty="0">
                <a:solidFill>
                  <a:schemeClr val="tx2"/>
                </a:solidFill>
                <a:latin typeface="Arial" panose="020B0604020202020204" pitchFamily="34" charset="0"/>
              </a:rPr>
              <a:t> et de leurs chaînes d’injecteurs, soutenue par la R&amp;D pour développer les technologies clés nécessaires</a:t>
            </a:r>
          </a:p>
          <a:p>
            <a:pPr marL="457200" indent="-457200" defTabSz="457200" eaLnBrk="0" fontAlgn="base" hangingPunct="0">
              <a:lnSpc>
                <a:spcPct val="100000"/>
              </a:lnSpc>
              <a:spcBef>
                <a:spcPct val="0"/>
              </a:spcBef>
              <a:spcAft>
                <a:spcPts val="600"/>
              </a:spcAft>
              <a:buFont typeface="+mj-lt"/>
              <a:buAutoNum type="arabicPeriod"/>
              <a:defRPr/>
            </a:pPr>
            <a:r>
              <a:rPr lang="fr-FR" sz="1600" u="sng" dirty="0">
                <a:solidFill>
                  <a:schemeClr val="tx2"/>
                </a:solidFill>
                <a:latin typeface="Arial" panose="020B0604020202020204" pitchFamily="34" charset="0"/>
              </a:rPr>
              <a:t>Élaboration d’un modèle opérationnel durable pour la machine et </a:t>
            </a:r>
            <a:r>
              <a:rPr lang="fr-FR" sz="1600" u="sng" dirty="0" err="1">
                <a:solidFill>
                  <a:schemeClr val="tx2"/>
                </a:solidFill>
                <a:latin typeface="Arial" panose="020B0604020202020204" pitchFamily="34" charset="0"/>
              </a:rPr>
              <a:t>expérimences</a:t>
            </a:r>
            <a:r>
              <a:rPr lang="fr-FR" sz="1600" u="sng" dirty="0">
                <a:solidFill>
                  <a:schemeClr val="tx2"/>
                </a:solidFill>
                <a:latin typeface="Arial" panose="020B0604020202020204" pitchFamily="34" charset="0"/>
              </a:rPr>
              <a:t> en termes de besoins en ressources humaines et financières, ainsi que d’aspects environnementaux et d’efficacité énergétique</a:t>
            </a:r>
          </a:p>
          <a:p>
            <a:pPr marL="457200" indent="-457200" defTabSz="457200" eaLnBrk="0" fontAlgn="base" hangingPunct="0">
              <a:lnSpc>
                <a:spcPct val="100000"/>
              </a:lnSpc>
              <a:spcBef>
                <a:spcPct val="0"/>
              </a:spcBef>
              <a:spcAft>
                <a:spcPts val="600"/>
              </a:spcAft>
              <a:buFont typeface="+mj-lt"/>
              <a:buAutoNum type="arabicPeriod"/>
              <a:defRPr/>
            </a:pPr>
            <a:r>
              <a:rPr lang="fr-FR" sz="1600" b="0" dirty="0">
                <a:solidFill>
                  <a:schemeClr val="tx2"/>
                </a:solidFill>
                <a:latin typeface="Arial" panose="020B0604020202020204" pitchFamily="34" charset="0"/>
              </a:rPr>
              <a:t>Élaboration d’une </a:t>
            </a:r>
            <a:r>
              <a:rPr lang="fr-FR" sz="1600" u="sng" dirty="0">
                <a:solidFill>
                  <a:schemeClr val="tx2"/>
                </a:solidFill>
                <a:latin typeface="Arial" panose="020B0604020202020204" pitchFamily="34" charset="0"/>
              </a:rPr>
              <a:t>estimation consolidée des coûts</a:t>
            </a:r>
            <a:r>
              <a:rPr lang="fr-FR" sz="1600" b="0" dirty="0">
                <a:solidFill>
                  <a:schemeClr val="tx2"/>
                </a:solidFill>
                <a:latin typeface="Arial" panose="020B0604020202020204" pitchFamily="34" charset="0"/>
              </a:rPr>
              <a:t>, ainsi que des modèles de financement et d’organisation nécessaires pour permettre l’achèvement, la mise en œuvre et l’exploitation de la conception technique du projet (accent mis sur FCC-</a:t>
            </a:r>
            <a:r>
              <a:rPr lang="fr-FR" sz="1600" b="0" dirty="0" err="1">
                <a:solidFill>
                  <a:schemeClr val="tx2"/>
                </a:solidFill>
                <a:latin typeface="Arial" panose="020B0604020202020204" pitchFamily="34" charset="0"/>
              </a:rPr>
              <a:t>ee</a:t>
            </a:r>
            <a:r>
              <a:rPr lang="fr-FR" sz="1600" b="0" dirty="0">
                <a:solidFill>
                  <a:schemeClr val="tx2"/>
                </a:solidFill>
                <a:latin typeface="Arial" panose="020B0604020202020204" pitchFamily="34" charset="0"/>
              </a:rPr>
              <a:t>)</a:t>
            </a:r>
          </a:p>
          <a:p>
            <a:pPr marL="457200" indent="-457200" defTabSz="457200" eaLnBrk="0" fontAlgn="base" hangingPunct="0">
              <a:lnSpc>
                <a:spcPct val="100000"/>
              </a:lnSpc>
              <a:spcBef>
                <a:spcPct val="0"/>
              </a:spcBef>
              <a:spcAft>
                <a:spcPts val="600"/>
              </a:spcAft>
              <a:buFont typeface="+mj-lt"/>
              <a:buAutoNum type="arabicPeriod"/>
              <a:defRPr/>
            </a:pPr>
            <a:r>
              <a:rPr lang="fr-FR" sz="1600" b="0" dirty="0">
                <a:solidFill>
                  <a:schemeClr val="tx2"/>
                </a:solidFill>
                <a:latin typeface="Arial" panose="020B0604020202020204" pitchFamily="34" charset="0"/>
              </a:rPr>
              <a:t>Identification de </a:t>
            </a:r>
            <a:r>
              <a:rPr lang="fr-FR" sz="1600" u="sng" dirty="0">
                <a:solidFill>
                  <a:schemeClr val="tx2"/>
                </a:solidFill>
                <a:latin typeface="Arial" panose="020B0604020202020204" pitchFamily="34" charset="0"/>
              </a:rPr>
              <a:t>ressources substantielles en dehors du budget du CERN </a:t>
            </a:r>
            <a:r>
              <a:rPr lang="fr-FR" sz="1600" b="0" dirty="0">
                <a:solidFill>
                  <a:schemeClr val="tx2"/>
                </a:solidFill>
                <a:latin typeface="Arial" panose="020B0604020202020204" pitchFamily="34" charset="0"/>
              </a:rPr>
              <a:t>pour la mise en œuvre du projet de la première phase (tunnel et FCC-</a:t>
            </a:r>
            <a:r>
              <a:rPr lang="fr-FR" sz="1600" b="0" dirty="0" err="1">
                <a:solidFill>
                  <a:schemeClr val="tx2"/>
                </a:solidFill>
                <a:latin typeface="Arial" panose="020B0604020202020204" pitchFamily="34" charset="0"/>
              </a:rPr>
              <a:t>ee</a:t>
            </a:r>
            <a:r>
              <a:rPr lang="fr-FR" sz="1600" b="0" dirty="0">
                <a:solidFill>
                  <a:schemeClr val="tx2"/>
                </a:solidFill>
                <a:latin typeface="Arial" panose="020B0604020202020204" pitchFamily="34" charset="0"/>
              </a:rPr>
              <a:t>)</a:t>
            </a:r>
          </a:p>
          <a:p>
            <a:pPr marL="457200" indent="-457200" defTabSz="457200" eaLnBrk="0" fontAlgn="base" hangingPunct="0">
              <a:lnSpc>
                <a:spcPct val="100000"/>
              </a:lnSpc>
              <a:spcBef>
                <a:spcPct val="0"/>
              </a:spcBef>
              <a:spcAft>
                <a:spcPts val="600"/>
              </a:spcAft>
              <a:buFont typeface="+mj-lt"/>
              <a:buAutoNum type="arabicPeriod"/>
              <a:defRPr/>
            </a:pPr>
            <a:r>
              <a:rPr lang="fr-FR" sz="1600" u="sng" dirty="0">
                <a:solidFill>
                  <a:schemeClr val="tx2"/>
                </a:solidFill>
                <a:latin typeface="Arial" panose="020B0604020202020204" pitchFamily="34" charset="0"/>
              </a:rPr>
              <a:t>Consolidation des concepts de cas physique et de détecteur</a:t>
            </a:r>
            <a:r>
              <a:rPr lang="fr-FR" sz="1600" b="0" dirty="0">
                <a:solidFill>
                  <a:schemeClr val="tx2"/>
                </a:solidFill>
                <a:latin typeface="Arial" panose="020B0604020202020204" pitchFamily="34" charset="0"/>
              </a:rPr>
              <a:t> (en particulier les exigences et les technologies de détection FCC-</a:t>
            </a:r>
            <a:r>
              <a:rPr lang="fr-FR" sz="1600" b="0" dirty="0" err="1">
                <a:solidFill>
                  <a:schemeClr val="tx2"/>
                </a:solidFill>
                <a:latin typeface="Arial" panose="020B0604020202020204" pitchFamily="34" charset="0"/>
              </a:rPr>
              <a:t>ee</a:t>
            </a:r>
            <a:r>
              <a:rPr lang="fr-FR" sz="1600" b="0" dirty="0">
                <a:solidFill>
                  <a:schemeClr val="tx2"/>
                </a:solidFill>
                <a:latin typeface="Arial" panose="020B0604020202020204" pitchFamily="34" charset="0"/>
              </a:rPr>
              <a:t>)</a:t>
            </a:r>
          </a:p>
          <a:p>
            <a:pPr marL="457200" indent="-457200" defTabSz="457200" eaLnBrk="0" fontAlgn="base" hangingPunct="0">
              <a:lnSpc>
                <a:spcPct val="100000"/>
              </a:lnSpc>
              <a:spcBef>
                <a:spcPct val="0"/>
              </a:spcBef>
              <a:spcAft>
                <a:spcPts val="600"/>
              </a:spcAft>
              <a:buFont typeface="+mj-lt"/>
              <a:buAutoNum type="arabicPeriod"/>
              <a:defRPr/>
            </a:pPr>
            <a:r>
              <a:rPr lang="fr-FR" sz="1600" b="0" dirty="0">
                <a:solidFill>
                  <a:schemeClr val="tx2"/>
                </a:solidFill>
                <a:latin typeface="Arial" panose="020B0604020202020204" pitchFamily="34" charset="0"/>
              </a:rPr>
              <a:t>Collaboration FCC : 147 laboratoires (dont 12 des États-Unis) de 34 pays. De nombreuses opportunités de travail intéressant (nouveaux concepts de détecteurs, technologies d’accélérateur, impact environnemental et durabilité, etc.)</a:t>
            </a:r>
            <a:endParaRPr lang="en-US" sz="1600" b="0" dirty="0">
              <a:solidFill>
                <a:schemeClr val="tx2"/>
              </a:solidFill>
            </a:endParaRPr>
          </a:p>
        </p:txBody>
      </p:sp>
      <p:sp>
        <p:nvSpPr>
          <p:cNvPr id="2" name="Title 1"/>
          <p:cNvSpPr>
            <a:spLocks noGrp="1"/>
          </p:cNvSpPr>
          <p:nvPr>
            <p:ph type="title"/>
          </p:nvPr>
        </p:nvSpPr>
        <p:spPr/>
        <p:txBody>
          <a:bodyPr/>
          <a:lstStyle/>
          <a:p>
            <a:r>
              <a:rPr lang="fr-FR" dirty="0"/>
              <a:t>Zoom sur l’Etude de Faisabilité du FCC - Objectifs principaux</a:t>
            </a:r>
          </a:p>
        </p:txBody>
      </p:sp>
      <p:sp>
        <p:nvSpPr>
          <p:cNvPr id="4" name="Date Placeholder 3"/>
          <p:cNvSpPr>
            <a:spLocks noGrp="1"/>
          </p:cNvSpPr>
          <p:nvPr>
            <p:ph type="dt" sz="half" idx="10"/>
          </p:nvPr>
        </p:nvSpPr>
        <p:spPr/>
        <p:txBody>
          <a:bodyPr/>
          <a:lstStyle/>
          <a:p>
            <a:r>
              <a:rPr lang="en-US"/>
              <a:t>Paris, 5 juillet 2023</a:t>
            </a:r>
            <a:endParaRPr lang="fr-FR"/>
          </a:p>
        </p:txBody>
      </p:sp>
      <p:sp>
        <p:nvSpPr>
          <p:cNvPr id="5" name="Footer Placeholder 4"/>
          <p:cNvSpPr>
            <a:spLocks noGrp="1"/>
          </p:cNvSpPr>
          <p:nvPr>
            <p:ph type="ftr" sz="quarter" idx="11"/>
          </p:nvPr>
        </p:nvSpPr>
        <p:spPr/>
        <p:txBody>
          <a:bodyPr/>
          <a:lstStyle/>
          <a:p>
            <a:r>
              <a:rPr lang="fr-FR"/>
              <a:t>Congrès Général de la Société Française de Physique (150 ans)          Malika Meddahi</a:t>
            </a:r>
          </a:p>
        </p:txBody>
      </p:sp>
      <p:sp>
        <p:nvSpPr>
          <p:cNvPr id="6" name="Slide Number Placeholder 5"/>
          <p:cNvSpPr>
            <a:spLocks noGrp="1"/>
          </p:cNvSpPr>
          <p:nvPr>
            <p:ph type="sldNum" sz="quarter" idx="12"/>
          </p:nvPr>
        </p:nvSpPr>
        <p:spPr/>
        <p:txBody>
          <a:bodyPr/>
          <a:lstStyle/>
          <a:p>
            <a:fld id="{641B8C0A-CE2D-4135-B6D2-9476D2339AB8}" type="slidenum">
              <a:rPr lang="fr-FR" smtClean="0"/>
              <a:t>18</a:t>
            </a:fld>
            <a:endParaRPr lang="fr-FR"/>
          </a:p>
        </p:txBody>
      </p:sp>
    </p:spTree>
    <p:extLst>
      <p:ext uri="{BB962C8B-B14F-4D97-AF65-F5344CB8AC3E}">
        <p14:creationId xmlns:p14="http://schemas.microsoft.com/office/powerpoint/2010/main" val="37367978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7B7212B-B176-084B-A82A-F3FC18B9847B}"/>
              </a:ext>
            </a:extLst>
          </p:cNvPr>
          <p:cNvGrpSpPr/>
          <p:nvPr/>
        </p:nvGrpSpPr>
        <p:grpSpPr>
          <a:xfrm>
            <a:off x="386609" y="3440490"/>
            <a:ext cx="4324471" cy="3385547"/>
            <a:chOff x="194344" y="3284984"/>
            <a:chExt cx="4324471" cy="3385547"/>
          </a:xfrm>
        </p:grpSpPr>
        <p:pic>
          <p:nvPicPr>
            <p:cNvPr id="6" name="Picture 5" descr="Diagram, radar chart&#10;&#10;Description automatically generated">
              <a:extLst>
                <a:ext uri="{FF2B5EF4-FFF2-40B4-BE49-F238E27FC236}">
                  <a16:creationId xmlns:a16="http://schemas.microsoft.com/office/drawing/2014/main" id="{D086703B-D55F-4D45-9A37-6ECA87FF3071}"/>
                </a:ext>
              </a:extLst>
            </p:cNvPr>
            <p:cNvPicPr preferRelativeResize="0">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344" y="3284984"/>
              <a:ext cx="4324471" cy="3385547"/>
            </a:xfrm>
            <a:prstGeom prst="rect">
              <a:avLst/>
            </a:prstGeom>
          </p:spPr>
        </p:pic>
        <p:sp>
          <p:nvSpPr>
            <p:cNvPr id="7" name="TextBox 6">
              <a:extLst>
                <a:ext uri="{FF2B5EF4-FFF2-40B4-BE49-F238E27FC236}">
                  <a16:creationId xmlns:a16="http://schemas.microsoft.com/office/drawing/2014/main" id="{5954F94F-89CD-5B4C-974F-C5C3A016C38A}"/>
                </a:ext>
              </a:extLst>
            </p:cNvPr>
            <p:cNvSpPr txBox="1"/>
            <p:nvPr/>
          </p:nvSpPr>
          <p:spPr>
            <a:xfrm>
              <a:off x="1629470" y="5013756"/>
              <a:ext cx="1253548" cy="215444"/>
            </a:xfrm>
            <a:prstGeom prst="rect">
              <a:avLst/>
            </a:prstGeom>
            <a:solidFill>
              <a:schemeClr val="accent6">
                <a:lumMod val="20000"/>
                <a:lumOff val="80000"/>
              </a:schemeClr>
            </a:solidFill>
          </p:spPr>
          <p:txBody>
            <a:bodyPr wrap="none" lIns="0" tIns="0" rIns="0" bIns="0" rtlCol="0">
              <a:spAutoFit/>
            </a:bodyPr>
            <a:lstStyle/>
            <a:p>
              <a:pPr algn="l"/>
              <a:r>
                <a:rPr lang="en-US" sz="1400" dirty="0">
                  <a:solidFill>
                    <a:schemeClr val="tx2"/>
                  </a:solidFill>
                </a:rPr>
                <a:t> FCC-</a:t>
              </a:r>
              <a:r>
                <a:rPr lang="en-US" sz="1400" dirty="0" err="1">
                  <a:solidFill>
                    <a:schemeClr val="tx2"/>
                  </a:solidFill>
                </a:rPr>
                <a:t>ee</a:t>
              </a:r>
              <a:r>
                <a:rPr lang="en-US" sz="1400" dirty="0">
                  <a:solidFill>
                    <a:schemeClr val="tx2"/>
                  </a:solidFill>
                </a:rPr>
                <a:t> layout </a:t>
              </a:r>
            </a:p>
          </p:txBody>
        </p:sp>
      </p:grpSp>
      <p:pic>
        <p:nvPicPr>
          <p:cNvPr id="9" name="Picture 8" descr="Map&#10;&#10;Description automatically generated">
            <a:extLst>
              <a:ext uri="{FF2B5EF4-FFF2-40B4-BE49-F238E27FC236}">
                <a16:creationId xmlns:a16="http://schemas.microsoft.com/office/drawing/2014/main" id="{82CA0E64-19B1-B841-AC72-C2EE5D4749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4023" y="1237021"/>
            <a:ext cx="4561368" cy="4591803"/>
          </a:xfrm>
          <a:prstGeom prst="rect">
            <a:avLst/>
          </a:prstGeom>
        </p:spPr>
      </p:pic>
      <p:sp>
        <p:nvSpPr>
          <p:cNvPr id="3" name="Content Placeholder 2"/>
          <p:cNvSpPr>
            <a:spLocks noGrp="1"/>
          </p:cNvSpPr>
          <p:nvPr>
            <p:ph idx="1"/>
          </p:nvPr>
        </p:nvSpPr>
        <p:spPr>
          <a:xfrm>
            <a:off x="407989" y="1372129"/>
            <a:ext cx="6836034" cy="2463270"/>
          </a:xfrm>
        </p:spPr>
        <p:txBody>
          <a:bodyPr>
            <a:noAutofit/>
          </a:bodyPr>
          <a:lstStyle/>
          <a:p>
            <a:pPr>
              <a:lnSpc>
                <a:spcPct val="100000"/>
              </a:lnSpc>
              <a:spcBef>
                <a:spcPts val="0"/>
              </a:spcBef>
              <a:spcAft>
                <a:spcPts val="600"/>
              </a:spcAft>
            </a:pPr>
            <a:r>
              <a:rPr lang="fr-FR" sz="1800" dirty="0">
                <a:solidFill>
                  <a:schemeClr val="tx2"/>
                </a:solidFill>
              </a:rPr>
              <a:t>Étape majeure récente : l’optimisation du placement des anneaux.</a:t>
            </a:r>
            <a:r>
              <a:rPr lang="en-GB" altLang="root" sz="1800" dirty="0">
                <a:solidFill>
                  <a:schemeClr val="tx2"/>
                </a:solidFill>
              </a:rPr>
              <a:t> “É</a:t>
            </a:r>
            <a:r>
              <a:rPr lang="root" altLang="root" sz="1800" dirty="0">
                <a:solidFill>
                  <a:schemeClr val="tx2"/>
                </a:solidFill>
              </a:rPr>
              <a:t>viter, reduire, compenser” </a:t>
            </a:r>
            <a:endParaRPr lang="fr-FR" sz="1800" dirty="0">
              <a:solidFill>
                <a:schemeClr val="tx2"/>
              </a:solidFill>
            </a:endParaRPr>
          </a:p>
          <a:p>
            <a:pPr marL="285750" indent="-285750">
              <a:lnSpc>
                <a:spcPct val="100000"/>
              </a:lnSpc>
              <a:spcBef>
                <a:spcPts val="0"/>
              </a:spcBef>
              <a:spcAft>
                <a:spcPts val="600"/>
              </a:spcAft>
              <a:buFont typeface="Arial" panose="020B0604020202020204" pitchFamily="34" charset="0"/>
              <a:buChar char="•"/>
            </a:pPr>
            <a:r>
              <a:rPr lang="fr-FR" sz="1400" b="0" dirty="0">
                <a:solidFill>
                  <a:schemeClr val="tx2"/>
                </a:solidFill>
              </a:rPr>
              <a:t>Faite sur la base de ~ 50 variantes initiales, basées sur la géologie et les contraintes de surface (disponibilité des terrains, accès aux routes, etc.), environnement (zones protégées), infrastructures (eau, électricité, transports), etc. </a:t>
            </a:r>
          </a:p>
          <a:p>
            <a:pPr marL="285750" indent="-285750">
              <a:lnSpc>
                <a:spcPct val="100000"/>
              </a:lnSpc>
              <a:spcBef>
                <a:spcPts val="0"/>
              </a:spcBef>
              <a:spcAft>
                <a:spcPts val="600"/>
              </a:spcAft>
              <a:buFont typeface="Arial" panose="020B0604020202020204" pitchFamily="34" charset="0"/>
              <a:buChar char="•"/>
            </a:pPr>
            <a:r>
              <a:rPr lang="fr-FR" sz="1400" b="0" dirty="0">
                <a:solidFill>
                  <a:schemeClr val="tx2"/>
                </a:solidFill>
              </a:rPr>
              <a:t>Enquête sur le site : 9 zones à haut risque identifiées (à étudier plus avant avec ~ 40 forages et 100 km de lignes sismiques)</a:t>
            </a:r>
            <a:endParaRPr lang="fr-FR" sz="1400" dirty="0">
              <a:solidFill>
                <a:schemeClr val="tx2"/>
              </a:solidFill>
            </a:endParaRPr>
          </a:p>
          <a:p>
            <a:pPr>
              <a:lnSpc>
                <a:spcPct val="100000"/>
              </a:lnSpc>
              <a:spcBef>
                <a:spcPts val="0"/>
              </a:spcBef>
              <a:spcAft>
                <a:spcPts val="600"/>
              </a:spcAft>
            </a:pPr>
            <a:r>
              <a:rPr lang="fr-FR" sz="1400" b="0" dirty="0">
                <a:solidFill>
                  <a:schemeClr val="tx2"/>
                </a:solidFill>
              </a:rPr>
              <a:t>Anneau de base: anneau de 91,1 km, 8 points de surface – travail en cours</a:t>
            </a:r>
            <a:r>
              <a:rPr lang="fr-FR" sz="1600" b="0" dirty="0">
                <a:solidFill>
                  <a:schemeClr val="tx2"/>
                </a:solidFill>
              </a:rPr>
              <a:t>.</a:t>
            </a:r>
          </a:p>
        </p:txBody>
      </p:sp>
      <p:sp>
        <p:nvSpPr>
          <p:cNvPr id="11" name="Title 10">
            <a:extLst>
              <a:ext uri="{FF2B5EF4-FFF2-40B4-BE49-F238E27FC236}">
                <a16:creationId xmlns:a16="http://schemas.microsoft.com/office/drawing/2014/main" id="{8E9D3632-5243-7ECD-AE84-10B1BB47F042}"/>
              </a:ext>
            </a:extLst>
          </p:cNvPr>
          <p:cNvSpPr>
            <a:spLocks noGrp="1"/>
          </p:cNvSpPr>
          <p:nvPr>
            <p:ph type="title"/>
          </p:nvPr>
        </p:nvSpPr>
        <p:spPr/>
        <p:txBody>
          <a:bodyPr/>
          <a:lstStyle/>
          <a:p>
            <a:r>
              <a:rPr lang="fr-FR" dirty="0"/>
              <a:t>Zoom sur l’Etude de Faisabilité du FCC - Éviter, réduire, compenser</a:t>
            </a:r>
          </a:p>
        </p:txBody>
      </p:sp>
      <p:sp>
        <p:nvSpPr>
          <p:cNvPr id="2" name="Date Placeholder 1"/>
          <p:cNvSpPr>
            <a:spLocks noGrp="1"/>
          </p:cNvSpPr>
          <p:nvPr>
            <p:ph type="dt" sz="half" idx="10"/>
          </p:nvPr>
        </p:nvSpPr>
        <p:spPr/>
        <p:txBody>
          <a:bodyPr/>
          <a:lstStyle/>
          <a:p>
            <a:r>
              <a:rPr lang="en-US"/>
              <a:t>Paris, 5 juillet 2023</a:t>
            </a:r>
            <a:endParaRPr lang="fr-FR"/>
          </a:p>
        </p:txBody>
      </p:sp>
      <p:sp>
        <p:nvSpPr>
          <p:cNvPr id="4" name="Footer Placeholder 3"/>
          <p:cNvSpPr>
            <a:spLocks noGrp="1"/>
          </p:cNvSpPr>
          <p:nvPr>
            <p:ph type="ftr" sz="quarter" idx="11"/>
          </p:nvPr>
        </p:nvSpPr>
        <p:spPr/>
        <p:txBody>
          <a:bodyPr/>
          <a:lstStyle/>
          <a:p>
            <a:r>
              <a:rPr lang="fr-FR" dirty="0"/>
              <a:t>Congrès Général de la Société Française de Physique (150 ans)          Malika Meddahi</a:t>
            </a:r>
          </a:p>
        </p:txBody>
      </p:sp>
      <p:sp>
        <p:nvSpPr>
          <p:cNvPr id="10" name="Slide Number Placeholder 9"/>
          <p:cNvSpPr>
            <a:spLocks noGrp="1"/>
          </p:cNvSpPr>
          <p:nvPr>
            <p:ph type="sldNum" sz="quarter" idx="12"/>
          </p:nvPr>
        </p:nvSpPr>
        <p:spPr/>
        <p:txBody>
          <a:bodyPr/>
          <a:lstStyle/>
          <a:p>
            <a:fld id="{641B8C0A-CE2D-4135-B6D2-9476D2339AB8}" type="slidenum">
              <a:rPr lang="fr-FR" smtClean="0"/>
              <a:t>19</a:t>
            </a:fld>
            <a:endParaRPr lang="fr-FR" dirty="0"/>
          </a:p>
        </p:txBody>
      </p:sp>
      <p:pic>
        <p:nvPicPr>
          <p:cNvPr id="8" name="Picture 7"/>
          <p:cNvPicPr>
            <a:picLocks noChangeAspect="1"/>
          </p:cNvPicPr>
          <p:nvPr/>
        </p:nvPicPr>
        <p:blipFill>
          <a:blip r:embed="rId4"/>
          <a:stretch>
            <a:fillRect/>
          </a:stretch>
        </p:blipFill>
        <p:spPr>
          <a:xfrm>
            <a:off x="7645178" y="1307223"/>
            <a:ext cx="4011378" cy="4389194"/>
          </a:xfrm>
          <a:prstGeom prst="rect">
            <a:avLst/>
          </a:prstGeom>
        </p:spPr>
      </p:pic>
    </p:spTree>
    <p:extLst>
      <p:ext uri="{BB962C8B-B14F-4D97-AF65-F5344CB8AC3E}">
        <p14:creationId xmlns:p14="http://schemas.microsoft.com/office/powerpoint/2010/main" val="3438538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694267" y="2862263"/>
            <a:ext cx="11084957" cy="2988204"/>
          </a:xfrm>
        </p:spPr>
        <p:txBody>
          <a:bodyPr/>
          <a:lstStyle/>
          <a:p>
            <a:pPr algn="ctr"/>
            <a:r>
              <a:rPr lang="fr-FR" dirty="0"/>
              <a:t>Malika Meddahi</a:t>
            </a:r>
          </a:p>
          <a:p>
            <a:pPr algn="ctr"/>
            <a:r>
              <a:rPr lang="fr-FR" dirty="0"/>
              <a:t>Contributions de Fabiola Gianotti, Mike Lamont, Michael Benedikt, Serge Claudet, et Nicolas Bellegarde</a:t>
            </a:r>
          </a:p>
          <a:p>
            <a:pPr marL="457200" indent="-457200" algn="l">
              <a:buFont typeface="+mj-lt"/>
              <a:buAutoNum type="arabicPeriod"/>
            </a:pPr>
            <a:r>
              <a:rPr lang="fr-FR" dirty="0"/>
              <a:t>Le contexte</a:t>
            </a:r>
          </a:p>
          <a:p>
            <a:pPr marL="457200" indent="-457200" algn="l">
              <a:buFont typeface="+mj-lt"/>
              <a:buAutoNum type="arabicPeriod"/>
            </a:pPr>
            <a:r>
              <a:rPr lang="fr-FR" dirty="0"/>
              <a:t>La stratégie portée par le CERN et ses partenaires</a:t>
            </a:r>
          </a:p>
          <a:p>
            <a:pPr marL="457200" indent="-457200" algn="l">
              <a:buFont typeface="+mj-lt"/>
              <a:buAutoNum type="arabicPeriod"/>
            </a:pPr>
            <a:r>
              <a:rPr lang="fr-FR" dirty="0"/>
              <a:t>Les retombées d’un futur grand projet de collisionneur</a:t>
            </a:r>
          </a:p>
        </p:txBody>
      </p:sp>
      <p:sp>
        <p:nvSpPr>
          <p:cNvPr id="2" name="Title 1"/>
          <p:cNvSpPr>
            <a:spLocks noGrp="1"/>
          </p:cNvSpPr>
          <p:nvPr>
            <p:ph type="title"/>
          </p:nvPr>
        </p:nvSpPr>
        <p:spPr>
          <a:xfrm>
            <a:off x="407988" y="373592"/>
            <a:ext cx="11376025" cy="1982787"/>
          </a:xfrm>
        </p:spPr>
        <p:txBody>
          <a:bodyPr/>
          <a:lstStyle/>
          <a:p>
            <a:pPr algn="ctr">
              <a:lnSpc>
                <a:spcPct val="100000"/>
              </a:lnSpc>
              <a:spcAft>
                <a:spcPts val="2400"/>
              </a:spcAft>
            </a:pPr>
            <a:r>
              <a:rPr lang="fr-FR" sz="6000" b="1" dirty="0">
                <a:effectLst/>
                <a:latin typeface="Calibri" panose="020F0502020204030204" pitchFamily="34" charset="0"/>
                <a:ea typeface="Times New Roman" panose="02020603050405020304" pitchFamily="18" charset="0"/>
              </a:rPr>
              <a:t>Vers de très grands collisionneurs de particules</a:t>
            </a:r>
            <a:endParaRPr lang="fr-FR" dirty="0"/>
          </a:p>
        </p:txBody>
      </p:sp>
      <p:sp>
        <p:nvSpPr>
          <p:cNvPr id="4" name="Date Placeholder 3"/>
          <p:cNvSpPr>
            <a:spLocks noGrp="1"/>
          </p:cNvSpPr>
          <p:nvPr>
            <p:ph type="dt" sz="half" idx="10"/>
          </p:nvPr>
        </p:nvSpPr>
        <p:spPr/>
        <p:txBody>
          <a:bodyPr/>
          <a:lstStyle/>
          <a:p>
            <a:r>
              <a:rPr lang="en-US"/>
              <a:t>Paris, 5 juillet 2023</a:t>
            </a:r>
            <a:endParaRPr lang="fr-FR" dirty="0"/>
          </a:p>
        </p:txBody>
      </p:sp>
      <p:sp>
        <p:nvSpPr>
          <p:cNvPr id="5" name="Footer Placeholder 4"/>
          <p:cNvSpPr>
            <a:spLocks noGrp="1"/>
          </p:cNvSpPr>
          <p:nvPr>
            <p:ph type="ftr" sz="quarter" idx="11"/>
          </p:nvPr>
        </p:nvSpPr>
        <p:spPr/>
        <p:txBody>
          <a:bodyPr/>
          <a:lstStyle/>
          <a:p>
            <a:r>
              <a:rPr lang="fr-FR"/>
              <a:t>Congrès Général de la Société Française de Physique (150 ans)          Malika Meddahi</a:t>
            </a:r>
            <a:endParaRPr lang="fr-FR" dirty="0"/>
          </a:p>
        </p:txBody>
      </p:sp>
      <p:sp>
        <p:nvSpPr>
          <p:cNvPr id="6" name="Slide Number Placeholder 5"/>
          <p:cNvSpPr>
            <a:spLocks noGrp="1"/>
          </p:cNvSpPr>
          <p:nvPr>
            <p:ph type="sldNum" sz="quarter" idx="12"/>
          </p:nvPr>
        </p:nvSpPr>
        <p:spPr/>
        <p:txBody>
          <a:bodyPr/>
          <a:lstStyle/>
          <a:p>
            <a:fld id="{641B8C0A-CE2D-4135-B6D2-9476D2339AB8}" type="slidenum">
              <a:rPr lang="fr-FR" smtClean="0"/>
              <a:t>2</a:t>
            </a:fld>
            <a:endParaRPr lang="fr-FR" dirty="0"/>
          </a:p>
        </p:txBody>
      </p:sp>
    </p:spTree>
    <p:extLst>
      <p:ext uri="{BB962C8B-B14F-4D97-AF65-F5344CB8AC3E}">
        <p14:creationId xmlns:p14="http://schemas.microsoft.com/office/powerpoint/2010/main" val="38282138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8E50C7-0489-365A-80BB-2B2539DC6DB5}"/>
              </a:ext>
            </a:extLst>
          </p:cNvPr>
          <p:cNvSpPr>
            <a:spLocks noGrp="1"/>
          </p:cNvSpPr>
          <p:nvPr>
            <p:ph type="title"/>
          </p:nvPr>
        </p:nvSpPr>
        <p:spPr/>
        <p:txBody>
          <a:bodyPr/>
          <a:lstStyle/>
          <a:p>
            <a:r>
              <a:rPr lang="fr-FR" dirty="0"/>
              <a:t>Zoom sur l’Etude de Faisabilité du FCC - Activités programmées</a:t>
            </a:r>
          </a:p>
        </p:txBody>
      </p:sp>
      <p:sp>
        <p:nvSpPr>
          <p:cNvPr id="4" name="Date Placeholder 3">
            <a:extLst>
              <a:ext uri="{FF2B5EF4-FFF2-40B4-BE49-F238E27FC236}">
                <a16:creationId xmlns:a16="http://schemas.microsoft.com/office/drawing/2014/main" id="{D1B45B44-C50F-81F0-61CF-B1A0916055DD}"/>
              </a:ext>
            </a:extLst>
          </p:cNvPr>
          <p:cNvSpPr>
            <a:spLocks noGrp="1"/>
          </p:cNvSpPr>
          <p:nvPr>
            <p:ph type="dt" sz="half" idx="10"/>
          </p:nvPr>
        </p:nvSpPr>
        <p:spPr/>
        <p:txBody>
          <a:bodyPr/>
          <a:lstStyle/>
          <a:p>
            <a:r>
              <a:rPr lang="en-US" dirty="0"/>
              <a:t>Paris, 5 </a:t>
            </a:r>
            <a:r>
              <a:rPr lang="en-US" dirty="0" err="1"/>
              <a:t>juillet</a:t>
            </a:r>
            <a:r>
              <a:rPr lang="en-US" dirty="0"/>
              <a:t> 2023</a:t>
            </a:r>
          </a:p>
        </p:txBody>
      </p:sp>
      <p:sp>
        <p:nvSpPr>
          <p:cNvPr id="5" name="Footer Placeholder 4">
            <a:extLst>
              <a:ext uri="{FF2B5EF4-FFF2-40B4-BE49-F238E27FC236}">
                <a16:creationId xmlns:a16="http://schemas.microsoft.com/office/drawing/2014/main" id="{1751F830-116F-EBDE-A3EB-B072AF630501}"/>
              </a:ext>
            </a:extLst>
          </p:cNvPr>
          <p:cNvSpPr>
            <a:spLocks noGrp="1"/>
          </p:cNvSpPr>
          <p:nvPr>
            <p:ph type="ftr" sz="quarter" idx="11"/>
          </p:nvPr>
        </p:nvSpPr>
        <p:spPr/>
        <p:txBody>
          <a:bodyPr/>
          <a:lstStyle/>
          <a:p>
            <a:r>
              <a:rPr lang="fr-FR" dirty="0"/>
              <a:t>Congrès Général de la Société Française de Physique (150 ans)          Malika Meddahi</a:t>
            </a:r>
            <a:endParaRPr lang="en-US" dirty="0"/>
          </a:p>
        </p:txBody>
      </p:sp>
      <p:sp>
        <p:nvSpPr>
          <p:cNvPr id="6" name="Slide Number Placeholder 5">
            <a:extLst>
              <a:ext uri="{FF2B5EF4-FFF2-40B4-BE49-F238E27FC236}">
                <a16:creationId xmlns:a16="http://schemas.microsoft.com/office/drawing/2014/main" id="{FF059A9F-F862-DDE1-7831-91E139DF093E}"/>
              </a:ext>
            </a:extLst>
          </p:cNvPr>
          <p:cNvSpPr>
            <a:spLocks noGrp="1"/>
          </p:cNvSpPr>
          <p:nvPr>
            <p:ph type="sldNum" sz="quarter" idx="12"/>
          </p:nvPr>
        </p:nvSpPr>
        <p:spPr/>
        <p:txBody>
          <a:bodyPr/>
          <a:lstStyle/>
          <a:p>
            <a:fld id="{36B5EA5A-BC32-A742-B11B-8E7414D5B535}" type="slidenum">
              <a:rPr lang="en-US" smtClean="0"/>
              <a:pPr/>
              <a:t>20</a:t>
            </a:fld>
            <a:endParaRPr lang="en-US" dirty="0"/>
          </a:p>
        </p:txBody>
      </p:sp>
      <p:pic>
        <p:nvPicPr>
          <p:cNvPr id="19" name="Picture 18">
            <a:extLst>
              <a:ext uri="{FF2B5EF4-FFF2-40B4-BE49-F238E27FC236}">
                <a16:creationId xmlns:a16="http://schemas.microsoft.com/office/drawing/2014/main" id="{F05BA825-EA2C-3969-7887-36F8563B561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056225" y="4219279"/>
            <a:ext cx="3041375" cy="2025935"/>
          </a:xfrm>
          <a:prstGeom prst="rect">
            <a:avLst/>
          </a:prstGeom>
        </p:spPr>
      </p:pic>
      <p:pic>
        <p:nvPicPr>
          <p:cNvPr id="20" name="Picture 19">
            <a:extLst>
              <a:ext uri="{FF2B5EF4-FFF2-40B4-BE49-F238E27FC236}">
                <a16:creationId xmlns:a16="http://schemas.microsoft.com/office/drawing/2014/main" id="{C60AEED0-B94D-4BEF-95F2-8C6F3EB9BF1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56225" y="1839203"/>
            <a:ext cx="3041375" cy="2025932"/>
          </a:xfrm>
          <a:prstGeom prst="rect">
            <a:avLst/>
          </a:prstGeom>
        </p:spPr>
      </p:pic>
      <p:pic>
        <p:nvPicPr>
          <p:cNvPr id="21" name="Picture 20">
            <a:extLst>
              <a:ext uri="{FF2B5EF4-FFF2-40B4-BE49-F238E27FC236}">
                <a16:creationId xmlns:a16="http://schemas.microsoft.com/office/drawing/2014/main" id="{6891AEF9-0242-CAE5-1B4D-988118B9F7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0582" y="1839203"/>
            <a:ext cx="3041375" cy="2025932"/>
          </a:xfrm>
          <a:prstGeom prst="rect">
            <a:avLst/>
          </a:prstGeom>
        </p:spPr>
      </p:pic>
      <p:sp>
        <p:nvSpPr>
          <p:cNvPr id="22" name="Text Placeholder 6">
            <a:extLst>
              <a:ext uri="{FF2B5EF4-FFF2-40B4-BE49-F238E27FC236}">
                <a16:creationId xmlns:a16="http://schemas.microsoft.com/office/drawing/2014/main" id="{E9835556-B377-3342-5266-69DC2BC27CCA}"/>
              </a:ext>
            </a:extLst>
          </p:cNvPr>
          <p:cNvSpPr txBox="1">
            <a:spLocks/>
          </p:cNvSpPr>
          <p:nvPr/>
        </p:nvSpPr>
        <p:spPr>
          <a:xfrm>
            <a:off x="3501956" y="1839200"/>
            <a:ext cx="2457857" cy="2025935"/>
          </a:xfrm>
          <a:prstGeom prst="rect">
            <a:avLst/>
          </a:prstGeom>
        </p:spPr>
        <p:txBody>
          <a:bodyPr vert="horz" lIns="91440" tIns="45720" rIns="91440" bIns="45720" rtlCol="0">
            <a:noAutofit/>
          </a:bodyPr>
          <a:lstStyle>
            <a:lvl1pPr marL="0" indent="0" algn="l" defTabSz="914377" rtl="0" eaLnBrk="1" latinLnBrk="0" hangingPunct="1">
              <a:lnSpc>
                <a:spcPts val="1851"/>
              </a:lnSpc>
              <a:spcBef>
                <a:spcPts val="1851"/>
              </a:spcBef>
              <a:buFont typeface="Arial" panose="020B0604020202020204" pitchFamily="34" charset="0"/>
              <a:buNone/>
              <a:defRPr sz="1867" b="1" kern="1200">
                <a:solidFill>
                  <a:schemeClr val="tx1"/>
                </a:solidFill>
                <a:latin typeface="+mn-lt"/>
                <a:ea typeface="+mn-ea"/>
                <a:cs typeface="+mn-cs"/>
              </a:defRPr>
            </a:lvl1pPr>
            <a:lvl2pPr marL="629984" indent="0" algn="l" defTabSz="914377" rtl="0" eaLnBrk="1" latinLnBrk="0" hangingPunct="1">
              <a:lnSpc>
                <a:spcPts val="1851"/>
              </a:lnSpc>
              <a:spcBef>
                <a:spcPts val="0"/>
              </a:spcBef>
              <a:buFont typeface="Arial" panose="020B0604020202020204" pitchFamily="34" charset="0"/>
              <a:buNone/>
              <a:tabLst>
                <a:tab pos="5273868" algn="r"/>
              </a:tabLst>
              <a:defRPr sz="1600" kern="1200">
                <a:solidFill>
                  <a:schemeClr val="tx1"/>
                </a:solidFill>
                <a:latin typeface="+mn-lt"/>
                <a:ea typeface="+mn-ea"/>
                <a:cs typeface="+mn-cs"/>
              </a:defRPr>
            </a:lvl2pPr>
            <a:lvl3pPr marL="1493963" indent="0" algn="l" defTabSz="914377" rtl="0" eaLnBrk="1" latinLnBrk="0" hangingPunct="1">
              <a:lnSpc>
                <a:spcPts val="1851"/>
              </a:lnSpc>
              <a:spcBef>
                <a:spcPts val="0"/>
              </a:spcBef>
              <a:buSzPct val="100000"/>
              <a:buFont typeface="Arial" panose="020B0604020202020204" pitchFamily="34" charset="0"/>
              <a:buNone/>
              <a:tabLst>
                <a:tab pos="5273868" algn="r"/>
              </a:tabLst>
              <a:defRPr sz="1600" kern="1200">
                <a:solidFill>
                  <a:schemeClr val="tx1"/>
                </a:solidFill>
                <a:latin typeface="+mn-lt"/>
                <a:ea typeface="+mn-ea"/>
                <a:cs typeface="+mn-cs"/>
              </a:defRPr>
            </a:lvl3pPr>
            <a:lvl4pPr marL="1493963" indent="0" algn="l" defTabSz="914377" rtl="0" eaLnBrk="1" latinLnBrk="0" hangingPunct="1">
              <a:lnSpc>
                <a:spcPts val="1851"/>
              </a:lnSpc>
              <a:spcBef>
                <a:spcPts val="0"/>
              </a:spcBef>
              <a:buSzPct val="100000"/>
              <a:buFont typeface="Arial" panose="020B0604020202020204" pitchFamily="34" charset="0"/>
              <a:buNone/>
              <a:tabLst>
                <a:tab pos="5273868" algn="r"/>
              </a:tabLst>
              <a:defRPr sz="1600" kern="1200">
                <a:solidFill>
                  <a:schemeClr val="tx1"/>
                </a:solidFill>
                <a:latin typeface="+mn-lt"/>
                <a:ea typeface="+mn-ea"/>
                <a:cs typeface="+mn-cs"/>
              </a:defRPr>
            </a:lvl4pPr>
            <a:lvl5pPr marL="1493963" indent="0" algn="l" defTabSz="914377" rtl="0" eaLnBrk="1" latinLnBrk="0" hangingPunct="1">
              <a:lnSpc>
                <a:spcPts val="1851"/>
              </a:lnSpc>
              <a:spcBef>
                <a:spcPts val="0"/>
              </a:spcBef>
              <a:buSzPct val="100000"/>
              <a:buFont typeface="Arial" panose="020B0604020202020204" pitchFamily="34" charset="0"/>
              <a:buNone/>
              <a:tabLst>
                <a:tab pos="5273868" algn="r"/>
              </a:tabLst>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1333" dirty="0"/>
              <a:t>Etablissement d'inventaires ‘natures’ classiques, localisation d'espèces menacées, relevés des conditions environnementales, étude agronomique, analyse des pollutions eau, air, trafic, bruit et lumière.</a:t>
            </a:r>
            <a:endParaRPr lang="en-US" sz="1333" b="0" dirty="0"/>
          </a:p>
        </p:txBody>
      </p:sp>
      <p:sp>
        <p:nvSpPr>
          <p:cNvPr id="23" name="Text Placeholder 6">
            <a:extLst>
              <a:ext uri="{FF2B5EF4-FFF2-40B4-BE49-F238E27FC236}">
                <a16:creationId xmlns:a16="http://schemas.microsoft.com/office/drawing/2014/main" id="{FFCA3F10-B63C-206D-4E73-0448602BF691}"/>
              </a:ext>
            </a:extLst>
          </p:cNvPr>
          <p:cNvSpPr txBox="1">
            <a:spLocks/>
          </p:cNvSpPr>
          <p:nvPr/>
        </p:nvSpPr>
        <p:spPr>
          <a:xfrm>
            <a:off x="3501956" y="4188460"/>
            <a:ext cx="2457858" cy="2025932"/>
          </a:xfrm>
          <a:prstGeom prst="rect">
            <a:avLst/>
          </a:prstGeom>
        </p:spPr>
        <p:txBody>
          <a:bodyPr vert="horz" lIns="121920" tIns="60960" rIns="121920" bIns="60960" rtlCol="0">
            <a:noAutofit/>
          </a:bodyPr>
          <a:lstStyle>
            <a:lvl1pPr marL="0" indent="0" algn="l" defTabSz="685800" rtl="0" eaLnBrk="1" latinLnBrk="0" hangingPunct="1">
              <a:lnSpc>
                <a:spcPts val="1388"/>
              </a:lnSpc>
              <a:spcBef>
                <a:spcPts val="1388"/>
              </a:spcBef>
              <a:buFont typeface="Arial" panose="020B0604020202020204" pitchFamily="34" charset="0"/>
              <a:buNone/>
              <a:defRPr sz="1400" b="1" kern="1200">
                <a:solidFill>
                  <a:schemeClr val="tx1"/>
                </a:solidFill>
                <a:latin typeface="+mn-lt"/>
                <a:ea typeface="+mn-ea"/>
                <a:cs typeface="+mn-cs"/>
              </a:defRPr>
            </a:lvl1pPr>
            <a:lvl2pPr marL="472500" indent="0" algn="l" defTabSz="685800" rtl="0" eaLnBrk="1" latinLnBrk="0" hangingPunct="1">
              <a:lnSpc>
                <a:spcPts val="1388"/>
              </a:lnSpc>
              <a:spcBef>
                <a:spcPts val="0"/>
              </a:spcBef>
              <a:buFont typeface="Arial" panose="020B0604020202020204" pitchFamily="34" charset="0"/>
              <a:buNone/>
              <a:tabLst>
                <a:tab pos="3955500" algn="r"/>
              </a:tabLst>
              <a:defRPr sz="1200" kern="1200">
                <a:solidFill>
                  <a:schemeClr val="tx1"/>
                </a:solidFill>
                <a:latin typeface="+mn-lt"/>
                <a:ea typeface="+mn-ea"/>
                <a:cs typeface="+mn-cs"/>
              </a:defRPr>
            </a:lvl2pPr>
            <a:lvl3pPr marL="1120500" indent="0" algn="l" defTabSz="685800" rtl="0" eaLnBrk="1" latinLnBrk="0" hangingPunct="1">
              <a:lnSpc>
                <a:spcPts val="1388"/>
              </a:lnSpc>
              <a:spcBef>
                <a:spcPts val="0"/>
              </a:spcBef>
              <a:buSzPct val="100000"/>
              <a:buFont typeface="Arial" panose="020B0604020202020204" pitchFamily="34" charset="0"/>
              <a:buNone/>
              <a:tabLst>
                <a:tab pos="3955500" algn="r"/>
              </a:tabLst>
              <a:defRPr sz="1200" kern="1200">
                <a:solidFill>
                  <a:schemeClr val="tx1"/>
                </a:solidFill>
                <a:latin typeface="+mn-lt"/>
                <a:ea typeface="+mn-ea"/>
                <a:cs typeface="+mn-cs"/>
              </a:defRPr>
            </a:lvl3pPr>
            <a:lvl4pPr marL="1120500" indent="0" algn="l" defTabSz="685800" rtl="0" eaLnBrk="1" latinLnBrk="0" hangingPunct="1">
              <a:lnSpc>
                <a:spcPts val="1388"/>
              </a:lnSpc>
              <a:spcBef>
                <a:spcPts val="0"/>
              </a:spcBef>
              <a:buSzPct val="100000"/>
              <a:buFont typeface="Arial" panose="020B0604020202020204" pitchFamily="34" charset="0"/>
              <a:buNone/>
              <a:tabLst>
                <a:tab pos="3955500" algn="r"/>
              </a:tabLst>
              <a:defRPr sz="1200" kern="1200">
                <a:solidFill>
                  <a:schemeClr val="tx1"/>
                </a:solidFill>
                <a:latin typeface="+mn-lt"/>
                <a:ea typeface="+mn-ea"/>
                <a:cs typeface="+mn-cs"/>
              </a:defRPr>
            </a:lvl4pPr>
            <a:lvl5pPr marL="1120500" indent="0" algn="l" defTabSz="685800" rtl="0" eaLnBrk="1" latinLnBrk="0" hangingPunct="1">
              <a:lnSpc>
                <a:spcPts val="1388"/>
              </a:lnSpc>
              <a:spcBef>
                <a:spcPts val="0"/>
              </a:spcBef>
              <a:buSzPct val="100000"/>
              <a:buFont typeface="Arial" panose="020B0604020202020204" pitchFamily="34" charset="0"/>
              <a:buNone/>
              <a:tabLst>
                <a:tab pos="3955500" algn="r"/>
              </a:tabLs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851"/>
              </a:spcBef>
              <a:spcAft>
                <a:spcPts val="0"/>
              </a:spcAft>
              <a:buClrTx/>
              <a:buSzTx/>
              <a:buFont typeface="Arial" panose="020B0604020202020204" pitchFamily="34" charset="0"/>
              <a:buNone/>
              <a:tabLst/>
              <a:defRPr/>
            </a:pPr>
            <a:r>
              <a:rPr kumimoji="0" lang="fr-FR" sz="1333" b="1" i="0" u="none" strike="noStrike" kern="1200" cap="none" spc="0" normalizeH="0" baseline="0" noProof="0" dirty="0">
                <a:ln>
                  <a:noFill/>
                </a:ln>
                <a:solidFill>
                  <a:srgbClr val="0F124A"/>
                </a:solidFill>
                <a:effectLst/>
                <a:uLnTx/>
                <a:uFillTx/>
                <a:latin typeface="Arial"/>
                <a:ea typeface="+mn-ea"/>
                <a:cs typeface="+mn-cs"/>
              </a:rPr>
              <a:t>Techniques acoustiques pour recueillir des données fiables sur les particularités du sous-sol sans avoir besoin de forage dans des zones où les informations sur les conditions géologiques sont aujourd’hui insuffisantes .</a:t>
            </a:r>
            <a:endParaRPr kumimoji="0" lang="en-US" sz="1333" b="0" i="0" u="none" strike="noStrike" kern="1200" cap="none" spc="0" normalizeH="0" baseline="0" noProof="0" dirty="0">
              <a:ln>
                <a:noFill/>
              </a:ln>
              <a:solidFill>
                <a:srgbClr val="0F124A"/>
              </a:solidFill>
              <a:effectLst/>
              <a:uLnTx/>
              <a:uFillTx/>
              <a:latin typeface="Arial"/>
              <a:ea typeface="+mn-ea"/>
              <a:cs typeface="+mn-cs"/>
            </a:endParaRPr>
          </a:p>
        </p:txBody>
      </p:sp>
      <p:sp>
        <p:nvSpPr>
          <p:cNvPr id="24" name="Text Placeholder 6">
            <a:extLst>
              <a:ext uri="{FF2B5EF4-FFF2-40B4-BE49-F238E27FC236}">
                <a16:creationId xmlns:a16="http://schemas.microsoft.com/office/drawing/2014/main" id="{C992915A-4287-419E-27AC-7B1D5BFAC245}"/>
              </a:ext>
            </a:extLst>
          </p:cNvPr>
          <p:cNvSpPr txBox="1">
            <a:spLocks/>
          </p:cNvSpPr>
          <p:nvPr/>
        </p:nvSpPr>
        <p:spPr>
          <a:xfrm>
            <a:off x="6046421" y="1839202"/>
            <a:ext cx="2943974" cy="2025933"/>
          </a:xfrm>
          <a:prstGeom prst="rect">
            <a:avLst/>
          </a:prstGeom>
        </p:spPr>
        <p:txBody>
          <a:bodyPr vert="horz" lIns="121920" tIns="60960" rIns="121920" bIns="60960" rtlCol="0">
            <a:noAutofit/>
          </a:bodyPr>
          <a:lstStyle>
            <a:lvl1pPr marL="0" indent="0" algn="l" defTabSz="685800" rtl="0" eaLnBrk="1" latinLnBrk="0" hangingPunct="1">
              <a:lnSpc>
                <a:spcPts val="1388"/>
              </a:lnSpc>
              <a:spcBef>
                <a:spcPts val="1388"/>
              </a:spcBef>
              <a:buFont typeface="Arial" panose="020B0604020202020204" pitchFamily="34" charset="0"/>
              <a:buNone/>
              <a:defRPr sz="1400" b="1" kern="1200">
                <a:solidFill>
                  <a:schemeClr val="tx1"/>
                </a:solidFill>
                <a:latin typeface="+mn-lt"/>
                <a:ea typeface="+mn-ea"/>
                <a:cs typeface="+mn-cs"/>
              </a:defRPr>
            </a:lvl1pPr>
            <a:lvl2pPr marL="472500" indent="0" algn="l" defTabSz="685800" rtl="0" eaLnBrk="1" latinLnBrk="0" hangingPunct="1">
              <a:lnSpc>
                <a:spcPts val="1388"/>
              </a:lnSpc>
              <a:spcBef>
                <a:spcPts val="0"/>
              </a:spcBef>
              <a:buFont typeface="Arial" panose="020B0604020202020204" pitchFamily="34" charset="0"/>
              <a:buNone/>
              <a:tabLst>
                <a:tab pos="3955500" algn="r"/>
              </a:tabLst>
              <a:defRPr sz="1200" kern="1200">
                <a:solidFill>
                  <a:schemeClr val="tx1"/>
                </a:solidFill>
                <a:latin typeface="+mn-lt"/>
                <a:ea typeface="+mn-ea"/>
                <a:cs typeface="+mn-cs"/>
              </a:defRPr>
            </a:lvl2pPr>
            <a:lvl3pPr marL="1120500" indent="0" algn="l" defTabSz="685800" rtl="0" eaLnBrk="1" latinLnBrk="0" hangingPunct="1">
              <a:lnSpc>
                <a:spcPts val="1388"/>
              </a:lnSpc>
              <a:spcBef>
                <a:spcPts val="0"/>
              </a:spcBef>
              <a:buSzPct val="100000"/>
              <a:buFont typeface="Arial" panose="020B0604020202020204" pitchFamily="34" charset="0"/>
              <a:buNone/>
              <a:tabLst>
                <a:tab pos="3955500" algn="r"/>
              </a:tabLst>
              <a:defRPr sz="1200" kern="1200">
                <a:solidFill>
                  <a:schemeClr val="tx1"/>
                </a:solidFill>
                <a:latin typeface="+mn-lt"/>
                <a:ea typeface="+mn-ea"/>
                <a:cs typeface="+mn-cs"/>
              </a:defRPr>
            </a:lvl3pPr>
            <a:lvl4pPr marL="1120500" indent="0" algn="l" defTabSz="685800" rtl="0" eaLnBrk="1" latinLnBrk="0" hangingPunct="1">
              <a:lnSpc>
                <a:spcPts val="1388"/>
              </a:lnSpc>
              <a:spcBef>
                <a:spcPts val="0"/>
              </a:spcBef>
              <a:buSzPct val="100000"/>
              <a:buFont typeface="Arial" panose="020B0604020202020204" pitchFamily="34" charset="0"/>
              <a:buNone/>
              <a:tabLst>
                <a:tab pos="3955500" algn="r"/>
              </a:tabLst>
              <a:defRPr sz="1200" kern="1200">
                <a:solidFill>
                  <a:schemeClr val="tx1"/>
                </a:solidFill>
                <a:latin typeface="+mn-lt"/>
                <a:ea typeface="+mn-ea"/>
                <a:cs typeface="+mn-cs"/>
              </a:defRPr>
            </a:lvl4pPr>
            <a:lvl5pPr marL="1120500" indent="0" algn="l" defTabSz="685800" rtl="0" eaLnBrk="1" latinLnBrk="0" hangingPunct="1">
              <a:lnSpc>
                <a:spcPts val="1388"/>
              </a:lnSpc>
              <a:spcBef>
                <a:spcPts val="0"/>
              </a:spcBef>
              <a:buSzPct val="100000"/>
              <a:buFont typeface="Arial" panose="020B0604020202020204" pitchFamily="34" charset="0"/>
              <a:buNone/>
              <a:tabLst>
                <a:tab pos="3955500" algn="r"/>
              </a:tabLs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1851"/>
              </a:spcBef>
              <a:spcAft>
                <a:spcPts val="0"/>
              </a:spcAft>
              <a:buClrTx/>
              <a:buSzTx/>
              <a:buFont typeface="Arial" panose="020B0604020202020204" pitchFamily="34" charset="0"/>
              <a:buNone/>
              <a:tabLst/>
              <a:defRPr/>
            </a:pPr>
            <a:r>
              <a:rPr kumimoji="0" lang="fr-FR" sz="1333" b="1" i="0" u="none" strike="noStrike" kern="1200" cap="none" spc="0" normalizeH="0" baseline="0" noProof="0" dirty="0">
                <a:ln>
                  <a:noFill/>
                </a:ln>
                <a:solidFill>
                  <a:srgbClr val="0F124A"/>
                </a:solidFill>
                <a:effectLst/>
                <a:uLnTx/>
                <a:uFillTx/>
                <a:latin typeface="Arial"/>
                <a:ea typeface="+mn-ea"/>
                <a:cs typeface="+mn-cs"/>
              </a:rPr>
              <a:t>Forages d'exploration dans des zones où les conditions géologiques doivent être clarifiées pour pouvoir faire des estimations fiables des coûts et du calendrier du Génie Civil du projet</a:t>
            </a:r>
            <a:r>
              <a:rPr kumimoji="0" lang="en-US" sz="1333" b="0" i="0" u="none" strike="noStrike" kern="1200" cap="none" spc="0" normalizeH="0" baseline="0" noProof="0" dirty="0">
                <a:ln>
                  <a:noFill/>
                </a:ln>
                <a:solidFill>
                  <a:srgbClr val="0F124A"/>
                </a:solidFill>
                <a:effectLst/>
                <a:uLnTx/>
                <a:uFillTx/>
                <a:latin typeface="Arial"/>
                <a:ea typeface="+mn-ea"/>
                <a:cs typeface="+mn-cs"/>
              </a:rPr>
              <a:t>.</a:t>
            </a:r>
          </a:p>
        </p:txBody>
      </p:sp>
      <p:sp>
        <p:nvSpPr>
          <p:cNvPr id="25" name="Text Placeholder 6">
            <a:extLst>
              <a:ext uri="{FF2B5EF4-FFF2-40B4-BE49-F238E27FC236}">
                <a16:creationId xmlns:a16="http://schemas.microsoft.com/office/drawing/2014/main" id="{5F589E7D-E076-52BC-91A3-C57A8B2EB90F}"/>
              </a:ext>
            </a:extLst>
          </p:cNvPr>
          <p:cNvSpPr txBox="1">
            <a:spLocks/>
          </p:cNvSpPr>
          <p:nvPr/>
        </p:nvSpPr>
        <p:spPr>
          <a:xfrm>
            <a:off x="5959815" y="4219282"/>
            <a:ext cx="3096410" cy="2025932"/>
          </a:xfrm>
          <a:prstGeom prst="rect">
            <a:avLst/>
          </a:prstGeom>
        </p:spPr>
        <p:txBody>
          <a:bodyPr vert="horz" lIns="121920" tIns="60960" rIns="121920" bIns="60960" rtlCol="0">
            <a:noAutofit/>
          </a:bodyPr>
          <a:lstStyle>
            <a:lvl1pPr marL="0" indent="0" algn="l" defTabSz="685800" rtl="0" eaLnBrk="1" latinLnBrk="0" hangingPunct="1">
              <a:lnSpc>
                <a:spcPts val="1388"/>
              </a:lnSpc>
              <a:spcBef>
                <a:spcPts val="1388"/>
              </a:spcBef>
              <a:buFont typeface="Arial" panose="020B0604020202020204" pitchFamily="34" charset="0"/>
              <a:buNone/>
              <a:defRPr sz="1400" b="1" kern="1200">
                <a:solidFill>
                  <a:schemeClr val="tx1"/>
                </a:solidFill>
                <a:latin typeface="+mn-lt"/>
                <a:ea typeface="+mn-ea"/>
                <a:cs typeface="+mn-cs"/>
              </a:defRPr>
            </a:lvl1pPr>
            <a:lvl2pPr marL="472500" indent="0" algn="l" defTabSz="685800" rtl="0" eaLnBrk="1" latinLnBrk="0" hangingPunct="1">
              <a:lnSpc>
                <a:spcPts val="1388"/>
              </a:lnSpc>
              <a:spcBef>
                <a:spcPts val="0"/>
              </a:spcBef>
              <a:buFont typeface="Arial" panose="020B0604020202020204" pitchFamily="34" charset="0"/>
              <a:buNone/>
              <a:tabLst>
                <a:tab pos="3955500" algn="r"/>
              </a:tabLst>
              <a:defRPr sz="1200" kern="1200">
                <a:solidFill>
                  <a:schemeClr val="tx1"/>
                </a:solidFill>
                <a:latin typeface="+mn-lt"/>
                <a:ea typeface="+mn-ea"/>
                <a:cs typeface="+mn-cs"/>
              </a:defRPr>
            </a:lvl2pPr>
            <a:lvl3pPr marL="1120500" indent="0" algn="l" defTabSz="685800" rtl="0" eaLnBrk="1" latinLnBrk="0" hangingPunct="1">
              <a:lnSpc>
                <a:spcPts val="1388"/>
              </a:lnSpc>
              <a:spcBef>
                <a:spcPts val="0"/>
              </a:spcBef>
              <a:buSzPct val="100000"/>
              <a:buFont typeface="Arial" panose="020B0604020202020204" pitchFamily="34" charset="0"/>
              <a:buNone/>
              <a:tabLst>
                <a:tab pos="3955500" algn="r"/>
              </a:tabLst>
              <a:defRPr sz="1200" kern="1200">
                <a:solidFill>
                  <a:schemeClr val="tx1"/>
                </a:solidFill>
                <a:latin typeface="+mn-lt"/>
                <a:ea typeface="+mn-ea"/>
                <a:cs typeface="+mn-cs"/>
              </a:defRPr>
            </a:lvl3pPr>
            <a:lvl4pPr marL="1120500" indent="0" algn="l" defTabSz="685800" rtl="0" eaLnBrk="1" latinLnBrk="0" hangingPunct="1">
              <a:lnSpc>
                <a:spcPts val="1388"/>
              </a:lnSpc>
              <a:spcBef>
                <a:spcPts val="0"/>
              </a:spcBef>
              <a:buSzPct val="100000"/>
              <a:buFont typeface="Arial" panose="020B0604020202020204" pitchFamily="34" charset="0"/>
              <a:buNone/>
              <a:tabLst>
                <a:tab pos="3955500" algn="r"/>
              </a:tabLst>
              <a:defRPr sz="1200" kern="1200">
                <a:solidFill>
                  <a:schemeClr val="tx1"/>
                </a:solidFill>
                <a:latin typeface="+mn-lt"/>
                <a:ea typeface="+mn-ea"/>
                <a:cs typeface="+mn-cs"/>
              </a:defRPr>
            </a:lvl4pPr>
            <a:lvl5pPr marL="1120500" indent="0" algn="l" defTabSz="685800" rtl="0" eaLnBrk="1" latinLnBrk="0" hangingPunct="1">
              <a:lnSpc>
                <a:spcPts val="1388"/>
              </a:lnSpc>
              <a:spcBef>
                <a:spcPts val="0"/>
              </a:spcBef>
              <a:buSzPct val="100000"/>
              <a:buFont typeface="Arial" panose="020B0604020202020204" pitchFamily="34" charset="0"/>
              <a:buNone/>
              <a:tabLst>
                <a:tab pos="3955500" algn="r"/>
              </a:tabLs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lgn="r" defTabSz="914377">
              <a:lnSpc>
                <a:spcPct val="100000"/>
              </a:lnSpc>
              <a:spcBef>
                <a:spcPts val="1851"/>
              </a:spcBef>
              <a:defRPr/>
            </a:pPr>
            <a:r>
              <a:rPr lang="fr-FR" sz="1333" dirty="0">
                <a:solidFill>
                  <a:srgbClr val="0F124A"/>
                </a:solidFill>
              </a:rPr>
              <a:t>Identification avec les acteurs territoriaux des </a:t>
            </a:r>
            <a:r>
              <a:rPr kumimoji="0" lang="fr-FR" sz="1333" b="1" i="0" u="none" strike="noStrike" kern="1200" cap="none" spc="0" normalizeH="0" baseline="0" noProof="0" dirty="0">
                <a:ln>
                  <a:noFill/>
                </a:ln>
                <a:solidFill>
                  <a:srgbClr val="0F124A"/>
                </a:solidFill>
                <a:effectLst/>
                <a:uLnTx/>
                <a:uFillTx/>
                <a:latin typeface="Arial"/>
                <a:ea typeface="+mn-ea"/>
                <a:cs typeface="+mn-cs"/>
              </a:rPr>
              <a:t>opportunités et des synergies liées au FCC,. Optimiser les emplacements et les aménagements du site en surface. Analyser plus en détail les potentiels d'impact socio-économique.</a:t>
            </a:r>
            <a:endParaRPr kumimoji="0" lang="en-US" sz="1333" b="0" i="0" u="none" strike="noStrike" kern="1200" cap="none" spc="0" normalizeH="0" baseline="0" noProof="0" dirty="0">
              <a:ln>
                <a:noFill/>
              </a:ln>
              <a:solidFill>
                <a:srgbClr val="0F124A"/>
              </a:solidFill>
              <a:effectLst/>
              <a:uLnTx/>
              <a:uFillTx/>
              <a:latin typeface="Arial"/>
              <a:ea typeface="+mn-ea"/>
              <a:cs typeface="+mn-cs"/>
            </a:endParaRPr>
          </a:p>
        </p:txBody>
      </p:sp>
      <p:pic>
        <p:nvPicPr>
          <p:cNvPr id="26" name="Picture 25">
            <a:extLst>
              <a:ext uri="{FF2B5EF4-FFF2-40B4-BE49-F238E27FC236}">
                <a16:creationId xmlns:a16="http://schemas.microsoft.com/office/drawing/2014/main" id="{DF21197D-F8B8-1CF0-D82B-6AD70098B7A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0582" y="4219283"/>
            <a:ext cx="3041375" cy="2025932"/>
          </a:xfrm>
          <a:prstGeom prst="rect">
            <a:avLst/>
          </a:prstGeom>
        </p:spPr>
      </p:pic>
      <p:sp>
        <p:nvSpPr>
          <p:cNvPr id="27" name="TextBox 26">
            <a:extLst>
              <a:ext uri="{FF2B5EF4-FFF2-40B4-BE49-F238E27FC236}">
                <a16:creationId xmlns:a16="http://schemas.microsoft.com/office/drawing/2014/main" id="{2FF67684-3D4B-4972-B8E9-DFBC90C5737D}"/>
              </a:ext>
            </a:extLst>
          </p:cNvPr>
          <p:cNvSpPr txBox="1"/>
          <p:nvPr/>
        </p:nvSpPr>
        <p:spPr>
          <a:xfrm>
            <a:off x="10936598" y="1839201"/>
            <a:ext cx="1095172" cy="657039"/>
          </a:xfrm>
          <a:prstGeom prst="rect">
            <a:avLst/>
          </a:prstGeom>
          <a:noFill/>
        </p:spPr>
        <p:txBody>
          <a:bodyPr wrap="none" rtlCol="0">
            <a:spAutoFit/>
          </a:bodyPr>
          <a:lstStyle/>
          <a:p>
            <a:pPr marL="0" marR="0" lvl="0" indent="0" defTabSz="914280" eaLnBrk="1" fontAlgn="auto" latinLnBrk="0" hangingPunct="1">
              <a:lnSpc>
                <a:spcPts val="4933"/>
              </a:lnSpc>
              <a:spcBef>
                <a:spcPts val="0"/>
              </a:spcBef>
              <a:spcAft>
                <a:spcPts val="0"/>
              </a:spcAft>
              <a:buClrTx/>
              <a:buSzTx/>
              <a:buFontTx/>
              <a:buNone/>
              <a:tabLst/>
              <a:defRPr/>
            </a:pPr>
            <a:r>
              <a:rPr kumimoji="0" lang="en-CH" sz="3200" b="0" i="0" u="none" strike="noStrike" kern="0" cap="none" spc="0" normalizeH="0" baseline="0" noProof="0" dirty="0">
                <a:ln>
                  <a:noFill/>
                </a:ln>
                <a:solidFill>
                  <a:srgbClr val="0F124A"/>
                </a:solidFill>
                <a:effectLst/>
                <a:uLnTx/>
                <a:uFillTx/>
              </a:rPr>
              <a:t>2024</a:t>
            </a:r>
          </a:p>
        </p:txBody>
      </p:sp>
      <p:sp>
        <p:nvSpPr>
          <p:cNvPr id="28" name="TextBox 27">
            <a:extLst>
              <a:ext uri="{FF2B5EF4-FFF2-40B4-BE49-F238E27FC236}">
                <a16:creationId xmlns:a16="http://schemas.microsoft.com/office/drawing/2014/main" id="{B3EA2AC7-7981-9590-C5A3-E6455EB65620}"/>
              </a:ext>
            </a:extLst>
          </p:cNvPr>
          <p:cNvSpPr txBox="1"/>
          <p:nvPr/>
        </p:nvSpPr>
        <p:spPr>
          <a:xfrm>
            <a:off x="2340955" y="1839200"/>
            <a:ext cx="1095172" cy="657039"/>
          </a:xfrm>
          <a:prstGeom prst="rect">
            <a:avLst/>
          </a:prstGeom>
          <a:noFill/>
        </p:spPr>
        <p:txBody>
          <a:bodyPr wrap="none" rtlCol="0">
            <a:spAutoFit/>
          </a:bodyPr>
          <a:lstStyle/>
          <a:p>
            <a:pPr marL="0" marR="0" lvl="0" indent="0" defTabSz="914280" eaLnBrk="1" fontAlgn="auto" latinLnBrk="0" hangingPunct="1">
              <a:lnSpc>
                <a:spcPts val="4933"/>
              </a:lnSpc>
              <a:spcBef>
                <a:spcPts val="0"/>
              </a:spcBef>
              <a:spcAft>
                <a:spcPts val="0"/>
              </a:spcAft>
              <a:buClrTx/>
              <a:buSzTx/>
              <a:buFontTx/>
              <a:buNone/>
              <a:tabLst/>
              <a:defRPr/>
            </a:pPr>
            <a:r>
              <a:rPr kumimoji="0" lang="en-CH" sz="3200" b="0" i="0" u="none" strike="noStrike" kern="0" cap="none" spc="0" normalizeH="0" baseline="0" noProof="0" dirty="0">
                <a:ln>
                  <a:noFill/>
                </a:ln>
                <a:solidFill>
                  <a:srgbClr val="FFFFFF"/>
                </a:solidFill>
                <a:effectLst/>
                <a:uLnTx/>
                <a:uFillTx/>
              </a:rPr>
              <a:t>2023</a:t>
            </a:r>
          </a:p>
        </p:txBody>
      </p:sp>
      <p:sp>
        <p:nvSpPr>
          <p:cNvPr id="29" name="TextBox 28">
            <a:extLst>
              <a:ext uri="{FF2B5EF4-FFF2-40B4-BE49-F238E27FC236}">
                <a16:creationId xmlns:a16="http://schemas.microsoft.com/office/drawing/2014/main" id="{F419255F-F9DD-0B7F-AC49-9A276E6E454F}"/>
              </a:ext>
            </a:extLst>
          </p:cNvPr>
          <p:cNvSpPr txBox="1"/>
          <p:nvPr/>
        </p:nvSpPr>
        <p:spPr>
          <a:xfrm>
            <a:off x="2340954" y="4219281"/>
            <a:ext cx="1095172" cy="657039"/>
          </a:xfrm>
          <a:prstGeom prst="rect">
            <a:avLst/>
          </a:prstGeom>
          <a:noFill/>
        </p:spPr>
        <p:txBody>
          <a:bodyPr wrap="none" rtlCol="0">
            <a:spAutoFit/>
          </a:bodyPr>
          <a:lstStyle/>
          <a:p>
            <a:pPr marL="0" marR="0" lvl="0" indent="0" defTabSz="914280" eaLnBrk="1" fontAlgn="auto" latinLnBrk="0" hangingPunct="1">
              <a:lnSpc>
                <a:spcPts val="4933"/>
              </a:lnSpc>
              <a:spcBef>
                <a:spcPts val="0"/>
              </a:spcBef>
              <a:spcAft>
                <a:spcPts val="0"/>
              </a:spcAft>
              <a:buClrTx/>
              <a:buSzTx/>
              <a:buFontTx/>
              <a:buNone/>
              <a:tabLst/>
              <a:defRPr/>
            </a:pPr>
            <a:r>
              <a:rPr kumimoji="0" lang="en-CH" sz="3200" b="0" i="0" u="none" strike="noStrike" kern="0" cap="none" spc="0" normalizeH="0" baseline="0" noProof="0" dirty="0">
                <a:ln>
                  <a:noFill/>
                </a:ln>
                <a:solidFill>
                  <a:srgbClr val="FFFFFF"/>
                </a:solidFill>
                <a:effectLst/>
                <a:uLnTx/>
                <a:uFillTx/>
              </a:rPr>
              <a:t>2024</a:t>
            </a:r>
          </a:p>
        </p:txBody>
      </p:sp>
      <p:sp>
        <p:nvSpPr>
          <p:cNvPr id="30" name="TextBox 29">
            <a:extLst>
              <a:ext uri="{FF2B5EF4-FFF2-40B4-BE49-F238E27FC236}">
                <a16:creationId xmlns:a16="http://schemas.microsoft.com/office/drawing/2014/main" id="{A8FBBA64-5E89-9299-FC72-82E930831EF9}"/>
              </a:ext>
            </a:extLst>
          </p:cNvPr>
          <p:cNvSpPr txBox="1"/>
          <p:nvPr/>
        </p:nvSpPr>
        <p:spPr>
          <a:xfrm>
            <a:off x="10365928" y="4219279"/>
            <a:ext cx="1664238" cy="657039"/>
          </a:xfrm>
          <a:prstGeom prst="rect">
            <a:avLst/>
          </a:prstGeom>
          <a:noFill/>
        </p:spPr>
        <p:txBody>
          <a:bodyPr wrap="none" rtlCol="0">
            <a:spAutoFit/>
          </a:bodyPr>
          <a:lstStyle/>
          <a:p>
            <a:pPr marL="0" marR="0" lvl="0" indent="0" defTabSz="914280" eaLnBrk="1" fontAlgn="auto" latinLnBrk="0" hangingPunct="1">
              <a:lnSpc>
                <a:spcPts val="4933"/>
              </a:lnSpc>
              <a:spcBef>
                <a:spcPts val="0"/>
              </a:spcBef>
              <a:spcAft>
                <a:spcPts val="0"/>
              </a:spcAft>
              <a:buClrTx/>
              <a:buSzTx/>
              <a:buFontTx/>
              <a:buNone/>
              <a:tabLst/>
              <a:defRPr/>
            </a:pPr>
            <a:r>
              <a:rPr kumimoji="0" lang="en-CH" sz="3200" b="0" i="0" u="none" strike="noStrike" kern="0" cap="none" spc="0" normalizeH="0" baseline="0" noProof="0" dirty="0">
                <a:ln>
                  <a:noFill/>
                </a:ln>
                <a:solidFill>
                  <a:srgbClr val="FFFFFF"/>
                </a:solidFill>
                <a:effectLst/>
                <a:uLnTx/>
                <a:uFillTx/>
              </a:rPr>
              <a:t>2023/24</a:t>
            </a:r>
          </a:p>
        </p:txBody>
      </p:sp>
    </p:spTree>
    <p:extLst>
      <p:ext uri="{BB962C8B-B14F-4D97-AF65-F5344CB8AC3E}">
        <p14:creationId xmlns:p14="http://schemas.microsoft.com/office/powerpoint/2010/main" val="17978872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924570-4501-FF34-002C-117485846022}"/>
              </a:ext>
            </a:extLst>
          </p:cNvPr>
          <p:cNvSpPr>
            <a:spLocks noGrp="1"/>
          </p:cNvSpPr>
          <p:nvPr>
            <p:ph type="title"/>
          </p:nvPr>
        </p:nvSpPr>
        <p:spPr>
          <a:xfrm>
            <a:off x="407988" y="363319"/>
            <a:ext cx="11376025" cy="1065742"/>
          </a:xfrm>
        </p:spPr>
        <p:txBody>
          <a:bodyPr/>
          <a:lstStyle/>
          <a:p>
            <a:r>
              <a:rPr lang="fr-FR" dirty="0"/>
              <a:t>Autres scénarios : le CLIC et les collisionneurs de muons.  Objectifs 2021-2025</a:t>
            </a:r>
            <a:br>
              <a:rPr lang="fr-FR" dirty="0"/>
            </a:br>
            <a:endParaRPr lang="fr-FR" dirty="0"/>
          </a:p>
        </p:txBody>
      </p:sp>
      <p:sp>
        <p:nvSpPr>
          <p:cNvPr id="2" name="Date Placeholder 1">
            <a:extLst>
              <a:ext uri="{FF2B5EF4-FFF2-40B4-BE49-F238E27FC236}">
                <a16:creationId xmlns:a16="http://schemas.microsoft.com/office/drawing/2014/main" id="{1F9831D1-C42A-3F6C-6E5D-FE6FF614D24E}"/>
              </a:ext>
            </a:extLst>
          </p:cNvPr>
          <p:cNvSpPr>
            <a:spLocks noGrp="1"/>
          </p:cNvSpPr>
          <p:nvPr>
            <p:ph type="dt" sz="half" idx="10"/>
          </p:nvPr>
        </p:nvSpPr>
        <p:spPr/>
        <p:txBody>
          <a:bodyPr/>
          <a:lstStyle/>
          <a:p>
            <a:r>
              <a:rPr lang="en-US"/>
              <a:t>Paris, 5 juillet 2023</a:t>
            </a:r>
            <a:endParaRPr lang="en-US" dirty="0"/>
          </a:p>
        </p:txBody>
      </p:sp>
      <p:sp>
        <p:nvSpPr>
          <p:cNvPr id="3" name="Footer Placeholder 2">
            <a:extLst>
              <a:ext uri="{FF2B5EF4-FFF2-40B4-BE49-F238E27FC236}">
                <a16:creationId xmlns:a16="http://schemas.microsoft.com/office/drawing/2014/main" id="{D811C000-57B3-89D5-F446-E53E55AFA01E}"/>
              </a:ext>
            </a:extLst>
          </p:cNvPr>
          <p:cNvSpPr>
            <a:spLocks noGrp="1"/>
          </p:cNvSpPr>
          <p:nvPr>
            <p:ph type="ftr" sz="quarter" idx="11"/>
          </p:nvPr>
        </p:nvSpPr>
        <p:spPr/>
        <p:txBody>
          <a:bodyPr/>
          <a:lstStyle/>
          <a:p>
            <a:r>
              <a:rPr lang="fr-FR"/>
              <a:t>Congrès Général de la Société Française de Physique (150 ans)          Malika Meddahi</a:t>
            </a:r>
            <a:endParaRPr lang="en-US" dirty="0"/>
          </a:p>
        </p:txBody>
      </p:sp>
      <p:sp>
        <p:nvSpPr>
          <p:cNvPr id="7" name="Slide Number Placeholder 6">
            <a:extLst>
              <a:ext uri="{FF2B5EF4-FFF2-40B4-BE49-F238E27FC236}">
                <a16:creationId xmlns:a16="http://schemas.microsoft.com/office/drawing/2014/main" id="{E91ED399-3EED-E042-896C-AC661E6EA6EE}"/>
              </a:ext>
            </a:extLst>
          </p:cNvPr>
          <p:cNvSpPr>
            <a:spLocks noGrp="1"/>
          </p:cNvSpPr>
          <p:nvPr>
            <p:ph type="sldNum" sz="quarter" idx="12"/>
          </p:nvPr>
        </p:nvSpPr>
        <p:spPr/>
        <p:txBody>
          <a:bodyPr/>
          <a:lstStyle/>
          <a:p>
            <a:pPr algn="r" rtl="0"/>
            <a:fld id="{1787A23F-BAF2-40F7-981E-A4E481A32A38}" type="slidenum">
              <a:rPr/>
              <a:t>21</a:t>
            </a:fld>
            <a:endParaRPr lang="fr"/>
          </a:p>
        </p:txBody>
      </p:sp>
      <p:pic>
        <p:nvPicPr>
          <p:cNvPr id="5" name="Picture 3">
            <a:extLst>
              <a:ext uri="{FF2B5EF4-FFF2-40B4-BE49-F238E27FC236}">
                <a16:creationId xmlns:a16="http://schemas.microsoft.com/office/drawing/2014/main" id="{B4416E46-C731-B344-8B7A-4FD582AE4CDB}"/>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628" y="1204632"/>
            <a:ext cx="4178300"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89B6645B-D68F-EE48-A384-A9670BCF881D}"/>
              </a:ext>
            </a:extLst>
          </p:cNvPr>
          <p:cNvSpPr txBox="1"/>
          <p:nvPr/>
        </p:nvSpPr>
        <p:spPr>
          <a:xfrm>
            <a:off x="104619" y="1377209"/>
            <a:ext cx="7179168" cy="2777683"/>
          </a:xfrm>
          <a:prstGeom prst="rect">
            <a:avLst/>
          </a:prstGeom>
          <a:solidFill>
            <a:schemeClr val="bg1"/>
          </a:solidFill>
        </p:spPr>
        <p:txBody>
          <a:bodyPr wrap="square">
            <a:spAutoFit/>
          </a:bodyPr>
          <a:lstStyle/>
          <a:p>
            <a:pPr algn="l" defTabSz="457200" rtl="0" eaLnBrk="0" fontAlgn="base" hangingPunct="0">
              <a:spcBef>
                <a:spcPct val="0"/>
              </a:spcBef>
              <a:spcAft>
                <a:spcPct val="0"/>
              </a:spcAft>
              <a:defRPr/>
            </a:pPr>
            <a:r>
              <a:rPr lang="fr" b="1" i="0" u="none" baseline="0" dirty="0">
                <a:solidFill>
                  <a:srgbClr val="0432FF"/>
                </a:solidFill>
                <a:ea typeface="ＭＳ Ｐゴシック" panose="020B0600070205080204" pitchFamily="34" charset="-128"/>
              </a:rPr>
              <a:t>Objectifs du CLIC</a:t>
            </a:r>
            <a:r>
              <a:rPr lang="fr" b="0" i="0" u="none" baseline="0" dirty="0">
                <a:solidFill>
                  <a:schemeClr val="tx2"/>
                </a:solidFill>
                <a:ea typeface="ＭＳ Ｐゴシック" panose="020B0600070205080204" pitchFamily="34" charset="-128"/>
              </a:rPr>
              <a:t>:</a:t>
            </a:r>
          </a:p>
          <a:p>
            <a:pPr marL="285750" indent="-285750" algn="l" defTabSz="457200" rtl="0" eaLnBrk="0" fontAlgn="base" hangingPunct="0">
              <a:spcBef>
                <a:spcPct val="0"/>
              </a:spcBef>
              <a:spcAft>
                <a:spcPct val="0"/>
              </a:spcAft>
              <a:buFont typeface="Arial" panose="020B0604020202020204" pitchFamily="34" charset="0"/>
              <a:buChar char="•"/>
              <a:defRPr/>
            </a:pPr>
            <a:r>
              <a:rPr lang="fr-FR" sz="1400" b="0" i="0" u="none" baseline="0" dirty="0">
                <a:solidFill>
                  <a:prstClr val="black"/>
                </a:solidFill>
                <a:ea typeface="ＭＳ Ｐゴシック" panose="020B0600070205080204" pitchFamily="34" charset="-128"/>
              </a:rPr>
              <a:t>finaliser la technologie en bande X en vue de la préparation à la construction (accélération du conditionnement et de la fabrication de la structure)</a:t>
            </a:r>
          </a:p>
          <a:p>
            <a:pPr marL="285750" indent="-285750" algn="l" defTabSz="457200" rtl="0" eaLnBrk="0" fontAlgn="base" hangingPunct="0">
              <a:spcBef>
                <a:spcPct val="0"/>
              </a:spcBef>
              <a:spcAft>
                <a:spcPct val="0"/>
              </a:spcAft>
              <a:buFont typeface="Arial" panose="020B0604020202020204" pitchFamily="34" charset="0"/>
              <a:buChar char="•"/>
              <a:defRPr/>
            </a:pPr>
            <a:r>
              <a:rPr lang="fr-FR" sz="1400" b="0" i="0" u="none" baseline="0" dirty="0">
                <a:solidFill>
                  <a:prstClr val="black"/>
                </a:solidFill>
                <a:ea typeface="ＭＳ Ｐゴシック" panose="020B0600070205080204" pitchFamily="34" charset="-128"/>
              </a:rPr>
              <a:t>améliorer l'efficacité énergétique (par exemple les klystrons): récemment de 170 à 110 MW</a:t>
            </a:r>
          </a:p>
          <a:p>
            <a:pPr marL="285750" indent="-285750" algn="l" defTabSz="457200" rtl="0" eaLnBrk="0" fontAlgn="base" hangingPunct="0">
              <a:spcBef>
                <a:spcPct val="0"/>
              </a:spcBef>
              <a:spcAft>
                <a:spcPct val="0"/>
              </a:spcAft>
              <a:buFont typeface="Arial" panose="020B0604020202020204" pitchFamily="34" charset="0"/>
              <a:buChar char="•"/>
              <a:defRPr/>
            </a:pPr>
            <a:r>
              <a:rPr lang="fr-FR" sz="1400" b="0" i="0" u="none" baseline="0" dirty="0">
                <a:solidFill>
                  <a:prstClr val="black"/>
                </a:solidFill>
                <a:ea typeface="ＭＳ Ｐゴシック" panose="020B0600070205080204" pitchFamily="34" charset="-128"/>
              </a:rPr>
              <a:t>optimiser la luminosité pour la machine de premier étage et la technologie des nano faisceaux</a:t>
            </a:r>
            <a:r>
              <a:rPr lang="fr-FR" sz="1400" dirty="0">
                <a:solidFill>
                  <a:prstClr val="black"/>
                </a:solidFill>
                <a:ea typeface="ＭＳ Ｐゴシック" panose="020B0600070205080204" pitchFamily="34" charset="-128"/>
              </a:rPr>
              <a:t> </a:t>
            </a:r>
            <a:r>
              <a:rPr lang="fr-FR" sz="1400" b="0" i="0" u="none" baseline="0" dirty="0">
                <a:solidFill>
                  <a:prstClr val="black"/>
                </a:solidFill>
                <a:ea typeface="ＭＳ Ｐゴシック" panose="020B0600070205080204" pitchFamily="34" charset="-128"/>
              </a:rPr>
              <a:t>(études de dynamique de faisceau, alignement et stabilité machine, </a:t>
            </a:r>
            <a:r>
              <a:rPr lang="fr-FR" sz="1400" b="0" i="0" u="none" baseline="0" dirty="0" err="1">
                <a:solidFill>
                  <a:prstClr val="black"/>
                </a:solidFill>
                <a:ea typeface="ＭＳ Ｐゴシック" panose="020B0600070205080204" pitchFamily="34" charset="-128"/>
              </a:rPr>
              <a:t>etc</a:t>
            </a:r>
            <a:r>
              <a:rPr lang="fr-FR" sz="1400" b="0" i="0" u="none" baseline="0" dirty="0">
                <a:solidFill>
                  <a:prstClr val="black"/>
                </a:solidFill>
                <a:ea typeface="ＭＳ Ｐゴシック" panose="020B0600070205080204" pitchFamily="34" charset="-128"/>
              </a:rPr>
              <a:t> : récemment amélioration de 1,5</a:t>
            </a:r>
            <a:endParaRPr lang="fr" sz="1400" b="0" i="0" u="none" baseline="0" dirty="0">
              <a:solidFill>
                <a:prstClr val="black"/>
              </a:solidFill>
              <a:ea typeface="ＭＳ Ｐゴシック" panose="020B0600070205080204" pitchFamily="34" charset="-128"/>
            </a:endParaRPr>
          </a:p>
          <a:p>
            <a:pPr marL="285750" indent="-285750" algn="l" defTabSz="457200" rtl="0" eaLnBrk="0" fontAlgn="base" hangingPunct="0">
              <a:spcBef>
                <a:spcPct val="0"/>
              </a:spcBef>
              <a:spcAft>
                <a:spcPts val="300"/>
              </a:spcAft>
              <a:buFont typeface="Wingdings" pitchFamily="2" charset="2"/>
              <a:buChar char="à"/>
              <a:defRPr/>
            </a:pPr>
            <a:r>
              <a:rPr lang="fr" sz="1400" b="0" i="0" u="none" baseline="0" dirty="0">
                <a:solidFill>
                  <a:prstClr val="black"/>
                </a:solidFill>
                <a:ea typeface="ＭＳ Ｐゴシック" panose="020B0600070205080204" pitchFamily="34" charset="-128"/>
              </a:rPr>
              <a:t>“</a:t>
            </a:r>
            <a:r>
              <a:rPr lang="fr" sz="1400" b="1" i="0" u="none" baseline="0" dirty="0">
                <a:solidFill>
                  <a:prstClr val="black"/>
                </a:solidFill>
                <a:ea typeface="ＭＳ Ｐゴシック" panose="020B0600070205080204" pitchFamily="34" charset="-128"/>
              </a:rPr>
              <a:t>Project Readiness Report</a:t>
            </a:r>
            <a:r>
              <a:rPr lang="fr" sz="1400" b="0" i="0" u="none" baseline="0" dirty="0">
                <a:solidFill>
                  <a:prstClr val="black"/>
                </a:solidFill>
                <a:ea typeface="ＭＳ Ｐゴシック" panose="020B0600070205080204" pitchFamily="34" charset="-128"/>
              </a:rPr>
              <a:t>” </a:t>
            </a:r>
            <a:r>
              <a:rPr lang="fr" sz="1400" dirty="0">
                <a:solidFill>
                  <a:prstClr val="black"/>
                </a:solidFill>
                <a:ea typeface="ＭＳ Ｐゴシック" panose="020B0600070205080204" pitchFamily="34" charset="-128"/>
              </a:rPr>
              <a:t>fin</a:t>
            </a:r>
            <a:r>
              <a:rPr lang="fr" sz="1400" b="0" i="0" u="none" baseline="0" dirty="0">
                <a:solidFill>
                  <a:prstClr val="black"/>
                </a:solidFill>
                <a:ea typeface="ＭＳ Ｐゴシック" panose="020B0600070205080204" pitchFamily="34" charset="-128"/>
              </a:rPr>
              <a:t> 2025 (contribution pour ESPP)</a:t>
            </a:r>
            <a:endParaRPr lang="fr" sz="1400" dirty="0">
              <a:solidFill>
                <a:prstClr val="black"/>
              </a:solidFill>
              <a:ea typeface="ＭＳ Ｐゴシック" panose="020B0600070205080204" pitchFamily="34" charset="-128"/>
            </a:endParaRPr>
          </a:p>
          <a:p>
            <a:pPr algn="l" rtl="0"/>
            <a:r>
              <a:rPr lang="fr-FR" sz="1400" b="0" i="0" u="none" baseline="0" dirty="0">
                <a:solidFill>
                  <a:schemeClr val="tx2"/>
                </a:solidFill>
              </a:rPr>
              <a:t>Remarque : Le CERN contribue à un éventuel ILC au Japon par le biais d'une collaboration sur technologies et études d'intérêt pour CLIC et ILC, participation à ILC</a:t>
            </a:r>
          </a:p>
          <a:p>
            <a:pPr algn="l" rtl="0"/>
            <a:r>
              <a:rPr lang="fr-FR" sz="1400" b="0" i="0" u="none" baseline="0" dirty="0">
                <a:solidFill>
                  <a:schemeClr val="tx2"/>
                </a:solidFill>
              </a:rPr>
              <a:t>commissions (IDT et ses GT) et coordination de la participation de l’Europe à l’ILC</a:t>
            </a:r>
            <a:endParaRPr lang="fr" sz="1400" b="0" i="0" u="none" baseline="0" dirty="0">
              <a:solidFill>
                <a:schemeClr val="tx2"/>
              </a:solidFill>
            </a:endParaRPr>
          </a:p>
        </p:txBody>
      </p:sp>
      <p:sp>
        <p:nvSpPr>
          <p:cNvPr id="8" name="TextBox 7">
            <a:extLst>
              <a:ext uri="{FF2B5EF4-FFF2-40B4-BE49-F238E27FC236}">
                <a16:creationId xmlns:a16="http://schemas.microsoft.com/office/drawing/2014/main" id="{77902407-6244-8F4B-8C2A-DBB0063064F2}"/>
              </a:ext>
            </a:extLst>
          </p:cNvPr>
          <p:cNvSpPr txBox="1"/>
          <p:nvPr/>
        </p:nvSpPr>
        <p:spPr>
          <a:xfrm>
            <a:off x="104619" y="4208929"/>
            <a:ext cx="6831635" cy="1877437"/>
          </a:xfrm>
          <a:prstGeom prst="rect">
            <a:avLst/>
          </a:prstGeom>
          <a:solidFill>
            <a:schemeClr val="bg1"/>
          </a:solidFill>
        </p:spPr>
        <p:txBody>
          <a:bodyPr wrap="square">
            <a:spAutoFit/>
          </a:bodyPr>
          <a:lstStyle/>
          <a:p>
            <a:pPr algn="l" defTabSz="457200" rtl="0" eaLnBrk="0" fontAlgn="base" hangingPunct="0">
              <a:spcBef>
                <a:spcPct val="0"/>
              </a:spcBef>
              <a:spcAft>
                <a:spcPct val="0"/>
              </a:spcAft>
              <a:defRPr/>
            </a:pPr>
            <a:r>
              <a:rPr lang="fr-FR" b="1" i="0" u="none" baseline="0" dirty="0">
                <a:solidFill>
                  <a:srgbClr val="0432FF"/>
                </a:solidFill>
                <a:ea typeface="ＭＳ Ｐゴシック" panose="020B0600070205080204" pitchFamily="34" charset="-128"/>
              </a:rPr>
              <a:t>Objectifs du collisionneur de muons :</a:t>
            </a:r>
            <a:r>
              <a:rPr lang="fr-FR" i="0" u="none" baseline="0" dirty="0">
                <a:solidFill>
                  <a:schemeClr val="tx2"/>
                </a:solidFill>
                <a:ea typeface="ＭＳ Ｐゴシック" panose="020B0600070205080204" pitchFamily="34" charset="-128"/>
              </a:rPr>
              <a:t> </a:t>
            </a:r>
            <a:r>
              <a:rPr lang="fr-FR" sz="1400" i="0" u="none" baseline="0" dirty="0">
                <a:solidFill>
                  <a:schemeClr val="tx2"/>
                </a:solidFill>
                <a:ea typeface="ＭＳ Ｐゴシック" panose="020B0600070205080204" pitchFamily="34" charset="-128"/>
              </a:rPr>
              <a:t>travailler sur les principaux défis, y compris source de muons et refroidissement, aimants à montée rapide en champ, accélérateur et anneaux du collisionneur, bruit de fond neutrino et génie civil</a:t>
            </a:r>
          </a:p>
          <a:p>
            <a:pPr algn="l" defTabSz="457200" rtl="0" eaLnBrk="0" fontAlgn="base" hangingPunct="0">
              <a:spcBef>
                <a:spcPct val="0"/>
              </a:spcBef>
              <a:spcAft>
                <a:spcPct val="0"/>
              </a:spcAft>
              <a:defRPr/>
            </a:pPr>
            <a:r>
              <a:rPr lang="fr-FR" sz="1400" i="0" u="none" baseline="0" dirty="0">
                <a:solidFill>
                  <a:schemeClr val="tx2"/>
                </a:solidFill>
                <a:ea typeface="ＭＳ Ｐゴシック" panose="020B0600070205080204" pitchFamily="34" charset="-128"/>
              </a:rPr>
              <a:t>-&gt; déterminer d'ici fin 2025 (contribution pour ESPP) si l'investissement dans le programme de démonstrateur de collisionneur de muons et CDR sont justifiées d'un point de vue scientifique.</a:t>
            </a:r>
            <a:endParaRPr lang="fr" sz="1400" i="0" u="none" baseline="0" dirty="0">
              <a:solidFill>
                <a:schemeClr val="tx2"/>
              </a:solidFill>
              <a:ea typeface="ＭＳ Ｐゴシック" panose="020B0600070205080204" pitchFamily="34" charset="-128"/>
            </a:endParaRPr>
          </a:p>
          <a:p>
            <a:pPr defTabSz="457200" eaLnBrk="0" fontAlgn="base" hangingPunct="0">
              <a:spcBef>
                <a:spcPct val="0"/>
              </a:spcBef>
              <a:spcAft>
                <a:spcPct val="0"/>
              </a:spcAft>
              <a:defRPr/>
            </a:pPr>
            <a:r>
              <a:rPr lang="fr-FR" sz="1400" b="1" i="0" u="none" baseline="0" dirty="0">
                <a:solidFill>
                  <a:schemeClr val="tx2"/>
                </a:solidFill>
                <a:ea typeface="ＭＳ Ｐゴシック" panose="020B0600070205080204" pitchFamily="34" charset="-128"/>
              </a:rPr>
              <a:t>Étude internationale hébergée au CERN </a:t>
            </a:r>
            <a:r>
              <a:rPr lang="fr-FR" sz="1400" i="0" u="none" baseline="0" dirty="0">
                <a:solidFill>
                  <a:schemeClr val="tx2"/>
                </a:solidFill>
                <a:ea typeface="ＭＳ Ｐゴシック" panose="020B0600070205080204" pitchFamily="34" charset="-128"/>
              </a:rPr>
              <a:t>: ressources allouées </a:t>
            </a:r>
            <a:r>
              <a:rPr lang="fr-FR" sz="1400" b="0" i="0" u="none" baseline="0" dirty="0">
                <a:solidFill>
                  <a:schemeClr val="tx2"/>
                </a:solidFill>
                <a:ea typeface="ＭＳ Ｐゴシック" panose="020B0600070205080204" pitchFamily="34" charset="-128"/>
              </a:rPr>
              <a:t>sur le budget du CERN. Récemment : </a:t>
            </a:r>
            <a:r>
              <a:rPr lang="fr-FR" sz="1400" dirty="0">
                <a:solidFill>
                  <a:schemeClr val="tx2"/>
                </a:solidFill>
                <a:ea typeface="ＭＳ Ｐゴシック" panose="020B0600070205080204" pitchFamily="34" charset="-128"/>
              </a:rPr>
              <a:t>s</a:t>
            </a:r>
            <a:r>
              <a:rPr lang="fr-FR" sz="1400" b="0" i="0" u="none" baseline="0" dirty="0">
                <a:solidFill>
                  <a:schemeClr val="tx2"/>
                </a:solidFill>
                <a:ea typeface="ＭＳ Ｐゴシック" panose="020B0600070205080204" pitchFamily="34" charset="-128"/>
              </a:rPr>
              <a:t>ubvention de la </a:t>
            </a:r>
            <a:r>
              <a:rPr lang="fr-FR" sz="1400" dirty="0">
                <a:solidFill>
                  <a:schemeClr val="tx2"/>
                </a:solidFill>
                <a:ea typeface="ＭＳ Ｐゴシック" panose="020B0600070205080204" pitchFamily="34" charset="-128"/>
              </a:rPr>
              <a:t>Commission européenne de 3 M€</a:t>
            </a:r>
            <a:endParaRPr lang="fr" sz="1400" b="0" i="0" u="none" baseline="0" dirty="0">
              <a:solidFill>
                <a:schemeClr val="tx2"/>
              </a:solidFill>
              <a:ea typeface="ＭＳ Ｐゴシック" panose="020B0600070205080204" pitchFamily="34" charset="-128"/>
            </a:endParaRPr>
          </a:p>
        </p:txBody>
      </p:sp>
      <p:pic>
        <p:nvPicPr>
          <p:cNvPr id="13" name="Picture 12" descr="Diagram&#10;&#10;Description automatically generated">
            <a:extLst>
              <a:ext uri="{FF2B5EF4-FFF2-40B4-BE49-F238E27FC236}">
                <a16:creationId xmlns:a16="http://schemas.microsoft.com/office/drawing/2014/main" id="{85A6D14A-96AC-6844-B189-A9C5489E4E2D}"/>
              </a:ext>
            </a:extLst>
          </p:cNvPr>
          <p:cNvPicPr preferRelativeResize="0">
            <a:picLocks noChangeAspect="1"/>
          </p:cNvPicPr>
          <p:nvPr/>
        </p:nvPicPr>
        <p:blipFill>
          <a:blip r:embed="rId3"/>
          <a:stretch>
            <a:fillRect/>
          </a:stretch>
        </p:blipFill>
        <p:spPr>
          <a:xfrm>
            <a:off x="6936254" y="4018800"/>
            <a:ext cx="4687674" cy="2215991"/>
          </a:xfrm>
          <a:prstGeom prst="rect">
            <a:avLst/>
          </a:prstGeom>
        </p:spPr>
      </p:pic>
    </p:spTree>
    <p:extLst>
      <p:ext uri="{BB962C8B-B14F-4D97-AF65-F5344CB8AC3E}">
        <p14:creationId xmlns:p14="http://schemas.microsoft.com/office/powerpoint/2010/main" val="29365605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E2C23F-E6B2-394E-9D8F-33717582BA26}"/>
              </a:ext>
            </a:extLst>
          </p:cNvPr>
          <p:cNvSpPr>
            <a:spLocks noGrp="1"/>
          </p:cNvSpPr>
          <p:nvPr>
            <p:ph idx="1"/>
          </p:nvPr>
        </p:nvSpPr>
        <p:spPr>
          <a:xfrm>
            <a:off x="407988" y="1718998"/>
            <a:ext cx="5688011" cy="3267604"/>
          </a:xfrm>
        </p:spPr>
        <p:txBody>
          <a:bodyPr>
            <a:normAutofit/>
          </a:bodyPr>
          <a:lstStyle/>
          <a:p>
            <a:pPr marL="457200" indent="-457200">
              <a:lnSpc>
                <a:spcPct val="100000"/>
              </a:lnSpc>
              <a:buFont typeface="+mj-lt"/>
              <a:buAutoNum type="arabicPeriod"/>
              <a:defRPr/>
            </a:pPr>
            <a:r>
              <a:rPr lang="fr-CH" sz="1400" b="1" dirty="0"/>
              <a:t>Réduire </a:t>
            </a:r>
            <a:r>
              <a:rPr lang="fr-CH" sz="1400" dirty="0"/>
              <a:t>l’impact des activités du laboratoire sur l’environnement par le biais d’actions prioritaires définis </a:t>
            </a:r>
            <a:br>
              <a:rPr lang="fr-CH" sz="1400" dirty="0"/>
            </a:br>
            <a:r>
              <a:rPr lang="fr-CH" sz="1400" dirty="0"/>
              <a:t>à l’horizon 2025 </a:t>
            </a:r>
          </a:p>
          <a:p>
            <a:pPr marL="457200" indent="-457200">
              <a:lnSpc>
                <a:spcPct val="100000"/>
              </a:lnSpc>
              <a:buFont typeface="+mj-lt"/>
              <a:buAutoNum type="arabicPeriod"/>
              <a:defRPr/>
            </a:pPr>
            <a:r>
              <a:rPr lang="fr-CH" sz="1400" b="1" dirty="0"/>
              <a:t>Poursuivre</a:t>
            </a:r>
            <a:r>
              <a:rPr lang="fr-CH" sz="1400" dirty="0"/>
              <a:t> les actions et le développement de technologies afin de consommer moins, d’améliorer l’efficacité et récupérer plus </a:t>
            </a:r>
          </a:p>
          <a:p>
            <a:pPr marL="457200" indent="-457200">
              <a:lnSpc>
                <a:spcPct val="100000"/>
              </a:lnSpc>
              <a:buFont typeface="+mj-lt"/>
              <a:buAutoNum type="arabicPeriod"/>
              <a:defRPr/>
            </a:pPr>
            <a:r>
              <a:rPr lang="fr-CH" sz="1400" b="1" dirty="0"/>
              <a:t>Continuer à identifier et développer</a:t>
            </a:r>
            <a:r>
              <a:rPr lang="fr-CH" sz="1400" dirty="0"/>
              <a:t> les technologies CERN qui contribueraient à atténuer l’impact de la société sur l’environnement</a:t>
            </a:r>
            <a:endParaRPr lang="en-GB" sz="1400" dirty="0"/>
          </a:p>
        </p:txBody>
      </p:sp>
      <p:sp>
        <p:nvSpPr>
          <p:cNvPr id="2" name="Title 1">
            <a:extLst>
              <a:ext uri="{FF2B5EF4-FFF2-40B4-BE49-F238E27FC236}">
                <a16:creationId xmlns:a16="http://schemas.microsoft.com/office/drawing/2014/main" id="{6F55199B-CAA3-974A-9789-90F6034A100E}"/>
              </a:ext>
            </a:extLst>
          </p:cNvPr>
          <p:cNvSpPr>
            <a:spLocks noGrp="1"/>
          </p:cNvSpPr>
          <p:nvPr>
            <p:ph type="title"/>
          </p:nvPr>
        </p:nvSpPr>
        <p:spPr/>
        <p:txBody>
          <a:bodyPr>
            <a:normAutofit/>
          </a:bodyPr>
          <a:lstStyle/>
          <a:p>
            <a:r>
              <a:rPr lang="fr-FR" dirty="0"/>
              <a:t>Pour une recherche respectueuse de l’environnement : stratégie</a:t>
            </a:r>
            <a:endParaRPr lang="en-GB" dirty="0"/>
          </a:p>
        </p:txBody>
      </p:sp>
      <p:sp>
        <p:nvSpPr>
          <p:cNvPr id="4" name="Date Placeholder 3">
            <a:extLst>
              <a:ext uri="{FF2B5EF4-FFF2-40B4-BE49-F238E27FC236}">
                <a16:creationId xmlns:a16="http://schemas.microsoft.com/office/drawing/2014/main" id="{29DD4A8A-7585-7A40-BBBC-AE10A8E262BB}"/>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Arial" panose="020B0604020202020204"/>
                <a:ea typeface="+mn-ea"/>
                <a:cs typeface="+mn-cs"/>
              </a:rPr>
              <a:t>Paris, 5 </a:t>
            </a:r>
            <a:r>
              <a:rPr kumimoji="0" lang="en-US" b="0" i="0" u="none" strike="noStrike" kern="1200" cap="none" spc="0" normalizeH="0" baseline="0" noProof="0" dirty="0" err="1">
                <a:ln>
                  <a:noFill/>
                </a:ln>
                <a:effectLst/>
                <a:uLnTx/>
                <a:uFillTx/>
                <a:latin typeface="Arial" panose="020B0604020202020204"/>
                <a:ea typeface="+mn-ea"/>
                <a:cs typeface="+mn-cs"/>
              </a:rPr>
              <a:t>juillet</a:t>
            </a:r>
            <a:r>
              <a:rPr kumimoji="0" lang="en-US" b="0" i="0" u="none" strike="noStrike" kern="1200" cap="none" spc="0" normalizeH="0" baseline="0" noProof="0" dirty="0">
                <a:ln>
                  <a:noFill/>
                </a:ln>
                <a:effectLst/>
                <a:uLnTx/>
                <a:uFillTx/>
                <a:latin typeface="Arial" panose="020B0604020202020204"/>
                <a:ea typeface="+mn-ea"/>
                <a:cs typeface="+mn-cs"/>
              </a:rPr>
              <a:t> 2023</a:t>
            </a:r>
            <a:endParaRPr kumimoji="0" lang="fr-FR" b="0" i="0" u="none" strike="noStrike" kern="1200" cap="none" spc="0" normalizeH="0" baseline="0" noProof="0" dirty="0">
              <a:ln>
                <a:noFill/>
              </a:ln>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A063A77F-5A69-1D48-A97E-997ED690317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b="0" i="1" u="none" strike="noStrike" kern="1200" cap="none" spc="0" normalizeH="0" baseline="0" noProof="0" dirty="0">
                <a:ln>
                  <a:noFill/>
                </a:ln>
                <a:effectLst/>
                <a:uLnTx/>
                <a:uFillTx/>
                <a:latin typeface="Arial" panose="020B0604020202020204"/>
                <a:ea typeface="+mn-ea"/>
                <a:cs typeface="+mn-cs"/>
              </a:rPr>
              <a:t>Congrès Général de la Société Française de Physique (150 ans)          Malika Meddahi</a:t>
            </a:r>
          </a:p>
        </p:txBody>
      </p:sp>
      <p:sp>
        <p:nvSpPr>
          <p:cNvPr id="6" name="Slide Number Placeholder 5">
            <a:extLst>
              <a:ext uri="{FF2B5EF4-FFF2-40B4-BE49-F238E27FC236}">
                <a16:creationId xmlns:a16="http://schemas.microsoft.com/office/drawing/2014/main" id="{38B6D587-AF9D-2D41-B108-CE10B120B2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AA3F6-1618-3548-975A-DD1A2939A246}" type="slidenum">
              <a:rPr kumimoji="0" lang="fr-FR" b="0" i="0" u="none" strike="noStrike" kern="1200" cap="none" spc="0" normalizeH="0" baseline="0" noProof="0" smtClean="0">
                <a:ln>
                  <a:noFill/>
                </a:ln>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b="0" i="0" u="none" strike="noStrike" kern="1200" cap="none" spc="0" normalizeH="0" baseline="0" noProof="0">
              <a:ln>
                <a:noFill/>
              </a:ln>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A0A259F2-7708-3242-8995-BC4CBB705C6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96000" y="1837925"/>
            <a:ext cx="5265824" cy="3433636"/>
          </a:xfrm>
          <a:prstGeom prst="rect">
            <a:avLst/>
          </a:prstGeom>
        </p:spPr>
      </p:pic>
      <p:cxnSp>
        <p:nvCxnSpPr>
          <p:cNvPr id="13" name="Straight Connector 12">
            <a:extLst>
              <a:ext uri="{FF2B5EF4-FFF2-40B4-BE49-F238E27FC236}">
                <a16:creationId xmlns:a16="http://schemas.microsoft.com/office/drawing/2014/main" id="{7FA615ED-4B05-204A-8C3F-3E5FFF50BE3A}"/>
              </a:ext>
            </a:extLst>
          </p:cNvPr>
          <p:cNvCxnSpPr/>
          <p:nvPr/>
        </p:nvCxnSpPr>
        <p:spPr>
          <a:xfrm>
            <a:off x="6352032" y="4273504"/>
            <a:ext cx="1036320" cy="0"/>
          </a:xfrm>
          <a:prstGeom prst="line">
            <a:avLst/>
          </a:prstGeom>
          <a:ln w="3492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88A78D5-7BD4-3046-9527-65A0DD0E500B}"/>
              </a:ext>
            </a:extLst>
          </p:cNvPr>
          <p:cNvCxnSpPr/>
          <p:nvPr/>
        </p:nvCxnSpPr>
        <p:spPr>
          <a:xfrm>
            <a:off x="10168128" y="3558696"/>
            <a:ext cx="1036320" cy="0"/>
          </a:xfrm>
          <a:prstGeom prst="line">
            <a:avLst/>
          </a:prstGeom>
          <a:ln w="3492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2A99AAC-B71B-514F-9D67-49E7275219E1}"/>
              </a:ext>
            </a:extLst>
          </p:cNvPr>
          <p:cNvCxnSpPr/>
          <p:nvPr/>
        </p:nvCxnSpPr>
        <p:spPr>
          <a:xfrm>
            <a:off x="10168128" y="3229512"/>
            <a:ext cx="1036320" cy="0"/>
          </a:xfrm>
          <a:prstGeom prst="line">
            <a:avLst/>
          </a:prstGeom>
          <a:ln w="3492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DC0560A-CB40-464C-A21B-E36E11747094}"/>
              </a:ext>
            </a:extLst>
          </p:cNvPr>
          <p:cNvCxnSpPr/>
          <p:nvPr/>
        </p:nvCxnSpPr>
        <p:spPr>
          <a:xfrm>
            <a:off x="6352032" y="3968704"/>
            <a:ext cx="1036320" cy="0"/>
          </a:xfrm>
          <a:prstGeom prst="line">
            <a:avLst/>
          </a:prstGeom>
          <a:ln w="34925">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0675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1F84C70E-2827-7F4D-BE96-422421960478}"/>
              </a:ext>
            </a:extLst>
          </p:cNvPr>
          <p:cNvSpPr>
            <a:spLocks noGrp="1"/>
          </p:cNvSpPr>
          <p:nvPr>
            <p:ph idx="1"/>
          </p:nvPr>
        </p:nvSpPr>
        <p:spPr>
          <a:xfrm>
            <a:off x="407989" y="1414456"/>
            <a:ext cx="5010678" cy="4608512"/>
          </a:xfrm>
        </p:spPr>
        <p:txBody>
          <a:bodyPr>
            <a:noAutofit/>
          </a:bodyPr>
          <a:lstStyle/>
          <a:p>
            <a:pPr>
              <a:lnSpc>
                <a:spcPct val="100000"/>
              </a:lnSpc>
            </a:pPr>
            <a:r>
              <a:rPr lang="fr-FR" sz="1600" b="1" dirty="0"/>
              <a:t>Limiter la consommation en eau et réduire l’impact des rejets sur les cours d’eau récepteurs:</a:t>
            </a:r>
          </a:p>
          <a:p>
            <a:pPr marL="285750" indent="-285750">
              <a:buFont typeface="Arial" panose="020B0604020202020204" pitchFamily="34" charset="0"/>
              <a:buChar char="•"/>
            </a:pPr>
            <a:r>
              <a:rPr lang="fr-FR" sz="1600" dirty="0"/>
              <a:t>Objectif: limiter à moins de 5% la hausse de la consommation en fin de 2025, sur la base de l’année 2018</a:t>
            </a:r>
          </a:p>
          <a:p>
            <a:pPr marL="285750" indent="-285750">
              <a:buFont typeface="Arial" panose="020B0604020202020204" pitchFamily="34" charset="0"/>
              <a:buChar char="•"/>
            </a:pPr>
            <a:r>
              <a:rPr lang="fr-FR" sz="1600" dirty="0"/>
              <a:t>Intégrer un bassin de rétention d’eaux pluviales (enterré) sur le site de Meyrin à l’horizon 2023/2024</a:t>
            </a:r>
          </a:p>
          <a:p>
            <a:pPr marL="285750" indent="-285750">
              <a:buFont typeface="Arial" panose="020B0604020202020204" pitchFamily="34" charset="0"/>
              <a:buChar char="•"/>
            </a:pPr>
            <a:r>
              <a:rPr lang="fr-FR" sz="1600" dirty="0"/>
              <a:t>Recycler les eaux de refroidissement du LHC et du SPS à  l’horizon 2027/2028 </a:t>
            </a:r>
          </a:p>
          <a:p>
            <a:endParaRPr lang="fr-FR" sz="1400" dirty="0"/>
          </a:p>
        </p:txBody>
      </p:sp>
      <p:sp>
        <p:nvSpPr>
          <p:cNvPr id="2" name="Title 1">
            <a:extLst>
              <a:ext uri="{FF2B5EF4-FFF2-40B4-BE49-F238E27FC236}">
                <a16:creationId xmlns:a16="http://schemas.microsoft.com/office/drawing/2014/main" id="{6F55199B-CAA3-974A-9789-90F6034A100E}"/>
              </a:ext>
            </a:extLst>
          </p:cNvPr>
          <p:cNvSpPr>
            <a:spLocks noGrp="1"/>
          </p:cNvSpPr>
          <p:nvPr>
            <p:ph type="title"/>
          </p:nvPr>
        </p:nvSpPr>
        <p:spPr/>
        <p:txBody>
          <a:bodyPr>
            <a:noAutofit/>
          </a:bodyPr>
          <a:lstStyle/>
          <a:p>
            <a:r>
              <a:rPr lang="fr-FR" sz="3200" dirty="0"/>
              <a:t>Réduire l’impact du laboratoire: consommation d’eau </a:t>
            </a:r>
            <a:br>
              <a:rPr lang="fr-FR" sz="3200" dirty="0"/>
            </a:br>
            <a:r>
              <a:rPr lang="fr-FR" sz="3200" dirty="0"/>
              <a:t>et </a:t>
            </a:r>
            <a:r>
              <a:rPr lang="fr-CH" sz="3200" dirty="0"/>
              <a:t>rejets sur les cours d’eau récepteurs</a:t>
            </a:r>
            <a:endParaRPr lang="en-GB" sz="3200" dirty="0"/>
          </a:p>
        </p:txBody>
      </p:sp>
      <p:sp>
        <p:nvSpPr>
          <p:cNvPr id="4" name="Date Placeholder 3">
            <a:extLst>
              <a:ext uri="{FF2B5EF4-FFF2-40B4-BE49-F238E27FC236}">
                <a16:creationId xmlns:a16="http://schemas.microsoft.com/office/drawing/2014/main" id="{29DD4A8A-7585-7A40-BBBC-AE10A8E262BB}"/>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Arial" panose="020B0604020202020204"/>
                <a:ea typeface="+mn-ea"/>
                <a:cs typeface="+mn-cs"/>
              </a:rPr>
              <a:t>Paris, 5 </a:t>
            </a:r>
            <a:r>
              <a:rPr kumimoji="0" lang="en-US" b="0" i="0" u="none" strike="noStrike" kern="1200" cap="none" spc="0" normalizeH="0" baseline="0" noProof="0" dirty="0" err="1">
                <a:ln>
                  <a:noFill/>
                </a:ln>
                <a:effectLst/>
                <a:uLnTx/>
                <a:uFillTx/>
                <a:latin typeface="Arial" panose="020B0604020202020204"/>
                <a:ea typeface="+mn-ea"/>
                <a:cs typeface="+mn-cs"/>
              </a:rPr>
              <a:t>juillet</a:t>
            </a:r>
            <a:r>
              <a:rPr kumimoji="0" lang="en-US" b="0" i="0" u="none" strike="noStrike" kern="1200" cap="none" spc="0" normalizeH="0" baseline="0" noProof="0" dirty="0">
                <a:ln>
                  <a:noFill/>
                </a:ln>
                <a:effectLst/>
                <a:uLnTx/>
                <a:uFillTx/>
                <a:latin typeface="Arial" panose="020B0604020202020204"/>
                <a:ea typeface="+mn-ea"/>
                <a:cs typeface="+mn-cs"/>
              </a:rPr>
              <a:t> 2023</a:t>
            </a:r>
            <a:endParaRPr kumimoji="0" lang="fr-FR" b="0" i="0" u="none" strike="noStrike" kern="1200" cap="none" spc="0" normalizeH="0" baseline="0" noProof="0" dirty="0">
              <a:ln>
                <a:noFill/>
              </a:ln>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A063A77F-5A69-1D48-A97E-997ED690317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b="0" i="1" u="none" strike="noStrike" kern="1200" cap="none" spc="0" normalizeH="0" baseline="0" noProof="0" dirty="0">
                <a:ln>
                  <a:noFill/>
                </a:ln>
                <a:effectLst/>
                <a:uLnTx/>
                <a:uFillTx/>
                <a:latin typeface="Arial" panose="020B0604020202020204"/>
                <a:ea typeface="+mn-ea"/>
                <a:cs typeface="+mn-cs"/>
              </a:rPr>
              <a:t>Congrès Général de la Société Française de Physique (150 ans)          Malika Meddahi</a:t>
            </a:r>
          </a:p>
        </p:txBody>
      </p:sp>
      <p:sp>
        <p:nvSpPr>
          <p:cNvPr id="6" name="Slide Number Placeholder 5">
            <a:extLst>
              <a:ext uri="{FF2B5EF4-FFF2-40B4-BE49-F238E27FC236}">
                <a16:creationId xmlns:a16="http://schemas.microsoft.com/office/drawing/2014/main" id="{38B6D587-AF9D-2D41-B108-CE10B120B2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AA3F6-1618-3548-975A-DD1A2939A246}" type="slidenum">
              <a:rPr kumimoji="0" lang="fr-FR" b="0" i="0" u="none" strike="noStrike" kern="1200" cap="none" spc="0" normalizeH="0" baseline="0" noProof="0" smtClean="0">
                <a:ln>
                  <a:noFill/>
                </a:ln>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b="0" i="0" u="none" strike="noStrike" kern="1200" cap="none" spc="0" normalizeH="0" baseline="0" noProof="0" dirty="0">
              <a:ln>
                <a:noFill/>
              </a:ln>
              <a:effectLst/>
              <a:uLnTx/>
              <a:uFillTx/>
              <a:latin typeface="Arial" panose="020B0604020202020204"/>
              <a:ea typeface="+mn-ea"/>
              <a:cs typeface="+mn-cs"/>
            </a:endParaRPr>
          </a:p>
        </p:txBody>
      </p:sp>
      <p:pic>
        <p:nvPicPr>
          <p:cNvPr id="20" name="Picture 19">
            <a:extLst>
              <a:ext uri="{FF2B5EF4-FFF2-40B4-BE49-F238E27FC236}">
                <a16:creationId xmlns:a16="http://schemas.microsoft.com/office/drawing/2014/main" id="{2FE9A642-44E0-E54E-8DB4-8701C658AFA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588450" y="3166033"/>
            <a:ext cx="3082364" cy="2613762"/>
          </a:xfrm>
          <a:prstGeom prst="rect">
            <a:avLst/>
          </a:prstGeom>
        </p:spPr>
      </p:pic>
      <p:pic>
        <p:nvPicPr>
          <p:cNvPr id="21" name="Picture 20">
            <a:extLst>
              <a:ext uri="{FF2B5EF4-FFF2-40B4-BE49-F238E27FC236}">
                <a16:creationId xmlns:a16="http://schemas.microsoft.com/office/drawing/2014/main" id="{AB665B41-C33F-1249-80AF-EB328BA3C87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88450" y="5797971"/>
            <a:ext cx="3082364" cy="525040"/>
          </a:xfrm>
          <a:prstGeom prst="rect">
            <a:avLst/>
          </a:prstGeom>
        </p:spPr>
      </p:pic>
      <p:pic>
        <p:nvPicPr>
          <p:cNvPr id="22" name="Picture 21">
            <a:extLst>
              <a:ext uri="{FF2B5EF4-FFF2-40B4-BE49-F238E27FC236}">
                <a16:creationId xmlns:a16="http://schemas.microsoft.com/office/drawing/2014/main" id="{ECF7C920-278C-3841-B777-4713A258734F}"/>
              </a:ext>
            </a:extLst>
          </p:cNvPr>
          <p:cNvPicPr>
            <a:picLocks noChangeAspect="1"/>
          </p:cNvPicPr>
          <p:nvPr/>
        </p:nvPicPr>
        <p:blipFill>
          <a:blip r:embed="rId4"/>
          <a:stretch>
            <a:fillRect/>
          </a:stretch>
        </p:blipFill>
        <p:spPr>
          <a:xfrm>
            <a:off x="9056814" y="3166033"/>
            <a:ext cx="2126888" cy="3029756"/>
          </a:xfrm>
          <a:prstGeom prst="rect">
            <a:avLst/>
          </a:prstGeom>
          <a:ln w="3175">
            <a:solidFill>
              <a:schemeClr val="accent5"/>
            </a:solidFill>
          </a:ln>
        </p:spPr>
      </p:pic>
      <p:grpSp>
        <p:nvGrpSpPr>
          <p:cNvPr id="23" name="Group 22">
            <a:extLst>
              <a:ext uri="{FF2B5EF4-FFF2-40B4-BE49-F238E27FC236}">
                <a16:creationId xmlns:a16="http://schemas.microsoft.com/office/drawing/2014/main" id="{0D1E94B6-F3E6-A748-8EE1-A7A02FC5B82A}"/>
              </a:ext>
            </a:extLst>
          </p:cNvPr>
          <p:cNvGrpSpPr/>
          <p:nvPr/>
        </p:nvGrpSpPr>
        <p:grpSpPr>
          <a:xfrm>
            <a:off x="5588450" y="1471437"/>
            <a:ext cx="5575190" cy="1509471"/>
            <a:chOff x="5564066" y="1293738"/>
            <a:chExt cx="6453210" cy="1747193"/>
          </a:xfrm>
        </p:grpSpPr>
        <p:pic>
          <p:nvPicPr>
            <p:cNvPr id="24" name="Picture 23">
              <a:extLst>
                <a:ext uri="{FF2B5EF4-FFF2-40B4-BE49-F238E27FC236}">
                  <a16:creationId xmlns:a16="http://schemas.microsoft.com/office/drawing/2014/main" id="{FE61AC96-5879-E846-BC12-4A950C22982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64066" y="1293738"/>
              <a:ext cx="6453210" cy="1747193"/>
            </a:xfrm>
            <a:prstGeom prst="rect">
              <a:avLst/>
            </a:prstGeom>
          </p:spPr>
        </p:pic>
        <p:sp>
          <p:nvSpPr>
            <p:cNvPr id="25" name="TextBox 6">
              <a:extLst>
                <a:ext uri="{FF2B5EF4-FFF2-40B4-BE49-F238E27FC236}">
                  <a16:creationId xmlns:a16="http://schemas.microsoft.com/office/drawing/2014/main" id="{AF10962D-D54B-F447-8686-22D0BE0C636F}"/>
                </a:ext>
              </a:extLst>
            </p:cNvPr>
            <p:cNvSpPr>
              <a:spLocks/>
            </p:cNvSpPr>
            <p:nvPr/>
          </p:nvSpPr>
          <p:spPr bwMode="auto">
            <a:xfrm>
              <a:off x="7395011" y="1471084"/>
              <a:ext cx="826598" cy="338554"/>
            </a:xfrm>
            <a:prstGeom prst="rect">
              <a:avLst/>
            </a:prstGeom>
            <a:solidFill>
              <a:schemeClr val="accent2">
                <a:lumMod val="20000"/>
                <a:lumOff val="80000"/>
              </a:schemeClr>
            </a:solidFill>
            <a:ln>
              <a:solidFill>
                <a:schemeClr val="accent2">
                  <a:lumMod val="20000"/>
                  <a:lumOff val="8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FF"/>
                  </a:solidFill>
                  <a:effectLst/>
                  <a:uLnTx/>
                  <a:uFillTx/>
                  <a:latin typeface="Arial" panose="020B0604020202020204"/>
                  <a:ea typeface="+mn-ea"/>
                  <a:cs typeface="+mn-cs"/>
                </a:rPr>
                <a:t>&gt; 20 Mm3</a:t>
              </a:r>
              <a:endParaRPr kumimoji="0" sz="800" b="0" i="0" u="none" strike="noStrike" kern="1200" cap="none" spc="0" normalizeH="0" baseline="0" noProof="0" dirty="0">
                <a:ln>
                  <a:noFill/>
                </a:ln>
                <a:solidFill>
                  <a:srgbClr val="0033A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FF"/>
                  </a:solidFill>
                  <a:effectLst/>
                  <a:uLnTx/>
                  <a:uFillTx/>
                  <a:latin typeface="Arial" panose="020B0604020202020204"/>
                  <a:ea typeface="+mn-ea"/>
                  <a:cs typeface="+mn-cs"/>
                </a:rPr>
                <a:t>&lt; 2000</a:t>
              </a:r>
            </a:p>
          </p:txBody>
        </p:sp>
        <p:sp>
          <p:nvSpPr>
            <p:cNvPr id="26" name="TextBox 7">
              <a:extLst>
                <a:ext uri="{FF2B5EF4-FFF2-40B4-BE49-F238E27FC236}">
                  <a16:creationId xmlns:a16="http://schemas.microsoft.com/office/drawing/2014/main" id="{53588433-93FE-9849-A27E-B8B514CB1529}"/>
                </a:ext>
              </a:extLst>
            </p:cNvPr>
            <p:cNvSpPr>
              <a:spLocks/>
            </p:cNvSpPr>
            <p:nvPr/>
          </p:nvSpPr>
          <p:spPr bwMode="auto">
            <a:xfrm>
              <a:off x="8539267" y="1493716"/>
              <a:ext cx="684180" cy="338554"/>
            </a:xfrm>
            <a:prstGeom prst="rect">
              <a:avLst/>
            </a:prstGeom>
            <a:solidFill>
              <a:schemeClr val="accent2">
                <a:lumMod val="20000"/>
                <a:lumOff val="80000"/>
              </a:schemeClr>
            </a:solidFill>
            <a:ln>
              <a:solidFill>
                <a:schemeClr val="accent2">
                  <a:lumMod val="20000"/>
                  <a:lumOff val="8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FF"/>
                  </a:solidFill>
                  <a:effectLst/>
                  <a:uLnTx/>
                  <a:uFillTx/>
                  <a:latin typeface="Arial" panose="020B0604020202020204"/>
                  <a:ea typeface="+mn-ea"/>
                  <a:cs typeface="+mn-cs"/>
                </a:rPr>
                <a:t>5 Mm3</a:t>
              </a:r>
              <a:endParaRPr kumimoji="0" sz="800" b="0" i="0" u="none" strike="noStrike" kern="1200" cap="none" spc="0" normalizeH="0" baseline="0" noProof="0">
                <a:ln>
                  <a:noFill/>
                </a:ln>
                <a:solidFill>
                  <a:srgbClr val="0033A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FF"/>
                  </a:solidFill>
                  <a:effectLst/>
                  <a:uLnTx/>
                  <a:uFillTx/>
                  <a:latin typeface="Arial" panose="020B0604020202020204"/>
                  <a:ea typeface="+mn-ea"/>
                  <a:cs typeface="+mn-cs"/>
                </a:rPr>
                <a:t>2010</a:t>
              </a:r>
            </a:p>
          </p:txBody>
        </p:sp>
        <p:sp>
          <p:nvSpPr>
            <p:cNvPr id="27" name="TextBox 8">
              <a:extLst>
                <a:ext uri="{FF2B5EF4-FFF2-40B4-BE49-F238E27FC236}">
                  <a16:creationId xmlns:a16="http://schemas.microsoft.com/office/drawing/2014/main" id="{014E184B-F2B3-4344-BCDC-081AFDE1C998}"/>
                </a:ext>
              </a:extLst>
            </p:cNvPr>
            <p:cNvSpPr>
              <a:spLocks/>
            </p:cNvSpPr>
            <p:nvPr/>
          </p:nvSpPr>
          <p:spPr bwMode="auto">
            <a:xfrm>
              <a:off x="9541105" y="1493716"/>
              <a:ext cx="800448" cy="338554"/>
            </a:xfrm>
            <a:prstGeom prst="rect">
              <a:avLst/>
            </a:prstGeom>
            <a:solidFill>
              <a:schemeClr val="accent2">
                <a:lumMod val="20000"/>
                <a:lumOff val="80000"/>
              </a:schemeClr>
            </a:solidFill>
            <a:ln>
              <a:solidFill>
                <a:schemeClr val="accent2">
                  <a:lumMod val="20000"/>
                  <a:lumOff val="8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FF"/>
                  </a:solidFill>
                  <a:effectLst/>
                  <a:uLnTx/>
                  <a:uFillTx/>
                  <a:latin typeface="Arial" panose="020B0604020202020204"/>
                  <a:ea typeface="+mn-ea"/>
                  <a:cs typeface="+mn-cs"/>
                </a:rPr>
                <a:t>3.5 Mm3</a:t>
              </a:r>
              <a:endParaRPr kumimoji="0" sz="800" b="0" i="0" u="none" strike="noStrike" kern="1200" cap="none" spc="0" normalizeH="0" baseline="0" noProof="0" dirty="0">
                <a:ln>
                  <a:noFill/>
                </a:ln>
                <a:solidFill>
                  <a:srgbClr val="0033A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FF"/>
                  </a:solidFill>
                  <a:effectLst/>
                  <a:uLnTx/>
                  <a:uFillTx/>
                  <a:latin typeface="Arial" panose="020B0604020202020204"/>
                  <a:ea typeface="+mn-ea"/>
                  <a:cs typeface="+mn-cs"/>
                </a:rPr>
                <a:t>2020</a:t>
              </a:r>
            </a:p>
          </p:txBody>
        </p:sp>
        <p:cxnSp>
          <p:nvCxnSpPr>
            <p:cNvPr id="28" name="Straight Arrow Connector 10">
              <a:extLst>
                <a:ext uri="{FF2B5EF4-FFF2-40B4-BE49-F238E27FC236}">
                  <a16:creationId xmlns:a16="http://schemas.microsoft.com/office/drawing/2014/main" id="{F7FEECB6-9759-F84D-AC05-7E786B4D0DE8}"/>
                </a:ext>
              </a:extLst>
            </p:cNvPr>
            <p:cNvCxnSpPr>
              <a:cxnSpLocks/>
            </p:cNvCxnSpPr>
            <p:nvPr/>
          </p:nvCxnSpPr>
          <p:spPr bwMode="auto">
            <a:xfrm flipV="1">
              <a:off x="9259012" y="1662993"/>
              <a:ext cx="274602" cy="7704"/>
            </a:xfrm>
            <a:prstGeom prst="straightConnector1">
              <a:avLst/>
            </a:prstGeom>
            <a:ln w="9525" cmpd="sng">
              <a:solidFill>
                <a:srgbClr val="0070C0"/>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10">
              <a:extLst>
                <a:ext uri="{FF2B5EF4-FFF2-40B4-BE49-F238E27FC236}">
                  <a16:creationId xmlns:a16="http://schemas.microsoft.com/office/drawing/2014/main" id="{D43F9F31-25EE-754F-9DB0-ADAAE2829052}"/>
                </a:ext>
              </a:extLst>
            </p:cNvPr>
            <p:cNvCxnSpPr>
              <a:cxnSpLocks/>
            </p:cNvCxnSpPr>
            <p:nvPr/>
          </p:nvCxnSpPr>
          <p:spPr bwMode="auto">
            <a:xfrm flipV="1">
              <a:off x="8242677" y="1662993"/>
              <a:ext cx="274602" cy="7704"/>
            </a:xfrm>
            <a:prstGeom prst="straightConnector1">
              <a:avLst/>
            </a:prstGeom>
            <a:ln w="9525" cmpd="sng">
              <a:solidFill>
                <a:srgbClr val="0070C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5105995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5199B-CAA3-974A-9789-90F6034A100E}"/>
              </a:ext>
            </a:extLst>
          </p:cNvPr>
          <p:cNvSpPr>
            <a:spLocks noGrp="1"/>
          </p:cNvSpPr>
          <p:nvPr>
            <p:ph type="title"/>
          </p:nvPr>
        </p:nvSpPr>
        <p:spPr/>
        <p:txBody>
          <a:bodyPr>
            <a:noAutofit/>
          </a:bodyPr>
          <a:lstStyle/>
          <a:p>
            <a:pPr algn="l"/>
            <a:r>
              <a:rPr lang="fr-CH" dirty="0">
                <a:cs typeface="Arial" panose="020B0604020202020204" pitchFamily="34" charset="0"/>
              </a:rPr>
              <a:t>Energie – </a:t>
            </a:r>
            <a:r>
              <a:rPr lang="fr-CH" dirty="0"/>
              <a:t>consommer moins, </a:t>
            </a:r>
            <a:r>
              <a:rPr lang="fr-CH" dirty="0">
                <a:cs typeface="Arial" panose="020B0604020202020204" pitchFamily="34" charset="0"/>
              </a:rPr>
              <a:t>améliorer l’efficacité </a:t>
            </a:r>
            <a:r>
              <a:rPr lang="fr-CH" dirty="0"/>
              <a:t>et </a:t>
            </a:r>
            <a:r>
              <a:rPr lang="fr-CH" dirty="0">
                <a:cs typeface="Arial" panose="020B0604020202020204" pitchFamily="34" charset="0"/>
              </a:rPr>
              <a:t>récupérer plus : les chiffres</a:t>
            </a:r>
            <a:endParaRPr lang="en-GB" dirty="0"/>
          </a:p>
        </p:txBody>
      </p:sp>
      <p:sp>
        <p:nvSpPr>
          <p:cNvPr id="4" name="Date Placeholder 3">
            <a:extLst>
              <a:ext uri="{FF2B5EF4-FFF2-40B4-BE49-F238E27FC236}">
                <a16:creationId xmlns:a16="http://schemas.microsoft.com/office/drawing/2014/main" id="{29DD4A8A-7585-7A40-BBBC-AE10A8E262BB}"/>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latin typeface="Arial" panose="020B0604020202020204"/>
                <a:ea typeface="+mn-ea"/>
                <a:cs typeface="+mn-cs"/>
              </a:rPr>
              <a:t>Paris, 5 juillet 2023</a:t>
            </a:r>
            <a:endParaRPr kumimoji="0" lang="fr-FR" b="0" i="0" u="none" strike="noStrike" kern="1200" cap="none" spc="0" normalizeH="0" baseline="0" noProof="0">
              <a:ln>
                <a:noFill/>
              </a:ln>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A063A77F-5A69-1D48-A97E-997ED690317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b="0" i="1" u="none" strike="noStrike" kern="1200" cap="none" spc="0" normalizeH="0" baseline="0" noProof="0" dirty="0">
                <a:ln>
                  <a:noFill/>
                </a:ln>
                <a:effectLst/>
                <a:uLnTx/>
                <a:uFillTx/>
                <a:latin typeface="Arial" panose="020B0604020202020204"/>
                <a:ea typeface="+mn-ea"/>
                <a:cs typeface="+mn-cs"/>
              </a:rPr>
              <a:t>Congrès Général de la Société Française de Physique (150 ans)          Malika Meddahi</a:t>
            </a:r>
          </a:p>
        </p:txBody>
      </p:sp>
      <p:sp>
        <p:nvSpPr>
          <p:cNvPr id="6" name="Slide Number Placeholder 5">
            <a:extLst>
              <a:ext uri="{FF2B5EF4-FFF2-40B4-BE49-F238E27FC236}">
                <a16:creationId xmlns:a16="http://schemas.microsoft.com/office/drawing/2014/main" id="{38B6D587-AF9D-2D41-B108-CE10B120B2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AA3F6-1618-3548-975A-DD1A2939A246}" type="slidenum">
              <a:rPr kumimoji="0" lang="fr-FR" sz="800" b="0" i="0" u="none" strike="noStrike" kern="1200" cap="none" spc="0" normalizeH="0" baseline="0" noProof="0" smtClean="0">
                <a:ln>
                  <a:noFill/>
                </a:ln>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800" b="0" i="0" u="none" strike="noStrike" kern="1200" cap="none" spc="0" normalizeH="0" baseline="0" noProof="0">
              <a:ln>
                <a:noFill/>
              </a:ln>
              <a:effectLst/>
              <a:uLnTx/>
              <a:uFillTx/>
              <a:latin typeface="Arial" panose="020B0604020202020204"/>
              <a:ea typeface="+mn-ea"/>
              <a:cs typeface="+mn-cs"/>
            </a:endParaRPr>
          </a:p>
        </p:txBody>
      </p:sp>
      <p:grpSp>
        <p:nvGrpSpPr>
          <p:cNvPr id="8" name="Group 7">
            <a:extLst>
              <a:ext uri="{FF2B5EF4-FFF2-40B4-BE49-F238E27FC236}">
                <a16:creationId xmlns:a16="http://schemas.microsoft.com/office/drawing/2014/main" id="{F3376DDD-B428-8F45-85CA-62D7BEF318E7}"/>
              </a:ext>
            </a:extLst>
          </p:cNvPr>
          <p:cNvGrpSpPr/>
          <p:nvPr/>
        </p:nvGrpSpPr>
        <p:grpSpPr bwMode="auto">
          <a:xfrm>
            <a:off x="6555674" y="1377293"/>
            <a:ext cx="5533748" cy="1460498"/>
            <a:chOff x="0" y="0"/>
            <a:chExt cx="4945992" cy="1460498"/>
          </a:xfrm>
        </p:grpSpPr>
        <p:sp>
          <p:nvSpPr>
            <p:cNvPr id="10" name="Rectangle 9">
              <a:extLst>
                <a:ext uri="{FF2B5EF4-FFF2-40B4-BE49-F238E27FC236}">
                  <a16:creationId xmlns:a16="http://schemas.microsoft.com/office/drawing/2014/main" id="{CC56DCC6-201A-E446-848B-2DD7FA8BA853}"/>
                </a:ext>
              </a:extLst>
            </p:cNvPr>
            <p:cNvSpPr/>
            <p:nvPr/>
          </p:nvSpPr>
          <p:spPr bwMode="auto">
            <a:xfrm>
              <a:off x="31749" y="31749"/>
              <a:ext cx="4367136" cy="14128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a:extLst>
                <a:ext uri="{FF2B5EF4-FFF2-40B4-BE49-F238E27FC236}">
                  <a16:creationId xmlns:a16="http://schemas.microsoft.com/office/drawing/2014/main" id="{8C90F11A-8110-F649-BC7F-F2FE73FAFFD4}"/>
                </a:ext>
              </a:extLst>
            </p:cNvPr>
            <p:cNvPicPr>
              <a:picLocks noChangeAspect="1"/>
            </p:cNvPicPr>
            <p:nvPr/>
          </p:nvPicPr>
          <p:blipFill>
            <a:blip r:embed="rId3" cstate="hqprint">
              <a:extLst>
                <a:ext uri="{28A0092B-C50C-407E-A947-70E740481C1C}">
                  <a14:useLocalDpi xmlns:a14="http://schemas.microsoft.com/office/drawing/2010/main"/>
                </a:ext>
              </a:extLst>
            </a:blip>
            <a:stretch/>
          </p:blipFill>
          <p:spPr bwMode="auto">
            <a:xfrm>
              <a:off x="121066" y="514012"/>
              <a:ext cx="935229" cy="873124"/>
            </a:xfrm>
            <a:prstGeom prst="rect">
              <a:avLst/>
            </a:prstGeom>
            <a:ln>
              <a:noFill/>
            </a:ln>
          </p:spPr>
        </p:pic>
        <p:sp>
          <p:nvSpPr>
            <p:cNvPr id="12" name="Rectangle 11">
              <a:extLst>
                <a:ext uri="{FF2B5EF4-FFF2-40B4-BE49-F238E27FC236}">
                  <a16:creationId xmlns:a16="http://schemas.microsoft.com/office/drawing/2014/main" id="{F82E797C-46C6-A44F-9759-77463EE949AA}"/>
                </a:ext>
              </a:extLst>
            </p:cNvPr>
            <p:cNvSpPr/>
            <p:nvPr/>
          </p:nvSpPr>
          <p:spPr bwMode="auto">
            <a:xfrm>
              <a:off x="1031874" y="444499"/>
              <a:ext cx="3381374" cy="1015999"/>
            </a:xfrm>
            <a:prstGeom prst="rect">
              <a:avLst/>
            </a:prstGeom>
            <a:noFill/>
            <a:ln>
              <a:noFill/>
            </a:ln>
          </p:spPr>
          <p:txBody>
            <a:bodyPr vertOverflow="overflow" horzOverflow="clip" vert="horz" wrap="square" lIns="91440" tIns="45720" rIns="91440" bIns="45720" numCol="1" spcCol="0" rtlCol="0" fromWordArt="0" anchor="t" anchorCtr="0" forceAA="0" compatLnSpc="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800" b="0" i="0" u="none" strike="noStrike" kern="1200" cap="none" spc="0" normalizeH="0" baseline="0" noProof="0" dirty="0">
                  <a:ln>
                    <a:noFill/>
                  </a:ln>
                  <a:solidFill>
                    <a:srgbClr val="61C5D3">
                      <a:lumMod val="50000"/>
                    </a:srgbClr>
                  </a:solidFill>
                  <a:effectLst/>
                  <a:uLnTx/>
                  <a:uFillTx/>
                  <a:latin typeface="Arial" panose="020B0604020202020204"/>
                  <a:ea typeface="+mn-ea"/>
                  <a:cs typeface="+mn-cs"/>
                </a:rPr>
                <a:t>Fuel:</a:t>
              </a:r>
              <a:r>
                <a:rPr kumimoji="0" lang="fr-CH" sz="1800" b="0" i="0" u="none" strike="noStrike" kern="1200" cap="none" spc="0" normalizeH="0" baseline="0" noProof="0" dirty="0">
                  <a:ln>
                    <a:noFill/>
                  </a:ln>
                  <a:solidFill>
                    <a:srgbClr val="0033A0"/>
                  </a:solidFill>
                  <a:effectLst/>
                  <a:uLnTx/>
                  <a:uFillTx/>
                  <a:latin typeface="Arial" panose="020B0604020202020204"/>
                  <a:ea typeface="+mn-ea"/>
                  <a:cs typeface="+mn-cs"/>
                </a:rPr>
                <a:t>	        </a:t>
              </a:r>
              <a:r>
                <a:rPr kumimoji="0" lang="fr-CH" sz="1800" b="0" i="0" u="none" strike="noStrike" kern="1200" cap="none" spc="0" normalizeH="0" baseline="0" noProof="0" dirty="0">
                  <a:ln>
                    <a:noFill/>
                  </a:ln>
                  <a:solidFill>
                    <a:srgbClr val="61C5D3">
                      <a:lumMod val="50000"/>
                    </a:srgbClr>
                  </a:solidFill>
                  <a:effectLst/>
                  <a:uLnTx/>
                  <a:uFillTx/>
                  <a:latin typeface="Arial" panose="020B0604020202020204"/>
                  <a:ea typeface="+mn-ea"/>
                  <a:cs typeface="+mn-cs"/>
                </a:rPr>
                <a:t> 4 </a:t>
              </a:r>
              <a:r>
                <a:rPr kumimoji="0" lang="fr-CH" sz="1800" b="0" i="0" u="none" strike="noStrike" kern="1200" cap="none" spc="0" normalizeH="0" baseline="0" noProof="0" dirty="0" err="1">
                  <a:ln>
                    <a:noFill/>
                  </a:ln>
                  <a:solidFill>
                    <a:srgbClr val="61C5D3">
                      <a:lumMod val="50000"/>
                    </a:srgbClr>
                  </a:solidFill>
                  <a:effectLst/>
                  <a:uLnTx/>
                  <a:uFillTx/>
                  <a:latin typeface="Arial" panose="020B0604020202020204"/>
                  <a:ea typeface="+mn-ea"/>
                  <a:cs typeface="+mn-cs"/>
                </a:rPr>
                <a:t>GWh</a:t>
              </a:r>
              <a:r>
                <a:rPr kumimoji="0" lang="fr-CH" sz="1800" b="0" i="0" u="none" strike="noStrike" kern="1200" cap="none" spc="0" normalizeH="0" baseline="0" noProof="0" dirty="0">
                  <a:ln>
                    <a:noFill/>
                  </a:ln>
                  <a:solidFill>
                    <a:srgbClr val="61C5D3">
                      <a:lumMod val="50000"/>
                    </a:srgbClr>
                  </a:solidFill>
                  <a:effectLst/>
                  <a:uLnTx/>
                  <a:uFillTx/>
                  <a:latin typeface="Arial" panose="020B0604020202020204"/>
                  <a:ea typeface="+mn-ea"/>
                  <a:cs typeface="+mn-cs"/>
                </a:rPr>
                <a:t>,    0.3 %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800" b="0" i="0" u="none" strike="noStrike" kern="1200" cap="none" spc="0" normalizeH="0" baseline="0" noProof="0" dirty="0">
                  <a:ln>
                    <a:noFill/>
                  </a:ln>
                  <a:solidFill>
                    <a:srgbClr val="E15E32"/>
                  </a:solidFill>
                  <a:effectLst/>
                  <a:uLnTx/>
                  <a:uFillTx/>
                  <a:latin typeface="Arial" panose="020B0604020202020204"/>
                  <a:ea typeface="+mn-ea"/>
                  <a:cs typeface="+mn-cs"/>
                </a:rPr>
                <a:t>Gaz:	        67 </a:t>
              </a:r>
              <a:r>
                <a:rPr kumimoji="0" lang="fr-CH" sz="1800" b="0" i="0" u="none" strike="noStrike" kern="1200" cap="none" spc="0" normalizeH="0" baseline="0" noProof="0" dirty="0" err="1">
                  <a:ln>
                    <a:noFill/>
                  </a:ln>
                  <a:solidFill>
                    <a:srgbClr val="E15E32"/>
                  </a:solidFill>
                  <a:effectLst/>
                  <a:uLnTx/>
                  <a:uFillTx/>
                  <a:latin typeface="Arial" panose="020B0604020202020204"/>
                  <a:ea typeface="+mn-ea"/>
                  <a:cs typeface="+mn-cs"/>
                </a:rPr>
                <a:t>GWh</a:t>
              </a:r>
              <a:r>
                <a:rPr kumimoji="0" lang="fr-CH" sz="1800" b="0" i="0" u="none" strike="noStrike" kern="1200" cap="none" spc="0" normalizeH="0" baseline="0" noProof="0" dirty="0">
                  <a:ln>
                    <a:noFill/>
                  </a:ln>
                  <a:solidFill>
                    <a:srgbClr val="E15E32"/>
                  </a:solidFill>
                  <a:effectLst/>
                  <a:uLnTx/>
                  <a:uFillTx/>
                  <a:latin typeface="Arial" panose="020B0604020202020204"/>
                  <a:ea typeface="+mn-ea"/>
                  <a:cs typeface="+mn-cs"/>
                </a:rPr>
                <a:t>,   5.2%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800" b="0" i="0" u="none" strike="noStrike" kern="1200" cap="none" spc="0" normalizeH="0" baseline="0" noProof="0" dirty="0">
                  <a:ln>
                    <a:noFill/>
                  </a:ln>
                  <a:solidFill>
                    <a:srgbClr val="0033A0"/>
                  </a:solidFill>
                  <a:effectLst/>
                  <a:uLnTx/>
                  <a:uFillTx/>
                  <a:latin typeface="Arial" panose="020B0604020202020204"/>
                  <a:ea typeface="+mn-ea"/>
                  <a:cs typeface="+mn-cs"/>
                </a:rPr>
                <a:t>Électricité: 1'220 </a:t>
              </a:r>
              <a:r>
                <a:rPr kumimoji="0" lang="fr-CH" sz="1800" b="0" i="0" u="none" strike="noStrike" kern="1200" cap="none" spc="0" normalizeH="0" baseline="0" noProof="0" dirty="0" err="1">
                  <a:ln>
                    <a:noFill/>
                  </a:ln>
                  <a:solidFill>
                    <a:srgbClr val="0033A0"/>
                  </a:solidFill>
                  <a:effectLst/>
                  <a:uLnTx/>
                  <a:uFillTx/>
                  <a:latin typeface="Arial" panose="020B0604020202020204"/>
                  <a:ea typeface="+mn-ea"/>
                  <a:cs typeface="+mn-cs"/>
                </a:rPr>
                <a:t>GWh</a:t>
              </a:r>
              <a:r>
                <a:rPr kumimoji="0" lang="fr-CH" sz="1800" b="0" i="0" u="none" strike="noStrike" kern="1200" cap="none" spc="0" normalizeH="0" baseline="0" noProof="0" dirty="0">
                  <a:ln>
                    <a:noFill/>
                  </a:ln>
                  <a:solidFill>
                    <a:srgbClr val="0033A0"/>
                  </a:solidFill>
                  <a:effectLst/>
                  <a:uLnTx/>
                  <a:uFillTx/>
                  <a:latin typeface="Arial" panose="020B0604020202020204"/>
                  <a:ea typeface="+mn-ea"/>
                  <a:cs typeface="+mn-cs"/>
                </a:rPr>
                <a:t>, 94.5%</a:t>
              </a:r>
            </a:p>
          </p:txBody>
        </p:sp>
        <p:sp>
          <p:nvSpPr>
            <p:cNvPr id="13" name="Rectangle 12">
              <a:extLst>
                <a:ext uri="{FF2B5EF4-FFF2-40B4-BE49-F238E27FC236}">
                  <a16:creationId xmlns:a16="http://schemas.microsoft.com/office/drawing/2014/main" id="{2597284C-CF59-B44C-AEA0-9F8733F50084}"/>
                </a:ext>
              </a:extLst>
            </p:cNvPr>
            <p:cNvSpPr/>
            <p:nvPr/>
          </p:nvSpPr>
          <p:spPr bwMode="auto">
            <a:xfrm>
              <a:off x="0" y="0"/>
              <a:ext cx="4945992" cy="579155"/>
            </a:xfrm>
            <a:prstGeom prst="rect">
              <a:avLst/>
            </a:prstGeom>
            <a:noFill/>
            <a:ln>
              <a:noFill/>
            </a:ln>
          </p:spPr>
          <p:txBody>
            <a:bodyPr vertOverflow="overflow" horzOverflow="clip" vert="horz" wrap="square" lIns="91440" tIns="45720" rIns="91440" bIns="45720" numCol="1" spcCol="0" rtlCol="0" fromWordArt="0" anchor="t" anchorCtr="0" forceAA="0" compatLnSpc="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800" b="0" i="0" u="none" strike="noStrike" kern="1200" cap="none" spc="0" normalizeH="0" baseline="0" noProof="0" dirty="0">
                  <a:ln>
                    <a:noFill/>
                  </a:ln>
                  <a:solidFill>
                    <a:srgbClr val="0033A0"/>
                  </a:solidFill>
                  <a:effectLst/>
                  <a:uLnTx/>
                  <a:uFillTx/>
                  <a:latin typeface="Arial" panose="020B0604020202020204"/>
                  <a:ea typeface="+mn-ea"/>
                  <a:cs typeface="+mn-cs"/>
                </a:rPr>
                <a:t>Energie par origine, moyenne annuelle « faisceau"</a:t>
              </a:r>
            </a:p>
          </p:txBody>
        </p:sp>
      </p:grpSp>
      <p:sp>
        <p:nvSpPr>
          <p:cNvPr id="14" name="Text Box 1046">
            <a:extLst>
              <a:ext uri="{FF2B5EF4-FFF2-40B4-BE49-F238E27FC236}">
                <a16:creationId xmlns:a16="http://schemas.microsoft.com/office/drawing/2014/main" id="{90A3FB8E-265A-0E4D-BB39-E0989497623E}"/>
              </a:ext>
            </a:extLst>
          </p:cNvPr>
          <p:cNvSpPr>
            <a:spLocks/>
          </p:cNvSpPr>
          <p:nvPr/>
        </p:nvSpPr>
        <p:spPr bwMode="auto">
          <a:xfrm>
            <a:off x="6591196" y="2867360"/>
            <a:ext cx="5018257" cy="307777"/>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2F2F2F"/>
                </a:solidFill>
                <a:effectLst/>
                <a:uLnTx/>
                <a:uFillTx/>
                <a:latin typeface="Arial Narrow"/>
                <a:ea typeface="+mn-ea"/>
                <a:cs typeface="Arial Narrow"/>
              </a:rPr>
              <a:t>~90 % pour les accélérateurs, les détecteurs et les installations de tests.</a:t>
            </a:r>
            <a:endParaRPr kumimoji="0" sz="1400" b="0" i="0" u="none" strike="noStrike" kern="1200" cap="none" spc="0" normalizeH="0" baseline="0" noProof="0" dirty="0">
              <a:ln>
                <a:noFill/>
              </a:ln>
              <a:solidFill>
                <a:srgbClr val="2F2F2F"/>
              </a:solidFill>
              <a:effectLst/>
              <a:uLnTx/>
              <a:uFillTx/>
              <a:latin typeface="Arial" panose="020B0604020202020204"/>
              <a:ea typeface="+mn-ea"/>
              <a:cs typeface="+mn-cs"/>
            </a:endParaRPr>
          </a:p>
        </p:txBody>
      </p:sp>
      <p:pic>
        <p:nvPicPr>
          <p:cNvPr id="15" name="Picture 14">
            <a:extLst>
              <a:ext uri="{FF2B5EF4-FFF2-40B4-BE49-F238E27FC236}">
                <a16:creationId xmlns:a16="http://schemas.microsoft.com/office/drawing/2014/main" id="{0084B596-127B-754C-8E33-BD4B2C15A9B7}"/>
              </a:ext>
            </a:extLst>
          </p:cNvPr>
          <p:cNvPicPr>
            <a:picLocks noChangeAspect="1"/>
          </p:cNvPicPr>
          <p:nvPr/>
        </p:nvPicPr>
        <p:blipFill>
          <a:blip r:embed="rId4"/>
          <a:stretch/>
        </p:blipFill>
        <p:spPr bwMode="auto">
          <a:xfrm>
            <a:off x="1144447" y="1879717"/>
            <a:ext cx="4119865" cy="2909390"/>
          </a:xfrm>
          <a:prstGeom prst="rect">
            <a:avLst/>
          </a:prstGeom>
          <a:ln>
            <a:noFill/>
          </a:ln>
        </p:spPr>
      </p:pic>
      <p:sp>
        <p:nvSpPr>
          <p:cNvPr id="16" name="Rectangle 15">
            <a:extLst>
              <a:ext uri="{FF2B5EF4-FFF2-40B4-BE49-F238E27FC236}">
                <a16:creationId xmlns:a16="http://schemas.microsoft.com/office/drawing/2014/main" id="{9C983822-3CED-A54B-9BDF-BC93C43C7771}"/>
              </a:ext>
            </a:extLst>
          </p:cNvPr>
          <p:cNvSpPr/>
          <p:nvPr/>
        </p:nvSpPr>
        <p:spPr>
          <a:xfrm>
            <a:off x="688112" y="5034625"/>
            <a:ext cx="5704598" cy="307777"/>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2F2F2F"/>
                </a:solidFill>
                <a:effectLst/>
                <a:uLnTx/>
                <a:uFillTx/>
                <a:latin typeface="Arial" panose="020B0604020202020204"/>
                <a:ea typeface="+mn-ea"/>
                <a:cs typeface="+mn-cs"/>
              </a:rPr>
              <a:t>Alimentation principale à partir d'une ligne 400kV à Génissiat.</a:t>
            </a:r>
          </a:p>
        </p:txBody>
      </p:sp>
      <p:pic>
        <p:nvPicPr>
          <p:cNvPr id="18" name="Picture 17">
            <a:extLst>
              <a:ext uri="{FF2B5EF4-FFF2-40B4-BE49-F238E27FC236}">
                <a16:creationId xmlns:a16="http://schemas.microsoft.com/office/drawing/2014/main" id="{7F28A13F-CBC7-A344-939E-90D2C8E40A78}"/>
              </a:ext>
            </a:extLst>
          </p:cNvPr>
          <p:cNvPicPr>
            <a:picLocks noChangeAspect="1"/>
          </p:cNvPicPr>
          <p:nvPr/>
        </p:nvPicPr>
        <p:blipFill>
          <a:blip r:embed="rId5"/>
          <a:stretch>
            <a:fillRect/>
          </a:stretch>
        </p:blipFill>
        <p:spPr>
          <a:xfrm>
            <a:off x="6680739" y="4052350"/>
            <a:ext cx="4228508" cy="1650080"/>
          </a:xfrm>
          <a:prstGeom prst="rect">
            <a:avLst/>
          </a:prstGeom>
        </p:spPr>
      </p:pic>
      <p:sp>
        <p:nvSpPr>
          <p:cNvPr id="19" name="TextBox 18">
            <a:extLst>
              <a:ext uri="{FF2B5EF4-FFF2-40B4-BE49-F238E27FC236}">
                <a16:creationId xmlns:a16="http://schemas.microsoft.com/office/drawing/2014/main" id="{FC57D95E-83E4-2B4F-9B13-6A664D990C76}"/>
              </a:ext>
            </a:extLst>
          </p:cNvPr>
          <p:cNvSpPr txBox="1"/>
          <p:nvPr/>
        </p:nvSpPr>
        <p:spPr>
          <a:xfrm>
            <a:off x="6675285" y="5750428"/>
            <a:ext cx="55818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2F2F2F"/>
                </a:solidFill>
                <a:effectLst/>
                <a:uLnTx/>
                <a:uFillTx/>
                <a:latin typeface="Arial" panose="020B0604020202020204"/>
                <a:ea typeface="+mn-ea"/>
                <a:cs typeface="+mn-cs"/>
              </a:rPr>
              <a:t>Prévisions de consommation d’énergie très proches des consommations réelles: bonus du fournisseur d’énergie</a:t>
            </a:r>
          </a:p>
        </p:txBody>
      </p:sp>
      <p:cxnSp>
        <p:nvCxnSpPr>
          <p:cNvPr id="7" name="Straight Connector 6">
            <a:extLst>
              <a:ext uri="{FF2B5EF4-FFF2-40B4-BE49-F238E27FC236}">
                <a16:creationId xmlns:a16="http://schemas.microsoft.com/office/drawing/2014/main" id="{5015CF7D-A818-554C-BDFE-66AB37C36382}"/>
              </a:ext>
            </a:extLst>
          </p:cNvPr>
          <p:cNvCxnSpPr>
            <a:cxnSpLocks/>
          </p:cNvCxnSpPr>
          <p:nvPr/>
        </p:nvCxnSpPr>
        <p:spPr>
          <a:xfrm>
            <a:off x="6144768" y="1197814"/>
            <a:ext cx="0" cy="4970233"/>
          </a:xfrm>
          <a:prstGeom prst="line">
            <a:avLst/>
          </a:prstGeom>
          <a:ln w="3175">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8F12566-4667-B546-B1BE-64F097C2009A}"/>
              </a:ext>
            </a:extLst>
          </p:cNvPr>
          <p:cNvCxnSpPr>
            <a:cxnSpLocks/>
          </p:cNvCxnSpPr>
          <p:nvPr/>
        </p:nvCxnSpPr>
        <p:spPr>
          <a:xfrm>
            <a:off x="6144768" y="3636441"/>
            <a:ext cx="6193536" cy="0"/>
          </a:xfrm>
          <a:prstGeom prst="line">
            <a:avLst/>
          </a:prstGeom>
          <a:ln w="3175">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88706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E2C23F-E6B2-394E-9D8F-33717582BA26}"/>
              </a:ext>
            </a:extLst>
          </p:cNvPr>
          <p:cNvSpPr>
            <a:spLocks noGrp="1"/>
          </p:cNvSpPr>
          <p:nvPr>
            <p:ph idx="1"/>
          </p:nvPr>
        </p:nvSpPr>
        <p:spPr>
          <a:xfrm>
            <a:off x="407989" y="1592263"/>
            <a:ext cx="6644744" cy="4608512"/>
          </a:xfrm>
        </p:spPr>
        <p:txBody>
          <a:bodyPr>
            <a:noAutofit/>
          </a:bodyPr>
          <a:lstStyle/>
          <a:p>
            <a:pPr>
              <a:lnSpc>
                <a:spcPct val="100000"/>
              </a:lnSpc>
            </a:pPr>
            <a:r>
              <a:rPr lang="fr-FR" sz="1600" b="1" dirty="0"/>
              <a:t>Efficacité énergétique et économies liées aux installations scientifiques et techniques</a:t>
            </a:r>
          </a:p>
          <a:p>
            <a:pPr marL="285750" indent="-285750">
              <a:lnSpc>
                <a:spcPct val="100000"/>
              </a:lnSpc>
              <a:buFont typeface="Arial" panose="020B0604020202020204" pitchFamily="34" charset="0"/>
              <a:buChar char="•"/>
            </a:pPr>
            <a:r>
              <a:rPr lang="fr-FR" sz="1600" dirty="0"/>
              <a:t>Économies de ~100 </a:t>
            </a:r>
            <a:r>
              <a:rPr lang="fr-FR" sz="1600" dirty="0" err="1"/>
              <a:t>GWh</a:t>
            </a:r>
            <a:r>
              <a:rPr lang="fr-FR" sz="1600" dirty="0"/>
              <a:t>/an en place depuis 2010</a:t>
            </a:r>
          </a:p>
          <a:p>
            <a:pPr marL="285750" indent="-285750">
              <a:lnSpc>
                <a:spcPct val="100000"/>
              </a:lnSpc>
              <a:buFont typeface="Arial" panose="020B0604020202020204" pitchFamily="34" charset="0"/>
              <a:buChar char="•"/>
            </a:pPr>
            <a:r>
              <a:rPr lang="fr-FR" sz="1600" dirty="0"/>
              <a:t>Efficacité énergétique, économies d'énergie prises en compte dans chaque projet de rénovation/optimisation de l'infrastructure des accélérateurs du CERN</a:t>
            </a:r>
          </a:p>
          <a:p>
            <a:pPr marL="285750" indent="-285750">
              <a:lnSpc>
                <a:spcPct val="100000"/>
              </a:lnSpc>
              <a:buFont typeface="Arial" panose="020B0604020202020204" pitchFamily="34" charset="0"/>
              <a:buChar char="•"/>
            </a:pPr>
            <a:r>
              <a:rPr lang="fr-FR" sz="1600" dirty="0"/>
              <a:t>Nouvelle métrique développée pour le Large Hadron </a:t>
            </a:r>
            <a:r>
              <a:rPr lang="fr-FR" sz="1600" dirty="0" err="1"/>
              <a:t>Collider</a:t>
            </a:r>
            <a:r>
              <a:rPr lang="fr-FR" sz="1600" dirty="0"/>
              <a:t> (LHC) pour illustrer la quantité d'énergie utilisée par unité de luminosité délivrée</a:t>
            </a:r>
          </a:p>
          <a:p>
            <a:pPr>
              <a:lnSpc>
                <a:spcPct val="100000"/>
              </a:lnSpc>
            </a:pPr>
            <a:r>
              <a:rPr lang="fr-FR" sz="1600" dirty="0"/>
              <a:t>Les normes d'efficacité énergétique sont systématiquement appliquées pour les nouvelles constructions au CERN et dans </a:t>
            </a:r>
            <a:br>
              <a:rPr lang="fr-FR" sz="1600" dirty="0"/>
            </a:br>
            <a:r>
              <a:rPr lang="fr-FR" sz="1600" dirty="0"/>
              <a:t>le plan directeur de rénovation des bâtiments.</a:t>
            </a:r>
          </a:p>
        </p:txBody>
      </p:sp>
      <p:sp>
        <p:nvSpPr>
          <p:cNvPr id="2" name="Title 1">
            <a:extLst>
              <a:ext uri="{FF2B5EF4-FFF2-40B4-BE49-F238E27FC236}">
                <a16:creationId xmlns:a16="http://schemas.microsoft.com/office/drawing/2014/main" id="{6F55199B-CAA3-974A-9789-90F6034A100E}"/>
              </a:ext>
            </a:extLst>
          </p:cNvPr>
          <p:cNvSpPr>
            <a:spLocks noGrp="1"/>
          </p:cNvSpPr>
          <p:nvPr>
            <p:ph type="title"/>
          </p:nvPr>
        </p:nvSpPr>
        <p:spPr/>
        <p:txBody>
          <a:bodyPr>
            <a:normAutofit/>
          </a:bodyPr>
          <a:lstStyle/>
          <a:p>
            <a:pPr algn="l"/>
            <a:r>
              <a:rPr lang="fr-CH" dirty="0">
                <a:cs typeface="Arial" panose="020B0604020202020204" pitchFamily="34" charset="0"/>
              </a:rPr>
              <a:t>Energie – </a:t>
            </a:r>
            <a:r>
              <a:rPr lang="fr-CH" dirty="0"/>
              <a:t>consommer moins, </a:t>
            </a:r>
            <a:r>
              <a:rPr lang="fr-CH" dirty="0">
                <a:cs typeface="Arial" panose="020B0604020202020204" pitchFamily="34" charset="0"/>
              </a:rPr>
              <a:t>améliorer l’efficacité </a:t>
            </a:r>
            <a:r>
              <a:rPr lang="fr-CH" dirty="0"/>
              <a:t>et </a:t>
            </a:r>
            <a:r>
              <a:rPr lang="fr-CH" dirty="0">
                <a:cs typeface="Arial" panose="020B0604020202020204" pitchFamily="34" charset="0"/>
              </a:rPr>
              <a:t>récupérer plus</a:t>
            </a:r>
            <a:endParaRPr lang="en-GB" dirty="0"/>
          </a:p>
        </p:txBody>
      </p:sp>
      <p:sp>
        <p:nvSpPr>
          <p:cNvPr id="4" name="Date Placeholder 3">
            <a:extLst>
              <a:ext uri="{FF2B5EF4-FFF2-40B4-BE49-F238E27FC236}">
                <a16:creationId xmlns:a16="http://schemas.microsoft.com/office/drawing/2014/main" id="{29DD4A8A-7585-7A40-BBBC-AE10A8E262BB}"/>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Arial" panose="020B0604020202020204"/>
                <a:ea typeface="+mn-ea"/>
                <a:cs typeface="+mn-cs"/>
              </a:rPr>
              <a:t>Paris, 5 </a:t>
            </a:r>
            <a:r>
              <a:rPr kumimoji="0" lang="en-US" b="0" i="0" u="none" strike="noStrike" kern="1200" cap="none" spc="0" normalizeH="0" baseline="0" noProof="0" dirty="0" err="1">
                <a:ln>
                  <a:noFill/>
                </a:ln>
                <a:effectLst/>
                <a:uLnTx/>
                <a:uFillTx/>
                <a:latin typeface="Arial" panose="020B0604020202020204"/>
                <a:ea typeface="+mn-ea"/>
                <a:cs typeface="+mn-cs"/>
              </a:rPr>
              <a:t>juillet</a:t>
            </a:r>
            <a:r>
              <a:rPr kumimoji="0" lang="en-US" b="0" i="0" u="none" strike="noStrike" kern="1200" cap="none" spc="0" normalizeH="0" baseline="0" noProof="0" dirty="0">
                <a:ln>
                  <a:noFill/>
                </a:ln>
                <a:effectLst/>
                <a:uLnTx/>
                <a:uFillTx/>
                <a:latin typeface="Arial" panose="020B0604020202020204"/>
                <a:ea typeface="+mn-ea"/>
                <a:cs typeface="+mn-cs"/>
              </a:rPr>
              <a:t> 2023</a:t>
            </a:r>
            <a:endParaRPr kumimoji="0" lang="fr-FR" b="0" i="0" u="none" strike="noStrike" kern="1200" cap="none" spc="0" normalizeH="0" baseline="0" noProof="0" dirty="0">
              <a:ln>
                <a:noFill/>
              </a:ln>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A063A77F-5A69-1D48-A97E-997ED690317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b="0" i="1" u="none" strike="noStrike" kern="1200" cap="none" spc="0" normalizeH="0" baseline="0" noProof="0">
                <a:ln>
                  <a:noFill/>
                </a:ln>
                <a:effectLst/>
                <a:uLnTx/>
                <a:uFillTx/>
                <a:latin typeface="Arial" panose="020B0604020202020204"/>
                <a:ea typeface="+mn-ea"/>
                <a:cs typeface="+mn-cs"/>
              </a:rPr>
              <a:t>Congrès Général de la Société Française de Physique (150 ans)          Malika Meddahi</a:t>
            </a:r>
          </a:p>
        </p:txBody>
      </p:sp>
      <p:sp>
        <p:nvSpPr>
          <p:cNvPr id="6" name="Slide Number Placeholder 5">
            <a:extLst>
              <a:ext uri="{FF2B5EF4-FFF2-40B4-BE49-F238E27FC236}">
                <a16:creationId xmlns:a16="http://schemas.microsoft.com/office/drawing/2014/main" id="{38B6D587-AF9D-2D41-B108-CE10B120B2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AA3F6-1618-3548-975A-DD1A2939A246}" type="slidenum">
              <a:rPr kumimoji="0" lang="fr-FR" b="0" i="0" u="none" strike="noStrike" kern="1200" cap="none" spc="0" normalizeH="0" baseline="0" noProof="0" smtClean="0">
                <a:ln>
                  <a:noFill/>
                </a:ln>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b="0" i="0" u="none" strike="noStrike" kern="1200" cap="none" spc="0" normalizeH="0" baseline="0" noProof="0">
              <a:ln>
                <a:noFill/>
              </a:ln>
              <a:effectLst/>
              <a:uLnTx/>
              <a:uFillTx/>
              <a:latin typeface="Arial" panose="020B0604020202020204"/>
              <a:ea typeface="+mn-ea"/>
              <a:cs typeface="+mn-cs"/>
            </a:endParaRPr>
          </a:p>
        </p:txBody>
      </p:sp>
      <p:pic>
        <p:nvPicPr>
          <p:cNvPr id="19" name="Picture 18">
            <a:extLst>
              <a:ext uri="{FF2B5EF4-FFF2-40B4-BE49-F238E27FC236}">
                <a16:creationId xmlns:a16="http://schemas.microsoft.com/office/drawing/2014/main" id="{720C4B49-6BAF-2F4B-AA4A-86A12EF0A3A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114372" y="1519496"/>
            <a:ext cx="4191785" cy="4145974"/>
          </a:xfrm>
          <a:prstGeom prst="rect">
            <a:avLst/>
          </a:prstGeom>
        </p:spPr>
      </p:pic>
      <p:sp>
        <p:nvSpPr>
          <p:cNvPr id="20" name="TextBox 19">
            <a:extLst>
              <a:ext uri="{FF2B5EF4-FFF2-40B4-BE49-F238E27FC236}">
                <a16:creationId xmlns:a16="http://schemas.microsoft.com/office/drawing/2014/main" id="{70A280A8-2BF7-514E-8AB1-B4BE9ACC8FA1}"/>
              </a:ext>
            </a:extLst>
          </p:cNvPr>
          <p:cNvSpPr txBox="1"/>
          <p:nvPr/>
        </p:nvSpPr>
        <p:spPr>
          <a:xfrm>
            <a:off x="7669810" y="1210404"/>
            <a:ext cx="3129567"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800" b="0" i="1" u="none" strike="noStrike" kern="1200" cap="none" spc="0" normalizeH="0" baseline="0" noProof="0" dirty="0">
                <a:ln>
                  <a:noFill/>
                </a:ln>
                <a:solidFill>
                  <a:srgbClr val="7030A0"/>
                </a:solidFill>
                <a:effectLst/>
                <a:uLnTx/>
                <a:uFillTx/>
                <a:latin typeface="Arial" panose="020B0604020202020204"/>
                <a:ea typeface="+mn-ea"/>
                <a:cs typeface="+mn-cs"/>
              </a:rPr>
              <a:t>Efficacité énergétique du LHC</a:t>
            </a:r>
            <a:endParaRPr kumimoji="0" lang="en-US" sz="1800" b="0" i="1" u="none" strike="noStrike" kern="1200" cap="none" spc="0" normalizeH="0" baseline="0" noProof="0" dirty="0">
              <a:ln>
                <a:noFill/>
              </a:ln>
              <a:solidFill>
                <a:srgbClr val="7030A0"/>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F175CE92-6E37-6A4C-880F-0D80627AFEE4}"/>
              </a:ext>
            </a:extLst>
          </p:cNvPr>
          <p:cNvSpPr txBox="1"/>
          <p:nvPr/>
        </p:nvSpPr>
        <p:spPr>
          <a:xfrm>
            <a:off x="6951595" y="5717565"/>
            <a:ext cx="4560287" cy="215444"/>
          </a:xfrm>
          <a:prstGeom prst="rect">
            <a:avLst/>
          </a:prstGeom>
          <a:noFill/>
          <a:ln>
            <a:no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33A0"/>
                </a:solidFill>
                <a:effectLst/>
                <a:uLnTx/>
                <a:uFillTx/>
                <a:latin typeface="Arial" panose="020B0604020202020204"/>
                <a:ea typeface="+mn-ea"/>
                <a:cs typeface="+mn-cs"/>
              </a:rPr>
              <a:t>Travail similaire fait pour la chaine des injecteurs du LHC </a:t>
            </a:r>
          </a:p>
        </p:txBody>
      </p:sp>
    </p:spTree>
    <p:extLst>
      <p:ext uri="{BB962C8B-B14F-4D97-AF65-F5344CB8AC3E}">
        <p14:creationId xmlns:p14="http://schemas.microsoft.com/office/powerpoint/2010/main" val="41904555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E2C23F-E6B2-394E-9D8F-33717582BA26}"/>
              </a:ext>
            </a:extLst>
          </p:cNvPr>
          <p:cNvSpPr>
            <a:spLocks noGrp="1"/>
          </p:cNvSpPr>
          <p:nvPr>
            <p:ph idx="1"/>
          </p:nvPr>
        </p:nvSpPr>
        <p:spPr>
          <a:xfrm>
            <a:off x="407988" y="2024206"/>
            <a:ext cx="5942011" cy="3961870"/>
          </a:xfrm>
        </p:spPr>
        <p:txBody>
          <a:bodyPr>
            <a:noAutofit/>
          </a:bodyPr>
          <a:lstStyle/>
          <a:p>
            <a:pPr marL="342900" indent="-342900">
              <a:buFont typeface="+mj-lt"/>
              <a:buAutoNum type="arabicPeriod"/>
            </a:pPr>
            <a:r>
              <a:rPr lang="fr-FR" sz="1600" dirty="0"/>
              <a:t>Récupération de chaleur du CERN-P8 (</a:t>
            </a:r>
            <a:r>
              <a:rPr lang="fr-FR" sz="1600" dirty="0" err="1"/>
              <a:t>Ferney</a:t>
            </a:r>
            <a:r>
              <a:rPr lang="fr-FR" sz="1600" dirty="0"/>
              <a:t> Voltaire) à injecter dans une boucle locale « anergie »(innovation ZAC Ferney-Voltaire) - 20 </a:t>
            </a:r>
            <a:r>
              <a:rPr lang="fr-FR" sz="1600" dirty="0" err="1"/>
              <a:t>GWh</a:t>
            </a:r>
            <a:r>
              <a:rPr lang="fr-FR" sz="1600" dirty="0"/>
              <a:t>/an</a:t>
            </a:r>
          </a:p>
          <a:p>
            <a:pPr marL="342900" indent="-342900">
              <a:buFont typeface="+mj-lt"/>
              <a:buAutoNum type="arabicPeriod"/>
            </a:pPr>
            <a:r>
              <a:rPr lang="fr-FR" sz="1600" dirty="0"/>
              <a:t>Rénovation de la chaufferie de </a:t>
            </a:r>
            <a:r>
              <a:rPr lang="fr-FR" sz="1600" dirty="0" err="1"/>
              <a:t>Prévessin</a:t>
            </a:r>
            <a:r>
              <a:rPr lang="fr-FR" sz="1600" dirty="0"/>
              <a:t> (F) incluant la récupération de chaleur du nouveau Centre de Calcul (PCC) prévu pour chauffer les bâtiments du site à partir de 2024 – réduction des émissions de la chaufferie au gaz située sur le site (jusqu’à ~1900 tCO2e/an).</a:t>
            </a:r>
          </a:p>
          <a:p>
            <a:pPr marL="342900" indent="-342900">
              <a:buFont typeface="+mj-lt"/>
              <a:buAutoNum type="arabicPeriod"/>
            </a:pPr>
            <a:r>
              <a:rPr lang="fr-FR" sz="1600" dirty="0"/>
              <a:t>Études en cours pour récupérer la chaleur des tours de refroidissement du CERN au point 1 du LHC pour chauffer les bâtiments du site de Meyrin (CH) – réduction des émissions de la chaufferie au gaz située sur le site (à partir de ~2000 tCO2e/an).</a:t>
            </a:r>
          </a:p>
        </p:txBody>
      </p:sp>
      <p:sp>
        <p:nvSpPr>
          <p:cNvPr id="2" name="Title 1">
            <a:extLst>
              <a:ext uri="{FF2B5EF4-FFF2-40B4-BE49-F238E27FC236}">
                <a16:creationId xmlns:a16="http://schemas.microsoft.com/office/drawing/2014/main" id="{6F55199B-CAA3-974A-9789-90F6034A100E}"/>
              </a:ext>
            </a:extLst>
          </p:cNvPr>
          <p:cNvSpPr>
            <a:spLocks noGrp="1"/>
          </p:cNvSpPr>
          <p:nvPr>
            <p:ph type="title"/>
          </p:nvPr>
        </p:nvSpPr>
        <p:spPr>
          <a:xfrm>
            <a:off x="407988" y="373593"/>
            <a:ext cx="11451780" cy="1065742"/>
          </a:xfrm>
        </p:spPr>
        <p:txBody>
          <a:bodyPr>
            <a:normAutofit/>
          </a:bodyPr>
          <a:lstStyle/>
          <a:p>
            <a:pPr algn="l"/>
            <a:r>
              <a:rPr lang="fr-CH" dirty="0">
                <a:cs typeface="Arial" panose="020B0604020202020204" pitchFamily="34" charset="0"/>
              </a:rPr>
              <a:t>Energie – </a:t>
            </a:r>
            <a:r>
              <a:rPr lang="fr-CH" dirty="0"/>
              <a:t>consommer moins, </a:t>
            </a:r>
            <a:r>
              <a:rPr lang="fr-CH" dirty="0">
                <a:cs typeface="Arial" panose="020B0604020202020204" pitchFamily="34" charset="0"/>
              </a:rPr>
              <a:t>améliorer l’efficacité </a:t>
            </a:r>
            <a:r>
              <a:rPr lang="fr-CH" dirty="0"/>
              <a:t>et </a:t>
            </a:r>
            <a:r>
              <a:rPr lang="fr-CH" dirty="0">
                <a:cs typeface="Arial" panose="020B0604020202020204" pitchFamily="34" charset="0"/>
              </a:rPr>
              <a:t>récupérer plus</a:t>
            </a:r>
            <a:endParaRPr lang="en-GB" dirty="0"/>
          </a:p>
        </p:txBody>
      </p:sp>
      <p:sp>
        <p:nvSpPr>
          <p:cNvPr id="4" name="Date Placeholder 3">
            <a:extLst>
              <a:ext uri="{FF2B5EF4-FFF2-40B4-BE49-F238E27FC236}">
                <a16:creationId xmlns:a16="http://schemas.microsoft.com/office/drawing/2014/main" id="{29DD4A8A-7585-7A40-BBBC-AE10A8E262BB}"/>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Arial" panose="020B0604020202020204"/>
                <a:ea typeface="+mn-ea"/>
                <a:cs typeface="+mn-cs"/>
              </a:rPr>
              <a:t>Paris, 5 </a:t>
            </a:r>
            <a:r>
              <a:rPr kumimoji="0" lang="en-US" b="0" i="0" u="none" strike="noStrike" kern="1200" cap="none" spc="0" normalizeH="0" baseline="0" noProof="0" dirty="0" err="1">
                <a:ln>
                  <a:noFill/>
                </a:ln>
                <a:effectLst/>
                <a:uLnTx/>
                <a:uFillTx/>
                <a:latin typeface="Arial" panose="020B0604020202020204"/>
                <a:ea typeface="+mn-ea"/>
                <a:cs typeface="+mn-cs"/>
              </a:rPr>
              <a:t>juillet</a:t>
            </a:r>
            <a:r>
              <a:rPr kumimoji="0" lang="en-US" b="0" i="0" u="none" strike="noStrike" kern="1200" cap="none" spc="0" normalizeH="0" baseline="0" noProof="0" dirty="0">
                <a:ln>
                  <a:noFill/>
                </a:ln>
                <a:effectLst/>
                <a:uLnTx/>
                <a:uFillTx/>
                <a:latin typeface="Arial" panose="020B0604020202020204"/>
                <a:ea typeface="+mn-ea"/>
                <a:cs typeface="+mn-cs"/>
              </a:rPr>
              <a:t> 2023</a:t>
            </a:r>
            <a:endParaRPr kumimoji="0" lang="fr-FR" b="0" i="0" u="none" strike="noStrike" kern="1200" cap="none" spc="0" normalizeH="0" baseline="0" noProof="0" dirty="0">
              <a:ln>
                <a:noFill/>
              </a:ln>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A063A77F-5A69-1D48-A97E-997ED690317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b="0" i="1" u="none" strike="noStrike" kern="1200" cap="none" spc="0" normalizeH="0" baseline="0" noProof="0" dirty="0">
                <a:ln>
                  <a:noFill/>
                </a:ln>
                <a:effectLst/>
                <a:uLnTx/>
                <a:uFillTx/>
                <a:latin typeface="Arial" panose="020B0604020202020204"/>
                <a:ea typeface="+mn-ea"/>
                <a:cs typeface="+mn-cs"/>
              </a:rPr>
              <a:t>Congrès Général de la Société Française de Physique (150 ans)          Malika Meddahi</a:t>
            </a:r>
          </a:p>
        </p:txBody>
      </p:sp>
      <p:sp>
        <p:nvSpPr>
          <p:cNvPr id="6" name="Slide Number Placeholder 5">
            <a:extLst>
              <a:ext uri="{FF2B5EF4-FFF2-40B4-BE49-F238E27FC236}">
                <a16:creationId xmlns:a16="http://schemas.microsoft.com/office/drawing/2014/main" id="{38B6D587-AF9D-2D41-B108-CE10B120B2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AA3F6-1618-3548-975A-DD1A2939A246}" type="slidenum">
              <a:rPr kumimoji="0" lang="fr-FR" b="0" i="0" u="none" strike="noStrike" kern="1200" cap="none" spc="0" normalizeH="0" baseline="0" noProof="0" smtClean="0">
                <a:ln>
                  <a:noFill/>
                </a:ln>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b="0" i="0" u="none" strike="noStrike" kern="1200" cap="none" spc="0" normalizeH="0" baseline="0" noProof="0" dirty="0">
              <a:ln>
                <a:noFill/>
              </a:ln>
              <a:effectLst/>
              <a:uLnTx/>
              <a:uFillTx/>
              <a:latin typeface="Arial" panose="020B0604020202020204"/>
              <a:ea typeface="+mn-ea"/>
              <a:cs typeface="+mn-cs"/>
            </a:endParaRPr>
          </a:p>
        </p:txBody>
      </p:sp>
      <p:pic>
        <p:nvPicPr>
          <p:cNvPr id="10" name="Picture 9" descr="Zoom P8-ZAC">
            <a:extLst>
              <a:ext uri="{FF2B5EF4-FFF2-40B4-BE49-F238E27FC236}">
                <a16:creationId xmlns:a16="http://schemas.microsoft.com/office/drawing/2014/main" id="{B71B0D8E-0FCF-0A49-ABA7-03797F909ADF}"/>
              </a:ext>
            </a:extLst>
          </p:cNvPr>
          <p:cNvPicPr>
            <a:picLocks noChangeAspect="1" noChangeArrowheads="1"/>
          </p:cNvPicPr>
          <p:nvPr/>
        </p:nvPicPr>
        <p:blipFill>
          <a:blip r:embed="rId3"/>
          <a:stretch/>
        </p:blipFill>
        <p:spPr bwMode="auto">
          <a:xfrm>
            <a:off x="7714017" y="2133601"/>
            <a:ext cx="3799323" cy="2307238"/>
          </a:xfrm>
          <a:prstGeom prst="rect">
            <a:avLst/>
          </a:prstGeom>
          <a:noFill/>
          <a:ln>
            <a:noFill/>
          </a:ln>
        </p:spPr>
      </p:pic>
      <p:pic>
        <p:nvPicPr>
          <p:cNvPr id="11" name="Picture 10">
            <a:extLst>
              <a:ext uri="{FF2B5EF4-FFF2-40B4-BE49-F238E27FC236}">
                <a16:creationId xmlns:a16="http://schemas.microsoft.com/office/drawing/2014/main" id="{C501ED1F-3D89-4D40-8EE6-5FA84FF334D5}"/>
              </a:ext>
            </a:extLst>
          </p:cNvPr>
          <p:cNvPicPr>
            <a:picLocks noChangeAspect="1"/>
          </p:cNvPicPr>
          <p:nvPr/>
        </p:nvPicPr>
        <p:blipFill>
          <a:blip r:embed="rId4"/>
          <a:stretch>
            <a:fillRect/>
          </a:stretch>
        </p:blipFill>
        <p:spPr>
          <a:xfrm>
            <a:off x="7714017" y="4516799"/>
            <a:ext cx="3797865" cy="1616195"/>
          </a:xfrm>
          <a:prstGeom prst="rect">
            <a:avLst/>
          </a:prstGeom>
        </p:spPr>
      </p:pic>
      <p:sp>
        <p:nvSpPr>
          <p:cNvPr id="7" name="TextBox 6"/>
          <p:cNvSpPr txBox="1"/>
          <p:nvPr/>
        </p:nvSpPr>
        <p:spPr>
          <a:xfrm>
            <a:off x="318225" y="1453313"/>
            <a:ext cx="69172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33A0"/>
                </a:solidFill>
                <a:effectLst/>
                <a:uLnTx/>
                <a:uFillTx/>
                <a:latin typeface="Arial" panose="020B0604020202020204"/>
                <a:ea typeface="+mn-ea"/>
                <a:cs typeface="+mn-cs"/>
              </a:rPr>
              <a:t>Les rejets thermiques des uns deviennent la ressource des autres.</a:t>
            </a:r>
          </a:p>
        </p:txBody>
      </p:sp>
    </p:spTree>
    <p:extLst>
      <p:ext uri="{BB962C8B-B14F-4D97-AF65-F5344CB8AC3E}">
        <p14:creationId xmlns:p14="http://schemas.microsoft.com/office/powerpoint/2010/main" val="42350935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8">
            <a:extLst>
              <a:ext uri="{FF2B5EF4-FFF2-40B4-BE49-F238E27FC236}">
                <a16:creationId xmlns:a16="http://schemas.microsoft.com/office/drawing/2014/main" id="{A0EFC6DB-BEA8-ED4C-BE0A-E345021ADB3A}"/>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61168" y="620689"/>
            <a:ext cx="2376293" cy="2266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41"/>
          <p:cNvSpPr>
            <a:spLocks noChangeArrowheads="1"/>
          </p:cNvSpPr>
          <p:nvPr/>
        </p:nvSpPr>
        <p:spPr bwMode="auto">
          <a:xfrm>
            <a:off x="3036912" y="316434"/>
            <a:ext cx="6267790" cy="815608"/>
          </a:xfrm>
          <a:prstGeom prst="rect">
            <a:avLst/>
          </a:prstGeom>
          <a:solidFill>
            <a:schemeClr val="accent1">
              <a:lumMod val="20000"/>
              <a:lumOff val="80000"/>
            </a:schemeClr>
          </a:solidFill>
          <a:ln w="9525">
            <a:noFill/>
            <a:miter lim="800000"/>
            <a:headEnd/>
            <a:tailEnd/>
          </a:ln>
        </p:spPr>
        <p:txBody>
          <a:bodyPr wrap="square">
            <a:spAutoFit/>
          </a:bodyPr>
          <a:lstStyle/>
          <a:p>
            <a:pPr lvl="0" defTabSz="609585">
              <a:defRPr/>
            </a:pPr>
            <a:r>
              <a:rPr lang="fr" sz="2400" b="1" dirty="0">
                <a:solidFill>
                  <a:srgbClr val="000000"/>
                </a:solidFill>
                <a:latin typeface="Arial" charset="0"/>
                <a:ea typeface="Arial" charset="0"/>
                <a:cs typeface="Arial" charset="0"/>
              </a:rPr>
              <a:t>Science ouverte </a:t>
            </a:r>
            <a:r>
              <a:rPr lang="fr" sz="2300" dirty="0">
                <a:solidFill>
                  <a:srgbClr val="000000"/>
                </a:solidFill>
                <a:latin typeface="Arial" charset="0"/>
                <a:ea typeface="Arial" charset="0"/>
                <a:cs typeface="Arial" charset="0"/>
              </a:rPr>
              <a:t>: l</a:t>
            </a:r>
            <a:r>
              <a:rPr kumimoji="0" lang="fr" sz="2300" b="0" i="0" u="none" strike="noStrike" kern="1200" cap="none" spc="0" normalizeH="0" baseline="0" dirty="0">
                <a:ln>
                  <a:noFill/>
                </a:ln>
                <a:solidFill>
                  <a:srgbClr val="000000"/>
                </a:solidFill>
                <a:effectLst/>
                <a:uLnTx/>
                <a:uFillTx/>
                <a:latin typeface="Arial" charset="0"/>
                <a:ea typeface="Arial" charset="0"/>
                <a:cs typeface="Arial" charset="0"/>
              </a:rPr>
              <a:t>es technologies du CERN sont transférées </a:t>
            </a:r>
            <a:r>
              <a:rPr lang="fr" sz="2300" dirty="0">
                <a:solidFill>
                  <a:srgbClr val="000000"/>
                </a:solidFill>
                <a:latin typeface="Arial" charset="0"/>
                <a:ea typeface="Arial" charset="0"/>
                <a:cs typeface="Arial" charset="0"/>
              </a:rPr>
              <a:t>gratuitement à </a:t>
            </a:r>
            <a:r>
              <a:rPr kumimoji="0" lang="fr" sz="2300" b="0" i="0" u="none" strike="noStrike" kern="1200" cap="none" spc="0" normalizeH="0" baseline="0" dirty="0">
                <a:ln>
                  <a:noFill/>
                </a:ln>
                <a:solidFill>
                  <a:srgbClr val="000000"/>
                </a:solidFill>
                <a:effectLst/>
                <a:uLnTx/>
                <a:uFillTx/>
                <a:latin typeface="Arial" charset="0"/>
                <a:ea typeface="Arial" charset="0"/>
                <a:cs typeface="Arial" charset="0"/>
              </a:rPr>
              <a:t>la société</a:t>
            </a:r>
            <a:endParaRPr kumimoji="0" lang="fr" sz="2000" b="0" i="0" u="none" strike="noStrike" kern="1200" cap="none" spc="0" normalizeH="0" baseline="0" dirty="0">
              <a:ln>
                <a:noFill/>
              </a:ln>
              <a:solidFill>
                <a:srgbClr val="000000"/>
              </a:solidFill>
              <a:effectLst/>
              <a:uLnTx/>
              <a:uFillTx/>
              <a:latin typeface="Arial" charset="0"/>
              <a:ea typeface="Arial" charset="0"/>
              <a:cs typeface="Arial" charset="0"/>
            </a:endParaRPr>
          </a:p>
        </p:txBody>
      </p:sp>
      <p:grpSp>
        <p:nvGrpSpPr>
          <p:cNvPr id="3" name="Group 2">
            <a:extLst>
              <a:ext uri="{FF2B5EF4-FFF2-40B4-BE49-F238E27FC236}">
                <a16:creationId xmlns:a16="http://schemas.microsoft.com/office/drawing/2014/main" id="{22075D77-F1D6-3B45-88C5-CAA1CB29EA4B}"/>
              </a:ext>
            </a:extLst>
          </p:cNvPr>
          <p:cNvGrpSpPr/>
          <p:nvPr/>
        </p:nvGrpSpPr>
        <p:grpSpPr>
          <a:xfrm>
            <a:off x="3057173" y="1227507"/>
            <a:ext cx="5503545" cy="1637576"/>
            <a:chOff x="6124366" y="2270190"/>
            <a:chExt cx="5503545" cy="1637576"/>
          </a:xfrm>
        </p:grpSpPr>
        <p:grpSp>
          <p:nvGrpSpPr>
            <p:cNvPr id="17" name="Group 1"/>
            <p:cNvGrpSpPr>
              <a:grpSpLocks/>
            </p:cNvGrpSpPr>
            <p:nvPr/>
          </p:nvGrpSpPr>
          <p:grpSpPr bwMode="auto">
            <a:xfrm>
              <a:off x="6124366" y="2283026"/>
              <a:ext cx="5503545" cy="1624740"/>
              <a:chOff x="3424078" y="3051040"/>
              <a:chExt cx="4127603" cy="1219255"/>
            </a:xfrm>
          </p:grpSpPr>
          <p:pic>
            <p:nvPicPr>
              <p:cNvPr id="18" name="Picture 41" descr="Screen shot 2011-04-17 at 23.47.59.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37022" y="3051041"/>
                <a:ext cx="1178837" cy="11430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42" descr="Screen shot 2011-04-17 at 23.48.1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15032" y="3051040"/>
                <a:ext cx="1136649" cy="11430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0" name="Group 31"/>
              <p:cNvGrpSpPr>
                <a:grpSpLocks/>
              </p:cNvGrpSpPr>
              <p:nvPr/>
            </p:nvGrpSpPr>
            <p:grpSpPr bwMode="auto">
              <a:xfrm>
                <a:off x="3424078" y="3051040"/>
                <a:ext cx="1630625" cy="1219255"/>
                <a:chOff x="3347511" y="2438400"/>
                <a:chExt cx="1630602" cy="1219200"/>
              </a:xfrm>
            </p:grpSpPr>
            <p:grpSp>
              <p:nvGrpSpPr>
                <p:cNvPr id="23" name="Group 43"/>
                <p:cNvGrpSpPr>
                  <a:grpSpLocks/>
                </p:cNvGrpSpPr>
                <p:nvPr/>
              </p:nvGrpSpPr>
              <p:grpSpPr bwMode="auto">
                <a:xfrm>
                  <a:off x="3352800" y="2438400"/>
                  <a:ext cx="1625313" cy="1219200"/>
                  <a:chOff x="6705600" y="2209518"/>
                  <a:chExt cx="1625313" cy="1219200"/>
                </a:xfrm>
              </p:grpSpPr>
              <p:pic>
                <p:nvPicPr>
                  <p:cNvPr id="25" name="Picture 8" descr="single_sp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2209518"/>
                    <a:ext cx="1625313"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Rectangle 25"/>
                  <p:cNvSpPr/>
                  <p:nvPr/>
                </p:nvSpPr>
                <p:spPr>
                  <a:xfrm>
                    <a:off x="7314657" y="2416304"/>
                    <a:ext cx="990572" cy="230955"/>
                  </a:xfrm>
                  <a:prstGeom prst="rect">
                    <a:avLst/>
                  </a:prstGeom>
                </p:spPr>
                <p:txBody>
                  <a:bodyPr>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r" sz="1400" b="0" i="0" u="none" strike="noStrike" kern="1200" cap="none" spc="0" normalizeH="0" baseline="0">
                        <a:ln>
                          <a:noFill/>
                        </a:ln>
                        <a:solidFill>
                          <a:srgbClr val="FFFF00"/>
                        </a:solidFill>
                        <a:effectLst>
                          <a:outerShdw blurRad="38100" dist="38100" dir="2700000">
                            <a:srgbClr val="000000"/>
                          </a:outerShdw>
                        </a:effectLst>
                        <a:uLnTx/>
                        <a:uFillTx/>
                        <a:latin typeface="Times New Roman"/>
                        <a:ea typeface="+mn-ea"/>
                        <a:cs typeface="+mn-cs"/>
                      </a:rPr>
                      <a:t>Tumeur (cible)</a:t>
                    </a:r>
                  </a:p>
                </p:txBody>
              </p:sp>
            </p:grpSp>
            <p:sp>
              <p:nvSpPr>
                <p:cNvPr id="24" name="TextBox 23"/>
                <p:cNvSpPr txBox="1"/>
                <p:nvPr/>
              </p:nvSpPr>
              <p:spPr>
                <a:xfrm>
                  <a:off x="3347511" y="3048323"/>
                  <a:ext cx="643427" cy="392623"/>
                </a:xfrm>
                <a:prstGeom prst="rect">
                  <a:avLst/>
                </a:prstGeom>
                <a:noFill/>
              </p:spPr>
              <p:txBody>
                <a:bodyPr wrap="non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fr" sz="1400" b="0" i="0" u="none" strike="noStrike" kern="1200" cap="none" spc="0" normalizeH="0" baseline="0">
                      <a:ln>
                        <a:noFill/>
                      </a:ln>
                      <a:solidFill>
                        <a:srgbClr val="FFFF00"/>
                      </a:solidFill>
                      <a:effectLst>
                        <a:outerShdw blurRad="38100" dist="38100" dir="2700000">
                          <a:srgbClr val="000000"/>
                        </a:outerShdw>
                      </a:effectLst>
                      <a:uLnTx/>
                      <a:uFillTx/>
                      <a:latin typeface="Times New Roman"/>
                      <a:ea typeface="+mn-ea"/>
                      <a:cs typeface="+mn-cs"/>
                    </a:rPr>
                    <a:t>Protons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fr" sz="1400" b="0" i="0" u="none" strike="noStrike" kern="1200" cap="none" spc="0" normalizeH="0" baseline="0">
                      <a:ln>
                        <a:noFill/>
                      </a:ln>
                      <a:solidFill>
                        <a:srgbClr val="FFFF00"/>
                      </a:solidFill>
                      <a:effectLst>
                        <a:outerShdw blurRad="38100" dist="38100" dir="2700000">
                          <a:srgbClr val="000000"/>
                        </a:outerShdw>
                      </a:effectLst>
                      <a:uLnTx/>
                      <a:uFillTx/>
                      <a:latin typeface="Times New Roman"/>
                      <a:ea typeface="+mn-ea"/>
                      <a:cs typeface="+mn-cs"/>
                    </a:rPr>
                    <a:t>Ions légers</a:t>
                  </a:r>
                </a:p>
              </p:txBody>
            </p:sp>
          </p:grpSp>
          <p:sp>
            <p:nvSpPr>
              <p:cNvPr id="21" name="TextBox 20"/>
              <p:cNvSpPr txBox="1"/>
              <p:nvPr/>
            </p:nvSpPr>
            <p:spPr bwMode="auto">
              <a:xfrm>
                <a:off x="5435197" y="3965965"/>
                <a:ext cx="752311" cy="254061"/>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fr" sz="1600" b="0" i="0" u="none" strike="noStrike" kern="1200" cap="none" spc="0" normalizeH="0" baseline="0" dirty="0">
                    <a:ln>
                      <a:noFill/>
                    </a:ln>
                    <a:solidFill>
                      <a:srgbClr val="FFFF00"/>
                    </a:solidFill>
                    <a:effectLst>
                      <a:outerShdw blurRad="38100" dist="38100" dir="2700000">
                        <a:srgbClr val="000000"/>
                      </a:outerShdw>
                    </a:effectLst>
                    <a:uLnTx/>
                    <a:uFillTx/>
                    <a:latin typeface="Times New Roman"/>
                    <a:ea typeface="+mn-ea"/>
                    <a:cs typeface="+mn-cs"/>
                  </a:rPr>
                  <a:t>Rayons x</a:t>
                </a:r>
              </a:p>
            </p:txBody>
          </p:sp>
          <p:sp>
            <p:nvSpPr>
              <p:cNvPr id="22" name="TextBox 21"/>
              <p:cNvSpPr txBox="1"/>
              <p:nvPr/>
            </p:nvSpPr>
            <p:spPr bwMode="auto">
              <a:xfrm>
                <a:off x="6616496" y="3948493"/>
                <a:ext cx="609774" cy="254061"/>
              </a:xfrm>
              <a:prstGeom prst="rect">
                <a:avLst/>
              </a:prstGeom>
              <a:noFill/>
            </p:spPr>
            <p:txBody>
              <a:bodyPr wrap="non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fr" sz="1600" dirty="0">
                    <a:solidFill>
                      <a:srgbClr val="FFFF00"/>
                    </a:solidFill>
                    <a:effectLst>
                      <a:outerShdw blurRad="38100" dist="38100" dir="2700000">
                        <a:srgbClr val="000000"/>
                      </a:outerShdw>
                    </a:effectLst>
                    <a:latin typeface="Times New Roman"/>
                  </a:rPr>
                  <a:t>P</a:t>
                </a:r>
                <a:r>
                  <a:rPr kumimoji="0" lang="fr" sz="1600" b="0" i="0" u="none" strike="noStrike" kern="1200" cap="none" spc="0" normalizeH="0" baseline="0" dirty="0">
                    <a:ln>
                      <a:noFill/>
                    </a:ln>
                    <a:solidFill>
                      <a:srgbClr val="FFFF00"/>
                    </a:solidFill>
                    <a:effectLst>
                      <a:outerShdw blurRad="38100" dist="38100" dir="2700000">
                        <a:srgbClr val="000000"/>
                      </a:outerShdw>
                    </a:effectLst>
                    <a:uLnTx/>
                    <a:uFillTx/>
                    <a:latin typeface="Times New Roman"/>
                    <a:ea typeface="+mn-ea"/>
                    <a:cs typeface="+mn-cs"/>
                  </a:rPr>
                  <a:t>rotons</a:t>
                </a:r>
              </a:p>
            </p:txBody>
          </p:sp>
        </p:grpSp>
        <p:sp>
          <p:nvSpPr>
            <p:cNvPr id="15" name="TextBox 18"/>
            <p:cNvSpPr txBox="1">
              <a:spLocks noChangeArrowheads="1"/>
            </p:cNvSpPr>
            <p:nvPr/>
          </p:nvSpPr>
          <p:spPr bwMode="auto">
            <a:xfrm>
              <a:off x="6124366" y="2270190"/>
              <a:ext cx="1513556"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fr" sz="1500" b="0" i="0" u="none" strike="noStrike" kern="1200" cap="none" spc="0" normalizeH="0" baseline="0" dirty="0">
                  <a:ln>
                    <a:noFill/>
                  </a:ln>
                  <a:solidFill>
                    <a:srgbClr val="FFFFFF"/>
                  </a:solidFill>
                  <a:effectLst/>
                  <a:uLnTx/>
                  <a:uFillTx/>
                  <a:latin typeface="Arial" charset="0"/>
                  <a:ea typeface="Arial" charset="0"/>
                  <a:cs typeface="Arial" charset="0"/>
                </a:rPr>
                <a:t>Hadronthérapie</a:t>
              </a:r>
            </a:p>
          </p:txBody>
        </p:sp>
      </p:grpSp>
      <p:grpSp>
        <p:nvGrpSpPr>
          <p:cNvPr id="29" name="Group 28">
            <a:extLst>
              <a:ext uri="{FF2B5EF4-FFF2-40B4-BE49-F238E27FC236}">
                <a16:creationId xmlns:a16="http://schemas.microsoft.com/office/drawing/2014/main" id="{7BD884BC-F285-D74F-AF86-04E9A18F9B83}"/>
              </a:ext>
            </a:extLst>
          </p:cNvPr>
          <p:cNvGrpSpPr>
            <a:grpSpLocks noChangeAspect="1"/>
          </p:cNvGrpSpPr>
          <p:nvPr/>
        </p:nvGrpSpPr>
        <p:grpSpPr>
          <a:xfrm>
            <a:off x="131262" y="96268"/>
            <a:ext cx="2644606" cy="1074590"/>
            <a:chOff x="430931" y="4093903"/>
            <a:chExt cx="3457909" cy="1405061"/>
          </a:xfrm>
        </p:grpSpPr>
        <p:pic>
          <p:nvPicPr>
            <p:cNvPr id="27" name="Picture 26" descr="Graphical user interface, application&#10;&#10;Description automatically generated">
              <a:extLst>
                <a:ext uri="{FF2B5EF4-FFF2-40B4-BE49-F238E27FC236}">
                  <a16:creationId xmlns:a16="http://schemas.microsoft.com/office/drawing/2014/main" id="{C596DE58-66CF-004C-84EB-013E769FB097}"/>
                </a:ext>
              </a:extLst>
            </p:cNvPr>
            <p:cNvPicPr preferRelativeResize="0">
              <a:picLocks noChangeAspect="1"/>
            </p:cNvPicPr>
            <p:nvPr/>
          </p:nvPicPr>
          <p:blipFill>
            <a:blip r:embed="rId7"/>
            <a:stretch>
              <a:fillRect/>
            </a:stretch>
          </p:blipFill>
          <p:spPr>
            <a:xfrm>
              <a:off x="430931" y="4093903"/>
              <a:ext cx="3457909" cy="1405061"/>
            </a:xfrm>
            <a:prstGeom prst="rect">
              <a:avLst/>
            </a:prstGeom>
            <a:ln>
              <a:solidFill>
                <a:schemeClr val="accent1"/>
              </a:solidFill>
            </a:ln>
          </p:spPr>
        </p:pic>
        <p:sp>
          <p:nvSpPr>
            <p:cNvPr id="28" name="TextBox 27">
              <a:extLst>
                <a:ext uri="{FF2B5EF4-FFF2-40B4-BE49-F238E27FC236}">
                  <a16:creationId xmlns:a16="http://schemas.microsoft.com/office/drawing/2014/main" id="{85323318-EE02-6A47-9C1B-EB5ABF4B00AF}"/>
                </a:ext>
              </a:extLst>
            </p:cNvPr>
            <p:cNvSpPr txBox="1"/>
            <p:nvPr/>
          </p:nvSpPr>
          <p:spPr>
            <a:xfrm>
              <a:off x="1676510" y="4384102"/>
              <a:ext cx="966751" cy="96582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fr" sz="1400" b="1" i="0" u="none" strike="noStrike" kern="1200" cap="none" spc="0" normalizeH="0" baseline="0">
                  <a:ln>
                    <a:noFill/>
                  </a:ln>
                  <a:solidFill>
                    <a:srgbClr val="FFFFFF"/>
                  </a:solidFill>
                  <a:effectLst/>
                  <a:uLnTx/>
                  <a:uFillTx/>
                  <a:latin typeface="Helvetica"/>
                  <a:ea typeface="+mn-ea"/>
                  <a:cs typeface="+mn-cs"/>
                </a:rPr>
                <a:t>World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fr" sz="1400" b="1" i="0" u="none" strike="noStrike" kern="1200" cap="none" spc="0" normalizeH="0" baseline="0">
                  <a:ln>
                    <a:noFill/>
                  </a:ln>
                  <a:solidFill>
                    <a:srgbClr val="FFFFFF"/>
                  </a:solidFill>
                  <a:effectLst/>
                  <a:uLnTx/>
                  <a:uFillTx/>
                  <a:latin typeface="Helvetica"/>
                  <a:ea typeface="+mn-ea"/>
                  <a:cs typeface="+mn-cs"/>
                </a:rPr>
                <a:t>Wide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fr" sz="1400" b="1" i="0" u="none" strike="noStrike" kern="1200" cap="none" spc="0" normalizeH="0" baseline="0">
                  <a:ln>
                    <a:noFill/>
                  </a:ln>
                  <a:solidFill>
                    <a:srgbClr val="FFFFFF"/>
                  </a:solidFill>
                  <a:effectLst/>
                  <a:uLnTx/>
                  <a:uFillTx/>
                  <a:latin typeface="Helvetica"/>
                  <a:ea typeface="+mn-ea"/>
                  <a:cs typeface="+mn-cs"/>
                </a:rPr>
                <a:t>Web</a:t>
              </a:r>
            </a:p>
          </p:txBody>
        </p:sp>
      </p:grpSp>
      <p:grpSp>
        <p:nvGrpSpPr>
          <p:cNvPr id="38" name="Group 37">
            <a:extLst>
              <a:ext uri="{FF2B5EF4-FFF2-40B4-BE49-F238E27FC236}">
                <a16:creationId xmlns:a16="http://schemas.microsoft.com/office/drawing/2014/main" id="{E3903F4C-39FA-0E43-9B8B-7CC5647B997A}"/>
              </a:ext>
            </a:extLst>
          </p:cNvPr>
          <p:cNvGrpSpPr/>
          <p:nvPr/>
        </p:nvGrpSpPr>
        <p:grpSpPr>
          <a:xfrm>
            <a:off x="3255862" y="3212032"/>
            <a:ext cx="3447045" cy="2266950"/>
            <a:chOff x="5301057" y="4472322"/>
            <a:chExt cx="3447045" cy="2266950"/>
          </a:xfrm>
        </p:grpSpPr>
        <p:pic>
          <p:nvPicPr>
            <p:cNvPr id="33" name="Picture 32" descr="A picture containing person, motorcycle, person, bicycle&#10;&#10;Description automatically generated">
              <a:extLst>
                <a:ext uri="{FF2B5EF4-FFF2-40B4-BE49-F238E27FC236}">
                  <a16:creationId xmlns:a16="http://schemas.microsoft.com/office/drawing/2014/main" id="{A4EBF056-C64B-6E42-A4A5-9C295731A657}"/>
                </a:ext>
              </a:extLst>
            </p:cNvPr>
            <p:cNvPicPr preferRelativeResize="0">
              <a:picLocks noChangeAspect="1"/>
            </p:cNvPicPr>
            <p:nvPr/>
          </p:nvPicPr>
          <p:blipFill>
            <a:blip r:embed="rId8"/>
            <a:stretch>
              <a:fillRect/>
            </a:stretch>
          </p:blipFill>
          <p:spPr>
            <a:xfrm>
              <a:off x="5339946" y="4472322"/>
              <a:ext cx="3405208" cy="2266950"/>
            </a:xfrm>
            <a:prstGeom prst="rect">
              <a:avLst/>
            </a:prstGeom>
            <a:ln>
              <a:solidFill>
                <a:schemeClr val="accent1"/>
              </a:solidFill>
            </a:ln>
          </p:spPr>
        </p:pic>
        <p:sp>
          <p:nvSpPr>
            <p:cNvPr id="37" name="TextBox 36">
              <a:extLst>
                <a:ext uri="{FF2B5EF4-FFF2-40B4-BE49-F238E27FC236}">
                  <a16:creationId xmlns:a16="http://schemas.microsoft.com/office/drawing/2014/main" id="{6C73E4CC-42EA-7343-8B2E-1AD3F3DF3983}"/>
                </a:ext>
              </a:extLst>
            </p:cNvPr>
            <p:cNvSpPr txBox="1"/>
            <p:nvPr/>
          </p:nvSpPr>
          <p:spPr>
            <a:xfrm>
              <a:off x="5301057" y="4860903"/>
              <a:ext cx="3447045" cy="32316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fr" sz="1500" b="0" i="0" u="none" strike="noStrike" kern="1200" cap="none" spc="0" normalizeH="0" baseline="0" dirty="0">
                  <a:ln>
                    <a:noFill/>
                  </a:ln>
                  <a:solidFill>
                    <a:srgbClr val="FFFFFF"/>
                  </a:solidFill>
                  <a:effectLst/>
                  <a:uLnTx/>
                  <a:uFillTx/>
                  <a:latin typeface="Helvetica"/>
                  <a:ea typeface="+mn-ea"/>
                  <a:cs typeface="+mn-cs"/>
                </a:rPr>
                <a:t>Dosimétrie pour les missions spatiales</a:t>
              </a:r>
            </a:p>
          </p:txBody>
        </p:sp>
      </p:grpSp>
      <p:grpSp>
        <p:nvGrpSpPr>
          <p:cNvPr id="2" name="Group 1">
            <a:extLst>
              <a:ext uri="{FF2B5EF4-FFF2-40B4-BE49-F238E27FC236}">
                <a16:creationId xmlns:a16="http://schemas.microsoft.com/office/drawing/2014/main" id="{BA88C4ED-BB99-0446-B81D-84C92EE0A9AD}"/>
              </a:ext>
            </a:extLst>
          </p:cNvPr>
          <p:cNvGrpSpPr/>
          <p:nvPr/>
        </p:nvGrpSpPr>
        <p:grpSpPr>
          <a:xfrm>
            <a:off x="0" y="1315750"/>
            <a:ext cx="2905747" cy="2309996"/>
            <a:chOff x="128213" y="4157784"/>
            <a:chExt cx="2637523" cy="1978142"/>
          </a:xfrm>
        </p:grpSpPr>
        <p:pic>
          <p:nvPicPr>
            <p:cNvPr id="39" name="Picture 38">
              <a:extLst>
                <a:ext uri="{FF2B5EF4-FFF2-40B4-BE49-F238E27FC236}">
                  <a16:creationId xmlns:a16="http://schemas.microsoft.com/office/drawing/2014/main" id="{8BA6DB5F-5B0E-DF4F-A250-95F11B06CA9A}"/>
                </a:ext>
              </a:extLst>
            </p:cNvPr>
            <p:cNvPicPr preferRelativeResize="0">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8213" y="4157784"/>
              <a:ext cx="2637523" cy="1978142"/>
            </a:xfrm>
            <a:prstGeom prst="rect">
              <a:avLst/>
            </a:prstGeom>
            <a:ln>
              <a:solidFill>
                <a:schemeClr val="accent1"/>
              </a:solidFill>
            </a:ln>
          </p:spPr>
        </p:pic>
        <p:sp>
          <p:nvSpPr>
            <p:cNvPr id="30" name="TextBox 29">
              <a:extLst>
                <a:ext uri="{FF2B5EF4-FFF2-40B4-BE49-F238E27FC236}">
                  <a16:creationId xmlns:a16="http://schemas.microsoft.com/office/drawing/2014/main" id="{68FC6848-1317-3245-90A6-2F8F58D128B0}"/>
                </a:ext>
              </a:extLst>
            </p:cNvPr>
            <p:cNvSpPr txBox="1"/>
            <p:nvPr/>
          </p:nvSpPr>
          <p:spPr>
            <a:xfrm>
              <a:off x="431676" y="4218102"/>
              <a:ext cx="1616833" cy="27673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fr" sz="1500" b="0" i="0" u="none" strike="noStrike" kern="1200" cap="none" spc="0" normalizeH="0" baseline="0" dirty="0">
                  <a:ln>
                    <a:noFill/>
                  </a:ln>
                  <a:solidFill>
                    <a:srgbClr val="FFFFFF"/>
                  </a:solidFill>
                  <a:effectLst/>
                  <a:uLnTx/>
                  <a:uFillTx/>
                  <a:latin typeface="+mj-lt"/>
                  <a:ea typeface="+mn-ea"/>
                  <a:cs typeface="+mn-cs"/>
                </a:rPr>
                <a:t>Patrimoine culturel</a:t>
              </a:r>
            </a:p>
          </p:txBody>
        </p:sp>
      </p:grpSp>
      <p:sp>
        <p:nvSpPr>
          <p:cNvPr id="34" name="TextBox 33">
            <a:extLst>
              <a:ext uri="{FF2B5EF4-FFF2-40B4-BE49-F238E27FC236}">
                <a16:creationId xmlns:a16="http://schemas.microsoft.com/office/drawing/2014/main" id="{2BC2CD86-8197-134E-B46B-0937015A0BA8}"/>
              </a:ext>
            </a:extLst>
          </p:cNvPr>
          <p:cNvSpPr txBox="1"/>
          <p:nvPr/>
        </p:nvSpPr>
        <p:spPr bwMode="auto">
          <a:xfrm>
            <a:off x="9406255" y="53727"/>
            <a:ext cx="2492990" cy="646331"/>
          </a:xfrm>
          <a:prstGeom prst="rect">
            <a:avLst/>
          </a:prstGeom>
          <a:noFill/>
        </p:spPr>
        <p:txBody>
          <a:bodyPr wrap="non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fr" sz="1200" b="0" i="0" u="none" strike="noStrike" kern="1200" cap="none" spc="0" normalizeH="0" baseline="0" dirty="0">
                <a:ln>
                  <a:noFill/>
                </a:ln>
                <a:solidFill>
                  <a:srgbClr val="FFFFFF"/>
                </a:solidFill>
                <a:effectLst/>
                <a:uLnTx/>
                <a:uFillTx/>
                <a:latin typeface="Helvetica"/>
                <a:ea typeface="+mn-ea"/>
                <a:cs typeface="+mn-cs"/>
              </a:rPr>
              <a:t>Imagerie médicale : </a:t>
            </a:r>
            <a:r>
              <a:rPr lang="fr" sz="1200" b="0" i="0" u="none" baseline="0" dirty="0">
                <a:solidFill>
                  <a:srgbClr val="FFFFFF"/>
                </a:solidFill>
                <a:latin typeface="Helvetica"/>
                <a:ea typeface="Helvetica"/>
                <a:cs typeface="Helvetica"/>
              </a:rPr>
              <a:t>radiographies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fr" sz="1200" b="0" i="0" u="none" strike="noStrike" kern="1200" cap="none" spc="0" normalizeH="0" baseline="0" dirty="0">
                <a:ln>
                  <a:noFill/>
                </a:ln>
                <a:solidFill>
                  <a:srgbClr val="FFFFFF"/>
                </a:solidFill>
                <a:effectLst/>
                <a:uLnTx/>
                <a:uFillTx/>
                <a:latin typeface="Helvetica"/>
                <a:ea typeface="+mn-ea"/>
                <a:cs typeface="+mn-cs"/>
              </a:rPr>
              <a:t>couleur en 3D avec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fr" sz="1200" b="0" i="0" u="none" strike="noStrike" kern="1200" cap="none" spc="0" normalizeH="0" baseline="0" dirty="0">
                <a:ln>
                  <a:noFill/>
                </a:ln>
                <a:solidFill>
                  <a:srgbClr val="FFFFFF"/>
                </a:solidFill>
                <a:effectLst/>
                <a:uLnTx/>
                <a:uFillTx/>
                <a:latin typeface="Helvetica"/>
                <a:ea typeface="+mn-ea"/>
                <a:cs typeface="+mn-cs"/>
              </a:rPr>
              <a:t>l'électronique du CERN</a:t>
            </a:r>
          </a:p>
        </p:txBody>
      </p:sp>
      <p:grpSp>
        <p:nvGrpSpPr>
          <p:cNvPr id="5" name="Group 4">
            <a:extLst>
              <a:ext uri="{FF2B5EF4-FFF2-40B4-BE49-F238E27FC236}">
                <a16:creationId xmlns:a16="http://schemas.microsoft.com/office/drawing/2014/main" id="{A45F4E4F-34CB-B341-BF47-EC6E92832EFF}"/>
              </a:ext>
            </a:extLst>
          </p:cNvPr>
          <p:cNvGrpSpPr/>
          <p:nvPr/>
        </p:nvGrpSpPr>
        <p:grpSpPr>
          <a:xfrm>
            <a:off x="6832155" y="3389796"/>
            <a:ext cx="4825137" cy="2504603"/>
            <a:chOff x="14990" y="4457045"/>
            <a:chExt cx="5054600" cy="2504603"/>
          </a:xfrm>
        </p:grpSpPr>
        <p:pic>
          <p:nvPicPr>
            <p:cNvPr id="41" name="Picture 13">
              <a:extLst>
                <a:ext uri="{FF2B5EF4-FFF2-40B4-BE49-F238E27FC236}">
                  <a16:creationId xmlns:a16="http://schemas.microsoft.com/office/drawing/2014/main" id="{B9E2276B-453C-5C4C-B013-D3D34864B661}"/>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990" y="4457045"/>
              <a:ext cx="5054600" cy="250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15">
              <a:extLst>
                <a:ext uri="{FF2B5EF4-FFF2-40B4-BE49-F238E27FC236}">
                  <a16:creationId xmlns:a16="http://schemas.microsoft.com/office/drawing/2014/main" id="{58750640-3676-5843-A7DF-518E6B6A5250}"/>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539" y="4991556"/>
              <a:ext cx="4931856" cy="354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Box 42">
              <a:extLst>
                <a:ext uri="{FF2B5EF4-FFF2-40B4-BE49-F238E27FC236}">
                  <a16:creationId xmlns:a16="http://schemas.microsoft.com/office/drawing/2014/main" id="{652DB980-B89B-4B4E-93C5-CAAB8770E1F1}"/>
                </a:ext>
              </a:extLst>
            </p:cNvPr>
            <p:cNvSpPr txBox="1"/>
            <p:nvPr/>
          </p:nvSpPr>
          <p:spPr bwMode="auto">
            <a:xfrm>
              <a:off x="87594" y="4467764"/>
              <a:ext cx="4902802" cy="261610"/>
            </a:xfrm>
            <a:prstGeom prst="rect">
              <a:avLst/>
            </a:prstGeom>
            <a:noFill/>
            <a:ln>
              <a:noFill/>
            </a:ln>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fr" sz="1100" b="0" i="0" u="none" strike="noStrike" kern="1200" cap="none" spc="0" normalizeH="0" baseline="0" dirty="0">
                  <a:ln>
                    <a:noFill/>
                  </a:ln>
                  <a:solidFill>
                    <a:schemeClr val="accent5"/>
                  </a:solidFill>
                  <a:effectLst/>
                  <a:uLnTx/>
                  <a:uFillTx/>
                  <a:latin typeface="+mj-lt"/>
                  <a:ea typeface="+mn-ea"/>
                  <a:cs typeface="+mn-cs"/>
                </a:rPr>
                <a:t>Apprentissage automatique et FPGA pour véhicules autonomes</a:t>
              </a:r>
            </a:p>
          </p:txBody>
        </p:sp>
      </p:grpSp>
      <p:sp>
        <p:nvSpPr>
          <p:cNvPr id="11" name="TextBox 10">
            <a:extLst>
              <a:ext uri="{FF2B5EF4-FFF2-40B4-BE49-F238E27FC236}">
                <a16:creationId xmlns:a16="http://schemas.microsoft.com/office/drawing/2014/main" id="{CEC0082A-5F13-F24F-A97E-9978F961480B}"/>
              </a:ext>
            </a:extLst>
          </p:cNvPr>
          <p:cNvSpPr txBox="1"/>
          <p:nvPr/>
        </p:nvSpPr>
        <p:spPr>
          <a:xfrm>
            <a:off x="3150605" y="5981128"/>
            <a:ext cx="4716356" cy="323165"/>
          </a:xfrm>
          <a:prstGeom prst="rect">
            <a:avLst/>
          </a:prstGeom>
          <a:solidFill>
            <a:schemeClr val="accent1">
              <a:lumMod val="20000"/>
              <a:lumOff val="80000"/>
            </a:schemeClr>
          </a:solid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fr" sz="1500" b="0" i="0" u="none" strike="noStrike" kern="1200" cap="none" spc="0" normalizeH="0" dirty="0">
                <a:ln>
                  <a:noFill/>
                </a:ln>
                <a:solidFill>
                  <a:schemeClr val="tx2"/>
                </a:solidFill>
                <a:effectLst/>
                <a:uLnTx/>
                <a:uFillTx/>
                <a:latin typeface="Helvetica"/>
                <a:ea typeface="+mn-ea"/>
                <a:cs typeface="+mn-cs"/>
              </a:rPr>
              <a:t>Et ~ 45 start-ups utilisant les technologies du CERN  </a:t>
            </a:r>
          </a:p>
        </p:txBody>
      </p:sp>
      <p:pic>
        <p:nvPicPr>
          <p:cNvPr id="40" name="Picture Placeholder 8">
            <a:extLst>
              <a:ext uri="{FF2B5EF4-FFF2-40B4-BE49-F238E27FC236}">
                <a16:creationId xmlns:a16="http://schemas.microsoft.com/office/drawing/2014/main" id="{DD9D03D2-B3D2-D140-9247-3D8EDEA288C5}"/>
              </a:ext>
            </a:extLst>
          </p:cNvPr>
          <p:cNvPicPr>
            <a:picLocks noChangeAspect="1"/>
          </p:cNvPicPr>
          <p:nvPr/>
        </p:nvPicPr>
        <p:blipFill rotWithShape="1">
          <a:blip r:embed="rId12"/>
          <a:srcRect l="751" t="14457" r="769"/>
          <a:stretch/>
        </p:blipFill>
        <p:spPr>
          <a:xfrm>
            <a:off x="69123" y="3712471"/>
            <a:ext cx="3057492" cy="2351583"/>
          </a:xfrm>
          <a:prstGeom prst="rect">
            <a:avLst/>
          </a:prstGeom>
          <a:solidFill>
            <a:schemeClr val="tx1"/>
          </a:solidFill>
        </p:spPr>
      </p:pic>
      <p:sp>
        <p:nvSpPr>
          <p:cNvPr id="45" name="TextBox 44">
            <a:extLst>
              <a:ext uri="{FF2B5EF4-FFF2-40B4-BE49-F238E27FC236}">
                <a16:creationId xmlns:a16="http://schemas.microsoft.com/office/drawing/2014/main" id="{40645C1C-84C0-2546-A2D5-F0E820EECD43}"/>
              </a:ext>
            </a:extLst>
          </p:cNvPr>
          <p:cNvSpPr txBox="1"/>
          <p:nvPr/>
        </p:nvSpPr>
        <p:spPr>
          <a:xfrm>
            <a:off x="66175" y="3677514"/>
            <a:ext cx="3054045" cy="769441"/>
          </a:xfrm>
          <a:prstGeom prst="rect">
            <a:avLst/>
          </a:prstGeom>
          <a:noFill/>
        </p:spPr>
        <p:txBody>
          <a:bodyPr wrap="square" rtlCol="0">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fr" sz="1100" b="0" i="0" u="none" strike="noStrike" kern="1200" cap="none" spc="0" normalizeH="0" baseline="0" dirty="0">
                <a:ln>
                  <a:noFill/>
                </a:ln>
                <a:solidFill>
                  <a:srgbClr val="7030A0"/>
                </a:solidFill>
                <a:effectLst/>
                <a:uLnTx/>
                <a:uFillTx/>
                <a:latin typeface="Arial" panose="020B0604020202020204" pitchFamily="34" charset="0"/>
                <a:ea typeface="+mn-ea"/>
                <a:cs typeface="+mn-cs"/>
              </a:rPr>
              <a:t>Amenées </a:t>
            </a:r>
            <a:r>
              <a:rPr lang="fr" sz="1100" b="0" i="0" u="none" baseline="0" dirty="0">
                <a:solidFill>
                  <a:srgbClr val="7030A0"/>
                </a:solidFill>
                <a:latin typeface="Arial" panose="020B0604020202020204" pitchFamily="34" charset="0"/>
                <a:ea typeface="Arial" panose="020B0604020202020204" pitchFamily="34" charset="0"/>
                <a:cs typeface="Arial" panose="020B0604020202020204" pitchFamily="34" charset="0"/>
              </a:rPr>
              <a:t>de courant supraconductrices à haute température pour</a:t>
            </a:r>
            <a:br>
              <a:rPr kumimoji="0" lang="fr" sz="1100" i="0" u="none" strike="noStrike" kern="1200" cap="none" spc="0" normalizeH="0" baseline="0" dirty="0">
                <a:ln>
                  <a:noFill/>
                </a:ln>
                <a:solidFill>
                  <a:srgbClr val="7030A0"/>
                </a:solidFill>
                <a:effectLst/>
                <a:uLnTx/>
                <a:uFillTx/>
                <a:latin typeface="Arial" panose="020B0604020202020204" pitchFamily="34" charset="0"/>
                <a:ea typeface="+mn-ea"/>
                <a:cs typeface="+mn-cs"/>
              </a:rPr>
            </a:br>
            <a:r>
              <a:rPr kumimoji="0" lang="fr" sz="1100" b="0" i="0" u="none" strike="noStrike" kern="1200" cap="none" spc="0" normalizeH="0" baseline="0" dirty="0">
                <a:ln>
                  <a:noFill/>
                </a:ln>
                <a:solidFill>
                  <a:srgbClr val="7030A0"/>
                </a:solidFill>
                <a:effectLst/>
                <a:uLnTx/>
                <a:uFillTx/>
                <a:latin typeface="Arial" panose="020B0604020202020204" pitchFamily="34" charset="0"/>
                <a:ea typeface="+mn-ea"/>
                <a:cs typeface="+mn-cs"/>
              </a:rPr>
              <a:t>un transport d'électricité sans pertes (collaboration avec Airbus) </a:t>
            </a:r>
          </a:p>
        </p:txBody>
      </p:sp>
      <p:sp>
        <p:nvSpPr>
          <p:cNvPr id="13" name="TextBox 12">
            <a:extLst>
              <a:ext uri="{FF2B5EF4-FFF2-40B4-BE49-F238E27FC236}">
                <a16:creationId xmlns:a16="http://schemas.microsoft.com/office/drawing/2014/main" id="{B806D4E9-47C9-5648-BFC7-8043B5D6B1B5}"/>
              </a:ext>
            </a:extLst>
          </p:cNvPr>
          <p:cNvSpPr txBox="1"/>
          <p:nvPr/>
        </p:nvSpPr>
        <p:spPr>
          <a:xfrm>
            <a:off x="7384639" y="5478982"/>
            <a:ext cx="2307748" cy="323165"/>
          </a:xfrm>
          <a:prstGeom prst="rect">
            <a:avLst/>
          </a:prstGeom>
          <a:noFill/>
        </p:spPr>
        <p:txBody>
          <a:bodyPr wrap="none" rtlCol="0">
            <a:spAutoFit/>
          </a:bodyPr>
          <a:lstStyle/>
          <a:p>
            <a:pPr algn="l" rtl="0"/>
            <a:r>
              <a:rPr lang="fr" sz="1500" b="0" i="0" u="none" baseline="0"/>
              <a:t>Collaboration avec Volvo</a:t>
            </a:r>
          </a:p>
        </p:txBody>
      </p:sp>
      <p:pic>
        <p:nvPicPr>
          <p:cNvPr id="48" name="Picture 12">
            <a:extLst>
              <a:ext uri="{FF2B5EF4-FFF2-40B4-BE49-F238E27FC236}">
                <a16:creationId xmlns:a16="http://schemas.microsoft.com/office/drawing/2014/main" id="{09B20023-5341-7D4E-9F8E-A2327F2AAB6C}"/>
              </a:ext>
            </a:extLst>
          </p:cNvPr>
          <p:cNvPicPr preferRelativeResize="0">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393090" y="2358792"/>
            <a:ext cx="650218" cy="52352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4551101C-9D66-4532-F0F0-E34CD7621FE1}"/>
              </a:ext>
            </a:extLst>
          </p:cNvPr>
          <p:cNvSpPr>
            <a:spLocks noGrp="1"/>
          </p:cNvSpPr>
          <p:nvPr>
            <p:ph type="dt" sz="half" idx="10"/>
          </p:nvPr>
        </p:nvSpPr>
        <p:spPr/>
        <p:txBody>
          <a:bodyPr/>
          <a:lstStyle/>
          <a:p>
            <a:r>
              <a:rPr lang="en-US" dirty="0"/>
              <a:t>Paris, 5 </a:t>
            </a:r>
            <a:r>
              <a:rPr lang="en-US" dirty="0" err="1"/>
              <a:t>juillet</a:t>
            </a:r>
            <a:r>
              <a:rPr lang="en-US" dirty="0"/>
              <a:t> 2023</a:t>
            </a:r>
          </a:p>
        </p:txBody>
      </p:sp>
      <p:sp>
        <p:nvSpPr>
          <p:cNvPr id="6" name="Footer Placeholder 5">
            <a:extLst>
              <a:ext uri="{FF2B5EF4-FFF2-40B4-BE49-F238E27FC236}">
                <a16:creationId xmlns:a16="http://schemas.microsoft.com/office/drawing/2014/main" id="{F322896F-081F-EE76-2181-3C884974253D}"/>
              </a:ext>
            </a:extLst>
          </p:cNvPr>
          <p:cNvSpPr>
            <a:spLocks noGrp="1"/>
          </p:cNvSpPr>
          <p:nvPr>
            <p:ph type="ftr" sz="quarter" idx="11"/>
          </p:nvPr>
        </p:nvSpPr>
        <p:spPr/>
        <p:txBody>
          <a:bodyPr/>
          <a:lstStyle/>
          <a:p>
            <a:r>
              <a:rPr lang="fr-FR" dirty="0"/>
              <a:t>Congrès Général de la Société Française de Physique (150 ans)          Malika Meddahi</a:t>
            </a:r>
            <a:endParaRPr lang="en-US" dirty="0"/>
          </a:p>
        </p:txBody>
      </p:sp>
      <p:sp>
        <p:nvSpPr>
          <p:cNvPr id="7" name="Slide Number Placeholder 6">
            <a:extLst>
              <a:ext uri="{FF2B5EF4-FFF2-40B4-BE49-F238E27FC236}">
                <a16:creationId xmlns:a16="http://schemas.microsoft.com/office/drawing/2014/main" id="{4A2AE250-7B8F-EBA3-6363-146619E98F54}"/>
              </a:ext>
            </a:extLst>
          </p:cNvPr>
          <p:cNvSpPr>
            <a:spLocks noGrp="1"/>
          </p:cNvSpPr>
          <p:nvPr>
            <p:ph type="sldNum" sz="quarter" idx="12"/>
          </p:nvPr>
        </p:nvSpPr>
        <p:spPr/>
        <p:txBody>
          <a:bodyPr/>
          <a:lstStyle/>
          <a:p>
            <a:fld id="{36B5EA5A-BC32-A742-B11B-8E7414D5B535}" type="slidenum">
              <a:rPr lang="en-US" smtClean="0"/>
              <a:pPr/>
              <a:t>27</a:t>
            </a:fld>
            <a:endParaRPr lang="en-US" dirty="0"/>
          </a:p>
        </p:txBody>
      </p:sp>
    </p:spTree>
    <p:extLst>
      <p:ext uri="{BB962C8B-B14F-4D97-AF65-F5344CB8AC3E}">
        <p14:creationId xmlns:p14="http://schemas.microsoft.com/office/powerpoint/2010/main" val="14905144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5057DF4-4E2B-4585-AACA-8FA3767061FF}"/>
              </a:ext>
            </a:extLst>
          </p:cNvPr>
          <p:cNvSpPr>
            <a:spLocks noGrp="1"/>
          </p:cNvSpPr>
          <p:nvPr>
            <p:ph idx="1"/>
          </p:nvPr>
        </p:nvSpPr>
        <p:spPr/>
        <p:txBody>
          <a:bodyPr/>
          <a:lstStyle/>
          <a:p>
            <a:endParaRPr lang="fr-FR"/>
          </a:p>
        </p:txBody>
      </p:sp>
      <p:sp>
        <p:nvSpPr>
          <p:cNvPr id="24" name="Title 4">
            <a:extLst>
              <a:ext uri="{FF2B5EF4-FFF2-40B4-BE49-F238E27FC236}">
                <a16:creationId xmlns:a16="http://schemas.microsoft.com/office/drawing/2014/main" id="{28694E6F-1BFE-E846-990F-CB784F9B7578}"/>
              </a:ext>
            </a:extLst>
          </p:cNvPr>
          <p:cNvSpPr>
            <a:spLocks noGrp="1"/>
          </p:cNvSpPr>
          <p:nvPr>
            <p:ph type="title"/>
          </p:nvPr>
        </p:nvSpPr>
        <p:spPr/>
        <p:txBody>
          <a:bodyPr>
            <a:normAutofit/>
          </a:bodyPr>
          <a:lstStyle/>
          <a:p>
            <a:pPr rtl="0"/>
            <a:r>
              <a:rPr lang="fr" sz="3600" b="0" i="0" u="none" baseline="0">
                <a:solidFill>
                  <a:schemeClr val="tx2"/>
                </a:solidFill>
              </a:rPr>
              <a:t>Portail de la science du CERN</a:t>
            </a:r>
          </a:p>
        </p:txBody>
      </p:sp>
      <p:sp>
        <p:nvSpPr>
          <p:cNvPr id="5" name="Date Placeholder 4">
            <a:extLst>
              <a:ext uri="{FF2B5EF4-FFF2-40B4-BE49-F238E27FC236}">
                <a16:creationId xmlns:a16="http://schemas.microsoft.com/office/drawing/2014/main" id="{D9BE5C67-913D-E21E-7F18-4BC837BA4D58}"/>
              </a:ext>
            </a:extLst>
          </p:cNvPr>
          <p:cNvSpPr>
            <a:spLocks noGrp="1"/>
          </p:cNvSpPr>
          <p:nvPr>
            <p:ph type="dt" sz="half" idx="10"/>
          </p:nvPr>
        </p:nvSpPr>
        <p:spPr/>
        <p:txBody>
          <a:bodyPr/>
          <a:lstStyle/>
          <a:p>
            <a:r>
              <a:rPr lang="en-US"/>
              <a:t>Paris, 5 juillet 2023</a:t>
            </a:r>
            <a:endParaRPr lang="en-US" dirty="0"/>
          </a:p>
        </p:txBody>
      </p:sp>
      <p:sp>
        <p:nvSpPr>
          <p:cNvPr id="6" name="Footer Placeholder 5">
            <a:extLst>
              <a:ext uri="{FF2B5EF4-FFF2-40B4-BE49-F238E27FC236}">
                <a16:creationId xmlns:a16="http://schemas.microsoft.com/office/drawing/2014/main" id="{9F557E49-DF4D-D373-1F52-2FBF8BCA8389}"/>
              </a:ext>
            </a:extLst>
          </p:cNvPr>
          <p:cNvSpPr>
            <a:spLocks noGrp="1"/>
          </p:cNvSpPr>
          <p:nvPr>
            <p:ph type="ftr" sz="quarter" idx="11"/>
          </p:nvPr>
        </p:nvSpPr>
        <p:spPr/>
        <p:txBody>
          <a:bodyPr/>
          <a:lstStyle/>
          <a:p>
            <a:r>
              <a:rPr lang="fr-FR"/>
              <a:t>Congrès Général de la Société Française de Physique (150 ans)          Malika Meddahi</a:t>
            </a:r>
            <a:endParaRPr lang="en-US" dirty="0"/>
          </a:p>
        </p:txBody>
      </p:sp>
      <p:sp>
        <p:nvSpPr>
          <p:cNvPr id="4" name="Slide Number Placeholder 3">
            <a:extLst>
              <a:ext uri="{FF2B5EF4-FFF2-40B4-BE49-F238E27FC236}">
                <a16:creationId xmlns:a16="http://schemas.microsoft.com/office/drawing/2014/main" id="{FA7F5F3F-1C9D-6D59-5F43-34CB427B7347}"/>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490AA3F6-1618-3548-975A-DD1A2939A246}" type="slidenum">
              <a:rPr kumimoji="0" sz="800" b="0" i="0" u="none" strike="noStrike" kern="1200" cap="none" spc="0" normalizeH="0" baseline="0">
                <a:ln>
                  <a:noFill/>
                </a:ln>
                <a:solidFill>
                  <a:srgbClr val="0033A0"/>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28</a:t>
            </a:fld>
            <a:endParaRPr kumimoji="0" lang="fr" sz="800" b="0" i="0" u="none" strike="noStrike" kern="1200" cap="none" spc="0" normalizeH="0" baseline="0" noProof="0">
              <a:ln>
                <a:noFill/>
              </a:ln>
              <a:solidFill>
                <a:srgbClr val="0033A0"/>
              </a:solidFill>
              <a:effectLst/>
              <a:uLnTx/>
              <a:uFillTx/>
              <a:latin typeface="Arial" panose="020B0604020202020204"/>
              <a:ea typeface="+mn-ea"/>
              <a:cs typeface="+mn-cs"/>
            </a:endParaRPr>
          </a:p>
        </p:txBody>
      </p:sp>
      <p:pic>
        <p:nvPicPr>
          <p:cNvPr id="3" name="Picture 2" descr="A picture containing outdoor, sky, tree, house&#10;&#10;Description automatically generated">
            <a:extLst>
              <a:ext uri="{FF2B5EF4-FFF2-40B4-BE49-F238E27FC236}">
                <a16:creationId xmlns:a16="http://schemas.microsoft.com/office/drawing/2014/main" id="{D398D8CC-AEDB-1C4C-89C9-CB170651F4E2}"/>
              </a:ext>
            </a:extLst>
          </p:cNvPr>
          <p:cNvPicPr preferRelativeResize="0">
            <a:picLocks noChangeAspect="1"/>
          </p:cNvPicPr>
          <p:nvPr/>
        </p:nvPicPr>
        <p:blipFill>
          <a:blip r:embed="rId3"/>
          <a:stretch>
            <a:fillRect/>
          </a:stretch>
        </p:blipFill>
        <p:spPr>
          <a:xfrm>
            <a:off x="-345654" y="-27384"/>
            <a:ext cx="12706350" cy="7086600"/>
          </a:xfrm>
          <a:prstGeom prst="rect">
            <a:avLst/>
          </a:prstGeom>
        </p:spPr>
      </p:pic>
      <p:pic>
        <p:nvPicPr>
          <p:cNvPr id="25" name="Picture 24" descr="Shape, arrow&#10;&#10;Description automatically generated">
            <a:extLst>
              <a:ext uri="{FF2B5EF4-FFF2-40B4-BE49-F238E27FC236}">
                <a16:creationId xmlns:a16="http://schemas.microsoft.com/office/drawing/2014/main" id="{86A665CB-C1DE-7D47-92AC-6152D4B8B629}"/>
              </a:ext>
            </a:extLst>
          </p:cNvPr>
          <p:cNvPicPr preferRelativeResize="0">
            <a:picLocks noChangeAspect="1"/>
          </p:cNvPicPr>
          <p:nvPr/>
        </p:nvPicPr>
        <p:blipFill>
          <a:blip r:embed="rId4"/>
          <a:stretch>
            <a:fillRect/>
          </a:stretch>
        </p:blipFill>
        <p:spPr>
          <a:xfrm>
            <a:off x="9480376" y="44624"/>
            <a:ext cx="2160240" cy="708660"/>
          </a:xfrm>
          <a:prstGeom prst="rect">
            <a:avLst/>
          </a:prstGeom>
          <a:solidFill>
            <a:schemeClr val="bg2"/>
          </a:solidFill>
        </p:spPr>
      </p:pic>
      <p:grpSp>
        <p:nvGrpSpPr>
          <p:cNvPr id="26" name="Group 25">
            <a:extLst>
              <a:ext uri="{FF2B5EF4-FFF2-40B4-BE49-F238E27FC236}">
                <a16:creationId xmlns:a16="http://schemas.microsoft.com/office/drawing/2014/main" id="{4A21A34C-9931-3241-9CF7-DD85DE51670E}"/>
              </a:ext>
            </a:extLst>
          </p:cNvPr>
          <p:cNvGrpSpPr/>
          <p:nvPr/>
        </p:nvGrpSpPr>
        <p:grpSpPr>
          <a:xfrm>
            <a:off x="7892741" y="2420888"/>
            <a:ext cx="2595747" cy="2537247"/>
            <a:chOff x="907606" y="2420888"/>
            <a:chExt cx="2595747" cy="2537247"/>
          </a:xfrm>
        </p:grpSpPr>
        <p:sp>
          <p:nvSpPr>
            <p:cNvPr id="28" name="Oval 27">
              <a:extLst>
                <a:ext uri="{FF2B5EF4-FFF2-40B4-BE49-F238E27FC236}">
                  <a16:creationId xmlns:a16="http://schemas.microsoft.com/office/drawing/2014/main" id="{40BF684A-03F6-9B43-AC78-7CBD9B76A291}"/>
                </a:ext>
              </a:extLst>
            </p:cNvPr>
            <p:cNvSpPr/>
            <p:nvPr/>
          </p:nvSpPr>
          <p:spPr>
            <a:xfrm>
              <a:off x="1367525" y="3384645"/>
              <a:ext cx="1705283" cy="1573490"/>
            </a:xfrm>
            <a:prstGeom prst="ellipse">
              <a:avLst/>
            </a:prstGeom>
            <a:noFill/>
            <a:ln w="44450">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fr"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TextBox 33">
              <a:extLst>
                <a:ext uri="{FF2B5EF4-FFF2-40B4-BE49-F238E27FC236}">
                  <a16:creationId xmlns:a16="http://schemas.microsoft.com/office/drawing/2014/main" id="{470981D8-1EB6-0140-B4AC-1B9B0502FF6B}"/>
                </a:ext>
              </a:extLst>
            </p:cNvPr>
            <p:cNvSpPr txBox="1"/>
            <p:nvPr/>
          </p:nvSpPr>
          <p:spPr>
            <a:xfrm>
              <a:off x="907606" y="2420888"/>
              <a:ext cx="2595747" cy="861774"/>
            </a:xfrm>
            <a:prstGeom prst="rect">
              <a:avLst/>
            </a:prstGeom>
            <a:solidFill>
              <a:srgbClr val="008F00">
                <a:alpha val="81000"/>
              </a:srgbClr>
            </a:solidFill>
          </p:spPr>
          <p:txBody>
            <a:bodyPr wrap="square" lIns="0" tIns="0" rIns="0" bIns="0" rtlCol="0" anchor="ctr" anchorCtr="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a:ln>
                    <a:noFill/>
                  </a:ln>
                  <a:solidFill>
                    <a:srgbClr val="FFFFFF"/>
                  </a:solidFill>
                  <a:effectLst/>
                  <a:uLnTx/>
                  <a:uFillTx/>
                  <a:latin typeface="Arial" panose="020B0604020202020204"/>
                  <a:ea typeface="+mn-ea"/>
                  <a:cs typeface="+mn-cs"/>
                </a:rPr>
                <a:t>Exposition</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a:ln>
                    <a:noFill/>
                  </a:ln>
                  <a:solidFill>
                    <a:srgbClr val="FFFFFF"/>
                  </a:solidFill>
                  <a:effectLst/>
                  <a:uLnTx/>
                  <a:uFillTx/>
                  <a:latin typeface="Arial" panose="020B0604020202020204"/>
                  <a:ea typeface="+mn-ea"/>
                  <a:cs typeface="+mn-cs"/>
                </a:rPr>
                <a:t>Monde quantique</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fr" sz="1600" b="0" i="0" u="none" strike="noStrike" kern="1200" cap="none" spc="0" normalizeH="0" baseline="0">
                  <a:ln>
                    <a:noFill/>
                  </a:ln>
                  <a:solidFill>
                    <a:srgbClr val="FFFFFF"/>
                  </a:solidFill>
                  <a:effectLst/>
                  <a:uLnTx/>
                  <a:uFillTx/>
                  <a:latin typeface="Arial" panose="020B0604020202020204"/>
                  <a:ea typeface="+mn-ea"/>
                  <a:cs typeface="+mn-cs"/>
                </a:rPr>
                <a:t> Expériences pratiques</a:t>
              </a:r>
              <a:endParaRPr kumimoji="0" lang="fr"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7" name="Group 6">
            <a:extLst>
              <a:ext uri="{FF2B5EF4-FFF2-40B4-BE49-F238E27FC236}">
                <a16:creationId xmlns:a16="http://schemas.microsoft.com/office/drawing/2014/main" id="{F25B039C-86C1-0F40-861B-BA795A3BE6E6}"/>
              </a:ext>
            </a:extLst>
          </p:cNvPr>
          <p:cNvGrpSpPr/>
          <p:nvPr/>
        </p:nvGrpSpPr>
        <p:grpSpPr>
          <a:xfrm>
            <a:off x="407368" y="2732147"/>
            <a:ext cx="2905664" cy="2631135"/>
            <a:chOff x="407368" y="2732147"/>
            <a:chExt cx="2905664" cy="2631135"/>
          </a:xfrm>
        </p:grpSpPr>
        <p:sp>
          <p:nvSpPr>
            <p:cNvPr id="56" name="Oval 55">
              <a:extLst>
                <a:ext uri="{FF2B5EF4-FFF2-40B4-BE49-F238E27FC236}">
                  <a16:creationId xmlns:a16="http://schemas.microsoft.com/office/drawing/2014/main" id="{9AACD951-B542-0E43-AE0D-A915A8435822}"/>
                </a:ext>
              </a:extLst>
            </p:cNvPr>
            <p:cNvSpPr>
              <a:spLocks noChangeAspect="1"/>
            </p:cNvSpPr>
            <p:nvPr/>
          </p:nvSpPr>
          <p:spPr>
            <a:xfrm>
              <a:off x="766535" y="3753027"/>
              <a:ext cx="1610255" cy="1610255"/>
            </a:xfrm>
            <a:prstGeom prst="ellipse">
              <a:avLst/>
            </a:prstGeom>
            <a:noFill/>
            <a:ln w="444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fr"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5" name="TextBox 54">
              <a:extLst>
                <a:ext uri="{FF2B5EF4-FFF2-40B4-BE49-F238E27FC236}">
                  <a16:creationId xmlns:a16="http://schemas.microsoft.com/office/drawing/2014/main" id="{1042B29B-FDDE-0140-BA0A-6A8A6182A1B5}"/>
                </a:ext>
              </a:extLst>
            </p:cNvPr>
            <p:cNvSpPr txBox="1"/>
            <p:nvPr/>
          </p:nvSpPr>
          <p:spPr>
            <a:xfrm>
              <a:off x="407368" y="2732147"/>
              <a:ext cx="2905664" cy="984885"/>
            </a:xfrm>
            <a:prstGeom prst="rect">
              <a:avLst/>
            </a:prstGeom>
            <a:solidFill>
              <a:srgbClr val="00B0F0">
                <a:alpha val="80000"/>
              </a:srgbClr>
            </a:solidFill>
          </p:spPr>
          <p:txBody>
            <a:bodyPr wrap="square" lIns="0" tIns="0" rIns="0" bIns="0" rtlCol="0" anchor="ctr" anchorCtr="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a:ln>
                    <a:noFill/>
                  </a:ln>
                  <a:solidFill>
                    <a:srgbClr val="FFFFFF"/>
                  </a:solidFill>
                  <a:effectLst/>
                  <a:uLnTx/>
                  <a:uFillTx/>
                  <a:latin typeface="Arial" panose="020B0604020202020204"/>
                  <a:ea typeface="+mn-ea"/>
                  <a:cs typeface="+mn-cs"/>
                </a:rPr>
                <a:t>Amphithéâtre de 900 places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fr" sz="1600" b="0" i="0" u="none" strike="noStrike" kern="1200" cap="none" spc="0" normalizeH="0" baseline="0">
                  <a:ln>
                    <a:noFill/>
                  </a:ln>
                  <a:solidFill>
                    <a:srgbClr val="FFFFFF"/>
                  </a:solidFill>
                  <a:effectLst/>
                  <a:uLnTx/>
                  <a:uFillTx/>
                  <a:latin typeface="Arial" panose="020B0604020202020204"/>
                  <a:ea typeface="+mn-ea"/>
                  <a:cs typeface="+mn-cs"/>
                </a:rPr>
                <a:t> Conférences scientifiques </a:t>
              </a:r>
              <a:endParaRPr kumimoji="0" lang="fr" sz="16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fr" sz="1600" b="0" i="0" u="none" strike="noStrike" kern="1200" cap="none" spc="0" normalizeH="0" baseline="0">
                  <a:ln>
                    <a:noFill/>
                  </a:ln>
                  <a:solidFill>
                    <a:srgbClr val="FFFFFF"/>
                  </a:solidFill>
                  <a:effectLst/>
                  <a:uLnTx/>
                  <a:uFillTx/>
                  <a:latin typeface="Arial" panose="020B0604020202020204"/>
                  <a:ea typeface="+mn-ea"/>
                  <a:cs typeface="+mn-cs"/>
                </a:rPr>
                <a:t> Spectacles scientifiques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fr" sz="1600" b="0" i="0" u="none" strike="noStrike" kern="1200" cap="none" spc="0" normalizeH="0" baseline="0">
                  <a:ln>
                    <a:noFill/>
                  </a:ln>
                  <a:solidFill>
                    <a:srgbClr val="FFFFFF"/>
                  </a:solidFill>
                  <a:effectLst/>
                  <a:uLnTx/>
                  <a:uFillTx/>
                  <a:latin typeface="Arial" panose="020B0604020202020204"/>
                  <a:ea typeface="+mn-ea"/>
                  <a:cs typeface="+mn-cs"/>
                </a:rPr>
                <a:t> Événements</a:t>
              </a:r>
              <a:endParaRPr kumimoji="0" lang="fr"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10" name="Group 9">
            <a:extLst>
              <a:ext uri="{FF2B5EF4-FFF2-40B4-BE49-F238E27FC236}">
                <a16:creationId xmlns:a16="http://schemas.microsoft.com/office/drawing/2014/main" id="{49A23442-C184-5F4D-A996-B71FF2D9FC2B}"/>
              </a:ext>
            </a:extLst>
          </p:cNvPr>
          <p:cNvGrpSpPr/>
          <p:nvPr/>
        </p:nvGrpSpPr>
        <p:grpSpPr>
          <a:xfrm>
            <a:off x="2711624" y="2420888"/>
            <a:ext cx="6192688" cy="4187740"/>
            <a:chOff x="2711624" y="2420888"/>
            <a:chExt cx="6192688" cy="4187740"/>
          </a:xfrm>
        </p:grpSpPr>
        <p:grpSp>
          <p:nvGrpSpPr>
            <p:cNvPr id="35" name="Group 34">
              <a:extLst>
                <a:ext uri="{FF2B5EF4-FFF2-40B4-BE49-F238E27FC236}">
                  <a16:creationId xmlns:a16="http://schemas.microsoft.com/office/drawing/2014/main" id="{291C9D95-EDCB-B845-8610-F435D6347255}"/>
                </a:ext>
              </a:extLst>
            </p:cNvPr>
            <p:cNvGrpSpPr/>
            <p:nvPr/>
          </p:nvGrpSpPr>
          <p:grpSpPr>
            <a:xfrm>
              <a:off x="6087507" y="3113300"/>
              <a:ext cx="2816805" cy="3495328"/>
              <a:chOff x="2243130" y="3113300"/>
              <a:chExt cx="2816805" cy="3495328"/>
            </a:xfrm>
          </p:grpSpPr>
          <p:sp>
            <p:nvSpPr>
              <p:cNvPr id="40" name="Oval 39">
                <a:extLst>
                  <a:ext uri="{FF2B5EF4-FFF2-40B4-BE49-F238E27FC236}">
                    <a16:creationId xmlns:a16="http://schemas.microsoft.com/office/drawing/2014/main" id="{3BB45C74-08D1-4A4D-9D30-FD45FC287C03}"/>
                  </a:ext>
                </a:extLst>
              </p:cNvPr>
              <p:cNvSpPr/>
              <p:nvPr/>
            </p:nvSpPr>
            <p:spPr>
              <a:xfrm rot="4800000">
                <a:off x="2344854" y="3884165"/>
                <a:ext cx="2384268" cy="842537"/>
              </a:xfrm>
              <a:prstGeom prst="ellipse">
                <a:avLst/>
              </a:prstGeom>
              <a:solidFill>
                <a:schemeClr val="accent1">
                  <a:alpha val="0"/>
                </a:schemeClr>
              </a:solidFill>
              <a:ln w="4445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fr"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1" name="TextBox 40">
                <a:extLst>
                  <a:ext uri="{FF2B5EF4-FFF2-40B4-BE49-F238E27FC236}">
                    <a16:creationId xmlns:a16="http://schemas.microsoft.com/office/drawing/2014/main" id="{5FD3ADA7-CBAE-6F4A-A6A6-1CD90F8ABADA}"/>
                  </a:ext>
                </a:extLst>
              </p:cNvPr>
              <p:cNvSpPr txBox="1"/>
              <p:nvPr/>
            </p:nvSpPr>
            <p:spPr>
              <a:xfrm>
                <a:off x="2243130" y="5517232"/>
                <a:ext cx="2816805" cy="1091396"/>
              </a:xfrm>
              <a:prstGeom prst="rect">
                <a:avLst/>
              </a:prstGeom>
              <a:solidFill>
                <a:srgbClr val="FF9300">
                  <a:alpha val="80000"/>
                </a:srgbClr>
              </a:solidFill>
            </p:spPr>
            <p:txBody>
              <a:bodyPr wrap="square" lIns="0" tIns="0" rIns="0" bIns="0" rtlCol="0" anchor="ctr" anchorCtr="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a:ln>
                      <a:noFill/>
                    </a:ln>
                    <a:solidFill>
                      <a:srgbClr val="FFFFFF"/>
                    </a:solidFill>
                    <a:effectLst/>
                    <a:uLnTx/>
                    <a:uFillTx/>
                    <a:latin typeface="Arial" panose="020B0604020202020204"/>
                    <a:ea typeface="+mn-ea"/>
                    <a:cs typeface="+mn-cs"/>
                  </a:rPr>
                  <a:t>Exposition Notre Univers</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fr" sz="1600" b="0" i="0" u="none" strike="noStrike" kern="1200" cap="none" spc="0" normalizeH="0" baseline="0">
                    <a:ln>
                      <a:noFill/>
                    </a:ln>
                    <a:solidFill>
                      <a:srgbClr val="FFFFFF"/>
                    </a:solidFill>
                    <a:effectLst/>
                    <a:uLnTx/>
                    <a:uFillTx/>
                    <a:latin typeface="Arial" panose="020B0604020202020204"/>
                    <a:ea typeface="+mn-ea"/>
                    <a:cs typeface="+mn-cs"/>
                  </a:rPr>
                  <a:t>Retour vers le Big Bang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fr" sz="1600" b="0" i="0" u="none" strike="noStrike" kern="1200" cap="none" spc="0" normalizeH="0" baseline="0">
                    <a:ln>
                      <a:noFill/>
                    </a:ln>
                    <a:solidFill>
                      <a:srgbClr val="FFFFFF"/>
                    </a:solidFill>
                    <a:effectLst/>
                    <a:uLnTx/>
                    <a:uFillTx/>
                    <a:latin typeface="Arial" panose="020B0604020202020204"/>
                    <a:ea typeface="+mn-ea"/>
                    <a:cs typeface="+mn-cs"/>
                  </a:rPr>
                  <a:t> Explorer l'Univers</a:t>
                </a:r>
                <a:endParaRPr kumimoji="0" lang="fr"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43" name="Group 42">
              <a:extLst>
                <a:ext uri="{FF2B5EF4-FFF2-40B4-BE49-F238E27FC236}">
                  <a16:creationId xmlns:a16="http://schemas.microsoft.com/office/drawing/2014/main" id="{EC70401C-3321-B54B-BE5E-F7EEC3845E8E}"/>
                </a:ext>
              </a:extLst>
            </p:cNvPr>
            <p:cNvGrpSpPr/>
            <p:nvPr/>
          </p:nvGrpSpPr>
          <p:grpSpPr>
            <a:xfrm>
              <a:off x="2711624" y="3501008"/>
              <a:ext cx="2613594" cy="2448272"/>
              <a:chOff x="5744797" y="3614089"/>
              <a:chExt cx="2613594" cy="2448272"/>
            </a:xfrm>
          </p:grpSpPr>
          <p:sp>
            <p:nvSpPr>
              <p:cNvPr id="44" name="Oval 43">
                <a:extLst>
                  <a:ext uri="{FF2B5EF4-FFF2-40B4-BE49-F238E27FC236}">
                    <a16:creationId xmlns:a16="http://schemas.microsoft.com/office/drawing/2014/main" id="{9D9DEB36-33A8-6340-8A4A-19DD24E1DE84}"/>
                  </a:ext>
                </a:extLst>
              </p:cNvPr>
              <p:cNvSpPr/>
              <p:nvPr/>
            </p:nvSpPr>
            <p:spPr>
              <a:xfrm>
                <a:off x="6315499" y="3614089"/>
                <a:ext cx="1789172" cy="1286380"/>
              </a:xfrm>
              <a:prstGeom prst="ellipse">
                <a:avLst/>
              </a:prstGeom>
              <a:no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fr"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7" name="TextBox 46">
                <a:extLst>
                  <a:ext uri="{FF2B5EF4-FFF2-40B4-BE49-F238E27FC236}">
                    <a16:creationId xmlns:a16="http://schemas.microsoft.com/office/drawing/2014/main" id="{107E01CE-8A43-8449-BE56-31DAC2EBC7AD}"/>
                  </a:ext>
                </a:extLst>
              </p:cNvPr>
              <p:cNvSpPr txBox="1"/>
              <p:nvPr/>
            </p:nvSpPr>
            <p:spPr>
              <a:xfrm>
                <a:off x="5744797" y="4954365"/>
                <a:ext cx="2613594" cy="1107996"/>
              </a:xfrm>
              <a:prstGeom prst="rect">
                <a:avLst/>
              </a:prstGeom>
              <a:solidFill>
                <a:schemeClr val="accent1">
                  <a:alpha val="80000"/>
                </a:schemeClr>
              </a:solidFill>
            </p:spPr>
            <p:txBody>
              <a:bodyPr wrap="square" lIns="0" tIns="0" rIns="0" bIns="0" rtlCol="0" anchor="ctr" anchorCtr="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dirty="0">
                    <a:ln>
                      <a:noFill/>
                    </a:ln>
                    <a:solidFill>
                      <a:srgbClr val="FFFFFF"/>
                    </a:solidFill>
                    <a:effectLst/>
                    <a:uLnTx/>
                    <a:uFillTx/>
                    <a:latin typeface="Arial" panose="020B0604020202020204"/>
                    <a:ea typeface="+mn-ea"/>
                    <a:cs typeface="+mn-cs"/>
                  </a:rPr>
                  <a:t>Laboratoires pédagogiques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fr" sz="1600" b="0" i="0" u="none" strike="noStrike" kern="1200" cap="none" spc="0" normalizeH="0" baseline="0" dirty="0">
                    <a:ln>
                      <a:noFill/>
                    </a:ln>
                    <a:solidFill>
                      <a:srgbClr val="FFFFFF"/>
                    </a:solidFill>
                    <a:effectLst/>
                    <a:uLnTx/>
                    <a:uFillTx/>
                    <a:latin typeface="Arial" panose="020B0604020202020204"/>
                    <a:ea typeface="+mn-ea"/>
                    <a:cs typeface="+mn-cs"/>
                  </a:rPr>
                  <a:t>(dès l’âge de 5 ans)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dirty="0">
                    <a:ln>
                      <a:noFill/>
                    </a:ln>
                    <a:solidFill>
                      <a:srgbClr val="FFFFFF"/>
                    </a:solidFill>
                    <a:effectLst/>
                    <a:uLnTx/>
                    <a:uFillTx/>
                    <a:latin typeface="Arial" panose="020B0604020202020204"/>
                    <a:ea typeface="+mn-ea"/>
                    <a:cs typeface="+mn-cs"/>
                  </a:rPr>
                  <a:t>Réception</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dirty="0">
                    <a:ln>
                      <a:noFill/>
                    </a:ln>
                    <a:solidFill>
                      <a:srgbClr val="FFFFFF"/>
                    </a:solidFill>
                    <a:effectLst/>
                    <a:uLnTx/>
                    <a:uFillTx/>
                    <a:latin typeface="Arial" panose="020B0604020202020204"/>
                    <a:ea typeface="+mn-ea"/>
                    <a:cs typeface="+mn-cs"/>
                  </a:rPr>
                  <a:t>Restaurant</a:t>
                </a:r>
              </a:p>
            </p:txBody>
          </p:sp>
        </p:grpSp>
        <p:sp>
          <p:nvSpPr>
            <p:cNvPr id="49" name="Oval 48">
              <a:extLst>
                <a:ext uri="{FF2B5EF4-FFF2-40B4-BE49-F238E27FC236}">
                  <a16:creationId xmlns:a16="http://schemas.microsoft.com/office/drawing/2014/main" id="{605CBABF-C003-7544-87EA-E24BBFE2151F}"/>
                </a:ext>
              </a:extLst>
            </p:cNvPr>
            <p:cNvSpPr/>
            <p:nvPr/>
          </p:nvSpPr>
          <p:spPr>
            <a:xfrm rot="5400000" flipV="1">
              <a:off x="4801306" y="4039525"/>
              <a:ext cx="2176131" cy="845304"/>
            </a:xfrm>
            <a:prstGeom prst="ellipse">
              <a:avLst/>
            </a:prstGeom>
            <a:solidFill>
              <a:schemeClr val="accent1">
                <a:alpha val="0"/>
              </a:schemeClr>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fr"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3" name="TextBox 52">
              <a:extLst>
                <a:ext uri="{FF2B5EF4-FFF2-40B4-BE49-F238E27FC236}">
                  <a16:creationId xmlns:a16="http://schemas.microsoft.com/office/drawing/2014/main" id="{6689A997-1197-1348-B98F-DD611543CDA0}"/>
                </a:ext>
              </a:extLst>
            </p:cNvPr>
            <p:cNvSpPr txBox="1"/>
            <p:nvPr/>
          </p:nvSpPr>
          <p:spPr>
            <a:xfrm>
              <a:off x="4583832" y="2420888"/>
              <a:ext cx="2595747" cy="861774"/>
            </a:xfrm>
            <a:prstGeom prst="rect">
              <a:avLst/>
            </a:prstGeom>
            <a:solidFill>
              <a:schemeClr val="tx1">
                <a:alpha val="81000"/>
              </a:schemeClr>
            </a:solidFill>
          </p:spPr>
          <p:txBody>
            <a:bodyPr wrap="square" lIns="0" tIns="0" rIns="0" bIns="0" rtlCol="0" anchor="ctr" anchorCtr="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a:ln>
                    <a:noFill/>
                  </a:ln>
                  <a:solidFill>
                    <a:srgbClr val="FFFFFF"/>
                  </a:solidFill>
                  <a:effectLst/>
                  <a:uLnTx/>
                  <a:uFillTx/>
                  <a:latin typeface="Arial" panose="020B0604020202020204"/>
                  <a:ea typeface="+mn-ea"/>
                  <a:cs typeface="+mn-cs"/>
                </a:rPr>
                <a:t>Exposition</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a:ln>
                    <a:noFill/>
                  </a:ln>
                  <a:solidFill>
                    <a:srgbClr val="FFFFFF"/>
                  </a:solidFill>
                  <a:effectLst/>
                  <a:uLnTx/>
                  <a:uFillTx/>
                  <a:latin typeface="Arial" panose="020B0604020202020204"/>
                  <a:ea typeface="+mn-ea"/>
                  <a:cs typeface="+mn-cs"/>
                </a:rPr>
                <a:t>Découvrir le CERN</a:t>
              </a:r>
              <a:endParaRPr kumimoji="0" lang="fr" sz="16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fr" sz="1600" b="0" i="0" u="none" strike="noStrike" kern="1200" cap="none" spc="0" normalizeH="0" baseline="0">
                  <a:ln>
                    <a:noFill/>
                  </a:ln>
                  <a:solidFill>
                    <a:srgbClr val="FFFFFF"/>
                  </a:solidFill>
                  <a:effectLst/>
                  <a:uLnTx/>
                  <a:uFillTx/>
                  <a:latin typeface="Arial" panose="020B0604020202020204"/>
                  <a:ea typeface="+mn-ea"/>
                  <a:cs typeface="+mn-cs"/>
                </a:rPr>
                <a:t> 42 expériences pratiques</a:t>
              </a:r>
              <a:endParaRPr kumimoji="0" lang="fr"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12" name="TextBox 11">
            <a:extLst>
              <a:ext uri="{FF2B5EF4-FFF2-40B4-BE49-F238E27FC236}">
                <a16:creationId xmlns:a16="http://schemas.microsoft.com/office/drawing/2014/main" id="{79DAC4D3-B57F-6942-BFCB-A9BD4597FF07}"/>
              </a:ext>
            </a:extLst>
          </p:cNvPr>
          <p:cNvSpPr txBox="1"/>
          <p:nvPr/>
        </p:nvSpPr>
        <p:spPr>
          <a:xfrm>
            <a:off x="46709" y="832327"/>
            <a:ext cx="11737303" cy="646331"/>
          </a:xfrm>
          <a:prstGeom prst="rect">
            <a:avLst/>
          </a:prstGeom>
          <a:solidFill>
            <a:schemeClr val="bg1">
              <a:lumMod val="95000"/>
            </a:schemeClr>
          </a:solidFill>
        </p:spPr>
        <p:txBody>
          <a:bodyPr wrap="square" rtlCol="0">
            <a:spAutoFit/>
          </a:bodyPr>
          <a:lstStyle/>
          <a:p>
            <a:pPr algn="l" rtl="0"/>
            <a:r>
              <a:rPr lang="fr" b="0" i="0" u="none" baseline="0" dirty="0">
                <a:solidFill>
                  <a:schemeClr val="tx2"/>
                </a:solidFill>
              </a:rPr>
              <a:t>Le nouveau </a:t>
            </a:r>
            <a:r>
              <a:rPr lang="fr" b="1" i="0" u="none" baseline="0" dirty="0">
                <a:solidFill>
                  <a:schemeClr val="tx2"/>
                </a:solidFill>
              </a:rPr>
              <a:t>centre d'éducation et de communication grand public </a:t>
            </a:r>
            <a:r>
              <a:rPr lang="fr" b="0" i="0" u="none" baseline="0" dirty="0">
                <a:solidFill>
                  <a:schemeClr val="tx2"/>
                </a:solidFill>
              </a:rPr>
              <a:t>du CERN, pour tout public dès l’âge de 5 ans. Ouverture le 7 octobre 2023. 500 000 visiteurs par an. Coût (95 MCHF) entièrement financé par des dons </a:t>
            </a:r>
            <a:endParaRPr lang="fr" sz="1700" dirty="0">
              <a:solidFill>
                <a:schemeClr val="tx2"/>
              </a:solidFill>
            </a:endParaRPr>
          </a:p>
        </p:txBody>
      </p:sp>
    </p:spTree>
    <p:extLst>
      <p:ext uri="{BB962C8B-B14F-4D97-AF65-F5344CB8AC3E}">
        <p14:creationId xmlns:p14="http://schemas.microsoft.com/office/powerpoint/2010/main" val="212861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7E653F3-95B6-0FEE-6D17-3DA5FA8C01CB}"/>
              </a:ext>
            </a:extLst>
          </p:cNvPr>
          <p:cNvSpPr>
            <a:spLocks noGrp="1"/>
          </p:cNvSpPr>
          <p:nvPr>
            <p:ph idx="1"/>
          </p:nvPr>
        </p:nvSpPr>
        <p:spPr>
          <a:xfrm>
            <a:off x="185929" y="1309682"/>
            <a:ext cx="12006071" cy="4587687"/>
          </a:xfrm>
        </p:spPr>
        <p:txBody>
          <a:bodyPr/>
          <a:lstStyle/>
          <a:p>
            <a:pPr>
              <a:lnSpc>
                <a:spcPct val="100000"/>
              </a:lnSpc>
              <a:spcBef>
                <a:spcPts val="600"/>
              </a:spcBef>
              <a:spcAft>
                <a:spcPts val="600"/>
              </a:spcAft>
            </a:pPr>
            <a:r>
              <a:rPr lang="fr-FR" sz="2000" dirty="0"/>
              <a:t>Les accélérateurs d’aujourd’hui forment notre patrimoine et notre socle scientifique de demain.</a:t>
            </a:r>
          </a:p>
          <a:p>
            <a:pPr>
              <a:lnSpc>
                <a:spcPct val="100000"/>
              </a:lnSpc>
              <a:spcBef>
                <a:spcPts val="600"/>
              </a:spcBef>
              <a:spcAft>
                <a:spcPts val="600"/>
              </a:spcAft>
            </a:pPr>
            <a:r>
              <a:rPr lang="fr-FR" sz="2000" dirty="0"/>
              <a:t>Le CERN dispose d'un programme scientifique vaste et passionnant : </a:t>
            </a:r>
          </a:p>
          <a:p>
            <a:pPr marL="495450" lvl="1" indent="-171450">
              <a:spcBef>
                <a:spcPts val="0"/>
              </a:spcBef>
              <a:spcAft>
                <a:spcPts val="600"/>
              </a:spcAft>
              <a:buFont typeface="Arial" panose="020B0604020202020204" pitchFamily="34" charset="0"/>
              <a:buChar char="•"/>
            </a:pPr>
            <a:r>
              <a:rPr lang="fr-FR" sz="2000" dirty="0"/>
              <a:t>Avec le LHC qui fonctionnera jusqu'en ~2041;</a:t>
            </a:r>
          </a:p>
          <a:p>
            <a:pPr marL="495450" lvl="1" indent="-171450">
              <a:spcBef>
                <a:spcPts val="0"/>
              </a:spcBef>
              <a:spcAft>
                <a:spcPts val="600"/>
              </a:spcAft>
              <a:buFont typeface="Arial" panose="020B0604020202020204" pitchFamily="34" charset="0"/>
              <a:buChar char="•"/>
            </a:pPr>
            <a:r>
              <a:rPr lang="fr-FR" sz="2000" dirty="0"/>
              <a:t>Avec les installations et les expériences du complexe des injecteurs, complémentaires du collisionneur, au service d'une large communauté;</a:t>
            </a:r>
          </a:p>
          <a:p>
            <a:pPr marL="495450" lvl="1" indent="-171450">
              <a:spcBef>
                <a:spcPts val="0"/>
              </a:spcBef>
              <a:spcAft>
                <a:spcPts val="600"/>
              </a:spcAft>
              <a:buFont typeface="Arial" panose="020B0604020202020204" pitchFamily="34" charset="0"/>
              <a:buChar char="•"/>
            </a:pPr>
            <a:r>
              <a:rPr lang="fr-FR" sz="2000" dirty="0"/>
              <a:t>Grâce à une R&amp;D vigoureuse et des études de conception pour les futures installations. </a:t>
            </a:r>
          </a:p>
          <a:p>
            <a:pPr>
              <a:lnSpc>
                <a:spcPct val="100000"/>
              </a:lnSpc>
              <a:spcBef>
                <a:spcPts val="600"/>
              </a:spcBef>
              <a:spcAft>
                <a:spcPts val="600"/>
              </a:spcAft>
            </a:pPr>
            <a:r>
              <a:rPr lang="fr-FR" sz="2000" dirty="0"/>
              <a:t>Le programme ESPP 2020 a identifié le Futur Collisionneur Circulaire comme l'option préférée au CERN pour un prochain collisionneur post-LHC.</a:t>
            </a:r>
          </a:p>
          <a:p>
            <a:pPr marL="495450" lvl="1" indent="-171450">
              <a:spcBef>
                <a:spcPts val="0"/>
              </a:spcBef>
              <a:spcAft>
                <a:spcPts val="600"/>
              </a:spcAft>
              <a:buFont typeface="Arial" panose="020B0604020202020204" pitchFamily="34" charset="0"/>
              <a:buChar char="•"/>
            </a:pPr>
            <a:r>
              <a:rPr lang="fr-FR" sz="2000" dirty="0"/>
              <a:t>Un potentiel physique immense, mais aussi un projet très difficile et ambitieux;</a:t>
            </a:r>
          </a:p>
          <a:p>
            <a:pPr marL="495450" lvl="1" indent="-171450">
              <a:spcBef>
                <a:spcPts val="0"/>
              </a:spcBef>
              <a:spcAft>
                <a:spcPts val="600"/>
              </a:spcAft>
              <a:buFont typeface="Arial" panose="020B0604020202020204" pitchFamily="34" charset="0"/>
              <a:buChar char="•"/>
            </a:pPr>
            <a:r>
              <a:rPr lang="fr-FR" sz="2000" dirty="0"/>
              <a:t>L'étude de faisabilité a commencé et sera achevée à la fin de 2025;</a:t>
            </a:r>
          </a:p>
          <a:p>
            <a:pPr marL="495450" lvl="1" indent="-171450">
              <a:spcBef>
                <a:spcPts val="0"/>
              </a:spcBef>
              <a:spcAft>
                <a:spcPts val="600"/>
              </a:spcAft>
              <a:buFont typeface="Arial" panose="020B0604020202020204" pitchFamily="34" charset="0"/>
              <a:buChar char="•"/>
            </a:pPr>
            <a:r>
              <a:rPr lang="fr-FR" sz="2000" dirty="0"/>
              <a:t>L'accent est mis sur le FCC-</a:t>
            </a:r>
            <a:r>
              <a:rPr lang="fr-FR" sz="2000" dirty="0" err="1"/>
              <a:t>ee</a:t>
            </a:r>
            <a:r>
              <a:rPr lang="fr-FR" sz="2000" dirty="0"/>
              <a:t> et la R&amp;D sur les aimants;</a:t>
            </a:r>
          </a:p>
          <a:p>
            <a:pPr marL="495450" lvl="1" indent="-171450">
              <a:spcBef>
                <a:spcPts val="0"/>
              </a:spcBef>
              <a:spcAft>
                <a:spcPts val="600"/>
              </a:spcAft>
              <a:buFont typeface="Arial" panose="020B0604020202020204" pitchFamily="34" charset="0"/>
              <a:buChar char="•"/>
            </a:pPr>
            <a:r>
              <a:rPr lang="fr-FR" sz="2000" dirty="0"/>
              <a:t>D'autres options sont également étudiées.</a:t>
            </a:r>
          </a:p>
        </p:txBody>
      </p:sp>
      <p:sp>
        <p:nvSpPr>
          <p:cNvPr id="10" name="Title 1"/>
          <p:cNvSpPr>
            <a:spLocks noGrp="1"/>
          </p:cNvSpPr>
          <p:nvPr>
            <p:ph type="title"/>
          </p:nvPr>
        </p:nvSpPr>
        <p:spPr/>
        <p:txBody>
          <a:bodyPr/>
          <a:lstStyle/>
          <a:p>
            <a:r>
              <a:rPr lang="fr-FR" dirty="0"/>
              <a:t>Mots de conclusion (1/2)</a:t>
            </a:r>
          </a:p>
        </p:txBody>
      </p:sp>
      <p:sp>
        <p:nvSpPr>
          <p:cNvPr id="2" name="Date Placeholder 1"/>
          <p:cNvSpPr>
            <a:spLocks noGrp="1"/>
          </p:cNvSpPr>
          <p:nvPr>
            <p:ph type="dt" sz="half" idx="10"/>
          </p:nvPr>
        </p:nvSpPr>
        <p:spPr/>
        <p:txBody>
          <a:bodyPr/>
          <a:lstStyle/>
          <a:p>
            <a:r>
              <a:rPr lang="en-US" dirty="0"/>
              <a:t>Paris, 5 </a:t>
            </a:r>
            <a:r>
              <a:rPr lang="en-US" dirty="0" err="1"/>
              <a:t>juillet</a:t>
            </a:r>
            <a:r>
              <a:rPr lang="en-US" dirty="0"/>
              <a:t> 2023</a:t>
            </a:r>
            <a:endParaRPr lang="fr-FR" dirty="0"/>
          </a:p>
        </p:txBody>
      </p:sp>
      <p:sp>
        <p:nvSpPr>
          <p:cNvPr id="4" name="Footer Placeholder 3"/>
          <p:cNvSpPr>
            <a:spLocks noGrp="1"/>
          </p:cNvSpPr>
          <p:nvPr>
            <p:ph type="ftr" sz="quarter" idx="11"/>
          </p:nvPr>
        </p:nvSpPr>
        <p:spPr/>
        <p:txBody>
          <a:bodyPr/>
          <a:lstStyle/>
          <a:p>
            <a:r>
              <a:rPr lang="fr-FR" dirty="0"/>
              <a:t>Congrès Général de la Société Française de Physique (150 ans)          Malika Meddahi</a:t>
            </a:r>
          </a:p>
        </p:txBody>
      </p:sp>
      <p:sp>
        <p:nvSpPr>
          <p:cNvPr id="7" name="Slide Number Placeholder 6">
            <a:extLst>
              <a:ext uri="{FF2B5EF4-FFF2-40B4-BE49-F238E27FC236}">
                <a16:creationId xmlns:a16="http://schemas.microsoft.com/office/drawing/2014/main" id="{E91ED399-3EED-E042-896C-AC661E6EA6EE}"/>
              </a:ext>
            </a:extLst>
          </p:cNvPr>
          <p:cNvSpPr>
            <a:spLocks noGrp="1"/>
          </p:cNvSpPr>
          <p:nvPr>
            <p:ph type="sldNum" sz="quarter" idx="12"/>
          </p:nvPr>
        </p:nvSpPr>
        <p:spPr/>
        <p:txBody>
          <a:bodyPr/>
          <a:lstStyle/>
          <a:p>
            <a:fld id="{1787A23F-BAF2-40F7-981E-A4E481A32A38}" type="slidenum">
              <a:rPr lang="en-US" smtClean="0"/>
              <a:t>29</a:t>
            </a:fld>
            <a:endParaRPr lang="en-US" dirty="0"/>
          </a:p>
        </p:txBody>
      </p:sp>
    </p:spTree>
    <p:extLst>
      <p:ext uri="{BB962C8B-B14F-4D97-AF65-F5344CB8AC3E}">
        <p14:creationId xmlns:p14="http://schemas.microsoft.com/office/powerpoint/2010/main" val="293701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E436DA-D633-EC2C-B4D6-CFDA5A09B0AC}"/>
              </a:ext>
            </a:extLst>
          </p:cNvPr>
          <p:cNvSpPr>
            <a:spLocks noGrp="1"/>
          </p:cNvSpPr>
          <p:nvPr>
            <p:ph idx="1"/>
          </p:nvPr>
        </p:nvSpPr>
        <p:spPr>
          <a:xfrm>
            <a:off x="83563" y="1124743"/>
            <a:ext cx="6289805" cy="5001737"/>
          </a:xfrm>
          <a:ln>
            <a:solidFill>
              <a:schemeClr val="tx1"/>
            </a:solidFill>
          </a:ln>
        </p:spPr>
        <p:txBody>
          <a:bodyPr/>
          <a:lstStyle/>
          <a:p>
            <a:pPr marL="180000" indent="0">
              <a:buNone/>
            </a:pPr>
            <a:r>
              <a:rPr lang="fr-FR" dirty="0"/>
              <a:t>Caractéristiques souhaitées pour un projet mondial servant la physique des hautes énergies:</a:t>
            </a:r>
          </a:p>
          <a:p>
            <a:pPr marL="540000"/>
            <a:r>
              <a:rPr lang="fr-FR" b="0" dirty="0"/>
              <a:t>Des objectifs clairs avec de grande probabilité d’être atteints</a:t>
            </a:r>
          </a:p>
          <a:p>
            <a:pPr marL="540000"/>
            <a:r>
              <a:rPr lang="fr-FR" b="0" dirty="0"/>
              <a:t>Des progrès dans plusieurs domaines de physique des particules (expériences multiples)</a:t>
            </a:r>
          </a:p>
          <a:p>
            <a:pPr marL="540000"/>
            <a:r>
              <a:rPr lang="fr-FR" b="0" dirty="0"/>
              <a:t>Exploration de l’inconnu grâce à un gain considérable en énergie</a:t>
            </a:r>
          </a:p>
          <a:p>
            <a:pPr marL="540000"/>
            <a:r>
              <a:rPr lang="fr-FR" b="0" dirty="0"/>
              <a:t>Un investissement de construction et opération contrôlé et ‘rentable scientifiquement’, une empreinte carbone basse/raisonnée</a:t>
            </a:r>
          </a:p>
          <a:p>
            <a:endParaRPr lang="fr-FR" dirty="0"/>
          </a:p>
          <a:p>
            <a:endParaRPr lang="fr-FR" dirty="0"/>
          </a:p>
        </p:txBody>
      </p:sp>
      <p:sp>
        <p:nvSpPr>
          <p:cNvPr id="3" name="Title 2">
            <a:extLst>
              <a:ext uri="{FF2B5EF4-FFF2-40B4-BE49-F238E27FC236}">
                <a16:creationId xmlns:a16="http://schemas.microsoft.com/office/drawing/2014/main" id="{B7BEE0BF-853C-B8A1-C83F-DE0C64E459BD}"/>
              </a:ext>
            </a:extLst>
          </p:cNvPr>
          <p:cNvSpPr>
            <a:spLocks noGrp="1"/>
          </p:cNvSpPr>
          <p:nvPr>
            <p:ph type="title"/>
          </p:nvPr>
        </p:nvSpPr>
        <p:spPr/>
        <p:txBody>
          <a:bodyPr/>
          <a:lstStyle/>
          <a:p>
            <a:r>
              <a:rPr lang="fr-FR" dirty="0"/>
              <a:t>Contexte</a:t>
            </a:r>
          </a:p>
        </p:txBody>
      </p:sp>
      <p:sp>
        <p:nvSpPr>
          <p:cNvPr id="4" name="Date Placeholder 3">
            <a:extLst>
              <a:ext uri="{FF2B5EF4-FFF2-40B4-BE49-F238E27FC236}">
                <a16:creationId xmlns:a16="http://schemas.microsoft.com/office/drawing/2014/main" id="{5435F301-F1B0-3444-7809-695F4F6A8D20}"/>
              </a:ext>
            </a:extLst>
          </p:cNvPr>
          <p:cNvSpPr>
            <a:spLocks noGrp="1"/>
          </p:cNvSpPr>
          <p:nvPr>
            <p:ph type="dt" sz="half" idx="10"/>
          </p:nvPr>
        </p:nvSpPr>
        <p:spPr/>
        <p:txBody>
          <a:bodyPr/>
          <a:lstStyle/>
          <a:p>
            <a:r>
              <a:rPr lang="en-US"/>
              <a:t>Paris, 5 juillet 2023</a:t>
            </a:r>
            <a:endParaRPr lang="fr-FR"/>
          </a:p>
        </p:txBody>
      </p:sp>
      <p:sp>
        <p:nvSpPr>
          <p:cNvPr id="5" name="Footer Placeholder 4">
            <a:extLst>
              <a:ext uri="{FF2B5EF4-FFF2-40B4-BE49-F238E27FC236}">
                <a16:creationId xmlns:a16="http://schemas.microsoft.com/office/drawing/2014/main" id="{319D9313-79CC-67CF-1C67-EDDA4DAC50CE}"/>
              </a:ext>
            </a:extLst>
          </p:cNvPr>
          <p:cNvSpPr>
            <a:spLocks noGrp="1"/>
          </p:cNvSpPr>
          <p:nvPr>
            <p:ph type="ftr" sz="quarter" idx="11"/>
          </p:nvPr>
        </p:nvSpPr>
        <p:spPr/>
        <p:txBody>
          <a:bodyPr/>
          <a:lstStyle/>
          <a:p>
            <a:r>
              <a:rPr lang="fr-FR"/>
              <a:t>Congrès Général de la Société Française de Physique (150 ans)          Malika Meddahi</a:t>
            </a:r>
          </a:p>
        </p:txBody>
      </p:sp>
      <p:sp>
        <p:nvSpPr>
          <p:cNvPr id="6" name="Slide Number Placeholder 5">
            <a:extLst>
              <a:ext uri="{FF2B5EF4-FFF2-40B4-BE49-F238E27FC236}">
                <a16:creationId xmlns:a16="http://schemas.microsoft.com/office/drawing/2014/main" id="{C7311EE1-D2E0-04DF-C8C0-250EDEA75E4C}"/>
              </a:ext>
            </a:extLst>
          </p:cNvPr>
          <p:cNvSpPr>
            <a:spLocks noGrp="1"/>
          </p:cNvSpPr>
          <p:nvPr>
            <p:ph type="sldNum" sz="quarter" idx="12"/>
          </p:nvPr>
        </p:nvSpPr>
        <p:spPr/>
        <p:txBody>
          <a:bodyPr/>
          <a:lstStyle/>
          <a:p>
            <a:fld id="{641B8C0A-CE2D-4135-B6D2-9476D2339AB8}" type="slidenum">
              <a:rPr lang="fr-FR" smtClean="0"/>
              <a:t>3</a:t>
            </a:fld>
            <a:endParaRPr lang="fr-FR"/>
          </a:p>
        </p:txBody>
      </p:sp>
      <p:sp>
        <p:nvSpPr>
          <p:cNvPr id="7" name="TextBox 6">
            <a:extLst>
              <a:ext uri="{FF2B5EF4-FFF2-40B4-BE49-F238E27FC236}">
                <a16:creationId xmlns:a16="http://schemas.microsoft.com/office/drawing/2014/main" id="{770BD9C2-4D61-43F0-208C-9261324EB052}"/>
              </a:ext>
            </a:extLst>
          </p:cNvPr>
          <p:cNvSpPr txBox="1"/>
          <p:nvPr/>
        </p:nvSpPr>
        <p:spPr>
          <a:xfrm>
            <a:off x="8411790" y="6029967"/>
            <a:ext cx="3466944" cy="184666"/>
          </a:xfrm>
          <a:prstGeom prst="rect">
            <a:avLst/>
          </a:prstGeom>
          <a:noFill/>
        </p:spPr>
        <p:txBody>
          <a:bodyPr wrap="square" lIns="0" tIns="0" rIns="0" bIns="0" rtlCol="0">
            <a:spAutoFit/>
          </a:bodyPr>
          <a:lstStyle/>
          <a:p>
            <a:pPr algn="l"/>
            <a:r>
              <a:rPr lang="fr-FR" sz="1200" dirty="0"/>
              <a:t>Gavin Salam - semaine FCC – Londres Juin 2023</a:t>
            </a:r>
          </a:p>
        </p:txBody>
      </p:sp>
      <p:pic>
        <p:nvPicPr>
          <p:cNvPr id="8" name="Picture 7">
            <a:extLst>
              <a:ext uri="{FF2B5EF4-FFF2-40B4-BE49-F238E27FC236}">
                <a16:creationId xmlns:a16="http://schemas.microsoft.com/office/drawing/2014/main" id="{8F4B54C8-7099-2E50-136A-4BCEAB23D2FD}"/>
              </a:ext>
            </a:extLst>
          </p:cNvPr>
          <p:cNvPicPr>
            <a:picLocks noChangeAspect="1"/>
          </p:cNvPicPr>
          <p:nvPr/>
        </p:nvPicPr>
        <p:blipFill>
          <a:blip r:embed="rId2"/>
          <a:stretch>
            <a:fillRect/>
          </a:stretch>
        </p:blipFill>
        <p:spPr>
          <a:xfrm>
            <a:off x="6464808" y="1124743"/>
            <a:ext cx="5643629" cy="3288168"/>
          </a:xfrm>
          <a:prstGeom prst="rect">
            <a:avLst/>
          </a:prstGeom>
          <a:ln>
            <a:solidFill>
              <a:schemeClr val="tx1"/>
            </a:solidFill>
          </a:ln>
        </p:spPr>
      </p:pic>
    </p:spTree>
    <p:extLst>
      <p:ext uri="{BB962C8B-B14F-4D97-AF65-F5344CB8AC3E}">
        <p14:creationId xmlns:p14="http://schemas.microsoft.com/office/powerpoint/2010/main" val="8116716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7E653F3-95B6-0FEE-6D17-3DA5FA8C01CB}"/>
              </a:ext>
            </a:extLst>
          </p:cNvPr>
          <p:cNvSpPr>
            <a:spLocks noGrp="1"/>
          </p:cNvSpPr>
          <p:nvPr>
            <p:ph idx="1"/>
          </p:nvPr>
        </p:nvSpPr>
        <p:spPr>
          <a:xfrm>
            <a:off x="185929" y="1167258"/>
            <a:ext cx="12006071" cy="5317149"/>
          </a:xfrm>
        </p:spPr>
        <p:txBody>
          <a:bodyPr/>
          <a:lstStyle/>
          <a:p>
            <a:pPr>
              <a:lnSpc>
                <a:spcPct val="100000"/>
              </a:lnSpc>
              <a:spcBef>
                <a:spcPts val="600"/>
              </a:spcBef>
              <a:spcAft>
                <a:spcPts val="600"/>
              </a:spcAft>
            </a:pPr>
            <a:r>
              <a:rPr lang="fr-FR" sz="2000" dirty="0"/>
              <a:t>Pour maintenir l’excellence du CERN et motiver la communauté (en particulier les jeunes), il est crucial :</a:t>
            </a:r>
          </a:p>
          <a:p>
            <a:pPr marL="495450" lvl="1" indent="-171450">
              <a:spcBef>
                <a:spcPts val="0"/>
              </a:spcBef>
              <a:spcAft>
                <a:spcPts val="600"/>
              </a:spcAft>
              <a:buFont typeface="Arial" panose="020B0604020202020204" pitchFamily="34" charset="0"/>
              <a:buChar char="•"/>
            </a:pPr>
            <a:r>
              <a:rPr lang="fr-FR" dirty="0"/>
              <a:t>D’éviter un laps de temps trop important entre la fin du HL-LHC vers 2041 et le début de la physique dans une nouvelle installation (vers ~2045)</a:t>
            </a:r>
          </a:p>
          <a:p>
            <a:pPr marL="495450" lvl="1" indent="-171450">
              <a:spcBef>
                <a:spcPts val="0"/>
              </a:spcBef>
              <a:spcAft>
                <a:spcPts val="600"/>
              </a:spcAft>
              <a:buFont typeface="Arial" panose="020B0604020202020204" pitchFamily="34" charset="0"/>
              <a:buChar char="•"/>
            </a:pPr>
            <a:r>
              <a:rPr lang="fr-FR" dirty="0"/>
              <a:t>Construire une nouvelle installation parallèlement à l'exploitation du HL-LHC où la nouvelle génération pourra travailler sur l'analyse des données du HL-LHC et sur la R&amp;D liée à la construction de la nouvelle installation.</a:t>
            </a:r>
          </a:p>
          <a:p>
            <a:pPr>
              <a:lnSpc>
                <a:spcPct val="100000"/>
              </a:lnSpc>
              <a:spcBef>
                <a:spcPts val="600"/>
              </a:spcBef>
              <a:spcAft>
                <a:spcPts val="600"/>
              </a:spcAft>
            </a:pPr>
            <a:r>
              <a:rPr lang="fr-FR" sz="2000" dirty="0"/>
              <a:t>Le succès de la physique des accélérateurs se construit ensemble, avec des collaborations et partenaires internationaux, la France ayant une position clé aussi du fait de son statut d’Etat hôte. L'appui de la France </a:t>
            </a:r>
            <a:r>
              <a:rPr lang="fr-FR" sz="2000" b="0" dirty="0"/>
              <a:t>a été absolument crucial tout au long des 70 années d'existence du CERN et continuera de l'être également à l'avenir. </a:t>
            </a:r>
            <a:endParaRPr lang="fr-FR" sz="2000" dirty="0"/>
          </a:p>
          <a:p>
            <a:pPr>
              <a:lnSpc>
                <a:spcPct val="100000"/>
              </a:lnSpc>
              <a:spcBef>
                <a:spcPts val="600"/>
              </a:spcBef>
              <a:spcAft>
                <a:spcPts val="600"/>
              </a:spcAft>
            </a:pPr>
            <a:r>
              <a:rPr lang="fr-FR" sz="2000" dirty="0"/>
              <a:t>Il n'y aura pas de futur projet scientifique d'envergure sans une politique réfléchie de maîtrise de l'énergie, incluant une incitation forte à l'efficacité énergétique et à la récupération d'énergie parmi les objectifs majeurs. Une première étape est en place avec une sélection de programmes spécifiques de consolidation des infrastructures/machines existantes, permettant aussi d'acquérir une expertise dans ce domaine. </a:t>
            </a:r>
          </a:p>
          <a:p>
            <a:endParaRPr lang="fr-FR" sz="1200" dirty="0"/>
          </a:p>
        </p:txBody>
      </p:sp>
      <p:sp>
        <p:nvSpPr>
          <p:cNvPr id="10" name="Title 1"/>
          <p:cNvSpPr>
            <a:spLocks noGrp="1"/>
          </p:cNvSpPr>
          <p:nvPr>
            <p:ph type="title"/>
          </p:nvPr>
        </p:nvSpPr>
        <p:spPr/>
        <p:txBody>
          <a:bodyPr/>
          <a:lstStyle/>
          <a:p>
            <a:r>
              <a:rPr lang="fr-FR" dirty="0"/>
              <a:t>Mots de conclusion (2/2)</a:t>
            </a:r>
          </a:p>
        </p:txBody>
      </p:sp>
      <p:sp>
        <p:nvSpPr>
          <p:cNvPr id="2" name="Date Placeholder 1"/>
          <p:cNvSpPr>
            <a:spLocks noGrp="1"/>
          </p:cNvSpPr>
          <p:nvPr>
            <p:ph type="dt" sz="half" idx="10"/>
          </p:nvPr>
        </p:nvSpPr>
        <p:spPr/>
        <p:txBody>
          <a:bodyPr/>
          <a:lstStyle/>
          <a:p>
            <a:r>
              <a:rPr lang="en-US" dirty="0"/>
              <a:t>Paris, 5 </a:t>
            </a:r>
            <a:r>
              <a:rPr lang="en-US" dirty="0" err="1"/>
              <a:t>juillet</a:t>
            </a:r>
            <a:r>
              <a:rPr lang="en-US" dirty="0"/>
              <a:t> 2023</a:t>
            </a:r>
            <a:endParaRPr lang="fr-FR" dirty="0"/>
          </a:p>
        </p:txBody>
      </p:sp>
      <p:sp>
        <p:nvSpPr>
          <p:cNvPr id="4" name="Footer Placeholder 3"/>
          <p:cNvSpPr>
            <a:spLocks noGrp="1"/>
          </p:cNvSpPr>
          <p:nvPr>
            <p:ph type="ftr" sz="quarter" idx="11"/>
          </p:nvPr>
        </p:nvSpPr>
        <p:spPr/>
        <p:txBody>
          <a:bodyPr/>
          <a:lstStyle/>
          <a:p>
            <a:r>
              <a:rPr lang="fr-FR" dirty="0"/>
              <a:t>Congrès Général de la Société Française de Physique (150 ans)          Malika Meddahi</a:t>
            </a:r>
          </a:p>
        </p:txBody>
      </p:sp>
      <p:sp>
        <p:nvSpPr>
          <p:cNvPr id="7" name="Slide Number Placeholder 6">
            <a:extLst>
              <a:ext uri="{FF2B5EF4-FFF2-40B4-BE49-F238E27FC236}">
                <a16:creationId xmlns:a16="http://schemas.microsoft.com/office/drawing/2014/main" id="{E91ED399-3EED-E042-896C-AC661E6EA6EE}"/>
              </a:ext>
            </a:extLst>
          </p:cNvPr>
          <p:cNvSpPr>
            <a:spLocks noGrp="1"/>
          </p:cNvSpPr>
          <p:nvPr>
            <p:ph type="sldNum" sz="quarter" idx="12"/>
          </p:nvPr>
        </p:nvSpPr>
        <p:spPr/>
        <p:txBody>
          <a:bodyPr/>
          <a:lstStyle/>
          <a:p>
            <a:fld id="{1787A23F-BAF2-40F7-981E-A4E481A32A38}" type="slidenum">
              <a:rPr lang="en-US" smtClean="0"/>
              <a:t>30</a:t>
            </a:fld>
            <a:endParaRPr lang="en-US" dirty="0"/>
          </a:p>
        </p:txBody>
      </p:sp>
    </p:spTree>
    <p:extLst>
      <p:ext uri="{BB962C8B-B14F-4D97-AF65-F5344CB8AC3E}">
        <p14:creationId xmlns:p14="http://schemas.microsoft.com/office/powerpoint/2010/main" val="32429096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49302-D2F3-6262-D2F5-4F40A069BDF9}"/>
              </a:ext>
            </a:extLst>
          </p:cNvPr>
          <p:cNvSpPr>
            <a:spLocks noGrp="1"/>
          </p:cNvSpPr>
          <p:nvPr>
            <p:ph type="title"/>
          </p:nvPr>
        </p:nvSpPr>
        <p:spPr>
          <a:xfrm>
            <a:off x="412775" y="2896129"/>
            <a:ext cx="11376025" cy="1065742"/>
          </a:xfrm>
        </p:spPr>
        <p:txBody>
          <a:bodyPr/>
          <a:lstStyle/>
          <a:p>
            <a:pPr algn="ctr"/>
            <a:r>
              <a:rPr lang="fr-FR" dirty="0"/>
              <a:t>MERCI</a:t>
            </a:r>
          </a:p>
        </p:txBody>
      </p:sp>
      <p:sp>
        <p:nvSpPr>
          <p:cNvPr id="4" name="Date Placeholder 3"/>
          <p:cNvSpPr>
            <a:spLocks noGrp="1"/>
          </p:cNvSpPr>
          <p:nvPr>
            <p:ph type="dt" sz="half" idx="10"/>
          </p:nvPr>
        </p:nvSpPr>
        <p:spPr/>
        <p:txBody>
          <a:bodyPr/>
          <a:lstStyle/>
          <a:p>
            <a:r>
              <a:rPr lang="en-US"/>
              <a:t>Paris, 5 juillet 2023</a:t>
            </a:r>
            <a:endParaRPr lang="fr-FR"/>
          </a:p>
        </p:txBody>
      </p:sp>
      <p:sp>
        <p:nvSpPr>
          <p:cNvPr id="5" name="Footer Placeholder 4"/>
          <p:cNvSpPr>
            <a:spLocks noGrp="1"/>
          </p:cNvSpPr>
          <p:nvPr>
            <p:ph type="ftr" sz="quarter" idx="11"/>
          </p:nvPr>
        </p:nvSpPr>
        <p:spPr/>
        <p:txBody>
          <a:bodyPr/>
          <a:lstStyle/>
          <a:p>
            <a:r>
              <a:rPr lang="fr-FR"/>
              <a:t>Congrès Général de la Société Française de Physique (150 ans)          Malika Meddahi</a:t>
            </a:r>
          </a:p>
        </p:txBody>
      </p:sp>
      <p:sp>
        <p:nvSpPr>
          <p:cNvPr id="6" name="Slide Number Placeholder 5"/>
          <p:cNvSpPr>
            <a:spLocks noGrp="1"/>
          </p:cNvSpPr>
          <p:nvPr>
            <p:ph type="sldNum" sz="quarter" idx="12"/>
          </p:nvPr>
        </p:nvSpPr>
        <p:spPr/>
        <p:txBody>
          <a:bodyPr/>
          <a:lstStyle/>
          <a:p>
            <a:fld id="{641B8C0A-CE2D-4135-B6D2-9476D2339AB8}" type="slidenum">
              <a:rPr lang="fr-FR" smtClean="0"/>
              <a:t>31</a:t>
            </a:fld>
            <a:endParaRPr lang="fr-FR"/>
          </a:p>
        </p:txBody>
      </p:sp>
    </p:spTree>
    <p:extLst>
      <p:ext uri="{BB962C8B-B14F-4D97-AF65-F5344CB8AC3E}">
        <p14:creationId xmlns:p14="http://schemas.microsoft.com/office/powerpoint/2010/main" val="21024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FR" dirty="0"/>
              <a:t>Contexte</a:t>
            </a:r>
          </a:p>
        </p:txBody>
      </p:sp>
      <p:sp>
        <p:nvSpPr>
          <p:cNvPr id="2" name="Date Placeholder 1"/>
          <p:cNvSpPr>
            <a:spLocks noGrp="1"/>
          </p:cNvSpPr>
          <p:nvPr>
            <p:ph type="dt" sz="half" idx="10"/>
          </p:nvPr>
        </p:nvSpPr>
        <p:spPr/>
        <p:txBody>
          <a:bodyPr/>
          <a:lstStyle/>
          <a:p>
            <a:r>
              <a:rPr lang="en-US"/>
              <a:t>Paris, 5 juillet 2023</a:t>
            </a:r>
            <a:endParaRPr lang="fr-FR" dirty="0"/>
          </a:p>
        </p:txBody>
      </p:sp>
      <p:sp>
        <p:nvSpPr>
          <p:cNvPr id="3" name="Footer Placeholder 2"/>
          <p:cNvSpPr>
            <a:spLocks noGrp="1"/>
          </p:cNvSpPr>
          <p:nvPr>
            <p:ph type="ftr" sz="quarter" idx="11"/>
          </p:nvPr>
        </p:nvSpPr>
        <p:spPr/>
        <p:txBody>
          <a:bodyPr/>
          <a:lstStyle/>
          <a:p>
            <a:r>
              <a:rPr lang="fr-FR"/>
              <a:t>Congrès Général de la Société Française de Physique (150 ans)          Malika Meddahi</a:t>
            </a:r>
            <a:endParaRPr lang="fr-FR" dirty="0"/>
          </a:p>
        </p:txBody>
      </p:sp>
      <p:sp>
        <p:nvSpPr>
          <p:cNvPr id="5" name="Slide Number Placeholder 4"/>
          <p:cNvSpPr>
            <a:spLocks noGrp="1"/>
          </p:cNvSpPr>
          <p:nvPr>
            <p:ph type="sldNum" sz="quarter" idx="12"/>
          </p:nvPr>
        </p:nvSpPr>
        <p:spPr/>
        <p:txBody>
          <a:bodyPr/>
          <a:lstStyle/>
          <a:p>
            <a:fld id="{641B8C0A-CE2D-4135-B6D2-9476D2339AB8}" type="slidenum">
              <a:rPr lang="fr-FR" smtClean="0"/>
              <a:t>4</a:t>
            </a:fld>
            <a:endParaRPr lang="fr-FR" dirty="0"/>
          </a:p>
        </p:txBody>
      </p:sp>
      <p:sp>
        <p:nvSpPr>
          <p:cNvPr id="7" name="Rounded Rectangle 6"/>
          <p:cNvSpPr/>
          <p:nvPr/>
        </p:nvSpPr>
        <p:spPr>
          <a:xfrm>
            <a:off x="133849" y="1049409"/>
            <a:ext cx="2138571" cy="24762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t>3 piliers CERN basés sur la mise à jour 2020 de la Stratégie Européenne pour la Physique des Particules</a:t>
            </a:r>
          </a:p>
        </p:txBody>
      </p:sp>
      <p:sp>
        <p:nvSpPr>
          <p:cNvPr id="8" name="Rectangle 7"/>
          <p:cNvSpPr/>
          <p:nvPr/>
        </p:nvSpPr>
        <p:spPr>
          <a:xfrm>
            <a:off x="2425191" y="1020864"/>
            <a:ext cx="2138571" cy="112185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a:pPr>
            <a:r>
              <a:rPr lang="fr-FR" sz="1600" dirty="0">
                <a:solidFill>
                  <a:schemeClr val="bg1"/>
                </a:solidFill>
              </a:rPr>
              <a:t>Exploitation LHC et HL-LHC</a:t>
            </a:r>
          </a:p>
        </p:txBody>
      </p:sp>
      <p:sp>
        <p:nvSpPr>
          <p:cNvPr id="9" name="Rectangle 8"/>
          <p:cNvSpPr/>
          <p:nvPr/>
        </p:nvSpPr>
        <p:spPr>
          <a:xfrm>
            <a:off x="2425191" y="2237674"/>
            <a:ext cx="2138571" cy="1971139"/>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startAt="2"/>
            </a:pPr>
            <a:r>
              <a:rPr lang="fr" sz="1600" b="0" i="0" u="none" baseline="0" dirty="0">
                <a:solidFill>
                  <a:schemeClr val="bg1"/>
                </a:solidFill>
                <a:latin typeface="Arial" panose="020B0604020202020204" pitchFamily="34" charset="0"/>
                <a:ea typeface="Arial" panose="020B0604020202020204" pitchFamily="34" charset="0"/>
                <a:cs typeface="Arial" panose="020B0604020202020204" pitchFamily="34" charset="0"/>
              </a:rPr>
              <a:t>Programme de « diversité scientifique », complémentaire aux expériences LHC</a:t>
            </a:r>
            <a:endParaRPr lang="fr-FR" sz="1600" dirty="0">
              <a:solidFill>
                <a:schemeClr val="bg1"/>
              </a:solidFill>
            </a:endParaRPr>
          </a:p>
        </p:txBody>
      </p:sp>
      <p:sp>
        <p:nvSpPr>
          <p:cNvPr id="10" name="Rectangle 9"/>
          <p:cNvSpPr/>
          <p:nvPr/>
        </p:nvSpPr>
        <p:spPr>
          <a:xfrm>
            <a:off x="2425192" y="4290513"/>
            <a:ext cx="2138570" cy="1971139"/>
          </a:xfrm>
          <a:prstGeom prst="rect">
            <a:avLst/>
          </a:prstGeom>
          <a:solidFill>
            <a:schemeClr val="accent2">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startAt="3"/>
            </a:pPr>
            <a:r>
              <a:rPr lang="fr-FR" altLang="en-US" sz="1600" dirty="0"/>
              <a:t>Préparation de l’avenir du CERN</a:t>
            </a:r>
            <a:endParaRPr lang="fr-FR" sz="1600" dirty="0">
              <a:solidFill>
                <a:schemeClr val="bg1"/>
              </a:solidFill>
            </a:endParaRPr>
          </a:p>
        </p:txBody>
      </p:sp>
      <p:sp>
        <p:nvSpPr>
          <p:cNvPr id="11" name="Rounded Rectangle 10"/>
          <p:cNvSpPr/>
          <p:nvPr/>
        </p:nvSpPr>
        <p:spPr>
          <a:xfrm>
            <a:off x="133849" y="3785437"/>
            <a:ext cx="2138571" cy="2476215"/>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t>Nouvelles contributions attendues fin 2025 pour une mise à jour de la stratégie Européenne vers 2026-2027</a:t>
            </a:r>
          </a:p>
        </p:txBody>
      </p:sp>
      <p:sp>
        <p:nvSpPr>
          <p:cNvPr id="12" name="Rectangle 11"/>
          <p:cNvSpPr/>
          <p:nvPr/>
        </p:nvSpPr>
        <p:spPr>
          <a:xfrm>
            <a:off x="4689482" y="1020864"/>
            <a:ext cx="7365957" cy="112185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fr" sz="1600" b="0" i="0" u="none" baseline="0" dirty="0">
                <a:solidFill>
                  <a:schemeClr val="bg1"/>
                </a:solidFill>
                <a:latin typeface="Arial" panose="020B0604020202020204" pitchFamily="34" charset="0"/>
                <a:ea typeface="Arial" panose="020B0604020202020204" pitchFamily="34" charset="0"/>
                <a:cs typeface="Arial" panose="020B0604020202020204" pitchFamily="34" charset="0"/>
              </a:rPr>
              <a:t>Troisième période d'exploitation (Run 3) : énergie portée à √s =13,6 TeV </a:t>
            </a:r>
            <a:endParaRPr lang="fr-FR" altLang="en-US" sz="1600" dirty="0">
              <a:solidFill>
                <a:schemeClr val="bg1"/>
              </a:solidFill>
            </a:endParaRPr>
          </a:p>
          <a:p>
            <a:pPr marL="285750" indent="-285750">
              <a:buFont typeface="Arial" panose="020B0604020202020204" pitchFamily="34" charset="0"/>
              <a:buChar char="•"/>
            </a:pPr>
            <a:r>
              <a:rPr lang="fr" sz="1600" b="0" i="0" u="none" baseline="0" dirty="0">
                <a:solidFill>
                  <a:schemeClr val="bg1"/>
                </a:solidFill>
                <a:latin typeface="Arial" panose="020B0604020202020204" pitchFamily="34" charset="0"/>
                <a:ea typeface="Arial" panose="020B0604020202020204" pitchFamily="34" charset="0"/>
                <a:cs typeface="Arial" panose="020B0604020202020204" pitchFamily="34" charset="0"/>
              </a:rPr>
              <a:t>LHC à haute luminosité (HL-LHC) (construction en cours) </a:t>
            </a:r>
            <a:r>
              <a:rPr lang="fr" sz="1600" b="0" i="0" u="none" baseline="0" dirty="0">
                <a:solidFill>
                  <a:schemeClr val="bg1"/>
                </a:solidFill>
                <a:latin typeface="Arial" panose="020B0604020202020204" pitchFamily="34" charset="0"/>
                <a:ea typeface="Arial" panose="020B0604020202020204" pitchFamily="34" charset="0"/>
                <a:cs typeface="Arial" panose="020B0604020202020204" pitchFamily="34" charset="0"/>
                <a:sym typeface="Wingdings" pitchFamily="2" charset="2"/>
              </a:rPr>
              <a:t> démarrage en 2029, fin en 2041</a:t>
            </a:r>
            <a:endParaRPr lang="fr-FR" sz="1600" dirty="0">
              <a:solidFill>
                <a:schemeClr val="bg1"/>
              </a:solidFill>
            </a:endParaRPr>
          </a:p>
        </p:txBody>
      </p:sp>
      <p:sp>
        <p:nvSpPr>
          <p:cNvPr id="13" name="Rectangle 12"/>
          <p:cNvSpPr/>
          <p:nvPr/>
        </p:nvSpPr>
        <p:spPr>
          <a:xfrm>
            <a:off x="4664853" y="2237674"/>
            <a:ext cx="7395342" cy="1971139"/>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l" defTabSz="457189" rtl="0" eaLnBrk="0" fontAlgn="base" hangingPunct="0">
              <a:spcBef>
                <a:spcPct val="0"/>
              </a:spcBef>
              <a:spcAft>
                <a:spcPct val="0"/>
              </a:spcAft>
              <a:buFont typeface="Arial" panose="020B0604020202020204" pitchFamily="34" charset="0"/>
              <a:buChar char="•"/>
            </a:pPr>
            <a:r>
              <a:rPr lang="fr" sz="1600" dirty="0">
                <a:solidFill>
                  <a:schemeClr val="bg1"/>
                </a:solidFill>
                <a:latin typeface="Arial" panose="020B0604020202020204" pitchFamily="34" charset="0"/>
                <a:ea typeface="Arial" panose="020B0604020202020204" pitchFamily="34" charset="0"/>
                <a:cs typeface="Arial" panose="020B0604020202020204" pitchFamily="34" charset="0"/>
              </a:rPr>
              <a:t>E</a:t>
            </a:r>
            <a:r>
              <a:rPr lang="fr" sz="1600" b="0" i="0" u="none" baseline="0" dirty="0">
                <a:solidFill>
                  <a:schemeClr val="bg1"/>
                </a:solidFill>
                <a:latin typeface="Arial" panose="020B0604020202020204" pitchFamily="34" charset="0"/>
                <a:ea typeface="Arial" panose="020B0604020202020204" pitchFamily="34" charset="0"/>
                <a:cs typeface="Arial" panose="020B0604020202020204" pitchFamily="34" charset="0"/>
              </a:rPr>
              <a:t>xpériences et installations actuelles + mises à niveau du Booster, du PS et du SPS (récemment AD/ELENA et zone Est)</a:t>
            </a:r>
          </a:p>
          <a:p>
            <a:pPr marL="285750" indent="-285750" defTabSz="457189" eaLnBrk="0" fontAlgn="base" hangingPunct="0">
              <a:spcBef>
                <a:spcPct val="0"/>
              </a:spcBef>
              <a:spcAft>
                <a:spcPct val="0"/>
              </a:spcAft>
              <a:buFont typeface="Arial" panose="020B0604020202020204" pitchFamily="34" charset="0"/>
              <a:buChar char="•"/>
            </a:pPr>
            <a:r>
              <a:rPr lang="fr" sz="1600" dirty="0">
                <a:solidFill>
                  <a:schemeClr val="bg1"/>
                </a:solidFill>
                <a:latin typeface="Arial" panose="020B0604020202020204" pitchFamily="34" charset="0"/>
                <a:ea typeface="Arial" panose="020B0604020202020204" pitchFamily="34" charset="0"/>
                <a:cs typeface="Arial" panose="020B0604020202020204" pitchFamily="34" charset="0"/>
              </a:rPr>
              <a:t>P</a:t>
            </a:r>
            <a:r>
              <a:rPr lang="fr" sz="1600" b="0" i="0" u="none" baseline="0" dirty="0">
                <a:solidFill>
                  <a:schemeClr val="bg1"/>
                </a:solidFill>
                <a:latin typeface="Arial" panose="020B0604020202020204" pitchFamily="34" charset="0"/>
                <a:ea typeface="Arial" panose="020B0604020202020204" pitchFamily="34" charset="0"/>
                <a:cs typeface="Arial" panose="020B0604020202020204" pitchFamily="34" charset="0"/>
              </a:rPr>
              <a:t>articipation à des projets neutrino basés sur des accélérateurs hors Europe (</a:t>
            </a:r>
            <a:r>
              <a:rPr lang="fr" sz="1600" dirty="0">
                <a:solidFill>
                  <a:schemeClr val="bg1"/>
                </a:solidFill>
                <a:latin typeface="Arial" panose="020B0604020202020204" pitchFamily="34" charset="0"/>
                <a:ea typeface="Arial" panose="020B0604020202020204" pitchFamily="34" charset="0"/>
                <a:cs typeface="Arial" panose="020B0604020202020204" pitchFamily="34" charset="0"/>
              </a:rPr>
              <a:t>actuellement principalement </a:t>
            </a:r>
            <a:r>
              <a:rPr lang="fr" sz="1600" b="0" i="0" u="none" baseline="0" dirty="0">
                <a:solidFill>
                  <a:schemeClr val="bg1"/>
                </a:solidFill>
                <a:latin typeface="Arial" panose="020B0604020202020204" pitchFamily="34" charset="0"/>
                <a:ea typeface="Arial" panose="020B0604020202020204" pitchFamily="34" charset="0"/>
                <a:cs typeface="Arial" panose="020B0604020202020204" pitchFamily="34" charset="0"/>
              </a:rPr>
              <a:t>LBNF/DUNE) via la plateforme neutrino</a:t>
            </a:r>
          </a:p>
          <a:p>
            <a:pPr marL="285750" indent="-285750" algn="l" defTabSz="457189" rtl="0" eaLnBrk="0" fontAlgn="base" hangingPunct="0">
              <a:spcBef>
                <a:spcPct val="0"/>
              </a:spcBef>
              <a:spcAft>
                <a:spcPct val="0"/>
              </a:spcAft>
              <a:buFont typeface="Arial" panose="020B0604020202020204" pitchFamily="34" charset="0"/>
              <a:buChar char="•"/>
            </a:pPr>
            <a:r>
              <a:rPr lang="fr" sz="1600" dirty="0">
                <a:solidFill>
                  <a:schemeClr val="bg1"/>
                </a:solidFill>
                <a:latin typeface="Arial" panose="020B0604020202020204" pitchFamily="34" charset="0"/>
                <a:ea typeface="Arial" panose="020B0604020202020204" pitchFamily="34" charset="0"/>
                <a:cs typeface="Arial" panose="020B0604020202020204" pitchFamily="34" charset="0"/>
              </a:rPr>
              <a:t>F</a:t>
            </a:r>
            <a:r>
              <a:rPr lang="fr" sz="1600" b="0" i="0" u="none" baseline="0" dirty="0">
                <a:solidFill>
                  <a:schemeClr val="bg1"/>
                </a:solidFill>
                <a:latin typeface="Arial" panose="020B0604020202020204" pitchFamily="34" charset="0"/>
                <a:ea typeface="Arial" panose="020B0604020202020204" pitchFamily="34" charset="0"/>
                <a:cs typeface="Arial" panose="020B0604020202020204" pitchFamily="34" charset="0"/>
              </a:rPr>
              <a:t>utures opportunités en cours de discussion au sein du groupe d’étude « Physics beyond collider</a:t>
            </a:r>
            <a:r>
              <a:rPr lang="fr" sz="1600" dirty="0">
                <a:solidFill>
                  <a:schemeClr val="bg1"/>
                </a:solidFill>
                <a:latin typeface="Arial" panose="020B0604020202020204" pitchFamily="34" charset="0"/>
                <a:ea typeface="Arial" panose="020B0604020202020204" pitchFamily="34" charset="0"/>
                <a:cs typeface="Arial" panose="020B0604020202020204" pitchFamily="34" charset="0"/>
              </a:rPr>
              <a:t>s</a:t>
            </a:r>
            <a:r>
              <a:rPr lang="fr" sz="1600" b="0" i="0" u="none" baseline="0" dirty="0">
                <a:solidFill>
                  <a:schemeClr val="bg1"/>
                </a:solidFill>
                <a:latin typeface="Arial" panose="020B0604020202020204" pitchFamily="34" charset="0"/>
                <a:ea typeface="Arial" panose="020B0604020202020204" pitchFamily="34" charset="0"/>
                <a:cs typeface="Arial" panose="020B0604020202020204" pitchFamily="34" charset="0"/>
              </a:rPr>
              <a:t> » (p. ex. augmentation de l'intensité du faisceau de la zone Nord pour des expériences sur les kaons et/ou </a:t>
            </a:r>
            <a:r>
              <a:rPr lang="fr" sz="1600" dirty="0">
                <a:solidFill>
                  <a:schemeClr val="bg1"/>
                </a:solidFill>
                <a:latin typeface="Arial" panose="020B0604020202020204" pitchFamily="34" charset="0"/>
                <a:ea typeface="Arial" panose="020B0604020202020204" pitchFamily="34" charset="0"/>
                <a:cs typeface="Arial" panose="020B0604020202020204" pitchFamily="34" charset="0"/>
              </a:rPr>
              <a:t>de « beam dump »</a:t>
            </a:r>
            <a:r>
              <a:rPr lang="fr" sz="1600" b="0" i="0" u="none" baseline="0" dirty="0">
                <a:solidFill>
                  <a:schemeClr val="bg1"/>
                </a:solidFill>
                <a:latin typeface="Arial" panose="020B0604020202020204" pitchFamily="34" charset="0"/>
                <a:ea typeface="Arial" panose="020B0604020202020204" pitchFamily="34" charset="0"/>
                <a:cs typeface="Arial" panose="020B0604020202020204" pitchFamily="34" charset="0"/>
              </a:rPr>
              <a:t>)</a:t>
            </a:r>
          </a:p>
        </p:txBody>
      </p:sp>
      <p:sp>
        <p:nvSpPr>
          <p:cNvPr id="14" name="Rectangle 13"/>
          <p:cNvSpPr/>
          <p:nvPr/>
        </p:nvSpPr>
        <p:spPr>
          <a:xfrm>
            <a:off x="4689483" y="4290513"/>
            <a:ext cx="7365956" cy="1971139"/>
          </a:xfrm>
          <a:prstGeom prst="rect">
            <a:avLst/>
          </a:prstGeom>
          <a:solidFill>
            <a:schemeClr val="accent2">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l" defTabSz="457189" rtl="0" eaLnBrk="0" fontAlgn="base" hangingPunct="0">
              <a:spcBef>
                <a:spcPct val="0"/>
              </a:spcBef>
              <a:spcAft>
                <a:spcPct val="0"/>
              </a:spcAft>
              <a:buFont typeface="Arial" panose="020B0604020202020204" pitchFamily="34" charset="0"/>
              <a:buChar char="•"/>
            </a:pPr>
            <a:r>
              <a:rPr lang="fr" sz="1600" dirty="0">
                <a:solidFill>
                  <a:schemeClr val="bg1"/>
                </a:solidFill>
                <a:latin typeface="Arial" panose="020B0604020202020204" pitchFamily="34" charset="0"/>
                <a:ea typeface="Arial" panose="020B0604020202020204" pitchFamily="34" charset="0"/>
                <a:cs typeface="Arial" panose="020B0604020202020204" pitchFamily="34" charset="0"/>
              </a:rPr>
              <a:t>P</a:t>
            </a:r>
            <a:r>
              <a:rPr lang="fr" sz="1600" b="0" i="0" u="none" baseline="0" dirty="0">
                <a:solidFill>
                  <a:schemeClr val="bg1"/>
                </a:solidFill>
                <a:latin typeface="Arial" panose="020B0604020202020204" pitchFamily="34" charset="0"/>
                <a:ea typeface="Arial" panose="020B0604020202020204" pitchFamily="34" charset="0"/>
                <a:cs typeface="Arial" panose="020B0604020202020204" pitchFamily="34" charset="0"/>
              </a:rPr>
              <a:t>rogrammes intenses de R&amp;D sur les accélérateurs, les détecteurs et l'informatique</a:t>
            </a:r>
            <a:endParaRPr lang="fr" sz="1600" dirty="0">
              <a:solidFill>
                <a:schemeClr val="bg1"/>
              </a:solidFill>
              <a:latin typeface="Arial" panose="020B0604020202020204" pitchFamily="34" charset="0"/>
            </a:endParaRPr>
          </a:p>
          <a:p>
            <a:pPr marL="285750" indent="-285750" algn="l" defTabSz="457189" rtl="0" eaLnBrk="0" fontAlgn="base" hangingPunct="0">
              <a:spcBef>
                <a:spcPct val="0"/>
              </a:spcBef>
              <a:spcAft>
                <a:spcPct val="0"/>
              </a:spcAft>
              <a:buFont typeface="Arial" panose="020B0604020202020204" pitchFamily="34" charset="0"/>
              <a:buChar char="•"/>
            </a:pPr>
            <a:r>
              <a:rPr lang="fr" sz="1600" dirty="0">
                <a:solidFill>
                  <a:schemeClr val="bg1"/>
                </a:solidFill>
                <a:latin typeface="Arial" panose="020B0604020202020204" pitchFamily="34" charset="0"/>
                <a:ea typeface="Arial" panose="020B0604020202020204" pitchFamily="34" charset="0"/>
                <a:cs typeface="Arial" panose="020B0604020202020204" pitchFamily="34" charset="0"/>
              </a:rPr>
              <a:t>E</a:t>
            </a:r>
            <a:r>
              <a:rPr lang="fr" sz="1600" b="0" i="0" u="none" baseline="0" dirty="0">
                <a:solidFill>
                  <a:schemeClr val="bg1"/>
                </a:solidFill>
                <a:latin typeface="Arial" panose="020B0604020202020204" pitchFamily="34" charset="0"/>
                <a:ea typeface="Arial" panose="020B0604020202020204" pitchFamily="34" charset="0"/>
                <a:cs typeface="Arial" panose="020B0604020202020204" pitchFamily="34" charset="0"/>
              </a:rPr>
              <a:t>tude de faisabilité du Futur Collisionneur </a:t>
            </a:r>
            <a:r>
              <a:rPr lang="fr" sz="1600" dirty="0">
                <a:solidFill>
                  <a:schemeClr val="bg1"/>
                </a:solidFill>
                <a:latin typeface="Arial" panose="020B0604020202020204" pitchFamily="34" charset="0"/>
                <a:ea typeface="Arial" panose="020B0604020202020204" pitchFamily="34" charset="0"/>
                <a:cs typeface="Arial" panose="020B0604020202020204" pitchFamily="34" charset="0"/>
              </a:rPr>
              <a:t>C</a:t>
            </a:r>
            <a:r>
              <a:rPr lang="fr" sz="1600" b="0" i="0" u="none" baseline="0" dirty="0">
                <a:solidFill>
                  <a:schemeClr val="bg1"/>
                </a:solidFill>
                <a:latin typeface="Arial" panose="020B0604020202020204" pitchFamily="34" charset="0"/>
                <a:ea typeface="Arial" panose="020B0604020202020204" pitchFamily="34" charset="0"/>
                <a:cs typeface="Arial" panose="020B0604020202020204" pitchFamily="34" charset="0"/>
              </a:rPr>
              <a:t>irculaire (FCC) </a:t>
            </a:r>
            <a:r>
              <a:rPr lang="fr" sz="1600" b="0" i="0" u="none" baseline="0" dirty="0">
                <a:solidFill>
                  <a:schemeClr val="bg1"/>
                </a:solidFill>
                <a:latin typeface="Arial" panose="020B0604020202020204" pitchFamily="34" charset="0"/>
                <a:ea typeface="Arial" panose="020B0604020202020204" pitchFamily="34" charset="0"/>
                <a:cs typeface="Arial" panose="020B0604020202020204" pitchFamily="34" charset="0"/>
                <a:sym typeface="Wingdings" pitchFamily="2" charset="2"/>
              </a:rPr>
              <a:t> rapport final fin 2025</a:t>
            </a:r>
          </a:p>
          <a:p>
            <a:pPr marL="285750" indent="-285750" algn="l" defTabSz="457189" rtl="0" eaLnBrk="0" fontAlgn="base" hangingPunct="0">
              <a:spcBef>
                <a:spcPct val="0"/>
              </a:spcBef>
              <a:spcAft>
                <a:spcPct val="0"/>
              </a:spcAft>
              <a:buFont typeface="Arial" panose="020B0604020202020204" pitchFamily="34" charset="0"/>
              <a:buChar char="•"/>
            </a:pPr>
            <a:r>
              <a:rPr lang="fr" sz="1600" b="0" i="0" u="none" baseline="0" dirty="0">
                <a:solidFill>
                  <a:schemeClr val="bg1"/>
                </a:solidFill>
                <a:latin typeface="Arial" panose="020B0604020202020204" pitchFamily="34" charset="0"/>
                <a:ea typeface="Arial" panose="020B0604020202020204" pitchFamily="34" charset="0"/>
                <a:cs typeface="Arial" panose="020B0604020202020204" pitchFamily="34" charset="0"/>
              </a:rPr>
              <a:t>R&amp;D et études de conception sur </a:t>
            </a:r>
            <a:r>
              <a:rPr lang="fr" sz="1600" b="0" i="0" baseline="0" dirty="0">
                <a:solidFill>
                  <a:schemeClr val="bg1"/>
                </a:solidFill>
                <a:latin typeface="Arial" panose="020B0604020202020204" pitchFamily="34" charset="0"/>
                <a:ea typeface="Arial" panose="020B0604020202020204" pitchFamily="34" charset="0"/>
                <a:cs typeface="Arial" panose="020B0604020202020204" pitchFamily="34" charset="0"/>
              </a:rPr>
              <a:t>d'autres options</a:t>
            </a:r>
            <a:r>
              <a:rPr lang="fr" sz="1600" b="0" i="0" u="none" baseline="0" dirty="0">
                <a:solidFill>
                  <a:schemeClr val="bg1"/>
                </a:solidFill>
                <a:latin typeface="Arial" panose="020B0604020202020204" pitchFamily="34" charset="0"/>
                <a:ea typeface="Arial" panose="020B0604020202020204" pitchFamily="34" charset="0"/>
                <a:cs typeface="Arial" panose="020B0604020202020204" pitchFamily="34" charset="0"/>
              </a:rPr>
              <a:t> : CLIC, collisionneurs de muons </a:t>
            </a:r>
            <a:r>
              <a:rPr lang="fr" sz="1600" b="0" i="0" u="none" baseline="0" dirty="0">
                <a:solidFill>
                  <a:schemeClr val="bg1"/>
                </a:solidFill>
                <a:latin typeface="Arial" panose="020B0604020202020204" pitchFamily="34" charset="0"/>
                <a:ea typeface="Arial" panose="020B0604020202020204" pitchFamily="34" charset="0"/>
                <a:cs typeface="Arial" panose="020B0604020202020204" pitchFamily="34" charset="0"/>
                <a:sym typeface="Wingdings" pitchFamily="2" charset="2"/>
              </a:rPr>
              <a:t> rapports fin 2025</a:t>
            </a:r>
            <a:endParaRPr lang="fr-FR" altLang="en-US" sz="1600" dirty="0">
              <a:solidFill>
                <a:schemeClr val="bg1"/>
              </a:solidFill>
            </a:endParaRPr>
          </a:p>
        </p:txBody>
      </p:sp>
    </p:spTree>
    <p:extLst>
      <p:ext uri="{BB962C8B-B14F-4D97-AF65-F5344CB8AC3E}">
        <p14:creationId xmlns:p14="http://schemas.microsoft.com/office/powerpoint/2010/main" val="368221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Diagram&#10;&#10;Description automatically generated">
            <a:extLst>
              <a:ext uri="{FF2B5EF4-FFF2-40B4-BE49-F238E27FC236}">
                <a16:creationId xmlns:a16="http://schemas.microsoft.com/office/drawing/2014/main" id="{88C96A52-4692-7FC6-808E-313BD850E9D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8561" y="380163"/>
            <a:ext cx="5269040" cy="3121982"/>
          </a:xfrm>
          <a:prstGeom prst="rect">
            <a:avLst/>
          </a:prstGeom>
        </p:spPr>
      </p:pic>
      <p:sp>
        <p:nvSpPr>
          <p:cNvPr id="2" name="Date Placeholder 1">
            <a:extLst>
              <a:ext uri="{FF2B5EF4-FFF2-40B4-BE49-F238E27FC236}">
                <a16:creationId xmlns:a16="http://schemas.microsoft.com/office/drawing/2014/main" id="{321172C4-1368-AC53-835B-1066C353631E}"/>
              </a:ext>
            </a:extLst>
          </p:cNvPr>
          <p:cNvSpPr>
            <a:spLocks noGrp="1"/>
          </p:cNvSpPr>
          <p:nvPr>
            <p:ph type="dt" sz="half" idx="10"/>
          </p:nvPr>
        </p:nvSpPr>
        <p:spPr/>
        <p:txBody>
          <a:bodyPr/>
          <a:lstStyle/>
          <a:p>
            <a:r>
              <a:rPr lang="en-US"/>
              <a:t>Paris, 5 juillet 2023</a:t>
            </a:r>
            <a:endParaRPr lang="fr-FR"/>
          </a:p>
        </p:txBody>
      </p:sp>
      <p:sp>
        <p:nvSpPr>
          <p:cNvPr id="11" name="Footer Placeholder 10">
            <a:extLst>
              <a:ext uri="{FF2B5EF4-FFF2-40B4-BE49-F238E27FC236}">
                <a16:creationId xmlns:a16="http://schemas.microsoft.com/office/drawing/2014/main" id="{B6408FD9-D840-2784-B1C2-F9C8FFF4BB85}"/>
              </a:ext>
            </a:extLst>
          </p:cNvPr>
          <p:cNvSpPr>
            <a:spLocks noGrp="1"/>
          </p:cNvSpPr>
          <p:nvPr>
            <p:ph type="ftr" sz="quarter" idx="11"/>
          </p:nvPr>
        </p:nvSpPr>
        <p:spPr/>
        <p:txBody>
          <a:bodyPr/>
          <a:lstStyle/>
          <a:p>
            <a:r>
              <a:rPr lang="fr-FR"/>
              <a:t>Congrès Général de la Société Française de Physique (150 ans)          Malika Meddahi</a:t>
            </a:r>
          </a:p>
        </p:txBody>
      </p:sp>
      <p:sp>
        <p:nvSpPr>
          <p:cNvPr id="3" name="Slide Number Placeholder 2">
            <a:extLst>
              <a:ext uri="{FF2B5EF4-FFF2-40B4-BE49-F238E27FC236}">
                <a16:creationId xmlns:a16="http://schemas.microsoft.com/office/drawing/2014/main" id="{54BF68F9-04CE-A346-B9ED-DAFB6184A257}"/>
              </a:ext>
            </a:extLst>
          </p:cNvPr>
          <p:cNvSpPr>
            <a:spLocks noGrp="1"/>
          </p:cNvSpPr>
          <p:nvPr>
            <p:ph type="sldNum" sz="quarter" idx="12"/>
          </p:nvPr>
        </p:nvSpPr>
        <p:spPr/>
        <p:txBody>
          <a:bodyPr/>
          <a:lstStyle/>
          <a:p>
            <a:fld id="{1787A23F-BAF2-40F7-981E-A4E481A32A38}" type="slidenum">
              <a:rPr lang="en-US" smtClean="0"/>
              <a:t>5</a:t>
            </a:fld>
            <a:endParaRPr lang="en-US"/>
          </a:p>
        </p:txBody>
      </p:sp>
      <p:grpSp>
        <p:nvGrpSpPr>
          <p:cNvPr id="5" name="Group 4">
            <a:extLst>
              <a:ext uri="{FF2B5EF4-FFF2-40B4-BE49-F238E27FC236}">
                <a16:creationId xmlns:a16="http://schemas.microsoft.com/office/drawing/2014/main" id="{BCD4BEF3-F44F-9000-7626-CC76321B0957}"/>
              </a:ext>
            </a:extLst>
          </p:cNvPr>
          <p:cNvGrpSpPr/>
          <p:nvPr/>
        </p:nvGrpSpPr>
        <p:grpSpPr>
          <a:xfrm>
            <a:off x="139840" y="3515629"/>
            <a:ext cx="5303779" cy="3180745"/>
            <a:chOff x="139840" y="3649191"/>
            <a:chExt cx="5303779" cy="3180745"/>
          </a:xfrm>
        </p:grpSpPr>
        <p:pic>
          <p:nvPicPr>
            <p:cNvPr id="7" name="Picture 4" descr="CERN unveils its new European strategy - it does not rule out a new  particle accelerator - Heidi.news">
              <a:extLst>
                <a:ext uri="{FF2B5EF4-FFF2-40B4-BE49-F238E27FC236}">
                  <a16:creationId xmlns:a16="http://schemas.microsoft.com/office/drawing/2014/main" id="{0AE61B6A-5A57-0E40-B66B-2E420DA0465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8464" y="3722885"/>
              <a:ext cx="5015155" cy="3107051"/>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BF19AA2-5759-1341-920F-208AEC0D1F76}"/>
                </a:ext>
              </a:extLst>
            </p:cNvPr>
            <p:cNvSpPr/>
            <p:nvPr/>
          </p:nvSpPr>
          <p:spPr>
            <a:xfrm>
              <a:off x="139840" y="3649191"/>
              <a:ext cx="2819400" cy="408959"/>
            </a:xfrm>
            <a:prstGeom prst="rect">
              <a:avLst/>
            </a:prstGeom>
            <a:solidFill>
              <a:schemeClr val="accent2">
                <a:lumMod val="5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400" dirty="0">
                  <a:solidFill>
                    <a:schemeClr val="bg1"/>
                  </a:solidFill>
                </a:rPr>
                <a:t>Options Futures</a:t>
              </a:r>
            </a:p>
          </p:txBody>
        </p:sp>
      </p:grpSp>
      <p:sp>
        <p:nvSpPr>
          <p:cNvPr id="9" name="Rectangle 8">
            <a:extLst>
              <a:ext uri="{FF2B5EF4-FFF2-40B4-BE49-F238E27FC236}">
                <a16:creationId xmlns:a16="http://schemas.microsoft.com/office/drawing/2014/main" id="{E63588FF-5178-DF4C-84C5-826D76BEE0C9}"/>
              </a:ext>
            </a:extLst>
          </p:cNvPr>
          <p:cNvSpPr/>
          <p:nvPr/>
        </p:nvSpPr>
        <p:spPr>
          <a:xfrm>
            <a:off x="91189" y="28064"/>
            <a:ext cx="2442605" cy="408959"/>
          </a:xfrm>
          <a:prstGeom prst="rect">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400" dirty="0">
                <a:solidFill>
                  <a:schemeClr val="bg1"/>
                </a:solidFill>
              </a:rPr>
              <a:t>Exploitation</a:t>
            </a:r>
          </a:p>
        </p:txBody>
      </p:sp>
      <p:grpSp>
        <p:nvGrpSpPr>
          <p:cNvPr id="4" name="Group 3">
            <a:extLst>
              <a:ext uri="{FF2B5EF4-FFF2-40B4-BE49-F238E27FC236}">
                <a16:creationId xmlns:a16="http://schemas.microsoft.com/office/drawing/2014/main" id="{995B498A-23E1-2837-60F3-40BAD310E704}"/>
              </a:ext>
            </a:extLst>
          </p:cNvPr>
          <p:cNvGrpSpPr/>
          <p:nvPr/>
        </p:nvGrpSpPr>
        <p:grpSpPr>
          <a:xfrm>
            <a:off x="6972301" y="28064"/>
            <a:ext cx="4129826" cy="3352536"/>
            <a:chOff x="6930221" y="21500"/>
            <a:chExt cx="4347379" cy="3742715"/>
          </a:xfrm>
          <a:solidFill>
            <a:schemeClr val="accent2">
              <a:lumMod val="75000"/>
            </a:schemeClr>
          </a:solidFill>
        </p:grpSpPr>
        <p:pic>
          <p:nvPicPr>
            <p:cNvPr id="15" name="Picture 14">
              <a:extLst>
                <a:ext uri="{FF2B5EF4-FFF2-40B4-BE49-F238E27FC236}">
                  <a16:creationId xmlns:a16="http://schemas.microsoft.com/office/drawing/2014/main" id="{79E3625B-483A-8349-A738-CD945CBCE7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30221" y="21500"/>
              <a:ext cx="4347379" cy="3742715"/>
            </a:xfrm>
            <a:prstGeom prst="rect">
              <a:avLst/>
            </a:prstGeom>
            <a:grpFill/>
          </p:spPr>
        </p:pic>
        <p:sp>
          <p:nvSpPr>
            <p:cNvPr id="10" name="Rectangle 9">
              <a:extLst>
                <a:ext uri="{FF2B5EF4-FFF2-40B4-BE49-F238E27FC236}">
                  <a16:creationId xmlns:a16="http://schemas.microsoft.com/office/drawing/2014/main" id="{E96D55FC-B301-244A-A6EB-76674550970C}"/>
                </a:ext>
              </a:extLst>
            </p:cNvPr>
            <p:cNvSpPr/>
            <p:nvPr/>
          </p:nvSpPr>
          <p:spPr>
            <a:xfrm>
              <a:off x="7028222" y="43098"/>
              <a:ext cx="1415347" cy="408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400" dirty="0">
                  <a:solidFill>
                    <a:schemeClr val="bg1"/>
                  </a:solidFill>
                </a:rPr>
                <a:t>HL-LHC</a:t>
              </a:r>
            </a:p>
          </p:txBody>
        </p:sp>
      </p:grpSp>
      <p:pic>
        <p:nvPicPr>
          <p:cNvPr id="14" name="Picture 2" descr="Linac 4 : Un nouvel injecteur pour le Cern">
            <a:extLst>
              <a:ext uri="{FF2B5EF4-FFF2-40B4-BE49-F238E27FC236}">
                <a16:creationId xmlns:a16="http://schemas.microsoft.com/office/drawing/2014/main" id="{FA29FBC3-8D7B-3EC2-545E-3CE12070F14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49023" y="3752844"/>
            <a:ext cx="2015848" cy="15118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498D2595-7CF6-1FD9-45BA-5311852448E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86217" y="3764786"/>
            <a:ext cx="1898102" cy="1511887"/>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87138E04-EC7B-2241-BDCA-881F3411C11E}"/>
              </a:ext>
            </a:extLst>
          </p:cNvPr>
          <p:cNvSpPr/>
          <p:nvPr/>
        </p:nvSpPr>
        <p:spPr>
          <a:xfrm>
            <a:off x="7055124" y="3403327"/>
            <a:ext cx="4169212" cy="408959"/>
          </a:xfrm>
          <a:prstGeom prst="rect">
            <a:avLst/>
          </a:prstGeom>
          <a:solidFill>
            <a:schemeClr val="accent2">
              <a:lumMod val="5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CH" sz="2400" dirty="0">
                <a:solidFill>
                  <a:schemeClr val="bg1"/>
                </a:solidFill>
              </a:rPr>
              <a:t>Technologie/Ingénierie/R&amp;D</a:t>
            </a:r>
          </a:p>
        </p:txBody>
      </p:sp>
      <p:pic>
        <p:nvPicPr>
          <p:cNvPr id="17" name="Picture 2" descr="https://mediastream.cern.ch/MediaArchive/Photo/Public/2009/0904207/0904207_04/0904207_04-A4-at-144-dpi.jpg">
            <a:extLst>
              <a:ext uri="{FF2B5EF4-FFF2-40B4-BE49-F238E27FC236}">
                <a16:creationId xmlns:a16="http://schemas.microsoft.com/office/drawing/2014/main" id="{42E95E43-7D17-A0C8-8F80-69606785AD6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286217" y="5311008"/>
            <a:ext cx="1898103" cy="12634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6" name="Picture 5">
            <a:extLst>
              <a:ext uri="{FF2B5EF4-FFF2-40B4-BE49-F238E27FC236}">
                <a16:creationId xmlns:a16="http://schemas.microsoft.com/office/drawing/2014/main" id="{ECC770F0-781E-C131-7CCE-076867D59BD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49023" y="5277207"/>
            <a:ext cx="2144013" cy="1173955"/>
          </a:xfrm>
          <a:prstGeom prst="rect">
            <a:avLst/>
          </a:prstGeom>
          <a:effectLst>
            <a:outerShdw blurRad="50800" dist="38100" dir="2700000" algn="tl" rotWithShape="0">
              <a:prstClr val="black">
                <a:alpha val="40000"/>
              </a:prstClr>
            </a:outerShdw>
            <a:softEdge rad="12700"/>
          </a:effectLst>
        </p:spPr>
      </p:pic>
    </p:spTree>
    <p:extLst>
      <p:ext uri="{BB962C8B-B14F-4D97-AF65-F5344CB8AC3E}">
        <p14:creationId xmlns:p14="http://schemas.microsoft.com/office/powerpoint/2010/main" val="1926269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space réservé du contenu 10"/>
          <p:cNvPicPr>
            <a:picLocks noGrp="1" noChangeAspect="1"/>
          </p:cNvPicPr>
          <p:nvPr>
            <p:ph idx="1"/>
          </p:nvPr>
        </p:nvPicPr>
        <p:blipFill rotWithShape="1">
          <a:blip r:embed="rId3" cstate="hqprint">
            <a:extLst>
              <a:ext uri="{28A0092B-C50C-407E-A947-70E740481C1C}">
                <a14:useLocalDpi xmlns:a14="http://schemas.microsoft.com/office/drawing/2010/main"/>
              </a:ext>
            </a:extLst>
          </a:blip>
          <a:stretch/>
        </p:blipFill>
        <p:spPr>
          <a:xfrm>
            <a:off x="-1" y="-1"/>
            <a:ext cx="12530667" cy="6887736"/>
          </a:xfrm>
        </p:spPr>
      </p:pic>
      <p:sp>
        <p:nvSpPr>
          <p:cNvPr id="7" name="Title 6">
            <a:extLst>
              <a:ext uri="{FF2B5EF4-FFF2-40B4-BE49-F238E27FC236}">
                <a16:creationId xmlns:a16="http://schemas.microsoft.com/office/drawing/2014/main" id="{C68692CC-CEF8-9147-5C26-8DFCF03EDBF7}"/>
              </a:ext>
            </a:extLst>
          </p:cNvPr>
          <p:cNvSpPr>
            <a:spLocks noGrp="1"/>
          </p:cNvSpPr>
          <p:nvPr>
            <p:ph type="title"/>
          </p:nvPr>
        </p:nvSpPr>
        <p:spPr/>
        <p:txBody>
          <a:bodyPr/>
          <a:lstStyle/>
          <a:p>
            <a:r>
              <a:rPr lang="fr-FR" dirty="0">
                <a:solidFill>
                  <a:schemeClr val="bg1"/>
                </a:solidFill>
              </a:rPr>
              <a:t>Exploitation du LHC et HL-LHC</a:t>
            </a:r>
          </a:p>
        </p:txBody>
      </p:sp>
      <p:sp>
        <p:nvSpPr>
          <p:cNvPr id="4" name="Espace réservé de la date 3"/>
          <p:cNvSpPr>
            <a:spLocks noGrp="1"/>
          </p:cNvSpPr>
          <p:nvPr>
            <p:ph type="dt" sz="half" idx="10"/>
          </p:nvPr>
        </p:nvSpPr>
        <p:spPr/>
        <p:txBody>
          <a:bodyPr/>
          <a:lstStyle/>
          <a:p>
            <a:pPr algn="r" rtl="0"/>
            <a:r>
              <a:rPr lang="en-US"/>
              <a:t>Paris, 5 juillet 2023</a:t>
            </a:r>
            <a:endParaRPr lang="fr"/>
          </a:p>
        </p:txBody>
      </p:sp>
      <p:sp>
        <p:nvSpPr>
          <p:cNvPr id="5" name="Espace réservé du pied de page 4"/>
          <p:cNvSpPr>
            <a:spLocks noGrp="1"/>
          </p:cNvSpPr>
          <p:nvPr>
            <p:ph type="ftr" sz="quarter" idx="11"/>
          </p:nvPr>
        </p:nvSpPr>
        <p:spPr/>
        <p:txBody>
          <a:bodyPr/>
          <a:lstStyle/>
          <a:p>
            <a:pPr algn="l" rtl="0"/>
            <a:r>
              <a:rPr lang="fr-FR" b="0" i="1" u="none" baseline="0"/>
              <a:t>Congrès Général de la Société Française de Physique (150 ans)          Malika Meddahi</a:t>
            </a:r>
            <a:endParaRPr lang="fr" b="0" i="1" u="none" baseline="0"/>
          </a:p>
        </p:txBody>
      </p:sp>
      <p:sp>
        <p:nvSpPr>
          <p:cNvPr id="6" name="Espace réservé du numéro de diapositive 5"/>
          <p:cNvSpPr>
            <a:spLocks noGrp="1"/>
          </p:cNvSpPr>
          <p:nvPr>
            <p:ph type="sldNum" sz="quarter" idx="12"/>
          </p:nvPr>
        </p:nvSpPr>
        <p:spPr/>
        <p:txBody>
          <a:bodyPr/>
          <a:lstStyle/>
          <a:p>
            <a:pPr algn="r" rtl="0"/>
            <a:fld id="{490AA3F6-1618-3548-975A-DD1A2939A246}" type="slidenum">
              <a:rPr/>
              <a:t>6</a:t>
            </a:fld>
            <a:endParaRPr lang="fr"/>
          </a:p>
        </p:txBody>
      </p:sp>
      <p:sp>
        <p:nvSpPr>
          <p:cNvPr id="16" name="Rectangle 15"/>
          <p:cNvSpPr/>
          <p:nvPr/>
        </p:nvSpPr>
        <p:spPr>
          <a:xfrm>
            <a:off x="8187267" y="10664"/>
            <a:ext cx="4182534" cy="6887736"/>
          </a:xfrm>
          <a:prstGeom prst="rect">
            <a:avLst/>
          </a:prstGeom>
          <a:solidFill>
            <a:schemeClr val="tx1">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solidFill>
                <a:srgbClr val="0057A6"/>
              </a:solidFill>
            </a:endParaRPr>
          </a:p>
        </p:txBody>
      </p:sp>
      <p:sp>
        <p:nvSpPr>
          <p:cNvPr id="14" name="Titre 4"/>
          <p:cNvSpPr txBox="1">
            <a:spLocks/>
          </p:cNvSpPr>
          <p:nvPr/>
        </p:nvSpPr>
        <p:spPr>
          <a:xfrm>
            <a:off x="8405906" y="321652"/>
            <a:ext cx="3708522" cy="1356343"/>
          </a:xfrm>
          <a:prstGeom prst="rect">
            <a:avLst/>
          </a:prstGeom>
        </p:spPr>
        <p:txBody>
          <a:bodyPr vert="horz" lIns="0" tIns="0" rIns="0" bIns="0" rtlCol="0" anchor="t" anchorCtr="0">
            <a:normAutofit fontScale="92500" lnSpcReduction="10000"/>
          </a:bodyPr>
          <a:lstStyle>
            <a:lvl1pPr algn="ctr" defTabSz="914400" rtl="0" eaLnBrk="1" latinLnBrk="0" hangingPunct="1">
              <a:lnSpc>
                <a:spcPct val="90000"/>
              </a:lnSpc>
              <a:spcBef>
                <a:spcPct val="0"/>
              </a:spcBef>
              <a:buNone/>
              <a:defRPr sz="4200" kern="1200">
                <a:solidFill>
                  <a:schemeClr val="tx1"/>
                </a:solidFill>
                <a:latin typeface="+mj-lt"/>
                <a:ea typeface="+mj-ea"/>
                <a:cs typeface="+mj-cs"/>
              </a:defRPr>
            </a:lvl1pPr>
          </a:lstStyle>
          <a:p>
            <a:pPr algn="l" rtl="0"/>
            <a:r>
              <a:rPr lang="fr" sz="4000" b="0" i="0" u="none" baseline="0" dirty="0">
                <a:solidFill>
                  <a:schemeClr val="bg1"/>
                </a:solidFill>
              </a:rPr>
              <a:t>Le Grand collisionneur de hadrons (LHC)</a:t>
            </a:r>
          </a:p>
        </p:txBody>
      </p:sp>
      <p:sp>
        <p:nvSpPr>
          <p:cNvPr id="18" name="Espace réservé du contenu 2"/>
          <p:cNvSpPr txBox="1">
            <a:spLocks/>
          </p:cNvSpPr>
          <p:nvPr/>
        </p:nvSpPr>
        <p:spPr>
          <a:xfrm>
            <a:off x="8405906" y="2197217"/>
            <a:ext cx="3708522" cy="3635537"/>
          </a:xfrm>
          <a:prstGeom prst="rect">
            <a:avLst/>
          </a:prstGeom>
        </p:spPr>
        <p:txBody>
          <a:bodyPr vert="horz" wrap="square" lIns="0" tIns="0" rIns="0" bIns="0" rtlCol="0">
            <a:normAutofit/>
          </a:bodyPr>
          <a:lstStyle>
            <a:lvl1pPr marL="0" indent="0" algn="l" defTabSz="914400" rtl="0" eaLnBrk="1" latinLnBrk="0" hangingPunct="1">
              <a:lnSpc>
                <a:spcPct val="90000"/>
              </a:lnSpc>
              <a:spcBef>
                <a:spcPts val="1000"/>
              </a:spcBef>
              <a:buFont typeface="Arial"/>
              <a:buNone/>
              <a:defRPr sz="2800" kern="1200">
                <a:solidFill>
                  <a:schemeClr val="accent6"/>
                </a:solidFill>
                <a:latin typeface="+mn-lt"/>
                <a:ea typeface="+mn-ea"/>
                <a:cs typeface="+mn-cs"/>
              </a:defRPr>
            </a:lvl1pPr>
            <a:lvl2pPr marL="800100" indent="-342900" algn="l" defTabSz="914400" rtl="0" eaLnBrk="1" latinLnBrk="0" hangingPunct="1">
              <a:lnSpc>
                <a:spcPct val="90000"/>
              </a:lnSpc>
              <a:spcBef>
                <a:spcPts val="500"/>
              </a:spcBef>
              <a:buFont typeface="Arial" charset="0"/>
              <a:buChar char="•"/>
              <a:defRPr sz="2400" kern="1200">
                <a:solidFill>
                  <a:schemeClr val="accent6"/>
                </a:solidFill>
                <a:latin typeface="+mn-lt"/>
                <a:ea typeface="+mn-ea"/>
                <a:cs typeface="+mn-cs"/>
              </a:defRPr>
            </a:lvl2pPr>
            <a:lvl3pPr marL="1257300" indent="-342900" algn="l" defTabSz="914400" rtl="0" eaLnBrk="1" latinLnBrk="0" hangingPunct="1">
              <a:lnSpc>
                <a:spcPct val="90000"/>
              </a:lnSpc>
              <a:spcBef>
                <a:spcPts val="500"/>
              </a:spcBef>
              <a:buFont typeface="Arial"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lgn="l" rtl="0">
              <a:lnSpc>
                <a:spcPct val="100000"/>
              </a:lnSpc>
              <a:buFont typeface="Arial" charset="0"/>
              <a:buChar char="•"/>
            </a:pPr>
            <a:r>
              <a:rPr lang="fr" sz="2000" b="0" i="0" u="none" baseline="0" dirty="0">
                <a:solidFill>
                  <a:schemeClr val="bg1"/>
                </a:solidFill>
                <a:latin typeface="Arial" charset="0"/>
                <a:ea typeface="Arial" charset="0"/>
                <a:cs typeface="Arial" charset="0"/>
              </a:rPr>
              <a:t>Un anneau de 27 km de circonférence</a:t>
            </a:r>
            <a:endParaRPr lang="fr" sz="2000" dirty="0">
              <a:solidFill>
                <a:schemeClr val="bg1"/>
              </a:solidFill>
              <a:latin typeface="Arial" charset="0"/>
              <a:ea typeface="Arial" charset="0"/>
              <a:cs typeface="Arial" charset="0"/>
            </a:endParaRPr>
          </a:p>
          <a:p>
            <a:pPr marL="342900" indent="-342900" algn="l" rtl="0">
              <a:lnSpc>
                <a:spcPct val="100000"/>
              </a:lnSpc>
              <a:buFont typeface="Arial" charset="0"/>
              <a:buChar char="•"/>
            </a:pPr>
            <a:r>
              <a:rPr lang="fr" sz="2000" b="0" i="0" u="none" baseline="0" dirty="0">
                <a:solidFill>
                  <a:schemeClr val="bg1"/>
                </a:solidFill>
                <a:latin typeface="Arial" charset="0"/>
                <a:ea typeface="Arial" charset="0"/>
                <a:cs typeface="Arial" charset="0"/>
              </a:rPr>
              <a:t>Situé à ~100 m sous terre</a:t>
            </a:r>
          </a:p>
          <a:p>
            <a:pPr marL="342900" indent="-342900" algn="l" rtl="0">
              <a:lnSpc>
                <a:spcPct val="100000"/>
              </a:lnSpc>
              <a:buFont typeface="Arial" charset="0"/>
              <a:buChar char="•"/>
            </a:pPr>
            <a:r>
              <a:rPr lang="fr" sz="2000" b="0" i="0" u="none" baseline="0" dirty="0">
                <a:solidFill>
                  <a:schemeClr val="bg1"/>
                </a:solidFill>
                <a:latin typeface="Arial" charset="0"/>
                <a:ea typeface="Arial" charset="0"/>
                <a:cs typeface="Arial" charset="0"/>
              </a:rPr>
              <a:t>Des aimants supraconducteurs (Nb-Ti) guident les </a:t>
            </a:r>
            <a:r>
              <a:rPr lang="fr" sz="2000" b="0" i="0" u="none" baseline="0" dirty="0">
                <a:solidFill>
                  <a:schemeClr val="bg1"/>
                </a:solidFill>
                <a:ea typeface="Arial" charset="0"/>
                <a:cs typeface="Arial" charset="0"/>
              </a:rPr>
              <a:t>p</a:t>
            </a:r>
            <a:r>
              <a:rPr lang="fr" sz="2000" b="0" i="0" u="none" baseline="0" dirty="0">
                <a:solidFill>
                  <a:schemeClr val="bg1"/>
                </a:solidFill>
              </a:rPr>
              <a:t>articules</a:t>
            </a:r>
            <a:r>
              <a:rPr lang="fr" sz="2000" b="0" i="0" u="none" baseline="0" dirty="0">
                <a:solidFill>
                  <a:schemeClr val="bg1"/>
                </a:solidFill>
                <a:latin typeface="Arial" charset="0"/>
                <a:ea typeface="Arial" charset="0"/>
                <a:cs typeface="Arial" charset="0"/>
              </a:rPr>
              <a:t> le long de l'anneau</a:t>
            </a:r>
          </a:p>
          <a:p>
            <a:pPr marL="342900" indent="-342900" algn="l" rtl="0">
              <a:lnSpc>
                <a:spcPct val="100000"/>
              </a:lnSpc>
              <a:buFont typeface="Arial" charset="0"/>
              <a:buChar char="•"/>
            </a:pPr>
            <a:r>
              <a:rPr lang="fr" sz="2000" b="0" i="0" u="none" baseline="0" dirty="0">
                <a:solidFill>
                  <a:schemeClr val="bg1"/>
                </a:solidFill>
                <a:latin typeface="Arial" charset="0"/>
                <a:ea typeface="Arial" charset="0"/>
                <a:cs typeface="Arial" charset="0"/>
              </a:rPr>
              <a:t>Des particules qui sont accélérées à une vitesse proche de celle de la lumière</a:t>
            </a:r>
          </a:p>
        </p:txBody>
      </p:sp>
    </p:spTree>
    <p:extLst>
      <p:ext uri="{BB962C8B-B14F-4D97-AF65-F5344CB8AC3E}">
        <p14:creationId xmlns:p14="http://schemas.microsoft.com/office/powerpoint/2010/main" val="1079488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FFA42CF-9CCA-A844-ACED-818CA02DD32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39"/>
          <a:stretch/>
        </p:blipFill>
        <p:spPr>
          <a:xfrm>
            <a:off x="0" y="0"/>
            <a:ext cx="12588158" cy="6858001"/>
          </a:xfrm>
          <a:prstGeom prst="rect">
            <a:avLst/>
          </a:prstGeom>
        </p:spPr>
      </p:pic>
      <p:sp>
        <p:nvSpPr>
          <p:cNvPr id="7" name="Rectangle 6"/>
          <p:cNvSpPr/>
          <p:nvPr/>
        </p:nvSpPr>
        <p:spPr>
          <a:xfrm>
            <a:off x="8447414" y="0"/>
            <a:ext cx="3960000" cy="6858000"/>
          </a:xfrm>
          <a:prstGeom prst="rect">
            <a:avLst/>
          </a:prstGeom>
          <a:solidFill>
            <a:schemeClr val="tx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dirty="0">
              <a:solidFill>
                <a:srgbClr val="0057A6"/>
              </a:solidFill>
            </a:endParaRPr>
          </a:p>
        </p:txBody>
      </p:sp>
      <p:sp>
        <p:nvSpPr>
          <p:cNvPr id="2" name="Titre 1"/>
          <p:cNvSpPr>
            <a:spLocks noGrp="1"/>
          </p:cNvSpPr>
          <p:nvPr>
            <p:ph type="title"/>
          </p:nvPr>
        </p:nvSpPr>
        <p:spPr>
          <a:xfrm>
            <a:off x="8582883" y="330013"/>
            <a:ext cx="3641398" cy="1820520"/>
          </a:xfrm>
        </p:spPr>
        <p:txBody>
          <a:bodyPr>
            <a:noAutofit/>
          </a:bodyPr>
          <a:lstStyle/>
          <a:p>
            <a:pPr algn="l" rtl="0"/>
            <a:r>
              <a:rPr lang="fr" sz="3200" b="0" i="0" u="none" baseline="0" dirty="0">
                <a:solidFill>
                  <a:schemeClr val="bg1"/>
                </a:solidFill>
              </a:rPr>
              <a:t>La transformation du LHC en LHC à haute luminosité est en cours</a:t>
            </a:r>
            <a:endParaRPr lang="fr" sz="3200" dirty="0">
              <a:solidFill>
                <a:schemeClr val="bg1"/>
              </a:solidFill>
            </a:endParaRPr>
          </a:p>
        </p:txBody>
      </p:sp>
      <p:sp>
        <p:nvSpPr>
          <p:cNvPr id="4" name="Espace réservé de la date 3"/>
          <p:cNvSpPr>
            <a:spLocks noGrp="1"/>
          </p:cNvSpPr>
          <p:nvPr>
            <p:ph type="dt" sz="half" idx="10"/>
          </p:nvPr>
        </p:nvSpPr>
        <p:spPr/>
        <p:txBody>
          <a:bodyPr/>
          <a:lstStyle/>
          <a:p>
            <a:pPr algn="r" rtl="0"/>
            <a:r>
              <a:rPr lang="en-US"/>
              <a:t>Paris, 5 juillet 2023</a:t>
            </a:r>
            <a:endParaRPr lang="fr"/>
          </a:p>
        </p:txBody>
      </p:sp>
      <p:sp>
        <p:nvSpPr>
          <p:cNvPr id="5" name="Espace réservé du pied de page 4"/>
          <p:cNvSpPr>
            <a:spLocks noGrp="1"/>
          </p:cNvSpPr>
          <p:nvPr>
            <p:ph type="ftr" sz="quarter" idx="11"/>
          </p:nvPr>
        </p:nvSpPr>
        <p:spPr/>
        <p:txBody>
          <a:bodyPr/>
          <a:lstStyle/>
          <a:p>
            <a:pPr algn="l" rtl="0"/>
            <a:r>
              <a:rPr lang="fr-FR" b="0" i="1" u="none" baseline="0"/>
              <a:t>Congrès Général de la Société Française de Physique (150 ans)          Malika Meddahi</a:t>
            </a:r>
            <a:endParaRPr lang="fr" b="0" i="1" u="none" baseline="0"/>
          </a:p>
        </p:txBody>
      </p:sp>
      <p:sp>
        <p:nvSpPr>
          <p:cNvPr id="6" name="Espace réservé du numéro de diapositive 5"/>
          <p:cNvSpPr>
            <a:spLocks noGrp="1"/>
          </p:cNvSpPr>
          <p:nvPr>
            <p:ph type="sldNum" sz="quarter" idx="12"/>
          </p:nvPr>
        </p:nvSpPr>
        <p:spPr/>
        <p:txBody>
          <a:bodyPr/>
          <a:lstStyle/>
          <a:p>
            <a:pPr algn="r" rtl="0"/>
            <a:fld id="{490AA3F6-1618-3548-975A-DD1A2939A246}" type="slidenum">
              <a:rPr/>
              <a:t>7</a:t>
            </a:fld>
            <a:endParaRPr lang="fr"/>
          </a:p>
        </p:txBody>
      </p:sp>
      <p:sp>
        <p:nvSpPr>
          <p:cNvPr id="3" name="ZoneTexte 2"/>
          <p:cNvSpPr txBox="1"/>
          <p:nvPr/>
        </p:nvSpPr>
        <p:spPr>
          <a:xfrm>
            <a:off x="8232000" y="2413956"/>
            <a:ext cx="3698930" cy="3770263"/>
          </a:xfrm>
          <a:prstGeom prst="rect">
            <a:avLst/>
          </a:prstGeom>
          <a:noFill/>
        </p:spPr>
        <p:txBody>
          <a:bodyPr wrap="square" rtlCol="0">
            <a:spAutoFit/>
          </a:bodyPr>
          <a:lstStyle/>
          <a:p>
            <a:pPr marL="342900" indent="-342900" algn="l" rtl="0">
              <a:buFont typeface="Arial" panose="020B0604020202020204" pitchFamily="34" charset="0"/>
              <a:buChar char="•"/>
            </a:pPr>
            <a:r>
              <a:rPr lang="fr" b="0" i="0" u="none" baseline="0" dirty="0">
                <a:solidFill>
                  <a:schemeClr val="bg1"/>
                </a:solidFill>
              </a:rPr>
              <a:t>Le LHC à haute luminosité (HL-LHC) utilisera de nouvelles technologies (Nb</a:t>
            </a:r>
            <a:r>
              <a:rPr lang="fr" b="0" i="0" u="none" baseline="-25000" dirty="0">
                <a:solidFill>
                  <a:schemeClr val="bg1"/>
                </a:solidFill>
              </a:rPr>
              <a:t>3</a:t>
            </a:r>
            <a:r>
              <a:rPr lang="fr" b="0" i="0" u="none" baseline="0" dirty="0">
                <a:solidFill>
                  <a:schemeClr val="bg1"/>
                </a:solidFill>
              </a:rPr>
              <a:t>Sn) pour produire dix fois plus de collisions que le LHC</a:t>
            </a:r>
          </a:p>
          <a:p>
            <a:pPr marL="342900" indent="-342900" algn="l" rtl="0">
              <a:buFont typeface="Arial" panose="020B0604020202020204" pitchFamily="34" charset="0"/>
              <a:buChar char="•"/>
            </a:pPr>
            <a:endParaRPr lang="fr" dirty="0">
              <a:solidFill>
                <a:schemeClr val="bg1"/>
              </a:solidFill>
            </a:endParaRPr>
          </a:p>
          <a:p>
            <a:pPr marL="342900" indent="-342900" algn="l" rtl="0">
              <a:buFont typeface="Arial" panose="020B0604020202020204" pitchFamily="34" charset="0"/>
              <a:buChar char="•"/>
            </a:pPr>
            <a:r>
              <a:rPr lang="fr" b="0" i="0" u="none" baseline="0" dirty="0">
                <a:solidFill>
                  <a:schemeClr val="bg1"/>
                </a:solidFill>
                <a:latin typeface="Arial" charset="0"/>
                <a:ea typeface="Arial" charset="0"/>
                <a:cs typeface="Arial" charset="0"/>
              </a:rPr>
              <a:t>Il sera plus précis et aura un potentiel de découvertes plus important</a:t>
            </a:r>
          </a:p>
          <a:p>
            <a:pPr marL="342900" indent="-342900" algn="l" rtl="0">
              <a:buFont typeface="Arial" panose="020B0604020202020204" pitchFamily="34" charset="0"/>
              <a:buChar char="•"/>
            </a:pPr>
            <a:endParaRPr lang="fr" dirty="0">
              <a:solidFill>
                <a:schemeClr val="bg1"/>
              </a:solidFill>
              <a:latin typeface="Arial" charset="0"/>
              <a:ea typeface="Arial" charset="0"/>
              <a:cs typeface="Arial" charset="0"/>
            </a:endParaRPr>
          </a:p>
          <a:p>
            <a:pPr marL="342900" indent="-342900" algn="l" rtl="0">
              <a:spcBef>
                <a:spcPts val="600"/>
              </a:spcBef>
              <a:buSzPct val="100000"/>
              <a:buFont typeface="Arial" charset="0"/>
              <a:buChar char="•"/>
            </a:pPr>
            <a:r>
              <a:rPr lang="fr" b="0" i="0" u="none" baseline="0" dirty="0">
                <a:solidFill>
                  <a:schemeClr val="bg1"/>
                </a:solidFill>
                <a:latin typeface="Arial" charset="0"/>
                <a:ea typeface="Arial" charset="0"/>
                <a:cs typeface="Arial" charset="0"/>
              </a:rPr>
              <a:t>Son exploitation commencera en 2029 et durera jusqu'en 2041</a:t>
            </a:r>
            <a:endParaRPr lang="fr" dirty="0">
              <a:solidFill>
                <a:schemeClr val="bg1"/>
              </a:solidFill>
              <a:latin typeface="Arial" charset="0"/>
              <a:ea typeface="Arial" charset="0"/>
              <a:cs typeface="Arial" charset="0"/>
            </a:endParaRPr>
          </a:p>
        </p:txBody>
      </p:sp>
      <p:sp>
        <p:nvSpPr>
          <p:cNvPr id="8" name="Title 15">
            <a:extLst>
              <a:ext uri="{FF2B5EF4-FFF2-40B4-BE49-F238E27FC236}">
                <a16:creationId xmlns:a16="http://schemas.microsoft.com/office/drawing/2014/main" id="{085B2463-E267-507D-7FF8-EFD3AA2D4D92}"/>
              </a:ext>
            </a:extLst>
          </p:cNvPr>
          <p:cNvSpPr txBox="1">
            <a:spLocks/>
          </p:cNvSpPr>
          <p:nvPr/>
        </p:nvSpPr>
        <p:spPr>
          <a:xfrm>
            <a:off x="560388" y="525993"/>
            <a:ext cx="11376025" cy="10657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fr-FR">
                <a:solidFill>
                  <a:schemeClr val="bg1"/>
                </a:solidFill>
              </a:rPr>
              <a:t>Exploitation du LHC et HL-LHC</a:t>
            </a:r>
            <a:endParaRPr lang="fr-FR" dirty="0">
              <a:solidFill>
                <a:schemeClr val="bg1"/>
              </a:solidFill>
            </a:endParaRPr>
          </a:p>
        </p:txBody>
      </p:sp>
    </p:spTree>
    <p:extLst>
      <p:ext uri="{BB962C8B-B14F-4D97-AF65-F5344CB8AC3E}">
        <p14:creationId xmlns:p14="http://schemas.microsoft.com/office/powerpoint/2010/main" val="2283064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12C4FB68-5791-8271-308E-1243F30D20A0}"/>
              </a:ext>
            </a:extLst>
          </p:cNvPr>
          <p:cNvSpPr>
            <a:spLocks noGrp="1"/>
          </p:cNvSpPr>
          <p:nvPr>
            <p:ph idx="1"/>
          </p:nvPr>
        </p:nvSpPr>
        <p:spPr>
          <a:xfrm>
            <a:off x="407989" y="1871665"/>
            <a:ext cx="11376024" cy="4608512"/>
          </a:xfrm>
        </p:spPr>
        <p:txBody>
          <a:bodyPr/>
          <a:lstStyle/>
          <a:p>
            <a:endParaRPr lang="fr-FR"/>
          </a:p>
        </p:txBody>
      </p:sp>
      <p:sp>
        <p:nvSpPr>
          <p:cNvPr id="16" name="Title 15">
            <a:extLst>
              <a:ext uri="{FF2B5EF4-FFF2-40B4-BE49-F238E27FC236}">
                <a16:creationId xmlns:a16="http://schemas.microsoft.com/office/drawing/2014/main" id="{E6A6939F-3F44-CE09-7CC4-DC1907722B2A}"/>
              </a:ext>
            </a:extLst>
          </p:cNvPr>
          <p:cNvSpPr>
            <a:spLocks noGrp="1"/>
          </p:cNvSpPr>
          <p:nvPr>
            <p:ph type="title"/>
          </p:nvPr>
        </p:nvSpPr>
        <p:spPr/>
        <p:txBody>
          <a:bodyPr/>
          <a:lstStyle/>
          <a:p>
            <a:r>
              <a:rPr lang="fr-FR" dirty="0"/>
              <a:t>Exploitation du LHC et HL-LHC</a:t>
            </a:r>
          </a:p>
        </p:txBody>
      </p:sp>
      <p:sp>
        <p:nvSpPr>
          <p:cNvPr id="3" name="Date Placeholder 2">
            <a:extLst>
              <a:ext uri="{FF2B5EF4-FFF2-40B4-BE49-F238E27FC236}">
                <a16:creationId xmlns:a16="http://schemas.microsoft.com/office/drawing/2014/main" id="{77F3E581-08EC-8187-BD2E-43C8A8E7051A}"/>
              </a:ext>
            </a:extLst>
          </p:cNvPr>
          <p:cNvSpPr>
            <a:spLocks noGrp="1"/>
          </p:cNvSpPr>
          <p:nvPr>
            <p:ph type="dt" sz="half" idx="10"/>
          </p:nvPr>
        </p:nvSpPr>
        <p:spPr/>
        <p:txBody>
          <a:bodyPr/>
          <a:lstStyle/>
          <a:p>
            <a:r>
              <a:rPr lang="en-US"/>
              <a:t>Paris, 5 juillet 2023</a:t>
            </a:r>
            <a:endParaRPr lang="en-US" dirty="0"/>
          </a:p>
        </p:txBody>
      </p:sp>
      <p:sp>
        <p:nvSpPr>
          <p:cNvPr id="10" name="Footer Placeholder 9">
            <a:extLst>
              <a:ext uri="{FF2B5EF4-FFF2-40B4-BE49-F238E27FC236}">
                <a16:creationId xmlns:a16="http://schemas.microsoft.com/office/drawing/2014/main" id="{006402DB-7AC9-4F11-57D2-9932E793DB0B}"/>
              </a:ext>
            </a:extLst>
          </p:cNvPr>
          <p:cNvSpPr>
            <a:spLocks noGrp="1"/>
          </p:cNvSpPr>
          <p:nvPr>
            <p:ph type="ftr" sz="quarter" idx="11"/>
          </p:nvPr>
        </p:nvSpPr>
        <p:spPr/>
        <p:txBody>
          <a:bodyPr/>
          <a:lstStyle/>
          <a:p>
            <a:r>
              <a:rPr lang="fr-FR"/>
              <a:t>Congrès Général de la Société Française de Physique (150 ans)          Malika Meddahi</a:t>
            </a:r>
            <a:endParaRPr lang="en-US" dirty="0"/>
          </a:p>
        </p:txBody>
      </p:sp>
      <p:sp>
        <p:nvSpPr>
          <p:cNvPr id="7" name="Slide Number Placeholder 6">
            <a:extLst>
              <a:ext uri="{FF2B5EF4-FFF2-40B4-BE49-F238E27FC236}">
                <a16:creationId xmlns:a16="http://schemas.microsoft.com/office/drawing/2014/main" id="{E91ED399-3EED-E042-896C-AC661E6EA6EE}"/>
              </a:ext>
            </a:extLst>
          </p:cNvPr>
          <p:cNvSpPr>
            <a:spLocks noGrp="1"/>
          </p:cNvSpPr>
          <p:nvPr>
            <p:ph type="sldNum" sz="quarter" idx="12"/>
          </p:nvPr>
        </p:nvSpPr>
        <p:spPr/>
        <p:txBody>
          <a:bodyPr/>
          <a:lstStyle/>
          <a:p>
            <a:pPr algn="r" rtl="0"/>
            <a:fld id="{1787A23F-BAF2-40F7-981E-A4E481A32A38}" type="slidenum">
              <a:rPr/>
              <a:t>8</a:t>
            </a:fld>
            <a:endParaRPr lang="fr" dirty="0"/>
          </a:p>
        </p:txBody>
      </p:sp>
      <p:sp>
        <p:nvSpPr>
          <p:cNvPr id="4" name="TextBox 3">
            <a:extLst>
              <a:ext uri="{FF2B5EF4-FFF2-40B4-BE49-F238E27FC236}">
                <a16:creationId xmlns:a16="http://schemas.microsoft.com/office/drawing/2014/main" id="{E1BDB41A-3CF3-D24F-AB53-2339664A6933}"/>
              </a:ext>
            </a:extLst>
          </p:cNvPr>
          <p:cNvSpPr txBox="1"/>
          <p:nvPr/>
        </p:nvSpPr>
        <p:spPr>
          <a:xfrm>
            <a:off x="407368" y="5996473"/>
            <a:ext cx="10588476" cy="246221"/>
          </a:xfrm>
          <a:prstGeom prst="rect">
            <a:avLst/>
          </a:prstGeom>
          <a:noFill/>
        </p:spPr>
        <p:txBody>
          <a:bodyPr wrap="none" lIns="0" tIns="0" rIns="0" bIns="0" rtlCol="0">
            <a:spAutoFit/>
          </a:bodyPr>
          <a:lstStyle/>
          <a:p>
            <a:pPr algn="l" rtl="0"/>
            <a:r>
              <a:rPr lang="fr" sz="1600" b="0" i="0" u="none" baseline="0" dirty="0">
                <a:solidFill>
                  <a:schemeClr val="accent1"/>
                </a:solidFill>
              </a:rPr>
              <a:t>Objectif de luminosité pour le HL-LHC: 3 000 fb</a:t>
            </a:r>
            <a:r>
              <a:rPr lang="en-CH" sz="1600" baseline="30000" dirty="0">
                <a:solidFill>
                  <a:schemeClr val="accent1"/>
                </a:solidFill>
              </a:rPr>
              <a:t>-1</a:t>
            </a:r>
            <a:r>
              <a:rPr lang="fr" sz="1600" b="0" i="0" u="none" baseline="0" dirty="0">
                <a:solidFill>
                  <a:schemeClr val="accent1"/>
                </a:solidFill>
              </a:rPr>
              <a:t>, requis pour </a:t>
            </a:r>
            <a:r>
              <a:rPr lang="fr" sz="1600" b="0" i="0" u="none" baseline="0" dirty="0">
                <a:solidFill>
                  <a:schemeClr val="accent1"/>
                </a:solidFill>
                <a:latin typeface="Arial" panose="020B0604020202020204" pitchFamily="34" charset="0"/>
                <a:ea typeface="Arial" panose="020B0604020202020204" pitchFamily="34" charset="0"/>
                <a:cs typeface="Arial" panose="020B0604020202020204" pitchFamily="34" charset="0"/>
              </a:rPr>
              <a:t>observer la production de HH à ~ 5σ à ATLAS et CMS</a:t>
            </a:r>
            <a:endParaRPr lang="fr" sz="1600" dirty="0">
              <a:solidFill>
                <a:schemeClr val="accent1"/>
              </a:solidFill>
            </a:endParaRPr>
          </a:p>
        </p:txBody>
      </p:sp>
      <p:grpSp>
        <p:nvGrpSpPr>
          <p:cNvPr id="5" name="Group 4">
            <a:extLst>
              <a:ext uri="{FF2B5EF4-FFF2-40B4-BE49-F238E27FC236}">
                <a16:creationId xmlns:a16="http://schemas.microsoft.com/office/drawing/2014/main" id="{2D1FDFB3-63E2-0541-A5C9-8F9060AA69F1}"/>
              </a:ext>
            </a:extLst>
          </p:cNvPr>
          <p:cNvGrpSpPr/>
          <p:nvPr/>
        </p:nvGrpSpPr>
        <p:grpSpPr>
          <a:xfrm>
            <a:off x="47328" y="953514"/>
            <a:ext cx="12144670" cy="4225835"/>
            <a:chOff x="47328" y="474058"/>
            <a:chExt cx="12144670" cy="4225835"/>
          </a:xfrm>
        </p:grpSpPr>
        <p:grpSp>
          <p:nvGrpSpPr>
            <p:cNvPr id="9" name="Group 8">
              <a:extLst>
                <a:ext uri="{FF2B5EF4-FFF2-40B4-BE49-F238E27FC236}">
                  <a16:creationId xmlns:a16="http://schemas.microsoft.com/office/drawing/2014/main" id="{BF43F503-F802-F742-855A-44CBFAD25A61}"/>
                </a:ext>
              </a:extLst>
            </p:cNvPr>
            <p:cNvGrpSpPr/>
            <p:nvPr/>
          </p:nvGrpSpPr>
          <p:grpSpPr>
            <a:xfrm>
              <a:off x="47328" y="474058"/>
              <a:ext cx="12144670" cy="4225835"/>
              <a:chOff x="47328" y="474058"/>
              <a:chExt cx="12144670" cy="4225835"/>
            </a:xfrm>
          </p:grpSpPr>
          <p:pic>
            <p:nvPicPr>
              <p:cNvPr id="8" name="Picture 7" descr="Timeline&#10;&#10;Description automatically generated">
                <a:extLst>
                  <a:ext uri="{FF2B5EF4-FFF2-40B4-BE49-F238E27FC236}">
                    <a16:creationId xmlns:a16="http://schemas.microsoft.com/office/drawing/2014/main" id="{DBFB9EE5-71C9-AB44-B5CD-16F1B691919D}"/>
                  </a:ext>
                </a:extLst>
              </p:cNvPr>
              <p:cNvPicPr preferRelativeResize="0">
                <a:picLocks noChangeAspect="1"/>
              </p:cNvPicPr>
              <p:nvPr/>
            </p:nvPicPr>
            <p:blipFill>
              <a:blip r:embed="rId3"/>
              <a:stretch>
                <a:fillRect/>
              </a:stretch>
            </p:blipFill>
            <p:spPr>
              <a:xfrm>
                <a:off x="47328" y="474058"/>
                <a:ext cx="10658605" cy="3078480"/>
              </a:xfrm>
              <a:prstGeom prst="rect">
                <a:avLst/>
              </a:prstGeom>
              <a:ln>
                <a:noFill/>
              </a:ln>
            </p:spPr>
          </p:pic>
          <p:grpSp>
            <p:nvGrpSpPr>
              <p:cNvPr id="13" name="Group 12">
                <a:extLst>
                  <a:ext uri="{FF2B5EF4-FFF2-40B4-BE49-F238E27FC236}">
                    <a16:creationId xmlns:a16="http://schemas.microsoft.com/office/drawing/2014/main" id="{9ED00118-7C48-2E44-9D99-62796C7B7F97}"/>
                  </a:ext>
                </a:extLst>
              </p:cNvPr>
              <p:cNvGrpSpPr>
                <a:grpSpLocks/>
              </p:cNvGrpSpPr>
              <p:nvPr/>
            </p:nvGrpSpPr>
            <p:grpSpPr bwMode="auto">
              <a:xfrm>
                <a:off x="191344" y="3102416"/>
                <a:ext cx="4870754" cy="1597477"/>
                <a:chOff x="-299714" y="3018749"/>
                <a:chExt cx="4871713" cy="1597770"/>
              </a:xfrm>
            </p:grpSpPr>
            <p:cxnSp>
              <p:nvCxnSpPr>
                <p:cNvPr id="14" name="Straight Arrow Connector 10">
                  <a:extLst>
                    <a:ext uri="{FF2B5EF4-FFF2-40B4-BE49-F238E27FC236}">
                      <a16:creationId xmlns:a16="http://schemas.microsoft.com/office/drawing/2014/main" id="{44E35D8E-47CA-8B4F-888C-B57A94056DFE}"/>
                    </a:ext>
                  </a:extLst>
                </p:cNvPr>
                <p:cNvCxnSpPr>
                  <a:cxnSpLocks noChangeShapeType="1"/>
                </p:cNvCxnSpPr>
                <p:nvPr/>
              </p:nvCxnSpPr>
              <p:spPr bwMode="auto">
                <a:xfrm flipV="1">
                  <a:off x="4165661" y="3018749"/>
                  <a:ext cx="0" cy="684136"/>
                </a:xfrm>
                <a:prstGeom prst="straightConnector1">
                  <a:avLst/>
                </a:prstGeom>
                <a:noFill/>
                <a:ln w="38100" algn="ctr">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Box 4">
                  <a:extLst>
                    <a:ext uri="{FF2B5EF4-FFF2-40B4-BE49-F238E27FC236}">
                      <a16:creationId xmlns:a16="http://schemas.microsoft.com/office/drawing/2014/main" id="{54ADFB35-CC26-7A49-98B9-27ACF668B950}"/>
                    </a:ext>
                  </a:extLst>
                </p:cNvPr>
                <p:cNvSpPr txBox="1">
                  <a:spLocks noChangeArrowheads="1"/>
                </p:cNvSpPr>
                <p:nvPr/>
              </p:nvSpPr>
              <p:spPr bwMode="auto">
                <a:xfrm>
                  <a:off x="-299714" y="3662237"/>
                  <a:ext cx="4871713" cy="954282"/>
                </a:xfrm>
                <a:prstGeom prst="rect">
                  <a:avLst/>
                </a:prstGeom>
                <a:solidFill>
                  <a:schemeClr val="tx1">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rtl="0"/>
                  <a:r>
                    <a:rPr lang="fr" sz="1400" b="1" i="0" u="none" baseline="0" dirty="0">
                      <a:solidFill>
                        <a:schemeClr val="tx2"/>
                      </a:solidFill>
                    </a:rPr>
                    <a:t>LS2</a:t>
                  </a:r>
                </a:p>
                <a:p>
                  <a:pPr algn="l" rtl="0"/>
                  <a:r>
                    <a:rPr lang="fr" sz="1400" b="0" i="0" u="none" baseline="0" dirty="0">
                      <a:solidFill>
                        <a:schemeClr val="tx2"/>
                      </a:solidFill>
                    </a:rPr>
                    <a:t>Amélioration des injecteurs du LHC (LIU) achevée.</a:t>
                  </a:r>
                </a:p>
                <a:p>
                  <a:r>
                    <a:rPr lang="fr" sz="1400" b="0" i="0" u="none" baseline="0" dirty="0">
                      <a:solidFill>
                        <a:schemeClr val="tx2"/>
                      </a:solidFill>
                    </a:rPr>
                    <a:t>Améliorations de phase 1</a:t>
                  </a:r>
                  <a:r>
                    <a:rPr lang="fr" sz="1400" dirty="0">
                      <a:solidFill>
                        <a:schemeClr val="tx2"/>
                      </a:solidFill>
                    </a:rPr>
                    <a:t> des expériences (</a:t>
                  </a:r>
                  <a:r>
                    <a:rPr lang="fr" sz="1400" b="0" i="0" u="none" baseline="0" dirty="0">
                      <a:solidFill>
                        <a:schemeClr val="tx2"/>
                      </a:solidFill>
                    </a:rPr>
                    <a:t>majeures pour LHCb et ALICE). </a:t>
                  </a:r>
                </a:p>
              </p:txBody>
            </p:sp>
          </p:grpSp>
          <p:grpSp>
            <p:nvGrpSpPr>
              <p:cNvPr id="18" name="Group 17">
                <a:extLst>
                  <a:ext uri="{FF2B5EF4-FFF2-40B4-BE49-F238E27FC236}">
                    <a16:creationId xmlns:a16="http://schemas.microsoft.com/office/drawing/2014/main" id="{F77DD555-4141-394E-BBA3-B68C0C7427D7}"/>
                  </a:ext>
                </a:extLst>
              </p:cNvPr>
              <p:cNvGrpSpPr>
                <a:grpSpLocks/>
              </p:cNvGrpSpPr>
              <p:nvPr/>
            </p:nvGrpSpPr>
            <p:grpSpPr bwMode="auto">
              <a:xfrm>
                <a:off x="5159900" y="3192054"/>
                <a:ext cx="4155759" cy="1495055"/>
                <a:chOff x="4230617" y="3140968"/>
                <a:chExt cx="4156090" cy="1495774"/>
              </a:xfrm>
            </p:grpSpPr>
            <p:cxnSp>
              <p:nvCxnSpPr>
                <p:cNvPr id="19" name="Straight Arrow Connector 28">
                  <a:extLst>
                    <a:ext uri="{FF2B5EF4-FFF2-40B4-BE49-F238E27FC236}">
                      <a16:creationId xmlns:a16="http://schemas.microsoft.com/office/drawing/2014/main" id="{49D45CB9-739E-AA4F-BCEB-F6AF4884B9C7}"/>
                    </a:ext>
                  </a:extLst>
                </p:cNvPr>
                <p:cNvCxnSpPr>
                  <a:cxnSpLocks noChangeShapeType="1"/>
                </p:cNvCxnSpPr>
                <p:nvPr/>
              </p:nvCxnSpPr>
              <p:spPr bwMode="auto">
                <a:xfrm flipV="1">
                  <a:off x="7236296" y="3140968"/>
                  <a:ext cx="0" cy="684136"/>
                </a:xfrm>
                <a:prstGeom prst="straightConnector1">
                  <a:avLst/>
                </a:prstGeom>
                <a:noFill/>
                <a:ln w="38100" algn="ctr">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Box 20">
                  <a:extLst>
                    <a:ext uri="{FF2B5EF4-FFF2-40B4-BE49-F238E27FC236}">
                      <a16:creationId xmlns:a16="http://schemas.microsoft.com/office/drawing/2014/main" id="{ED02CF21-BD14-1240-BB01-32AC65EA454D}"/>
                    </a:ext>
                  </a:extLst>
                </p:cNvPr>
                <p:cNvSpPr txBox="1">
                  <a:spLocks noChangeArrowheads="1"/>
                </p:cNvSpPr>
                <p:nvPr/>
              </p:nvSpPr>
              <p:spPr bwMode="auto">
                <a:xfrm>
                  <a:off x="4230617" y="3682176"/>
                  <a:ext cx="4156090" cy="954566"/>
                </a:xfrm>
                <a:prstGeom prst="rect">
                  <a:avLst/>
                </a:prstGeom>
                <a:solidFill>
                  <a:schemeClr val="tx1">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rtl="0"/>
                  <a:r>
                    <a:rPr lang="fr" sz="1400" b="1" i="0" u="none" baseline="0" dirty="0">
                      <a:solidFill>
                        <a:schemeClr val="tx2"/>
                      </a:solidFill>
                    </a:rPr>
                    <a:t>LS3</a:t>
                  </a:r>
                </a:p>
                <a:p>
                  <a:pPr algn="l" rtl="0"/>
                  <a:r>
                    <a:rPr lang="fr" sz="1400" b="0" i="0" u="none" baseline="0" dirty="0">
                      <a:solidFill>
                        <a:schemeClr val="tx2"/>
                      </a:solidFill>
                    </a:rPr>
                    <a:t>Installation des améliorations machine HL-LHC. </a:t>
                  </a:r>
                  <a:endParaRPr lang="fr" altLang="root" sz="1400" dirty="0">
                    <a:solidFill>
                      <a:schemeClr val="tx2"/>
                    </a:solidFill>
                  </a:endParaRPr>
                </a:p>
                <a:p>
                  <a:pPr algn="l" rtl="0"/>
                  <a:r>
                    <a:rPr lang="fr" sz="1400" b="0" i="0" u="none" baseline="0" dirty="0">
                      <a:solidFill>
                        <a:schemeClr val="tx2"/>
                      </a:solidFill>
                    </a:rPr>
                    <a:t>de phase 2 des améliorations d'ATLAS et de CMS.</a:t>
                  </a:r>
                </a:p>
              </p:txBody>
            </p:sp>
          </p:grpSp>
          <p:sp>
            <p:nvSpPr>
              <p:cNvPr id="21" name="TextBox 4">
                <a:extLst>
                  <a:ext uri="{FF2B5EF4-FFF2-40B4-BE49-F238E27FC236}">
                    <a16:creationId xmlns:a16="http://schemas.microsoft.com/office/drawing/2014/main" id="{62863A63-F67A-F245-B9A5-352E1D84737A}"/>
                  </a:ext>
                </a:extLst>
              </p:cNvPr>
              <p:cNvSpPr txBox="1">
                <a:spLocks noChangeArrowheads="1"/>
              </p:cNvSpPr>
              <p:nvPr/>
            </p:nvSpPr>
            <p:spPr bwMode="auto">
              <a:xfrm>
                <a:off x="9408368" y="3733002"/>
                <a:ext cx="2783630" cy="954107"/>
              </a:xfrm>
              <a:prstGeom prst="rect">
                <a:avLst/>
              </a:prstGeom>
              <a:solidFill>
                <a:schemeClr val="tx1">
                  <a:lumMod val="20000"/>
                  <a:lumOff val="80000"/>
                </a:schemeClr>
              </a:solidFill>
              <a:ln>
                <a:noFill/>
              </a:ln>
            </p:spPr>
            <p:txBody>
              <a:bodyPr wrap="square">
                <a:spAutoFit/>
              </a:bodyPr>
              <a:lstStyle/>
              <a:p>
                <a:pPr algn="l" rtl="0">
                  <a:defRPr/>
                </a:pPr>
                <a:r>
                  <a:rPr lang="fr" sz="1400" b="0" i="0" u="none" baseline="0" dirty="0">
                    <a:solidFill>
                      <a:schemeClr val="tx2"/>
                    </a:solidFill>
                    <a:sym typeface="Wingdings" pitchFamily="2" charset="2"/>
                  </a:rPr>
                  <a:t>LHCb et ALICE prévoient des </a:t>
                </a:r>
              </a:p>
              <a:p>
                <a:pPr algn="l" rtl="0">
                  <a:defRPr/>
                </a:pPr>
                <a:r>
                  <a:rPr lang="fr" sz="1400" b="0" i="0" u="none" baseline="0" dirty="0">
                    <a:solidFill>
                      <a:schemeClr val="tx2"/>
                    </a:solidFill>
                    <a:sym typeface="Wingdings" pitchFamily="2" charset="2"/>
                  </a:rPr>
                  <a:t>améliorations majeures durant le LS4 (2033-2034) </a:t>
                </a:r>
              </a:p>
              <a:p>
                <a:pPr algn="l" rtl="0">
                  <a:defRPr/>
                </a:pPr>
                <a:endParaRPr lang="fr" altLang="en-CH" sz="1400" dirty="0">
                  <a:solidFill>
                    <a:schemeClr val="tx2"/>
                  </a:solidFill>
                </a:endParaRPr>
              </a:p>
            </p:txBody>
          </p:sp>
          <p:cxnSp>
            <p:nvCxnSpPr>
              <p:cNvPr id="6" name="Straight Connector 5">
                <a:extLst>
                  <a:ext uri="{FF2B5EF4-FFF2-40B4-BE49-F238E27FC236}">
                    <a16:creationId xmlns:a16="http://schemas.microsoft.com/office/drawing/2014/main" id="{92D7FFA5-8E94-3F48-9704-5CB03B099293}"/>
                  </a:ext>
                </a:extLst>
              </p:cNvPr>
              <p:cNvCxnSpPr/>
              <p:nvPr/>
            </p:nvCxnSpPr>
            <p:spPr>
              <a:xfrm>
                <a:off x="6136640" y="692696"/>
                <a:ext cx="0" cy="2499361"/>
              </a:xfrm>
              <a:prstGeom prst="line">
                <a:avLst/>
              </a:prstGeom>
              <a:ln w="12700">
                <a:solidFill>
                  <a:srgbClr val="C00000"/>
                </a:solidFill>
                <a:prstDash val="sysDash"/>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3D30911E-E50A-0046-A357-4221A58B80FF}"/>
                </a:ext>
              </a:extLst>
            </p:cNvPr>
            <p:cNvSpPr txBox="1"/>
            <p:nvPr/>
          </p:nvSpPr>
          <p:spPr>
            <a:xfrm>
              <a:off x="10344472" y="3356992"/>
              <a:ext cx="1080000" cy="153888"/>
            </a:xfrm>
            <a:prstGeom prst="rect">
              <a:avLst/>
            </a:prstGeom>
            <a:solidFill>
              <a:srgbClr val="005493"/>
            </a:solidFill>
          </p:spPr>
          <p:txBody>
            <a:bodyPr wrap="square" lIns="0" tIns="0" rIns="0" bIns="0" rtlCol="0">
              <a:spAutoFit/>
            </a:bodyPr>
            <a:lstStyle/>
            <a:p>
              <a:pPr algn="l" rtl="0"/>
              <a:r>
                <a:rPr lang="fr" sz="800" b="0" i="0" u="none" baseline="0"/>
                <a:t>f</a:t>
              </a:r>
              <a:r>
                <a:rPr lang="fr" sz="1000" b="0" i="0" u="none" baseline="0">
                  <a:solidFill>
                    <a:schemeClr val="bg1"/>
                  </a:solidFill>
                </a:rPr>
                <a:t>from HW margins</a:t>
              </a:r>
            </a:p>
          </p:txBody>
        </p:sp>
      </p:grpSp>
      <p:sp>
        <p:nvSpPr>
          <p:cNvPr id="11" name="TextBox 10">
            <a:extLst>
              <a:ext uri="{FF2B5EF4-FFF2-40B4-BE49-F238E27FC236}">
                <a16:creationId xmlns:a16="http://schemas.microsoft.com/office/drawing/2014/main" id="{1B563B79-997E-B644-8202-E2CCA885C384}"/>
              </a:ext>
            </a:extLst>
          </p:cNvPr>
          <p:cNvSpPr txBox="1"/>
          <p:nvPr/>
        </p:nvSpPr>
        <p:spPr>
          <a:xfrm>
            <a:off x="403460" y="5550413"/>
            <a:ext cx="8229817" cy="246221"/>
          </a:xfrm>
          <a:prstGeom prst="rect">
            <a:avLst/>
          </a:prstGeom>
          <a:noFill/>
        </p:spPr>
        <p:txBody>
          <a:bodyPr wrap="none" lIns="0" tIns="0" rIns="0" bIns="0" rtlCol="0">
            <a:spAutoFit/>
          </a:bodyPr>
          <a:lstStyle/>
          <a:p>
            <a:pPr algn="l" rtl="0"/>
            <a:r>
              <a:rPr lang="fr" sz="1600" b="0" i="0" u="none" baseline="0" dirty="0">
                <a:solidFill>
                  <a:schemeClr val="accent1"/>
                </a:solidFill>
              </a:rPr>
              <a:t>Luminosité intégrée attendue à la fin du LHC (2025): &gt; 450 fb</a:t>
            </a:r>
            <a:r>
              <a:rPr lang="fr" sz="1600" b="0" i="0" u="none" baseline="30000" dirty="0">
                <a:solidFill>
                  <a:schemeClr val="accent1"/>
                </a:solidFill>
              </a:rPr>
              <a:t>-1</a:t>
            </a:r>
            <a:r>
              <a:rPr lang="fr" sz="1600" b="0" i="0" u="none" baseline="0" dirty="0">
                <a:solidFill>
                  <a:schemeClr val="accent1"/>
                </a:solidFill>
              </a:rPr>
              <a:t> </a:t>
            </a:r>
            <a:r>
              <a:rPr lang="fr" sz="1500" b="0" i="0" u="none" baseline="0" dirty="0">
                <a:solidFill>
                  <a:schemeClr val="accent1"/>
                </a:solidFill>
              </a:rPr>
              <a:t>(objectif nominal: 300 fb</a:t>
            </a:r>
            <a:r>
              <a:rPr lang="fr" sz="1500" b="0" i="0" u="none" baseline="30000" dirty="0">
                <a:solidFill>
                  <a:schemeClr val="accent1"/>
                </a:solidFill>
              </a:rPr>
              <a:t>-1</a:t>
            </a:r>
            <a:r>
              <a:rPr lang="fr" sz="1500" b="0" i="0" u="none" baseline="0" dirty="0">
                <a:solidFill>
                  <a:schemeClr val="accent1"/>
                </a:solidFill>
              </a:rPr>
              <a:t>)</a:t>
            </a:r>
          </a:p>
        </p:txBody>
      </p:sp>
      <p:sp>
        <p:nvSpPr>
          <p:cNvPr id="22" name="Oval 21">
            <a:extLst>
              <a:ext uri="{FF2B5EF4-FFF2-40B4-BE49-F238E27FC236}">
                <a16:creationId xmlns:a16="http://schemas.microsoft.com/office/drawing/2014/main" id="{F2DC059E-E9F7-6248-83D4-961F2E83DF54}"/>
              </a:ext>
            </a:extLst>
          </p:cNvPr>
          <p:cNvSpPr/>
          <p:nvPr/>
        </p:nvSpPr>
        <p:spPr>
          <a:xfrm>
            <a:off x="6528048" y="3565994"/>
            <a:ext cx="891423" cy="43044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sp>
        <p:nvSpPr>
          <p:cNvPr id="23" name="Oval 22">
            <a:extLst>
              <a:ext uri="{FF2B5EF4-FFF2-40B4-BE49-F238E27FC236}">
                <a16:creationId xmlns:a16="http://schemas.microsoft.com/office/drawing/2014/main" id="{F077615F-E1DF-4A4C-9525-3088D17ED3ED}"/>
              </a:ext>
            </a:extLst>
          </p:cNvPr>
          <p:cNvSpPr/>
          <p:nvPr/>
        </p:nvSpPr>
        <p:spPr>
          <a:xfrm>
            <a:off x="9552384" y="3598940"/>
            <a:ext cx="891423" cy="25347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spTree>
    <p:extLst>
      <p:ext uri="{BB962C8B-B14F-4D97-AF65-F5344CB8AC3E}">
        <p14:creationId xmlns:p14="http://schemas.microsoft.com/office/powerpoint/2010/main" val="783767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C6F1D856-8F37-CE14-CDE1-A9AD4AF806A7}"/>
              </a:ext>
            </a:extLst>
          </p:cNvPr>
          <p:cNvPicPr>
            <a:picLocks noChangeAspect="1"/>
          </p:cNvPicPr>
          <p:nvPr/>
        </p:nvPicPr>
        <p:blipFill rotWithShape="1">
          <a:blip r:embed="rId2"/>
          <a:srcRect t="10710" b="18353"/>
          <a:stretch/>
        </p:blipFill>
        <p:spPr>
          <a:xfrm>
            <a:off x="13048" y="1120660"/>
            <a:ext cx="7684118" cy="4850548"/>
          </a:xfrm>
          <a:prstGeom prst="rect">
            <a:avLst/>
          </a:prstGeom>
        </p:spPr>
      </p:pic>
      <p:sp>
        <p:nvSpPr>
          <p:cNvPr id="46" name="Title 1">
            <a:extLst>
              <a:ext uri="{FF2B5EF4-FFF2-40B4-BE49-F238E27FC236}">
                <a16:creationId xmlns:a16="http://schemas.microsoft.com/office/drawing/2014/main" id="{0977A84E-4825-29B3-876B-F4A0CB8CBD1F}"/>
              </a:ext>
            </a:extLst>
          </p:cNvPr>
          <p:cNvSpPr>
            <a:spLocks noGrp="1"/>
          </p:cNvSpPr>
          <p:nvPr>
            <p:ph type="title"/>
          </p:nvPr>
        </p:nvSpPr>
        <p:spPr>
          <a:xfrm>
            <a:off x="407987" y="373593"/>
            <a:ext cx="11851143" cy="975515"/>
          </a:xfrm>
        </p:spPr>
        <p:txBody>
          <a:bodyPr/>
          <a:lstStyle/>
          <a:p>
            <a:r>
              <a:rPr lang="fr-FR" dirty="0"/>
              <a:t>Programme de diversité scientifique</a:t>
            </a:r>
            <a:br>
              <a:rPr lang="fr-FR" dirty="0"/>
            </a:br>
            <a:endParaRPr lang="fr-FR" dirty="0"/>
          </a:p>
        </p:txBody>
      </p:sp>
      <p:sp>
        <p:nvSpPr>
          <p:cNvPr id="4" name="Date Placeholder 3">
            <a:extLst>
              <a:ext uri="{FF2B5EF4-FFF2-40B4-BE49-F238E27FC236}">
                <a16:creationId xmlns:a16="http://schemas.microsoft.com/office/drawing/2014/main" id="{E3E497F0-6AD8-259F-0A07-28C1C0CE8A45}"/>
              </a:ext>
            </a:extLst>
          </p:cNvPr>
          <p:cNvSpPr>
            <a:spLocks noGrp="1"/>
          </p:cNvSpPr>
          <p:nvPr>
            <p:ph type="dt" sz="half" idx="10"/>
          </p:nvPr>
        </p:nvSpPr>
        <p:spPr/>
        <p:txBody>
          <a:bodyPr/>
          <a:lstStyle/>
          <a:p>
            <a:r>
              <a:rPr lang="en-US"/>
              <a:t>Paris, 5 juillet 2023</a:t>
            </a:r>
            <a:endParaRPr lang="en-US" dirty="0"/>
          </a:p>
        </p:txBody>
      </p:sp>
      <p:sp>
        <p:nvSpPr>
          <p:cNvPr id="5" name="Footer Placeholder 4">
            <a:extLst>
              <a:ext uri="{FF2B5EF4-FFF2-40B4-BE49-F238E27FC236}">
                <a16:creationId xmlns:a16="http://schemas.microsoft.com/office/drawing/2014/main" id="{A9AB3B89-275E-EB01-0A39-F02DFBD5FCAB}"/>
              </a:ext>
            </a:extLst>
          </p:cNvPr>
          <p:cNvSpPr>
            <a:spLocks noGrp="1"/>
          </p:cNvSpPr>
          <p:nvPr>
            <p:ph type="ftr" sz="quarter" idx="11"/>
          </p:nvPr>
        </p:nvSpPr>
        <p:spPr/>
        <p:txBody>
          <a:bodyPr/>
          <a:lstStyle/>
          <a:p>
            <a:r>
              <a:rPr lang="fr-FR"/>
              <a:t>Congrès Général de la Société Française de Physique (150 ans)          Malika Meddahi</a:t>
            </a:r>
            <a:endParaRPr lang="en-US" dirty="0"/>
          </a:p>
        </p:txBody>
      </p:sp>
      <p:sp>
        <p:nvSpPr>
          <p:cNvPr id="6" name="Slide Number Placeholder 5">
            <a:extLst>
              <a:ext uri="{FF2B5EF4-FFF2-40B4-BE49-F238E27FC236}">
                <a16:creationId xmlns:a16="http://schemas.microsoft.com/office/drawing/2014/main" id="{E27ECDCD-B449-27ED-4361-146675B0E1EA}"/>
              </a:ext>
            </a:extLst>
          </p:cNvPr>
          <p:cNvSpPr>
            <a:spLocks noGrp="1"/>
          </p:cNvSpPr>
          <p:nvPr>
            <p:ph type="sldNum" sz="quarter" idx="12"/>
          </p:nvPr>
        </p:nvSpPr>
        <p:spPr/>
        <p:txBody>
          <a:bodyPr/>
          <a:lstStyle/>
          <a:p>
            <a:fld id="{36B5EA5A-BC32-A742-B11B-8E7414D5B535}" type="slidenum">
              <a:rPr lang="en-US" smtClean="0"/>
              <a:pPr/>
              <a:t>9</a:t>
            </a:fld>
            <a:endParaRPr lang="en-US" dirty="0"/>
          </a:p>
        </p:txBody>
      </p:sp>
      <p:grpSp>
        <p:nvGrpSpPr>
          <p:cNvPr id="8" name="Group 7">
            <a:extLst>
              <a:ext uri="{FF2B5EF4-FFF2-40B4-BE49-F238E27FC236}">
                <a16:creationId xmlns:a16="http://schemas.microsoft.com/office/drawing/2014/main" id="{EA8BB4D5-17EE-1EAB-BD94-B7E9B32A1981}"/>
              </a:ext>
            </a:extLst>
          </p:cNvPr>
          <p:cNvGrpSpPr/>
          <p:nvPr/>
        </p:nvGrpSpPr>
        <p:grpSpPr>
          <a:xfrm>
            <a:off x="2497919" y="1546135"/>
            <a:ext cx="1788447" cy="593018"/>
            <a:chOff x="2519147" y="1618821"/>
            <a:chExt cx="1788447" cy="593018"/>
          </a:xfrm>
        </p:grpSpPr>
        <p:cxnSp>
          <p:nvCxnSpPr>
            <p:cNvPr id="9" name="Straight Arrow Connector 8">
              <a:extLst>
                <a:ext uri="{FF2B5EF4-FFF2-40B4-BE49-F238E27FC236}">
                  <a16:creationId xmlns:a16="http://schemas.microsoft.com/office/drawing/2014/main" id="{A678B691-5148-3173-3FAD-0E749EC095F7}"/>
                </a:ext>
              </a:extLst>
            </p:cNvPr>
            <p:cNvCxnSpPr>
              <a:cxnSpLocks/>
            </p:cNvCxnSpPr>
            <p:nvPr/>
          </p:nvCxnSpPr>
          <p:spPr>
            <a:xfrm>
              <a:off x="2883613" y="1618821"/>
              <a:ext cx="304800" cy="0"/>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EC920765-65AF-CF8B-6EF5-60F230B6EBEA}"/>
                </a:ext>
              </a:extLst>
            </p:cNvPr>
            <p:cNvCxnSpPr>
              <a:cxnSpLocks/>
            </p:cNvCxnSpPr>
            <p:nvPr/>
          </p:nvCxnSpPr>
          <p:spPr>
            <a:xfrm flipH="1">
              <a:off x="3620513" y="1618821"/>
              <a:ext cx="306000" cy="0"/>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326762ED-B683-A42D-F6C0-2FECF432D9CA}"/>
                </a:ext>
              </a:extLst>
            </p:cNvPr>
            <p:cNvSpPr txBox="1"/>
            <p:nvPr/>
          </p:nvSpPr>
          <p:spPr>
            <a:xfrm>
              <a:off x="2519147" y="1657841"/>
              <a:ext cx="178844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7030A0"/>
                  </a:solidFill>
                  <a:effectLst/>
                  <a:uLnTx/>
                  <a:uFillTx/>
                  <a:latin typeface="Arial"/>
                  <a:ea typeface="+mn-ea"/>
                  <a:cs typeface="+mn-cs"/>
                </a:rPr>
                <a:t>p</a:t>
              </a:r>
              <a:r>
                <a:rPr kumimoji="0" lang="en-US" sz="1500" b="0" i="0" u="none" strike="noStrike" kern="1200" cap="none" spc="0" normalizeH="0" baseline="30000" noProof="0" dirty="0">
                  <a:ln>
                    <a:noFill/>
                  </a:ln>
                  <a:solidFill>
                    <a:srgbClr val="7030A0"/>
                  </a:solidFill>
                  <a:effectLst/>
                  <a:uLnTx/>
                  <a:uFillTx/>
                  <a:latin typeface="Arial"/>
                  <a:ea typeface="+mn-ea"/>
                  <a:cs typeface="+mn-cs"/>
                </a:rPr>
                <a:t>+</a:t>
              </a:r>
              <a:r>
                <a:rPr kumimoji="0" lang="en-US" sz="1500" b="0" i="0" u="none" strike="noStrike" kern="1200" cap="none" spc="0" normalizeH="0" baseline="0" noProof="0" dirty="0">
                  <a:ln>
                    <a:noFill/>
                  </a:ln>
                  <a:solidFill>
                    <a:srgbClr val="7030A0"/>
                  </a:solidFill>
                  <a:effectLst/>
                  <a:uLnTx/>
                  <a:uFillTx/>
                  <a:latin typeface="Arial"/>
                  <a:ea typeface="+mn-ea"/>
                  <a:cs typeface="+mn-cs"/>
                </a:rPr>
                <a:t> @6.8 </a:t>
              </a:r>
              <a:r>
                <a:rPr kumimoji="0" lang="en-US" sz="1500" b="0" i="0" u="none" strike="noStrike" kern="1200" cap="none" spc="0" normalizeH="0" baseline="0" noProof="0" dirty="0" err="1">
                  <a:ln>
                    <a:noFill/>
                  </a:ln>
                  <a:solidFill>
                    <a:srgbClr val="7030A0"/>
                  </a:solidFill>
                  <a:effectLst/>
                  <a:uLnTx/>
                  <a:uFillTx/>
                  <a:latin typeface="Arial"/>
                  <a:ea typeface="+mn-ea"/>
                  <a:cs typeface="+mn-cs"/>
                </a:rPr>
                <a:t>TeV</a:t>
              </a:r>
              <a:br>
                <a:rPr kumimoji="0" lang="en-US" sz="1500" b="0" i="0" u="none" strike="noStrike" kern="1200" cap="none" spc="0" normalizeH="0" baseline="0" noProof="0" dirty="0">
                  <a:ln>
                    <a:noFill/>
                  </a:ln>
                  <a:solidFill>
                    <a:srgbClr val="7030A0"/>
                  </a:solidFill>
                  <a:effectLst/>
                  <a:uLnTx/>
                  <a:uFillTx/>
                  <a:latin typeface="Arial"/>
                  <a:ea typeface="+mn-ea"/>
                  <a:cs typeface="+mn-cs"/>
                </a:rPr>
              </a:br>
              <a:r>
                <a:rPr kumimoji="0" lang="en-US" sz="1500" b="0" i="0" u="none" strike="noStrike" kern="1200" cap="none" spc="0" normalizeH="0" baseline="0" noProof="0" dirty="0">
                  <a:ln>
                    <a:noFill/>
                  </a:ln>
                  <a:solidFill>
                    <a:srgbClr val="7030A0"/>
                  </a:solidFill>
                  <a:effectLst/>
                  <a:uLnTx/>
                  <a:uFillTx/>
                  <a:latin typeface="Arial"/>
                  <a:ea typeface="+mn-ea"/>
                  <a:cs typeface="+mn-cs"/>
                </a:rPr>
                <a:t>Pb</a:t>
              </a:r>
              <a:r>
                <a:rPr kumimoji="0" lang="en-US" sz="1500" b="0" i="0" u="none" strike="noStrike" kern="1200" cap="none" spc="0" normalizeH="0" baseline="30000" noProof="0" dirty="0">
                  <a:ln>
                    <a:noFill/>
                  </a:ln>
                  <a:solidFill>
                    <a:srgbClr val="7030A0"/>
                  </a:solidFill>
                  <a:effectLst/>
                  <a:uLnTx/>
                  <a:uFillTx/>
                  <a:latin typeface="Arial"/>
                  <a:ea typeface="+mn-ea"/>
                  <a:cs typeface="+mn-cs"/>
                </a:rPr>
                <a:t>82+</a:t>
              </a:r>
              <a:r>
                <a:rPr kumimoji="0" lang="en-US" sz="1500" b="0" i="0" u="none" strike="noStrike" kern="1200" cap="none" spc="0" normalizeH="0" baseline="0" noProof="0" dirty="0">
                  <a:ln>
                    <a:noFill/>
                  </a:ln>
                  <a:solidFill>
                    <a:srgbClr val="7030A0"/>
                  </a:solidFill>
                  <a:effectLst/>
                  <a:uLnTx/>
                  <a:uFillTx/>
                  <a:latin typeface="Arial"/>
                  <a:ea typeface="+mn-ea"/>
                  <a:cs typeface="+mn-cs"/>
                </a:rPr>
                <a:t> @6.8 </a:t>
              </a:r>
              <a:r>
                <a:rPr kumimoji="0" lang="en-US" sz="1500" b="0" i="0" u="none" strike="noStrike" kern="1200" cap="none" spc="0" normalizeH="0" baseline="0" noProof="0" dirty="0" err="1">
                  <a:ln>
                    <a:noFill/>
                  </a:ln>
                  <a:solidFill>
                    <a:srgbClr val="7030A0"/>
                  </a:solidFill>
                  <a:effectLst/>
                  <a:uLnTx/>
                  <a:uFillTx/>
                  <a:latin typeface="Arial"/>
                  <a:ea typeface="+mn-ea"/>
                  <a:cs typeface="+mn-cs"/>
                </a:rPr>
                <a:t>TeV</a:t>
              </a:r>
              <a:r>
                <a:rPr kumimoji="0" lang="en-US" sz="1500" b="0" i="0" u="none" strike="noStrike" kern="1200" cap="none" spc="0" normalizeH="0" baseline="0" noProof="0" dirty="0">
                  <a:ln>
                    <a:noFill/>
                  </a:ln>
                  <a:solidFill>
                    <a:srgbClr val="7030A0"/>
                  </a:solidFill>
                  <a:effectLst/>
                  <a:uLnTx/>
                  <a:uFillTx/>
                  <a:latin typeface="Arial"/>
                  <a:ea typeface="+mn-ea"/>
                  <a:cs typeface="+mn-cs"/>
                </a:rPr>
                <a:t>/u</a:t>
              </a:r>
            </a:p>
          </p:txBody>
        </p:sp>
      </p:grpSp>
      <p:grpSp>
        <p:nvGrpSpPr>
          <p:cNvPr id="12" name="Group 11">
            <a:extLst>
              <a:ext uri="{FF2B5EF4-FFF2-40B4-BE49-F238E27FC236}">
                <a16:creationId xmlns:a16="http://schemas.microsoft.com/office/drawing/2014/main" id="{53003437-3C1A-E09E-8F5E-C1C3D509A1EB}"/>
              </a:ext>
            </a:extLst>
          </p:cNvPr>
          <p:cNvGrpSpPr/>
          <p:nvPr/>
        </p:nvGrpSpPr>
        <p:grpSpPr>
          <a:xfrm>
            <a:off x="4627084" y="3549023"/>
            <a:ext cx="2410487" cy="817708"/>
            <a:chOff x="4627084" y="3549023"/>
            <a:chExt cx="2410487" cy="817708"/>
          </a:xfrm>
        </p:grpSpPr>
        <p:sp>
          <p:nvSpPr>
            <p:cNvPr id="13" name="TextBox 12">
              <a:extLst>
                <a:ext uri="{FF2B5EF4-FFF2-40B4-BE49-F238E27FC236}">
                  <a16:creationId xmlns:a16="http://schemas.microsoft.com/office/drawing/2014/main" id="{9E771AFA-1780-ECF8-D69B-3EF3EFA34C93}"/>
                </a:ext>
              </a:extLst>
            </p:cNvPr>
            <p:cNvSpPr txBox="1"/>
            <p:nvPr/>
          </p:nvSpPr>
          <p:spPr>
            <a:xfrm>
              <a:off x="5249124" y="3593620"/>
              <a:ext cx="1788447"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8000"/>
                  </a:solidFill>
                  <a:effectLst/>
                  <a:uLnTx/>
                  <a:uFillTx/>
                  <a:latin typeface="Arial"/>
                  <a:ea typeface="+mn-ea"/>
                  <a:cs typeface="+mn-cs"/>
                </a:rPr>
                <a:t>p</a:t>
              </a:r>
              <a:r>
                <a:rPr kumimoji="0" lang="en-US" sz="1500" b="0" i="0" u="none" strike="noStrike" kern="1200" cap="none" spc="0" normalizeH="0" baseline="30000" noProof="0" dirty="0">
                  <a:ln>
                    <a:noFill/>
                  </a:ln>
                  <a:solidFill>
                    <a:srgbClr val="008000"/>
                  </a:solidFill>
                  <a:effectLst/>
                  <a:uLnTx/>
                  <a:uFillTx/>
                  <a:latin typeface="Arial"/>
                  <a:ea typeface="+mn-ea"/>
                  <a:cs typeface="+mn-cs"/>
                </a:rPr>
                <a:t>+</a:t>
              </a:r>
              <a:r>
                <a:rPr kumimoji="0" lang="en-US" sz="1500" b="0" i="0" u="none" strike="noStrike" kern="1200" cap="none" spc="0" normalizeH="0" baseline="0" noProof="0" dirty="0">
                  <a:ln>
                    <a:noFill/>
                  </a:ln>
                  <a:solidFill>
                    <a:srgbClr val="008000"/>
                  </a:solidFill>
                  <a:effectLst/>
                  <a:uLnTx/>
                  <a:uFillTx/>
                  <a:latin typeface="Arial"/>
                  <a:ea typeface="+mn-ea"/>
                  <a:cs typeface="+mn-cs"/>
                </a:rPr>
                <a:t>@1.4 GeV</a:t>
              </a:r>
            </a:p>
          </p:txBody>
        </p:sp>
        <p:sp>
          <p:nvSpPr>
            <p:cNvPr id="14" name="Rounded Rectangle 22">
              <a:extLst>
                <a:ext uri="{FF2B5EF4-FFF2-40B4-BE49-F238E27FC236}">
                  <a16:creationId xmlns:a16="http://schemas.microsoft.com/office/drawing/2014/main" id="{483681EF-CC74-753D-BEE6-9FEB75941F41}"/>
                </a:ext>
              </a:extLst>
            </p:cNvPr>
            <p:cNvSpPr/>
            <p:nvPr/>
          </p:nvSpPr>
          <p:spPr>
            <a:xfrm>
              <a:off x="4627084" y="3549023"/>
              <a:ext cx="2214391" cy="817708"/>
            </a:xfrm>
            <a:prstGeom prst="roundRect">
              <a:avLst/>
            </a:prstGeom>
            <a:noFill/>
            <a:ln w="1905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15" name="Group 14">
            <a:extLst>
              <a:ext uri="{FF2B5EF4-FFF2-40B4-BE49-F238E27FC236}">
                <a16:creationId xmlns:a16="http://schemas.microsoft.com/office/drawing/2014/main" id="{5A145280-63C4-1A3C-9814-EA6201CD4BCE}"/>
              </a:ext>
            </a:extLst>
          </p:cNvPr>
          <p:cNvGrpSpPr/>
          <p:nvPr/>
        </p:nvGrpSpPr>
        <p:grpSpPr>
          <a:xfrm>
            <a:off x="5902079" y="3779158"/>
            <a:ext cx="1788447" cy="862983"/>
            <a:chOff x="5046388" y="3475917"/>
            <a:chExt cx="1788447" cy="862983"/>
          </a:xfrm>
        </p:grpSpPr>
        <p:sp>
          <p:nvSpPr>
            <p:cNvPr id="16" name="TextBox 15">
              <a:extLst>
                <a:ext uri="{FF2B5EF4-FFF2-40B4-BE49-F238E27FC236}">
                  <a16:creationId xmlns:a16="http://schemas.microsoft.com/office/drawing/2014/main" id="{B8C793F8-E662-2CFD-8D55-7AE9FFFFA3D3}"/>
                </a:ext>
              </a:extLst>
            </p:cNvPr>
            <p:cNvSpPr txBox="1"/>
            <p:nvPr/>
          </p:nvSpPr>
          <p:spPr>
            <a:xfrm>
              <a:off x="5046388" y="3475917"/>
              <a:ext cx="178844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C8047F"/>
                  </a:solidFill>
                  <a:effectLst/>
                  <a:uLnTx/>
                  <a:uFillTx/>
                  <a:latin typeface="Arial"/>
                  <a:ea typeface="+mn-ea"/>
                  <a:cs typeface="+mn-cs"/>
                </a:rPr>
                <a:t>p</a:t>
              </a:r>
              <a:r>
                <a:rPr kumimoji="0" lang="en-US" sz="1500" b="0" i="0" u="none" strike="noStrike" kern="1200" cap="none" spc="0" normalizeH="0" baseline="30000" noProof="0" dirty="0">
                  <a:ln>
                    <a:noFill/>
                  </a:ln>
                  <a:solidFill>
                    <a:srgbClr val="C8047F"/>
                  </a:solidFill>
                  <a:effectLst/>
                  <a:uLnTx/>
                  <a:uFillTx/>
                  <a:latin typeface="Arial"/>
                  <a:ea typeface="+mn-ea"/>
                  <a:cs typeface="+mn-cs"/>
                </a:rPr>
                <a:t>+</a:t>
              </a:r>
              <a:r>
                <a:rPr kumimoji="0" lang="en-US" sz="1500" b="0" i="0" u="none" strike="noStrike" kern="1200" cap="none" spc="0" normalizeH="0" baseline="0" noProof="0" dirty="0">
                  <a:ln>
                    <a:noFill/>
                  </a:ln>
                  <a:solidFill>
                    <a:srgbClr val="C8047F"/>
                  </a:solidFill>
                  <a:effectLst/>
                  <a:uLnTx/>
                  <a:uFillTx/>
                  <a:latin typeface="Arial"/>
                  <a:ea typeface="+mn-ea"/>
                  <a:cs typeface="+mn-cs"/>
                </a:rPr>
                <a:t>@24 GeV/c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C8047F"/>
                  </a:solidFill>
                  <a:effectLst/>
                  <a:uLnTx/>
                  <a:uFillTx/>
                  <a:latin typeface="Arial"/>
                  <a:ea typeface="+mn-ea"/>
                  <a:cs typeface="+mn-cs"/>
                </a:rPr>
                <a:t>Pb</a:t>
              </a:r>
              <a:r>
                <a:rPr kumimoji="0" lang="en-US" sz="1500" b="0" i="0" u="none" strike="noStrike" kern="1200" cap="none" spc="0" normalizeH="0" baseline="30000" noProof="0" dirty="0">
                  <a:ln>
                    <a:noFill/>
                  </a:ln>
                  <a:solidFill>
                    <a:srgbClr val="C8047F"/>
                  </a:solidFill>
                  <a:effectLst/>
                  <a:uLnTx/>
                  <a:uFillTx/>
                  <a:latin typeface="Arial"/>
                  <a:ea typeface="+mn-ea"/>
                  <a:cs typeface="+mn-cs"/>
                </a:rPr>
                <a:t>54+ (82+)</a:t>
              </a:r>
              <a:endParaRPr kumimoji="0" lang="en-US" sz="1500" b="0" i="0" u="none" strike="noStrike" kern="1200" cap="none" spc="0" normalizeH="0" baseline="0" noProof="0" dirty="0">
                <a:ln>
                  <a:noFill/>
                </a:ln>
                <a:solidFill>
                  <a:srgbClr val="C8047F"/>
                </a:solidFill>
                <a:effectLst/>
                <a:uLnTx/>
                <a:uFillTx/>
                <a:latin typeface="Arial"/>
                <a:ea typeface="+mn-ea"/>
                <a:cs typeface="+mn-cs"/>
              </a:endParaRPr>
            </a:p>
          </p:txBody>
        </p:sp>
        <p:sp>
          <p:nvSpPr>
            <p:cNvPr id="17" name="Rounded Rectangle 26">
              <a:extLst>
                <a:ext uri="{FF2B5EF4-FFF2-40B4-BE49-F238E27FC236}">
                  <a16:creationId xmlns:a16="http://schemas.microsoft.com/office/drawing/2014/main" id="{A4A31D0E-BFE8-390E-1646-01D78F446125}"/>
                </a:ext>
              </a:extLst>
            </p:cNvPr>
            <p:cNvSpPr/>
            <p:nvPr/>
          </p:nvSpPr>
          <p:spPr>
            <a:xfrm>
              <a:off x="5231496" y="3521192"/>
              <a:ext cx="1503436" cy="817708"/>
            </a:xfrm>
            <a:prstGeom prst="roundRect">
              <a:avLst/>
            </a:prstGeom>
            <a:noFill/>
            <a:ln w="19050">
              <a:solidFill>
                <a:srgbClr val="C804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18" name="Group 17">
            <a:extLst>
              <a:ext uri="{FF2B5EF4-FFF2-40B4-BE49-F238E27FC236}">
                <a16:creationId xmlns:a16="http://schemas.microsoft.com/office/drawing/2014/main" id="{9406762A-FD5E-F109-348E-1601A64B3B34}"/>
              </a:ext>
            </a:extLst>
          </p:cNvPr>
          <p:cNvGrpSpPr/>
          <p:nvPr/>
        </p:nvGrpSpPr>
        <p:grpSpPr>
          <a:xfrm>
            <a:off x="1172437" y="4277029"/>
            <a:ext cx="1788447" cy="817708"/>
            <a:chOff x="5046388" y="3685240"/>
            <a:chExt cx="1788447" cy="817708"/>
          </a:xfrm>
        </p:grpSpPr>
        <p:sp>
          <p:nvSpPr>
            <p:cNvPr id="19" name="TextBox 18">
              <a:extLst>
                <a:ext uri="{FF2B5EF4-FFF2-40B4-BE49-F238E27FC236}">
                  <a16:creationId xmlns:a16="http://schemas.microsoft.com/office/drawing/2014/main" id="{A350E1F0-0474-6FA2-873C-7251469B0B86}"/>
                </a:ext>
              </a:extLst>
            </p:cNvPr>
            <p:cNvSpPr txBox="1"/>
            <p:nvPr/>
          </p:nvSpPr>
          <p:spPr>
            <a:xfrm rot="21026499">
              <a:off x="5046388" y="4114903"/>
              <a:ext cx="1788447"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C000"/>
                  </a:solidFill>
                  <a:effectLst/>
                  <a:uLnTx/>
                  <a:uFillTx/>
                  <a:latin typeface="Arial"/>
                  <a:ea typeface="+mn-ea"/>
                  <a:cs typeface="+mn-cs"/>
                </a:rPr>
                <a:t>p</a:t>
              </a:r>
              <a:r>
                <a:rPr kumimoji="0" lang="en-US" sz="1500" b="0" i="0" u="none" strike="noStrike" kern="1200" cap="none" spc="0" normalizeH="0" baseline="30000" noProof="0" dirty="0">
                  <a:ln>
                    <a:noFill/>
                  </a:ln>
                  <a:solidFill>
                    <a:srgbClr val="FFC000"/>
                  </a:solidFill>
                  <a:effectLst/>
                  <a:uLnTx/>
                  <a:uFillTx/>
                  <a:latin typeface="Arial"/>
                  <a:ea typeface="+mn-ea"/>
                  <a:cs typeface="+mn-cs"/>
                </a:rPr>
                <a:t>+</a:t>
              </a:r>
              <a:r>
                <a:rPr kumimoji="0" lang="en-US" sz="1500" b="0" i="0" u="none" strike="noStrike" kern="1200" cap="none" spc="0" normalizeH="0" baseline="0" noProof="0" dirty="0">
                  <a:ln>
                    <a:noFill/>
                  </a:ln>
                  <a:solidFill>
                    <a:srgbClr val="FFC000"/>
                  </a:solidFill>
                  <a:effectLst/>
                  <a:uLnTx/>
                  <a:uFillTx/>
                  <a:latin typeface="Arial"/>
                  <a:ea typeface="+mn-ea"/>
                  <a:cs typeface="+mn-cs"/>
                </a:rPr>
                <a:t>@20 GeV/c</a:t>
              </a:r>
            </a:p>
          </p:txBody>
        </p:sp>
        <p:sp>
          <p:nvSpPr>
            <p:cNvPr id="20" name="Rounded Rectangle 29">
              <a:extLst>
                <a:ext uri="{FF2B5EF4-FFF2-40B4-BE49-F238E27FC236}">
                  <a16:creationId xmlns:a16="http://schemas.microsoft.com/office/drawing/2014/main" id="{B7CEBFB6-DE09-B52E-36E9-0E0C81A9C086}"/>
                </a:ext>
              </a:extLst>
            </p:cNvPr>
            <p:cNvSpPr/>
            <p:nvPr/>
          </p:nvSpPr>
          <p:spPr>
            <a:xfrm>
              <a:off x="5231496" y="3685240"/>
              <a:ext cx="1503436" cy="817708"/>
            </a:xfrm>
            <a:prstGeom prst="roundRect">
              <a:avLst/>
            </a:prstGeom>
            <a:noFill/>
            <a:ln w="1905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21" name="Group 20">
            <a:extLst>
              <a:ext uri="{FF2B5EF4-FFF2-40B4-BE49-F238E27FC236}">
                <a16:creationId xmlns:a16="http://schemas.microsoft.com/office/drawing/2014/main" id="{1794EE4A-4B3E-7C15-A55E-512A9F4ABFB2}"/>
              </a:ext>
            </a:extLst>
          </p:cNvPr>
          <p:cNvGrpSpPr/>
          <p:nvPr/>
        </p:nvGrpSpPr>
        <p:grpSpPr>
          <a:xfrm>
            <a:off x="2151865" y="3405203"/>
            <a:ext cx="1391190" cy="961527"/>
            <a:chOff x="5231496" y="3685239"/>
            <a:chExt cx="1391190" cy="961527"/>
          </a:xfrm>
        </p:grpSpPr>
        <p:sp>
          <p:nvSpPr>
            <p:cNvPr id="22" name="TextBox 21">
              <a:extLst>
                <a:ext uri="{FF2B5EF4-FFF2-40B4-BE49-F238E27FC236}">
                  <a16:creationId xmlns:a16="http://schemas.microsoft.com/office/drawing/2014/main" id="{975275F3-42B6-6F0A-37A5-2C6730D10F27}"/>
                </a:ext>
              </a:extLst>
            </p:cNvPr>
            <p:cNvSpPr txBox="1"/>
            <p:nvPr/>
          </p:nvSpPr>
          <p:spPr>
            <a:xfrm rot="1973833">
              <a:off x="5615737" y="4239080"/>
              <a:ext cx="1006949" cy="246221"/>
            </a:xfrm>
            <a:prstGeom prst="rect">
              <a:avLst/>
            </a:prstGeom>
            <a:solidFill>
              <a:schemeClr val="bg1">
                <a:alpha val="76691"/>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C4634E"/>
                  </a:solidFill>
                  <a:effectLst/>
                  <a:uLnTx/>
                  <a:uFillTx/>
                  <a:latin typeface="Arial"/>
                  <a:ea typeface="+mn-ea"/>
                  <a:cs typeface="+mn-cs"/>
                </a:rPr>
                <a:t>p</a:t>
              </a:r>
              <a:r>
                <a:rPr kumimoji="0" lang="en-US" sz="1000" b="0" i="0" u="none" strike="noStrike" kern="1200" cap="none" spc="0" normalizeH="0" baseline="30000" noProof="0" dirty="0">
                  <a:ln>
                    <a:noFill/>
                  </a:ln>
                  <a:solidFill>
                    <a:srgbClr val="C4634E"/>
                  </a:solidFill>
                  <a:effectLst/>
                  <a:uLnTx/>
                  <a:uFillTx/>
                  <a:latin typeface="Arial"/>
                  <a:ea typeface="+mn-ea"/>
                  <a:cs typeface="+mn-cs"/>
                </a:rPr>
                <a:t>+</a:t>
              </a:r>
              <a:r>
                <a:rPr kumimoji="0" lang="en-US" sz="1000" b="0" i="0" u="none" strike="noStrike" kern="1200" cap="none" spc="0" normalizeH="0" baseline="0" noProof="0" dirty="0">
                  <a:ln>
                    <a:noFill/>
                  </a:ln>
                  <a:solidFill>
                    <a:srgbClr val="C4634E"/>
                  </a:solidFill>
                  <a:effectLst/>
                  <a:uLnTx/>
                  <a:uFillTx/>
                  <a:latin typeface="Arial"/>
                  <a:ea typeface="+mn-ea"/>
                  <a:cs typeface="+mn-cs"/>
                </a:rPr>
                <a:t>@26 GeV/c</a:t>
              </a:r>
            </a:p>
          </p:txBody>
        </p:sp>
        <p:sp>
          <p:nvSpPr>
            <p:cNvPr id="23" name="Rounded Rectangle 32">
              <a:extLst>
                <a:ext uri="{FF2B5EF4-FFF2-40B4-BE49-F238E27FC236}">
                  <a16:creationId xmlns:a16="http://schemas.microsoft.com/office/drawing/2014/main" id="{C63DEA9E-AB18-ADD6-D035-FFD1BF4F92EB}"/>
                </a:ext>
              </a:extLst>
            </p:cNvPr>
            <p:cNvSpPr/>
            <p:nvPr/>
          </p:nvSpPr>
          <p:spPr>
            <a:xfrm>
              <a:off x="5231496" y="3685239"/>
              <a:ext cx="1331156" cy="961527"/>
            </a:xfrm>
            <a:prstGeom prst="roundRect">
              <a:avLst/>
            </a:prstGeom>
            <a:noFill/>
            <a:ln w="19050">
              <a:solidFill>
                <a:srgbClr val="C4634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24" name="Group 23">
            <a:extLst>
              <a:ext uri="{FF2B5EF4-FFF2-40B4-BE49-F238E27FC236}">
                <a16:creationId xmlns:a16="http://schemas.microsoft.com/office/drawing/2014/main" id="{2B2ADF46-7FA1-A43C-EECA-70CE72436AE3}"/>
              </a:ext>
            </a:extLst>
          </p:cNvPr>
          <p:cNvGrpSpPr/>
          <p:nvPr/>
        </p:nvGrpSpPr>
        <p:grpSpPr>
          <a:xfrm>
            <a:off x="6059330" y="2697294"/>
            <a:ext cx="1788447" cy="653672"/>
            <a:chOff x="5090456" y="3685240"/>
            <a:chExt cx="1788447" cy="653672"/>
          </a:xfrm>
        </p:grpSpPr>
        <p:sp>
          <p:nvSpPr>
            <p:cNvPr id="25" name="TextBox 24">
              <a:extLst>
                <a:ext uri="{FF2B5EF4-FFF2-40B4-BE49-F238E27FC236}">
                  <a16:creationId xmlns:a16="http://schemas.microsoft.com/office/drawing/2014/main" id="{4BE01717-6B16-BCC7-F1B0-6B67865558DC}"/>
                </a:ext>
              </a:extLst>
            </p:cNvPr>
            <p:cNvSpPr txBox="1"/>
            <p:nvPr/>
          </p:nvSpPr>
          <p:spPr>
            <a:xfrm>
              <a:off x="5090456" y="4015747"/>
              <a:ext cx="1788447"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D03528"/>
                  </a:solidFill>
                  <a:effectLst/>
                  <a:uLnTx/>
                  <a:uFillTx/>
                  <a:latin typeface="Arial"/>
                  <a:ea typeface="+mn-ea"/>
                  <a:cs typeface="+mn-cs"/>
                </a:rPr>
                <a:t>p</a:t>
              </a:r>
              <a:r>
                <a:rPr kumimoji="0" lang="en-US" sz="1500" b="0" i="0" u="none" strike="noStrike" kern="1200" cap="none" spc="0" normalizeH="0" baseline="30000" noProof="0" dirty="0">
                  <a:ln>
                    <a:noFill/>
                  </a:ln>
                  <a:solidFill>
                    <a:srgbClr val="D03528"/>
                  </a:solidFill>
                  <a:effectLst/>
                  <a:uLnTx/>
                  <a:uFillTx/>
                  <a:latin typeface="Arial"/>
                  <a:ea typeface="+mn-ea"/>
                  <a:cs typeface="+mn-cs"/>
                </a:rPr>
                <a:t>+</a:t>
              </a:r>
              <a:r>
                <a:rPr kumimoji="0" lang="en-US" sz="1500" b="0" i="0" u="none" strike="noStrike" kern="1200" cap="none" spc="0" normalizeH="0" baseline="0" noProof="0" dirty="0">
                  <a:ln>
                    <a:noFill/>
                  </a:ln>
                  <a:solidFill>
                    <a:srgbClr val="D03528"/>
                  </a:solidFill>
                  <a:effectLst/>
                  <a:uLnTx/>
                  <a:uFillTx/>
                  <a:latin typeface="Arial"/>
                  <a:ea typeface="+mn-ea"/>
                  <a:cs typeface="+mn-cs"/>
                </a:rPr>
                <a:t>@450 GeV/c</a:t>
              </a:r>
            </a:p>
          </p:txBody>
        </p:sp>
        <p:sp>
          <p:nvSpPr>
            <p:cNvPr id="26" name="Rounded Rectangle 35">
              <a:extLst>
                <a:ext uri="{FF2B5EF4-FFF2-40B4-BE49-F238E27FC236}">
                  <a16:creationId xmlns:a16="http://schemas.microsoft.com/office/drawing/2014/main" id="{C507207A-4811-3B8B-B43E-54675F2824E1}"/>
                </a:ext>
              </a:extLst>
            </p:cNvPr>
            <p:cNvSpPr/>
            <p:nvPr/>
          </p:nvSpPr>
          <p:spPr>
            <a:xfrm>
              <a:off x="5231496" y="3685240"/>
              <a:ext cx="1503436" cy="653660"/>
            </a:xfrm>
            <a:prstGeom prst="roundRect">
              <a:avLst/>
            </a:prstGeom>
            <a:noFill/>
            <a:ln w="19050">
              <a:solidFill>
                <a:srgbClr val="D035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27" name="Group 26">
            <a:extLst>
              <a:ext uri="{FF2B5EF4-FFF2-40B4-BE49-F238E27FC236}">
                <a16:creationId xmlns:a16="http://schemas.microsoft.com/office/drawing/2014/main" id="{89969F96-98E2-D261-FD67-CDDB22522CBF}"/>
              </a:ext>
            </a:extLst>
          </p:cNvPr>
          <p:cNvGrpSpPr/>
          <p:nvPr/>
        </p:nvGrpSpPr>
        <p:grpSpPr>
          <a:xfrm>
            <a:off x="2914334" y="1607514"/>
            <a:ext cx="1788447" cy="893254"/>
            <a:chOff x="4781980" y="3445646"/>
            <a:chExt cx="1788447" cy="893254"/>
          </a:xfrm>
        </p:grpSpPr>
        <p:sp>
          <p:nvSpPr>
            <p:cNvPr id="28" name="TextBox 27">
              <a:extLst>
                <a:ext uri="{FF2B5EF4-FFF2-40B4-BE49-F238E27FC236}">
                  <a16:creationId xmlns:a16="http://schemas.microsoft.com/office/drawing/2014/main" id="{AFF5899F-A4B7-4E7C-9DF9-B73E1EDFCAAC}"/>
                </a:ext>
              </a:extLst>
            </p:cNvPr>
            <p:cNvSpPr txBox="1"/>
            <p:nvPr/>
          </p:nvSpPr>
          <p:spPr>
            <a:xfrm>
              <a:off x="4781980" y="3484695"/>
              <a:ext cx="178844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5F5F5F">
                      <a:lumMod val="50000"/>
                    </a:srgbClr>
                  </a:solidFill>
                  <a:effectLst/>
                  <a:uLnTx/>
                  <a:uFillTx/>
                  <a:latin typeface="Arial"/>
                  <a:ea typeface="+mn-ea"/>
                  <a:cs typeface="+mn-cs"/>
                </a:rPr>
                <a:t>p</a:t>
              </a:r>
              <a:r>
                <a:rPr kumimoji="0" lang="en-US" sz="1500" b="0" i="0" u="none" strike="noStrike" kern="1200" cap="none" spc="0" normalizeH="0" baseline="30000" noProof="0" dirty="0">
                  <a:ln>
                    <a:noFill/>
                  </a:ln>
                  <a:solidFill>
                    <a:srgbClr val="5F5F5F">
                      <a:lumMod val="50000"/>
                    </a:srgbClr>
                  </a:solidFill>
                  <a:effectLst/>
                  <a:uLnTx/>
                  <a:uFillTx/>
                  <a:latin typeface="Arial"/>
                  <a:ea typeface="+mn-ea"/>
                  <a:cs typeface="+mn-cs"/>
                </a:rPr>
                <a:t>+</a:t>
              </a:r>
              <a:r>
                <a:rPr kumimoji="0" lang="en-US" sz="1500" b="0" i="0" u="none" strike="noStrike" kern="1200" cap="none" spc="0" normalizeH="0" baseline="0" noProof="0" dirty="0">
                  <a:ln>
                    <a:noFill/>
                  </a:ln>
                  <a:solidFill>
                    <a:srgbClr val="5F5F5F">
                      <a:lumMod val="50000"/>
                    </a:srgbClr>
                  </a:solidFill>
                  <a:effectLst/>
                  <a:uLnTx/>
                  <a:uFillTx/>
                  <a:latin typeface="Arial"/>
                  <a:ea typeface="+mn-ea"/>
                  <a:cs typeface="+mn-cs"/>
                </a:rPr>
                <a:t>@400 GeV/c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5F5F5F">
                      <a:lumMod val="50000"/>
                    </a:srgbClr>
                  </a:solidFill>
                  <a:effectLst/>
                  <a:uLnTx/>
                  <a:uFillTx/>
                  <a:latin typeface="Arial"/>
                  <a:ea typeface="+mn-ea"/>
                  <a:cs typeface="+mn-cs"/>
                </a:rPr>
                <a:t>Pb</a:t>
              </a:r>
              <a:r>
                <a:rPr kumimoji="0" lang="en-US" sz="1500" b="0" i="0" u="none" strike="noStrike" kern="1200" cap="none" spc="0" normalizeH="0" baseline="30000" noProof="0" dirty="0">
                  <a:ln>
                    <a:noFill/>
                  </a:ln>
                  <a:solidFill>
                    <a:srgbClr val="5F5F5F">
                      <a:lumMod val="50000"/>
                    </a:srgbClr>
                  </a:solidFill>
                  <a:effectLst/>
                  <a:uLnTx/>
                  <a:uFillTx/>
                  <a:latin typeface="Arial"/>
                  <a:ea typeface="+mn-ea"/>
                  <a:cs typeface="+mn-cs"/>
                </a:rPr>
                <a:t>82+</a:t>
              </a:r>
              <a:endParaRPr kumimoji="0" lang="en-US" sz="1500" b="0" i="0" u="none" strike="noStrike" kern="1200" cap="none" spc="0" normalizeH="0" baseline="0" noProof="0" dirty="0">
                <a:ln>
                  <a:noFill/>
                </a:ln>
                <a:solidFill>
                  <a:srgbClr val="5F5F5F">
                    <a:lumMod val="50000"/>
                  </a:srgbClr>
                </a:solidFill>
                <a:effectLst/>
                <a:uLnTx/>
                <a:uFillTx/>
                <a:latin typeface="Arial"/>
                <a:ea typeface="+mn-ea"/>
                <a:cs typeface="+mn-cs"/>
              </a:endParaRPr>
            </a:p>
          </p:txBody>
        </p:sp>
        <p:sp>
          <p:nvSpPr>
            <p:cNvPr id="29" name="Rounded Rectangle 38">
              <a:extLst>
                <a:ext uri="{FF2B5EF4-FFF2-40B4-BE49-F238E27FC236}">
                  <a16:creationId xmlns:a16="http://schemas.microsoft.com/office/drawing/2014/main" id="{2390B489-BA30-83B0-2C30-BE0AD2070A64}"/>
                </a:ext>
              </a:extLst>
            </p:cNvPr>
            <p:cNvSpPr/>
            <p:nvPr/>
          </p:nvSpPr>
          <p:spPr>
            <a:xfrm>
              <a:off x="4967088" y="3445646"/>
              <a:ext cx="1417472" cy="893254"/>
            </a:xfrm>
            <a:prstGeom prst="roundRect">
              <a:avLst/>
            </a:prstGeom>
            <a:noFill/>
            <a:ln w="19050">
              <a:solidFill>
                <a:schemeClr val="accent1">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30" name="Group 29">
            <a:extLst>
              <a:ext uri="{FF2B5EF4-FFF2-40B4-BE49-F238E27FC236}">
                <a16:creationId xmlns:a16="http://schemas.microsoft.com/office/drawing/2014/main" id="{0C9BC68D-C84E-7235-E3FE-A7AE511F4F29}"/>
              </a:ext>
            </a:extLst>
          </p:cNvPr>
          <p:cNvGrpSpPr/>
          <p:nvPr/>
        </p:nvGrpSpPr>
        <p:grpSpPr>
          <a:xfrm>
            <a:off x="347161" y="2797057"/>
            <a:ext cx="1554894" cy="653660"/>
            <a:chOff x="4991294" y="3685240"/>
            <a:chExt cx="1554894" cy="653660"/>
          </a:xfrm>
        </p:grpSpPr>
        <p:sp>
          <p:nvSpPr>
            <p:cNvPr id="31" name="TextBox 30">
              <a:extLst>
                <a:ext uri="{FF2B5EF4-FFF2-40B4-BE49-F238E27FC236}">
                  <a16:creationId xmlns:a16="http://schemas.microsoft.com/office/drawing/2014/main" id="{5034A526-F6BE-783F-775F-BDE8801EA79F}"/>
                </a:ext>
              </a:extLst>
            </p:cNvPr>
            <p:cNvSpPr txBox="1"/>
            <p:nvPr/>
          </p:nvSpPr>
          <p:spPr>
            <a:xfrm>
              <a:off x="5000139" y="3707271"/>
              <a:ext cx="1546049" cy="323165"/>
            </a:xfrm>
            <a:prstGeom prst="rect">
              <a:avLst/>
            </a:prstGeom>
            <a:solidFill>
              <a:schemeClr val="bg1">
                <a:alpha val="36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991921"/>
                  </a:solidFill>
                  <a:effectLst/>
                  <a:uLnTx/>
                  <a:uFillTx/>
                  <a:latin typeface="Arial"/>
                  <a:ea typeface="+mn-ea"/>
                  <a:cs typeface="+mn-cs"/>
                </a:rPr>
                <a:t>p</a:t>
              </a:r>
              <a:r>
                <a:rPr kumimoji="0" lang="en-US" sz="1500" b="0" i="0" u="none" strike="noStrike" kern="1200" cap="none" spc="0" normalizeH="0" baseline="30000" noProof="0" dirty="0">
                  <a:ln>
                    <a:noFill/>
                  </a:ln>
                  <a:solidFill>
                    <a:srgbClr val="991921"/>
                  </a:solidFill>
                  <a:effectLst/>
                  <a:uLnTx/>
                  <a:uFillTx/>
                  <a:latin typeface="Arial"/>
                  <a:ea typeface="+mn-ea"/>
                  <a:cs typeface="+mn-cs"/>
                </a:rPr>
                <a:t>+</a:t>
              </a:r>
              <a:r>
                <a:rPr kumimoji="0" lang="en-US" sz="1500" b="0" i="0" u="none" strike="noStrike" kern="1200" cap="none" spc="0" normalizeH="0" baseline="0" noProof="0" dirty="0">
                  <a:ln>
                    <a:noFill/>
                  </a:ln>
                  <a:solidFill>
                    <a:srgbClr val="991921"/>
                  </a:solidFill>
                  <a:effectLst/>
                  <a:uLnTx/>
                  <a:uFillTx/>
                  <a:latin typeface="Arial"/>
                  <a:ea typeface="+mn-ea"/>
                  <a:cs typeface="+mn-cs"/>
                </a:rPr>
                <a:t>@440 GeV/c</a:t>
              </a:r>
            </a:p>
          </p:txBody>
        </p:sp>
        <p:sp>
          <p:nvSpPr>
            <p:cNvPr id="32" name="Rounded Rectangle 41">
              <a:extLst>
                <a:ext uri="{FF2B5EF4-FFF2-40B4-BE49-F238E27FC236}">
                  <a16:creationId xmlns:a16="http://schemas.microsoft.com/office/drawing/2014/main" id="{92687132-7416-C68D-C51F-4EDC0819106F}"/>
                </a:ext>
              </a:extLst>
            </p:cNvPr>
            <p:cNvSpPr/>
            <p:nvPr/>
          </p:nvSpPr>
          <p:spPr>
            <a:xfrm>
              <a:off x="4991294" y="3685240"/>
              <a:ext cx="1503436" cy="653660"/>
            </a:xfrm>
            <a:prstGeom prst="roundRect">
              <a:avLst/>
            </a:prstGeom>
            <a:noFill/>
            <a:ln w="19050">
              <a:solidFill>
                <a:srgbClr val="99192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33" name="Group 32">
            <a:extLst>
              <a:ext uri="{FF2B5EF4-FFF2-40B4-BE49-F238E27FC236}">
                <a16:creationId xmlns:a16="http://schemas.microsoft.com/office/drawing/2014/main" id="{9382823E-4446-A5BE-D805-BA5626951E39}"/>
              </a:ext>
            </a:extLst>
          </p:cNvPr>
          <p:cNvGrpSpPr/>
          <p:nvPr/>
        </p:nvGrpSpPr>
        <p:grpSpPr>
          <a:xfrm>
            <a:off x="2723992" y="4262400"/>
            <a:ext cx="1095608" cy="855231"/>
            <a:chOff x="2723992" y="4262400"/>
            <a:chExt cx="1095608" cy="855231"/>
          </a:xfrm>
        </p:grpSpPr>
        <p:grpSp>
          <p:nvGrpSpPr>
            <p:cNvPr id="34" name="Group 33">
              <a:extLst>
                <a:ext uri="{FF2B5EF4-FFF2-40B4-BE49-F238E27FC236}">
                  <a16:creationId xmlns:a16="http://schemas.microsoft.com/office/drawing/2014/main" id="{FE10FB3E-56B4-4830-5628-5778DF25EECE}"/>
                </a:ext>
              </a:extLst>
            </p:cNvPr>
            <p:cNvGrpSpPr/>
            <p:nvPr/>
          </p:nvGrpSpPr>
          <p:grpSpPr>
            <a:xfrm>
              <a:off x="2723992" y="4262400"/>
              <a:ext cx="1095608" cy="855231"/>
              <a:chOff x="2723992" y="4262400"/>
              <a:chExt cx="1095608" cy="855231"/>
            </a:xfrm>
          </p:grpSpPr>
          <p:sp>
            <p:nvSpPr>
              <p:cNvPr id="36" name="Freeform 44">
                <a:extLst>
                  <a:ext uri="{FF2B5EF4-FFF2-40B4-BE49-F238E27FC236}">
                    <a16:creationId xmlns:a16="http://schemas.microsoft.com/office/drawing/2014/main" id="{190EF36A-65E5-31ED-2E3B-106F40863460}"/>
                  </a:ext>
                </a:extLst>
              </p:cNvPr>
              <p:cNvSpPr/>
              <p:nvPr/>
            </p:nvSpPr>
            <p:spPr>
              <a:xfrm>
                <a:off x="3250800" y="4262400"/>
                <a:ext cx="568800" cy="468000"/>
              </a:xfrm>
              <a:custGeom>
                <a:avLst/>
                <a:gdLst>
                  <a:gd name="connsiteX0" fmla="*/ 0 w 568800"/>
                  <a:gd name="connsiteY0" fmla="*/ 468000 h 468000"/>
                  <a:gd name="connsiteX1" fmla="*/ 151200 w 568800"/>
                  <a:gd name="connsiteY1" fmla="*/ 259200 h 468000"/>
                  <a:gd name="connsiteX2" fmla="*/ 298800 w 568800"/>
                  <a:gd name="connsiteY2" fmla="*/ 133200 h 468000"/>
                  <a:gd name="connsiteX3" fmla="*/ 410400 w 568800"/>
                  <a:gd name="connsiteY3" fmla="*/ 57600 h 468000"/>
                  <a:gd name="connsiteX4" fmla="*/ 493200 w 568800"/>
                  <a:gd name="connsiteY4" fmla="*/ 18000 h 468000"/>
                  <a:gd name="connsiteX5" fmla="*/ 568800 w 568800"/>
                  <a:gd name="connsiteY5" fmla="*/ 0 h 468000"/>
                  <a:gd name="connsiteX6" fmla="*/ 568800 w 568800"/>
                  <a:gd name="connsiteY6" fmla="*/ 0 h 4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800" h="468000">
                    <a:moveTo>
                      <a:pt x="0" y="468000"/>
                    </a:moveTo>
                    <a:cubicBezTo>
                      <a:pt x="50700" y="391500"/>
                      <a:pt x="101400" y="315000"/>
                      <a:pt x="151200" y="259200"/>
                    </a:cubicBezTo>
                    <a:cubicBezTo>
                      <a:pt x="201000" y="203400"/>
                      <a:pt x="255600" y="166800"/>
                      <a:pt x="298800" y="133200"/>
                    </a:cubicBezTo>
                    <a:cubicBezTo>
                      <a:pt x="342000" y="99600"/>
                      <a:pt x="378000" y="76800"/>
                      <a:pt x="410400" y="57600"/>
                    </a:cubicBezTo>
                    <a:cubicBezTo>
                      <a:pt x="442800" y="38400"/>
                      <a:pt x="466800" y="27600"/>
                      <a:pt x="493200" y="18000"/>
                    </a:cubicBezTo>
                    <a:cubicBezTo>
                      <a:pt x="519600" y="8400"/>
                      <a:pt x="568800" y="0"/>
                      <a:pt x="568800" y="0"/>
                    </a:cubicBezTo>
                    <a:lnTo>
                      <a:pt x="568800" y="0"/>
                    </a:lnTo>
                  </a:path>
                </a:pathLst>
              </a:custGeom>
              <a:noFill/>
              <a:ln w="15875">
                <a:solidFill>
                  <a:srgbClr val="0047FC"/>
                </a:solidFill>
                <a:tailEnd type="triangle"/>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7" name="TextBox 36">
                <a:extLst>
                  <a:ext uri="{FF2B5EF4-FFF2-40B4-BE49-F238E27FC236}">
                    <a16:creationId xmlns:a16="http://schemas.microsoft.com/office/drawing/2014/main" id="{D84A3EBC-AA19-3C6A-F736-75CBEE3B821B}"/>
                  </a:ext>
                </a:extLst>
              </p:cNvPr>
              <p:cNvSpPr txBox="1"/>
              <p:nvPr/>
            </p:nvSpPr>
            <p:spPr>
              <a:xfrm>
                <a:off x="2723992" y="4702133"/>
                <a:ext cx="568799" cy="41549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47FC"/>
                    </a:solidFill>
                    <a:effectLst/>
                    <a:uLnTx/>
                    <a:uFillTx/>
                    <a:latin typeface="Arial"/>
                    <a:ea typeface="+mn-ea"/>
                    <a:cs typeface="+mn-cs"/>
                  </a:rPr>
                  <a:t>LINAC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47FC"/>
                    </a:solidFill>
                    <a:effectLst/>
                    <a:uLnTx/>
                    <a:uFillTx/>
                    <a:latin typeface="Arial"/>
                    <a:ea typeface="+mn-ea"/>
                    <a:cs typeface="+mn-cs"/>
                  </a:rPr>
                  <a:t>p</a:t>
                </a:r>
                <a:r>
                  <a:rPr kumimoji="0" lang="en-US" sz="700" b="1" i="0" u="none" strike="noStrike" kern="1200" cap="none" spc="0" normalizeH="0" baseline="30000" noProof="0" dirty="0">
                    <a:ln>
                      <a:noFill/>
                    </a:ln>
                    <a:solidFill>
                      <a:srgbClr val="0047FC"/>
                    </a:solidFill>
                    <a:effectLst/>
                    <a:uLnTx/>
                    <a:uFillTx/>
                    <a:latin typeface="Arial"/>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47FC"/>
                    </a:solidFill>
                    <a:effectLst/>
                    <a:uLnTx/>
                    <a:uFillTx/>
                    <a:latin typeface="Arial"/>
                    <a:ea typeface="+mn-ea"/>
                    <a:cs typeface="+mn-cs"/>
                  </a:rPr>
                  <a:t>1978</a:t>
                </a:r>
              </a:p>
            </p:txBody>
          </p:sp>
        </p:grpSp>
        <p:sp>
          <p:nvSpPr>
            <p:cNvPr id="35" name="Rectangle 34">
              <a:extLst>
                <a:ext uri="{FF2B5EF4-FFF2-40B4-BE49-F238E27FC236}">
                  <a16:creationId xmlns:a16="http://schemas.microsoft.com/office/drawing/2014/main" id="{FF759816-51C4-34EB-FC41-6C8E87F33916}"/>
                </a:ext>
              </a:extLst>
            </p:cNvPr>
            <p:cNvSpPr/>
            <p:nvPr/>
          </p:nvSpPr>
          <p:spPr>
            <a:xfrm>
              <a:off x="3703205" y="4333156"/>
              <a:ext cx="116395" cy="8644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38" name="Group 37">
            <a:extLst>
              <a:ext uri="{FF2B5EF4-FFF2-40B4-BE49-F238E27FC236}">
                <a16:creationId xmlns:a16="http://schemas.microsoft.com/office/drawing/2014/main" id="{7AD4DCFE-73D3-0001-269C-66FE02ACCAC6}"/>
              </a:ext>
            </a:extLst>
          </p:cNvPr>
          <p:cNvGrpSpPr/>
          <p:nvPr/>
        </p:nvGrpSpPr>
        <p:grpSpPr>
          <a:xfrm>
            <a:off x="390760" y="1297155"/>
            <a:ext cx="6023120" cy="2084429"/>
            <a:chOff x="390760" y="1297155"/>
            <a:chExt cx="6023120" cy="2084429"/>
          </a:xfrm>
        </p:grpSpPr>
        <p:sp>
          <p:nvSpPr>
            <p:cNvPr id="39" name="Oval 38">
              <a:extLst>
                <a:ext uri="{FF2B5EF4-FFF2-40B4-BE49-F238E27FC236}">
                  <a16:creationId xmlns:a16="http://schemas.microsoft.com/office/drawing/2014/main" id="{4D7414E6-A72B-F9D4-E065-9A9D43D9AB3B}"/>
                </a:ext>
              </a:extLst>
            </p:cNvPr>
            <p:cNvSpPr>
              <a:spLocks noChangeAspect="1"/>
            </p:cNvSpPr>
            <p:nvPr/>
          </p:nvSpPr>
          <p:spPr>
            <a:xfrm>
              <a:off x="6125880" y="2194917"/>
              <a:ext cx="288000" cy="288000"/>
            </a:xfrm>
            <a:prstGeom prst="ellipse">
              <a:avLst/>
            </a:prstGeom>
            <a:noFill/>
            <a:ln w="25400">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0" name="Oval 39">
              <a:extLst>
                <a:ext uri="{FF2B5EF4-FFF2-40B4-BE49-F238E27FC236}">
                  <a16:creationId xmlns:a16="http://schemas.microsoft.com/office/drawing/2014/main" id="{D037DC8E-06A0-C5AB-37B6-4AF271389665}"/>
                </a:ext>
              </a:extLst>
            </p:cNvPr>
            <p:cNvSpPr>
              <a:spLocks noChangeAspect="1"/>
            </p:cNvSpPr>
            <p:nvPr/>
          </p:nvSpPr>
          <p:spPr>
            <a:xfrm>
              <a:off x="3258014" y="1297155"/>
              <a:ext cx="288000" cy="288000"/>
            </a:xfrm>
            <a:prstGeom prst="ellipse">
              <a:avLst/>
            </a:prstGeom>
            <a:noFill/>
            <a:ln w="25400">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1" name="Oval 40">
              <a:extLst>
                <a:ext uri="{FF2B5EF4-FFF2-40B4-BE49-F238E27FC236}">
                  <a16:creationId xmlns:a16="http://schemas.microsoft.com/office/drawing/2014/main" id="{3148F64C-7E28-A9F4-6D77-73AF66D986CA}"/>
                </a:ext>
              </a:extLst>
            </p:cNvPr>
            <p:cNvSpPr>
              <a:spLocks noChangeAspect="1"/>
            </p:cNvSpPr>
            <p:nvPr/>
          </p:nvSpPr>
          <p:spPr>
            <a:xfrm>
              <a:off x="3261784" y="3093584"/>
              <a:ext cx="288000" cy="288000"/>
            </a:xfrm>
            <a:prstGeom prst="ellipse">
              <a:avLst/>
            </a:prstGeom>
            <a:noFill/>
            <a:ln w="25400">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2" name="Oval 41">
              <a:extLst>
                <a:ext uri="{FF2B5EF4-FFF2-40B4-BE49-F238E27FC236}">
                  <a16:creationId xmlns:a16="http://schemas.microsoft.com/office/drawing/2014/main" id="{1B6F7145-982F-DE12-0D8A-24CD10D3145F}"/>
                </a:ext>
              </a:extLst>
            </p:cNvPr>
            <p:cNvSpPr>
              <a:spLocks noChangeAspect="1"/>
            </p:cNvSpPr>
            <p:nvPr/>
          </p:nvSpPr>
          <p:spPr>
            <a:xfrm>
              <a:off x="390760" y="2196150"/>
              <a:ext cx="288000" cy="288000"/>
            </a:xfrm>
            <a:prstGeom prst="ellipse">
              <a:avLst/>
            </a:prstGeom>
            <a:noFill/>
            <a:ln w="25400">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44" name="TextBox 43">
            <a:extLst>
              <a:ext uri="{FF2B5EF4-FFF2-40B4-BE49-F238E27FC236}">
                <a16:creationId xmlns:a16="http://schemas.microsoft.com/office/drawing/2014/main" id="{D570C971-03E5-15FC-F82B-60D99159028E}"/>
              </a:ext>
            </a:extLst>
          </p:cNvPr>
          <p:cNvSpPr txBox="1"/>
          <p:nvPr/>
        </p:nvSpPr>
        <p:spPr>
          <a:xfrm>
            <a:off x="8397992" y="130447"/>
            <a:ext cx="3794007" cy="5709255"/>
          </a:xfrm>
          <a:prstGeom prst="rect">
            <a:avLst/>
          </a:prstGeom>
          <a:solidFill>
            <a:schemeClr val="tx1">
              <a:lumMod val="60000"/>
              <a:lumOff val="40000"/>
              <a:alpha val="40000"/>
            </a:schemeClr>
          </a:solidFill>
          <a:ln>
            <a:solidFill>
              <a:schemeClr val="tx1"/>
            </a:solidFill>
          </a:ln>
          <a:effectLst/>
        </p:spPr>
        <p:txBody>
          <a:bodyPr wrap="square">
            <a:spAutoFit/>
          </a:bodyPr>
          <a:lstStyle/>
          <a:p>
            <a:pPr marL="0" marR="0" lvl="0" indent="0" algn="l" defTabSz="609585" rtl="0" eaLnBrk="1" fontAlgn="auto" latinLnBrk="0" hangingPunct="1">
              <a:lnSpc>
                <a:spcPct val="100000"/>
              </a:lnSpc>
              <a:spcBef>
                <a:spcPts val="0"/>
              </a:spcBef>
              <a:spcAft>
                <a:spcPts val="600"/>
              </a:spcAft>
              <a:buClrTx/>
              <a:buSzTx/>
              <a:buFontTx/>
              <a:buNone/>
              <a:tabLst/>
              <a:defRPr/>
            </a:pPr>
            <a:r>
              <a:rPr kumimoji="0" lang="fr" sz="1600" b="1"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AD/ELENA:</a:t>
            </a:r>
            <a:r>
              <a:rPr kumimoji="0" lang="fr" sz="1600" b="1"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 sz="16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rPr>
              <a:t>Déclérateur d'antiprotons pour les études sur l'antimatière </a:t>
            </a:r>
          </a:p>
          <a:p>
            <a:pPr marL="0" marR="0" lvl="0" indent="0" algn="l" defTabSz="609585" rtl="0" eaLnBrk="1" fontAlgn="auto" latinLnBrk="0" hangingPunct="1">
              <a:lnSpc>
                <a:spcPct val="100000"/>
              </a:lnSpc>
              <a:spcBef>
                <a:spcPts val="0"/>
              </a:spcBef>
              <a:spcAft>
                <a:spcPts val="600"/>
              </a:spcAft>
              <a:buClrTx/>
              <a:buSzTx/>
              <a:buFontTx/>
              <a:buNone/>
              <a:tabLst/>
              <a:defRPr/>
            </a:pPr>
            <a:r>
              <a:rPr kumimoji="0" lang="fr" sz="1600" b="1"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CAST, OSQAR:</a:t>
            </a:r>
            <a:r>
              <a:rPr kumimoji="0" lang="fr" sz="16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 axions</a:t>
            </a:r>
          </a:p>
          <a:p>
            <a:pPr marL="0" marR="0" lvl="0" indent="0" algn="l" defTabSz="609585" rtl="0" eaLnBrk="1" fontAlgn="auto" latinLnBrk="0" hangingPunct="1">
              <a:lnSpc>
                <a:spcPct val="100000"/>
              </a:lnSpc>
              <a:spcBef>
                <a:spcPts val="0"/>
              </a:spcBef>
              <a:spcAft>
                <a:spcPts val="600"/>
              </a:spcAft>
              <a:buClrTx/>
              <a:buSzTx/>
              <a:buFontTx/>
              <a:buNone/>
              <a:tabLst/>
              <a:defRPr/>
            </a:pPr>
            <a:r>
              <a:rPr kumimoji="0" lang="fr" sz="1600" b="1"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CLOUD:</a:t>
            </a:r>
            <a:r>
              <a:rPr kumimoji="0" lang="fr" sz="16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 impact des rayons cosmiques sur les aérosols et les nuages </a:t>
            </a:r>
            <a:r>
              <a:rPr kumimoji="0" lang="fr" sz="1600" b="1"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COMPASS:</a:t>
            </a:r>
            <a:r>
              <a:rPr kumimoji="0" lang="fr" sz="16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 structure et spectroscopie des hadrons  </a:t>
            </a:r>
          </a:p>
          <a:p>
            <a:pPr marL="0" marR="0" lvl="0" indent="0" algn="l" defTabSz="609585" rtl="0" eaLnBrk="1" fontAlgn="auto" latinLnBrk="0" hangingPunct="1">
              <a:lnSpc>
                <a:spcPct val="100000"/>
              </a:lnSpc>
              <a:spcBef>
                <a:spcPts val="0"/>
              </a:spcBef>
              <a:spcAft>
                <a:spcPts val="600"/>
              </a:spcAft>
              <a:buClrTx/>
              <a:buSzTx/>
              <a:buFontTx/>
              <a:buNone/>
              <a:tabLst/>
              <a:defRPr/>
            </a:pPr>
            <a:r>
              <a:rPr kumimoji="0" lang="fr" sz="1600" b="1"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sym typeface="Wingdings" pitchFamily="2" charset="2"/>
              </a:rPr>
              <a:t>ISOLDE: </a:t>
            </a:r>
            <a:r>
              <a:rPr kumimoji="0" lang="fr" sz="16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sym typeface="Wingdings" pitchFamily="2" charset="2"/>
              </a:rPr>
              <a:t>noyaux radioactifs</a:t>
            </a:r>
          </a:p>
          <a:p>
            <a:pPr marL="0" marR="0" lvl="0" indent="0" algn="l" defTabSz="609585" rtl="0" eaLnBrk="1" fontAlgn="auto" latinLnBrk="0" hangingPunct="1">
              <a:lnSpc>
                <a:spcPct val="100000"/>
              </a:lnSpc>
              <a:spcBef>
                <a:spcPts val="0"/>
              </a:spcBef>
              <a:spcAft>
                <a:spcPts val="600"/>
              </a:spcAft>
              <a:buClrTx/>
              <a:buSzTx/>
              <a:buFontTx/>
              <a:buNone/>
              <a:tabLst/>
              <a:defRPr/>
            </a:pPr>
            <a:r>
              <a:rPr kumimoji="0" lang="fr" sz="1600" b="1"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NA61/Shine: </a:t>
            </a:r>
            <a:r>
              <a:rPr kumimoji="0" lang="fr" sz="16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ions lourds et cibles neutrino</a:t>
            </a:r>
          </a:p>
          <a:p>
            <a:pPr marL="0" marR="0" lvl="0" indent="0" algn="l" defTabSz="609585" rtl="0" eaLnBrk="1" fontAlgn="auto" latinLnBrk="0" hangingPunct="1">
              <a:lnSpc>
                <a:spcPct val="100000"/>
              </a:lnSpc>
              <a:spcBef>
                <a:spcPts val="0"/>
              </a:spcBef>
              <a:spcAft>
                <a:spcPts val="600"/>
              </a:spcAft>
              <a:buClrTx/>
              <a:buSzTx/>
              <a:buFontTx/>
              <a:buNone/>
              <a:tabLst/>
              <a:defRPr/>
            </a:pPr>
            <a:r>
              <a:rPr kumimoji="0" lang="fr" sz="1600" b="1"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sym typeface="Wingdings" pitchFamily="2" charset="2"/>
              </a:rPr>
              <a:t>NA62:</a:t>
            </a:r>
            <a:r>
              <a:rPr kumimoji="0" lang="fr" sz="16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sym typeface="Wingdings" pitchFamily="2" charset="2"/>
              </a:rPr>
              <a:t> désintégrations rares du kaon</a:t>
            </a:r>
            <a:endParaRPr kumimoji="0" lang="fr"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endParaRPr>
          </a:p>
          <a:p>
            <a:pPr marL="0" marR="0" lvl="0" indent="0" algn="l" defTabSz="609585" rtl="0" eaLnBrk="1" fontAlgn="auto" latinLnBrk="0" hangingPunct="1">
              <a:lnSpc>
                <a:spcPct val="100000"/>
              </a:lnSpc>
              <a:spcBef>
                <a:spcPts val="0"/>
              </a:spcBef>
              <a:spcAft>
                <a:spcPts val="600"/>
              </a:spcAft>
              <a:buClrTx/>
              <a:buSzTx/>
              <a:buFontTx/>
              <a:buNone/>
              <a:tabLst/>
              <a:defRPr/>
            </a:pPr>
            <a:r>
              <a:rPr kumimoji="0" lang="fr" sz="1600" b="1"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NA63: </a:t>
            </a:r>
            <a:r>
              <a:rPr kumimoji="0" lang="fr" sz="16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processus d'interaction dans des champs EM intenses sur des cibles en cristaux</a:t>
            </a:r>
          </a:p>
          <a:p>
            <a:pPr marL="0" marR="0" lvl="0" indent="0" algn="l" defTabSz="609585" rtl="0" eaLnBrk="1" fontAlgn="auto" latinLnBrk="0" hangingPunct="1">
              <a:lnSpc>
                <a:spcPct val="100000"/>
              </a:lnSpc>
              <a:spcBef>
                <a:spcPts val="0"/>
              </a:spcBef>
              <a:spcAft>
                <a:spcPts val="600"/>
              </a:spcAft>
              <a:buClrTx/>
              <a:buSzTx/>
              <a:buFontTx/>
              <a:buNone/>
              <a:tabLst/>
              <a:defRPr/>
            </a:pPr>
            <a:r>
              <a:rPr kumimoji="0" lang="fr" sz="1600" b="1"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NA64:</a:t>
            </a:r>
            <a:r>
              <a:rPr kumimoji="0" lang="fr" sz="16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 recherche de photons noirs </a:t>
            </a:r>
          </a:p>
          <a:p>
            <a:pPr marL="0" marR="0" lvl="0" indent="0" algn="l" defTabSz="609585" rtl="0" eaLnBrk="1" fontAlgn="auto" latinLnBrk="0" hangingPunct="1">
              <a:lnSpc>
                <a:spcPct val="100000"/>
              </a:lnSpc>
              <a:spcBef>
                <a:spcPts val="0"/>
              </a:spcBef>
              <a:spcAft>
                <a:spcPts val="600"/>
              </a:spcAft>
              <a:buClrTx/>
              <a:buSzTx/>
              <a:buFontTx/>
              <a:buNone/>
              <a:tabLst/>
              <a:defRPr/>
            </a:pPr>
            <a:r>
              <a:rPr lang="fr" sz="1600" b="1" dirty="0">
                <a:solidFill>
                  <a:prstClr val="black"/>
                </a:solidFill>
                <a:latin typeface="Arial" panose="020B0604020202020204" pitchFamily="34" charset="0"/>
                <a:cs typeface="Arial" panose="020B0604020202020204" pitchFamily="34" charset="0"/>
                <a:sym typeface="Wingdings" pitchFamily="2" charset="2"/>
              </a:rPr>
              <a:t>P</a:t>
            </a:r>
            <a:r>
              <a:rPr kumimoji="0" lang="fr" sz="1600" b="1"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lateforme neutrino: </a:t>
            </a:r>
            <a:r>
              <a:rPr kumimoji="0" lang="fr" sz="16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sym typeface="Wingdings" pitchFamily="2" charset="2"/>
              </a:rPr>
              <a:t>R&amp;D sur les détecteurs de </a:t>
            </a:r>
            <a:r>
              <a:rPr kumimoji="0" lang="fr" sz="16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𝛎</a:t>
            </a:r>
            <a:r>
              <a:rPr kumimoji="0" lang="fr" sz="16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sym typeface="Wingdings" pitchFamily="2" charset="2"/>
              </a:rPr>
              <a:t> pour des expériences aux USA et au Japon</a:t>
            </a:r>
            <a:endParaRPr kumimoji="0" lang="fr"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endParaRPr>
          </a:p>
          <a:p>
            <a:pPr marL="0" marR="0" lvl="0" indent="0" algn="l" defTabSz="609585" rtl="0" eaLnBrk="1" fontAlgn="auto" latinLnBrk="0" hangingPunct="1">
              <a:lnSpc>
                <a:spcPct val="100000"/>
              </a:lnSpc>
              <a:spcBef>
                <a:spcPts val="0"/>
              </a:spcBef>
              <a:spcAft>
                <a:spcPts val="600"/>
              </a:spcAft>
              <a:buClrTx/>
              <a:buSzTx/>
              <a:buFontTx/>
              <a:buNone/>
              <a:tabLst/>
              <a:defRPr/>
            </a:pPr>
            <a:r>
              <a:rPr kumimoji="0" lang="fr" sz="1600" b="1"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n-TOF:</a:t>
            </a:r>
            <a:r>
              <a:rPr kumimoji="0" lang="fr" sz="16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 sections efficaces réactions induites par les neutrons</a:t>
            </a:r>
          </a:p>
        </p:txBody>
      </p:sp>
      <p:sp>
        <p:nvSpPr>
          <p:cNvPr id="45" name="TextBox 44">
            <a:extLst>
              <a:ext uri="{FF2B5EF4-FFF2-40B4-BE49-F238E27FC236}">
                <a16:creationId xmlns:a16="http://schemas.microsoft.com/office/drawing/2014/main" id="{1584DF15-DC08-37E8-CA9C-22BB9FE34A25}"/>
              </a:ext>
            </a:extLst>
          </p:cNvPr>
          <p:cNvSpPr txBox="1"/>
          <p:nvPr/>
        </p:nvSpPr>
        <p:spPr>
          <a:xfrm>
            <a:off x="50403" y="5928222"/>
            <a:ext cx="11851143" cy="338554"/>
          </a:xfrm>
          <a:prstGeom prst="rect">
            <a:avLst/>
          </a:prstGeom>
          <a:solidFill>
            <a:schemeClr val="tx1">
              <a:lumMod val="60000"/>
              <a:lumOff val="40000"/>
              <a:alpha val="32157"/>
            </a:schemeClr>
          </a:solidFill>
          <a:ln>
            <a:solidFill>
              <a:schemeClr val="tx1"/>
            </a:solidFill>
          </a:ln>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fr" sz="16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Exploiter les capacités </a:t>
            </a:r>
            <a:r>
              <a:rPr lang="fr" sz="1600" dirty="0">
                <a:solidFill>
                  <a:prstClr val="black"/>
                </a:solidFill>
                <a:latin typeface="Arial" panose="020B0604020202020204" pitchFamily="34" charset="0"/>
                <a:cs typeface="Arial" panose="020B0604020202020204" pitchFamily="34" charset="0"/>
              </a:rPr>
              <a:t>uniques</a:t>
            </a:r>
            <a:r>
              <a:rPr kumimoji="0" lang="fr" sz="16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 du complexe d’accélérateurs du CERN:</a:t>
            </a:r>
            <a:r>
              <a:rPr lang="fr" sz="1600" dirty="0">
                <a:solidFill>
                  <a:prstClr val="black"/>
                </a:solidFill>
                <a:latin typeface="Arial" panose="020B0604020202020204" pitchFamily="34" charset="0"/>
                <a:cs typeface="Arial" panose="020B0604020202020204" pitchFamily="34" charset="0"/>
              </a:rPr>
              <a:t> </a:t>
            </a:r>
            <a:r>
              <a:rPr kumimoji="0" lang="fr" sz="16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 20 projets, ~ 2 000 physiciens.</a:t>
            </a:r>
          </a:p>
        </p:txBody>
      </p:sp>
    </p:spTree>
    <p:extLst>
      <p:ext uri="{BB962C8B-B14F-4D97-AF65-F5344CB8AC3E}">
        <p14:creationId xmlns:p14="http://schemas.microsoft.com/office/powerpoint/2010/main" val="102748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subTnLst>
                                    <p:set>
                                      <p:cBhvr override="childStyle">
                                        <p:cTn dur="1" fill="hold" display="0" masterRel="nextClick" afterEffect="1"/>
                                        <p:tgtEl>
                                          <p:spTgt spid="38"/>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subTnLst>
                                    <p:set>
                                      <p:cBhvr override="childStyle">
                                        <p:cTn dur="1" fill="hold" display="0" masterRel="nextClick" afterEffect="1"/>
                                        <p:tgtEl>
                                          <p:spTgt spid="27"/>
                                        </p:tgtEl>
                                        <p:attrNameLst>
                                          <p:attrName>style.visibility</p:attrName>
                                        </p:attrNameLst>
                                      </p:cBhvr>
                                      <p:to>
                                        <p:strVal val="hidden"/>
                                      </p:to>
                                    </p:set>
                                  </p:sub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subTnLst>
                                    <p:set>
                                      <p:cBhvr override="childStyle">
                                        <p:cTn dur="1" fill="hold" display="0" masterRel="nextClick" afterEffect="1"/>
                                        <p:tgtEl>
                                          <p:spTgt spid="30"/>
                                        </p:tgtEl>
                                        <p:attrNameLst>
                                          <p:attrName>style.visibility</p:attrName>
                                        </p:attrNameLst>
                                      </p:cBhvr>
                                      <p:to>
                                        <p:strVal val="hidden"/>
                                      </p:to>
                                    </p:set>
                                  </p:sub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CERN">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fontScheme name="C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CERN Cobranding 16x9_PPT_Arial" id="{DAC66781-D9D8-BC4F-8F43-CFE588336C9F}" vid="{8746F749-1D46-FC47-B97A-D3A04384F822}"/>
    </a:ext>
  </a:extLst>
</a:theme>
</file>

<file path=ppt/theme/theme2.xml><?xml version="1.0" encoding="utf-8"?>
<a:theme xmlns:a="http://schemas.openxmlformats.org/drawingml/2006/main" name="Theme1">
  <a:themeElements>
    <a:clrScheme name="CERN">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fontScheme name="C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Theme1" id="{37D27141-329C-46D9-AF2F-29196D3F6E81}" vid="{F1E7389B-18B2-481D-8563-A28DAFBB41E0}"/>
    </a:ext>
  </a:extLst>
</a:theme>
</file>

<file path=ppt/theme/theme3.xml><?xml version="1.0" encoding="utf-8"?>
<a:theme xmlns:a="http://schemas.openxmlformats.org/drawingml/2006/main" name="5_Education and Training">
  <a:themeElements>
    <a:clrScheme name="CERN 2">
      <a:dk1>
        <a:srgbClr val="0033A0"/>
      </a:dk1>
      <a:lt1>
        <a:srgbClr val="FFFFFF"/>
      </a:lt1>
      <a:dk2>
        <a:srgbClr val="2F2F2F"/>
      </a:dk2>
      <a:lt2>
        <a:srgbClr val="FFFFFF"/>
      </a:lt2>
      <a:accent1>
        <a:srgbClr val="6E2466"/>
      </a:accent1>
      <a:accent2>
        <a:srgbClr val="E15E32"/>
      </a:accent2>
      <a:accent3>
        <a:srgbClr val="1C446B"/>
      </a:accent3>
      <a:accent4>
        <a:srgbClr val="61C5D3"/>
      </a:accent4>
      <a:accent5>
        <a:srgbClr val="BFBFCB"/>
      </a:accent5>
      <a:accent6>
        <a:srgbClr val="0033A0"/>
      </a:accent6>
      <a:hlink>
        <a:srgbClr val="6D2466"/>
      </a:hlink>
      <a:folHlink>
        <a:srgbClr val="61C4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mtClean="0"/>
        </a:defPPr>
      </a:lstStyle>
    </a:txDef>
  </a:objectDefaults>
  <a:extraClrSchemeLst/>
  <a:extLst>
    <a:ext uri="{05A4C25C-085E-4340-85A3-A5531E510DB2}">
      <thm15:themeFamily xmlns:thm15="http://schemas.microsoft.com/office/thememl/2012/main" name="CERN_New_Corporate_proposition" id="{F1C3E971-1B97-8840-A76A-3950E72D87FC}" vid="{4904FA80-2E56-9C4B-87CA-1D42BF3744A9}"/>
    </a:ext>
  </a:extLst>
</a:theme>
</file>

<file path=ppt/theme/theme4.xml><?xml version="1.0" encoding="utf-8"?>
<a:theme xmlns:a="http://schemas.openxmlformats.org/drawingml/2006/main" name="Content Slides - Deep Blue">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ts val="3700"/>
          </a:lnSpc>
          <a:defRPr sz="3000" dirty="0"/>
        </a:defPPr>
      </a:lstStyle>
    </a:txDef>
  </a:objectDefaults>
  <a:extraClrSchemeLst/>
  <a:extLst>
    <a:ext uri="{05A4C25C-085E-4340-85A3-A5531E510DB2}">
      <thm15:themeFamily xmlns:thm15="http://schemas.microsoft.com/office/thememl/2012/main" name="PPT-FCC-template.potx" id="{61BC17D5-F2D1-4022-BE42-46346C78B90B}" vid="{3E267973-3E95-4F95-9FE4-94A439BD0280}"/>
    </a:ext>
  </a:extLst>
</a:theme>
</file>

<file path=ppt/theme/theme5.xml><?xml version="1.0" encoding="utf-8"?>
<a:theme xmlns:a="http://schemas.openxmlformats.org/drawingml/2006/main" name="1_Content Slides - Deep Blue">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ts val="3700"/>
          </a:lnSpc>
          <a:defRPr sz="3000" dirty="0"/>
        </a:defPPr>
      </a:lstStyle>
    </a:txDef>
  </a:objectDefaults>
  <a:extraClrSchemeLst/>
  <a:extLst>
    <a:ext uri="{05A4C25C-085E-4340-85A3-A5531E510DB2}">
      <thm15:themeFamily xmlns:thm15="http://schemas.microsoft.com/office/thememl/2012/main" name="PPT-FCC-Exempel.potx" id="{5A6DE731-F62F-4393-846B-6DB5958E2F3F}" vid="{6C6AD931-A751-4127-A0E9-78885972E943}"/>
    </a:ext>
  </a:extLst>
</a:theme>
</file>

<file path=ppt/theme/theme6.xml><?xml version="1.0" encoding="utf-8"?>
<a:theme xmlns:a="http://schemas.openxmlformats.org/drawingml/2006/main" name="2_Content Slides - Deep Blue">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ts val="3700"/>
          </a:lnSpc>
          <a:defRPr sz="3000" dirty="0"/>
        </a:defPPr>
      </a:lstStyle>
    </a:txDef>
  </a:objectDefaults>
  <a:extraClrSchemeLst/>
  <a:extLst>
    <a:ext uri="{05A4C25C-085E-4340-85A3-A5531E510DB2}">
      <thm15:themeFamily xmlns:thm15="http://schemas.microsoft.com/office/thememl/2012/main" name="PPT-FCC-Exempel.potx" id="{5A6DE731-F62F-4393-846B-6DB5958E2F3F}" vid="{6C6AD931-A751-4127-A0E9-78885972E943}"/>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1676</TotalTime>
  <Words>5477</Words>
  <Application>Microsoft Office PowerPoint</Application>
  <PresentationFormat>Widescreen</PresentationFormat>
  <Paragraphs>486</Paragraphs>
  <Slides>31</Slides>
  <Notes>12</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31</vt:i4>
      </vt:variant>
    </vt:vector>
  </HeadingPairs>
  <TitlesOfParts>
    <vt:vector size="45" baseType="lpstr">
      <vt:lpstr>Arial</vt:lpstr>
      <vt:lpstr>Arial Narrow</vt:lpstr>
      <vt:lpstr>Avenir Heavy</vt:lpstr>
      <vt:lpstr>Calibri</vt:lpstr>
      <vt:lpstr>Calibri-Bold</vt:lpstr>
      <vt:lpstr>Helvetica</vt:lpstr>
      <vt:lpstr>Times New Roman</vt:lpstr>
      <vt:lpstr>Wingdings</vt:lpstr>
      <vt:lpstr>1_Office Theme</vt:lpstr>
      <vt:lpstr>Theme1</vt:lpstr>
      <vt:lpstr>5_Education and Training</vt:lpstr>
      <vt:lpstr>Content Slides - Deep Blue</vt:lpstr>
      <vt:lpstr>1_Content Slides - Deep Blue</vt:lpstr>
      <vt:lpstr>2_Content Slides - Deep Blue</vt:lpstr>
      <vt:lpstr>PowerPoint Presentation</vt:lpstr>
      <vt:lpstr>Vers de très grands collisionneurs de particules</vt:lpstr>
      <vt:lpstr>Contexte</vt:lpstr>
      <vt:lpstr>Contexte</vt:lpstr>
      <vt:lpstr>PowerPoint Presentation</vt:lpstr>
      <vt:lpstr>Exploitation du LHC et HL-LHC</vt:lpstr>
      <vt:lpstr>La transformation du LHC en LHC à haute luminosité est en cours</vt:lpstr>
      <vt:lpstr>Exploitation du LHC et HL-LHC</vt:lpstr>
      <vt:lpstr>Programme de diversité scientifique </vt:lpstr>
      <vt:lpstr>Préparer l’avenir</vt:lpstr>
      <vt:lpstr>Préparer l’avenir: Explorer de nouvelles opportunités</vt:lpstr>
      <vt:lpstr>Préparer l’avenir: la Plateforme Neutrino du CERN</vt:lpstr>
      <vt:lpstr>PowerPoint Presentation</vt:lpstr>
      <vt:lpstr>Préparer l’avenir: le rôle d’un projet phare</vt:lpstr>
      <vt:lpstr>Pourquoi le FCC?</vt:lpstr>
      <vt:lpstr>Pourquoi le FCC</vt:lpstr>
      <vt:lpstr>Calendrier FCC</vt:lpstr>
      <vt:lpstr>Zoom sur l’Etude de Faisabilité du FCC - Objectifs principaux</vt:lpstr>
      <vt:lpstr>Zoom sur l’Etude de Faisabilité du FCC - Éviter, réduire, compenser</vt:lpstr>
      <vt:lpstr>Zoom sur l’Etude de Faisabilité du FCC - Activités programmées</vt:lpstr>
      <vt:lpstr>Autres scénarios : le CLIC et les collisionneurs de muons.  Objectifs 2021-2025 </vt:lpstr>
      <vt:lpstr>Pour une recherche respectueuse de l’environnement : stratégie</vt:lpstr>
      <vt:lpstr>Réduire l’impact du laboratoire: consommation d’eau  et rejets sur les cours d’eau récepteurs</vt:lpstr>
      <vt:lpstr>Energie – consommer moins, améliorer l’efficacité et récupérer plus : les chiffres</vt:lpstr>
      <vt:lpstr>Energie – consommer moins, améliorer l’efficacité et récupérer plus</vt:lpstr>
      <vt:lpstr>Energie – consommer moins, améliorer l’efficacité et récupérer plus</vt:lpstr>
      <vt:lpstr>PowerPoint Presentation</vt:lpstr>
      <vt:lpstr>Portail de la science du CERN</vt:lpstr>
      <vt:lpstr>Mots de conclusion (1/2)</vt:lpstr>
      <vt:lpstr>Mots de conclusion (2/2)</vt:lpstr>
      <vt:lpstr>MERCI</vt:lpstr>
    </vt:vector>
  </TitlesOfParts>
  <Company>CERN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Malika Meddahi</dc:creator>
  <cp:lastModifiedBy>Malika Meddahi</cp:lastModifiedBy>
  <cp:revision>598</cp:revision>
  <cp:lastPrinted>2023-07-03T11:17:13Z</cp:lastPrinted>
  <dcterms:created xsi:type="dcterms:W3CDTF">2022-09-05T06:11:32Z</dcterms:created>
  <dcterms:modified xsi:type="dcterms:W3CDTF">2023-07-04T09:48:16Z</dcterms:modified>
</cp:coreProperties>
</file>