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2" r:id="rId1"/>
    <p:sldMasterId id="2147483867" r:id="rId2"/>
    <p:sldMasterId id="2147483869" r:id="rId3"/>
    <p:sldMasterId id="2147483873" r:id="rId4"/>
    <p:sldMasterId id="2147483882" r:id="rId5"/>
    <p:sldMasterId id="2147483887" r:id="rId6"/>
  </p:sldMasterIdLst>
  <p:notesMasterIdLst>
    <p:notesMasterId r:id="rId26"/>
  </p:notesMasterIdLst>
  <p:sldIdLst>
    <p:sldId id="256" r:id="rId7"/>
    <p:sldId id="257" r:id="rId8"/>
    <p:sldId id="265" r:id="rId9"/>
    <p:sldId id="259" r:id="rId10"/>
    <p:sldId id="258" r:id="rId11"/>
    <p:sldId id="260" r:id="rId12"/>
    <p:sldId id="267" r:id="rId13"/>
    <p:sldId id="261" r:id="rId14"/>
    <p:sldId id="266" r:id="rId15"/>
    <p:sldId id="272" r:id="rId16"/>
    <p:sldId id="268" r:id="rId17"/>
    <p:sldId id="262" r:id="rId18"/>
    <p:sldId id="263" r:id="rId19"/>
    <p:sldId id="270" r:id="rId20"/>
    <p:sldId id="269" r:id="rId21"/>
    <p:sldId id="271" r:id="rId22"/>
    <p:sldId id="274" r:id="rId23"/>
    <p:sldId id="273" r:id="rId24"/>
    <p:sldId id="275"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86584" autoAdjust="0"/>
  </p:normalViewPr>
  <p:slideViewPr>
    <p:cSldViewPr snapToGrid="0">
      <p:cViewPr varScale="1">
        <p:scale>
          <a:sx n="79" d="100"/>
          <a:sy n="79" d="100"/>
        </p:scale>
        <p:origin x="55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55D3D6-2734-4D84-973B-A69DD7E9822A}" type="datetimeFigureOut">
              <a:rPr lang="en-US" smtClean="0"/>
              <a:t>7/3/2023</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29DC5-7859-4495-9C10-F9CD1DA6ADE0}" type="slidenum">
              <a:rPr lang="en-US" smtClean="0"/>
              <a:t>‹N°›</a:t>
            </a:fld>
            <a:endParaRPr lang="en-US"/>
          </a:p>
        </p:txBody>
      </p:sp>
    </p:spTree>
    <p:extLst>
      <p:ext uri="{BB962C8B-B14F-4D97-AF65-F5344CB8AC3E}">
        <p14:creationId xmlns:p14="http://schemas.microsoft.com/office/powerpoint/2010/main" val="3126512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7D929DC5-7859-4495-9C10-F9CD1DA6ADE0}" type="slidenum">
              <a:rPr lang="en-US" smtClean="0"/>
              <a:t>1</a:t>
            </a:fld>
            <a:endParaRPr lang="en-US"/>
          </a:p>
        </p:txBody>
      </p:sp>
    </p:spTree>
    <p:extLst>
      <p:ext uri="{BB962C8B-B14F-4D97-AF65-F5344CB8AC3E}">
        <p14:creationId xmlns:p14="http://schemas.microsoft.com/office/powerpoint/2010/main" val="207520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i="0" dirty="0">
              <a:solidFill>
                <a:srgbClr val="000000"/>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7D929DC5-7859-4495-9C10-F9CD1DA6ADE0}" type="slidenum">
              <a:rPr lang="en-US" smtClean="0"/>
              <a:t>2</a:t>
            </a:fld>
            <a:endParaRPr lang="en-US"/>
          </a:p>
        </p:txBody>
      </p:sp>
    </p:spTree>
    <p:extLst>
      <p:ext uri="{BB962C8B-B14F-4D97-AF65-F5344CB8AC3E}">
        <p14:creationId xmlns:p14="http://schemas.microsoft.com/office/powerpoint/2010/main" val="1688017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0000"/>
                </a:solidFill>
                <a:effectLst/>
                <a:latin typeface="Arial" panose="020B0604020202020204" pitchFamily="34" charset="0"/>
              </a:rPr>
              <a:t>Les cavités radiofréquences sont des résonateurs, un peu comme les caisses de résonance des instruments de musique, qui permettent de stocker et d’amplifier le champ électrique destiné à accélérer un faisceau de particules chargées dans un accélérateur.</a:t>
            </a:r>
            <a:endParaRPr lang="en-US" dirty="0"/>
          </a:p>
          <a:p>
            <a:endParaRPr lang="en-US" dirty="0"/>
          </a:p>
        </p:txBody>
      </p:sp>
      <p:sp>
        <p:nvSpPr>
          <p:cNvPr id="4" name="Espace réservé du numéro de diapositive 3"/>
          <p:cNvSpPr>
            <a:spLocks noGrp="1"/>
          </p:cNvSpPr>
          <p:nvPr>
            <p:ph type="sldNum" sz="quarter" idx="5"/>
          </p:nvPr>
        </p:nvSpPr>
        <p:spPr/>
        <p:txBody>
          <a:bodyPr/>
          <a:lstStyle/>
          <a:p>
            <a:fld id="{7D929DC5-7859-4495-9C10-F9CD1DA6ADE0}" type="slidenum">
              <a:rPr lang="en-US" smtClean="0"/>
              <a:t>3</a:t>
            </a:fld>
            <a:endParaRPr lang="en-US"/>
          </a:p>
        </p:txBody>
      </p:sp>
    </p:spTree>
    <p:extLst>
      <p:ext uri="{BB962C8B-B14F-4D97-AF65-F5344CB8AC3E}">
        <p14:creationId xmlns:p14="http://schemas.microsoft.com/office/powerpoint/2010/main" val="2948121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0" dirty="0" err="1">
                <a:solidFill>
                  <a:srgbClr val="5F6368"/>
                </a:solidFill>
                <a:effectLst/>
                <a:latin typeface="arial" panose="020B0604020202020204" pitchFamily="34" charset="0"/>
              </a:rPr>
              <a:t>ThomX</a:t>
            </a:r>
            <a:r>
              <a:rPr lang="fr-FR" b="0" i="0" dirty="0">
                <a:solidFill>
                  <a:srgbClr val="4D5156"/>
                </a:solidFill>
                <a:effectLst/>
                <a:latin typeface="arial" panose="020B0604020202020204" pitchFamily="34" charset="0"/>
              </a:rPr>
              <a:t> est un accélérateur d'électrons ayant pour but de générer des rayons X. Il est installé dans l'IGLEX, sur la faculté de Paris-Saclay à Orsay (France).</a:t>
            </a:r>
          </a:p>
          <a:p>
            <a:endParaRPr lang="en-US" dirty="0"/>
          </a:p>
        </p:txBody>
      </p:sp>
      <p:sp>
        <p:nvSpPr>
          <p:cNvPr id="4" name="Espace réservé du numéro de diapositive 3"/>
          <p:cNvSpPr>
            <a:spLocks noGrp="1"/>
          </p:cNvSpPr>
          <p:nvPr>
            <p:ph type="sldNum" sz="quarter" idx="5"/>
          </p:nvPr>
        </p:nvSpPr>
        <p:spPr/>
        <p:txBody>
          <a:bodyPr/>
          <a:lstStyle/>
          <a:p>
            <a:fld id="{7D929DC5-7859-4495-9C10-F9CD1DA6ADE0}" type="slidenum">
              <a:rPr lang="en-US" smtClean="0"/>
              <a:t>5</a:t>
            </a:fld>
            <a:endParaRPr lang="en-US"/>
          </a:p>
        </p:txBody>
      </p:sp>
    </p:spTree>
    <p:extLst>
      <p:ext uri="{BB962C8B-B14F-4D97-AF65-F5344CB8AC3E}">
        <p14:creationId xmlns:p14="http://schemas.microsoft.com/office/powerpoint/2010/main" val="389973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7D929DC5-7859-4495-9C10-F9CD1DA6ADE0}" type="slidenum">
              <a:rPr lang="en-US" smtClean="0"/>
              <a:t>7</a:t>
            </a:fld>
            <a:endParaRPr lang="en-US"/>
          </a:p>
        </p:txBody>
      </p:sp>
    </p:spTree>
    <p:extLst>
      <p:ext uri="{BB962C8B-B14F-4D97-AF65-F5344CB8AC3E}">
        <p14:creationId xmlns:p14="http://schemas.microsoft.com/office/powerpoint/2010/main" val="40200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580 kW (500 mA) &amp; 4 MV @ 352 MHz  2 cryomodules, each containing a pair of single-cell </a:t>
            </a:r>
            <a:r>
              <a:rPr lang="en-US" dirty="0" err="1"/>
              <a:t>s.c.</a:t>
            </a:r>
            <a:r>
              <a:rPr lang="en-US" dirty="0"/>
              <a:t> cavities  Each cavity powered by a 180 kW solid state amplifier  Both CM supplied with </a:t>
            </a:r>
            <a:r>
              <a:rPr lang="en-US" dirty="0" err="1"/>
              <a:t>LHe</a:t>
            </a:r>
            <a:r>
              <a:rPr lang="en-US" dirty="0"/>
              <a:t> (4.5 K) from a single cryo-plant </a:t>
            </a:r>
          </a:p>
        </p:txBody>
      </p:sp>
      <p:sp>
        <p:nvSpPr>
          <p:cNvPr id="4" name="Espace réservé du numéro de diapositive 3"/>
          <p:cNvSpPr>
            <a:spLocks noGrp="1"/>
          </p:cNvSpPr>
          <p:nvPr>
            <p:ph type="sldNum" sz="quarter" idx="5"/>
          </p:nvPr>
        </p:nvSpPr>
        <p:spPr/>
        <p:txBody>
          <a:bodyPr/>
          <a:lstStyle/>
          <a:p>
            <a:fld id="{7D929DC5-7859-4495-9C10-F9CD1DA6ADE0}" type="slidenum">
              <a:rPr lang="en-US" smtClean="0"/>
              <a:t>9</a:t>
            </a:fld>
            <a:endParaRPr lang="en-US"/>
          </a:p>
        </p:txBody>
      </p:sp>
    </p:spTree>
    <p:extLst>
      <p:ext uri="{BB962C8B-B14F-4D97-AF65-F5344CB8AC3E}">
        <p14:creationId xmlns:p14="http://schemas.microsoft.com/office/powerpoint/2010/main" val="1630022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7D929DC5-7859-4495-9C10-F9CD1DA6ADE0}" type="slidenum">
              <a:rPr lang="en-US" smtClean="0"/>
              <a:t>10</a:t>
            </a:fld>
            <a:endParaRPr lang="en-US"/>
          </a:p>
        </p:txBody>
      </p:sp>
    </p:spTree>
    <p:extLst>
      <p:ext uri="{BB962C8B-B14F-4D97-AF65-F5344CB8AC3E}">
        <p14:creationId xmlns:p14="http://schemas.microsoft.com/office/powerpoint/2010/main" val="27054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7D929DC5-7859-4495-9C10-F9CD1DA6ADE0}" type="slidenum">
              <a:rPr lang="en-US" smtClean="0"/>
              <a:t>12</a:t>
            </a:fld>
            <a:endParaRPr lang="en-US"/>
          </a:p>
        </p:txBody>
      </p:sp>
    </p:spTree>
    <p:extLst>
      <p:ext uri="{BB962C8B-B14F-4D97-AF65-F5344CB8AC3E}">
        <p14:creationId xmlns:p14="http://schemas.microsoft.com/office/powerpoint/2010/main" val="4290675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6" name="Rectangle 5"/>
          <p:cNvSpPr/>
          <p:nvPr/>
        </p:nvSpPr>
        <p:spPr>
          <a:xfrm flipH="1">
            <a:off x="4175789" y="4523636"/>
            <a:ext cx="8023441" cy="1065604"/>
          </a:xfrm>
          <a:prstGeom prst="rect">
            <a:avLst/>
          </a:prstGeom>
          <a:solidFill>
            <a:schemeClr val="bg1">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rgbClr val="EEDE12"/>
              </a:solidFill>
            </a:endParaRPr>
          </a:p>
        </p:txBody>
      </p:sp>
      <p:cxnSp>
        <p:nvCxnSpPr>
          <p:cNvPr id="7" name="Connecteur droit 6"/>
          <p:cNvCxnSpPr/>
          <p:nvPr/>
        </p:nvCxnSpPr>
        <p:spPr>
          <a:xfrm flipH="1">
            <a:off x="4175789" y="5275833"/>
            <a:ext cx="8016217" cy="0"/>
          </a:xfrm>
          <a:prstGeom prst="line">
            <a:avLst/>
          </a:prstGeom>
          <a:ln w="73025" cmpd="tri">
            <a:solidFill>
              <a:srgbClr val="EEDE12"/>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4175787" y="4705394"/>
            <a:ext cx="7914404" cy="1143000"/>
          </a:xfrm>
          <a:prstGeom prst="rect">
            <a:avLst/>
          </a:prstGeom>
        </p:spPr>
        <p:txBody>
          <a:bodyPr>
            <a:normAutofit/>
          </a:bodyPr>
          <a:lstStyle>
            <a:lvl1pPr algn="r">
              <a:defRPr sz="32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5" name="Espace réservé du pied de page 2">
            <a:extLst>
              <a:ext uri="{FF2B5EF4-FFF2-40B4-BE49-F238E27FC236}">
                <a16:creationId xmlns:a16="http://schemas.microsoft.com/office/drawing/2014/main" id="{A58E11A8-91E0-46CC-A3B0-DF40D17F32EC}"/>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bg1"/>
                </a:solidFill>
              </a:defRPr>
            </a:lvl1pPr>
          </a:lstStyle>
          <a:p>
            <a:endParaRPr lang="en-US"/>
          </a:p>
        </p:txBody>
      </p:sp>
      <p:sp>
        <p:nvSpPr>
          <p:cNvPr id="8" name="Espace réservé du numéro de diapositive 5">
            <a:extLst>
              <a:ext uri="{FF2B5EF4-FFF2-40B4-BE49-F238E27FC236}">
                <a16:creationId xmlns:a16="http://schemas.microsoft.com/office/drawing/2014/main" id="{89FD8BCD-C05D-4DF1-B1CF-9CBCCFEBA01C}"/>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bg1"/>
                </a:solidFill>
              </a:defRPr>
            </a:lvl1pPr>
          </a:lstStyle>
          <a:p>
            <a:fld id="{D185DFFB-4521-4A8A-94A0-275CE3D12B7F}" type="slidenum">
              <a:rPr lang="en-US" smtClean="0"/>
              <a:t>‹N°›</a:t>
            </a:fld>
            <a:endParaRPr lang="en-US"/>
          </a:p>
        </p:txBody>
      </p:sp>
    </p:spTree>
    <p:extLst>
      <p:ext uri="{BB962C8B-B14F-4D97-AF65-F5344CB8AC3E}">
        <p14:creationId xmlns:p14="http://schemas.microsoft.com/office/powerpoint/2010/main" val="443700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OLEIL - fond gris -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6" name="Espace réservé du contenu 2"/>
          <p:cNvSpPr>
            <a:spLocks noGrp="1"/>
          </p:cNvSpPr>
          <p:nvPr>
            <p:ph idx="1"/>
          </p:nvPr>
        </p:nvSpPr>
        <p:spPr>
          <a:xfrm>
            <a:off x="960000" y="1260000"/>
            <a:ext cx="10560000" cy="486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7" name="Connecteur droit 6"/>
          <p:cNvCxnSpPr/>
          <p:nvPr userDrawn="1"/>
        </p:nvCxnSpPr>
        <p:spPr>
          <a:xfrm flipH="1">
            <a:off x="2159563" y="743602"/>
            <a:ext cx="10032444" cy="0"/>
          </a:xfrm>
          <a:prstGeom prst="line">
            <a:avLst/>
          </a:prstGeom>
          <a:ln w="38100" cmpd="tri">
            <a:solidFill>
              <a:srgbClr val="F0DC08"/>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2">
            <a:extLst>
              <a:ext uri="{FF2B5EF4-FFF2-40B4-BE49-F238E27FC236}">
                <a16:creationId xmlns:a16="http://schemas.microsoft.com/office/drawing/2014/main" id="{9C75574D-135F-4B62-99CB-8C433DB6F812}"/>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bg1"/>
                </a:solidFill>
              </a:defRPr>
            </a:lvl1pPr>
          </a:lstStyle>
          <a:p>
            <a:endParaRPr lang="fr-FR" dirty="0"/>
          </a:p>
        </p:txBody>
      </p:sp>
      <p:sp>
        <p:nvSpPr>
          <p:cNvPr id="9" name="Espace réservé du numéro de diapositive 5">
            <a:extLst>
              <a:ext uri="{FF2B5EF4-FFF2-40B4-BE49-F238E27FC236}">
                <a16:creationId xmlns:a16="http://schemas.microsoft.com/office/drawing/2014/main" id="{842918DD-1EBF-443F-9F9C-F7A66E47CA29}"/>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bg1"/>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3593876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9A530-CB5F-7519-C203-F9239BCCD07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312BF3E0-BF3C-B314-7319-786B93DFD3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5494894E-D3B1-4DB8-B95B-61B2E0CA808D}"/>
              </a:ext>
            </a:extLst>
          </p:cNvPr>
          <p:cNvSpPr>
            <a:spLocks noGrp="1"/>
          </p:cNvSpPr>
          <p:nvPr>
            <p:ph type="dt" sz="half" idx="10"/>
          </p:nvPr>
        </p:nvSpPr>
        <p:spPr/>
        <p:txBody>
          <a:bodyPr/>
          <a:lstStyle/>
          <a:p>
            <a:endParaRPr lang="en-US"/>
          </a:p>
        </p:txBody>
      </p:sp>
      <p:sp>
        <p:nvSpPr>
          <p:cNvPr id="5" name="Espace réservé du pied de page 4">
            <a:extLst>
              <a:ext uri="{FF2B5EF4-FFF2-40B4-BE49-F238E27FC236}">
                <a16:creationId xmlns:a16="http://schemas.microsoft.com/office/drawing/2014/main" id="{E3EADD7D-0FFE-ADF2-AB2E-1894DB517F9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D20E0BBC-F245-EE3A-64A5-54B33955D9EB}"/>
              </a:ext>
            </a:extLst>
          </p:cNvPr>
          <p:cNvSpPr>
            <a:spLocks noGrp="1"/>
          </p:cNvSpPr>
          <p:nvPr>
            <p:ph type="sldNum" sz="quarter" idx="12"/>
          </p:nvPr>
        </p:nvSpPr>
        <p:spPr/>
        <p:txBody>
          <a:bodyPr/>
          <a:lstStyle/>
          <a:p>
            <a:fld id="{D185DFFB-4521-4A8A-94A0-275CE3D12B7F}" type="slidenum">
              <a:rPr lang="en-US" smtClean="0"/>
              <a:t>‹N°›</a:t>
            </a:fld>
            <a:endParaRPr lang="en-US"/>
          </a:p>
        </p:txBody>
      </p:sp>
    </p:spTree>
    <p:extLst>
      <p:ext uri="{BB962C8B-B14F-4D97-AF65-F5344CB8AC3E}">
        <p14:creationId xmlns:p14="http://schemas.microsoft.com/office/powerpoint/2010/main" val="331848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ADDD0F-4ECC-2A2A-D27C-15F8F2DD3E2F}"/>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CC950FA1-58CE-EE3A-2C3A-87431B6125D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F5A75B6-08E1-0EDF-A194-97ADD54B3DCD}"/>
              </a:ext>
            </a:extLst>
          </p:cNvPr>
          <p:cNvSpPr>
            <a:spLocks noGrp="1"/>
          </p:cNvSpPr>
          <p:nvPr>
            <p:ph type="dt" sz="half" idx="10"/>
          </p:nvPr>
        </p:nvSpPr>
        <p:spPr/>
        <p:txBody>
          <a:bodyPr/>
          <a:lstStyle/>
          <a:p>
            <a:endParaRPr lang="en-US"/>
          </a:p>
        </p:txBody>
      </p:sp>
      <p:sp>
        <p:nvSpPr>
          <p:cNvPr id="5" name="Espace réservé du pied de page 4">
            <a:extLst>
              <a:ext uri="{FF2B5EF4-FFF2-40B4-BE49-F238E27FC236}">
                <a16:creationId xmlns:a16="http://schemas.microsoft.com/office/drawing/2014/main" id="{7336574F-E27D-67C9-70F4-BCF03B335F5A}"/>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5306A5FE-066C-475F-B7AD-229442D33D0D}"/>
              </a:ext>
            </a:extLst>
          </p:cNvPr>
          <p:cNvSpPr>
            <a:spLocks noGrp="1"/>
          </p:cNvSpPr>
          <p:nvPr>
            <p:ph type="sldNum" sz="quarter" idx="12"/>
          </p:nvPr>
        </p:nvSpPr>
        <p:spPr/>
        <p:txBody>
          <a:bodyPr/>
          <a:lstStyle/>
          <a:p>
            <a:fld id="{D185DFFB-4521-4A8A-94A0-275CE3D12B7F}" type="slidenum">
              <a:rPr lang="en-US" smtClean="0"/>
              <a:t>‹N°›</a:t>
            </a:fld>
            <a:endParaRPr lang="en-US"/>
          </a:p>
        </p:txBody>
      </p:sp>
    </p:spTree>
    <p:extLst>
      <p:ext uri="{BB962C8B-B14F-4D97-AF65-F5344CB8AC3E}">
        <p14:creationId xmlns:p14="http://schemas.microsoft.com/office/powerpoint/2010/main" val="3768169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flipH="1">
            <a:off x="2255573" y="4492805"/>
            <a:ext cx="9936427" cy="1065604"/>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9" name="Connecteur droit 8"/>
          <p:cNvCxnSpPr/>
          <p:nvPr userDrawn="1"/>
        </p:nvCxnSpPr>
        <p:spPr>
          <a:xfrm flipH="1">
            <a:off x="2255575" y="5301208"/>
            <a:ext cx="9936428" cy="0"/>
          </a:xfrm>
          <a:prstGeom prst="line">
            <a:avLst/>
          </a:prstGeom>
          <a:ln w="73025" cmpd="tri">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2343013" y="4689711"/>
            <a:ext cx="9614400" cy="565200"/>
          </a:xfrm>
        </p:spPr>
        <p:txBody>
          <a:bodyPr/>
          <a:lstStyle>
            <a:lvl1pPr>
              <a:defRPr b="1">
                <a:solidFill>
                  <a:schemeClr val="bg1"/>
                </a:solidFill>
              </a:defRPr>
            </a:lvl1pPr>
          </a:lstStyle>
          <a:p>
            <a:r>
              <a:rPr lang="fr-FR"/>
              <a:t>Modifiez le style du titre</a:t>
            </a:r>
            <a:endParaRPr lang="fr-FR" dirty="0"/>
          </a:p>
        </p:txBody>
      </p:sp>
      <p:sp>
        <p:nvSpPr>
          <p:cNvPr id="6" name="Espace réservé du pied de page 2">
            <a:extLst>
              <a:ext uri="{FF2B5EF4-FFF2-40B4-BE49-F238E27FC236}">
                <a16:creationId xmlns:a16="http://schemas.microsoft.com/office/drawing/2014/main" id="{3C003975-69D8-403A-8648-FF8AB9867E9C}"/>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7" name="Espace réservé du numéro de diapositive 5">
            <a:extLst>
              <a:ext uri="{FF2B5EF4-FFF2-40B4-BE49-F238E27FC236}">
                <a16:creationId xmlns:a16="http://schemas.microsoft.com/office/drawing/2014/main" id="{8634C8BC-AC0C-4EC4-8B90-31260BDC10FB}"/>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618261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OLEIL - fond blanc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5" name="Connecteur droit 4"/>
          <p:cNvCxnSpPr/>
          <p:nvPr userDrawn="1"/>
        </p:nvCxnSpPr>
        <p:spPr>
          <a:xfrm flipH="1">
            <a:off x="2255573" y="743602"/>
            <a:ext cx="9936435" cy="0"/>
          </a:xfrm>
          <a:prstGeom prst="line">
            <a:avLst/>
          </a:prstGeom>
          <a:ln w="38100" cmpd="tri">
            <a:solidFill>
              <a:srgbClr val="EEDE12"/>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2">
            <a:extLst>
              <a:ext uri="{FF2B5EF4-FFF2-40B4-BE49-F238E27FC236}">
                <a16:creationId xmlns:a16="http://schemas.microsoft.com/office/drawing/2014/main" id="{4AF736EC-DA2B-4E06-939B-FCD1248227FD}"/>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8" name="Espace réservé du numéro de diapositive 5">
            <a:extLst>
              <a:ext uri="{FF2B5EF4-FFF2-40B4-BE49-F238E27FC236}">
                <a16:creationId xmlns:a16="http://schemas.microsoft.com/office/drawing/2014/main" id="{BAB059E4-FB2B-4F4B-A82D-3CE5476DCD36}"/>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960843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SOLEIL - fond blanc - 3">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5" name="Connecteur droit 4"/>
          <p:cNvCxnSpPr/>
          <p:nvPr userDrawn="1"/>
        </p:nvCxnSpPr>
        <p:spPr>
          <a:xfrm flipH="1">
            <a:off x="2255573" y="743602"/>
            <a:ext cx="9936435" cy="0"/>
          </a:xfrm>
          <a:prstGeom prst="line">
            <a:avLst/>
          </a:prstGeom>
          <a:ln w="38100" cmpd="tri">
            <a:solidFill>
              <a:srgbClr val="EEDE12"/>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2">
            <a:extLst>
              <a:ext uri="{FF2B5EF4-FFF2-40B4-BE49-F238E27FC236}">
                <a16:creationId xmlns:a16="http://schemas.microsoft.com/office/drawing/2014/main" id="{65577E63-86D5-4C34-AB5C-0B955682A1D9}"/>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8" name="Espace réservé du numéro de diapositive 5">
            <a:extLst>
              <a:ext uri="{FF2B5EF4-FFF2-40B4-BE49-F238E27FC236}">
                <a16:creationId xmlns:a16="http://schemas.microsoft.com/office/drawing/2014/main" id="{99D69DC1-4B91-4FAA-A572-2F9262C97145}"/>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1263482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9A530-CB5F-7519-C203-F9239BCCD07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312BF3E0-BF3C-B314-7319-786B93DFD3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5494894E-D3B1-4DB8-B95B-61B2E0CA808D}"/>
              </a:ext>
            </a:extLst>
          </p:cNvPr>
          <p:cNvSpPr>
            <a:spLocks noGrp="1"/>
          </p:cNvSpPr>
          <p:nvPr>
            <p:ph type="dt" sz="half" idx="10"/>
          </p:nvPr>
        </p:nvSpPr>
        <p:spPr/>
        <p:txBody>
          <a:bodyPr/>
          <a:lstStyle/>
          <a:p>
            <a:endParaRPr lang="en-US"/>
          </a:p>
        </p:txBody>
      </p:sp>
      <p:sp>
        <p:nvSpPr>
          <p:cNvPr id="5" name="Espace réservé du pied de page 4">
            <a:extLst>
              <a:ext uri="{FF2B5EF4-FFF2-40B4-BE49-F238E27FC236}">
                <a16:creationId xmlns:a16="http://schemas.microsoft.com/office/drawing/2014/main" id="{E3EADD7D-0FFE-ADF2-AB2E-1894DB517F9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D20E0BBC-F245-EE3A-64A5-54B33955D9EB}"/>
              </a:ext>
            </a:extLst>
          </p:cNvPr>
          <p:cNvSpPr>
            <a:spLocks noGrp="1"/>
          </p:cNvSpPr>
          <p:nvPr>
            <p:ph type="sldNum" sz="quarter" idx="12"/>
          </p:nvPr>
        </p:nvSpPr>
        <p:spPr/>
        <p:txBody>
          <a:bodyPr/>
          <a:lstStyle/>
          <a:p>
            <a:fld id="{D185DFFB-4521-4A8A-94A0-275CE3D12B7F}" type="slidenum">
              <a:rPr lang="en-US" smtClean="0"/>
              <a:t>‹N°›</a:t>
            </a:fld>
            <a:endParaRPr lang="en-US"/>
          </a:p>
        </p:txBody>
      </p:sp>
    </p:spTree>
    <p:extLst>
      <p:ext uri="{BB962C8B-B14F-4D97-AF65-F5344CB8AC3E}">
        <p14:creationId xmlns:p14="http://schemas.microsoft.com/office/powerpoint/2010/main" val="381761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351584" y="274638"/>
            <a:ext cx="9518400" cy="1143000"/>
          </a:xfrm>
          <a:prstGeom prst="rect">
            <a:avLst/>
          </a:prstGeom>
        </p:spPr>
        <p:txBody>
          <a:bodyPr/>
          <a:lstStyle>
            <a:lvl1pPr algn="r">
              <a:defRPr/>
            </a:lvl1pPr>
          </a:lstStyle>
          <a:p>
            <a:r>
              <a:rPr lang="fr-FR"/>
              <a:t>Modifiez le style du titre</a:t>
            </a:r>
          </a:p>
        </p:txBody>
      </p:sp>
      <p:sp>
        <p:nvSpPr>
          <p:cNvPr id="3" name="Espace réservé du pied de page 2">
            <a:extLst>
              <a:ext uri="{FF2B5EF4-FFF2-40B4-BE49-F238E27FC236}">
                <a16:creationId xmlns:a16="http://schemas.microsoft.com/office/drawing/2014/main" id="{A1774852-1469-4BEA-A7CF-4A0C3C760517}"/>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4" name="Espace réservé du numéro de diapositive 5">
            <a:extLst>
              <a:ext uri="{FF2B5EF4-FFF2-40B4-BE49-F238E27FC236}">
                <a16:creationId xmlns:a16="http://schemas.microsoft.com/office/drawing/2014/main" id="{933F69CA-CC92-42F0-A062-433EE349C1D2}"/>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2417162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Diapositive de titre">
    <p:spTree>
      <p:nvGrpSpPr>
        <p:cNvPr id="1" name=""/>
        <p:cNvGrpSpPr/>
        <p:nvPr/>
      </p:nvGrpSpPr>
      <p:grpSpPr>
        <a:xfrm>
          <a:off x="0" y="0"/>
          <a:ext cx="0" cy="0"/>
          <a:chOff x="0" y="0"/>
          <a:chExt cx="0" cy="0"/>
        </a:xfrm>
      </p:grpSpPr>
      <p:sp>
        <p:nvSpPr>
          <p:cNvPr id="9" name="Rectangle 8"/>
          <p:cNvSpPr/>
          <p:nvPr/>
        </p:nvSpPr>
        <p:spPr>
          <a:xfrm flipH="1">
            <a:off x="3311690" y="4523636"/>
            <a:ext cx="8887537" cy="1065604"/>
          </a:xfrm>
          <a:prstGeom prst="rect">
            <a:avLst/>
          </a:prstGeom>
          <a:solidFill>
            <a:schemeClr val="bg1">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rgbClr val="EEDE12"/>
              </a:solidFill>
            </a:endParaRPr>
          </a:p>
        </p:txBody>
      </p:sp>
      <p:cxnSp>
        <p:nvCxnSpPr>
          <p:cNvPr id="10" name="Connecteur droit 9"/>
          <p:cNvCxnSpPr/>
          <p:nvPr/>
        </p:nvCxnSpPr>
        <p:spPr>
          <a:xfrm flipH="1">
            <a:off x="3312469" y="5275833"/>
            <a:ext cx="8879537" cy="0"/>
          </a:xfrm>
          <a:prstGeom prst="line">
            <a:avLst/>
          </a:prstGeom>
          <a:ln w="73025" cmpd="tri">
            <a:solidFill>
              <a:srgbClr val="EEDE12"/>
            </a:solidFill>
          </a:ln>
        </p:spPr>
        <p:style>
          <a:lnRef idx="1">
            <a:schemeClr val="accent1"/>
          </a:lnRef>
          <a:fillRef idx="0">
            <a:schemeClr val="accent1"/>
          </a:fillRef>
          <a:effectRef idx="0">
            <a:schemeClr val="accent1"/>
          </a:effectRef>
          <a:fontRef idx="minor">
            <a:schemeClr val="tx1"/>
          </a:fontRef>
        </p:style>
      </p:cxnSp>
      <p:sp>
        <p:nvSpPr>
          <p:cNvPr id="8" name="Titre 1"/>
          <p:cNvSpPr>
            <a:spLocks noGrp="1"/>
          </p:cNvSpPr>
          <p:nvPr>
            <p:ph type="ctrTitle"/>
          </p:nvPr>
        </p:nvSpPr>
        <p:spPr>
          <a:xfrm>
            <a:off x="2094542" y="4227563"/>
            <a:ext cx="9985109" cy="1470025"/>
          </a:xfrm>
        </p:spPr>
        <p:txBody>
          <a:bodyPr>
            <a:normAutofit/>
          </a:bodyPr>
          <a:lstStyle>
            <a:lvl1pPr algn="r">
              <a:defRPr sz="32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5" name="Espace réservé du pied de page 2">
            <a:extLst>
              <a:ext uri="{FF2B5EF4-FFF2-40B4-BE49-F238E27FC236}">
                <a16:creationId xmlns:a16="http://schemas.microsoft.com/office/drawing/2014/main" id="{4E5F4D74-AA44-48BA-B051-DD42F824ACFC}"/>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25972F70-41B3-450A-A232-A94110638650}"/>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22624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9A530-CB5F-7519-C203-F9239BCCD07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312BF3E0-BF3C-B314-7319-786B93DFD3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5494894E-D3B1-4DB8-B95B-61B2E0CA808D}"/>
              </a:ext>
            </a:extLst>
          </p:cNvPr>
          <p:cNvSpPr>
            <a:spLocks noGrp="1"/>
          </p:cNvSpPr>
          <p:nvPr>
            <p:ph type="dt" sz="half" idx="10"/>
          </p:nvPr>
        </p:nvSpPr>
        <p:spPr/>
        <p:txBody>
          <a:bodyPr/>
          <a:lstStyle/>
          <a:p>
            <a:endParaRPr lang="en-US"/>
          </a:p>
        </p:txBody>
      </p:sp>
      <p:sp>
        <p:nvSpPr>
          <p:cNvPr id="5" name="Espace réservé du pied de page 4">
            <a:extLst>
              <a:ext uri="{FF2B5EF4-FFF2-40B4-BE49-F238E27FC236}">
                <a16:creationId xmlns:a16="http://schemas.microsoft.com/office/drawing/2014/main" id="{E3EADD7D-0FFE-ADF2-AB2E-1894DB517F9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D20E0BBC-F245-EE3A-64A5-54B33955D9EB}"/>
              </a:ext>
            </a:extLst>
          </p:cNvPr>
          <p:cNvSpPr>
            <a:spLocks noGrp="1"/>
          </p:cNvSpPr>
          <p:nvPr>
            <p:ph type="sldNum" sz="quarter" idx="12"/>
          </p:nvPr>
        </p:nvSpPr>
        <p:spPr/>
        <p:txBody>
          <a:bodyPr/>
          <a:lstStyle/>
          <a:p>
            <a:fld id="{D185DFFB-4521-4A8A-94A0-275CE3D12B7F}" type="slidenum">
              <a:rPr lang="en-US" smtClean="0"/>
              <a:t>‹N°›</a:t>
            </a:fld>
            <a:endParaRPr lang="en-US"/>
          </a:p>
        </p:txBody>
      </p:sp>
    </p:spTree>
    <p:extLst>
      <p:ext uri="{BB962C8B-B14F-4D97-AF65-F5344CB8AC3E}">
        <p14:creationId xmlns:p14="http://schemas.microsoft.com/office/powerpoint/2010/main" val="1355799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isposition personnalisée">
    <p:spTree>
      <p:nvGrpSpPr>
        <p:cNvPr id="1" name=""/>
        <p:cNvGrpSpPr/>
        <p:nvPr/>
      </p:nvGrpSpPr>
      <p:grpSpPr>
        <a:xfrm>
          <a:off x="0" y="0"/>
          <a:ext cx="0" cy="0"/>
          <a:chOff x="0" y="0"/>
          <a:chExt cx="0" cy="0"/>
        </a:xfrm>
      </p:grpSpPr>
      <p:sp>
        <p:nvSpPr>
          <p:cNvPr id="6" name="Titre 1"/>
          <p:cNvSpPr>
            <a:spLocks noGrp="1"/>
          </p:cNvSpPr>
          <p:nvPr>
            <p:ph type="title"/>
          </p:nvPr>
        </p:nvSpPr>
        <p:spPr>
          <a:xfrm>
            <a:off x="4175787" y="4409665"/>
            <a:ext cx="7914404" cy="1143000"/>
          </a:xfrm>
          <a:prstGeom prst="rect">
            <a:avLst/>
          </a:prstGeom>
          <a:effectLst>
            <a:outerShdw blurRad="50800" dist="38100" dir="2700000" algn="tl" rotWithShape="0">
              <a:prstClr val="black">
                <a:alpha val="40000"/>
              </a:prstClr>
            </a:outerShdw>
          </a:effectLst>
        </p:spPr>
        <p:txBody>
          <a:bodyPr>
            <a:normAutofit/>
          </a:bodyPr>
          <a:lstStyle>
            <a:lvl1pPr algn="r">
              <a:defRPr sz="32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3" name="Espace réservé du pied de page 2">
            <a:extLst>
              <a:ext uri="{FF2B5EF4-FFF2-40B4-BE49-F238E27FC236}">
                <a16:creationId xmlns:a16="http://schemas.microsoft.com/office/drawing/2014/main" id="{A6F23CAD-DF1A-437A-8D98-8D559CD8D073}"/>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bg1"/>
                </a:solidFill>
              </a:defRPr>
            </a:lvl1pPr>
          </a:lstStyle>
          <a:p>
            <a:endParaRPr lang="en-US"/>
          </a:p>
        </p:txBody>
      </p:sp>
      <p:sp>
        <p:nvSpPr>
          <p:cNvPr id="4" name="Espace réservé du numéro de diapositive 5">
            <a:extLst>
              <a:ext uri="{FF2B5EF4-FFF2-40B4-BE49-F238E27FC236}">
                <a16:creationId xmlns:a16="http://schemas.microsoft.com/office/drawing/2014/main" id="{3FF45F05-FEAC-4390-A645-749E936D7BBA}"/>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bg1"/>
                </a:solidFill>
              </a:defRPr>
            </a:lvl1pPr>
          </a:lstStyle>
          <a:p>
            <a:fld id="{D185DFFB-4521-4A8A-94A0-275CE3D12B7F}" type="slidenum">
              <a:rPr lang="en-US" smtClean="0"/>
              <a:t>‹N°›</a:t>
            </a:fld>
            <a:endParaRPr lang="en-US"/>
          </a:p>
        </p:txBody>
      </p:sp>
    </p:spTree>
    <p:extLst>
      <p:ext uri="{BB962C8B-B14F-4D97-AF65-F5344CB8AC3E}">
        <p14:creationId xmlns:p14="http://schemas.microsoft.com/office/powerpoint/2010/main" val="426227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ADDD0F-4ECC-2A2A-D27C-15F8F2DD3E2F}"/>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CC950FA1-58CE-EE3A-2C3A-87431B6125D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F5A75B6-08E1-0EDF-A194-97ADD54B3DCD}"/>
              </a:ext>
            </a:extLst>
          </p:cNvPr>
          <p:cNvSpPr>
            <a:spLocks noGrp="1"/>
          </p:cNvSpPr>
          <p:nvPr>
            <p:ph type="dt" sz="half" idx="10"/>
          </p:nvPr>
        </p:nvSpPr>
        <p:spPr/>
        <p:txBody>
          <a:bodyPr/>
          <a:lstStyle/>
          <a:p>
            <a:endParaRPr lang="en-US"/>
          </a:p>
        </p:txBody>
      </p:sp>
      <p:sp>
        <p:nvSpPr>
          <p:cNvPr id="5" name="Espace réservé du pied de page 4">
            <a:extLst>
              <a:ext uri="{FF2B5EF4-FFF2-40B4-BE49-F238E27FC236}">
                <a16:creationId xmlns:a16="http://schemas.microsoft.com/office/drawing/2014/main" id="{7336574F-E27D-67C9-70F4-BCF03B335F5A}"/>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5306A5FE-066C-475F-B7AD-229442D33D0D}"/>
              </a:ext>
            </a:extLst>
          </p:cNvPr>
          <p:cNvSpPr>
            <a:spLocks noGrp="1"/>
          </p:cNvSpPr>
          <p:nvPr>
            <p:ph type="sldNum" sz="quarter" idx="12"/>
          </p:nvPr>
        </p:nvSpPr>
        <p:spPr/>
        <p:txBody>
          <a:bodyPr/>
          <a:lstStyle/>
          <a:p>
            <a:fld id="{D185DFFB-4521-4A8A-94A0-275CE3D12B7F}" type="slidenum">
              <a:rPr lang="en-US" smtClean="0"/>
              <a:t>‹N°›</a:t>
            </a:fld>
            <a:endParaRPr lang="en-US"/>
          </a:p>
        </p:txBody>
      </p:sp>
    </p:spTree>
    <p:extLst>
      <p:ext uri="{BB962C8B-B14F-4D97-AF65-F5344CB8AC3E}">
        <p14:creationId xmlns:p14="http://schemas.microsoft.com/office/powerpoint/2010/main" val="2933382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flipH="1">
            <a:off x="2255573" y="4492805"/>
            <a:ext cx="9936427" cy="1065604"/>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9" name="Connecteur droit 8"/>
          <p:cNvCxnSpPr/>
          <p:nvPr userDrawn="1"/>
        </p:nvCxnSpPr>
        <p:spPr>
          <a:xfrm flipH="1">
            <a:off x="2255574" y="5301208"/>
            <a:ext cx="9936428" cy="0"/>
          </a:xfrm>
          <a:prstGeom prst="line">
            <a:avLst/>
          </a:prstGeom>
          <a:ln w="73025" cmpd="tri">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2434261" y="4689711"/>
            <a:ext cx="9614400" cy="565200"/>
          </a:xfrm>
        </p:spPr>
        <p:txBody>
          <a:bodyPr/>
          <a:lstStyle>
            <a:lvl1pPr>
              <a:defRPr b="1">
                <a:solidFill>
                  <a:schemeClr val="bg1"/>
                </a:solidFill>
              </a:defRPr>
            </a:lvl1pPr>
          </a:lstStyle>
          <a:p>
            <a:r>
              <a:rPr lang="fr-FR"/>
              <a:t>Modifiez le style du titre</a:t>
            </a:r>
            <a:endParaRPr lang="fr-FR" dirty="0"/>
          </a:p>
        </p:txBody>
      </p:sp>
      <p:sp>
        <p:nvSpPr>
          <p:cNvPr id="5" name="Espace réservé du pied de page 2">
            <a:extLst>
              <a:ext uri="{FF2B5EF4-FFF2-40B4-BE49-F238E27FC236}">
                <a16:creationId xmlns:a16="http://schemas.microsoft.com/office/drawing/2014/main" id="{36B87C3D-E727-4806-9F3E-F058E6CCFB1C}"/>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714B3584-258F-41CA-8ECD-840A991A51F5}"/>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3400094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3298EB4E-E612-4665-8BBA-A2F796407E16}"/>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3" name="Espace réservé du numéro de diapositive 5">
            <a:extLst>
              <a:ext uri="{FF2B5EF4-FFF2-40B4-BE49-F238E27FC236}">
                <a16:creationId xmlns:a16="http://schemas.microsoft.com/office/drawing/2014/main" id="{C3372BD5-0E83-439D-A4F9-5DF4F0D958EA}"/>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2274106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SOLEIL - fond blan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5" name="Connecteur droit 4"/>
          <p:cNvCxnSpPr/>
          <p:nvPr userDrawn="1"/>
        </p:nvCxnSpPr>
        <p:spPr>
          <a:xfrm flipH="1">
            <a:off x="2255573" y="743602"/>
            <a:ext cx="9936435" cy="0"/>
          </a:xfrm>
          <a:prstGeom prst="line">
            <a:avLst/>
          </a:prstGeom>
          <a:ln w="38100" cmpd="tri">
            <a:solidFill>
              <a:srgbClr val="EEDE12"/>
            </a:solidFill>
          </a:ln>
        </p:spPr>
        <p:style>
          <a:lnRef idx="1">
            <a:schemeClr val="accent1"/>
          </a:lnRef>
          <a:fillRef idx="0">
            <a:schemeClr val="accent1"/>
          </a:fillRef>
          <a:effectRef idx="0">
            <a:schemeClr val="accent1"/>
          </a:effectRef>
          <a:fontRef idx="minor">
            <a:schemeClr val="tx1"/>
          </a:fontRef>
        </p:style>
      </p:cxnSp>
      <p:sp>
        <p:nvSpPr>
          <p:cNvPr id="6" name="Espace réservé du pied de page 2">
            <a:extLst>
              <a:ext uri="{FF2B5EF4-FFF2-40B4-BE49-F238E27FC236}">
                <a16:creationId xmlns:a16="http://schemas.microsoft.com/office/drawing/2014/main" id="{2895BCFF-AAF5-4184-8AAF-BA83A2BDCC08}"/>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7" name="Espace réservé du numéro de diapositive 5">
            <a:extLst>
              <a:ext uri="{FF2B5EF4-FFF2-40B4-BE49-F238E27FC236}">
                <a16:creationId xmlns:a16="http://schemas.microsoft.com/office/drawing/2014/main" id="{879EAE9C-9BA1-4DF6-9BAD-C8ECAE90B346}"/>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1796271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OLEIL - fond blan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44B8E24F-B1AC-4EB6-91A2-C71A9C7771CC}"/>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3" name="Espace réservé du numéro de diapositive 5">
            <a:extLst>
              <a:ext uri="{FF2B5EF4-FFF2-40B4-BE49-F238E27FC236}">
                <a16:creationId xmlns:a16="http://schemas.microsoft.com/office/drawing/2014/main" id="{D3BCE335-118D-40C8-92DC-09AD8D3094DD}"/>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783184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OLEIL - fond blan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13" name="Connecteur droit 12"/>
          <p:cNvCxnSpPr/>
          <p:nvPr userDrawn="1"/>
        </p:nvCxnSpPr>
        <p:spPr>
          <a:xfrm flipH="1">
            <a:off x="2255573" y="743602"/>
            <a:ext cx="9936435" cy="0"/>
          </a:xfrm>
          <a:prstGeom prst="line">
            <a:avLst/>
          </a:prstGeom>
          <a:ln w="38100" cmpd="tri">
            <a:solidFill>
              <a:srgbClr val="EEDE12"/>
            </a:solidFill>
          </a:ln>
        </p:spPr>
        <p:style>
          <a:lnRef idx="1">
            <a:schemeClr val="accent1"/>
          </a:lnRef>
          <a:fillRef idx="0">
            <a:schemeClr val="accent1"/>
          </a:fillRef>
          <a:effectRef idx="0">
            <a:schemeClr val="accent1"/>
          </a:effectRef>
          <a:fontRef idx="minor">
            <a:schemeClr val="tx1"/>
          </a:fontRef>
        </p:style>
      </p:cxnSp>
      <p:sp>
        <p:nvSpPr>
          <p:cNvPr id="5" name="Espace réservé du pied de page 2">
            <a:extLst>
              <a:ext uri="{FF2B5EF4-FFF2-40B4-BE49-F238E27FC236}">
                <a16:creationId xmlns:a16="http://schemas.microsoft.com/office/drawing/2014/main" id="{3C4087AD-28DB-4DE6-8B47-FAD1D4D9454D}"/>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0FC0AC65-88F6-4FE7-B8FB-1A950E180EDF}"/>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3756489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OLEIL - fond blan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575BDE66-8820-4C18-9675-6C7C44B8E2BB}"/>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3" name="Espace réservé du numéro de diapositive 5">
            <a:extLst>
              <a:ext uri="{FF2B5EF4-FFF2-40B4-BE49-F238E27FC236}">
                <a16:creationId xmlns:a16="http://schemas.microsoft.com/office/drawing/2014/main" id="{A6A7FF82-A9A9-4D71-BEED-89C2FFDEC1FD}"/>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4161676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OLEIL - fond blanc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6" name="Connecteur droit 5"/>
          <p:cNvCxnSpPr/>
          <p:nvPr userDrawn="1"/>
        </p:nvCxnSpPr>
        <p:spPr>
          <a:xfrm flipH="1">
            <a:off x="2255573" y="743602"/>
            <a:ext cx="9936435" cy="0"/>
          </a:xfrm>
          <a:prstGeom prst="line">
            <a:avLst/>
          </a:prstGeom>
          <a:ln w="38100" cmpd="tri">
            <a:solidFill>
              <a:srgbClr val="EEDE12"/>
            </a:solidFill>
          </a:ln>
        </p:spPr>
        <p:style>
          <a:lnRef idx="1">
            <a:schemeClr val="accent1"/>
          </a:lnRef>
          <a:fillRef idx="0">
            <a:schemeClr val="accent1"/>
          </a:fillRef>
          <a:effectRef idx="0">
            <a:schemeClr val="accent1"/>
          </a:effectRef>
          <a:fontRef idx="minor">
            <a:schemeClr val="tx1"/>
          </a:fontRef>
        </p:style>
      </p:cxnSp>
      <p:sp>
        <p:nvSpPr>
          <p:cNvPr id="5" name="Espace réservé du pied de page 2">
            <a:extLst>
              <a:ext uri="{FF2B5EF4-FFF2-40B4-BE49-F238E27FC236}">
                <a16:creationId xmlns:a16="http://schemas.microsoft.com/office/drawing/2014/main" id="{527A5F94-7978-4D96-9DAD-FEEFAE5DE491}"/>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7" name="Espace réservé du numéro de diapositive 5">
            <a:extLst>
              <a:ext uri="{FF2B5EF4-FFF2-40B4-BE49-F238E27FC236}">
                <a16:creationId xmlns:a16="http://schemas.microsoft.com/office/drawing/2014/main" id="{A17CA8D8-00BB-4D56-84D2-C5E1249BAEDC}"/>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824371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OLEIL - fond blanc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5F7565C5-2647-4061-81E3-FE8B5889F6D9}"/>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3" name="Espace réservé du numéro de diapositive 5">
            <a:extLst>
              <a:ext uri="{FF2B5EF4-FFF2-40B4-BE49-F238E27FC236}">
                <a16:creationId xmlns:a16="http://schemas.microsoft.com/office/drawing/2014/main" id="{9BA8B8DB-2CD7-42B8-A7A2-852CF8000548}"/>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573792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SOLEIL - fond blanc - 3">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5" name="Connecteur droit 4"/>
          <p:cNvCxnSpPr/>
          <p:nvPr userDrawn="1"/>
        </p:nvCxnSpPr>
        <p:spPr>
          <a:xfrm flipH="1">
            <a:off x="2255573" y="743602"/>
            <a:ext cx="9936435" cy="0"/>
          </a:xfrm>
          <a:prstGeom prst="line">
            <a:avLst/>
          </a:prstGeom>
          <a:ln w="38100" cmpd="tri">
            <a:solidFill>
              <a:srgbClr val="EEDE12"/>
            </a:solidFill>
          </a:ln>
        </p:spPr>
        <p:style>
          <a:lnRef idx="1">
            <a:schemeClr val="accent1"/>
          </a:lnRef>
          <a:fillRef idx="0">
            <a:schemeClr val="accent1"/>
          </a:fillRef>
          <a:effectRef idx="0">
            <a:schemeClr val="accent1"/>
          </a:effectRef>
          <a:fontRef idx="minor">
            <a:schemeClr val="tx1"/>
          </a:fontRef>
        </p:style>
      </p:cxnSp>
      <p:sp>
        <p:nvSpPr>
          <p:cNvPr id="6" name="Espace réservé du pied de page 2">
            <a:extLst>
              <a:ext uri="{FF2B5EF4-FFF2-40B4-BE49-F238E27FC236}">
                <a16:creationId xmlns:a16="http://schemas.microsoft.com/office/drawing/2014/main" id="{BE3956D8-B3AB-44CD-8EEB-D756C208236D}"/>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7" name="Espace réservé du numéro de diapositive 5">
            <a:extLst>
              <a:ext uri="{FF2B5EF4-FFF2-40B4-BE49-F238E27FC236}">
                <a16:creationId xmlns:a16="http://schemas.microsoft.com/office/drawing/2014/main" id="{A80C8B97-739D-451B-BC1A-5613345EEA48}"/>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124809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9A530-CB5F-7519-C203-F9239BCCD07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312BF3E0-BF3C-B314-7319-786B93DFD3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5494894E-D3B1-4DB8-B95B-61B2E0CA808D}"/>
              </a:ext>
            </a:extLst>
          </p:cNvPr>
          <p:cNvSpPr>
            <a:spLocks noGrp="1"/>
          </p:cNvSpPr>
          <p:nvPr>
            <p:ph type="dt" sz="half" idx="10"/>
          </p:nvPr>
        </p:nvSpPr>
        <p:spPr/>
        <p:txBody>
          <a:bodyPr/>
          <a:lstStyle/>
          <a:p>
            <a:endParaRPr lang="en-US"/>
          </a:p>
        </p:txBody>
      </p:sp>
      <p:sp>
        <p:nvSpPr>
          <p:cNvPr id="5" name="Espace réservé du pied de page 4">
            <a:extLst>
              <a:ext uri="{FF2B5EF4-FFF2-40B4-BE49-F238E27FC236}">
                <a16:creationId xmlns:a16="http://schemas.microsoft.com/office/drawing/2014/main" id="{E3EADD7D-0FFE-ADF2-AB2E-1894DB517F9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D20E0BBC-F245-EE3A-64A5-54B33955D9EB}"/>
              </a:ext>
            </a:extLst>
          </p:cNvPr>
          <p:cNvSpPr>
            <a:spLocks noGrp="1"/>
          </p:cNvSpPr>
          <p:nvPr>
            <p:ph type="sldNum" sz="quarter" idx="12"/>
          </p:nvPr>
        </p:nvSpPr>
        <p:spPr/>
        <p:txBody>
          <a:bodyPr/>
          <a:lstStyle/>
          <a:p>
            <a:fld id="{D185DFFB-4521-4A8A-94A0-275CE3D12B7F}" type="slidenum">
              <a:rPr lang="en-US" smtClean="0"/>
              <a:t>‹N°›</a:t>
            </a:fld>
            <a:endParaRPr lang="en-US"/>
          </a:p>
        </p:txBody>
      </p:sp>
    </p:spTree>
    <p:extLst>
      <p:ext uri="{BB962C8B-B14F-4D97-AF65-F5344CB8AC3E}">
        <p14:creationId xmlns:p14="http://schemas.microsoft.com/office/powerpoint/2010/main" val="189263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B20C71F5-C2EE-4CC6-8FDA-33C48348F2AB}"/>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3" name="Espace réservé du numéro de diapositive 5">
            <a:extLst>
              <a:ext uri="{FF2B5EF4-FFF2-40B4-BE49-F238E27FC236}">
                <a16:creationId xmlns:a16="http://schemas.microsoft.com/office/drawing/2014/main" id="{CA0961E9-C44D-450C-BC8B-C891ADD54871}"/>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222326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ADDD0F-4ECC-2A2A-D27C-15F8F2DD3E2F}"/>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CC950FA1-58CE-EE3A-2C3A-87431B6125D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F5A75B6-08E1-0EDF-A194-97ADD54B3DCD}"/>
              </a:ext>
            </a:extLst>
          </p:cNvPr>
          <p:cNvSpPr>
            <a:spLocks noGrp="1"/>
          </p:cNvSpPr>
          <p:nvPr>
            <p:ph type="dt" sz="half" idx="10"/>
          </p:nvPr>
        </p:nvSpPr>
        <p:spPr/>
        <p:txBody>
          <a:bodyPr/>
          <a:lstStyle/>
          <a:p>
            <a:endParaRPr lang="en-US"/>
          </a:p>
        </p:txBody>
      </p:sp>
      <p:sp>
        <p:nvSpPr>
          <p:cNvPr id="5" name="Espace réservé du pied de page 4">
            <a:extLst>
              <a:ext uri="{FF2B5EF4-FFF2-40B4-BE49-F238E27FC236}">
                <a16:creationId xmlns:a16="http://schemas.microsoft.com/office/drawing/2014/main" id="{7336574F-E27D-67C9-70F4-BCF03B335F5A}"/>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5306A5FE-066C-475F-B7AD-229442D33D0D}"/>
              </a:ext>
            </a:extLst>
          </p:cNvPr>
          <p:cNvSpPr>
            <a:spLocks noGrp="1"/>
          </p:cNvSpPr>
          <p:nvPr>
            <p:ph type="sldNum" sz="quarter" idx="12"/>
          </p:nvPr>
        </p:nvSpPr>
        <p:spPr/>
        <p:txBody>
          <a:bodyPr/>
          <a:lstStyle/>
          <a:p>
            <a:fld id="{D185DFFB-4521-4A8A-94A0-275CE3D12B7F}" type="slidenum">
              <a:rPr lang="en-US" smtClean="0"/>
              <a:t>‹N°›</a:t>
            </a:fld>
            <a:endParaRPr lang="en-US"/>
          </a:p>
        </p:txBody>
      </p:sp>
    </p:spTree>
    <p:extLst>
      <p:ext uri="{BB962C8B-B14F-4D97-AF65-F5344CB8AC3E}">
        <p14:creationId xmlns:p14="http://schemas.microsoft.com/office/powerpoint/2010/main" val="195029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89451" y="620691"/>
            <a:ext cx="10363200" cy="1470025"/>
          </a:xfrm>
        </p:spPr>
        <p:txBody>
          <a:bodyPr>
            <a:normAutofit/>
          </a:bodyPr>
          <a:lstStyle>
            <a:lvl1pPr algn="r">
              <a:defRPr sz="3200" b="1">
                <a:solidFill>
                  <a:schemeClr val="tx1">
                    <a:lumMod val="65000"/>
                    <a:lumOff val="35000"/>
                  </a:schemeClr>
                </a:solidFill>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4" name="Espace réservé du pied de page 2">
            <a:extLst>
              <a:ext uri="{FF2B5EF4-FFF2-40B4-BE49-F238E27FC236}">
                <a16:creationId xmlns:a16="http://schemas.microsoft.com/office/drawing/2014/main" id="{FB2EB7AA-EF71-4413-BBFC-EDFF6AD7BE8E}"/>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5" name="Espace réservé du numéro de diapositive 5">
            <a:extLst>
              <a:ext uri="{FF2B5EF4-FFF2-40B4-BE49-F238E27FC236}">
                <a16:creationId xmlns:a16="http://schemas.microsoft.com/office/drawing/2014/main" id="{57EFB19C-0AE2-4D71-B42D-9ACDD238A6CE}"/>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267797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9A530-CB5F-7519-C203-F9239BCCD07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312BF3E0-BF3C-B314-7319-786B93DFD3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5494894E-D3B1-4DB8-B95B-61B2E0CA808D}"/>
              </a:ext>
            </a:extLst>
          </p:cNvPr>
          <p:cNvSpPr>
            <a:spLocks noGrp="1"/>
          </p:cNvSpPr>
          <p:nvPr>
            <p:ph type="dt" sz="half" idx="10"/>
          </p:nvPr>
        </p:nvSpPr>
        <p:spPr/>
        <p:txBody>
          <a:bodyPr/>
          <a:lstStyle/>
          <a:p>
            <a:endParaRPr lang="en-US"/>
          </a:p>
        </p:txBody>
      </p:sp>
      <p:sp>
        <p:nvSpPr>
          <p:cNvPr id="5" name="Espace réservé du pied de page 4">
            <a:extLst>
              <a:ext uri="{FF2B5EF4-FFF2-40B4-BE49-F238E27FC236}">
                <a16:creationId xmlns:a16="http://schemas.microsoft.com/office/drawing/2014/main" id="{E3EADD7D-0FFE-ADF2-AB2E-1894DB517F94}"/>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D20E0BBC-F245-EE3A-64A5-54B33955D9EB}"/>
              </a:ext>
            </a:extLst>
          </p:cNvPr>
          <p:cNvSpPr>
            <a:spLocks noGrp="1"/>
          </p:cNvSpPr>
          <p:nvPr>
            <p:ph type="sldNum" sz="quarter" idx="12"/>
          </p:nvPr>
        </p:nvSpPr>
        <p:spPr/>
        <p:txBody>
          <a:bodyPr/>
          <a:lstStyle/>
          <a:p>
            <a:fld id="{D185DFFB-4521-4A8A-94A0-275CE3D12B7F}" type="slidenum">
              <a:rPr lang="en-US" smtClean="0"/>
              <a:t>‹N°›</a:t>
            </a:fld>
            <a:endParaRPr lang="en-US"/>
          </a:p>
        </p:txBody>
      </p:sp>
    </p:spTree>
    <p:extLst>
      <p:ext uri="{BB962C8B-B14F-4D97-AF65-F5344CB8AC3E}">
        <p14:creationId xmlns:p14="http://schemas.microsoft.com/office/powerpoint/2010/main" val="1879358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ADDD0F-4ECC-2A2A-D27C-15F8F2DD3E2F}"/>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CC950FA1-58CE-EE3A-2C3A-87431B6125D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F5A75B6-08E1-0EDF-A194-97ADD54B3DCD}"/>
              </a:ext>
            </a:extLst>
          </p:cNvPr>
          <p:cNvSpPr>
            <a:spLocks noGrp="1"/>
          </p:cNvSpPr>
          <p:nvPr>
            <p:ph type="dt" sz="half" idx="10"/>
          </p:nvPr>
        </p:nvSpPr>
        <p:spPr/>
        <p:txBody>
          <a:bodyPr/>
          <a:lstStyle/>
          <a:p>
            <a:endParaRPr lang="en-US"/>
          </a:p>
        </p:txBody>
      </p:sp>
      <p:sp>
        <p:nvSpPr>
          <p:cNvPr id="5" name="Espace réservé du pied de page 4">
            <a:extLst>
              <a:ext uri="{FF2B5EF4-FFF2-40B4-BE49-F238E27FC236}">
                <a16:creationId xmlns:a16="http://schemas.microsoft.com/office/drawing/2014/main" id="{7336574F-E27D-67C9-70F4-BCF03B335F5A}"/>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5306A5FE-066C-475F-B7AD-229442D33D0D}"/>
              </a:ext>
            </a:extLst>
          </p:cNvPr>
          <p:cNvSpPr>
            <a:spLocks noGrp="1"/>
          </p:cNvSpPr>
          <p:nvPr>
            <p:ph type="sldNum" sz="quarter" idx="12"/>
          </p:nvPr>
        </p:nvSpPr>
        <p:spPr/>
        <p:txBody>
          <a:bodyPr/>
          <a:lstStyle/>
          <a:p>
            <a:fld id="{D185DFFB-4521-4A8A-94A0-275CE3D12B7F}" type="slidenum">
              <a:rPr lang="en-US" smtClean="0"/>
              <a:t>‹N°›</a:t>
            </a:fld>
            <a:endParaRPr lang="en-US"/>
          </a:p>
        </p:txBody>
      </p:sp>
    </p:spTree>
    <p:extLst>
      <p:ext uri="{BB962C8B-B14F-4D97-AF65-F5344CB8AC3E}">
        <p14:creationId xmlns:p14="http://schemas.microsoft.com/office/powerpoint/2010/main" val="2094592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flipH="1">
            <a:off x="2255573" y="4492805"/>
            <a:ext cx="9936427" cy="1065604"/>
          </a:xfrm>
          <a:prstGeom prst="rect">
            <a:avLst/>
          </a:prstGeom>
          <a:solidFill>
            <a:srgbClr val="EFE12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7" name="Connecteur droit 6"/>
          <p:cNvCxnSpPr/>
          <p:nvPr userDrawn="1"/>
        </p:nvCxnSpPr>
        <p:spPr>
          <a:xfrm flipH="1">
            <a:off x="2255575" y="5301208"/>
            <a:ext cx="9936428" cy="0"/>
          </a:xfrm>
          <a:prstGeom prst="line">
            <a:avLst/>
          </a:prstGeom>
          <a:ln w="73025" cmpd="tri">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2351585" y="4699563"/>
            <a:ext cx="9609297" cy="565073"/>
          </a:xfrm>
        </p:spPr>
        <p:txBody>
          <a:bodyPr/>
          <a:lstStyle>
            <a:lvl1pPr>
              <a:defRPr b="1">
                <a:solidFill>
                  <a:schemeClr val="bg1"/>
                </a:solidFill>
              </a:defRPr>
            </a:lvl1pPr>
          </a:lstStyle>
          <a:p>
            <a:r>
              <a:rPr lang="fr-FR"/>
              <a:t>Modifiez le style du titre</a:t>
            </a:r>
            <a:endParaRPr lang="fr-FR" dirty="0"/>
          </a:p>
        </p:txBody>
      </p:sp>
      <p:sp>
        <p:nvSpPr>
          <p:cNvPr id="8" name="Espace réservé du pied de page 2">
            <a:extLst>
              <a:ext uri="{FF2B5EF4-FFF2-40B4-BE49-F238E27FC236}">
                <a16:creationId xmlns:a16="http://schemas.microsoft.com/office/drawing/2014/main" id="{ED3952CB-4F2B-430F-8308-4E01B4101CE9}"/>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bg1"/>
                </a:solidFill>
              </a:defRPr>
            </a:lvl1pPr>
          </a:lstStyle>
          <a:p>
            <a:endParaRPr lang="fr-FR" dirty="0"/>
          </a:p>
        </p:txBody>
      </p:sp>
      <p:sp>
        <p:nvSpPr>
          <p:cNvPr id="9" name="Espace réservé du numéro de diapositive 5">
            <a:extLst>
              <a:ext uri="{FF2B5EF4-FFF2-40B4-BE49-F238E27FC236}">
                <a16:creationId xmlns:a16="http://schemas.microsoft.com/office/drawing/2014/main" id="{ACEF18DB-B8C2-4C6B-920F-FE27058D54C4}"/>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bg1"/>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1863891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OLEIL - fond gris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6" name="Espace réservé du contenu 2"/>
          <p:cNvSpPr>
            <a:spLocks noGrp="1"/>
          </p:cNvSpPr>
          <p:nvPr>
            <p:ph idx="1"/>
          </p:nvPr>
        </p:nvSpPr>
        <p:spPr>
          <a:xfrm>
            <a:off x="960000" y="1260000"/>
            <a:ext cx="10560000" cy="486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7" name="Connecteur droit 6"/>
          <p:cNvCxnSpPr/>
          <p:nvPr userDrawn="1"/>
        </p:nvCxnSpPr>
        <p:spPr>
          <a:xfrm flipH="1">
            <a:off x="2159563" y="743602"/>
            <a:ext cx="10032444" cy="0"/>
          </a:xfrm>
          <a:prstGeom prst="line">
            <a:avLst/>
          </a:prstGeom>
          <a:ln w="38100" cmpd="tri">
            <a:solidFill>
              <a:srgbClr val="F0DC08"/>
            </a:solidFill>
          </a:ln>
        </p:spPr>
        <p:style>
          <a:lnRef idx="1">
            <a:schemeClr val="accent1"/>
          </a:lnRef>
          <a:fillRef idx="0">
            <a:schemeClr val="accent1"/>
          </a:fillRef>
          <a:effectRef idx="0">
            <a:schemeClr val="accent1"/>
          </a:effectRef>
          <a:fontRef idx="minor">
            <a:schemeClr val="tx1"/>
          </a:fontRef>
        </p:style>
      </p:cxnSp>
      <p:sp>
        <p:nvSpPr>
          <p:cNvPr id="8" name="Espace réservé du pied de page 2">
            <a:extLst>
              <a:ext uri="{FF2B5EF4-FFF2-40B4-BE49-F238E27FC236}">
                <a16:creationId xmlns:a16="http://schemas.microsoft.com/office/drawing/2014/main" id="{437A02D6-CCF5-47FA-8A1C-91D5417EDE3B}"/>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bg1"/>
                </a:solidFill>
              </a:defRPr>
            </a:lvl1pPr>
          </a:lstStyle>
          <a:p>
            <a:endParaRPr lang="fr-FR" dirty="0"/>
          </a:p>
        </p:txBody>
      </p:sp>
      <p:sp>
        <p:nvSpPr>
          <p:cNvPr id="9" name="Espace réservé du numéro de diapositive 5">
            <a:extLst>
              <a:ext uri="{FF2B5EF4-FFF2-40B4-BE49-F238E27FC236}">
                <a16:creationId xmlns:a16="http://schemas.microsoft.com/office/drawing/2014/main" id="{4D18F5F7-F547-41FC-B9B6-CD37A5347393}"/>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bg1"/>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2807899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4.jp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0.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6.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t="-7000" b="-27000"/>
          </a:stretch>
        </a:blip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49EDAE3-99DE-4E91-96D2-8D0083ED4C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pic>
        <p:nvPicPr>
          <p:cNvPr id="7" name="Image 6">
            <a:extLst>
              <a:ext uri="{FF2B5EF4-FFF2-40B4-BE49-F238E27FC236}">
                <a16:creationId xmlns:a16="http://schemas.microsoft.com/office/drawing/2014/main" id="{8E83B7B6-1546-4928-AD6E-163050B1CF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66" y="137898"/>
            <a:ext cx="1680901" cy="757188"/>
          </a:xfrm>
          <a:prstGeom prst="rect">
            <a:avLst/>
          </a:prstGeom>
          <a:effectLst>
            <a:outerShdw blurRad="76200" dist="12700" dir="6600000" sx="103000" sy="103000" algn="l" rotWithShape="0">
              <a:schemeClr val="bg1"/>
            </a:outerShdw>
          </a:effectLst>
        </p:spPr>
      </p:pic>
      <p:sp>
        <p:nvSpPr>
          <p:cNvPr id="6" name="Espace réservé du pied de page 2">
            <a:extLst>
              <a:ext uri="{FF2B5EF4-FFF2-40B4-BE49-F238E27FC236}">
                <a16:creationId xmlns:a16="http://schemas.microsoft.com/office/drawing/2014/main" id="{5262DA0A-EE0E-4DE5-874E-CB945E0FEFB7}"/>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bg1"/>
                </a:solidFill>
              </a:defRPr>
            </a:lvl1pPr>
          </a:lstStyle>
          <a:p>
            <a:endParaRPr lang="en-US"/>
          </a:p>
        </p:txBody>
      </p:sp>
      <p:sp>
        <p:nvSpPr>
          <p:cNvPr id="8" name="Espace réservé du numéro de diapositive 5">
            <a:extLst>
              <a:ext uri="{FF2B5EF4-FFF2-40B4-BE49-F238E27FC236}">
                <a16:creationId xmlns:a16="http://schemas.microsoft.com/office/drawing/2014/main" id="{7BCC2979-6816-4199-BB5A-C9AAF2942D11}"/>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bg1"/>
                </a:solidFill>
              </a:defRPr>
            </a:lvl1pPr>
          </a:lstStyle>
          <a:p>
            <a:fld id="{D185DFFB-4521-4A8A-94A0-275CE3D12B7F}" type="slidenum">
              <a:rPr lang="en-US" smtClean="0"/>
              <a:t>‹N°›</a:t>
            </a:fld>
            <a:endParaRPr lang="en-US"/>
          </a:p>
        </p:txBody>
      </p:sp>
    </p:spTree>
    <p:extLst>
      <p:ext uri="{BB962C8B-B14F-4D97-AF65-F5344CB8AC3E}">
        <p14:creationId xmlns:p14="http://schemas.microsoft.com/office/powerpoint/2010/main" val="164607893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903FC5A0-37B0-4817-9C32-1C5A41A96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4" y="613186"/>
            <a:ext cx="6737130" cy="6248144"/>
          </a:xfrm>
          <a:prstGeom prst="rect">
            <a:avLst/>
          </a:prstGeom>
        </p:spPr>
      </p:pic>
      <p:pic>
        <p:nvPicPr>
          <p:cNvPr id="13" name="Image 12">
            <a:extLst>
              <a:ext uri="{FF2B5EF4-FFF2-40B4-BE49-F238E27FC236}">
                <a16:creationId xmlns:a16="http://schemas.microsoft.com/office/drawing/2014/main" id="{83ED6E2D-90A7-4D70-87D0-F2418BCE4D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sp>
        <p:nvSpPr>
          <p:cNvPr id="2" name="Espace réservé du titre 1"/>
          <p:cNvSpPr>
            <a:spLocks noGrp="1"/>
          </p:cNvSpPr>
          <p:nvPr>
            <p:ph type="title"/>
          </p:nvPr>
        </p:nvSpPr>
        <p:spPr>
          <a:xfrm>
            <a:off x="2063552" y="274638"/>
            <a:ext cx="9518848" cy="114300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pied de page 2"/>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pic>
        <p:nvPicPr>
          <p:cNvPr id="11" name="Image 10">
            <a:extLst>
              <a:ext uri="{FF2B5EF4-FFF2-40B4-BE49-F238E27FC236}">
                <a16:creationId xmlns:a16="http://schemas.microsoft.com/office/drawing/2014/main" id="{ACA1BD18-571A-4741-BD98-D804AF3AA3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66" y="137898"/>
            <a:ext cx="1680901" cy="757188"/>
          </a:xfrm>
          <a:prstGeom prst="rect">
            <a:avLst/>
          </a:prstGeom>
          <a:effectLst>
            <a:outerShdw blurRad="76200" dist="12700" dir="6600000" sx="103000" sy="103000" algn="l" rotWithShape="0">
              <a:schemeClr val="bg1"/>
            </a:outerShdw>
          </a:effectLst>
        </p:spPr>
      </p:pic>
      <p:sp>
        <p:nvSpPr>
          <p:cNvPr id="7" name="Espace réservé du numéro de diapositive 5">
            <a:extLst>
              <a:ext uri="{FF2B5EF4-FFF2-40B4-BE49-F238E27FC236}">
                <a16:creationId xmlns:a16="http://schemas.microsoft.com/office/drawing/2014/main" id="{57F6AF71-CFEE-4C86-BEE5-26D2AA6B6806}"/>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1165562676"/>
      </p:ext>
    </p:extLst>
  </p:cSld>
  <p:clrMap bg1="lt1" tx1="dk1" bg2="lt2" tx2="dk2" accent1="accent1" accent2="accent2" accent3="accent3" accent4="accent4" accent5="accent5" accent6="accent6" hlink="hlink" folHlink="folHlink"/>
  <p:sldLayoutIdLst>
    <p:sldLayoutId id="2147483868" r:id="rId1"/>
    <p:sldLayoutId id="2147483877" r:id="rId2"/>
    <p:sldLayoutId id="2147483898" r:id="rId3"/>
  </p:sldLayoutIdLst>
  <p:hf hdr="0" ftr="0" dt="0"/>
  <p:txStyles>
    <p:titleStyle>
      <a:lvl1pPr algn="r" defTabSz="914400" rtl="0" eaLnBrk="1" latinLnBrk="0" hangingPunct="1">
        <a:spcBef>
          <a:spcPct val="0"/>
        </a:spcBef>
        <a:buNone/>
        <a:defRPr sz="4400"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304000" y="195673"/>
            <a:ext cx="9615232" cy="565073"/>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p:cNvSpPr>
            <a:spLocks noGrp="1"/>
          </p:cNvSpPr>
          <p:nvPr>
            <p:ph type="body" idx="1"/>
          </p:nvPr>
        </p:nvSpPr>
        <p:spPr>
          <a:xfrm>
            <a:off x="960000" y="1260000"/>
            <a:ext cx="10560000" cy="4860000"/>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a:extLst>
              <a:ext uri="{FF2B5EF4-FFF2-40B4-BE49-F238E27FC236}">
                <a16:creationId xmlns:a16="http://schemas.microsoft.com/office/drawing/2014/main" id="{0F7F50B7-AC59-44C7-90D9-50BC7A6511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pic>
        <p:nvPicPr>
          <p:cNvPr id="8" name="Image 7">
            <a:extLst>
              <a:ext uri="{FF2B5EF4-FFF2-40B4-BE49-F238E27FC236}">
                <a16:creationId xmlns:a16="http://schemas.microsoft.com/office/drawing/2014/main" id="{13320FD6-047B-4AA5-B6C5-C53745F7BF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245840"/>
            <a:ext cx="1224136" cy="550077"/>
          </a:xfrm>
          <a:prstGeom prst="rect">
            <a:avLst/>
          </a:prstGeom>
        </p:spPr>
      </p:pic>
      <p:sp>
        <p:nvSpPr>
          <p:cNvPr id="9" name="Espace réservé du pied de page 2">
            <a:extLst>
              <a:ext uri="{FF2B5EF4-FFF2-40B4-BE49-F238E27FC236}">
                <a16:creationId xmlns:a16="http://schemas.microsoft.com/office/drawing/2014/main" id="{8BE9D345-06EA-4D5E-9ACB-76962874137F}"/>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bg1"/>
                </a:solidFill>
              </a:defRPr>
            </a:lvl1pPr>
          </a:lstStyle>
          <a:p>
            <a:endParaRPr lang="fr-FR" dirty="0"/>
          </a:p>
        </p:txBody>
      </p:sp>
      <p:sp>
        <p:nvSpPr>
          <p:cNvPr id="10" name="Espace réservé du numéro de diapositive 5">
            <a:extLst>
              <a:ext uri="{FF2B5EF4-FFF2-40B4-BE49-F238E27FC236}">
                <a16:creationId xmlns:a16="http://schemas.microsoft.com/office/drawing/2014/main" id="{733EB9B5-65DB-43B0-9FD5-B443DB1D54D5}"/>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bg1"/>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211059494"/>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9" r:id="rId4"/>
    <p:sldLayoutId id="2147483880" r:id="rId5"/>
  </p:sldLayoutIdLst>
  <p:hf hdr="0" ftr="0" dt="0"/>
  <p:txStyles>
    <p:titleStyle>
      <a:lvl1pPr algn="r"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rgbClr val="F0DC08"/>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255573" y="194400"/>
            <a:ext cx="9662827" cy="565200"/>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p:cNvSpPr>
            <a:spLocks noGrp="1"/>
          </p:cNvSpPr>
          <p:nvPr>
            <p:ph type="body" idx="1"/>
          </p:nvPr>
        </p:nvSpPr>
        <p:spPr>
          <a:xfrm>
            <a:off x="960000" y="1259999"/>
            <a:ext cx="10896640" cy="4860000"/>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9" name="Image 8">
            <a:extLst>
              <a:ext uri="{FF2B5EF4-FFF2-40B4-BE49-F238E27FC236}">
                <a16:creationId xmlns:a16="http://schemas.microsoft.com/office/drawing/2014/main" id="{6A7CC8EE-1817-4DF4-8528-9275D5B6CA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pic>
        <p:nvPicPr>
          <p:cNvPr id="10" name="Image 9">
            <a:extLst>
              <a:ext uri="{FF2B5EF4-FFF2-40B4-BE49-F238E27FC236}">
                <a16:creationId xmlns:a16="http://schemas.microsoft.com/office/drawing/2014/main" id="{7511ABE6-9017-4EFA-B499-B82D90A82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66" y="137898"/>
            <a:ext cx="1680901" cy="757188"/>
          </a:xfrm>
          <a:prstGeom prst="rect">
            <a:avLst/>
          </a:prstGeom>
          <a:effectLst>
            <a:outerShdw blurRad="76200" dist="12700" dir="6600000" sx="103000" sy="103000" algn="l" rotWithShape="0">
              <a:schemeClr val="bg1"/>
            </a:outerShdw>
          </a:effectLst>
        </p:spPr>
      </p:pic>
      <p:sp>
        <p:nvSpPr>
          <p:cNvPr id="7" name="Espace réservé du pied de page 2">
            <a:extLst>
              <a:ext uri="{FF2B5EF4-FFF2-40B4-BE49-F238E27FC236}">
                <a16:creationId xmlns:a16="http://schemas.microsoft.com/office/drawing/2014/main" id="{EAE03444-D3FA-455B-BD1B-EC42FA3DEDBD}"/>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8" name="Espace réservé du numéro de diapositive 5">
            <a:extLst>
              <a:ext uri="{FF2B5EF4-FFF2-40B4-BE49-F238E27FC236}">
                <a16:creationId xmlns:a16="http://schemas.microsoft.com/office/drawing/2014/main" id="{47DD3C33-BB2F-430A-A227-B57AACA94663}"/>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31543609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81" r:id="rId4"/>
  </p:sldLayoutIdLst>
  <p:hf hdr="0" ftr="0" dt="0"/>
  <p:txStyles>
    <p:titleStyle>
      <a:lvl1pPr algn="r" defTabSz="914400" rtl="0" eaLnBrk="1" latinLnBrk="0" hangingPunct="1">
        <a:spcBef>
          <a:spcPct val="0"/>
        </a:spcBef>
        <a:buNone/>
        <a:defRPr sz="3200" kern="1200">
          <a:solidFill>
            <a:schemeClr val="accent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accent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5760328-76BF-4F7A-A567-14A5096A79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4" y="613186"/>
            <a:ext cx="6737130" cy="6248144"/>
          </a:xfrm>
          <a:prstGeom prst="rect">
            <a:avLst/>
          </a:prstGeom>
        </p:spPr>
      </p:pic>
      <p:sp>
        <p:nvSpPr>
          <p:cNvPr id="14" name="Espace réservé du titre 1"/>
          <p:cNvSpPr>
            <a:spLocks noGrp="1"/>
          </p:cNvSpPr>
          <p:nvPr>
            <p:ph type="title"/>
          </p:nvPr>
        </p:nvSpPr>
        <p:spPr>
          <a:xfrm>
            <a:off x="2330681" y="274638"/>
            <a:ext cx="9518848" cy="1143000"/>
          </a:xfrm>
          <a:prstGeom prst="rect">
            <a:avLst/>
          </a:prstGeom>
        </p:spPr>
        <p:txBody>
          <a:bodyPr vert="horz" lIns="91440" tIns="45720" rIns="91440" bIns="45720" rtlCol="0" anchor="ctr">
            <a:normAutofit/>
          </a:bodyPr>
          <a:lstStyle/>
          <a:p>
            <a:r>
              <a:rPr lang="fr-FR" dirty="0"/>
              <a:t>Modifiez le style du titre</a:t>
            </a:r>
          </a:p>
        </p:txBody>
      </p:sp>
      <p:pic>
        <p:nvPicPr>
          <p:cNvPr id="9" name="Picture 3">
            <a:extLst>
              <a:ext uri="{FF2B5EF4-FFF2-40B4-BE49-F238E27FC236}">
                <a16:creationId xmlns:a16="http://schemas.microsoft.com/office/drawing/2014/main" id="{1EFB9FBD-546A-4D82-AA9A-3C313AE5BB3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7242" r="19851"/>
          <a:stretch/>
        </p:blipFill>
        <p:spPr bwMode="auto">
          <a:xfrm>
            <a:off x="168052" y="128216"/>
            <a:ext cx="1307604" cy="115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9">
            <a:extLst>
              <a:ext uri="{FF2B5EF4-FFF2-40B4-BE49-F238E27FC236}">
                <a16:creationId xmlns:a16="http://schemas.microsoft.com/office/drawing/2014/main" id="{46EC27AC-0D5B-4CCE-921A-F3BBC595A9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sp>
        <p:nvSpPr>
          <p:cNvPr id="8" name="Espace réservé du pied de page 2">
            <a:extLst>
              <a:ext uri="{FF2B5EF4-FFF2-40B4-BE49-F238E27FC236}">
                <a16:creationId xmlns:a16="http://schemas.microsoft.com/office/drawing/2014/main" id="{8D7C594B-4E31-4EF4-A19F-1F448A976303}"/>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en-US"/>
          </a:p>
        </p:txBody>
      </p:sp>
      <p:sp>
        <p:nvSpPr>
          <p:cNvPr id="11" name="Espace réservé du numéro de diapositive 5">
            <a:extLst>
              <a:ext uri="{FF2B5EF4-FFF2-40B4-BE49-F238E27FC236}">
                <a16:creationId xmlns:a16="http://schemas.microsoft.com/office/drawing/2014/main" id="{1EFD1563-F6E8-4563-99F2-5F2E5503840D}"/>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D185DFFB-4521-4A8A-94A0-275CE3D12B7F}" type="slidenum">
              <a:rPr lang="en-US" smtClean="0"/>
              <a:t>‹N°›</a:t>
            </a:fld>
            <a:endParaRPr lang="en-US"/>
          </a:p>
        </p:txBody>
      </p:sp>
    </p:spTree>
    <p:extLst>
      <p:ext uri="{BB962C8B-B14F-4D97-AF65-F5344CB8AC3E}">
        <p14:creationId xmlns:p14="http://schemas.microsoft.com/office/powerpoint/2010/main" val="204617533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Lst>
  <p:hf hdr="0" ftr="0" dt="0"/>
  <p:txStyles>
    <p:titleStyle>
      <a:lvl1pPr algn="r" defTabSz="914400" rtl="0" eaLnBrk="1" latinLnBrk="0" hangingPunct="1">
        <a:spcBef>
          <a:spcPct val="0"/>
        </a:spcBef>
        <a:buNone/>
        <a:defRPr sz="32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255573" y="194400"/>
            <a:ext cx="9662827" cy="565200"/>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p:cNvSpPr>
            <a:spLocks noGrp="1"/>
          </p:cNvSpPr>
          <p:nvPr>
            <p:ph type="body" idx="1"/>
          </p:nvPr>
        </p:nvSpPr>
        <p:spPr>
          <a:xfrm>
            <a:off x="921900" y="1259999"/>
            <a:ext cx="10992651" cy="4860000"/>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3" name="Picture 3">
            <a:extLst>
              <a:ext uri="{FF2B5EF4-FFF2-40B4-BE49-F238E27FC236}">
                <a16:creationId xmlns:a16="http://schemas.microsoft.com/office/drawing/2014/main" id="{751179CC-BC98-47B1-8948-539E82359111}"/>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7242" r="19851"/>
          <a:stretch/>
        </p:blipFill>
        <p:spPr bwMode="auto">
          <a:xfrm>
            <a:off x="168052" y="128216"/>
            <a:ext cx="1307604" cy="115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 13">
            <a:extLst>
              <a:ext uri="{FF2B5EF4-FFF2-40B4-BE49-F238E27FC236}">
                <a16:creationId xmlns:a16="http://schemas.microsoft.com/office/drawing/2014/main" id="{3E073AE8-1785-4976-913F-2AA046895C1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4" y="5552402"/>
            <a:ext cx="561618" cy="1309236"/>
          </a:xfrm>
          <a:prstGeom prst="rect">
            <a:avLst/>
          </a:prstGeom>
        </p:spPr>
      </p:pic>
      <p:sp>
        <p:nvSpPr>
          <p:cNvPr id="7" name="Espace réservé du pied de page 2">
            <a:extLst>
              <a:ext uri="{FF2B5EF4-FFF2-40B4-BE49-F238E27FC236}">
                <a16:creationId xmlns:a16="http://schemas.microsoft.com/office/drawing/2014/main" id="{D101A451-A207-4E29-A555-608C88F7D38E}"/>
              </a:ext>
            </a:extLst>
          </p:cNvPr>
          <p:cNvSpPr>
            <a:spLocks noGrp="1"/>
          </p:cNvSpPr>
          <p:nvPr>
            <p:ph type="ftr" sz="quarter" idx="3"/>
          </p:nvPr>
        </p:nvSpPr>
        <p:spPr>
          <a:xfrm>
            <a:off x="4176000" y="6372000"/>
            <a:ext cx="6816544" cy="360000"/>
          </a:xfrm>
          <a:prstGeom prst="rect">
            <a:avLst/>
          </a:prstGeom>
        </p:spPr>
        <p:txBody>
          <a:bodyPr vert="horz" lIns="91440" tIns="45720" rIns="91440" bIns="45720" rtlCol="0" anchor="ctr"/>
          <a:lstStyle>
            <a:lvl1pPr algn="r">
              <a:defRPr sz="800">
                <a:solidFill>
                  <a:schemeClr val="tx1">
                    <a:tint val="75000"/>
                  </a:schemeClr>
                </a:solidFill>
              </a:defRPr>
            </a:lvl1pPr>
          </a:lstStyle>
          <a:p>
            <a:endParaRPr lang="fr-FR" dirty="0"/>
          </a:p>
        </p:txBody>
      </p:sp>
      <p:sp>
        <p:nvSpPr>
          <p:cNvPr id="8" name="Espace réservé du numéro de diapositive 5">
            <a:extLst>
              <a:ext uri="{FF2B5EF4-FFF2-40B4-BE49-F238E27FC236}">
                <a16:creationId xmlns:a16="http://schemas.microsoft.com/office/drawing/2014/main" id="{255EA1F4-F864-4BD0-ABEB-981C0FBDD985}"/>
              </a:ext>
            </a:extLst>
          </p:cNvPr>
          <p:cNvSpPr>
            <a:spLocks noGrp="1"/>
          </p:cNvSpPr>
          <p:nvPr>
            <p:ph type="sldNum" sz="quarter" idx="4"/>
          </p:nvPr>
        </p:nvSpPr>
        <p:spPr>
          <a:xfrm>
            <a:off x="11136560" y="6366875"/>
            <a:ext cx="71944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1620CC9-C982-429E-97C9-9F71A6603CFC}" type="slidenum">
              <a:rPr lang="fr-FR" smtClean="0"/>
              <a:pPr/>
              <a:t>‹N°›</a:t>
            </a:fld>
            <a:endParaRPr lang="fr-FR" dirty="0"/>
          </a:p>
        </p:txBody>
      </p:sp>
    </p:spTree>
    <p:extLst>
      <p:ext uri="{BB962C8B-B14F-4D97-AF65-F5344CB8AC3E}">
        <p14:creationId xmlns:p14="http://schemas.microsoft.com/office/powerpoint/2010/main" val="1995222436"/>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hf hdr="0" ftr="0" dt="0"/>
  <p:txStyles>
    <p:titleStyle>
      <a:lvl1pPr algn="r" defTabSz="914400" rtl="0" eaLnBrk="1" latinLnBrk="0" hangingPunct="1">
        <a:spcBef>
          <a:spcPct val="0"/>
        </a:spcBef>
        <a:buNone/>
        <a:defRPr sz="3200" kern="1200">
          <a:solidFill>
            <a:schemeClr val="accent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accent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hyperlink" Target="https://indico.ijclab.in2p3.fr/event/8021/page/271-contributions-des-laboratoires-francais-aux-futurs-grands-collisionneur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4.xml"/><Relationship Id="rId4" Type="http://schemas.openxmlformats.org/officeDocument/2006/relationships/hyperlink" Target="https://irfu.cea.fr/en/Phocea/Vie_des_labos/Ast/ast_visu.php?id_ast=82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europeanspallationsource.se/building-ess" TargetMode="Externa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irfu.cea.fr/dacm/Phocea/Vie_des_labos/Ast/ast_visu.php?id_ast=4072" TargetMode="External"/><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6.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9.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0.png"/></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Electron_volt" TargetMode="External"/><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26ème Congrès Général de la SFP">
            <a:extLst>
              <a:ext uri="{FF2B5EF4-FFF2-40B4-BE49-F238E27FC236}">
                <a16:creationId xmlns:a16="http://schemas.microsoft.com/office/drawing/2014/main" id="{53F119E7-A26C-ED35-F95E-64FF59BA9D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78603" y="25224"/>
            <a:ext cx="9613397" cy="1874612"/>
          </a:xfrm>
          <a:prstGeom prst="rect">
            <a:avLst/>
          </a:prstGeom>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F293A3BA-81DE-458B-28C9-E685DC09A1A5}"/>
              </a:ext>
            </a:extLst>
          </p:cNvPr>
          <p:cNvSpPr>
            <a:spLocks noGrp="1"/>
          </p:cNvSpPr>
          <p:nvPr>
            <p:ph type="ctrTitle"/>
          </p:nvPr>
        </p:nvSpPr>
        <p:spPr>
          <a:xfrm>
            <a:off x="2853543" y="3429000"/>
            <a:ext cx="8996701" cy="1713305"/>
          </a:xfrm>
        </p:spPr>
        <p:txBody>
          <a:bodyPr vert="horz" lIns="91440" tIns="45720" rIns="91440" bIns="45720" rtlCol="0" anchor="b">
            <a:normAutofit fontScale="90000"/>
          </a:bodyPr>
          <a:lstStyle/>
          <a:p>
            <a:pPr algn="r"/>
            <a:r>
              <a:rPr lang="en-US" sz="5600" b="1" kern="1200" dirty="0">
                <a:solidFill>
                  <a:srgbClr val="0070C0"/>
                </a:solidFill>
                <a:latin typeface="+mj-lt"/>
                <a:ea typeface="+mj-ea"/>
                <a:cs typeface="+mj-cs"/>
              </a:rPr>
              <a:t>RF cavities in French Accelerators</a:t>
            </a:r>
          </a:p>
        </p:txBody>
      </p:sp>
      <p:sp>
        <p:nvSpPr>
          <p:cNvPr id="3" name="Sous-titre 2">
            <a:extLst>
              <a:ext uri="{FF2B5EF4-FFF2-40B4-BE49-F238E27FC236}">
                <a16:creationId xmlns:a16="http://schemas.microsoft.com/office/drawing/2014/main" id="{522AB28B-DC2F-553D-DDC8-BEC6762FA963}"/>
              </a:ext>
            </a:extLst>
          </p:cNvPr>
          <p:cNvSpPr>
            <a:spLocks noGrp="1"/>
          </p:cNvSpPr>
          <p:nvPr>
            <p:ph type="subTitle" idx="1"/>
          </p:nvPr>
        </p:nvSpPr>
        <p:spPr>
          <a:xfrm>
            <a:off x="4528946" y="5061126"/>
            <a:ext cx="7321298" cy="753165"/>
          </a:xfrm>
        </p:spPr>
        <p:txBody>
          <a:bodyPr vert="horz" lIns="91440" tIns="45720" rIns="91440" bIns="45720" rtlCol="0" anchor="t">
            <a:normAutofit/>
          </a:bodyPr>
          <a:lstStyle/>
          <a:p>
            <a:pPr algn="r"/>
            <a:r>
              <a:rPr lang="en-US" sz="1900" kern="1200" dirty="0">
                <a:solidFill>
                  <a:schemeClr val="tx1"/>
                </a:solidFill>
                <a:latin typeface="+mn-lt"/>
                <a:ea typeface="+mn-ea"/>
                <a:cs typeface="+mn-cs"/>
              </a:rPr>
              <a:t>Lu ZHAO </a:t>
            </a:r>
          </a:p>
          <a:p>
            <a:pPr algn="r"/>
            <a:r>
              <a:rPr lang="en-US" sz="1900" kern="1200" dirty="0">
                <a:solidFill>
                  <a:schemeClr val="tx1"/>
                </a:solidFill>
                <a:latin typeface="+mn-lt"/>
                <a:ea typeface="+mn-ea"/>
                <a:cs typeface="+mn-cs"/>
              </a:rPr>
              <a:t>Synchrotron SOLEIL</a:t>
            </a:r>
          </a:p>
        </p:txBody>
      </p:sp>
      <p:sp>
        <p:nvSpPr>
          <p:cNvPr id="4" name="ZoneTexte 3">
            <a:extLst>
              <a:ext uri="{FF2B5EF4-FFF2-40B4-BE49-F238E27FC236}">
                <a16:creationId xmlns:a16="http://schemas.microsoft.com/office/drawing/2014/main" id="{7FB46C4A-4534-3709-A40A-36B74EAF520B}"/>
              </a:ext>
            </a:extLst>
          </p:cNvPr>
          <p:cNvSpPr txBox="1"/>
          <p:nvPr/>
        </p:nvSpPr>
        <p:spPr>
          <a:xfrm>
            <a:off x="3319508" y="6486278"/>
            <a:ext cx="8064772" cy="369332"/>
          </a:xfrm>
          <a:prstGeom prst="rect">
            <a:avLst/>
          </a:prstGeom>
          <a:noFill/>
        </p:spPr>
        <p:txBody>
          <a:bodyPr wrap="none" rtlCol="0">
            <a:spAutoFit/>
          </a:bodyPr>
          <a:lstStyle/>
          <a:p>
            <a:pPr>
              <a:spcAft>
                <a:spcPts val="600"/>
              </a:spcAft>
            </a:pPr>
            <a:r>
              <a:rPr lang="en-US" dirty="0"/>
              <a:t>Section</a:t>
            </a:r>
            <a:r>
              <a:rPr lang="en-US" dirty="0">
                <a:solidFill>
                  <a:schemeClr val="tx2"/>
                </a:solidFill>
              </a:rPr>
              <a:t>: </a:t>
            </a:r>
            <a:r>
              <a:rPr lang="fr-FR" dirty="0">
                <a:solidFill>
                  <a:schemeClr val="tx2"/>
                </a:solidFill>
              </a:rPr>
              <a:t>MC2 </a:t>
            </a:r>
            <a:r>
              <a:rPr lang="fr-FR" dirty="0">
                <a:solidFill>
                  <a:schemeClr val="tx2"/>
                </a:solidFill>
                <a:hlinkClick r:id="rId4">
                  <a:extLst>
                    <a:ext uri="{A12FA001-AC4F-418D-AE19-62706E023703}">
                      <ahyp:hlinkClr xmlns:ahyp="http://schemas.microsoft.com/office/drawing/2018/hyperlinkcolor" val="tx"/>
                    </a:ext>
                  </a:extLst>
                </a:hlinkClick>
              </a:rPr>
              <a:t>Contributions des laboratoires français aux futurs grands collisionneurs</a:t>
            </a:r>
            <a:endParaRPr lang="en-US" dirty="0">
              <a:solidFill>
                <a:schemeClr val="tx2"/>
              </a:solidFill>
            </a:endParaRPr>
          </a:p>
        </p:txBody>
      </p:sp>
    </p:spTree>
    <p:extLst>
      <p:ext uri="{BB962C8B-B14F-4D97-AF65-F5344CB8AC3E}">
        <p14:creationId xmlns:p14="http://schemas.microsoft.com/office/powerpoint/2010/main" val="379042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CBDC11-5E1C-08FD-D851-E6A1881B348A}"/>
              </a:ext>
            </a:extLst>
          </p:cNvPr>
          <p:cNvSpPr>
            <a:spLocks noGrp="1"/>
          </p:cNvSpPr>
          <p:nvPr>
            <p:ph type="title"/>
          </p:nvPr>
        </p:nvSpPr>
        <p:spPr>
          <a:xfrm>
            <a:off x="2255573" y="0"/>
            <a:ext cx="9936427" cy="759600"/>
          </a:xfrm>
        </p:spPr>
        <p:txBody>
          <a:bodyPr>
            <a:normAutofit/>
          </a:bodyPr>
          <a:lstStyle/>
          <a:p>
            <a:r>
              <a:rPr lang="en-US" dirty="0">
                <a:latin typeface="Algerian" panose="04020705040A02060702" pitchFamily="82" charset="0"/>
              </a:rPr>
              <a:t>SOLEIL </a:t>
            </a:r>
            <a:r>
              <a:rPr lang="en-US" dirty="0">
                <a:latin typeface="Times New Roman" panose="02020603050405020304" pitchFamily="18" charset="0"/>
                <a:cs typeface="Times New Roman" panose="02020603050405020304" pitchFamily="18" charset="0"/>
              </a:rPr>
              <a:t>Ⅱ - </a:t>
            </a:r>
            <a:r>
              <a:rPr lang="en-US" dirty="0">
                <a:latin typeface="Algerian" panose="04020705040A02060702" pitchFamily="82" charset="0"/>
              </a:rPr>
              <a:t>A new soleil </a:t>
            </a:r>
          </a:p>
        </p:txBody>
      </p:sp>
      <p:sp>
        <p:nvSpPr>
          <p:cNvPr id="9" name="Espace réservé du contenu 8">
            <a:extLst>
              <a:ext uri="{FF2B5EF4-FFF2-40B4-BE49-F238E27FC236}">
                <a16:creationId xmlns:a16="http://schemas.microsoft.com/office/drawing/2014/main" id="{82CB5357-E8D3-2280-6FC7-51D7660EE78B}"/>
              </a:ext>
            </a:extLst>
          </p:cNvPr>
          <p:cNvSpPr>
            <a:spLocks noGrp="1"/>
          </p:cNvSpPr>
          <p:nvPr>
            <p:ph idx="1"/>
          </p:nvPr>
        </p:nvSpPr>
        <p:spPr>
          <a:xfrm>
            <a:off x="65245" y="1485691"/>
            <a:ext cx="6409128" cy="4351338"/>
          </a:xfrm>
        </p:spPr>
        <p:txBody>
          <a:bodyPr/>
          <a:lstStyle/>
          <a:p>
            <a:r>
              <a:rPr lang="en-US" dirty="0"/>
              <a:t>The world’s most compact and highest-performance facility in the intermediate energy range (around 3 GeV)</a:t>
            </a:r>
          </a:p>
          <a:p>
            <a:pPr lvl="1"/>
            <a:r>
              <a:rPr lang="en-US" dirty="0"/>
              <a:t>electron beam 50 times smaller (nature horizontal emittance </a:t>
            </a:r>
            <a:r>
              <a:rPr lang="nn-NO" dirty="0"/>
              <a:t>80 </a:t>
            </a:r>
            <a:r>
              <a:rPr lang="nn-NO" b="1" dirty="0"/>
              <a:t>pm</a:t>
            </a:r>
            <a:r>
              <a:rPr lang="nn-NO" dirty="0"/>
              <a:t>.rad</a:t>
            </a:r>
            <a:r>
              <a:rPr lang="nn-NO" b="0" i="0" dirty="0">
                <a:solidFill>
                  <a:srgbClr val="585858"/>
                </a:solidFill>
                <a:effectLst/>
                <a:latin typeface="Oxygenregular, sans-serif"/>
              </a:rPr>
              <a:t>)</a:t>
            </a:r>
            <a:endParaRPr lang="en-US" dirty="0"/>
          </a:p>
          <a:p>
            <a:pPr lvl="2">
              <a:buFont typeface="Wingdings" panose="05000000000000000000" pitchFamily="2" charset="2"/>
              <a:buChar char="Ø"/>
            </a:pPr>
            <a:r>
              <a:rPr lang="en-US" dirty="0"/>
              <a:t>the photon beams will be at least 100 times brighter and more coherent in the X-ray range</a:t>
            </a:r>
          </a:p>
          <a:p>
            <a:endParaRPr lang="en-US" dirty="0"/>
          </a:p>
          <a:p>
            <a:pPr marL="0" indent="0">
              <a:buNone/>
            </a:pPr>
            <a:endParaRPr lang="en-US" dirty="0"/>
          </a:p>
        </p:txBody>
      </p:sp>
      <p:sp>
        <p:nvSpPr>
          <p:cNvPr id="5" name="Espace réservé du numéro de diapositive 4">
            <a:extLst>
              <a:ext uri="{FF2B5EF4-FFF2-40B4-BE49-F238E27FC236}">
                <a16:creationId xmlns:a16="http://schemas.microsoft.com/office/drawing/2014/main" id="{75804B04-706C-F80D-D504-C10ED6FC83A3}"/>
              </a:ext>
            </a:extLst>
          </p:cNvPr>
          <p:cNvSpPr>
            <a:spLocks noGrp="1"/>
          </p:cNvSpPr>
          <p:nvPr>
            <p:ph type="sldNum" sz="quarter" idx="4"/>
          </p:nvPr>
        </p:nvSpPr>
        <p:spPr/>
        <p:txBody>
          <a:bodyPr/>
          <a:lstStyle/>
          <a:p>
            <a:fld id="{F1620CC9-C982-429E-97C9-9F71A6603CFC}" type="slidenum">
              <a:rPr lang="fr-FR" smtClean="0"/>
              <a:pPr/>
              <a:t>10</a:t>
            </a:fld>
            <a:endParaRPr lang="fr-FR" dirty="0"/>
          </a:p>
        </p:txBody>
      </p:sp>
      <p:pic>
        <p:nvPicPr>
          <p:cNvPr id="7" name="Image 6">
            <a:extLst>
              <a:ext uri="{FF2B5EF4-FFF2-40B4-BE49-F238E27FC236}">
                <a16:creationId xmlns:a16="http://schemas.microsoft.com/office/drawing/2014/main" id="{8E1E680C-3F7E-0433-81A5-316A201BAAE5}"/>
              </a:ext>
            </a:extLst>
          </p:cNvPr>
          <p:cNvPicPr>
            <a:picLocks noChangeAspect="1"/>
          </p:cNvPicPr>
          <p:nvPr/>
        </p:nvPicPr>
        <p:blipFill>
          <a:blip r:embed="rId3"/>
          <a:stretch>
            <a:fillRect/>
          </a:stretch>
        </p:blipFill>
        <p:spPr>
          <a:xfrm>
            <a:off x="75420" y="4046412"/>
            <a:ext cx="3460472" cy="2516707"/>
          </a:xfrm>
          <a:prstGeom prst="rect">
            <a:avLst/>
          </a:prstGeom>
        </p:spPr>
      </p:pic>
      <p:pic>
        <p:nvPicPr>
          <p:cNvPr id="4" name="Image 3">
            <a:extLst>
              <a:ext uri="{FF2B5EF4-FFF2-40B4-BE49-F238E27FC236}">
                <a16:creationId xmlns:a16="http://schemas.microsoft.com/office/drawing/2014/main" id="{0034727F-6647-1314-D17D-9584B376D57A}"/>
              </a:ext>
            </a:extLst>
          </p:cNvPr>
          <p:cNvPicPr>
            <a:picLocks noChangeAspect="1"/>
          </p:cNvPicPr>
          <p:nvPr/>
        </p:nvPicPr>
        <p:blipFill>
          <a:blip r:embed="rId4"/>
          <a:stretch>
            <a:fillRect/>
          </a:stretch>
        </p:blipFill>
        <p:spPr>
          <a:xfrm>
            <a:off x="3622817" y="4357194"/>
            <a:ext cx="3600969" cy="2045521"/>
          </a:xfrm>
          <a:prstGeom prst="rect">
            <a:avLst/>
          </a:prstGeom>
        </p:spPr>
      </p:pic>
      <p:pic>
        <p:nvPicPr>
          <p:cNvPr id="6" name="Image 5">
            <a:extLst>
              <a:ext uri="{FF2B5EF4-FFF2-40B4-BE49-F238E27FC236}">
                <a16:creationId xmlns:a16="http://schemas.microsoft.com/office/drawing/2014/main" id="{05C62D99-4A8B-639D-C18B-8C5256F221D2}"/>
              </a:ext>
            </a:extLst>
          </p:cNvPr>
          <p:cNvPicPr>
            <a:picLocks noChangeAspect="1"/>
          </p:cNvPicPr>
          <p:nvPr/>
        </p:nvPicPr>
        <p:blipFill>
          <a:blip r:embed="rId5"/>
          <a:stretch>
            <a:fillRect/>
          </a:stretch>
        </p:blipFill>
        <p:spPr>
          <a:xfrm>
            <a:off x="7713684" y="4246733"/>
            <a:ext cx="4036835" cy="2251149"/>
          </a:xfrm>
          <a:prstGeom prst="rect">
            <a:avLst/>
          </a:prstGeom>
        </p:spPr>
      </p:pic>
      <p:sp>
        <p:nvSpPr>
          <p:cNvPr id="3" name="ZoneTexte 2">
            <a:extLst>
              <a:ext uri="{FF2B5EF4-FFF2-40B4-BE49-F238E27FC236}">
                <a16:creationId xmlns:a16="http://schemas.microsoft.com/office/drawing/2014/main" id="{6B425934-2573-B45D-C74F-98C65AEF363A}"/>
              </a:ext>
            </a:extLst>
          </p:cNvPr>
          <p:cNvSpPr txBox="1"/>
          <p:nvPr/>
        </p:nvSpPr>
        <p:spPr>
          <a:xfrm>
            <a:off x="7858030" y="6434483"/>
            <a:ext cx="3748142" cy="307777"/>
          </a:xfrm>
          <a:prstGeom prst="rect">
            <a:avLst/>
          </a:prstGeom>
          <a:noFill/>
        </p:spPr>
        <p:txBody>
          <a:bodyPr wrap="none" rtlCol="0">
            <a:spAutoFit/>
          </a:bodyPr>
          <a:lstStyle/>
          <a:p>
            <a:r>
              <a:rPr lang="en-US" sz="1400" dirty="0"/>
              <a:t>ESRF 352 MHz HOM damped copper cavity </a:t>
            </a:r>
          </a:p>
        </p:txBody>
      </p:sp>
      <p:pic>
        <p:nvPicPr>
          <p:cNvPr id="8" name="Image 7">
            <a:extLst>
              <a:ext uri="{FF2B5EF4-FFF2-40B4-BE49-F238E27FC236}">
                <a16:creationId xmlns:a16="http://schemas.microsoft.com/office/drawing/2014/main" id="{5042111C-F201-D8E5-017E-DF172F489CD2}"/>
              </a:ext>
            </a:extLst>
          </p:cNvPr>
          <p:cNvPicPr>
            <a:picLocks noChangeAspect="1"/>
          </p:cNvPicPr>
          <p:nvPr/>
        </p:nvPicPr>
        <p:blipFill>
          <a:blip r:embed="rId6"/>
          <a:stretch>
            <a:fillRect/>
          </a:stretch>
        </p:blipFill>
        <p:spPr>
          <a:xfrm>
            <a:off x="6368214" y="1020971"/>
            <a:ext cx="5382305" cy="3074852"/>
          </a:xfrm>
          <a:prstGeom prst="rect">
            <a:avLst/>
          </a:prstGeom>
        </p:spPr>
      </p:pic>
      <p:sp>
        <p:nvSpPr>
          <p:cNvPr id="10" name="ZoneTexte 9">
            <a:extLst>
              <a:ext uri="{FF2B5EF4-FFF2-40B4-BE49-F238E27FC236}">
                <a16:creationId xmlns:a16="http://schemas.microsoft.com/office/drawing/2014/main" id="{E21803F1-FDA4-2CD1-A654-28CDC646ACF7}"/>
              </a:ext>
            </a:extLst>
          </p:cNvPr>
          <p:cNvSpPr txBox="1"/>
          <p:nvPr/>
        </p:nvSpPr>
        <p:spPr>
          <a:xfrm>
            <a:off x="0" y="6604084"/>
            <a:ext cx="6254884" cy="253916"/>
          </a:xfrm>
          <a:prstGeom prst="rect">
            <a:avLst/>
          </a:prstGeom>
          <a:noFill/>
        </p:spPr>
        <p:txBody>
          <a:bodyPr wrap="square">
            <a:spAutoFit/>
          </a:bodyPr>
          <a:lstStyle/>
          <a:p>
            <a:r>
              <a:rPr lang="fr-FR" sz="1050" dirty="0"/>
              <a:t>Alexandre </a:t>
            </a:r>
            <a:r>
              <a:rPr lang="fr-FR" sz="1050" dirty="0" err="1"/>
              <a:t>Loulergue</a:t>
            </a:r>
            <a:r>
              <a:rPr lang="fr-FR" sz="1050" dirty="0"/>
              <a:t>, Journées Accélérateurs Roscoff, 2019, Projet d'upgrade majeur pour SOLEIL</a:t>
            </a:r>
            <a:endParaRPr lang="en-US" sz="1050" dirty="0"/>
          </a:p>
        </p:txBody>
      </p:sp>
    </p:spTree>
    <p:extLst>
      <p:ext uri="{BB962C8B-B14F-4D97-AF65-F5344CB8AC3E}">
        <p14:creationId xmlns:p14="http://schemas.microsoft.com/office/powerpoint/2010/main" val="275451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5D3EF9-1E47-1A34-D8F7-0E853DED47E6}"/>
              </a:ext>
            </a:extLst>
          </p:cNvPr>
          <p:cNvSpPr>
            <a:spLocks noGrp="1"/>
          </p:cNvSpPr>
          <p:nvPr>
            <p:ph type="title"/>
          </p:nvPr>
        </p:nvSpPr>
        <p:spPr/>
        <p:txBody>
          <a:bodyPr>
            <a:normAutofit fontScale="90000"/>
          </a:bodyPr>
          <a:lstStyle/>
          <a:p>
            <a:r>
              <a:rPr lang="en-US" dirty="0">
                <a:latin typeface="Algerian" panose="04020705040A02060702" pitchFamily="82" charset="0"/>
              </a:rPr>
              <a:t>ESRF since 1992</a:t>
            </a:r>
          </a:p>
        </p:txBody>
      </p:sp>
      <p:pic>
        <p:nvPicPr>
          <p:cNvPr id="2050" name="Picture 2" descr="ESRF in brief and key figures">
            <a:extLst>
              <a:ext uri="{FF2B5EF4-FFF2-40B4-BE49-F238E27FC236}">
                <a16:creationId xmlns:a16="http://schemas.microsoft.com/office/drawing/2014/main" id="{E1D6C2DD-CB42-EB70-20F1-78694D78DF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3602" y="1229302"/>
            <a:ext cx="7797397" cy="4859338"/>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a:extLst>
              <a:ext uri="{FF2B5EF4-FFF2-40B4-BE49-F238E27FC236}">
                <a16:creationId xmlns:a16="http://schemas.microsoft.com/office/drawing/2014/main" id="{ADC799EC-9081-B522-3209-CFC59A8FC931}"/>
              </a:ext>
            </a:extLst>
          </p:cNvPr>
          <p:cNvSpPr>
            <a:spLocks noGrp="1"/>
          </p:cNvSpPr>
          <p:nvPr>
            <p:ph type="sldNum" sz="quarter" idx="4"/>
          </p:nvPr>
        </p:nvSpPr>
        <p:spPr/>
        <p:txBody>
          <a:bodyPr/>
          <a:lstStyle/>
          <a:p>
            <a:fld id="{F1620CC9-C982-429E-97C9-9F71A6603CFC}" type="slidenum">
              <a:rPr lang="fr-FR" smtClean="0"/>
              <a:pPr/>
              <a:t>11</a:t>
            </a:fld>
            <a:endParaRPr lang="fr-FR" dirty="0"/>
          </a:p>
        </p:txBody>
      </p:sp>
      <p:sp>
        <p:nvSpPr>
          <p:cNvPr id="5" name="ZoneTexte 4">
            <a:extLst>
              <a:ext uri="{FF2B5EF4-FFF2-40B4-BE49-F238E27FC236}">
                <a16:creationId xmlns:a16="http://schemas.microsoft.com/office/drawing/2014/main" id="{98A214E5-3B3F-459D-A416-82D44E93DF22}"/>
              </a:ext>
            </a:extLst>
          </p:cNvPr>
          <p:cNvSpPr txBox="1"/>
          <p:nvPr/>
        </p:nvSpPr>
        <p:spPr>
          <a:xfrm>
            <a:off x="8188960" y="1774825"/>
            <a:ext cx="3474541" cy="1323439"/>
          </a:xfrm>
          <a:prstGeom prst="rect">
            <a:avLst/>
          </a:prstGeom>
          <a:noFill/>
        </p:spPr>
        <p:txBody>
          <a:bodyPr wrap="none" rtlCol="0">
            <a:spAutoFit/>
          </a:bodyPr>
          <a:lstStyle/>
          <a:p>
            <a:r>
              <a:rPr lang="en-US" sz="2000" dirty="0">
                <a:solidFill>
                  <a:srgbClr val="0070C0"/>
                </a:solidFill>
              </a:rPr>
              <a:t>Circ = 844m</a:t>
            </a:r>
          </a:p>
          <a:p>
            <a:r>
              <a:rPr lang="en-US" sz="2000" dirty="0">
                <a:solidFill>
                  <a:srgbClr val="0070C0"/>
                </a:solidFill>
              </a:rPr>
              <a:t>Up to 100 KeV X-ray </a:t>
            </a:r>
          </a:p>
          <a:p>
            <a:r>
              <a:rPr lang="en-US" sz="2000" dirty="0">
                <a:solidFill>
                  <a:srgbClr val="0070C0"/>
                </a:solidFill>
              </a:rPr>
              <a:t>200MeV LINAC + 6GeV booster </a:t>
            </a:r>
          </a:p>
          <a:p>
            <a:r>
              <a:rPr lang="en-US" sz="2000" dirty="0">
                <a:solidFill>
                  <a:srgbClr val="0070C0"/>
                </a:solidFill>
              </a:rPr>
              <a:t>6GeV storage ring 200 mA</a:t>
            </a:r>
          </a:p>
        </p:txBody>
      </p:sp>
      <p:sp>
        <p:nvSpPr>
          <p:cNvPr id="6" name="Flèche : bas 5">
            <a:extLst>
              <a:ext uri="{FF2B5EF4-FFF2-40B4-BE49-F238E27FC236}">
                <a16:creationId xmlns:a16="http://schemas.microsoft.com/office/drawing/2014/main" id="{1F903F23-B3BC-33A0-EE2E-C392FADD4F74}"/>
              </a:ext>
            </a:extLst>
          </p:cNvPr>
          <p:cNvSpPr/>
          <p:nvPr/>
        </p:nvSpPr>
        <p:spPr>
          <a:xfrm>
            <a:off x="9184640" y="3271520"/>
            <a:ext cx="782320" cy="1087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64CE31CF-0B4B-43D8-F911-CC0CE8475DBA}"/>
              </a:ext>
            </a:extLst>
          </p:cNvPr>
          <p:cNvSpPr txBox="1"/>
          <p:nvPr/>
        </p:nvSpPr>
        <p:spPr>
          <a:xfrm>
            <a:off x="7970999" y="4531896"/>
            <a:ext cx="3592351" cy="707886"/>
          </a:xfrm>
          <a:prstGeom prst="rect">
            <a:avLst/>
          </a:prstGeom>
          <a:noFill/>
        </p:spPr>
        <p:txBody>
          <a:bodyPr wrap="square" rtlCol="0">
            <a:spAutoFit/>
          </a:bodyPr>
          <a:lstStyle/>
          <a:p>
            <a:r>
              <a:rPr lang="en-US" sz="2000" dirty="0">
                <a:solidFill>
                  <a:srgbClr val="0070C0"/>
                </a:solidFill>
              </a:rPr>
              <a:t>2020 New Extremely </a:t>
            </a:r>
            <a:r>
              <a:rPr lang="en-US" sz="2000" dirty="0" err="1">
                <a:solidFill>
                  <a:srgbClr val="0070C0"/>
                </a:solidFill>
              </a:rPr>
              <a:t>Brillant</a:t>
            </a:r>
            <a:r>
              <a:rPr lang="en-US" sz="2000" dirty="0">
                <a:solidFill>
                  <a:srgbClr val="0070C0"/>
                </a:solidFill>
              </a:rPr>
              <a:t> Source (EBS)</a:t>
            </a:r>
          </a:p>
        </p:txBody>
      </p:sp>
      <p:sp>
        <p:nvSpPr>
          <p:cNvPr id="4" name="ZoneTexte 3">
            <a:extLst>
              <a:ext uri="{FF2B5EF4-FFF2-40B4-BE49-F238E27FC236}">
                <a16:creationId xmlns:a16="http://schemas.microsoft.com/office/drawing/2014/main" id="{6786285C-53E1-8A10-C9E3-D6A0C7BDAC9A}"/>
              </a:ext>
            </a:extLst>
          </p:cNvPr>
          <p:cNvSpPr txBox="1"/>
          <p:nvPr/>
        </p:nvSpPr>
        <p:spPr>
          <a:xfrm>
            <a:off x="402995" y="6236334"/>
            <a:ext cx="7196529" cy="369332"/>
          </a:xfrm>
          <a:prstGeom prst="rect">
            <a:avLst/>
          </a:prstGeom>
          <a:solidFill>
            <a:srgbClr val="FFFF00"/>
          </a:solidFill>
        </p:spPr>
        <p:txBody>
          <a:bodyPr wrap="square">
            <a:spAutoFit/>
          </a:bodyPr>
          <a:lstStyle/>
          <a:p>
            <a:r>
              <a:rPr lang="en-US" sz="1800" b="1" i="0" dirty="0">
                <a:solidFill>
                  <a:srgbClr val="171717"/>
                </a:solidFill>
                <a:effectLst/>
                <a:latin typeface="ttm-regular"/>
              </a:rPr>
              <a:t>The European Synchrotron Radiation Facility – located in Grenoble, France</a:t>
            </a:r>
          </a:p>
        </p:txBody>
      </p:sp>
    </p:spTree>
    <p:extLst>
      <p:ext uri="{BB962C8B-B14F-4D97-AF65-F5344CB8AC3E}">
        <p14:creationId xmlns:p14="http://schemas.microsoft.com/office/powerpoint/2010/main" val="602730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4B42B6-A0EB-C7E1-203A-E6FB8931C14C}"/>
              </a:ext>
            </a:extLst>
          </p:cNvPr>
          <p:cNvSpPr>
            <a:spLocks noGrp="1"/>
          </p:cNvSpPr>
          <p:nvPr>
            <p:ph type="title"/>
          </p:nvPr>
        </p:nvSpPr>
        <p:spPr/>
        <p:txBody>
          <a:bodyPr>
            <a:normAutofit fontScale="90000"/>
          </a:bodyPr>
          <a:lstStyle/>
          <a:p>
            <a:r>
              <a:rPr lang="en-US" dirty="0">
                <a:latin typeface="Algerian" panose="04020705040A02060702" pitchFamily="82" charset="0"/>
              </a:rPr>
              <a:t>Now ESRF-EBS(2020)</a:t>
            </a:r>
          </a:p>
        </p:txBody>
      </p:sp>
      <p:sp>
        <p:nvSpPr>
          <p:cNvPr id="3" name="Espace réservé du contenu 2">
            <a:extLst>
              <a:ext uri="{FF2B5EF4-FFF2-40B4-BE49-F238E27FC236}">
                <a16:creationId xmlns:a16="http://schemas.microsoft.com/office/drawing/2014/main" id="{1DB748A8-040A-B8FB-A113-6A6552DECB5E}"/>
              </a:ext>
            </a:extLst>
          </p:cNvPr>
          <p:cNvSpPr>
            <a:spLocks noGrp="1"/>
          </p:cNvSpPr>
          <p:nvPr>
            <p:ph idx="1"/>
          </p:nvPr>
        </p:nvSpPr>
        <p:spPr/>
        <p:txBody>
          <a:bodyPr>
            <a:normAutofit/>
          </a:bodyPr>
          <a:lstStyle/>
          <a:p>
            <a:pPr lvl="1"/>
            <a:r>
              <a:rPr lang="en-US" sz="2000" dirty="0"/>
              <a:t>Normal conducting cavity (copper)</a:t>
            </a:r>
          </a:p>
        </p:txBody>
      </p:sp>
      <p:sp>
        <p:nvSpPr>
          <p:cNvPr id="4" name="Espace réservé du numéro de diapositive 3">
            <a:extLst>
              <a:ext uri="{FF2B5EF4-FFF2-40B4-BE49-F238E27FC236}">
                <a16:creationId xmlns:a16="http://schemas.microsoft.com/office/drawing/2014/main" id="{230665D5-BEEE-5642-1837-DC0C3157C945}"/>
              </a:ext>
            </a:extLst>
          </p:cNvPr>
          <p:cNvSpPr>
            <a:spLocks noGrp="1"/>
          </p:cNvSpPr>
          <p:nvPr>
            <p:ph type="sldNum" sz="quarter" idx="4"/>
          </p:nvPr>
        </p:nvSpPr>
        <p:spPr/>
        <p:txBody>
          <a:bodyPr/>
          <a:lstStyle/>
          <a:p>
            <a:fld id="{F1620CC9-C982-429E-97C9-9F71A6603CFC}" type="slidenum">
              <a:rPr lang="fr-FR" smtClean="0"/>
              <a:pPr/>
              <a:t>12</a:t>
            </a:fld>
            <a:endParaRPr lang="fr-FR" dirty="0"/>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D5FE1A4B-D2E8-BB4F-B279-0F8B76AB6BCC}"/>
                  </a:ext>
                </a:extLst>
              </p:cNvPr>
              <p:cNvSpPr txBox="1"/>
              <p:nvPr/>
            </p:nvSpPr>
            <p:spPr>
              <a:xfrm>
                <a:off x="120301" y="6182535"/>
                <a:ext cx="6632293" cy="369332"/>
              </a:xfrm>
              <a:prstGeom prst="rect">
                <a:avLst/>
              </a:prstGeom>
              <a:solidFill>
                <a:srgbClr val="FFFF00"/>
              </a:solidFill>
            </p:spPr>
            <p:txBody>
              <a:bodyPr wrap="square" rtlCol="0">
                <a:spAutoFit/>
              </a:bodyPr>
              <a:lstStyle/>
              <a:p>
                <a:r>
                  <a:rPr lang="en-US" dirty="0"/>
                  <a:t>13 cavities 352MHz in ESRF-EBS with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𝑉</m:t>
                        </m:r>
                      </m:e>
                      <m:sub>
                        <m:r>
                          <a:rPr lang="fr-FR" b="0" i="1" smtClean="0">
                            <a:latin typeface="Cambria Math" panose="02040503050406030204" pitchFamily="18" charset="0"/>
                          </a:rPr>
                          <m:t>𝑎𝑐𝑐</m:t>
                        </m:r>
                        <m:r>
                          <a:rPr lang="fr-FR" b="0" i="1" smtClean="0">
                            <a:latin typeface="Cambria Math" panose="02040503050406030204" pitchFamily="18" charset="0"/>
                          </a:rPr>
                          <m:t> </m:t>
                        </m:r>
                      </m:sub>
                    </m:sSub>
                    <m:r>
                      <a:rPr lang="fr-FR" b="0" i="1" smtClean="0">
                        <a:latin typeface="Cambria Math" panose="02040503050406030204" pitchFamily="18" charset="0"/>
                      </a:rPr>
                      <m:t>=750</m:t>
                    </m:r>
                    <m:r>
                      <a:rPr lang="fr-FR" b="0" i="1" smtClean="0">
                        <a:latin typeface="Cambria Math" panose="02040503050406030204" pitchFamily="18" charset="0"/>
                      </a:rPr>
                      <m:t>𝑘𝑉</m:t>
                    </m:r>
                  </m:oMath>
                </a14:m>
                <a:r>
                  <a:rPr lang="en-US" dirty="0"/>
                  <a:t> per cavity</a:t>
                </a:r>
              </a:p>
            </p:txBody>
          </p:sp>
        </mc:Choice>
        <mc:Fallback xmlns="">
          <p:sp>
            <p:nvSpPr>
              <p:cNvPr id="6" name="ZoneTexte 5">
                <a:extLst>
                  <a:ext uri="{FF2B5EF4-FFF2-40B4-BE49-F238E27FC236}">
                    <a16:creationId xmlns:a16="http://schemas.microsoft.com/office/drawing/2014/main" id="{D5FE1A4B-D2E8-BB4F-B279-0F8B76AB6BCC}"/>
                  </a:ext>
                </a:extLst>
              </p:cNvPr>
              <p:cNvSpPr txBox="1">
                <a:spLocks noRot="1" noChangeAspect="1" noMove="1" noResize="1" noEditPoints="1" noAdjustHandles="1" noChangeArrowheads="1" noChangeShapeType="1" noTextEdit="1"/>
              </p:cNvSpPr>
              <p:nvPr/>
            </p:nvSpPr>
            <p:spPr>
              <a:xfrm>
                <a:off x="120301" y="6182535"/>
                <a:ext cx="6632293" cy="369332"/>
              </a:xfrm>
              <a:prstGeom prst="rect">
                <a:avLst/>
              </a:prstGeom>
              <a:blipFill>
                <a:blip r:embed="rId3"/>
                <a:stretch>
                  <a:fillRect l="-827" t="-8197" b="-24590"/>
                </a:stretch>
              </a:blipFill>
            </p:spPr>
            <p:txBody>
              <a:bodyPr/>
              <a:lstStyle/>
              <a:p>
                <a:r>
                  <a:rPr lang="en-US">
                    <a:noFill/>
                  </a:rPr>
                  <a:t> </a:t>
                </a:r>
              </a:p>
            </p:txBody>
          </p:sp>
        </mc:Fallback>
      </mc:AlternateContent>
      <p:sp>
        <p:nvSpPr>
          <p:cNvPr id="7" name="ZoneTexte 6">
            <a:extLst>
              <a:ext uri="{FF2B5EF4-FFF2-40B4-BE49-F238E27FC236}">
                <a16:creationId xmlns:a16="http://schemas.microsoft.com/office/drawing/2014/main" id="{011CA0EC-6145-ECED-68FF-AE5A19E661DE}"/>
              </a:ext>
            </a:extLst>
          </p:cNvPr>
          <p:cNvSpPr txBox="1"/>
          <p:nvPr/>
        </p:nvSpPr>
        <p:spPr>
          <a:xfrm>
            <a:off x="-74645" y="6485288"/>
            <a:ext cx="8344710" cy="400110"/>
          </a:xfrm>
          <a:prstGeom prst="rect">
            <a:avLst/>
          </a:prstGeom>
          <a:noFill/>
        </p:spPr>
        <p:txBody>
          <a:bodyPr wrap="square">
            <a:spAutoFit/>
          </a:bodyPr>
          <a:lstStyle/>
          <a:p>
            <a:r>
              <a:rPr lang="fr-FR" sz="1000" dirty="0" err="1"/>
              <a:t>Jörn</a:t>
            </a:r>
            <a:r>
              <a:rPr lang="fr-FR" sz="1000" dirty="0"/>
              <a:t> Jacob, </a:t>
            </a:r>
            <a:r>
              <a:rPr lang="en-US" sz="1000" dirty="0"/>
              <a:t>Harmonic RF project for ESRF-EBS, </a:t>
            </a:r>
            <a:r>
              <a:rPr lang="fr-FR" sz="1000" dirty="0" err="1"/>
              <a:t>HarmonLIP</a:t>
            </a:r>
            <a:r>
              <a:rPr lang="fr-FR" sz="1000" dirty="0"/>
              <a:t> Workshop,2022</a:t>
            </a:r>
          </a:p>
          <a:p>
            <a:r>
              <a:rPr lang="fr-FR" sz="1000" dirty="0" err="1"/>
              <a:t>Jörn</a:t>
            </a:r>
            <a:r>
              <a:rPr lang="fr-FR" sz="1000" dirty="0"/>
              <a:t> Jacob, </a:t>
            </a:r>
            <a:r>
              <a:rPr lang="en-US" sz="1000" dirty="0"/>
              <a:t>ESRF-EBS 352.37 MHz RADIO FREQUENCY SYSTEM,2021</a:t>
            </a:r>
          </a:p>
        </p:txBody>
      </p:sp>
      <p:pic>
        <p:nvPicPr>
          <p:cNvPr id="1026" name="Picture 2" descr="Boosting the beam: RF cavities for EBS | ESRF">
            <a:extLst>
              <a:ext uri="{FF2B5EF4-FFF2-40B4-BE49-F238E27FC236}">
                <a16:creationId xmlns:a16="http://schemas.microsoft.com/office/drawing/2014/main" id="{5CBEA53D-F303-61D6-65F4-72D704C1F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01" y="1721768"/>
            <a:ext cx="6541554" cy="436103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552FC365-82B2-93A4-EBE2-2F7564DC8A08}"/>
              </a:ext>
            </a:extLst>
          </p:cNvPr>
          <p:cNvPicPr>
            <a:picLocks noChangeAspect="1"/>
          </p:cNvPicPr>
          <p:nvPr/>
        </p:nvPicPr>
        <p:blipFill>
          <a:blip r:embed="rId5"/>
          <a:stretch>
            <a:fillRect/>
          </a:stretch>
        </p:blipFill>
        <p:spPr>
          <a:xfrm>
            <a:off x="7408505" y="2347214"/>
            <a:ext cx="4084977" cy="1645417"/>
          </a:xfrm>
          <a:prstGeom prst="rect">
            <a:avLst/>
          </a:prstGeom>
        </p:spPr>
      </p:pic>
      <p:sp>
        <p:nvSpPr>
          <p:cNvPr id="11" name="ZoneTexte 10">
            <a:extLst>
              <a:ext uri="{FF2B5EF4-FFF2-40B4-BE49-F238E27FC236}">
                <a16:creationId xmlns:a16="http://schemas.microsoft.com/office/drawing/2014/main" id="{7CC5CB05-E623-CBF2-878A-557EC6697DE0}"/>
              </a:ext>
            </a:extLst>
          </p:cNvPr>
          <p:cNvSpPr txBox="1"/>
          <p:nvPr/>
        </p:nvSpPr>
        <p:spPr>
          <a:xfrm>
            <a:off x="7086986" y="2903227"/>
            <a:ext cx="4892010" cy="369332"/>
          </a:xfrm>
          <a:prstGeom prst="rect">
            <a:avLst/>
          </a:prstGeom>
          <a:solidFill>
            <a:srgbClr val="FFFF00"/>
          </a:solidFill>
        </p:spPr>
        <p:txBody>
          <a:bodyPr wrap="square" rtlCol="0">
            <a:spAutoFit/>
          </a:bodyPr>
          <a:lstStyle/>
          <a:p>
            <a:r>
              <a:rPr lang="en-US" dirty="0"/>
              <a:t>1,4 GHz Harmonic cavity under development</a:t>
            </a:r>
          </a:p>
        </p:txBody>
      </p:sp>
    </p:spTree>
    <p:extLst>
      <p:ext uri="{BB962C8B-B14F-4D97-AF65-F5344CB8AC3E}">
        <p14:creationId xmlns:p14="http://schemas.microsoft.com/office/powerpoint/2010/main" val="260666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CB06A1-1165-4F3A-80C5-7AE8C0A7B7DF}"/>
              </a:ext>
            </a:extLst>
          </p:cNvPr>
          <p:cNvSpPr>
            <a:spLocks noGrp="1"/>
          </p:cNvSpPr>
          <p:nvPr>
            <p:ph type="title"/>
          </p:nvPr>
        </p:nvSpPr>
        <p:spPr/>
        <p:txBody>
          <a:bodyPr>
            <a:normAutofit fontScale="90000"/>
          </a:bodyPr>
          <a:lstStyle/>
          <a:p>
            <a:r>
              <a:rPr lang="en-US" dirty="0">
                <a:latin typeface="Algerian" panose="04020705040A02060702" pitchFamily="82" charset="0"/>
              </a:rPr>
              <a:t>International projects</a:t>
            </a:r>
          </a:p>
        </p:txBody>
      </p:sp>
      <p:sp>
        <p:nvSpPr>
          <p:cNvPr id="3" name="Espace réservé du contenu 2">
            <a:extLst>
              <a:ext uri="{FF2B5EF4-FFF2-40B4-BE49-F238E27FC236}">
                <a16:creationId xmlns:a16="http://schemas.microsoft.com/office/drawing/2014/main" id="{EEC1A010-996D-0310-9FF1-648E3E1877C9}"/>
              </a:ext>
            </a:extLst>
          </p:cNvPr>
          <p:cNvSpPr>
            <a:spLocks noGrp="1"/>
          </p:cNvSpPr>
          <p:nvPr>
            <p:ph idx="1"/>
          </p:nvPr>
        </p:nvSpPr>
        <p:spPr/>
        <p:txBody>
          <a:bodyPr/>
          <a:lstStyle/>
          <a:p>
            <a:r>
              <a:rPr lang="en-US" dirty="0"/>
              <a:t>SOLEIL, CEA, PSI and ELETTRA </a:t>
            </a:r>
          </a:p>
          <a:p>
            <a:pPr marL="457200" lvl="1" indent="0">
              <a:buNone/>
            </a:pPr>
            <a:r>
              <a:rPr lang="fr-FR" dirty="0"/>
              <a:t>SUPER-3HC Project: a collaboration </a:t>
            </a:r>
            <a:r>
              <a:rPr lang="fr-FR" dirty="0" err="1"/>
              <a:t>between</a:t>
            </a:r>
            <a:r>
              <a:rPr lang="fr-FR" dirty="0"/>
              <a:t> CEA-Saclay, Paul Scherrer Institut (PSI) and </a:t>
            </a:r>
            <a:r>
              <a:rPr lang="fr-FR" dirty="0" err="1"/>
              <a:t>Sincrotrone</a:t>
            </a:r>
            <a:r>
              <a:rPr lang="fr-FR" dirty="0"/>
              <a:t> Trieste (ELETTRA)</a:t>
            </a:r>
          </a:p>
          <a:p>
            <a:pPr lvl="1"/>
            <a:r>
              <a:rPr lang="en-US" dirty="0"/>
              <a:t>“scaling to 1.5 GHz” of the 352 MHz cavity developed for the SOLEIL project.</a:t>
            </a:r>
          </a:p>
        </p:txBody>
      </p:sp>
      <p:sp>
        <p:nvSpPr>
          <p:cNvPr id="4" name="Espace réservé du numéro de diapositive 3">
            <a:extLst>
              <a:ext uri="{FF2B5EF4-FFF2-40B4-BE49-F238E27FC236}">
                <a16:creationId xmlns:a16="http://schemas.microsoft.com/office/drawing/2014/main" id="{98078463-DE5F-11E0-333A-7040496D369D}"/>
              </a:ext>
            </a:extLst>
          </p:cNvPr>
          <p:cNvSpPr>
            <a:spLocks noGrp="1"/>
          </p:cNvSpPr>
          <p:nvPr>
            <p:ph type="sldNum" sz="quarter" idx="4"/>
          </p:nvPr>
        </p:nvSpPr>
        <p:spPr/>
        <p:txBody>
          <a:bodyPr/>
          <a:lstStyle/>
          <a:p>
            <a:fld id="{F1620CC9-C982-429E-97C9-9F71A6603CFC}" type="slidenum">
              <a:rPr lang="fr-FR" smtClean="0"/>
              <a:pPr/>
              <a:t>13</a:t>
            </a:fld>
            <a:endParaRPr lang="fr-FR" dirty="0"/>
          </a:p>
        </p:txBody>
      </p:sp>
      <p:grpSp>
        <p:nvGrpSpPr>
          <p:cNvPr id="9" name="Groupe 8">
            <a:extLst>
              <a:ext uri="{FF2B5EF4-FFF2-40B4-BE49-F238E27FC236}">
                <a16:creationId xmlns:a16="http://schemas.microsoft.com/office/drawing/2014/main" id="{F79430D7-DF22-7DDE-E484-3D1D6DA68502}"/>
              </a:ext>
            </a:extLst>
          </p:cNvPr>
          <p:cNvGrpSpPr/>
          <p:nvPr/>
        </p:nvGrpSpPr>
        <p:grpSpPr>
          <a:xfrm>
            <a:off x="1376354" y="2791374"/>
            <a:ext cx="5294279" cy="3646813"/>
            <a:chOff x="1695112" y="3520259"/>
            <a:chExt cx="3856520" cy="2581885"/>
          </a:xfrm>
        </p:grpSpPr>
        <p:pic>
          <p:nvPicPr>
            <p:cNvPr id="1026" name="Picture 2" descr="Superconducting cavities for synchrotron radiation machines: Soleil and Super-3HC cryomodules">
              <a:extLst>
                <a:ext uri="{FF2B5EF4-FFF2-40B4-BE49-F238E27FC236}">
                  <a16:creationId xmlns:a16="http://schemas.microsoft.com/office/drawing/2014/main" id="{DED92D2D-E900-75A1-3132-CFDA1BD3E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112" y="3520259"/>
              <a:ext cx="3856520" cy="257603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7812475-11C5-093B-28FD-CB901EEE19F7}"/>
                </a:ext>
              </a:extLst>
            </p:cNvPr>
            <p:cNvSpPr txBox="1"/>
            <p:nvPr/>
          </p:nvSpPr>
          <p:spPr>
            <a:xfrm>
              <a:off x="2237963" y="5688133"/>
              <a:ext cx="2067402" cy="414011"/>
            </a:xfrm>
            <a:prstGeom prst="rect">
              <a:avLst/>
            </a:prstGeom>
            <a:solidFill>
              <a:srgbClr val="FFFF00"/>
            </a:solidFill>
          </p:spPr>
          <p:txBody>
            <a:bodyPr wrap="square">
              <a:spAutoFit/>
            </a:bodyPr>
            <a:lstStyle/>
            <a:p>
              <a:r>
                <a:rPr lang="fr-FR" sz="1600" dirty="0">
                  <a:solidFill>
                    <a:srgbClr val="FF0000"/>
                  </a:solidFill>
                  <a:latin typeface="Source Sans Pro" panose="020B0503030403020204" pitchFamily="34" charset="0"/>
                </a:rPr>
                <a:t>SLS Super-3HC </a:t>
              </a:r>
              <a:r>
                <a:rPr lang="fr-FR" sz="1600" dirty="0" err="1">
                  <a:solidFill>
                    <a:srgbClr val="FF0000"/>
                  </a:solidFill>
                  <a:latin typeface="Source Sans Pro" panose="020B0503030403020204" pitchFamily="34" charset="0"/>
                </a:rPr>
                <a:t>cryomodule</a:t>
              </a:r>
              <a:r>
                <a:rPr lang="fr-FR" sz="1600" dirty="0">
                  <a:solidFill>
                    <a:srgbClr val="FF0000"/>
                  </a:solidFill>
                  <a:latin typeface="Source Sans Pro" panose="020B0503030403020204" pitchFamily="34" charset="0"/>
                </a:rPr>
                <a:t> </a:t>
              </a:r>
              <a:r>
                <a:rPr lang="fr-FR" sz="1600" dirty="0" err="1">
                  <a:solidFill>
                    <a:srgbClr val="FF0000"/>
                  </a:solidFill>
                  <a:latin typeface="Source Sans Pro" panose="020B0503030403020204" pitchFamily="34" charset="0"/>
                </a:rPr>
                <a:t>being</a:t>
              </a:r>
              <a:r>
                <a:rPr lang="fr-FR" sz="1600" dirty="0">
                  <a:solidFill>
                    <a:srgbClr val="FF0000"/>
                  </a:solidFill>
                  <a:latin typeface="Source Sans Pro" panose="020B0503030403020204" pitchFamily="34" charset="0"/>
                </a:rPr>
                <a:t> </a:t>
              </a:r>
              <a:r>
                <a:rPr lang="fr-FR" sz="1600" dirty="0" err="1">
                  <a:solidFill>
                    <a:srgbClr val="FF0000"/>
                  </a:solidFill>
                  <a:latin typeface="Source Sans Pro" panose="020B0503030403020204" pitchFamily="34" charset="0"/>
                </a:rPr>
                <a:t>tested</a:t>
              </a:r>
              <a:r>
                <a:rPr lang="fr-FR" sz="1600" dirty="0">
                  <a:solidFill>
                    <a:srgbClr val="FF0000"/>
                  </a:solidFill>
                  <a:latin typeface="Source Sans Pro" panose="020B0503030403020204" pitchFamily="34" charset="0"/>
                </a:rPr>
                <a:t> </a:t>
              </a:r>
              <a:endParaRPr lang="en-US" sz="1600" dirty="0">
                <a:solidFill>
                  <a:srgbClr val="FF0000"/>
                </a:solidFill>
                <a:latin typeface="Source Sans Pro" panose="020B0503030403020204" pitchFamily="34" charset="0"/>
              </a:endParaRPr>
            </a:p>
          </p:txBody>
        </p:sp>
      </p:grpSp>
      <p:pic>
        <p:nvPicPr>
          <p:cNvPr id="1034" name="Picture 10" descr="Cavités supraconductrices pour machines à rayonnement synchrotron : cryomodules Soleil et Super-3HC">
            <a:extLst>
              <a:ext uri="{FF2B5EF4-FFF2-40B4-BE49-F238E27FC236}">
                <a16:creationId xmlns:a16="http://schemas.microsoft.com/office/drawing/2014/main" id="{D9DF0E9C-7A0B-D8BA-374B-3130AC0B5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9643" y="2838336"/>
            <a:ext cx="2438400" cy="363855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9932A64E-D6AD-5826-DE55-C02CBD7CEBEE}"/>
              </a:ext>
            </a:extLst>
          </p:cNvPr>
          <p:cNvSpPr txBox="1"/>
          <p:nvPr/>
        </p:nvSpPr>
        <p:spPr>
          <a:xfrm>
            <a:off x="7086986" y="5830555"/>
            <a:ext cx="3592604" cy="646331"/>
          </a:xfrm>
          <a:prstGeom prst="rect">
            <a:avLst/>
          </a:prstGeom>
          <a:solidFill>
            <a:srgbClr val="FFFF00"/>
          </a:solidFill>
        </p:spPr>
        <p:txBody>
          <a:bodyPr wrap="square">
            <a:spAutoFit/>
          </a:bodyPr>
          <a:lstStyle/>
          <a:p>
            <a:r>
              <a:rPr lang="fr-FR" dirty="0" err="1">
                <a:solidFill>
                  <a:srgbClr val="FF0000"/>
                </a:solidFill>
                <a:latin typeface="Source Sans Pro" panose="020B0503030403020204" pitchFamily="34" charset="0"/>
              </a:rPr>
              <a:t>Cryomodule</a:t>
            </a:r>
            <a:r>
              <a:rPr lang="fr-FR" dirty="0">
                <a:solidFill>
                  <a:srgbClr val="FF0000"/>
                </a:solidFill>
                <a:latin typeface="Source Sans Pro" panose="020B0503030403020204" pitchFamily="34" charset="0"/>
              </a:rPr>
              <a:t> Super-3HC  </a:t>
            </a:r>
            <a:r>
              <a:rPr lang="fr-FR" dirty="0" err="1">
                <a:solidFill>
                  <a:srgbClr val="FF0000"/>
                </a:solidFill>
                <a:latin typeface="Source Sans Pro" panose="020B0503030403020204" pitchFamily="34" charset="0"/>
              </a:rPr>
              <a:t>installed</a:t>
            </a:r>
            <a:r>
              <a:rPr lang="fr-FR" dirty="0">
                <a:solidFill>
                  <a:srgbClr val="FF0000"/>
                </a:solidFill>
                <a:latin typeface="Source Sans Pro" panose="020B0503030403020204" pitchFamily="34" charset="0"/>
              </a:rPr>
              <a:t> in the </a:t>
            </a:r>
            <a:r>
              <a:rPr lang="fr-FR" dirty="0" err="1">
                <a:solidFill>
                  <a:srgbClr val="FF0000"/>
                </a:solidFill>
                <a:latin typeface="Source Sans Pro" panose="020B0503030403020204" pitchFamily="34" charset="0"/>
              </a:rPr>
              <a:t>Elettra</a:t>
            </a:r>
            <a:r>
              <a:rPr lang="fr-FR" dirty="0">
                <a:solidFill>
                  <a:srgbClr val="FF0000"/>
                </a:solidFill>
                <a:latin typeface="Source Sans Pro" panose="020B0503030403020204" pitchFamily="34" charset="0"/>
              </a:rPr>
              <a:t> Storage Ring</a:t>
            </a:r>
            <a:endParaRPr lang="en-US" dirty="0">
              <a:solidFill>
                <a:srgbClr val="FF0000"/>
              </a:solidFill>
              <a:latin typeface="Source Sans Pro" panose="020B0503030403020204" pitchFamily="34" charset="0"/>
            </a:endParaRPr>
          </a:p>
        </p:txBody>
      </p:sp>
      <p:sp>
        <p:nvSpPr>
          <p:cNvPr id="8" name="ZoneTexte 7">
            <a:extLst>
              <a:ext uri="{FF2B5EF4-FFF2-40B4-BE49-F238E27FC236}">
                <a16:creationId xmlns:a16="http://schemas.microsoft.com/office/drawing/2014/main" id="{563DD2A0-F833-2BA7-A95B-F9F0BEEE5C03}"/>
              </a:ext>
            </a:extLst>
          </p:cNvPr>
          <p:cNvSpPr txBox="1"/>
          <p:nvPr/>
        </p:nvSpPr>
        <p:spPr>
          <a:xfrm>
            <a:off x="0" y="6375059"/>
            <a:ext cx="9913257" cy="415498"/>
          </a:xfrm>
          <a:prstGeom prst="rect">
            <a:avLst/>
          </a:prstGeom>
          <a:noFill/>
        </p:spPr>
        <p:txBody>
          <a:bodyPr wrap="square">
            <a:spAutoFit/>
          </a:bodyPr>
          <a:lstStyle/>
          <a:p>
            <a:r>
              <a:rPr lang="en-US" sz="1050" dirty="0">
                <a:hlinkClick r:id="rId4"/>
              </a:rPr>
              <a:t>https://irfu.cea.fr/en/Phocea/Vie_des_labos/Ast/ast_visu.php?id_ast=825</a:t>
            </a:r>
            <a:endParaRPr lang="en-US" sz="1050" dirty="0"/>
          </a:p>
          <a:p>
            <a:r>
              <a:rPr lang="fr-FR" sz="1050" dirty="0" err="1"/>
              <a:t>M.Svandrlik</a:t>
            </a:r>
            <a:r>
              <a:rPr lang="fr-FR" sz="1050" dirty="0"/>
              <a:t>, </a:t>
            </a:r>
            <a:r>
              <a:rPr lang="en-US" sz="1050" dirty="0"/>
              <a:t>THE SUPER-3HC PROJECT: AN IDLE SUPERCONDUCTING HARMONIC CAVITY FOR BUNCH LENGTH MANIPULATION </a:t>
            </a:r>
          </a:p>
        </p:txBody>
      </p:sp>
    </p:spTree>
    <p:extLst>
      <p:ext uri="{BB962C8B-B14F-4D97-AF65-F5344CB8AC3E}">
        <p14:creationId xmlns:p14="http://schemas.microsoft.com/office/powerpoint/2010/main" val="451971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5453B-8937-DC53-7ADF-9B3CF0B964B2}"/>
              </a:ext>
            </a:extLst>
          </p:cNvPr>
          <p:cNvSpPr>
            <a:spLocks noGrp="1"/>
          </p:cNvSpPr>
          <p:nvPr>
            <p:ph type="title"/>
          </p:nvPr>
        </p:nvSpPr>
        <p:spPr/>
        <p:txBody>
          <a:bodyPr>
            <a:normAutofit fontScale="90000"/>
          </a:bodyPr>
          <a:lstStyle/>
          <a:p>
            <a:r>
              <a:rPr lang="en-US" dirty="0">
                <a:latin typeface="Algerian" panose="04020705040A02060702" pitchFamily="82" charset="0"/>
              </a:rPr>
              <a:t>International projects</a:t>
            </a:r>
          </a:p>
        </p:txBody>
      </p:sp>
      <p:sp>
        <p:nvSpPr>
          <p:cNvPr id="3" name="Espace réservé du contenu 2">
            <a:extLst>
              <a:ext uri="{FF2B5EF4-FFF2-40B4-BE49-F238E27FC236}">
                <a16:creationId xmlns:a16="http://schemas.microsoft.com/office/drawing/2014/main" id="{E9017828-D0FE-A02A-286B-D063AB9373C1}"/>
              </a:ext>
            </a:extLst>
          </p:cNvPr>
          <p:cNvSpPr>
            <a:spLocks noGrp="1"/>
          </p:cNvSpPr>
          <p:nvPr>
            <p:ph idx="1"/>
          </p:nvPr>
        </p:nvSpPr>
        <p:spPr>
          <a:xfrm>
            <a:off x="838201" y="1825625"/>
            <a:ext cx="7998579" cy="4667250"/>
          </a:xfrm>
        </p:spPr>
        <p:txBody>
          <a:bodyPr/>
          <a:lstStyle/>
          <a:p>
            <a:r>
              <a:rPr lang="en-US" dirty="0"/>
              <a:t>CEA and CNRS</a:t>
            </a:r>
          </a:p>
          <a:p>
            <a:pPr lvl="1"/>
            <a:r>
              <a:rPr lang="en-US" dirty="0"/>
              <a:t>ESS: </a:t>
            </a:r>
            <a:r>
              <a:rPr lang="en-US" b="0" i="0" dirty="0">
                <a:solidFill>
                  <a:srgbClr val="293035"/>
                </a:solidFill>
                <a:effectLst/>
                <a:latin typeface="Titillium"/>
              </a:rPr>
              <a:t>European Spallation Source is </a:t>
            </a:r>
            <a:r>
              <a:rPr lang="en-US" b="0" i="0" u="none" strike="noStrike" dirty="0">
                <a:solidFill>
                  <a:srgbClr val="0094CA"/>
                </a:solidFill>
                <a:effectLst/>
                <a:latin typeface="Titillium"/>
                <a:hlinkClick r:id="rId2"/>
              </a:rPr>
              <a:t>under construction</a:t>
            </a:r>
            <a:r>
              <a:rPr lang="en-US" b="0" i="0" dirty="0">
                <a:solidFill>
                  <a:srgbClr val="293035"/>
                </a:solidFill>
                <a:effectLst/>
                <a:latin typeface="Titillium"/>
              </a:rPr>
              <a:t> on the outskirts of Lund, a city in southern Sweden. ESS is a pan-European project with 13 European nations as members, including the host nations Sweden and Denmark.</a:t>
            </a:r>
            <a:endParaRPr lang="en-US" dirty="0"/>
          </a:p>
        </p:txBody>
      </p:sp>
      <p:sp>
        <p:nvSpPr>
          <p:cNvPr id="10" name="Espace réservé du numéro de diapositive 9">
            <a:extLst>
              <a:ext uri="{FF2B5EF4-FFF2-40B4-BE49-F238E27FC236}">
                <a16:creationId xmlns:a16="http://schemas.microsoft.com/office/drawing/2014/main" id="{EBA2F647-6E10-0491-68A1-CE335422D739}"/>
              </a:ext>
            </a:extLst>
          </p:cNvPr>
          <p:cNvSpPr>
            <a:spLocks noGrp="1"/>
          </p:cNvSpPr>
          <p:nvPr>
            <p:ph type="sldNum" sz="quarter" idx="4"/>
          </p:nvPr>
        </p:nvSpPr>
        <p:spPr/>
        <p:txBody>
          <a:bodyPr/>
          <a:lstStyle/>
          <a:p>
            <a:fld id="{F1620CC9-C982-429E-97C9-9F71A6603CFC}" type="slidenum">
              <a:rPr lang="fr-FR" smtClean="0"/>
              <a:pPr/>
              <a:t>14</a:t>
            </a:fld>
            <a:endParaRPr lang="fr-FR" dirty="0"/>
          </a:p>
        </p:txBody>
      </p:sp>
      <p:grpSp>
        <p:nvGrpSpPr>
          <p:cNvPr id="8" name="Groupe 7">
            <a:extLst>
              <a:ext uri="{FF2B5EF4-FFF2-40B4-BE49-F238E27FC236}">
                <a16:creationId xmlns:a16="http://schemas.microsoft.com/office/drawing/2014/main" id="{D8A4E1CE-45D6-4E2E-DC83-D0C663565F4B}"/>
              </a:ext>
            </a:extLst>
          </p:cNvPr>
          <p:cNvGrpSpPr/>
          <p:nvPr/>
        </p:nvGrpSpPr>
        <p:grpSpPr>
          <a:xfrm>
            <a:off x="9447080" y="721366"/>
            <a:ext cx="2448345" cy="3137937"/>
            <a:chOff x="9362277" y="140851"/>
            <a:chExt cx="2708375" cy="3584297"/>
          </a:xfrm>
        </p:grpSpPr>
        <p:pic>
          <p:nvPicPr>
            <p:cNvPr id="4" name="Picture 4" descr="La France livre à la collaboration ESS un équipement essentiel de l'accélérateur ">
              <a:extLst>
                <a:ext uri="{FF2B5EF4-FFF2-40B4-BE49-F238E27FC236}">
                  <a16:creationId xmlns:a16="http://schemas.microsoft.com/office/drawing/2014/main" id="{05B24886-EB55-E9E9-F1B1-B931BF9C0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700" y="140851"/>
              <a:ext cx="2389531" cy="358429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2B81414-7476-7875-94FA-4837BB68A54A}"/>
                </a:ext>
              </a:extLst>
            </p:cNvPr>
            <p:cNvSpPr txBox="1"/>
            <p:nvPr/>
          </p:nvSpPr>
          <p:spPr>
            <a:xfrm>
              <a:off x="9362277" y="2936098"/>
              <a:ext cx="2708375" cy="738269"/>
            </a:xfrm>
            <a:prstGeom prst="rect">
              <a:avLst/>
            </a:prstGeom>
            <a:solidFill>
              <a:srgbClr val="FFFF00"/>
            </a:solidFill>
          </p:spPr>
          <p:txBody>
            <a:bodyPr wrap="square">
              <a:spAutoFit/>
            </a:bodyPr>
            <a:lstStyle/>
            <a:p>
              <a:r>
                <a:rPr lang="fr-FR" b="0" i="0" dirty="0">
                  <a:solidFill>
                    <a:srgbClr val="FF0000"/>
                  </a:solidFill>
                  <a:effectLst/>
                  <a:latin typeface="Source Sans Pro" panose="020B0503030403020204" pitchFamily="34" charset="0"/>
                </a:rPr>
                <a:t>First section of RFQ for ESS </a:t>
              </a:r>
              <a:endParaRPr lang="en-US" dirty="0">
                <a:solidFill>
                  <a:srgbClr val="FF0000"/>
                </a:solidFill>
              </a:endParaRPr>
            </a:p>
          </p:txBody>
        </p:sp>
      </p:grpSp>
      <p:pic>
        <p:nvPicPr>
          <p:cNvPr id="3074" name="Picture 2" descr="ESS Accelerator diagram">
            <a:extLst>
              <a:ext uri="{FF2B5EF4-FFF2-40B4-BE49-F238E27FC236}">
                <a16:creationId xmlns:a16="http://schemas.microsoft.com/office/drawing/2014/main" id="{DFF27B3E-C5D3-F0A3-F338-7E5CC57C6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98" y="3584443"/>
            <a:ext cx="8683978" cy="143110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e 8">
            <a:extLst>
              <a:ext uri="{FF2B5EF4-FFF2-40B4-BE49-F238E27FC236}">
                <a16:creationId xmlns:a16="http://schemas.microsoft.com/office/drawing/2014/main" id="{0261795C-DBCC-8802-D92A-E8999379A733}"/>
              </a:ext>
            </a:extLst>
          </p:cNvPr>
          <p:cNvGrpSpPr/>
          <p:nvPr/>
        </p:nvGrpSpPr>
        <p:grpSpPr>
          <a:xfrm>
            <a:off x="8976276" y="3814846"/>
            <a:ext cx="3054483" cy="2861234"/>
            <a:chOff x="5350214" y="2796502"/>
            <a:chExt cx="3502509" cy="3290702"/>
          </a:xfrm>
        </p:grpSpPr>
        <p:pic>
          <p:nvPicPr>
            <p:cNvPr id="6" name="Picture 8" descr="Le 1er cryomodule de démonstration de l’accélérateur ESS passe le test RF de puissance dans les conditions ESS avec succès!">
              <a:extLst>
                <a:ext uri="{FF2B5EF4-FFF2-40B4-BE49-F238E27FC236}">
                  <a16:creationId xmlns:a16="http://schemas.microsoft.com/office/drawing/2014/main" id="{3AF718DF-6D17-8A1D-D7ED-31886DE9D7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0214" y="2796502"/>
              <a:ext cx="3448340" cy="329070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B64A881-D006-66F9-DFA3-9A316684CB84}"/>
                </a:ext>
              </a:extLst>
            </p:cNvPr>
            <p:cNvSpPr txBox="1"/>
            <p:nvPr/>
          </p:nvSpPr>
          <p:spPr>
            <a:xfrm>
              <a:off x="5404384" y="5547337"/>
              <a:ext cx="3448339" cy="424768"/>
            </a:xfrm>
            <a:prstGeom prst="rect">
              <a:avLst/>
            </a:prstGeom>
            <a:solidFill>
              <a:srgbClr val="FFFF00"/>
            </a:solidFill>
          </p:spPr>
          <p:txBody>
            <a:bodyPr wrap="square">
              <a:spAutoFit/>
            </a:bodyPr>
            <a:lstStyle/>
            <a:p>
              <a:r>
                <a:rPr lang="fr-FR" b="0" i="0" dirty="0" err="1">
                  <a:solidFill>
                    <a:srgbClr val="FF0000"/>
                  </a:solidFill>
                  <a:effectLst/>
                  <a:latin typeface="Source Sans Pro" panose="020B0503030403020204" pitchFamily="34" charset="0"/>
                </a:rPr>
                <a:t>Cryomodules</a:t>
              </a:r>
              <a:r>
                <a:rPr lang="fr-FR" b="0" i="0" dirty="0">
                  <a:solidFill>
                    <a:srgbClr val="FF0000"/>
                  </a:solidFill>
                  <a:effectLst/>
                  <a:latin typeface="Source Sans Pro" panose="020B0503030403020204" pitchFamily="34" charset="0"/>
                </a:rPr>
                <a:t> ESS – 4 cavities </a:t>
              </a:r>
              <a:endParaRPr lang="en-US" dirty="0">
                <a:solidFill>
                  <a:srgbClr val="FF0000"/>
                </a:solidFill>
              </a:endParaRPr>
            </a:p>
          </p:txBody>
        </p:sp>
      </p:gr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7659AA3C-17BF-53AB-983D-DC6A38A8F270}"/>
                  </a:ext>
                </a:extLst>
              </p:cNvPr>
              <p:cNvSpPr txBox="1"/>
              <p:nvPr/>
            </p:nvSpPr>
            <p:spPr>
              <a:xfrm>
                <a:off x="698704" y="5015547"/>
                <a:ext cx="7998579" cy="1323439"/>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293035"/>
                    </a:solidFill>
                    <a:latin typeface="Titillium"/>
                    <a:cs typeface="Arial" panose="020B0604020202020204" pitchFamily="34" charset="0"/>
                  </a:rPr>
                  <a:t>RFQ cavities for </a:t>
                </a:r>
                <a14:m>
                  <m:oMath xmlns:m="http://schemas.openxmlformats.org/officeDocument/2006/math">
                    <m:r>
                      <a:rPr lang="fr-FR" sz="2000">
                        <a:solidFill>
                          <a:srgbClr val="293035"/>
                        </a:solidFill>
                        <a:latin typeface="Cambria Math" panose="02040503050406030204" pitchFamily="18" charset="0"/>
                        <a:cs typeface="Arial" panose="020B0604020202020204" pitchFamily="34" charset="0"/>
                      </a:rPr>
                      <m:t>𝛽</m:t>
                    </m:r>
                    <m:r>
                      <a:rPr lang="fr-FR" sz="2000">
                        <a:solidFill>
                          <a:srgbClr val="293035"/>
                        </a:solidFill>
                        <a:latin typeface="Cambria Math" panose="02040503050406030204" pitchFamily="18" charset="0"/>
                        <a:cs typeface="Arial" panose="020B0604020202020204" pitchFamily="34" charset="0"/>
                      </a:rPr>
                      <m:t>=0,5</m:t>
                    </m:r>
                  </m:oMath>
                </a14:m>
                <a:r>
                  <a:rPr lang="en-US" sz="2000" dirty="0">
                    <a:solidFill>
                      <a:srgbClr val="293035"/>
                    </a:solidFill>
                    <a:latin typeface="Titillium"/>
                    <a:cs typeface="Arial" panose="020B0604020202020204" pitchFamily="34" charset="0"/>
                  </a:rPr>
                  <a:t>, operating at 352 MHz </a:t>
                </a:r>
              </a:p>
              <a:p>
                <a:pPr marL="342900" indent="-342900">
                  <a:buFont typeface="Wingdings" panose="05000000000000000000" pitchFamily="2" charset="2"/>
                  <a:buChar char="Ø"/>
                </a:pPr>
                <a:r>
                  <a:rPr lang="fr-FR" sz="2000" dirty="0">
                    <a:solidFill>
                      <a:srgbClr val="293035"/>
                    </a:solidFill>
                    <a:latin typeface="Titillium"/>
                    <a:cs typeface="Arial" panose="020B0604020202020204" pitchFamily="34" charset="0"/>
                  </a:rPr>
                  <a:t>704 MHz </a:t>
                </a:r>
                <a:r>
                  <a:rPr lang="fr-FR" sz="2000" dirty="0" err="1">
                    <a:solidFill>
                      <a:srgbClr val="293035"/>
                    </a:solidFill>
                    <a:latin typeface="Titillium"/>
                    <a:cs typeface="Arial" panose="020B0604020202020204" pitchFamily="34" charset="0"/>
                  </a:rPr>
                  <a:t>elliptical</a:t>
                </a:r>
                <a:r>
                  <a:rPr lang="fr-FR" sz="2000" dirty="0">
                    <a:solidFill>
                      <a:srgbClr val="293035"/>
                    </a:solidFill>
                    <a:latin typeface="Titillium"/>
                    <a:cs typeface="Arial" panose="020B0604020202020204" pitchFamily="34" charset="0"/>
                  </a:rPr>
                  <a:t> cavities</a:t>
                </a:r>
                <a:r>
                  <a:rPr lang="en-US" sz="2000" dirty="0">
                    <a:solidFill>
                      <a:srgbClr val="293035"/>
                    </a:solidFill>
                    <a:latin typeface="Titillium"/>
                    <a:cs typeface="Arial" panose="020B0604020202020204" pitchFamily="34" charset="0"/>
                  </a:rPr>
                  <a:t> for </a:t>
                </a:r>
                <a14:m>
                  <m:oMath xmlns:m="http://schemas.openxmlformats.org/officeDocument/2006/math">
                    <m:r>
                      <a:rPr lang="fr-FR" sz="2000">
                        <a:solidFill>
                          <a:srgbClr val="293035"/>
                        </a:solidFill>
                        <a:latin typeface="Cambria Math" panose="02040503050406030204" pitchFamily="18" charset="0"/>
                        <a:cs typeface="Arial" panose="020B0604020202020204" pitchFamily="34" charset="0"/>
                      </a:rPr>
                      <m:t>𝛽</m:t>
                    </m:r>
                    <m:r>
                      <a:rPr lang="fr-FR" sz="2000">
                        <a:solidFill>
                          <a:srgbClr val="293035"/>
                        </a:solidFill>
                        <a:latin typeface="Cambria Math" panose="02040503050406030204" pitchFamily="18" charset="0"/>
                        <a:cs typeface="Arial" panose="020B0604020202020204" pitchFamily="34" charset="0"/>
                      </a:rPr>
                      <m:t>=0.67</m:t>
                    </m:r>
                  </m:oMath>
                </a14:m>
                <a:r>
                  <a:rPr lang="en-US" sz="2000" dirty="0">
                    <a:solidFill>
                      <a:srgbClr val="293035"/>
                    </a:solidFill>
                    <a:latin typeface="Titillium"/>
                    <a:cs typeface="Arial" panose="020B0604020202020204" pitchFamily="34" charset="0"/>
                  </a:rPr>
                  <a:t> and </a:t>
                </a:r>
                <a14:m>
                  <m:oMath xmlns:m="http://schemas.openxmlformats.org/officeDocument/2006/math">
                    <m:r>
                      <a:rPr lang="fr-FR" sz="2000">
                        <a:solidFill>
                          <a:srgbClr val="293035"/>
                        </a:solidFill>
                        <a:latin typeface="Cambria Math" panose="02040503050406030204" pitchFamily="18" charset="0"/>
                        <a:cs typeface="Arial" panose="020B0604020202020204" pitchFamily="34" charset="0"/>
                      </a:rPr>
                      <m:t>𝛽</m:t>
                    </m:r>
                    <m:r>
                      <a:rPr lang="fr-FR" sz="2000">
                        <a:solidFill>
                          <a:srgbClr val="293035"/>
                        </a:solidFill>
                        <a:latin typeface="Cambria Math" panose="02040503050406030204" pitchFamily="18" charset="0"/>
                        <a:cs typeface="Arial" panose="020B0604020202020204" pitchFamily="34" charset="0"/>
                      </a:rPr>
                      <m:t>=0.86</m:t>
                    </m:r>
                  </m:oMath>
                </a14:m>
                <a:r>
                  <a:rPr lang="fr-FR" sz="2000" dirty="0">
                    <a:solidFill>
                      <a:srgbClr val="293035"/>
                    </a:solidFill>
                    <a:latin typeface="Titillium"/>
                    <a:cs typeface="Arial" panose="020B0604020202020204" pitchFamily="34" charset="0"/>
                  </a:rPr>
                  <a:t>, </a:t>
                </a:r>
                <a:r>
                  <a:rPr lang="en-US" sz="2000" dirty="0">
                    <a:solidFill>
                      <a:srgbClr val="293035"/>
                    </a:solidFill>
                    <a:latin typeface="Titillium"/>
                    <a:cs typeface="Arial" panose="020B0604020202020204" pitchFamily="34" charset="0"/>
                  </a:rPr>
                  <a:t>Each medium- and high-beta cavity will be designed to deliver an accelerating voltage of 14.3 MV and 18.2 MV respectively.</a:t>
                </a:r>
                <a:endParaRPr lang="fr-FR" sz="2000" dirty="0">
                  <a:solidFill>
                    <a:srgbClr val="293035"/>
                  </a:solidFill>
                  <a:latin typeface="Titillium"/>
                  <a:cs typeface="Arial" panose="020B0604020202020204" pitchFamily="34" charset="0"/>
                </a:endParaRPr>
              </a:p>
            </p:txBody>
          </p:sp>
        </mc:Choice>
        <mc:Fallback xmlns="">
          <p:sp>
            <p:nvSpPr>
              <p:cNvPr id="11" name="ZoneTexte 10">
                <a:extLst>
                  <a:ext uri="{FF2B5EF4-FFF2-40B4-BE49-F238E27FC236}">
                    <a16:creationId xmlns:a16="http://schemas.microsoft.com/office/drawing/2014/main" id="{7659AA3C-17BF-53AB-983D-DC6A38A8F270}"/>
                  </a:ext>
                </a:extLst>
              </p:cNvPr>
              <p:cNvSpPr txBox="1">
                <a:spLocks noRot="1" noChangeAspect="1" noMove="1" noResize="1" noEditPoints="1" noAdjustHandles="1" noChangeArrowheads="1" noChangeShapeType="1" noTextEdit="1"/>
              </p:cNvSpPr>
              <p:nvPr/>
            </p:nvSpPr>
            <p:spPr>
              <a:xfrm>
                <a:off x="698704" y="5015547"/>
                <a:ext cx="7998579" cy="1323439"/>
              </a:xfrm>
              <a:prstGeom prst="rect">
                <a:avLst/>
              </a:prstGeom>
              <a:blipFill>
                <a:blip r:embed="rId6"/>
                <a:stretch>
                  <a:fillRect l="-686" t="-2765" b="-7373"/>
                </a:stretch>
              </a:blipFill>
            </p:spPr>
            <p:txBody>
              <a:bodyPr/>
              <a:lstStyle/>
              <a:p>
                <a:r>
                  <a:rPr lang="en-US">
                    <a:noFill/>
                  </a:rPr>
                  <a:t> </a:t>
                </a:r>
              </a:p>
            </p:txBody>
          </p:sp>
        </mc:Fallback>
      </mc:AlternateContent>
    </p:spTree>
    <p:extLst>
      <p:ext uri="{BB962C8B-B14F-4D97-AF65-F5344CB8AC3E}">
        <p14:creationId xmlns:p14="http://schemas.microsoft.com/office/powerpoint/2010/main" val="3800111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8098B-507B-5BA2-7025-86A0E38A1EFE}"/>
              </a:ext>
            </a:extLst>
          </p:cNvPr>
          <p:cNvSpPr>
            <a:spLocks noGrp="1"/>
          </p:cNvSpPr>
          <p:nvPr>
            <p:ph type="title"/>
          </p:nvPr>
        </p:nvSpPr>
        <p:spPr/>
        <p:txBody>
          <a:bodyPr>
            <a:normAutofit fontScale="90000"/>
          </a:bodyPr>
          <a:lstStyle/>
          <a:p>
            <a:r>
              <a:rPr lang="en-US" dirty="0">
                <a:latin typeface="Algerian" panose="04020705040A02060702" pitchFamily="82" charset="0"/>
              </a:rPr>
              <a:t>International projects</a:t>
            </a:r>
          </a:p>
        </p:txBody>
      </p:sp>
      <p:sp>
        <p:nvSpPr>
          <p:cNvPr id="3" name="Espace réservé du contenu 2">
            <a:extLst>
              <a:ext uri="{FF2B5EF4-FFF2-40B4-BE49-F238E27FC236}">
                <a16:creationId xmlns:a16="http://schemas.microsoft.com/office/drawing/2014/main" id="{817FC63D-DAFC-6CD4-7041-9BCB16C06C0B}"/>
              </a:ext>
            </a:extLst>
          </p:cNvPr>
          <p:cNvSpPr>
            <a:spLocks noGrp="1"/>
          </p:cNvSpPr>
          <p:nvPr>
            <p:ph idx="1"/>
          </p:nvPr>
        </p:nvSpPr>
        <p:spPr>
          <a:xfrm>
            <a:off x="838200" y="1825625"/>
            <a:ext cx="6408906" cy="4351338"/>
          </a:xfrm>
        </p:spPr>
        <p:txBody>
          <a:bodyPr/>
          <a:lstStyle/>
          <a:p>
            <a:r>
              <a:rPr lang="en-US" dirty="0"/>
              <a:t>CEA</a:t>
            </a:r>
          </a:p>
          <a:p>
            <a:pPr lvl="1"/>
            <a:r>
              <a:rPr lang="en-US" dirty="0"/>
              <a:t>SARAF(</a:t>
            </a:r>
            <a:r>
              <a:rPr lang="en-US" b="0" i="0" dirty="0" err="1">
                <a:solidFill>
                  <a:srgbClr val="000000"/>
                </a:solidFill>
                <a:effectLst/>
                <a:latin typeface="Source Sans Pro" panose="020B0503030403020204" pitchFamily="34" charset="0"/>
              </a:rPr>
              <a:t>Soreq</a:t>
            </a:r>
            <a:r>
              <a:rPr lang="en-US" b="0" i="0" dirty="0">
                <a:solidFill>
                  <a:srgbClr val="000000"/>
                </a:solidFill>
                <a:effectLst/>
                <a:latin typeface="Source Sans Pro" panose="020B0503030403020204" pitchFamily="34" charset="0"/>
              </a:rPr>
              <a:t> Applied Research Accelerator </a:t>
            </a:r>
            <a:r>
              <a:rPr lang="fr-FR" b="0" i="0" dirty="0">
                <a:solidFill>
                  <a:srgbClr val="000000"/>
                </a:solidFill>
                <a:effectLst/>
                <a:latin typeface="Source Sans Pro" panose="020B0503030403020204" pitchFamily="34" charset="0"/>
              </a:rPr>
              <a:t>Facility,</a:t>
            </a:r>
            <a:r>
              <a:rPr lang="fr-FR" b="0" i="0" dirty="0">
                <a:solidFill>
                  <a:srgbClr val="333333"/>
                </a:solidFill>
                <a:effectLst/>
                <a:latin typeface="Georgia" panose="02040502050405020303" pitchFamily="18" charset="0"/>
              </a:rPr>
              <a:t> </a:t>
            </a:r>
            <a:r>
              <a:rPr lang="fr-FR" b="0" i="0" dirty="0" err="1">
                <a:solidFill>
                  <a:srgbClr val="333333"/>
                </a:solidFill>
                <a:effectLst/>
                <a:latin typeface="Georgia" panose="02040502050405020303" pitchFamily="18" charset="0"/>
              </a:rPr>
              <a:t>Israel</a:t>
            </a:r>
            <a:r>
              <a:rPr lang="fr-FR" b="0" i="0" dirty="0">
                <a:solidFill>
                  <a:srgbClr val="000000"/>
                </a:solidFill>
                <a:effectLst/>
                <a:latin typeface="Source Sans Pro" panose="020B0503030403020204" pitchFamily="34" charset="0"/>
              </a:rPr>
              <a:t>)</a:t>
            </a:r>
          </a:p>
          <a:p>
            <a:pPr marL="914400" lvl="2" indent="0">
              <a:buNone/>
            </a:pPr>
            <a:r>
              <a:rPr lang="fr-FR" sz="2000" dirty="0">
                <a:solidFill>
                  <a:srgbClr val="293035"/>
                </a:solidFill>
                <a:latin typeface="Titillium"/>
              </a:rPr>
              <a:t>based on a 40 MeV, 5 mA CW proton/</a:t>
            </a:r>
            <a:r>
              <a:rPr lang="fr-FR" sz="2000" dirty="0" err="1">
                <a:solidFill>
                  <a:srgbClr val="293035"/>
                </a:solidFill>
                <a:latin typeface="Titillium"/>
              </a:rPr>
              <a:t>deuteron</a:t>
            </a:r>
            <a:r>
              <a:rPr lang="fr-FR" sz="2000" dirty="0">
                <a:solidFill>
                  <a:srgbClr val="293035"/>
                </a:solidFill>
                <a:latin typeface="Titillium"/>
              </a:rPr>
              <a:t> superconducting linear </a:t>
            </a:r>
            <a:r>
              <a:rPr lang="fr-FR" sz="2000" dirty="0" err="1">
                <a:solidFill>
                  <a:srgbClr val="293035"/>
                </a:solidFill>
                <a:latin typeface="Titillium"/>
              </a:rPr>
              <a:t>accelerator</a:t>
            </a:r>
            <a:r>
              <a:rPr lang="fr-FR" sz="2000" dirty="0">
                <a:solidFill>
                  <a:srgbClr val="293035"/>
                </a:solidFill>
                <a:latin typeface="Titillium"/>
              </a:rPr>
              <a:t>.</a:t>
            </a:r>
          </a:p>
          <a:p>
            <a:pPr marL="457200" lvl="1" indent="0">
              <a:buNone/>
            </a:pPr>
            <a:endParaRPr lang="fr-FR" b="0" i="0" dirty="0">
              <a:solidFill>
                <a:srgbClr val="000000"/>
              </a:solidFill>
              <a:effectLst/>
              <a:latin typeface="Source Sans Pro" panose="020B0503030403020204" pitchFamily="34" charset="0"/>
            </a:endParaRPr>
          </a:p>
          <a:p>
            <a:r>
              <a:rPr lang="en-US" dirty="0"/>
              <a:t>CEA and LAL(IJCLAB) </a:t>
            </a:r>
          </a:p>
          <a:p>
            <a:pPr lvl="1"/>
            <a:r>
              <a:rPr lang="fr-FR" b="0" i="0" dirty="0" err="1">
                <a:solidFill>
                  <a:srgbClr val="353535"/>
                </a:solidFill>
                <a:effectLst/>
                <a:latin typeface="poppins-light"/>
              </a:rPr>
              <a:t>European</a:t>
            </a:r>
            <a:r>
              <a:rPr lang="fr-FR" b="0" i="0" dirty="0">
                <a:solidFill>
                  <a:srgbClr val="353535"/>
                </a:solidFill>
                <a:effectLst/>
                <a:latin typeface="poppins-light"/>
              </a:rPr>
              <a:t> XFEL </a:t>
            </a:r>
          </a:p>
          <a:p>
            <a:pPr marL="914400" lvl="2" indent="0">
              <a:buNone/>
            </a:pPr>
            <a:r>
              <a:rPr lang="en-US" sz="2000" dirty="0">
                <a:solidFill>
                  <a:srgbClr val="293035"/>
                </a:solidFill>
                <a:latin typeface="Titillium"/>
              </a:rPr>
              <a:t>3.4 km long European XFEL generates extremely intense X-ray flashes, it current uses </a:t>
            </a:r>
            <a:r>
              <a:rPr lang="fr-FR" sz="2000" dirty="0">
                <a:solidFill>
                  <a:srgbClr val="293035"/>
                </a:solidFill>
                <a:latin typeface="Titillium"/>
              </a:rPr>
              <a:t>768 cavities (1.3 GHz TESLA-type  SC RF cavities) with </a:t>
            </a:r>
            <a:r>
              <a:rPr lang="fr-FR" sz="2000" dirty="0" err="1">
                <a:solidFill>
                  <a:srgbClr val="293035"/>
                </a:solidFill>
                <a:latin typeface="Titillium"/>
              </a:rPr>
              <a:t>Eacc</a:t>
            </a:r>
            <a:r>
              <a:rPr lang="fr-FR" sz="2000" dirty="0">
                <a:solidFill>
                  <a:srgbClr val="293035"/>
                </a:solidFill>
                <a:latin typeface="Titillium"/>
              </a:rPr>
              <a:t>=23.6 MV/m)</a:t>
            </a:r>
          </a:p>
        </p:txBody>
      </p:sp>
      <p:sp>
        <p:nvSpPr>
          <p:cNvPr id="4" name="Espace réservé du numéro de diapositive 3">
            <a:extLst>
              <a:ext uri="{FF2B5EF4-FFF2-40B4-BE49-F238E27FC236}">
                <a16:creationId xmlns:a16="http://schemas.microsoft.com/office/drawing/2014/main" id="{09041C44-2365-4D22-6ADD-D3DAF5152D1C}"/>
              </a:ext>
            </a:extLst>
          </p:cNvPr>
          <p:cNvSpPr>
            <a:spLocks noGrp="1"/>
          </p:cNvSpPr>
          <p:nvPr>
            <p:ph type="sldNum" sz="quarter" idx="4"/>
          </p:nvPr>
        </p:nvSpPr>
        <p:spPr/>
        <p:txBody>
          <a:bodyPr/>
          <a:lstStyle/>
          <a:p>
            <a:fld id="{F1620CC9-C982-429E-97C9-9F71A6603CFC}" type="slidenum">
              <a:rPr lang="fr-FR" smtClean="0"/>
              <a:pPr/>
              <a:t>15</a:t>
            </a:fld>
            <a:endParaRPr lang="fr-FR" dirty="0"/>
          </a:p>
        </p:txBody>
      </p:sp>
      <p:sp>
        <p:nvSpPr>
          <p:cNvPr id="5" name="ZoneTexte 4">
            <a:extLst>
              <a:ext uri="{FF2B5EF4-FFF2-40B4-BE49-F238E27FC236}">
                <a16:creationId xmlns:a16="http://schemas.microsoft.com/office/drawing/2014/main" id="{D7FB4270-1B82-733F-52C3-9A080CD8DC7A}"/>
              </a:ext>
            </a:extLst>
          </p:cNvPr>
          <p:cNvSpPr txBox="1"/>
          <p:nvPr/>
        </p:nvSpPr>
        <p:spPr>
          <a:xfrm>
            <a:off x="-84308" y="6169709"/>
            <a:ext cx="11854775" cy="400110"/>
          </a:xfrm>
          <a:prstGeom prst="rect">
            <a:avLst/>
          </a:prstGeom>
          <a:noFill/>
        </p:spPr>
        <p:txBody>
          <a:bodyPr wrap="square">
            <a:spAutoFit/>
          </a:bodyPr>
          <a:lstStyle/>
          <a:p>
            <a:r>
              <a:rPr lang="en-US" sz="1000">
                <a:hlinkClick r:id="rId2"/>
              </a:rPr>
              <a:t>https://irfu.cea.fr/dacm/Phocea/Vie_des_labos/Ast/ast_visu.php?id_ast=4072</a:t>
            </a:r>
            <a:endParaRPr lang="en-US" sz="1000"/>
          </a:p>
          <a:p>
            <a:r>
              <a:rPr lang="en-US" sz="1000"/>
              <a:t>https://www.cea.fr/presse/Pages/actualites-communiques/sciences-de-la-matiere/XFEL-2017.aspx</a:t>
            </a:r>
            <a:endParaRPr lang="en-US" sz="1000" dirty="0"/>
          </a:p>
        </p:txBody>
      </p:sp>
      <p:grpSp>
        <p:nvGrpSpPr>
          <p:cNvPr id="9" name="Groupe 8">
            <a:extLst>
              <a:ext uri="{FF2B5EF4-FFF2-40B4-BE49-F238E27FC236}">
                <a16:creationId xmlns:a16="http://schemas.microsoft.com/office/drawing/2014/main" id="{B90DB66C-7296-5EC5-D0CB-15594B4C81A1}"/>
              </a:ext>
            </a:extLst>
          </p:cNvPr>
          <p:cNvGrpSpPr/>
          <p:nvPr/>
        </p:nvGrpSpPr>
        <p:grpSpPr>
          <a:xfrm>
            <a:off x="9087994" y="821970"/>
            <a:ext cx="3036819" cy="3414281"/>
            <a:chOff x="9593834" y="-147716"/>
            <a:chExt cx="3036819" cy="3414281"/>
          </a:xfrm>
        </p:grpSpPr>
        <p:pic>
          <p:nvPicPr>
            <p:cNvPr id="2050" name="Picture 2">
              <a:extLst>
                <a:ext uri="{FF2B5EF4-FFF2-40B4-BE49-F238E27FC236}">
                  <a16:creationId xmlns:a16="http://schemas.microsoft.com/office/drawing/2014/main" id="{FDC19626-F5CB-958E-FF7F-320750EDA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59" r="33966"/>
            <a:stretch/>
          </p:blipFill>
          <p:spPr bwMode="auto">
            <a:xfrm>
              <a:off x="9593834" y="-147716"/>
              <a:ext cx="2682474" cy="317341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789C2E83-B1D4-5CFE-54A8-BFA284274539}"/>
                </a:ext>
              </a:extLst>
            </p:cNvPr>
            <p:cNvSpPr txBox="1"/>
            <p:nvPr/>
          </p:nvSpPr>
          <p:spPr>
            <a:xfrm>
              <a:off x="9948180" y="2897233"/>
              <a:ext cx="2682473" cy="369332"/>
            </a:xfrm>
            <a:prstGeom prst="rect">
              <a:avLst/>
            </a:prstGeom>
            <a:solidFill>
              <a:srgbClr val="FFFF00"/>
            </a:solidFill>
          </p:spPr>
          <p:txBody>
            <a:bodyPr wrap="square" rtlCol="0">
              <a:spAutoFit/>
            </a:bodyPr>
            <a:lstStyle/>
            <a:p>
              <a:r>
                <a:rPr lang="en-US" dirty="0">
                  <a:solidFill>
                    <a:srgbClr val="FF0000"/>
                  </a:solidFill>
                </a:rPr>
                <a:t>Cavity SARAF 176MHz</a:t>
              </a:r>
            </a:p>
          </p:txBody>
        </p:sp>
      </p:grpSp>
      <p:grpSp>
        <p:nvGrpSpPr>
          <p:cNvPr id="10" name="Groupe 9">
            <a:extLst>
              <a:ext uri="{FF2B5EF4-FFF2-40B4-BE49-F238E27FC236}">
                <a16:creationId xmlns:a16="http://schemas.microsoft.com/office/drawing/2014/main" id="{C20525C8-1759-926D-E153-20B175B41A79}"/>
              </a:ext>
            </a:extLst>
          </p:cNvPr>
          <p:cNvGrpSpPr/>
          <p:nvPr/>
        </p:nvGrpSpPr>
        <p:grpSpPr>
          <a:xfrm>
            <a:off x="7435081" y="4230764"/>
            <a:ext cx="4014517" cy="2675106"/>
            <a:chOff x="7032018" y="3903956"/>
            <a:chExt cx="4014517" cy="2675106"/>
          </a:xfrm>
        </p:grpSpPr>
        <p:pic>
          <p:nvPicPr>
            <p:cNvPr id="2056" name="Picture 8">
              <a:extLst>
                <a:ext uri="{FF2B5EF4-FFF2-40B4-BE49-F238E27FC236}">
                  <a16:creationId xmlns:a16="http://schemas.microsoft.com/office/drawing/2014/main" id="{42772EF9-792D-47B1-2BF5-AE1368B5C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018" y="3903956"/>
              <a:ext cx="4014517" cy="267510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B994AF0E-C5D9-06CC-23FA-CF2FDCFD997C}"/>
                </a:ext>
              </a:extLst>
            </p:cNvPr>
            <p:cNvSpPr txBox="1"/>
            <p:nvPr/>
          </p:nvSpPr>
          <p:spPr>
            <a:xfrm>
              <a:off x="7032018" y="5949998"/>
              <a:ext cx="4014517" cy="584775"/>
            </a:xfrm>
            <a:prstGeom prst="rect">
              <a:avLst/>
            </a:prstGeom>
            <a:solidFill>
              <a:srgbClr val="FFFF00"/>
            </a:solidFill>
          </p:spPr>
          <p:txBody>
            <a:bodyPr wrap="square">
              <a:spAutoFit/>
            </a:bodyPr>
            <a:lstStyle/>
            <a:p>
              <a:r>
                <a:rPr lang="en-US" sz="1600" dirty="0">
                  <a:solidFill>
                    <a:srgbClr val="FF0000"/>
                  </a:solidFill>
                </a:rPr>
                <a:t>Assembling the XFEL's accelerator cavities in a clean room @CEA</a:t>
              </a:r>
            </a:p>
          </p:txBody>
        </p:sp>
      </p:grpSp>
    </p:spTree>
    <p:extLst>
      <p:ext uri="{BB962C8B-B14F-4D97-AF65-F5344CB8AC3E}">
        <p14:creationId xmlns:p14="http://schemas.microsoft.com/office/powerpoint/2010/main" val="4106130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6" descr="GANIL">
            <a:extLst>
              <a:ext uri="{FF2B5EF4-FFF2-40B4-BE49-F238E27FC236}">
                <a16:creationId xmlns:a16="http://schemas.microsoft.com/office/drawing/2014/main" id="{438F40F6-33A8-9E03-C2A8-58DA81C368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0883" y="1377028"/>
            <a:ext cx="3683111" cy="8200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JCLab logo">
            <a:extLst>
              <a:ext uri="{FF2B5EF4-FFF2-40B4-BE49-F238E27FC236}">
                <a16:creationId xmlns:a16="http://schemas.microsoft.com/office/drawing/2014/main" id="{0F7DBCFE-A376-C24E-9048-4486D6CED9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
          <a:stretch/>
        </p:blipFill>
        <p:spPr bwMode="auto">
          <a:xfrm>
            <a:off x="5206025" y="916719"/>
            <a:ext cx="2262279" cy="22622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uropean Synchrotron Radiation Facility (ESRF)">
            <a:extLst>
              <a:ext uri="{FF2B5EF4-FFF2-40B4-BE49-F238E27FC236}">
                <a16:creationId xmlns:a16="http://schemas.microsoft.com/office/drawing/2014/main" id="{6B693BD6-3356-6872-C650-925B8781985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31906" y="3161486"/>
            <a:ext cx="2414016" cy="30751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e CEA recrute en 2020">
            <a:extLst>
              <a:ext uri="{FF2B5EF4-FFF2-40B4-BE49-F238E27FC236}">
                <a16:creationId xmlns:a16="http://schemas.microsoft.com/office/drawing/2014/main" id="{DF37BB88-C678-14CC-0956-E386EB8D56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65" t="13405" r="28578" b="14475"/>
          <a:stretch/>
        </p:blipFill>
        <p:spPr bwMode="auto">
          <a:xfrm>
            <a:off x="4247909" y="3724316"/>
            <a:ext cx="3012734" cy="24948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entre national de la recherche scientifique — Wikipédia">
            <a:extLst>
              <a:ext uri="{FF2B5EF4-FFF2-40B4-BE49-F238E27FC236}">
                <a16:creationId xmlns:a16="http://schemas.microsoft.com/office/drawing/2014/main" id="{54D0CA9B-F85B-4805-EBCD-F1DCD51EE7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 b="-4"/>
          <a:stretch/>
        </p:blipFill>
        <p:spPr bwMode="auto">
          <a:xfrm>
            <a:off x="8692586" y="1033765"/>
            <a:ext cx="2600755" cy="26007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ccueil">
            <a:extLst>
              <a:ext uri="{FF2B5EF4-FFF2-40B4-BE49-F238E27FC236}">
                <a16:creationId xmlns:a16="http://schemas.microsoft.com/office/drawing/2014/main" id="{D98CD7DB-9935-3F11-D657-3E72ED11C71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53007" y="4424784"/>
            <a:ext cx="3567362" cy="1723363"/>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9D103633-30E0-5443-763E-2A2239E07320}"/>
              </a:ext>
            </a:extLst>
          </p:cNvPr>
          <p:cNvSpPr>
            <a:spLocks noGrp="1"/>
          </p:cNvSpPr>
          <p:nvPr>
            <p:ph type="sldNum" sz="quarter" idx="4"/>
          </p:nvPr>
        </p:nvSpPr>
        <p:spPr/>
        <p:txBody>
          <a:bodyPr/>
          <a:lstStyle/>
          <a:p>
            <a:fld id="{F1620CC9-C982-429E-97C9-9F71A6603CFC}" type="slidenum">
              <a:rPr lang="fr-FR" smtClean="0"/>
              <a:pPr/>
              <a:t>16</a:t>
            </a:fld>
            <a:endParaRPr lang="fr-FR" dirty="0"/>
          </a:p>
        </p:txBody>
      </p:sp>
    </p:spTree>
    <p:extLst>
      <p:ext uri="{BB962C8B-B14F-4D97-AF65-F5344CB8AC3E}">
        <p14:creationId xmlns:p14="http://schemas.microsoft.com/office/powerpoint/2010/main" val="1506826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345862-9545-BFD2-2203-52E7DD18A936}"/>
              </a:ext>
            </a:extLst>
          </p:cNvPr>
          <p:cNvSpPr>
            <a:spLocks noGrp="1"/>
          </p:cNvSpPr>
          <p:nvPr>
            <p:ph type="ctrTitle"/>
          </p:nvPr>
        </p:nvSpPr>
        <p:spPr>
          <a:xfrm>
            <a:off x="1828800" y="3717182"/>
            <a:ext cx="10363200" cy="1470025"/>
          </a:xfrm>
        </p:spPr>
        <p:txBody>
          <a:bodyPr/>
          <a:lstStyle/>
          <a:p>
            <a:pPr algn="ctr"/>
            <a:r>
              <a:rPr lang="fr-FR" dirty="0"/>
              <a:t>Merci! </a:t>
            </a:r>
            <a:endParaRPr lang="en-US" dirty="0"/>
          </a:p>
        </p:txBody>
      </p:sp>
      <p:pic>
        <p:nvPicPr>
          <p:cNvPr id="3" name="Picture 2" descr="26ème Congrès Général de la SFP">
            <a:extLst>
              <a:ext uri="{FF2B5EF4-FFF2-40B4-BE49-F238E27FC236}">
                <a16:creationId xmlns:a16="http://schemas.microsoft.com/office/drawing/2014/main" id="{12251C79-685E-5470-AF54-16BF90243C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78603" y="0"/>
            <a:ext cx="9613397" cy="187461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654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684435-7BF6-20F7-749E-3BBE9109A102}"/>
              </a:ext>
            </a:extLst>
          </p:cNvPr>
          <p:cNvSpPr>
            <a:spLocks noGrp="1"/>
          </p:cNvSpPr>
          <p:nvPr>
            <p:ph type="title"/>
          </p:nvPr>
        </p:nvSpPr>
        <p:spPr/>
        <p:txBody>
          <a:bodyPr/>
          <a:lstStyle/>
          <a:p>
            <a:r>
              <a:rPr lang="fr-FR" dirty="0"/>
              <a:t>RFQ vs groupeur </a:t>
            </a:r>
            <a:endParaRPr lang="en-US" dirty="0"/>
          </a:p>
        </p:txBody>
      </p:sp>
      <p:sp>
        <p:nvSpPr>
          <p:cNvPr id="3" name="Espace réservé du contenu 2">
            <a:extLst>
              <a:ext uri="{FF2B5EF4-FFF2-40B4-BE49-F238E27FC236}">
                <a16:creationId xmlns:a16="http://schemas.microsoft.com/office/drawing/2014/main" id="{C6238A2F-F1AB-A4EB-953F-7DE928891B5E}"/>
              </a:ext>
            </a:extLst>
          </p:cNvPr>
          <p:cNvSpPr>
            <a:spLocks noGrp="1"/>
          </p:cNvSpPr>
          <p:nvPr>
            <p:ph idx="1"/>
          </p:nvPr>
        </p:nvSpPr>
        <p:spPr/>
        <p:txBody>
          <a:bodyPr>
            <a:normAutofit fontScale="92500" lnSpcReduction="10000"/>
          </a:bodyPr>
          <a:lstStyle/>
          <a:p>
            <a:pPr algn="l">
              <a:buFont typeface="+mj-lt"/>
              <a:buAutoNum type="arabicPeriod"/>
            </a:pPr>
            <a:r>
              <a:rPr lang="fr-FR" b="1" i="0" dirty="0">
                <a:solidFill>
                  <a:schemeClr val="tx1"/>
                </a:solidFill>
                <a:effectLst/>
                <a:latin typeface="Söhne"/>
              </a:rPr>
              <a:t>Gamme d'énergies </a:t>
            </a:r>
            <a:r>
              <a:rPr lang="fr-FR" b="0" i="0" dirty="0">
                <a:solidFill>
                  <a:srgbClr val="D1D5DB"/>
                </a:solidFill>
                <a:effectLst/>
                <a:latin typeface="Söhne"/>
              </a:rPr>
              <a:t>: Un RFQ peut accélérer les particules sur une large gamme d'énergies. Il est capable d'accélérer des particules depuis une énergie relativement faible jusqu'à une énergie plus élevée, en fonction de la conception du RFQ. Cela en fait un choix polyvalent pour différents types d'accélérateurs.</a:t>
            </a:r>
          </a:p>
          <a:p>
            <a:pPr algn="l">
              <a:buFont typeface="+mj-lt"/>
              <a:buAutoNum type="arabicPeriod"/>
            </a:pPr>
            <a:r>
              <a:rPr lang="fr-FR" b="1" dirty="0">
                <a:solidFill>
                  <a:schemeClr val="tx1"/>
                </a:solidFill>
                <a:latin typeface="Söhne"/>
              </a:rPr>
              <a:t>Compacité</a:t>
            </a:r>
            <a:r>
              <a:rPr lang="fr-FR" b="0" i="0" dirty="0">
                <a:solidFill>
                  <a:schemeClr val="tx1"/>
                </a:solidFill>
                <a:effectLst/>
                <a:latin typeface="Söhne"/>
              </a:rPr>
              <a:t> : </a:t>
            </a:r>
            <a:r>
              <a:rPr lang="fr-FR" b="0" i="0" dirty="0">
                <a:solidFill>
                  <a:srgbClr val="D1D5DB"/>
                </a:solidFill>
                <a:effectLst/>
                <a:latin typeface="Söhne"/>
              </a:rPr>
              <a:t>Les RFQ sont souvent plus compacts que les </a:t>
            </a:r>
            <a:r>
              <a:rPr lang="fr-FR" b="0" i="0" dirty="0" err="1">
                <a:solidFill>
                  <a:srgbClr val="D1D5DB"/>
                </a:solidFill>
                <a:effectLst/>
                <a:latin typeface="Söhne"/>
              </a:rPr>
              <a:t>regroupeurs</a:t>
            </a:r>
            <a:r>
              <a:rPr lang="fr-FR" b="0" i="0" dirty="0">
                <a:solidFill>
                  <a:srgbClr val="D1D5DB"/>
                </a:solidFill>
                <a:effectLst/>
                <a:latin typeface="Söhne"/>
              </a:rPr>
              <a:t>, ce qui est avantageux lorsque l'espace est limité. La taille réduite du RFQ permet également de l'intégrer plus facilement dans un système d'accélérateur existant.</a:t>
            </a:r>
          </a:p>
          <a:p>
            <a:pPr algn="l">
              <a:buFont typeface="+mj-lt"/>
              <a:buAutoNum type="arabicPeriod"/>
            </a:pPr>
            <a:r>
              <a:rPr lang="fr-FR" b="1" dirty="0">
                <a:solidFill>
                  <a:schemeClr val="tx1"/>
                </a:solidFill>
                <a:latin typeface="Söhne"/>
              </a:rPr>
              <a:t>Stabilité du faisceau</a:t>
            </a:r>
            <a:r>
              <a:rPr lang="fr-FR" b="0" i="0" dirty="0">
                <a:solidFill>
                  <a:srgbClr val="D1D5DB"/>
                </a:solidFill>
                <a:effectLst/>
                <a:latin typeface="Söhne"/>
              </a:rPr>
              <a:t> : Les RFQ peuvent fournir une meilleure stabilité du faisceau en raison de leur conception. Ils sont capables de produire un faisceau de particules bien focalisé et de faible émittance, ce qui est important pour de nombreuses applications, telles que la physique des particules, la recherche en physique nucléaire, la médecine et l'industrie.</a:t>
            </a:r>
          </a:p>
          <a:p>
            <a:pPr algn="l">
              <a:buFont typeface="+mj-lt"/>
              <a:buAutoNum type="arabicPeriod"/>
            </a:pPr>
            <a:r>
              <a:rPr lang="fr-FR" b="1" dirty="0">
                <a:solidFill>
                  <a:schemeClr val="tx1"/>
                </a:solidFill>
                <a:latin typeface="Söhne"/>
              </a:rPr>
              <a:t>Coût </a:t>
            </a:r>
            <a:r>
              <a:rPr lang="fr-FR" b="0" i="0" dirty="0">
                <a:solidFill>
                  <a:srgbClr val="D1D5DB"/>
                </a:solidFill>
                <a:effectLst/>
                <a:latin typeface="Söhne"/>
              </a:rPr>
              <a:t>: Dans certains cas, les RFQ peuvent être moins coûteux à construire et à entretenir que les </a:t>
            </a:r>
            <a:r>
              <a:rPr lang="fr-FR" b="0" i="0" dirty="0" err="1">
                <a:solidFill>
                  <a:srgbClr val="D1D5DB"/>
                </a:solidFill>
                <a:effectLst/>
                <a:latin typeface="Söhne"/>
              </a:rPr>
              <a:t>regroupeurs</a:t>
            </a:r>
            <a:r>
              <a:rPr lang="fr-FR" b="0" i="0" dirty="0">
                <a:solidFill>
                  <a:srgbClr val="D1D5DB"/>
                </a:solidFill>
                <a:effectLst/>
                <a:latin typeface="Söhne"/>
              </a:rPr>
              <a:t>. Cela peut rendre les RFQ plus attrayants du point de vue économique, en particulier pour les applications qui ne nécessitent pas des énergies d'accélération extrêmement élevées.</a:t>
            </a:r>
          </a:p>
          <a:p>
            <a:endParaRPr lang="en-US" dirty="0"/>
          </a:p>
        </p:txBody>
      </p:sp>
      <p:sp>
        <p:nvSpPr>
          <p:cNvPr id="4" name="Espace réservé du numéro de diapositive 3">
            <a:extLst>
              <a:ext uri="{FF2B5EF4-FFF2-40B4-BE49-F238E27FC236}">
                <a16:creationId xmlns:a16="http://schemas.microsoft.com/office/drawing/2014/main" id="{D4893AFA-FB91-492D-F24B-AC37AAC032B7}"/>
              </a:ext>
            </a:extLst>
          </p:cNvPr>
          <p:cNvSpPr>
            <a:spLocks noGrp="1"/>
          </p:cNvSpPr>
          <p:nvPr>
            <p:ph type="sldNum" sz="quarter" idx="4"/>
          </p:nvPr>
        </p:nvSpPr>
        <p:spPr/>
        <p:txBody>
          <a:bodyPr/>
          <a:lstStyle/>
          <a:p>
            <a:fld id="{F1620CC9-C982-429E-97C9-9F71A6603CFC}" type="slidenum">
              <a:rPr lang="fr-FR" smtClean="0"/>
              <a:pPr/>
              <a:t>18</a:t>
            </a:fld>
            <a:endParaRPr lang="fr-FR" dirty="0"/>
          </a:p>
        </p:txBody>
      </p:sp>
    </p:spTree>
    <p:extLst>
      <p:ext uri="{BB962C8B-B14F-4D97-AF65-F5344CB8AC3E}">
        <p14:creationId xmlns:p14="http://schemas.microsoft.com/office/powerpoint/2010/main" val="2279500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5142B5-17C8-4543-98D9-58184008FA19}"/>
              </a:ext>
            </a:extLst>
          </p:cNvPr>
          <p:cNvSpPr>
            <a:spLocks noGrp="1"/>
          </p:cNvSpPr>
          <p:nvPr>
            <p:ph type="title"/>
          </p:nvPr>
        </p:nvSpPr>
        <p:spPr/>
        <p:txBody>
          <a:bodyPr/>
          <a:lstStyle/>
          <a:p>
            <a:endParaRPr lang="en-US"/>
          </a:p>
        </p:txBody>
      </p:sp>
      <p:pic>
        <p:nvPicPr>
          <p:cNvPr id="6" name="Espace réservé du contenu 5">
            <a:extLst>
              <a:ext uri="{FF2B5EF4-FFF2-40B4-BE49-F238E27FC236}">
                <a16:creationId xmlns:a16="http://schemas.microsoft.com/office/drawing/2014/main" id="{BE02D7B0-97E3-8DE8-A5E3-F247F6F011E4}"/>
              </a:ext>
            </a:extLst>
          </p:cNvPr>
          <p:cNvPicPr>
            <a:picLocks noGrp="1" noChangeAspect="1"/>
          </p:cNvPicPr>
          <p:nvPr>
            <p:ph idx="1"/>
          </p:nvPr>
        </p:nvPicPr>
        <p:blipFill>
          <a:blip r:embed="rId2"/>
          <a:stretch>
            <a:fillRect/>
          </a:stretch>
        </p:blipFill>
        <p:spPr>
          <a:xfrm>
            <a:off x="992373" y="1187900"/>
            <a:ext cx="8959961" cy="4750675"/>
          </a:xfrm>
        </p:spPr>
      </p:pic>
      <p:sp>
        <p:nvSpPr>
          <p:cNvPr id="4" name="Espace réservé du numéro de diapositive 3">
            <a:extLst>
              <a:ext uri="{FF2B5EF4-FFF2-40B4-BE49-F238E27FC236}">
                <a16:creationId xmlns:a16="http://schemas.microsoft.com/office/drawing/2014/main" id="{D57E9FD0-DA51-96C2-4DF4-7E6582E66B84}"/>
              </a:ext>
            </a:extLst>
          </p:cNvPr>
          <p:cNvSpPr>
            <a:spLocks noGrp="1"/>
          </p:cNvSpPr>
          <p:nvPr>
            <p:ph type="sldNum" sz="quarter" idx="4"/>
          </p:nvPr>
        </p:nvSpPr>
        <p:spPr/>
        <p:txBody>
          <a:bodyPr/>
          <a:lstStyle/>
          <a:p>
            <a:fld id="{F1620CC9-C982-429E-97C9-9F71A6603CFC}" type="slidenum">
              <a:rPr lang="fr-FR" smtClean="0"/>
              <a:pPr/>
              <a:t>19</a:t>
            </a:fld>
            <a:endParaRPr lang="fr-FR" dirty="0"/>
          </a:p>
        </p:txBody>
      </p:sp>
    </p:spTree>
    <p:extLst>
      <p:ext uri="{BB962C8B-B14F-4D97-AF65-F5344CB8AC3E}">
        <p14:creationId xmlns:p14="http://schemas.microsoft.com/office/powerpoint/2010/main" val="941303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A49149-F0AC-9460-100E-09553FA4F12D}"/>
              </a:ext>
            </a:extLst>
          </p:cNvPr>
          <p:cNvSpPr>
            <a:spLocks noGrp="1"/>
          </p:cNvSpPr>
          <p:nvPr>
            <p:ph type="title"/>
          </p:nvPr>
        </p:nvSpPr>
        <p:spPr/>
        <p:txBody>
          <a:bodyPr>
            <a:normAutofit fontScale="90000"/>
          </a:bodyPr>
          <a:lstStyle/>
          <a:p>
            <a:r>
              <a:rPr lang="en-US" dirty="0">
                <a:latin typeface="Algerian" panose="04020705040A02060702" pitchFamily="82" charset="0"/>
              </a:rPr>
              <a:t>How to accelerate a charged particle? </a:t>
            </a:r>
          </a:p>
        </p:txBody>
      </p:sp>
      <p:sp>
        <p:nvSpPr>
          <p:cNvPr id="3" name="Espace réservé du contenu 2">
            <a:extLst>
              <a:ext uri="{FF2B5EF4-FFF2-40B4-BE49-F238E27FC236}">
                <a16:creationId xmlns:a16="http://schemas.microsoft.com/office/drawing/2014/main" id="{61ABC46F-4DA8-08AC-BC50-ED784ED2E65A}"/>
              </a:ext>
            </a:extLst>
          </p:cNvPr>
          <p:cNvSpPr>
            <a:spLocks noGrp="1"/>
          </p:cNvSpPr>
          <p:nvPr>
            <p:ph idx="1"/>
          </p:nvPr>
        </p:nvSpPr>
        <p:spPr>
          <a:xfrm>
            <a:off x="381249" y="1971629"/>
            <a:ext cx="6492822" cy="759502"/>
          </a:xfrm>
        </p:spPr>
        <p:txBody>
          <a:bodyPr>
            <a:normAutofit/>
          </a:bodyPr>
          <a:lstStyle/>
          <a:p>
            <a:r>
              <a:rPr lang="en-US" dirty="0"/>
              <a:t>How to accelerate a charge particle ? </a:t>
            </a:r>
          </a:p>
          <a:p>
            <a:endParaRPr lang="en-US" dirty="0"/>
          </a:p>
        </p:txBody>
      </p:sp>
      <p:sp>
        <p:nvSpPr>
          <p:cNvPr id="9" name="Espace réservé du numéro de diapositive 8">
            <a:extLst>
              <a:ext uri="{FF2B5EF4-FFF2-40B4-BE49-F238E27FC236}">
                <a16:creationId xmlns:a16="http://schemas.microsoft.com/office/drawing/2014/main" id="{40049DF9-F062-3A4B-3458-FF70A43C6717}"/>
              </a:ext>
            </a:extLst>
          </p:cNvPr>
          <p:cNvSpPr>
            <a:spLocks noGrp="1"/>
          </p:cNvSpPr>
          <p:nvPr>
            <p:ph type="sldNum" sz="quarter" idx="4"/>
          </p:nvPr>
        </p:nvSpPr>
        <p:spPr/>
        <p:txBody>
          <a:bodyPr/>
          <a:lstStyle/>
          <a:p>
            <a:fld id="{F1620CC9-C982-429E-97C9-9F71A6603CFC}" type="slidenum">
              <a:rPr lang="fr-FR" smtClean="0"/>
              <a:pPr/>
              <a:t>2</a:t>
            </a:fld>
            <a:endParaRPr lang="fr-FR" dirty="0"/>
          </a:p>
        </p:txBody>
      </p:sp>
      <p:sp>
        <p:nvSpPr>
          <p:cNvPr id="4" name="Rectangle 3">
            <a:extLst>
              <a:ext uri="{FF2B5EF4-FFF2-40B4-BE49-F238E27FC236}">
                <a16:creationId xmlns:a16="http://schemas.microsoft.com/office/drawing/2014/main" id="{567B0DE1-95CB-D0F4-7F23-F4EDAA96742E}"/>
              </a:ext>
            </a:extLst>
          </p:cNvPr>
          <p:cNvSpPr/>
          <p:nvPr/>
        </p:nvSpPr>
        <p:spPr>
          <a:xfrm>
            <a:off x="1649110" y="2902320"/>
            <a:ext cx="3304032" cy="256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5" name="Rectangle 4">
            <a:extLst>
              <a:ext uri="{FF2B5EF4-FFF2-40B4-BE49-F238E27FC236}">
                <a16:creationId xmlns:a16="http://schemas.microsoft.com/office/drawing/2014/main" id="{2FF6430B-590E-5A60-8CB9-84A358981082}"/>
              </a:ext>
            </a:extLst>
          </p:cNvPr>
          <p:cNvSpPr/>
          <p:nvPr/>
        </p:nvSpPr>
        <p:spPr>
          <a:xfrm>
            <a:off x="1649110" y="4859136"/>
            <a:ext cx="3304032" cy="25603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 name="Ellipse 5">
            <a:extLst>
              <a:ext uri="{FF2B5EF4-FFF2-40B4-BE49-F238E27FC236}">
                <a16:creationId xmlns:a16="http://schemas.microsoft.com/office/drawing/2014/main" id="{0490A06C-01BB-7B77-499E-3C1D5D7DE554}"/>
              </a:ext>
            </a:extLst>
          </p:cNvPr>
          <p:cNvSpPr/>
          <p:nvPr/>
        </p:nvSpPr>
        <p:spPr>
          <a:xfrm>
            <a:off x="3185302" y="4522115"/>
            <a:ext cx="231648" cy="256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cxnSp>
        <p:nvCxnSpPr>
          <p:cNvPr id="8" name="Connecteur droit avec flèche 7">
            <a:extLst>
              <a:ext uri="{FF2B5EF4-FFF2-40B4-BE49-F238E27FC236}">
                <a16:creationId xmlns:a16="http://schemas.microsoft.com/office/drawing/2014/main" id="{ABD924D7-23D9-F621-DB80-1F84A419A3D7}"/>
              </a:ext>
            </a:extLst>
          </p:cNvPr>
          <p:cNvCxnSpPr/>
          <p:nvPr/>
        </p:nvCxnSpPr>
        <p:spPr>
          <a:xfrm flipV="1">
            <a:off x="3301126" y="3255888"/>
            <a:ext cx="0" cy="1158240"/>
          </a:xfrm>
          <a:prstGeom prst="straightConnector1">
            <a:avLst/>
          </a:prstGeom>
          <a:ln w="381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7D7C626F-4073-76FC-E618-8DC4AAED2687}"/>
              </a:ext>
            </a:extLst>
          </p:cNvPr>
          <p:cNvCxnSpPr/>
          <p:nvPr/>
        </p:nvCxnSpPr>
        <p:spPr>
          <a:xfrm>
            <a:off x="1892950" y="3255888"/>
            <a:ext cx="0" cy="15222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48E7C7E0-DE54-8F3E-51DE-4F49031F565C}"/>
              </a:ext>
            </a:extLst>
          </p:cNvPr>
          <p:cNvCxnSpPr/>
          <p:nvPr/>
        </p:nvCxnSpPr>
        <p:spPr>
          <a:xfrm>
            <a:off x="4727590" y="3243696"/>
            <a:ext cx="0" cy="15222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5736943-0084-CAF8-446B-68229759DF6D}"/>
              </a:ext>
            </a:extLst>
          </p:cNvPr>
          <p:cNvSpPr txBox="1"/>
          <p:nvPr/>
        </p:nvSpPr>
        <p:spPr>
          <a:xfrm>
            <a:off x="1649110" y="3900158"/>
            <a:ext cx="300082" cy="369332"/>
          </a:xfrm>
          <a:prstGeom prst="rect">
            <a:avLst/>
          </a:prstGeom>
          <a:noFill/>
        </p:spPr>
        <p:txBody>
          <a:bodyPr wrap="none" rtlCol="0">
            <a:spAutoFit/>
          </a:bodyPr>
          <a:lstStyle/>
          <a:p>
            <a:r>
              <a:rPr lang="en-US" dirty="0"/>
              <a:t>E</a:t>
            </a:r>
          </a:p>
        </p:txBody>
      </p:sp>
      <p:sp>
        <p:nvSpPr>
          <p:cNvPr id="13" name="ZoneTexte 12">
            <a:extLst>
              <a:ext uri="{FF2B5EF4-FFF2-40B4-BE49-F238E27FC236}">
                <a16:creationId xmlns:a16="http://schemas.microsoft.com/office/drawing/2014/main" id="{24125759-6924-3218-F764-F3CC40AB93D0}"/>
              </a:ext>
            </a:extLst>
          </p:cNvPr>
          <p:cNvSpPr txBox="1"/>
          <p:nvPr/>
        </p:nvSpPr>
        <p:spPr>
          <a:xfrm>
            <a:off x="4721819" y="3805406"/>
            <a:ext cx="300082" cy="369332"/>
          </a:xfrm>
          <a:prstGeom prst="rect">
            <a:avLst/>
          </a:prstGeom>
          <a:noFill/>
        </p:spPr>
        <p:txBody>
          <a:bodyPr wrap="none" rtlCol="0">
            <a:spAutoFit/>
          </a:bodyPr>
          <a:lstStyle/>
          <a:p>
            <a:r>
              <a:rPr lang="en-US" dirty="0"/>
              <a:t>E</a:t>
            </a:r>
          </a:p>
        </p:txBody>
      </p:sp>
      <p:sp>
        <p:nvSpPr>
          <p:cNvPr id="14" name="ZoneTexte 13">
            <a:extLst>
              <a:ext uri="{FF2B5EF4-FFF2-40B4-BE49-F238E27FC236}">
                <a16:creationId xmlns:a16="http://schemas.microsoft.com/office/drawing/2014/main" id="{D598BA48-B0BD-6DD9-47F2-144336AAA225}"/>
              </a:ext>
            </a:extLst>
          </p:cNvPr>
          <p:cNvSpPr txBox="1"/>
          <p:nvPr/>
        </p:nvSpPr>
        <p:spPr>
          <a:xfrm>
            <a:off x="3319414" y="3887154"/>
            <a:ext cx="285656" cy="369332"/>
          </a:xfrm>
          <a:prstGeom prst="rect">
            <a:avLst/>
          </a:prstGeom>
          <a:noFill/>
        </p:spPr>
        <p:txBody>
          <a:bodyPr wrap="none" rtlCol="0">
            <a:spAutoFit/>
          </a:bodyPr>
          <a:lstStyle/>
          <a:p>
            <a:r>
              <a:rPr lang="en-US" dirty="0"/>
              <a:t>v</a:t>
            </a:r>
          </a:p>
        </p:txBody>
      </p:sp>
      <p:pic>
        <p:nvPicPr>
          <p:cNvPr id="1026" name="Picture 2" descr="Electric Discharge and Grounding - Electricity">
            <a:extLst>
              <a:ext uri="{FF2B5EF4-FFF2-40B4-BE49-F238E27FC236}">
                <a16:creationId xmlns:a16="http://schemas.microsoft.com/office/drawing/2014/main" id="{42971F33-742F-AFCB-416C-5F9FD7F2D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677" y="3158353"/>
            <a:ext cx="1395245" cy="1713126"/>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742DEEB2-D9C5-745E-315F-55542680C6CB}"/>
              </a:ext>
            </a:extLst>
          </p:cNvPr>
          <p:cNvSpPr txBox="1"/>
          <p:nvPr/>
        </p:nvSpPr>
        <p:spPr>
          <a:xfrm>
            <a:off x="4082886" y="3848868"/>
            <a:ext cx="1269986" cy="369332"/>
          </a:xfrm>
          <a:prstGeom prst="rect">
            <a:avLst/>
          </a:prstGeom>
          <a:solidFill>
            <a:srgbClr val="FFFF00"/>
          </a:solidFill>
          <a:ln>
            <a:solidFill>
              <a:srgbClr val="FFFF00"/>
            </a:solidFill>
          </a:ln>
        </p:spPr>
        <p:txBody>
          <a:bodyPr wrap="square" rtlCol="0">
            <a:spAutoFit/>
          </a:bodyPr>
          <a:lstStyle/>
          <a:p>
            <a:r>
              <a:rPr lang="en-US" dirty="0">
                <a:solidFill>
                  <a:srgbClr val="FF0000"/>
                </a:solidFill>
              </a:rPr>
              <a:t>Discharge</a:t>
            </a:r>
          </a:p>
        </p:txBody>
      </p:sp>
      <p:sp>
        <p:nvSpPr>
          <p:cNvPr id="19" name="ZoneTexte 18">
            <a:extLst>
              <a:ext uri="{FF2B5EF4-FFF2-40B4-BE49-F238E27FC236}">
                <a16:creationId xmlns:a16="http://schemas.microsoft.com/office/drawing/2014/main" id="{F7F5FDED-EE53-4199-CCD5-9841B2754C43}"/>
              </a:ext>
            </a:extLst>
          </p:cNvPr>
          <p:cNvSpPr txBox="1"/>
          <p:nvPr/>
        </p:nvSpPr>
        <p:spPr>
          <a:xfrm>
            <a:off x="0" y="6595255"/>
            <a:ext cx="3627660" cy="276999"/>
          </a:xfrm>
          <a:prstGeom prst="rect">
            <a:avLst/>
          </a:prstGeom>
          <a:noFill/>
        </p:spPr>
        <p:txBody>
          <a:bodyPr wrap="none" rtlCol="0">
            <a:spAutoFit/>
          </a:bodyPr>
          <a:lstStyle/>
          <a:p>
            <a:r>
              <a:rPr lang="en-US" sz="1200" dirty="0"/>
              <a:t>CAS CERN Accelerator School : RF for accelerators 2010</a:t>
            </a:r>
          </a:p>
        </p:txBody>
      </p:sp>
      <p:pic>
        <p:nvPicPr>
          <p:cNvPr id="18" name="Image 17">
            <a:extLst>
              <a:ext uri="{FF2B5EF4-FFF2-40B4-BE49-F238E27FC236}">
                <a16:creationId xmlns:a16="http://schemas.microsoft.com/office/drawing/2014/main" id="{748B3A7A-7208-7B7B-5857-8D2F77873CAC}"/>
              </a:ext>
            </a:extLst>
          </p:cNvPr>
          <p:cNvPicPr>
            <a:picLocks noChangeAspect="1"/>
          </p:cNvPicPr>
          <p:nvPr/>
        </p:nvPicPr>
        <p:blipFill>
          <a:blip r:embed="rId4"/>
          <a:stretch>
            <a:fillRect/>
          </a:stretch>
        </p:blipFill>
        <p:spPr>
          <a:xfrm>
            <a:off x="7004887" y="1027906"/>
            <a:ext cx="3709809" cy="5140893"/>
          </a:xfrm>
          <a:prstGeom prst="rect">
            <a:avLst/>
          </a:prstGeom>
        </p:spPr>
      </p:pic>
      <p:sp>
        <p:nvSpPr>
          <p:cNvPr id="7" name="ZoneTexte 6">
            <a:extLst>
              <a:ext uri="{FF2B5EF4-FFF2-40B4-BE49-F238E27FC236}">
                <a16:creationId xmlns:a16="http://schemas.microsoft.com/office/drawing/2014/main" id="{0FFE138F-114C-FF7D-4766-7912968EE025}"/>
              </a:ext>
            </a:extLst>
          </p:cNvPr>
          <p:cNvSpPr txBox="1"/>
          <p:nvPr/>
        </p:nvSpPr>
        <p:spPr>
          <a:xfrm>
            <a:off x="1981021" y="5435582"/>
            <a:ext cx="2640210" cy="369332"/>
          </a:xfrm>
          <a:prstGeom prst="rect">
            <a:avLst/>
          </a:prstGeom>
          <a:noFill/>
        </p:spPr>
        <p:txBody>
          <a:bodyPr wrap="none" rtlCol="0">
            <a:spAutoFit/>
          </a:bodyPr>
          <a:lstStyle/>
          <a:p>
            <a:r>
              <a:rPr lang="fr-FR" dirty="0"/>
              <a:t>‘</a:t>
            </a:r>
            <a:r>
              <a:rPr lang="fr-FR" dirty="0" err="1"/>
              <a:t>Electrostatic</a:t>
            </a:r>
            <a:r>
              <a:rPr lang="fr-FR" dirty="0"/>
              <a:t>’ accelerators</a:t>
            </a:r>
            <a:endParaRPr lang="en-US" dirty="0"/>
          </a:p>
        </p:txBody>
      </p:sp>
      <p:sp>
        <p:nvSpPr>
          <p:cNvPr id="15" name="ZoneTexte 14">
            <a:extLst>
              <a:ext uri="{FF2B5EF4-FFF2-40B4-BE49-F238E27FC236}">
                <a16:creationId xmlns:a16="http://schemas.microsoft.com/office/drawing/2014/main" id="{57613F04-77FE-DC1C-D9F1-1399D999AC53}"/>
              </a:ext>
            </a:extLst>
          </p:cNvPr>
          <p:cNvSpPr txBox="1"/>
          <p:nvPr/>
        </p:nvSpPr>
        <p:spPr>
          <a:xfrm>
            <a:off x="6096000" y="6165398"/>
            <a:ext cx="5630115" cy="646331"/>
          </a:xfrm>
          <a:prstGeom prst="rect">
            <a:avLst/>
          </a:prstGeom>
          <a:noFill/>
        </p:spPr>
        <p:txBody>
          <a:bodyPr wrap="square">
            <a:spAutoFit/>
          </a:bodyPr>
          <a:lstStyle/>
          <a:p>
            <a:r>
              <a:rPr lang="en-US" dirty="0"/>
              <a:t>1932, the first Cockcroft–Walton electrostatic generator (with E. Walton inside the detector), 400kV </a:t>
            </a:r>
          </a:p>
        </p:txBody>
      </p:sp>
    </p:spTree>
    <p:extLst>
      <p:ext uri="{BB962C8B-B14F-4D97-AF65-F5344CB8AC3E}">
        <p14:creationId xmlns:p14="http://schemas.microsoft.com/office/powerpoint/2010/main" val="407487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0" presetClass="exit" presetSubtype="0" fill="hold" grpId="0" nodeType="with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4">
            <a:extLst>
              <a:ext uri="{FF2B5EF4-FFF2-40B4-BE49-F238E27FC236}">
                <a16:creationId xmlns:a16="http://schemas.microsoft.com/office/drawing/2014/main" id="{300EE877-0C89-E2E1-DB91-AD5694B348DE}"/>
              </a:ext>
            </a:extLst>
          </p:cNvPr>
          <p:cNvPicPr>
            <a:picLocks noGrp="1" noChangeAspect="1"/>
          </p:cNvPicPr>
          <p:nvPr/>
        </p:nvPicPr>
        <p:blipFill>
          <a:blip r:embed="rId3"/>
          <a:stretch>
            <a:fillRect/>
          </a:stretch>
        </p:blipFill>
        <p:spPr>
          <a:xfrm>
            <a:off x="5881586" y="2122336"/>
            <a:ext cx="5689245" cy="2604032"/>
          </a:xfrm>
          <a:prstGeom prst="rect">
            <a:avLst/>
          </a:prstGeom>
        </p:spPr>
      </p:pic>
      <p:sp>
        <p:nvSpPr>
          <p:cNvPr id="2" name="Titre 1">
            <a:extLst>
              <a:ext uri="{FF2B5EF4-FFF2-40B4-BE49-F238E27FC236}">
                <a16:creationId xmlns:a16="http://schemas.microsoft.com/office/drawing/2014/main" id="{A571556F-7936-93A9-505D-01F9AB18F68D}"/>
              </a:ext>
            </a:extLst>
          </p:cNvPr>
          <p:cNvSpPr>
            <a:spLocks noGrp="1"/>
          </p:cNvSpPr>
          <p:nvPr>
            <p:ph type="title"/>
          </p:nvPr>
        </p:nvSpPr>
        <p:spPr/>
        <p:txBody>
          <a:bodyPr>
            <a:normAutofit fontScale="90000"/>
          </a:bodyPr>
          <a:lstStyle/>
          <a:p>
            <a:r>
              <a:rPr lang="en-US" dirty="0">
                <a:latin typeface="Algerian" panose="04020705040A02060702" pitchFamily="82" charset="0"/>
              </a:rPr>
              <a:t>The precursor of RF linear accelerator</a:t>
            </a:r>
          </a:p>
        </p:txBody>
      </p:sp>
      <p:sp>
        <p:nvSpPr>
          <p:cNvPr id="5" name="Espace réservé du numéro de diapositive 4">
            <a:extLst>
              <a:ext uri="{FF2B5EF4-FFF2-40B4-BE49-F238E27FC236}">
                <a16:creationId xmlns:a16="http://schemas.microsoft.com/office/drawing/2014/main" id="{1675E6E1-98AA-2F00-1B68-7FCC523AD80E}"/>
              </a:ext>
            </a:extLst>
          </p:cNvPr>
          <p:cNvSpPr>
            <a:spLocks noGrp="1"/>
          </p:cNvSpPr>
          <p:nvPr>
            <p:ph type="sldNum" sz="quarter" idx="4"/>
          </p:nvPr>
        </p:nvSpPr>
        <p:spPr/>
        <p:txBody>
          <a:bodyPr/>
          <a:lstStyle/>
          <a:p>
            <a:fld id="{F1620CC9-C982-429E-97C9-9F71A6603CFC}" type="slidenum">
              <a:rPr lang="fr-FR" smtClean="0"/>
              <a:pPr/>
              <a:t>3</a:t>
            </a:fld>
            <a:endParaRPr lang="fr-FR" dirty="0"/>
          </a:p>
        </p:txBody>
      </p:sp>
      <p:pic>
        <p:nvPicPr>
          <p:cNvPr id="7" name="Image 6">
            <a:extLst>
              <a:ext uri="{FF2B5EF4-FFF2-40B4-BE49-F238E27FC236}">
                <a16:creationId xmlns:a16="http://schemas.microsoft.com/office/drawing/2014/main" id="{D20D7883-7418-323D-31DC-915277A6FEE1}"/>
              </a:ext>
            </a:extLst>
          </p:cNvPr>
          <p:cNvPicPr>
            <a:picLocks noChangeAspect="1"/>
          </p:cNvPicPr>
          <p:nvPr/>
        </p:nvPicPr>
        <p:blipFill>
          <a:blip r:embed="rId4"/>
          <a:stretch>
            <a:fillRect/>
          </a:stretch>
        </p:blipFill>
        <p:spPr>
          <a:xfrm>
            <a:off x="444256" y="2030223"/>
            <a:ext cx="5199596" cy="2925210"/>
          </a:xfrm>
          <a:prstGeom prst="rect">
            <a:avLst/>
          </a:prstGeom>
        </p:spPr>
      </p:pic>
      <p:sp>
        <p:nvSpPr>
          <p:cNvPr id="9" name="ZoneTexte 8">
            <a:extLst>
              <a:ext uri="{FF2B5EF4-FFF2-40B4-BE49-F238E27FC236}">
                <a16:creationId xmlns:a16="http://schemas.microsoft.com/office/drawing/2014/main" id="{F6BCB2B6-3056-3ECE-3713-DD9D4B54A8CA}"/>
              </a:ext>
            </a:extLst>
          </p:cNvPr>
          <p:cNvSpPr txBox="1"/>
          <p:nvPr/>
        </p:nvSpPr>
        <p:spPr>
          <a:xfrm>
            <a:off x="822508" y="1884652"/>
            <a:ext cx="6096000" cy="369332"/>
          </a:xfrm>
          <a:prstGeom prst="rect">
            <a:avLst/>
          </a:prstGeom>
          <a:noFill/>
        </p:spPr>
        <p:txBody>
          <a:bodyPr wrap="square">
            <a:spAutoFit/>
          </a:bodyPr>
          <a:lstStyle/>
          <a:p>
            <a:r>
              <a:rPr lang="en-US" dirty="0"/>
              <a:t>Principle of </a:t>
            </a:r>
            <a:r>
              <a:rPr lang="en-US" dirty="0" err="1"/>
              <a:t>Wideröe’s</a:t>
            </a:r>
            <a:r>
              <a:rPr lang="en-US" dirty="0"/>
              <a:t> RF linear accelerator</a:t>
            </a:r>
          </a:p>
        </p:txBody>
      </p:sp>
      <p:sp>
        <p:nvSpPr>
          <p:cNvPr id="11" name="ZoneTexte 10">
            <a:extLst>
              <a:ext uri="{FF2B5EF4-FFF2-40B4-BE49-F238E27FC236}">
                <a16:creationId xmlns:a16="http://schemas.microsoft.com/office/drawing/2014/main" id="{80DAA307-6220-6F4A-ACAC-10736A97B19E}"/>
              </a:ext>
            </a:extLst>
          </p:cNvPr>
          <p:cNvSpPr txBox="1"/>
          <p:nvPr/>
        </p:nvSpPr>
        <p:spPr>
          <a:xfrm>
            <a:off x="7180838" y="5031354"/>
            <a:ext cx="5217989" cy="369332"/>
          </a:xfrm>
          <a:prstGeom prst="rect">
            <a:avLst/>
          </a:prstGeom>
          <a:noFill/>
        </p:spPr>
        <p:txBody>
          <a:bodyPr wrap="square">
            <a:spAutoFit/>
          </a:bodyPr>
          <a:lstStyle/>
          <a:p>
            <a:r>
              <a:rPr lang="en-US" dirty="0"/>
              <a:t> Principle and field profile of an Alvarez </a:t>
            </a:r>
            <a:r>
              <a:rPr lang="en-US" dirty="0" err="1"/>
              <a:t>linac</a:t>
            </a:r>
            <a:endParaRPr lang="en-US" dirty="0"/>
          </a:p>
        </p:txBody>
      </p:sp>
      <p:sp>
        <p:nvSpPr>
          <p:cNvPr id="8" name="ZoneTexte 7">
            <a:extLst>
              <a:ext uri="{FF2B5EF4-FFF2-40B4-BE49-F238E27FC236}">
                <a16:creationId xmlns:a16="http://schemas.microsoft.com/office/drawing/2014/main" id="{87C41DA5-6869-5453-3012-021992B33666}"/>
              </a:ext>
            </a:extLst>
          </p:cNvPr>
          <p:cNvSpPr txBox="1"/>
          <p:nvPr/>
        </p:nvSpPr>
        <p:spPr>
          <a:xfrm>
            <a:off x="4302057" y="6444337"/>
            <a:ext cx="3159058" cy="369332"/>
          </a:xfrm>
          <a:prstGeom prst="rect">
            <a:avLst/>
          </a:prstGeom>
          <a:noFill/>
        </p:spPr>
        <p:txBody>
          <a:bodyPr wrap="square">
            <a:spAutoFit/>
          </a:bodyPr>
          <a:lstStyle/>
          <a:p>
            <a:r>
              <a:rPr lang="fr-FR" dirty="0"/>
              <a:t>CERN Linac-4 DTL prototype</a:t>
            </a:r>
            <a:endParaRPr lang="en-US" dirty="0"/>
          </a:p>
        </p:txBody>
      </p:sp>
      <p:sp>
        <p:nvSpPr>
          <p:cNvPr id="12" name="ZoneTexte 11">
            <a:extLst>
              <a:ext uri="{FF2B5EF4-FFF2-40B4-BE49-F238E27FC236}">
                <a16:creationId xmlns:a16="http://schemas.microsoft.com/office/drawing/2014/main" id="{487BAC50-805A-2092-7C5A-5912307238EF}"/>
              </a:ext>
            </a:extLst>
          </p:cNvPr>
          <p:cNvSpPr txBox="1"/>
          <p:nvPr/>
        </p:nvSpPr>
        <p:spPr>
          <a:xfrm>
            <a:off x="-32713" y="5008451"/>
            <a:ext cx="6228183" cy="369332"/>
          </a:xfrm>
          <a:prstGeom prst="rect">
            <a:avLst/>
          </a:prstGeom>
          <a:noFill/>
        </p:spPr>
        <p:txBody>
          <a:bodyPr wrap="square">
            <a:spAutoFit/>
          </a:bodyPr>
          <a:lstStyle/>
          <a:p>
            <a:r>
              <a:rPr lang="en-US" dirty="0"/>
              <a:t>RF electric fields between drift tubes accelerate the particle</a:t>
            </a:r>
          </a:p>
        </p:txBody>
      </p:sp>
      <p:sp>
        <p:nvSpPr>
          <p:cNvPr id="6" name="ZoneTexte 5">
            <a:extLst>
              <a:ext uri="{FF2B5EF4-FFF2-40B4-BE49-F238E27FC236}">
                <a16:creationId xmlns:a16="http://schemas.microsoft.com/office/drawing/2014/main" id="{7626D05D-6324-963B-7844-7D933A414500}"/>
              </a:ext>
            </a:extLst>
          </p:cNvPr>
          <p:cNvSpPr txBox="1"/>
          <p:nvPr/>
        </p:nvSpPr>
        <p:spPr>
          <a:xfrm>
            <a:off x="-32714" y="6571414"/>
            <a:ext cx="6228184" cy="276999"/>
          </a:xfrm>
          <a:prstGeom prst="rect">
            <a:avLst/>
          </a:prstGeom>
          <a:noFill/>
        </p:spPr>
        <p:txBody>
          <a:bodyPr wrap="square">
            <a:spAutoFit/>
          </a:bodyPr>
          <a:lstStyle/>
          <a:p>
            <a:r>
              <a:rPr lang="fr-FR" sz="1200" dirty="0"/>
              <a:t>F. </a:t>
            </a:r>
            <a:r>
              <a:rPr lang="fr-FR" sz="1200" dirty="0" err="1"/>
              <a:t>Gerigk</a:t>
            </a:r>
            <a:r>
              <a:rPr lang="fr-FR" sz="1200" dirty="0"/>
              <a:t>, Cavity </a:t>
            </a:r>
            <a:r>
              <a:rPr lang="fr-FR" sz="1200" dirty="0" err="1"/>
              <a:t>types,CERN</a:t>
            </a:r>
            <a:endParaRPr lang="en-US" sz="1200" dirty="0"/>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C75CC357-B0E6-0322-97D7-551E5245E748}"/>
                  </a:ext>
                </a:extLst>
              </p:cNvPr>
              <p:cNvSpPr txBox="1"/>
              <p:nvPr/>
            </p:nvSpPr>
            <p:spPr>
              <a:xfrm>
                <a:off x="568960" y="5430801"/>
                <a:ext cx="2757900" cy="892745"/>
              </a:xfrm>
              <a:prstGeom prst="rect">
                <a:avLst/>
              </a:prstGeom>
              <a:noFill/>
              <a:ln w="19050">
                <a:solidFill>
                  <a:srgbClr val="00B050"/>
                </a:solidFill>
                <a:prstDash val="dash"/>
              </a:ln>
            </p:spPr>
            <p:txBody>
              <a:bodyPr wrap="square">
                <a:spAutoFit/>
              </a:bodyPr>
              <a:lstStyle/>
              <a:p>
                <a:r>
                  <a:rPr lang="en-US" b="0" dirty="0"/>
                  <a:t>Synchronism condition </a:t>
                </a:r>
                <a:r>
                  <a:rPr lang="fr-FR" b="0" dirty="0"/>
                  <a:t>: </a:t>
                </a:r>
              </a:p>
              <a:p>
                <a:pPr/>
                <a14:m>
                  <m:oMathPara xmlns:m="http://schemas.openxmlformats.org/officeDocument/2006/math">
                    <m:oMathParaPr>
                      <m:jc m:val="center"/>
                    </m:oMathParaPr>
                    <m:oMath xmlns:m="http://schemas.openxmlformats.org/officeDocument/2006/math">
                      <m:sSub>
                        <m:sSubPr>
                          <m:ctrlPr>
                            <a:rPr lang="fr-FR" b="0" i="1" dirty="0" smtClean="0">
                              <a:latin typeface="Cambria Math" panose="02040503050406030204" pitchFamily="18" charset="0"/>
                            </a:rPr>
                          </m:ctrlPr>
                        </m:sSubPr>
                        <m:e>
                          <m:r>
                            <a:rPr lang="fr-FR" b="0" i="1" dirty="0" smtClean="0">
                              <a:latin typeface="Cambria Math" panose="02040503050406030204" pitchFamily="18" charset="0"/>
                            </a:rPr>
                            <m:t>𝑙</m:t>
                          </m:r>
                        </m:e>
                        <m:sub>
                          <m:r>
                            <a:rPr lang="fr-FR" b="0" i="1" dirty="0" smtClean="0">
                              <a:latin typeface="Cambria Math" panose="02040503050406030204" pitchFamily="18" charset="0"/>
                            </a:rPr>
                            <m:t>𝑛</m:t>
                          </m:r>
                        </m:sub>
                      </m:sSub>
                      <m:r>
                        <a:rPr lang="fr-FR" i="1" dirty="0" smtClean="0">
                          <a:latin typeface="Cambria Math" panose="02040503050406030204" pitchFamily="18" charset="0"/>
                        </a:rPr>
                        <m:t>= </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𝑣</m:t>
                          </m:r>
                        </m:num>
                        <m:den>
                          <m:r>
                            <a:rPr lang="fr-FR" b="0" i="1" dirty="0" smtClean="0">
                              <a:latin typeface="Cambria Math" panose="02040503050406030204" pitchFamily="18" charset="0"/>
                            </a:rPr>
                            <m:t>2</m:t>
                          </m:r>
                          <m:r>
                            <a:rPr lang="fr-FR" b="0" i="1" dirty="0" smtClean="0">
                              <a:latin typeface="Cambria Math" panose="02040503050406030204" pitchFamily="18" charset="0"/>
                            </a:rPr>
                            <m:t>𝑓</m:t>
                          </m:r>
                        </m:den>
                      </m:f>
                      <m:r>
                        <a:rPr lang="fr-FR" i="1" dirty="0" smtClean="0">
                          <a:latin typeface="Cambria Math" panose="02040503050406030204" pitchFamily="18" charset="0"/>
                        </a:rPr>
                        <m:t> </m:t>
                      </m:r>
                    </m:oMath>
                  </m:oMathPara>
                </a14:m>
                <a:endParaRPr lang="en-US" sz="1200" dirty="0"/>
              </a:p>
            </p:txBody>
          </p:sp>
        </mc:Choice>
        <mc:Fallback xmlns="">
          <p:sp>
            <p:nvSpPr>
              <p:cNvPr id="13" name="ZoneTexte 12">
                <a:extLst>
                  <a:ext uri="{FF2B5EF4-FFF2-40B4-BE49-F238E27FC236}">
                    <a16:creationId xmlns:a16="http://schemas.microsoft.com/office/drawing/2014/main" id="{C75CC357-B0E6-0322-97D7-551E5245E748}"/>
                  </a:ext>
                </a:extLst>
              </p:cNvPr>
              <p:cNvSpPr txBox="1">
                <a:spLocks noRot="1" noChangeAspect="1" noMove="1" noResize="1" noEditPoints="1" noAdjustHandles="1" noChangeArrowheads="1" noChangeShapeType="1" noTextEdit="1"/>
              </p:cNvSpPr>
              <p:nvPr/>
            </p:nvSpPr>
            <p:spPr>
              <a:xfrm>
                <a:off x="568960" y="5430801"/>
                <a:ext cx="2757900" cy="892745"/>
              </a:xfrm>
              <a:prstGeom prst="rect">
                <a:avLst/>
              </a:prstGeom>
              <a:blipFill>
                <a:blip r:embed="rId6"/>
                <a:stretch>
                  <a:fillRect l="-1535" t="-3356"/>
                </a:stretch>
              </a:blipFill>
              <a:ln w="19050">
                <a:solidFill>
                  <a:srgbClr val="00B050"/>
                </a:solidFill>
                <a:prstDash val="dash"/>
              </a:ln>
            </p:spPr>
            <p:txBody>
              <a:bodyPr/>
              <a:lstStyle/>
              <a:p>
                <a:r>
                  <a:rPr lang="en-US">
                    <a:noFill/>
                  </a:rPr>
                  <a:t> </a:t>
                </a:r>
              </a:p>
            </p:txBody>
          </p:sp>
        </mc:Fallback>
      </mc:AlternateContent>
      <p:pic>
        <p:nvPicPr>
          <p:cNvPr id="4" name="Image 3">
            <a:extLst>
              <a:ext uri="{FF2B5EF4-FFF2-40B4-BE49-F238E27FC236}">
                <a16:creationId xmlns:a16="http://schemas.microsoft.com/office/drawing/2014/main" id="{7561D603-72AC-5253-9C8A-53D960FC4F82}"/>
              </a:ext>
            </a:extLst>
          </p:cNvPr>
          <p:cNvPicPr>
            <a:picLocks noChangeAspect="1"/>
          </p:cNvPicPr>
          <p:nvPr/>
        </p:nvPicPr>
        <p:blipFill>
          <a:blip r:embed="rId7"/>
          <a:stretch>
            <a:fillRect/>
          </a:stretch>
        </p:blipFill>
        <p:spPr>
          <a:xfrm>
            <a:off x="4184780" y="2636538"/>
            <a:ext cx="2918144" cy="3856337"/>
          </a:xfrm>
          <a:prstGeom prst="rect">
            <a:avLst/>
          </a:prstGeom>
        </p:spPr>
      </p:pic>
    </p:spTree>
    <p:extLst>
      <p:ext uri="{BB962C8B-B14F-4D97-AF65-F5344CB8AC3E}">
        <p14:creationId xmlns:p14="http://schemas.microsoft.com/office/powerpoint/2010/main" val="425896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6E2964-9FC8-BB53-9874-0CD9FCE7DD83}"/>
              </a:ext>
            </a:extLst>
          </p:cNvPr>
          <p:cNvSpPr>
            <a:spLocks noGrp="1"/>
          </p:cNvSpPr>
          <p:nvPr>
            <p:ph type="title"/>
          </p:nvPr>
        </p:nvSpPr>
        <p:spPr>
          <a:xfrm>
            <a:off x="2255573" y="0"/>
            <a:ext cx="9936427" cy="759600"/>
          </a:xfrm>
        </p:spPr>
        <p:txBody>
          <a:bodyPr>
            <a:normAutofit/>
          </a:bodyPr>
          <a:lstStyle/>
          <a:p>
            <a:r>
              <a:rPr lang="en-US" dirty="0">
                <a:latin typeface="Algerian" panose="04020705040A02060702" pitchFamily="82" charset="0"/>
              </a:rPr>
              <a:t>Cavity types</a:t>
            </a:r>
          </a:p>
        </p:txBody>
      </p:sp>
      <p:sp>
        <p:nvSpPr>
          <p:cNvPr id="3" name="Espace réservé du contenu 2">
            <a:extLst>
              <a:ext uri="{FF2B5EF4-FFF2-40B4-BE49-F238E27FC236}">
                <a16:creationId xmlns:a16="http://schemas.microsoft.com/office/drawing/2014/main" id="{1900F49E-AA16-C999-9D22-931E054E9D62}"/>
              </a:ext>
            </a:extLst>
          </p:cNvPr>
          <p:cNvSpPr>
            <a:spLocks noGrp="1"/>
          </p:cNvSpPr>
          <p:nvPr>
            <p:ph idx="1"/>
          </p:nvPr>
        </p:nvSpPr>
        <p:spPr/>
        <p:txBody>
          <a:bodyPr>
            <a:normAutofit/>
          </a:bodyPr>
          <a:lstStyle/>
          <a:p>
            <a:r>
              <a:rPr lang="en-US" dirty="0"/>
              <a:t>Accelerating cavity</a:t>
            </a:r>
          </a:p>
          <a:p>
            <a:pPr marL="914400" lvl="1" indent="-457200">
              <a:buFont typeface="+mj-lt"/>
              <a:buAutoNum type="arabicPeriod"/>
            </a:pPr>
            <a:r>
              <a:rPr lang="en-US" dirty="0"/>
              <a:t>Superconducting cavities (cryomodule)</a:t>
            </a:r>
          </a:p>
          <a:p>
            <a:pPr marL="1314450" lvl="2" indent="-457200">
              <a:buFont typeface="+mj-lt"/>
              <a:buAutoNum type="alphaUcPeriod"/>
            </a:pPr>
            <a:r>
              <a:rPr lang="en-US" dirty="0"/>
              <a:t>Niobium Bulk </a:t>
            </a:r>
          </a:p>
          <a:p>
            <a:pPr marL="1314450" lvl="2" indent="-457200">
              <a:buFont typeface="+mj-lt"/>
              <a:buAutoNum type="alphaUcPeriod"/>
            </a:pPr>
            <a:r>
              <a:rPr lang="en-US" dirty="0"/>
              <a:t>Niobium thin film </a:t>
            </a:r>
          </a:p>
          <a:p>
            <a:pPr marL="914400" lvl="1" indent="-457200">
              <a:buFont typeface="+mj-lt"/>
              <a:buAutoNum type="arabicPeriod"/>
            </a:pPr>
            <a:r>
              <a:rPr lang="en-US" dirty="0"/>
              <a:t>Normal-conducting cavities</a:t>
            </a:r>
          </a:p>
          <a:p>
            <a:pPr marL="1257300" lvl="2" indent="-342900">
              <a:buFont typeface="+mj-lt"/>
              <a:buAutoNum type="alphaUcPeriod"/>
            </a:pPr>
            <a:r>
              <a:rPr lang="en-US" dirty="0"/>
              <a:t>Copper Bulk</a:t>
            </a:r>
          </a:p>
          <a:p>
            <a:pPr marL="1257300" lvl="2" indent="-342900">
              <a:buFont typeface="+mj-lt"/>
              <a:buAutoNum type="alphaUcPeriod"/>
            </a:pPr>
            <a:r>
              <a:rPr lang="en-US" dirty="0"/>
              <a:t>Copper thin film</a:t>
            </a:r>
          </a:p>
          <a:p>
            <a:r>
              <a:rPr lang="en-US" dirty="0"/>
              <a:t>Non-accelerating cavity </a:t>
            </a:r>
          </a:p>
          <a:p>
            <a:pPr lvl="1"/>
            <a:r>
              <a:rPr lang="en-US"/>
              <a:t>RF bunching </a:t>
            </a:r>
          </a:p>
          <a:p>
            <a:pPr lvl="1"/>
            <a:r>
              <a:rPr lang="en-US" dirty="0"/>
              <a:t>RF Deflection </a:t>
            </a:r>
          </a:p>
          <a:p>
            <a:pPr lvl="1"/>
            <a:r>
              <a:rPr lang="en-US" dirty="0"/>
              <a:t>Lengthening/shorting (harmonic)</a:t>
            </a:r>
          </a:p>
        </p:txBody>
      </p:sp>
      <p:sp>
        <p:nvSpPr>
          <p:cNvPr id="4" name="Espace réservé du numéro de diapositive 3">
            <a:extLst>
              <a:ext uri="{FF2B5EF4-FFF2-40B4-BE49-F238E27FC236}">
                <a16:creationId xmlns:a16="http://schemas.microsoft.com/office/drawing/2014/main" id="{E0DE4B29-7472-BA5C-E760-24C456072BBC}"/>
              </a:ext>
            </a:extLst>
          </p:cNvPr>
          <p:cNvSpPr>
            <a:spLocks noGrp="1"/>
          </p:cNvSpPr>
          <p:nvPr>
            <p:ph type="sldNum" sz="quarter" idx="4"/>
          </p:nvPr>
        </p:nvSpPr>
        <p:spPr/>
        <p:txBody>
          <a:bodyPr/>
          <a:lstStyle/>
          <a:p>
            <a:fld id="{F1620CC9-C982-429E-97C9-9F71A6603CFC}" type="slidenum">
              <a:rPr lang="fr-FR" smtClean="0"/>
              <a:pPr/>
              <a:t>4</a:t>
            </a:fld>
            <a:endParaRPr lang="fr-FR" dirty="0"/>
          </a:p>
        </p:txBody>
      </p:sp>
      <p:grpSp>
        <p:nvGrpSpPr>
          <p:cNvPr id="13" name="Groupe 12">
            <a:extLst>
              <a:ext uri="{FF2B5EF4-FFF2-40B4-BE49-F238E27FC236}">
                <a16:creationId xmlns:a16="http://schemas.microsoft.com/office/drawing/2014/main" id="{7E6EF3C3-266F-8A6C-8ABB-18314C294E62}"/>
              </a:ext>
            </a:extLst>
          </p:cNvPr>
          <p:cNvGrpSpPr/>
          <p:nvPr/>
        </p:nvGrpSpPr>
        <p:grpSpPr>
          <a:xfrm>
            <a:off x="8359282" y="3144159"/>
            <a:ext cx="3632959" cy="2464500"/>
            <a:chOff x="7518602" y="-9250"/>
            <a:chExt cx="3186420" cy="2289006"/>
          </a:xfrm>
        </p:grpSpPr>
        <p:pic>
          <p:nvPicPr>
            <p:cNvPr id="1026" name="Picture 2">
              <a:extLst>
                <a:ext uri="{FF2B5EF4-FFF2-40B4-BE49-F238E27FC236}">
                  <a16:creationId xmlns:a16="http://schemas.microsoft.com/office/drawing/2014/main" id="{9C1CA5DD-2337-1559-26FC-723D84CEF0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92" t="20000" r="16667"/>
            <a:stretch/>
          </p:blipFill>
          <p:spPr bwMode="auto">
            <a:xfrm>
              <a:off x="8091927" y="-9250"/>
              <a:ext cx="2267884" cy="218621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962AE761-26E8-9B13-2EF6-BD8E84A53555}"/>
                </a:ext>
              </a:extLst>
            </p:cNvPr>
            <p:cNvSpPr txBox="1"/>
            <p:nvPr/>
          </p:nvSpPr>
          <p:spPr>
            <a:xfrm>
              <a:off x="7518602" y="1936724"/>
              <a:ext cx="3186420" cy="343032"/>
            </a:xfrm>
            <a:prstGeom prst="rect">
              <a:avLst/>
            </a:prstGeom>
            <a:solidFill>
              <a:srgbClr val="92D050"/>
            </a:solidFill>
          </p:spPr>
          <p:txBody>
            <a:bodyPr wrap="square">
              <a:spAutoFit/>
            </a:bodyPr>
            <a:lstStyle/>
            <a:p>
              <a:r>
                <a:rPr lang="en-US" b="1" i="0" dirty="0">
                  <a:solidFill>
                    <a:srgbClr val="000000"/>
                  </a:solidFill>
                  <a:effectLst/>
                  <a:latin typeface="PT Sans" panose="020B0604020202020204" pitchFamily="34" charset="0"/>
                </a:rPr>
                <a:t>LEP Radio Frequency Copper Cavity</a:t>
              </a:r>
              <a:endParaRPr lang="en-US" dirty="0"/>
            </a:p>
          </p:txBody>
        </p:sp>
      </p:grpSp>
      <p:grpSp>
        <p:nvGrpSpPr>
          <p:cNvPr id="14" name="Groupe 13">
            <a:extLst>
              <a:ext uri="{FF2B5EF4-FFF2-40B4-BE49-F238E27FC236}">
                <a16:creationId xmlns:a16="http://schemas.microsoft.com/office/drawing/2014/main" id="{D50BCCAC-D069-6F5F-5CF4-06ED1E84E826}"/>
              </a:ext>
            </a:extLst>
          </p:cNvPr>
          <p:cNvGrpSpPr/>
          <p:nvPr/>
        </p:nvGrpSpPr>
        <p:grpSpPr>
          <a:xfrm>
            <a:off x="6602048" y="932354"/>
            <a:ext cx="4379162" cy="1793261"/>
            <a:chOff x="7965238" y="2408321"/>
            <a:chExt cx="4379162" cy="1793261"/>
          </a:xfrm>
        </p:grpSpPr>
        <p:pic>
          <p:nvPicPr>
            <p:cNvPr id="6" name="Picture 4" descr="Development of superconducting accelerating structures">
              <a:extLst>
                <a:ext uri="{FF2B5EF4-FFF2-40B4-BE49-F238E27FC236}">
                  <a16:creationId xmlns:a16="http://schemas.microsoft.com/office/drawing/2014/main" id="{E8F9339A-B856-82DF-BAAB-52F6EF2A0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060" y="2408321"/>
              <a:ext cx="2765511" cy="1793261"/>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773BDE18-26A2-3802-C8D9-75453D61BBE4}"/>
                </a:ext>
              </a:extLst>
            </p:cNvPr>
            <p:cNvSpPr txBox="1"/>
            <p:nvPr/>
          </p:nvSpPr>
          <p:spPr>
            <a:xfrm>
              <a:off x="7965238" y="3811354"/>
              <a:ext cx="4379162" cy="369332"/>
            </a:xfrm>
            <a:prstGeom prst="rect">
              <a:avLst/>
            </a:prstGeom>
            <a:solidFill>
              <a:srgbClr val="92D050"/>
            </a:solidFill>
          </p:spPr>
          <p:txBody>
            <a:bodyPr wrap="square">
              <a:spAutoFit/>
            </a:bodyPr>
            <a:lstStyle/>
            <a:p>
              <a:r>
                <a:rPr lang="fr-FR" b="1" dirty="0">
                  <a:solidFill>
                    <a:srgbClr val="000000"/>
                  </a:solidFill>
                  <a:latin typeface="PT Sans" panose="020B0604020202020204" pitchFamily="34" charset="0"/>
                </a:rPr>
                <a:t>700-MHz superconducting </a:t>
              </a:r>
              <a:r>
                <a:rPr lang="fr-FR" b="1" dirty="0" err="1">
                  <a:solidFill>
                    <a:srgbClr val="000000"/>
                  </a:solidFill>
                  <a:latin typeface="PT Sans" panose="020B0604020202020204" pitchFamily="34" charset="0"/>
                </a:rPr>
                <a:t>elliptical</a:t>
              </a:r>
              <a:r>
                <a:rPr lang="fr-FR" b="1" dirty="0">
                  <a:solidFill>
                    <a:srgbClr val="000000"/>
                  </a:solidFill>
                  <a:latin typeface="PT Sans" panose="020B0604020202020204" pitchFamily="34" charset="0"/>
                </a:rPr>
                <a:t> cavity</a:t>
              </a:r>
              <a:endParaRPr lang="en-US" b="1" dirty="0">
                <a:solidFill>
                  <a:srgbClr val="000000"/>
                </a:solidFill>
                <a:latin typeface="PT Sans" panose="020B0604020202020204" pitchFamily="34" charset="0"/>
              </a:endParaRPr>
            </a:p>
          </p:txBody>
        </p:sp>
      </p:grpSp>
      <p:grpSp>
        <p:nvGrpSpPr>
          <p:cNvPr id="21" name="Groupe 20">
            <a:extLst>
              <a:ext uri="{FF2B5EF4-FFF2-40B4-BE49-F238E27FC236}">
                <a16:creationId xmlns:a16="http://schemas.microsoft.com/office/drawing/2014/main" id="{0F99C356-18F5-22A2-9915-9C332CACCE88}"/>
              </a:ext>
            </a:extLst>
          </p:cNvPr>
          <p:cNvGrpSpPr/>
          <p:nvPr/>
        </p:nvGrpSpPr>
        <p:grpSpPr>
          <a:xfrm>
            <a:off x="5669576" y="3429000"/>
            <a:ext cx="2745339" cy="2848497"/>
            <a:chOff x="6585722" y="4556868"/>
            <a:chExt cx="2265040" cy="2230885"/>
          </a:xfrm>
        </p:grpSpPr>
        <p:pic>
          <p:nvPicPr>
            <p:cNvPr id="19" name="Image 18">
              <a:extLst>
                <a:ext uri="{FF2B5EF4-FFF2-40B4-BE49-F238E27FC236}">
                  <a16:creationId xmlns:a16="http://schemas.microsoft.com/office/drawing/2014/main" id="{8B5ED2BD-202C-DAD6-5455-0689A1232F85}"/>
                </a:ext>
              </a:extLst>
            </p:cNvPr>
            <p:cNvPicPr>
              <a:picLocks noChangeAspect="1"/>
            </p:cNvPicPr>
            <p:nvPr/>
          </p:nvPicPr>
          <p:blipFill>
            <a:blip r:embed="rId4"/>
            <a:stretch>
              <a:fillRect/>
            </a:stretch>
          </p:blipFill>
          <p:spPr>
            <a:xfrm>
              <a:off x="6728907" y="4556868"/>
              <a:ext cx="2121855" cy="2140759"/>
            </a:xfrm>
            <a:prstGeom prst="rect">
              <a:avLst/>
            </a:prstGeom>
          </p:spPr>
        </p:pic>
        <p:sp>
          <p:nvSpPr>
            <p:cNvPr id="20" name="ZoneTexte 19">
              <a:extLst>
                <a:ext uri="{FF2B5EF4-FFF2-40B4-BE49-F238E27FC236}">
                  <a16:creationId xmlns:a16="http://schemas.microsoft.com/office/drawing/2014/main" id="{935E8F7D-9B05-E5B0-83CE-26690A8BFBF2}"/>
                </a:ext>
              </a:extLst>
            </p:cNvPr>
            <p:cNvSpPr txBox="1"/>
            <p:nvPr/>
          </p:nvSpPr>
          <p:spPr>
            <a:xfrm>
              <a:off x="6585722" y="6498500"/>
              <a:ext cx="2265040" cy="289253"/>
            </a:xfrm>
            <a:prstGeom prst="rect">
              <a:avLst/>
            </a:prstGeom>
            <a:solidFill>
              <a:srgbClr val="92D050"/>
            </a:solidFill>
          </p:spPr>
          <p:txBody>
            <a:bodyPr wrap="square">
              <a:spAutoFit/>
            </a:bodyPr>
            <a:lstStyle/>
            <a:p>
              <a:r>
                <a:rPr lang="fr-FR" b="1" dirty="0">
                  <a:solidFill>
                    <a:srgbClr val="000000"/>
                  </a:solidFill>
                  <a:latin typeface="PT Sans" panose="020B0604020202020204" pitchFamily="34" charset="0"/>
                </a:rPr>
                <a:t>SARAF 2 </a:t>
              </a:r>
              <a:r>
                <a:rPr lang="fr-FR" b="1" dirty="0" err="1">
                  <a:solidFill>
                    <a:srgbClr val="000000"/>
                  </a:solidFill>
                  <a:latin typeface="PT Sans" panose="020B0604020202020204" pitchFamily="34" charset="0"/>
                </a:rPr>
                <a:t>buncher</a:t>
              </a:r>
              <a:r>
                <a:rPr lang="fr-FR" b="1" dirty="0">
                  <a:solidFill>
                    <a:srgbClr val="000000"/>
                  </a:solidFill>
                  <a:latin typeface="PT Sans" panose="020B0604020202020204" pitchFamily="34" charset="0"/>
                </a:rPr>
                <a:t> cavity</a:t>
              </a:r>
              <a:endParaRPr lang="en-US" b="1" dirty="0">
                <a:solidFill>
                  <a:srgbClr val="000000"/>
                </a:solidFill>
                <a:latin typeface="PT Sans" panose="020B0604020202020204" pitchFamily="34" charset="0"/>
              </a:endParaRPr>
            </a:p>
          </p:txBody>
        </p:sp>
      </p:grpSp>
      <p:sp>
        <p:nvSpPr>
          <p:cNvPr id="8" name="ZoneTexte 7">
            <a:extLst>
              <a:ext uri="{FF2B5EF4-FFF2-40B4-BE49-F238E27FC236}">
                <a16:creationId xmlns:a16="http://schemas.microsoft.com/office/drawing/2014/main" id="{910DAE6C-88DE-1A67-685A-2ABA584E15A2}"/>
              </a:ext>
            </a:extLst>
          </p:cNvPr>
          <p:cNvSpPr txBox="1"/>
          <p:nvPr/>
        </p:nvSpPr>
        <p:spPr>
          <a:xfrm>
            <a:off x="-65514" y="6208147"/>
            <a:ext cx="12323028" cy="707886"/>
          </a:xfrm>
          <a:prstGeom prst="rect">
            <a:avLst/>
          </a:prstGeom>
          <a:noFill/>
        </p:spPr>
        <p:txBody>
          <a:bodyPr wrap="square">
            <a:spAutoFit/>
          </a:bodyPr>
          <a:lstStyle/>
          <a:p>
            <a:r>
              <a:rPr lang="en-US" sz="1000" b="0" i="0" dirty="0" err="1">
                <a:solidFill>
                  <a:srgbClr val="222222"/>
                </a:solidFill>
                <a:effectLst/>
                <a:latin typeface="Arial" panose="020B0604020202020204" pitchFamily="34" charset="0"/>
              </a:rPr>
              <a:t>Nassiri</a:t>
            </a:r>
            <a:r>
              <a:rPr lang="en-US" sz="1000" b="0" i="0" dirty="0">
                <a:solidFill>
                  <a:srgbClr val="222222"/>
                </a:solidFill>
                <a:effectLst/>
                <a:latin typeface="Arial" panose="020B0604020202020204" pitchFamily="34" charset="0"/>
              </a:rPr>
              <a:t>, A., et al. "History and technology developments of radio frequency (RF) systems for particle accelerators." </a:t>
            </a:r>
            <a:r>
              <a:rPr lang="en-US" sz="1000" b="0" i="1" dirty="0">
                <a:solidFill>
                  <a:srgbClr val="222222"/>
                </a:solidFill>
                <a:effectLst/>
                <a:latin typeface="Arial" panose="020B0604020202020204" pitchFamily="34" charset="0"/>
              </a:rPr>
              <a:t>IEEE Transactions on Nuclear Science</a:t>
            </a:r>
            <a:r>
              <a:rPr lang="en-US" sz="1000" b="0" i="0" dirty="0">
                <a:solidFill>
                  <a:srgbClr val="222222"/>
                </a:solidFill>
                <a:effectLst/>
                <a:latin typeface="Arial" panose="020B0604020202020204" pitchFamily="34" charset="0"/>
              </a:rPr>
              <a:t> 63.2 (2015): 707-750.</a:t>
            </a:r>
          </a:p>
          <a:p>
            <a:r>
              <a:rPr lang="en-US" sz="1000" b="0" i="0" dirty="0">
                <a:solidFill>
                  <a:srgbClr val="222222"/>
                </a:solidFill>
                <a:effectLst/>
                <a:latin typeface="Arial" panose="020B0604020202020204" pitchFamily="34" charset="0"/>
              </a:rPr>
              <a:t>Zhao, Lu, et al. "Study and test of the </a:t>
            </a:r>
            <a:r>
              <a:rPr lang="en-US" sz="1000" b="0" i="0" dirty="0" err="1">
                <a:solidFill>
                  <a:srgbClr val="222222"/>
                </a:solidFill>
                <a:effectLst/>
                <a:latin typeface="Arial" panose="020B0604020202020204" pitchFamily="34" charset="0"/>
              </a:rPr>
              <a:t>rebuncher</a:t>
            </a:r>
            <a:r>
              <a:rPr lang="en-US" sz="1000" b="0" i="0" dirty="0">
                <a:solidFill>
                  <a:srgbClr val="222222"/>
                </a:solidFill>
                <a:effectLst/>
                <a:latin typeface="Arial" panose="020B0604020202020204" pitchFamily="34" charset="0"/>
              </a:rPr>
              <a:t> for SARAF-LINAC phase II." </a:t>
            </a:r>
            <a:r>
              <a:rPr lang="en-US" sz="1000" b="0" i="1" dirty="0">
                <a:solidFill>
                  <a:srgbClr val="222222"/>
                </a:solidFill>
                <a:effectLst/>
                <a:latin typeface="Arial" panose="020B0604020202020204" pitchFamily="34" charset="0"/>
              </a:rPr>
              <a:t>Nuclear Instruments and Methods in Physics Research Section A: Accelerators, Spectrometers, Detectors and Associated Equipment</a:t>
            </a:r>
            <a:r>
              <a:rPr lang="en-US" sz="1000" b="0" i="0" dirty="0">
                <a:solidFill>
                  <a:srgbClr val="222222"/>
                </a:solidFill>
                <a:effectLst/>
                <a:latin typeface="Arial" panose="020B0604020202020204" pitchFamily="34" charset="0"/>
              </a:rPr>
              <a:t> 986 (2021): 164716.</a:t>
            </a:r>
          </a:p>
          <a:p>
            <a:r>
              <a:rPr lang="fr-FR" sz="1000" b="0" i="0" dirty="0">
                <a:solidFill>
                  <a:srgbClr val="222222"/>
                </a:solidFill>
                <a:effectLst/>
                <a:latin typeface="Arial" panose="020B0604020202020204" pitchFamily="34" charset="0"/>
              </a:rPr>
              <a:t>Ferdinand, Robin, et al. "Spiral2 RFQ design." </a:t>
            </a:r>
            <a:r>
              <a:rPr lang="fr-FR" sz="1000" b="0" i="1" dirty="0">
                <a:solidFill>
                  <a:srgbClr val="222222"/>
                </a:solidFill>
                <a:effectLst/>
                <a:latin typeface="Arial" panose="020B0604020202020204" pitchFamily="34" charset="0"/>
              </a:rPr>
              <a:t>9th </a:t>
            </a:r>
            <a:r>
              <a:rPr lang="fr-FR" sz="1000" b="0" i="1" dirty="0" err="1">
                <a:solidFill>
                  <a:srgbClr val="222222"/>
                </a:solidFill>
                <a:effectLst/>
                <a:latin typeface="Arial" panose="020B0604020202020204" pitchFamily="34" charset="0"/>
              </a:rPr>
              <a:t>European</a:t>
            </a:r>
            <a:r>
              <a:rPr lang="fr-FR" sz="1000" b="0" i="1" dirty="0">
                <a:solidFill>
                  <a:srgbClr val="222222"/>
                </a:solidFill>
                <a:effectLst/>
                <a:latin typeface="Arial" panose="020B0604020202020204" pitchFamily="34" charset="0"/>
              </a:rPr>
              <a:t> Particle Accelerator </a:t>
            </a:r>
            <a:r>
              <a:rPr lang="fr-FR" sz="1000" b="0" i="1" dirty="0" err="1">
                <a:solidFill>
                  <a:srgbClr val="222222"/>
                </a:solidFill>
                <a:effectLst/>
                <a:latin typeface="Arial" panose="020B0604020202020204" pitchFamily="34" charset="0"/>
              </a:rPr>
              <a:t>Conference</a:t>
            </a:r>
            <a:r>
              <a:rPr lang="fr-FR" sz="1000" b="0" i="1" dirty="0">
                <a:solidFill>
                  <a:srgbClr val="222222"/>
                </a:solidFill>
                <a:effectLst/>
                <a:latin typeface="Arial" panose="020B0604020202020204" pitchFamily="34" charset="0"/>
              </a:rPr>
              <a:t> (EPAC 2004)</a:t>
            </a:r>
            <a:r>
              <a:rPr lang="fr-FR" sz="1000" b="0" i="0" dirty="0">
                <a:solidFill>
                  <a:srgbClr val="222222"/>
                </a:solidFill>
                <a:effectLst/>
                <a:latin typeface="Arial" panose="020B0604020202020204" pitchFamily="34" charset="0"/>
              </a:rPr>
              <a:t>. 2004.</a:t>
            </a:r>
            <a:endParaRPr lang="en-US" sz="1000" dirty="0">
              <a:solidFill>
                <a:srgbClr val="222222"/>
              </a:solidFill>
              <a:latin typeface="Arial" panose="020B0604020202020204" pitchFamily="34" charset="0"/>
            </a:endParaRPr>
          </a:p>
        </p:txBody>
      </p:sp>
    </p:spTree>
    <p:extLst>
      <p:ext uri="{BB962C8B-B14F-4D97-AF65-F5344CB8AC3E}">
        <p14:creationId xmlns:p14="http://schemas.microsoft.com/office/powerpoint/2010/main" val="2195879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EC4E4C-89DD-D203-D8EA-48D5BB6CF241}"/>
              </a:ext>
            </a:extLst>
          </p:cNvPr>
          <p:cNvSpPr>
            <a:spLocks noGrp="1"/>
          </p:cNvSpPr>
          <p:nvPr>
            <p:ph type="title"/>
          </p:nvPr>
        </p:nvSpPr>
        <p:spPr>
          <a:xfrm>
            <a:off x="2255573" y="0"/>
            <a:ext cx="9816822" cy="759600"/>
          </a:xfrm>
        </p:spPr>
        <p:txBody>
          <a:bodyPr>
            <a:normAutofit/>
          </a:bodyPr>
          <a:lstStyle/>
          <a:p>
            <a:r>
              <a:rPr lang="en-US" dirty="0">
                <a:latin typeface="Algerian" panose="04020705040A02060702" pitchFamily="82" charset="0"/>
              </a:rPr>
              <a:t>French particle accelerators</a:t>
            </a:r>
          </a:p>
        </p:txBody>
      </p:sp>
      <p:sp>
        <p:nvSpPr>
          <p:cNvPr id="3" name="Espace réservé du contenu 2">
            <a:extLst>
              <a:ext uri="{FF2B5EF4-FFF2-40B4-BE49-F238E27FC236}">
                <a16:creationId xmlns:a16="http://schemas.microsoft.com/office/drawing/2014/main" id="{B30330F4-F778-FDAD-9F4E-D130FB1FFB5A}"/>
              </a:ext>
            </a:extLst>
          </p:cNvPr>
          <p:cNvSpPr>
            <a:spLocks noGrp="1"/>
          </p:cNvSpPr>
          <p:nvPr>
            <p:ph idx="1"/>
          </p:nvPr>
        </p:nvSpPr>
        <p:spPr>
          <a:xfrm>
            <a:off x="596773" y="964865"/>
            <a:ext cx="7288261" cy="4860000"/>
          </a:xfrm>
        </p:spPr>
        <p:txBody>
          <a:bodyPr/>
          <a:lstStyle/>
          <a:p>
            <a:r>
              <a:rPr lang="en-US" dirty="0"/>
              <a:t>Linear particle accelerator</a:t>
            </a:r>
            <a:endParaRPr lang="en-US" dirty="0">
              <a:highlight>
                <a:srgbClr val="FFFF00"/>
              </a:highlight>
            </a:endParaRPr>
          </a:p>
          <a:p>
            <a:pPr lvl="1"/>
            <a:r>
              <a:rPr lang="en-US" dirty="0"/>
              <a:t>GANIL - </a:t>
            </a:r>
            <a:r>
              <a:rPr lang="fr-FR" dirty="0"/>
              <a:t>SPIRAL2</a:t>
            </a:r>
          </a:p>
          <a:p>
            <a:r>
              <a:rPr lang="en-US" sz="2400" dirty="0"/>
              <a:t>Circular Accelerator</a:t>
            </a:r>
          </a:p>
          <a:p>
            <a:pPr lvl="1"/>
            <a:r>
              <a:rPr lang="en-US" dirty="0"/>
              <a:t>Synchrotron Soleil </a:t>
            </a:r>
          </a:p>
          <a:p>
            <a:pPr lvl="1"/>
            <a:r>
              <a:rPr lang="en-US" dirty="0"/>
              <a:t>European Synchrotron Radiation Facility (ESRF)</a:t>
            </a:r>
          </a:p>
          <a:p>
            <a:pPr lvl="1"/>
            <a:r>
              <a:rPr lang="en-US" dirty="0">
                <a:solidFill>
                  <a:schemeClr val="bg1">
                    <a:lumMod val="65000"/>
                  </a:schemeClr>
                </a:solidFill>
              </a:rPr>
              <a:t>THOMX (</a:t>
            </a:r>
            <a:r>
              <a:rPr lang="fr-FR" dirty="0">
                <a:solidFill>
                  <a:schemeClr val="bg1">
                    <a:lumMod val="65000"/>
                  </a:schemeClr>
                </a:solidFill>
              </a:rPr>
              <a:t>Une source de lumière compacte, X ray)</a:t>
            </a:r>
            <a:endParaRPr lang="en-US" dirty="0">
              <a:solidFill>
                <a:schemeClr val="bg1">
                  <a:lumMod val="65000"/>
                </a:schemeClr>
              </a:solidFill>
            </a:endParaRPr>
          </a:p>
          <a:p>
            <a:r>
              <a:rPr lang="en-US" dirty="0"/>
              <a:t>Accelerator application</a:t>
            </a:r>
          </a:p>
          <a:p>
            <a:pPr lvl="1"/>
            <a:r>
              <a:rPr lang="en-US" dirty="0">
                <a:solidFill>
                  <a:schemeClr val="bg1">
                    <a:lumMod val="65000"/>
                  </a:schemeClr>
                </a:solidFill>
              </a:rPr>
              <a:t>CEMHTI (</a:t>
            </a:r>
            <a:r>
              <a:rPr lang="fr-FR" dirty="0">
                <a:solidFill>
                  <a:schemeClr val="bg1">
                    <a:lumMod val="65000"/>
                  </a:schemeClr>
                </a:solidFill>
              </a:rPr>
              <a:t>Conditions Extrêmes et Matériaux : Haute Température et Irradiation, Orléans, France)</a:t>
            </a:r>
          </a:p>
          <a:p>
            <a:pPr lvl="1"/>
            <a:r>
              <a:rPr lang="en-US" dirty="0">
                <a:solidFill>
                  <a:schemeClr val="bg1">
                    <a:lumMod val="65000"/>
                  </a:schemeClr>
                </a:solidFill>
              </a:rPr>
              <a:t>ARRONAX (Accelerator for Research in Radiochemistry and Oncology in </a:t>
            </a:r>
            <a:r>
              <a:rPr lang="en-US" dirty="0" err="1">
                <a:solidFill>
                  <a:schemeClr val="bg1">
                    <a:lumMod val="65000"/>
                  </a:schemeClr>
                </a:solidFill>
              </a:rPr>
              <a:t>Nantes,France</a:t>
            </a:r>
            <a:r>
              <a:rPr lang="en-US" dirty="0">
                <a:solidFill>
                  <a:schemeClr val="bg1">
                    <a:lumMod val="65000"/>
                  </a:schemeClr>
                </a:solidFill>
              </a:rPr>
              <a:t>)</a:t>
            </a:r>
          </a:p>
          <a:p>
            <a:pPr lvl="1"/>
            <a:endParaRPr lang="fr-FR" dirty="0"/>
          </a:p>
          <a:p>
            <a:pPr lvl="1"/>
            <a:endParaRPr lang="en-US" dirty="0"/>
          </a:p>
        </p:txBody>
      </p:sp>
      <p:sp>
        <p:nvSpPr>
          <p:cNvPr id="5" name="Espace réservé du numéro de diapositive 4">
            <a:extLst>
              <a:ext uri="{FF2B5EF4-FFF2-40B4-BE49-F238E27FC236}">
                <a16:creationId xmlns:a16="http://schemas.microsoft.com/office/drawing/2014/main" id="{C8E25C85-5110-7D95-D751-030CD796A864}"/>
              </a:ext>
            </a:extLst>
          </p:cNvPr>
          <p:cNvSpPr>
            <a:spLocks noGrp="1"/>
          </p:cNvSpPr>
          <p:nvPr>
            <p:ph type="sldNum" sz="quarter" idx="4"/>
          </p:nvPr>
        </p:nvSpPr>
        <p:spPr/>
        <p:txBody>
          <a:bodyPr/>
          <a:lstStyle/>
          <a:p>
            <a:fld id="{F1620CC9-C982-429E-97C9-9F71A6603CFC}" type="slidenum">
              <a:rPr lang="fr-FR" smtClean="0"/>
              <a:pPr/>
              <a:t>5</a:t>
            </a:fld>
            <a:endParaRPr lang="fr-FR" dirty="0"/>
          </a:p>
        </p:txBody>
      </p:sp>
      <p:pic>
        <p:nvPicPr>
          <p:cNvPr id="1028" name="Picture 4" descr="Accueil">
            <a:extLst>
              <a:ext uri="{FF2B5EF4-FFF2-40B4-BE49-F238E27FC236}">
                <a16:creationId xmlns:a16="http://schemas.microsoft.com/office/drawing/2014/main" id="{311592D2-E363-6547-15D9-6B5D098EC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149" y="5702530"/>
            <a:ext cx="2475624" cy="1140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NIL">
            <a:extLst>
              <a:ext uri="{FF2B5EF4-FFF2-40B4-BE49-F238E27FC236}">
                <a16:creationId xmlns:a16="http://schemas.microsoft.com/office/drawing/2014/main" id="{093546D7-0DA1-28B7-7529-E7EC5C429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000" y="5975708"/>
            <a:ext cx="3646484" cy="7743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uropean Synchrotron Radiation Facility (ESRF)">
            <a:extLst>
              <a:ext uri="{FF2B5EF4-FFF2-40B4-BE49-F238E27FC236}">
                <a16:creationId xmlns:a16="http://schemas.microsoft.com/office/drawing/2014/main" id="{F9DF671C-C5C2-C811-351F-04FD96938C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8219" y="4953194"/>
            <a:ext cx="1568567" cy="19048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ance">
            <a:extLst>
              <a:ext uri="{FF2B5EF4-FFF2-40B4-BE49-F238E27FC236}">
                <a16:creationId xmlns:a16="http://schemas.microsoft.com/office/drawing/2014/main" id="{7F6E988F-6E8F-00FC-986C-CFCE1DBDC7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6256" y="797869"/>
            <a:ext cx="4065744" cy="40829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Étoile : 4 branches 3">
            <a:extLst>
              <a:ext uri="{FF2B5EF4-FFF2-40B4-BE49-F238E27FC236}">
                <a16:creationId xmlns:a16="http://schemas.microsoft.com/office/drawing/2014/main" id="{B5B0C2AA-6568-329F-631A-AA41A5566A78}"/>
              </a:ext>
            </a:extLst>
          </p:cNvPr>
          <p:cNvSpPr/>
          <p:nvPr/>
        </p:nvSpPr>
        <p:spPr>
          <a:xfrm>
            <a:off x="9462802" y="2029143"/>
            <a:ext cx="65020" cy="88800"/>
          </a:xfrm>
          <a:prstGeom prst="star4">
            <a:avLst/>
          </a:prstGeom>
          <a:solidFill>
            <a:srgbClr val="FF0000"/>
          </a:solidFill>
          <a:ln>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Étoile : 4 branches 5">
            <a:extLst>
              <a:ext uri="{FF2B5EF4-FFF2-40B4-BE49-F238E27FC236}">
                <a16:creationId xmlns:a16="http://schemas.microsoft.com/office/drawing/2014/main" id="{437B94A5-AC6A-8341-5A71-001F93B5155B}"/>
              </a:ext>
            </a:extLst>
          </p:cNvPr>
          <p:cNvSpPr/>
          <p:nvPr/>
        </p:nvSpPr>
        <p:spPr>
          <a:xfrm>
            <a:off x="10033199" y="2190039"/>
            <a:ext cx="65020" cy="88800"/>
          </a:xfrm>
          <a:prstGeom prst="star4">
            <a:avLst/>
          </a:prstGeom>
          <a:solidFill>
            <a:srgbClr val="FF0000"/>
          </a:solidFill>
          <a:ln>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Étoile : 4 branches 6">
            <a:extLst>
              <a:ext uri="{FF2B5EF4-FFF2-40B4-BE49-F238E27FC236}">
                <a16:creationId xmlns:a16="http://schemas.microsoft.com/office/drawing/2014/main" id="{6B9CF0B2-4863-2096-AB01-B98FC3CD43F9}"/>
              </a:ext>
            </a:extLst>
          </p:cNvPr>
          <p:cNvSpPr/>
          <p:nvPr/>
        </p:nvSpPr>
        <p:spPr>
          <a:xfrm>
            <a:off x="10931349" y="3376934"/>
            <a:ext cx="65020" cy="88800"/>
          </a:xfrm>
          <a:prstGeom prst="star4">
            <a:avLst/>
          </a:prstGeom>
          <a:solidFill>
            <a:srgbClr val="FF0000"/>
          </a:solidFill>
          <a:ln>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Connecteur droit avec flèche 8">
            <a:extLst>
              <a:ext uri="{FF2B5EF4-FFF2-40B4-BE49-F238E27FC236}">
                <a16:creationId xmlns:a16="http://schemas.microsoft.com/office/drawing/2014/main" id="{2B1C929F-23CA-7C7B-EAC1-85F719E63A06}"/>
              </a:ext>
            </a:extLst>
          </p:cNvPr>
          <p:cNvCxnSpPr/>
          <p:nvPr/>
        </p:nvCxnSpPr>
        <p:spPr>
          <a:xfrm flipV="1">
            <a:off x="4348542" y="2190039"/>
            <a:ext cx="4973623" cy="351249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0" name="Connecteur droit avec flèche 9">
            <a:extLst>
              <a:ext uri="{FF2B5EF4-FFF2-40B4-BE49-F238E27FC236}">
                <a16:creationId xmlns:a16="http://schemas.microsoft.com/office/drawing/2014/main" id="{A1675907-13DF-5675-5143-7FBFDB173124}"/>
              </a:ext>
            </a:extLst>
          </p:cNvPr>
          <p:cNvCxnSpPr>
            <a:cxnSpLocks/>
          </p:cNvCxnSpPr>
          <p:nvPr/>
        </p:nvCxnSpPr>
        <p:spPr>
          <a:xfrm flipV="1">
            <a:off x="7924239" y="2368394"/>
            <a:ext cx="2096299" cy="34564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Connecteur droit avec flèche 10">
            <a:extLst>
              <a:ext uri="{FF2B5EF4-FFF2-40B4-BE49-F238E27FC236}">
                <a16:creationId xmlns:a16="http://schemas.microsoft.com/office/drawing/2014/main" id="{E48D8699-EA4F-FFA1-DB88-A1A244F681DD}"/>
              </a:ext>
            </a:extLst>
          </p:cNvPr>
          <p:cNvCxnSpPr>
            <a:cxnSpLocks/>
            <a:stCxn id="1032" idx="0"/>
          </p:cNvCxnSpPr>
          <p:nvPr/>
        </p:nvCxnSpPr>
        <p:spPr>
          <a:xfrm flipV="1">
            <a:off x="10882503" y="3560412"/>
            <a:ext cx="48846" cy="13927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110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e 25">
            <a:extLst>
              <a:ext uri="{FF2B5EF4-FFF2-40B4-BE49-F238E27FC236}">
                <a16:creationId xmlns:a16="http://schemas.microsoft.com/office/drawing/2014/main" id="{2D3686C3-6F30-87C3-BD37-FB75A44558A4}"/>
              </a:ext>
            </a:extLst>
          </p:cNvPr>
          <p:cNvGrpSpPr/>
          <p:nvPr/>
        </p:nvGrpSpPr>
        <p:grpSpPr>
          <a:xfrm>
            <a:off x="5573488" y="790224"/>
            <a:ext cx="6583680" cy="6029428"/>
            <a:chOff x="6018365" y="787078"/>
            <a:chExt cx="6173635" cy="5833390"/>
          </a:xfrm>
        </p:grpSpPr>
        <p:grpSp>
          <p:nvGrpSpPr>
            <p:cNvPr id="25" name="Groupe 24">
              <a:extLst>
                <a:ext uri="{FF2B5EF4-FFF2-40B4-BE49-F238E27FC236}">
                  <a16:creationId xmlns:a16="http://schemas.microsoft.com/office/drawing/2014/main" id="{F0535576-58AC-1E4B-F64D-69DEE88DBC86}"/>
                </a:ext>
              </a:extLst>
            </p:cNvPr>
            <p:cNvGrpSpPr/>
            <p:nvPr/>
          </p:nvGrpSpPr>
          <p:grpSpPr>
            <a:xfrm>
              <a:off x="8297181" y="787078"/>
              <a:ext cx="3894819" cy="5833390"/>
              <a:chOff x="8297181" y="787078"/>
              <a:chExt cx="3894819" cy="5833390"/>
            </a:xfrm>
          </p:grpSpPr>
          <p:pic>
            <p:nvPicPr>
              <p:cNvPr id="18" name="Image 17">
                <a:extLst>
                  <a:ext uri="{FF2B5EF4-FFF2-40B4-BE49-F238E27FC236}">
                    <a16:creationId xmlns:a16="http://schemas.microsoft.com/office/drawing/2014/main" id="{8AECF460-DC92-717E-2A6A-A9E1447E46B2}"/>
                  </a:ext>
                </a:extLst>
              </p:cNvPr>
              <p:cNvPicPr>
                <a:picLocks noChangeAspect="1"/>
              </p:cNvPicPr>
              <p:nvPr/>
            </p:nvPicPr>
            <p:blipFill>
              <a:blip r:embed="rId2"/>
              <a:stretch>
                <a:fillRect/>
              </a:stretch>
            </p:blipFill>
            <p:spPr>
              <a:xfrm>
                <a:off x="8297181" y="2799398"/>
                <a:ext cx="3894819" cy="1863221"/>
              </a:xfrm>
              <a:prstGeom prst="rect">
                <a:avLst/>
              </a:prstGeom>
            </p:spPr>
          </p:pic>
          <p:grpSp>
            <p:nvGrpSpPr>
              <p:cNvPr id="23" name="Groupe 22">
                <a:extLst>
                  <a:ext uri="{FF2B5EF4-FFF2-40B4-BE49-F238E27FC236}">
                    <a16:creationId xmlns:a16="http://schemas.microsoft.com/office/drawing/2014/main" id="{3DA1433E-ABEF-1F0E-6A14-3332B2F1CC84}"/>
                  </a:ext>
                </a:extLst>
              </p:cNvPr>
              <p:cNvGrpSpPr/>
              <p:nvPr/>
            </p:nvGrpSpPr>
            <p:grpSpPr>
              <a:xfrm>
                <a:off x="8339590" y="787078"/>
                <a:ext cx="3852410" cy="5833390"/>
                <a:chOff x="8339590" y="787078"/>
                <a:chExt cx="3852410" cy="5833390"/>
              </a:xfrm>
            </p:grpSpPr>
            <p:pic>
              <p:nvPicPr>
                <p:cNvPr id="15" name="Image 14">
                  <a:extLst>
                    <a:ext uri="{FF2B5EF4-FFF2-40B4-BE49-F238E27FC236}">
                      <a16:creationId xmlns:a16="http://schemas.microsoft.com/office/drawing/2014/main" id="{61F1FACB-500F-FEC0-4E7A-0B55F236FC1E}"/>
                    </a:ext>
                  </a:extLst>
                </p:cNvPr>
                <p:cNvPicPr>
                  <a:picLocks noChangeAspect="1"/>
                </p:cNvPicPr>
                <p:nvPr/>
              </p:nvPicPr>
              <p:blipFill>
                <a:blip r:embed="rId3"/>
                <a:stretch>
                  <a:fillRect/>
                </a:stretch>
              </p:blipFill>
              <p:spPr>
                <a:xfrm>
                  <a:off x="8341348" y="787078"/>
                  <a:ext cx="3850652" cy="1983027"/>
                </a:xfrm>
                <a:prstGeom prst="rect">
                  <a:avLst/>
                </a:prstGeom>
              </p:spPr>
            </p:pic>
            <p:pic>
              <p:nvPicPr>
                <p:cNvPr id="1026" name="Picture 2">
                  <a:extLst>
                    <a:ext uri="{FF2B5EF4-FFF2-40B4-BE49-F238E27FC236}">
                      <a16:creationId xmlns:a16="http://schemas.microsoft.com/office/drawing/2014/main" id="{BDA51AA4-CC7D-A217-724C-E0A1AE3DF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9590" y="4694263"/>
                  <a:ext cx="3852410" cy="1926205"/>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F4875194-CD61-8FB6-0540-9B252577F5CA}"/>
                    </a:ext>
                  </a:extLst>
                </p:cNvPr>
                <p:cNvSpPr txBox="1"/>
                <p:nvPr/>
              </p:nvSpPr>
              <p:spPr>
                <a:xfrm>
                  <a:off x="9164418" y="2154109"/>
                  <a:ext cx="2886199" cy="565762"/>
                </a:xfrm>
                <a:prstGeom prst="rect">
                  <a:avLst/>
                </a:prstGeom>
                <a:noFill/>
              </p:spPr>
              <p:txBody>
                <a:bodyPr wrap="square">
                  <a:spAutoFit/>
                </a:bodyPr>
                <a:lstStyle/>
                <a:p>
                  <a:pPr algn="ctr"/>
                  <a:r>
                    <a:rPr lang="en-US" sz="1600" dirty="0">
                      <a:solidFill>
                        <a:srgbClr val="FF0000"/>
                      </a:solidFill>
                      <a:highlight>
                        <a:srgbClr val="FFFF00"/>
                      </a:highlight>
                    </a:rPr>
                    <a:t>Control room of GANIL CYCLOTRONS</a:t>
                  </a:r>
                </a:p>
              </p:txBody>
            </p:sp>
            <p:sp>
              <p:nvSpPr>
                <p:cNvPr id="13" name="ZoneTexte 12">
                  <a:extLst>
                    <a:ext uri="{FF2B5EF4-FFF2-40B4-BE49-F238E27FC236}">
                      <a16:creationId xmlns:a16="http://schemas.microsoft.com/office/drawing/2014/main" id="{94F85EE8-0774-1FEE-DA1E-CC45B682447D}"/>
                    </a:ext>
                  </a:extLst>
                </p:cNvPr>
                <p:cNvSpPr txBox="1"/>
                <p:nvPr/>
              </p:nvSpPr>
              <p:spPr>
                <a:xfrm>
                  <a:off x="9597967" y="6208808"/>
                  <a:ext cx="2019102" cy="369332"/>
                </a:xfrm>
                <a:prstGeom prst="rect">
                  <a:avLst/>
                </a:prstGeom>
                <a:noFill/>
              </p:spPr>
              <p:txBody>
                <a:bodyPr wrap="square">
                  <a:spAutoFit/>
                </a:bodyPr>
                <a:lstStyle/>
                <a:p>
                  <a:pPr lvl="1"/>
                  <a:r>
                    <a:rPr lang="en-US" sz="1800" dirty="0">
                      <a:solidFill>
                        <a:srgbClr val="FF0000"/>
                      </a:solidFill>
                      <a:highlight>
                        <a:srgbClr val="FFFF00"/>
                      </a:highlight>
                    </a:rPr>
                    <a:t>SPIRAL2</a:t>
                  </a:r>
                </a:p>
              </p:txBody>
            </p:sp>
            <p:sp>
              <p:nvSpPr>
                <p:cNvPr id="22" name="ZoneTexte 21">
                  <a:extLst>
                    <a:ext uri="{FF2B5EF4-FFF2-40B4-BE49-F238E27FC236}">
                      <a16:creationId xmlns:a16="http://schemas.microsoft.com/office/drawing/2014/main" id="{803B07F7-B1E1-15F9-6220-D63F1BEDE4F9}"/>
                    </a:ext>
                  </a:extLst>
                </p:cNvPr>
                <p:cNvSpPr txBox="1"/>
                <p:nvPr/>
              </p:nvSpPr>
              <p:spPr>
                <a:xfrm>
                  <a:off x="9375847" y="4057606"/>
                  <a:ext cx="2787130" cy="565762"/>
                </a:xfrm>
                <a:prstGeom prst="rect">
                  <a:avLst/>
                </a:prstGeom>
                <a:noFill/>
              </p:spPr>
              <p:txBody>
                <a:bodyPr wrap="square">
                  <a:spAutoFit/>
                </a:bodyPr>
                <a:lstStyle/>
                <a:p>
                  <a:pPr lvl="1"/>
                  <a:r>
                    <a:rPr lang="en-US" sz="1600" dirty="0">
                      <a:solidFill>
                        <a:srgbClr val="FF0000"/>
                      </a:solidFill>
                      <a:highlight>
                        <a:srgbClr val="FFFF00"/>
                      </a:highlight>
                    </a:rPr>
                    <a:t>IRRSUD: one of experiment room</a:t>
                  </a:r>
                </a:p>
              </p:txBody>
            </p:sp>
          </p:grpSp>
        </p:grpSp>
        <p:sp>
          <p:nvSpPr>
            <p:cNvPr id="24" name="Ellipse 23">
              <a:extLst>
                <a:ext uri="{FF2B5EF4-FFF2-40B4-BE49-F238E27FC236}">
                  <a16:creationId xmlns:a16="http://schemas.microsoft.com/office/drawing/2014/main" id="{6D5FFA79-8F0F-4BB9-1D3C-7656CF2E565F}"/>
                </a:ext>
              </a:extLst>
            </p:cNvPr>
            <p:cNvSpPr/>
            <p:nvPr/>
          </p:nvSpPr>
          <p:spPr>
            <a:xfrm>
              <a:off x="6018365" y="1128377"/>
              <a:ext cx="3289776" cy="5026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re 1">
            <a:extLst>
              <a:ext uri="{FF2B5EF4-FFF2-40B4-BE49-F238E27FC236}">
                <a16:creationId xmlns:a16="http://schemas.microsoft.com/office/drawing/2014/main" id="{CC276A82-0F68-F90E-D059-0272F53FA882}"/>
              </a:ext>
            </a:extLst>
          </p:cNvPr>
          <p:cNvSpPr>
            <a:spLocks noGrp="1"/>
          </p:cNvSpPr>
          <p:nvPr>
            <p:ph type="title"/>
          </p:nvPr>
        </p:nvSpPr>
        <p:spPr>
          <a:xfrm>
            <a:off x="466531" y="3515"/>
            <a:ext cx="6128822" cy="783563"/>
          </a:xfrm>
        </p:spPr>
        <p:txBody>
          <a:bodyPr>
            <a:noAutofit/>
          </a:bodyPr>
          <a:lstStyle/>
          <a:p>
            <a:r>
              <a:rPr lang="en-US" dirty="0">
                <a:latin typeface="Algerian" panose="04020705040A02060702" pitchFamily="82" charset="0"/>
              </a:rPr>
              <a:t>GANIL since 1983</a:t>
            </a:r>
          </a:p>
        </p:txBody>
      </p:sp>
      <p:sp>
        <p:nvSpPr>
          <p:cNvPr id="3" name="Espace réservé du contenu 2">
            <a:extLst>
              <a:ext uri="{FF2B5EF4-FFF2-40B4-BE49-F238E27FC236}">
                <a16:creationId xmlns:a16="http://schemas.microsoft.com/office/drawing/2014/main" id="{1538F18D-EF5B-5DEB-6A53-B3C49469C8A4}"/>
              </a:ext>
            </a:extLst>
          </p:cNvPr>
          <p:cNvSpPr>
            <a:spLocks noGrp="1"/>
          </p:cNvSpPr>
          <p:nvPr>
            <p:ph idx="1"/>
          </p:nvPr>
        </p:nvSpPr>
        <p:spPr>
          <a:xfrm>
            <a:off x="-273604" y="1079947"/>
            <a:ext cx="8701873" cy="5221914"/>
          </a:xfrm>
        </p:spPr>
        <p:txBody>
          <a:bodyPr>
            <a:normAutofit/>
          </a:bodyPr>
          <a:lstStyle/>
          <a:p>
            <a:pPr lvl="1"/>
            <a:r>
              <a:rPr lang="en-US" sz="2000" b="1" dirty="0"/>
              <a:t>Cyclotrons complex </a:t>
            </a:r>
          </a:p>
          <a:p>
            <a:pPr lvl="2"/>
            <a:r>
              <a:rPr lang="en-US" sz="1600" b="0" i="0" dirty="0">
                <a:solidFill>
                  <a:srgbClr val="000000"/>
                </a:solidFill>
                <a:effectLst/>
                <a:latin typeface="Arial" panose="020B0604020202020204" pitchFamily="34" charset="0"/>
              </a:rPr>
              <a:t> Five cyclotrons and hundred meters of beamline</a:t>
            </a:r>
            <a:endParaRPr lang="en-US" sz="1600" dirty="0"/>
          </a:p>
          <a:p>
            <a:pPr lvl="3"/>
            <a:r>
              <a:rPr lang="fr-FR" sz="1600" b="0" i="0" dirty="0">
                <a:solidFill>
                  <a:srgbClr val="000000"/>
                </a:solidFill>
                <a:effectLst/>
                <a:latin typeface="Arial" panose="020B0604020202020204" pitchFamily="34" charset="0"/>
              </a:rPr>
              <a:t>2 compact cyclotrons (C01 and C02): Beam </a:t>
            </a:r>
            <a:r>
              <a:rPr lang="fr-FR" sz="1600" b="0" i="0" dirty="0" err="1">
                <a:solidFill>
                  <a:srgbClr val="000000"/>
                </a:solidFill>
                <a:effectLst/>
                <a:latin typeface="Arial" panose="020B0604020202020204" pitchFamily="34" charset="0"/>
              </a:rPr>
              <a:t>energy</a:t>
            </a:r>
            <a:r>
              <a:rPr lang="fr-FR" sz="1600" b="0" i="0" dirty="0">
                <a:solidFill>
                  <a:srgbClr val="000000"/>
                </a:solidFill>
                <a:effectLst/>
                <a:latin typeface="Arial" panose="020B0604020202020204" pitchFamily="34" charset="0"/>
              </a:rPr>
              <a:t> &lt; 1 MeV/A</a:t>
            </a:r>
          </a:p>
          <a:p>
            <a:pPr lvl="3"/>
            <a:r>
              <a:rPr lang="fr-FR" sz="1600" b="0" i="0" dirty="0">
                <a:solidFill>
                  <a:srgbClr val="000000"/>
                </a:solidFill>
                <a:effectLst/>
                <a:latin typeface="Arial" panose="020B0604020202020204" pitchFamily="34" charset="0"/>
              </a:rPr>
              <a:t>2 </a:t>
            </a:r>
            <a:r>
              <a:rPr lang="fr-FR" sz="1600" b="0" i="0" dirty="0" err="1">
                <a:solidFill>
                  <a:srgbClr val="000000"/>
                </a:solidFill>
                <a:effectLst/>
                <a:latin typeface="Arial" panose="020B0604020202020204" pitchFamily="34" charset="0"/>
              </a:rPr>
              <a:t>separated</a:t>
            </a:r>
            <a:r>
              <a:rPr lang="fr-FR" sz="1600" b="0" i="0" dirty="0">
                <a:solidFill>
                  <a:srgbClr val="000000"/>
                </a:solidFill>
                <a:effectLst/>
                <a:latin typeface="Arial" panose="020B0604020202020204" pitchFamily="34" charset="0"/>
              </a:rPr>
              <a:t> </a:t>
            </a:r>
            <a:r>
              <a:rPr lang="fr-FR" sz="1600" b="0" i="0" dirty="0" err="1">
                <a:solidFill>
                  <a:srgbClr val="000000"/>
                </a:solidFill>
                <a:effectLst/>
                <a:latin typeface="Arial" panose="020B0604020202020204" pitchFamily="34" charset="0"/>
              </a:rPr>
              <a:t>sector</a:t>
            </a:r>
            <a:r>
              <a:rPr lang="fr-FR" sz="1600" b="0" i="0" dirty="0">
                <a:solidFill>
                  <a:srgbClr val="000000"/>
                </a:solidFill>
                <a:effectLst/>
                <a:latin typeface="Arial" panose="020B0604020202020204" pitchFamily="34" charset="0"/>
              </a:rPr>
              <a:t> cyclotrons (CSS1 and CSS2): 13.5 MeV/A &lt; Beam </a:t>
            </a:r>
            <a:r>
              <a:rPr lang="fr-FR" sz="1600" b="0" i="0" dirty="0" err="1">
                <a:solidFill>
                  <a:srgbClr val="000000"/>
                </a:solidFill>
                <a:effectLst/>
                <a:latin typeface="Arial" panose="020B0604020202020204" pitchFamily="34" charset="0"/>
              </a:rPr>
              <a:t>energies</a:t>
            </a:r>
            <a:r>
              <a:rPr lang="fr-FR" sz="1600" b="0" i="0" dirty="0">
                <a:solidFill>
                  <a:srgbClr val="000000"/>
                </a:solidFill>
                <a:effectLst/>
                <a:latin typeface="Arial" panose="020B0604020202020204" pitchFamily="34" charset="0"/>
              </a:rPr>
              <a:t> &lt; 100 MeV/A</a:t>
            </a:r>
          </a:p>
          <a:p>
            <a:pPr lvl="3"/>
            <a:r>
              <a:rPr lang="fr-FR" sz="1600" b="0" i="0" dirty="0">
                <a:solidFill>
                  <a:srgbClr val="000000"/>
                </a:solidFill>
                <a:effectLst/>
                <a:latin typeface="Arial" panose="020B0604020202020204" pitchFamily="34" charset="0"/>
              </a:rPr>
              <a:t>1 compact cyclotron SPIRAL1 for radioactive beams: Beam </a:t>
            </a:r>
            <a:r>
              <a:rPr lang="fr-FR" sz="1600" b="0" i="0" dirty="0" err="1">
                <a:solidFill>
                  <a:srgbClr val="000000"/>
                </a:solidFill>
                <a:effectLst/>
                <a:latin typeface="Arial" panose="020B0604020202020204" pitchFamily="34" charset="0"/>
              </a:rPr>
              <a:t>energy</a:t>
            </a:r>
            <a:r>
              <a:rPr lang="fr-FR" sz="1600" b="0" i="0" dirty="0">
                <a:solidFill>
                  <a:srgbClr val="000000"/>
                </a:solidFill>
                <a:effectLst/>
                <a:latin typeface="Arial" panose="020B0604020202020204" pitchFamily="34" charset="0"/>
              </a:rPr>
              <a:t> &lt; 25 MeV/A</a:t>
            </a:r>
          </a:p>
          <a:p>
            <a:pPr lvl="2"/>
            <a:endParaRPr lang="en-US" sz="1600" dirty="0"/>
          </a:p>
          <a:p>
            <a:pPr lvl="1"/>
            <a:r>
              <a:rPr lang="en-US" sz="2000" b="1" dirty="0"/>
              <a:t>SPIRAL-2 superconducting LINAC</a:t>
            </a:r>
          </a:p>
          <a:p>
            <a:pPr lvl="2"/>
            <a:r>
              <a:rPr lang="fr-FR" sz="1600" b="0" i="0" dirty="0" err="1">
                <a:solidFill>
                  <a:srgbClr val="000000"/>
                </a:solidFill>
                <a:effectLst/>
                <a:latin typeface="Arial" panose="020B0604020202020204" pitchFamily="34" charset="0"/>
              </a:rPr>
              <a:t>Accelerate</a:t>
            </a:r>
            <a:r>
              <a:rPr lang="fr-FR" sz="1600" b="0" i="0" dirty="0">
                <a:solidFill>
                  <a:srgbClr val="000000"/>
                </a:solidFill>
                <a:effectLst/>
                <a:latin typeface="Arial" panose="020B0604020202020204" pitchFamily="34" charset="0"/>
              </a:rPr>
              <a:t> </a:t>
            </a:r>
            <a:r>
              <a:rPr lang="fr-FR" sz="1600" b="0" i="0" dirty="0" err="1">
                <a:solidFill>
                  <a:srgbClr val="000000"/>
                </a:solidFill>
                <a:effectLst/>
                <a:latin typeface="Arial" panose="020B0604020202020204" pitchFamily="34" charset="0"/>
              </a:rPr>
              <a:t>lighter</a:t>
            </a:r>
            <a:r>
              <a:rPr lang="fr-FR" sz="1600" b="0" i="0" dirty="0">
                <a:solidFill>
                  <a:srgbClr val="000000"/>
                </a:solidFill>
                <a:effectLst/>
                <a:latin typeface="Arial" panose="020B0604020202020204" pitchFamily="34" charset="0"/>
              </a:rPr>
              <a:t> </a:t>
            </a:r>
            <a:r>
              <a:rPr lang="fr-FR" sz="1600" b="0" i="0" dirty="0" err="1">
                <a:solidFill>
                  <a:srgbClr val="000000"/>
                </a:solidFill>
                <a:effectLst/>
                <a:latin typeface="Arial" panose="020B0604020202020204" pitchFamily="34" charset="0"/>
              </a:rPr>
              <a:t>nuclei</a:t>
            </a:r>
            <a:r>
              <a:rPr lang="fr-FR" sz="1600" b="0" i="0" dirty="0">
                <a:solidFill>
                  <a:srgbClr val="000000"/>
                </a:solidFill>
                <a:effectLst/>
                <a:latin typeface="Arial" panose="020B0604020202020204" pitchFamily="34" charset="0"/>
              </a:rPr>
              <a:t> (protons, </a:t>
            </a:r>
            <a:r>
              <a:rPr lang="fr-FR" sz="1600" b="0" i="0" dirty="0" err="1">
                <a:solidFill>
                  <a:srgbClr val="000000"/>
                </a:solidFill>
                <a:effectLst/>
                <a:latin typeface="Arial" panose="020B0604020202020204" pitchFamily="34" charset="0"/>
              </a:rPr>
              <a:t>deuterons</a:t>
            </a:r>
            <a:r>
              <a:rPr lang="fr-FR" sz="1600" b="0" i="0" dirty="0">
                <a:solidFill>
                  <a:srgbClr val="000000"/>
                </a:solidFill>
                <a:effectLst/>
                <a:latin typeface="Arial" panose="020B0604020202020204" pitchFamily="34" charset="0"/>
              </a:rPr>
              <a:t>, </a:t>
            </a:r>
            <a:r>
              <a:rPr lang="fr-FR" sz="1600" b="0" i="0" dirty="0" err="1">
                <a:solidFill>
                  <a:srgbClr val="000000"/>
                </a:solidFill>
                <a:effectLst/>
                <a:latin typeface="Arial" panose="020B0604020202020204" pitchFamily="34" charset="0"/>
              </a:rPr>
              <a:t>helium</a:t>
            </a:r>
            <a:r>
              <a:rPr lang="fr-FR" sz="1600" b="0" i="0" dirty="0">
                <a:solidFill>
                  <a:srgbClr val="000000"/>
                </a:solidFill>
                <a:effectLst/>
                <a:latin typeface="Arial" panose="020B0604020202020204" pitchFamily="34" charset="0"/>
              </a:rPr>
              <a:t>) </a:t>
            </a:r>
          </a:p>
          <a:p>
            <a:pPr lvl="2"/>
            <a:r>
              <a:rPr lang="en-US" sz="1400" b="0" i="0" dirty="0">
                <a:solidFill>
                  <a:srgbClr val="000000"/>
                </a:solidFill>
                <a:effectLst/>
                <a:latin typeface="Arial" panose="020B0604020202020204" pitchFamily="34" charset="0"/>
              </a:rPr>
              <a:t>26 accelerating cavities, enclosed in 19 cryomodules</a:t>
            </a:r>
            <a:endParaRPr lang="en-US" sz="1600" dirty="0"/>
          </a:p>
          <a:p>
            <a:pPr lvl="3"/>
            <a:r>
              <a:rPr lang="fr-FR" sz="1400" b="0" i="0" dirty="0">
                <a:solidFill>
                  <a:srgbClr val="000000"/>
                </a:solidFill>
                <a:effectLst/>
                <a:latin typeface="Arial" panose="020B0604020202020204" pitchFamily="34" charset="0"/>
              </a:rPr>
              <a:t>33 MeV for protons</a:t>
            </a:r>
          </a:p>
          <a:p>
            <a:pPr lvl="3"/>
            <a:r>
              <a:rPr lang="fr-FR" sz="1400" b="0" i="0" dirty="0">
                <a:solidFill>
                  <a:srgbClr val="000000"/>
                </a:solidFill>
                <a:effectLst/>
                <a:latin typeface="Arial" panose="020B0604020202020204" pitchFamily="34" charset="0"/>
              </a:rPr>
              <a:t>40 MeV for </a:t>
            </a:r>
            <a:r>
              <a:rPr lang="fr-FR" sz="1400" b="0" i="0" dirty="0" err="1">
                <a:solidFill>
                  <a:srgbClr val="000000"/>
                </a:solidFill>
                <a:effectLst/>
                <a:latin typeface="Arial" panose="020B0604020202020204" pitchFamily="34" charset="0"/>
              </a:rPr>
              <a:t>deuterons</a:t>
            </a:r>
            <a:endParaRPr lang="fr-FR" sz="1400" b="0" i="0" dirty="0">
              <a:solidFill>
                <a:srgbClr val="000000"/>
              </a:solidFill>
              <a:effectLst/>
              <a:latin typeface="Arial" panose="020B0604020202020204" pitchFamily="34" charset="0"/>
            </a:endParaRPr>
          </a:p>
          <a:p>
            <a:pPr lvl="3"/>
            <a:r>
              <a:rPr lang="fr-FR" sz="1400" b="0" i="0" dirty="0">
                <a:solidFill>
                  <a:srgbClr val="000000"/>
                </a:solidFill>
                <a:effectLst/>
                <a:latin typeface="Arial" panose="020B0604020202020204" pitchFamily="34" charset="0"/>
              </a:rPr>
              <a:t>&lt; 14.5 MeV/A for </a:t>
            </a:r>
            <a:r>
              <a:rPr lang="fr-FR" sz="1400" b="0" i="0" dirty="0" err="1">
                <a:solidFill>
                  <a:srgbClr val="000000"/>
                </a:solidFill>
                <a:effectLst/>
                <a:latin typeface="Arial" panose="020B0604020202020204" pitchFamily="34" charset="0"/>
              </a:rPr>
              <a:t>heavy</a:t>
            </a:r>
            <a:r>
              <a:rPr lang="fr-FR" sz="1400" b="0" i="0" dirty="0">
                <a:solidFill>
                  <a:srgbClr val="000000"/>
                </a:solidFill>
                <a:effectLst/>
                <a:latin typeface="Arial" panose="020B0604020202020204" pitchFamily="34" charset="0"/>
              </a:rPr>
              <a:t> ions</a:t>
            </a:r>
          </a:p>
          <a:p>
            <a:pPr lvl="3"/>
            <a:r>
              <a:rPr lang="fr-FR" sz="1400" b="0" i="0" dirty="0">
                <a:solidFill>
                  <a:srgbClr val="000000"/>
                </a:solidFill>
                <a:effectLst/>
                <a:latin typeface="Arial" panose="020B0604020202020204" pitchFamily="34" charset="0"/>
              </a:rPr>
              <a:t>High </a:t>
            </a:r>
            <a:r>
              <a:rPr lang="fr-FR" sz="1400" b="0" i="0" dirty="0" err="1">
                <a:solidFill>
                  <a:srgbClr val="000000"/>
                </a:solidFill>
                <a:effectLst/>
                <a:latin typeface="Arial" panose="020B0604020202020204" pitchFamily="34" charset="0"/>
              </a:rPr>
              <a:t>intensities:up</a:t>
            </a:r>
            <a:r>
              <a:rPr lang="fr-FR" sz="1400" b="0" i="0" dirty="0">
                <a:solidFill>
                  <a:srgbClr val="000000"/>
                </a:solidFill>
                <a:effectLst/>
                <a:latin typeface="Arial" panose="020B0604020202020204" pitchFamily="34" charset="0"/>
              </a:rPr>
              <a:t> to 5 mA for </a:t>
            </a:r>
            <a:r>
              <a:rPr lang="fr-FR" sz="1400" b="0" i="0" dirty="0" err="1">
                <a:solidFill>
                  <a:srgbClr val="000000"/>
                </a:solidFill>
                <a:effectLst/>
                <a:latin typeface="Arial" panose="020B0604020202020204" pitchFamily="34" charset="0"/>
              </a:rPr>
              <a:t>deuterons</a:t>
            </a:r>
            <a:endParaRPr lang="fr-FR" sz="1400" b="0" i="0" dirty="0">
              <a:solidFill>
                <a:srgbClr val="000000"/>
              </a:solidFill>
              <a:effectLst/>
              <a:latin typeface="Arial" panose="020B0604020202020204" pitchFamily="34" charset="0"/>
            </a:endParaRPr>
          </a:p>
          <a:p>
            <a:pPr lvl="3"/>
            <a:r>
              <a:rPr lang="fr-FR" sz="1400" b="0" i="0" dirty="0">
                <a:solidFill>
                  <a:srgbClr val="000000"/>
                </a:solidFill>
                <a:effectLst/>
                <a:latin typeface="Arial" panose="020B0604020202020204" pitchFamily="34" charset="0"/>
              </a:rPr>
              <a:t>&lt; 1mA for </a:t>
            </a:r>
            <a:r>
              <a:rPr lang="fr-FR" sz="1400" b="0" i="0" dirty="0" err="1">
                <a:solidFill>
                  <a:srgbClr val="000000"/>
                </a:solidFill>
                <a:effectLst/>
                <a:latin typeface="Arial" panose="020B0604020202020204" pitchFamily="34" charset="0"/>
              </a:rPr>
              <a:t>heavier</a:t>
            </a:r>
            <a:r>
              <a:rPr lang="fr-FR" sz="1400" b="0" i="0" dirty="0">
                <a:solidFill>
                  <a:srgbClr val="000000"/>
                </a:solidFill>
                <a:effectLst/>
                <a:latin typeface="Arial" panose="020B0604020202020204" pitchFamily="34" charset="0"/>
              </a:rPr>
              <a:t> ions</a:t>
            </a:r>
          </a:p>
        </p:txBody>
      </p:sp>
      <p:sp>
        <p:nvSpPr>
          <p:cNvPr id="27" name="Espace réservé du numéro de diapositive 26">
            <a:extLst>
              <a:ext uri="{FF2B5EF4-FFF2-40B4-BE49-F238E27FC236}">
                <a16:creationId xmlns:a16="http://schemas.microsoft.com/office/drawing/2014/main" id="{1F18346A-0D88-C746-A7B8-AFF5E9503C25}"/>
              </a:ext>
            </a:extLst>
          </p:cNvPr>
          <p:cNvSpPr>
            <a:spLocks noGrp="1"/>
          </p:cNvSpPr>
          <p:nvPr>
            <p:ph type="sldNum" sz="quarter" idx="4"/>
          </p:nvPr>
        </p:nvSpPr>
        <p:spPr/>
        <p:txBody>
          <a:bodyPr/>
          <a:lstStyle/>
          <a:p>
            <a:fld id="{F1620CC9-C982-429E-97C9-9F71A6603CFC}" type="slidenum">
              <a:rPr lang="fr-FR" smtClean="0"/>
              <a:pPr/>
              <a:t>6</a:t>
            </a:fld>
            <a:endParaRPr lang="fr-FR" dirty="0"/>
          </a:p>
        </p:txBody>
      </p:sp>
      <p:sp>
        <p:nvSpPr>
          <p:cNvPr id="19" name="ZoneTexte 18">
            <a:extLst>
              <a:ext uri="{FF2B5EF4-FFF2-40B4-BE49-F238E27FC236}">
                <a16:creationId xmlns:a16="http://schemas.microsoft.com/office/drawing/2014/main" id="{BD725673-5251-61B1-DBB7-25D7397759F5}"/>
              </a:ext>
            </a:extLst>
          </p:cNvPr>
          <p:cNvSpPr txBox="1"/>
          <p:nvPr/>
        </p:nvSpPr>
        <p:spPr>
          <a:xfrm>
            <a:off x="-46444" y="6177286"/>
            <a:ext cx="8038493" cy="707886"/>
          </a:xfrm>
          <a:prstGeom prst="rect">
            <a:avLst/>
          </a:prstGeom>
          <a:noFill/>
        </p:spPr>
        <p:txBody>
          <a:bodyPr wrap="square">
            <a:spAutoFit/>
          </a:bodyPr>
          <a:lstStyle/>
          <a:p>
            <a:r>
              <a:rPr lang="en-US" sz="1000" b="0" i="0" dirty="0" err="1">
                <a:solidFill>
                  <a:srgbClr val="222222"/>
                </a:solidFill>
                <a:effectLst/>
                <a:latin typeface="Arial" panose="020B0604020202020204" pitchFamily="34" charset="0"/>
              </a:rPr>
              <a:t>Bernaudin</a:t>
            </a:r>
            <a:r>
              <a:rPr lang="en-US" sz="1000" b="0" i="0" dirty="0">
                <a:solidFill>
                  <a:srgbClr val="222222"/>
                </a:solidFill>
                <a:effectLst/>
                <a:latin typeface="Arial" panose="020B0604020202020204" pitchFamily="34" charset="0"/>
              </a:rPr>
              <a:t>, P. E., et al. "Status of the SPIRAL 2 Superconducting LINAC." </a:t>
            </a:r>
            <a:r>
              <a:rPr lang="en-US" sz="1000" b="0" i="1" dirty="0">
                <a:solidFill>
                  <a:srgbClr val="222222"/>
                </a:solidFill>
                <a:effectLst/>
                <a:latin typeface="Arial" panose="020B0604020202020204" pitchFamily="34" charset="0"/>
              </a:rPr>
              <a:t>1st International Particle Accelerator Conference (IPAC'10)</a:t>
            </a:r>
            <a:r>
              <a:rPr lang="en-US" sz="1000" b="0" i="0" dirty="0">
                <a:solidFill>
                  <a:srgbClr val="222222"/>
                </a:solidFill>
                <a:effectLst/>
                <a:latin typeface="Arial" panose="020B0604020202020204" pitchFamily="34" charset="0"/>
              </a:rPr>
              <a:t>. Joint Accelerator Conferences Website, 2010. </a:t>
            </a:r>
          </a:p>
          <a:p>
            <a:r>
              <a:rPr lang="en-US" sz="1000" b="0" i="0" dirty="0" err="1">
                <a:solidFill>
                  <a:srgbClr val="222222"/>
                </a:solidFill>
                <a:effectLst/>
                <a:latin typeface="Arial" panose="020B0604020202020204" pitchFamily="34" charset="0"/>
              </a:rPr>
              <a:t>Junquera</a:t>
            </a:r>
            <a:r>
              <a:rPr lang="en-US" sz="1000" b="0" i="0" dirty="0">
                <a:solidFill>
                  <a:srgbClr val="222222"/>
                </a:solidFill>
                <a:effectLst/>
                <a:latin typeface="Arial" panose="020B0604020202020204" pitchFamily="34" charset="0"/>
              </a:rPr>
              <a:t>, T., et al. "The high intensity superconducting </a:t>
            </a:r>
            <a:r>
              <a:rPr lang="en-US" sz="1000" b="0" i="0" dirty="0" err="1">
                <a:solidFill>
                  <a:srgbClr val="222222"/>
                </a:solidFill>
                <a:effectLst/>
                <a:latin typeface="Arial" panose="020B0604020202020204" pitchFamily="34" charset="0"/>
              </a:rPr>
              <a:t>Linac</a:t>
            </a:r>
            <a:r>
              <a:rPr lang="en-US" sz="1000" b="0" i="0" dirty="0">
                <a:solidFill>
                  <a:srgbClr val="222222"/>
                </a:solidFill>
                <a:effectLst/>
                <a:latin typeface="Arial" panose="020B0604020202020204" pitchFamily="34" charset="0"/>
              </a:rPr>
              <a:t> for the SPIRAL 2 project at GANIL." </a:t>
            </a:r>
            <a:r>
              <a:rPr lang="en-US" sz="1000" b="0" i="1" dirty="0">
                <a:solidFill>
                  <a:srgbClr val="222222"/>
                </a:solidFill>
                <a:effectLst/>
                <a:latin typeface="Arial" panose="020B0604020202020204" pitchFamily="34" charset="0"/>
              </a:rPr>
              <a:t>proc LINAC</a:t>
            </a:r>
            <a:r>
              <a:rPr lang="en-US" sz="1000" b="0" i="0" dirty="0">
                <a:solidFill>
                  <a:srgbClr val="222222"/>
                </a:solidFill>
                <a:effectLst/>
                <a:latin typeface="Arial" panose="020B0604020202020204" pitchFamily="34" charset="0"/>
              </a:rPr>
              <a:t>. 2006.</a:t>
            </a:r>
          </a:p>
          <a:p>
            <a:r>
              <a:rPr lang="en-US" sz="1000" dirty="0"/>
              <a:t>https://u.ganil-spiral2.eu/virtualvisit_fr/</a:t>
            </a:r>
          </a:p>
        </p:txBody>
      </p:sp>
      <p:pic>
        <p:nvPicPr>
          <p:cNvPr id="12" name="Image 11">
            <a:extLst>
              <a:ext uri="{FF2B5EF4-FFF2-40B4-BE49-F238E27FC236}">
                <a16:creationId xmlns:a16="http://schemas.microsoft.com/office/drawing/2014/main" id="{68DE2D59-0055-CE75-149F-EAE9169ED05F}"/>
              </a:ext>
            </a:extLst>
          </p:cNvPr>
          <p:cNvPicPr>
            <a:picLocks noChangeAspect="1"/>
          </p:cNvPicPr>
          <p:nvPr/>
        </p:nvPicPr>
        <p:blipFill>
          <a:blip r:embed="rId5"/>
          <a:stretch>
            <a:fillRect/>
          </a:stretch>
        </p:blipFill>
        <p:spPr>
          <a:xfrm>
            <a:off x="731674" y="5707889"/>
            <a:ext cx="5399068" cy="512695"/>
          </a:xfrm>
          <a:prstGeom prst="rect">
            <a:avLst/>
          </a:prstGeom>
        </p:spPr>
      </p:pic>
    </p:spTree>
    <p:extLst>
      <p:ext uri="{BB962C8B-B14F-4D97-AF65-F5344CB8AC3E}">
        <p14:creationId xmlns:p14="http://schemas.microsoft.com/office/powerpoint/2010/main" val="2088608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CB7C68-5587-EDA4-BA25-3A539015A6E4}"/>
              </a:ext>
            </a:extLst>
          </p:cNvPr>
          <p:cNvSpPr>
            <a:spLocks noGrp="1"/>
          </p:cNvSpPr>
          <p:nvPr>
            <p:ph type="title"/>
          </p:nvPr>
        </p:nvSpPr>
        <p:spPr>
          <a:xfrm>
            <a:off x="257214" y="0"/>
            <a:ext cx="11887200" cy="765964"/>
          </a:xfrm>
        </p:spPr>
        <p:txBody>
          <a:bodyPr>
            <a:normAutofit/>
          </a:bodyPr>
          <a:lstStyle/>
          <a:p>
            <a:r>
              <a:rPr lang="en-US" dirty="0">
                <a:latin typeface="Algerian" panose="04020705040A02060702" pitchFamily="82" charset="0"/>
              </a:rPr>
              <a:t>RF superconducting cavity in SPIRAL2</a:t>
            </a:r>
          </a:p>
        </p:txBody>
      </p:sp>
      <p:sp>
        <p:nvSpPr>
          <p:cNvPr id="4" name="Espace réservé du numéro de diapositive 3">
            <a:extLst>
              <a:ext uri="{FF2B5EF4-FFF2-40B4-BE49-F238E27FC236}">
                <a16:creationId xmlns:a16="http://schemas.microsoft.com/office/drawing/2014/main" id="{EB4C7A56-B902-2107-ACBB-82BF7C3622A0}"/>
              </a:ext>
            </a:extLst>
          </p:cNvPr>
          <p:cNvSpPr>
            <a:spLocks noGrp="1"/>
          </p:cNvSpPr>
          <p:nvPr>
            <p:ph type="sldNum" sz="quarter" idx="4"/>
          </p:nvPr>
        </p:nvSpPr>
        <p:spPr/>
        <p:txBody>
          <a:bodyPr/>
          <a:lstStyle/>
          <a:p>
            <a:fld id="{F1620CC9-C982-429E-97C9-9F71A6603CFC}" type="slidenum">
              <a:rPr lang="fr-FR" smtClean="0"/>
              <a:pPr/>
              <a:t>7</a:t>
            </a:fld>
            <a:endParaRPr lang="fr-FR" dirty="0"/>
          </a:p>
        </p:txBody>
      </p:sp>
      <p:grpSp>
        <p:nvGrpSpPr>
          <p:cNvPr id="3" name="Groupe 2">
            <a:extLst>
              <a:ext uri="{FF2B5EF4-FFF2-40B4-BE49-F238E27FC236}">
                <a16:creationId xmlns:a16="http://schemas.microsoft.com/office/drawing/2014/main" id="{4280678D-C8DE-90E7-956E-A42FC52200E1}"/>
              </a:ext>
            </a:extLst>
          </p:cNvPr>
          <p:cNvGrpSpPr/>
          <p:nvPr/>
        </p:nvGrpSpPr>
        <p:grpSpPr>
          <a:xfrm>
            <a:off x="6986473" y="1326970"/>
            <a:ext cx="5205527" cy="3100626"/>
            <a:chOff x="257570" y="1496135"/>
            <a:chExt cx="5205527" cy="3100626"/>
          </a:xfrm>
        </p:grpSpPr>
        <p:pic>
          <p:nvPicPr>
            <p:cNvPr id="5" name="Image 4">
              <a:extLst>
                <a:ext uri="{FF2B5EF4-FFF2-40B4-BE49-F238E27FC236}">
                  <a16:creationId xmlns:a16="http://schemas.microsoft.com/office/drawing/2014/main" id="{561B5793-0BD3-2C59-13A8-E5AE12450E52}"/>
                </a:ext>
              </a:extLst>
            </p:cNvPr>
            <p:cNvPicPr>
              <a:picLocks noChangeAspect="1"/>
            </p:cNvPicPr>
            <p:nvPr/>
          </p:nvPicPr>
          <p:blipFill>
            <a:blip r:embed="rId3"/>
            <a:stretch>
              <a:fillRect/>
            </a:stretch>
          </p:blipFill>
          <p:spPr>
            <a:xfrm>
              <a:off x="257570" y="1496135"/>
              <a:ext cx="5205527" cy="2695816"/>
            </a:xfrm>
            <a:prstGeom prst="rect">
              <a:avLst/>
            </a:prstGeom>
          </p:spPr>
        </p:pic>
        <p:sp>
          <p:nvSpPr>
            <p:cNvPr id="7" name="ZoneTexte 6">
              <a:extLst>
                <a:ext uri="{FF2B5EF4-FFF2-40B4-BE49-F238E27FC236}">
                  <a16:creationId xmlns:a16="http://schemas.microsoft.com/office/drawing/2014/main" id="{D9C163EC-E4A1-07B5-BAAE-9367C6D782C4}"/>
                </a:ext>
              </a:extLst>
            </p:cNvPr>
            <p:cNvSpPr txBox="1"/>
            <p:nvPr/>
          </p:nvSpPr>
          <p:spPr>
            <a:xfrm>
              <a:off x="410510" y="4227429"/>
              <a:ext cx="4899646" cy="369332"/>
            </a:xfrm>
            <a:prstGeom prst="rect">
              <a:avLst/>
            </a:prstGeom>
            <a:solidFill>
              <a:srgbClr val="FFFF00"/>
            </a:solidFill>
          </p:spPr>
          <p:txBody>
            <a:bodyPr wrap="square">
              <a:spAutoFit/>
            </a:bodyPr>
            <a:lstStyle/>
            <a:p>
              <a:pPr algn="l"/>
              <a:r>
                <a:rPr lang="en-US" b="0" i="0" dirty="0">
                  <a:solidFill>
                    <a:srgbClr val="212529"/>
                  </a:solidFill>
                  <a:effectLst/>
                  <a:latin typeface="Source Sans Pro" panose="020B0503030403020204" pitchFamily="34" charset="0"/>
                </a:rPr>
                <a:t>Radio Frequency Cavity (RFQ) in tunnel of Spiral2 </a:t>
              </a:r>
            </a:p>
          </p:txBody>
        </p:sp>
      </p:grpSp>
      <p:sp>
        <p:nvSpPr>
          <p:cNvPr id="8" name="ZoneTexte 7">
            <a:extLst>
              <a:ext uri="{FF2B5EF4-FFF2-40B4-BE49-F238E27FC236}">
                <a16:creationId xmlns:a16="http://schemas.microsoft.com/office/drawing/2014/main" id="{8CE6E963-AF66-9BC3-D1FD-CE5BB9FF3F62}"/>
              </a:ext>
            </a:extLst>
          </p:cNvPr>
          <p:cNvSpPr txBox="1"/>
          <p:nvPr/>
        </p:nvSpPr>
        <p:spPr>
          <a:xfrm>
            <a:off x="-104814" y="6283159"/>
            <a:ext cx="12144414" cy="584775"/>
          </a:xfrm>
          <a:prstGeom prst="rect">
            <a:avLst/>
          </a:prstGeom>
          <a:noFill/>
        </p:spPr>
        <p:txBody>
          <a:bodyPr wrap="square">
            <a:spAutoFit/>
          </a:bodyPr>
          <a:lstStyle/>
          <a:p>
            <a:r>
              <a:rPr lang="fr-FR" sz="800" dirty="0"/>
              <a:t>P-E. </a:t>
            </a:r>
            <a:r>
              <a:rPr lang="fr-FR" sz="800" dirty="0" err="1"/>
              <a:t>Bernaudin</a:t>
            </a:r>
            <a:r>
              <a:rPr lang="fr-FR" sz="800" dirty="0"/>
              <a:t>, P. </a:t>
            </a:r>
            <a:r>
              <a:rPr lang="fr-FR" sz="800" dirty="0" err="1"/>
              <a:t>Bosland</a:t>
            </a:r>
            <a:r>
              <a:rPr lang="fr-FR" sz="800" dirty="0"/>
              <a:t>, S. </a:t>
            </a:r>
            <a:r>
              <a:rPr lang="fr-FR" sz="800" dirty="0" err="1"/>
              <a:t>Chel</a:t>
            </a:r>
            <a:r>
              <a:rPr lang="fr-FR" sz="800" dirty="0"/>
              <a:t>, P. de Girolamo, G. </a:t>
            </a:r>
            <a:r>
              <a:rPr lang="fr-FR" sz="800" dirty="0" err="1"/>
              <a:t>Devanz</a:t>
            </a:r>
            <a:r>
              <a:rPr lang="fr-FR" sz="800" dirty="0"/>
              <a:t>, P. Hardy, F. Michel, “Design of the </a:t>
            </a:r>
            <a:r>
              <a:rPr lang="fr-FR" sz="800" dirty="0" err="1"/>
              <a:t>LowBeta</a:t>
            </a:r>
            <a:r>
              <a:rPr lang="fr-FR" sz="800" dirty="0"/>
              <a:t>, Quater-</a:t>
            </a:r>
            <a:r>
              <a:rPr lang="fr-FR" sz="800" dirty="0" err="1"/>
              <a:t>Wave</a:t>
            </a:r>
            <a:r>
              <a:rPr lang="fr-FR" sz="800" dirty="0"/>
              <a:t> </a:t>
            </a:r>
            <a:r>
              <a:rPr lang="fr-FR" sz="800" dirty="0" err="1"/>
              <a:t>Resonnator</a:t>
            </a:r>
            <a:r>
              <a:rPr lang="fr-FR" sz="800" dirty="0"/>
              <a:t> and </a:t>
            </a:r>
            <a:r>
              <a:rPr lang="fr-FR" sz="800" dirty="0" err="1"/>
              <a:t>its</a:t>
            </a:r>
            <a:r>
              <a:rPr lang="fr-FR" sz="800" dirty="0"/>
              <a:t> </a:t>
            </a:r>
            <a:r>
              <a:rPr lang="fr-FR" sz="800" dirty="0" err="1"/>
              <a:t>Cryomodule</a:t>
            </a:r>
            <a:r>
              <a:rPr lang="fr-FR" sz="800" dirty="0"/>
              <a:t> for the SPIRAL2 Project”, EPAC’06, Lucerne, July 2004, </a:t>
            </a:r>
            <a:r>
              <a:rPr lang="en-US" sz="800" dirty="0"/>
              <a:t>G. </a:t>
            </a:r>
            <a:r>
              <a:rPr lang="en-US" sz="800" dirty="0" err="1"/>
              <a:t>Devanz</a:t>
            </a:r>
            <a:r>
              <a:rPr lang="en-US" sz="800" dirty="0"/>
              <a:t>, “SPIRAL2 Resonators”, 12th SRF Workshop 2005, Cornell University, July 2005.</a:t>
            </a:r>
          </a:p>
          <a:p>
            <a:r>
              <a:rPr lang="en-US" sz="800" dirty="0"/>
              <a:t>THE SPIRAL-2 SUPERCONDUCTING LINAC, PAC09, </a:t>
            </a:r>
            <a:r>
              <a:rPr lang="fr-FR" sz="800" dirty="0"/>
              <a:t>R. Ferdinand, GANIL</a:t>
            </a:r>
            <a:r>
              <a:rPr lang="en-US" sz="800" dirty="0"/>
              <a:t> </a:t>
            </a:r>
          </a:p>
          <a:p>
            <a:r>
              <a:rPr lang="en-US" sz="800" dirty="0"/>
              <a:t>SPIRAL 2 RFQ DESIGN,EPAC2004, R. </a:t>
            </a:r>
            <a:r>
              <a:rPr lang="en-US" sz="800" dirty="0" err="1"/>
              <a:t>Ferdinand,etc</a:t>
            </a:r>
            <a:r>
              <a:rPr lang="en-US" sz="800" dirty="0"/>
              <a:t> CAEN</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9D708D79-5788-E71E-02CD-58C7641E8686}"/>
                  </a:ext>
                </a:extLst>
              </p:cNvPr>
              <p:cNvSpPr txBox="1"/>
              <p:nvPr/>
            </p:nvSpPr>
            <p:spPr>
              <a:xfrm>
                <a:off x="60343" y="5004891"/>
                <a:ext cx="6673831" cy="1354217"/>
              </a:xfrm>
              <a:prstGeom prst="rect">
                <a:avLst/>
              </a:prstGeom>
              <a:noFill/>
            </p:spPr>
            <p:txBody>
              <a:bodyPr wrap="square">
                <a:spAutoFit/>
              </a:bodyPr>
              <a:lstStyle/>
              <a:p>
                <a:r>
                  <a:rPr lang="en-US" sz="1600" b="0" i="0" dirty="0">
                    <a:solidFill>
                      <a:srgbClr val="000000"/>
                    </a:solidFill>
                    <a:effectLst/>
                    <a:latin typeface="Arial" panose="020B0604020202020204" pitchFamily="34" charset="0"/>
                  </a:rPr>
                  <a:t>It is composed of niobium and cooled by liquid helium. Working at 4,5 K @ frequency 88 MHz</a:t>
                </a:r>
              </a:p>
              <a:p>
                <a:r>
                  <a:rPr lang="en-US" sz="1600" dirty="0">
                    <a:solidFill>
                      <a:srgbClr val="000000"/>
                    </a:solidFill>
                    <a:latin typeface="Arial" panose="020B0604020202020204" pitchFamily="34" charset="0"/>
                  </a:rPr>
                  <a:t>Type A  , </a:t>
                </a:r>
                <a14:m>
                  <m:oMath xmlns:m="http://schemas.openxmlformats.org/officeDocument/2006/math">
                    <m:r>
                      <a:rPr lang="fr-FR" sz="1600" b="0" i="1" smtClean="0">
                        <a:solidFill>
                          <a:srgbClr val="000000"/>
                        </a:solidFill>
                        <a:latin typeface="Cambria Math" panose="02040503050406030204" pitchFamily="18" charset="0"/>
                      </a:rPr>
                      <m:t>𝛽</m:t>
                    </m:r>
                    <m:r>
                      <a:rPr lang="fr-FR" sz="1600" b="0" i="1" smtClean="0">
                        <a:solidFill>
                          <a:srgbClr val="000000"/>
                        </a:solidFill>
                        <a:latin typeface="Cambria Math" panose="02040503050406030204" pitchFamily="18" charset="0"/>
                      </a:rPr>
                      <m:t>=0,07</m:t>
                    </m:r>
                  </m:oMath>
                </a14:m>
                <a:r>
                  <a:rPr lang="en-US" sz="1600" dirty="0">
                    <a:solidFill>
                      <a:srgbClr val="000000"/>
                    </a:solidFill>
                    <a:latin typeface="Arial" panose="020B0604020202020204" pitchFamily="34" charset="0"/>
                  </a:rPr>
                  <a:t>, CEA-</a:t>
                </a:r>
                <a:r>
                  <a:rPr lang="en-US" sz="1600" dirty="0" err="1">
                    <a:solidFill>
                      <a:srgbClr val="000000"/>
                    </a:solidFill>
                    <a:latin typeface="Arial" panose="020B0604020202020204" pitchFamily="34" charset="0"/>
                  </a:rPr>
                  <a:t>Saclay</a:t>
                </a:r>
                <a:r>
                  <a:rPr lang="en-US" sz="1600" dirty="0">
                    <a:solidFill>
                      <a:srgbClr val="000000"/>
                    </a:solidFill>
                    <a:latin typeface="Arial" panose="020B0604020202020204" pitchFamily="34" charset="0"/>
                  </a:rPr>
                  <a:t>,  accelerating field ~0,49MV/m</a:t>
                </a:r>
              </a:p>
              <a:p>
                <a:r>
                  <a:rPr lang="en-US" sz="1600" dirty="0">
                    <a:solidFill>
                      <a:srgbClr val="000000"/>
                    </a:solidFill>
                    <a:latin typeface="Arial" panose="020B0604020202020204" pitchFamily="34" charset="0"/>
                  </a:rPr>
                  <a:t>Type B, </a:t>
                </a:r>
                <a14:m>
                  <m:oMath xmlns:m="http://schemas.openxmlformats.org/officeDocument/2006/math">
                    <m:r>
                      <a:rPr lang="fr-FR" sz="1600" b="0" i="0" smtClean="0">
                        <a:solidFill>
                          <a:srgbClr val="000000"/>
                        </a:solidFill>
                        <a:latin typeface="Cambria Math" panose="02040503050406030204" pitchFamily="18" charset="0"/>
                      </a:rPr>
                      <m:t> </m:t>
                    </m:r>
                    <m:r>
                      <a:rPr lang="fr-FR" sz="1600" b="0" i="1" smtClean="0">
                        <a:solidFill>
                          <a:srgbClr val="000000"/>
                        </a:solidFill>
                        <a:latin typeface="Cambria Math" panose="02040503050406030204" pitchFamily="18" charset="0"/>
                      </a:rPr>
                      <m:t>𝛽</m:t>
                    </m:r>
                    <m:r>
                      <a:rPr lang="fr-FR" sz="1600" b="0" i="1" smtClean="0">
                        <a:solidFill>
                          <a:srgbClr val="000000"/>
                        </a:solidFill>
                        <a:latin typeface="Cambria Math" panose="02040503050406030204" pitchFamily="18" charset="0"/>
                      </a:rPr>
                      <m:t>=0,12 </m:t>
                    </m:r>
                  </m:oMath>
                </a14:m>
                <a:r>
                  <a:rPr lang="fr-FR" sz="1600" dirty="0"/>
                  <a:t>IPN-Orsay , </a:t>
                </a:r>
                <a:r>
                  <a:rPr lang="fr-FR" sz="1600" dirty="0" err="1"/>
                  <a:t>accelerating</a:t>
                </a:r>
                <a:r>
                  <a:rPr lang="fr-FR" sz="1600" dirty="0"/>
                  <a:t> </a:t>
                </a:r>
                <a:r>
                  <a:rPr lang="fr-FR" sz="1600" dirty="0" err="1"/>
                  <a:t>field</a:t>
                </a:r>
                <a:r>
                  <a:rPr lang="fr-FR" sz="1600" dirty="0"/>
                  <a:t> 6,5MV/m</a:t>
                </a:r>
                <a:endParaRPr lang="en-US" sz="1600" dirty="0">
                  <a:solidFill>
                    <a:srgbClr val="000000"/>
                  </a:solidFill>
                  <a:latin typeface="Arial" panose="020B0604020202020204" pitchFamily="34" charset="0"/>
                </a:endParaRPr>
              </a:p>
              <a:p>
                <a:endParaRPr lang="en-US" dirty="0">
                  <a:solidFill>
                    <a:srgbClr val="000000"/>
                  </a:solidFill>
                  <a:latin typeface="Arial" panose="020B0604020202020204" pitchFamily="34" charset="0"/>
                </a:endParaRPr>
              </a:p>
            </p:txBody>
          </p:sp>
        </mc:Choice>
        <mc:Fallback xmlns="">
          <p:sp>
            <p:nvSpPr>
              <p:cNvPr id="6" name="ZoneTexte 5">
                <a:extLst>
                  <a:ext uri="{FF2B5EF4-FFF2-40B4-BE49-F238E27FC236}">
                    <a16:creationId xmlns:a16="http://schemas.microsoft.com/office/drawing/2014/main" id="{9D708D79-5788-E71E-02CD-58C7641E8686}"/>
                  </a:ext>
                </a:extLst>
              </p:cNvPr>
              <p:cNvSpPr txBox="1">
                <a:spLocks noRot="1" noChangeAspect="1" noMove="1" noResize="1" noEditPoints="1" noAdjustHandles="1" noChangeArrowheads="1" noChangeShapeType="1" noTextEdit="1"/>
              </p:cNvSpPr>
              <p:nvPr/>
            </p:nvSpPr>
            <p:spPr>
              <a:xfrm>
                <a:off x="60343" y="5004891"/>
                <a:ext cx="6673831" cy="1354217"/>
              </a:xfrm>
              <a:prstGeom prst="rect">
                <a:avLst/>
              </a:prstGeom>
              <a:blipFill>
                <a:blip r:embed="rId4"/>
                <a:stretch>
                  <a:fillRect l="-548" t="-1351" r="-274"/>
                </a:stretch>
              </a:blipFill>
            </p:spPr>
            <p:txBody>
              <a:bodyPr/>
              <a:lstStyle/>
              <a:p>
                <a:r>
                  <a:rPr lang="en-US">
                    <a:noFill/>
                  </a:rPr>
                  <a:t> </a:t>
                </a:r>
              </a:p>
            </p:txBody>
          </p:sp>
        </mc:Fallback>
      </mc:AlternateContent>
      <p:sp>
        <p:nvSpPr>
          <p:cNvPr id="10" name="ZoneTexte 9">
            <a:extLst>
              <a:ext uri="{FF2B5EF4-FFF2-40B4-BE49-F238E27FC236}">
                <a16:creationId xmlns:a16="http://schemas.microsoft.com/office/drawing/2014/main" id="{478C18B9-5B41-C5C4-6062-A1B1BD45987F}"/>
              </a:ext>
            </a:extLst>
          </p:cNvPr>
          <p:cNvSpPr txBox="1"/>
          <p:nvPr/>
        </p:nvSpPr>
        <p:spPr>
          <a:xfrm>
            <a:off x="7139413" y="4607700"/>
            <a:ext cx="5052586" cy="923330"/>
          </a:xfrm>
          <a:prstGeom prst="rect">
            <a:avLst/>
          </a:prstGeom>
          <a:noFill/>
        </p:spPr>
        <p:txBody>
          <a:bodyPr wrap="square">
            <a:spAutoFit/>
          </a:bodyPr>
          <a:lstStyle/>
          <a:p>
            <a:r>
              <a:rPr lang="en-US" dirty="0"/>
              <a:t>the RFQ is a 4-vane, 5-meter copper cavity, ensuring acceleration up to 0.75 MeV/u (β=0.04)</a:t>
            </a:r>
          </a:p>
        </p:txBody>
      </p:sp>
      <p:pic>
        <p:nvPicPr>
          <p:cNvPr id="12" name="Image 11">
            <a:extLst>
              <a:ext uri="{FF2B5EF4-FFF2-40B4-BE49-F238E27FC236}">
                <a16:creationId xmlns:a16="http://schemas.microsoft.com/office/drawing/2014/main" id="{4CD019E7-26CB-45B1-0BB8-3DC683749C75}"/>
              </a:ext>
            </a:extLst>
          </p:cNvPr>
          <p:cNvPicPr>
            <a:picLocks noChangeAspect="1"/>
          </p:cNvPicPr>
          <p:nvPr/>
        </p:nvPicPr>
        <p:blipFill>
          <a:blip r:embed="rId5"/>
          <a:stretch>
            <a:fillRect/>
          </a:stretch>
        </p:blipFill>
        <p:spPr>
          <a:xfrm>
            <a:off x="1434570" y="780586"/>
            <a:ext cx="3452361" cy="2589271"/>
          </a:xfrm>
          <a:prstGeom prst="rect">
            <a:avLst/>
          </a:prstGeom>
        </p:spPr>
      </p:pic>
      <p:pic>
        <p:nvPicPr>
          <p:cNvPr id="15" name="Image 14">
            <a:extLst>
              <a:ext uri="{FF2B5EF4-FFF2-40B4-BE49-F238E27FC236}">
                <a16:creationId xmlns:a16="http://schemas.microsoft.com/office/drawing/2014/main" id="{11B36F1F-9C71-AA74-C2DE-EF046232C2A8}"/>
              </a:ext>
            </a:extLst>
          </p:cNvPr>
          <p:cNvPicPr>
            <a:picLocks noChangeAspect="1"/>
          </p:cNvPicPr>
          <p:nvPr/>
        </p:nvPicPr>
        <p:blipFill>
          <a:blip r:embed="rId6"/>
          <a:stretch>
            <a:fillRect/>
          </a:stretch>
        </p:blipFill>
        <p:spPr>
          <a:xfrm>
            <a:off x="3547544" y="2950269"/>
            <a:ext cx="2811183" cy="1864047"/>
          </a:xfrm>
          <a:prstGeom prst="rect">
            <a:avLst/>
          </a:prstGeom>
        </p:spPr>
      </p:pic>
      <p:pic>
        <p:nvPicPr>
          <p:cNvPr id="18" name="Image 17">
            <a:extLst>
              <a:ext uri="{FF2B5EF4-FFF2-40B4-BE49-F238E27FC236}">
                <a16:creationId xmlns:a16="http://schemas.microsoft.com/office/drawing/2014/main" id="{3974076F-B0ED-CB65-5806-B204EBEDE1F4}"/>
              </a:ext>
            </a:extLst>
          </p:cNvPr>
          <p:cNvPicPr>
            <a:picLocks noChangeAspect="1"/>
          </p:cNvPicPr>
          <p:nvPr/>
        </p:nvPicPr>
        <p:blipFill>
          <a:blip r:embed="rId7"/>
          <a:stretch>
            <a:fillRect/>
          </a:stretch>
        </p:blipFill>
        <p:spPr>
          <a:xfrm>
            <a:off x="0" y="3100130"/>
            <a:ext cx="2704841" cy="1738570"/>
          </a:xfrm>
          <a:prstGeom prst="rect">
            <a:avLst/>
          </a:prstGeom>
        </p:spPr>
      </p:pic>
    </p:spTree>
    <p:extLst>
      <p:ext uri="{BB962C8B-B14F-4D97-AF65-F5344CB8AC3E}">
        <p14:creationId xmlns:p14="http://schemas.microsoft.com/office/powerpoint/2010/main" val="948254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01340A5-4006-4BC3-B005-809663AECD0C}"/>
              </a:ext>
            </a:extLst>
          </p:cNvPr>
          <p:cNvPicPr>
            <a:picLocks noChangeAspect="1"/>
          </p:cNvPicPr>
          <p:nvPr/>
        </p:nvPicPr>
        <p:blipFill rotWithShape="1">
          <a:blip r:embed="rId2"/>
          <a:srcRect l="3069" r="6783"/>
          <a:stretch/>
        </p:blipFill>
        <p:spPr>
          <a:xfrm>
            <a:off x="5749048" y="1418160"/>
            <a:ext cx="6236356" cy="4183040"/>
          </a:xfrm>
          <a:prstGeom prst="rect">
            <a:avLst/>
          </a:prstGeom>
        </p:spPr>
      </p:pic>
      <p:sp>
        <p:nvSpPr>
          <p:cNvPr id="2" name="Titre 1">
            <a:extLst>
              <a:ext uri="{FF2B5EF4-FFF2-40B4-BE49-F238E27FC236}">
                <a16:creationId xmlns:a16="http://schemas.microsoft.com/office/drawing/2014/main" id="{405D85F1-9460-0B30-FE7E-4780FB72BB1C}"/>
              </a:ext>
            </a:extLst>
          </p:cNvPr>
          <p:cNvSpPr>
            <a:spLocks noGrp="1"/>
          </p:cNvSpPr>
          <p:nvPr>
            <p:ph type="title"/>
          </p:nvPr>
        </p:nvSpPr>
        <p:spPr>
          <a:xfrm>
            <a:off x="465634" y="-1"/>
            <a:ext cx="11726366" cy="780445"/>
          </a:xfrm>
        </p:spPr>
        <p:txBody>
          <a:bodyPr>
            <a:normAutofit/>
          </a:bodyPr>
          <a:lstStyle/>
          <a:p>
            <a:r>
              <a:rPr lang="en-US" dirty="0">
                <a:latin typeface="Algerian" panose="04020705040A02060702" pitchFamily="82" charset="0"/>
              </a:rPr>
              <a:t>Synchrotron Soleil since 2006</a:t>
            </a:r>
          </a:p>
        </p:txBody>
      </p:sp>
      <p:sp>
        <p:nvSpPr>
          <p:cNvPr id="3" name="Espace réservé du contenu 2">
            <a:extLst>
              <a:ext uri="{FF2B5EF4-FFF2-40B4-BE49-F238E27FC236}">
                <a16:creationId xmlns:a16="http://schemas.microsoft.com/office/drawing/2014/main" id="{3E1FC92C-FD12-0BD3-51C0-9478EC560BD8}"/>
              </a:ext>
            </a:extLst>
          </p:cNvPr>
          <p:cNvSpPr>
            <a:spLocks noGrp="1"/>
          </p:cNvSpPr>
          <p:nvPr>
            <p:ph idx="1"/>
          </p:nvPr>
        </p:nvSpPr>
        <p:spPr>
          <a:xfrm>
            <a:off x="0" y="1394081"/>
            <a:ext cx="7816075" cy="3902472"/>
          </a:xfrm>
        </p:spPr>
        <p:txBody>
          <a:bodyPr>
            <a:normAutofit/>
          </a:bodyPr>
          <a:lstStyle/>
          <a:p>
            <a:pPr marL="0" indent="0">
              <a:buNone/>
            </a:pPr>
            <a:r>
              <a:rPr lang="en-US" sz="2000" dirty="0">
                <a:latin typeface="Source Sans Pro" panose="020B0503030403020204" pitchFamily="34" charset="0"/>
              </a:rPr>
              <a:t>Soleil is a </a:t>
            </a:r>
            <a:r>
              <a:rPr lang="en-US" sz="2000" b="1" dirty="0">
                <a:latin typeface="Source Sans Pro" panose="020B0503030403020204" pitchFamily="34" charset="0"/>
              </a:rPr>
              <a:t>3rd</a:t>
            </a:r>
            <a:r>
              <a:rPr lang="en-US" sz="2000" dirty="0">
                <a:latin typeface="Source Sans Pro" panose="020B0503030403020204" pitchFamily="34" charset="0"/>
              </a:rPr>
              <a:t>  generation light source. </a:t>
            </a:r>
          </a:p>
          <a:p>
            <a:pPr lvl="1"/>
            <a:r>
              <a:rPr lang="en-US" sz="1600" dirty="0">
                <a:latin typeface="Source Sans Pro" panose="020B0503030403020204" pitchFamily="34" charset="0"/>
              </a:rPr>
              <a:t>from the far infrared to hard X-rays</a:t>
            </a:r>
          </a:p>
          <a:p>
            <a:pPr lvl="1"/>
            <a:endParaRPr lang="en-US" sz="1600" dirty="0">
              <a:latin typeface="Source Sans Pro" panose="020B0503030403020204" pitchFamily="34" charset="0"/>
            </a:endParaRPr>
          </a:p>
          <a:p>
            <a:pPr marL="0" indent="0">
              <a:buNone/>
            </a:pPr>
            <a:r>
              <a:rPr lang="en-US" sz="2000" b="1" dirty="0">
                <a:latin typeface="Source Sans Pro" panose="020B0503030403020204" pitchFamily="34" charset="0"/>
              </a:rPr>
              <a:t>354</a:t>
            </a:r>
            <a:r>
              <a:rPr lang="en-US" sz="2000" dirty="0">
                <a:latin typeface="Source Sans Pro" panose="020B0503030403020204" pitchFamily="34" charset="0"/>
              </a:rPr>
              <a:t> m circumference Circular Accelerator </a:t>
            </a:r>
            <a:r>
              <a:rPr lang="en-US" sz="1800" dirty="0">
                <a:latin typeface="Source Sans Pro" panose="020B0503030403020204" pitchFamily="34" charset="0"/>
              </a:rPr>
              <a:t>of </a:t>
            </a:r>
            <a:r>
              <a:rPr lang="en-US" sz="1800" b="1" dirty="0">
                <a:latin typeface="Source Sans Pro" panose="020B0503030403020204" pitchFamily="34" charset="0"/>
              </a:rPr>
              <a:t>2.75 </a:t>
            </a:r>
            <a:r>
              <a:rPr lang="en-US" sz="1800" b="1" dirty="0">
                <a:latin typeface="Source Sans Pro" panose="020B0503030403020204" pitchFamily="34" charset="0"/>
                <a:hlinkClick r:id="rId3" tooltip="Electron volt">
                  <a:extLst>
                    <a:ext uri="{A12FA001-AC4F-418D-AE19-62706E023703}">
                      <ahyp:hlinkClr xmlns:ahyp="http://schemas.microsoft.com/office/drawing/2018/hyperlinkcolor" val="tx"/>
                    </a:ext>
                  </a:extLst>
                </a:hlinkClick>
              </a:rPr>
              <a:t>GeV</a:t>
            </a:r>
            <a:r>
              <a:rPr lang="en-US" sz="1800" b="1" dirty="0">
                <a:latin typeface="Source Sans Pro" panose="020B0503030403020204" pitchFamily="34" charset="0"/>
              </a:rPr>
              <a:t> </a:t>
            </a:r>
            <a:endParaRPr lang="en-US" sz="1800" dirty="0">
              <a:latin typeface="Source Sans Pro" panose="020B0503030403020204" pitchFamily="34" charset="0"/>
            </a:endParaRPr>
          </a:p>
          <a:p>
            <a:pPr marL="457200" indent="-457200">
              <a:buFont typeface="+mj-lt"/>
              <a:buAutoNum type="arabicPeriod"/>
            </a:pPr>
            <a:r>
              <a:rPr lang="fr-FR" sz="1800" b="1" dirty="0">
                <a:latin typeface="Source Sans Pro" panose="020B0503030403020204" pitchFamily="34" charset="0"/>
              </a:rPr>
              <a:t>Linac</a:t>
            </a:r>
            <a:r>
              <a:rPr lang="fr-FR" sz="1800" dirty="0">
                <a:latin typeface="Source Sans Pro" panose="020B0503030403020204" pitchFamily="34" charset="0"/>
              </a:rPr>
              <a:t> : </a:t>
            </a:r>
            <a:r>
              <a:rPr lang="fr-FR" sz="1800" dirty="0" err="1">
                <a:latin typeface="Source Sans Pro" panose="020B0503030403020204" pitchFamily="34" charset="0"/>
              </a:rPr>
              <a:t>buncher</a:t>
            </a:r>
            <a:r>
              <a:rPr lang="fr-FR" sz="1800" dirty="0">
                <a:latin typeface="Source Sans Pro" panose="020B0503030403020204" pitchFamily="34" charset="0"/>
              </a:rPr>
              <a:t> + 2 x </a:t>
            </a:r>
            <a:r>
              <a:rPr lang="fr-FR" sz="1800" dirty="0" err="1">
                <a:latin typeface="Source Sans Pro" panose="020B0503030403020204" pitchFamily="34" charset="0"/>
              </a:rPr>
              <a:t>accelerating</a:t>
            </a:r>
            <a:r>
              <a:rPr lang="fr-FR" sz="1800" dirty="0">
                <a:latin typeface="Source Sans Pro" panose="020B0503030403020204" pitchFamily="34" charset="0"/>
              </a:rPr>
              <a:t> sections</a:t>
            </a:r>
          </a:p>
          <a:p>
            <a:pPr marL="457200" indent="-457200">
              <a:buFont typeface="+mj-lt"/>
              <a:buAutoNum type="arabicPeriod"/>
            </a:pPr>
            <a:r>
              <a:rPr lang="fr-FR" sz="1800" b="1" dirty="0">
                <a:latin typeface="Source Sans Pro" panose="020B0503030403020204" pitchFamily="34" charset="0"/>
              </a:rPr>
              <a:t>Booster</a:t>
            </a:r>
            <a:r>
              <a:rPr lang="fr-FR" sz="1800" dirty="0">
                <a:latin typeface="Source Sans Pro" panose="020B0503030403020204" pitchFamily="34" charset="0"/>
              </a:rPr>
              <a:t>: LEP cavity ( 5-cell </a:t>
            </a:r>
            <a:r>
              <a:rPr lang="fr-FR" sz="1800" dirty="0" err="1">
                <a:latin typeface="Source Sans Pro" panose="020B0503030403020204" pitchFamily="34" charset="0"/>
              </a:rPr>
              <a:t>copper</a:t>
            </a:r>
            <a:r>
              <a:rPr lang="fr-FR" sz="1800" dirty="0">
                <a:latin typeface="Source Sans Pro" panose="020B0503030403020204" pitchFamily="34" charset="0"/>
              </a:rPr>
              <a:t> cavity) </a:t>
            </a:r>
          </a:p>
          <a:p>
            <a:pPr marL="457200" indent="-457200">
              <a:buFont typeface="+mj-lt"/>
              <a:buAutoNum type="arabicPeriod"/>
            </a:pPr>
            <a:r>
              <a:rPr lang="fr-FR" sz="1800" b="1" dirty="0">
                <a:latin typeface="Source Sans Pro" panose="020B0503030403020204" pitchFamily="34" charset="0"/>
              </a:rPr>
              <a:t>Storage ring</a:t>
            </a:r>
            <a:r>
              <a:rPr lang="fr-FR" sz="1800" b="1" i="0" dirty="0">
                <a:effectLst/>
                <a:latin typeface="Source Sans Pro" panose="020B0503030403020204" pitchFamily="34" charset="0"/>
              </a:rPr>
              <a:t> </a:t>
            </a:r>
            <a:r>
              <a:rPr lang="fr-FR" sz="1800" b="0" i="0" dirty="0">
                <a:effectLst/>
                <a:latin typeface="Source Sans Pro" panose="020B0503030403020204" pitchFamily="34" charset="0"/>
              </a:rPr>
              <a:t>:  4x HOM free </a:t>
            </a:r>
            <a:r>
              <a:rPr lang="fr-FR" sz="1800" dirty="0">
                <a:latin typeface="Source Sans Pro" panose="020B0503030403020204" pitchFamily="34" charset="0"/>
              </a:rPr>
              <a:t>Superconducting cavities</a:t>
            </a:r>
          </a:p>
        </p:txBody>
      </p:sp>
      <p:sp>
        <p:nvSpPr>
          <p:cNvPr id="4" name="Espace réservé du numéro de diapositive 3">
            <a:extLst>
              <a:ext uri="{FF2B5EF4-FFF2-40B4-BE49-F238E27FC236}">
                <a16:creationId xmlns:a16="http://schemas.microsoft.com/office/drawing/2014/main" id="{9EFCD802-E6DD-CCE3-02C6-7818591D3CA4}"/>
              </a:ext>
            </a:extLst>
          </p:cNvPr>
          <p:cNvSpPr>
            <a:spLocks noGrp="1"/>
          </p:cNvSpPr>
          <p:nvPr>
            <p:ph type="sldNum" sz="quarter" idx="4"/>
          </p:nvPr>
        </p:nvSpPr>
        <p:spPr/>
        <p:txBody>
          <a:bodyPr/>
          <a:lstStyle/>
          <a:p>
            <a:fld id="{F1620CC9-C982-429E-97C9-9F71A6603CFC}" type="slidenum">
              <a:rPr lang="fr-FR" smtClean="0"/>
              <a:pPr/>
              <a:t>8</a:t>
            </a:fld>
            <a:endParaRPr lang="fr-FR" dirty="0"/>
          </a:p>
        </p:txBody>
      </p:sp>
      <p:pic>
        <p:nvPicPr>
          <p:cNvPr id="2056" name="Picture 8" descr="Centre national de la recherche scientifique — Wikipédia">
            <a:extLst>
              <a:ext uri="{FF2B5EF4-FFF2-40B4-BE49-F238E27FC236}">
                <a16:creationId xmlns:a16="http://schemas.microsoft.com/office/drawing/2014/main" id="{508E1809-ED46-9061-0760-784CD2FF0D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4"/>
          <a:stretch/>
        </p:blipFill>
        <p:spPr bwMode="auto">
          <a:xfrm>
            <a:off x="2444514" y="5910190"/>
            <a:ext cx="752256" cy="752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e CEA recrute en 2020">
            <a:extLst>
              <a:ext uri="{FF2B5EF4-FFF2-40B4-BE49-F238E27FC236}">
                <a16:creationId xmlns:a16="http://schemas.microsoft.com/office/drawing/2014/main" id="{0F514F55-325B-6C01-5AF2-49EE995404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51" t="12644" r="26936" b="14147"/>
          <a:stretch/>
        </p:blipFill>
        <p:spPr bwMode="auto">
          <a:xfrm>
            <a:off x="586154" y="5930568"/>
            <a:ext cx="931268" cy="7318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A7F0AF2-A586-465F-65FF-2524739519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649" r="23797" b="3"/>
          <a:stretch/>
        </p:blipFill>
        <p:spPr bwMode="auto">
          <a:xfrm>
            <a:off x="1604840" y="5926225"/>
            <a:ext cx="752256" cy="75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84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CC3D61-2AD3-C5C6-CC5A-39298C02A64C}"/>
              </a:ext>
            </a:extLst>
          </p:cNvPr>
          <p:cNvSpPr>
            <a:spLocks noGrp="1"/>
          </p:cNvSpPr>
          <p:nvPr>
            <p:ph type="title"/>
          </p:nvPr>
        </p:nvSpPr>
        <p:spPr>
          <a:xfrm>
            <a:off x="1642473" y="13524"/>
            <a:ext cx="10515600" cy="703773"/>
          </a:xfrm>
        </p:spPr>
        <p:txBody>
          <a:bodyPr>
            <a:normAutofit/>
          </a:bodyPr>
          <a:lstStyle/>
          <a:p>
            <a:r>
              <a:rPr lang="en-US" dirty="0">
                <a:latin typeface="Algerian" panose="04020705040A02060702" pitchFamily="82" charset="0"/>
              </a:rPr>
              <a:t>RF cavities in Soleil</a:t>
            </a:r>
          </a:p>
        </p:txBody>
      </p:sp>
      <p:sp>
        <p:nvSpPr>
          <p:cNvPr id="6" name="Espace réservé du numéro de diapositive 5">
            <a:extLst>
              <a:ext uri="{FF2B5EF4-FFF2-40B4-BE49-F238E27FC236}">
                <a16:creationId xmlns:a16="http://schemas.microsoft.com/office/drawing/2014/main" id="{84E43A4F-28E5-CD24-4148-0E6EEB4364B5}"/>
              </a:ext>
            </a:extLst>
          </p:cNvPr>
          <p:cNvSpPr>
            <a:spLocks noGrp="1"/>
          </p:cNvSpPr>
          <p:nvPr>
            <p:ph type="sldNum" sz="quarter" idx="4"/>
          </p:nvPr>
        </p:nvSpPr>
        <p:spPr/>
        <p:txBody>
          <a:bodyPr/>
          <a:lstStyle/>
          <a:p>
            <a:fld id="{F1620CC9-C982-429E-97C9-9F71A6603CFC}" type="slidenum">
              <a:rPr lang="fr-FR" smtClean="0"/>
              <a:pPr/>
              <a:t>9</a:t>
            </a:fld>
            <a:endParaRPr lang="fr-FR" dirty="0"/>
          </a:p>
        </p:txBody>
      </p:sp>
      <p:sp>
        <p:nvSpPr>
          <p:cNvPr id="19" name="ZoneTexte 18">
            <a:extLst>
              <a:ext uri="{FF2B5EF4-FFF2-40B4-BE49-F238E27FC236}">
                <a16:creationId xmlns:a16="http://schemas.microsoft.com/office/drawing/2014/main" id="{BE05A7DF-3649-25CF-BC65-2B28A9211972}"/>
              </a:ext>
            </a:extLst>
          </p:cNvPr>
          <p:cNvSpPr txBox="1"/>
          <p:nvPr/>
        </p:nvSpPr>
        <p:spPr>
          <a:xfrm>
            <a:off x="-118788" y="6381791"/>
            <a:ext cx="7300126" cy="507831"/>
          </a:xfrm>
          <a:prstGeom prst="rect">
            <a:avLst/>
          </a:prstGeom>
          <a:noFill/>
        </p:spPr>
        <p:txBody>
          <a:bodyPr wrap="square">
            <a:spAutoFit/>
          </a:bodyPr>
          <a:lstStyle/>
          <a:p>
            <a:r>
              <a:rPr lang="en-US" sz="900" b="0" i="0" dirty="0">
                <a:solidFill>
                  <a:srgbClr val="222222"/>
                </a:solidFill>
                <a:effectLst/>
                <a:latin typeface="Arial" panose="020B0604020202020204" pitchFamily="34" charset="0"/>
              </a:rPr>
              <a:t>Marchand, P., et al. "Operation of the SOLEIL RF Systems." </a:t>
            </a:r>
            <a:r>
              <a:rPr lang="en-US" sz="900" b="0" i="1" dirty="0">
                <a:solidFill>
                  <a:srgbClr val="222222"/>
                </a:solidFill>
                <a:effectLst/>
                <a:latin typeface="Arial" panose="020B0604020202020204" pitchFamily="34" charset="0"/>
              </a:rPr>
              <a:t>2007 IEEE Particle Accelerator Conference (PAC)</a:t>
            </a:r>
            <a:r>
              <a:rPr lang="en-US" sz="900" b="0" i="0" dirty="0">
                <a:solidFill>
                  <a:srgbClr val="222222"/>
                </a:solidFill>
                <a:effectLst/>
                <a:latin typeface="Arial" panose="020B0604020202020204" pitchFamily="34" charset="0"/>
              </a:rPr>
              <a:t>. IEEE, 2007.</a:t>
            </a:r>
          </a:p>
          <a:p>
            <a:pPr marL="228600" indent="-228600">
              <a:buAutoNum type="alphaUcPeriod"/>
            </a:pPr>
            <a:r>
              <a:rPr lang="en-US" sz="900" dirty="0" err="1"/>
              <a:t>Loulergue</a:t>
            </a:r>
            <a:r>
              <a:rPr lang="en-US" sz="900" dirty="0"/>
              <a:t>, 20015 PAC, STATUS OF THE SOLEIL BOOSTER SYNCHROTRON</a:t>
            </a:r>
          </a:p>
          <a:p>
            <a:pPr marL="228600" indent="-228600">
              <a:buAutoNum type="alphaUcPeriod"/>
            </a:pPr>
            <a:r>
              <a:rPr lang="fr-FR" sz="900" dirty="0"/>
              <a:t>B. </a:t>
            </a:r>
            <a:r>
              <a:rPr lang="fr-FR" sz="900" dirty="0" err="1"/>
              <a:t>Pottin</a:t>
            </a:r>
            <a:r>
              <a:rPr lang="en-US" sz="900" dirty="0"/>
              <a:t>, , 2005, PAC, HELIOS, THE LINAC INJECTOR OF SOLEIL: INSTALLATION AND FIRST RESULTS </a:t>
            </a:r>
          </a:p>
        </p:txBody>
      </p:sp>
      <p:grpSp>
        <p:nvGrpSpPr>
          <p:cNvPr id="14" name="Groupe 13">
            <a:extLst>
              <a:ext uri="{FF2B5EF4-FFF2-40B4-BE49-F238E27FC236}">
                <a16:creationId xmlns:a16="http://schemas.microsoft.com/office/drawing/2014/main" id="{C535945F-35DB-0A6B-A23A-8DEF350E7EC7}"/>
              </a:ext>
            </a:extLst>
          </p:cNvPr>
          <p:cNvGrpSpPr/>
          <p:nvPr/>
        </p:nvGrpSpPr>
        <p:grpSpPr>
          <a:xfrm>
            <a:off x="487074" y="1097031"/>
            <a:ext cx="7310447" cy="3655838"/>
            <a:chOff x="487074" y="1097031"/>
            <a:chExt cx="7310447" cy="3655838"/>
          </a:xfrm>
        </p:grpSpPr>
        <p:pic>
          <p:nvPicPr>
            <p:cNvPr id="10" name="Image 9">
              <a:extLst>
                <a:ext uri="{FF2B5EF4-FFF2-40B4-BE49-F238E27FC236}">
                  <a16:creationId xmlns:a16="http://schemas.microsoft.com/office/drawing/2014/main" id="{867D5E67-7BA9-25DC-F048-505BC0F07052}"/>
                </a:ext>
              </a:extLst>
            </p:cNvPr>
            <p:cNvPicPr>
              <a:picLocks noChangeAspect="1"/>
            </p:cNvPicPr>
            <p:nvPr/>
          </p:nvPicPr>
          <p:blipFill>
            <a:blip r:embed="rId3"/>
            <a:stretch>
              <a:fillRect/>
            </a:stretch>
          </p:blipFill>
          <p:spPr>
            <a:xfrm>
              <a:off x="604562" y="1097032"/>
              <a:ext cx="7106399" cy="3655837"/>
            </a:xfrm>
            <a:prstGeom prst="rect">
              <a:avLst/>
            </a:prstGeom>
          </p:spPr>
        </p:pic>
        <p:sp>
          <p:nvSpPr>
            <p:cNvPr id="8" name="Rectangle 7">
              <a:extLst>
                <a:ext uri="{FF2B5EF4-FFF2-40B4-BE49-F238E27FC236}">
                  <a16:creationId xmlns:a16="http://schemas.microsoft.com/office/drawing/2014/main" id="{BA47DE70-63FA-3675-F623-36DBE598EB59}"/>
                </a:ext>
              </a:extLst>
            </p:cNvPr>
            <p:cNvSpPr/>
            <p:nvPr/>
          </p:nvSpPr>
          <p:spPr>
            <a:xfrm>
              <a:off x="487074" y="1097031"/>
              <a:ext cx="7310447" cy="365583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e 6">
            <a:extLst>
              <a:ext uri="{FF2B5EF4-FFF2-40B4-BE49-F238E27FC236}">
                <a16:creationId xmlns:a16="http://schemas.microsoft.com/office/drawing/2014/main" id="{19353448-38D7-DF70-FEA6-E8DB9FAD3922}"/>
              </a:ext>
            </a:extLst>
          </p:cNvPr>
          <p:cNvGrpSpPr/>
          <p:nvPr/>
        </p:nvGrpSpPr>
        <p:grpSpPr>
          <a:xfrm>
            <a:off x="8327306" y="1809260"/>
            <a:ext cx="3830767" cy="3600527"/>
            <a:chOff x="8327306" y="1809260"/>
            <a:chExt cx="3830767" cy="3600527"/>
          </a:xfrm>
        </p:grpSpPr>
        <p:sp>
          <p:nvSpPr>
            <p:cNvPr id="15" name="ZoneTexte 14">
              <a:extLst>
                <a:ext uri="{FF2B5EF4-FFF2-40B4-BE49-F238E27FC236}">
                  <a16:creationId xmlns:a16="http://schemas.microsoft.com/office/drawing/2014/main" id="{2806EC7D-0877-9496-2EC9-B43CEDFB01C3}"/>
                </a:ext>
              </a:extLst>
            </p:cNvPr>
            <p:cNvSpPr txBox="1"/>
            <p:nvPr/>
          </p:nvSpPr>
          <p:spPr>
            <a:xfrm>
              <a:off x="8413866" y="1886178"/>
              <a:ext cx="3625818" cy="646331"/>
            </a:xfrm>
            <a:prstGeom prst="rect">
              <a:avLst/>
            </a:prstGeom>
            <a:noFill/>
          </p:spPr>
          <p:txBody>
            <a:bodyPr wrap="square">
              <a:spAutoFit/>
            </a:bodyPr>
            <a:lstStyle/>
            <a:p>
              <a:r>
                <a:rPr lang="fr-FR" dirty="0"/>
                <a:t>A 5-cell Copper LEP type</a:t>
              </a:r>
            </a:p>
            <a:p>
              <a:r>
                <a:rPr lang="fr-FR" dirty="0"/>
                <a:t> cavity</a:t>
              </a:r>
              <a:endParaRPr lang="en-US" dirty="0"/>
            </a:p>
          </p:txBody>
        </p:sp>
        <p:sp>
          <p:nvSpPr>
            <p:cNvPr id="9" name="Rectangle 8">
              <a:extLst>
                <a:ext uri="{FF2B5EF4-FFF2-40B4-BE49-F238E27FC236}">
                  <a16:creationId xmlns:a16="http://schemas.microsoft.com/office/drawing/2014/main" id="{0449C7E6-27D3-48DE-85CE-4C5D80E6C3AB}"/>
                </a:ext>
              </a:extLst>
            </p:cNvPr>
            <p:cNvSpPr/>
            <p:nvPr/>
          </p:nvSpPr>
          <p:spPr>
            <a:xfrm>
              <a:off x="8327306" y="1809260"/>
              <a:ext cx="3830767" cy="360052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 16">
              <a:extLst>
                <a:ext uri="{FF2B5EF4-FFF2-40B4-BE49-F238E27FC236}">
                  <a16:creationId xmlns:a16="http://schemas.microsoft.com/office/drawing/2014/main" id="{C944E32D-8957-AE04-24B6-CB7C8CF4F434}"/>
                </a:ext>
              </a:extLst>
            </p:cNvPr>
            <p:cNvPicPr>
              <a:picLocks noChangeAspect="1"/>
            </p:cNvPicPr>
            <p:nvPr/>
          </p:nvPicPr>
          <p:blipFill rotWithShape="1">
            <a:blip r:embed="rId4"/>
            <a:srcRect b="9736"/>
            <a:stretch/>
          </p:blipFill>
          <p:spPr>
            <a:xfrm>
              <a:off x="8452650" y="2247730"/>
              <a:ext cx="3540815" cy="2802278"/>
            </a:xfrm>
            <a:prstGeom prst="rect">
              <a:avLst/>
            </a:prstGeom>
          </p:spPr>
        </p:pic>
        <p:sp>
          <p:nvSpPr>
            <p:cNvPr id="3" name="ZoneTexte 2">
              <a:extLst>
                <a:ext uri="{FF2B5EF4-FFF2-40B4-BE49-F238E27FC236}">
                  <a16:creationId xmlns:a16="http://schemas.microsoft.com/office/drawing/2014/main" id="{4262B1FC-3E93-57F3-6D4B-E75B75AC4D55}"/>
                </a:ext>
              </a:extLst>
            </p:cNvPr>
            <p:cNvSpPr txBox="1"/>
            <p:nvPr/>
          </p:nvSpPr>
          <p:spPr>
            <a:xfrm>
              <a:off x="9194928" y="5040455"/>
              <a:ext cx="1975579" cy="369332"/>
            </a:xfrm>
            <a:prstGeom prst="rect">
              <a:avLst/>
            </a:prstGeom>
            <a:noFill/>
          </p:spPr>
          <p:txBody>
            <a:bodyPr wrap="square">
              <a:spAutoFit/>
            </a:bodyPr>
            <a:lstStyle/>
            <a:p>
              <a:r>
                <a:rPr lang="fr-FR" dirty="0"/>
                <a:t>352 MHz, 900 kV  </a:t>
              </a:r>
              <a:endParaRPr lang="en-US" dirty="0"/>
            </a:p>
          </p:txBody>
        </p:sp>
      </p:grpSp>
      <p:sp>
        <p:nvSpPr>
          <p:cNvPr id="16" name="ZoneTexte 15">
            <a:extLst>
              <a:ext uri="{FF2B5EF4-FFF2-40B4-BE49-F238E27FC236}">
                <a16:creationId xmlns:a16="http://schemas.microsoft.com/office/drawing/2014/main" id="{5F548A41-A184-6365-7CA0-1199C9ED5640}"/>
              </a:ext>
            </a:extLst>
          </p:cNvPr>
          <p:cNvSpPr txBox="1"/>
          <p:nvPr/>
        </p:nvSpPr>
        <p:spPr>
          <a:xfrm>
            <a:off x="3221740" y="1239549"/>
            <a:ext cx="776328" cy="338554"/>
          </a:xfrm>
          <a:prstGeom prst="rect">
            <a:avLst/>
          </a:prstGeom>
          <a:solidFill>
            <a:srgbClr val="00B0F0"/>
          </a:solidFill>
        </p:spPr>
        <p:txBody>
          <a:bodyPr wrap="square" rtlCol="0">
            <a:spAutoFit/>
          </a:bodyPr>
          <a:lstStyle/>
          <a:p>
            <a:r>
              <a:rPr lang="en-US" sz="1600" dirty="0"/>
              <a:t>3 GHz</a:t>
            </a:r>
          </a:p>
        </p:txBody>
      </p:sp>
      <p:grpSp>
        <p:nvGrpSpPr>
          <p:cNvPr id="18" name="Groupe 17">
            <a:extLst>
              <a:ext uri="{FF2B5EF4-FFF2-40B4-BE49-F238E27FC236}">
                <a16:creationId xmlns:a16="http://schemas.microsoft.com/office/drawing/2014/main" id="{A8AC221F-4EF8-D7D9-FE40-DD45DD0D8825}"/>
              </a:ext>
            </a:extLst>
          </p:cNvPr>
          <p:cNvGrpSpPr/>
          <p:nvPr/>
        </p:nvGrpSpPr>
        <p:grpSpPr>
          <a:xfrm>
            <a:off x="-11784" y="4263200"/>
            <a:ext cx="8619358" cy="2583026"/>
            <a:chOff x="-11784" y="4367975"/>
            <a:chExt cx="8619358" cy="2583026"/>
          </a:xfrm>
        </p:grpSpPr>
        <p:sp>
          <p:nvSpPr>
            <p:cNvPr id="5" name="ZoneTexte 4">
              <a:extLst>
                <a:ext uri="{FF2B5EF4-FFF2-40B4-BE49-F238E27FC236}">
                  <a16:creationId xmlns:a16="http://schemas.microsoft.com/office/drawing/2014/main" id="{572278F9-D4B7-1C0F-136E-916F67EA70F2}"/>
                </a:ext>
              </a:extLst>
            </p:cNvPr>
            <p:cNvSpPr txBox="1"/>
            <p:nvPr/>
          </p:nvSpPr>
          <p:spPr>
            <a:xfrm>
              <a:off x="33926" y="4929523"/>
              <a:ext cx="2271124" cy="1600438"/>
            </a:xfrm>
            <a:prstGeom prst="rect">
              <a:avLst/>
            </a:prstGeom>
            <a:solidFill>
              <a:srgbClr val="00B0F0"/>
            </a:solidFill>
          </p:spPr>
          <p:txBody>
            <a:bodyPr wrap="square" rtlCol="0">
              <a:spAutoFit/>
            </a:bodyPr>
            <a:lstStyle/>
            <a:p>
              <a:r>
                <a:rPr lang="en-US" dirty="0"/>
                <a:t>T = 4,5K</a:t>
              </a:r>
            </a:p>
            <a:p>
              <a:r>
                <a:rPr lang="en-US" sz="1600" dirty="0"/>
                <a:t>2 cavities per cryomodule @ 352 MHz, 1.1MV/</a:t>
              </a:r>
              <a:r>
                <a:rPr lang="en-US" sz="1600" dirty="0" err="1"/>
                <a:t>cav</a:t>
              </a:r>
              <a:endParaRPr lang="en-US" sz="1600" dirty="0"/>
            </a:p>
            <a:p>
              <a:r>
                <a:rPr lang="en-US" sz="1600" dirty="0"/>
                <a:t>Design and built by CEA and CERN</a:t>
              </a:r>
            </a:p>
          </p:txBody>
        </p:sp>
        <p:grpSp>
          <p:nvGrpSpPr>
            <p:cNvPr id="12" name="Groupe 11">
              <a:extLst>
                <a:ext uri="{FF2B5EF4-FFF2-40B4-BE49-F238E27FC236}">
                  <a16:creationId xmlns:a16="http://schemas.microsoft.com/office/drawing/2014/main" id="{E4CE18D1-68A6-C2CC-127D-B3EABBBD0C04}"/>
                </a:ext>
              </a:extLst>
            </p:cNvPr>
            <p:cNvGrpSpPr/>
            <p:nvPr/>
          </p:nvGrpSpPr>
          <p:grpSpPr>
            <a:xfrm>
              <a:off x="-11784" y="4367975"/>
              <a:ext cx="8619358" cy="2583026"/>
              <a:chOff x="-11784" y="4367975"/>
              <a:chExt cx="8619358" cy="2583026"/>
            </a:xfrm>
          </p:grpSpPr>
          <p:pic>
            <p:nvPicPr>
              <p:cNvPr id="13" name="Image 12">
                <a:extLst>
                  <a:ext uri="{FF2B5EF4-FFF2-40B4-BE49-F238E27FC236}">
                    <a16:creationId xmlns:a16="http://schemas.microsoft.com/office/drawing/2014/main" id="{8BFACAE9-5B4B-8E7C-E222-5B648B6A2519}"/>
                  </a:ext>
                </a:extLst>
              </p:cNvPr>
              <p:cNvPicPr>
                <a:picLocks noChangeAspect="1"/>
              </p:cNvPicPr>
              <p:nvPr/>
            </p:nvPicPr>
            <p:blipFill>
              <a:blip r:embed="rId5"/>
              <a:stretch>
                <a:fillRect/>
              </a:stretch>
            </p:blipFill>
            <p:spPr>
              <a:xfrm>
                <a:off x="2179706" y="4370433"/>
                <a:ext cx="6427868" cy="2236092"/>
              </a:xfrm>
              <a:prstGeom prst="rect">
                <a:avLst/>
              </a:prstGeom>
            </p:spPr>
          </p:pic>
          <p:sp>
            <p:nvSpPr>
              <p:cNvPr id="4" name="Rectangle 3">
                <a:extLst>
                  <a:ext uri="{FF2B5EF4-FFF2-40B4-BE49-F238E27FC236}">
                    <a16:creationId xmlns:a16="http://schemas.microsoft.com/office/drawing/2014/main" id="{D9D47D7C-C098-F194-34F7-5A3871BDCD96}"/>
                  </a:ext>
                </a:extLst>
              </p:cNvPr>
              <p:cNvSpPr/>
              <p:nvPr/>
            </p:nvSpPr>
            <p:spPr>
              <a:xfrm>
                <a:off x="-11784" y="4367975"/>
                <a:ext cx="8619358" cy="258302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ZoneTexte 10">
            <a:extLst>
              <a:ext uri="{FF2B5EF4-FFF2-40B4-BE49-F238E27FC236}">
                <a16:creationId xmlns:a16="http://schemas.microsoft.com/office/drawing/2014/main" id="{56EE19AE-EAED-3845-5BE9-C376787FEB4D}"/>
              </a:ext>
            </a:extLst>
          </p:cNvPr>
          <p:cNvSpPr txBox="1"/>
          <p:nvPr/>
        </p:nvSpPr>
        <p:spPr>
          <a:xfrm>
            <a:off x="1930959" y="769680"/>
            <a:ext cx="4673074" cy="369332"/>
          </a:xfrm>
          <a:prstGeom prst="rect">
            <a:avLst/>
          </a:prstGeom>
          <a:noFill/>
        </p:spPr>
        <p:txBody>
          <a:bodyPr wrap="none" rtlCol="0">
            <a:spAutoFit/>
          </a:bodyPr>
          <a:lstStyle/>
          <a:p>
            <a:r>
              <a:rPr lang="en-US" b="0" i="0" dirty="0">
                <a:effectLst/>
                <a:latin typeface="Times New Roman" panose="02020603050405020304" pitchFamily="18" charset="0"/>
              </a:rPr>
              <a:t>one meter long and 43 cells (22 for accelerating)</a:t>
            </a:r>
            <a:endParaRPr lang="en-US" dirty="0"/>
          </a:p>
        </p:txBody>
      </p:sp>
    </p:spTree>
    <p:extLst>
      <p:ext uri="{BB962C8B-B14F-4D97-AF65-F5344CB8AC3E}">
        <p14:creationId xmlns:p14="http://schemas.microsoft.com/office/powerpoint/2010/main" val="200665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OLEIL - fond gr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LEIL - fond bla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OLEIL - fond bla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Modele-presentation-PPT-SOLEIL-16-9</Template>
  <TotalTime>10846</TotalTime>
  <Words>1728</Words>
  <Application>Microsoft Office PowerPoint</Application>
  <PresentationFormat>Grand écran</PresentationFormat>
  <Paragraphs>182</Paragraphs>
  <Slides>19</Slides>
  <Notes>8</Notes>
  <HiddenSlides>2</HiddenSlides>
  <MMClips>0</MMClips>
  <ScaleCrop>false</ScaleCrop>
  <HeadingPairs>
    <vt:vector size="6" baseType="variant">
      <vt:variant>
        <vt:lpstr>Polices utilisées</vt:lpstr>
      </vt:variant>
      <vt:variant>
        <vt:i4>15</vt:i4>
      </vt:variant>
      <vt:variant>
        <vt:lpstr>Thème</vt:lpstr>
      </vt:variant>
      <vt:variant>
        <vt:i4>6</vt:i4>
      </vt:variant>
      <vt:variant>
        <vt:lpstr>Titres des diapositives</vt:lpstr>
      </vt:variant>
      <vt:variant>
        <vt:i4>19</vt:i4>
      </vt:variant>
    </vt:vector>
  </HeadingPairs>
  <TitlesOfParts>
    <vt:vector size="40" baseType="lpstr">
      <vt:lpstr>Oxygenregular, sans-serif</vt:lpstr>
      <vt:lpstr>poppins-light</vt:lpstr>
      <vt:lpstr>Söhne</vt:lpstr>
      <vt:lpstr>Titillium</vt:lpstr>
      <vt:lpstr>ttm-regular</vt:lpstr>
      <vt:lpstr>Algerian</vt:lpstr>
      <vt:lpstr>Arial</vt:lpstr>
      <vt:lpstr>Arial</vt:lpstr>
      <vt:lpstr>Calibri</vt:lpstr>
      <vt:lpstr>Cambria Math</vt:lpstr>
      <vt:lpstr>Georgia</vt:lpstr>
      <vt:lpstr>PT Sans</vt:lpstr>
      <vt:lpstr>Source Sans Pro</vt:lpstr>
      <vt:lpstr>Times New Roman</vt:lpstr>
      <vt:lpstr>Wingdings</vt:lpstr>
      <vt:lpstr>Conception personnalisée</vt:lpstr>
      <vt:lpstr>1_Conception personnalisée</vt:lpstr>
      <vt:lpstr>SOLEIL - fond gris</vt:lpstr>
      <vt:lpstr>SOLEIL - fond blanc</vt:lpstr>
      <vt:lpstr>2_Conception personnalisée</vt:lpstr>
      <vt:lpstr>1_SOLEIL - fond blanc</vt:lpstr>
      <vt:lpstr>RF cavities in French Accelerators</vt:lpstr>
      <vt:lpstr>How to accelerate a charged particle? </vt:lpstr>
      <vt:lpstr>The precursor of RF linear accelerator</vt:lpstr>
      <vt:lpstr>Cavity types</vt:lpstr>
      <vt:lpstr>French particle accelerators</vt:lpstr>
      <vt:lpstr>GANIL since 1983</vt:lpstr>
      <vt:lpstr>RF superconducting cavity in SPIRAL2</vt:lpstr>
      <vt:lpstr>Synchrotron Soleil since 2006</vt:lpstr>
      <vt:lpstr>RF cavities in Soleil</vt:lpstr>
      <vt:lpstr>SOLEIL Ⅱ - A new soleil </vt:lpstr>
      <vt:lpstr>ESRF since 1992</vt:lpstr>
      <vt:lpstr>Now ESRF-EBS(2020)</vt:lpstr>
      <vt:lpstr>International projects</vt:lpstr>
      <vt:lpstr>International projects</vt:lpstr>
      <vt:lpstr>International projects</vt:lpstr>
      <vt:lpstr>Présentation PowerPoint</vt:lpstr>
      <vt:lpstr>Merci! </vt:lpstr>
      <vt:lpstr>RFQ vs groupeur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 cavity in French Accelerators</dc:title>
  <dc:creator>ZHAO Lu</dc:creator>
  <cp:lastModifiedBy>ZHAO Lu</cp:lastModifiedBy>
  <cp:revision>87</cp:revision>
  <dcterms:created xsi:type="dcterms:W3CDTF">2023-05-02T12:14:39Z</dcterms:created>
  <dcterms:modified xsi:type="dcterms:W3CDTF">2023-07-03T20:26:00Z</dcterms:modified>
</cp:coreProperties>
</file>