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</p:sldMasterIdLst>
  <p:notesMasterIdLst>
    <p:notesMasterId r:id="rId33"/>
  </p:notesMasterIdLst>
  <p:handoutMasterIdLst>
    <p:handoutMasterId r:id="rId34"/>
  </p:handoutMasterIdLst>
  <p:sldIdLst>
    <p:sldId id="256" r:id="rId5"/>
    <p:sldId id="310" r:id="rId6"/>
    <p:sldId id="311" r:id="rId7"/>
    <p:sldId id="312" r:id="rId8"/>
    <p:sldId id="318" r:id="rId9"/>
    <p:sldId id="319" r:id="rId10"/>
    <p:sldId id="338" r:id="rId11"/>
    <p:sldId id="323" r:id="rId12"/>
    <p:sldId id="315" r:id="rId13"/>
    <p:sldId id="316" r:id="rId14"/>
    <p:sldId id="313" r:id="rId15"/>
    <p:sldId id="321" r:id="rId16"/>
    <p:sldId id="324" r:id="rId17"/>
    <p:sldId id="325" r:id="rId18"/>
    <p:sldId id="326" r:id="rId19"/>
    <p:sldId id="322" r:id="rId20"/>
    <p:sldId id="314" r:id="rId21"/>
    <p:sldId id="330" r:id="rId22"/>
    <p:sldId id="328" r:id="rId23"/>
    <p:sldId id="333" r:id="rId24"/>
    <p:sldId id="334" r:id="rId25"/>
    <p:sldId id="327" r:id="rId26"/>
    <p:sldId id="329" r:id="rId27"/>
    <p:sldId id="332" r:id="rId28"/>
    <p:sldId id="335" r:id="rId29"/>
    <p:sldId id="317" r:id="rId30"/>
    <p:sldId id="336" r:id="rId31"/>
    <p:sldId id="337" r:id="rId32"/>
  </p:sldIdLst>
  <p:sldSz cx="12192000" cy="6858000"/>
  <p:notesSz cx="6858000" cy="9144000"/>
  <p:embeddedFontLst>
    <p:embeddedFont>
      <p:font typeface="Poppins" panose="020B0604020202020204" charset="0"/>
      <p:regular r:id="rId35"/>
      <p:bold r:id="rId36"/>
      <p:italic r:id="rId37"/>
      <p:boldItalic r:id="rId38"/>
    </p:embeddedFont>
    <p:embeddedFont>
      <p:font typeface="Candara" panose="020E0502030303020204" pitchFamily="34" charset="0"/>
      <p:regular r:id="rId39"/>
      <p:bold r:id="rId40"/>
      <p:italic r:id="rId41"/>
      <p:boldItalic r:id="rId42"/>
    </p:embeddedFont>
    <p:embeddedFont>
      <p:font typeface="ＭＳ Ｐゴシック" panose="020B0600070205080204" pitchFamily="34" charset="-128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Poppins Black" panose="020B0604020202020204" charset="0"/>
      <p:bold r:id="rId48"/>
      <p:italic r:id="rId49"/>
      <p:boldItalic r:id="rId50"/>
    </p:embeddedFont>
    <p:embeddedFont>
      <p:font typeface="Wingdings 3" panose="05040102010807070707" pitchFamily="18" charset="2"/>
      <p:regular r:id="rId51"/>
    </p:embeddedFont>
    <p:embeddedFont>
      <p:font typeface="Arial Black" panose="020B0A04020102020204" pitchFamily="34" charset="0"/>
      <p:bold r:id="rId52"/>
    </p:embeddedFont>
    <p:embeddedFont>
      <p:font typeface="Cambria Math" panose="02040503050406030204" pitchFamily="18" charset="0"/>
      <p:regular r:id="rId5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00"/>
    <a:srgbClr val="008000"/>
    <a:srgbClr val="FF0000"/>
    <a:srgbClr val="FF00FF"/>
    <a:srgbClr val="FF6600"/>
    <a:srgbClr val="FF9900"/>
    <a:srgbClr val="00CC99"/>
    <a:srgbClr val="000000"/>
    <a:srgbClr val="3E4A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17" autoAdjust="0"/>
    <p:restoredTop sz="93979" autoAdjust="0"/>
  </p:normalViewPr>
  <p:slideViewPr>
    <p:cSldViewPr snapToGrid="0">
      <p:cViewPr varScale="1">
        <p:scale>
          <a:sx n="61" d="100"/>
          <a:sy n="61" d="100"/>
        </p:scale>
        <p:origin x="552" y="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5.fntdata"/><Relationship Id="rId21" Type="http://schemas.openxmlformats.org/officeDocument/2006/relationships/slide" Target="slides/slide17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7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7.fntdata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A75DC9-8EFD-42A2-ABB5-743E80D48C35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9B208168-3B68-4848-AED6-E92B48232235}">
      <dgm:prSet phldrT="[Texte]"/>
      <dgm:spPr>
        <a:solidFill>
          <a:srgbClr val="B4C7E7"/>
        </a:solidFill>
        <a:ln>
          <a:solidFill>
            <a:srgbClr val="2F5597"/>
          </a:solidFill>
        </a:ln>
      </dgm:spPr>
      <dgm:t>
        <a:bodyPr/>
        <a:lstStyle/>
        <a:p>
          <a:r>
            <a:rPr lang="fr-FR" dirty="0" smtClean="0">
              <a:effectLst/>
            </a:rPr>
            <a:t>16 T </a:t>
          </a:r>
        </a:p>
        <a:p>
          <a:r>
            <a:rPr lang="fr-FR" dirty="0" err="1" smtClean="0">
              <a:effectLst/>
            </a:rPr>
            <a:t>demo</a:t>
          </a:r>
          <a:endParaRPr lang="fr-FR" dirty="0">
            <a:effectLst/>
          </a:endParaRPr>
        </a:p>
      </dgm:t>
    </dgm:pt>
    <dgm:pt modelId="{2B153A6F-0269-4869-99DB-E978688C9E7D}" type="parTrans" cxnId="{3932A039-A624-4A06-9C75-D0D9345E4C29}">
      <dgm:prSet/>
      <dgm:spPr/>
      <dgm:t>
        <a:bodyPr/>
        <a:lstStyle/>
        <a:p>
          <a:endParaRPr lang="fr-FR">
            <a:effectLst/>
          </a:endParaRPr>
        </a:p>
      </dgm:t>
    </dgm:pt>
    <dgm:pt modelId="{2295D45B-E406-4CE8-8746-18CA187969B4}" type="sibTrans" cxnId="{3932A039-A624-4A06-9C75-D0D9345E4C29}">
      <dgm:prSet/>
      <dgm:spPr/>
      <dgm:t>
        <a:bodyPr/>
        <a:lstStyle/>
        <a:p>
          <a:endParaRPr lang="fr-FR">
            <a:effectLst/>
          </a:endParaRPr>
        </a:p>
      </dgm:t>
    </dgm:pt>
    <dgm:pt modelId="{40675280-D155-4501-BA21-5F866A30E95F}">
      <dgm:prSet phldrT="[Texte]"/>
      <dgm:spPr>
        <a:solidFill>
          <a:srgbClr val="8FAADC"/>
        </a:solidFill>
        <a:ln>
          <a:solidFill>
            <a:srgbClr val="2F5597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  <a:effectLst/>
            </a:rPr>
            <a:t>12-14 T </a:t>
          </a:r>
          <a:r>
            <a:rPr lang="fr-FR" dirty="0" err="1" smtClean="0">
              <a:solidFill>
                <a:schemeClr val="bg1"/>
              </a:solidFill>
              <a:effectLst/>
            </a:rPr>
            <a:t>demo</a:t>
          </a:r>
          <a:endParaRPr lang="fr-FR" dirty="0">
            <a:solidFill>
              <a:schemeClr val="bg1"/>
            </a:solidFill>
            <a:effectLst/>
          </a:endParaRPr>
        </a:p>
      </dgm:t>
    </dgm:pt>
    <dgm:pt modelId="{6A8FEDF2-0AD8-46EF-BA70-E0297BD3D259}" type="parTrans" cxnId="{3ED60455-DE4B-466C-8894-325B334C5182}">
      <dgm:prSet/>
      <dgm:spPr/>
      <dgm:t>
        <a:bodyPr/>
        <a:lstStyle/>
        <a:p>
          <a:endParaRPr lang="fr-FR">
            <a:effectLst/>
          </a:endParaRPr>
        </a:p>
      </dgm:t>
    </dgm:pt>
    <dgm:pt modelId="{8FF6AFDC-E895-4FA4-9EE4-7BD3F9B799FC}" type="sibTrans" cxnId="{3ED60455-DE4B-466C-8894-325B334C5182}">
      <dgm:prSet/>
      <dgm:spPr/>
      <dgm:t>
        <a:bodyPr/>
        <a:lstStyle/>
        <a:p>
          <a:endParaRPr lang="fr-FR">
            <a:effectLst/>
          </a:endParaRPr>
        </a:p>
      </dgm:t>
    </dgm:pt>
    <dgm:pt modelId="{CCEC1065-6BEA-43BE-AD8D-63EB0EDF63A9}">
      <dgm:prSet phldrT="[Texte]"/>
      <dgm:spPr>
        <a:solidFill>
          <a:srgbClr val="2F5597"/>
        </a:solidFill>
        <a:ln>
          <a:solidFill>
            <a:srgbClr val="2F5597"/>
          </a:solidFill>
        </a:ln>
      </dgm:spPr>
      <dgm:t>
        <a:bodyPr/>
        <a:lstStyle/>
        <a:p>
          <a:r>
            <a:rPr lang="fr-FR" dirty="0" err="1" smtClean="0">
              <a:solidFill>
                <a:schemeClr val="bg1"/>
              </a:solidFill>
              <a:effectLst/>
            </a:rPr>
            <a:t>Subscales</a:t>
          </a:r>
          <a:endParaRPr lang="fr-FR" dirty="0">
            <a:solidFill>
              <a:schemeClr val="bg1"/>
            </a:solidFill>
            <a:effectLst/>
          </a:endParaRPr>
        </a:p>
      </dgm:t>
    </dgm:pt>
    <dgm:pt modelId="{548E654D-6A44-49DB-B3A1-4B916C99F5D9}" type="parTrans" cxnId="{8B671A19-E78F-4556-B404-7D48DEB109FA}">
      <dgm:prSet/>
      <dgm:spPr/>
      <dgm:t>
        <a:bodyPr/>
        <a:lstStyle/>
        <a:p>
          <a:endParaRPr lang="fr-FR">
            <a:effectLst/>
          </a:endParaRPr>
        </a:p>
      </dgm:t>
    </dgm:pt>
    <dgm:pt modelId="{D1ECF03B-2002-4D95-AF57-6BBB7CD31750}" type="sibTrans" cxnId="{8B671A19-E78F-4556-B404-7D48DEB109FA}">
      <dgm:prSet/>
      <dgm:spPr/>
      <dgm:t>
        <a:bodyPr/>
        <a:lstStyle/>
        <a:p>
          <a:endParaRPr lang="fr-FR">
            <a:effectLst/>
          </a:endParaRPr>
        </a:p>
      </dgm:t>
    </dgm:pt>
    <dgm:pt modelId="{9BE2EE53-A024-445A-94F7-5D4B8715464D}">
      <dgm:prSet phldrT="[Texte]"/>
      <dgm:spPr>
        <a:solidFill>
          <a:srgbClr val="203864"/>
        </a:solidFill>
        <a:ln>
          <a:solidFill>
            <a:srgbClr val="2F5597"/>
          </a:solidFill>
        </a:ln>
      </dgm:spPr>
      <dgm:t>
        <a:bodyPr/>
        <a:lstStyle/>
        <a:p>
          <a:r>
            <a:rPr lang="fr-FR" dirty="0" err="1" smtClean="0">
              <a:solidFill>
                <a:schemeClr val="bg1"/>
              </a:solidFill>
              <a:effectLst/>
            </a:rPr>
            <a:t>Powered</a:t>
          </a:r>
          <a:r>
            <a:rPr lang="fr-FR" dirty="0" smtClean="0">
              <a:solidFill>
                <a:schemeClr val="bg1"/>
              </a:solidFill>
              <a:effectLst/>
            </a:rPr>
            <a:t> </a:t>
          </a:r>
          <a:r>
            <a:rPr lang="fr-FR" dirty="0" err="1" smtClean="0">
              <a:solidFill>
                <a:schemeClr val="bg1"/>
              </a:solidFill>
              <a:effectLst/>
            </a:rPr>
            <a:t>samples</a:t>
          </a:r>
          <a:endParaRPr lang="fr-FR" dirty="0">
            <a:solidFill>
              <a:schemeClr val="bg1"/>
            </a:solidFill>
            <a:effectLst/>
          </a:endParaRPr>
        </a:p>
      </dgm:t>
    </dgm:pt>
    <dgm:pt modelId="{CEFD4200-5A9F-4FF0-A13D-0397376E3D1D}" type="parTrans" cxnId="{B3904FFE-A369-43A9-AFB0-BED933C4108D}">
      <dgm:prSet/>
      <dgm:spPr/>
      <dgm:t>
        <a:bodyPr/>
        <a:lstStyle/>
        <a:p>
          <a:endParaRPr lang="fr-FR">
            <a:effectLst/>
          </a:endParaRPr>
        </a:p>
      </dgm:t>
    </dgm:pt>
    <dgm:pt modelId="{84B19050-17D2-40B2-97FA-6A6C16196D49}" type="sibTrans" cxnId="{B3904FFE-A369-43A9-AFB0-BED933C4108D}">
      <dgm:prSet/>
      <dgm:spPr/>
      <dgm:t>
        <a:bodyPr/>
        <a:lstStyle/>
        <a:p>
          <a:endParaRPr lang="fr-FR">
            <a:effectLst/>
          </a:endParaRPr>
        </a:p>
      </dgm:t>
    </dgm:pt>
    <dgm:pt modelId="{009322DC-D1C5-45FF-AC3C-071F768C3F28}">
      <dgm:prSet phldrT="[Texte]"/>
      <dgm:spPr>
        <a:solidFill>
          <a:srgbClr val="203864"/>
        </a:solidFill>
        <a:ln>
          <a:solidFill>
            <a:srgbClr val="2F5597"/>
          </a:solidFill>
        </a:ln>
      </dgm:spPr>
      <dgm:t>
        <a:bodyPr/>
        <a:lstStyle/>
        <a:p>
          <a:r>
            <a:rPr lang="fr-FR" dirty="0" smtClean="0">
              <a:solidFill>
                <a:schemeClr val="bg1"/>
              </a:solidFill>
              <a:effectLst/>
            </a:rPr>
            <a:t>Non-</a:t>
          </a:r>
          <a:r>
            <a:rPr lang="fr-FR" dirty="0" err="1" smtClean="0">
              <a:solidFill>
                <a:schemeClr val="bg1"/>
              </a:solidFill>
              <a:effectLst/>
            </a:rPr>
            <a:t>powered</a:t>
          </a:r>
          <a:r>
            <a:rPr lang="fr-FR" dirty="0" smtClean="0">
              <a:solidFill>
                <a:schemeClr val="bg1"/>
              </a:solidFill>
              <a:effectLst/>
            </a:rPr>
            <a:t> </a:t>
          </a:r>
          <a:r>
            <a:rPr lang="fr-FR" dirty="0" err="1" smtClean="0">
              <a:solidFill>
                <a:schemeClr val="bg1"/>
              </a:solidFill>
              <a:effectLst/>
            </a:rPr>
            <a:t>samples</a:t>
          </a:r>
          <a:endParaRPr lang="fr-FR" dirty="0">
            <a:solidFill>
              <a:schemeClr val="bg1"/>
            </a:solidFill>
            <a:effectLst/>
          </a:endParaRPr>
        </a:p>
      </dgm:t>
    </dgm:pt>
    <dgm:pt modelId="{BA97B969-A117-4B5E-8246-4BE4C4C1F9E1}" type="parTrans" cxnId="{813CDFFA-AB9B-40F9-973B-5ADE51E3C33B}">
      <dgm:prSet/>
      <dgm:spPr/>
      <dgm:t>
        <a:bodyPr/>
        <a:lstStyle/>
        <a:p>
          <a:endParaRPr lang="fr-FR">
            <a:effectLst/>
          </a:endParaRPr>
        </a:p>
      </dgm:t>
    </dgm:pt>
    <dgm:pt modelId="{A5C7B806-0EFF-45CC-A622-8A7449F37710}" type="sibTrans" cxnId="{813CDFFA-AB9B-40F9-973B-5ADE51E3C33B}">
      <dgm:prSet/>
      <dgm:spPr/>
      <dgm:t>
        <a:bodyPr/>
        <a:lstStyle/>
        <a:p>
          <a:endParaRPr lang="fr-FR">
            <a:effectLst/>
          </a:endParaRPr>
        </a:p>
      </dgm:t>
    </dgm:pt>
    <dgm:pt modelId="{5DE609B3-1CBF-4641-99B6-722675BFCFE7}" type="pres">
      <dgm:prSet presAssocID="{33A75DC9-8EFD-42A2-ABB5-743E80D48C35}" presName="Name0" presStyleCnt="0">
        <dgm:presLayoutVars>
          <dgm:dir/>
          <dgm:animLvl val="lvl"/>
          <dgm:resizeHandles val="exact"/>
        </dgm:presLayoutVars>
      </dgm:prSet>
      <dgm:spPr/>
    </dgm:pt>
    <dgm:pt modelId="{80D71AF3-C82B-464B-8AD3-82173C269153}" type="pres">
      <dgm:prSet presAssocID="{9B208168-3B68-4848-AED6-E92B48232235}" presName="Name8" presStyleCnt="0"/>
      <dgm:spPr/>
    </dgm:pt>
    <dgm:pt modelId="{172B22B7-E1B8-4E50-9B2E-8A3BAC2354E2}" type="pres">
      <dgm:prSet presAssocID="{9B208168-3B68-4848-AED6-E92B48232235}" presName="level" presStyleLbl="node1" presStyleIdx="0" presStyleCnt="5" custScaleY="15959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511C480-1C8D-4AE5-8861-3F51AA32EC72}" type="pres">
      <dgm:prSet presAssocID="{9B208168-3B68-4848-AED6-E92B48232235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810E4AE-1A04-49DE-8980-013A0A27BC44}" type="pres">
      <dgm:prSet presAssocID="{40675280-D155-4501-BA21-5F866A30E95F}" presName="Name8" presStyleCnt="0"/>
      <dgm:spPr/>
    </dgm:pt>
    <dgm:pt modelId="{02801C31-EE4F-4A64-9B4C-76EA8A0D4ABE}" type="pres">
      <dgm:prSet presAssocID="{40675280-D155-4501-BA21-5F866A30E95F}" presName="level" presStyleLbl="node1" presStyleIdx="1" presStyleCnt="5" custScaleY="127601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C1DD635-B4D7-4A24-A53A-115FDFC6818C}" type="pres">
      <dgm:prSet presAssocID="{40675280-D155-4501-BA21-5F866A30E95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E629BA8-32F8-470B-A494-56D0F11B5CF1}" type="pres">
      <dgm:prSet presAssocID="{CCEC1065-6BEA-43BE-AD8D-63EB0EDF63A9}" presName="Name8" presStyleCnt="0"/>
      <dgm:spPr/>
    </dgm:pt>
    <dgm:pt modelId="{0DC2EDF2-FCF5-4C1E-8FDD-1FD475E448FE}" type="pres">
      <dgm:prSet presAssocID="{CCEC1065-6BEA-43BE-AD8D-63EB0EDF63A9}" presName="level" presStyleLbl="node1" presStyleIdx="2" presStyleCnt="5" custScaleY="11574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824E8A0-4587-4A15-B6CD-8261B856AC06}" type="pres">
      <dgm:prSet presAssocID="{CCEC1065-6BEA-43BE-AD8D-63EB0EDF63A9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75AAEBD3-DD7A-4CCC-9B0F-8CB049AA1530}" type="pres">
      <dgm:prSet presAssocID="{9BE2EE53-A024-445A-94F7-5D4B8715464D}" presName="Name8" presStyleCnt="0"/>
      <dgm:spPr/>
    </dgm:pt>
    <dgm:pt modelId="{ECDB2EBB-F16C-4ECC-9275-F760579F0BDD}" type="pres">
      <dgm:prSet presAssocID="{9BE2EE53-A024-445A-94F7-5D4B8715464D}" presName="level" presStyleLbl="node1" presStyleIdx="3" presStyleCnt="5" custScaleY="7633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7875A64-D88C-4984-80C7-7297955A9942}" type="pres">
      <dgm:prSet presAssocID="{9BE2EE53-A024-445A-94F7-5D4B8715464D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796EEAA-E160-45CB-8A36-47115A77F109}" type="pres">
      <dgm:prSet presAssocID="{009322DC-D1C5-45FF-AC3C-071F768C3F28}" presName="Name8" presStyleCnt="0"/>
      <dgm:spPr/>
    </dgm:pt>
    <dgm:pt modelId="{55277117-BAE5-4B11-8799-FFE97ACE55CE}" type="pres">
      <dgm:prSet presAssocID="{009322DC-D1C5-45FF-AC3C-071F768C3F28}" presName="level" presStyleLbl="node1" presStyleIdx="4" presStyleCnt="5" custScaleY="31795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A1B97B5-425B-4BDF-A380-B775AB446049}" type="pres">
      <dgm:prSet presAssocID="{009322DC-D1C5-45FF-AC3C-071F768C3F2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70958430-6B39-4A28-9AA6-C6A9EEB0394D}" type="presOf" srcId="{009322DC-D1C5-45FF-AC3C-071F768C3F28}" destId="{55277117-BAE5-4B11-8799-FFE97ACE55CE}" srcOrd="0" destOrd="0" presId="urn:microsoft.com/office/officeart/2005/8/layout/pyramid1"/>
    <dgm:cxn modelId="{813CDFFA-AB9B-40F9-973B-5ADE51E3C33B}" srcId="{33A75DC9-8EFD-42A2-ABB5-743E80D48C35}" destId="{009322DC-D1C5-45FF-AC3C-071F768C3F28}" srcOrd="4" destOrd="0" parTransId="{BA97B969-A117-4B5E-8246-4BE4C4C1F9E1}" sibTransId="{A5C7B806-0EFF-45CC-A622-8A7449F37710}"/>
    <dgm:cxn modelId="{4A5983F2-FBD6-4ECC-876E-3B4799F57D1F}" type="presOf" srcId="{CCEC1065-6BEA-43BE-AD8D-63EB0EDF63A9}" destId="{4824E8A0-4587-4A15-B6CD-8261B856AC06}" srcOrd="1" destOrd="0" presId="urn:microsoft.com/office/officeart/2005/8/layout/pyramid1"/>
    <dgm:cxn modelId="{8B671A19-E78F-4556-B404-7D48DEB109FA}" srcId="{33A75DC9-8EFD-42A2-ABB5-743E80D48C35}" destId="{CCEC1065-6BEA-43BE-AD8D-63EB0EDF63A9}" srcOrd="2" destOrd="0" parTransId="{548E654D-6A44-49DB-B3A1-4B916C99F5D9}" sibTransId="{D1ECF03B-2002-4D95-AF57-6BBB7CD31750}"/>
    <dgm:cxn modelId="{8BB28BD2-81FE-4B67-9F02-E836A6764DA9}" type="presOf" srcId="{9B208168-3B68-4848-AED6-E92B48232235}" destId="{172B22B7-E1B8-4E50-9B2E-8A3BAC2354E2}" srcOrd="0" destOrd="0" presId="urn:microsoft.com/office/officeart/2005/8/layout/pyramid1"/>
    <dgm:cxn modelId="{B7D3E12C-A9D0-42BA-BEAE-4C119D1945C1}" type="presOf" srcId="{9BE2EE53-A024-445A-94F7-5D4B8715464D}" destId="{ECDB2EBB-F16C-4ECC-9275-F760579F0BDD}" srcOrd="0" destOrd="0" presId="urn:microsoft.com/office/officeart/2005/8/layout/pyramid1"/>
    <dgm:cxn modelId="{3ED60455-DE4B-466C-8894-325B334C5182}" srcId="{33A75DC9-8EFD-42A2-ABB5-743E80D48C35}" destId="{40675280-D155-4501-BA21-5F866A30E95F}" srcOrd="1" destOrd="0" parTransId="{6A8FEDF2-0AD8-46EF-BA70-E0297BD3D259}" sibTransId="{8FF6AFDC-E895-4FA4-9EE4-7BD3F9B799FC}"/>
    <dgm:cxn modelId="{B3904FFE-A369-43A9-AFB0-BED933C4108D}" srcId="{33A75DC9-8EFD-42A2-ABB5-743E80D48C35}" destId="{9BE2EE53-A024-445A-94F7-5D4B8715464D}" srcOrd="3" destOrd="0" parTransId="{CEFD4200-5A9F-4FF0-A13D-0397376E3D1D}" sibTransId="{84B19050-17D2-40B2-97FA-6A6C16196D49}"/>
    <dgm:cxn modelId="{100B1A97-9AFF-4EA5-A6BB-ED4A7E8F0B94}" type="presOf" srcId="{40675280-D155-4501-BA21-5F866A30E95F}" destId="{02801C31-EE4F-4A64-9B4C-76EA8A0D4ABE}" srcOrd="0" destOrd="0" presId="urn:microsoft.com/office/officeart/2005/8/layout/pyramid1"/>
    <dgm:cxn modelId="{58999BA7-1F7F-44E9-8A6A-751106236B1B}" type="presOf" srcId="{9BE2EE53-A024-445A-94F7-5D4B8715464D}" destId="{07875A64-D88C-4984-80C7-7297955A9942}" srcOrd="1" destOrd="0" presId="urn:microsoft.com/office/officeart/2005/8/layout/pyramid1"/>
    <dgm:cxn modelId="{E718A42C-9549-4CEB-B4FB-DA6CDB3A4891}" type="presOf" srcId="{CCEC1065-6BEA-43BE-AD8D-63EB0EDF63A9}" destId="{0DC2EDF2-FCF5-4C1E-8FDD-1FD475E448FE}" srcOrd="0" destOrd="0" presId="urn:microsoft.com/office/officeart/2005/8/layout/pyramid1"/>
    <dgm:cxn modelId="{2A706623-3861-4923-B12A-B7B51D0E81DB}" type="presOf" srcId="{33A75DC9-8EFD-42A2-ABB5-743E80D48C35}" destId="{5DE609B3-1CBF-4641-99B6-722675BFCFE7}" srcOrd="0" destOrd="0" presId="urn:microsoft.com/office/officeart/2005/8/layout/pyramid1"/>
    <dgm:cxn modelId="{80E542B9-FBE6-4D58-B16F-D2463326A194}" type="presOf" srcId="{9B208168-3B68-4848-AED6-E92B48232235}" destId="{5511C480-1C8D-4AE5-8861-3F51AA32EC72}" srcOrd="1" destOrd="0" presId="urn:microsoft.com/office/officeart/2005/8/layout/pyramid1"/>
    <dgm:cxn modelId="{794957C3-3C22-44E9-B029-588C8CEF91BD}" type="presOf" srcId="{009322DC-D1C5-45FF-AC3C-071F768C3F28}" destId="{8A1B97B5-425B-4BDF-A380-B775AB446049}" srcOrd="1" destOrd="0" presId="urn:microsoft.com/office/officeart/2005/8/layout/pyramid1"/>
    <dgm:cxn modelId="{00CF0BDF-8EB0-402C-8811-DB2FFBD1B0B5}" type="presOf" srcId="{40675280-D155-4501-BA21-5F866A30E95F}" destId="{6C1DD635-B4D7-4A24-A53A-115FDFC6818C}" srcOrd="1" destOrd="0" presId="urn:microsoft.com/office/officeart/2005/8/layout/pyramid1"/>
    <dgm:cxn modelId="{3932A039-A624-4A06-9C75-D0D9345E4C29}" srcId="{33A75DC9-8EFD-42A2-ABB5-743E80D48C35}" destId="{9B208168-3B68-4848-AED6-E92B48232235}" srcOrd="0" destOrd="0" parTransId="{2B153A6F-0269-4869-99DB-E978688C9E7D}" sibTransId="{2295D45B-E406-4CE8-8746-18CA187969B4}"/>
    <dgm:cxn modelId="{749DB918-0FBC-4510-840A-320A8494FB87}" type="presParOf" srcId="{5DE609B3-1CBF-4641-99B6-722675BFCFE7}" destId="{80D71AF3-C82B-464B-8AD3-82173C269153}" srcOrd="0" destOrd="0" presId="urn:microsoft.com/office/officeart/2005/8/layout/pyramid1"/>
    <dgm:cxn modelId="{111F2713-190B-4AD0-B812-251ACEC6F438}" type="presParOf" srcId="{80D71AF3-C82B-464B-8AD3-82173C269153}" destId="{172B22B7-E1B8-4E50-9B2E-8A3BAC2354E2}" srcOrd="0" destOrd="0" presId="urn:microsoft.com/office/officeart/2005/8/layout/pyramid1"/>
    <dgm:cxn modelId="{EF9FA1CC-5083-45EF-84CB-45BDA8CBAE38}" type="presParOf" srcId="{80D71AF3-C82B-464B-8AD3-82173C269153}" destId="{5511C480-1C8D-4AE5-8861-3F51AA32EC72}" srcOrd="1" destOrd="0" presId="urn:microsoft.com/office/officeart/2005/8/layout/pyramid1"/>
    <dgm:cxn modelId="{A62D82B6-A9A8-4D84-B151-A6DFC6C2A01D}" type="presParOf" srcId="{5DE609B3-1CBF-4641-99B6-722675BFCFE7}" destId="{0810E4AE-1A04-49DE-8980-013A0A27BC44}" srcOrd="1" destOrd="0" presId="urn:microsoft.com/office/officeart/2005/8/layout/pyramid1"/>
    <dgm:cxn modelId="{9B335219-40B3-470A-92F2-F5EB3FD8AC28}" type="presParOf" srcId="{0810E4AE-1A04-49DE-8980-013A0A27BC44}" destId="{02801C31-EE4F-4A64-9B4C-76EA8A0D4ABE}" srcOrd="0" destOrd="0" presId="urn:microsoft.com/office/officeart/2005/8/layout/pyramid1"/>
    <dgm:cxn modelId="{0C95753F-F255-497A-A8B8-03F5EC994090}" type="presParOf" srcId="{0810E4AE-1A04-49DE-8980-013A0A27BC44}" destId="{6C1DD635-B4D7-4A24-A53A-115FDFC6818C}" srcOrd="1" destOrd="0" presId="urn:microsoft.com/office/officeart/2005/8/layout/pyramid1"/>
    <dgm:cxn modelId="{4556B75B-3AB5-4FE8-9C5C-F53DDA1CD70A}" type="presParOf" srcId="{5DE609B3-1CBF-4641-99B6-722675BFCFE7}" destId="{EE629BA8-32F8-470B-A494-56D0F11B5CF1}" srcOrd="2" destOrd="0" presId="urn:microsoft.com/office/officeart/2005/8/layout/pyramid1"/>
    <dgm:cxn modelId="{7E2B79DC-2D0F-4A82-B616-3B5E6BD3FFFC}" type="presParOf" srcId="{EE629BA8-32F8-470B-A494-56D0F11B5CF1}" destId="{0DC2EDF2-FCF5-4C1E-8FDD-1FD475E448FE}" srcOrd="0" destOrd="0" presId="urn:microsoft.com/office/officeart/2005/8/layout/pyramid1"/>
    <dgm:cxn modelId="{9826CDA1-1946-4687-A9F7-9EA76BA087B4}" type="presParOf" srcId="{EE629BA8-32F8-470B-A494-56D0F11B5CF1}" destId="{4824E8A0-4587-4A15-B6CD-8261B856AC06}" srcOrd="1" destOrd="0" presId="urn:microsoft.com/office/officeart/2005/8/layout/pyramid1"/>
    <dgm:cxn modelId="{A038BECD-DBA1-4881-AE45-0018ECDA4A33}" type="presParOf" srcId="{5DE609B3-1CBF-4641-99B6-722675BFCFE7}" destId="{75AAEBD3-DD7A-4CCC-9B0F-8CB049AA1530}" srcOrd="3" destOrd="0" presId="urn:microsoft.com/office/officeart/2005/8/layout/pyramid1"/>
    <dgm:cxn modelId="{09CC098A-346C-4879-A988-E04A5841D0C5}" type="presParOf" srcId="{75AAEBD3-DD7A-4CCC-9B0F-8CB049AA1530}" destId="{ECDB2EBB-F16C-4ECC-9275-F760579F0BDD}" srcOrd="0" destOrd="0" presId="urn:microsoft.com/office/officeart/2005/8/layout/pyramid1"/>
    <dgm:cxn modelId="{979B38E0-7A8A-42F3-B96B-6D53B8A9D150}" type="presParOf" srcId="{75AAEBD3-DD7A-4CCC-9B0F-8CB049AA1530}" destId="{07875A64-D88C-4984-80C7-7297955A9942}" srcOrd="1" destOrd="0" presId="urn:microsoft.com/office/officeart/2005/8/layout/pyramid1"/>
    <dgm:cxn modelId="{ABA39901-94F3-4CCE-821E-7E0AA4E9F737}" type="presParOf" srcId="{5DE609B3-1CBF-4641-99B6-722675BFCFE7}" destId="{E796EEAA-E160-45CB-8A36-47115A77F109}" srcOrd="4" destOrd="0" presId="urn:microsoft.com/office/officeart/2005/8/layout/pyramid1"/>
    <dgm:cxn modelId="{A54C1020-4DD2-4C4D-B158-EFE24BF577A6}" type="presParOf" srcId="{E796EEAA-E160-45CB-8A36-47115A77F109}" destId="{55277117-BAE5-4B11-8799-FFE97ACE55CE}" srcOrd="0" destOrd="0" presId="urn:microsoft.com/office/officeart/2005/8/layout/pyramid1"/>
    <dgm:cxn modelId="{D3491EAD-4FC7-4EB1-95EC-8C2863EB88A9}" type="presParOf" srcId="{E796EEAA-E160-45CB-8A36-47115A77F109}" destId="{8A1B97B5-425B-4BDF-A380-B775AB446049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B22B7-E1B8-4E50-9B2E-8A3BAC2354E2}">
      <dsp:nvSpPr>
        <dsp:cNvPr id="0" name=""/>
        <dsp:cNvSpPr/>
      </dsp:nvSpPr>
      <dsp:spPr>
        <a:xfrm>
          <a:off x="2096198" y="0"/>
          <a:ext cx="1903602" cy="1573844"/>
        </a:xfrm>
        <a:prstGeom prst="trapezoid">
          <a:avLst>
            <a:gd name="adj" fmla="val 60476"/>
          </a:avLst>
        </a:prstGeom>
        <a:solidFill>
          <a:srgbClr val="B4C7E7"/>
        </a:solidFill>
        <a:ln w="12700" cap="flat" cmpd="sng" algn="ctr">
          <a:solidFill>
            <a:srgbClr val="2F55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effectLst/>
            </a:rPr>
            <a:t>16 T </a:t>
          </a:r>
        </a:p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err="1" smtClean="0">
              <a:effectLst/>
            </a:rPr>
            <a:t>demo</a:t>
          </a:r>
          <a:endParaRPr lang="fr-FR" sz="1500" kern="1200" dirty="0">
            <a:effectLst/>
          </a:endParaRPr>
        </a:p>
      </dsp:txBody>
      <dsp:txXfrm>
        <a:off x="2096198" y="0"/>
        <a:ext cx="1903602" cy="1573844"/>
      </dsp:txXfrm>
    </dsp:sp>
    <dsp:sp modelId="{02801C31-EE4F-4A64-9B4C-76EA8A0D4ABE}">
      <dsp:nvSpPr>
        <dsp:cNvPr id="0" name=""/>
        <dsp:cNvSpPr/>
      </dsp:nvSpPr>
      <dsp:spPr>
        <a:xfrm>
          <a:off x="1335181" y="1573844"/>
          <a:ext cx="3425637" cy="1258375"/>
        </a:xfrm>
        <a:prstGeom prst="trapezoid">
          <a:avLst>
            <a:gd name="adj" fmla="val 60476"/>
          </a:avLst>
        </a:prstGeom>
        <a:solidFill>
          <a:srgbClr val="8FAADC"/>
        </a:solidFill>
        <a:ln w="12700" cap="flat" cmpd="sng" algn="ctr">
          <a:solidFill>
            <a:srgbClr val="2F55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solidFill>
                <a:schemeClr val="bg1"/>
              </a:solidFill>
              <a:effectLst/>
            </a:rPr>
            <a:t>12-14 T </a:t>
          </a:r>
          <a:r>
            <a:rPr lang="fr-FR" sz="1500" kern="1200" dirty="0" err="1" smtClean="0">
              <a:solidFill>
                <a:schemeClr val="bg1"/>
              </a:solidFill>
              <a:effectLst/>
            </a:rPr>
            <a:t>demo</a:t>
          </a:r>
          <a:endParaRPr lang="fr-FR" sz="1500" kern="1200" dirty="0">
            <a:solidFill>
              <a:schemeClr val="bg1"/>
            </a:solidFill>
            <a:effectLst/>
          </a:endParaRPr>
        </a:p>
      </dsp:txBody>
      <dsp:txXfrm>
        <a:off x="1934667" y="1573844"/>
        <a:ext cx="2226664" cy="1258375"/>
      </dsp:txXfrm>
    </dsp:sp>
    <dsp:sp modelId="{0DC2EDF2-FCF5-4C1E-8FDD-1FD475E448FE}">
      <dsp:nvSpPr>
        <dsp:cNvPr id="0" name=""/>
        <dsp:cNvSpPr/>
      </dsp:nvSpPr>
      <dsp:spPr>
        <a:xfrm>
          <a:off x="644891" y="2832219"/>
          <a:ext cx="4806216" cy="1141424"/>
        </a:xfrm>
        <a:prstGeom prst="trapezoid">
          <a:avLst>
            <a:gd name="adj" fmla="val 60476"/>
          </a:avLst>
        </a:prstGeom>
        <a:solidFill>
          <a:srgbClr val="2F5597"/>
        </a:solidFill>
        <a:ln w="12700" cap="flat" cmpd="sng" algn="ctr">
          <a:solidFill>
            <a:srgbClr val="2F55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err="1" smtClean="0">
              <a:solidFill>
                <a:schemeClr val="bg1"/>
              </a:solidFill>
              <a:effectLst/>
            </a:rPr>
            <a:t>Subscales</a:t>
          </a:r>
          <a:endParaRPr lang="fr-FR" sz="1500" kern="1200" dirty="0">
            <a:solidFill>
              <a:schemeClr val="bg1"/>
            </a:solidFill>
            <a:effectLst/>
          </a:endParaRPr>
        </a:p>
      </dsp:txBody>
      <dsp:txXfrm>
        <a:off x="1485979" y="2832219"/>
        <a:ext cx="3124040" cy="1141424"/>
      </dsp:txXfrm>
    </dsp:sp>
    <dsp:sp modelId="{ECDB2EBB-F16C-4ECC-9275-F760579F0BDD}">
      <dsp:nvSpPr>
        <dsp:cNvPr id="0" name=""/>
        <dsp:cNvSpPr/>
      </dsp:nvSpPr>
      <dsp:spPr>
        <a:xfrm>
          <a:off x="189626" y="3973643"/>
          <a:ext cx="5716746" cy="752800"/>
        </a:xfrm>
        <a:prstGeom prst="trapezoid">
          <a:avLst>
            <a:gd name="adj" fmla="val 60476"/>
          </a:avLst>
        </a:prstGeom>
        <a:solidFill>
          <a:srgbClr val="203864"/>
        </a:solidFill>
        <a:ln w="12700" cap="flat" cmpd="sng" algn="ctr">
          <a:solidFill>
            <a:srgbClr val="2F55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err="1" smtClean="0">
              <a:solidFill>
                <a:schemeClr val="bg1"/>
              </a:solidFill>
              <a:effectLst/>
            </a:rPr>
            <a:t>Powered</a:t>
          </a:r>
          <a:r>
            <a:rPr lang="fr-FR" sz="1500" kern="1200" dirty="0" smtClean="0">
              <a:solidFill>
                <a:schemeClr val="bg1"/>
              </a:solidFill>
              <a:effectLst/>
            </a:rPr>
            <a:t> </a:t>
          </a:r>
          <a:r>
            <a:rPr lang="fr-FR" sz="1500" kern="1200" dirty="0" err="1" smtClean="0">
              <a:solidFill>
                <a:schemeClr val="bg1"/>
              </a:solidFill>
              <a:effectLst/>
            </a:rPr>
            <a:t>samples</a:t>
          </a:r>
          <a:endParaRPr lang="fr-FR" sz="1500" kern="1200" dirty="0">
            <a:solidFill>
              <a:schemeClr val="bg1"/>
            </a:solidFill>
            <a:effectLst/>
          </a:endParaRPr>
        </a:p>
      </dsp:txBody>
      <dsp:txXfrm>
        <a:off x="1190057" y="3973643"/>
        <a:ext cx="3715885" cy="752800"/>
      </dsp:txXfrm>
    </dsp:sp>
    <dsp:sp modelId="{55277117-BAE5-4B11-8799-FFE97ACE55CE}">
      <dsp:nvSpPr>
        <dsp:cNvPr id="0" name=""/>
        <dsp:cNvSpPr/>
      </dsp:nvSpPr>
      <dsp:spPr>
        <a:xfrm>
          <a:off x="0" y="4726444"/>
          <a:ext cx="6096000" cy="313555"/>
        </a:xfrm>
        <a:prstGeom prst="trapezoid">
          <a:avLst>
            <a:gd name="adj" fmla="val 60476"/>
          </a:avLst>
        </a:prstGeom>
        <a:solidFill>
          <a:srgbClr val="203864"/>
        </a:solidFill>
        <a:ln w="12700" cap="flat" cmpd="sng" algn="ctr">
          <a:solidFill>
            <a:srgbClr val="2F5597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>
              <a:solidFill>
                <a:schemeClr val="bg1"/>
              </a:solidFill>
              <a:effectLst/>
            </a:rPr>
            <a:t>Non-</a:t>
          </a:r>
          <a:r>
            <a:rPr lang="fr-FR" sz="1500" kern="1200" dirty="0" err="1" smtClean="0">
              <a:solidFill>
                <a:schemeClr val="bg1"/>
              </a:solidFill>
              <a:effectLst/>
            </a:rPr>
            <a:t>powered</a:t>
          </a:r>
          <a:r>
            <a:rPr lang="fr-FR" sz="1500" kern="1200" dirty="0" smtClean="0">
              <a:solidFill>
                <a:schemeClr val="bg1"/>
              </a:solidFill>
              <a:effectLst/>
            </a:rPr>
            <a:t> </a:t>
          </a:r>
          <a:r>
            <a:rPr lang="fr-FR" sz="1500" kern="1200" dirty="0" err="1" smtClean="0">
              <a:solidFill>
                <a:schemeClr val="bg1"/>
              </a:solidFill>
              <a:effectLst/>
            </a:rPr>
            <a:t>samples</a:t>
          </a:r>
          <a:endParaRPr lang="fr-FR" sz="1500" kern="1200" dirty="0">
            <a:solidFill>
              <a:schemeClr val="bg1"/>
            </a:solidFill>
            <a:effectLst/>
          </a:endParaRPr>
        </a:p>
      </dsp:txBody>
      <dsp:txXfrm>
        <a:off x="1066799" y="4726444"/>
        <a:ext cx="3962400" cy="313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3" y="720016"/>
            <a:ext cx="1887008" cy="899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07/07/2023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7D0E24-8938-8209-D803-6F81B0B4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07/07/2023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Barbara Dalena SFP 2023 - Paris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07/07/2023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Barbara Dalena SFP 2023 - Paris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9E12E89-87DE-B6F7-B1A1-FBC84445BA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" y="0"/>
            <a:ext cx="5305156" cy="6858000"/>
          </a:xfrm>
          <a:custGeom>
            <a:avLst/>
            <a:gdLst>
              <a:gd name="connsiteX0" fmla="*/ 4647758 w 5305156"/>
              <a:gd name="connsiteY0" fmla="*/ 6793932 h 6858000"/>
              <a:gd name="connsiteX1" fmla="*/ 4720099 w 5305156"/>
              <a:gd name="connsiteY1" fmla="*/ 6857017 h 6858000"/>
              <a:gd name="connsiteX2" fmla="*/ 4721226 w 5305156"/>
              <a:gd name="connsiteY2" fmla="*/ 6858000 h 6858000"/>
              <a:gd name="connsiteX3" fmla="*/ 4572862 w 5305156"/>
              <a:gd name="connsiteY3" fmla="*/ 6858000 h 6858000"/>
              <a:gd name="connsiteX4" fmla="*/ 4579542 w 5305156"/>
              <a:gd name="connsiteY4" fmla="*/ 6852286 h 6858000"/>
              <a:gd name="connsiteX5" fmla="*/ 4647758 w 5305156"/>
              <a:gd name="connsiteY5" fmla="*/ 6793932 h 6858000"/>
              <a:gd name="connsiteX6" fmla="*/ 4651972 w 5305156"/>
              <a:gd name="connsiteY6" fmla="*/ 6434348 h 6858000"/>
              <a:gd name="connsiteX7" fmla="*/ 4974349 w 5305156"/>
              <a:gd name="connsiteY7" fmla="*/ 6715076 h 6858000"/>
              <a:gd name="connsiteX8" fmla="*/ 4974349 w 5305156"/>
              <a:gd name="connsiteY8" fmla="*/ 6799592 h 6858000"/>
              <a:gd name="connsiteX9" fmla="*/ 4974349 w 5305156"/>
              <a:gd name="connsiteY9" fmla="*/ 6858000 h 6858000"/>
              <a:gd name="connsiteX10" fmla="*/ 4741003 w 5305156"/>
              <a:gd name="connsiteY10" fmla="*/ 6858000 h 6858000"/>
              <a:gd name="connsiteX11" fmla="*/ 4736254 w 5305156"/>
              <a:gd name="connsiteY11" fmla="*/ 6853863 h 6858000"/>
              <a:gd name="connsiteX12" fmla="*/ 4720099 w 5305156"/>
              <a:gd name="connsiteY12" fmla="*/ 6857017 h 6858000"/>
              <a:gd name="connsiteX13" fmla="*/ 4735551 w 5305156"/>
              <a:gd name="connsiteY13" fmla="*/ 6853075 h 6858000"/>
              <a:gd name="connsiteX14" fmla="*/ 4651972 w 5305156"/>
              <a:gd name="connsiteY14" fmla="*/ 6780527 h 6858000"/>
              <a:gd name="connsiteX15" fmla="*/ 4651972 w 5305156"/>
              <a:gd name="connsiteY15" fmla="*/ 6434348 h 6858000"/>
              <a:gd name="connsiteX16" fmla="*/ 4319762 w 5305156"/>
              <a:gd name="connsiteY16" fmla="*/ 5786939 h 6858000"/>
              <a:gd name="connsiteX17" fmla="*/ 4527656 w 5305156"/>
              <a:gd name="connsiteY17" fmla="*/ 5968308 h 6858000"/>
              <a:gd name="connsiteX18" fmla="*/ 4642139 w 5305156"/>
              <a:gd name="connsiteY18" fmla="*/ 6067667 h 6858000"/>
              <a:gd name="connsiteX19" fmla="*/ 4642139 w 5305156"/>
              <a:gd name="connsiteY19" fmla="*/ 6413845 h 6858000"/>
              <a:gd name="connsiteX20" fmla="*/ 4403341 w 5305156"/>
              <a:gd name="connsiteY20" fmla="*/ 6206454 h 6858000"/>
              <a:gd name="connsiteX21" fmla="*/ 4319762 w 5305156"/>
              <a:gd name="connsiteY21" fmla="*/ 6133906 h 6858000"/>
              <a:gd name="connsiteX22" fmla="*/ 4319762 w 5305156"/>
              <a:gd name="connsiteY22" fmla="*/ 5786939 h 6858000"/>
              <a:gd name="connsiteX23" fmla="*/ 3755776 w 5305156"/>
              <a:gd name="connsiteY23" fmla="*/ 5671020 h 6858000"/>
              <a:gd name="connsiteX24" fmla="*/ 3767716 w 5305156"/>
              <a:gd name="connsiteY24" fmla="*/ 5677328 h 6858000"/>
              <a:gd name="connsiteX25" fmla="*/ 3755776 w 5305156"/>
              <a:gd name="connsiteY25" fmla="*/ 5671020 h 6858000"/>
              <a:gd name="connsiteX26" fmla="*/ 3979825 w 5305156"/>
              <a:gd name="connsiteY26" fmla="*/ 5495959 h 6858000"/>
              <a:gd name="connsiteX27" fmla="*/ 4304309 w 5305156"/>
              <a:gd name="connsiteY27" fmla="*/ 5779053 h 6858000"/>
              <a:gd name="connsiteX28" fmla="*/ 3979123 w 5305156"/>
              <a:gd name="connsiteY28" fmla="*/ 6056627 h 6858000"/>
              <a:gd name="connsiteX29" fmla="*/ 3654638 w 5305156"/>
              <a:gd name="connsiteY29" fmla="*/ 5773533 h 6858000"/>
              <a:gd name="connsiteX30" fmla="*/ 3767716 w 5305156"/>
              <a:gd name="connsiteY30" fmla="*/ 5677328 h 6858000"/>
              <a:gd name="connsiteX31" fmla="*/ 3979825 w 5305156"/>
              <a:gd name="connsiteY31" fmla="*/ 5495959 h 6858000"/>
              <a:gd name="connsiteX32" fmla="*/ 4984885 w 5305156"/>
              <a:gd name="connsiteY32" fmla="*/ 4847761 h 6858000"/>
              <a:gd name="connsiteX33" fmla="*/ 5305156 w 5305156"/>
              <a:gd name="connsiteY33" fmla="*/ 5126124 h 6858000"/>
              <a:gd name="connsiteX34" fmla="*/ 4979968 w 5305156"/>
              <a:gd name="connsiteY34" fmla="*/ 5403697 h 6858000"/>
              <a:gd name="connsiteX35" fmla="*/ 4871807 w 5305156"/>
              <a:gd name="connsiteY35" fmla="*/ 5309070 h 6858000"/>
              <a:gd name="connsiteX36" fmla="*/ 4865486 w 5305156"/>
              <a:gd name="connsiteY36" fmla="*/ 5320898 h 6858000"/>
              <a:gd name="connsiteX37" fmla="*/ 4974349 w 5305156"/>
              <a:gd name="connsiteY37" fmla="*/ 5415526 h 6858000"/>
              <a:gd name="connsiteX38" fmla="*/ 4974349 w 5305156"/>
              <a:gd name="connsiteY38" fmla="*/ 5761705 h 6858000"/>
              <a:gd name="connsiteX39" fmla="*/ 4741170 w 5305156"/>
              <a:gd name="connsiteY39" fmla="*/ 5559044 h 6858000"/>
              <a:gd name="connsiteX40" fmla="*/ 4734849 w 5305156"/>
              <a:gd name="connsiteY40" fmla="*/ 5571661 h 6858000"/>
              <a:gd name="connsiteX41" fmla="*/ 4972945 w 5305156"/>
              <a:gd name="connsiteY41" fmla="*/ 5779053 h 6858000"/>
              <a:gd name="connsiteX42" fmla="*/ 4647758 w 5305156"/>
              <a:gd name="connsiteY42" fmla="*/ 6056627 h 6858000"/>
              <a:gd name="connsiteX43" fmla="*/ 4533978 w 5305156"/>
              <a:gd name="connsiteY43" fmla="*/ 5957268 h 6858000"/>
              <a:gd name="connsiteX44" fmla="*/ 4527656 w 5305156"/>
              <a:gd name="connsiteY44" fmla="*/ 5968308 h 6858000"/>
              <a:gd name="connsiteX45" fmla="*/ 4533275 w 5305156"/>
              <a:gd name="connsiteY45" fmla="*/ 5956479 h 6858000"/>
              <a:gd name="connsiteX46" fmla="*/ 4323273 w 5305156"/>
              <a:gd name="connsiteY46" fmla="*/ 5773533 h 6858000"/>
              <a:gd name="connsiteX47" fmla="*/ 4648460 w 5305156"/>
              <a:gd name="connsiteY47" fmla="*/ 5495959 h 6858000"/>
              <a:gd name="connsiteX48" fmla="*/ 4734146 w 5305156"/>
              <a:gd name="connsiteY48" fmla="*/ 5570873 h 6858000"/>
              <a:gd name="connsiteX49" fmla="*/ 4741170 w 5305156"/>
              <a:gd name="connsiteY49" fmla="*/ 5558256 h 6858000"/>
              <a:gd name="connsiteX50" fmla="*/ 4651972 w 5305156"/>
              <a:gd name="connsiteY50" fmla="*/ 5480976 h 6858000"/>
              <a:gd name="connsiteX51" fmla="*/ 4651972 w 5305156"/>
              <a:gd name="connsiteY51" fmla="*/ 5134798 h 6858000"/>
              <a:gd name="connsiteX52" fmla="*/ 4865486 w 5305156"/>
              <a:gd name="connsiteY52" fmla="*/ 5320110 h 6858000"/>
              <a:gd name="connsiteX53" fmla="*/ 4871104 w 5305156"/>
              <a:gd name="connsiteY53" fmla="*/ 5309070 h 6858000"/>
              <a:gd name="connsiteX54" fmla="*/ 4659698 w 5305156"/>
              <a:gd name="connsiteY54" fmla="*/ 5125335 h 6858000"/>
              <a:gd name="connsiteX55" fmla="*/ 4984885 w 5305156"/>
              <a:gd name="connsiteY55" fmla="*/ 4847761 h 6858000"/>
              <a:gd name="connsiteX56" fmla="*/ 4319762 w 5305156"/>
              <a:gd name="connsiteY56" fmla="*/ 4487388 h 6858000"/>
              <a:gd name="connsiteX57" fmla="*/ 4541703 w 5305156"/>
              <a:gd name="connsiteY57" fmla="*/ 4680586 h 6858000"/>
              <a:gd name="connsiteX58" fmla="*/ 4548726 w 5305156"/>
              <a:gd name="connsiteY58" fmla="*/ 4670335 h 6858000"/>
              <a:gd name="connsiteX59" fmla="*/ 4542406 w 5305156"/>
              <a:gd name="connsiteY59" fmla="*/ 4680586 h 6858000"/>
              <a:gd name="connsiteX60" fmla="*/ 4642139 w 5305156"/>
              <a:gd name="connsiteY60" fmla="*/ 4768116 h 6858000"/>
              <a:gd name="connsiteX61" fmla="*/ 4642139 w 5305156"/>
              <a:gd name="connsiteY61" fmla="*/ 5114295 h 6858000"/>
              <a:gd name="connsiteX62" fmla="*/ 4399127 w 5305156"/>
              <a:gd name="connsiteY62" fmla="*/ 4902960 h 6858000"/>
              <a:gd name="connsiteX63" fmla="*/ 4392103 w 5305156"/>
              <a:gd name="connsiteY63" fmla="*/ 4913212 h 6858000"/>
              <a:gd name="connsiteX64" fmla="*/ 4398424 w 5305156"/>
              <a:gd name="connsiteY64" fmla="*/ 4902172 h 6858000"/>
              <a:gd name="connsiteX65" fmla="*/ 4319762 w 5305156"/>
              <a:gd name="connsiteY65" fmla="*/ 4833567 h 6858000"/>
              <a:gd name="connsiteX66" fmla="*/ 4319762 w 5305156"/>
              <a:gd name="connsiteY66" fmla="*/ 4487388 h 6858000"/>
              <a:gd name="connsiteX67" fmla="*/ 4648460 w 5305156"/>
              <a:gd name="connsiteY67" fmla="*/ 4196409 h 6858000"/>
              <a:gd name="connsiteX68" fmla="*/ 4972945 w 5305156"/>
              <a:gd name="connsiteY68" fmla="*/ 4478714 h 6858000"/>
              <a:gd name="connsiteX69" fmla="*/ 4647758 w 5305156"/>
              <a:gd name="connsiteY69" fmla="*/ 4756288 h 6858000"/>
              <a:gd name="connsiteX70" fmla="*/ 4548726 w 5305156"/>
              <a:gd name="connsiteY70" fmla="*/ 4670335 h 6858000"/>
              <a:gd name="connsiteX71" fmla="*/ 4323273 w 5305156"/>
              <a:gd name="connsiteY71" fmla="*/ 4473983 h 6858000"/>
              <a:gd name="connsiteX72" fmla="*/ 4648460 w 5305156"/>
              <a:gd name="connsiteY72" fmla="*/ 4196409 h 6858000"/>
              <a:gd name="connsiteX73" fmla="*/ 4312036 w 5305156"/>
              <a:gd name="connsiteY73" fmla="*/ 3544268 h 6858000"/>
              <a:gd name="connsiteX74" fmla="*/ 4636520 w 5305156"/>
              <a:gd name="connsiteY74" fmla="*/ 3826573 h 6858000"/>
              <a:gd name="connsiteX75" fmla="*/ 4311333 w 5305156"/>
              <a:gd name="connsiteY75" fmla="*/ 4104935 h 6858000"/>
              <a:gd name="connsiteX76" fmla="*/ 3986848 w 5305156"/>
              <a:gd name="connsiteY76" fmla="*/ 3821842 h 6858000"/>
              <a:gd name="connsiteX77" fmla="*/ 4302905 w 5305156"/>
              <a:gd name="connsiteY77" fmla="*/ 3552154 h 6858000"/>
              <a:gd name="connsiteX78" fmla="*/ 4312036 w 5305156"/>
              <a:gd name="connsiteY78" fmla="*/ 3544268 h 6858000"/>
              <a:gd name="connsiteX79" fmla="*/ 3986848 w 5305156"/>
              <a:gd name="connsiteY79" fmla="*/ 2538851 h 6858000"/>
              <a:gd name="connsiteX80" fmla="*/ 4194744 w 5305156"/>
              <a:gd name="connsiteY80" fmla="*/ 2719432 h 6858000"/>
              <a:gd name="connsiteX81" fmla="*/ 4201064 w 5305156"/>
              <a:gd name="connsiteY81" fmla="*/ 2708392 h 6858000"/>
              <a:gd name="connsiteX82" fmla="*/ 4195446 w 5305156"/>
              <a:gd name="connsiteY82" fmla="*/ 2720221 h 6858000"/>
              <a:gd name="connsiteX83" fmla="*/ 4309226 w 5305156"/>
              <a:gd name="connsiteY83" fmla="*/ 2819579 h 6858000"/>
              <a:gd name="connsiteX84" fmla="*/ 4309226 w 5305156"/>
              <a:gd name="connsiteY84" fmla="*/ 3165758 h 6858000"/>
              <a:gd name="connsiteX85" fmla="*/ 4071131 w 5305156"/>
              <a:gd name="connsiteY85" fmla="*/ 2958366 h 6858000"/>
              <a:gd name="connsiteX86" fmla="*/ 4064809 w 5305156"/>
              <a:gd name="connsiteY86" fmla="*/ 2969406 h 6858000"/>
              <a:gd name="connsiteX87" fmla="*/ 4070428 w 5305156"/>
              <a:gd name="connsiteY87" fmla="*/ 2957578 h 6858000"/>
              <a:gd name="connsiteX88" fmla="*/ 3986848 w 5305156"/>
              <a:gd name="connsiteY88" fmla="*/ 2885030 h 6858000"/>
              <a:gd name="connsiteX89" fmla="*/ 3986848 w 5305156"/>
              <a:gd name="connsiteY89" fmla="*/ 2538851 h 6858000"/>
              <a:gd name="connsiteX90" fmla="*/ 4652674 w 5305156"/>
              <a:gd name="connsiteY90" fmla="*/ 1598885 h 6858000"/>
              <a:gd name="connsiteX91" fmla="*/ 4972945 w 5305156"/>
              <a:gd name="connsiteY91" fmla="*/ 1878036 h 6858000"/>
              <a:gd name="connsiteX92" fmla="*/ 4647758 w 5305156"/>
              <a:gd name="connsiteY92" fmla="*/ 2155610 h 6858000"/>
              <a:gd name="connsiteX93" fmla="*/ 4538894 w 5305156"/>
              <a:gd name="connsiteY93" fmla="*/ 2060983 h 6858000"/>
              <a:gd name="connsiteX94" fmla="*/ 4533275 w 5305156"/>
              <a:gd name="connsiteY94" fmla="*/ 2072022 h 6858000"/>
              <a:gd name="connsiteX95" fmla="*/ 4642139 w 5305156"/>
              <a:gd name="connsiteY95" fmla="*/ 2166650 h 6858000"/>
              <a:gd name="connsiteX96" fmla="*/ 4642139 w 5305156"/>
              <a:gd name="connsiteY96" fmla="*/ 2513617 h 6858000"/>
              <a:gd name="connsiteX97" fmla="*/ 4408960 w 5305156"/>
              <a:gd name="connsiteY97" fmla="*/ 2310168 h 6858000"/>
              <a:gd name="connsiteX98" fmla="*/ 4402639 w 5305156"/>
              <a:gd name="connsiteY98" fmla="*/ 2322785 h 6858000"/>
              <a:gd name="connsiteX99" fmla="*/ 4640032 w 5305156"/>
              <a:gd name="connsiteY99" fmla="*/ 2530177 h 6858000"/>
              <a:gd name="connsiteX100" fmla="*/ 4314845 w 5305156"/>
              <a:gd name="connsiteY100" fmla="*/ 2807751 h 6858000"/>
              <a:gd name="connsiteX101" fmla="*/ 4201064 w 5305156"/>
              <a:gd name="connsiteY101" fmla="*/ 2708392 h 6858000"/>
              <a:gd name="connsiteX102" fmla="*/ 3991063 w 5305156"/>
              <a:gd name="connsiteY102" fmla="*/ 2525446 h 6858000"/>
              <a:gd name="connsiteX103" fmla="*/ 4316249 w 5305156"/>
              <a:gd name="connsiteY103" fmla="*/ 2247872 h 6858000"/>
              <a:gd name="connsiteX104" fmla="*/ 4401936 w 5305156"/>
              <a:gd name="connsiteY104" fmla="*/ 2322785 h 6858000"/>
              <a:gd name="connsiteX105" fmla="*/ 4408257 w 5305156"/>
              <a:gd name="connsiteY105" fmla="*/ 2310168 h 6858000"/>
              <a:gd name="connsiteX106" fmla="*/ 4319762 w 5305156"/>
              <a:gd name="connsiteY106" fmla="*/ 2232889 h 6858000"/>
              <a:gd name="connsiteX107" fmla="*/ 4319762 w 5305156"/>
              <a:gd name="connsiteY107" fmla="*/ 1885922 h 6858000"/>
              <a:gd name="connsiteX108" fmla="*/ 4532573 w 5305156"/>
              <a:gd name="connsiteY108" fmla="*/ 2072022 h 6858000"/>
              <a:gd name="connsiteX109" fmla="*/ 4538894 w 5305156"/>
              <a:gd name="connsiteY109" fmla="*/ 2060194 h 6858000"/>
              <a:gd name="connsiteX110" fmla="*/ 4327487 w 5305156"/>
              <a:gd name="connsiteY110" fmla="*/ 1876459 h 6858000"/>
              <a:gd name="connsiteX111" fmla="*/ 4652674 w 5305156"/>
              <a:gd name="connsiteY111" fmla="*/ 1598885 h 6858000"/>
              <a:gd name="connsiteX112" fmla="*/ 3986848 w 5305156"/>
              <a:gd name="connsiteY112" fmla="*/ 1238512 h 6858000"/>
              <a:gd name="connsiteX113" fmla="*/ 4209493 w 5305156"/>
              <a:gd name="connsiteY113" fmla="*/ 1432499 h 6858000"/>
              <a:gd name="connsiteX114" fmla="*/ 4309226 w 5305156"/>
              <a:gd name="connsiteY114" fmla="*/ 1519240 h 6858000"/>
              <a:gd name="connsiteX115" fmla="*/ 4309226 w 5305156"/>
              <a:gd name="connsiteY115" fmla="*/ 1865419 h 6858000"/>
              <a:gd name="connsiteX116" fmla="*/ 4066916 w 5305156"/>
              <a:gd name="connsiteY116" fmla="*/ 1654085 h 6858000"/>
              <a:gd name="connsiteX117" fmla="*/ 4059892 w 5305156"/>
              <a:gd name="connsiteY117" fmla="*/ 1665124 h 6858000"/>
              <a:gd name="connsiteX118" fmla="*/ 4304309 w 5305156"/>
              <a:gd name="connsiteY118" fmla="*/ 1878036 h 6858000"/>
              <a:gd name="connsiteX119" fmla="*/ 3979123 w 5305156"/>
              <a:gd name="connsiteY119" fmla="*/ 2155610 h 6858000"/>
              <a:gd name="connsiteX120" fmla="*/ 3828118 w 5305156"/>
              <a:gd name="connsiteY120" fmla="*/ 2023920 h 6858000"/>
              <a:gd name="connsiteX121" fmla="*/ 3658852 w 5305156"/>
              <a:gd name="connsiteY121" fmla="*/ 1876459 h 6858000"/>
              <a:gd name="connsiteX122" fmla="*/ 3984040 w 5305156"/>
              <a:gd name="connsiteY122" fmla="*/ 1598885 h 6858000"/>
              <a:gd name="connsiteX123" fmla="*/ 4059191 w 5305156"/>
              <a:gd name="connsiteY123" fmla="*/ 1664336 h 6858000"/>
              <a:gd name="connsiteX124" fmla="*/ 4066214 w 5305156"/>
              <a:gd name="connsiteY124" fmla="*/ 1654085 h 6858000"/>
              <a:gd name="connsiteX125" fmla="*/ 3986848 w 5305156"/>
              <a:gd name="connsiteY125" fmla="*/ 1585480 h 6858000"/>
              <a:gd name="connsiteX126" fmla="*/ 3986848 w 5305156"/>
              <a:gd name="connsiteY126" fmla="*/ 1238512 h 6858000"/>
              <a:gd name="connsiteX127" fmla="*/ 4316249 w 5305156"/>
              <a:gd name="connsiteY127" fmla="*/ 947533 h 6858000"/>
              <a:gd name="connsiteX128" fmla="*/ 4640032 w 5305156"/>
              <a:gd name="connsiteY128" fmla="*/ 1230627 h 6858000"/>
              <a:gd name="connsiteX129" fmla="*/ 4314845 w 5305156"/>
              <a:gd name="connsiteY129" fmla="*/ 1508201 h 6858000"/>
              <a:gd name="connsiteX130" fmla="*/ 4216517 w 5305156"/>
              <a:gd name="connsiteY130" fmla="*/ 1422247 h 6858000"/>
              <a:gd name="connsiteX131" fmla="*/ 4209493 w 5305156"/>
              <a:gd name="connsiteY131" fmla="*/ 1432499 h 6858000"/>
              <a:gd name="connsiteX132" fmla="*/ 4215814 w 5305156"/>
              <a:gd name="connsiteY132" fmla="*/ 1421459 h 6858000"/>
              <a:gd name="connsiteX133" fmla="*/ 3991063 w 5305156"/>
              <a:gd name="connsiteY133" fmla="*/ 1225107 h 6858000"/>
              <a:gd name="connsiteX134" fmla="*/ 4316249 w 5305156"/>
              <a:gd name="connsiteY134" fmla="*/ 947533 h 6858000"/>
              <a:gd name="connsiteX135" fmla="*/ 3979825 w 5305156"/>
              <a:gd name="connsiteY135" fmla="*/ 296181 h 6858000"/>
              <a:gd name="connsiteX136" fmla="*/ 4304309 w 5305156"/>
              <a:gd name="connsiteY136" fmla="*/ 578486 h 6858000"/>
              <a:gd name="connsiteX137" fmla="*/ 3979123 w 5305156"/>
              <a:gd name="connsiteY137" fmla="*/ 856060 h 6858000"/>
              <a:gd name="connsiteX138" fmla="*/ 3654638 w 5305156"/>
              <a:gd name="connsiteY138" fmla="*/ 573754 h 6858000"/>
              <a:gd name="connsiteX139" fmla="*/ 3970694 w 5305156"/>
              <a:gd name="connsiteY139" fmla="*/ 304066 h 6858000"/>
              <a:gd name="connsiteX140" fmla="*/ 3979825 w 5305156"/>
              <a:gd name="connsiteY140" fmla="*/ 296181 h 6858000"/>
              <a:gd name="connsiteX141" fmla="*/ 4078431 w 5305156"/>
              <a:gd name="connsiteY141" fmla="*/ 0 h 6858000"/>
              <a:gd name="connsiteX142" fmla="*/ 4556976 w 5305156"/>
              <a:gd name="connsiteY142" fmla="*/ 0 h 6858000"/>
              <a:gd name="connsiteX143" fmla="*/ 4541616 w 5305156"/>
              <a:gd name="connsiteY143" fmla="*/ 13087 h 6858000"/>
              <a:gd name="connsiteX144" fmla="*/ 4314845 w 5305156"/>
              <a:gd name="connsiteY144" fmla="*/ 206284 h 6858000"/>
              <a:gd name="connsiteX145" fmla="*/ 4145929 w 5305156"/>
              <a:gd name="connsiteY145" fmla="*/ 58896 h 6858000"/>
              <a:gd name="connsiteX146" fmla="*/ 3986848 w 5305156"/>
              <a:gd name="connsiteY146" fmla="*/ 0 h 6858000"/>
              <a:gd name="connsiteX147" fmla="*/ 4059455 w 5305156"/>
              <a:gd name="connsiteY147" fmla="*/ 0 h 6858000"/>
              <a:gd name="connsiteX148" fmla="*/ 4076924 w 5305156"/>
              <a:gd name="connsiteY148" fmla="*/ 15255 h 6858000"/>
              <a:gd name="connsiteX149" fmla="*/ 4309226 w 5305156"/>
              <a:gd name="connsiteY149" fmla="*/ 218113 h 6858000"/>
              <a:gd name="connsiteX150" fmla="*/ 4309226 w 5305156"/>
              <a:gd name="connsiteY150" fmla="*/ 564292 h 6858000"/>
              <a:gd name="connsiteX151" fmla="*/ 3986848 w 5305156"/>
              <a:gd name="connsiteY151" fmla="*/ 283564 h 6858000"/>
              <a:gd name="connsiteX152" fmla="*/ 3986848 w 5305156"/>
              <a:gd name="connsiteY152" fmla="*/ 84404 h 6858000"/>
              <a:gd name="connsiteX153" fmla="*/ 0 w 5305156"/>
              <a:gd name="connsiteY153" fmla="*/ 0 h 6858000"/>
              <a:gd name="connsiteX154" fmla="*/ 3038475 w 5305156"/>
              <a:gd name="connsiteY154" fmla="*/ 0 h 6858000"/>
              <a:gd name="connsiteX155" fmla="*/ 3975611 w 5305156"/>
              <a:gd name="connsiteY155" fmla="*/ 0 h 6858000"/>
              <a:gd name="connsiteX156" fmla="*/ 3975611 w 5305156"/>
              <a:gd name="connsiteY156" fmla="*/ 1953 h 6858000"/>
              <a:gd name="connsiteX157" fmla="*/ 3975611 w 5305156"/>
              <a:gd name="connsiteY157" fmla="*/ 283564 h 6858000"/>
              <a:gd name="connsiteX158" fmla="*/ 3961564 w 5305156"/>
              <a:gd name="connsiteY158" fmla="*/ 295392 h 6858000"/>
              <a:gd name="connsiteX159" fmla="*/ 3970694 w 5305156"/>
              <a:gd name="connsiteY159" fmla="*/ 304066 h 6858000"/>
              <a:gd name="connsiteX160" fmla="*/ 3960862 w 5305156"/>
              <a:gd name="connsiteY160" fmla="*/ 295392 h 6858000"/>
              <a:gd name="connsiteX161" fmla="*/ 3639186 w 5305156"/>
              <a:gd name="connsiteY161" fmla="*/ 570600 h 6858000"/>
              <a:gd name="connsiteX162" fmla="*/ 3639186 w 5305156"/>
              <a:gd name="connsiteY162" fmla="*/ 589526 h 6858000"/>
              <a:gd name="connsiteX163" fmla="*/ 3651126 w 5305156"/>
              <a:gd name="connsiteY163" fmla="*/ 599777 h 6858000"/>
              <a:gd name="connsiteX164" fmla="*/ 3651126 w 5305156"/>
              <a:gd name="connsiteY164" fmla="*/ 587160 h 6858000"/>
              <a:gd name="connsiteX165" fmla="*/ 3972801 w 5305156"/>
              <a:gd name="connsiteY165" fmla="*/ 867888 h 6858000"/>
              <a:gd name="connsiteX166" fmla="*/ 3972801 w 5305156"/>
              <a:gd name="connsiteY166" fmla="*/ 1214067 h 6858000"/>
              <a:gd name="connsiteX167" fmla="*/ 3651126 w 5305156"/>
              <a:gd name="connsiteY167" fmla="*/ 933339 h 6858000"/>
              <a:gd name="connsiteX168" fmla="*/ 3651126 w 5305156"/>
              <a:gd name="connsiteY168" fmla="*/ 600566 h 6858000"/>
              <a:gd name="connsiteX169" fmla="*/ 3639186 w 5305156"/>
              <a:gd name="connsiteY169" fmla="*/ 590314 h 6858000"/>
              <a:gd name="connsiteX170" fmla="*/ 3639186 w 5305156"/>
              <a:gd name="connsiteY170" fmla="*/ 938859 h 6858000"/>
              <a:gd name="connsiteX171" fmla="*/ 3306976 w 5305156"/>
              <a:gd name="connsiteY171" fmla="*/ 1221952 h 6858000"/>
              <a:gd name="connsiteX172" fmla="*/ 3306976 w 5305156"/>
              <a:gd name="connsiteY172" fmla="*/ 1591788 h 6858000"/>
              <a:gd name="connsiteX173" fmla="*/ 3624438 w 5305156"/>
              <a:gd name="connsiteY173" fmla="*/ 1867785 h 6858000"/>
              <a:gd name="connsiteX174" fmla="*/ 3624438 w 5305156"/>
              <a:gd name="connsiteY174" fmla="*/ 1851225 h 6858000"/>
              <a:gd name="connsiteX175" fmla="*/ 3318214 w 5305156"/>
              <a:gd name="connsiteY175" fmla="*/ 1585480 h 6858000"/>
              <a:gd name="connsiteX176" fmla="*/ 3318214 w 5305156"/>
              <a:gd name="connsiteY176" fmla="*/ 1238512 h 6858000"/>
              <a:gd name="connsiteX177" fmla="*/ 3624438 w 5305156"/>
              <a:gd name="connsiteY177" fmla="*/ 1505046 h 6858000"/>
              <a:gd name="connsiteX178" fmla="*/ 3624438 w 5305156"/>
              <a:gd name="connsiteY178" fmla="*/ 1488487 h 6858000"/>
              <a:gd name="connsiteX179" fmla="*/ 3322428 w 5305156"/>
              <a:gd name="connsiteY179" fmla="*/ 1225107 h 6858000"/>
              <a:gd name="connsiteX180" fmla="*/ 3647615 w 5305156"/>
              <a:gd name="connsiteY180" fmla="*/ 947533 h 6858000"/>
              <a:gd name="connsiteX181" fmla="*/ 3972100 w 5305156"/>
              <a:gd name="connsiteY181" fmla="*/ 1230627 h 6858000"/>
              <a:gd name="connsiteX182" fmla="*/ 3646912 w 5305156"/>
              <a:gd name="connsiteY182" fmla="*/ 1508201 h 6858000"/>
              <a:gd name="connsiteX183" fmla="*/ 3625139 w 5305156"/>
              <a:gd name="connsiteY183" fmla="*/ 1489275 h 6858000"/>
              <a:gd name="connsiteX184" fmla="*/ 3625139 w 5305156"/>
              <a:gd name="connsiteY184" fmla="*/ 1505835 h 6858000"/>
              <a:gd name="connsiteX185" fmla="*/ 3640591 w 5305156"/>
              <a:gd name="connsiteY185" fmla="*/ 1519240 h 6858000"/>
              <a:gd name="connsiteX186" fmla="*/ 3640591 w 5305156"/>
              <a:gd name="connsiteY186" fmla="*/ 1865419 h 6858000"/>
              <a:gd name="connsiteX187" fmla="*/ 3625139 w 5305156"/>
              <a:gd name="connsiteY187" fmla="*/ 1852014 h 6858000"/>
              <a:gd name="connsiteX188" fmla="*/ 3625139 w 5305156"/>
              <a:gd name="connsiteY188" fmla="*/ 1868573 h 6858000"/>
              <a:gd name="connsiteX189" fmla="*/ 3639186 w 5305156"/>
              <a:gd name="connsiteY189" fmla="*/ 1881190 h 6858000"/>
              <a:gd name="connsiteX190" fmla="*/ 3639186 w 5305156"/>
              <a:gd name="connsiteY190" fmla="*/ 2058617 h 6858000"/>
              <a:gd name="connsiteX191" fmla="*/ 3651126 w 5305156"/>
              <a:gd name="connsiteY191" fmla="*/ 2060194 h 6858000"/>
              <a:gd name="connsiteX192" fmla="*/ 3651126 w 5305156"/>
              <a:gd name="connsiteY192" fmla="*/ 1885922 h 6858000"/>
              <a:gd name="connsiteX193" fmla="*/ 3821095 w 5305156"/>
              <a:gd name="connsiteY193" fmla="*/ 2034172 h 6858000"/>
              <a:gd name="connsiteX194" fmla="*/ 3828118 w 5305156"/>
              <a:gd name="connsiteY194" fmla="*/ 2023920 h 6858000"/>
              <a:gd name="connsiteX195" fmla="*/ 3821095 w 5305156"/>
              <a:gd name="connsiteY195" fmla="*/ 2034960 h 6858000"/>
              <a:gd name="connsiteX196" fmla="*/ 3972801 w 5305156"/>
              <a:gd name="connsiteY196" fmla="*/ 2166650 h 6858000"/>
              <a:gd name="connsiteX197" fmla="*/ 3972801 w 5305156"/>
              <a:gd name="connsiteY197" fmla="*/ 2513617 h 6858000"/>
              <a:gd name="connsiteX198" fmla="*/ 3651126 w 5305156"/>
              <a:gd name="connsiteY198" fmla="*/ 2232889 h 6858000"/>
              <a:gd name="connsiteX199" fmla="*/ 3651126 w 5305156"/>
              <a:gd name="connsiteY199" fmla="*/ 2060983 h 6858000"/>
              <a:gd name="connsiteX200" fmla="*/ 3639186 w 5305156"/>
              <a:gd name="connsiteY200" fmla="*/ 2059405 h 6858000"/>
              <a:gd name="connsiteX201" fmla="*/ 3639186 w 5305156"/>
              <a:gd name="connsiteY201" fmla="*/ 2238409 h 6858000"/>
              <a:gd name="connsiteX202" fmla="*/ 3423566 w 5305156"/>
              <a:gd name="connsiteY202" fmla="*/ 2422144 h 6858000"/>
              <a:gd name="connsiteX203" fmla="*/ 3435506 w 5305156"/>
              <a:gd name="connsiteY203" fmla="*/ 2428452 h 6858000"/>
              <a:gd name="connsiteX204" fmla="*/ 3647615 w 5305156"/>
              <a:gd name="connsiteY204" fmla="*/ 2247872 h 6858000"/>
              <a:gd name="connsiteX205" fmla="*/ 3972100 w 5305156"/>
              <a:gd name="connsiteY205" fmla="*/ 2530177 h 6858000"/>
              <a:gd name="connsiteX206" fmla="*/ 3646912 w 5305156"/>
              <a:gd name="connsiteY206" fmla="*/ 2807751 h 6858000"/>
              <a:gd name="connsiteX207" fmla="*/ 3322428 w 5305156"/>
              <a:gd name="connsiteY207" fmla="*/ 2525446 h 6858000"/>
              <a:gd name="connsiteX208" fmla="*/ 3434803 w 5305156"/>
              <a:gd name="connsiteY208" fmla="*/ 2429241 h 6858000"/>
              <a:gd name="connsiteX209" fmla="*/ 3422863 w 5305156"/>
              <a:gd name="connsiteY209" fmla="*/ 2422933 h 6858000"/>
              <a:gd name="connsiteX210" fmla="*/ 3306976 w 5305156"/>
              <a:gd name="connsiteY210" fmla="*/ 2522291 h 6858000"/>
              <a:gd name="connsiteX211" fmla="*/ 3306976 w 5305156"/>
              <a:gd name="connsiteY211" fmla="*/ 2773054 h 6858000"/>
              <a:gd name="connsiteX212" fmla="*/ 3318214 w 5305156"/>
              <a:gd name="connsiteY212" fmla="*/ 2778574 h 6858000"/>
              <a:gd name="connsiteX213" fmla="*/ 3318214 w 5305156"/>
              <a:gd name="connsiteY213" fmla="*/ 2538851 h 6858000"/>
              <a:gd name="connsiteX214" fmla="*/ 3640591 w 5305156"/>
              <a:gd name="connsiteY214" fmla="*/ 2819579 h 6858000"/>
              <a:gd name="connsiteX215" fmla="*/ 3640591 w 5305156"/>
              <a:gd name="connsiteY215" fmla="*/ 3165758 h 6858000"/>
              <a:gd name="connsiteX216" fmla="*/ 3318214 w 5305156"/>
              <a:gd name="connsiteY216" fmla="*/ 2885030 h 6858000"/>
              <a:gd name="connsiteX217" fmla="*/ 3318214 w 5305156"/>
              <a:gd name="connsiteY217" fmla="*/ 2779363 h 6858000"/>
              <a:gd name="connsiteX218" fmla="*/ 3306976 w 5305156"/>
              <a:gd name="connsiteY218" fmla="*/ 2773843 h 6858000"/>
              <a:gd name="connsiteX219" fmla="*/ 3306976 w 5305156"/>
              <a:gd name="connsiteY219" fmla="*/ 2891339 h 6858000"/>
              <a:gd name="connsiteX220" fmla="*/ 3646210 w 5305156"/>
              <a:gd name="connsiteY220" fmla="*/ 3187049 h 6858000"/>
              <a:gd name="connsiteX221" fmla="*/ 3984040 w 5305156"/>
              <a:gd name="connsiteY221" fmla="*/ 2899224 h 6858000"/>
              <a:gd name="connsiteX222" fmla="*/ 4064809 w 5305156"/>
              <a:gd name="connsiteY222" fmla="*/ 2969406 h 6858000"/>
              <a:gd name="connsiteX223" fmla="*/ 4307822 w 5305156"/>
              <a:gd name="connsiteY223" fmla="*/ 3180741 h 6858000"/>
              <a:gd name="connsiteX224" fmla="*/ 4307822 w 5305156"/>
              <a:gd name="connsiteY224" fmla="*/ 3519034 h 6858000"/>
              <a:gd name="connsiteX225" fmla="*/ 4319762 w 5305156"/>
              <a:gd name="connsiteY225" fmla="*/ 3519034 h 6858000"/>
              <a:gd name="connsiteX226" fmla="*/ 4319762 w 5305156"/>
              <a:gd name="connsiteY226" fmla="*/ 3500109 h 6858000"/>
              <a:gd name="connsiteX227" fmla="*/ 4319762 w 5305156"/>
              <a:gd name="connsiteY227" fmla="*/ 3186261 h 6858000"/>
              <a:gd name="connsiteX228" fmla="*/ 4642139 w 5305156"/>
              <a:gd name="connsiteY228" fmla="*/ 3466989 h 6858000"/>
              <a:gd name="connsiteX229" fmla="*/ 4642139 w 5305156"/>
              <a:gd name="connsiteY229" fmla="*/ 3495377 h 6858000"/>
              <a:gd name="connsiteX230" fmla="*/ 4642139 w 5305156"/>
              <a:gd name="connsiteY230" fmla="*/ 3812379 h 6858000"/>
              <a:gd name="connsiteX231" fmla="*/ 4319762 w 5305156"/>
              <a:gd name="connsiteY231" fmla="*/ 3532439 h 6858000"/>
              <a:gd name="connsiteX232" fmla="*/ 4319762 w 5305156"/>
              <a:gd name="connsiteY232" fmla="*/ 3519822 h 6858000"/>
              <a:gd name="connsiteX233" fmla="*/ 4307822 w 5305156"/>
              <a:gd name="connsiteY233" fmla="*/ 3519822 h 6858000"/>
              <a:gd name="connsiteX234" fmla="*/ 4307822 w 5305156"/>
              <a:gd name="connsiteY234" fmla="*/ 3531651 h 6858000"/>
              <a:gd name="connsiteX235" fmla="*/ 4293775 w 5305156"/>
              <a:gd name="connsiteY235" fmla="*/ 3543479 h 6858000"/>
              <a:gd name="connsiteX236" fmla="*/ 4302905 w 5305156"/>
              <a:gd name="connsiteY236" fmla="*/ 3552154 h 6858000"/>
              <a:gd name="connsiteX237" fmla="*/ 4293072 w 5305156"/>
              <a:gd name="connsiteY237" fmla="*/ 3544268 h 6858000"/>
              <a:gd name="connsiteX238" fmla="*/ 3971397 w 5305156"/>
              <a:gd name="connsiteY238" fmla="*/ 3818688 h 6858000"/>
              <a:gd name="connsiteX239" fmla="*/ 3971397 w 5305156"/>
              <a:gd name="connsiteY239" fmla="*/ 3838402 h 6858000"/>
              <a:gd name="connsiteX240" fmla="*/ 3983337 w 5305156"/>
              <a:gd name="connsiteY240" fmla="*/ 3848653 h 6858000"/>
              <a:gd name="connsiteX241" fmla="*/ 3983337 w 5305156"/>
              <a:gd name="connsiteY241" fmla="*/ 3835248 h 6858000"/>
              <a:gd name="connsiteX242" fmla="*/ 4305715 w 5305156"/>
              <a:gd name="connsiteY242" fmla="*/ 4115975 h 6858000"/>
              <a:gd name="connsiteX243" fmla="*/ 4305715 w 5305156"/>
              <a:gd name="connsiteY243" fmla="*/ 4462154 h 6858000"/>
              <a:gd name="connsiteX244" fmla="*/ 3983337 w 5305156"/>
              <a:gd name="connsiteY244" fmla="*/ 4182215 h 6858000"/>
              <a:gd name="connsiteX245" fmla="*/ 3983337 w 5305156"/>
              <a:gd name="connsiteY245" fmla="*/ 3849441 h 6858000"/>
              <a:gd name="connsiteX246" fmla="*/ 3971397 w 5305156"/>
              <a:gd name="connsiteY246" fmla="*/ 3839190 h 6858000"/>
              <a:gd name="connsiteX247" fmla="*/ 3971397 w 5305156"/>
              <a:gd name="connsiteY247" fmla="*/ 4186946 h 6858000"/>
              <a:gd name="connsiteX248" fmla="*/ 3639186 w 5305156"/>
              <a:gd name="connsiteY248" fmla="*/ 4470828 h 6858000"/>
              <a:gd name="connsiteX249" fmla="*/ 3639186 w 5305156"/>
              <a:gd name="connsiteY249" fmla="*/ 4839875 h 6858000"/>
              <a:gd name="connsiteX250" fmla="*/ 3956647 w 5305156"/>
              <a:gd name="connsiteY250" fmla="*/ 5116661 h 6858000"/>
              <a:gd name="connsiteX251" fmla="*/ 3956647 w 5305156"/>
              <a:gd name="connsiteY251" fmla="*/ 5100101 h 6858000"/>
              <a:gd name="connsiteX252" fmla="*/ 3651126 w 5305156"/>
              <a:gd name="connsiteY252" fmla="*/ 4833567 h 6858000"/>
              <a:gd name="connsiteX253" fmla="*/ 3651126 w 5305156"/>
              <a:gd name="connsiteY253" fmla="*/ 4487388 h 6858000"/>
              <a:gd name="connsiteX254" fmla="*/ 3956647 w 5305156"/>
              <a:gd name="connsiteY254" fmla="*/ 4753134 h 6858000"/>
              <a:gd name="connsiteX255" fmla="*/ 3956647 w 5305156"/>
              <a:gd name="connsiteY255" fmla="*/ 4737362 h 6858000"/>
              <a:gd name="connsiteX256" fmla="*/ 3654638 w 5305156"/>
              <a:gd name="connsiteY256" fmla="*/ 4473983 h 6858000"/>
              <a:gd name="connsiteX257" fmla="*/ 3979825 w 5305156"/>
              <a:gd name="connsiteY257" fmla="*/ 4196409 h 6858000"/>
              <a:gd name="connsiteX258" fmla="*/ 4304309 w 5305156"/>
              <a:gd name="connsiteY258" fmla="*/ 4478714 h 6858000"/>
              <a:gd name="connsiteX259" fmla="*/ 3979123 w 5305156"/>
              <a:gd name="connsiteY259" fmla="*/ 4756288 h 6858000"/>
              <a:gd name="connsiteX260" fmla="*/ 3957350 w 5305156"/>
              <a:gd name="connsiteY260" fmla="*/ 4737362 h 6858000"/>
              <a:gd name="connsiteX261" fmla="*/ 3957350 w 5305156"/>
              <a:gd name="connsiteY261" fmla="*/ 4753922 h 6858000"/>
              <a:gd name="connsiteX262" fmla="*/ 3973504 w 5305156"/>
              <a:gd name="connsiteY262" fmla="*/ 4768116 h 6858000"/>
              <a:gd name="connsiteX263" fmla="*/ 3973504 w 5305156"/>
              <a:gd name="connsiteY263" fmla="*/ 5114295 h 6858000"/>
              <a:gd name="connsiteX264" fmla="*/ 3957350 w 5305156"/>
              <a:gd name="connsiteY264" fmla="*/ 5100101 h 6858000"/>
              <a:gd name="connsiteX265" fmla="*/ 3957350 w 5305156"/>
              <a:gd name="connsiteY265" fmla="*/ 5116661 h 6858000"/>
              <a:gd name="connsiteX266" fmla="*/ 3971397 w 5305156"/>
              <a:gd name="connsiteY266" fmla="*/ 5129278 h 6858000"/>
              <a:gd name="connsiteX267" fmla="*/ 3971397 w 5305156"/>
              <a:gd name="connsiteY267" fmla="*/ 5306704 h 6858000"/>
              <a:gd name="connsiteX268" fmla="*/ 3983337 w 5305156"/>
              <a:gd name="connsiteY268" fmla="*/ 5309070 h 6858000"/>
              <a:gd name="connsiteX269" fmla="*/ 3983337 w 5305156"/>
              <a:gd name="connsiteY269" fmla="*/ 5134798 h 6858000"/>
              <a:gd name="connsiteX270" fmla="*/ 4153305 w 5305156"/>
              <a:gd name="connsiteY270" fmla="*/ 5283047 h 6858000"/>
              <a:gd name="connsiteX271" fmla="*/ 4160329 w 5305156"/>
              <a:gd name="connsiteY271" fmla="*/ 5272008 h 6858000"/>
              <a:gd name="connsiteX272" fmla="*/ 3991063 w 5305156"/>
              <a:gd name="connsiteY272" fmla="*/ 5125335 h 6858000"/>
              <a:gd name="connsiteX273" fmla="*/ 4316249 w 5305156"/>
              <a:gd name="connsiteY273" fmla="*/ 4847761 h 6858000"/>
              <a:gd name="connsiteX274" fmla="*/ 4392103 w 5305156"/>
              <a:gd name="connsiteY274" fmla="*/ 4913212 h 6858000"/>
              <a:gd name="connsiteX275" fmla="*/ 4636520 w 5305156"/>
              <a:gd name="connsiteY275" fmla="*/ 5126124 h 6858000"/>
              <a:gd name="connsiteX276" fmla="*/ 4311333 w 5305156"/>
              <a:gd name="connsiteY276" fmla="*/ 5403697 h 6858000"/>
              <a:gd name="connsiteX277" fmla="*/ 4160329 w 5305156"/>
              <a:gd name="connsiteY277" fmla="*/ 5272796 h 6858000"/>
              <a:gd name="connsiteX278" fmla="*/ 4154007 w 5305156"/>
              <a:gd name="connsiteY278" fmla="*/ 5283047 h 6858000"/>
              <a:gd name="connsiteX279" fmla="*/ 4305715 w 5305156"/>
              <a:gd name="connsiteY279" fmla="*/ 5415526 h 6858000"/>
              <a:gd name="connsiteX280" fmla="*/ 4305715 w 5305156"/>
              <a:gd name="connsiteY280" fmla="*/ 5761705 h 6858000"/>
              <a:gd name="connsiteX281" fmla="*/ 3983337 w 5305156"/>
              <a:gd name="connsiteY281" fmla="*/ 5480976 h 6858000"/>
              <a:gd name="connsiteX282" fmla="*/ 3983337 w 5305156"/>
              <a:gd name="connsiteY282" fmla="*/ 5309858 h 6858000"/>
              <a:gd name="connsiteX283" fmla="*/ 3971397 w 5305156"/>
              <a:gd name="connsiteY283" fmla="*/ 5307493 h 6858000"/>
              <a:gd name="connsiteX284" fmla="*/ 3971397 w 5305156"/>
              <a:gd name="connsiteY284" fmla="*/ 5487285 h 6858000"/>
              <a:gd name="connsiteX285" fmla="*/ 3755776 w 5305156"/>
              <a:gd name="connsiteY285" fmla="*/ 5671020 h 6858000"/>
              <a:gd name="connsiteX286" fmla="*/ 3639186 w 5305156"/>
              <a:gd name="connsiteY286" fmla="*/ 5770379 h 6858000"/>
              <a:gd name="connsiteX287" fmla="*/ 3639186 w 5305156"/>
              <a:gd name="connsiteY287" fmla="*/ 6021141 h 6858000"/>
              <a:gd name="connsiteX288" fmla="*/ 3651126 w 5305156"/>
              <a:gd name="connsiteY288" fmla="*/ 6026661 h 6858000"/>
              <a:gd name="connsiteX289" fmla="*/ 3651126 w 5305156"/>
              <a:gd name="connsiteY289" fmla="*/ 5786939 h 6858000"/>
              <a:gd name="connsiteX290" fmla="*/ 3973504 w 5305156"/>
              <a:gd name="connsiteY290" fmla="*/ 6067667 h 6858000"/>
              <a:gd name="connsiteX291" fmla="*/ 3973504 w 5305156"/>
              <a:gd name="connsiteY291" fmla="*/ 6413845 h 6858000"/>
              <a:gd name="connsiteX292" fmla="*/ 3651126 w 5305156"/>
              <a:gd name="connsiteY292" fmla="*/ 6133906 h 6858000"/>
              <a:gd name="connsiteX293" fmla="*/ 3651126 w 5305156"/>
              <a:gd name="connsiteY293" fmla="*/ 6027450 h 6858000"/>
              <a:gd name="connsiteX294" fmla="*/ 3639186 w 5305156"/>
              <a:gd name="connsiteY294" fmla="*/ 6021930 h 6858000"/>
              <a:gd name="connsiteX295" fmla="*/ 3639186 w 5305156"/>
              <a:gd name="connsiteY295" fmla="*/ 6140214 h 6858000"/>
              <a:gd name="connsiteX296" fmla="*/ 3979123 w 5305156"/>
              <a:gd name="connsiteY296" fmla="*/ 6435925 h 6858000"/>
              <a:gd name="connsiteX297" fmla="*/ 4316249 w 5305156"/>
              <a:gd name="connsiteY297" fmla="*/ 6147311 h 6858000"/>
              <a:gd name="connsiteX298" fmla="*/ 4397020 w 5305156"/>
              <a:gd name="connsiteY298" fmla="*/ 6217493 h 6858000"/>
              <a:gd name="connsiteX299" fmla="*/ 4403341 w 5305156"/>
              <a:gd name="connsiteY299" fmla="*/ 6206454 h 6858000"/>
              <a:gd name="connsiteX300" fmla="*/ 4397722 w 5305156"/>
              <a:gd name="connsiteY300" fmla="*/ 6218282 h 6858000"/>
              <a:gd name="connsiteX301" fmla="*/ 4640032 w 5305156"/>
              <a:gd name="connsiteY301" fmla="*/ 6429617 h 6858000"/>
              <a:gd name="connsiteX302" fmla="*/ 4640032 w 5305156"/>
              <a:gd name="connsiteY302" fmla="*/ 6784470 h 6858000"/>
              <a:gd name="connsiteX303" fmla="*/ 4583142 w 5305156"/>
              <a:gd name="connsiteY303" fmla="*/ 6833040 h 6858000"/>
              <a:gd name="connsiteX304" fmla="*/ 4553907 w 5305156"/>
              <a:gd name="connsiteY304" fmla="*/ 6858000 h 6858000"/>
              <a:gd name="connsiteX305" fmla="*/ 3038475 w 5305156"/>
              <a:gd name="connsiteY305" fmla="*/ 6858000 h 6858000"/>
              <a:gd name="connsiteX306" fmla="*/ 0 w 5305156"/>
              <a:gd name="connsiteY30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</a:cxnLst>
            <a:rect l="l" t="t" r="r" b="b"/>
            <a:pathLst>
              <a:path w="5305156" h="6858000">
                <a:moveTo>
                  <a:pt x="4647758" y="6793932"/>
                </a:moveTo>
                <a:cubicBezTo>
                  <a:pt x="4647758" y="6793932"/>
                  <a:pt x="4647758" y="6793932"/>
                  <a:pt x="4720099" y="6857017"/>
                </a:cubicBezTo>
                <a:lnTo>
                  <a:pt x="4721226" y="6858000"/>
                </a:lnTo>
                <a:lnTo>
                  <a:pt x="4572862" y="6858000"/>
                </a:lnTo>
                <a:lnTo>
                  <a:pt x="4579542" y="6852286"/>
                </a:lnTo>
                <a:cubicBezTo>
                  <a:pt x="4596135" y="6838092"/>
                  <a:pt x="4618259" y="6819166"/>
                  <a:pt x="4647758" y="6793932"/>
                </a:cubicBezTo>
                <a:close/>
                <a:moveTo>
                  <a:pt x="4651972" y="6434348"/>
                </a:moveTo>
                <a:cubicBezTo>
                  <a:pt x="4651972" y="6434348"/>
                  <a:pt x="4651972" y="6434348"/>
                  <a:pt x="4974349" y="6715076"/>
                </a:cubicBezTo>
                <a:cubicBezTo>
                  <a:pt x="4974349" y="6715076"/>
                  <a:pt x="4974349" y="6715076"/>
                  <a:pt x="4974349" y="6799592"/>
                </a:cubicBezTo>
                <a:lnTo>
                  <a:pt x="4974349" y="6858000"/>
                </a:lnTo>
                <a:lnTo>
                  <a:pt x="4741003" y="6858000"/>
                </a:lnTo>
                <a:lnTo>
                  <a:pt x="4736254" y="6853863"/>
                </a:lnTo>
                <a:cubicBezTo>
                  <a:pt x="4731338" y="6854652"/>
                  <a:pt x="4725718" y="6856229"/>
                  <a:pt x="4720099" y="6857017"/>
                </a:cubicBezTo>
                <a:cubicBezTo>
                  <a:pt x="4725718" y="6855440"/>
                  <a:pt x="4730635" y="6854652"/>
                  <a:pt x="4735551" y="6853075"/>
                </a:cubicBezTo>
                <a:cubicBezTo>
                  <a:pt x="4735551" y="6853075"/>
                  <a:pt x="4735551" y="6853075"/>
                  <a:pt x="4651972" y="6780527"/>
                </a:cubicBezTo>
                <a:cubicBezTo>
                  <a:pt x="4651972" y="6780527"/>
                  <a:pt x="4651972" y="6780527"/>
                  <a:pt x="4651972" y="6434348"/>
                </a:cubicBezTo>
                <a:close/>
                <a:moveTo>
                  <a:pt x="4319762" y="5786939"/>
                </a:moveTo>
                <a:cubicBezTo>
                  <a:pt x="4319762" y="5786939"/>
                  <a:pt x="4319762" y="5786939"/>
                  <a:pt x="4527656" y="5968308"/>
                </a:cubicBezTo>
                <a:cubicBezTo>
                  <a:pt x="4527656" y="5968308"/>
                  <a:pt x="4527656" y="5968308"/>
                  <a:pt x="4642139" y="6067667"/>
                </a:cubicBezTo>
                <a:cubicBezTo>
                  <a:pt x="4642139" y="6067667"/>
                  <a:pt x="4642139" y="6067667"/>
                  <a:pt x="4642139" y="6413845"/>
                </a:cubicBezTo>
                <a:cubicBezTo>
                  <a:pt x="4642139" y="6413845"/>
                  <a:pt x="4642139" y="6413845"/>
                  <a:pt x="4403341" y="6206454"/>
                </a:cubicBezTo>
                <a:cubicBezTo>
                  <a:pt x="4403341" y="6206454"/>
                  <a:pt x="4403341" y="6206454"/>
                  <a:pt x="4319762" y="6133906"/>
                </a:cubicBezTo>
                <a:cubicBezTo>
                  <a:pt x="4319762" y="6133906"/>
                  <a:pt x="4319762" y="6133906"/>
                  <a:pt x="4319762" y="5786939"/>
                </a:cubicBezTo>
                <a:close/>
                <a:moveTo>
                  <a:pt x="3755776" y="5671020"/>
                </a:moveTo>
                <a:cubicBezTo>
                  <a:pt x="3767716" y="5677328"/>
                  <a:pt x="3767716" y="5677328"/>
                  <a:pt x="3767716" y="5677328"/>
                </a:cubicBezTo>
                <a:cubicBezTo>
                  <a:pt x="3755776" y="5671020"/>
                  <a:pt x="3755776" y="5671020"/>
                  <a:pt x="3755776" y="5671020"/>
                </a:cubicBezTo>
                <a:close/>
                <a:moveTo>
                  <a:pt x="3979825" y="5495959"/>
                </a:moveTo>
                <a:cubicBezTo>
                  <a:pt x="3979825" y="5495959"/>
                  <a:pt x="3979825" y="5495959"/>
                  <a:pt x="4304309" y="5779053"/>
                </a:cubicBezTo>
                <a:cubicBezTo>
                  <a:pt x="4304309" y="5779053"/>
                  <a:pt x="4304309" y="5779053"/>
                  <a:pt x="3979123" y="6056627"/>
                </a:cubicBezTo>
                <a:cubicBezTo>
                  <a:pt x="3979123" y="6056627"/>
                  <a:pt x="3979123" y="6056627"/>
                  <a:pt x="3654638" y="5773533"/>
                </a:cubicBezTo>
                <a:cubicBezTo>
                  <a:pt x="3654638" y="5773533"/>
                  <a:pt x="3654638" y="5773533"/>
                  <a:pt x="3767716" y="5677328"/>
                </a:cubicBezTo>
                <a:cubicBezTo>
                  <a:pt x="3767716" y="5677328"/>
                  <a:pt x="3767716" y="5677328"/>
                  <a:pt x="3979825" y="5495959"/>
                </a:cubicBezTo>
                <a:close/>
                <a:moveTo>
                  <a:pt x="4984885" y="4847761"/>
                </a:moveTo>
                <a:cubicBezTo>
                  <a:pt x="4984885" y="4847761"/>
                  <a:pt x="4984885" y="4847761"/>
                  <a:pt x="5305156" y="5126124"/>
                </a:cubicBezTo>
                <a:cubicBezTo>
                  <a:pt x="5305156" y="5126124"/>
                  <a:pt x="5305156" y="5126124"/>
                  <a:pt x="4979968" y="5403697"/>
                </a:cubicBezTo>
                <a:cubicBezTo>
                  <a:pt x="4979968" y="5403697"/>
                  <a:pt x="4979968" y="5403697"/>
                  <a:pt x="4871807" y="5309070"/>
                </a:cubicBezTo>
                <a:cubicBezTo>
                  <a:pt x="4871807" y="5309070"/>
                  <a:pt x="4871807" y="5309070"/>
                  <a:pt x="4865486" y="5320898"/>
                </a:cubicBezTo>
                <a:cubicBezTo>
                  <a:pt x="4865486" y="5320898"/>
                  <a:pt x="4865486" y="5320898"/>
                  <a:pt x="4974349" y="5415526"/>
                </a:cubicBezTo>
                <a:cubicBezTo>
                  <a:pt x="4974349" y="5415526"/>
                  <a:pt x="4974349" y="5415526"/>
                  <a:pt x="4974349" y="5761705"/>
                </a:cubicBezTo>
                <a:cubicBezTo>
                  <a:pt x="4974349" y="5761705"/>
                  <a:pt x="4974349" y="5761705"/>
                  <a:pt x="4741170" y="5559044"/>
                </a:cubicBezTo>
                <a:cubicBezTo>
                  <a:pt x="4741170" y="5559044"/>
                  <a:pt x="4741170" y="5559044"/>
                  <a:pt x="4734849" y="5571661"/>
                </a:cubicBezTo>
                <a:cubicBezTo>
                  <a:pt x="4734849" y="5571661"/>
                  <a:pt x="4734849" y="5571661"/>
                  <a:pt x="4972945" y="5779053"/>
                </a:cubicBezTo>
                <a:cubicBezTo>
                  <a:pt x="4972945" y="5779053"/>
                  <a:pt x="4972945" y="5779053"/>
                  <a:pt x="4647758" y="6056627"/>
                </a:cubicBezTo>
                <a:cubicBezTo>
                  <a:pt x="4647758" y="6056627"/>
                  <a:pt x="4647758" y="6056627"/>
                  <a:pt x="4533978" y="5957268"/>
                </a:cubicBezTo>
                <a:cubicBezTo>
                  <a:pt x="4533978" y="5957268"/>
                  <a:pt x="4533978" y="5957268"/>
                  <a:pt x="4527656" y="5968308"/>
                </a:cubicBezTo>
                <a:cubicBezTo>
                  <a:pt x="4527656" y="5968308"/>
                  <a:pt x="4527656" y="5968308"/>
                  <a:pt x="4533275" y="5956479"/>
                </a:cubicBezTo>
                <a:cubicBezTo>
                  <a:pt x="4533275" y="5956479"/>
                  <a:pt x="4533275" y="5956479"/>
                  <a:pt x="4323273" y="5773533"/>
                </a:cubicBezTo>
                <a:cubicBezTo>
                  <a:pt x="4323273" y="5773533"/>
                  <a:pt x="4323273" y="5773533"/>
                  <a:pt x="4648460" y="5495959"/>
                </a:cubicBezTo>
                <a:cubicBezTo>
                  <a:pt x="4648460" y="5495959"/>
                  <a:pt x="4648460" y="5495959"/>
                  <a:pt x="4734146" y="5570873"/>
                </a:cubicBezTo>
                <a:cubicBezTo>
                  <a:pt x="4734146" y="5570873"/>
                  <a:pt x="4734146" y="5570873"/>
                  <a:pt x="4741170" y="5558256"/>
                </a:cubicBezTo>
                <a:cubicBezTo>
                  <a:pt x="4741170" y="5558256"/>
                  <a:pt x="4741170" y="5558256"/>
                  <a:pt x="4651972" y="5480976"/>
                </a:cubicBezTo>
                <a:cubicBezTo>
                  <a:pt x="4651972" y="5480976"/>
                  <a:pt x="4651972" y="5480976"/>
                  <a:pt x="4651972" y="5134798"/>
                </a:cubicBezTo>
                <a:cubicBezTo>
                  <a:pt x="4651972" y="5134798"/>
                  <a:pt x="4651972" y="5134798"/>
                  <a:pt x="4865486" y="5320110"/>
                </a:cubicBezTo>
                <a:cubicBezTo>
                  <a:pt x="4865486" y="5320110"/>
                  <a:pt x="4865486" y="5320110"/>
                  <a:pt x="4871104" y="5309070"/>
                </a:cubicBezTo>
                <a:cubicBezTo>
                  <a:pt x="4871104" y="5309070"/>
                  <a:pt x="4871104" y="5309070"/>
                  <a:pt x="4659698" y="5125335"/>
                </a:cubicBezTo>
                <a:cubicBezTo>
                  <a:pt x="4659698" y="5125335"/>
                  <a:pt x="4659698" y="5125335"/>
                  <a:pt x="4984885" y="4847761"/>
                </a:cubicBezTo>
                <a:close/>
                <a:moveTo>
                  <a:pt x="4319762" y="4487388"/>
                </a:moveTo>
                <a:cubicBezTo>
                  <a:pt x="4319762" y="4487388"/>
                  <a:pt x="4319762" y="4487388"/>
                  <a:pt x="4541703" y="4680586"/>
                </a:cubicBezTo>
                <a:cubicBezTo>
                  <a:pt x="4541703" y="4680586"/>
                  <a:pt x="4541703" y="4680586"/>
                  <a:pt x="4548726" y="4670335"/>
                </a:cubicBezTo>
                <a:cubicBezTo>
                  <a:pt x="4548726" y="4670335"/>
                  <a:pt x="4548726" y="4670335"/>
                  <a:pt x="4542406" y="4680586"/>
                </a:cubicBezTo>
                <a:cubicBezTo>
                  <a:pt x="4542406" y="4680586"/>
                  <a:pt x="4542406" y="4680586"/>
                  <a:pt x="4642139" y="4768116"/>
                </a:cubicBezTo>
                <a:cubicBezTo>
                  <a:pt x="4642139" y="4768116"/>
                  <a:pt x="4642139" y="4768116"/>
                  <a:pt x="4642139" y="5114295"/>
                </a:cubicBezTo>
                <a:cubicBezTo>
                  <a:pt x="4642139" y="5114295"/>
                  <a:pt x="4642139" y="5114295"/>
                  <a:pt x="4399127" y="4902960"/>
                </a:cubicBezTo>
                <a:cubicBezTo>
                  <a:pt x="4399127" y="4902960"/>
                  <a:pt x="4399127" y="4902960"/>
                  <a:pt x="4392103" y="4913212"/>
                </a:cubicBezTo>
                <a:cubicBezTo>
                  <a:pt x="4392103" y="4913212"/>
                  <a:pt x="4392103" y="4913212"/>
                  <a:pt x="4398424" y="4902172"/>
                </a:cubicBezTo>
                <a:cubicBezTo>
                  <a:pt x="4398424" y="4902172"/>
                  <a:pt x="4398424" y="4902172"/>
                  <a:pt x="4319762" y="4833567"/>
                </a:cubicBezTo>
                <a:cubicBezTo>
                  <a:pt x="4319762" y="4833567"/>
                  <a:pt x="4319762" y="4833567"/>
                  <a:pt x="4319762" y="4487388"/>
                </a:cubicBezTo>
                <a:close/>
                <a:moveTo>
                  <a:pt x="4648460" y="4196409"/>
                </a:moveTo>
                <a:cubicBezTo>
                  <a:pt x="4648460" y="4196409"/>
                  <a:pt x="4648460" y="4196409"/>
                  <a:pt x="4972945" y="4478714"/>
                </a:cubicBezTo>
                <a:cubicBezTo>
                  <a:pt x="4972945" y="4478714"/>
                  <a:pt x="4972945" y="4478714"/>
                  <a:pt x="4647758" y="4756288"/>
                </a:cubicBezTo>
                <a:cubicBezTo>
                  <a:pt x="4647758" y="4756288"/>
                  <a:pt x="4647758" y="4756288"/>
                  <a:pt x="4548726" y="4670335"/>
                </a:cubicBezTo>
                <a:cubicBezTo>
                  <a:pt x="4548726" y="4670335"/>
                  <a:pt x="4548726" y="4670335"/>
                  <a:pt x="4323273" y="4473983"/>
                </a:cubicBezTo>
                <a:cubicBezTo>
                  <a:pt x="4323273" y="4473983"/>
                  <a:pt x="4323273" y="4473983"/>
                  <a:pt x="4648460" y="4196409"/>
                </a:cubicBezTo>
                <a:close/>
                <a:moveTo>
                  <a:pt x="4312036" y="3544268"/>
                </a:moveTo>
                <a:cubicBezTo>
                  <a:pt x="4312036" y="3544268"/>
                  <a:pt x="4312036" y="3544268"/>
                  <a:pt x="4636520" y="3826573"/>
                </a:cubicBezTo>
                <a:cubicBezTo>
                  <a:pt x="4636520" y="3826573"/>
                  <a:pt x="4636520" y="3826573"/>
                  <a:pt x="4311333" y="4104935"/>
                </a:cubicBezTo>
                <a:cubicBezTo>
                  <a:pt x="4311333" y="4104935"/>
                  <a:pt x="4311333" y="4104935"/>
                  <a:pt x="3986848" y="3821842"/>
                </a:cubicBezTo>
                <a:cubicBezTo>
                  <a:pt x="3986848" y="3821842"/>
                  <a:pt x="3986848" y="3821842"/>
                  <a:pt x="4302905" y="3552154"/>
                </a:cubicBezTo>
                <a:cubicBezTo>
                  <a:pt x="4302905" y="3552154"/>
                  <a:pt x="4302905" y="3552154"/>
                  <a:pt x="4312036" y="3544268"/>
                </a:cubicBezTo>
                <a:close/>
                <a:moveTo>
                  <a:pt x="3986848" y="2538851"/>
                </a:moveTo>
                <a:cubicBezTo>
                  <a:pt x="3986848" y="2538851"/>
                  <a:pt x="3986848" y="2538851"/>
                  <a:pt x="4194744" y="2719432"/>
                </a:cubicBezTo>
                <a:cubicBezTo>
                  <a:pt x="4194744" y="2719432"/>
                  <a:pt x="4194744" y="2719432"/>
                  <a:pt x="4201064" y="2708392"/>
                </a:cubicBezTo>
                <a:cubicBezTo>
                  <a:pt x="4201064" y="2708392"/>
                  <a:pt x="4201064" y="2708392"/>
                  <a:pt x="4195446" y="2720221"/>
                </a:cubicBezTo>
                <a:cubicBezTo>
                  <a:pt x="4195446" y="2720221"/>
                  <a:pt x="4195446" y="2720221"/>
                  <a:pt x="4309226" y="2819579"/>
                </a:cubicBezTo>
                <a:cubicBezTo>
                  <a:pt x="4309226" y="2819579"/>
                  <a:pt x="4309226" y="2819579"/>
                  <a:pt x="4309226" y="3165758"/>
                </a:cubicBezTo>
                <a:cubicBezTo>
                  <a:pt x="4309226" y="3165758"/>
                  <a:pt x="4309226" y="3165758"/>
                  <a:pt x="4071131" y="2958366"/>
                </a:cubicBezTo>
                <a:cubicBezTo>
                  <a:pt x="4071131" y="2958366"/>
                  <a:pt x="4071131" y="2958366"/>
                  <a:pt x="4064809" y="2969406"/>
                </a:cubicBezTo>
                <a:cubicBezTo>
                  <a:pt x="4064809" y="2969406"/>
                  <a:pt x="4064809" y="2969406"/>
                  <a:pt x="4070428" y="2957578"/>
                </a:cubicBezTo>
                <a:cubicBezTo>
                  <a:pt x="4070428" y="2957578"/>
                  <a:pt x="4070428" y="2957578"/>
                  <a:pt x="3986848" y="2885030"/>
                </a:cubicBezTo>
                <a:cubicBezTo>
                  <a:pt x="3986848" y="2885030"/>
                  <a:pt x="3986848" y="2885030"/>
                  <a:pt x="3986848" y="2538851"/>
                </a:cubicBezTo>
                <a:close/>
                <a:moveTo>
                  <a:pt x="4652674" y="1598885"/>
                </a:moveTo>
                <a:cubicBezTo>
                  <a:pt x="4652674" y="1598885"/>
                  <a:pt x="4652674" y="1598885"/>
                  <a:pt x="4972945" y="1878036"/>
                </a:cubicBezTo>
                <a:cubicBezTo>
                  <a:pt x="4972945" y="1878036"/>
                  <a:pt x="4972945" y="1878036"/>
                  <a:pt x="4647758" y="2155610"/>
                </a:cubicBezTo>
                <a:cubicBezTo>
                  <a:pt x="4647758" y="2155610"/>
                  <a:pt x="4647758" y="2155610"/>
                  <a:pt x="4538894" y="2060983"/>
                </a:cubicBezTo>
                <a:cubicBezTo>
                  <a:pt x="4538894" y="2060983"/>
                  <a:pt x="4538894" y="2060983"/>
                  <a:pt x="4533275" y="2072022"/>
                </a:cubicBezTo>
                <a:cubicBezTo>
                  <a:pt x="4533275" y="2072022"/>
                  <a:pt x="4533275" y="2072022"/>
                  <a:pt x="4642139" y="2166650"/>
                </a:cubicBezTo>
                <a:cubicBezTo>
                  <a:pt x="4642139" y="2166650"/>
                  <a:pt x="4642139" y="2166650"/>
                  <a:pt x="4642139" y="2513617"/>
                </a:cubicBezTo>
                <a:cubicBezTo>
                  <a:pt x="4642139" y="2513617"/>
                  <a:pt x="4642139" y="2513617"/>
                  <a:pt x="4408960" y="2310168"/>
                </a:cubicBezTo>
                <a:cubicBezTo>
                  <a:pt x="4408960" y="2310168"/>
                  <a:pt x="4408960" y="2310168"/>
                  <a:pt x="4402639" y="2322785"/>
                </a:cubicBezTo>
                <a:cubicBezTo>
                  <a:pt x="4402639" y="2322785"/>
                  <a:pt x="4402639" y="2322785"/>
                  <a:pt x="4640032" y="2530177"/>
                </a:cubicBezTo>
                <a:cubicBezTo>
                  <a:pt x="4640032" y="2530177"/>
                  <a:pt x="4640032" y="2530177"/>
                  <a:pt x="4314845" y="2807751"/>
                </a:cubicBezTo>
                <a:cubicBezTo>
                  <a:pt x="4314845" y="2807751"/>
                  <a:pt x="4314845" y="2807751"/>
                  <a:pt x="4201064" y="2708392"/>
                </a:cubicBezTo>
                <a:cubicBezTo>
                  <a:pt x="4201064" y="2708392"/>
                  <a:pt x="4201064" y="2708392"/>
                  <a:pt x="3991063" y="2525446"/>
                </a:cubicBezTo>
                <a:cubicBezTo>
                  <a:pt x="3991063" y="2525446"/>
                  <a:pt x="3991063" y="2525446"/>
                  <a:pt x="4316249" y="2247872"/>
                </a:cubicBezTo>
                <a:cubicBezTo>
                  <a:pt x="4316249" y="2247872"/>
                  <a:pt x="4316249" y="2247872"/>
                  <a:pt x="4401936" y="2322785"/>
                </a:cubicBezTo>
                <a:cubicBezTo>
                  <a:pt x="4401936" y="2322785"/>
                  <a:pt x="4401936" y="2322785"/>
                  <a:pt x="4408257" y="2310168"/>
                </a:cubicBezTo>
                <a:cubicBezTo>
                  <a:pt x="4408257" y="2310168"/>
                  <a:pt x="4408257" y="2310168"/>
                  <a:pt x="4319762" y="2232889"/>
                </a:cubicBezTo>
                <a:cubicBezTo>
                  <a:pt x="4319762" y="2232889"/>
                  <a:pt x="4319762" y="2232889"/>
                  <a:pt x="4319762" y="1885922"/>
                </a:cubicBezTo>
                <a:cubicBezTo>
                  <a:pt x="4319762" y="1885922"/>
                  <a:pt x="4319762" y="1885922"/>
                  <a:pt x="4532573" y="2072022"/>
                </a:cubicBezTo>
                <a:cubicBezTo>
                  <a:pt x="4532573" y="2072022"/>
                  <a:pt x="4532573" y="2072022"/>
                  <a:pt x="4538894" y="2060194"/>
                </a:cubicBezTo>
                <a:cubicBezTo>
                  <a:pt x="4538894" y="2060194"/>
                  <a:pt x="4538894" y="2060194"/>
                  <a:pt x="4327487" y="1876459"/>
                </a:cubicBezTo>
                <a:cubicBezTo>
                  <a:pt x="4327487" y="1876459"/>
                  <a:pt x="4327487" y="1876459"/>
                  <a:pt x="4652674" y="1598885"/>
                </a:cubicBezTo>
                <a:close/>
                <a:moveTo>
                  <a:pt x="3986848" y="1238512"/>
                </a:moveTo>
                <a:cubicBezTo>
                  <a:pt x="3986848" y="1238512"/>
                  <a:pt x="3986848" y="1238512"/>
                  <a:pt x="4209493" y="1432499"/>
                </a:cubicBezTo>
                <a:cubicBezTo>
                  <a:pt x="4209493" y="1432499"/>
                  <a:pt x="4209493" y="1432499"/>
                  <a:pt x="4309226" y="1519240"/>
                </a:cubicBezTo>
                <a:cubicBezTo>
                  <a:pt x="4309226" y="1519240"/>
                  <a:pt x="4309226" y="1519240"/>
                  <a:pt x="4309226" y="1865419"/>
                </a:cubicBezTo>
                <a:cubicBezTo>
                  <a:pt x="4309226" y="1865419"/>
                  <a:pt x="4309226" y="1865419"/>
                  <a:pt x="4066916" y="1654085"/>
                </a:cubicBezTo>
                <a:cubicBezTo>
                  <a:pt x="4066916" y="1654085"/>
                  <a:pt x="4066916" y="1654085"/>
                  <a:pt x="4059892" y="1665124"/>
                </a:cubicBezTo>
                <a:cubicBezTo>
                  <a:pt x="4059892" y="1665124"/>
                  <a:pt x="4059892" y="1665124"/>
                  <a:pt x="4304309" y="1878036"/>
                </a:cubicBezTo>
                <a:cubicBezTo>
                  <a:pt x="4304309" y="1878036"/>
                  <a:pt x="4304309" y="1878036"/>
                  <a:pt x="3979123" y="2155610"/>
                </a:cubicBezTo>
                <a:cubicBezTo>
                  <a:pt x="3979123" y="2155610"/>
                  <a:pt x="3979123" y="2155610"/>
                  <a:pt x="3828118" y="2023920"/>
                </a:cubicBezTo>
                <a:cubicBezTo>
                  <a:pt x="3828118" y="2023920"/>
                  <a:pt x="3828118" y="2023920"/>
                  <a:pt x="3658852" y="1876459"/>
                </a:cubicBezTo>
                <a:cubicBezTo>
                  <a:pt x="3658852" y="1876459"/>
                  <a:pt x="3658852" y="1876459"/>
                  <a:pt x="3984040" y="1598885"/>
                </a:cubicBezTo>
                <a:cubicBezTo>
                  <a:pt x="3984040" y="1598885"/>
                  <a:pt x="3984040" y="1598885"/>
                  <a:pt x="4059191" y="1664336"/>
                </a:cubicBezTo>
                <a:cubicBezTo>
                  <a:pt x="4059191" y="1664336"/>
                  <a:pt x="4059191" y="1664336"/>
                  <a:pt x="4066214" y="1654085"/>
                </a:cubicBezTo>
                <a:cubicBezTo>
                  <a:pt x="4066214" y="1654085"/>
                  <a:pt x="4066214" y="1654085"/>
                  <a:pt x="3986848" y="1585480"/>
                </a:cubicBezTo>
                <a:cubicBezTo>
                  <a:pt x="3986848" y="1585480"/>
                  <a:pt x="3986848" y="1585480"/>
                  <a:pt x="3986848" y="1238512"/>
                </a:cubicBezTo>
                <a:close/>
                <a:moveTo>
                  <a:pt x="4316249" y="947533"/>
                </a:moveTo>
                <a:cubicBezTo>
                  <a:pt x="4316249" y="947533"/>
                  <a:pt x="4316249" y="947533"/>
                  <a:pt x="4640032" y="1230627"/>
                </a:cubicBezTo>
                <a:cubicBezTo>
                  <a:pt x="4640032" y="1230627"/>
                  <a:pt x="4640032" y="1230627"/>
                  <a:pt x="4314845" y="1508201"/>
                </a:cubicBezTo>
                <a:cubicBezTo>
                  <a:pt x="4314845" y="1508201"/>
                  <a:pt x="4314845" y="1508201"/>
                  <a:pt x="4216517" y="1422247"/>
                </a:cubicBezTo>
                <a:cubicBezTo>
                  <a:pt x="4216517" y="1422247"/>
                  <a:pt x="4216517" y="1422247"/>
                  <a:pt x="4209493" y="1432499"/>
                </a:cubicBezTo>
                <a:cubicBezTo>
                  <a:pt x="4209493" y="1432499"/>
                  <a:pt x="4209493" y="1432499"/>
                  <a:pt x="4215814" y="1421459"/>
                </a:cubicBezTo>
                <a:cubicBezTo>
                  <a:pt x="4215814" y="1421459"/>
                  <a:pt x="4215814" y="1421459"/>
                  <a:pt x="3991063" y="1225107"/>
                </a:cubicBezTo>
                <a:cubicBezTo>
                  <a:pt x="3991063" y="1225107"/>
                  <a:pt x="3991063" y="1225107"/>
                  <a:pt x="4316249" y="947533"/>
                </a:cubicBezTo>
                <a:close/>
                <a:moveTo>
                  <a:pt x="3979825" y="296181"/>
                </a:moveTo>
                <a:cubicBezTo>
                  <a:pt x="3979825" y="296181"/>
                  <a:pt x="3979825" y="296181"/>
                  <a:pt x="4304309" y="578486"/>
                </a:cubicBezTo>
                <a:cubicBezTo>
                  <a:pt x="4304309" y="578486"/>
                  <a:pt x="4304309" y="578486"/>
                  <a:pt x="3979123" y="856060"/>
                </a:cubicBezTo>
                <a:cubicBezTo>
                  <a:pt x="3979123" y="856060"/>
                  <a:pt x="3979123" y="856060"/>
                  <a:pt x="3654638" y="573754"/>
                </a:cubicBezTo>
                <a:cubicBezTo>
                  <a:pt x="3654638" y="573754"/>
                  <a:pt x="3654638" y="573754"/>
                  <a:pt x="3970694" y="304066"/>
                </a:cubicBezTo>
                <a:cubicBezTo>
                  <a:pt x="3970694" y="304066"/>
                  <a:pt x="3970694" y="304066"/>
                  <a:pt x="3979825" y="296181"/>
                </a:cubicBezTo>
                <a:close/>
                <a:moveTo>
                  <a:pt x="4078431" y="0"/>
                </a:moveTo>
                <a:lnTo>
                  <a:pt x="4556976" y="0"/>
                </a:lnTo>
                <a:lnTo>
                  <a:pt x="4541616" y="13087"/>
                </a:lnTo>
                <a:cubicBezTo>
                  <a:pt x="4509220" y="40686"/>
                  <a:pt x="4444428" y="95886"/>
                  <a:pt x="4314845" y="206284"/>
                </a:cubicBezTo>
                <a:cubicBezTo>
                  <a:pt x="4314845" y="206284"/>
                  <a:pt x="4314845" y="206284"/>
                  <a:pt x="4145929" y="58896"/>
                </a:cubicBezTo>
                <a:close/>
                <a:moveTo>
                  <a:pt x="3986848" y="0"/>
                </a:moveTo>
                <a:lnTo>
                  <a:pt x="4059455" y="0"/>
                </a:lnTo>
                <a:lnTo>
                  <a:pt x="4076924" y="15255"/>
                </a:lnTo>
                <a:cubicBezTo>
                  <a:pt x="4110110" y="44235"/>
                  <a:pt x="4176483" y="102194"/>
                  <a:pt x="4309226" y="218113"/>
                </a:cubicBezTo>
                <a:cubicBezTo>
                  <a:pt x="4309226" y="218113"/>
                  <a:pt x="4309226" y="218113"/>
                  <a:pt x="4309226" y="564292"/>
                </a:cubicBezTo>
                <a:cubicBezTo>
                  <a:pt x="4309226" y="564292"/>
                  <a:pt x="4309226" y="564292"/>
                  <a:pt x="3986848" y="283564"/>
                </a:cubicBezTo>
                <a:cubicBezTo>
                  <a:pt x="3986848" y="283564"/>
                  <a:pt x="3986848" y="283564"/>
                  <a:pt x="3986848" y="84404"/>
                </a:cubicBezTo>
                <a:close/>
                <a:moveTo>
                  <a:pt x="0" y="0"/>
                </a:moveTo>
                <a:lnTo>
                  <a:pt x="3038475" y="0"/>
                </a:lnTo>
                <a:lnTo>
                  <a:pt x="3975611" y="0"/>
                </a:lnTo>
                <a:lnTo>
                  <a:pt x="3975611" y="1953"/>
                </a:lnTo>
                <a:cubicBezTo>
                  <a:pt x="3975611" y="28082"/>
                  <a:pt x="3975611" y="97759"/>
                  <a:pt x="3975611" y="283564"/>
                </a:cubicBezTo>
                <a:cubicBezTo>
                  <a:pt x="3975611" y="283564"/>
                  <a:pt x="3975611" y="283564"/>
                  <a:pt x="3961564" y="295392"/>
                </a:cubicBezTo>
                <a:cubicBezTo>
                  <a:pt x="3961564" y="295392"/>
                  <a:pt x="3961564" y="295392"/>
                  <a:pt x="3970694" y="304066"/>
                </a:cubicBezTo>
                <a:cubicBezTo>
                  <a:pt x="3970694" y="304066"/>
                  <a:pt x="3970694" y="304066"/>
                  <a:pt x="3960862" y="295392"/>
                </a:cubicBezTo>
                <a:cubicBezTo>
                  <a:pt x="3960862" y="295392"/>
                  <a:pt x="3960862" y="295392"/>
                  <a:pt x="3639186" y="570600"/>
                </a:cubicBezTo>
                <a:cubicBezTo>
                  <a:pt x="3639186" y="570600"/>
                  <a:pt x="3639186" y="570600"/>
                  <a:pt x="3639186" y="589526"/>
                </a:cubicBezTo>
                <a:cubicBezTo>
                  <a:pt x="3639186" y="589526"/>
                  <a:pt x="3639186" y="589526"/>
                  <a:pt x="3651126" y="599777"/>
                </a:cubicBezTo>
                <a:cubicBezTo>
                  <a:pt x="3651126" y="599777"/>
                  <a:pt x="3651126" y="599777"/>
                  <a:pt x="3651126" y="587160"/>
                </a:cubicBezTo>
                <a:cubicBezTo>
                  <a:pt x="3651126" y="587160"/>
                  <a:pt x="3651126" y="587160"/>
                  <a:pt x="3972801" y="867888"/>
                </a:cubicBezTo>
                <a:cubicBezTo>
                  <a:pt x="3972801" y="867888"/>
                  <a:pt x="3972801" y="867888"/>
                  <a:pt x="3972801" y="1214067"/>
                </a:cubicBezTo>
                <a:cubicBezTo>
                  <a:pt x="3972801" y="1214067"/>
                  <a:pt x="3972801" y="1214067"/>
                  <a:pt x="3651126" y="933339"/>
                </a:cubicBezTo>
                <a:cubicBezTo>
                  <a:pt x="3651126" y="933339"/>
                  <a:pt x="3651126" y="933339"/>
                  <a:pt x="3651126" y="600566"/>
                </a:cubicBezTo>
                <a:cubicBezTo>
                  <a:pt x="3651126" y="600566"/>
                  <a:pt x="3651126" y="600566"/>
                  <a:pt x="3639186" y="590314"/>
                </a:cubicBezTo>
                <a:cubicBezTo>
                  <a:pt x="3639186" y="590314"/>
                  <a:pt x="3639186" y="590314"/>
                  <a:pt x="3639186" y="938859"/>
                </a:cubicBezTo>
                <a:cubicBezTo>
                  <a:pt x="3639186" y="938859"/>
                  <a:pt x="3639186" y="938859"/>
                  <a:pt x="3306976" y="1221952"/>
                </a:cubicBezTo>
                <a:cubicBezTo>
                  <a:pt x="3306976" y="1221952"/>
                  <a:pt x="3306976" y="1221952"/>
                  <a:pt x="3306976" y="1591788"/>
                </a:cubicBezTo>
                <a:cubicBezTo>
                  <a:pt x="3306976" y="1591788"/>
                  <a:pt x="3306976" y="1591788"/>
                  <a:pt x="3624438" y="1867785"/>
                </a:cubicBezTo>
                <a:cubicBezTo>
                  <a:pt x="3624438" y="1867785"/>
                  <a:pt x="3624438" y="1867785"/>
                  <a:pt x="3624438" y="1851225"/>
                </a:cubicBezTo>
                <a:lnTo>
                  <a:pt x="3318214" y="1585480"/>
                </a:lnTo>
                <a:cubicBezTo>
                  <a:pt x="3318214" y="1585480"/>
                  <a:pt x="3318214" y="1585480"/>
                  <a:pt x="3318214" y="1238512"/>
                </a:cubicBezTo>
                <a:cubicBezTo>
                  <a:pt x="3318214" y="1238512"/>
                  <a:pt x="3318214" y="1238512"/>
                  <a:pt x="3624438" y="1505046"/>
                </a:cubicBezTo>
                <a:cubicBezTo>
                  <a:pt x="3624438" y="1505046"/>
                  <a:pt x="3624438" y="1505046"/>
                  <a:pt x="3624438" y="1488487"/>
                </a:cubicBezTo>
                <a:cubicBezTo>
                  <a:pt x="3624438" y="1488487"/>
                  <a:pt x="3624438" y="1488487"/>
                  <a:pt x="3322428" y="1225107"/>
                </a:cubicBezTo>
                <a:cubicBezTo>
                  <a:pt x="3322428" y="1225107"/>
                  <a:pt x="3322428" y="1225107"/>
                  <a:pt x="3647615" y="947533"/>
                </a:cubicBezTo>
                <a:cubicBezTo>
                  <a:pt x="3647615" y="947533"/>
                  <a:pt x="3647615" y="947533"/>
                  <a:pt x="3972100" y="1230627"/>
                </a:cubicBezTo>
                <a:cubicBezTo>
                  <a:pt x="3972100" y="1230627"/>
                  <a:pt x="3972100" y="1230627"/>
                  <a:pt x="3646912" y="1508201"/>
                </a:cubicBezTo>
                <a:cubicBezTo>
                  <a:pt x="3646912" y="1508201"/>
                  <a:pt x="3646912" y="1508201"/>
                  <a:pt x="3625139" y="1489275"/>
                </a:cubicBezTo>
                <a:cubicBezTo>
                  <a:pt x="3625139" y="1489275"/>
                  <a:pt x="3625139" y="1489275"/>
                  <a:pt x="3625139" y="1505835"/>
                </a:cubicBezTo>
                <a:cubicBezTo>
                  <a:pt x="3625139" y="1505835"/>
                  <a:pt x="3625139" y="1505835"/>
                  <a:pt x="3640591" y="1519240"/>
                </a:cubicBezTo>
                <a:cubicBezTo>
                  <a:pt x="3640591" y="1519240"/>
                  <a:pt x="3640591" y="1519240"/>
                  <a:pt x="3640591" y="1865419"/>
                </a:cubicBezTo>
                <a:cubicBezTo>
                  <a:pt x="3640591" y="1865419"/>
                  <a:pt x="3640591" y="1865419"/>
                  <a:pt x="3625139" y="1852014"/>
                </a:cubicBezTo>
                <a:cubicBezTo>
                  <a:pt x="3625139" y="1852014"/>
                  <a:pt x="3625139" y="1852014"/>
                  <a:pt x="3625139" y="1868573"/>
                </a:cubicBezTo>
                <a:cubicBezTo>
                  <a:pt x="3625139" y="1868573"/>
                  <a:pt x="3625139" y="1868573"/>
                  <a:pt x="3639186" y="1881190"/>
                </a:cubicBezTo>
                <a:cubicBezTo>
                  <a:pt x="3639186" y="1881190"/>
                  <a:pt x="3639186" y="1881190"/>
                  <a:pt x="3639186" y="2058617"/>
                </a:cubicBezTo>
                <a:cubicBezTo>
                  <a:pt x="3639186" y="2058617"/>
                  <a:pt x="3639186" y="2058617"/>
                  <a:pt x="3651126" y="2060194"/>
                </a:cubicBezTo>
                <a:cubicBezTo>
                  <a:pt x="3651126" y="2060194"/>
                  <a:pt x="3651126" y="2060194"/>
                  <a:pt x="3651126" y="1885922"/>
                </a:cubicBezTo>
                <a:cubicBezTo>
                  <a:pt x="3651126" y="1885922"/>
                  <a:pt x="3651126" y="1885922"/>
                  <a:pt x="3821095" y="2034172"/>
                </a:cubicBezTo>
                <a:cubicBezTo>
                  <a:pt x="3821095" y="2034172"/>
                  <a:pt x="3821095" y="2034172"/>
                  <a:pt x="3828118" y="2023920"/>
                </a:cubicBezTo>
                <a:cubicBezTo>
                  <a:pt x="3828118" y="2023920"/>
                  <a:pt x="3828118" y="2023920"/>
                  <a:pt x="3821095" y="2034960"/>
                </a:cubicBezTo>
                <a:cubicBezTo>
                  <a:pt x="3821095" y="2034960"/>
                  <a:pt x="3821095" y="2034960"/>
                  <a:pt x="3972801" y="2166650"/>
                </a:cubicBezTo>
                <a:cubicBezTo>
                  <a:pt x="3972801" y="2166650"/>
                  <a:pt x="3972801" y="2166650"/>
                  <a:pt x="3972801" y="2513617"/>
                </a:cubicBezTo>
                <a:cubicBezTo>
                  <a:pt x="3972801" y="2513617"/>
                  <a:pt x="3972801" y="2513617"/>
                  <a:pt x="3651126" y="2232889"/>
                </a:cubicBezTo>
                <a:cubicBezTo>
                  <a:pt x="3651126" y="2232889"/>
                  <a:pt x="3651126" y="2232889"/>
                  <a:pt x="3651126" y="2060983"/>
                </a:cubicBezTo>
                <a:cubicBezTo>
                  <a:pt x="3651126" y="2060983"/>
                  <a:pt x="3651126" y="2060983"/>
                  <a:pt x="3639186" y="2059405"/>
                </a:cubicBezTo>
                <a:cubicBezTo>
                  <a:pt x="3639186" y="2059405"/>
                  <a:pt x="3639186" y="2059405"/>
                  <a:pt x="3639186" y="2238409"/>
                </a:cubicBezTo>
                <a:cubicBezTo>
                  <a:pt x="3639186" y="2238409"/>
                  <a:pt x="3639186" y="2238409"/>
                  <a:pt x="3423566" y="2422144"/>
                </a:cubicBezTo>
                <a:cubicBezTo>
                  <a:pt x="3423566" y="2422144"/>
                  <a:pt x="3423566" y="2422144"/>
                  <a:pt x="3435506" y="2428452"/>
                </a:cubicBezTo>
                <a:cubicBezTo>
                  <a:pt x="3435506" y="2428452"/>
                  <a:pt x="3435506" y="2428452"/>
                  <a:pt x="3647615" y="2247872"/>
                </a:cubicBezTo>
                <a:cubicBezTo>
                  <a:pt x="3647615" y="2247872"/>
                  <a:pt x="3647615" y="2247872"/>
                  <a:pt x="3972100" y="2530177"/>
                </a:cubicBezTo>
                <a:cubicBezTo>
                  <a:pt x="3972100" y="2530177"/>
                  <a:pt x="3972100" y="2530177"/>
                  <a:pt x="3646912" y="2807751"/>
                </a:cubicBezTo>
                <a:cubicBezTo>
                  <a:pt x="3646912" y="2807751"/>
                  <a:pt x="3646912" y="2807751"/>
                  <a:pt x="3322428" y="2525446"/>
                </a:cubicBezTo>
                <a:cubicBezTo>
                  <a:pt x="3322428" y="2525446"/>
                  <a:pt x="3322428" y="2525446"/>
                  <a:pt x="3434803" y="2429241"/>
                </a:cubicBezTo>
                <a:cubicBezTo>
                  <a:pt x="3434803" y="2429241"/>
                  <a:pt x="3434803" y="2429241"/>
                  <a:pt x="3422863" y="2422933"/>
                </a:cubicBezTo>
                <a:cubicBezTo>
                  <a:pt x="3422863" y="2422933"/>
                  <a:pt x="3422863" y="2422933"/>
                  <a:pt x="3306976" y="2522291"/>
                </a:cubicBezTo>
                <a:cubicBezTo>
                  <a:pt x="3306976" y="2522291"/>
                  <a:pt x="3306976" y="2522291"/>
                  <a:pt x="3306976" y="2773054"/>
                </a:cubicBezTo>
                <a:cubicBezTo>
                  <a:pt x="3306976" y="2773054"/>
                  <a:pt x="3306976" y="2773054"/>
                  <a:pt x="3318214" y="2778574"/>
                </a:cubicBezTo>
                <a:cubicBezTo>
                  <a:pt x="3318214" y="2778574"/>
                  <a:pt x="3318214" y="2778574"/>
                  <a:pt x="3318214" y="2538851"/>
                </a:cubicBezTo>
                <a:cubicBezTo>
                  <a:pt x="3318214" y="2538851"/>
                  <a:pt x="3318214" y="2538851"/>
                  <a:pt x="3640591" y="2819579"/>
                </a:cubicBezTo>
                <a:cubicBezTo>
                  <a:pt x="3640591" y="2819579"/>
                  <a:pt x="3640591" y="2819579"/>
                  <a:pt x="3640591" y="3165758"/>
                </a:cubicBezTo>
                <a:cubicBezTo>
                  <a:pt x="3640591" y="3165758"/>
                  <a:pt x="3640591" y="3165758"/>
                  <a:pt x="3318214" y="2885030"/>
                </a:cubicBezTo>
                <a:cubicBezTo>
                  <a:pt x="3318214" y="2885030"/>
                  <a:pt x="3318214" y="2885030"/>
                  <a:pt x="3318214" y="2779363"/>
                </a:cubicBezTo>
                <a:cubicBezTo>
                  <a:pt x="3318214" y="2779363"/>
                  <a:pt x="3318214" y="2779363"/>
                  <a:pt x="3306976" y="2773843"/>
                </a:cubicBezTo>
                <a:cubicBezTo>
                  <a:pt x="3306976" y="2773843"/>
                  <a:pt x="3306976" y="2773843"/>
                  <a:pt x="3306976" y="2891339"/>
                </a:cubicBezTo>
                <a:cubicBezTo>
                  <a:pt x="3306976" y="2891339"/>
                  <a:pt x="3306976" y="2891339"/>
                  <a:pt x="3646210" y="3187049"/>
                </a:cubicBezTo>
                <a:cubicBezTo>
                  <a:pt x="3646210" y="3187049"/>
                  <a:pt x="3646210" y="3187049"/>
                  <a:pt x="3984040" y="2899224"/>
                </a:cubicBezTo>
                <a:cubicBezTo>
                  <a:pt x="3984040" y="2899224"/>
                  <a:pt x="3984040" y="2899224"/>
                  <a:pt x="4064809" y="2969406"/>
                </a:cubicBezTo>
                <a:cubicBezTo>
                  <a:pt x="4064809" y="2969406"/>
                  <a:pt x="4064809" y="2969406"/>
                  <a:pt x="4307822" y="3180741"/>
                </a:cubicBezTo>
                <a:cubicBezTo>
                  <a:pt x="4307822" y="3180741"/>
                  <a:pt x="4307822" y="3180741"/>
                  <a:pt x="4307822" y="3519034"/>
                </a:cubicBezTo>
                <a:cubicBezTo>
                  <a:pt x="4307822" y="3519034"/>
                  <a:pt x="4307822" y="3519034"/>
                  <a:pt x="4319762" y="3519034"/>
                </a:cubicBezTo>
                <a:cubicBezTo>
                  <a:pt x="4319762" y="3519034"/>
                  <a:pt x="4319762" y="3519034"/>
                  <a:pt x="4319762" y="3500109"/>
                </a:cubicBezTo>
                <a:cubicBezTo>
                  <a:pt x="4319762" y="3500109"/>
                  <a:pt x="4319762" y="3500109"/>
                  <a:pt x="4319762" y="3186261"/>
                </a:cubicBezTo>
                <a:cubicBezTo>
                  <a:pt x="4319762" y="3186261"/>
                  <a:pt x="4319762" y="3186261"/>
                  <a:pt x="4642139" y="3466989"/>
                </a:cubicBezTo>
                <a:cubicBezTo>
                  <a:pt x="4642139" y="3466989"/>
                  <a:pt x="4642139" y="3466989"/>
                  <a:pt x="4642139" y="3495377"/>
                </a:cubicBezTo>
                <a:cubicBezTo>
                  <a:pt x="4642139" y="3495377"/>
                  <a:pt x="4642139" y="3495377"/>
                  <a:pt x="4642139" y="3812379"/>
                </a:cubicBezTo>
                <a:cubicBezTo>
                  <a:pt x="4642139" y="3812379"/>
                  <a:pt x="4642139" y="3812379"/>
                  <a:pt x="4319762" y="3532439"/>
                </a:cubicBezTo>
                <a:cubicBezTo>
                  <a:pt x="4319762" y="3532439"/>
                  <a:pt x="4319762" y="3532439"/>
                  <a:pt x="4319762" y="3519822"/>
                </a:cubicBezTo>
                <a:cubicBezTo>
                  <a:pt x="4319762" y="3519822"/>
                  <a:pt x="4319762" y="3519822"/>
                  <a:pt x="4307822" y="3519822"/>
                </a:cubicBezTo>
                <a:cubicBezTo>
                  <a:pt x="4307822" y="3519822"/>
                  <a:pt x="4307822" y="3519822"/>
                  <a:pt x="4307822" y="3531651"/>
                </a:cubicBezTo>
                <a:cubicBezTo>
                  <a:pt x="4307822" y="3531651"/>
                  <a:pt x="4307822" y="3531651"/>
                  <a:pt x="4293775" y="3543479"/>
                </a:cubicBezTo>
                <a:cubicBezTo>
                  <a:pt x="4293775" y="3543479"/>
                  <a:pt x="4293775" y="3543479"/>
                  <a:pt x="4302905" y="3552154"/>
                </a:cubicBezTo>
                <a:cubicBezTo>
                  <a:pt x="4302905" y="3552154"/>
                  <a:pt x="4302905" y="3552154"/>
                  <a:pt x="4293072" y="3544268"/>
                </a:cubicBezTo>
                <a:cubicBezTo>
                  <a:pt x="4293072" y="3544268"/>
                  <a:pt x="4293072" y="3544268"/>
                  <a:pt x="3971397" y="3818688"/>
                </a:cubicBezTo>
                <a:cubicBezTo>
                  <a:pt x="3971397" y="3818688"/>
                  <a:pt x="3971397" y="3818688"/>
                  <a:pt x="3971397" y="3838402"/>
                </a:cubicBezTo>
                <a:cubicBezTo>
                  <a:pt x="3971397" y="3838402"/>
                  <a:pt x="3971397" y="3838402"/>
                  <a:pt x="3983337" y="3848653"/>
                </a:cubicBezTo>
                <a:cubicBezTo>
                  <a:pt x="3983337" y="3848653"/>
                  <a:pt x="3983337" y="3848653"/>
                  <a:pt x="3983337" y="3835248"/>
                </a:cubicBezTo>
                <a:cubicBezTo>
                  <a:pt x="3983337" y="3835248"/>
                  <a:pt x="3983337" y="3835248"/>
                  <a:pt x="4305715" y="4115975"/>
                </a:cubicBezTo>
                <a:cubicBezTo>
                  <a:pt x="4305715" y="4115975"/>
                  <a:pt x="4305715" y="4115975"/>
                  <a:pt x="4305715" y="4462154"/>
                </a:cubicBezTo>
                <a:cubicBezTo>
                  <a:pt x="4305715" y="4462154"/>
                  <a:pt x="4305715" y="4462154"/>
                  <a:pt x="3983337" y="4182215"/>
                </a:cubicBezTo>
                <a:cubicBezTo>
                  <a:pt x="3983337" y="4182215"/>
                  <a:pt x="3983337" y="4182215"/>
                  <a:pt x="3983337" y="3849441"/>
                </a:cubicBezTo>
                <a:cubicBezTo>
                  <a:pt x="3983337" y="3849441"/>
                  <a:pt x="3983337" y="3849441"/>
                  <a:pt x="3971397" y="3839190"/>
                </a:cubicBezTo>
                <a:cubicBezTo>
                  <a:pt x="3971397" y="3839190"/>
                  <a:pt x="3971397" y="3839190"/>
                  <a:pt x="3971397" y="4186946"/>
                </a:cubicBezTo>
                <a:cubicBezTo>
                  <a:pt x="3971397" y="4186946"/>
                  <a:pt x="3971397" y="4186946"/>
                  <a:pt x="3639186" y="4470828"/>
                </a:cubicBezTo>
                <a:cubicBezTo>
                  <a:pt x="3639186" y="4470828"/>
                  <a:pt x="3639186" y="4470828"/>
                  <a:pt x="3639186" y="4839875"/>
                </a:cubicBezTo>
                <a:cubicBezTo>
                  <a:pt x="3639186" y="4839875"/>
                  <a:pt x="3639186" y="4839875"/>
                  <a:pt x="3956647" y="5116661"/>
                </a:cubicBezTo>
                <a:cubicBezTo>
                  <a:pt x="3956647" y="5116661"/>
                  <a:pt x="3956647" y="5116661"/>
                  <a:pt x="3956647" y="5100101"/>
                </a:cubicBezTo>
                <a:cubicBezTo>
                  <a:pt x="3956647" y="5100101"/>
                  <a:pt x="3956647" y="5100101"/>
                  <a:pt x="3651126" y="4833567"/>
                </a:cubicBezTo>
                <a:cubicBezTo>
                  <a:pt x="3651126" y="4833567"/>
                  <a:pt x="3651126" y="4833567"/>
                  <a:pt x="3651126" y="4487388"/>
                </a:cubicBezTo>
                <a:cubicBezTo>
                  <a:pt x="3651126" y="4487388"/>
                  <a:pt x="3651126" y="4487388"/>
                  <a:pt x="3956647" y="4753134"/>
                </a:cubicBezTo>
                <a:cubicBezTo>
                  <a:pt x="3956647" y="4753134"/>
                  <a:pt x="3956647" y="4753134"/>
                  <a:pt x="3956647" y="4737362"/>
                </a:cubicBezTo>
                <a:cubicBezTo>
                  <a:pt x="3956647" y="4737362"/>
                  <a:pt x="3956647" y="4737362"/>
                  <a:pt x="3654638" y="4473983"/>
                </a:cubicBezTo>
                <a:cubicBezTo>
                  <a:pt x="3654638" y="4473983"/>
                  <a:pt x="3654638" y="4473983"/>
                  <a:pt x="3979825" y="4196409"/>
                </a:cubicBezTo>
                <a:cubicBezTo>
                  <a:pt x="3979825" y="4196409"/>
                  <a:pt x="3979825" y="4196409"/>
                  <a:pt x="4304309" y="4478714"/>
                </a:cubicBezTo>
                <a:cubicBezTo>
                  <a:pt x="4304309" y="4478714"/>
                  <a:pt x="4304309" y="4478714"/>
                  <a:pt x="3979123" y="4756288"/>
                </a:cubicBezTo>
                <a:cubicBezTo>
                  <a:pt x="3979123" y="4756288"/>
                  <a:pt x="3979123" y="4756288"/>
                  <a:pt x="3957350" y="4737362"/>
                </a:cubicBezTo>
                <a:cubicBezTo>
                  <a:pt x="3957350" y="4737362"/>
                  <a:pt x="3957350" y="4737362"/>
                  <a:pt x="3957350" y="4753922"/>
                </a:cubicBezTo>
                <a:cubicBezTo>
                  <a:pt x="3957350" y="4753922"/>
                  <a:pt x="3957350" y="4753922"/>
                  <a:pt x="3973504" y="4768116"/>
                </a:cubicBezTo>
                <a:cubicBezTo>
                  <a:pt x="3973504" y="4768116"/>
                  <a:pt x="3973504" y="4768116"/>
                  <a:pt x="3973504" y="5114295"/>
                </a:cubicBezTo>
                <a:cubicBezTo>
                  <a:pt x="3973504" y="5114295"/>
                  <a:pt x="3973504" y="5114295"/>
                  <a:pt x="3957350" y="5100101"/>
                </a:cubicBezTo>
                <a:cubicBezTo>
                  <a:pt x="3957350" y="5100101"/>
                  <a:pt x="3957350" y="5100101"/>
                  <a:pt x="3957350" y="5116661"/>
                </a:cubicBezTo>
                <a:cubicBezTo>
                  <a:pt x="3957350" y="5116661"/>
                  <a:pt x="3957350" y="5116661"/>
                  <a:pt x="3971397" y="5129278"/>
                </a:cubicBezTo>
                <a:cubicBezTo>
                  <a:pt x="3971397" y="5129278"/>
                  <a:pt x="3971397" y="5129278"/>
                  <a:pt x="3971397" y="5306704"/>
                </a:cubicBezTo>
                <a:cubicBezTo>
                  <a:pt x="3971397" y="5306704"/>
                  <a:pt x="3971397" y="5306704"/>
                  <a:pt x="3983337" y="5309070"/>
                </a:cubicBezTo>
                <a:cubicBezTo>
                  <a:pt x="3983337" y="5309070"/>
                  <a:pt x="3983337" y="5309070"/>
                  <a:pt x="3983337" y="5134798"/>
                </a:cubicBezTo>
                <a:cubicBezTo>
                  <a:pt x="3983337" y="5134798"/>
                  <a:pt x="3983337" y="5134798"/>
                  <a:pt x="4153305" y="5283047"/>
                </a:cubicBezTo>
                <a:cubicBezTo>
                  <a:pt x="4153305" y="5283047"/>
                  <a:pt x="4153305" y="5283047"/>
                  <a:pt x="4160329" y="5272008"/>
                </a:cubicBezTo>
                <a:cubicBezTo>
                  <a:pt x="4160329" y="5272008"/>
                  <a:pt x="4160329" y="5272008"/>
                  <a:pt x="3991063" y="5125335"/>
                </a:cubicBezTo>
                <a:cubicBezTo>
                  <a:pt x="3991063" y="5125335"/>
                  <a:pt x="3991063" y="5125335"/>
                  <a:pt x="4316249" y="4847761"/>
                </a:cubicBezTo>
                <a:cubicBezTo>
                  <a:pt x="4316249" y="4847761"/>
                  <a:pt x="4316249" y="4847761"/>
                  <a:pt x="4392103" y="4913212"/>
                </a:cubicBezTo>
                <a:cubicBezTo>
                  <a:pt x="4392103" y="4913212"/>
                  <a:pt x="4392103" y="4913212"/>
                  <a:pt x="4636520" y="5126124"/>
                </a:cubicBezTo>
                <a:cubicBezTo>
                  <a:pt x="4636520" y="5126124"/>
                  <a:pt x="4636520" y="5126124"/>
                  <a:pt x="4311333" y="5403697"/>
                </a:cubicBezTo>
                <a:cubicBezTo>
                  <a:pt x="4311333" y="5403697"/>
                  <a:pt x="4311333" y="5403697"/>
                  <a:pt x="4160329" y="5272796"/>
                </a:cubicBezTo>
                <a:cubicBezTo>
                  <a:pt x="4160329" y="5272796"/>
                  <a:pt x="4160329" y="5272796"/>
                  <a:pt x="4154007" y="5283047"/>
                </a:cubicBezTo>
                <a:cubicBezTo>
                  <a:pt x="4154007" y="5283047"/>
                  <a:pt x="4154007" y="5283047"/>
                  <a:pt x="4305715" y="5415526"/>
                </a:cubicBezTo>
                <a:cubicBezTo>
                  <a:pt x="4305715" y="5415526"/>
                  <a:pt x="4305715" y="5415526"/>
                  <a:pt x="4305715" y="5761705"/>
                </a:cubicBezTo>
                <a:cubicBezTo>
                  <a:pt x="4305715" y="5761705"/>
                  <a:pt x="4305715" y="5761705"/>
                  <a:pt x="3983337" y="5480976"/>
                </a:cubicBezTo>
                <a:cubicBezTo>
                  <a:pt x="3983337" y="5480976"/>
                  <a:pt x="3983337" y="5480976"/>
                  <a:pt x="3983337" y="5309858"/>
                </a:cubicBezTo>
                <a:cubicBezTo>
                  <a:pt x="3983337" y="5309858"/>
                  <a:pt x="3983337" y="5309858"/>
                  <a:pt x="3971397" y="5307493"/>
                </a:cubicBezTo>
                <a:cubicBezTo>
                  <a:pt x="3971397" y="5307493"/>
                  <a:pt x="3971397" y="5307493"/>
                  <a:pt x="3971397" y="5487285"/>
                </a:cubicBezTo>
                <a:cubicBezTo>
                  <a:pt x="3971397" y="5487285"/>
                  <a:pt x="3971397" y="5487285"/>
                  <a:pt x="3755776" y="5671020"/>
                </a:cubicBezTo>
                <a:cubicBezTo>
                  <a:pt x="3755776" y="5671020"/>
                  <a:pt x="3755776" y="5671020"/>
                  <a:pt x="3639186" y="5770379"/>
                </a:cubicBezTo>
                <a:cubicBezTo>
                  <a:pt x="3639186" y="5770379"/>
                  <a:pt x="3639186" y="5770379"/>
                  <a:pt x="3639186" y="6021141"/>
                </a:cubicBezTo>
                <a:cubicBezTo>
                  <a:pt x="3639186" y="6021141"/>
                  <a:pt x="3639186" y="6021141"/>
                  <a:pt x="3651126" y="6026661"/>
                </a:cubicBezTo>
                <a:cubicBezTo>
                  <a:pt x="3651126" y="6026661"/>
                  <a:pt x="3651126" y="6026661"/>
                  <a:pt x="3651126" y="5786939"/>
                </a:cubicBezTo>
                <a:cubicBezTo>
                  <a:pt x="3651126" y="5786939"/>
                  <a:pt x="3651126" y="5786939"/>
                  <a:pt x="3973504" y="6067667"/>
                </a:cubicBezTo>
                <a:cubicBezTo>
                  <a:pt x="3973504" y="6067667"/>
                  <a:pt x="3973504" y="6067667"/>
                  <a:pt x="3973504" y="6413845"/>
                </a:cubicBezTo>
                <a:cubicBezTo>
                  <a:pt x="3973504" y="6413845"/>
                  <a:pt x="3973504" y="6413845"/>
                  <a:pt x="3651126" y="6133906"/>
                </a:cubicBezTo>
                <a:cubicBezTo>
                  <a:pt x="3651126" y="6133906"/>
                  <a:pt x="3651126" y="6133906"/>
                  <a:pt x="3651126" y="6027450"/>
                </a:cubicBezTo>
                <a:cubicBezTo>
                  <a:pt x="3651126" y="6027450"/>
                  <a:pt x="3651126" y="6027450"/>
                  <a:pt x="3639186" y="6021930"/>
                </a:cubicBezTo>
                <a:cubicBezTo>
                  <a:pt x="3639186" y="6021930"/>
                  <a:pt x="3639186" y="6021930"/>
                  <a:pt x="3639186" y="6140214"/>
                </a:cubicBezTo>
                <a:cubicBezTo>
                  <a:pt x="3639186" y="6140214"/>
                  <a:pt x="3639186" y="6140214"/>
                  <a:pt x="3979123" y="6435925"/>
                </a:cubicBezTo>
                <a:cubicBezTo>
                  <a:pt x="3979123" y="6435925"/>
                  <a:pt x="3979123" y="6435925"/>
                  <a:pt x="4316249" y="6147311"/>
                </a:cubicBezTo>
                <a:cubicBezTo>
                  <a:pt x="4316249" y="6147311"/>
                  <a:pt x="4316249" y="6147311"/>
                  <a:pt x="4397020" y="6217493"/>
                </a:cubicBezTo>
                <a:cubicBezTo>
                  <a:pt x="4397020" y="6217493"/>
                  <a:pt x="4397020" y="6217493"/>
                  <a:pt x="4403341" y="6206454"/>
                </a:cubicBezTo>
                <a:cubicBezTo>
                  <a:pt x="4403341" y="6206454"/>
                  <a:pt x="4403341" y="6206454"/>
                  <a:pt x="4397722" y="6218282"/>
                </a:cubicBezTo>
                <a:cubicBezTo>
                  <a:pt x="4397722" y="6218282"/>
                  <a:pt x="4397722" y="6218282"/>
                  <a:pt x="4640032" y="6429617"/>
                </a:cubicBezTo>
                <a:cubicBezTo>
                  <a:pt x="4640032" y="6429617"/>
                  <a:pt x="4640032" y="6429617"/>
                  <a:pt x="4640032" y="6784470"/>
                </a:cubicBezTo>
                <a:cubicBezTo>
                  <a:pt x="4640032" y="6784470"/>
                  <a:pt x="4640032" y="6784470"/>
                  <a:pt x="4583142" y="6833040"/>
                </a:cubicBezTo>
                <a:lnTo>
                  <a:pt x="4553907" y="6858000"/>
                </a:lnTo>
                <a:lnTo>
                  <a:pt x="303847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36000" tIns="900000">
            <a:noAutofit/>
          </a:bodyPr>
          <a:lstStyle>
            <a:lvl1pPr algn="l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5B768F97-EB7A-FDD7-6E36-781A0783E3F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-27685"/>
            <a:ext cx="12086611" cy="2408285"/>
          </a:xfrm>
          <a:custGeom>
            <a:avLst/>
            <a:gdLst>
              <a:gd name="connsiteX0" fmla="*/ 11874479 w 12086611"/>
              <a:gd name="connsiteY0" fmla="*/ 2376194 h 2408285"/>
              <a:gd name="connsiteX1" fmla="*/ 11897822 w 12086611"/>
              <a:gd name="connsiteY1" fmla="*/ 2397884 h 2408285"/>
              <a:gd name="connsiteX2" fmla="*/ 11898186 w 12086611"/>
              <a:gd name="connsiteY2" fmla="*/ 2398222 h 2408285"/>
              <a:gd name="connsiteX3" fmla="*/ 11850311 w 12086611"/>
              <a:gd name="connsiteY3" fmla="*/ 2398222 h 2408285"/>
              <a:gd name="connsiteX4" fmla="*/ 11852466 w 12086611"/>
              <a:gd name="connsiteY4" fmla="*/ 2396257 h 2408285"/>
              <a:gd name="connsiteX5" fmla="*/ 11875838 w 12086611"/>
              <a:gd name="connsiteY5" fmla="*/ 2252563 h 2408285"/>
              <a:gd name="connsiteX6" fmla="*/ 11979865 w 12086611"/>
              <a:gd name="connsiteY6" fmla="*/ 2349082 h 2408285"/>
              <a:gd name="connsiteX7" fmla="*/ 11979865 w 12086611"/>
              <a:gd name="connsiteY7" fmla="*/ 2378140 h 2408285"/>
              <a:gd name="connsiteX8" fmla="*/ 11979865 w 12086611"/>
              <a:gd name="connsiteY8" fmla="*/ 2398222 h 2408285"/>
              <a:gd name="connsiteX9" fmla="*/ 11904568 w 12086611"/>
              <a:gd name="connsiteY9" fmla="*/ 2398222 h 2408285"/>
              <a:gd name="connsiteX10" fmla="*/ 11903035 w 12086611"/>
              <a:gd name="connsiteY10" fmla="*/ 2396799 h 2408285"/>
              <a:gd name="connsiteX11" fmla="*/ 11897822 w 12086611"/>
              <a:gd name="connsiteY11" fmla="*/ 2397884 h 2408285"/>
              <a:gd name="connsiteX12" fmla="*/ 11902808 w 12086611"/>
              <a:gd name="connsiteY12" fmla="*/ 2396528 h 2408285"/>
              <a:gd name="connsiteX13" fmla="*/ 11875838 w 12086611"/>
              <a:gd name="connsiteY13" fmla="*/ 2371585 h 2408285"/>
              <a:gd name="connsiteX14" fmla="*/ 11768639 w 12086611"/>
              <a:gd name="connsiteY14" fmla="*/ 2029973 h 2408285"/>
              <a:gd name="connsiteX15" fmla="*/ 11835724 w 12086611"/>
              <a:gd name="connsiteY15" fmla="*/ 2092331 h 2408285"/>
              <a:gd name="connsiteX16" fmla="*/ 11872666 w 12086611"/>
              <a:gd name="connsiteY16" fmla="*/ 2126492 h 2408285"/>
              <a:gd name="connsiteX17" fmla="*/ 11872666 w 12086611"/>
              <a:gd name="connsiteY17" fmla="*/ 2245514 h 2408285"/>
              <a:gd name="connsiteX18" fmla="*/ 11795609 w 12086611"/>
              <a:gd name="connsiteY18" fmla="*/ 2174210 h 2408285"/>
              <a:gd name="connsiteX19" fmla="*/ 11768639 w 12086611"/>
              <a:gd name="connsiteY19" fmla="*/ 2149266 h 2408285"/>
              <a:gd name="connsiteX20" fmla="*/ 11658947 w 12086611"/>
              <a:gd name="connsiteY20" fmla="*/ 1929930 h 2408285"/>
              <a:gd name="connsiteX21" fmla="*/ 11763653 w 12086611"/>
              <a:gd name="connsiteY21" fmla="*/ 2027262 h 2408285"/>
              <a:gd name="connsiteX22" fmla="*/ 11658721 w 12086611"/>
              <a:gd name="connsiteY22" fmla="*/ 2122697 h 2408285"/>
              <a:gd name="connsiteX23" fmla="*/ 11554014 w 12086611"/>
              <a:gd name="connsiteY23" fmla="*/ 2025364 h 2408285"/>
              <a:gd name="connsiteX24" fmla="*/ 11590503 w 12086611"/>
              <a:gd name="connsiteY24" fmla="*/ 1992287 h 2408285"/>
              <a:gd name="connsiteX25" fmla="*/ 11983265 w 12086611"/>
              <a:gd name="connsiteY25" fmla="*/ 1707069 h 2408285"/>
              <a:gd name="connsiteX26" fmla="*/ 12086611 w 12086611"/>
              <a:gd name="connsiteY26" fmla="*/ 1802775 h 2408285"/>
              <a:gd name="connsiteX27" fmla="*/ 11981678 w 12086611"/>
              <a:gd name="connsiteY27" fmla="*/ 1898209 h 2408285"/>
              <a:gd name="connsiteX28" fmla="*/ 11946776 w 12086611"/>
              <a:gd name="connsiteY28" fmla="*/ 1865674 h 2408285"/>
              <a:gd name="connsiteX29" fmla="*/ 11944736 w 12086611"/>
              <a:gd name="connsiteY29" fmla="*/ 1869741 h 2408285"/>
              <a:gd name="connsiteX30" fmla="*/ 11979865 w 12086611"/>
              <a:gd name="connsiteY30" fmla="*/ 1902276 h 2408285"/>
              <a:gd name="connsiteX31" fmla="*/ 11979865 w 12086611"/>
              <a:gd name="connsiteY31" fmla="*/ 2021298 h 2408285"/>
              <a:gd name="connsiteX32" fmla="*/ 11904621 w 12086611"/>
              <a:gd name="connsiteY32" fmla="*/ 1951619 h 2408285"/>
              <a:gd name="connsiteX33" fmla="*/ 11902582 w 12086611"/>
              <a:gd name="connsiteY33" fmla="*/ 1955957 h 2408285"/>
              <a:gd name="connsiteX34" fmla="*/ 11979412 w 12086611"/>
              <a:gd name="connsiteY34" fmla="*/ 2027262 h 2408285"/>
              <a:gd name="connsiteX35" fmla="*/ 11874479 w 12086611"/>
              <a:gd name="connsiteY35" fmla="*/ 2122697 h 2408285"/>
              <a:gd name="connsiteX36" fmla="*/ 11837764 w 12086611"/>
              <a:gd name="connsiteY36" fmla="*/ 2088535 h 2408285"/>
              <a:gd name="connsiteX37" fmla="*/ 11835724 w 12086611"/>
              <a:gd name="connsiteY37" fmla="*/ 2092331 h 2408285"/>
              <a:gd name="connsiteX38" fmla="*/ 11837537 w 12086611"/>
              <a:gd name="connsiteY38" fmla="*/ 2088264 h 2408285"/>
              <a:gd name="connsiteX39" fmla="*/ 11769772 w 12086611"/>
              <a:gd name="connsiteY39" fmla="*/ 2025364 h 2408285"/>
              <a:gd name="connsiteX40" fmla="*/ 11874705 w 12086611"/>
              <a:gd name="connsiteY40" fmla="*/ 1929930 h 2408285"/>
              <a:gd name="connsiteX41" fmla="*/ 11902355 w 12086611"/>
              <a:gd name="connsiteY41" fmla="*/ 1955686 h 2408285"/>
              <a:gd name="connsiteX42" fmla="*/ 11904621 w 12086611"/>
              <a:gd name="connsiteY42" fmla="*/ 1951349 h 2408285"/>
              <a:gd name="connsiteX43" fmla="*/ 11875838 w 12086611"/>
              <a:gd name="connsiteY43" fmla="*/ 1924778 h 2408285"/>
              <a:gd name="connsiteX44" fmla="*/ 11875838 w 12086611"/>
              <a:gd name="connsiteY44" fmla="*/ 1805757 h 2408285"/>
              <a:gd name="connsiteX45" fmla="*/ 11944736 w 12086611"/>
              <a:gd name="connsiteY45" fmla="*/ 1869470 h 2408285"/>
              <a:gd name="connsiteX46" fmla="*/ 11946549 w 12086611"/>
              <a:gd name="connsiteY46" fmla="*/ 1865674 h 2408285"/>
              <a:gd name="connsiteX47" fmla="*/ 11878332 w 12086611"/>
              <a:gd name="connsiteY47" fmla="*/ 1802503 h 2408285"/>
              <a:gd name="connsiteX48" fmla="*/ 11768639 w 12086611"/>
              <a:gd name="connsiteY48" fmla="*/ 1583167 h 2408285"/>
              <a:gd name="connsiteX49" fmla="*/ 11840257 w 12086611"/>
              <a:gd name="connsiteY49" fmla="*/ 1649591 h 2408285"/>
              <a:gd name="connsiteX50" fmla="*/ 11842523 w 12086611"/>
              <a:gd name="connsiteY50" fmla="*/ 1646067 h 2408285"/>
              <a:gd name="connsiteX51" fmla="*/ 11840483 w 12086611"/>
              <a:gd name="connsiteY51" fmla="*/ 1649591 h 2408285"/>
              <a:gd name="connsiteX52" fmla="*/ 11872666 w 12086611"/>
              <a:gd name="connsiteY52" fmla="*/ 1679686 h 2408285"/>
              <a:gd name="connsiteX53" fmla="*/ 11872666 w 12086611"/>
              <a:gd name="connsiteY53" fmla="*/ 1798708 h 2408285"/>
              <a:gd name="connsiteX54" fmla="*/ 11794249 w 12086611"/>
              <a:gd name="connsiteY54" fmla="*/ 1726047 h 2408285"/>
              <a:gd name="connsiteX55" fmla="*/ 11791983 w 12086611"/>
              <a:gd name="connsiteY55" fmla="*/ 1729572 h 2408285"/>
              <a:gd name="connsiteX56" fmla="*/ 11794023 w 12086611"/>
              <a:gd name="connsiteY56" fmla="*/ 1725776 h 2408285"/>
              <a:gd name="connsiteX57" fmla="*/ 11768639 w 12086611"/>
              <a:gd name="connsiteY57" fmla="*/ 1702189 h 2408285"/>
              <a:gd name="connsiteX58" fmla="*/ 11874705 w 12086611"/>
              <a:gd name="connsiteY58" fmla="*/ 1483123 h 2408285"/>
              <a:gd name="connsiteX59" fmla="*/ 11979412 w 12086611"/>
              <a:gd name="connsiteY59" fmla="*/ 1580184 h 2408285"/>
              <a:gd name="connsiteX60" fmla="*/ 11874479 w 12086611"/>
              <a:gd name="connsiteY60" fmla="*/ 1675619 h 2408285"/>
              <a:gd name="connsiteX61" fmla="*/ 11842523 w 12086611"/>
              <a:gd name="connsiteY61" fmla="*/ 1646067 h 2408285"/>
              <a:gd name="connsiteX62" fmla="*/ 11769772 w 12086611"/>
              <a:gd name="connsiteY62" fmla="*/ 1578558 h 2408285"/>
              <a:gd name="connsiteX63" fmla="*/ 11766146 w 12086611"/>
              <a:gd name="connsiteY63" fmla="*/ 1258907 h 2408285"/>
              <a:gd name="connsiteX64" fmla="*/ 11870853 w 12086611"/>
              <a:gd name="connsiteY64" fmla="*/ 1355968 h 2408285"/>
              <a:gd name="connsiteX65" fmla="*/ 11765920 w 12086611"/>
              <a:gd name="connsiteY65" fmla="*/ 1451673 h 2408285"/>
              <a:gd name="connsiteX66" fmla="*/ 11661213 w 12086611"/>
              <a:gd name="connsiteY66" fmla="*/ 1354341 h 2408285"/>
              <a:gd name="connsiteX67" fmla="*/ 11763200 w 12086611"/>
              <a:gd name="connsiteY67" fmla="*/ 1261618 h 2408285"/>
              <a:gd name="connsiteX68" fmla="*/ 11661213 w 12086611"/>
              <a:gd name="connsiteY68" fmla="*/ 913228 h 2408285"/>
              <a:gd name="connsiteX69" fmla="*/ 11728298 w 12086611"/>
              <a:gd name="connsiteY69" fmla="*/ 975315 h 2408285"/>
              <a:gd name="connsiteX70" fmla="*/ 11730338 w 12086611"/>
              <a:gd name="connsiteY70" fmla="*/ 971519 h 2408285"/>
              <a:gd name="connsiteX71" fmla="*/ 11728525 w 12086611"/>
              <a:gd name="connsiteY71" fmla="*/ 975586 h 2408285"/>
              <a:gd name="connsiteX72" fmla="*/ 11765240 w 12086611"/>
              <a:gd name="connsiteY72" fmla="*/ 1009747 h 2408285"/>
              <a:gd name="connsiteX73" fmla="*/ 11765240 w 12086611"/>
              <a:gd name="connsiteY73" fmla="*/ 1128769 h 2408285"/>
              <a:gd name="connsiteX74" fmla="*/ 11688410 w 12086611"/>
              <a:gd name="connsiteY74" fmla="*/ 1057464 h 2408285"/>
              <a:gd name="connsiteX75" fmla="*/ 11686370 w 12086611"/>
              <a:gd name="connsiteY75" fmla="*/ 1061260 h 2408285"/>
              <a:gd name="connsiteX76" fmla="*/ 11688183 w 12086611"/>
              <a:gd name="connsiteY76" fmla="*/ 1057193 h 2408285"/>
              <a:gd name="connsiteX77" fmla="*/ 11661213 w 12086611"/>
              <a:gd name="connsiteY77" fmla="*/ 1032250 h 2408285"/>
              <a:gd name="connsiteX78" fmla="*/ 11876065 w 12086611"/>
              <a:gd name="connsiteY78" fmla="*/ 590053 h 2408285"/>
              <a:gd name="connsiteX79" fmla="*/ 11979412 w 12086611"/>
              <a:gd name="connsiteY79" fmla="*/ 686029 h 2408285"/>
              <a:gd name="connsiteX80" fmla="*/ 11874479 w 12086611"/>
              <a:gd name="connsiteY80" fmla="*/ 781464 h 2408285"/>
              <a:gd name="connsiteX81" fmla="*/ 11839350 w 12086611"/>
              <a:gd name="connsiteY81" fmla="*/ 748929 h 2408285"/>
              <a:gd name="connsiteX82" fmla="*/ 11837537 w 12086611"/>
              <a:gd name="connsiteY82" fmla="*/ 752725 h 2408285"/>
              <a:gd name="connsiteX83" fmla="*/ 11872666 w 12086611"/>
              <a:gd name="connsiteY83" fmla="*/ 785259 h 2408285"/>
              <a:gd name="connsiteX84" fmla="*/ 11872666 w 12086611"/>
              <a:gd name="connsiteY84" fmla="*/ 904552 h 2408285"/>
              <a:gd name="connsiteX85" fmla="*/ 11797422 w 12086611"/>
              <a:gd name="connsiteY85" fmla="*/ 834603 h 2408285"/>
              <a:gd name="connsiteX86" fmla="*/ 11795383 w 12086611"/>
              <a:gd name="connsiteY86" fmla="*/ 838941 h 2408285"/>
              <a:gd name="connsiteX87" fmla="*/ 11871986 w 12086611"/>
              <a:gd name="connsiteY87" fmla="*/ 910246 h 2408285"/>
              <a:gd name="connsiteX88" fmla="*/ 11767053 w 12086611"/>
              <a:gd name="connsiteY88" fmla="*/ 1005680 h 2408285"/>
              <a:gd name="connsiteX89" fmla="*/ 11730338 w 12086611"/>
              <a:gd name="connsiteY89" fmla="*/ 971519 h 2408285"/>
              <a:gd name="connsiteX90" fmla="*/ 11662573 w 12086611"/>
              <a:gd name="connsiteY90" fmla="*/ 908619 h 2408285"/>
              <a:gd name="connsiteX91" fmla="*/ 11767506 w 12086611"/>
              <a:gd name="connsiteY91" fmla="*/ 813185 h 2408285"/>
              <a:gd name="connsiteX92" fmla="*/ 11795156 w 12086611"/>
              <a:gd name="connsiteY92" fmla="*/ 838941 h 2408285"/>
              <a:gd name="connsiteX93" fmla="*/ 11797196 w 12086611"/>
              <a:gd name="connsiteY93" fmla="*/ 834603 h 2408285"/>
              <a:gd name="connsiteX94" fmla="*/ 11768639 w 12086611"/>
              <a:gd name="connsiteY94" fmla="*/ 808034 h 2408285"/>
              <a:gd name="connsiteX95" fmla="*/ 11768639 w 12086611"/>
              <a:gd name="connsiteY95" fmla="*/ 688741 h 2408285"/>
              <a:gd name="connsiteX96" fmla="*/ 11837310 w 12086611"/>
              <a:gd name="connsiteY96" fmla="*/ 752725 h 2408285"/>
              <a:gd name="connsiteX97" fmla="*/ 11839350 w 12086611"/>
              <a:gd name="connsiteY97" fmla="*/ 748658 h 2408285"/>
              <a:gd name="connsiteX98" fmla="*/ 11771132 w 12086611"/>
              <a:gd name="connsiteY98" fmla="*/ 685487 h 2408285"/>
              <a:gd name="connsiteX99" fmla="*/ 11661213 w 12086611"/>
              <a:gd name="connsiteY99" fmla="*/ 466151 h 2408285"/>
              <a:gd name="connsiteX100" fmla="*/ 11733057 w 12086611"/>
              <a:gd name="connsiteY100" fmla="*/ 532846 h 2408285"/>
              <a:gd name="connsiteX101" fmla="*/ 11765240 w 12086611"/>
              <a:gd name="connsiteY101" fmla="*/ 562669 h 2408285"/>
              <a:gd name="connsiteX102" fmla="*/ 11765240 w 12086611"/>
              <a:gd name="connsiteY102" fmla="*/ 681691 h 2408285"/>
              <a:gd name="connsiteX103" fmla="*/ 11687050 w 12086611"/>
              <a:gd name="connsiteY103" fmla="*/ 609031 h 2408285"/>
              <a:gd name="connsiteX104" fmla="*/ 11684784 w 12086611"/>
              <a:gd name="connsiteY104" fmla="*/ 612827 h 2408285"/>
              <a:gd name="connsiteX105" fmla="*/ 11763653 w 12086611"/>
              <a:gd name="connsiteY105" fmla="*/ 686029 h 2408285"/>
              <a:gd name="connsiteX106" fmla="*/ 11658721 w 12086611"/>
              <a:gd name="connsiteY106" fmla="*/ 781464 h 2408285"/>
              <a:gd name="connsiteX107" fmla="*/ 11609994 w 12086611"/>
              <a:gd name="connsiteY107" fmla="*/ 736187 h 2408285"/>
              <a:gd name="connsiteX108" fmla="*/ 11555374 w 12086611"/>
              <a:gd name="connsiteY108" fmla="*/ 685487 h 2408285"/>
              <a:gd name="connsiteX109" fmla="*/ 11660307 w 12086611"/>
              <a:gd name="connsiteY109" fmla="*/ 590053 h 2408285"/>
              <a:gd name="connsiteX110" fmla="*/ 11684557 w 12086611"/>
              <a:gd name="connsiteY110" fmla="*/ 612556 h 2408285"/>
              <a:gd name="connsiteX111" fmla="*/ 11686824 w 12086611"/>
              <a:gd name="connsiteY111" fmla="*/ 609031 h 2408285"/>
              <a:gd name="connsiteX112" fmla="*/ 11661213 w 12086611"/>
              <a:gd name="connsiteY112" fmla="*/ 585444 h 2408285"/>
              <a:gd name="connsiteX113" fmla="*/ 11767506 w 12086611"/>
              <a:gd name="connsiteY113" fmla="*/ 366107 h 2408285"/>
              <a:gd name="connsiteX114" fmla="*/ 11871986 w 12086611"/>
              <a:gd name="connsiteY114" fmla="*/ 463440 h 2408285"/>
              <a:gd name="connsiteX115" fmla="*/ 11767053 w 12086611"/>
              <a:gd name="connsiteY115" fmla="*/ 558874 h 2408285"/>
              <a:gd name="connsiteX116" fmla="*/ 11735324 w 12086611"/>
              <a:gd name="connsiteY116" fmla="*/ 529322 h 2408285"/>
              <a:gd name="connsiteX117" fmla="*/ 11733057 w 12086611"/>
              <a:gd name="connsiteY117" fmla="*/ 532846 h 2408285"/>
              <a:gd name="connsiteX118" fmla="*/ 11735097 w 12086611"/>
              <a:gd name="connsiteY118" fmla="*/ 529051 h 2408285"/>
              <a:gd name="connsiteX119" fmla="*/ 11662573 w 12086611"/>
              <a:gd name="connsiteY119" fmla="*/ 461542 h 2408285"/>
              <a:gd name="connsiteX120" fmla="*/ 11658947 w 12086611"/>
              <a:gd name="connsiteY120" fmla="*/ 142162 h 2408285"/>
              <a:gd name="connsiteX121" fmla="*/ 11763653 w 12086611"/>
              <a:gd name="connsiteY121" fmla="*/ 239223 h 2408285"/>
              <a:gd name="connsiteX122" fmla="*/ 11658721 w 12086611"/>
              <a:gd name="connsiteY122" fmla="*/ 334657 h 2408285"/>
              <a:gd name="connsiteX123" fmla="*/ 11554014 w 12086611"/>
              <a:gd name="connsiteY123" fmla="*/ 237596 h 2408285"/>
              <a:gd name="connsiteX124" fmla="*/ 11656001 w 12086611"/>
              <a:gd name="connsiteY124" fmla="*/ 144873 h 2408285"/>
              <a:gd name="connsiteX125" fmla="*/ 11690766 w 12086611"/>
              <a:gd name="connsiteY125" fmla="*/ 40330 h 2408285"/>
              <a:gd name="connsiteX126" fmla="*/ 11845185 w 12086611"/>
              <a:gd name="connsiteY126" fmla="*/ 40330 h 2408285"/>
              <a:gd name="connsiteX127" fmla="*/ 11840228 w 12086611"/>
              <a:gd name="connsiteY127" fmla="*/ 44830 h 2408285"/>
              <a:gd name="connsiteX128" fmla="*/ 11767053 w 12086611"/>
              <a:gd name="connsiteY128" fmla="*/ 111254 h 2408285"/>
              <a:gd name="connsiteX129" fmla="*/ 11712546 w 12086611"/>
              <a:gd name="connsiteY129" fmla="*/ 60579 h 2408285"/>
              <a:gd name="connsiteX130" fmla="*/ 11661213 w 12086611"/>
              <a:gd name="connsiteY130" fmla="*/ 40330 h 2408285"/>
              <a:gd name="connsiteX131" fmla="*/ 11684643 w 12086611"/>
              <a:gd name="connsiteY131" fmla="*/ 40330 h 2408285"/>
              <a:gd name="connsiteX132" fmla="*/ 11690280 w 12086611"/>
              <a:gd name="connsiteY132" fmla="*/ 45575 h 2408285"/>
              <a:gd name="connsiteX133" fmla="*/ 11765240 w 12086611"/>
              <a:gd name="connsiteY133" fmla="*/ 115321 h 2408285"/>
              <a:gd name="connsiteX134" fmla="*/ 11765240 w 12086611"/>
              <a:gd name="connsiteY134" fmla="*/ 234343 h 2408285"/>
              <a:gd name="connsiteX135" fmla="*/ 11661213 w 12086611"/>
              <a:gd name="connsiteY135" fmla="*/ 137824 h 2408285"/>
              <a:gd name="connsiteX136" fmla="*/ 11661213 w 12086611"/>
              <a:gd name="connsiteY136" fmla="*/ 69350 h 2408285"/>
              <a:gd name="connsiteX137" fmla="*/ 0 w 12086611"/>
              <a:gd name="connsiteY137" fmla="*/ 0 h 2408285"/>
              <a:gd name="connsiteX138" fmla="*/ 11657587 w 12086611"/>
              <a:gd name="connsiteY138" fmla="*/ 40330 h 2408285"/>
              <a:gd name="connsiteX139" fmla="*/ 11657587 w 12086611"/>
              <a:gd name="connsiteY139" fmla="*/ 41002 h 2408285"/>
              <a:gd name="connsiteX140" fmla="*/ 11657587 w 12086611"/>
              <a:gd name="connsiteY140" fmla="*/ 137824 h 2408285"/>
              <a:gd name="connsiteX141" fmla="*/ 11653055 w 12086611"/>
              <a:gd name="connsiteY141" fmla="*/ 141891 h 2408285"/>
              <a:gd name="connsiteX142" fmla="*/ 11656001 w 12086611"/>
              <a:gd name="connsiteY142" fmla="*/ 144873 h 2408285"/>
              <a:gd name="connsiteX143" fmla="*/ 11652828 w 12086611"/>
              <a:gd name="connsiteY143" fmla="*/ 141891 h 2408285"/>
              <a:gd name="connsiteX144" fmla="*/ 11549028 w 12086611"/>
              <a:gd name="connsiteY144" fmla="*/ 236512 h 2408285"/>
              <a:gd name="connsiteX145" fmla="*/ 11549028 w 12086611"/>
              <a:gd name="connsiteY145" fmla="*/ 243019 h 2408285"/>
              <a:gd name="connsiteX146" fmla="*/ 11552881 w 12086611"/>
              <a:gd name="connsiteY146" fmla="*/ 246543 h 2408285"/>
              <a:gd name="connsiteX147" fmla="*/ 11552881 w 12086611"/>
              <a:gd name="connsiteY147" fmla="*/ 242205 h 2408285"/>
              <a:gd name="connsiteX148" fmla="*/ 11656681 w 12086611"/>
              <a:gd name="connsiteY148" fmla="*/ 338724 h 2408285"/>
              <a:gd name="connsiteX149" fmla="*/ 11656681 w 12086611"/>
              <a:gd name="connsiteY149" fmla="*/ 457746 h 2408285"/>
              <a:gd name="connsiteX150" fmla="*/ 11552881 w 12086611"/>
              <a:gd name="connsiteY150" fmla="*/ 361227 h 2408285"/>
              <a:gd name="connsiteX151" fmla="*/ 11552881 w 12086611"/>
              <a:gd name="connsiteY151" fmla="*/ 246814 h 2408285"/>
              <a:gd name="connsiteX152" fmla="*/ 11549028 w 12086611"/>
              <a:gd name="connsiteY152" fmla="*/ 243290 h 2408285"/>
              <a:gd name="connsiteX153" fmla="*/ 11549028 w 12086611"/>
              <a:gd name="connsiteY153" fmla="*/ 363125 h 2408285"/>
              <a:gd name="connsiteX154" fmla="*/ 11441829 w 12086611"/>
              <a:gd name="connsiteY154" fmla="*/ 460457 h 2408285"/>
              <a:gd name="connsiteX155" fmla="*/ 11441829 w 12086611"/>
              <a:gd name="connsiteY155" fmla="*/ 587613 h 2408285"/>
              <a:gd name="connsiteX156" fmla="*/ 11544269 w 12086611"/>
              <a:gd name="connsiteY156" fmla="*/ 682505 h 2408285"/>
              <a:gd name="connsiteX157" fmla="*/ 11544269 w 12086611"/>
              <a:gd name="connsiteY157" fmla="*/ 676811 h 2408285"/>
              <a:gd name="connsiteX158" fmla="*/ 11445455 w 12086611"/>
              <a:gd name="connsiteY158" fmla="*/ 585444 h 2408285"/>
              <a:gd name="connsiteX159" fmla="*/ 11445455 w 12086611"/>
              <a:gd name="connsiteY159" fmla="*/ 466151 h 2408285"/>
              <a:gd name="connsiteX160" fmla="*/ 11544269 w 12086611"/>
              <a:gd name="connsiteY160" fmla="*/ 557789 h 2408285"/>
              <a:gd name="connsiteX161" fmla="*/ 11544269 w 12086611"/>
              <a:gd name="connsiteY161" fmla="*/ 552096 h 2408285"/>
              <a:gd name="connsiteX162" fmla="*/ 11446815 w 12086611"/>
              <a:gd name="connsiteY162" fmla="*/ 461542 h 2408285"/>
              <a:gd name="connsiteX163" fmla="*/ 11551748 w 12086611"/>
              <a:gd name="connsiteY163" fmla="*/ 366107 h 2408285"/>
              <a:gd name="connsiteX164" fmla="*/ 11656454 w 12086611"/>
              <a:gd name="connsiteY164" fmla="*/ 463440 h 2408285"/>
              <a:gd name="connsiteX165" fmla="*/ 11551521 w 12086611"/>
              <a:gd name="connsiteY165" fmla="*/ 558874 h 2408285"/>
              <a:gd name="connsiteX166" fmla="*/ 11544495 w 12086611"/>
              <a:gd name="connsiteY166" fmla="*/ 552367 h 2408285"/>
              <a:gd name="connsiteX167" fmla="*/ 11544495 w 12086611"/>
              <a:gd name="connsiteY167" fmla="*/ 558061 h 2408285"/>
              <a:gd name="connsiteX168" fmla="*/ 11549482 w 12086611"/>
              <a:gd name="connsiteY168" fmla="*/ 562669 h 2408285"/>
              <a:gd name="connsiteX169" fmla="*/ 11549482 w 12086611"/>
              <a:gd name="connsiteY169" fmla="*/ 681691 h 2408285"/>
              <a:gd name="connsiteX170" fmla="*/ 11544495 w 12086611"/>
              <a:gd name="connsiteY170" fmla="*/ 677083 h 2408285"/>
              <a:gd name="connsiteX171" fmla="*/ 11544495 w 12086611"/>
              <a:gd name="connsiteY171" fmla="*/ 682776 h 2408285"/>
              <a:gd name="connsiteX172" fmla="*/ 11549028 w 12086611"/>
              <a:gd name="connsiteY172" fmla="*/ 687114 h 2408285"/>
              <a:gd name="connsiteX173" fmla="*/ 11549028 w 12086611"/>
              <a:gd name="connsiteY173" fmla="*/ 748116 h 2408285"/>
              <a:gd name="connsiteX174" fmla="*/ 11552881 w 12086611"/>
              <a:gd name="connsiteY174" fmla="*/ 748658 h 2408285"/>
              <a:gd name="connsiteX175" fmla="*/ 11552881 w 12086611"/>
              <a:gd name="connsiteY175" fmla="*/ 688741 h 2408285"/>
              <a:gd name="connsiteX176" fmla="*/ 11607727 w 12086611"/>
              <a:gd name="connsiteY176" fmla="*/ 739711 h 2408285"/>
              <a:gd name="connsiteX177" fmla="*/ 11609994 w 12086611"/>
              <a:gd name="connsiteY177" fmla="*/ 736187 h 2408285"/>
              <a:gd name="connsiteX178" fmla="*/ 11607727 w 12086611"/>
              <a:gd name="connsiteY178" fmla="*/ 739982 h 2408285"/>
              <a:gd name="connsiteX179" fmla="*/ 11656681 w 12086611"/>
              <a:gd name="connsiteY179" fmla="*/ 785259 h 2408285"/>
              <a:gd name="connsiteX180" fmla="*/ 11656681 w 12086611"/>
              <a:gd name="connsiteY180" fmla="*/ 904552 h 2408285"/>
              <a:gd name="connsiteX181" fmla="*/ 11552881 w 12086611"/>
              <a:gd name="connsiteY181" fmla="*/ 808034 h 2408285"/>
              <a:gd name="connsiteX182" fmla="*/ 11552881 w 12086611"/>
              <a:gd name="connsiteY182" fmla="*/ 748929 h 2408285"/>
              <a:gd name="connsiteX183" fmla="*/ 11549028 w 12086611"/>
              <a:gd name="connsiteY183" fmla="*/ 748387 h 2408285"/>
              <a:gd name="connsiteX184" fmla="*/ 11549028 w 12086611"/>
              <a:gd name="connsiteY184" fmla="*/ 809931 h 2408285"/>
              <a:gd name="connsiteX185" fmla="*/ 11479451 w 12086611"/>
              <a:gd name="connsiteY185" fmla="*/ 873102 h 2408285"/>
              <a:gd name="connsiteX186" fmla="*/ 11483304 w 12086611"/>
              <a:gd name="connsiteY186" fmla="*/ 875271 h 2408285"/>
              <a:gd name="connsiteX187" fmla="*/ 11551748 w 12086611"/>
              <a:gd name="connsiteY187" fmla="*/ 813185 h 2408285"/>
              <a:gd name="connsiteX188" fmla="*/ 11656454 w 12086611"/>
              <a:gd name="connsiteY188" fmla="*/ 910246 h 2408285"/>
              <a:gd name="connsiteX189" fmla="*/ 11551521 w 12086611"/>
              <a:gd name="connsiteY189" fmla="*/ 1005680 h 2408285"/>
              <a:gd name="connsiteX190" fmla="*/ 11446815 w 12086611"/>
              <a:gd name="connsiteY190" fmla="*/ 908619 h 2408285"/>
              <a:gd name="connsiteX191" fmla="*/ 11483077 w 12086611"/>
              <a:gd name="connsiteY191" fmla="*/ 875543 h 2408285"/>
              <a:gd name="connsiteX192" fmla="*/ 11479224 w 12086611"/>
              <a:gd name="connsiteY192" fmla="*/ 873374 h 2408285"/>
              <a:gd name="connsiteX193" fmla="*/ 11441829 w 12086611"/>
              <a:gd name="connsiteY193" fmla="*/ 907535 h 2408285"/>
              <a:gd name="connsiteX194" fmla="*/ 11441829 w 12086611"/>
              <a:gd name="connsiteY194" fmla="*/ 993751 h 2408285"/>
              <a:gd name="connsiteX195" fmla="*/ 11445455 w 12086611"/>
              <a:gd name="connsiteY195" fmla="*/ 995649 h 2408285"/>
              <a:gd name="connsiteX196" fmla="*/ 11445455 w 12086611"/>
              <a:gd name="connsiteY196" fmla="*/ 913228 h 2408285"/>
              <a:gd name="connsiteX197" fmla="*/ 11549482 w 12086611"/>
              <a:gd name="connsiteY197" fmla="*/ 1009747 h 2408285"/>
              <a:gd name="connsiteX198" fmla="*/ 11549482 w 12086611"/>
              <a:gd name="connsiteY198" fmla="*/ 1128769 h 2408285"/>
              <a:gd name="connsiteX199" fmla="*/ 11445455 w 12086611"/>
              <a:gd name="connsiteY199" fmla="*/ 1032250 h 2408285"/>
              <a:gd name="connsiteX200" fmla="*/ 11445455 w 12086611"/>
              <a:gd name="connsiteY200" fmla="*/ 995920 h 2408285"/>
              <a:gd name="connsiteX201" fmla="*/ 11441829 w 12086611"/>
              <a:gd name="connsiteY201" fmla="*/ 994022 h 2408285"/>
              <a:gd name="connsiteX202" fmla="*/ 11441829 w 12086611"/>
              <a:gd name="connsiteY202" fmla="*/ 1034419 h 2408285"/>
              <a:gd name="connsiteX203" fmla="*/ 11551295 w 12086611"/>
              <a:gd name="connsiteY203" fmla="*/ 1136089 h 2408285"/>
              <a:gd name="connsiteX204" fmla="*/ 11660307 w 12086611"/>
              <a:gd name="connsiteY204" fmla="*/ 1037130 h 2408285"/>
              <a:gd name="connsiteX205" fmla="*/ 11686370 w 12086611"/>
              <a:gd name="connsiteY205" fmla="*/ 1061260 h 2408285"/>
              <a:gd name="connsiteX206" fmla="*/ 11764787 w 12086611"/>
              <a:gd name="connsiteY206" fmla="*/ 1133920 h 2408285"/>
              <a:gd name="connsiteX207" fmla="*/ 11764787 w 12086611"/>
              <a:gd name="connsiteY207" fmla="*/ 1250231 h 2408285"/>
              <a:gd name="connsiteX208" fmla="*/ 11768639 w 12086611"/>
              <a:gd name="connsiteY208" fmla="*/ 1250231 h 2408285"/>
              <a:gd name="connsiteX209" fmla="*/ 11768639 w 12086611"/>
              <a:gd name="connsiteY209" fmla="*/ 1243724 h 2408285"/>
              <a:gd name="connsiteX210" fmla="*/ 11768639 w 12086611"/>
              <a:gd name="connsiteY210" fmla="*/ 1135818 h 2408285"/>
              <a:gd name="connsiteX211" fmla="*/ 11872666 w 12086611"/>
              <a:gd name="connsiteY211" fmla="*/ 1232337 h 2408285"/>
              <a:gd name="connsiteX212" fmla="*/ 11872666 w 12086611"/>
              <a:gd name="connsiteY212" fmla="*/ 1242097 h 2408285"/>
              <a:gd name="connsiteX213" fmla="*/ 11872666 w 12086611"/>
              <a:gd name="connsiteY213" fmla="*/ 1351088 h 2408285"/>
              <a:gd name="connsiteX214" fmla="*/ 11768639 w 12086611"/>
              <a:gd name="connsiteY214" fmla="*/ 1254840 h 2408285"/>
              <a:gd name="connsiteX215" fmla="*/ 11768639 w 12086611"/>
              <a:gd name="connsiteY215" fmla="*/ 1250502 h 2408285"/>
              <a:gd name="connsiteX216" fmla="*/ 11764787 w 12086611"/>
              <a:gd name="connsiteY216" fmla="*/ 1250502 h 2408285"/>
              <a:gd name="connsiteX217" fmla="*/ 11764787 w 12086611"/>
              <a:gd name="connsiteY217" fmla="*/ 1254569 h 2408285"/>
              <a:gd name="connsiteX218" fmla="*/ 11760254 w 12086611"/>
              <a:gd name="connsiteY218" fmla="*/ 1258636 h 2408285"/>
              <a:gd name="connsiteX219" fmla="*/ 11763200 w 12086611"/>
              <a:gd name="connsiteY219" fmla="*/ 1261618 h 2408285"/>
              <a:gd name="connsiteX220" fmla="*/ 11760027 w 12086611"/>
              <a:gd name="connsiteY220" fmla="*/ 1258907 h 2408285"/>
              <a:gd name="connsiteX221" fmla="*/ 11656227 w 12086611"/>
              <a:gd name="connsiteY221" fmla="*/ 1353257 h 2408285"/>
              <a:gd name="connsiteX222" fmla="*/ 11656227 w 12086611"/>
              <a:gd name="connsiteY222" fmla="*/ 1360035 h 2408285"/>
              <a:gd name="connsiteX223" fmla="*/ 11660080 w 12086611"/>
              <a:gd name="connsiteY223" fmla="*/ 1363559 h 2408285"/>
              <a:gd name="connsiteX224" fmla="*/ 11660080 w 12086611"/>
              <a:gd name="connsiteY224" fmla="*/ 1358950 h 2408285"/>
              <a:gd name="connsiteX225" fmla="*/ 11764107 w 12086611"/>
              <a:gd name="connsiteY225" fmla="*/ 1455469 h 2408285"/>
              <a:gd name="connsiteX226" fmla="*/ 11764107 w 12086611"/>
              <a:gd name="connsiteY226" fmla="*/ 1574491 h 2408285"/>
              <a:gd name="connsiteX227" fmla="*/ 11660080 w 12086611"/>
              <a:gd name="connsiteY227" fmla="*/ 1478243 h 2408285"/>
              <a:gd name="connsiteX228" fmla="*/ 11660080 w 12086611"/>
              <a:gd name="connsiteY228" fmla="*/ 1363830 h 2408285"/>
              <a:gd name="connsiteX229" fmla="*/ 11656227 w 12086611"/>
              <a:gd name="connsiteY229" fmla="*/ 1360306 h 2408285"/>
              <a:gd name="connsiteX230" fmla="*/ 11656227 w 12086611"/>
              <a:gd name="connsiteY230" fmla="*/ 1479870 h 2408285"/>
              <a:gd name="connsiteX231" fmla="*/ 11549028 w 12086611"/>
              <a:gd name="connsiteY231" fmla="*/ 1577473 h 2408285"/>
              <a:gd name="connsiteX232" fmla="*/ 11549028 w 12086611"/>
              <a:gd name="connsiteY232" fmla="*/ 1704357 h 2408285"/>
              <a:gd name="connsiteX233" fmla="*/ 11651468 w 12086611"/>
              <a:gd name="connsiteY233" fmla="*/ 1799521 h 2408285"/>
              <a:gd name="connsiteX234" fmla="*/ 11651468 w 12086611"/>
              <a:gd name="connsiteY234" fmla="*/ 1793827 h 2408285"/>
              <a:gd name="connsiteX235" fmla="*/ 11552881 w 12086611"/>
              <a:gd name="connsiteY235" fmla="*/ 1702189 h 2408285"/>
              <a:gd name="connsiteX236" fmla="*/ 11552881 w 12086611"/>
              <a:gd name="connsiteY236" fmla="*/ 1583167 h 2408285"/>
              <a:gd name="connsiteX237" fmla="*/ 11651468 w 12086611"/>
              <a:gd name="connsiteY237" fmla="*/ 1674535 h 2408285"/>
              <a:gd name="connsiteX238" fmla="*/ 11651468 w 12086611"/>
              <a:gd name="connsiteY238" fmla="*/ 1669112 h 2408285"/>
              <a:gd name="connsiteX239" fmla="*/ 11554014 w 12086611"/>
              <a:gd name="connsiteY239" fmla="*/ 1578558 h 2408285"/>
              <a:gd name="connsiteX240" fmla="*/ 11658947 w 12086611"/>
              <a:gd name="connsiteY240" fmla="*/ 1483123 h 2408285"/>
              <a:gd name="connsiteX241" fmla="*/ 11763653 w 12086611"/>
              <a:gd name="connsiteY241" fmla="*/ 1580184 h 2408285"/>
              <a:gd name="connsiteX242" fmla="*/ 11658721 w 12086611"/>
              <a:gd name="connsiteY242" fmla="*/ 1675619 h 2408285"/>
              <a:gd name="connsiteX243" fmla="*/ 11651695 w 12086611"/>
              <a:gd name="connsiteY243" fmla="*/ 1669112 h 2408285"/>
              <a:gd name="connsiteX244" fmla="*/ 11651695 w 12086611"/>
              <a:gd name="connsiteY244" fmla="*/ 1674805 h 2408285"/>
              <a:gd name="connsiteX245" fmla="*/ 11656907 w 12086611"/>
              <a:gd name="connsiteY245" fmla="*/ 1679686 h 2408285"/>
              <a:gd name="connsiteX246" fmla="*/ 11656907 w 12086611"/>
              <a:gd name="connsiteY246" fmla="*/ 1798708 h 2408285"/>
              <a:gd name="connsiteX247" fmla="*/ 11651695 w 12086611"/>
              <a:gd name="connsiteY247" fmla="*/ 1793827 h 2408285"/>
              <a:gd name="connsiteX248" fmla="*/ 11651695 w 12086611"/>
              <a:gd name="connsiteY248" fmla="*/ 1799521 h 2408285"/>
              <a:gd name="connsiteX249" fmla="*/ 11656227 w 12086611"/>
              <a:gd name="connsiteY249" fmla="*/ 1803859 h 2408285"/>
              <a:gd name="connsiteX250" fmla="*/ 11656227 w 12086611"/>
              <a:gd name="connsiteY250" fmla="*/ 1864861 h 2408285"/>
              <a:gd name="connsiteX251" fmla="*/ 11660080 w 12086611"/>
              <a:gd name="connsiteY251" fmla="*/ 1865674 h 2408285"/>
              <a:gd name="connsiteX252" fmla="*/ 11660080 w 12086611"/>
              <a:gd name="connsiteY252" fmla="*/ 1805757 h 2408285"/>
              <a:gd name="connsiteX253" fmla="*/ 11714927 w 12086611"/>
              <a:gd name="connsiteY253" fmla="*/ 1856727 h 2408285"/>
              <a:gd name="connsiteX254" fmla="*/ 11717193 w 12086611"/>
              <a:gd name="connsiteY254" fmla="*/ 1852932 h 2408285"/>
              <a:gd name="connsiteX255" fmla="*/ 11662573 w 12086611"/>
              <a:gd name="connsiteY255" fmla="*/ 1802503 h 2408285"/>
              <a:gd name="connsiteX256" fmla="*/ 11767506 w 12086611"/>
              <a:gd name="connsiteY256" fmla="*/ 1707069 h 2408285"/>
              <a:gd name="connsiteX257" fmla="*/ 11791983 w 12086611"/>
              <a:gd name="connsiteY257" fmla="*/ 1729572 h 2408285"/>
              <a:gd name="connsiteX258" fmla="*/ 11870853 w 12086611"/>
              <a:gd name="connsiteY258" fmla="*/ 1802775 h 2408285"/>
              <a:gd name="connsiteX259" fmla="*/ 11765920 w 12086611"/>
              <a:gd name="connsiteY259" fmla="*/ 1898209 h 2408285"/>
              <a:gd name="connsiteX260" fmla="*/ 11717193 w 12086611"/>
              <a:gd name="connsiteY260" fmla="*/ 1853203 h 2408285"/>
              <a:gd name="connsiteX261" fmla="*/ 11715153 w 12086611"/>
              <a:gd name="connsiteY261" fmla="*/ 1856727 h 2408285"/>
              <a:gd name="connsiteX262" fmla="*/ 11764107 w 12086611"/>
              <a:gd name="connsiteY262" fmla="*/ 1902276 h 2408285"/>
              <a:gd name="connsiteX263" fmla="*/ 11764107 w 12086611"/>
              <a:gd name="connsiteY263" fmla="*/ 2021298 h 2408285"/>
              <a:gd name="connsiteX264" fmla="*/ 11660080 w 12086611"/>
              <a:gd name="connsiteY264" fmla="*/ 1924778 h 2408285"/>
              <a:gd name="connsiteX265" fmla="*/ 11660080 w 12086611"/>
              <a:gd name="connsiteY265" fmla="*/ 1865945 h 2408285"/>
              <a:gd name="connsiteX266" fmla="*/ 11656227 w 12086611"/>
              <a:gd name="connsiteY266" fmla="*/ 1865132 h 2408285"/>
              <a:gd name="connsiteX267" fmla="*/ 11656227 w 12086611"/>
              <a:gd name="connsiteY267" fmla="*/ 1926948 h 2408285"/>
              <a:gd name="connsiteX268" fmla="*/ 11586650 w 12086611"/>
              <a:gd name="connsiteY268" fmla="*/ 1990119 h 2408285"/>
              <a:gd name="connsiteX269" fmla="*/ 11549028 w 12086611"/>
              <a:gd name="connsiteY269" fmla="*/ 2024280 h 2408285"/>
              <a:gd name="connsiteX270" fmla="*/ 11549028 w 12086611"/>
              <a:gd name="connsiteY270" fmla="*/ 2110496 h 2408285"/>
              <a:gd name="connsiteX271" fmla="*/ 11552881 w 12086611"/>
              <a:gd name="connsiteY271" fmla="*/ 2112394 h 2408285"/>
              <a:gd name="connsiteX272" fmla="*/ 11552881 w 12086611"/>
              <a:gd name="connsiteY272" fmla="*/ 2029973 h 2408285"/>
              <a:gd name="connsiteX273" fmla="*/ 11656907 w 12086611"/>
              <a:gd name="connsiteY273" fmla="*/ 2126492 h 2408285"/>
              <a:gd name="connsiteX274" fmla="*/ 11656907 w 12086611"/>
              <a:gd name="connsiteY274" fmla="*/ 2245514 h 2408285"/>
              <a:gd name="connsiteX275" fmla="*/ 11552881 w 12086611"/>
              <a:gd name="connsiteY275" fmla="*/ 2149266 h 2408285"/>
              <a:gd name="connsiteX276" fmla="*/ 11552881 w 12086611"/>
              <a:gd name="connsiteY276" fmla="*/ 2112665 h 2408285"/>
              <a:gd name="connsiteX277" fmla="*/ 11549028 w 12086611"/>
              <a:gd name="connsiteY277" fmla="*/ 2110767 h 2408285"/>
              <a:gd name="connsiteX278" fmla="*/ 11549028 w 12086611"/>
              <a:gd name="connsiteY278" fmla="*/ 2151435 h 2408285"/>
              <a:gd name="connsiteX279" fmla="*/ 11658721 w 12086611"/>
              <a:gd name="connsiteY279" fmla="*/ 2253105 h 2408285"/>
              <a:gd name="connsiteX280" fmla="*/ 11767506 w 12086611"/>
              <a:gd name="connsiteY280" fmla="*/ 2153875 h 2408285"/>
              <a:gd name="connsiteX281" fmla="*/ 11793569 w 12086611"/>
              <a:gd name="connsiteY281" fmla="*/ 2178005 h 2408285"/>
              <a:gd name="connsiteX282" fmla="*/ 11795609 w 12086611"/>
              <a:gd name="connsiteY282" fmla="*/ 2174210 h 2408285"/>
              <a:gd name="connsiteX283" fmla="*/ 11793796 w 12086611"/>
              <a:gd name="connsiteY283" fmla="*/ 2178276 h 2408285"/>
              <a:gd name="connsiteX284" fmla="*/ 11871986 w 12086611"/>
              <a:gd name="connsiteY284" fmla="*/ 2250937 h 2408285"/>
              <a:gd name="connsiteX285" fmla="*/ 11871986 w 12086611"/>
              <a:gd name="connsiteY285" fmla="*/ 2372941 h 2408285"/>
              <a:gd name="connsiteX286" fmla="*/ 11853628 w 12086611"/>
              <a:gd name="connsiteY286" fmla="*/ 2389640 h 2408285"/>
              <a:gd name="connsiteX287" fmla="*/ 11844194 w 12086611"/>
              <a:gd name="connsiteY287" fmla="*/ 2398222 h 2408285"/>
              <a:gd name="connsiteX288" fmla="*/ 0 w 12086611"/>
              <a:gd name="connsiteY288" fmla="*/ 2408285 h 2408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2086611" h="2408285">
                <a:moveTo>
                  <a:pt x="11874479" y="2376194"/>
                </a:moveTo>
                <a:lnTo>
                  <a:pt x="11897822" y="2397884"/>
                </a:lnTo>
                <a:lnTo>
                  <a:pt x="11898186" y="2398222"/>
                </a:lnTo>
                <a:lnTo>
                  <a:pt x="11850311" y="2398222"/>
                </a:lnTo>
                <a:lnTo>
                  <a:pt x="11852466" y="2396257"/>
                </a:lnTo>
                <a:close/>
                <a:moveTo>
                  <a:pt x="11875838" y="2252563"/>
                </a:moveTo>
                <a:lnTo>
                  <a:pt x="11979865" y="2349082"/>
                </a:lnTo>
                <a:lnTo>
                  <a:pt x="11979865" y="2378140"/>
                </a:lnTo>
                <a:lnTo>
                  <a:pt x="11979865" y="2398222"/>
                </a:lnTo>
                <a:lnTo>
                  <a:pt x="11904568" y="2398222"/>
                </a:lnTo>
                <a:lnTo>
                  <a:pt x="11903035" y="2396799"/>
                </a:lnTo>
                <a:cubicBezTo>
                  <a:pt x="11901449" y="2397071"/>
                  <a:pt x="11899635" y="2397613"/>
                  <a:pt x="11897822" y="2397884"/>
                </a:cubicBezTo>
                <a:cubicBezTo>
                  <a:pt x="11899635" y="2397341"/>
                  <a:pt x="11901222" y="2397071"/>
                  <a:pt x="11902808" y="2396528"/>
                </a:cubicBezTo>
                <a:lnTo>
                  <a:pt x="11875838" y="2371585"/>
                </a:lnTo>
                <a:close/>
                <a:moveTo>
                  <a:pt x="11768639" y="2029973"/>
                </a:moveTo>
                <a:lnTo>
                  <a:pt x="11835724" y="2092331"/>
                </a:lnTo>
                <a:lnTo>
                  <a:pt x="11872666" y="2126492"/>
                </a:lnTo>
                <a:lnTo>
                  <a:pt x="11872666" y="2245514"/>
                </a:lnTo>
                <a:lnTo>
                  <a:pt x="11795609" y="2174210"/>
                </a:lnTo>
                <a:lnTo>
                  <a:pt x="11768639" y="2149266"/>
                </a:lnTo>
                <a:close/>
                <a:moveTo>
                  <a:pt x="11658947" y="1929930"/>
                </a:moveTo>
                <a:lnTo>
                  <a:pt x="11763653" y="2027262"/>
                </a:lnTo>
                <a:lnTo>
                  <a:pt x="11658721" y="2122697"/>
                </a:lnTo>
                <a:lnTo>
                  <a:pt x="11554014" y="2025364"/>
                </a:lnTo>
                <a:lnTo>
                  <a:pt x="11590503" y="1992287"/>
                </a:lnTo>
                <a:close/>
                <a:moveTo>
                  <a:pt x="11983265" y="1707069"/>
                </a:moveTo>
                <a:lnTo>
                  <a:pt x="12086611" y="1802775"/>
                </a:lnTo>
                <a:lnTo>
                  <a:pt x="11981678" y="1898209"/>
                </a:lnTo>
                <a:lnTo>
                  <a:pt x="11946776" y="1865674"/>
                </a:lnTo>
                <a:lnTo>
                  <a:pt x="11944736" y="1869741"/>
                </a:lnTo>
                <a:lnTo>
                  <a:pt x="11979865" y="1902276"/>
                </a:lnTo>
                <a:lnTo>
                  <a:pt x="11979865" y="2021298"/>
                </a:lnTo>
                <a:lnTo>
                  <a:pt x="11904621" y="1951619"/>
                </a:lnTo>
                <a:lnTo>
                  <a:pt x="11902582" y="1955957"/>
                </a:lnTo>
                <a:lnTo>
                  <a:pt x="11979412" y="2027262"/>
                </a:lnTo>
                <a:lnTo>
                  <a:pt x="11874479" y="2122697"/>
                </a:lnTo>
                <a:lnTo>
                  <a:pt x="11837764" y="2088535"/>
                </a:lnTo>
                <a:lnTo>
                  <a:pt x="11835724" y="2092331"/>
                </a:lnTo>
                <a:lnTo>
                  <a:pt x="11837537" y="2088264"/>
                </a:lnTo>
                <a:lnTo>
                  <a:pt x="11769772" y="2025364"/>
                </a:lnTo>
                <a:lnTo>
                  <a:pt x="11874705" y="1929930"/>
                </a:lnTo>
                <a:lnTo>
                  <a:pt x="11902355" y="1955686"/>
                </a:lnTo>
                <a:lnTo>
                  <a:pt x="11904621" y="1951349"/>
                </a:lnTo>
                <a:lnTo>
                  <a:pt x="11875838" y="1924778"/>
                </a:lnTo>
                <a:lnTo>
                  <a:pt x="11875838" y="1805757"/>
                </a:lnTo>
                <a:lnTo>
                  <a:pt x="11944736" y="1869470"/>
                </a:lnTo>
                <a:lnTo>
                  <a:pt x="11946549" y="1865674"/>
                </a:lnTo>
                <a:lnTo>
                  <a:pt x="11878332" y="1802503"/>
                </a:lnTo>
                <a:close/>
                <a:moveTo>
                  <a:pt x="11768639" y="1583167"/>
                </a:moveTo>
                <a:lnTo>
                  <a:pt x="11840257" y="1649591"/>
                </a:lnTo>
                <a:lnTo>
                  <a:pt x="11842523" y="1646067"/>
                </a:lnTo>
                <a:lnTo>
                  <a:pt x="11840483" y="1649591"/>
                </a:lnTo>
                <a:lnTo>
                  <a:pt x="11872666" y="1679686"/>
                </a:lnTo>
                <a:lnTo>
                  <a:pt x="11872666" y="1798708"/>
                </a:lnTo>
                <a:lnTo>
                  <a:pt x="11794249" y="1726047"/>
                </a:lnTo>
                <a:lnTo>
                  <a:pt x="11791983" y="1729572"/>
                </a:lnTo>
                <a:lnTo>
                  <a:pt x="11794023" y="1725776"/>
                </a:lnTo>
                <a:lnTo>
                  <a:pt x="11768639" y="1702189"/>
                </a:lnTo>
                <a:close/>
                <a:moveTo>
                  <a:pt x="11874705" y="1483123"/>
                </a:moveTo>
                <a:lnTo>
                  <a:pt x="11979412" y="1580184"/>
                </a:lnTo>
                <a:lnTo>
                  <a:pt x="11874479" y="1675619"/>
                </a:lnTo>
                <a:lnTo>
                  <a:pt x="11842523" y="1646067"/>
                </a:lnTo>
                <a:lnTo>
                  <a:pt x="11769772" y="1578558"/>
                </a:lnTo>
                <a:close/>
                <a:moveTo>
                  <a:pt x="11766146" y="1258907"/>
                </a:moveTo>
                <a:lnTo>
                  <a:pt x="11870853" y="1355968"/>
                </a:lnTo>
                <a:lnTo>
                  <a:pt x="11765920" y="1451673"/>
                </a:lnTo>
                <a:lnTo>
                  <a:pt x="11661213" y="1354341"/>
                </a:lnTo>
                <a:lnTo>
                  <a:pt x="11763200" y="1261618"/>
                </a:lnTo>
                <a:close/>
                <a:moveTo>
                  <a:pt x="11661213" y="913228"/>
                </a:moveTo>
                <a:lnTo>
                  <a:pt x="11728298" y="975315"/>
                </a:lnTo>
                <a:lnTo>
                  <a:pt x="11730338" y="971519"/>
                </a:lnTo>
                <a:lnTo>
                  <a:pt x="11728525" y="975586"/>
                </a:lnTo>
                <a:lnTo>
                  <a:pt x="11765240" y="1009747"/>
                </a:lnTo>
                <a:lnTo>
                  <a:pt x="11765240" y="1128769"/>
                </a:lnTo>
                <a:lnTo>
                  <a:pt x="11688410" y="1057464"/>
                </a:lnTo>
                <a:lnTo>
                  <a:pt x="11686370" y="1061260"/>
                </a:lnTo>
                <a:lnTo>
                  <a:pt x="11688183" y="1057193"/>
                </a:lnTo>
                <a:lnTo>
                  <a:pt x="11661213" y="1032250"/>
                </a:lnTo>
                <a:close/>
                <a:moveTo>
                  <a:pt x="11876065" y="590053"/>
                </a:moveTo>
                <a:lnTo>
                  <a:pt x="11979412" y="686029"/>
                </a:lnTo>
                <a:lnTo>
                  <a:pt x="11874479" y="781464"/>
                </a:lnTo>
                <a:lnTo>
                  <a:pt x="11839350" y="748929"/>
                </a:lnTo>
                <a:lnTo>
                  <a:pt x="11837537" y="752725"/>
                </a:lnTo>
                <a:lnTo>
                  <a:pt x="11872666" y="785259"/>
                </a:lnTo>
                <a:lnTo>
                  <a:pt x="11872666" y="904552"/>
                </a:lnTo>
                <a:lnTo>
                  <a:pt x="11797422" y="834603"/>
                </a:lnTo>
                <a:lnTo>
                  <a:pt x="11795383" y="838941"/>
                </a:lnTo>
                <a:lnTo>
                  <a:pt x="11871986" y="910246"/>
                </a:lnTo>
                <a:lnTo>
                  <a:pt x="11767053" y="1005680"/>
                </a:lnTo>
                <a:lnTo>
                  <a:pt x="11730338" y="971519"/>
                </a:lnTo>
                <a:lnTo>
                  <a:pt x="11662573" y="908619"/>
                </a:lnTo>
                <a:lnTo>
                  <a:pt x="11767506" y="813185"/>
                </a:lnTo>
                <a:lnTo>
                  <a:pt x="11795156" y="838941"/>
                </a:lnTo>
                <a:lnTo>
                  <a:pt x="11797196" y="834603"/>
                </a:lnTo>
                <a:lnTo>
                  <a:pt x="11768639" y="808034"/>
                </a:lnTo>
                <a:lnTo>
                  <a:pt x="11768639" y="688741"/>
                </a:lnTo>
                <a:lnTo>
                  <a:pt x="11837310" y="752725"/>
                </a:lnTo>
                <a:lnTo>
                  <a:pt x="11839350" y="748658"/>
                </a:lnTo>
                <a:lnTo>
                  <a:pt x="11771132" y="685487"/>
                </a:lnTo>
                <a:close/>
                <a:moveTo>
                  <a:pt x="11661213" y="466151"/>
                </a:moveTo>
                <a:lnTo>
                  <a:pt x="11733057" y="532846"/>
                </a:lnTo>
                <a:lnTo>
                  <a:pt x="11765240" y="562669"/>
                </a:lnTo>
                <a:lnTo>
                  <a:pt x="11765240" y="681691"/>
                </a:lnTo>
                <a:lnTo>
                  <a:pt x="11687050" y="609031"/>
                </a:lnTo>
                <a:lnTo>
                  <a:pt x="11684784" y="612827"/>
                </a:lnTo>
                <a:lnTo>
                  <a:pt x="11763653" y="686029"/>
                </a:lnTo>
                <a:lnTo>
                  <a:pt x="11658721" y="781464"/>
                </a:lnTo>
                <a:lnTo>
                  <a:pt x="11609994" y="736187"/>
                </a:lnTo>
                <a:lnTo>
                  <a:pt x="11555374" y="685487"/>
                </a:lnTo>
                <a:lnTo>
                  <a:pt x="11660307" y="590053"/>
                </a:lnTo>
                <a:lnTo>
                  <a:pt x="11684557" y="612556"/>
                </a:lnTo>
                <a:lnTo>
                  <a:pt x="11686824" y="609031"/>
                </a:lnTo>
                <a:lnTo>
                  <a:pt x="11661213" y="585444"/>
                </a:lnTo>
                <a:close/>
                <a:moveTo>
                  <a:pt x="11767506" y="366107"/>
                </a:moveTo>
                <a:lnTo>
                  <a:pt x="11871986" y="463440"/>
                </a:lnTo>
                <a:lnTo>
                  <a:pt x="11767053" y="558874"/>
                </a:lnTo>
                <a:lnTo>
                  <a:pt x="11735324" y="529322"/>
                </a:lnTo>
                <a:lnTo>
                  <a:pt x="11733057" y="532846"/>
                </a:lnTo>
                <a:lnTo>
                  <a:pt x="11735097" y="529051"/>
                </a:lnTo>
                <a:lnTo>
                  <a:pt x="11662573" y="461542"/>
                </a:lnTo>
                <a:close/>
                <a:moveTo>
                  <a:pt x="11658947" y="142162"/>
                </a:moveTo>
                <a:lnTo>
                  <a:pt x="11763653" y="239223"/>
                </a:lnTo>
                <a:lnTo>
                  <a:pt x="11658721" y="334657"/>
                </a:lnTo>
                <a:lnTo>
                  <a:pt x="11554014" y="237596"/>
                </a:lnTo>
                <a:lnTo>
                  <a:pt x="11656001" y="144873"/>
                </a:lnTo>
                <a:close/>
                <a:moveTo>
                  <a:pt x="11690766" y="40330"/>
                </a:moveTo>
                <a:lnTo>
                  <a:pt x="11845185" y="40330"/>
                </a:lnTo>
                <a:lnTo>
                  <a:pt x="11840228" y="44830"/>
                </a:lnTo>
                <a:lnTo>
                  <a:pt x="11767053" y="111254"/>
                </a:lnTo>
                <a:lnTo>
                  <a:pt x="11712546" y="60579"/>
                </a:lnTo>
                <a:close/>
                <a:moveTo>
                  <a:pt x="11661213" y="40330"/>
                </a:moveTo>
                <a:lnTo>
                  <a:pt x="11684643" y="40330"/>
                </a:lnTo>
                <a:lnTo>
                  <a:pt x="11690280" y="45575"/>
                </a:lnTo>
                <a:lnTo>
                  <a:pt x="11765240" y="115321"/>
                </a:lnTo>
                <a:lnTo>
                  <a:pt x="11765240" y="234343"/>
                </a:lnTo>
                <a:lnTo>
                  <a:pt x="11661213" y="137824"/>
                </a:lnTo>
                <a:lnTo>
                  <a:pt x="11661213" y="69350"/>
                </a:lnTo>
                <a:close/>
                <a:moveTo>
                  <a:pt x="0" y="0"/>
                </a:moveTo>
                <a:lnTo>
                  <a:pt x="11657587" y="40330"/>
                </a:lnTo>
                <a:lnTo>
                  <a:pt x="11657587" y="41002"/>
                </a:lnTo>
                <a:lnTo>
                  <a:pt x="11657587" y="137824"/>
                </a:lnTo>
                <a:lnTo>
                  <a:pt x="11653055" y="141891"/>
                </a:lnTo>
                <a:lnTo>
                  <a:pt x="11656001" y="144873"/>
                </a:lnTo>
                <a:lnTo>
                  <a:pt x="11652828" y="141891"/>
                </a:lnTo>
                <a:lnTo>
                  <a:pt x="11549028" y="236512"/>
                </a:lnTo>
                <a:lnTo>
                  <a:pt x="11549028" y="243019"/>
                </a:lnTo>
                <a:lnTo>
                  <a:pt x="11552881" y="246543"/>
                </a:lnTo>
                <a:lnTo>
                  <a:pt x="11552881" y="242205"/>
                </a:lnTo>
                <a:lnTo>
                  <a:pt x="11656681" y="338724"/>
                </a:lnTo>
                <a:lnTo>
                  <a:pt x="11656681" y="457746"/>
                </a:lnTo>
                <a:lnTo>
                  <a:pt x="11552881" y="361227"/>
                </a:lnTo>
                <a:lnTo>
                  <a:pt x="11552881" y="246814"/>
                </a:lnTo>
                <a:lnTo>
                  <a:pt x="11549028" y="243290"/>
                </a:lnTo>
                <a:lnTo>
                  <a:pt x="11549028" y="363125"/>
                </a:lnTo>
                <a:lnTo>
                  <a:pt x="11441829" y="460457"/>
                </a:lnTo>
                <a:lnTo>
                  <a:pt x="11441829" y="587613"/>
                </a:lnTo>
                <a:lnTo>
                  <a:pt x="11544269" y="682505"/>
                </a:lnTo>
                <a:lnTo>
                  <a:pt x="11544269" y="676811"/>
                </a:lnTo>
                <a:lnTo>
                  <a:pt x="11445455" y="585444"/>
                </a:lnTo>
                <a:lnTo>
                  <a:pt x="11445455" y="466151"/>
                </a:lnTo>
                <a:lnTo>
                  <a:pt x="11544269" y="557789"/>
                </a:lnTo>
                <a:lnTo>
                  <a:pt x="11544269" y="552096"/>
                </a:lnTo>
                <a:lnTo>
                  <a:pt x="11446815" y="461542"/>
                </a:lnTo>
                <a:lnTo>
                  <a:pt x="11551748" y="366107"/>
                </a:lnTo>
                <a:lnTo>
                  <a:pt x="11656454" y="463440"/>
                </a:lnTo>
                <a:lnTo>
                  <a:pt x="11551521" y="558874"/>
                </a:lnTo>
                <a:lnTo>
                  <a:pt x="11544495" y="552367"/>
                </a:lnTo>
                <a:lnTo>
                  <a:pt x="11544495" y="558061"/>
                </a:lnTo>
                <a:lnTo>
                  <a:pt x="11549482" y="562669"/>
                </a:lnTo>
                <a:lnTo>
                  <a:pt x="11549482" y="681691"/>
                </a:lnTo>
                <a:lnTo>
                  <a:pt x="11544495" y="677083"/>
                </a:lnTo>
                <a:lnTo>
                  <a:pt x="11544495" y="682776"/>
                </a:lnTo>
                <a:lnTo>
                  <a:pt x="11549028" y="687114"/>
                </a:lnTo>
                <a:lnTo>
                  <a:pt x="11549028" y="748116"/>
                </a:lnTo>
                <a:lnTo>
                  <a:pt x="11552881" y="748658"/>
                </a:lnTo>
                <a:lnTo>
                  <a:pt x="11552881" y="688741"/>
                </a:lnTo>
                <a:lnTo>
                  <a:pt x="11607727" y="739711"/>
                </a:lnTo>
                <a:lnTo>
                  <a:pt x="11609994" y="736187"/>
                </a:lnTo>
                <a:lnTo>
                  <a:pt x="11607727" y="739982"/>
                </a:lnTo>
                <a:lnTo>
                  <a:pt x="11656681" y="785259"/>
                </a:lnTo>
                <a:lnTo>
                  <a:pt x="11656681" y="904552"/>
                </a:lnTo>
                <a:lnTo>
                  <a:pt x="11552881" y="808034"/>
                </a:lnTo>
                <a:lnTo>
                  <a:pt x="11552881" y="748929"/>
                </a:lnTo>
                <a:lnTo>
                  <a:pt x="11549028" y="748387"/>
                </a:lnTo>
                <a:lnTo>
                  <a:pt x="11549028" y="809931"/>
                </a:lnTo>
                <a:lnTo>
                  <a:pt x="11479451" y="873102"/>
                </a:lnTo>
                <a:lnTo>
                  <a:pt x="11483304" y="875271"/>
                </a:lnTo>
                <a:lnTo>
                  <a:pt x="11551748" y="813185"/>
                </a:lnTo>
                <a:lnTo>
                  <a:pt x="11656454" y="910246"/>
                </a:lnTo>
                <a:lnTo>
                  <a:pt x="11551521" y="1005680"/>
                </a:lnTo>
                <a:lnTo>
                  <a:pt x="11446815" y="908619"/>
                </a:lnTo>
                <a:lnTo>
                  <a:pt x="11483077" y="875543"/>
                </a:lnTo>
                <a:lnTo>
                  <a:pt x="11479224" y="873374"/>
                </a:lnTo>
                <a:lnTo>
                  <a:pt x="11441829" y="907535"/>
                </a:lnTo>
                <a:lnTo>
                  <a:pt x="11441829" y="993751"/>
                </a:lnTo>
                <a:lnTo>
                  <a:pt x="11445455" y="995649"/>
                </a:lnTo>
                <a:lnTo>
                  <a:pt x="11445455" y="913228"/>
                </a:lnTo>
                <a:lnTo>
                  <a:pt x="11549482" y="1009747"/>
                </a:lnTo>
                <a:lnTo>
                  <a:pt x="11549482" y="1128769"/>
                </a:lnTo>
                <a:lnTo>
                  <a:pt x="11445455" y="1032250"/>
                </a:lnTo>
                <a:lnTo>
                  <a:pt x="11445455" y="995920"/>
                </a:lnTo>
                <a:lnTo>
                  <a:pt x="11441829" y="994022"/>
                </a:lnTo>
                <a:lnTo>
                  <a:pt x="11441829" y="1034419"/>
                </a:lnTo>
                <a:lnTo>
                  <a:pt x="11551295" y="1136089"/>
                </a:lnTo>
                <a:lnTo>
                  <a:pt x="11660307" y="1037130"/>
                </a:lnTo>
                <a:lnTo>
                  <a:pt x="11686370" y="1061260"/>
                </a:lnTo>
                <a:lnTo>
                  <a:pt x="11764787" y="1133920"/>
                </a:lnTo>
                <a:lnTo>
                  <a:pt x="11764787" y="1250231"/>
                </a:lnTo>
                <a:lnTo>
                  <a:pt x="11768639" y="1250231"/>
                </a:lnTo>
                <a:lnTo>
                  <a:pt x="11768639" y="1243724"/>
                </a:lnTo>
                <a:lnTo>
                  <a:pt x="11768639" y="1135818"/>
                </a:lnTo>
                <a:lnTo>
                  <a:pt x="11872666" y="1232337"/>
                </a:lnTo>
                <a:lnTo>
                  <a:pt x="11872666" y="1242097"/>
                </a:lnTo>
                <a:lnTo>
                  <a:pt x="11872666" y="1351088"/>
                </a:lnTo>
                <a:lnTo>
                  <a:pt x="11768639" y="1254840"/>
                </a:lnTo>
                <a:lnTo>
                  <a:pt x="11768639" y="1250502"/>
                </a:lnTo>
                <a:lnTo>
                  <a:pt x="11764787" y="1250502"/>
                </a:lnTo>
                <a:lnTo>
                  <a:pt x="11764787" y="1254569"/>
                </a:lnTo>
                <a:lnTo>
                  <a:pt x="11760254" y="1258636"/>
                </a:lnTo>
                <a:lnTo>
                  <a:pt x="11763200" y="1261618"/>
                </a:lnTo>
                <a:lnTo>
                  <a:pt x="11760027" y="1258907"/>
                </a:lnTo>
                <a:lnTo>
                  <a:pt x="11656227" y="1353257"/>
                </a:lnTo>
                <a:lnTo>
                  <a:pt x="11656227" y="1360035"/>
                </a:lnTo>
                <a:lnTo>
                  <a:pt x="11660080" y="1363559"/>
                </a:lnTo>
                <a:lnTo>
                  <a:pt x="11660080" y="1358950"/>
                </a:lnTo>
                <a:lnTo>
                  <a:pt x="11764107" y="1455469"/>
                </a:lnTo>
                <a:lnTo>
                  <a:pt x="11764107" y="1574491"/>
                </a:lnTo>
                <a:lnTo>
                  <a:pt x="11660080" y="1478243"/>
                </a:lnTo>
                <a:lnTo>
                  <a:pt x="11660080" y="1363830"/>
                </a:lnTo>
                <a:lnTo>
                  <a:pt x="11656227" y="1360306"/>
                </a:lnTo>
                <a:lnTo>
                  <a:pt x="11656227" y="1479870"/>
                </a:lnTo>
                <a:lnTo>
                  <a:pt x="11549028" y="1577473"/>
                </a:lnTo>
                <a:lnTo>
                  <a:pt x="11549028" y="1704357"/>
                </a:lnTo>
                <a:lnTo>
                  <a:pt x="11651468" y="1799521"/>
                </a:lnTo>
                <a:lnTo>
                  <a:pt x="11651468" y="1793827"/>
                </a:lnTo>
                <a:lnTo>
                  <a:pt x="11552881" y="1702189"/>
                </a:lnTo>
                <a:lnTo>
                  <a:pt x="11552881" y="1583167"/>
                </a:lnTo>
                <a:lnTo>
                  <a:pt x="11651468" y="1674535"/>
                </a:lnTo>
                <a:lnTo>
                  <a:pt x="11651468" y="1669112"/>
                </a:lnTo>
                <a:lnTo>
                  <a:pt x="11554014" y="1578558"/>
                </a:lnTo>
                <a:lnTo>
                  <a:pt x="11658947" y="1483123"/>
                </a:lnTo>
                <a:lnTo>
                  <a:pt x="11763653" y="1580184"/>
                </a:lnTo>
                <a:lnTo>
                  <a:pt x="11658721" y="1675619"/>
                </a:lnTo>
                <a:lnTo>
                  <a:pt x="11651695" y="1669112"/>
                </a:lnTo>
                <a:lnTo>
                  <a:pt x="11651695" y="1674805"/>
                </a:lnTo>
                <a:lnTo>
                  <a:pt x="11656907" y="1679686"/>
                </a:lnTo>
                <a:lnTo>
                  <a:pt x="11656907" y="1798708"/>
                </a:lnTo>
                <a:lnTo>
                  <a:pt x="11651695" y="1793827"/>
                </a:lnTo>
                <a:lnTo>
                  <a:pt x="11651695" y="1799521"/>
                </a:lnTo>
                <a:lnTo>
                  <a:pt x="11656227" y="1803859"/>
                </a:lnTo>
                <a:lnTo>
                  <a:pt x="11656227" y="1864861"/>
                </a:lnTo>
                <a:lnTo>
                  <a:pt x="11660080" y="1865674"/>
                </a:lnTo>
                <a:lnTo>
                  <a:pt x="11660080" y="1805757"/>
                </a:lnTo>
                <a:lnTo>
                  <a:pt x="11714927" y="1856727"/>
                </a:lnTo>
                <a:lnTo>
                  <a:pt x="11717193" y="1852932"/>
                </a:lnTo>
                <a:lnTo>
                  <a:pt x="11662573" y="1802503"/>
                </a:lnTo>
                <a:lnTo>
                  <a:pt x="11767506" y="1707069"/>
                </a:lnTo>
                <a:lnTo>
                  <a:pt x="11791983" y="1729572"/>
                </a:lnTo>
                <a:lnTo>
                  <a:pt x="11870853" y="1802775"/>
                </a:lnTo>
                <a:lnTo>
                  <a:pt x="11765920" y="1898209"/>
                </a:lnTo>
                <a:lnTo>
                  <a:pt x="11717193" y="1853203"/>
                </a:lnTo>
                <a:lnTo>
                  <a:pt x="11715153" y="1856727"/>
                </a:lnTo>
                <a:lnTo>
                  <a:pt x="11764107" y="1902276"/>
                </a:lnTo>
                <a:lnTo>
                  <a:pt x="11764107" y="2021298"/>
                </a:lnTo>
                <a:lnTo>
                  <a:pt x="11660080" y="1924778"/>
                </a:lnTo>
                <a:lnTo>
                  <a:pt x="11660080" y="1865945"/>
                </a:lnTo>
                <a:lnTo>
                  <a:pt x="11656227" y="1865132"/>
                </a:lnTo>
                <a:lnTo>
                  <a:pt x="11656227" y="1926948"/>
                </a:lnTo>
                <a:lnTo>
                  <a:pt x="11586650" y="1990119"/>
                </a:lnTo>
                <a:lnTo>
                  <a:pt x="11549028" y="2024280"/>
                </a:lnTo>
                <a:lnTo>
                  <a:pt x="11549028" y="2110496"/>
                </a:lnTo>
                <a:lnTo>
                  <a:pt x="11552881" y="2112394"/>
                </a:lnTo>
                <a:lnTo>
                  <a:pt x="11552881" y="2029973"/>
                </a:lnTo>
                <a:lnTo>
                  <a:pt x="11656907" y="2126492"/>
                </a:lnTo>
                <a:lnTo>
                  <a:pt x="11656907" y="2245514"/>
                </a:lnTo>
                <a:lnTo>
                  <a:pt x="11552881" y="2149266"/>
                </a:lnTo>
                <a:lnTo>
                  <a:pt x="11552881" y="2112665"/>
                </a:lnTo>
                <a:lnTo>
                  <a:pt x="11549028" y="2110767"/>
                </a:lnTo>
                <a:lnTo>
                  <a:pt x="11549028" y="2151435"/>
                </a:lnTo>
                <a:lnTo>
                  <a:pt x="11658721" y="2253105"/>
                </a:lnTo>
                <a:lnTo>
                  <a:pt x="11767506" y="2153875"/>
                </a:lnTo>
                <a:lnTo>
                  <a:pt x="11793569" y="2178005"/>
                </a:lnTo>
                <a:lnTo>
                  <a:pt x="11795609" y="2174210"/>
                </a:lnTo>
                <a:lnTo>
                  <a:pt x="11793796" y="2178276"/>
                </a:lnTo>
                <a:lnTo>
                  <a:pt x="11871986" y="2250937"/>
                </a:lnTo>
                <a:lnTo>
                  <a:pt x="11871986" y="2372941"/>
                </a:lnTo>
                <a:lnTo>
                  <a:pt x="11853628" y="2389640"/>
                </a:lnTo>
                <a:lnTo>
                  <a:pt x="11844194" y="2398222"/>
                </a:lnTo>
                <a:lnTo>
                  <a:pt x="0" y="240828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288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9DA4377E-E879-7766-B5D1-D1A5E41F4C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4036"/>
            <a:ext cx="11691803" cy="2356755"/>
          </a:xfrm>
          <a:custGeom>
            <a:avLst/>
            <a:gdLst>
              <a:gd name="connsiteX0" fmla="*/ 205830 w 11691803"/>
              <a:gd name="connsiteY0" fmla="*/ 2325379 h 2356755"/>
              <a:gd name="connsiteX1" fmla="*/ 227189 w 11691803"/>
              <a:gd name="connsiteY1" fmla="*/ 2345014 h 2356755"/>
              <a:gd name="connsiteX2" fmla="*/ 229280 w 11691803"/>
              <a:gd name="connsiteY2" fmla="*/ 2346937 h 2356755"/>
              <a:gd name="connsiteX3" fmla="*/ 182828 w 11691803"/>
              <a:gd name="connsiteY3" fmla="*/ 2346937 h 2356755"/>
              <a:gd name="connsiteX4" fmla="*/ 183180 w 11691803"/>
              <a:gd name="connsiteY4" fmla="*/ 2346606 h 2356755"/>
              <a:gd name="connsiteX5" fmla="*/ 204511 w 11691803"/>
              <a:gd name="connsiteY5" fmla="*/ 2204386 h 2356755"/>
              <a:gd name="connsiteX6" fmla="*/ 204511 w 11691803"/>
              <a:gd name="connsiteY6" fmla="*/ 2320869 h 2356755"/>
              <a:gd name="connsiteX7" fmla="*/ 178342 w 11691803"/>
              <a:gd name="connsiteY7" fmla="*/ 2345280 h 2356755"/>
              <a:gd name="connsiteX8" fmla="*/ 183180 w 11691803"/>
              <a:gd name="connsiteY8" fmla="*/ 2346606 h 2356755"/>
              <a:gd name="connsiteX9" fmla="*/ 178122 w 11691803"/>
              <a:gd name="connsiteY9" fmla="*/ 2345545 h 2356755"/>
              <a:gd name="connsiteX10" fmla="*/ 176635 w 11691803"/>
              <a:gd name="connsiteY10" fmla="*/ 2346937 h 2356755"/>
              <a:gd name="connsiteX11" fmla="*/ 103575 w 11691803"/>
              <a:gd name="connsiteY11" fmla="*/ 2346937 h 2356755"/>
              <a:gd name="connsiteX12" fmla="*/ 103575 w 11691803"/>
              <a:gd name="connsiteY12" fmla="*/ 2327284 h 2356755"/>
              <a:gd name="connsiteX13" fmla="*/ 103575 w 11691803"/>
              <a:gd name="connsiteY13" fmla="*/ 2298846 h 2356755"/>
              <a:gd name="connsiteX14" fmla="*/ 308525 w 11691803"/>
              <a:gd name="connsiteY14" fmla="*/ 1986544 h 2356755"/>
              <a:gd name="connsiteX15" fmla="*/ 308525 w 11691803"/>
              <a:gd name="connsiteY15" fmla="*/ 2103293 h 2356755"/>
              <a:gd name="connsiteX16" fmla="*/ 282357 w 11691803"/>
              <a:gd name="connsiteY16" fmla="*/ 2127704 h 2356755"/>
              <a:gd name="connsiteX17" fmla="*/ 207589 w 11691803"/>
              <a:gd name="connsiteY17" fmla="*/ 2197487 h 2356755"/>
              <a:gd name="connsiteX18" fmla="*/ 207589 w 11691803"/>
              <a:gd name="connsiteY18" fmla="*/ 2081004 h 2356755"/>
              <a:gd name="connsiteX19" fmla="*/ 243434 w 11691803"/>
              <a:gd name="connsiteY19" fmla="*/ 2047572 h 2356755"/>
              <a:gd name="connsiteX20" fmla="*/ 414959 w 11691803"/>
              <a:gd name="connsiteY20" fmla="*/ 1888635 h 2356755"/>
              <a:gd name="connsiteX21" fmla="*/ 481370 w 11691803"/>
              <a:gd name="connsiteY21" fmla="*/ 1949662 h 2356755"/>
              <a:gd name="connsiteX22" fmla="*/ 516774 w 11691803"/>
              <a:gd name="connsiteY22" fmla="*/ 1982034 h 2356755"/>
              <a:gd name="connsiteX23" fmla="*/ 415179 w 11691803"/>
              <a:gd name="connsiteY23" fmla="*/ 2077290 h 2356755"/>
              <a:gd name="connsiteX24" fmla="*/ 313363 w 11691803"/>
              <a:gd name="connsiteY24" fmla="*/ 1983891 h 2356755"/>
              <a:gd name="connsiteX25" fmla="*/ 100276 w 11691803"/>
              <a:gd name="connsiteY25" fmla="*/ 1670528 h 2356755"/>
              <a:gd name="connsiteX26" fmla="*/ 202092 w 11691803"/>
              <a:gd name="connsiteY26" fmla="*/ 1763927 h 2356755"/>
              <a:gd name="connsiteX27" fmla="*/ 135901 w 11691803"/>
              <a:gd name="connsiteY27" fmla="*/ 1825750 h 2356755"/>
              <a:gd name="connsiteX28" fmla="*/ 137660 w 11691803"/>
              <a:gd name="connsiteY28" fmla="*/ 1829465 h 2356755"/>
              <a:gd name="connsiteX29" fmla="*/ 204511 w 11691803"/>
              <a:gd name="connsiteY29" fmla="*/ 1767111 h 2356755"/>
              <a:gd name="connsiteX30" fmla="*/ 204511 w 11691803"/>
              <a:gd name="connsiteY30" fmla="*/ 1883594 h 2356755"/>
              <a:gd name="connsiteX31" fmla="*/ 176583 w 11691803"/>
              <a:gd name="connsiteY31" fmla="*/ 1909597 h 2356755"/>
              <a:gd name="connsiteX32" fmla="*/ 178782 w 11691803"/>
              <a:gd name="connsiteY32" fmla="*/ 1913842 h 2356755"/>
              <a:gd name="connsiteX33" fmla="*/ 205610 w 11691803"/>
              <a:gd name="connsiteY33" fmla="*/ 1888635 h 2356755"/>
              <a:gd name="connsiteX34" fmla="*/ 307426 w 11691803"/>
              <a:gd name="connsiteY34" fmla="*/ 1982034 h 2356755"/>
              <a:gd name="connsiteX35" fmla="*/ 241675 w 11691803"/>
              <a:gd name="connsiteY35" fmla="*/ 2043592 h 2356755"/>
              <a:gd name="connsiteX36" fmla="*/ 243434 w 11691803"/>
              <a:gd name="connsiteY36" fmla="*/ 2047572 h 2356755"/>
              <a:gd name="connsiteX37" fmla="*/ 241455 w 11691803"/>
              <a:gd name="connsiteY37" fmla="*/ 2043857 h 2356755"/>
              <a:gd name="connsiteX38" fmla="*/ 205830 w 11691803"/>
              <a:gd name="connsiteY38" fmla="*/ 2077290 h 2356755"/>
              <a:gd name="connsiteX39" fmla="*/ 104015 w 11691803"/>
              <a:gd name="connsiteY39" fmla="*/ 1983891 h 2356755"/>
              <a:gd name="connsiteX40" fmla="*/ 178562 w 11691803"/>
              <a:gd name="connsiteY40" fmla="*/ 1914107 h 2356755"/>
              <a:gd name="connsiteX41" fmla="*/ 176583 w 11691803"/>
              <a:gd name="connsiteY41" fmla="*/ 1909862 h 2356755"/>
              <a:gd name="connsiteX42" fmla="*/ 103575 w 11691803"/>
              <a:gd name="connsiteY42" fmla="*/ 1978054 h 2356755"/>
              <a:gd name="connsiteX43" fmla="*/ 103575 w 11691803"/>
              <a:gd name="connsiteY43" fmla="*/ 1861571 h 2356755"/>
              <a:gd name="connsiteX44" fmla="*/ 137660 w 11691803"/>
              <a:gd name="connsiteY44" fmla="*/ 1829730 h 2356755"/>
              <a:gd name="connsiteX45" fmla="*/ 135681 w 11691803"/>
              <a:gd name="connsiteY45" fmla="*/ 1825750 h 2356755"/>
              <a:gd name="connsiteX46" fmla="*/ 101816 w 11691803"/>
              <a:gd name="connsiteY46" fmla="*/ 1857591 h 2356755"/>
              <a:gd name="connsiteX47" fmla="*/ 0 w 11691803"/>
              <a:gd name="connsiteY47" fmla="*/ 1764192 h 2356755"/>
              <a:gd name="connsiteX48" fmla="*/ 308525 w 11691803"/>
              <a:gd name="connsiteY48" fmla="*/ 1549269 h 2356755"/>
              <a:gd name="connsiteX49" fmla="*/ 308525 w 11691803"/>
              <a:gd name="connsiteY49" fmla="*/ 1665752 h 2356755"/>
              <a:gd name="connsiteX50" fmla="*/ 283896 w 11691803"/>
              <a:gd name="connsiteY50" fmla="*/ 1688836 h 2356755"/>
              <a:gd name="connsiteX51" fmla="*/ 285875 w 11691803"/>
              <a:gd name="connsiteY51" fmla="*/ 1692551 h 2356755"/>
              <a:gd name="connsiteX52" fmla="*/ 283676 w 11691803"/>
              <a:gd name="connsiteY52" fmla="*/ 1689102 h 2356755"/>
              <a:gd name="connsiteX53" fmla="*/ 207589 w 11691803"/>
              <a:gd name="connsiteY53" fmla="*/ 1760212 h 2356755"/>
              <a:gd name="connsiteX54" fmla="*/ 207589 w 11691803"/>
              <a:gd name="connsiteY54" fmla="*/ 1643729 h 2356755"/>
              <a:gd name="connsiteX55" fmla="*/ 238816 w 11691803"/>
              <a:gd name="connsiteY55" fmla="*/ 1614277 h 2356755"/>
              <a:gd name="connsiteX56" fmla="*/ 236837 w 11691803"/>
              <a:gd name="connsiteY56" fmla="*/ 1610828 h 2356755"/>
              <a:gd name="connsiteX57" fmla="*/ 239036 w 11691803"/>
              <a:gd name="connsiteY57" fmla="*/ 1614277 h 2356755"/>
              <a:gd name="connsiteX58" fmla="*/ 205610 w 11691803"/>
              <a:gd name="connsiteY58" fmla="*/ 1451360 h 2356755"/>
              <a:gd name="connsiteX59" fmla="*/ 307426 w 11691803"/>
              <a:gd name="connsiteY59" fmla="*/ 1544759 h 2356755"/>
              <a:gd name="connsiteX60" fmla="*/ 236837 w 11691803"/>
              <a:gd name="connsiteY60" fmla="*/ 1610828 h 2356755"/>
              <a:gd name="connsiteX61" fmla="*/ 205830 w 11691803"/>
              <a:gd name="connsiteY61" fmla="*/ 1639749 h 2356755"/>
              <a:gd name="connsiteX62" fmla="*/ 104015 w 11691803"/>
              <a:gd name="connsiteY62" fmla="*/ 1546351 h 2356755"/>
              <a:gd name="connsiteX63" fmla="*/ 310944 w 11691803"/>
              <a:gd name="connsiteY63" fmla="*/ 1231926 h 2356755"/>
              <a:gd name="connsiteX64" fmla="*/ 313803 w 11691803"/>
              <a:gd name="connsiteY64" fmla="*/ 1234580 h 2356755"/>
              <a:gd name="connsiteX65" fmla="*/ 412760 w 11691803"/>
              <a:gd name="connsiteY65" fmla="*/ 1325325 h 2356755"/>
              <a:gd name="connsiteX66" fmla="*/ 311164 w 11691803"/>
              <a:gd name="connsiteY66" fmla="*/ 1420581 h 2356755"/>
              <a:gd name="connsiteX67" fmla="*/ 209349 w 11691803"/>
              <a:gd name="connsiteY67" fmla="*/ 1326917 h 2356755"/>
              <a:gd name="connsiteX68" fmla="*/ 412760 w 11691803"/>
              <a:gd name="connsiteY68" fmla="*/ 893622 h 2356755"/>
              <a:gd name="connsiteX69" fmla="*/ 412760 w 11691803"/>
              <a:gd name="connsiteY69" fmla="*/ 1010105 h 2356755"/>
              <a:gd name="connsiteX70" fmla="*/ 386591 w 11691803"/>
              <a:gd name="connsiteY70" fmla="*/ 1034516 h 2356755"/>
              <a:gd name="connsiteX71" fmla="*/ 388351 w 11691803"/>
              <a:gd name="connsiteY71" fmla="*/ 1038496 h 2356755"/>
              <a:gd name="connsiteX72" fmla="*/ 386371 w 11691803"/>
              <a:gd name="connsiteY72" fmla="*/ 1034781 h 2356755"/>
              <a:gd name="connsiteX73" fmla="*/ 311824 w 11691803"/>
              <a:gd name="connsiteY73" fmla="*/ 1104565 h 2356755"/>
              <a:gd name="connsiteX74" fmla="*/ 311824 w 11691803"/>
              <a:gd name="connsiteY74" fmla="*/ 988082 h 2356755"/>
              <a:gd name="connsiteX75" fmla="*/ 347448 w 11691803"/>
              <a:gd name="connsiteY75" fmla="*/ 954650 h 2356755"/>
              <a:gd name="connsiteX76" fmla="*/ 345689 w 11691803"/>
              <a:gd name="connsiteY76" fmla="*/ 950669 h 2356755"/>
              <a:gd name="connsiteX77" fmla="*/ 347668 w 11691803"/>
              <a:gd name="connsiteY77" fmla="*/ 954384 h 2356755"/>
              <a:gd name="connsiteX78" fmla="*/ 204291 w 11691803"/>
              <a:gd name="connsiteY78" fmla="*/ 577340 h 2356755"/>
              <a:gd name="connsiteX79" fmla="*/ 306106 w 11691803"/>
              <a:gd name="connsiteY79" fmla="*/ 670739 h 2356755"/>
              <a:gd name="connsiteX80" fmla="*/ 239915 w 11691803"/>
              <a:gd name="connsiteY80" fmla="*/ 732563 h 2356755"/>
              <a:gd name="connsiteX81" fmla="*/ 241895 w 11691803"/>
              <a:gd name="connsiteY81" fmla="*/ 736542 h 2356755"/>
              <a:gd name="connsiteX82" fmla="*/ 308525 w 11691803"/>
              <a:gd name="connsiteY82" fmla="*/ 673923 h 2356755"/>
              <a:gd name="connsiteX83" fmla="*/ 308525 w 11691803"/>
              <a:gd name="connsiteY83" fmla="*/ 790671 h 2356755"/>
              <a:gd name="connsiteX84" fmla="*/ 280818 w 11691803"/>
              <a:gd name="connsiteY84" fmla="*/ 816674 h 2356755"/>
              <a:gd name="connsiteX85" fmla="*/ 282797 w 11691803"/>
              <a:gd name="connsiteY85" fmla="*/ 820920 h 2356755"/>
              <a:gd name="connsiteX86" fmla="*/ 309625 w 11691803"/>
              <a:gd name="connsiteY86" fmla="*/ 795713 h 2356755"/>
              <a:gd name="connsiteX87" fmla="*/ 411440 w 11691803"/>
              <a:gd name="connsiteY87" fmla="*/ 889111 h 2356755"/>
              <a:gd name="connsiteX88" fmla="*/ 345689 w 11691803"/>
              <a:gd name="connsiteY88" fmla="*/ 950669 h 2356755"/>
              <a:gd name="connsiteX89" fmla="*/ 310065 w 11691803"/>
              <a:gd name="connsiteY89" fmla="*/ 984102 h 2356755"/>
              <a:gd name="connsiteX90" fmla="*/ 208249 w 11691803"/>
              <a:gd name="connsiteY90" fmla="*/ 890703 h 2356755"/>
              <a:gd name="connsiteX91" fmla="*/ 282577 w 11691803"/>
              <a:gd name="connsiteY91" fmla="*/ 820920 h 2356755"/>
              <a:gd name="connsiteX92" fmla="*/ 280597 w 11691803"/>
              <a:gd name="connsiteY92" fmla="*/ 816674 h 2356755"/>
              <a:gd name="connsiteX93" fmla="*/ 207589 w 11691803"/>
              <a:gd name="connsiteY93" fmla="*/ 885131 h 2356755"/>
              <a:gd name="connsiteX94" fmla="*/ 207589 w 11691803"/>
              <a:gd name="connsiteY94" fmla="*/ 768383 h 2356755"/>
              <a:gd name="connsiteX95" fmla="*/ 241675 w 11691803"/>
              <a:gd name="connsiteY95" fmla="*/ 736542 h 2356755"/>
              <a:gd name="connsiteX96" fmla="*/ 239915 w 11691803"/>
              <a:gd name="connsiteY96" fmla="*/ 732828 h 2356755"/>
              <a:gd name="connsiteX97" fmla="*/ 205830 w 11691803"/>
              <a:gd name="connsiteY97" fmla="*/ 764668 h 2356755"/>
              <a:gd name="connsiteX98" fmla="*/ 104015 w 11691803"/>
              <a:gd name="connsiteY98" fmla="*/ 671270 h 2356755"/>
              <a:gd name="connsiteX99" fmla="*/ 412760 w 11691803"/>
              <a:gd name="connsiteY99" fmla="*/ 456082 h 2356755"/>
              <a:gd name="connsiteX100" fmla="*/ 412760 w 11691803"/>
              <a:gd name="connsiteY100" fmla="*/ 572830 h 2356755"/>
              <a:gd name="connsiteX101" fmla="*/ 387911 w 11691803"/>
              <a:gd name="connsiteY101" fmla="*/ 595914 h 2356755"/>
              <a:gd name="connsiteX102" fmla="*/ 390110 w 11691803"/>
              <a:gd name="connsiteY102" fmla="*/ 599364 h 2356755"/>
              <a:gd name="connsiteX103" fmla="*/ 413639 w 11691803"/>
              <a:gd name="connsiteY103" fmla="*/ 577340 h 2356755"/>
              <a:gd name="connsiteX104" fmla="*/ 515455 w 11691803"/>
              <a:gd name="connsiteY104" fmla="*/ 670739 h 2356755"/>
              <a:gd name="connsiteX105" fmla="*/ 462458 w 11691803"/>
              <a:gd name="connsiteY105" fmla="*/ 720357 h 2356755"/>
              <a:gd name="connsiteX106" fmla="*/ 415179 w 11691803"/>
              <a:gd name="connsiteY106" fmla="*/ 764668 h 2356755"/>
              <a:gd name="connsiteX107" fmla="*/ 313363 w 11691803"/>
              <a:gd name="connsiteY107" fmla="*/ 671270 h 2356755"/>
              <a:gd name="connsiteX108" fmla="*/ 389890 w 11691803"/>
              <a:gd name="connsiteY108" fmla="*/ 599629 h 2356755"/>
              <a:gd name="connsiteX109" fmla="*/ 387691 w 11691803"/>
              <a:gd name="connsiteY109" fmla="*/ 595914 h 2356755"/>
              <a:gd name="connsiteX110" fmla="*/ 311824 w 11691803"/>
              <a:gd name="connsiteY110" fmla="*/ 667024 h 2356755"/>
              <a:gd name="connsiteX111" fmla="*/ 311824 w 11691803"/>
              <a:gd name="connsiteY111" fmla="*/ 550541 h 2356755"/>
              <a:gd name="connsiteX112" fmla="*/ 343050 w 11691803"/>
              <a:gd name="connsiteY112" fmla="*/ 521355 h 2356755"/>
              <a:gd name="connsiteX113" fmla="*/ 309625 w 11691803"/>
              <a:gd name="connsiteY113" fmla="*/ 358172 h 2356755"/>
              <a:gd name="connsiteX114" fmla="*/ 411440 w 11691803"/>
              <a:gd name="connsiteY114" fmla="*/ 451571 h 2356755"/>
              <a:gd name="connsiteX115" fmla="*/ 341071 w 11691803"/>
              <a:gd name="connsiteY115" fmla="*/ 517640 h 2356755"/>
              <a:gd name="connsiteX116" fmla="*/ 343050 w 11691803"/>
              <a:gd name="connsiteY116" fmla="*/ 521355 h 2356755"/>
              <a:gd name="connsiteX117" fmla="*/ 340851 w 11691803"/>
              <a:gd name="connsiteY117" fmla="*/ 517905 h 2356755"/>
              <a:gd name="connsiteX118" fmla="*/ 310065 w 11691803"/>
              <a:gd name="connsiteY118" fmla="*/ 546827 h 2356755"/>
              <a:gd name="connsiteX119" fmla="*/ 208249 w 11691803"/>
              <a:gd name="connsiteY119" fmla="*/ 453428 h 2356755"/>
              <a:gd name="connsiteX120" fmla="*/ 414959 w 11691803"/>
              <a:gd name="connsiteY120" fmla="*/ 139004 h 2356755"/>
              <a:gd name="connsiteX121" fmla="*/ 417818 w 11691803"/>
              <a:gd name="connsiteY121" fmla="*/ 141657 h 2356755"/>
              <a:gd name="connsiteX122" fmla="*/ 516774 w 11691803"/>
              <a:gd name="connsiteY122" fmla="*/ 232402 h 2356755"/>
              <a:gd name="connsiteX123" fmla="*/ 415179 w 11691803"/>
              <a:gd name="connsiteY123" fmla="*/ 327393 h 2356755"/>
              <a:gd name="connsiteX124" fmla="*/ 313363 w 11691803"/>
              <a:gd name="connsiteY124" fmla="*/ 233995 h 2356755"/>
              <a:gd name="connsiteX125" fmla="*/ 390027 w 11691803"/>
              <a:gd name="connsiteY125" fmla="*/ 39345 h 2356755"/>
              <a:gd name="connsiteX126" fmla="*/ 412760 w 11691803"/>
              <a:gd name="connsiteY126" fmla="*/ 39345 h 2356755"/>
              <a:gd name="connsiteX127" fmla="*/ 412760 w 11691803"/>
              <a:gd name="connsiteY127" fmla="*/ 67745 h 2356755"/>
              <a:gd name="connsiteX128" fmla="*/ 412760 w 11691803"/>
              <a:gd name="connsiteY128" fmla="*/ 134759 h 2356755"/>
              <a:gd name="connsiteX129" fmla="*/ 311824 w 11691803"/>
              <a:gd name="connsiteY129" fmla="*/ 229219 h 2356755"/>
              <a:gd name="connsiteX130" fmla="*/ 311824 w 11691803"/>
              <a:gd name="connsiteY130" fmla="*/ 112736 h 2356755"/>
              <a:gd name="connsiteX131" fmla="*/ 384557 w 11691803"/>
              <a:gd name="connsiteY131" fmla="*/ 44478 h 2356755"/>
              <a:gd name="connsiteX132" fmla="*/ 234254 w 11691803"/>
              <a:gd name="connsiteY132" fmla="*/ 39345 h 2356755"/>
              <a:gd name="connsiteX133" fmla="*/ 384085 w 11691803"/>
              <a:gd name="connsiteY133" fmla="*/ 39345 h 2356755"/>
              <a:gd name="connsiteX134" fmla="*/ 362952 w 11691803"/>
              <a:gd name="connsiteY134" fmla="*/ 59162 h 2356755"/>
              <a:gd name="connsiteX135" fmla="*/ 310065 w 11691803"/>
              <a:gd name="connsiteY135" fmla="*/ 108755 h 2356755"/>
              <a:gd name="connsiteX136" fmla="*/ 239063 w 11691803"/>
              <a:gd name="connsiteY136" fmla="*/ 43748 h 2356755"/>
              <a:gd name="connsiteX137" fmla="*/ 11691803 w 11691803"/>
              <a:gd name="connsiteY137" fmla="*/ 0 h 2356755"/>
              <a:gd name="connsiteX138" fmla="*/ 11691803 w 11691803"/>
              <a:gd name="connsiteY138" fmla="*/ 2356755 h 2356755"/>
              <a:gd name="connsiteX139" fmla="*/ 235215 w 11691803"/>
              <a:gd name="connsiteY139" fmla="*/ 2346937 h 2356755"/>
              <a:gd name="connsiteX140" fmla="*/ 226061 w 11691803"/>
              <a:gd name="connsiteY140" fmla="*/ 2338538 h 2356755"/>
              <a:gd name="connsiteX141" fmla="*/ 208249 w 11691803"/>
              <a:gd name="connsiteY141" fmla="*/ 2322195 h 2356755"/>
              <a:gd name="connsiteX142" fmla="*/ 208249 w 11691803"/>
              <a:gd name="connsiteY142" fmla="*/ 2202794 h 2356755"/>
              <a:gd name="connsiteX143" fmla="*/ 284116 w 11691803"/>
              <a:gd name="connsiteY143" fmla="*/ 2131684 h 2356755"/>
              <a:gd name="connsiteX144" fmla="*/ 282357 w 11691803"/>
              <a:gd name="connsiteY144" fmla="*/ 2127704 h 2356755"/>
              <a:gd name="connsiteX145" fmla="*/ 284336 w 11691803"/>
              <a:gd name="connsiteY145" fmla="*/ 2131418 h 2356755"/>
              <a:gd name="connsiteX146" fmla="*/ 309625 w 11691803"/>
              <a:gd name="connsiteY146" fmla="*/ 2107803 h 2356755"/>
              <a:gd name="connsiteX147" fmla="*/ 415179 w 11691803"/>
              <a:gd name="connsiteY147" fmla="*/ 2204916 h 2356755"/>
              <a:gd name="connsiteX148" fmla="*/ 521612 w 11691803"/>
              <a:gd name="connsiteY148" fmla="*/ 2105415 h 2356755"/>
              <a:gd name="connsiteX149" fmla="*/ 521612 w 11691803"/>
              <a:gd name="connsiteY149" fmla="*/ 2065615 h 2356755"/>
              <a:gd name="connsiteX150" fmla="*/ 517874 w 11691803"/>
              <a:gd name="connsiteY150" fmla="*/ 2067472 h 2356755"/>
              <a:gd name="connsiteX151" fmla="*/ 517874 w 11691803"/>
              <a:gd name="connsiteY151" fmla="*/ 2103293 h 2356755"/>
              <a:gd name="connsiteX152" fmla="*/ 416938 w 11691803"/>
              <a:gd name="connsiteY152" fmla="*/ 2197487 h 2356755"/>
              <a:gd name="connsiteX153" fmla="*/ 416938 w 11691803"/>
              <a:gd name="connsiteY153" fmla="*/ 2081004 h 2356755"/>
              <a:gd name="connsiteX154" fmla="*/ 517874 w 11691803"/>
              <a:gd name="connsiteY154" fmla="*/ 1986544 h 2356755"/>
              <a:gd name="connsiteX155" fmla="*/ 517874 w 11691803"/>
              <a:gd name="connsiteY155" fmla="*/ 2067207 h 2356755"/>
              <a:gd name="connsiteX156" fmla="*/ 521612 w 11691803"/>
              <a:gd name="connsiteY156" fmla="*/ 2065349 h 2356755"/>
              <a:gd name="connsiteX157" fmla="*/ 521612 w 11691803"/>
              <a:gd name="connsiteY157" fmla="*/ 1980972 h 2356755"/>
              <a:gd name="connsiteX158" fmla="*/ 485108 w 11691803"/>
              <a:gd name="connsiteY158" fmla="*/ 1947540 h 2356755"/>
              <a:gd name="connsiteX159" fmla="*/ 417598 w 11691803"/>
              <a:gd name="connsiteY159" fmla="*/ 1885716 h 2356755"/>
              <a:gd name="connsiteX160" fmla="*/ 417598 w 11691803"/>
              <a:gd name="connsiteY160" fmla="*/ 1825220 h 2356755"/>
              <a:gd name="connsiteX161" fmla="*/ 413859 w 11691803"/>
              <a:gd name="connsiteY161" fmla="*/ 1826015 h 2356755"/>
              <a:gd name="connsiteX162" fmla="*/ 413859 w 11691803"/>
              <a:gd name="connsiteY162" fmla="*/ 1883594 h 2356755"/>
              <a:gd name="connsiteX163" fmla="*/ 312923 w 11691803"/>
              <a:gd name="connsiteY163" fmla="*/ 1978054 h 2356755"/>
              <a:gd name="connsiteX164" fmla="*/ 312923 w 11691803"/>
              <a:gd name="connsiteY164" fmla="*/ 1861571 h 2356755"/>
              <a:gd name="connsiteX165" fmla="*/ 360423 w 11691803"/>
              <a:gd name="connsiteY165" fmla="*/ 1816994 h 2356755"/>
              <a:gd name="connsiteX166" fmla="*/ 358443 w 11691803"/>
              <a:gd name="connsiteY166" fmla="*/ 1813545 h 2356755"/>
              <a:gd name="connsiteX167" fmla="*/ 311164 w 11691803"/>
              <a:gd name="connsiteY167" fmla="*/ 1857591 h 2356755"/>
              <a:gd name="connsiteX168" fmla="*/ 209349 w 11691803"/>
              <a:gd name="connsiteY168" fmla="*/ 1764192 h 2356755"/>
              <a:gd name="connsiteX169" fmla="*/ 285875 w 11691803"/>
              <a:gd name="connsiteY169" fmla="*/ 1692551 h 2356755"/>
              <a:gd name="connsiteX170" fmla="*/ 309625 w 11691803"/>
              <a:gd name="connsiteY170" fmla="*/ 1670528 h 2356755"/>
              <a:gd name="connsiteX171" fmla="*/ 411440 w 11691803"/>
              <a:gd name="connsiteY171" fmla="*/ 1763927 h 2356755"/>
              <a:gd name="connsiteX172" fmla="*/ 358443 w 11691803"/>
              <a:gd name="connsiteY172" fmla="*/ 1813280 h 2356755"/>
              <a:gd name="connsiteX173" fmla="*/ 360642 w 11691803"/>
              <a:gd name="connsiteY173" fmla="*/ 1816994 h 2356755"/>
              <a:gd name="connsiteX174" fmla="*/ 413859 w 11691803"/>
              <a:gd name="connsiteY174" fmla="*/ 1767111 h 2356755"/>
              <a:gd name="connsiteX175" fmla="*/ 413859 w 11691803"/>
              <a:gd name="connsiteY175" fmla="*/ 1825750 h 2356755"/>
              <a:gd name="connsiteX176" fmla="*/ 417598 w 11691803"/>
              <a:gd name="connsiteY176" fmla="*/ 1824954 h 2356755"/>
              <a:gd name="connsiteX177" fmla="*/ 417598 w 11691803"/>
              <a:gd name="connsiteY177" fmla="*/ 1765254 h 2356755"/>
              <a:gd name="connsiteX178" fmla="*/ 421996 w 11691803"/>
              <a:gd name="connsiteY178" fmla="*/ 1761008 h 2356755"/>
              <a:gd name="connsiteX179" fmla="*/ 421996 w 11691803"/>
              <a:gd name="connsiteY179" fmla="*/ 1755436 h 2356755"/>
              <a:gd name="connsiteX180" fmla="*/ 416938 w 11691803"/>
              <a:gd name="connsiteY180" fmla="*/ 1760212 h 2356755"/>
              <a:gd name="connsiteX181" fmla="*/ 416938 w 11691803"/>
              <a:gd name="connsiteY181" fmla="*/ 1643729 h 2356755"/>
              <a:gd name="connsiteX182" fmla="*/ 421996 w 11691803"/>
              <a:gd name="connsiteY182" fmla="*/ 1638953 h 2356755"/>
              <a:gd name="connsiteX183" fmla="*/ 421996 w 11691803"/>
              <a:gd name="connsiteY183" fmla="*/ 1633381 h 2356755"/>
              <a:gd name="connsiteX184" fmla="*/ 415179 w 11691803"/>
              <a:gd name="connsiteY184" fmla="*/ 1639749 h 2356755"/>
              <a:gd name="connsiteX185" fmla="*/ 313363 w 11691803"/>
              <a:gd name="connsiteY185" fmla="*/ 1546351 h 2356755"/>
              <a:gd name="connsiteX186" fmla="*/ 414959 w 11691803"/>
              <a:gd name="connsiteY186" fmla="*/ 1451360 h 2356755"/>
              <a:gd name="connsiteX187" fmla="*/ 516774 w 11691803"/>
              <a:gd name="connsiteY187" fmla="*/ 1544759 h 2356755"/>
              <a:gd name="connsiteX188" fmla="*/ 422216 w 11691803"/>
              <a:gd name="connsiteY188" fmla="*/ 1633381 h 2356755"/>
              <a:gd name="connsiteX189" fmla="*/ 422216 w 11691803"/>
              <a:gd name="connsiteY189" fmla="*/ 1638688 h 2356755"/>
              <a:gd name="connsiteX190" fmla="*/ 517874 w 11691803"/>
              <a:gd name="connsiteY190" fmla="*/ 1549269 h 2356755"/>
              <a:gd name="connsiteX191" fmla="*/ 517874 w 11691803"/>
              <a:gd name="connsiteY191" fmla="*/ 1665752 h 2356755"/>
              <a:gd name="connsiteX192" fmla="*/ 422216 w 11691803"/>
              <a:gd name="connsiteY192" fmla="*/ 1755436 h 2356755"/>
              <a:gd name="connsiteX193" fmla="*/ 422216 w 11691803"/>
              <a:gd name="connsiteY193" fmla="*/ 1761008 h 2356755"/>
              <a:gd name="connsiteX194" fmla="*/ 521612 w 11691803"/>
              <a:gd name="connsiteY194" fmla="*/ 1667875 h 2356755"/>
              <a:gd name="connsiteX195" fmla="*/ 521612 w 11691803"/>
              <a:gd name="connsiteY195" fmla="*/ 1543697 h 2356755"/>
              <a:gd name="connsiteX196" fmla="*/ 417598 w 11691803"/>
              <a:gd name="connsiteY196" fmla="*/ 1448176 h 2356755"/>
              <a:gd name="connsiteX197" fmla="*/ 417598 w 11691803"/>
              <a:gd name="connsiteY197" fmla="*/ 1331162 h 2356755"/>
              <a:gd name="connsiteX198" fmla="*/ 413859 w 11691803"/>
              <a:gd name="connsiteY198" fmla="*/ 1334612 h 2356755"/>
              <a:gd name="connsiteX199" fmla="*/ 413859 w 11691803"/>
              <a:gd name="connsiteY199" fmla="*/ 1446584 h 2356755"/>
              <a:gd name="connsiteX200" fmla="*/ 312923 w 11691803"/>
              <a:gd name="connsiteY200" fmla="*/ 1540778 h 2356755"/>
              <a:gd name="connsiteX201" fmla="*/ 312923 w 11691803"/>
              <a:gd name="connsiteY201" fmla="*/ 1424295 h 2356755"/>
              <a:gd name="connsiteX202" fmla="*/ 413859 w 11691803"/>
              <a:gd name="connsiteY202" fmla="*/ 1329836 h 2356755"/>
              <a:gd name="connsiteX203" fmla="*/ 413859 w 11691803"/>
              <a:gd name="connsiteY203" fmla="*/ 1334346 h 2356755"/>
              <a:gd name="connsiteX204" fmla="*/ 417598 w 11691803"/>
              <a:gd name="connsiteY204" fmla="*/ 1330897 h 2356755"/>
              <a:gd name="connsiteX205" fmla="*/ 417598 w 11691803"/>
              <a:gd name="connsiteY205" fmla="*/ 1324264 h 2356755"/>
              <a:gd name="connsiteX206" fmla="*/ 316882 w 11691803"/>
              <a:gd name="connsiteY206" fmla="*/ 1231926 h 2356755"/>
              <a:gd name="connsiteX207" fmla="*/ 313803 w 11691803"/>
              <a:gd name="connsiteY207" fmla="*/ 1234580 h 2356755"/>
              <a:gd name="connsiteX208" fmla="*/ 316662 w 11691803"/>
              <a:gd name="connsiteY208" fmla="*/ 1231661 h 2356755"/>
              <a:gd name="connsiteX209" fmla="*/ 312264 w 11691803"/>
              <a:gd name="connsiteY209" fmla="*/ 1227681 h 2356755"/>
              <a:gd name="connsiteX210" fmla="*/ 312264 w 11691803"/>
              <a:gd name="connsiteY210" fmla="*/ 1223701 h 2356755"/>
              <a:gd name="connsiteX211" fmla="*/ 308525 w 11691803"/>
              <a:gd name="connsiteY211" fmla="*/ 1223701 h 2356755"/>
              <a:gd name="connsiteX212" fmla="*/ 308525 w 11691803"/>
              <a:gd name="connsiteY212" fmla="*/ 1227946 h 2356755"/>
              <a:gd name="connsiteX213" fmla="*/ 207589 w 11691803"/>
              <a:gd name="connsiteY213" fmla="*/ 1322141 h 2356755"/>
              <a:gd name="connsiteX214" fmla="*/ 207589 w 11691803"/>
              <a:gd name="connsiteY214" fmla="*/ 1215476 h 2356755"/>
              <a:gd name="connsiteX215" fmla="*/ 207589 w 11691803"/>
              <a:gd name="connsiteY215" fmla="*/ 1205923 h 2356755"/>
              <a:gd name="connsiteX216" fmla="*/ 308525 w 11691803"/>
              <a:gd name="connsiteY216" fmla="*/ 1111464 h 2356755"/>
              <a:gd name="connsiteX217" fmla="*/ 308525 w 11691803"/>
              <a:gd name="connsiteY217" fmla="*/ 1217068 h 2356755"/>
              <a:gd name="connsiteX218" fmla="*/ 308525 w 11691803"/>
              <a:gd name="connsiteY218" fmla="*/ 1223436 h 2356755"/>
              <a:gd name="connsiteX219" fmla="*/ 312264 w 11691803"/>
              <a:gd name="connsiteY219" fmla="*/ 1223436 h 2356755"/>
              <a:gd name="connsiteX220" fmla="*/ 312264 w 11691803"/>
              <a:gd name="connsiteY220" fmla="*/ 1109606 h 2356755"/>
              <a:gd name="connsiteX221" fmla="*/ 388351 w 11691803"/>
              <a:gd name="connsiteY221" fmla="*/ 1038496 h 2356755"/>
              <a:gd name="connsiteX222" fmla="*/ 413639 w 11691803"/>
              <a:gd name="connsiteY222" fmla="*/ 1014881 h 2356755"/>
              <a:gd name="connsiteX223" fmla="*/ 519413 w 11691803"/>
              <a:gd name="connsiteY223" fmla="*/ 1111729 h 2356755"/>
              <a:gd name="connsiteX224" fmla="*/ 625626 w 11691803"/>
              <a:gd name="connsiteY224" fmla="*/ 1012228 h 2356755"/>
              <a:gd name="connsiteX225" fmla="*/ 625626 w 11691803"/>
              <a:gd name="connsiteY225" fmla="*/ 972692 h 2356755"/>
              <a:gd name="connsiteX226" fmla="*/ 622108 w 11691803"/>
              <a:gd name="connsiteY226" fmla="*/ 974550 h 2356755"/>
              <a:gd name="connsiteX227" fmla="*/ 622108 w 11691803"/>
              <a:gd name="connsiteY227" fmla="*/ 1010105 h 2356755"/>
              <a:gd name="connsiteX228" fmla="*/ 521172 w 11691803"/>
              <a:gd name="connsiteY228" fmla="*/ 1104565 h 2356755"/>
              <a:gd name="connsiteX229" fmla="*/ 521172 w 11691803"/>
              <a:gd name="connsiteY229" fmla="*/ 988082 h 2356755"/>
              <a:gd name="connsiteX230" fmla="*/ 622108 w 11691803"/>
              <a:gd name="connsiteY230" fmla="*/ 893622 h 2356755"/>
              <a:gd name="connsiteX231" fmla="*/ 622108 w 11691803"/>
              <a:gd name="connsiteY231" fmla="*/ 974284 h 2356755"/>
              <a:gd name="connsiteX232" fmla="*/ 625626 w 11691803"/>
              <a:gd name="connsiteY232" fmla="*/ 972427 h 2356755"/>
              <a:gd name="connsiteX233" fmla="*/ 625626 w 11691803"/>
              <a:gd name="connsiteY233" fmla="*/ 888050 h 2356755"/>
              <a:gd name="connsiteX234" fmla="*/ 589342 w 11691803"/>
              <a:gd name="connsiteY234" fmla="*/ 854618 h 2356755"/>
              <a:gd name="connsiteX235" fmla="*/ 585604 w 11691803"/>
              <a:gd name="connsiteY235" fmla="*/ 856740 h 2356755"/>
              <a:gd name="connsiteX236" fmla="*/ 620789 w 11691803"/>
              <a:gd name="connsiteY236" fmla="*/ 889111 h 2356755"/>
              <a:gd name="connsiteX237" fmla="*/ 519193 w 11691803"/>
              <a:gd name="connsiteY237" fmla="*/ 984102 h 2356755"/>
              <a:gd name="connsiteX238" fmla="*/ 417378 w 11691803"/>
              <a:gd name="connsiteY238" fmla="*/ 890703 h 2356755"/>
              <a:gd name="connsiteX239" fmla="*/ 518973 w 11691803"/>
              <a:gd name="connsiteY239" fmla="*/ 795713 h 2356755"/>
              <a:gd name="connsiteX240" fmla="*/ 585384 w 11691803"/>
              <a:gd name="connsiteY240" fmla="*/ 856475 h 2356755"/>
              <a:gd name="connsiteX241" fmla="*/ 589122 w 11691803"/>
              <a:gd name="connsiteY241" fmla="*/ 854352 h 2356755"/>
              <a:gd name="connsiteX242" fmla="*/ 521612 w 11691803"/>
              <a:gd name="connsiteY242" fmla="*/ 792529 h 2356755"/>
              <a:gd name="connsiteX243" fmla="*/ 521612 w 11691803"/>
              <a:gd name="connsiteY243" fmla="*/ 732297 h 2356755"/>
              <a:gd name="connsiteX244" fmla="*/ 517874 w 11691803"/>
              <a:gd name="connsiteY244" fmla="*/ 732828 h 2356755"/>
              <a:gd name="connsiteX245" fmla="*/ 517874 w 11691803"/>
              <a:gd name="connsiteY245" fmla="*/ 790671 h 2356755"/>
              <a:gd name="connsiteX246" fmla="*/ 417158 w 11691803"/>
              <a:gd name="connsiteY246" fmla="*/ 885131 h 2356755"/>
              <a:gd name="connsiteX247" fmla="*/ 417158 w 11691803"/>
              <a:gd name="connsiteY247" fmla="*/ 768383 h 2356755"/>
              <a:gd name="connsiteX248" fmla="*/ 464657 w 11691803"/>
              <a:gd name="connsiteY248" fmla="*/ 724072 h 2356755"/>
              <a:gd name="connsiteX249" fmla="*/ 462458 w 11691803"/>
              <a:gd name="connsiteY249" fmla="*/ 720357 h 2356755"/>
              <a:gd name="connsiteX250" fmla="*/ 464657 w 11691803"/>
              <a:gd name="connsiteY250" fmla="*/ 723807 h 2356755"/>
              <a:gd name="connsiteX251" fmla="*/ 517874 w 11691803"/>
              <a:gd name="connsiteY251" fmla="*/ 673923 h 2356755"/>
              <a:gd name="connsiteX252" fmla="*/ 517874 w 11691803"/>
              <a:gd name="connsiteY252" fmla="*/ 732563 h 2356755"/>
              <a:gd name="connsiteX253" fmla="*/ 521612 w 11691803"/>
              <a:gd name="connsiteY253" fmla="*/ 732032 h 2356755"/>
              <a:gd name="connsiteX254" fmla="*/ 521612 w 11691803"/>
              <a:gd name="connsiteY254" fmla="*/ 672331 h 2356755"/>
              <a:gd name="connsiteX255" fmla="*/ 526010 w 11691803"/>
              <a:gd name="connsiteY255" fmla="*/ 668086 h 2356755"/>
              <a:gd name="connsiteX256" fmla="*/ 526010 w 11691803"/>
              <a:gd name="connsiteY256" fmla="*/ 662514 h 2356755"/>
              <a:gd name="connsiteX257" fmla="*/ 521172 w 11691803"/>
              <a:gd name="connsiteY257" fmla="*/ 667024 h 2356755"/>
              <a:gd name="connsiteX258" fmla="*/ 521172 w 11691803"/>
              <a:gd name="connsiteY258" fmla="*/ 550541 h 2356755"/>
              <a:gd name="connsiteX259" fmla="*/ 526010 w 11691803"/>
              <a:gd name="connsiteY259" fmla="*/ 546031 h 2356755"/>
              <a:gd name="connsiteX260" fmla="*/ 526010 w 11691803"/>
              <a:gd name="connsiteY260" fmla="*/ 540459 h 2356755"/>
              <a:gd name="connsiteX261" fmla="*/ 519193 w 11691803"/>
              <a:gd name="connsiteY261" fmla="*/ 546827 h 2356755"/>
              <a:gd name="connsiteX262" fmla="*/ 417378 w 11691803"/>
              <a:gd name="connsiteY262" fmla="*/ 453428 h 2356755"/>
              <a:gd name="connsiteX263" fmla="*/ 518973 w 11691803"/>
              <a:gd name="connsiteY263" fmla="*/ 358172 h 2356755"/>
              <a:gd name="connsiteX264" fmla="*/ 620789 w 11691803"/>
              <a:gd name="connsiteY264" fmla="*/ 451571 h 2356755"/>
              <a:gd name="connsiteX265" fmla="*/ 526230 w 11691803"/>
              <a:gd name="connsiteY265" fmla="*/ 540194 h 2356755"/>
              <a:gd name="connsiteX266" fmla="*/ 526230 w 11691803"/>
              <a:gd name="connsiteY266" fmla="*/ 545765 h 2356755"/>
              <a:gd name="connsiteX267" fmla="*/ 622108 w 11691803"/>
              <a:gd name="connsiteY267" fmla="*/ 456082 h 2356755"/>
              <a:gd name="connsiteX268" fmla="*/ 622108 w 11691803"/>
              <a:gd name="connsiteY268" fmla="*/ 572830 h 2356755"/>
              <a:gd name="connsiteX269" fmla="*/ 526230 w 11691803"/>
              <a:gd name="connsiteY269" fmla="*/ 662248 h 2356755"/>
              <a:gd name="connsiteX270" fmla="*/ 526230 w 11691803"/>
              <a:gd name="connsiteY270" fmla="*/ 667820 h 2356755"/>
              <a:gd name="connsiteX271" fmla="*/ 625626 w 11691803"/>
              <a:gd name="connsiteY271" fmla="*/ 574952 h 2356755"/>
              <a:gd name="connsiteX272" fmla="*/ 625626 w 11691803"/>
              <a:gd name="connsiteY272" fmla="*/ 450509 h 2356755"/>
              <a:gd name="connsiteX273" fmla="*/ 521612 w 11691803"/>
              <a:gd name="connsiteY273" fmla="*/ 355254 h 2356755"/>
              <a:gd name="connsiteX274" fmla="*/ 521612 w 11691803"/>
              <a:gd name="connsiteY274" fmla="*/ 237975 h 2356755"/>
              <a:gd name="connsiteX275" fmla="*/ 517874 w 11691803"/>
              <a:gd name="connsiteY275" fmla="*/ 241424 h 2356755"/>
              <a:gd name="connsiteX276" fmla="*/ 517874 w 11691803"/>
              <a:gd name="connsiteY276" fmla="*/ 353396 h 2356755"/>
              <a:gd name="connsiteX277" fmla="*/ 417158 w 11691803"/>
              <a:gd name="connsiteY277" fmla="*/ 447856 h 2356755"/>
              <a:gd name="connsiteX278" fmla="*/ 417158 w 11691803"/>
              <a:gd name="connsiteY278" fmla="*/ 331373 h 2356755"/>
              <a:gd name="connsiteX279" fmla="*/ 517874 w 11691803"/>
              <a:gd name="connsiteY279" fmla="*/ 236913 h 2356755"/>
              <a:gd name="connsiteX280" fmla="*/ 517874 w 11691803"/>
              <a:gd name="connsiteY280" fmla="*/ 241159 h 2356755"/>
              <a:gd name="connsiteX281" fmla="*/ 521612 w 11691803"/>
              <a:gd name="connsiteY281" fmla="*/ 237709 h 2356755"/>
              <a:gd name="connsiteX282" fmla="*/ 521612 w 11691803"/>
              <a:gd name="connsiteY282" fmla="*/ 231341 h 2356755"/>
              <a:gd name="connsiteX283" fmla="*/ 420896 w 11691803"/>
              <a:gd name="connsiteY283" fmla="*/ 138739 h 2356755"/>
              <a:gd name="connsiteX284" fmla="*/ 417818 w 11691803"/>
              <a:gd name="connsiteY284" fmla="*/ 141657 h 2356755"/>
              <a:gd name="connsiteX285" fmla="*/ 420676 w 11691803"/>
              <a:gd name="connsiteY285" fmla="*/ 138739 h 2356755"/>
              <a:gd name="connsiteX286" fmla="*/ 416278 w 11691803"/>
              <a:gd name="connsiteY286" fmla="*/ 134759 h 2356755"/>
              <a:gd name="connsiteX287" fmla="*/ 416278 w 11691803"/>
              <a:gd name="connsiteY287" fmla="*/ 40002 h 2356755"/>
              <a:gd name="connsiteX288" fmla="*/ 416278 w 11691803"/>
              <a:gd name="connsiteY288" fmla="*/ 39345 h 2356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</a:cxnLst>
            <a:rect l="l" t="t" r="r" b="b"/>
            <a:pathLst>
              <a:path w="11691803" h="2356755">
                <a:moveTo>
                  <a:pt x="205830" y="2325379"/>
                </a:moveTo>
                <a:lnTo>
                  <a:pt x="227189" y="2345014"/>
                </a:lnTo>
                <a:lnTo>
                  <a:pt x="229280" y="2346937"/>
                </a:lnTo>
                <a:lnTo>
                  <a:pt x="182828" y="2346937"/>
                </a:lnTo>
                <a:lnTo>
                  <a:pt x="183180" y="2346606"/>
                </a:lnTo>
                <a:close/>
                <a:moveTo>
                  <a:pt x="204511" y="2204386"/>
                </a:moveTo>
                <a:lnTo>
                  <a:pt x="204511" y="2320869"/>
                </a:lnTo>
                <a:lnTo>
                  <a:pt x="178342" y="2345280"/>
                </a:lnTo>
                <a:cubicBezTo>
                  <a:pt x="179882" y="2345810"/>
                  <a:pt x="181421" y="2346076"/>
                  <a:pt x="183180" y="2346606"/>
                </a:cubicBezTo>
                <a:cubicBezTo>
                  <a:pt x="181421" y="2346341"/>
                  <a:pt x="179662" y="2345810"/>
                  <a:pt x="178122" y="2345545"/>
                </a:cubicBezTo>
                <a:lnTo>
                  <a:pt x="176635" y="2346937"/>
                </a:lnTo>
                <a:lnTo>
                  <a:pt x="103575" y="2346937"/>
                </a:lnTo>
                <a:lnTo>
                  <a:pt x="103575" y="2327284"/>
                </a:lnTo>
                <a:lnTo>
                  <a:pt x="103575" y="2298846"/>
                </a:lnTo>
                <a:close/>
                <a:moveTo>
                  <a:pt x="308525" y="1986544"/>
                </a:moveTo>
                <a:lnTo>
                  <a:pt x="308525" y="2103293"/>
                </a:lnTo>
                <a:lnTo>
                  <a:pt x="282357" y="2127704"/>
                </a:lnTo>
                <a:lnTo>
                  <a:pt x="207589" y="2197487"/>
                </a:lnTo>
                <a:lnTo>
                  <a:pt x="207589" y="2081004"/>
                </a:lnTo>
                <a:lnTo>
                  <a:pt x="243434" y="2047572"/>
                </a:lnTo>
                <a:close/>
                <a:moveTo>
                  <a:pt x="414959" y="1888635"/>
                </a:moveTo>
                <a:lnTo>
                  <a:pt x="481370" y="1949662"/>
                </a:lnTo>
                <a:lnTo>
                  <a:pt x="516774" y="1982034"/>
                </a:lnTo>
                <a:lnTo>
                  <a:pt x="415179" y="2077290"/>
                </a:lnTo>
                <a:lnTo>
                  <a:pt x="313363" y="1983891"/>
                </a:lnTo>
                <a:close/>
                <a:moveTo>
                  <a:pt x="100276" y="1670528"/>
                </a:moveTo>
                <a:lnTo>
                  <a:pt x="202092" y="1763927"/>
                </a:lnTo>
                <a:lnTo>
                  <a:pt x="135901" y="1825750"/>
                </a:lnTo>
                <a:lnTo>
                  <a:pt x="137660" y="1829465"/>
                </a:lnTo>
                <a:lnTo>
                  <a:pt x="204511" y="1767111"/>
                </a:lnTo>
                <a:lnTo>
                  <a:pt x="204511" y="1883594"/>
                </a:lnTo>
                <a:lnTo>
                  <a:pt x="176583" y="1909597"/>
                </a:lnTo>
                <a:lnTo>
                  <a:pt x="178782" y="1913842"/>
                </a:lnTo>
                <a:lnTo>
                  <a:pt x="205610" y="1888635"/>
                </a:lnTo>
                <a:lnTo>
                  <a:pt x="307426" y="1982034"/>
                </a:lnTo>
                <a:lnTo>
                  <a:pt x="241675" y="2043592"/>
                </a:lnTo>
                <a:lnTo>
                  <a:pt x="243434" y="2047572"/>
                </a:lnTo>
                <a:lnTo>
                  <a:pt x="241455" y="2043857"/>
                </a:lnTo>
                <a:lnTo>
                  <a:pt x="205830" y="2077290"/>
                </a:lnTo>
                <a:lnTo>
                  <a:pt x="104015" y="1983891"/>
                </a:lnTo>
                <a:lnTo>
                  <a:pt x="178562" y="1914107"/>
                </a:lnTo>
                <a:lnTo>
                  <a:pt x="176583" y="1909862"/>
                </a:lnTo>
                <a:lnTo>
                  <a:pt x="103575" y="1978054"/>
                </a:lnTo>
                <a:lnTo>
                  <a:pt x="103575" y="1861571"/>
                </a:lnTo>
                <a:lnTo>
                  <a:pt x="137660" y="1829730"/>
                </a:lnTo>
                <a:lnTo>
                  <a:pt x="135681" y="1825750"/>
                </a:lnTo>
                <a:lnTo>
                  <a:pt x="101816" y="1857591"/>
                </a:lnTo>
                <a:lnTo>
                  <a:pt x="0" y="1764192"/>
                </a:lnTo>
                <a:close/>
                <a:moveTo>
                  <a:pt x="308525" y="1549269"/>
                </a:moveTo>
                <a:lnTo>
                  <a:pt x="308525" y="1665752"/>
                </a:lnTo>
                <a:lnTo>
                  <a:pt x="283896" y="1688836"/>
                </a:lnTo>
                <a:lnTo>
                  <a:pt x="285875" y="1692551"/>
                </a:lnTo>
                <a:lnTo>
                  <a:pt x="283676" y="1689102"/>
                </a:lnTo>
                <a:lnTo>
                  <a:pt x="207589" y="1760212"/>
                </a:lnTo>
                <a:lnTo>
                  <a:pt x="207589" y="1643729"/>
                </a:lnTo>
                <a:lnTo>
                  <a:pt x="238816" y="1614277"/>
                </a:lnTo>
                <a:lnTo>
                  <a:pt x="236837" y="1610828"/>
                </a:lnTo>
                <a:lnTo>
                  <a:pt x="239036" y="1614277"/>
                </a:lnTo>
                <a:close/>
                <a:moveTo>
                  <a:pt x="205610" y="1451360"/>
                </a:moveTo>
                <a:lnTo>
                  <a:pt x="307426" y="1544759"/>
                </a:lnTo>
                <a:lnTo>
                  <a:pt x="236837" y="1610828"/>
                </a:lnTo>
                <a:lnTo>
                  <a:pt x="205830" y="1639749"/>
                </a:lnTo>
                <a:lnTo>
                  <a:pt x="104015" y="1546351"/>
                </a:lnTo>
                <a:close/>
                <a:moveTo>
                  <a:pt x="310944" y="1231926"/>
                </a:moveTo>
                <a:lnTo>
                  <a:pt x="313803" y="1234580"/>
                </a:lnTo>
                <a:lnTo>
                  <a:pt x="412760" y="1325325"/>
                </a:lnTo>
                <a:lnTo>
                  <a:pt x="311164" y="1420581"/>
                </a:lnTo>
                <a:lnTo>
                  <a:pt x="209349" y="1326917"/>
                </a:lnTo>
                <a:close/>
                <a:moveTo>
                  <a:pt x="412760" y="893622"/>
                </a:moveTo>
                <a:lnTo>
                  <a:pt x="412760" y="1010105"/>
                </a:lnTo>
                <a:lnTo>
                  <a:pt x="386591" y="1034516"/>
                </a:lnTo>
                <a:lnTo>
                  <a:pt x="388351" y="1038496"/>
                </a:lnTo>
                <a:lnTo>
                  <a:pt x="386371" y="1034781"/>
                </a:lnTo>
                <a:lnTo>
                  <a:pt x="311824" y="1104565"/>
                </a:lnTo>
                <a:lnTo>
                  <a:pt x="311824" y="988082"/>
                </a:lnTo>
                <a:lnTo>
                  <a:pt x="347448" y="954650"/>
                </a:lnTo>
                <a:lnTo>
                  <a:pt x="345689" y="950669"/>
                </a:lnTo>
                <a:lnTo>
                  <a:pt x="347668" y="954384"/>
                </a:lnTo>
                <a:close/>
                <a:moveTo>
                  <a:pt x="204291" y="577340"/>
                </a:moveTo>
                <a:lnTo>
                  <a:pt x="306106" y="670739"/>
                </a:lnTo>
                <a:lnTo>
                  <a:pt x="239915" y="732563"/>
                </a:lnTo>
                <a:lnTo>
                  <a:pt x="241895" y="736542"/>
                </a:lnTo>
                <a:lnTo>
                  <a:pt x="308525" y="673923"/>
                </a:lnTo>
                <a:lnTo>
                  <a:pt x="308525" y="790671"/>
                </a:lnTo>
                <a:lnTo>
                  <a:pt x="280818" y="816674"/>
                </a:lnTo>
                <a:lnTo>
                  <a:pt x="282797" y="820920"/>
                </a:lnTo>
                <a:lnTo>
                  <a:pt x="309625" y="795713"/>
                </a:lnTo>
                <a:lnTo>
                  <a:pt x="411440" y="889111"/>
                </a:lnTo>
                <a:lnTo>
                  <a:pt x="345689" y="950669"/>
                </a:lnTo>
                <a:lnTo>
                  <a:pt x="310065" y="984102"/>
                </a:lnTo>
                <a:lnTo>
                  <a:pt x="208249" y="890703"/>
                </a:lnTo>
                <a:lnTo>
                  <a:pt x="282577" y="820920"/>
                </a:lnTo>
                <a:lnTo>
                  <a:pt x="280597" y="816674"/>
                </a:lnTo>
                <a:lnTo>
                  <a:pt x="207589" y="885131"/>
                </a:lnTo>
                <a:lnTo>
                  <a:pt x="207589" y="768383"/>
                </a:lnTo>
                <a:lnTo>
                  <a:pt x="241675" y="736542"/>
                </a:lnTo>
                <a:lnTo>
                  <a:pt x="239915" y="732828"/>
                </a:lnTo>
                <a:lnTo>
                  <a:pt x="205830" y="764668"/>
                </a:lnTo>
                <a:lnTo>
                  <a:pt x="104015" y="671270"/>
                </a:lnTo>
                <a:close/>
                <a:moveTo>
                  <a:pt x="412760" y="456082"/>
                </a:moveTo>
                <a:lnTo>
                  <a:pt x="412760" y="572830"/>
                </a:lnTo>
                <a:lnTo>
                  <a:pt x="387911" y="595914"/>
                </a:lnTo>
                <a:lnTo>
                  <a:pt x="390110" y="599364"/>
                </a:lnTo>
                <a:lnTo>
                  <a:pt x="413639" y="577340"/>
                </a:lnTo>
                <a:lnTo>
                  <a:pt x="515455" y="670739"/>
                </a:lnTo>
                <a:lnTo>
                  <a:pt x="462458" y="720357"/>
                </a:lnTo>
                <a:lnTo>
                  <a:pt x="415179" y="764668"/>
                </a:lnTo>
                <a:lnTo>
                  <a:pt x="313363" y="671270"/>
                </a:lnTo>
                <a:lnTo>
                  <a:pt x="389890" y="599629"/>
                </a:lnTo>
                <a:lnTo>
                  <a:pt x="387691" y="595914"/>
                </a:lnTo>
                <a:lnTo>
                  <a:pt x="311824" y="667024"/>
                </a:lnTo>
                <a:lnTo>
                  <a:pt x="311824" y="550541"/>
                </a:lnTo>
                <a:lnTo>
                  <a:pt x="343050" y="521355"/>
                </a:lnTo>
                <a:close/>
                <a:moveTo>
                  <a:pt x="309625" y="358172"/>
                </a:moveTo>
                <a:lnTo>
                  <a:pt x="411440" y="451571"/>
                </a:lnTo>
                <a:lnTo>
                  <a:pt x="341071" y="517640"/>
                </a:lnTo>
                <a:lnTo>
                  <a:pt x="343050" y="521355"/>
                </a:lnTo>
                <a:lnTo>
                  <a:pt x="340851" y="517905"/>
                </a:lnTo>
                <a:lnTo>
                  <a:pt x="310065" y="546827"/>
                </a:lnTo>
                <a:lnTo>
                  <a:pt x="208249" y="453428"/>
                </a:lnTo>
                <a:close/>
                <a:moveTo>
                  <a:pt x="414959" y="139004"/>
                </a:moveTo>
                <a:lnTo>
                  <a:pt x="417818" y="141657"/>
                </a:lnTo>
                <a:lnTo>
                  <a:pt x="516774" y="232402"/>
                </a:lnTo>
                <a:lnTo>
                  <a:pt x="415179" y="327393"/>
                </a:lnTo>
                <a:lnTo>
                  <a:pt x="313363" y="233995"/>
                </a:lnTo>
                <a:close/>
                <a:moveTo>
                  <a:pt x="390027" y="39345"/>
                </a:moveTo>
                <a:lnTo>
                  <a:pt x="412760" y="39345"/>
                </a:lnTo>
                <a:lnTo>
                  <a:pt x="412760" y="67745"/>
                </a:lnTo>
                <a:lnTo>
                  <a:pt x="412760" y="134759"/>
                </a:lnTo>
                <a:lnTo>
                  <a:pt x="311824" y="229219"/>
                </a:lnTo>
                <a:lnTo>
                  <a:pt x="311824" y="112736"/>
                </a:lnTo>
                <a:lnTo>
                  <a:pt x="384557" y="44478"/>
                </a:lnTo>
                <a:close/>
                <a:moveTo>
                  <a:pt x="234254" y="39345"/>
                </a:moveTo>
                <a:lnTo>
                  <a:pt x="384085" y="39345"/>
                </a:lnTo>
                <a:lnTo>
                  <a:pt x="362952" y="59162"/>
                </a:lnTo>
                <a:lnTo>
                  <a:pt x="310065" y="108755"/>
                </a:lnTo>
                <a:lnTo>
                  <a:pt x="239063" y="43748"/>
                </a:lnTo>
                <a:close/>
                <a:moveTo>
                  <a:pt x="11691803" y="0"/>
                </a:moveTo>
                <a:lnTo>
                  <a:pt x="11691803" y="2356755"/>
                </a:lnTo>
                <a:lnTo>
                  <a:pt x="235215" y="2346937"/>
                </a:lnTo>
                <a:lnTo>
                  <a:pt x="226061" y="2338538"/>
                </a:lnTo>
                <a:lnTo>
                  <a:pt x="208249" y="2322195"/>
                </a:lnTo>
                <a:lnTo>
                  <a:pt x="208249" y="2202794"/>
                </a:lnTo>
                <a:lnTo>
                  <a:pt x="284116" y="2131684"/>
                </a:lnTo>
                <a:lnTo>
                  <a:pt x="282357" y="2127704"/>
                </a:lnTo>
                <a:lnTo>
                  <a:pt x="284336" y="2131418"/>
                </a:lnTo>
                <a:lnTo>
                  <a:pt x="309625" y="2107803"/>
                </a:lnTo>
                <a:lnTo>
                  <a:pt x="415179" y="2204916"/>
                </a:lnTo>
                <a:lnTo>
                  <a:pt x="521612" y="2105415"/>
                </a:lnTo>
                <a:lnTo>
                  <a:pt x="521612" y="2065615"/>
                </a:lnTo>
                <a:lnTo>
                  <a:pt x="517874" y="2067472"/>
                </a:lnTo>
                <a:lnTo>
                  <a:pt x="517874" y="2103293"/>
                </a:lnTo>
                <a:lnTo>
                  <a:pt x="416938" y="2197487"/>
                </a:lnTo>
                <a:lnTo>
                  <a:pt x="416938" y="2081004"/>
                </a:lnTo>
                <a:lnTo>
                  <a:pt x="517874" y="1986544"/>
                </a:lnTo>
                <a:lnTo>
                  <a:pt x="517874" y="2067207"/>
                </a:lnTo>
                <a:lnTo>
                  <a:pt x="521612" y="2065349"/>
                </a:lnTo>
                <a:lnTo>
                  <a:pt x="521612" y="1980972"/>
                </a:lnTo>
                <a:lnTo>
                  <a:pt x="485108" y="1947540"/>
                </a:lnTo>
                <a:lnTo>
                  <a:pt x="417598" y="1885716"/>
                </a:lnTo>
                <a:lnTo>
                  <a:pt x="417598" y="1825220"/>
                </a:lnTo>
                <a:lnTo>
                  <a:pt x="413859" y="1826015"/>
                </a:lnTo>
                <a:lnTo>
                  <a:pt x="413859" y="1883594"/>
                </a:lnTo>
                <a:lnTo>
                  <a:pt x="312923" y="1978054"/>
                </a:lnTo>
                <a:lnTo>
                  <a:pt x="312923" y="1861571"/>
                </a:lnTo>
                <a:lnTo>
                  <a:pt x="360423" y="1816994"/>
                </a:lnTo>
                <a:lnTo>
                  <a:pt x="358443" y="1813545"/>
                </a:lnTo>
                <a:lnTo>
                  <a:pt x="311164" y="1857591"/>
                </a:lnTo>
                <a:lnTo>
                  <a:pt x="209349" y="1764192"/>
                </a:lnTo>
                <a:lnTo>
                  <a:pt x="285875" y="1692551"/>
                </a:lnTo>
                <a:lnTo>
                  <a:pt x="309625" y="1670528"/>
                </a:lnTo>
                <a:lnTo>
                  <a:pt x="411440" y="1763927"/>
                </a:lnTo>
                <a:lnTo>
                  <a:pt x="358443" y="1813280"/>
                </a:lnTo>
                <a:lnTo>
                  <a:pt x="360642" y="1816994"/>
                </a:lnTo>
                <a:lnTo>
                  <a:pt x="413859" y="1767111"/>
                </a:lnTo>
                <a:lnTo>
                  <a:pt x="413859" y="1825750"/>
                </a:lnTo>
                <a:lnTo>
                  <a:pt x="417598" y="1824954"/>
                </a:lnTo>
                <a:lnTo>
                  <a:pt x="417598" y="1765254"/>
                </a:lnTo>
                <a:lnTo>
                  <a:pt x="421996" y="1761008"/>
                </a:lnTo>
                <a:lnTo>
                  <a:pt x="421996" y="1755436"/>
                </a:lnTo>
                <a:lnTo>
                  <a:pt x="416938" y="1760212"/>
                </a:lnTo>
                <a:lnTo>
                  <a:pt x="416938" y="1643729"/>
                </a:lnTo>
                <a:lnTo>
                  <a:pt x="421996" y="1638953"/>
                </a:lnTo>
                <a:lnTo>
                  <a:pt x="421996" y="1633381"/>
                </a:lnTo>
                <a:lnTo>
                  <a:pt x="415179" y="1639749"/>
                </a:lnTo>
                <a:lnTo>
                  <a:pt x="313363" y="1546351"/>
                </a:lnTo>
                <a:lnTo>
                  <a:pt x="414959" y="1451360"/>
                </a:lnTo>
                <a:lnTo>
                  <a:pt x="516774" y="1544759"/>
                </a:lnTo>
                <a:lnTo>
                  <a:pt x="422216" y="1633381"/>
                </a:lnTo>
                <a:lnTo>
                  <a:pt x="422216" y="1638688"/>
                </a:lnTo>
                <a:lnTo>
                  <a:pt x="517874" y="1549269"/>
                </a:lnTo>
                <a:lnTo>
                  <a:pt x="517874" y="1665752"/>
                </a:lnTo>
                <a:lnTo>
                  <a:pt x="422216" y="1755436"/>
                </a:lnTo>
                <a:lnTo>
                  <a:pt x="422216" y="1761008"/>
                </a:lnTo>
                <a:lnTo>
                  <a:pt x="521612" y="1667875"/>
                </a:lnTo>
                <a:lnTo>
                  <a:pt x="521612" y="1543697"/>
                </a:lnTo>
                <a:lnTo>
                  <a:pt x="417598" y="1448176"/>
                </a:lnTo>
                <a:lnTo>
                  <a:pt x="417598" y="1331162"/>
                </a:lnTo>
                <a:lnTo>
                  <a:pt x="413859" y="1334612"/>
                </a:lnTo>
                <a:lnTo>
                  <a:pt x="413859" y="1446584"/>
                </a:lnTo>
                <a:lnTo>
                  <a:pt x="312923" y="1540778"/>
                </a:lnTo>
                <a:lnTo>
                  <a:pt x="312923" y="1424295"/>
                </a:lnTo>
                <a:lnTo>
                  <a:pt x="413859" y="1329836"/>
                </a:lnTo>
                <a:lnTo>
                  <a:pt x="413859" y="1334346"/>
                </a:lnTo>
                <a:lnTo>
                  <a:pt x="417598" y="1330897"/>
                </a:lnTo>
                <a:lnTo>
                  <a:pt x="417598" y="1324264"/>
                </a:lnTo>
                <a:lnTo>
                  <a:pt x="316882" y="1231926"/>
                </a:lnTo>
                <a:lnTo>
                  <a:pt x="313803" y="1234580"/>
                </a:lnTo>
                <a:lnTo>
                  <a:pt x="316662" y="1231661"/>
                </a:lnTo>
                <a:lnTo>
                  <a:pt x="312264" y="1227681"/>
                </a:lnTo>
                <a:lnTo>
                  <a:pt x="312264" y="1223701"/>
                </a:lnTo>
                <a:lnTo>
                  <a:pt x="308525" y="1223701"/>
                </a:lnTo>
                <a:lnTo>
                  <a:pt x="308525" y="1227946"/>
                </a:lnTo>
                <a:lnTo>
                  <a:pt x="207589" y="1322141"/>
                </a:lnTo>
                <a:lnTo>
                  <a:pt x="207589" y="1215476"/>
                </a:lnTo>
                <a:lnTo>
                  <a:pt x="207589" y="1205923"/>
                </a:lnTo>
                <a:lnTo>
                  <a:pt x="308525" y="1111464"/>
                </a:lnTo>
                <a:lnTo>
                  <a:pt x="308525" y="1217068"/>
                </a:lnTo>
                <a:lnTo>
                  <a:pt x="308525" y="1223436"/>
                </a:lnTo>
                <a:lnTo>
                  <a:pt x="312264" y="1223436"/>
                </a:lnTo>
                <a:lnTo>
                  <a:pt x="312264" y="1109606"/>
                </a:lnTo>
                <a:lnTo>
                  <a:pt x="388351" y="1038496"/>
                </a:lnTo>
                <a:lnTo>
                  <a:pt x="413639" y="1014881"/>
                </a:lnTo>
                <a:lnTo>
                  <a:pt x="519413" y="1111729"/>
                </a:lnTo>
                <a:lnTo>
                  <a:pt x="625626" y="1012228"/>
                </a:lnTo>
                <a:lnTo>
                  <a:pt x="625626" y="972692"/>
                </a:lnTo>
                <a:lnTo>
                  <a:pt x="622108" y="974550"/>
                </a:lnTo>
                <a:lnTo>
                  <a:pt x="622108" y="1010105"/>
                </a:lnTo>
                <a:lnTo>
                  <a:pt x="521172" y="1104565"/>
                </a:lnTo>
                <a:lnTo>
                  <a:pt x="521172" y="988082"/>
                </a:lnTo>
                <a:lnTo>
                  <a:pt x="622108" y="893622"/>
                </a:lnTo>
                <a:lnTo>
                  <a:pt x="622108" y="974284"/>
                </a:lnTo>
                <a:lnTo>
                  <a:pt x="625626" y="972427"/>
                </a:lnTo>
                <a:lnTo>
                  <a:pt x="625626" y="888050"/>
                </a:lnTo>
                <a:lnTo>
                  <a:pt x="589342" y="854618"/>
                </a:lnTo>
                <a:lnTo>
                  <a:pt x="585604" y="856740"/>
                </a:lnTo>
                <a:lnTo>
                  <a:pt x="620789" y="889111"/>
                </a:lnTo>
                <a:lnTo>
                  <a:pt x="519193" y="984102"/>
                </a:lnTo>
                <a:lnTo>
                  <a:pt x="417378" y="890703"/>
                </a:lnTo>
                <a:lnTo>
                  <a:pt x="518973" y="795713"/>
                </a:lnTo>
                <a:lnTo>
                  <a:pt x="585384" y="856475"/>
                </a:lnTo>
                <a:lnTo>
                  <a:pt x="589122" y="854352"/>
                </a:lnTo>
                <a:lnTo>
                  <a:pt x="521612" y="792529"/>
                </a:lnTo>
                <a:lnTo>
                  <a:pt x="521612" y="732297"/>
                </a:lnTo>
                <a:lnTo>
                  <a:pt x="517874" y="732828"/>
                </a:lnTo>
                <a:lnTo>
                  <a:pt x="517874" y="790671"/>
                </a:lnTo>
                <a:lnTo>
                  <a:pt x="417158" y="885131"/>
                </a:lnTo>
                <a:lnTo>
                  <a:pt x="417158" y="768383"/>
                </a:lnTo>
                <a:lnTo>
                  <a:pt x="464657" y="724072"/>
                </a:lnTo>
                <a:lnTo>
                  <a:pt x="462458" y="720357"/>
                </a:lnTo>
                <a:lnTo>
                  <a:pt x="464657" y="723807"/>
                </a:lnTo>
                <a:lnTo>
                  <a:pt x="517874" y="673923"/>
                </a:lnTo>
                <a:lnTo>
                  <a:pt x="517874" y="732563"/>
                </a:lnTo>
                <a:lnTo>
                  <a:pt x="521612" y="732032"/>
                </a:lnTo>
                <a:lnTo>
                  <a:pt x="521612" y="672331"/>
                </a:lnTo>
                <a:lnTo>
                  <a:pt x="526010" y="668086"/>
                </a:lnTo>
                <a:lnTo>
                  <a:pt x="526010" y="662514"/>
                </a:lnTo>
                <a:lnTo>
                  <a:pt x="521172" y="667024"/>
                </a:lnTo>
                <a:lnTo>
                  <a:pt x="521172" y="550541"/>
                </a:lnTo>
                <a:lnTo>
                  <a:pt x="526010" y="546031"/>
                </a:lnTo>
                <a:lnTo>
                  <a:pt x="526010" y="540459"/>
                </a:lnTo>
                <a:lnTo>
                  <a:pt x="519193" y="546827"/>
                </a:lnTo>
                <a:lnTo>
                  <a:pt x="417378" y="453428"/>
                </a:lnTo>
                <a:lnTo>
                  <a:pt x="518973" y="358172"/>
                </a:lnTo>
                <a:lnTo>
                  <a:pt x="620789" y="451571"/>
                </a:lnTo>
                <a:lnTo>
                  <a:pt x="526230" y="540194"/>
                </a:lnTo>
                <a:lnTo>
                  <a:pt x="526230" y="545765"/>
                </a:lnTo>
                <a:lnTo>
                  <a:pt x="622108" y="456082"/>
                </a:lnTo>
                <a:lnTo>
                  <a:pt x="622108" y="572830"/>
                </a:lnTo>
                <a:lnTo>
                  <a:pt x="526230" y="662248"/>
                </a:lnTo>
                <a:lnTo>
                  <a:pt x="526230" y="667820"/>
                </a:lnTo>
                <a:lnTo>
                  <a:pt x="625626" y="574952"/>
                </a:lnTo>
                <a:lnTo>
                  <a:pt x="625626" y="450509"/>
                </a:lnTo>
                <a:lnTo>
                  <a:pt x="521612" y="355254"/>
                </a:lnTo>
                <a:lnTo>
                  <a:pt x="521612" y="237975"/>
                </a:lnTo>
                <a:lnTo>
                  <a:pt x="517874" y="241424"/>
                </a:lnTo>
                <a:lnTo>
                  <a:pt x="517874" y="353396"/>
                </a:lnTo>
                <a:lnTo>
                  <a:pt x="417158" y="447856"/>
                </a:lnTo>
                <a:lnTo>
                  <a:pt x="417158" y="331373"/>
                </a:lnTo>
                <a:lnTo>
                  <a:pt x="517874" y="236913"/>
                </a:lnTo>
                <a:lnTo>
                  <a:pt x="517874" y="241159"/>
                </a:lnTo>
                <a:lnTo>
                  <a:pt x="521612" y="237709"/>
                </a:lnTo>
                <a:lnTo>
                  <a:pt x="521612" y="231341"/>
                </a:lnTo>
                <a:lnTo>
                  <a:pt x="420896" y="138739"/>
                </a:lnTo>
                <a:lnTo>
                  <a:pt x="417818" y="141657"/>
                </a:lnTo>
                <a:lnTo>
                  <a:pt x="420676" y="138739"/>
                </a:lnTo>
                <a:lnTo>
                  <a:pt x="416278" y="134759"/>
                </a:lnTo>
                <a:lnTo>
                  <a:pt x="416278" y="40002"/>
                </a:lnTo>
                <a:lnTo>
                  <a:pt x="416278" y="3934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84369A-A294-0F2F-E84F-D0990A22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en-US" smtClean="0"/>
              <a:t>07/07/2023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en-US" smtClean="0"/>
              <a:t>07/07/2023</a:t>
            </a:r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D38D448-932F-258E-2E58-CA8023349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 dirty="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 dirty="0"/>
              <a:t>Insérez ou glissez votre image ici, puis placez votre image en arrière plan</a:t>
            </a:r>
          </a:p>
          <a:p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‹#›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 dirty="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dirty="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07/07/2023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Barbara Dalena SFP 2023 - Paris</a:t>
            </a:r>
            <a:endParaRPr lang="fr-FR" dirty="0"/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07/07/2023</a:t>
            </a:r>
            <a:endParaRPr lang="fr-FR" dirty="0"/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 dirty="0"/>
          </a:p>
        </p:txBody>
      </p:sp>
      <p:sp>
        <p:nvSpPr>
          <p:cNvPr id="16" name="Espace réservé du numéro de diapositive 15">
            <a:extLst>
              <a:ext uri="{FF2B5EF4-FFF2-40B4-BE49-F238E27FC236}">
                <a16:creationId xmlns:a16="http://schemas.microsoft.com/office/drawing/2014/main" id="{43A448DB-A450-22D2-9A30-CE94EAFD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smtClean="0"/>
              <a:t>07/07/2023</a:t>
            </a:r>
            <a:endParaRPr lang="fr-FR" dirty="0"/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 dirty="0"/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3035A95C-D228-2D25-8FE9-AE69EC8177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37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07/07/2023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Barbara Dalena SFP 2023 - Paris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D08E43D-0343-547B-3EBE-C6B616E5A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/>
                </a:solidFill>
                <a:latin typeface="+mn-lt"/>
              </a:defRPr>
            </a:lvl1pPr>
          </a:lstStyle>
          <a:p>
            <a:fld id="{0CBC77A0-1F4E-42FF-9FFC-F45C3A64AF90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4" r:id="rId36"/>
    <p:sldLayoutId id="2147483668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6.emf"/><Relationship Id="rId7" Type="http://schemas.openxmlformats.org/officeDocument/2006/relationships/image" Target="../media/image34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7" Type="http://schemas.openxmlformats.org/officeDocument/2006/relationships/image" Target="../media/image45.gif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emf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18" Type="http://schemas.openxmlformats.org/officeDocument/2006/relationships/image" Target="../media/image5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diagramData" Target="../diagrams/data1.xml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11" Type="http://schemas.openxmlformats.org/officeDocument/2006/relationships/image" Target="../media/image50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54.jpe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7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wmf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6.png"/><Relationship Id="rId5" Type="http://schemas.openxmlformats.org/officeDocument/2006/relationships/image" Target="../media/image15.png"/><Relationship Id="rId4" Type="http://schemas.openxmlformats.org/officeDocument/2006/relationships/image" Target="../media/image9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2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jpg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C829F44-1983-5C84-836C-29E0780A2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8958572" cy="1587501"/>
          </a:xfrm>
        </p:spPr>
        <p:txBody>
          <a:bodyPr anchor="t">
            <a:norm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Design and performance challenges of the future high energy colliders</a:t>
            </a:r>
            <a:endParaRPr lang="fr-FR" b="1" dirty="0">
              <a:solidFill>
                <a:srgbClr val="0000FF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237B58D-9A96-1DE6-DF53-DC32490889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7" y="3656364"/>
            <a:ext cx="10495605" cy="1655762"/>
          </a:xfrm>
        </p:spPr>
        <p:txBody>
          <a:bodyPr>
            <a:normAutofit/>
          </a:bodyPr>
          <a:lstStyle/>
          <a:p>
            <a:r>
              <a:rPr lang="en-US" b="1" dirty="0" smtClean="0"/>
              <a:t>B</a:t>
            </a:r>
            <a:r>
              <a:rPr lang="en-US" b="1" dirty="0"/>
              <a:t>. </a:t>
            </a:r>
            <a:r>
              <a:rPr lang="en-US" b="1" dirty="0" smtClean="0"/>
              <a:t>Dalena (</a:t>
            </a:r>
            <a:r>
              <a:rPr lang="en-US" b="1" dirty="0"/>
              <a:t>CEA, </a:t>
            </a:r>
            <a:r>
              <a:rPr lang="en-US" b="1" dirty="0" err="1"/>
              <a:t>Irfu</a:t>
            </a:r>
            <a:r>
              <a:rPr lang="en-US" b="1" dirty="0"/>
              <a:t>, DACM, Paris-Saclay University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FC5D75-42D1-4FD6-A210-EEC599B5FC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42948" y="5339904"/>
            <a:ext cx="8735590" cy="974287"/>
          </a:xfrm>
        </p:spPr>
        <p:txBody>
          <a:bodyPr>
            <a:noAutofit/>
          </a:bodyPr>
          <a:lstStyle/>
          <a:p>
            <a:pPr algn="ctr"/>
            <a:r>
              <a:rPr lang="en-US" sz="2000" i="0" dirty="0" smtClean="0"/>
              <a:t>With contributions from: </a:t>
            </a:r>
            <a:r>
              <a:rPr lang="en-US" sz="2000" b="1" dirty="0" smtClean="0"/>
              <a:t>C. Antoine, P. </a:t>
            </a:r>
            <a:r>
              <a:rPr lang="en-US" sz="2000" b="1" dirty="0" err="1" smtClean="0"/>
              <a:t>Bosland</a:t>
            </a:r>
            <a:r>
              <a:rPr lang="en-US" sz="2000" b="1" dirty="0" smtClean="0"/>
              <a:t>, P. </a:t>
            </a:r>
            <a:r>
              <a:rPr lang="en-US" sz="2000" b="1" dirty="0" err="1" smtClean="0"/>
              <a:t>Bredy</a:t>
            </a:r>
            <a:r>
              <a:rPr lang="en-US" sz="2000" b="1" dirty="0" smtClean="0"/>
              <a:t>, V. </a:t>
            </a:r>
            <a:r>
              <a:rPr lang="en-US" sz="2000" b="1" dirty="0" err="1" smtClean="0"/>
              <a:t>Calvelli</a:t>
            </a:r>
            <a:r>
              <a:rPr lang="en-US" sz="2000" b="1" dirty="0" smtClean="0"/>
              <a:t>, A. Chance, E. </a:t>
            </a:r>
            <a:r>
              <a:rPr lang="en-US" sz="2000" b="1" dirty="0" err="1" smtClean="0"/>
              <a:t>Cenni</a:t>
            </a:r>
            <a:r>
              <a:rPr lang="en-US" sz="2000" b="1" dirty="0" smtClean="0"/>
              <a:t>, </a:t>
            </a:r>
            <a:r>
              <a:rPr lang="en-US" sz="2000" b="1" dirty="0"/>
              <a:t>T. </a:t>
            </a:r>
            <a:r>
              <a:rPr lang="en-US" sz="2000" b="1" dirty="0" err="1" smtClean="0"/>
              <a:t>Lecrevisse</a:t>
            </a:r>
            <a:r>
              <a:rPr lang="en-US" sz="2000" b="1" dirty="0" smtClean="0"/>
              <a:t>, C. </a:t>
            </a:r>
            <a:r>
              <a:rPr lang="en-US" sz="2000" b="1" dirty="0" err="1" smtClean="0"/>
              <a:t>Lorin</a:t>
            </a:r>
            <a:r>
              <a:rPr lang="en-US" sz="2000" b="1" dirty="0" smtClean="0"/>
              <a:t>, C. Marchand, </a:t>
            </a:r>
            <a:r>
              <a:rPr lang="en-US" sz="2000" b="1" dirty="0" smtClean="0"/>
              <a:t>                    D</a:t>
            </a:r>
            <a:r>
              <a:rPr lang="en-US" sz="2000" b="1" dirty="0" smtClean="0"/>
              <a:t>. </a:t>
            </a:r>
            <a:r>
              <a:rPr lang="en-US" sz="2000" b="1" dirty="0" err="1" smtClean="0"/>
              <a:t>Minenna</a:t>
            </a:r>
            <a:r>
              <a:rPr lang="en-US" sz="2000" b="1" dirty="0" smtClean="0"/>
              <a:t>, L. </a:t>
            </a:r>
            <a:r>
              <a:rPr lang="en-US" sz="2000" b="1" dirty="0" err="1" smtClean="0"/>
              <a:t>Quettier</a:t>
            </a:r>
            <a:r>
              <a:rPr lang="en-US" sz="2000" b="1" dirty="0" smtClean="0"/>
              <a:t>, E. </a:t>
            </a:r>
            <a:r>
              <a:rPr lang="en-US" sz="2000" b="1" dirty="0" err="1" smtClean="0"/>
              <a:t>Rochepault</a:t>
            </a:r>
            <a:r>
              <a:rPr lang="en-US" sz="2000" b="1" dirty="0" smtClean="0"/>
              <a:t>, D. </a:t>
            </a:r>
            <a:r>
              <a:rPr lang="en-US" sz="2000" b="1" dirty="0" err="1" smtClean="0"/>
              <a:t>Uriot</a:t>
            </a:r>
            <a:r>
              <a:rPr lang="en-US" sz="2000" b="1" dirty="0" smtClean="0"/>
              <a:t> and all DACM teams!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5912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575800" y="6343650"/>
            <a:ext cx="1088390" cy="365125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39" y="314036"/>
            <a:ext cx="8285162" cy="871827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Prediction </a:t>
            </a:r>
            <a:r>
              <a:rPr lang="en-US" dirty="0" smtClean="0">
                <a:solidFill>
                  <a:srgbClr val="0000FF"/>
                </a:solidFill>
              </a:rPr>
              <a:t>of Phase-Space </a:t>
            </a:r>
            <a:r>
              <a:rPr lang="en-US" dirty="0">
                <a:solidFill>
                  <a:srgbClr val="0000FF"/>
                </a:solidFill>
              </a:rPr>
              <a:t>Stable Region for </a:t>
            </a:r>
            <a:r>
              <a:rPr lang="en-US" dirty="0" smtClean="0">
                <a:solidFill>
                  <a:srgbClr val="0000FF"/>
                </a:solidFill>
              </a:rPr>
              <a:t>Hadron Storage Rings (HL-LHC case)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218" y="1116701"/>
            <a:ext cx="2926086" cy="2194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510" y="2040019"/>
            <a:ext cx="2407534" cy="6153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26" y="1223686"/>
            <a:ext cx="2951576" cy="21809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31615" y="2280761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/>
              <a:t>?</a:t>
            </a:r>
            <a:endParaRPr lang="en-US" sz="18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574478" y="1527727"/>
            <a:ext cx="0" cy="637954"/>
          </a:xfrm>
          <a:prstGeom prst="straightConnector1">
            <a:avLst/>
          </a:prstGeom>
          <a:ln w="19050">
            <a:solidFill>
              <a:srgbClr val="00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1308" y="3434585"/>
            <a:ext cx="10018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Replace CPU costly tracking simulations with fast surrogate model of the time evolution of Dynamic Aperture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66" y="3960377"/>
            <a:ext cx="5077534" cy="233871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013699" y="5898324"/>
            <a:ext cx="35718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Deep Echo </a:t>
            </a:r>
            <a:r>
              <a:rPr lang="en-US" sz="1400" dirty="0"/>
              <a:t>State Networks (</a:t>
            </a:r>
            <a:r>
              <a:rPr lang="en-US" sz="1400" dirty="0" err="1"/>
              <a:t>DeepESN</a:t>
            </a:r>
            <a:r>
              <a:rPr lang="en-US" sz="1400" dirty="0"/>
              <a:t>)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43" y="3759267"/>
            <a:ext cx="3511303" cy="26334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0045" y="461420"/>
            <a:ext cx="1714500" cy="8686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16200000">
            <a:off x="8776142" y="3884793"/>
            <a:ext cx="4483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M. Casanova et al. </a:t>
            </a:r>
          </a:p>
          <a:p>
            <a:r>
              <a:rPr lang="en-US" sz="1400" dirty="0" smtClean="0"/>
              <a:t>https</a:t>
            </a:r>
            <a:r>
              <a:rPr lang="en-US" sz="1400" dirty="0"/>
              <a:t>://doi.org/10.1140/epjp/s13360-023-04167-y</a:t>
            </a:r>
          </a:p>
        </p:txBody>
      </p:sp>
      <p:pic>
        <p:nvPicPr>
          <p:cNvPr id="18" name="Picture 2" descr="WebHome &lt; FCC &lt; TWiki">
            <a:extLst>
              <a:ext uri="{FF2B5EF4-FFF2-40B4-BE49-F238E27FC236}">
                <a16:creationId xmlns:a16="http://schemas.microsoft.com/office/drawing/2014/main" id="{D046A01D-5D35-1FFE-AE05-F72A3082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0817" y="1278695"/>
            <a:ext cx="1952956" cy="66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83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High Field Magnets (HFM) R&amp;D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0842943" y="6345936"/>
            <a:ext cx="1074737" cy="363537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630936" y="6340729"/>
            <a:ext cx="8839200" cy="365125"/>
          </a:xfrm>
        </p:spPr>
        <p:txBody>
          <a:bodyPr/>
          <a:lstStyle/>
          <a:p>
            <a:r>
              <a:rPr lang="fr-FR" dirty="0" smtClean="0"/>
              <a:t>Barbara Dalena SFP 2023 - Paris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98263" y="6343650"/>
            <a:ext cx="693737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073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400478" y="6343650"/>
            <a:ext cx="1263712" cy="365125"/>
          </a:xfrm>
        </p:spPr>
        <p:txBody>
          <a:bodyPr/>
          <a:lstStyle/>
          <a:p>
            <a:r>
              <a:rPr lang="en-US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Expertise and infrastructures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31838" y="1381125"/>
            <a:ext cx="5407705" cy="4532313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Magnetic calculations</a:t>
            </a:r>
          </a:p>
          <a:p>
            <a:pPr marL="285750" indent="-2857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Conductor design </a:t>
            </a:r>
          </a:p>
          <a:p>
            <a:pPr marL="285750" indent="-2857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Magnets Mechanics</a:t>
            </a:r>
          </a:p>
          <a:p>
            <a:pPr marL="285750" indent="-2857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Magnets Cryogenics </a:t>
            </a:r>
          </a:p>
          <a:p>
            <a:pPr marL="285750" indent="-2857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Quench analysis and magnet protection</a:t>
            </a:r>
          </a:p>
          <a:p>
            <a:pPr marL="285750" indent="-2857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Magnet safety and magnet control systems (DIS)</a:t>
            </a:r>
          </a:p>
          <a:p>
            <a:pPr marL="285750" indent="-2857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Industrial follow-up</a:t>
            </a:r>
          </a:p>
          <a:p>
            <a:pPr marL="285750" indent="-285750">
              <a:buClr>
                <a:srgbClr val="0000FF"/>
              </a:buClr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Clr>
                <a:srgbClr val="0000FF"/>
              </a:buClr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41" y="4439342"/>
            <a:ext cx="4467828" cy="18805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908" y="1138363"/>
            <a:ext cx="2268638" cy="219110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500256" y="3063837"/>
            <a:ext cx="503052" cy="296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9414" y="3875683"/>
            <a:ext cx="4490977" cy="24038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747" y="5228378"/>
            <a:ext cx="2384385" cy="11789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3886" y="1185863"/>
            <a:ext cx="2106592" cy="2260121"/>
          </a:xfrm>
          <a:prstGeom prst="rect">
            <a:avLst/>
          </a:prstGeom>
        </p:spPr>
      </p:pic>
      <p:pic>
        <p:nvPicPr>
          <p:cNvPr id="16" name="Image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424" y="3642036"/>
            <a:ext cx="2495550" cy="125015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730836" y="804656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L. </a:t>
            </a:r>
            <a:r>
              <a:rPr lang="en-US" dirty="0" err="1" smtClean="0"/>
              <a:t>Quettier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92824" y="4242816"/>
            <a:ext cx="4988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32411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626599" y="6343651"/>
            <a:ext cx="1476829" cy="170666"/>
          </a:xfrm>
        </p:spPr>
        <p:txBody>
          <a:bodyPr/>
          <a:lstStyle/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Development plan toward </a:t>
            </a:r>
            <a:r>
              <a:rPr lang="en-US" dirty="0">
                <a:solidFill>
                  <a:srgbClr val="0000FF"/>
                </a:solidFill>
              </a:rPr>
              <a:t>16 T Nb</a:t>
            </a:r>
            <a:r>
              <a:rPr lang="en-US" baseline="-25000" dirty="0">
                <a:solidFill>
                  <a:srgbClr val="0000FF"/>
                </a:solidFill>
              </a:rPr>
              <a:t>3</a:t>
            </a:r>
            <a:r>
              <a:rPr lang="en-US" dirty="0">
                <a:solidFill>
                  <a:srgbClr val="0000FF"/>
                </a:solidFill>
              </a:rPr>
              <a:t>Sn Dipoles</a:t>
            </a:r>
          </a:p>
        </p:txBody>
      </p:sp>
      <p:graphicFrame>
        <p:nvGraphicFramePr>
          <p:cNvPr id="8" name="Diagramme 2"/>
          <p:cNvGraphicFramePr/>
          <p:nvPr>
            <p:extLst>
              <p:ext uri="{D42A27DB-BD31-4B8C-83A1-F6EECF244321}">
                <p14:modId xmlns:p14="http://schemas.microsoft.com/office/powerpoint/2010/main" val="149815489"/>
              </p:ext>
            </p:extLst>
          </p:nvPr>
        </p:nvGraphicFramePr>
        <p:xfrm>
          <a:off x="1379230" y="937219"/>
          <a:ext cx="6096000" cy="50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Imag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335" y="1011424"/>
            <a:ext cx="970202" cy="1001972"/>
          </a:xfrm>
          <a:prstGeom prst="rect">
            <a:avLst/>
          </a:prstGeom>
        </p:spPr>
      </p:pic>
      <p:pic>
        <p:nvPicPr>
          <p:cNvPr id="10" name="Image 6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590" y="2199001"/>
            <a:ext cx="1005517" cy="1008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18" y="3614854"/>
            <a:ext cx="587041" cy="588516"/>
          </a:xfrm>
          <a:prstGeom prst="rect">
            <a:avLst/>
          </a:prstGeom>
        </p:spPr>
      </p:pic>
      <p:pic>
        <p:nvPicPr>
          <p:cNvPr id="12" name="Picture 26">
            <a:extLst>
              <a:ext uri="{FF2B5EF4-FFF2-40B4-BE49-F238E27FC236}">
                <a16:creationId xmlns:a16="http://schemas.microsoft.com/office/drawing/2014/main" id="{7C1CFF3C-10D0-824A-88E9-4D63F474BE8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941" y="3681014"/>
            <a:ext cx="1851236" cy="1008000"/>
          </a:xfrm>
          <a:prstGeom prst="rect">
            <a:avLst/>
          </a:prstGeom>
        </p:spPr>
      </p:pic>
      <p:pic>
        <p:nvPicPr>
          <p:cNvPr id="13" name="Imag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9242" y="4808538"/>
            <a:ext cx="893901" cy="778464"/>
          </a:xfrm>
          <a:prstGeom prst="rect">
            <a:avLst/>
          </a:prstGeom>
        </p:spPr>
      </p:pic>
      <p:pic>
        <p:nvPicPr>
          <p:cNvPr id="14" name="Image 15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8" t="3161" r="50184" b="26996"/>
          <a:stretch/>
        </p:blipFill>
        <p:spPr>
          <a:xfrm>
            <a:off x="9119168" y="4777262"/>
            <a:ext cx="1338312" cy="894082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927EDF3F-F166-A14A-8510-463248B0EFA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021" y="4730359"/>
            <a:ext cx="2256119" cy="50033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341B3773-D9B6-EE44-9786-793C2071C06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41" r="61845"/>
          <a:stretch/>
        </p:blipFill>
        <p:spPr>
          <a:xfrm rot="5400000">
            <a:off x="7015656" y="4149717"/>
            <a:ext cx="566736" cy="1785324"/>
          </a:xfrm>
          <a:prstGeom prst="rect">
            <a:avLst/>
          </a:prstGeom>
          <a:solidFill>
            <a:srgbClr val="FFFFFF">
              <a:alpha val="40000"/>
            </a:srgbClr>
          </a:solidFill>
        </p:spPr>
      </p:pic>
      <p:pic>
        <p:nvPicPr>
          <p:cNvPr id="17" name="Image 18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2654" y="5374256"/>
            <a:ext cx="1070154" cy="830625"/>
          </a:xfrm>
          <a:prstGeom prst="rect">
            <a:avLst/>
          </a:prstGeom>
        </p:spPr>
      </p:pic>
      <p:pic>
        <p:nvPicPr>
          <p:cNvPr id="18" name="Image 1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973" y="5408196"/>
            <a:ext cx="1292974" cy="727297"/>
          </a:xfrm>
          <a:prstGeom prst="rect">
            <a:avLst/>
          </a:prstGeom>
        </p:spPr>
      </p:pic>
      <p:sp>
        <p:nvSpPr>
          <p:cNvPr id="19" name="Rectangle à coins arrondis 9"/>
          <p:cNvSpPr/>
          <p:nvPr/>
        </p:nvSpPr>
        <p:spPr>
          <a:xfrm>
            <a:off x="6610166" y="1126088"/>
            <a:ext cx="862007" cy="733241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</a:rPr>
              <a:t>F2D2</a:t>
            </a: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</a:rPr>
              <a:t> 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D5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Wingdings" panose="05000000000000000000" pitchFamily="2" charset="2"/>
            </a:endParaRPr>
          </a:p>
        </p:txBody>
      </p:sp>
      <p:sp>
        <p:nvSpPr>
          <p:cNvPr id="20" name="Rectangle à coins arrondis 12"/>
          <p:cNvSpPr/>
          <p:nvPr/>
        </p:nvSpPr>
        <p:spPr>
          <a:xfrm>
            <a:off x="531886" y="3074246"/>
            <a:ext cx="751158" cy="658330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</a:rPr>
              <a:t>SMC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 smtClean="0">
                <a:solidFill>
                  <a:srgbClr val="002060"/>
                </a:solidFill>
                <a:latin typeface="Arial"/>
                <a:sym typeface="Wingdings" panose="05000000000000000000" pitchFamily="2" charset="2"/>
              </a:rPr>
              <a:t>D3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Wingdings" panose="05000000000000000000" pitchFamily="2" charset="2"/>
            </a:endParaRPr>
          </a:p>
        </p:txBody>
      </p:sp>
      <p:sp>
        <p:nvSpPr>
          <p:cNvPr id="21" name="Rectangle à coins arrondis 8"/>
          <p:cNvSpPr/>
          <p:nvPr/>
        </p:nvSpPr>
        <p:spPr>
          <a:xfrm>
            <a:off x="7146217" y="2266548"/>
            <a:ext cx="852067" cy="786202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"/>
              </a:rPr>
              <a:t>FD 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noProof="0" dirty="0" smtClean="0">
                <a:solidFill>
                  <a:srgbClr val="002060"/>
                </a:solidFill>
                <a:latin typeface="Arial"/>
                <a:sym typeface="Wingdings" panose="05000000000000000000" pitchFamily="2" charset="2"/>
              </a:rPr>
              <a:t>D5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Wingdings" panose="05000000000000000000" pitchFamily="2" charset="2"/>
            </a:endParaRPr>
          </a:p>
        </p:txBody>
      </p:sp>
      <p:sp>
        <p:nvSpPr>
          <p:cNvPr id="22" name="Rectangle à coins arrondis 11"/>
          <p:cNvSpPr/>
          <p:nvPr/>
        </p:nvSpPr>
        <p:spPr>
          <a:xfrm>
            <a:off x="7327276" y="3489918"/>
            <a:ext cx="819485" cy="713452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/>
              </a:rPr>
              <a:t>R2D2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sym typeface="Wingdings" panose="05000000000000000000" pitchFamily="2" charset="2"/>
              </a:rPr>
              <a:t>D4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sym typeface="Wingdings" panose="05000000000000000000" pitchFamily="2" charset="2"/>
            </a:endParaRPr>
          </a:p>
        </p:txBody>
      </p:sp>
      <p:pic>
        <p:nvPicPr>
          <p:cNvPr id="23" name="Image 23">
            <a:extLst>
              <a:ext uri="{FF2B5EF4-FFF2-40B4-BE49-F238E27FC236}">
                <a16:creationId xmlns:a16="http://schemas.microsoft.com/office/drawing/2014/main" id="{70A591C1-E167-4A96-8022-56C10387D6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26652" y="5678662"/>
            <a:ext cx="1040850" cy="740654"/>
          </a:xfrm>
          <a:prstGeom prst="rect">
            <a:avLst/>
          </a:prstGeom>
        </p:spPr>
      </p:pic>
      <p:pic>
        <p:nvPicPr>
          <p:cNvPr id="24" name="Image 26"/>
          <p:cNvPicPr>
            <a:picLocks noChangeAspect="1"/>
          </p:cNvPicPr>
          <p:nvPr/>
        </p:nvPicPr>
        <p:blipFill rotWithShape="1">
          <a:blip r:embed="rId18" cstate="email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38730" y="5417502"/>
            <a:ext cx="810471" cy="828037"/>
          </a:xfrm>
          <a:prstGeom prst="rect">
            <a:avLst/>
          </a:prstGeom>
        </p:spPr>
      </p:pic>
      <p:pic>
        <p:nvPicPr>
          <p:cNvPr id="25" name="Image 27"/>
          <p:cNvPicPr>
            <a:picLocks noChangeAspect="1"/>
          </p:cNvPicPr>
          <p:nvPr/>
        </p:nvPicPr>
        <p:blipFill rotWithShape="1">
          <a:blip r:embed="rId19"/>
          <a:srcRect b="8277"/>
          <a:stretch/>
        </p:blipFill>
        <p:spPr>
          <a:xfrm>
            <a:off x="7688496" y="5636529"/>
            <a:ext cx="1156273" cy="740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7699" y="1011424"/>
            <a:ext cx="2794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 of E. </a:t>
            </a:r>
            <a:r>
              <a:rPr lang="en-US" sz="1600" dirty="0" err="1" smtClean="0"/>
              <a:t>Rochepault</a:t>
            </a:r>
            <a:endParaRPr lang="en-US" sz="1600" dirty="0"/>
          </a:p>
        </p:txBody>
      </p:sp>
      <p:sp>
        <p:nvSpPr>
          <p:cNvPr id="26" name="TextBox 25"/>
          <p:cNvSpPr txBox="1"/>
          <p:nvPr/>
        </p:nvSpPr>
        <p:spPr>
          <a:xfrm>
            <a:off x="8460932" y="2517572"/>
            <a:ext cx="1144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2025-2026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8460932" y="3843650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On-going</a:t>
            </a:r>
            <a:endParaRPr lang="en-US" sz="1400" dirty="0"/>
          </a:p>
        </p:txBody>
      </p:sp>
      <p:sp>
        <p:nvSpPr>
          <p:cNvPr id="28" name="Rectangle 27"/>
          <p:cNvSpPr/>
          <p:nvPr/>
        </p:nvSpPr>
        <p:spPr>
          <a:xfrm>
            <a:off x="8460932" y="1165312"/>
            <a:ext cx="11304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2026-2027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66632" y="3555816"/>
            <a:ext cx="17972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Racetrack Dipoles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5295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8084" y="1024312"/>
            <a:ext cx="6963372" cy="2182021"/>
          </a:xfrm>
        </p:spPr>
        <p:txBody>
          <a:bodyPr>
            <a:normAutofit fontScale="92500" lnSpcReduction="10000"/>
          </a:bodyPr>
          <a:lstStyle/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600" dirty="0" smtClean="0"/>
              <a:t>«</a:t>
            </a:r>
            <a:r>
              <a:rPr lang="en-US" sz="1600" dirty="0"/>
              <a:t> Non-powered samples » </a:t>
            </a:r>
            <a:r>
              <a:rPr lang="en-US" sz="1600" dirty="0">
                <a:solidFill>
                  <a:schemeClr val="accent3"/>
                </a:solidFill>
                <a:sym typeface="Wingdings" panose="05000000000000000000" pitchFamily="2" charset="2"/>
              </a:rPr>
              <a:t> </a:t>
            </a:r>
            <a:r>
              <a:rPr lang="en-US" sz="1600" b="1" dirty="0">
                <a:solidFill>
                  <a:schemeClr val="accent3"/>
                </a:solidFill>
              </a:rPr>
              <a:t>Characterizations of materials, development of processes, validation of concepts</a:t>
            </a:r>
          </a:p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« Powered samples » </a:t>
            </a:r>
            <a:r>
              <a:rPr lang="en-US" sz="1600" dirty="0">
                <a:solidFill>
                  <a:srgbClr val="00B0F0"/>
                </a:solidFill>
                <a:sym typeface="Wingdings" panose="05000000000000000000" pitchFamily="2" charset="2"/>
              </a:rPr>
              <a:t> </a:t>
            </a:r>
            <a:r>
              <a:rPr lang="en-US" sz="1600" b="1" dirty="0">
                <a:solidFill>
                  <a:srgbClr val="00B0F0"/>
                </a:solidFill>
                <a:sym typeface="Wingdings" panose="05000000000000000000" pitchFamily="2" charset="2"/>
              </a:rPr>
              <a:t>Study of performances</a:t>
            </a:r>
            <a:r>
              <a:rPr lang="en-US" sz="1600" dirty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en-US" sz="1600" dirty="0">
                <a:sym typeface="Wingdings" panose="05000000000000000000" pitchFamily="2" charset="2"/>
              </a:rPr>
              <a:t>of Nb</a:t>
            </a:r>
            <a:r>
              <a:rPr lang="en-US" sz="1600" baseline="-25000" dirty="0">
                <a:sym typeface="Wingdings" panose="05000000000000000000" pitchFamily="2" charset="2"/>
              </a:rPr>
              <a:t>3</a:t>
            </a:r>
            <a:r>
              <a:rPr lang="en-US" sz="1600" dirty="0">
                <a:sym typeface="Wingdings" panose="05000000000000000000" pitchFamily="2" charset="2"/>
              </a:rPr>
              <a:t>Sn</a:t>
            </a:r>
          </a:p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600" dirty="0">
                <a:sym typeface="Wingdings" panose="05000000000000000000" pitchFamily="2" charset="2"/>
              </a:rPr>
              <a:t>Model coil SMC : </a:t>
            </a:r>
            <a:r>
              <a:rPr lang="en-US" sz="1600" b="1" dirty="0">
                <a:solidFill>
                  <a:srgbClr val="00B050"/>
                </a:solidFill>
                <a:sym typeface="Wingdings" panose="05000000000000000000" pitchFamily="2" charset="2"/>
              </a:rPr>
              <a:t>successful test! </a:t>
            </a:r>
            <a:r>
              <a:rPr lang="en-US" sz="16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1600" b="1" dirty="0">
                <a:solidFill>
                  <a:srgbClr val="00B050"/>
                </a:solidFill>
                <a:sym typeface="Wingdings" panose="05000000000000000000" pitchFamily="2" charset="2"/>
              </a:rPr>
              <a:t>Development of fabrication processes, infrastructure, gain of </a:t>
            </a:r>
            <a:r>
              <a:rPr lang="en-US" sz="16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experience</a:t>
            </a:r>
          </a:p>
          <a:p>
            <a:pPr marL="285750" indent="-285750">
              <a:spcAft>
                <a:spcPts val="600"/>
              </a:spcAft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ym typeface="Wingdings" panose="05000000000000000000" pitchFamily="2" charset="2"/>
              </a:rPr>
              <a:t>R2D2 12T: </a:t>
            </a:r>
            <a:r>
              <a:rPr lang="en-US" sz="1600" dirty="0">
                <a:solidFill>
                  <a:srgbClr val="00B050"/>
                </a:solidFill>
              </a:rPr>
              <a:t>CEA conceptual design validated by an external </a:t>
            </a:r>
            <a:r>
              <a:rPr lang="en-US" sz="1600" dirty="0" smtClean="0">
                <a:solidFill>
                  <a:srgbClr val="00B050"/>
                </a:solidFill>
              </a:rPr>
              <a:t>committee</a:t>
            </a:r>
            <a:r>
              <a:rPr lang="en-US" sz="1600" b="1" dirty="0" smtClean="0">
                <a:solidFill>
                  <a:schemeClr val="accent3"/>
                </a:solidFill>
                <a:sym typeface="Wingdings" panose="05000000000000000000" pitchFamily="2" charset="2"/>
              </a:rPr>
              <a:t> </a:t>
            </a:r>
            <a:endParaRPr lang="en-US" sz="1600" b="1" dirty="0">
              <a:solidFill>
                <a:schemeClr val="accent3"/>
              </a:solidFill>
              <a:sym typeface="Wingdings" panose="05000000000000000000" pitchFamily="2" charset="2"/>
            </a:endParaRPr>
          </a:p>
          <a:p>
            <a:endParaRPr lang="en-US" sz="1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381506" y="6343650"/>
            <a:ext cx="1282684" cy="365125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b="1" dirty="0">
                <a:solidFill>
                  <a:srgbClr val="0000FF"/>
                </a:solidFill>
              </a:rPr>
              <a:t>Development of Nb</a:t>
            </a:r>
            <a:r>
              <a:rPr lang="en-US" sz="2600" b="1" baseline="-25000" dirty="0">
                <a:solidFill>
                  <a:srgbClr val="0000FF"/>
                </a:solidFill>
              </a:rPr>
              <a:t>3</a:t>
            </a:r>
            <a:r>
              <a:rPr lang="en-US" sz="2600" b="1" dirty="0">
                <a:solidFill>
                  <a:srgbClr val="0000FF"/>
                </a:solidFill>
              </a:rPr>
              <a:t>Sn magnets towards 16 T </a:t>
            </a:r>
            <a:r>
              <a:rPr lang="en-US" sz="2600" b="1" dirty="0" smtClean="0">
                <a:solidFill>
                  <a:srgbClr val="0000FF"/>
                </a:solidFill>
              </a:rPr>
              <a:t> </a:t>
            </a:r>
            <a:endParaRPr lang="en-US" sz="2600" dirty="0">
              <a:solidFill>
                <a:srgbClr val="0000FF"/>
              </a:solidFill>
            </a:endParaRPr>
          </a:p>
        </p:txBody>
      </p:sp>
      <p:sp>
        <p:nvSpPr>
          <p:cNvPr id="7" name="ZoneTexte 30">
            <a:extLst>
              <a:ext uri="{FF2B5EF4-FFF2-40B4-BE49-F238E27FC236}">
                <a16:creationId xmlns:a16="http://schemas.microsoft.com/office/drawing/2014/main" id="{1EAED9DC-45E3-01CC-D045-35D135515A7B}"/>
              </a:ext>
            </a:extLst>
          </p:cNvPr>
          <p:cNvSpPr txBox="1"/>
          <p:nvPr/>
        </p:nvSpPr>
        <p:spPr>
          <a:xfrm>
            <a:off x="7235687" y="3156808"/>
            <a:ext cx="4473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12556"/>
                </a:solidFill>
              </a:rPr>
              <a:t>Characterization of conductors during heat treatment at 650°C </a:t>
            </a:r>
            <a:r>
              <a:rPr lang="en-US" sz="1400" b="1" dirty="0" smtClean="0">
                <a:solidFill>
                  <a:srgbClr val="012556"/>
                </a:solidFill>
                <a:sym typeface="Wingdings" panose="05000000000000000000" pitchFamily="2" charset="2"/>
              </a:rPr>
              <a:t> </a:t>
            </a:r>
            <a:r>
              <a:rPr lang="en-US" sz="1400" b="1" u="sng" dirty="0" smtClean="0">
                <a:solidFill>
                  <a:srgbClr val="0070C0"/>
                </a:solidFill>
                <a:sym typeface="Wingdings" panose="05000000000000000000" pitchFamily="2" charset="2"/>
              </a:rPr>
              <a:t>PhD M. Abdel Hafiz</a:t>
            </a:r>
            <a:endParaRPr lang="en-US" sz="1400" b="1" u="sng" dirty="0">
              <a:solidFill>
                <a:srgbClr val="0070C0"/>
              </a:solidFill>
            </a:endParaRPr>
          </a:p>
        </p:txBody>
      </p:sp>
      <p:pic>
        <p:nvPicPr>
          <p:cNvPr id="8" name="Image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227" y="881812"/>
            <a:ext cx="3050771" cy="2288079"/>
          </a:xfrm>
          <a:prstGeom prst="rect">
            <a:avLst/>
          </a:prstGeom>
          <a:ln w="12700" cap="sq">
            <a:noFill/>
            <a:prstDash val="solid"/>
            <a:miter lim="800000"/>
          </a:ln>
          <a:effectLst/>
        </p:spPr>
      </p:pic>
      <p:grpSp>
        <p:nvGrpSpPr>
          <p:cNvPr id="17" name="Group 6">
            <a:extLst>
              <a:ext uri="{FF2B5EF4-FFF2-40B4-BE49-F238E27FC236}">
                <a16:creationId xmlns:a16="http://schemas.microsoft.com/office/drawing/2014/main" id="{87D3ACC1-AF16-96BE-EF76-0D9FD171115E}"/>
              </a:ext>
            </a:extLst>
          </p:cNvPr>
          <p:cNvGrpSpPr>
            <a:grpSpLocks noChangeAspect="1"/>
          </p:cNvGrpSpPr>
          <p:nvPr/>
        </p:nvGrpSpPr>
        <p:grpSpPr>
          <a:xfrm>
            <a:off x="581188" y="3477444"/>
            <a:ext cx="4236565" cy="2641531"/>
            <a:chOff x="0" y="1072054"/>
            <a:chExt cx="9279666" cy="5785945"/>
          </a:xfrm>
        </p:grpSpPr>
        <p:pic>
          <p:nvPicPr>
            <p:cNvPr id="18" name="Image 8">
              <a:extLst>
                <a:ext uri="{FF2B5EF4-FFF2-40B4-BE49-F238E27FC236}">
                  <a16:creationId xmlns:a16="http://schemas.microsoft.com/office/drawing/2014/main" id="{58E79310-DC17-6ACF-B15A-F0AC361E00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86"/>
            <a:stretch/>
          </p:blipFill>
          <p:spPr>
            <a:xfrm>
              <a:off x="0" y="1072054"/>
              <a:ext cx="9144000" cy="5785945"/>
            </a:xfrm>
            <a:prstGeom prst="rect">
              <a:avLst/>
            </a:prstGeom>
          </p:spPr>
        </p:pic>
        <p:pic>
          <p:nvPicPr>
            <p:cNvPr id="19" name="Image 12">
              <a:extLst>
                <a:ext uri="{FF2B5EF4-FFF2-40B4-BE49-F238E27FC236}">
                  <a16:creationId xmlns:a16="http://schemas.microsoft.com/office/drawing/2014/main" id="{000C489B-FCE5-6160-F7EC-765825D0F4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63871" y="2506616"/>
              <a:ext cx="826225" cy="1276599"/>
            </a:xfrm>
            <a:prstGeom prst="rect">
              <a:avLst/>
            </a:prstGeom>
          </p:spPr>
        </p:pic>
        <p:pic>
          <p:nvPicPr>
            <p:cNvPr id="20" name="Image 14">
              <a:extLst>
                <a:ext uri="{FF2B5EF4-FFF2-40B4-BE49-F238E27FC236}">
                  <a16:creationId xmlns:a16="http://schemas.microsoft.com/office/drawing/2014/main" id="{7391B8E5-90D8-408F-049B-33291309D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47332" y="2382204"/>
              <a:ext cx="1223602" cy="1525424"/>
            </a:xfrm>
            <a:prstGeom prst="rect">
              <a:avLst/>
            </a:prstGeom>
          </p:spPr>
        </p:pic>
        <p:pic>
          <p:nvPicPr>
            <p:cNvPr id="21" name="Image 11">
              <a:extLst>
                <a:ext uri="{FF2B5EF4-FFF2-40B4-BE49-F238E27FC236}">
                  <a16:creationId xmlns:a16="http://schemas.microsoft.com/office/drawing/2014/main" id="{C181D139-822C-211E-47C7-2D43B2335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8331761" y="2695797"/>
              <a:ext cx="947905" cy="1211831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6671461" y="2936744"/>
            <a:ext cx="427512" cy="4662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pic>
        <p:nvPicPr>
          <p:cNvPr id="24" name="Image 4">
            <a:extLst>
              <a:ext uri="{FF2B5EF4-FFF2-40B4-BE49-F238E27FC236}">
                <a16:creationId xmlns:a16="http://schemas.microsoft.com/office/drawing/2014/main" id="{D32ECA46-59F5-3D50-7F74-CB509E059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b="9972"/>
          <a:stretch>
            <a:fillRect/>
          </a:stretch>
        </p:blipFill>
        <p:spPr bwMode="auto">
          <a:xfrm>
            <a:off x="5741806" y="3954454"/>
            <a:ext cx="5793971" cy="2445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5959953" y="3712574"/>
            <a:ext cx="47387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/>
              <a:t>R2D2</a:t>
            </a:r>
            <a:r>
              <a:rPr lang="en-US" sz="1600" dirty="0" smtClean="0"/>
              <a:t> = </a:t>
            </a:r>
            <a:r>
              <a:rPr lang="en-US" sz="1600" b="1" dirty="0" smtClean="0"/>
              <a:t>R</a:t>
            </a:r>
            <a:r>
              <a:rPr lang="en-US" sz="1600" dirty="0" smtClean="0"/>
              <a:t>esearch </a:t>
            </a:r>
            <a:r>
              <a:rPr lang="en-US" sz="1600" b="1" dirty="0" smtClean="0"/>
              <a:t>R</a:t>
            </a:r>
            <a:r>
              <a:rPr lang="en-US" sz="1600" dirty="0" smtClean="0"/>
              <a:t>acetrack </a:t>
            </a:r>
            <a:r>
              <a:rPr lang="en-US" sz="1600" b="1" dirty="0" smtClean="0"/>
              <a:t>D</a:t>
            </a:r>
            <a:r>
              <a:rPr lang="en-US" sz="1600" dirty="0" smtClean="0"/>
              <a:t>ipole </a:t>
            </a:r>
            <a:r>
              <a:rPr lang="en-US" sz="1600" b="1" dirty="0" smtClean="0"/>
              <a:t>D</a:t>
            </a:r>
            <a:r>
              <a:rPr lang="en-US" sz="1600" dirty="0" smtClean="0"/>
              <a:t>emonstrator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985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464634" y="6343650"/>
            <a:ext cx="1199556" cy="365125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15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>
                <a:solidFill>
                  <a:srgbClr val="0000FF"/>
                </a:solidFill>
              </a:rPr>
              <a:t>Development Plan towards </a:t>
            </a:r>
            <a:r>
              <a:rPr lang="en-US" sz="2800" dirty="0" smtClean="0">
                <a:solidFill>
                  <a:srgbClr val="0000FF"/>
                </a:solidFill>
              </a:rPr>
              <a:t>20 </a:t>
            </a:r>
            <a:r>
              <a:rPr lang="en-US" sz="2800" dirty="0">
                <a:solidFill>
                  <a:srgbClr val="0000FF"/>
                </a:solidFill>
              </a:rPr>
              <a:t>T </a:t>
            </a:r>
            <a:r>
              <a:rPr lang="en-US" sz="2800" dirty="0" smtClean="0">
                <a:solidFill>
                  <a:srgbClr val="0000FF"/>
                </a:solidFill>
              </a:rPr>
              <a:t>HTS </a:t>
            </a:r>
            <a:r>
              <a:rPr lang="en-US" sz="2800" dirty="0">
                <a:solidFill>
                  <a:srgbClr val="0000FF"/>
                </a:solidFill>
              </a:rPr>
              <a:t>Dipoles</a:t>
            </a:r>
            <a:endParaRPr lang="fr-FR" sz="2800" dirty="0">
              <a:solidFill>
                <a:srgbClr val="0000FF"/>
              </a:solidFill>
            </a:endParaRPr>
          </a:p>
        </p:txBody>
      </p:sp>
      <p:grpSp>
        <p:nvGrpSpPr>
          <p:cNvPr id="8" name="Groupe 1"/>
          <p:cNvGrpSpPr/>
          <p:nvPr/>
        </p:nvGrpSpPr>
        <p:grpSpPr>
          <a:xfrm>
            <a:off x="790022" y="780774"/>
            <a:ext cx="6558991" cy="3785090"/>
            <a:chOff x="136048" y="803162"/>
            <a:chExt cx="8745321" cy="5104193"/>
          </a:xfrm>
        </p:grpSpPr>
        <p:sp>
          <p:nvSpPr>
            <p:cNvPr id="9" name="Triangle isocèle 33"/>
            <p:cNvSpPr/>
            <p:nvPr/>
          </p:nvSpPr>
          <p:spPr>
            <a:xfrm>
              <a:off x="136048" y="836342"/>
              <a:ext cx="4581869" cy="5040560"/>
            </a:xfrm>
            <a:prstGeom prst="triangl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 dirty="0"/>
            </a:p>
          </p:txBody>
        </p:sp>
        <p:sp>
          <p:nvSpPr>
            <p:cNvPr id="10" name="Triangle isocèle 34"/>
            <p:cNvSpPr/>
            <p:nvPr/>
          </p:nvSpPr>
          <p:spPr>
            <a:xfrm>
              <a:off x="627502" y="803162"/>
              <a:ext cx="3563676" cy="3921537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1" name="Triangle isocèle 36"/>
            <p:cNvSpPr/>
            <p:nvPr/>
          </p:nvSpPr>
          <p:spPr>
            <a:xfrm>
              <a:off x="1238850" y="803162"/>
              <a:ext cx="2353528" cy="2611799"/>
            </a:xfrm>
            <a:prstGeom prst="triangl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  <p:sp>
          <p:nvSpPr>
            <p:cNvPr id="12" name="ZoneTexte 37"/>
            <p:cNvSpPr txBox="1"/>
            <p:nvPr/>
          </p:nvSpPr>
          <p:spPr>
            <a:xfrm>
              <a:off x="1319396" y="4910132"/>
              <a:ext cx="2387833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350" u="sng" dirty="0">
                  <a:solidFill>
                    <a:schemeClr val="bg1"/>
                  </a:solidFill>
                </a:rPr>
                <a:t>Phase 1 </a:t>
              </a:r>
              <a:r>
                <a:rPr lang="fr-FR" sz="1350" b="1" u="sng" dirty="0">
                  <a:solidFill>
                    <a:schemeClr val="bg1"/>
                  </a:solidFill>
                </a:rPr>
                <a:t>2023-2025</a:t>
              </a:r>
              <a:r>
                <a:rPr lang="fr-FR" sz="1350" dirty="0">
                  <a:solidFill>
                    <a:schemeClr val="bg1"/>
                  </a:solidFill>
                </a:rPr>
                <a:t>: </a:t>
              </a:r>
            </a:p>
            <a:p>
              <a:pPr algn="ctr"/>
              <a:r>
                <a:rPr lang="fr-FR" sz="1350" dirty="0" err="1">
                  <a:solidFill>
                    <a:schemeClr val="bg1"/>
                  </a:solidFill>
                </a:rPr>
                <a:t>Racetrack</a:t>
              </a:r>
              <a:r>
                <a:rPr lang="fr-FR" sz="1350" dirty="0">
                  <a:solidFill>
                    <a:schemeClr val="bg1"/>
                  </a:solidFill>
                </a:rPr>
                <a:t> MI</a:t>
              </a:r>
            </a:p>
          </p:txBody>
        </p:sp>
        <p:sp>
          <p:nvSpPr>
            <p:cNvPr id="13" name="ZoneTexte 40"/>
            <p:cNvSpPr txBox="1"/>
            <p:nvPr/>
          </p:nvSpPr>
          <p:spPr>
            <a:xfrm>
              <a:off x="1434371" y="3565744"/>
              <a:ext cx="1992511" cy="954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350" u="sng" dirty="0"/>
                <a:t>Phase 2 </a:t>
              </a:r>
              <a:r>
                <a:rPr lang="fr-FR" sz="1350" dirty="0"/>
                <a:t>: </a:t>
              </a:r>
            </a:p>
            <a:p>
              <a:pPr algn="ctr"/>
              <a:r>
                <a:rPr lang="fr-FR" sz="1350" dirty="0" err="1"/>
                <a:t>magnet</a:t>
              </a:r>
              <a:r>
                <a:rPr lang="fr-FR" sz="1350" dirty="0"/>
                <a:t> MI 16 T+</a:t>
              </a:r>
            </a:p>
            <a:p>
              <a:pPr algn="ctr"/>
              <a:r>
                <a:rPr lang="fr-FR" sz="1350" dirty="0"/>
                <a:t>« </a:t>
              </a:r>
              <a:r>
                <a:rPr lang="fr-FR" sz="1350" dirty="0" err="1"/>
                <a:t>EuCARD</a:t>
              </a:r>
              <a:r>
                <a:rPr lang="fr-FR" sz="1350" dirty="0"/>
                <a:t> V2 »</a:t>
              </a:r>
            </a:p>
          </p:txBody>
        </p:sp>
        <p:sp>
          <p:nvSpPr>
            <p:cNvPr id="14" name="ZoneTexte 41"/>
            <p:cNvSpPr txBox="1"/>
            <p:nvPr/>
          </p:nvSpPr>
          <p:spPr>
            <a:xfrm>
              <a:off x="1418888" y="1844066"/>
              <a:ext cx="2007993" cy="1618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u="sng" dirty="0">
                  <a:solidFill>
                    <a:schemeClr val="bg1"/>
                  </a:solidFill>
                </a:rPr>
                <a:t>Phase 3 </a:t>
              </a:r>
              <a:r>
                <a:rPr lang="fr-FR" sz="1200" dirty="0">
                  <a:solidFill>
                    <a:schemeClr val="bg1"/>
                  </a:solidFill>
                </a:rPr>
                <a:t>:</a:t>
              </a:r>
            </a:p>
            <a:p>
              <a:pPr algn="ctr"/>
              <a:r>
                <a:rPr lang="fr-FR" sz="1200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fr-FR" sz="1200" dirty="0">
                  <a:solidFill>
                    <a:schemeClr val="bg1"/>
                  </a:solidFill>
                </a:rPr>
                <a:t>« </a:t>
              </a:r>
              <a:r>
                <a:rPr lang="fr-FR" sz="1200" dirty="0" err="1">
                  <a:solidFill>
                    <a:schemeClr val="bg1"/>
                  </a:solidFill>
                </a:rPr>
                <a:t>EuCARD</a:t>
              </a:r>
              <a:r>
                <a:rPr lang="fr-FR" sz="1200" dirty="0">
                  <a:solidFill>
                    <a:schemeClr val="bg1"/>
                  </a:solidFill>
                </a:rPr>
                <a:t> V3 »</a:t>
              </a:r>
            </a:p>
            <a:p>
              <a:pPr algn="ctr"/>
              <a:r>
                <a:rPr lang="fr-FR" sz="1200" dirty="0">
                  <a:solidFill>
                    <a:schemeClr val="bg1"/>
                  </a:solidFill>
                </a:rPr>
                <a:t>MI cold bore 16 T+</a:t>
              </a:r>
            </a:p>
            <a:p>
              <a:pPr algn="ctr"/>
              <a:r>
                <a:rPr lang="fr-FR" sz="1200" dirty="0" err="1">
                  <a:solidFill>
                    <a:schemeClr val="bg1"/>
                  </a:solidFill>
                </a:rPr>
                <a:t>magnet</a:t>
              </a:r>
              <a:endParaRPr lang="fr-FR" sz="1200" dirty="0">
                <a:solidFill>
                  <a:schemeClr val="bg1"/>
                </a:solidFill>
              </a:endParaRPr>
            </a:p>
          </p:txBody>
        </p:sp>
        <p:pic>
          <p:nvPicPr>
            <p:cNvPr id="15" name="Image 47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03726" y="1091194"/>
              <a:ext cx="3230878" cy="1653360"/>
            </a:xfrm>
            <a:prstGeom prst="rect">
              <a:avLst/>
            </a:prstGeom>
          </p:spPr>
        </p:pic>
        <p:pic>
          <p:nvPicPr>
            <p:cNvPr id="16" name="Image 57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59981" y="3455281"/>
              <a:ext cx="2471982" cy="1201657"/>
            </a:xfrm>
            <a:prstGeom prst="rect">
              <a:avLst/>
            </a:prstGeom>
          </p:spPr>
        </p:pic>
        <p:pic>
          <p:nvPicPr>
            <p:cNvPr id="17" name="Image 5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70131" y="4994137"/>
              <a:ext cx="1601261" cy="655061"/>
            </a:xfrm>
            <a:prstGeom prst="rect">
              <a:avLst/>
            </a:prstGeom>
          </p:spPr>
        </p:pic>
        <p:pic>
          <p:nvPicPr>
            <p:cNvPr id="18" name="Image 59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0880" y="4763213"/>
              <a:ext cx="2101083" cy="111368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145718" y="4732492"/>
              <a:ext cx="8735651" cy="1174863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350"/>
            </a:p>
          </p:txBody>
        </p:sp>
      </p:grpSp>
      <p:sp>
        <p:nvSpPr>
          <p:cNvPr id="20" name="ZoneTexte 2"/>
          <p:cNvSpPr txBox="1"/>
          <p:nvPr/>
        </p:nvSpPr>
        <p:spPr>
          <a:xfrm>
            <a:off x="7431375" y="3915834"/>
            <a:ext cx="19694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b="1" dirty="0" smtClean="0">
                <a:solidFill>
                  <a:srgbClr val="C00000"/>
                </a:solidFill>
              </a:rPr>
              <a:t>On-</a:t>
            </a:r>
            <a:r>
              <a:rPr lang="fr-FR" sz="1500" b="1" dirty="0" err="1" smtClean="0">
                <a:solidFill>
                  <a:srgbClr val="C00000"/>
                </a:solidFill>
              </a:rPr>
              <a:t>going</a:t>
            </a:r>
            <a:r>
              <a:rPr lang="fr-FR" sz="1500" b="1" dirty="0" smtClean="0">
                <a:solidFill>
                  <a:srgbClr val="C00000"/>
                </a:solidFill>
              </a:rPr>
              <a:t> </a:t>
            </a:r>
            <a:r>
              <a:rPr lang="fr-FR" sz="1500" b="1" dirty="0">
                <a:solidFill>
                  <a:srgbClr val="C00000"/>
                </a:solidFill>
              </a:rPr>
              <a:t>Project</a:t>
            </a:r>
          </a:p>
        </p:txBody>
      </p:sp>
      <p:sp>
        <p:nvSpPr>
          <p:cNvPr id="21" name="ZoneTexte 19"/>
          <p:cNvSpPr txBox="1"/>
          <p:nvPr/>
        </p:nvSpPr>
        <p:spPr>
          <a:xfrm>
            <a:off x="898408" y="4637114"/>
            <a:ext cx="1178443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92D050"/>
                </a:solidFill>
              </a:rPr>
              <a:t>Adapt </a:t>
            </a:r>
            <a:r>
              <a:rPr lang="en-US" sz="1600" b="1" dirty="0">
                <a:solidFill>
                  <a:srgbClr val="92D050"/>
                </a:solidFill>
              </a:rPr>
              <a:t>and validate </a:t>
            </a:r>
            <a:r>
              <a:rPr lang="en-US" sz="1600" dirty="0"/>
              <a:t>the numerical tools for electromagnetic </a:t>
            </a:r>
            <a:r>
              <a:rPr lang="en-US" sz="1600" dirty="0" smtClean="0"/>
              <a:t>+ thermal </a:t>
            </a:r>
            <a:r>
              <a:rPr lang="en-US" sz="1600" dirty="0"/>
              <a:t>+ quench models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7030A0"/>
                </a:solidFill>
              </a:rPr>
              <a:t>Characterize</a:t>
            </a:r>
            <a:r>
              <a:rPr lang="en-US" sz="1600" dirty="0"/>
              <a:t> specific parameters of </a:t>
            </a:r>
            <a:r>
              <a:rPr lang="en-US" sz="1600" dirty="0" smtClean="0"/>
              <a:t>Metal Insulated </a:t>
            </a:r>
            <a:r>
              <a:rPr lang="en-US" sz="1600" dirty="0"/>
              <a:t>windings (Turn-to-turn thermal conduction…)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0B0F0"/>
                </a:solidFill>
              </a:rPr>
              <a:t>Develop</a:t>
            </a:r>
            <a:r>
              <a:rPr lang="en-US" sz="1600" b="1" dirty="0"/>
              <a:t> </a:t>
            </a:r>
            <a:r>
              <a:rPr lang="en-US" sz="1600" dirty="0"/>
              <a:t>the technologies from winding to assembly including electrical connections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accent3"/>
                </a:solidFill>
              </a:rPr>
              <a:t>Evaluate</a:t>
            </a:r>
            <a:r>
              <a:rPr lang="en-US" sz="1600" dirty="0"/>
              <a:t> the options of </a:t>
            </a:r>
            <a:r>
              <a:rPr lang="en-US" sz="1600" b="1" dirty="0"/>
              <a:t>conduction cooled </a:t>
            </a:r>
            <a:r>
              <a:rPr lang="en-US" sz="1600" dirty="0" smtClean="0"/>
              <a:t>dipole </a:t>
            </a:r>
            <a:endParaRPr lang="en-US" sz="1600" dirty="0"/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C00000"/>
                </a:solidFill>
              </a:rPr>
              <a:t>Fabricate</a:t>
            </a:r>
            <a:r>
              <a:rPr lang="en-US" sz="1600" b="1" dirty="0"/>
              <a:t> </a:t>
            </a:r>
            <a:r>
              <a:rPr lang="en-US" sz="1600" dirty="0"/>
              <a:t>and</a:t>
            </a:r>
            <a:r>
              <a:rPr lang="en-US" sz="1600" b="1" dirty="0"/>
              <a:t> </a:t>
            </a:r>
            <a:r>
              <a:rPr lang="en-US" sz="1600" b="1" dirty="0">
                <a:solidFill>
                  <a:srgbClr val="C00000"/>
                </a:solidFill>
              </a:rPr>
              <a:t>test</a:t>
            </a:r>
            <a:r>
              <a:rPr lang="en-US" sz="1600" b="1" dirty="0"/>
              <a:t> </a:t>
            </a:r>
            <a:r>
              <a:rPr lang="en-US" sz="1600" dirty="0"/>
              <a:t>one racetrack coil for models </a:t>
            </a:r>
            <a:r>
              <a:rPr lang="en-US" sz="1600" dirty="0" smtClean="0"/>
              <a:t>benchmark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813964" y="1185863"/>
            <a:ext cx="3086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Courtesy of </a:t>
            </a:r>
            <a:r>
              <a:rPr lang="en-US" dirty="0" smtClean="0"/>
              <a:t>T</a:t>
            </a:r>
            <a:r>
              <a:rPr lang="en-US" dirty="0"/>
              <a:t>. </a:t>
            </a:r>
            <a:r>
              <a:rPr lang="en-US" dirty="0" err="1"/>
              <a:t>Lécrevisse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4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575800" y="6343650"/>
            <a:ext cx="1088390" cy="365125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Barbara Dalena SFP 2023 - Paris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16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HTS solenoids R&amp;D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8" name="Groupe 15"/>
          <p:cNvGrpSpPr/>
          <p:nvPr/>
        </p:nvGrpSpPr>
        <p:grpSpPr>
          <a:xfrm>
            <a:off x="501641" y="976906"/>
            <a:ext cx="3415779" cy="5251325"/>
            <a:chOff x="517415" y="784967"/>
            <a:chExt cx="4554371" cy="7001768"/>
          </a:xfrm>
        </p:grpSpPr>
        <p:grpSp>
          <p:nvGrpSpPr>
            <p:cNvPr id="9" name="Groupe 11"/>
            <p:cNvGrpSpPr/>
            <p:nvPr/>
          </p:nvGrpSpPr>
          <p:grpSpPr>
            <a:xfrm>
              <a:off x="517415" y="784967"/>
              <a:ext cx="4554371" cy="4332120"/>
              <a:chOff x="6655223" y="742580"/>
              <a:chExt cx="4554371" cy="4332120"/>
            </a:xfrm>
          </p:grpSpPr>
          <p:sp>
            <p:nvSpPr>
              <p:cNvPr id="12" name="ZoneTexte 37"/>
              <p:cNvSpPr txBox="1"/>
              <p:nvPr/>
            </p:nvSpPr>
            <p:spPr>
              <a:xfrm>
                <a:off x="6655223" y="742580"/>
                <a:ext cx="4554371" cy="4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dirty="0"/>
                  <a:t>High Field MI </a:t>
                </a:r>
                <a:r>
                  <a:rPr lang="fr-FR" sz="1400" dirty="0" err="1"/>
                  <a:t>magnet</a:t>
                </a:r>
                <a:r>
                  <a:rPr lang="fr-FR" sz="1400" dirty="0"/>
                  <a:t> (NOUGAT</a:t>
                </a:r>
                <a:r>
                  <a:rPr lang="fr-FR" sz="1400" dirty="0" smtClean="0"/>
                  <a:t>)</a:t>
                </a:r>
              </a:p>
            </p:txBody>
          </p:sp>
          <p:grpSp>
            <p:nvGrpSpPr>
              <p:cNvPr id="13" name="Groupe 2"/>
              <p:cNvGrpSpPr/>
              <p:nvPr/>
            </p:nvGrpSpPr>
            <p:grpSpPr>
              <a:xfrm>
                <a:off x="6759540" y="1562047"/>
                <a:ext cx="4058359" cy="3512653"/>
                <a:chOff x="6776474" y="1579871"/>
                <a:chExt cx="4058359" cy="3512653"/>
              </a:xfrm>
            </p:grpSpPr>
            <p:sp>
              <p:nvSpPr>
                <p:cNvPr id="14" name="ZoneTexte 25"/>
                <p:cNvSpPr txBox="1"/>
                <p:nvPr/>
              </p:nvSpPr>
              <p:spPr>
                <a:xfrm>
                  <a:off x="6776474" y="3338598"/>
                  <a:ext cx="2069374" cy="6976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i="1" dirty="0"/>
                    <a:t>NOUGAT pancake (MI)</a:t>
                  </a:r>
                </a:p>
              </p:txBody>
            </p:sp>
            <p:pic>
              <p:nvPicPr>
                <p:cNvPr id="15" name="Image 1"/>
                <p:cNvPicPr>
                  <a:picLocks noChangeAspect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 rot="5400000">
                  <a:off x="7166954" y="1270428"/>
                  <a:ext cx="1589470" cy="2208355"/>
                </a:xfrm>
                <a:prstGeom prst="roundRect">
                  <a:avLst/>
                </a:prstGeom>
              </p:spPr>
            </p:pic>
            <p:sp>
              <p:nvSpPr>
                <p:cNvPr id="16" name="ZoneTexte 57"/>
                <p:cNvSpPr txBox="1"/>
                <p:nvPr/>
              </p:nvSpPr>
              <p:spPr>
                <a:xfrm>
                  <a:off x="9298083" y="4211148"/>
                  <a:ext cx="1536750" cy="6976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fr-FR" sz="1400" i="1" dirty="0"/>
                    <a:t>NOUGAT </a:t>
                  </a:r>
                  <a:r>
                    <a:rPr lang="fr-FR" sz="1400" i="1" dirty="0" err="1"/>
                    <a:t>magnet</a:t>
                  </a:r>
                  <a:endParaRPr lang="fr-FR" sz="1400" i="1" dirty="0"/>
                </a:p>
              </p:txBody>
            </p:sp>
            <p:sp>
              <p:nvSpPr>
                <p:cNvPr id="17" name="ZoneTexte 58"/>
                <p:cNvSpPr txBox="1"/>
                <p:nvPr/>
              </p:nvSpPr>
              <p:spPr>
                <a:xfrm>
                  <a:off x="6997955" y="4682155"/>
                  <a:ext cx="2422030" cy="41036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1400" i="1" dirty="0"/>
                    <a:t>2018 tests at LNCMI</a:t>
                  </a:r>
                </a:p>
              </p:txBody>
            </p:sp>
          </p:grpSp>
        </p:grpSp>
        <p:pic>
          <p:nvPicPr>
            <p:cNvPr id="10" name="Image 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83400" y="1281311"/>
              <a:ext cx="1256634" cy="2892558"/>
            </a:xfrm>
            <a:prstGeom prst="roundRect">
              <a:avLst/>
            </a:prstGeom>
          </p:spPr>
        </p:pic>
        <p:pic>
          <p:nvPicPr>
            <p:cNvPr id="11" name="Image 12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4925" y="5079752"/>
              <a:ext cx="3819354" cy="2706983"/>
            </a:xfrm>
            <a:prstGeom prst="rect">
              <a:avLst/>
            </a:prstGeom>
          </p:spPr>
        </p:pic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6174213-08FE-2FDB-27E2-A147E66DB55D}"/>
              </a:ext>
            </a:extLst>
          </p:cNvPr>
          <p:cNvSpPr txBox="1">
            <a:spLocks/>
          </p:cNvSpPr>
          <p:nvPr/>
        </p:nvSpPr>
        <p:spPr>
          <a:xfrm>
            <a:off x="3960625" y="961005"/>
            <a:ext cx="7943758" cy="5479630"/>
          </a:xfrm>
          <a:prstGeom prst="rect">
            <a:avLst/>
          </a:prstGeom>
        </p:spPr>
        <p:txBody>
          <a:bodyPr>
            <a:noAutofit/>
          </a:bodyPr>
          <a:lstStyle>
            <a:lvl1pPr marL="239481" indent="-239481" algn="l" defTabSz="957925" rtl="0" eaLnBrk="1" latinLnBrk="0" hangingPunct="1">
              <a:lnSpc>
                <a:spcPct val="90000"/>
              </a:lnSpc>
              <a:spcBef>
                <a:spcPts val="1048"/>
              </a:spcBef>
              <a:buClr>
                <a:srgbClr val="548235"/>
              </a:buClr>
              <a:buSzPct val="80000"/>
              <a:buFont typeface="Wingdings 3" panose="05040102010807070707" pitchFamily="18" charset="2"/>
              <a:buChar char=""/>
              <a:defRPr sz="1800" b="1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718444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6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97407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3pPr>
            <a:lvl4pPr marL="167637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Calibri" panose="020F0502020204030204" pitchFamily="34" charset="0"/>
              <a:buChar char="-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4pPr>
            <a:lvl5pPr marL="2155332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Clr>
                <a:srgbClr val="548235"/>
              </a:buClr>
              <a:buFont typeface="Wingdings" panose="05000000000000000000" pitchFamily="2" charset="2"/>
              <a:buChar char="§"/>
              <a:defRPr sz="1200" kern="120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5pPr>
            <a:lvl6pPr marL="2634295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13258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92220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71183" indent="-239481" algn="l" defTabSz="957925" rtl="0" eaLnBrk="1" latinLnBrk="0" hangingPunct="1">
              <a:lnSpc>
                <a:spcPct val="90000"/>
              </a:lnSpc>
              <a:spcBef>
                <a:spcPts val="524"/>
              </a:spcBef>
              <a:buFont typeface="Arial" panose="020B0604020202020204" pitchFamily="34" charset="0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latin typeface="+mn-lt"/>
              </a:rPr>
              <a:t>Long-lasting R&amp;D on HTS solenoid @DACM </a:t>
            </a:r>
          </a:p>
          <a:p>
            <a:pPr marL="0" indent="0">
              <a:buNone/>
            </a:pPr>
            <a:r>
              <a:rPr lang="en-US" sz="1600" dirty="0" smtClean="0">
                <a:latin typeface="+mn-lt"/>
              </a:rPr>
              <a:t>(example: NOUGAT magnet)</a:t>
            </a:r>
          </a:p>
          <a:p>
            <a:pPr marL="0" indent="0">
              <a:buNone/>
            </a:pPr>
            <a:endParaRPr lang="en-US" sz="1600" dirty="0" smtClean="0">
              <a:latin typeface="+mn-lt"/>
            </a:endParaRPr>
          </a:p>
          <a:p>
            <a:pPr marL="0" indent="0">
              <a:buNone/>
            </a:pPr>
            <a:endParaRPr lang="en-US" sz="1600" dirty="0">
              <a:latin typeface="+mn-lt"/>
            </a:endParaRPr>
          </a:p>
          <a:p>
            <a:pPr marL="0" indent="0">
              <a:buNone/>
            </a:pPr>
            <a:endParaRPr lang="en-US" sz="1600" dirty="0" smtClean="0">
              <a:latin typeface="+mn-lt"/>
            </a:endParaRPr>
          </a:p>
          <a:p>
            <a:pPr marL="0" indent="0">
              <a:buNone/>
            </a:pPr>
            <a:endParaRPr lang="en-US" sz="1600" dirty="0">
              <a:latin typeface="+mn-lt"/>
            </a:endParaRPr>
          </a:p>
          <a:p>
            <a:pPr marL="0" indent="0">
              <a:buNone/>
            </a:pPr>
            <a:endParaRPr lang="en-US" sz="1600" dirty="0" smtClean="0">
              <a:latin typeface="+mn-lt"/>
            </a:endParaRPr>
          </a:p>
          <a:p>
            <a:pPr marL="0" indent="0">
              <a:buNone/>
            </a:pPr>
            <a:endParaRPr lang="en-US" sz="1600" dirty="0">
              <a:latin typeface="+mn-lt"/>
            </a:endParaRPr>
          </a:p>
          <a:p>
            <a:pPr marL="0" indent="0">
              <a:buNone/>
            </a:pPr>
            <a:endParaRPr lang="en-US" sz="1600" dirty="0">
              <a:latin typeface="+mn-lt"/>
            </a:endParaRPr>
          </a:p>
          <a:p>
            <a:pPr marL="0" indent="0">
              <a:buNone/>
            </a:pPr>
            <a:endParaRPr lang="en-US" sz="1600" dirty="0" smtClean="0">
              <a:latin typeface="+mn-lt"/>
            </a:endParaRPr>
          </a:p>
          <a:p>
            <a:r>
              <a:rPr lang="en-US" sz="1600" dirty="0" smtClean="0">
                <a:latin typeface="+mn-lt"/>
              </a:rPr>
              <a:t>Use </a:t>
            </a:r>
            <a:r>
              <a:rPr lang="en-US" sz="1600" dirty="0">
                <a:latin typeface="+mn-lt"/>
              </a:rPr>
              <a:t>«Metal-insulated (MI)» winding:</a:t>
            </a:r>
          </a:p>
          <a:p>
            <a:r>
              <a:rPr lang="en-US" sz="1600" dirty="0" smtClean="0">
                <a:latin typeface="+mn-lt"/>
              </a:rPr>
              <a:t>Concepts</a:t>
            </a:r>
            <a:r>
              <a:rPr lang="en-US" sz="1600" dirty="0">
                <a:latin typeface="+mn-lt"/>
              </a:rPr>
              <a:t>:</a:t>
            </a:r>
          </a:p>
          <a:p>
            <a:pPr lvl="1"/>
            <a:r>
              <a:rPr lang="en-US" b="1" dirty="0">
                <a:latin typeface="+mn-lt"/>
              </a:rPr>
              <a:t>20 T @ 4.2K</a:t>
            </a:r>
          </a:p>
          <a:p>
            <a:pPr lvl="1"/>
            <a:r>
              <a:rPr lang="en-US" dirty="0">
                <a:latin typeface="+mn-lt"/>
              </a:rPr>
              <a:t>Or </a:t>
            </a:r>
            <a:r>
              <a:rPr lang="en-US" b="1" dirty="0">
                <a:latin typeface="+mn-lt"/>
              </a:rPr>
              <a:t>16 T @ 20 K </a:t>
            </a:r>
            <a:r>
              <a:rPr lang="en-US" dirty="0">
                <a:latin typeface="+mn-lt"/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opportunity to lower exploitation costs or simplify</a:t>
            </a:r>
            <a:r>
              <a:rPr lang="fr-FR" dirty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fr-FR" dirty="0" err="1" smtClean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cryogenics</a:t>
            </a:r>
            <a:endParaRPr lang="fr-FR" dirty="0">
              <a:latin typeface="+mn-lt"/>
              <a:sym typeface="Wingdings" panose="05000000000000000000" pitchFamily="2" charset="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83809" y="6020786"/>
            <a:ext cx="64511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ym typeface="Symbol" panose="05050102010706020507" pitchFamily="18" charset="2"/>
              </a:rPr>
              <a:t> </a:t>
            </a:r>
            <a:r>
              <a:rPr lang="en-US" sz="1600" dirty="0" smtClean="0"/>
              <a:t>The Muon collider project fit the on-going R&amp;D of </a:t>
            </a:r>
            <a:r>
              <a:rPr lang="en-US" sz="1600" dirty="0" err="1" smtClean="0"/>
              <a:t>Irfu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9633308" y="786959"/>
            <a:ext cx="1616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L. </a:t>
            </a:r>
            <a:r>
              <a:rPr lang="en-US" dirty="0" err="1" smtClean="0"/>
              <a:t>Quettier</a:t>
            </a:r>
            <a:r>
              <a:rPr lang="en-US" dirty="0" smtClean="0"/>
              <a:t>,  P</a:t>
            </a:r>
            <a:r>
              <a:rPr lang="en-US" dirty="0"/>
              <a:t>. </a:t>
            </a:r>
            <a:r>
              <a:rPr lang="en-US" dirty="0" err="1"/>
              <a:t>Fazilleau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318957" y="3388091"/>
            <a:ext cx="665994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/>
              <a:t>Target capture solenoid: </a:t>
            </a:r>
            <a:r>
              <a:rPr lang="fr-FR" dirty="0"/>
              <a:t>20 T </a:t>
            </a:r>
            <a:r>
              <a:rPr lang="fr-FR" dirty="0" err="1" smtClean="0"/>
              <a:t>with</a:t>
            </a:r>
            <a:r>
              <a:rPr lang="fr-FR" dirty="0" smtClean="0"/>
              <a:t> 150 mm aperture</a:t>
            </a:r>
            <a:endParaRPr lang="en-GB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</a:t>
            </a:r>
            <a:r>
              <a:rPr lang="en-GB" sz="1600" dirty="0" smtClean="0"/>
              <a:t>inal </a:t>
            </a:r>
            <a:r>
              <a:rPr lang="en-GB" sz="1600" dirty="0"/>
              <a:t>cooling </a:t>
            </a:r>
            <a:r>
              <a:rPr lang="en-GB" sz="1600" dirty="0" smtClean="0"/>
              <a:t>solenoids: 40 T with 50 mm aperture</a:t>
            </a:r>
            <a:endParaRPr lang="en-US" sz="1600" dirty="0"/>
          </a:p>
        </p:txBody>
      </p:sp>
      <p:pic>
        <p:nvPicPr>
          <p:cNvPr id="23" name="Espace réservé du contenu 6"/>
          <p:cNvPicPr>
            <a:picLocks noGrp="1" noChangeAspect="1"/>
          </p:cNvPicPr>
          <p:nvPr>
            <p:ph sz="quarter" idx="12"/>
          </p:nvPr>
        </p:nvPicPr>
        <p:blipFill>
          <a:blip r:embed="rId5"/>
          <a:stretch>
            <a:fillRect/>
          </a:stretch>
        </p:blipFill>
        <p:spPr>
          <a:xfrm>
            <a:off x="6236553" y="1906126"/>
            <a:ext cx="4731428" cy="1211428"/>
          </a:xfrm>
          <a:prstGeom prst="rect">
            <a:avLst/>
          </a:prstGeom>
        </p:spPr>
      </p:pic>
      <p:sp>
        <p:nvSpPr>
          <p:cNvPr id="24" name="Rectangle : coins arrondis 25">
            <a:extLst>
              <a:ext uri="{FF2B5EF4-FFF2-40B4-BE49-F238E27FC236}">
                <a16:creationId xmlns:a16="http://schemas.microsoft.com/office/drawing/2014/main" id="{1F0AB932-3351-424E-8A17-B9C1CCE0B924}"/>
              </a:ext>
            </a:extLst>
          </p:cNvPr>
          <p:cNvSpPr/>
          <p:nvPr/>
        </p:nvSpPr>
        <p:spPr>
          <a:xfrm>
            <a:off x="7321490" y="1906126"/>
            <a:ext cx="1858276" cy="1256268"/>
          </a:xfrm>
          <a:prstGeom prst="roundRect">
            <a:avLst/>
          </a:prstGeom>
          <a:noFill/>
          <a:ln w="60325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5" name="Image 85" descr="MCC-inernational-finalV0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491" y="1906126"/>
            <a:ext cx="1216520" cy="121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Super conductive cavities (SRF) R&amp;D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10636631" y="6343650"/>
            <a:ext cx="1089025" cy="365125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630936" y="6349873"/>
            <a:ext cx="8839200" cy="365125"/>
          </a:xfrm>
        </p:spPr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98263" y="6343650"/>
            <a:ext cx="693737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489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575800" y="6343650"/>
            <a:ext cx="1088390" cy="365125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18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SUPER CONDUCTIVE CAVITY: SURFACE PREPARATION 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C25F1D-EE5D-A8A9-A960-DF3F8D234828}"/>
              </a:ext>
            </a:extLst>
          </p:cNvPr>
          <p:cNvSpPr/>
          <p:nvPr/>
        </p:nvSpPr>
        <p:spPr>
          <a:xfrm>
            <a:off x="7149389" y="783148"/>
            <a:ext cx="294572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endParaRPr lang="fr-FR" altLang="fr-FR" sz="1600" dirty="0"/>
          </a:p>
          <a:p>
            <a:pPr lvl="0"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latin typeface="Arial" panose="020B0604020202020204" pitchFamily="34" charset="0"/>
              </a:rPr>
              <a:t>Vertical </a:t>
            </a:r>
            <a:r>
              <a:rPr lang="fr-FR" altLang="fr-FR" dirty="0" err="1">
                <a:latin typeface="Arial" panose="020B0604020202020204" pitchFamily="34" charset="0"/>
              </a:rPr>
              <a:t>electropolishing</a:t>
            </a:r>
            <a:r>
              <a:rPr lang="fr-FR" altLang="fr-FR" dirty="0">
                <a:latin typeface="Arial" panose="020B0604020202020204" pitchFamily="34" charset="0"/>
              </a:rPr>
              <a:t> cabinet </a:t>
            </a:r>
            <a:endParaRPr lang="fr-FR" altLang="fr-FR" sz="1600" dirty="0">
              <a:latin typeface="Arial" panose="020B0604020202020204" pitchFamily="34" charset="0"/>
            </a:endParaRPr>
          </a:p>
        </p:txBody>
      </p:sp>
      <p:sp>
        <p:nvSpPr>
          <p:cNvPr id="8" name="ZoneTexte 8">
            <a:extLst>
              <a:ext uri="{FF2B5EF4-FFF2-40B4-BE49-F238E27FC236}">
                <a16:creationId xmlns:a16="http://schemas.microsoft.com/office/drawing/2014/main" id="{7E2C1D21-83C2-8E7F-505C-C84FB3A5A38D}"/>
              </a:ext>
            </a:extLst>
          </p:cNvPr>
          <p:cNvSpPr txBox="1"/>
          <p:nvPr/>
        </p:nvSpPr>
        <p:spPr>
          <a:xfrm>
            <a:off x="914400" y="4224793"/>
            <a:ext cx="349985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1363" lvl="1" indent="-342900">
              <a:buFont typeface="Wingdings" charset="2"/>
              <a:buChar char="Ø"/>
            </a:pPr>
            <a:r>
              <a:rPr lang="en-US" dirty="0" smtClean="0">
                <a:latin typeface="Candara" pitchFamily="34" charset="0"/>
              </a:rPr>
              <a:t>Buffer Chemical Polishing</a:t>
            </a:r>
            <a:r>
              <a:rPr lang="en-US" sz="1800" dirty="0" smtClean="0">
                <a:solidFill>
                  <a:schemeClr val="tx1"/>
                </a:solidFill>
                <a:latin typeface="Candara" pitchFamily="34" charset="0"/>
              </a:rPr>
              <a:t> </a:t>
            </a:r>
          </a:p>
          <a:p>
            <a:pPr marL="398463" lvl="1" indent="0">
              <a:buNone/>
            </a:pPr>
            <a:r>
              <a:rPr lang="en-US" sz="1800" dirty="0" smtClean="0">
                <a:solidFill>
                  <a:schemeClr val="tx1"/>
                </a:solidFill>
                <a:latin typeface="Candara" pitchFamily="34" charset="0"/>
              </a:rPr>
              <a:t>       </a:t>
            </a:r>
            <a:r>
              <a:rPr lang="en-US" sz="1800" dirty="0" smtClean="0">
                <a:latin typeface="Candara"/>
                <a:cs typeface="Candara"/>
              </a:rPr>
              <a:t>HF,HNO</a:t>
            </a:r>
            <a:r>
              <a:rPr lang="en-US" sz="1800" baseline="-25000" dirty="0" smtClean="0">
                <a:latin typeface="Candara"/>
                <a:cs typeface="Candara"/>
              </a:rPr>
              <a:t>3</a:t>
            </a:r>
            <a:r>
              <a:rPr lang="en-US" sz="1800" dirty="0" smtClean="0">
                <a:latin typeface="Candara"/>
                <a:cs typeface="Candara"/>
              </a:rPr>
              <a:t>,H</a:t>
            </a:r>
            <a:r>
              <a:rPr lang="en-US" sz="1800" baseline="-25000" dirty="0" smtClean="0">
                <a:latin typeface="Candara"/>
                <a:cs typeface="Candara"/>
              </a:rPr>
              <a:t>3</a:t>
            </a:r>
            <a:r>
              <a:rPr lang="en-US" sz="1800" dirty="0" smtClean="0">
                <a:latin typeface="Candara"/>
                <a:cs typeface="Candara"/>
              </a:rPr>
              <a:t>PO</a:t>
            </a:r>
            <a:r>
              <a:rPr lang="en-US" sz="1800" baseline="-25000" dirty="0" smtClean="0">
                <a:latin typeface="Candara"/>
                <a:cs typeface="Candara"/>
              </a:rPr>
              <a:t>4</a:t>
            </a:r>
            <a:r>
              <a:rPr lang="en-US" sz="1800" dirty="0" smtClean="0">
                <a:latin typeface="Candara"/>
                <a:cs typeface="Candara"/>
              </a:rPr>
              <a:t>: 1/1/2.4</a:t>
            </a:r>
            <a:r>
              <a:rPr lang="en-US" sz="1800" dirty="0" smtClean="0">
                <a:solidFill>
                  <a:schemeClr val="tx1"/>
                </a:solidFill>
                <a:latin typeface="Candara"/>
                <a:cs typeface="Candara"/>
              </a:rPr>
              <a:t> </a:t>
            </a:r>
          </a:p>
          <a:p>
            <a:pPr marL="398463" lvl="1" indent="0">
              <a:buNone/>
            </a:pPr>
            <a:r>
              <a:rPr lang="en-US" sz="1800" dirty="0" smtClean="0">
                <a:solidFill>
                  <a:schemeClr val="tx1"/>
                </a:solidFill>
                <a:latin typeface="Candara" pitchFamily="34" charset="0"/>
              </a:rPr>
              <a:t>              200 l tank</a:t>
            </a:r>
            <a:endParaRPr lang="en-US" sz="1800" dirty="0">
              <a:solidFill>
                <a:schemeClr val="tx1"/>
              </a:solidFill>
              <a:latin typeface="Candara" pitchFamily="34" charset="0"/>
            </a:endParaRPr>
          </a:p>
        </p:txBody>
      </p:sp>
      <p:pic>
        <p:nvPicPr>
          <p:cNvPr id="9" name="Picture 1" descr="page13image62070496">
            <a:extLst>
              <a:ext uri="{FF2B5EF4-FFF2-40B4-BE49-F238E27FC236}">
                <a16:creationId xmlns:a16="http://schemas.microsoft.com/office/drawing/2014/main" id="{E1BDD2EA-44F7-D1F6-25EC-DF00541D6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1132" y="1675700"/>
            <a:ext cx="3365627" cy="252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3E33FBA-7C31-E589-B157-DFB123B666CE}"/>
              </a:ext>
            </a:extLst>
          </p:cNvPr>
          <p:cNvSpPr/>
          <p:nvPr/>
        </p:nvSpPr>
        <p:spPr>
          <a:xfrm>
            <a:off x="1384300" y="1141751"/>
            <a:ext cx="4245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fr-FR" altLang="fr-FR" dirty="0">
                <a:latin typeface="Arial" panose="020B0604020202020204" pitchFamily="34" charset="0"/>
              </a:rPr>
              <a:t>Integrated </a:t>
            </a:r>
            <a:r>
              <a:rPr lang="fr-FR" altLang="fr-FR" dirty="0" err="1">
                <a:latin typeface="Arial" panose="020B0604020202020204" pitchFamily="34" charset="0"/>
              </a:rPr>
              <a:t>chemistry</a:t>
            </a:r>
            <a:r>
              <a:rPr lang="fr-FR" altLang="fr-FR" dirty="0">
                <a:latin typeface="Arial" panose="020B0604020202020204" pitchFamily="34" charset="0"/>
              </a:rPr>
              <a:t> cabinets (BCP)</a:t>
            </a:r>
            <a:endParaRPr lang="fr-FR" altLang="fr-FR" sz="1600" dirty="0">
              <a:latin typeface="Arial" panose="020B0604020202020204" pitchFamily="34" charset="0"/>
            </a:endParaRPr>
          </a:p>
        </p:txBody>
      </p:sp>
      <p:pic>
        <p:nvPicPr>
          <p:cNvPr id="11" name="Picture 2" descr="page16image62300288">
            <a:extLst>
              <a:ext uri="{FF2B5EF4-FFF2-40B4-BE49-F238E27FC236}">
                <a16:creationId xmlns:a16="http://schemas.microsoft.com/office/drawing/2014/main" id="{23D21DE6-76C5-66D6-18B9-01E60AB18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5588" y="1772816"/>
            <a:ext cx="2350429" cy="333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2">
            <a:extLst>
              <a:ext uri="{FF2B5EF4-FFF2-40B4-BE49-F238E27FC236}">
                <a16:creationId xmlns:a16="http://schemas.microsoft.com/office/drawing/2014/main" id="{8EE43D1F-B91E-632A-B084-D838E55E625C}"/>
              </a:ext>
            </a:extLst>
          </p:cNvPr>
          <p:cNvSpPr txBox="1"/>
          <p:nvPr/>
        </p:nvSpPr>
        <p:spPr>
          <a:xfrm>
            <a:off x="8008484" y="5124533"/>
            <a:ext cx="17702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98463" lvl="1"/>
            <a:r>
              <a:rPr lang="fr-FR" sz="1800" dirty="0">
                <a:latin typeface="Candara"/>
                <a:cs typeface="Candara"/>
              </a:rPr>
              <a:t>HF,H</a:t>
            </a:r>
            <a:r>
              <a:rPr lang="fr-FR" sz="1800" baseline="-25000" dirty="0">
                <a:latin typeface="Candara"/>
                <a:cs typeface="Candara"/>
              </a:rPr>
              <a:t>2</a:t>
            </a:r>
            <a:r>
              <a:rPr lang="fr-FR" sz="1800" dirty="0">
                <a:latin typeface="Candara"/>
                <a:cs typeface="Candara"/>
              </a:rPr>
              <a:t>SO</a:t>
            </a:r>
            <a:r>
              <a:rPr lang="fr-FR" sz="1800" baseline="-25000" dirty="0">
                <a:latin typeface="Candara"/>
                <a:cs typeface="Candara"/>
              </a:rPr>
              <a:t>4</a:t>
            </a:r>
            <a:r>
              <a:rPr lang="fr-FR" sz="1800" dirty="0">
                <a:solidFill>
                  <a:schemeClr val="tx1"/>
                </a:solidFill>
                <a:latin typeface="Candara"/>
                <a:cs typeface="Candara"/>
              </a:rPr>
              <a:t> </a:t>
            </a:r>
          </a:p>
          <a:p>
            <a:pPr marL="398463" lvl="1" indent="0">
              <a:buNone/>
            </a:pPr>
            <a:r>
              <a:rPr lang="fr-FR" sz="1800" dirty="0">
                <a:solidFill>
                  <a:schemeClr val="tx1"/>
                </a:solidFill>
                <a:latin typeface="Candara" pitchFamily="34" charset="0"/>
              </a:rPr>
              <a:t>300 l tank</a:t>
            </a:r>
          </a:p>
        </p:txBody>
      </p:sp>
      <p:pic>
        <p:nvPicPr>
          <p:cNvPr id="13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042" y="1694604"/>
            <a:ext cx="1626995" cy="2502017"/>
          </a:xfrm>
          <a:prstGeom prst="rect">
            <a:avLst/>
          </a:prstGeom>
        </p:spPr>
      </p:pic>
      <p:pic>
        <p:nvPicPr>
          <p:cNvPr id="14" name="Image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5766" y="4398218"/>
            <a:ext cx="1936838" cy="1452629"/>
          </a:xfrm>
          <a:prstGeom prst="rect">
            <a:avLst/>
          </a:prstGeom>
        </p:spPr>
      </p:pic>
      <p:sp>
        <p:nvSpPr>
          <p:cNvPr id="15" name="ZoneTexte 15"/>
          <p:cNvSpPr txBox="1"/>
          <p:nvPr/>
        </p:nvSpPr>
        <p:spPr>
          <a:xfrm>
            <a:off x="1836701" y="5293810"/>
            <a:ext cx="2808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2 systems for production of </a:t>
            </a:r>
          </a:p>
          <a:p>
            <a:pPr algn="ctr"/>
            <a:r>
              <a:rPr lang="en-US" sz="1400" dirty="0" smtClean="0"/>
              <a:t>18 M</a:t>
            </a:r>
            <a:r>
              <a:rPr lang="en-US" sz="1400" dirty="0" smtClean="0">
                <a:latin typeface="Symbol" panose="05050102010706020507" pitchFamily="18" charset="2"/>
              </a:rPr>
              <a:t>W</a:t>
            </a:r>
            <a:r>
              <a:rPr lang="en-US" sz="1400" dirty="0" smtClean="0"/>
              <a:t> ultrapure water for the chemical treatments and for the 2 clean rooms</a:t>
            </a:r>
            <a:endParaRPr lang="en-US" sz="1400" dirty="0"/>
          </a:p>
        </p:txBody>
      </p:sp>
      <p:pic>
        <p:nvPicPr>
          <p:cNvPr id="16" name="Image 5">
            <a:extLst>
              <a:ext uri="{FF2B5EF4-FFF2-40B4-BE49-F238E27FC236}">
                <a16:creationId xmlns:a16="http://schemas.microsoft.com/office/drawing/2014/main" id="{ADAD39FD-C086-0791-0610-5963AC926E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739" y="899288"/>
            <a:ext cx="1591229" cy="9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4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452758" y="6343650"/>
            <a:ext cx="1211432" cy="275275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Barbara Dalena SFP 2023 - Paris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19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CLEAN ROOMs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Image 17">
            <a:extLst>
              <a:ext uri="{FF2B5EF4-FFF2-40B4-BE49-F238E27FC236}">
                <a16:creationId xmlns:a16="http://schemas.microsoft.com/office/drawing/2014/main" id="{EF0EE74C-994E-ABEA-198F-A0F4F96382B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359" y="869251"/>
            <a:ext cx="1591229" cy="946063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25CA44F2-6895-C547-EAD6-1189D68C74EB}"/>
              </a:ext>
            </a:extLst>
          </p:cNvPr>
          <p:cNvGrpSpPr>
            <a:grpSpLocks/>
          </p:cNvGrpSpPr>
          <p:nvPr/>
        </p:nvGrpSpPr>
        <p:grpSpPr bwMode="auto">
          <a:xfrm>
            <a:off x="641267" y="1239637"/>
            <a:ext cx="7492226" cy="2403047"/>
            <a:chOff x="89" y="1988"/>
            <a:chExt cx="5417" cy="1709"/>
          </a:xfrm>
        </p:grpSpPr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2EE0C7F3-BF03-A056-830D-92B7E79E6A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" y="2061"/>
              <a:ext cx="5417" cy="1636"/>
              <a:chOff x="0" y="2373"/>
              <a:chExt cx="5502" cy="1522"/>
            </a:xfrm>
          </p:grpSpPr>
          <p:pic>
            <p:nvPicPr>
              <p:cNvPr id="17" name="Picture 4">
                <a:extLst>
                  <a:ext uri="{FF2B5EF4-FFF2-40B4-BE49-F238E27FC236}">
                    <a16:creationId xmlns:a16="http://schemas.microsoft.com/office/drawing/2014/main" id="{2361F20C-BD6C-A7A0-0933-D8415D44A2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30466" r="4473"/>
              <a:stretch/>
            </p:blipFill>
            <p:spPr bwMode="auto">
              <a:xfrm>
                <a:off x="0" y="2373"/>
                <a:ext cx="5502" cy="15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8" name="Rectangle 5">
                <a:extLst>
                  <a:ext uri="{FF2B5EF4-FFF2-40B4-BE49-F238E27FC236}">
                    <a16:creationId xmlns:a16="http://schemas.microsoft.com/office/drawing/2014/main" id="{30402FA9-1567-F2C9-CEF7-9FF808E7E2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5" y="3664"/>
                <a:ext cx="1361" cy="207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endParaRPr lang="fr-FR" sz="1800" kern="0">
                  <a:solidFill>
                    <a:sysClr val="windowText" lastClr="000000"/>
                  </a:solidFill>
                  <a:ea typeface="ＭＳ Ｐゴシック" pitchFamily="112" charset="-128"/>
                </a:endParaRP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C554339-05C5-3258-DFD8-7A781EFD04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7" y="2152"/>
              <a:ext cx="1060" cy="927"/>
            </a:xfrm>
            <a:prstGeom prst="rect">
              <a:avLst/>
            </a:prstGeom>
            <a:solidFill>
              <a:srgbClr val="00CCFF">
                <a:alpha val="50195"/>
              </a:srgbClr>
            </a:solidFill>
            <a:ln w="9525">
              <a:solidFill>
                <a:srgbClr val="A7C1DD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600" kern="0" dirty="0">
                <a:solidFill>
                  <a:sysClr val="windowText" lastClr="000000"/>
                </a:solidFill>
                <a:ea typeface="ＭＳ Ｐゴシック" pitchFamily="112" charset="-128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ea typeface="ＭＳ Ｐゴシック" pitchFamily="112" charset="-128"/>
                </a:rPr>
                <a:t>ISO </a:t>
              </a:r>
              <a:r>
                <a:rPr lang="en-US" sz="1800" kern="0" dirty="0" smtClean="0">
                  <a:solidFill>
                    <a:sysClr val="windowText" lastClr="000000"/>
                  </a:solidFill>
                  <a:ea typeface="ＭＳ Ｐゴシック" pitchFamily="112" charset="-128"/>
                </a:rPr>
                <a:t>7</a:t>
              </a:r>
              <a:endParaRPr lang="en-US" sz="1800" kern="0" dirty="0">
                <a:solidFill>
                  <a:sysClr val="windowText" lastClr="000000"/>
                </a:solidFill>
                <a:ea typeface="ＭＳ Ｐゴシック" pitchFamily="112" charset="-128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ea typeface="ＭＳ Ｐゴシック" pitchFamily="112" charset="-128"/>
                </a:rPr>
                <a:t>28 m</a:t>
              </a:r>
              <a:r>
                <a:rPr lang="en-US" sz="1800" kern="0" baseline="30000" dirty="0">
                  <a:solidFill>
                    <a:sysClr val="windowText" lastClr="000000"/>
                  </a:solidFill>
                  <a:ea typeface="ＭＳ Ｐゴシック" pitchFamily="112" charset="-128"/>
                </a:rPr>
                <a:t>2</a:t>
              </a:r>
              <a:endParaRPr lang="en-US" sz="1800" kern="0" dirty="0">
                <a:solidFill>
                  <a:sysClr val="windowText" lastClr="000000"/>
                </a:solidFill>
                <a:ea typeface="ＭＳ Ｐゴシック" pitchFamily="112" charset="-128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600" kern="0" dirty="0">
                  <a:solidFill>
                    <a:sysClr val="windowText" lastClr="000000"/>
                  </a:solidFill>
                  <a:ea typeface="ＭＳ Ｐゴシック" pitchFamily="112" charset="-128"/>
                </a:rPr>
                <a:t>6.0 m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GB" sz="1600" kern="0" baseline="30000" dirty="0">
                <a:solidFill>
                  <a:sysClr val="windowText" lastClr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D227A5-486F-CC0A-EAC5-18B31103A6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1" y="2144"/>
              <a:ext cx="1373" cy="927"/>
            </a:xfrm>
            <a:prstGeom prst="rect">
              <a:avLst/>
            </a:prstGeom>
            <a:solidFill>
              <a:srgbClr val="00CCFF">
                <a:alpha val="50195"/>
              </a:srgbClr>
            </a:solidFill>
            <a:ln w="9525">
              <a:solidFill>
                <a:srgbClr val="A7C1DD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US" sz="1600" kern="0" dirty="0">
                <a:solidFill>
                  <a:sysClr val="windowText" lastClr="000000"/>
                </a:solidFill>
                <a:ea typeface="ＭＳ Ｐゴシック" pitchFamily="112" charset="-128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ea typeface="ＭＳ Ｐゴシック" pitchFamily="112" charset="-128"/>
                </a:rPr>
                <a:t>ISO 5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800" kern="0" dirty="0" smtClean="0">
                  <a:solidFill>
                    <a:sysClr val="windowText" lastClr="000000"/>
                  </a:solidFill>
                  <a:ea typeface="ＭＳ Ｐゴシック" pitchFamily="112" charset="-128"/>
                </a:rPr>
                <a:t>38 </a:t>
              </a:r>
              <a:r>
                <a:rPr lang="en-US" sz="1800" kern="0" dirty="0">
                  <a:solidFill>
                    <a:sysClr val="windowText" lastClr="000000"/>
                  </a:solidFill>
                  <a:ea typeface="ＭＳ Ｐゴシック" pitchFamily="112" charset="-128"/>
                </a:rPr>
                <a:t>m</a:t>
              </a:r>
              <a:r>
                <a:rPr lang="en-US" sz="1800" kern="0" baseline="30000" dirty="0">
                  <a:solidFill>
                    <a:sysClr val="windowText" lastClr="000000"/>
                  </a:solidFill>
                  <a:ea typeface="ＭＳ Ｐゴシック" pitchFamily="112" charset="-128"/>
                </a:rPr>
                <a:t>2</a:t>
              </a:r>
              <a:endParaRPr lang="en-US" sz="1800" kern="0" dirty="0">
                <a:solidFill>
                  <a:sysClr val="windowText" lastClr="000000"/>
                </a:solidFill>
                <a:ea typeface="ＭＳ Ｐゴシック" pitchFamily="112" charset="-128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US" sz="1600" kern="0" dirty="0">
                  <a:solidFill>
                    <a:sysClr val="windowText" lastClr="000000"/>
                  </a:solidFill>
                  <a:ea typeface="ＭＳ Ｐゴシック" pitchFamily="112" charset="-128"/>
                </a:rPr>
                <a:t>7.8 m</a:t>
              </a:r>
              <a:endParaRPr lang="en-US" sz="1600" kern="0" baseline="30000" dirty="0">
                <a:solidFill>
                  <a:sysClr val="windowText" lastClr="000000"/>
                </a:solidFill>
                <a:ea typeface="ＭＳ Ｐゴシック" pitchFamily="112" charset="-128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GB" sz="1600" kern="0" baseline="30000" dirty="0">
                <a:solidFill>
                  <a:sysClr val="windowText" lastClr="000000"/>
                </a:solidFill>
                <a:ea typeface="ＭＳ Ｐゴシック" pitchFamily="112" charset="-128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40A69ED-0E97-9513-BF09-36118E577C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07" y="1988"/>
              <a:ext cx="2753" cy="1660"/>
              <a:chOff x="2825" y="1988"/>
              <a:chExt cx="2983" cy="1660"/>
            </a:xfrm>
          </p:grpSpPr>
          <p:sp>
            <p:nvSpPr>
              <p:cNvPr id="15" name="Rectangle 9">
                <a:extLst>
                  <a:ext uri="{FF2B5EF4-FFF2-40B4-BE49-F238E27FC236}">
                    <a16:creationId xmlns:a16="http://schemas.microsoft.com/office/drawing/2014/main" id="{EC22091D-6FD1-7ABF-91A5-845276913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5" y="1988"/>
                <a:ext cx="2976" cy="1576"/>
              </a:xfrm>
              <a:prstGeom prst="rect">
                <a:avLst/>
              </a:prstGeom>
              <a:solidFill>
                <a:srgbClr val="00CCFF">
                  <a:alpha val="50195"/>
                </a:srgbClr>
              </a:solidFill>
              <a:ln w="9525">
                <a:solidFill>
                  <a:srgbClr val="A7C1DD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>
                  <a:buClrTx/>
                  <a:buFontTx/>
                  <a:buNone/>
                </a:pPr>
                <a:endParaRPr lang="en-US" sz="1600" dirty="0">
                  <a:solidFill>
                    <a:srgbClr val="000000"/>
                  </a:solidFill>
                </a:endParaRPr>
              </a:p>
              <a:p>
                <a:pPr algn="ctr">
                  <a:buClrTx/>
                  <a:buFontTx/>
                  <a:buNone/>
                </a:pPr>
                <a:r>
                  <a:rPr lang="en-US" sz="1800" dirty="0" smtClean="0">
                    <a:solidFill>
                      <a:srgbClr val="000000"/>
                    </a:solidFill>
                  </a:rPr>
                  <a:t>ISO4</a:t>
                </a:r>
                <a:endParaRPr lang="en-US" sz="1800" dirty="0">
                  <a:solidFill>
                    <a:srgbClr val="000000"/>
                  </a:solidFill>
                </a:endParaRPr>
              </a:p>
              <a:p>
                <a:pPr algn="ctr">
                  <a:buClrTx/>
                  <a:buFontTx/>
                  <a:buNone/>
                </a:pPr>
                <a:r>
                  <a:rPr lang="en-US" sz="1800" dirty="0">
                    <a:solidFill>
                      <a:srgbClr val="000000"/>
                    </a:solidFill>
                  </a:rPr>
                  <a:t> 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2000" dirty="0">
                    <a:solidFill>
                      <a:srgbClr val="000000"/>
                    </a:solidFill>
                  </a:rPr>
                  <a:t>112 m²</a:t>
                </a:r>
              </a:p>
              <a:p>
                <a:pPr algn="ctr">
                  <a:buClrTx/>
                  <a:buFontTx/>
                  <a:buNone/>
                </a:pPr>
                <a:r>
                  <a:rPr lang="en-US" sz="1800" baseline="30000" dirty="0">
                    <a:solidFill>
                      <a:srgbClr val="000000"/>
                    </a:solidFill>
                  </a:rPr>
                  <a:t> </a:t>
                </a:r>
              </a:p>
              <a:p>
                <a:pPr algn="ctr">
                  <a:buClrTx/>
                  <a:buFontTx/>
                  <a:buNone/>
                </a:pPr>
                <a:endParaRPr lang="en-US" sz="1800" baseline="30000" dirty="0">
                  <a:solidFill>
                    <a:srgbClr val="000000"/>
                  </a:solidFill>
                </a:endParaRPr>
              </a:p>
              <a:p>
                <a:pPr algn="ctr">
                  <a:buClrTx/>
                  <a:buFontTx/>
                  <a:buNone/>
                </a:pPr>
                <a:endParaRPr lang="en-US" sz="1800" baseline="30000" dirty="0">
                  <a:solidFill>
                    <a:srgbClr val="000000"/>
                  </a:solidFill>
                </a:endParaRPr>
              </a:p>
              <a:p>
                <a:pPr algn="ctr">
                  <a:buClrTx/>
                  <a:buFontTx/>
                  <a:buNone/>
                </a:pPr>
                <a:endParaRPr lang="en-US" sz="1800" baseline="30000" dirty="0">
                  <a:solidFill>
                    <a:srgbClr val="000000"/>
                  </a:solidFill>
                </a:endParaRPr>
              </a:p>
              <a:p>
                <a:pPr algn="ctr">
                  <a:buClrTx/>
                  <a:buFontTx/>
                  <a:buNone/>
                </a:pPr>
                <a:endParaRPr lang="en-GB" sz="18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Rectangle 10">
                <a:extLst>
                  <a:ext uri="{FF2B5EF4-FFF2-40B4-BE49-F238E27FC236}">
                    <a16:creationId xmlns:a16="http://schemas.microsoft.com/office/drawing/2014/main" id="{5D81ACC0-7049-DA21-CDBD-571039286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3408"/>
                <a:ext cx="1488" cy="240"/>
              </a:xfrm>
              <a:prstGeom prst="rect">
                <a:avLst/>
              </a:prstGeom>
              <a:solidFill>
                <a:srgbClr val="00CCFF">
                  <a:alpha val="50195"/>
                </a:srgbClr>
              </a:solidFill>
              <a:ln w="9525">
                <a:solidFill>
                  <a:srgbClr val="A7C1DD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buClrTx/>
                  <a:buFontTx/>
                  <a:buNone/>
                  <a:defRPr/>
                </a:pPr>
                <a:endParaRPr lang="fr-FR" sz="1800" kern="0">
                  <a:solidFill>
                    <a:sysClr val="windowText" lastClr="000000"/>
                  </a:solidFill>
                  <a:ea typeface="ＭＳ Ｐゴシック" pitchFamily="112" charset="-128"/>
                </a:endParaRPr>
              </a:p>
            </p:txBody>
          </p:sp>
        </p:grpSp>
        <p:sp>
          <p:nvSpPr>
            <p:cNvPr id="13" name="Line 11">
              <a:extLst>
                <a:ext uri="{FF2B5EF4-FFF2-40B4-BE49-F238E27FC236}">
                  <a16:creationId xmlns:a16="http://schemas.microsoft.com/office/drawing/2014/main" id="{B0049C61-76DF-B6F6-D0C4-0058780D51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4" y="3024"/>
              <a:ext cx="27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</p:spPr>
          <p:txBody>
            <a:bodyPr anchor="ctr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fr-FR" sz="1800" kern="0">
                <a:solidFill>
                  <a:sysClr val="windowText" lastClr="000000"/>
                </a:solidFill>
                <a:ea typeface="ＭＳ Ｐゴシック" pitchFamily="112" charset="-128"/>
              </a:endParaRPr>
            </a:p>
          </p:txBody>
        </p:sp>
        <p:sp>
          <p:nvSpPr>
            <p:cNvPr id="14" name="Text Box 12">
              <a:extLst>
                <a:ext uri="{FF2B5EF4-FFF2-40B4-BE49-F238E27FC236}">
                  <a16:creationId xmlns:a16="http://schemas.microsoft.com/office/drawing/2014/main" id="{EA36BEE1-D4F3-C752-6C4F-7CD161DBFF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95" y="2599"/>
              <a:ext cx="57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endParaRPr lang="en-GB" kern="0" dirty="0">
                <a:solidFill>
                  <a:sysClr val="windowText" lastClr="000000"/>
                </a:solidFill>
                <a:ea typeface="ＭＳ Ｐゴシック" pitchFamily="112" charset="-128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buClrTx/>
                <a:buFontTx/>
                <a:buNone/>
                <a:defRPr/>
              </a:pPr>
              <a:r>
                <a:rPr lang="en-GB" sz="1800" kern="0" dirty="0">
                  <a:solidFill>
                    <a:sysClr val="windowText" lastClr="000000"/>
                  </a:solidFill>
                  <a:ea typeface="ＭＳ Ｐゴシック" pitchFamily="112" charset="-128"/>
                </a:rPr>
                <a:t>15.6 m</a:t>
              </a:r>
            </a:p>
          </p:txBody>
        </p:sp>
      </p:grpSp>
      <p:pic>
        <p:nvPicPr>
          <p:cNvPr id="19" name="Picture 2" descr="\\Minxlweise2\d$\DESY Home\My Documents\conferences\linac 2010\talk\P1000173.JPG">
            <a:extLst>
              <a:ext uri="{FF2B5EF4-FFF2-40B4-BE49-F238E27FC236}">
                <a16:creationId xmlns:a16="http://schemas.microsoft.com/office/drawing/2014/main" id="{6871319B-98D0-E898-1B8C-A9CE31EE2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1373" y="3553764"/>
            <a:ext cx="1650480" cy="2199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49" y="3642684"/>
            <a:ext cx="3536711" cy="2171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Image 4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051" y="1125898"/>
            <a:ext cx="1270658" cy="1694211"/>
          </a:xfrm>
          <a:prstGeom prst="rect">
            <a:avLst/>
          </a:prstGeom>
        </p:spPr>
      </p:pic>
      <p:sp>
        <p:nvSpPr>
          <p:cNvPr id="23" name="ZoneTexte 41"/>
          <p:cNvSpPr txBox="1"/>
          <p:nvPr/>
        </p:nvSpPr>
        <p:spPr>
          <a:xfrm>
            <a:off x="8133493" y="2926757"/>
            <a:ext cx="1651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HPR rinsing in ISO4 clean room</a:t>
            </a:r>
            <a:endParaRPr lang="en-US" sz="1400" dirty="0"/>
          </a:p>
        </p:txBody>
      </p:sp>
      <p:sp>
        <p:nvSpPr>
          <p:cNvPr id="24" name="ZoneTexte 42"/>
          <p:cNvSpPr txBox="1"/>
          <p:nvPr/>
        </p:nvSpPr>
        <p:spPr>
          <a:xfrm>
            <a:off x="4220079" y="5816085"/>
            <a:ext cx="1651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Washing machine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1848474" y="593534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/>
              <a:t>ESS</a:t>
            </a:r>
            <a:endParaRPr lang="en-US" dirty="0"/>
          </a:p>
        </p:txBody>
      </p:sp>
      <p:sp>
        <p:nvSpPr>
          <p:cNvPr id="27" name="ZoneTexte 23">
            <a:extLst>
              <a:ext uri="{FF2B5EF4-FFF2-40B4-BE49-F238E27FC236}">
                <a16:creationId xmlns:a16="http://schemas.microsoft.com/office/drawing/2014/main" id="{380BAE47-9094-3D61-8616-4938A73D6D22}"/>
              </a:ext>
            </a:extLst>
          </p:cNvPr>
          <p:cNvSpPr txBox="1"/>
          <p:nvPr/>
        </p:nvSpPr>
        <p:spPr>
          <a:xfrm>
            <a:off x="685970" y="828773"/>
            <a:ext cx="8392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ISO4: XFEL</a:t>
            </a:r>
            <a:r>
              <a:rPr lang="fr-FR" sz="2000" b="1" dirty="0"/>
              <a:t>, ESS </a:t>
            </a:r>
            <a:r>
              <a:rPr lang="fr-FR" sz="2000" b="1" dirty="0" err="1"/>
              <a:t>cryomodule</a:t>
            </a:r>
            <a:r>
              <a:rPr lang="fr-FR" sz="2000" b="1" dirty="0"/>
              <a:t> </a:t>
            </a:r>
            <a:r>
              <a:rPr lang="fr-FR" sz="2000" b="1" dirty="0" err="1" smtClean="0"/>
              <a:t>assembly</a:t>
            </a:r>
            <a:r>
              <a:rPr lang="fr-FR" sz="2000" b="1" dirty="0" smtClean="0"/>
              <a:t> ISO5/7 R&amp;D, IFMIF, SARAF</a:t>
            </a:r>
            <a:endParaRPr lang="fr-FR" sz="2000" b="1" dirty="0"/>
          </a:p>
        </p:txBody>
      </p:sp>
      <p:pic>
        <p:nvPicPr>
          <p:cNvPr id="28" name="Imag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6602" y="2541295"/>
            <a:ext cx="1597936" cy="2130583"/>
          </a:xfrm>
          <a:prstGeom prst="rect">
            <a:avLst/>
          </a:prstGeom>
        </p:spPr>
      </p:pic>
      <p:sp>
        <p:nvSpPr>
          <p:cNvPr id="29" name="ZoneTexte 15"/>
          <p:cNvSpPr txBox="1"/>
          <p:nvPr/>
        </p:nvSpPr>
        <p:spPr>
          <a:xfrm>
            <a:off x="9986602" y="4729763"/>
            <a:ext cx="15979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HPR rinsing in ISO5 clean room</a:t>
            </a:r>
            <a:endParaRPr lang="en-US" sz="14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/>
          <a:srcRect l="33963" t="39110" r="19760" b="23741"/>
          <a:stretch/>
        </p:blipFill>
        <p:spPr>
          <a:xfrm>
            <a:off x="6258091" y="3802502"/>
            <a:ext cx="3420114" cy="189616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849523" y="5812237"/>
            <a:ext cx="21018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COBOT in clean room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01229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75800" y="6343650"/>
            <a:ext cx="1088390" cy="365125"/>
          </a:xfrm>
        </p:spPr>
        <p:txBody>
          <a:bodyPr/>
          <a:lstStyle/>
          <a:p>
            <a:r>
              <a:rPr lang="en-US" smtClean="0"/>
              <a:t>07/07/2023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FR" b="1" dirty="0" err="1">
                <a:solidFill>
                  <a:srgbClr val="0000FF"/>
                </a:solidFill>
                <a:latin typeface="+mn-lt"/>
              </a:rPr>
              <a:t>Outline</a:t>
            </a:r>
            <a:endParaRPr lang="fr-FR" b="1" dirty="0">
              <a:latin typeface="+mn-lt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DDA9F46-4F62-E360-1FBE-21E49137D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076" y="1765300"/>
            <a:ext cx="10733087" cy="2157772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Future Colliders projects </a:t>
            </a:r>
          </a:p>
          <a:p>
            <a:pPr marL="285750" indent="-2857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Design and performance optimization</a:t>
            </a:r>
            <a:endParaRPr lang="en-US" dirty="0"/>
          </a:p>
          <a:p>
            <a:pPr marL="285750" indent="-2857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High Field Magnets (HFM) R&amp;D</a:t>
            </a:r>
            <a:endParaRPr lang="en-US" dirty="0"/>
          </a:p>
          <a:p>
            <a:pPr marL="285750" indent="-285750"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Super Conductive Cavities (SRF) R&amp;D</a:t>
            </a:r>
            <a:endParaRPr lang="en-US" dirty="0"/>
          </a:p>
          <a:p>
            <a:pPr marL="0" indent="0">
              <a:buClr>
                <a:srgbClr val="0000FF"/>
              </a:buClr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255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575800" y="6343650"/>
            <a:ext cx="1088390" cy="365125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20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>
                <a:solidFill>
                  <a:srgbClr val="0000FF"/>
                </a:solidFill>
              </a:rPr>
              <a:t>Supratech</a:t>
            </a:r>
            <a:r>
              <a:rPr lang="fr-FR" dirty="0">
                <a:solidFill>
                  <a:srgbClr val="0000FF"/>
                </a:solidFill>
              </a:rPr>
              <a:t> Cryo-HF </a:t>
            </a:r>
            <a:r>
              <a:rPr lang="fr-FR" dirty="0" smtClean="0">
                <a:solidFill>
                  <a:srgbClr val="0000FF"/>
                </a:solidFill>
              </a:rPr>
              <a:t>:  infrastructures</a:t>
            </a:r>
            <a:r>
              <a:rPr lang="fr-FR" dirty="0">
                <a:solidFill>
                  <a:srgbClr val="0000FF"/>
                </a:solidFill>
              </a:rPr>
              <a:t/>
            </a:r>
            <a:br>
              <a:rPr lang="fr-FR" dirty="0">
                <a:solidFill>
                  <a:srgbClr val="0000FF"/>
                </a:solidFill>
              </a:rPr>
            </a:b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4036" y="995560"/>
            <a:ext cx="8843929" cy="400206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0438"/>
            <a:ext cx="1835055" cy="9388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7204" y="5036286"/>
            <a:ext cx="103572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The Helium </a:t>
            </a:r>
            <a:r>
              <a:rPr lang="en-US" sz="1400" b="1" dirty="0"/>
              <a:t>cryogenic system </a:t>
            </a:r>
            <a:r>
              <a:rPr lang="en-US" sz="1400" dirty="0"/>
              <a:t>is going to be upgraded for </a:t>
            </a:r>
            <a:r>
              <a:rPr lang="en-US" sz="1400" dirty="0" smtClean="0"/>
              <a:t>PIP-II </a:t>
            </a:r>
            <a:r>
              <a:rPr lang="en-US" sz="1400" dirty="0"/>
              <a:t>(40 K He for thermal shield, supercritical He for </a:t>
            </a:r>
            <a:r>
              <a:rPr lang="en-US" sz="1400" dirty="0" err="1"/>
              <a:t>cryomodule</a:t>
            </a:r>
            <a:r>
              <a:rPr lang="en-US" sz="1400" dirty="0"/>
              <a:t> supply, fast cool down step , increase of </a:t>
            </a:r>
            <a:r>
              <a:rPr lang="en-US" sz="1400" dirty="0" err="1"/>
              <a:t>LHe</a:t>
            </a:r>
            <a:r>
              <a:rPr lang="en-US" sz="1400" dirty="0"/>
              <a:t> production and of 2K He  pumping unit)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b="1" dirty="0" smtClean="0"/>
              <a:t>Two vertical cryostats:</a:t>
            </a:r>
            <a:r>
              <a:rPr lang="en-US" sz="1400" dirty="0" smtClean="0"/>
              <a:t> Test single and </a:t>
            </a:r>
            <a:r>
              <a:rPr lang="en-US" sz="1400" dirty="0" err="1" smtClean="0"/>
              <a:t>multicell</a:t>
            </a:r>
            <a:r>
              <a:rPr lang="en-US" sz="1400" dirty="0" smtClean="0"/>
              <a:t> cavities with high frequency (175MHz, 704MHz and 1.3 GHz) </a:t>
            </a:r>
          </a:p>
          <a:p>
            <a:r>
              <a:rPr lang="en-US" sz="1400" b="1" dirty="0" smtClean="0"/>
              <a:t>One horizontal cryostat</a:t>
            </a:r>
            <a:r>
              <a:rPr lang="en-US" sz="1400" b="1" dirty="0"/>
              <a:t>: </a:t>
            </a:r>
            <a:r>
              <a:rPr lang="en-US" sz="1400" dirty="0"/>
              <a:t>Enable a complete cavity package test (</a:t>
            </a:r>
            <a:r>
              <a:rPr lang="en-US" sz="1400" dirty="0" err="1"/>
              <a:t>cavity+tuner+fundamental</a:t>
            </a:r>
            <a:r>
              <a:rPr lang="en-US" sz="1400" dirty="0"/>
              <a:t> power coupler)</a:t>
            </a:r>
            <a:endParaRPr lang="en-US" sz="1400" dirty="0" smtClean="0"/>
          </a:p>
          <a:p>
            <a:r>
              <a:rPr lang="en-US" sz="1400" b="1" dirty="0" smtClean="0"/>
              <a:t>Two 704 MHz High power klystrons</a:t>
            </a:r>
            <a:r>
              <a:rPr lang="en-US" sz="1400" b="1" dirty="0"/>
              <a:t>:  </a:t>
            </a:r>
            <a:r>
              <a:rPr lang="en-US" sz="1400" dirty="0"/>
              <a:t>high power </a:t>
            </a:r>
            <a:r>
              <a:rPr lang="en-US" sz="1400" dirty="0" err="1"/>
              <a:t>cryomodule</a:t>
            </a:r>
            <a:r>
              <a:rPr lang="en-US" sz="1400" dirty="0"/>
              <a:t> test </a:t>
            </a:r>
            <a:r>
              <a:rPr lang="en-US" sz="1400" dirty="0" smtClean="0"/>
              <a:t>and </a:t>
            </a:r>
            <a:r>
              <a:rPr lang="en-US" sz="1400" dirty="0"/>
              <a:t>fundamental power coupler </a:t>
            </a:r>
            <a:r>
              <a:rPr lang="en-US" sz="1400" dirty="0" smtClean="0"/>
              <a:t>conditioning</a:t>
            </a:r>
          </a:p>
          <a:p>
            <a:r>
              <a:rPr lang="en-US" sz="1400" b="1" dirty="0"/>
              <a:t>One bunker </a:t>
            </a:r>
            <a:r>
              <a:rPr lang="en-US" sz="1400" dirty="0"/>
              <a:t>for testing complete </a:t>
            </a:r>
            <a:r>
              <a:rPr lang="en-US" sz="1400" dirty="0" err="1"/>
              <a:t>cryomodule</a:t>
            </a:r>
            <a:r>
              <a:rPr lang="en-US" sz="1400" dirty="0"/>
              <a:t> under HF power and cryogenic conditions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3661" y="680913"/>
            <a:ext cx="4742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P. </a:t>
            </a:r>
            <a:r>
              <a:rPr lang="en-US" dirty="0" err="1" smtClean="0"/>
              <a:t>Bosland</a:t>
            </a:r>
            <a:r>
              <a:rPr lang="en-US" dirty="0" smtClean="0"/>
              <a:t>, E. </a:t>
            </a:r>
            <a:r>
              <a:rPr lang="en-US" dirty="0" err="1" smtClean="0"/>
              <a:t>Cenni</a:t>
            </a:r>
            <a:r>
              <a:rPr lang="en-US" dirty="0" smtClean="0"/>
              <a:t>, P. </a:t>
            </a:r>
            <a:r>
              <a:rPr lang="en-US" dirty="0" err="1" smtClean="0"/>
              <a:t>Bredy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 rot="20502541">
            <a:off x="3486434" y="2220284"/>
            <a:ext cx="18826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Helium Cryogenic plant</a:t>
            </a:r>
            <a:endParaRPr lang="en-US" sz="1400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84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482328" y="6343650"/>
            <a:ext cx="1181862" cy="365125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21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SRF R&amp;D: Thin films (multilayers concept)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8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9435" y="3694167"/>
            <a:ext cx="3179340" cy="19051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Espace réservé du contenu 3"/>
          <p:cNvSpPr txBox="1">
            <a:spLocks/>
          </p:cNvSpPr>
          <p:nvPr/>
        </p:nvSpPr>
        <p:spPr>
          <a:xfrm>
            <a:off x="412489" y="867388"/>
            <a:ext cx="6653940" cy="315944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52450" lvl="1" indent="-285750">
              <a:lnSpc>
                <a:spcPct val="120000"/>
              </a:lnSpc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High Quality factor for colliders (</a:t>
            </a:r>
            <a:r>
              <a:rPr lang="en-US" sz="1400" b="1" dirty="0" smtClean="0"/>
              <a:t>ILC</a:t>
            </a:r>
            <a:r>
              <a:rPr lang="en-US" sz="1400" dirty="0" smtClean="0"/>
              <a:t>, </a:t>
            </a:r>
            <a:r>
              <a:rPr lang="en-US" sz="1400" b="1" dirty="0" smtClean="0"/>
              <a:t>FCC</a:t>
            </a:r>
            <a:r>
              <a:rPr lang="en-US" sz="1400" dirty="0" smtClean="0"/>
              <a:t>, …</a:t>
            </a:r>
            <a:r>
              <a:rPr lang="en-US" sz="1400" i="1" dirty="0" smtClean="0">
                <a:solidFill>
                  <a:schemeClr val="accent5"/>
                </a:solidFill>
              </a:rPr>
              <a:t>and EVERY other types of accelerators!!!</a:t>
            </a:r>
            <a:r>
              <a:rPr lang="en-US" sz="1400" dirty="0">
                <a:solidFill>
                  <a:schemeClr val="accent5"/>
                </a:solidFill>
              </a:rPr>
              <a:t>)</a:t>
            </a:r>
            <a:r>
              <a:rPr lang="en-US" sz="1400" dirty="0" smtClean="0">
                <a:solidFill>
                  <a:schemeClr val="accent5"/>
                </a:solidFill>
              </a:rPr>
              <a:t> </a:t>
            </a:r>
          </a:p>
          <a:p>
            <a:pPr marL="827088" lvl="2" indent="-285750">
              <a:lnSpc>
                <a:spcPct val="120000"/>
              </a:lnSpc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=&gt; possibility of operation at </a:t>
            </a:r>
            <a:r>
              <a:rPr lang="en-US" sz="1400" dirty="0" smtClean="0">
                <a:solidFill>
                  <a:srgbClr val="FF0000"/>
                </a:solidFill>
              </a:rPr>
              <a:t>4.5 K</a:t>
            </a:r>
            <a:r>
              <a:rPr lang="en-US" sz="1400" dirty="0" smtClean="0"/>
              <a:t> or even higher (instead of 2k)</a:t>
            </a:r>
          </a:p>
          <a:p>
            <a:pPr marL="827088" lvl="2" indent="-285750">
              <a:lnSpc>
                <a:spcPct val="120000"/>
              </a:lnSpc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=&gt; investment (</a:t>
            </a:r>
            <a:r>
              <a:rPr lang="en-US" sz="1400" dirty="0" smtClean="0">
                <a:solidFill>
                  <a:srgbClr val="FF0000"/>
                </a:solidFill>
              </a:rPr>
              <a:t>~35-40%</a:t>
            </a:r>
            <a:r>
              <a:rPr lang="en-US" sz="1400" dirty="0" smtClean="0"/>
              <a:t>) and operation cost ( </a:t>
            </a:r>
            <a:r>
              <a:rPr lang="en-US" sz="1400" dirty="0" smtClean="0">
                <a:solidFill>
                  <a:srgbClr val="FF0000"/>
                </a:solidFill>
              </a:rPr>
              <a:t>~60% </a:t>
            </a:r>
            <a:r>
              <a:rPr lang="en-US" sz="1400" dirty="0" smtClean="0"/>
              <a:t>) savings in cryogenic installations</a:t>
            </a:r>
          </a:p>
          <a:p>
            <a:pPr marL="827088" lvl="2" indent="-285750">
              <a:lnSpc>
                <a:spcPct val="120000"/>
              </a:lnSpc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=&gt; lower plug power (greener operation)</a:t>
            </a:r>
          </a:p>
          <a:p>
            <a:pPr marL="827088" lvl="2" indent="-285750">
              <a:lnSpc>
                <a:spcPct val="120000"/>
              </a:lnSpc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=&gt; opens the way to new cooling processes (He issues)</a:t>
            </a:r>
            <a:endParaRPr lang="en-US" sz="1400" dirty="0"/>
          </a:p>
        </p:txBody>
      </p:sp>
      <p:sp>
        <p:nvSpPr>
          <p:cNvPr id="11" name="Rectangle 10"/>
          <p:cNvSpPr/>
          <p:nvPr/>
        </p:nvSpPr>
        <p:spPr>
          <a:xfrm>
            <a:off x="6691745" y="5656390"/>
            <a:ext cx="50877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i="1" dirty="0">
                <a:solidFill>
                  <a:schemeClr val="accent5"/>
                </a:solidFill>
              </a:rPr>
              <a:t>Future : totally functionalized material, each layer its own role (thermal conductivity, high superconducting performance, multipacting mitigation….)</a:t>
            </a:r>
          </a:p>
        </p:txBody>
      </p:sp>
      <p:sp>
        <p:nvSpPr>
          <p:cNvPr id="12" name="Espace réservé du contenu 3"/>
          <p:cNvSpPr>
            <a:spLocks noGrp="1"/>
          </p:cNvSpPr>
          <p:nvPr>
            <p:ph idx="1"/>
          </p:nvPr>
        </p:nvSpPr>
        <p:spPr>
          <a:xfrm>
            <a:off x="512618" y="3114798"/>
            <a:ext cx="6353245" cy="1779578"/>
          </a:xfrm>
        </p:spPr>
        <p:txBody>
          <a:bodyPr>
            <a:normAutofit/>
          </a:bodyPr>
          <a:lstStyle/>
          <a:p>
            <a:pPr marL="552450" lvl="1" indent="-285750">
              <a:lnSpc>
                <a:spcPct val="120000"/>
              </a:lnSpc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High accelerating gradients for colliders </a:t>
            </a:r>
            <a:r>
              <a:rPr lang="en-US" sz="1400" dirty="0" smtClean="0"/>
              <a:t>(</a:t>
            </a:r>
            <a:r>
              <a:rPr lang="en-US" sz="1400" b="1" dirty="0" smtClean="0"/>
              <a:t>ILC</a:t>
            </a:r>
            <a:r>
              <a:rPr lang="en-US" sz="1400" dirty="0" smtClean="0"/>
              <a:t>… </a:t>
            </a:r>
            <a:r>
              <a:rPr lang="en-US" sz="1400" i="1" dirty="0" smtClean="0">
                <a:solidFill>
                  <a:schemeClr val="accent5"/>
                </a:solidFill>
              </a:rPr>
              <a:t>and compact small machines for medical/industrial applications</a:t>
            </a:r>
            <a:r>
              <a:rPr lang="en-US" sz="1400" dirty="0">
                <a:solidFill>
                  <a:schemeClr val="accent5"/>
                </a:solidFill>
                <a:sym typeface="Wingdings" panose="05000000000000000000" pitchFamily="2" charset="2"/>
              </a:rPr>
              <a:t>)</a:t>
            </a:r>
            <a:r>
              <a:rPr lang="en-US" sz="1400" dirty="0" smtClean="0"/>
              <a:t> </a:t>
            </a:r>
          </a:p>
          <a:p>
            <a:pPr marL="827088" lvl="2" indent="-285750">
              <a:lnSpc>
                <a:spcPct val="120000"/>
              </a:lnSpc>
              <a:buClr>
                <a:srgbClr val="0000FF"/>
              </a:buClr>
              <a:buFont typeface="Arial" panose="020B0604020202020204" pitchFamily="34" charset="0"/>
              <a:buChar char="•"/>
            </a:pPr>
            <a:r>
              <a:rPr lang="en-US" sz="1400" dirty="0" smtClean="0"/>
              <a:t>=&gt; investment savings in building, superconducting material, RF installations….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95122" y="749949"/>
            <a:ext cx="25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A. Claire</a:t>
            </a:r>
            <a:endParaRPr lang="en-US" dirty="0"/>
          </a:p>
        </p:txBody>
      </p:sp>
      <p:pic>
        <p:nvPicPr>
          <p:cNvPr id="14" name="Picture 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683" y="4088771"/>
            <a:ext cx="2974070" cy="2228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ZoneTexte 22"/>
          <p:cNvSpPr txBox="1"/>
          <p:nvPr/>
        </p:nvSpPr>
        <p:spPr>
          <a:xfrm>
            <a:off x="2189062" y="6009110"/>
            <a:ext cx="10021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Expected</a:t>
            </a:r>
            <a:endParaRPr lang="en-US" sz="1400" dirty="0"/>
          </a:p>
        </p:txBody>
      </p:sp>
      <p:pic>
        <p:nvPicPr>
          <p:cNvPr id="16" name="Imag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432" y="1096324"/>
            <a:ext cx="4016393" cy="2567858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55" y="4239160"/>
            <a:ext cx="2276873" cy="2038167"/>
          </a:xfrm>
          <a:prstGeom prst="rect">
            <a:avLst/>
          </a:prstGeom>
        </p:spPr>
      </p:pic>
      <p:sp>
        <p:nvSpPr>
          <p:cNvPr id="18" name="ZoneTexte 23"/>
          <p:cNvSpPr txBox="1"/>
          <p:nvPr/>
        </p:nvSpPr>
        <p:spPr>
          <a:xfrm>
            <a:off x="7227432" y="3072669"/>
            <a:ext cx="10791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Measured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9782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575800" y="6343650"/>
            <a:ext cx="1088390" cy="365125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22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Implication in FCC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1187619" y="4561820"/>
            <a:ext cx="981676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>
            <a:defPPr>
              <a:defRPr lang="fr-FR"/>
            </a:defPPr>
            <a:lvl1pPr>
              <a:defRPr b="1"/>
            </a:lvl1pPr>
            <a:lvl2pPr marL="452438" lvl="1" indent="-285750">
              <a:buFont typeface="Courier New" panose="02070309020205020404" pitchFamily="49" charset="0"/>
              <a:buChar char="o"/>
              <a:defRPr sz="1600" b="1"/>
            </a:lvl2pPr>
          </a:lstStyle>
          <a:p>
            <a:r>
              <a:rPr lang="en-US" b="0" dirty="0"/>
              <a:t>CEA has a long experience in SRF technology and can contribute to FCC: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Cavity preparation recipe and industrialization </a:t>
            </a:r>
            <a:r>
              <a:rPr lang="en-US" b="0" dirty="0" smtClean="0"/>
              <a:t>R&amp;D</a:t>
            </a: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err="1"/>
              <a:t>Cryomodule</a:t>
            </a:r>
            <a:r>
              <a:rPr lang="en-US" b="0" dirty="0"/>
              <a:t> </a:t>
            </a:r>
            <a:r>
              <a:rPr lang="en-US" b="0" dirty="0" smtClean="0"/>
              <a:t>assembly</a:t>
            </a:r>
            <a:endParaRPr lang="en-US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/>
              <a:t>Clean room robotization development</a:t>
            </a:r>
          </a:p>
        </p:txBody>
      </p:sp>
      <p:grpSp>
        <p:nvGrpSpPr>
          <p:cNvPr id="8" name="Groupe 20"/>
          <p:cNvGrpSpPr/>
          <p:nvPr/>
        </p:nvGrpSpPr>
        <p:grpSpPr>
          <a:xfrm>
            <a:off x="1194541" y="1340768"/>
            <a:ext cx="8998669" cy="519733"/>
            <a:chOff x="472663" y="1185908"/>
            <a:chExt cx="9291252" cy="511576"/>
          </a:xfrm>
        </p:grpSpPr>
        <p:sp>
          <p:nvSpPr>
            <p:cNvPr id="9" name="Forme libre 21"/>
            <p:cNvSpPr/>
            <p:nvPr/>
          </p:nvSpPr>
          <p:spPr>
            <a:xfrm>
              <a:off x="472663" y="1185908"/>
              <a:ext cx="1278940" cy="511576"/>
            </a:xfrm>
            <a:custGeom>
              <a:avLst/>
              <a:gdLst>
                <a:gd name="connsiteX0" fmla="*/ 0 w 1278940"/>
                <a:gd name="connsiteY0" fmla="*/ 0 h 511576"/>
                <a:gd name="connsiteX1" fmla="*/ 1023152 w 1278940"/>
                <a:gd name="connsiteY1" fmla="*/ 0 h 511576"/>
                <a:gd name="connsiteX2" fmla="*/ 1278940 w 1278940"/>
                <a:gd name="connsiteY2" fmla="*/ 255788 h 511576"/>
                <a:gd name="connsiteX3" fmla="*/ 1023152 w 1278940"/>
                <a:gd name="connsiteY3" fmla="*/ 511576 h 511576"/>
                <a:gd name="connsiteX4" fmla="*/ 0 w 1278940"/>
                <a:gd name="connsiteY4" fmla="*/ 511576 h 511576"/>
                <a:gd name="connsiteX5" fmla="*/ 255788 w 1278940"/>
                <a:gd name="connsiteY5" fmla="*/ 255788 h 511576"/>
                <a:gd name="connsiteX6" fmla="*/ 0 w 1278940"/>
                <a:gd name="connsiteY6" fmla="*/ 0 h 51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8940" h="511576">
                  <a:moveTo>
                    <a:pt x="0" y="0"/>
                  </a:moveTo>
                  <a:lnTo>
                    <a:pt x="1023152" y="0"/>
                  </a:lnTo>
                  <a:lnTo>
                    <a:pt x="1278940" y="255788"/>
                  </a:lnTo>
                  <a:lnTo>
                    <a:pt x="1023152" y="511576"/>
                  </a:lnTo>
                  <a:lnTo>
                    <a:pt x="0" y="511576"/>
                  </a:lnTo>
                  <a:lnTo>
                    <a:pt x="255788" y="255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D15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3794" tIns="16002" rIns="271790" bIns="1600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200" kern="1200" dirty="0" smtClean="0"/>
                <a:t>Booster </a:t>
              </a:r>
              <a:endParaRPr lang="fr-FR" sz="1200" kern="1200" dirty="0"/>
            </a:p>
          </p:txBody>
        </p:sp>
        <p:sp>
          <p:nvSpPr>
            <p:cNvPr id="10" name="Forme libre 22"/>
            <p:cNvSpPr/>
            <p:nvPr/>
          </p:nvSpPr>
          <p:spPr>
            <a:xfrm>
              <a:off x="1620566" y="1185908"/>
              <a:ext cx="1255932" cy="511576"/>
            </a:xfrm>
            <a:custGeom>
              <a:avLst/>
              <a:gdLst>
                <a:gd name="connsiteX0" fmla="*/ 0 w 1255932"/>
                <a:gd name="connsiteY0" fmla="*/ 0 h 511576"/>
                <a:gd name="connsiteX1" fmla="*/ 1000144 w 1255932"/>
                <a:gd name="connsiteY1" fmla="*/ 0 h 511576"/>
                <a:gd name="connsiteX2" fmla="*/ 1255932 w 1255932"/>
                <a:gd name="connsiteY2" fmla="*/ 255788 h 511576"/>
                <a:gd name="connsiteX3" fmla="*/ 1000144 w 1255932"/>
                <a:gd name="connsiteY3" fmla="*/ 511576 h 511576"/>
                <a:gd name="connsiteX4" fmla="*/ 0 w 1255932"/>
                <a:gd name="connsiteY4" fmla="*/ 511576 h 511576"/>
                <a:gd name="connsiteX5" fmla="*/ 255788 w 1255932"/>
                <a:gd name="connsiteY5" fmla="*/ 255788 h 511576"/>
                <a:gd name="connsiteX6" fmla="*/ 0 w 1255932"/>
                <a:gd name="connsiteY6" fmla="*/ 0 h 51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55932" h="511576">
                  <a:moveTo>
                    <a:pt x="0" y="0"/>
                  </a:moveTo>
                  <a:lnTo>
                    <a:pt x="1000144" y="0"/>
                  </a:lnTo>
                  <a:lnTo>
                    <a:pt x="1255932" y="255788"/>
                  </a:lnTo>
                  <a:lnTo>
                    <a:pt x="1000144" y="511576"/>
                  </a:lnTo>
                  <a:lnTo>
                    <a:pt x="0" y="511576"/>
                  </a:lnTo>
                  <a:lnTo>
                    <a:pt x="255788" y="255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D15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3794" tIns="16002" rIns="271790" bIns="1600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200" kern="1200" dirty="0" smtClean="0"/>
                <a:t>MACSE</a:t>
              </a:r>
              <a:endParaRPr lang="fr-FR" sz="1200" kern="1200" dirty="0"/>
            </a:p>
          </p:txBody>
        </p:sp>
        <p:sp>
          <p:nvSpPr>
            <p:cNvPr id="11" name="Forme libre 23"/>
            <p:cNvSpPr/>
            <p:nvPr/>
          </p:nvSpPr>
          <p:spPr>
            <a:xfrm>
              <a:off x="2745461" y="1185908"/>
              <a:ext cx="1278940" cy="511576"/>
            </a:xfrm>
            <a:custGeom>
              <a:avLst/>
              <a:gdLst>
                <a:gd name="connsiteX0" fmla="*/ 0 w 1278940"/>
                <a:gd name="connsiteY0" fmla="*/ 0 h 511576"/>
                <a:gd name="connsiteX1" fmla="*/ 1023152 w 1278940"/>
                <a:gd name="connsiteY1" fmla="*/ 0 h 511576"/>
                <a:gd name="connsiteX2" fmla="*/ 1278940 w 1278940"/>
                <a:gd name="connsiteY2" fmla="*/ 255788 h 511576"/>
                <a:gd name="connsiteX3" fmla="*/ 1023152 w 1278940"/>
                <a:gd name="connsiteY3" fmla="*/ 511576 h 511576"/>
                <a:gd name="connsiteX4" fmla="*/ 0 w 1278940"/>
                <a:gd name="connsiteY4" fmla="*/ 511576 h 511576"/>
                <a:gd name="connsiteX5" fmla="*/ 255788 w 1278940"/>
                <a:gd name="connsiteY5" fmla="*/ 255788 h 511576"/>
                <a:gd name="connsiteX6" fmla="*/ 0 w 1278940"/>
                <a:gd name="connsiteY6" fmla="*/ 0 h 51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8940" h="511576">
                  <a:moveTo>
                    <a:pt x="0" y="0"/>
                  </a:moveTo>
                  <a:lnTo>
                    <a:pt x="1023152" y="0"/>
                  </a:lnTo>
                  <a:lnTo>
                    <a:pt x="1278940" y="255788"/>
                  </a:lnTo>
                  <a:lnTo>
                    <a:pt x="1023152" y="511576"/>
                  </a:lnTo>
                  <a:lnTo>
                    <a:pt x="0" y="511576"/>
                  </a:lnTo>
                  <a:lnTo>
                    <a:pt x="255788" y="255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D15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3794" tIns="16002" rIns="271790" bIns="1600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200" kern="1200" dirty="0" smtClean="0"/>
                <a:t>SOLEIL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200" kern="1200" dirty="0" smtClean="0"/>
                <a:t>TTF, SLS</a:t>
              </a:r>
            </a:p>
          </p:txBody>
        </p:sp>
        <p:sp>
          <p:nvSpPr>
            <p:cNvPr id="12" name="Forme libre 24"/>
            <p:cNvSpPr/>
            <p:nvPr/>
          </p:nvSpPr>
          <p:spPr>
            <a:xfrm>
              <a:off x="3893364" y="1185908"/>
              <a:ext cx="1278940" cy="511576"/>
            </a:xfrm>
            <a:custGeom>
              <a:avLst/>
              <a:gdLst>
                <a:gd name="connsiteX0" fmla="*/ 0 w 1278940"/>
                <a:gd name="connsiteY0" fmla="*/ 0 h 511576"/>
                <a:gd name="connsiteX1" fmla="*/ 1023152 w 1278940"/>
                <a:gd name="connsiteY1" fmla="*/ 0 h 511576"/>
                <a:gd name="connsiteX2" fmla="*/ 1278940 w 1278940"/>
                <a:gd name="connsiteY2" fmla="*/ 255788 h 511576"/>
                <a:gd name="connsiteX3" fmla="*/ 1023152 w 1278940"/>
                <a:gd name="connsiteY3" fmla="*/ 511576 h 511576"/>
                <a:gd name="connsiteX4" fmla="*/ 0 w 1278940"/>
                <a:gd name="connsiteY4" fmla="*/ 511576 h 511576"/>
                <a:gd name="connsiteX5" fmla="*/ 255788 w 1278940"/>
                <a:gd name="connsiteY5" fmla="*/ 255788 h 511576"/>
                <a:gd name="connsiteX6" fmla="*/ 0 w 1278940"/>
                <a:gd name="connsiteY6" fmla="*/ 0 h 51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8940" h="511576">
                  <a:moveTo>
                    <a:pt x="0" y="0"/>
                  </a:moveTo>
                  <a:lnTo>
                    <a:pt x="1023152" y="0"/>
                  </a:lnTo>
                  <a:lnTo>
                    <a:pt x="1278940" y="255788"/>
                  </a:lnTo>
                  <a:lnTo>
                    <a:pt x="1023152" y="511576"/>
                  </a:lnTo>
                  <a:lnTo>
                    <a:pt x="0" y="511576"/>
                  </a:lnTo>
                  <a:lnTo>
                    <a:pt x="255788" y="255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3794" tIns="16002" rIns="271790" bIns="1600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200" kern="1200" dirty="0" smtClean="0"/>
                <a:t>SPIRAL2XFEL</a:t>
              </a:r>
              <a:endParaRPr lang="fr-FR" sz="1200" kern="1200" dirty="0"/>
            </a:p>
          </p:txBody>
        </p:sp>
        <p:sp>
          <p:nvSpPr>
            <p:cNvPr id="13" name="Forme libre 25"/>
            <p:cNvSpPr/>
            <p:nvPr/>
          </p:nvSpPr>
          <p:spPr>
            <a:xfrm>
              <a:off x="5041267" y="1185908"/>
              <a:ext cx="1278940" cy="511576"/>
            </a:xfrm>
            <a:custGeom>
              <a:avLst/>
              <a:gdLst>
                <a:gd name="connsiteX0" fmla="*/ 0 w 1278940"/>
                <a:gd name="connsiteY0" fmla="*/ 0 h 511576"/>
                <a:gd name="connsiteX1" fmla="*/ 1023152 w 1278940"/>
                <a:gd name="connsiteY1" fmla="*/ 0 h 511576"/>
                <a:gd name="connsiteX2" fmla="*/ 1278940 w 1278940"/>
                <a:gd name="connsiteY2" fmla="*/ 255788 h 511576"/>
                <a:gd name="connsiteX3" fmla="*/ 1023152 w 1278940"/>
                <a:gd name="connsiteY3" fmla="*/ 511576 h 511576"/>
                <a:gd name="connsiteX4" fmla="*/ 0 w 1278940"/>
                <a:gd name="connsiteY4" fmla="*/ 511576 h 511576"/>
                <a:gd name="connsiteX5" fmla="*/ 255788 w 1278940"/>
                <a:gd name="connsiteY5" fmla="*/ 255788 h 511576"/>
                <a:gd name="connsiteX6" fmla="*/ 0 w 1278940"/>
                <a:gd name="connsiteY6" fmla="*/ 0 h 51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8940" h="511576">
                  <a:moveTo>
                    <a:pt x="0" y="0"/>
                  </a:moveTo>
                  <a:lnTo>
                    <a:pt x="1023152" y="0"/>
                  </a:lnTo>
                  <a:lnTo>
                    <a:pt x="1278940" y="255788"/>
                  </a:lnTo>
                  <a:lnTo>
                    <a:pt x="1023152" y="511576"/>
                  </a:lnTo>
                  <a:lnTo>
                    <a:pt x="0" y="511576"/>
                  </a:lnTo>
                  <a:lnTo>
                    <a:pt x="255788" y="255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3794" tIns="16002" rIns="271790" bIns="1600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200" kern="1200" dirty="0" smtClean="0"/>
                <a:t>IFMIF </a:t>
              </a:r>
              <a:r>
                <a:rPr lang="fr-FR" sz="1200" kern="1200" dirty="0" err="1" smtClean="0"/>
                <a:t>LIPAc</a:t>
              </a:r>
              <a:endParaRPr lang="fr-FR" sz="1200" kern="1200" dirty="0" smtClean="0"/>
            </a:p>
          </p:txBody>
        </p:sp>
        <p:sp>
          <p:nvSpPr>
            <p:cNvPr id="14" name="Forme libre 26"/>
            <p:cNvSpPr/>
            <p:nvPr/>
          </p:nvSpPr>
          <p:spPr>
            <a:xfrm>
              <a:off x="6189170" y="1185908"/>
              <a:ext cx="1278940" cy="511576"/>
            </a:xfrm>
            <a:custGeom>
              <a:avLst/>
              <a:gdLst>
                <a:gd name="connsiteX0" fmla="*/ 0 w 1278940"/>
                <a:gd name="connsiteY0" fmla="*/ 0 h 511576"/>
                <a:gd name="connsiteX1" fmla="*/ 1023152 w 1278940"/>
                <a:gd name="connsiteY1" fmla="*/ 0 h 511576"/>
                <a:gd name="connsiteX2" fmla="*/ 1278940 w 1278940"/>
                <a:gd name="connsiteY2" fmla="*/ 255788 h 511576"/>
                <a:gd name="connsiteX3" fmla="*/ 1023152 w 1278940"/>
                <a:gd name="connsiteY3" fmla="*/ 511576 h 511576"/>
                <a:gd name="connsiteX4" fmla="*/ 0 w 1278940"/>
                <a:gd name="connsiteY4" fmla="*/ 511576 h 511576"/>
                <a:gd name="connsiteX5" fmla="*/ 255788 w 1278940"/>
                <a:gd name="connsiteY5" fmla="*/ 255788 h 511576"/>
                <a:gd name="connsiteX6" fmla="*/ 0 w 1278940"/>
                <a:gd name="connsiteY6" fmla="*/ 0 h 51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8940" h="511576">
                  <a:moveTo>
                    <a:pt x="0" y="0"/>
                  </a:moveTo>
                  <a:lnTo>
                    <a:pt x="1023152" y="0"/>
                  </a:lnTo>
                  <a:lnTo>
                    <a:pt x="1278940" y="255788"/>
                  </a:lnTo>
                  <a:lnTo>
                    <a:pt x="1023152" y="511576"/>
                  </a:lnTo>
                  <a:lnTo>
                    <a:pt x="0" y="511576"/>
                  </a:lnTo>
                  <a:lnTo>
                    <a:pt x="255788" y="255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3794" tIns="16002" rIns="271790" bIns="16002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050" kern="1200" dirty="0" smtClean="0"/>
                <a:t>ESS, SARAF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050" dirty="0" smtClean="0"/>
                <a:t>PIP-II</a:t>
              </a:r>
              <a:endParaRPr lang="fr-FR" sz="1050" kern="1200" dirty="0"/>
            </a:p>
          </p:txBody>
        </p:sp>
        <p:sp>
          <p:nvSpPr>
            <p:cNvPr id="15" name="Forme libre 27"/>
            <p:cNvSpPr/>
            <p:nvPr/>
          </p:nvSpPr>
          <p:spPr>
            <a:xfrm>
              <a:off x="7337073" y="1185908"/>
              <a:ext cx="1278940" cy="511576"/>
            </a:xfrm>
            <a:custGeom>
              <a:avLst/>
              <a:gdLst>
                <a:gd name="connsiteX0" fmla="*/ 0 w 1278940"/>
                <a:gd name="connsiteY0" fmla="*/ 0 h 511576"/>
                <a:gd name="connsiteX1" fmla="*/ 1023152 w 1278940"/>
                <a:gd name="connsiteY1" fmla="*/ 0 h 511576"/>
                <a:gd name="connsiteX2" fmla="*/ 1278940 w 1278940"/>
                <a:gd name="connsiteY2" fmla="*/ 255788 h 511576"/>
                <a:gd name="connsiteX3" fmla="*/ 1023152 w 1278940"/>
                <a:gd name="connsiteY3" fmla="*/ 511576 h 511576"/>
                <a:gd name="connsiteX4" fmla="*/ 0 w 1278940"/>
                <a:gd name="connsiteY4" fmla="*/ 511576 h 511576"/>
                <a:gd name="connsiteX5" fmla="*/ 255788 w 1278940"/>
                <a:gd name="connsiteY5" fmla="*/ 255788 h 511576"/>
                <a:gd name="connsiteX6" fmla="*/ 0 w 1278940"/>
                <a:gd name="connsiteY6" fmla="*/ 0 h 51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8940" h="511576">
                  <a:moveTo>
                    <a:pt x="0" y="0"/>
                  </a:moveTo>
                  <a:lnTo>
                    <a:pt x="1023152" y="0"/>
                  </a:lnTo>
                  <a:lnTo>
                    <a:pt x="1278940" y="255788"/>
                  </a:lnTo>
                  <a:lnTo>
                    <a:pt x="1023152" y="511576"/>
                  </a:lnTo>
                  <a:lnTo>
                    <a:pt x="0" y="511576"/>
                  </a:lnTo>
                  <a:lnTo>
                    <a:pt x="255788" y="255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03794" tIns="16002" rIns="271790" bIns="16002" numCol="1" spcCol="127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kern="1200" dirty="0" smtClean="0"/>
                <a:t>DONES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200" dirty="0" err="1" smtClean="0"/>
                <a:t>Others</a:t>
              </a:r>
              <a:endParaRPr lang="fr-FR" sz="1200" kern="1200" dirty="0" smtClean="0"/>
            </a:p>
          </p:txBody>
        </p:sp>
        <p:grpSp>
          <p:nvGrpSpPr>
            <p:cNvPr id="16" name="Groupe 28"/>
            <p:cNvGrpSpPr/>
            <p:nvPr/>
          </p:nvGrpSpPr>
          <p:grpSpPr>
            <a:xfrm>
              <a:off x="8484975" y="1185908"/>
              <a:ext cx="1278940" cy="511576"/>
              <a:chOff x="6888390" y="222366"/>
              <a:chExt cx="1278940" cy="511576"/>
            </a:xfrm>
          </p:grpSpPr>
          <p:sp>
            <p:nvSpPr>
              <p:cNvPr id="17" name="Chevron 16"/>
              <p:cNvSpPr/>
              <p:nvPr/>
            </p:nvSpPr>
            <p:spPr>
              <a:xfrm>
                <a:off x="6888390" y="222366"/>
                <a:ext cx="1278940" cy="511576"/>
              </a:xfrm>
              <a:prstGeom prst="chevron">
                <a:avLst/>
              </a:prstGeom>
              <a:solidFill>
                <a:srgbClr val="C00000"/>
              </a:solidFill>
            </p:spPr>
            <p:style>
              <a:lnRef idx="3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8" name="Chevron 4"/>
              <p:cNvSpPr/>
              <p:nvPr/>
            </p:nvSpPr>
            <p:spPr>
              <a:xfrm>
                <a:off x="7144178" y="222366"/>
                <a:ext cx="767364" cy="51157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48006" tIns="16002" rIns="16002" bIns="16002" numCol="1" spcCol="127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fr-FR" sz="1200" kern="1200" dirty="0" smtClean="0"/>
                  <a:t>Future</a:t>
                </a:r>
              </a:p>
            </p:txBody>
          </p:sp>
        </p:grpSp>
      </p:grpSp>
      <p:cxnSp>
        <p:nvCxnSpPr>
          <p:cNvPr id="19" name="Connecteur droit 16"/>
          <p:cNvCxnSpPr>
            <a:endCxn id="20" idx="6"/>
          </p:cNvCxnSpPr>
          <p:nvPr/>
        </p:nvCxnSpPr>
        <p:spPr>
          <a:xfrm flipH="1">
            <a:off x="7607532" y="1711415"/>
            <a:ext cx="1901705" cy="96566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7"/>
          <p:cNvSpPr/>
          <p:nvPr/>
        </p:nvSpPr>
        <p:spPr>
          <a:xfrm rot="20996393">
            <a:off x="1962631" y="2561856"/>
            <a:ext cx="5688632" cy="1224136"/>
          </a:xfrm>
          <a:prstGeom prst="ellipse">
            <a:avLst/>
          </a:prstGeom>
          <a:noFill/>
          <a:ln w="349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ZoneTexte 18"/>
          <p:cNvSpPr txBox="1"/>
          <p:nvPr/>
        </p:nvSpPr>
        <p:spPr>
          <a:xfrm>
            <a:off x="3908566" y="2850758"/>
            <a:ext cx="2530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FCC ?</a:t>
            </a:r>
            <a:endParaRPr lang="en-US" sz="3600" dirty="0"/>
          </a:p>
        </p:txBody>
      </p:sp>
      <p:sp>
        <p:nvSpPr>
          <p:cNvPr id="22" name="Ellipse 14"/>
          <p:cNvSpPr/>
          <p:nvPr/>
        </p:nvSpPr>
        <p:spPr>
          <a:xfrm>
            <a:off x="9250797" y="1451548"/>
            <a:ext cx="720080" cy="259867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8661400" y="863600"/>
            <a:ext cx="2791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P. </a:t>
            </a:r>
            <a:r>
              <a:rPr lang="en-US" dirty="0" err="1" smtClean="0"/>
              <a:t>Bosland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32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575800" y="6343650"/>
            <a:ext cx="1088390" cy="365125"/>
          </a:xfrm>
        </p:spPr>
        <p:txBody>
          <a:bodyPr/>
          <a:lstStyle/>
          <a:p>
            <a:r>
              <a:rPr lang="en-US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23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Implication in Muon Colliders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407400" y="749949"/>
            <a:ext cx="30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C. Marchand</a:t>
            </a:r>
            <a:endParaRPr lang="en-US" dirty="0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622110" y="1114274"/>
            <a:ext cx="7500020" cy="319640"/>
          </a:xfrm>
          <a:prstGeom prst="rect">
            <a:avLst/>
          </a:prstGeom>
        </p:spPr>
        <p:txBody>
          <a:bodyPr vert="horz" lIns="0" tIns="45720" rIns="0" bIns="45720" rtlCol="0" anchor="t">
            <a:normAutofit fontScale="6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RF cavities for muon cooling cells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10" y="1389407"/>
            <a:ext cx="4008870" cy="200443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6096000" y="1156560"/>
                <a:ext cx="4978400" cy="11695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80990" indent="-380990" defTabSz="609585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prstClr val="black"/>
                    </a:solidFill>
                  </a:rPr>
                  <a:t>Normal conducting cavities</a:t>
                </a:r>
              </a:p>
              <a:p>
                <a:pPr marL="380990" indent="-380990" defTabSz="609585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~ 325 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𝑀𝐻𝑧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650 </m:t>
                    </m:r>
                    <m:r>
                      <a:rPr lang="en-US" sz="1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𝑀𝐻𝑧</m:t>
                    </m:r>
                  </m:oMath>
                </a14:m>
                <a:endParaRPr lang="en-US" sz="1400" dirty="0">
                  <a:solidFill>
                    <a:prstClr val="black"/>
                  </a:solidFill>
                </a:endParaRPr>
              </a:p>
              <a:p>
                <a:pPr marL="380990" indent="-380990" defTabSz="609585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prstClr val="black"/>
                    </a:solidFill>
                  </a:rPr>
                  <a:t>Short RF pulses (~𝜇𝑠)</a:t>
                </a:r>
              </a:p>
              <a:p>
                <a:pPr marL="380990" indent="-380990" defTabSz="609585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prstClr val="black"/>
                    </a:solidFill>
                  </a:rPr>
                  <a:t>High acceleration gradients (~30 MV/m)</a:t>
                </a:r>
              </a:p>
              <a:p>
                <a:pPr marL="380990" indent="-380990" defTabSz="609585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prstClr val="black"/>
                    </a:solidFill>
                  </a:rPr>
                  <a:t>High magnetic solenoidal field (up </a:t>
                </a:r>
                <a:r>
                  <a:rPr lang="en-US" sz="1400" dirty="0" smtClean="0">
                    <a:solidFill>
                      <a:prstClr val="black"/>
                    </a:solidFill>
                  </a:rPr>
                  <a:t>to 14 </a:t>
                </a:r>
                <a:r>
                  <a:rPr lang="en-US" sz="1400" dirty="0">
                    <a:solidFill>
                      <a:prstClr val="black"/>
                    </a:solidFill>
                  </a:rPr>
                  <a:t>T)</a:t>
                </a: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156560"/>
                <a:ext cx="4978400" cy="1169551"/>
              </a:xfrm>
              <a:prstGeom prst="rect">
                <a:avLst/>
              </a:prstGeom>
              <a:blipFill>
                <a:blip r:embed="rId3"/>
                <a:stretch>
                  <a:fillRect l="-122" t="-1042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22110" y="3383480"/>
            <a:ext cx="66367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760"/>
            <a:r>
              <a:rPr lang="en-US" sz="1400" b="1" dirty="0">
                <a:solidFill>
                  <a:prstClr val="black"/>
                </a:solidFill>
                <a:cs typeface="Calibri" panose="020F0502020204030204" pitchFamily="34" charset="0"/>
              </a:rPr>
              <a:t>O</a:t>
            </a:r>
            <a:r>
              <a:rPr lang="en-US" sz="1400" b="1" dirty="0" smtClean="0">
                <a:solidFill>
                  <a:prstClr val="black"/>
                </a:solidFill>
                <a:cs typeface="Calibri" panose="020F0502020204030204" pitchFamily="34" charset="0"/>
              </a:rPr>
              <a:t>bjective</a:t>
            </a:r>
            <a:r>
              <a:rPr lang="en-US" sz="1400" dirty="0" smtClean="0">
                <a:solidFill>
                  <a:prstClr val="black"/>
                </a:solidFill>
                <a:cs typeface="Calibri" panose="020F0502020204030204" pitchFamily="34" charset="0"/>
              </a:rPr>
              <a:t>: </a:t>
            </a:r>
            <a:endParaRPr lang="en-US" sz="14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609585" lvl="1" defTabSz="812760"/>
            <a:r>
              <a:rPr lang="en-US" sz="1400" dirty="0">
                <a:solidFill>
                  <a:prstClr val="black"/>
                </a:solidFill>
                <a:cs typeface="Calibri" panose="020F0502020204030204" pitchFamily="34" charset="0"/>
              </a:rPr>
              <a:t>find best cavities &amp; RF properties to minimize breakdown due to </a:t>
            </a:r>
            <a:r>
              <a:rPr lang="en-US" sz="1400" dirty="0" smtClean="0">
                <a:solidFill>
                  <a:prstClr val="black"/>
                </a:solidFill>
                <a:cs typeface="Calibri" panose="020F0502020204030204" pitchFamily="34" charset="0"/>
              </a:rPr>
              <a:t>High Gradient </a:t>
            </a:r>
            <a:r>
              <a:rPr lang="en-US" sz="1400" dirty="0">
                <a:solidFill>
                  <a:prstClr val="black"/>
                </a:solidFill>
                <a:cs typeface="Calibri" panose="020F0502020204030204" pitchFamily="34" charset="0"/>
              </a:rPr>
              <a:t>in high magnetic </a:t>
            </a:r>
            <a:r>
              <a:rPr lang="en-US" sz="1400" dirty="0" smtClean="0">
                <a:solidFill>
                  <a:prstClr val="black"/>
                </a:solidFill>
                <a:cs typeface="Calibri" panose="020F0502020204030204" pitchFamily="34" charset="0"/>
              </a:rPr>
              <a:t>field</a:t>
            </a:r>
          </a:p>
          <a:p>
            <a:pPr marL="609585" lvl="1" defTabSz="812760"/>
            <a:endParaRPr lang="en-US" sz="1400" dirty="0" smtClean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defTabSz="812760"/>
            <a:r>
              <a:rPr lang="en-US" sz="1400" b="1" dirty="0">
                <a:solidFill>
                  <a:prstClr val="black"/>
                </a:solidFill>
                <a:cs typeface="Calibri" panose="020F0502020204030204" pitchFamily="34" charset="0"/>
              </a:rPr>
              <a:t>Methodology:</a:t>
            </a:r>
          </a:p>
          <a:p>
            <a:pPr marL="1117559" lvl="1" indent="-507974" defTabSz="81276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anose="020F0502020204030204" pitchFamily="34" charset="0"/>
              </a:rPr>
              <a:t>1/scaling using no-diffusion </a:t>
            </a:r>
            <a:r>
              <a:rPr lang="en-US" sz="1400" dirty="0" err="1">
                <a:solidFill>
                  <a:prstClr val="black"/>
                </a:solidFill>
                <a:cs typeface="Calibri" panose="020F0502020204030204" pitchFamily="34" charset="0"/>
              </a:rPr>
              <a:t>beamlet</a:t>
            </a:r>
            <a:r>
              <a:rPr lang="en-US" sz="1400" dirty="0">
                <a:solidFill>
                  <a:prstClr val="black"/>
                </a:solidFill>
                <a:cs typeface="Calibri" panose="020F0502020204030204" pitchFamily="34" charset="0"/>
              </a:rPr>
              <a:t> model (done)</a:t>
            </a:r>
          </a:p>
          <a:p>
            <a:pPr marL="1117559" lvl="1" indent="-507974" defTabSz="81276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anose="020F0502020204030204" pitchFamily="34" charset="0"/>
              </a:rPr>
              <a:t>2/develop semi-analytical model based on simulations of the electron beam in the </a:t>
            </a:r>
            <a:r>
              <a:rPr lang="en-US" sz="1400" dirty="0" smtClean="0">
                <a:solidFill>
                  <a:prstClr val="black"/>
                </a:solidFill>
                <a:cs typeface="Calibri" panose="020F0502020204030204" pitchFamily="34" charset="0"/>
              </a:rPr>
              <a:t>cavity (</a:t>
            </a:r>
            <a:r>
              <a:rPr lang="en-US" sz="1400" dirty="0">
                <a:solidFill>
                  <a:prstClr val="black"/>
                </a:solidFill>
                <a:cs typeface="Calibri" panose="020F0502020204030204" pitchFamily="34" charset="0"/>
              </a:rPr>
              <a:t>like done in US </a:t>
            </a:r>
            <a:r>
              <a:rPr lang="en-US" sz="1400" dirty="0" err="1">
                <a:solidFill>
                  <a:prstClr val="black"/>
                </a:solidFill>
                <a:cs typeface="Calibri" panose="020F0502020204030204" pitchFamily="34" charset="0"/>
              </a:rPr>
              <a:t>beamlet</a:t>
            </a:r>
            <a:r>
              <a:rPr lang="en-US" sz="1400" dirty="0"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en-US" sz="1400" dirty="0" smtClean="0">
                <a:solidFill>
                  <a:prstClr val="black"/>
                </a:solidFill>
                <a:cs typeface="Calibri" panose="020F0502020204030204" pitchFamily="34" charset="0"/>
              </a:rPr>
              <a:t>approach </a:t>
            </a:r>
            <a:r>
              <a:rPr lang="en-US" sz="1400" dirty="0">
                <a:cs typeface="Calibri" panose="020F0502020204030204" pitchFamily="34" charset="0"/>
              </a:rPr>
              <a:t>Palmer et.al PRAB 2009, </a:t>
            </a:r>
            <a:r>
              <a:rPr lang="en-US" sz="1400" dirty="0" err="1">
                <a:cs typeface="Calibri" panose="020F0502020204030204" pitchFamily="34" charset="0"/>
              </a:rPr>
              <a:t>Stratakis</a:t>
            </a:r>
            <a:r>
              <a:rPr lang="en-US" sz="1400" dirty="0">
                <a:cs typeface="Calibri" panose="020F0502020204030204" pitchFamily="34" charset="0"/>
              </a:rPr>
              <a:t> et.al NIMPR 2010, Bowring et.al PRAB </a:t>
            </a:r>
            <a:r>
              <a:rPr lang="en-US" sz="1400" dirty="0" smtClean="0">
                <a:cs typeface="Calibri" panose="020F0502020204030204" pitchFamily="34" charset="0"/>
              </a:rPr>
              <a:t>2020</a:t>
            </a:r>
            <a:r>
              <a:rPr lang="en-US" sz="1400" dirty="0" smtClean="0">
                <a:solidFill>
                  <a:prstClr val="black"/>
                </a:solidFill>
                <a:cs typeface="Calibri" panose="020F0502020204030204" pitchFamily="34" charset="0"/>
              </a:rPr>
              <a:t>)</a:t>
            </a:r>
            <a:endParaRPr lang="en-US" sz="1400" dirty="0">
              <a:solidFill>
                <a:prstClr val="black"/>
              </a:solidFill>
              <a:cs typeface="Calibri" panose="020F0502020204030204" pitchFamily="34" charset="0"/>
            </a:endParaRPr>
          </a:p>
          <a:p>
            <a:pPr marL="1117559" lvl="1" indent="-507974" defTabSz="81276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anose="020F0502020204030204" pitchFamily="34" charset="0"/>
              </a:rPr>
              <a:t>3/adjust coefficients of semi-analytical model on existing and new experimental data foreseen in RF test stands</a:t>
            </a:r>
          </a:p>
          <a:p>
            <a:pPr marL="990575" lvl="1" indent="-380990" defTabSz="81276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cs typeface="Calibri" panose="020F0502020204030204" pitchFamily="34" charset="0"/>
              </a:rPr>
              <a:t>4/test new ideas (cavity length, couplers,..)</a:t>
            </a:r>
          </a:p>
          <a:p>
            <a:pPr marL="609585" lvl="1" defTabSz="812760"/>
            <a:endParaRPr lang="en-US" sz="1400" dirty="0">
              <a:solidFill>
                <a:prstClr val="black"/>
              </a:solidFill>
              <a:cs typeface="Calibri" panose="020F0502020204030204" pitchFamily="34" charset="0"/>
            </a:endParaRPr>
          </a:p>
        </p:txBody>
      </p:sp>
      <p:grpSp>
        <p:nvGrpSpPr>
          <p:cNvPr id="12" name="Groupe 2">
            <a:extLst>
              <a:ext uri="{FF2B5EF4-FFF2-40B4-BE49-F238E27FC236}">
                <a16:creationId xmlns:a16="http://schemas.microsoft.com/office/drawing/2014/main" id="{E53A0BFE-39D3-D301-832C-AFD35EE69EDD}"/>
              </a:ext>
            </a:extLst>
          </p:cNvPr>
          <p:cNvGrpSpPr/>
          <p:nvPr/>
        </p:nvGrpSpPr>
        <p:grpSpPr>
          <a:xfrm>
            <a:off x="7545817" y="2367878"/>
            <a:ext cx="3994120" cy="4081295"/>
            <a:chOff x="492029" y="1107107"/>
            <a:chExt cx="4739876" cy="4665844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F6E63144-20A7-5B4D-8B72-F1808F419E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5" b="48758"/>
            <a:stretch/>
          </p:blipFill>
          <p:spPr>
            <a:xfrm>
              <a:off x="1487489" y="1124744"/>
              <a:ext cx="1827447" cy="1649443"/>
            </a:xfrm>
            <a:prstGeom prst="rect">
              <a:avLst/>
            </a:prstGeom>
          </p:spPr>
        </p:pic>
        <p:grpSp>
          <p:nvGrpSpPr>
            <p:cNvPr id="14" name="Groupe 17">
              <a:extLst>
                <a:ext uri="{FF2B5EF4-FFF2-40B4-BE49-F238E27FC236}">
                  <a16:creationId xmlns:a16="http://schemas.microsoft.com/office/drawing/2014/main" id="{2ED73C0F-9498-854B-BEED-FD584B813BBC}"/>
                </a:ext>
              </a:extLst>
            </p:cNvPr>
            <p:cNvGrpSpPr/>
            <p:nvPr/>
          </p:nvGrpSpPr>
          <p:grpSpPr>
            <a:xfrm>
              <a:off x="492029" y="2541126"/>
              <a:ext cx="4399329" cy="3231825"/>
              <a:chOff x="190377" y="1898329"/>
              <a:chExt cx="3299497" cy="2423869"/>
            </a:xfrm>
          </p:grpSpPr>
          <p:grpSp>
            <p:nvGrpSpPr>
              <p:cNvPr id="16" name="Groupe 12">
                <a:extLst>
                  <a:ext uri="{FF2B5EF4-FFF2-40B4-BE49-F238E27FC236}">
                    <a16:creationId xmlns:a16="http://schemas.microsoft.com/office/drawing/2014/main" id="{5D762136-FE75-4B4D-9799-A4D0BC679EEE}"/>
                  </a:ext>
                </a:extLst>
              </p:cNvPr>
              <p:cNvGrpSpPr/>
              <p:nvPr/>
            </p:nvGrpSpPr>
            <p:grpSpPr>
              <a:xfrm>
                <a:off x="190377" y="1898329"/>
                <a:ext cx="3299497" cy="2423869"/>
                <a:chOff x="399325" y="2384922"/>
                <a:chExt cx="5863624" cy="4241741"/>
              </a:xfrm>
            </p:grpSpPr>
            <p:pic>
              <p:nvPicPr>
                <p:cNvPr id="18" name="Picture 11">
                  <a:extLst>
                    <a:ext uri="{FF2B5EF4-FFF2-40B4-BE49-F238E27FC236}">
                      <a16:creationId xmlns:a16="http://schemas.microsoft.com/office/drawing/2014/main" id="{E4E418E4-C2F1-0B4B-BDD2-EC35DC03309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1158"/>
                <a:stretch/>
              </p:blipFill>
              <p:spPr>
                <a:xfrm>
                  <a:off x="399325" y="2384922"/>
                  <a:ext cx="5863624" cy="4241741"/>
                </a:xfrm>
                <a:prstGeom prst="rect">
                  <a:avLst/>
                </a:prstGeom>
              </p:spPr>
            </p:pic>
            <p:sp>
              <p:nvSpPr>
                <p:cNvPr id="19" name="TextBox 6">
                  <a:extLst>
                    <a:ext uri="{FF2B5EF4-FFF2-40B4-BE49-F238E27FC236}">
                      <a16:creationId xmlns:a16="http://schemas.microsoft.com/office/drawing/2014/main" id="{4CC155F5-7543-C448-9F9D-C2004DB3BF58}"/>
                    </a:ext>
                  </a:extLst>
                </p:cNvPr>
                <p:cNvSpPr txBox="1"/>
                <p:nvPr/>
              </p:nvSpPr>
              <p:spPr>
                <a:xfrm>
                  <a:off x="1047071" y="5196312"/>
                  <a:ext cx="2431379" cy="55223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812760"/>
                  <a:r>
                    <a:rPr lang="en-US" sz="1067" dirty="0">
                      <a:solidFill>
                        <a:prstClr val="black"/>
                      </a:solidFill>
                      <a:latin typeface="Arial"/>
                    </a:rPr>
                    <a:t>Benefits of </a:t>
                  </a:r>
                  <a:r>
                    <a:rPr lang="en-US" sz="1067" dirty="0">
                      <a:solidFill>
                        <a:srgbClr val="00B050"/>
                      </a:solidFill>
                      <a:latin typeface="Arial"/>
                    </a:rPr>
                    <a:t>short pulse </a:t>
                  </a:r>
                  <a:r>
                    <a:rPr lang="en-US" sz="1067" dirty="0">
                      <a:solidFill>
                        <a:prstClr val="black"/>
                      </a:solidFill>
                      <a:latin typeface="Arial"/>
                    </a:rPr>
                    <a:t>and </a:t>
                  </a:r>
                  <a:r>
                    <a:rPr lang="en-US" sz="1067" dirty="0">
                      <a:solidFill>
                        <a:srgbClr val="00B0F0"/>
                      </a:solidFill>
                      <a:latin typeface="Arial"/>
                    </a:rPr>
                    <a:t>aluminum</a:t>
                  </a:r>
                  <a:r>
                    <a:rPr lang="en-US" sz="1067" dirty="0">
                      <a:solidFill>
                        <a:prstClr val="black"/>
                      </a:solidFill>
                      <a:latin typeface="Arial"/>
                    </a:rPr>
                    <a:t> multiply</a:t>
                  </a:r>
                </a:p>
              </p:txBody>
            </p:sp>
          </p:grpSp>
          <p:pic>
            <p:nvPicPr>
              <p:cNvPr id="17" name="Picture 11">
                <a:extLst>
                  <a:ext uri="{FF2B5EF4-FFF2-40B4-BE49-F238E27FC236}">
                    <a16:creationId xmlns:a16="http://schemas.microsoft.com/office/drawing/2014/main" id="{C0B7692E-0E4F-8A46-A69D-B7CD531D95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002" t="7684" r="2083" b="56046"/>
              <a:stretch/>
            </p:blipFill>
            <p:spPr>
              <a:xfrm>
                <a:off x="2015502" y="3110264"/>
                <a:ext cx="1289405" cy="834321"/>
              </a:xfrm>
              <a:prstGeom prst="rect">
                <a:avLst/>
              </a:prstGeom>
            </p:spPr>
          </p:pic>
        </p:grpSp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id="{8CC4D78B-68A0-4F4D-9B02-C345C1D823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420"/>
            <a:stretch/>
          </p:blipFill>
          <p:spPr>
            <a:xfrm>
              <a:off x="3227637" y="1107107"/>
              <a:ext cx="2004268" cy="1649443"/>
            </a:xfrm>
            <a:prstGeom prst="rect">
              <a:avLst/>
            </a:prstGeom>
          </p:spPr>
        </p:pic>
      </p:grpSp>
      <p:cxnSp>
        <p:nvCxnSpPr>
          <p:cNvPr id="21" name="Straight Arrow Connector 20"/>
          <p:cNvCxnSpPr/>
          <p:nvPr/>
        </p:nvCxnSpPr>
        <p:spPr>
          <a:xfrm>
            <a:off x="6464808" y="4544568"/>
            <a:ext cx="1017001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25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62252" y="1381125"/>
            <a:ext cx="10267496" cy="4532313"/>
          </a:xfrm>
        </p:spPr>
        <p:txBody>
          <a:bodyPr/>
          <a:lstStyle/>
          <a:p>
            <a:r>
              <a:rPr lang="en-US" dirty="0" smtClean="0"/>
              <a:t>We are participating in international collaborations to </a:t>
            </a:r>
            <a:r>
              <a:rPr lang="en-US" b="1" dirty="0" smtClean="0"/>
              <a:t>design</a:t>
            </a:r>
            <a:r>
              <a:rPr lang="en-US" dirty="0" smtClean="0"/>
              <a:t> future HEP Collider projects</a:t>
            </a:r>
          </a:p>
          <a:p>
            <a:r>
              <a:rPr lang="en-US" dirty="0" smtClean="0"/>
              <a:t>We are pursuing </a:t>
            </a:r>
            <a:r>
              <a:rPr lang="en-US" b="1" dirty="0" smtClean="0"/>
              <a:t>R&amp;D</a:t>
            </a:r>
            <a:r>
              <a:rPr lang="en-US" dirty="0" smtClean="0"/>
              <a:t> on </a:t>
            </a:r>
            <a:r>
              <a:rPr lang="en-US" b="1" dirty="0" smtClean="0"/>
              <a:t>high field magnets</a:t>
            </a:r>
            <a:r>
              <a:rPr lang="en-US" dirty="0" smtClean="0"/>
              <a:t>, </a:t>
            </a:r>
            <a:r>
              <a:rPr lang="en-US" b="1" dirty="0" smtClean="0"/>
              <a:t>SRF cavities </a:t>
            </a:r>
            <a:r>
              <a:rPr lang="en-US" dirty="0" smtClean="0"/>
              <a:t>and </a:t>
            </a:r>
            <a:r>
              <a:rPr lang="en-US" b="1" dirty="0" err="1" smtClean="0"/>
              <a:t>cryomodules</a:t>
            </a:r>
            <a:r>
              <a:rPr lang="en-US" dirty="0" smtClean="0"/>
              <a:t>, </a:t>
            </a:r>
            <a:r>
              <a:rPr lang="en-US" b="1" dirty="0" smtClean="0"/>
              <a:t>beam dynamics </a:t>
            </a:r>
            <a:r>
              <a:rPr lang="en-US" dirty="0" smtClean="0"/>
              <a:t>modeling, and</a:t>
            </a:r>
            <a:r>
              <a:rPr lang="en-US" b="1" dirty="0" smtClean="0"/>
              <a:t> laser-plasma </a:t>
            </a:r>
            <a:r>
              <a:rPr lang="en-US" dirty="0" smtClean="0"/>
              <a:t>acceleration that can meet some of the challenges of several future collider projects</a:t>
            </a:r>
          </a:p>
          <a:p>
            <a:r>
              <a:rPr lang="en-US" dirty="0" smtClean="0"/>
              <a:t>We continue to upgrade the </a:t>
            </a:r>
            <a:r>
              <a:rPr lang="en-US" b="1" dirty="0" smtClean="0"/>
              <a:t>infrastructures</a:t>
            </a:r>
            <a:r>
              <a:rPr lang="en-US" dirty="0" smtClean="0"/>
              <a:t> to test, develop and assemble key technological systems for several future colliders</a:t>
            </a:r>
          </a:p>
          <a:p>
            <a:endParaRPr lang="en-US" dirty="0"/>
          </a:p>
          <a:p>
            <a:r>
              <a:rPr lang="en-US" dirty="0" smtClean="0">
                <a:sym typeface="Symbol" panose="05050102010706020507" pitchFamily="18" charset="2"/>
              </a:rPr>
              <a:t> </a:t>
            </a:r>
            <a:r>
              <a:rPr lang="en-US" dirty="0" smtClean="0"/>
              <a:t>We are looking forward the next future collider</a:t>
            </a:r>
          </a:p>
          <a:p>
            <a:r>
              <a:rPr lang="en-US" dirty="0" smtClean="0"/>
              <a:t> 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575800" y="6343650"/>
            <a:ext cx="1088390" cy="365125"/>
          </a:xfrm>
        </p:spPr>
        <p:txBody>
          <a:bodyPr/>
          <a:lstStyle/>
          <a:p>
            <a:r>
              <a:rPr lang="en-US" smtClean="0"/>
              <a:t>07/07/2023</a:t>
            </a: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24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Conclusions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7" name="Curved Right Arrow 6"/>
          <p:cNvSpPr>
            <a:spLocks noChangeAspect="1"/>
          </p:cNvSpPr>
          <p:nvPr/>
        </p:nvSpPr>
        <p:spPr>
          <a:xfrm>
            <a:off x="399335" y="1482444"/>
            <a:ext cx="365760" cy="608073"/>
          </a:xfrm>
          <a:prstGeom prst="curvedRightArrow">
            <a:avLst>
              <a:gd name="adj1" fmla="val 26906"/>
              <a:gd name="adj2" fmla="val 83125"/>
              <a:gd name="adj3" fmla="val 25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8" name="Curved Right Arrow 7"/>
          <p:cNvSpPr>
            <a:spLocks noChangeAspect="1"/>
          </p:cNvSpPr>
          <p:nvPr/>
        </p:nvSpPr>
        <p:spPr>
          <a:xfrm flipH="1" flipV="1">
            <a:off x="11233573" y="1427019"/>
            <a:ext cx="365760" cy="608073"/>
          </a:xfrm>
          <a:prstGeom prst="curvedRightArrow">
            <a:avLst>
              <a:gd name="adj1" fmla="val 26906"/>
              <a:gd name="adj2" fmla="val 83125"/>
              <a:gd name="adj3" fmla="val 2500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545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B</a:t>
            </a:r>
            <a:r>
              <a:rPr lang="en-US" dirty="0" smtClean="0">
                <a:solidFill>
                  <a:srgbClr val="0000FF"/>
                </a:solidFill>
              </a:rPr>
              <a:t>ack-up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0625329" y="6343650"/>
            <a:ext cx="1191768" cy="365125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49224" y="6501384"/>
            <a:ext cx="5541264" cy="207391"/>
          </a:xfrm>
        </p:spPr>
        <p:txBody>
          <a:bodyPr/>
          <a:lstStyle/>
          <a:p>
            <a:r>
              <a:rPr lang="fr-FR" dirty="0" smtClean="0"/>
              <a:t>Barbara Dalena SFP 2023 - Paris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498263" y="6343650"/>
            <a:ext cx="693737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12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575800" y="6343650"/>
            <a:ext cx="1088390" cy="365125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26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32817" y="238158"/>
            <a:ext cx="6723062" cy="871827"/>
          </a:xfrm>
        </p:spPr>
        <p:txBody>
          <a:bodyPr anchor="ctr"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Arcs design and performance (FCC-</a:t>
            </a:r>
            <a:r>
              <a:rPr lang="en-US" dirty="0" err="1" smtClean="0">
                <a:solidFill>
                  <a:srgbClr val="0000FF"/>
                </a:solidFill>
              </a:rPr>
              <a:t>hh</a:t>
            </a:r>
            <a:r>
              <a:rPr lang="en-US" dirty="0" smtClean="0">
                <a:solidFill>
                  <a:srgbClr val="0000FF"/>
                </a:solidFill>
              </a:rPr>
              <a:t> Collider)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445" y="2897592"/>
            <a:ext cx="4347631" cy="1243293"/>
          </a:xfrm>
          <a:prstGeom prst="rect">
            <a:avLst/>
          </a:prstGeom>
        </p:spPr>
      </p:pic>
      <p:sp>
        <p:nvSpPr>
          <p:cNvPr id="8" name="ZoneTexte 11"/>
          <p:cNvSpPr txBox="1"/>
          <p:nvPr/>
        </p:nvSpPr>
        <p:spPr>
          <a:xfrm>
            <a:off x="5133364" y="3100799"/>
            <a:ext cx="2057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Half arcs cell including </a:t>
            </a:r>
          </a:p>
          <a:p>
            <a:r>
              <a:rPr lang="en-US" sz="1600" dirty="0" smtClean="0"/>
              <a:t>linear and non-linear correctors </a:t>
            </a:r>
          </a:p>
        </p:txBody>
      </p:sp>
      <p:sp>
        <p:nvSpPr>
          <p:cNvPr id="9" name="Arc 8"/>
          <p:cNvSpPr/>
          <p:nvPr/>
        </p:nvSpPr>
        <p:spPr>
          <a:xfrm>
            <a:off x="385624" y="2235677"/>
            <a:ext cx="7462350" cy="2681659"/>
          </a:xfrm>
          <a:prstGeom prst="arc">
            <a:avLst>
              <a:gd name="adj1" fmla="val 82041"/>
              <a:gd name="adj2" fmla="val 21456139"/>
            </a:avLst>
          </a:prstGeom>
          <a:ln w="1905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ZoneTexte 13"/>
          <p:cNvSpPr txBox="1"/>
          <p:nvPr/>
        </p:nvSpPr>
        <p:spPr>
          <a:xfrm>
            <a:off x="7094170" y="3394848"/>
            <a:ext cx="944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*N-times</a:t>
            </a:r>
            <a:endParaRPr lang="en-US" sz="1600" dirty="0"/>
          </a:p>
        </p:txBody>
      </p:sp>
      <p:sp>
        <p:nvSpPr>
          <p:cNvPr id="11" name="ZoneTexte 14"/>
          <p:cNvSpPr txBox="1"/>
          <p:nvPr/>
        </p:nvSpPr>
        <p:spPr>
          <a:xfrm>
            <a:off x="385624" y="1532533"/>
            <a:ext cx="1505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Civil engineer constraints</a:t>
            </a:r>
            <a:endParaRPr lang="en-US" sz="1600" b="1" dirty="0"/>
          </a:p>
        </p:txBody>
      </p:sp>
      <p:sp>
        <p:nvSpPr>
          <p:cNvPr id="12" name="ZoneTexte 15"/>
          <p:cNvSpPr txBox="1"/>
          <p:nvPr/>
        </p:nvSpPr>
        <p:spPr>
          <a:xfrm>
            <a:off x="2139466" y="1637353"/>
            <a:ext cx="3579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Magnets max gradient and Field Quality</a:t>
            </a:r>
            <a:endParaRPr lang="en-US" sz="1600" b="1" dirty="0"/>
          </a:p>
        </p:txBody>
      </p:sp>
      <p:sp>
        <p:nvSpPr>
          <p:cNvPr id="13" name="ZoneTexte 16"/>
          <p:cNvSpPr txBox="1"/>
          <p:nvPr/>
        </p:nvSpPr>
        <p:spPr>
          <a:xfrm>
            <a:off x="6094348" y="1908194"/>
            <a:ext cx="18879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Beam-screen design</a:t>
            </a:r>
            <a:endParaRPr lang="en-US" sz="1600" b="1" dirty="0"/>
          </a:p>
        </p:txBody>
      </p:sp>
      <p:sp>
        <p:nvSpPr>
          <p:cNvPr id="14" name="ZoneTexte 17"/>
          <p:cNvSpPr txBox="1"/>
          <p:nvPr/>
        </p:nvSpPr>
        <p:spPr>
          <a:xfrm>
            <a:off x="428510" y="4917336"/>
            <a:ext cx="2840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Integrations of experimental IRs (correction schemes)</a:t>
            </a:r>
            <a:endParaRPr lang="en-US" sz="1600" b="1" dirty="0"/>
          </a:p>
        </p:txBody>
      </p:sp>
      <p:sp>
        <p:nvSpPr>
          <p:cNvPr id="15" name="ZoneTexte 18"/>
          <p:cNvSpPr txBox="1"/>
          <p:nvPr/>
        </p:nvSpPr>
        <p:spPr>
          <a:xfrm>
            <a:off x="3274294" y="5251356"/>
            <a:ext cx="2356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Collimation requirements</a:t>
            </a:r>
            <a:endParaRPr lang="en-US" sz="1600" b="1" dirty="0"/>
          </a:p>
        </p:txBody>
      </p:sp>
      <p:sp>
        <p:nvSpPr>
          <p:cNvPr id="16" name="ZoneTexte 19"/>
          <p:cNvSpPr txBox="1"/>
          <p:nvPr/>
        </p:nvSpPr>
        <p:spPr>
          <a:xfrm>
            <a:off x="6247258" y="4789484"/>
            <a:ext cx="2260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Beam-stability:</a:t>
            </a:r>
          </a:p>
          <a:p>
            <a:r>
              <a:rPr lang="en-US" sz="1600" b="1" dirty="0" smtClean="0"/>
              <a:t>Integration of Landau Damping </a:t>
            </a:r>
            <a:r>
              <a:rPr lang="en-US" sz="1600" b="1" dirty="0" err="1" smtClean="0"/>
              <a:t>octupoles</a:t>
            </a:r>
            <a:endParaRPr lang="en-US" sz="1600" b="1" dirty="0"/>
          </a:p>
        </p:txBody>
      </p:sp>
      <p:cxnSp>
        <p:nvCxnSpPr>
          <p:cNvPr id="17" name="Connecteur droit avec flèche 20"/>
          <p:cNvCxnSpPr>
            <a:stCxn id="11" idx="2"/>
          </p:cNvCxnSpPr>
          <p:nvPr/>
        </p:nvCxnSpPr>
        <p:spPr>
          <a:xfrm>
            <a:off x="1138588" y="2363530"/>
            <a:ext cx="396346" cy="220299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21"/>
          <p:cNvCxnSpPr/>
          <p:nvPr/>
        </p:nvCxnSpPr>
        <p:spPr>
          <a:xfrm flipV="1">
            <a:off x="1512495" y="4687524"/>
            <a:ext cx="22439" cy="292038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22"/>
          <p:cNvCxnSpPr>
            <a:stCxn id="15" idx="0"/>
          </p:cNvCxnSpPr>
          <p:nvPr/>
        </p:nvCxnSpPr>
        <p:spPr>
          <a:xfrm flipH="1" flipV="1">
            <a:off x="4449342" y="4978719"/>
            <a:ext cx="3095" cy="272637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23"/>
          <p:cNvCxnSpPr/>
          <p:nvPr/>
        </p:nvCxnSpPr>
        <p:spPr>
          <a:xfrm flipH="1" flipV="1">
            <a:off x="4160326" y="1934058"/>
            <a:ext cx="3095" cy="272637"/>
          </a:xfrm>
          <a:prstGeom prst="straightConnector1">
            <a:avLst/>
          </a:prstGeom>
          <a:ln w="1905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4"/>
          <p:cNvCxnSpPr>
            <a:stCxn id="16" idx="0"/>
          </p:cNvCxnSpPr>
          <p:nvPr/>
        </p:nvCxnSpPr>
        <p:spPr>
          <a:xfrm flipH="1" flipV="1">
            <a:off x="7145734" y="4512404"/>
            <a:ext cx="231980" cy="277080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5"/>
          <p:cNvCxnSpPr>
            <a:stCxn id="13" idx="2"/>
          </p:cNvCxnSpPr>
          <p:nvPr/>
        </p:nvCxnSpPr>
        <p:spPr>
          <a:xfrm flipH="1">
            <a:off x="6714459" y="2246748"/>
            <a:ext cx="323866" cy="364192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33"/>
          <p:cNvCxnSpPr/>
          <p:nvPr/>
        </p:nvCxnSpPr>
        <p:spPr>
          <a:xfrm flipV="1">
            <a:off x="956766" y="4140885"/>
            <a:ext cx="4098608" cy="2755"/>
          </a:xfrm>
          <a:prstGeom prst="straightConnector1">
            <a:avLst/>
          </a:prstGeom>
          <a:ln w="285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ZoneTexte 34"/>
          <p:cNvSpPr txBox="1"/>
          <p:nvPr/>
        </p:nvSpPr>
        <p:spPr>
          <a:xfrm>
            <a:off x="2521399" y="4147353"/>
            <a:ext cx="8233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213/2 m</a:t>
            </a:r>
            <a:endParaRPr lang="en-US" sz="10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A6CF1BE-1AC8-5B40-8628-2E577C094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61984" y="3117615"/>
            <a:ext cx="2643530" cy="3741268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36" y="901426"/>
            <a:ext cx="25622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 descr="WebHome &lt; FCC &lt; TWiki">
            <a:extLst>
              <a:ext uri="{FF2B5EF4-FFF2-40B4-BE49-F238E27FC236}">
                <a16:creationId xmlns:a16="http://schemas.microsoft.com/office/drawing/2014/main" id="{D046A01D-5D35-1FFE-AE05-F72A3082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6" y="185492"/>
            <a:ext cx="2439783" cy="82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/>
            <a:alphaModFix/>
          </a:blip>
          <a:srcRect l="66904" b="65267"/>
          <a:stretch/>
        </p:blipFill>
        <p:spPr>
          <a:xfrm>
            <a:off x="8683152" y="283824"/>
            <a:ext cx="1071962" cy="512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117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3882" y="1257095"/>
            <a:ext cx="2079840" cy="1364079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B17EAD3B-1461-7487-5CC4-2FCC0868B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28/10/2022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B7D443D-AEB6-DC33-3EC2-01CD79BC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Exemple de pied de page (A modifier dans l'onglet "Insertion"/"En-tête/Pied"</a:t>
            </a: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8424BA42-8E50-0F5C-5ECA-A7448ECF5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27</a:t>
            </a:fld>
            <a:endParaRPr lang="fr-FR"/>
          </a:p>
        </p:txBody>
      </p:sp>
      <p:sp>
        <p:nvSpPr>
          <p:cNvPr id="6" name="Titre 5">
            <a:extLst>
              <a:ext uri="{FF2B5EF4-FFF2-40B4-BE49-F238E27FC236}">
                <a16:creationId xmlns:a16="http://schemas.microsoft.com/office/drawing/2014/main" id="{91AE047D-F51A-E955-9889-3B1336B75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MARCO </a:t>
            </a:r>
            <a:r>
              <a:rPr lang="fr-FR" dirty="0" err="1" smtClean="0">
                <a:solidFill>
                  <a:srgbClr val="0000FF"/>
                </a:solidFill>
              </a:rPr>
              <a:t>Solenoid</a:t>
            </a:r>
            <a:endParaRPr lang="fr-FR" dirty="0">
              <a:solidFill>
                <a:srgbClr val="0000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882" y="3150816"/>
            <a:ext cx="2855363" cy="3054879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394900" y="1381582"/>
          <a:ext cx="3418702" cy="417392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583399">
                  <a:extLst>
                    <a:ext uri="{9D8B030D-6E8A-4147-A177-3AD203B41FA5}">
                      <a16:colId xmlns:a16="http://schemas.microsoft.com/office/drawing/2014/main" val="1177002994"/>
                    </a:ext>
                  </a:extLst>
                </a:gridCol>
                <a:gridCol w="1216889">
                  <a:extLst>
                    <a:ext uri="{9D8B030D-6E8A-4147-A177-3AD203B41FA5}">
                      <a16:colId xmlns:a16="http://schemas.microsoft.com/office/drawing/2014/main" val="2256139268"/>
                    </a:ext>
                  </a:extLst>
                </a:gridCol>
                <a:gridCol w="618414">
                  <a:extLst>
                    <a:ext uri="{9D8B030D-6E8A-4147-A177-3AD203B41FA5}">
                      <a16:colId xmlns:a16="http://schemas.microsoft.com/office/drawing/2014/main" val="127673952"/>
                    </a:ext>
                  </a:extLst>
                </a:gridCol>
              </a:tblGrid>
              <a:tr h="4771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Parameter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Parameter Value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1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Units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50850591"/>
                  </a:ext>
                </a:extLst>
              </a:tr>
              <a:tr h="25703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Bore </a:t>
                      </a:r>
                      <a:r>
                        <a:rPr lang="fr-FR" sz="105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diameter</a:t>
                      </a:r>
                      <a:endParaRPr lang="en-US" sz="105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r-FR" sz="10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2.84</a:t>
                      </a:r>
                      <a:endParaRPr lang="en-US" sz="105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US" sz="105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26285492"/>
                  </a:ext>
                </a:extLst>
              </a:tr>
              <a:tr h="25703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Coil </a:t>
                      </a:r>
                      <a:r>
                        <a:rPr lang="en-US" sz="105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Rin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1.501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70590268"/>
                  </a:ext>
                </a:extLst>
              </a:tr>
              <a:tr h="25703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Coil thickness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32.7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mm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39450680"/>
                  </a:ext>
                </a:extLst>
              </a:tr>
              <a:tr h="25703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Coil</a:t>
                      </a:r>
                      <a:r>
                        <a:rPr lang="fr-FR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5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r-FR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3492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60259456"/>
                  </a:ext>
                </a:extLst>
              </a:tr>
              <a:tr h="25703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Nominal </a:t>
                      </a:r>
                      <a:r>
                        <a:rPr lang="fr-FR" sz="1050" b="1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Current</a:t>
                      </a:r>
                      <a:endParaRPr lang="en-US" sz="105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3924</a:t>
                      </a:r>
                      <a:endParaRPr lang="en-US" sz="105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</a:t>
                      </a:r>
                      <a:endParaRPr lang="en-US" sz="105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09037640"/>
                  </a:ext>
                </a:extLst>
              </a:tr>
              <a:tr h="25703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Turns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1668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84857096"/>
                  </a:ext>
                </a:extLst>
              </a:tr>
              <a:tr h="25703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Layers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35170796"/>
                  </a:ext>
                </a:extLst>
              </a:tr>
              <a:tr h="25703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Modules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50380329"/>
                  </a:ext>
                </a:extLst>
              </a:tr>
              <a:tr h="257037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  <a:r>
                        <a:rPr lang="fr-FR" sz="1050" b="1" i="0" u="none" strike="noStrike" kern="1200" baseline="-250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endParaRPr lang="en-US" sz="1050" b="1" i="0" u="none" strike="noStrike" kern="1200" baseline="-250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2.00</a:t>
                      </a:r>
                      <a:endParaRPr lang="en-US" sz="105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63385292"/>
                  </a:ext>
                </a:extLst>
              </a:tr>
              <a:tr h="257037">
                <a:tc>
                  <a:txBody>
                    <a:bodyPr/>
                    <a:lstStyle/>
                    <a:p>
                      <a:pPr marL="0" marR="0" lvl="0" indent="0" algn="l" defTabSz="957925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Bpeak+self</a:t>
                      </a:r>
                      <a:r>
                        <a:rPr lang="fr-FR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5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field</a:t>
                      </a:r>
                      <a:endParaRPr lang="en-US" sz="105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2.67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78836944"/>
                  </a:ext>
                </a:extLst>
              </a:tr>
              <a:tr h="25703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Stored Energy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45.3</a:t>
                      </a:r>
                      <a:endParaRPr lang="en-US" sz="105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MJ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4888963"/>
                  </a:ext>
                </a:extLst>
              </a:tr>
              <a:tr h="25703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Projectivity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2.41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Tmm²/A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12362961"/>
                  </a:ext>
                </a:extLst>
              </a:tr>
              <a:tr h="190627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Homogeneity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12.3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90457902"/>
                  </a:ext>
                </a:extLst>
              </a:tr>
              <a:tr h="421719">
                <a:tc>
                  <a:txBody>
                    <a:bodyPr/>
                    <a:lstStyle/>
                    <a:p>
                      <a:pPr algn="l" fontAlgn="b"/>
                      <a:r>
                        <a:rPr lang="fr-FR" sz="105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Transparency</a:t>
                      </a:r>
                      <a:endParaRPr lang="fr-FR" sz="105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Thickness</a:t>
                      </a:r>
                      <a:r>
                        <a:rPr lang="fr-FR" sz="8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fr-FR" sz="8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nuclear</a:t>
                      </a:r>
                      <a:r>
                        <a:rPr lang="fr-FR" sz="800" b="0" i="1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interaction </a:t>
                      </a:r>
                      <a:r>
                        <a:rPr lang="fr-FR" sz="800" b="0" i="1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length</a:t>
                      </a:r>
                      <a:endParaRPr lang="en-US" sz="800" b="0" i="1" u="none" strike="noStrike" kern="1200" dirty="0" smtClean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5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0.468</a:t>
                      </a:r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5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5772513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20709" y="1299472"/>
            <a:ext cx="5028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2T </a:t>
            </a:r>
            <a:r>
              <a:rPr lang="fr-FR" sz="1400" b="1" dirty="0" err="1" smtClean="0"/>
              <a:t>Solenoid</a:t>
            </a:r>
            <a:r>
              <a:rPr lang="fr-FR" sz="1400" b="1" dirty="0" smtClean="0"/>
              <a:t> for the EIC </a:t>
            </a:r>
            <a:r>
              <a:rPr lang="fr-FR" sz="1400" b="1" dirty="0" err="1" smtClean="0"/>
              <a:t>ePIC</a:t>
            </a:r>
            <a:r>
              <a:rPr lang="fr-FR" sz="1400" b="1" dirty="0" smtClean="0"/>
              <a:t> detector @ BNL</a:t>
            </a:r>
          </a:p>
          <a:p>
            <a:endParaRPr lang="fr-FR" sz="14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smtClean="0"/>
              <a:t>Copper </a:t>
            </a:r>
            <a:r>
              <a:rPr lang="fr-FR" sz="1400" dirty="0" err="1" smtClean="0"/>
              <a:t>stabilized</a:t>
            </a:r>
            <a:r>
              <a:rPr lang="fr-FR" sz="1400" dirty="0" smtClean="0"/>
              <a:t> RIC </a:t>
            </a:r>
            <a:r>
              <a:rPr lang="fr-FR" sz="1400" dirty="0" err="1" smtClean="0"/>
              <a:t>NbTi</a:t>
            </a:r>
            <a:r>
              <a:rPr lang="fr-FR" sz="1400" dirty="0" smtClean="0"/>
              <a:t> </a:t>
            </a:r>
            <a:r>
              <a:rPr lang="fr-FR" sz="1400" dirty="0" err="1" smtClean="0"/>
              <a:t>conductor</a:t>
            </a:r>
            <a:r>
              <a:rPr lang="fr-FR" sz="1400" dirty="0" smtClean="0"/>
              <a:t> (Iseult inspiration)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fr-FR" sz="1400" dirty="0" err="1" smtClean="0"/>
              <a:t>Inner</a:t>
            </a:r>
            <a:r>
              <a:rPr lang="fr-FR" sz="1400" dirty="0" smtClean="0"/>
              <a:t> </a:t>
            </a:r>
            <a:r>
              <a:rPr lang="fr-FR" sz="1400" dirty="0" err="1" smtClean="0"/>
              <a:t>wounded</a:t>
            </a:r>
            <a:r>
              <a:rPr lang="fr-FR" sz="1400" dirty="0" smtClean="0"/>
              <a:t> on a </a:t>
            </a:r>
            <a:r>
              <a:rPr lang="fr-FR" sz="1400" dirty="0" err="1" smtClean="0"/>
              <a:t>brass</a:t>
            </a:r>
            <a:r>
              <a:rPr lang="fr-FR" sz="1400" dirty="0" smtClean="0"/>
              <a:t> </a:t>
            </a:r>
            <a:r>
              <a:rPr lang="fr-FR" sz="1400" dirty="0" err="1" smtClean="0"/>
              <a:t>mandrel</a:t>
            </a:r>
            <a:endParaRPr lang="fr-FR" sz="1400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9387" y="982260"/>
            <a:ext cx="1176630" cy="7986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373965" y="934126"/>
            <a:ext cx="6815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000" dirty="0" smtClean="0"/>
              <a:t>32.7 mm</a:t>
            </a:r>
            <a:endParaRPr lang="en-US" sz="1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206577" y="1180741"/>
            <a:ext cx="9772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10179264" y="2573979"/>
            <a:ext cx="821230" cy="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273742" y="2647003"/>
            <a:ext cx="7312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100" dirty="0" smtClean="0"/>
              <a:t>30 mm</a:t>
            </a:r>
            <a:endParaRPr lang="en-US" sz="1100" dirty="0"/>
          </a:p>
        </p:txBody>
      </p:sp>
      <p:sp>
        <p:nvSpPr>
          <p:cNvPr id="21" name="TextBox 20"/>
          <p:cNvSpPr txBox="1"/>
          <p:nvPr/>
        </p:nvSpPr>
        <p:spPr>
          <a:xfrm>
            <a:off x="477473" y="4399114"/>
            <a:ext cx="40955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/>
              <a:t>90% design </a:t>
            </a:r>
            <a:r>
              <a:rPr lang="fr-FR" sz="1400" dirty="0" err="1" smtClean="0"/>
              <a:t>forecast</a:t>
            </a:r>
            <a:r>
              <a:rPr lang="fr-FR" sz="1400" dirty="0" smtClean="0"/>
              <a:t> in </a:t>
            </a:r>
            <a:r>
              <a:rPr lang="fr-FR" sz="1400" dirty="0" err="1" smtClean="0"/>
              <a:t>October</a:t>
            </a:r>
            <a:r>
              <a:rPr lang="fr-FR" sz="1400" dirty="0" smtClean="0"/>
              <a:t> </a:t>
            </a:r>
            <a:br>
              <a:rPr lang="fr-FR" sz="1400" dirty="0" smtClean="0"/>
            </a:br>
            <a:r>
              <a:rPr lang="fr-FR" sz="1400" dirty="0" smtClean="0"/>
              <a:t>(DOI CD2/3A </a:t>
            </a:r>
            <a:r>
              <a:rPr lang="fr-FR" sz="1400" dirty="0" err="1" smtClean="0"/>
              <a:t>November</a:t>
            </a:r>
            <a:r>
              <a:rPr lang="fr-FR" sz="1400" dirty="0" smtClean="0"/>
              <a:t> 2023)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 smtClean="0"/>
              <a:t>Conductor</a:t>
            </a:r>
            <a:r>
              <a:rPr lang="fr-FR" sz="1400" dirty="0" smtClean="0"/>
              <a:t> R&amp;D </a:t>
            </a:r>
            <a:r>
              <a:rPr lang="fr-FR" sz="1400" dirty="0" err="1" smtClean="0"/>
              <a:t>started</a:t>
            </a:r>
            <a:r>
              <a:rPr lang="fr-FR" sz="1400" dirty="0" smtClean="0"/>
              <a:t> in 05/2023</a:t>
            </a:r>
            <a:endParaRPr lang="fr-FR" sz="1400" dirty="0" smtClean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smtClean="0">
                <a:sym typeface="Wingdings" panose="05000000000000000000" pitchFamily="2" charset="2"/>
              </a:rPr>
              <a:t>tender  </a:t>
            </a:r>
            <a:r>
              <a:rPr lang="fr-FR" sz="1400" dirty="0" err="1" smtClean="0">
                <a:sym typeface="Wingdings" panose="05000000000000000000" pitchFamily="2" charset="2"/>
              </a:rPr>
              <a:t>forecast</a:t>
            </a:r>
            <a:r>
              <a:rPr lang="fr-FR" sz="1400" dirty="0" smtClean="0">
                <a:sym typeface="Wingdings" panose="05000000000000000000" pitchFamily="2" charset="2"/>
              </a:rPr>
              <a:t> in 2024</a:t>
            </a:r>
          </a:p>
          <a:p>
            <a:endParaRPr lang="en-US" sz="14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9480" y="3930443"/>
            <a:ext cx="988283" cy="12457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989427" y="2033336"/>
            <a:ext cx="120257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i="1" dirty="0" err="1" smtClean="0"/>
              <a:t>Coil</a:t>
            </a:r>
            <a:r>
              <a:rPr lang="fr-FR" sz="600" i="1" dirty="0" smtClean="0"/>
              <a:t> cross-section &amp; </a:t>
            </a:r>
            <a:r>
              <a:rPr lang="fr-FR" sz="600" i="1" dirty="0" err="1" smtClean="0"/>
              <a:t>materials</a:t>
            </a:r>
            <a:endParaRPr lang="en-US" sz="600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10388140" y="3993426"/>
            <a:ext cx="79541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i="1" dirty="0" smtClean="0"/>
              <a:t>MARCO </a:t>
            </a:r>
            <a:r>
              <a:rPr lang="fr-FR" sz="600" i="1" dirty="0" err="1" smtClean="0"/>
              <a:t>Solenoid</a:t>
            </a:r>
            <a:endParaRPr lang="en-US" sz="600" i="1" dirty="0"/>
          </a:p>
        </p:txBody>
      </p:sp>
      <p:sp>
        <p:nvSpPr>
          <p:cNvPr id="25" name="TextBox 24"/>
          <p:cNvSpPr txBox="1"/>
          <p:nvPr/>
        </p:nvSpPr>
        <p:spPr>
          <a:xfrm>
            <a:off x="395839" y="2928890"/>
            <a:ext cx="84991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00" i="1" dirty="0" smtClean="0"/>
              <a:t>MARCO </a:t>
            </a:r>
            <a:r>
              <a:rPr lang="fr-FR" sz="600" i="1" dirty="0" err="1" smtClean="0"/>
              <a:t>Conductor</a:t>
            </a:r>
            <a:endParaRPr lang="en-US" sz="600" i="1" dirty="0"/>
          </a:p>
        </p:txBody>
      </p:sp>
      <p:pic>
        <p:nvPicPr>
          <p:cNvPr id="153" name="Picture 1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5752" y="2437707"/>
            <a:ext cx="2558976" cy="149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830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294967295"/>
          </p:nvPr>
        </p:nvSpPr>
        <p:spPr>
          <a:xfrm>
            <a:off x="0" y="5876925"/>
            <a:ext cx="3598863" cy="365125"/>
          </a:xfrm>
        </p:spPr>
        <p:txBody>
          <a:bodyPr/>
          <a:lstStyle/>
          <a:p>
            <a:r>
              <a:rPr lang="fr-FR" smtClean="0">
                <a:solidFill>
                  <a:prstClr val="white"/>
                </a:solidFill>
              </a:rPr>
              <a:t>|  PAGE </a:t>
            </a:r>
            <a:fld id="{AEFB9B6D-867A-40B8-ACB0-35CC9F272C9C}" type="slidenum">
              <a:rPr lang="fr-FR" smtClean="0">
                <a:solidFill>
                  <a:prstClr val="white"/>
                </a:solidFill>
              </a:rPr>
              <a:pPr/>
              <a:t>28</a:t>
            </a:fld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0" y="5445125"/>
            <a:ext cx="3598863" cy="365125"/>
          </a:xfrm>
        </p:spPr>
        <p:txBody>
          <a:bodyPr/>
          <a:lstStyle/>
          <a:p>
            <a:pPr algn="l"/>
            <a:r>
              <a:rPr lang="en-US" smtClean="0">
                <a:solidFill>
                  <a:prstClr val="white"/>
                </a:solidFill>
              </a:rPr>
              <a:t>C.Z. Antoine        Surface and materials aspects ins SRF –B3 </a:t>
            </a:r>
            <a:endParaRPr lang="fr-FR" dirty="0">
              <a:solidFill>
                <a:prstClr val="white"/>
              </a:solidFill>
            </a:endParaRPr>
          </a:p>
        </p:txBody>
      </p:sp>
      <p:sp>
        <p:nvSpPr>
          <p:cNvPr id="6" name="Titre 5"/>
          <p:cNvSpPr>
            <a:spLocks noGrp="1"/>
          </p:cNvSpPr>
          <p:nvPr>
            <p:ph type="title" idx="4294967295"/>
          </p:nvPr>
        </p:nvSpPr>
        <p:spPr>
          <a:xfrm>
            <a:off x="631709" y="228363"/>
            <a:ext cx="9577064" cy="909637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What is a good thin film superconductor ?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1078" y="1081682"/>
            <a:ext cx="10481557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lvl="1" indent="-360363" eaLnBrk="0" hangingPunct="0">
              <a:lnSpc>
                <a:spcPct val="130000"/>
              </a:lnSpc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b="1" u="none" dirty="0" smtClean="0">
                <a:solidFill>
                  <a:prstClr val="black"/>
                </a:solidFill>
                <a:latin typeface="Arial"/>
              </a:rPr>
              <a:t>A compromise between:</a:t>
            </a:r>
          </a:p>
          <a:p>
            <a:pPr marL="827088" lvl="2" indent="-285750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u="none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2000" dirty="0">
                <a:solidFill>
                  <a:srgbClr val="262626"/>
                </a:solidFill>
              </a:rPr>
              <a:t>High superconducting/RF performance (High Tc, High superheating field)</a:t>
            </a:r>
          </a:p>
          <a:p>
            <a:pPr marL="827088" lvl="2" indent="-285750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62626"/>
                </a:solidFill>
              </a:rPr>
              <a:t> Easy fabrication process, </a:t>
            </a:r>
          </a:p>
          <a:p>
            <a:pPr marL="1319213" lvl="3" indent="-285750" eaLnBrk="0" hangingPunct="0">
              <a:lnSpc>
                <a:spcPct val="130000"/>
              </a:lnSpc>
              <a:spcAft>
                <a:spcPts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u="none" dirty="0" smtClean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≡ high reproducibility at “industrial scale”</a:t>
            </a:r>
          </a:p>
          <a:p>
            <a:pPr marL="1319213" lvl="3" indent="-285750" eaLnBrk="0" hangingPunct="0">
              <a:lnSpc>
                <a:spcPct val="130000"/>
              </a:lnSpc>
              <a:spcAft>
                <a:spcPts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u="none" dirty="0" smtClean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process to go from 1-cell to multi-cells or complex shapes</a:t>
            </a:r>
          </a:p>
          <a:p>
            <a:pPr marL="1319213" lvl="3" indent="-285750" eaLnBrk="0" hangingPunct="0">
              <a:lnSpc>
                <a:spcPct val="130000"/>
              </a:lnSpc>
              <a:spcAft>
                <a:spcPts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u="none" dirty="0" smtClean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Easy process to adapt to various frequencies</a:t>
            </a:r>
          </a:p>
          <a:p>
            <a:pPr marL="827088" lvl="2" indent="-285750">
              <a:lnSpc>
                <a:spcPct val="120000"/>
              </a:lnSpc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262626"/>
                </a:solidFill>
              </a:rPr>
              <a:t>Tunability </a:t>
            </a:r>
          </a:p>
          <a:p>
            <a:pPr marL="1319213" lvl="3" indent="-285750" eaLnBrk="0" hangingPunct="0">
              <a:lnSpc>
                <a:spcPct val="130000"/>
              </a:lnSpc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Beware of brittle materials !</a:t>
            </a:r>
          </a:p>
          <a:p>
            <a:pPr marL="827088" lvl="2" indent="-285750">
              <a:lnSpc>
                <a:spcPct val="120000"/>
              </a:lnSpc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u="none" dirty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2000" dirty="0">
                <a:solidFill>
                  <a:srgbClr val="262626"/>
                </a:solidFill>
              </a:rPr>
              <a:t>Low sensitivity to trapped flux upon cooling down </a:t>
            </a:r>
          </a:p>
          <a:p>
            <a:pPr marL="1319213" lvl="3" indent="-285750" eaLnBrk="0" hangingPunct="0">
              <a:lnSpc>
                <a:spcPct val="130000"/>
              </a:lnSpc>
              <a:spcAft>
                <a:spcPts val="0"/>
              </a:spcAft>
              <a:buClr>
                <a:schemeClr val="accent5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u="none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dirty="0">
                <a:solidFill>
                  <a:srgbClr val="6666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Few crystalline defects or a structure not too sensitive to them (e.g. SIS)</a:t>
            </a:r>
          </a:p>
          <a:p>
            <a:pPr marL="360363" lvl="1" indent="-360363" eaLnBrk="0" hangingPunct="0">
              <a:lnSpc>
                <a:spcPct val="130000"/>
              </a:lnSpc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prstClr val="black"/>
                </a:solidFill>
                <a:latin typeface="Arial"/>
              </a:rPr>
              <a:t>Thin films on copper are the only route to help cost savings</a:t>
            </a:r>
          </a:p>
          <a:p>
            <a:pPr marL="827088" lvl="2" indent="-285750">
              <a:lnSpc>
                <a:spcPct val="120000"/>
              </a:lnSpc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u="none" dirty="0" smtClean="0">
                <a:solidFill>
                  <a:srgbClr val="666666"/>
                </a:solidFill>
                <a:latin typeface="Arial"/>
              </a:rPr>
              <a:t> </a:t>
            </a:r>
            <a:r>
              <a:rPr lang="en-US" sz="2000" dirty="0">
                <a:solidFill>
                  <a:srgbClr val="666666"/>
                </a:solidFill>
                <a:latin typeface="Arial"/>
              </a:rPr>
              <a:t>Cheaper manufacturing </a:t>
            </a:r>
          </a:p>
          <a:p>
            <a:pPr marL="827088" lvl="2" indent="-285750">
              <a:lnSpc>
                <a:spcPct val="120000"/>
              </a:lnSpc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666666"/>
                </a:solidFill>
                <a:latin typeface="Arial"/>
              </a:rPr>
              <a:t> Higher operation temperature </a:t>
            </a:r>
          </a:p>
          <a:p>
            <a:pPr marL="827088" lvl="2" indent="-285750">
              <a:lnSpc>
                <a:spcPct val="120000"/>
              </a:lnSpc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666666"/>
                </a:solidFill>
                <a:latin typeface="Arial"/>
              </a:rPr>
              <a:t> Higher gradients : lower capital costs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28988" y="885806"/>
            <a:ext cx="2504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A. Claire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33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489688" y="6343650"/>
            <a:ext cx="1174502" cy="365125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Future HEP Accelerators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9" name="Image 1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51"/>
          <a:stretch/>
        </p:blipFill>
        <p:spPr>
          <a:xfrm>
            <a:off x="1531498" y="1202301"/>
            <a:ext cx="9176125" cy="4640184"/>
          </a:xfrm>
          <a:prstGeom prst="rect">
            <a:avLst/>
          </a:prstGeom>
        </p:spPr>
      </p:pic>
      <p:sp>
        <p:nvSpPr>
          <p:cNvPr id="10" name="ZoneTexte 21"/>
          <p:cNvSpPr txBox="1"/>
          <p:nvPr/>
        </p:nvSpPr>
        <p:spPr>
          <a:xfrm>
            <a:off x="6380864" y="1946207"/>
            <a:ext cx="833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FCC-</a:t>
            </a:r>
            <a:r>
              <a:rPr lang="en-US" sz="1200" b="1" dirty="0" err="1" smtClean="0">
                <a:solidFill>
                  <a:srgbClr val="008000"/>
                </a:solidFill>
              </a:rPr>
              <a:t>hh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11" name="ZoneTexte 11"/>
          <p:cNvSpPr txBox="1"/>
          <p:nvPr/>
        </p:nvSpPr>
        <p:spPr>
          <a:xfrm>
            <a:off x="5230093" y="2163726"/>
            <a:ext cx="79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FCC-he</a:t>
            </a:r>
            <a:endParaRPr lang="en-US" sz="1200" b="1" dirty="0"/>
          </a:p>
        </p:txBody>
      </p:sp>
      <p:sp>
        <p:nvSpPr>
          <p:cNvPr id="12" name="ZoneTexte 13"/>
          <p:cNvSpPr txBox="1"/>
          <p:nvPr/>
        </p:nvSpPr>
        <p:spPr>
          <a:xfrm>
            <a:off x="6285037" y="2152575"/>
            <a:ext cx="12571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FCC-</a:t>
            </a:r>
            <a:r>
              <a:rPr lang="en-US" sz="1200" b="1" dirty="0" err="1" smtClean="0">
                <a:solidFill>
                  <a:srgbClr val="008000"/>
                </a:solidFill>
              </a:rPr>
              <a:t>ee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13" name="ZoneTexte 14"/>
          <p:cNvSpPr txBox="1"/>
          <p:nvPr/>
        </p:nvSpPr>
        <p:spPr>
          <a:xfrm>
            <a:off x="5723904" y="1942841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8000"/>
                </a:solidFill>
              </a:rPr>
              <a:t>HL-LHC</a:t>
            </a:r>
          </a:p>
        </p:txBody>
      </p:sp>
      <p:sp>
        <p:nvSpPr>
          <p:cNvPr id="14" name="ZoneTexte 2"/>
          <p:cNvSpPr txBox="1"/>
          <p:nvPr/>
        </p:nvSpPr>
        <p:spPr>
          <a:xfrm>
            <a:off x="5381815" y="1764698"/>
            <a:ext cx="5822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LHeC</a:t>
            </a:r>
            <a:endParaRPr lang="en-US" sz="1200" b="1" dirty="0"/>
          </a:p>
        </p:txBody>
      </p:sp>
      <p:sp>
        <p:nvSpPr>
          <p:cNvPr id="15" name="ZoneTexte 19"/>
          <p:cNvSpPr txBox="1"/>
          <p:nvPr/>
        </p:nvSpPr>
        <p:spPr>
          <a:xfrm>
            <a:off x="6224578" y="2340356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CLIC </a:t>
            </a:r>
            <a:endParaRPr lang="en-US" sz="1200" b="1" dirty="0"/>
          </a:p>
        </p:txBody>
      </p:sp>
      <p:sp>
        <p:nvSpPr>
          <p:cNvPr id="16" name="ZoneTexte 6"/>
          <p:cNvSpPr txBox="1"/>
          <p:nvPr/>
        </p:nvSpPr>
        <p:spPr>
          <a:xfrm>
            <a:off x="6199991" y="1753547"/>
            <a:ext cx="805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HE-LHC </a:t>
            </a:r>
            <a:endParaRPr lang="en-US" sz="1200" b="1" dirty="0"/>
          </a:p>
        </p:txBody>
      </p:sp>
      <p:sp>
        <p:nvSpPr>
          <p:cNvPr id="17" name="ZoneTexte 22"/>
          <p:cNvSpPr txBox="1"/>
          <p:nvPr/>
        </p:nvSpPr>
        <p:spPr>
          <a:xfrm>
            <a:off x="4972990" y="1957358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HE-</a:t>
            </a:r>
            <a:r>
              <a:rPr lang="en-US" sz="1200" b="1" dirty="0" err="1" smtClean="0"/>
              <a:t>eLHC</a:t>
            </a:r>
            <a:endParaRPr lang="en-US" sz="1200" b="1" dirty="0"/>
          </a:p>
        </p:txBody>
      </p:sp>
      <p:sp>
        <p:nvSpPr>
          <p:cNvPr id="18" name="ZoneTexte 23"/>
          <p:cNvSpPr txBox="1"/>
          <p:nvPr/>
        </p:nvSpPr>
        <p:spPr>
          <a:xfrm>
            <a:off x="8221157" y="2670881"/>
            <a:ext cx="649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CepC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19" name="ZoneTexte 24"/>
          <p:cNvSpPr txBox="1"/>
          <p:nvPr/>
        </p:nvSpPr>
        <p:spPr>
          <a:xfrm>
            <a:off x="8222760" y="2329852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SppC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20" name="ZoneTexte 25"/>
          <p:cNvSpPr txBox="1"/>
          <p:nvPr/>
        </p:nvSpPr>
        <p:spPr>
          <a:xfrm>
            <a:off x="9125229" y="2166213"/>
            <a:ext cx="4523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ILC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21" name="ZoneTexte 26"/>
          <p:cNvSpPr txBox="1"/>
          <p:nvPr/>
        </p:nvSpPr>
        <p:spPr>
          <a:xfrm>
            <a:off x="8780879" y="2438066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superKEKB</a:t>
            </a:r>
            <a:endParaRPr lang="en-US" sz="1200" b="1" dirty="0"/>
          </a:p>
        </p:txBody>
      </p:sp>
      <p:sp>
        <p:nvSpPr>
          <p:cNvPr id="22" name="ZoneTexte 27"/>
          <p:cNvSpPr txBox="1"/>
          <p:nvPr/>
        </p:nvSpPr>
        <p:spPr>
          <a:xfrm>
            <a:off x="9146714" y="2310187"/>
            <a:ext cx="100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JPARC MR </a:t>
            </a:r>
            <a:endParaRPr lang="en-US" sz="1200" b="1" dirty="0"/>
          </a:p>
        </p:txBody>
      </p:sp>
      <p:sp>
        <p:nvSpPr>
          <p:cNvPr id="23" name="ZoneTexte 28"/>
          <p:cNvSpPr txBox="1"/>
          <p:nvPr/>
        </p:nvSpPr>
        <p:spPr>
          <a:xfrm>
            <a:off x="3355660" y="2053470"/>
            <a:ext cx="5757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 smtClean="0"/>
              <a:t>PIP I  </a:t>
            </a:r>
          </a:p>
          <a:p>
            <a:pPr algn="r"/>
            <a:r>
              <a:rPr lang="en-US" sz="1200" b="1" dirty="0" smtClean="0">
                <a:solidFill>
                  <a:srgbClr val="008000"/>
                </a:solidFill>
              </a:rPr>
              <a:t>PIP II 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24" name="ZoneTexte 7"/>
          <p:cNvSpPr txBox="1"/>
          <p:nvPr/>
        </p:nvSpPr>
        <p:spPr>
          <a:xfrm>
            <a:off x="3758332" y="2232678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RHIC  </a:t>
            </a:r>
            <a:r>
              <a:rPr lang="en-US" sz="1200" b="1" dirty="0" smtClean="0">
                <a:solidFill>
                  <a:srgbClr val="008000"/>
                </a:solidFill>
              </a:rPr>
              <a:t>EIC</a:t>
            </a:r>
            <a:r>
              <a:rPr lang="en-US" sz="1200" b="1" dirty="0" smtClean="0"/>
              <a:t> </a:t>
            </a:r>
            <a:endParaRPr lang="en-US" sz="1200" b="1" dirty="0"/>
          </a:p>
        </p:txBody>
      </p:sp>
      <p:sp>
        <p:nvSpPr>
          <p:cNvPr id="25" name="Ellipse 10"/>
          <p:cNvSpPr>
            <a:spLocks noChangeAspect="1"/>
          </p:cNvSpPr>
          <p:nvPr/>
        </p:nvSpPr>
        <p:spPr>
          <a:xfrm>
            <a:off x="6003605" y="2148257"/>
            <a:ext cx="54864" cy="548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schemeClr val="tx1"/>
              </a:solidFill>
            </a:endParaRPr>
          </a:p>
        </p:txBody>
      </p:sp>
      <p:sp>
        <p:nvSpPr>
          <p:cNvPr id="26" name="ZoneTexte 34"/>
          <p:cNvSpPr txBox="1"/>
          <p:nvPr/>
        </p:nvSpPr>
        <p:spPr>
          <a:xfrm>
            <a:off x="8199214" y="2521630"/>
            <a:ext cx="6719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BEPCII</a:t>
            </a:r>
            <a:endParaRPr lang="en-US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861957" y="2236625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C</a:t>
            </a:r>
            <a:r>
              <a:rPr lang="en-US" sz="1200" b="1" baseline="30000" dirty="0" smtClean="0"/>
              <a:t>3</a:t>
            </a:r>
            <a:endParaRPr lang="en-US" sz="1200" b="1" dirty="0"/>
          </a:p>
        </p:txBody>
      </p:sp>
      <p:sp>
        <p:nvSpPr>
          <p:cNvPr id="29" name="ZoneTexte 19"/>
          <p:cNvSpPr txBox="1"/>
          <p:nvPr/>
        </p:nvSpPr>
        <p:spPr>
          <a:xfrm>
            <a:off x="5657694" y="2310187"/>
            <a:ext cx="90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Muon Collider 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30" name="ZoneTexte 19"/>
          <p:cNvSpPr txBox="1"/>
          <p:nvPr/>
        </p:nvSpPr>
        <p:spPr>
          <a:xfrm>
            <a:off x="3307197" y="1664458"/>
            <a:ext cx="90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Muon Collider </a:t>
            </a:r>
            <a:endParaRPr lang="en-US" sz="1200" b="1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9642" y="5946140"/>
            <a:ext cx="96375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CEA-DACM</a:t>
            </a:r>
            <a:r>
              <a:rPr lang="en-US" sz="1600" dirty="0" smtClean="0"/>
              <a:t> is presently implicated in the </a:t>
            </a:r>
            <a:r>
              <a:rPr lang="en-US" sz="1600" b="1" dirty="0" smtClean="0">
                <a:solidFill>
                  <a:srgbClr val="008000"/>
                </a:solidFill>
              </a:rPr>
              <a:t>HL-LHC</a:t>
            </a:r>
            <a:r>
              <a:rPr lang="en-US" sz="1600" dirty="0" smtClean="0"/>
              <a:t>, </a:t>
            </a:r>
            <a:r>
              <a:rPr lang="en-US" sz="1600" b="1" dirty="0" smtClean="0">
                <a:solidFill>
                  <a:srgbClr val="008000"/>
                </a:solidFill>
              </a:rPr>
              <a:t>EIC</a:t>
            </a:r>
            <a:r>
              <a:rPr lang="en-US" sz="1600" dirty="0" smtClean="0"/>
              <a:t>, </a:t>
            </a:r>
            <a:r>
              <a:rPr lang="en-US" sz="1600" b="1" dirty="0" smtClean="0">
                <a:solidFill>
                  <a:srgbClr val="008000"/>
                </a:solidFill>
              </a:rPr>
              <a:t>ILC</a:t>
            </a:r>
            <a:r>
              <a:rPr lang="en-US" sz="1600" dirty="0" smtClean="0"/>
              <a:t>, </a:t>
            </a:r>
            <a:r>
              <a:rPr lang="en-US" sz="1600" b="1" dirty="0" smtClean="0">
                <a:solidFill>
                  <a:srgbClr val="008000"/>
                </a:solidFill>
              </a:rPr>
              <a:t>FCC</a:t>
            </a:r>
            <a:r>
              <a:rPr lang="en-US" sz="1600" dirty="0" smtClean="0"/>
              <a:t> and </a:t>
            </a:r>
            <a:r>
              <a:rPr lang="en-US" sz="1600" b="1" dirty="0" smtClean="0">
                <a:solidFill>
                  <a:srgbClr val="008000"/>
                </a:solidFill>
              </a:rPr>
              <a:t>Muons Colliders </a:t>
            </a:r>
            <a:r>
              <a:rPr lang="en-US" sz="1600" dirty="0" smtClean="0"/>
              <a:t>projects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68413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Design and performance optimization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0667206" y="6343648"/>
            <a:ext cx="1177925" cy="365125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649224" y="6343649"/>
            <a:ext cx="8839200" cy="365125"/>
          </a:xfrm>
        </p:spPr>
        <p:txBody>
          <a:bodyPr/>
          <a:lstStyle/>
          <a:p>
            <a:r>
              <a:rPr lang="fr-FR" dirty="0" smtClean="0"/>
              <a:t>Barbara Dalena SFP 2023 - Paris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11498263" y="6343650"/>
            <a:ext cx="693737" cy="365125"/>
          </a:xfrm>
        </p:spPr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617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489688" y="6343650"/>
            <a:ext cx="1174502" cy="365125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90687" y="222596"/>
            <a:ext cx="6407593" cy="871827"/>
          </a:xfrm>
        </p:spPr>
        <p:txBody>
          <a:bodyPr anchor="ctr">
            <a:normAutofit fontScale="9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Arcs design </a:t>
            </a:r>
            <a:r>
              <a:rPr lang="en-US" dirty="0" smtClean="0">
                <a:solidFill>
                  <a:srgbClr val="0000FF"/>
                </a:solidFill>
              </a:rPr>
              <a:t> and performance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 (FCC-</a:t>
            </a:r>
            <a:r>
              <a:rPr lang="en-US" dirty="0" err="1" smtClean="0">
                <a:solidFill>
                  <a:srgbClr val="0000FF"/>
                </a:solidFill>
              </a:rPr>
              <a:t>ee</a:t>
            </a:r>
            <a:r>
              <a:rPr lang="en-US" dirty="0" smtClean="0">
                <a:solidFill>
                  <a:srgbClr val="0000FF"/>
                </a:solidFill>
              </a:rPr>
              <a:t> Booster)</a:t>
            </a:r>
            <a:endParaRPr lang="en-US" dirty="0"/>
          </a:p>
        </p:txBody>
      </p:sp>
      <p:sp>
        <p:nvSpPr>
          <p:cNvPr id="7" name="Arc 6"/>
          <p:cNvSpPr/>
          <p:nvPr/>
        </p:nvSpPr>
        <p:spPr>
          <a:xfrm>
            <a:off x="385624" y="2235677"/>
            <a:ext cx="7462350" cy="2681659"/>
          </a:xfrm>
          <a:prstGeom prst="arc">
            <a:avLst>
              <a:gd name="adj1" fmla="val 82041"/>
              <a:gd name="adj2" fmla="val 21456139"/>
            </a:avLst>
          </a:prstGeom>
          <a:ln w="1905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ZoneTexte 13"/>
          <p:cNvSpPr txBox="1"/>
          <p:nvPr/>
        </p:nvSpPr>
        <p:spPr>
          <a:xfrm>
            <a:off x="7094170" y="3394848"/>
            <a:ext cx="944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*N-times</a:t>
            </a:r>
            <a:endParaRPr lang="en-US" sz="1600" dirty="0"/>
          </a:p>
        </p:txBody>
      </p:sp>
      <p:cxnSp>
        <p:nvCxnSpPr>
          <p:cNvPr id="9" name="Connecteur droit avec flèche 20"/>
          <p:cNvCxnSpPr/>
          <p:nvPr/>
        </p:nvCxnSpPr>
        <p:spPr>
          <a:xfrm>
            <a:off x="1138588" y="2363530"/>
            <a:ext cx="396346" cy="220299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21"/>
          <p:cNvCxnSpPr/>
          <p:nvPr/>
        </p:nvCxnSpPr>
        <p:spPr>
          <a:xfrm flipV="1">
            <a:off x="1248937" y="4687524"/>
            <a:ext cx="285997" cy="291195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22"/>
          <p:cNvCxnSpPr/>
          <p:nvPr/>
        </p:nvCxnSpPr>
        <p:spPr>
          <a:xfrm flipH="1" flipV="1">
            <a:off x="4226319" y="4978719"/>
            <a:ext cx="3095" cy="272637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23"/>
          <p:cNvCxnSpPr/>
          <p:nvPr/>
        </p:nvCxnSpPr>
        <p:spPr>
          <a:xfrm flipH="1" flipV="1">
            <a:off x="4160326" y="1934058"/>
            <a:ext cx="3095" cy="272637"/>
          </a:xfrm>
          <a:prstGeom prst="straightConnector1">
            <a:avLst/>
          </a:prstGeom>
          <a:ln w="1905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24"/>
          <p:cNvCxnSpPr/>
          <p:nvPr/>
        </p:nvCxnSpPr>
        <p:spPr>
          <a:xfrm flipH="1" flipV="1">
            <a:off x="7006034" y="4512403"/>
            <a:ext cx="231980" cy="277081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25"/>
          <p:cNvCxnSpPr/>
          <p:nvPr/>
        </p:nvCxnSpPr>
        <p:spPr>
          <a:xfrm flipH="1">
            <a:off x="6714459" y="2246748"/>
            <a:ext cx="323866" cy="364192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EC9ED08-5DE6-436C-A6E5-8C5FC004A0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570" r="48124"/>
          <a:stretch/>
        </p:blipFill>
        <p:spPr>
          <a:xfrm>
            <a:off x="8786401" y="1173121"/>
            <a:ext cx="3234460" cy="261647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52DEF3-D467-4E13-99C0-5879AF66E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4930" y="3911606"/>
            <a:ext cx="2320290" cy="23774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Imag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93" y="2465037"/>
            <a:ext cx="3291847" cy="2194564"/>
          </a:xfrm>
          <a:prstGeom prst="rect">
            <a:avLst/>
          </a:prstGeom>
        </p:spPr>
      </p:pic>
      <p:sp>
        <p:nvSpPr>
          <p:cNvPr id="20" name="ZoneTexte 15"/>
          <p:cNvSpPr txBox="1"/>
          <p:nvPr/>
        </p:nvSpPr>
        <p:spPr>
          <a:xfrm>
            <a:off x="2139466" y="1637353"/>
            <a:ext cx="43540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Magnets min gradient and Field Quality</a:t>
            </a:r>
            <a:endParaRPr lang="en-US" sz="1600" b="1" dirty="0"/>
          </a:p>
        </p:txBody>
      </p:sp>
      <p:sp>
        <p:nvSpPr>
          <p:cNvPr id="21" name="ZoneTexte 14"/>
          <p:cNvSpPr txBox="1"/>
          <p:nvPr/>
        </p:nvSpPr>
        <p:spPr>
          <a:xfrm>
            <a:off x="6995525" y="1475610"/>
            <a:ext cx="1505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Civil engineer constraints</a:t>
            </a:r>
            <a:endParaRPr lang="en-US" sz="1600" b="1" dirty="0"/>
          </a:p>
        </p:txBody>
      </p:sp>
      <p:sp>
        <p:nvSpPr>
          <p:cNvPr id="22" name="ZoneTexte 14"/>
          <p:cNvSpPr txBox="1"/>
          <p:nvPr/>
        </p:nvSpPr>
        <p:spPr>
          <a:xfrm>
            <a:off x="6670875" y="4818007"/>
            <a:ext cx="1925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Integration of the Booster and the collider in the same tunnel</a:t>
            </a:r>
            <a:endParaRPr lang="en-US" sz="1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44966" y="1594759"/>
            <a:ext cx="2062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Pre-injectors input parameters</a:t>
            </a:r>
          </a:p>
          <a:p>
            <a:r>
              <a:rPr lang="en-US" sz="1600" b="1" dirty="0" smtClean="0"/>
              <a:t>&amp; Booster cycle</a:t>
            </a:r>
            <a:endParaRPr lang="en-US" sz="16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915527" y="5227758"/>
            <a:ext cx="3418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On momentum and off momentum particles stability  </a:t>
            </a:r>
            <a:endParaRPr lang="en-US" sz="16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144966" y="4906540"/>
            <a:ext cx="27705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Collective effects: mitigate the impact of impedance and IBS optimizing the optics of the arc cells </a:t>
            </a:r>
            <a:endParaRPr lang="en-US" sz="1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1357090" y="3066585"/>
            <a:ext cx="17652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FODO cell not optimum</a:t>
            </a:r>
          </a:p>
          <a:p>
            <a:r>
              <a:rPr lang="en-US" sz="1600" dirty="0"/>
              <a:t>a</a:t>
            </a:r>
            <a:r>
              <a:rPr lang="en-US" sz="1600" dirty="0" smtClean="0"/>
              <a:t>lternative under study</a:t>
            </a:r>
            <a:endParaRPr lang="en-US" sz="1600" dirty="0"/>
          </a:p>
        </p:txBody>
      </p:sp>
      <p:pic>
        <p:nvPicPr>
          <p:cNvPr id="27" name="Picture 2" descr="WebHome &lt; FCC &lt; TWiki">
            <a:extLst>
              <a:ext uri="{FF2B5EF4-FFF2-40B4-BE49-F238E27FC236}">
                <a16:creationId xmlns:a16="http://schemas.microsoft.com/office/drawing/2014/main" id="{D046A01D-5D35-1FFE-AE05-F72A3082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5" y="133951"/>
            <a:ext cx="2439783" cy="82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38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433932" y="6338810"/>
            <a:ext cx="1230258" cy="369966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98537" y="314451"/>
            <a:ext cx="5996897" cy="871827"/>
          </a:xfrm>
        </p:spPr>
        <p:txBody>
          <a:bodyPr anchor="ctr"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Rapid Cycling Synchrotrons (RCS) </a:t>
            </a:r>
            <a:r>
              <a:rPr lang="en-US" dirty="0">
                <a:solidFill>
                  <a:srgbClr val="0000FF"/>
                </a:solidFill>
              </a:rPr>
              <a:t>design </a:t>
            </a:r>
            <a:r>
              <a:rPr lang="en-US" dirty="0" smtClean="0">
                <a:solidFill>
                  <a:srgbClr val="0000FF"/>
                </a:solidFill>
              </a:rPr>
              <a:t>(Muons)</a:t>
            </a:r>
            <a:endParaRPr lang="en-US" dirty="0"/>
          </a:p>
        </p:txBody>
      </p:sp>
      <p:pic>
        <p:nvPicPr>
          <p:cNvPr id="31" name="Espace réservé du contenu 6"/>
          <p:cNvPicPr>
            <a:picLocks noGrp="1" noChangeAspect="1"/>
          </p:cNvPicPr>
          <p:nvPr>
            <p:ph sz="quarter" idx="12"/>
          </p:nvPr>
        </p:nvPicPr>
        <p:blipFill>
          <a:blip r:embed="rId2"/>
          <a:stretch>
            <a:fillRect/>
          </a:stretch>
        </p:blipFill>
        <p:spPr>
          <a:xfrm>
            <a:off x="6728735" y="1103968"/>
            <a:ext cx="4731428" cy="1211428"/>
          </a:xfrm>
          <a:prstGeom prst="rect">
            <a:avLst/>
          </a:prstGeom>
        </p:spPr>
      </p:pic>
      <p:sp>
        <p:nvSpPr>
          <p:cNvPr id="32" name="Rounded Rectangle 31"/>
          <p:cNvSpPr/>
          <p:nvPr/>
        </p:nvSpPr>
        <p:spPr>
          <a:xfrm>
            <a:off x="10018628" y="1014760"/>
            <a:ext cx="690166" cy="1316990"/>
          </a:xfrm>
          <a:prstGeom prst="round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en-US" dirty="0" smtClean="0"/>
          </a:p>
        </p:txBody>
      </p:sp>
      <p:sp>
        <p:nvSpPr>
          <p:cNvPr id="33" name="Arc 32"/>
          <p:cNvSpPr/>
          <p:nvPr/>
        </p:nvSpPr>
        <p:spPr>
          <a:xfrm>
            <a:off x="385624" y="2826694"/>
            <a:ext cx="7462350" cy="2681659"/>
          </a:xfrm>
          <a:prstGeom prst="arc">
            <a:avLst>
              <a:gd name="adj1" fmla="val 82041"/>
              <a:gd name="adj2" fmla="val 21456139"/>
            </a:avLst>
          </a:prstGeom>
          <a:ln w="1905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ZoneTexte 13"/>
          <p:cNvSpPr txBox="1"/>
          <p:nvPr/>
        </p:nvSpPr>
        <p:spPr>
          <a:xfrm>
            <a:off x="7094170" y="3985865"/>
            <a:ext cx="944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*N-times</a:t>
            </a:r>
            <a:endParaRPr lang="en-US" sz="1600" dirty="0"/>
          </a:p>
        </p:txBody>
      </p:sp>
      <p:cxnSp>
        <p:nvCxnSpPr>
          <p:cNvPr id="35" name="Connecteur droit avec flèche 20"/>
          <p:cNvCxnSpPr/>
          <p:nvPr/>
        </p:nvCxnSpPr>
        <p:spPr>
          <a:xfrm>
            <a:off x="1138588" y="2954547"/>
            <a:ext cx="396346" cy="220299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21"/>
          <p:cNvCxnSpPr/>
          <p:nvPr/>
        </p:nvCxnSpPr>
        <p:spPr>
          <a:xfrm flipV="1">
            <a:off x="1248937" y="5278541"/>
            <a:ext cx="285997" cy="291195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22"/>
          <p:cNvCxnSpPr/>
          <p:nvPr/>
        </p:nvCxnSpPr>
        <p:spPr>
          <a:xfrm flipH="1" flipV="1">
            <a:off x="4226319" y="5569736"/>
            <a:ext cx="3095" cy="272637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23"/>
          <p:cNvCxnSpPr/>
          <p:nvPr/>
        </p:nvCxnSpPr>
        <p:spPr>
          <a:xfrm flipH="1" flipV="1">
            <a:off x="4160326" y="2525075"/>
            <a:ext cx="3095" cy="272637"/>
          </a:xfrm>
          <a:prstGeom prst="straightConnector1">
            <a:avLst/>
          </a:prstGeom>
          <a:ln w="19050">
            <a:solidFill>
              <a:srgbClr val="0000FF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24"/>
          <p:cNvCxnSpPr/>
          <p:nvPr/>
        </p:nvCxnSpPr>
        <p:spPr>
          <a:xfrm flipH="1" flipV="1">
            <a:off x="7006034" y="5103420"/>
            <a:ext cx="231980" cy="277081"/>
          </a:xfrm>
          <a:prstGeom prst="straightConnector1">
            <a:avLst/>
          </a:prstGeom>
          <a:ln w="19050">
            <a:solidFill>
              <a:srgbClr val="0000FF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54" y="3437902"/>
            <a:ext cx="3952892" cy="1400762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0" y="2157900"/>
            <a:ext cx="28609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/>
              <a:t>Muons </a:t>
            </a:r>
            <a:r>
              <a:rPr lang="fr-FR" sz="1600" b="1" dirty="0" err="1"/>
              <a:t>decay</a:t>
            </a:r>
            <a:r>
              <a:rPr lang="fr-FR" sz="1600" b="1" dirty="0"/>
              <a:t> </a:t>
            </a:r>
            <a:r>
              <a:rPr lang="fr-FR" sz="1600" b="1" dirty="0" err="1"/>
              <a:t>very</a:t>
            </a:r>
            <a:r>
              <a:rPr lang="fr-FR" sz="1600" b="1" dirty="0"/>
              <a:t> </a:t>
            </a:r>
            <a:r>
              <a:rPr lang="fr-FR" sz="1600" b="1" dirty="0" err="1"/>
              <a:t>fast</a:t>
            </a:r>
            <a:r>
              <a:rPr lang="fr-FR" sz="1600" b="1" dirty="0"/>
              <a:t> (</a:t>
            </a:r>
            <a:r>
              <a:rPr lang="fr-FR" sz="1600" b="1" dirty="0" err="1"/>
              <a:t>Rest</a:t>
            </a:r>
            <a:r>
              <a:rPr lang="fr-FR" sz="1600" b="1" dirty="0"/>
              <a:t> </a:t>
            </a:r>
            <a:r>
              <a:rPr lang="fr-FR" sz="1600" b="1" dirty="0" err="1"/>
              <a:t>lifetime</a:t>
            </a:r>
            <a:r>
              <a:rPr lang="fr-FR" sz="1600" b="1" dirty="0"/>
              <a:t>: 2.2 µs</a:t>
            </a:r>
            <a:r>
              <a:rPr lang="fr-FR" sz="1600" b="1" dirty="0" smtClean="0"/>
              <a:t>)</a:t>
            </a:r>
          </a:p>
          <a:p>
            <a:r>
              <a:rPr lang="fr-FR" sz="1600" b="1" dirty="0" err="1" smtClean="0"/>
              <a:t>Accelerate</a:t>
            </a:r>
            <a:r>
              <a:rPr lang="fr-FR" sz="1600" b="1" dirty="0" smtClean="0"/>
              <a:t> </a:t>
            </a:r>
            <a:r>
              <a:rPr lang="fr-FR" sz="1600" b="1" dirty="0" err="1" smtClean="0"/>
              <a:t>fast</a:t>
            </a:r>
            <a:r>
              <a:rPr lang="fr-FR" sz="1600" b="1" dirty="0" smtClean="0"/>
              <a:t> (~10 ms)</a:t>
            </a:r>
            <a:endParaRPr lang="en-US" sz="1600" b="1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2DB1D18-22C6-40AD-EFF7-1ECE44AF779B}"/>
              </a:ext>
            </a:extLst>
          </p:cNvPr>
          <p:cNvGrpSpPr>
            <a:grpSpLocks noChangeAspect="1"/>
          </p:cNvGrpSpPr>
          <p:nvPr/>
        </p:nvGrpSpPr>
        <p:grpSpPr>
          <a:xfrm>
            <a:off x="7822891" y="2631753"/>
            <a:ext cx="4266220" cy="1790536"/>
            <a:chOff x="611560" y="1063625"/>
            <a:chExt cx="8532440" cy="3581076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267455F-E1FE-F3AA-7B8F-D66EC4813D54}"/>
                </a:ext>
              </a:extLst>
            </p:cNvPr>
            <p:cNvSpPr/>
            <p:nvPr/>
          </p:nvSpPr>
          <p:spPr>
            <a:xfrm>
              <a:off x="897566" y="2464883"/>
              <a:ext cx="1395984" cy="861319"/>
            </a:xfrm>
            <a:prstGeom prst="ellips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78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Calibri"/>
                </a:rPr>
                <a:t>norm.</a:t>
              </a:r>
              <a:r>
                <a:rPr lang="en-GB" sz="800" kern="0" dirty="0">
                  <a:solidFill>
                    <a:prstClr val="white"/>
                  </a:solidFill>
                  <a:latin typeface="Calibri"/>
                </a:rPr>
                <a:t> cond. RCS</a:t>
              </a:r>
              <a:endParaRPr lang="en-US" sz="800" kern="0" dirty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86DD56C-4033-9D4F-A556-2EA34E5BD01F}"/>
                </a:ext>
              </a:extLst>
            </p:cNvPr>
            <p:cNvCxnSpPr>
              <a:cxnSpLocks/>
            </p:cNvCxnSpPr>
            <p:nvPr/>
          </p:nvCxnSpPr>
          <p:spPr>
            <a:xfrm>
              <a:off x="611560" y="2887538"/>
              <a:ext cx="54487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w="med" len="lg"/>
              <a:tailEnd type="triangle" w="med" len="lg"/>
            </a:ln>
            <a:effectLst/>
          </p:spPr>
        </p:cxn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5C7CD8B-F8E5-ABDF-3515-A8CEECD435EB}"/>
                </a:ext>
              </a:extLst>
            </p:cNvPr>
            <p:cNvGrpSpPr/>
            <p:nvPr/>
          </p:nvGrpSpPr>
          <p:grpSpPr>
            <a:xfrm>
              <a:off x="3907238" y="2121657"/>
              <a:ext cx="2074976" cy="1530213"/>
              <a:chOff x="5824500" y="1579200"/>
              <a:chExt cx="2611666" cy="1926000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EC3D35AD-B55A-D1CB-13B0-C08BE6751BF5}"/>
                  </a:ext>
                </a:extLst>
              </p:cNvPr>
              <p:cNvSpPr/>
              <p:nvPr/>
            </p:nvSpPr>
            <p:spPr>
              <a:xfrm>
                <a:off x="5824500" y="1579200"/>
                <a:ext cx="1926000" cy="1926000"/>
              </a:xfrm>
              <a:prstGeom prst="ellipse">
                <a:avLst/>
              </a:prstGeom>
              <a:solidFill>
                <a:srgbClr val="C0504D">
                  <a:lumMod val="60000"/>
                  <a:lumOff val="40000"/>
                </a:srgbClr>
              </a:solidFill>
              <a:ln w="25400" cap="flat" cmpd="sng" algn="ctr">
                <a:solidFill>
                  <a:srgbClr val="C0504D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8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white"/>
                    </a:solidFill>
                    <a:latin typeface="Calibri"/>
                  </a:rPr>
                  <a:t>hybrid</a:t>
                </a:r>
                <a:br>
                  <a:rPr lang="en-US" sz="800" kern="0" dirty="0">
                    <a:solidFill>
                      <a:prstClr val="white"/>
                    </a:solidFill>
                    <a:latin typeface="Calibri"/>
                  </a:rPr>
                </a:br>
                <a:r>
                  <a:rPr lang="en-US" sz="800" kern="0" dirty="0">
                    <a:solidFill>
                      <a:prstClr val="white"/>
                    </a:solidFill>
                    <a:latin typeface="Calibri"/>
                  </a:rPr>
                  <a:t>RCS</a:t>
                </a:r>
                <a:r>
                  <a:rPr lang="en-GB" sz="800" kern="0" dirty="0">
                    <a:solidFill>
                      <a:prstClr val="white"/>
                    </a:solidFill>
                    <a:latin typeface="Calibri"/>
                  </a:rPr>
                  <a:t/>
                </a:r>
                <a:br>
                  <a:rPr lang="en-GB" sz="800" kern="0" dirty="0">
                    <a:solidFill>
                      <a:prstClr val="white"/>
                    </a:solidFill>
                    <a:latin typeface="Calibri"/>
                  </a:rPr>
                </a:br>
                <a:r>
                  <a:rPr lang="en-GB" sz="800" kern="0" dirty="0">
                    <a:solidFill>
                      <a:prstClr val="white"/>
                    </a:solidFill>
                    <a:latin typeface="Calibri"/>
                  </a:rPr>
                  <a:t>1.5 </a:t>
                </a:r>
                <a:r>
                  <a:rPr lang="en-GB" sz="800" kern="0" dirty="0" err="1">
                    <a:solidFill>
                      <a:prstClr val="white"/>
                    </a:solidFill>
                    <a:latin typeface="Calibri"/>
                  </a:rPr>
                  <a:t>TeV</a:t>
                </a:r>
                <a:endParaRPr lang="en-US" sz="800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A8C972D9-63FF-15B6-3BEF-E58476D520B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50366" y="2543175"/>
                <a:ext cx="685800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w="med" len="lg"/>
                <a:tailEnd type="triangle" w="med" len="lg"/>
              </a:ln>
              <a:effectLst/>
            </p:spPr>
          </p:cxn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1EBBD1C4-5CE2-8D58-1086-1A766C486BAE}"/>
                </a:ext>
              </a:extLst>
            </p:cNvPr>
            <p:cNvCxnSpPr>
              <a:cxnSpLocks/>
            </p:cNvCxnSpPr>
            <p:nvPr/>
          </p:nvCxnSpPr>
          <p:spPr>
            <a:xfrm>
              <a:off x="2004006" y="2887538"/>
              <a:ext cx="544870" cy="0"/>
            </a:xfrm>
            <a:prstGeom prst="straightConnector1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headEnd w="med" len="lg"/>
              <a:tailEnd type="triangle" w="med" len="lg"/>
            </a:ln>
            <a:effectLst/>
          </p:spPr>
        </p:cxn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2AF2D93-37B9-2ABB-C07E-689517952659}"/>
                </a:ext>
              </a:extLst>
            </p:cNvPr>
            <p:cNvGrpSpPr/>
            <p:nvPr/>
          </p:nvGrpSpPr>
          <p:grpSpPr>
            <a:xfrm>
              <a:off x="2329354" y="2464882"/>
              <a:ext cx="1591112" cy="770010"/>
              <a:chOff x="3838499" y="2011197"/>
              <a:chExt cx="2002651" cy="969171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C7760178-33A4-D5BC-C60E-B9940D889B17}"/>
                  </a:ext>
                </a:extLst>
              </p:cNvPr>
              <p:cNvSpPr/>
              <p:nvPr/>
            </p:nvSpPr>
            <p:spPr>
              <a:xfrm>
                <a:off x="3838499" y="2011197"/>
                <a:ext cx="1826929" cy="969171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8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US" sz="800" kern="0" dirty="0">
                    <a:solidFill>
                      <a:prstClr val="white"/>
                    </a:solidFill>
                    <a:latin typeface="Calibri"/>
                  </a:rPr>
                  <a:t>hybrid  RCS</a:t>
                </a:r>
                <a:endParaRPr lang="en-GB" sz="800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475AA964-7182-9178-A441-49BEECFED7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5350" y="2544600"/>
                <a:ext cx="685800" cy="0"/>
              </a:xfrm>
              <a:prstGeom prst="straightConnector1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headEnd w="med" len="lg"/>
                <a:tailEnd type="triangle" w="med" len="lg"/>
              </a:ln>
              <a:effectLst/>
            </p:spPr>
          </p:cxn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27025D5-A806-C255-3812-DD40DE53B699}"/>
                </a:ext>
              </a:extLst>
            </p:cNvPr>
            <p:cNvGrpSpPr/>
            <p:nvPr/>
          </p:nvGrpSpPr>
          <p:grpSpPr>
            <a:xfrm>
              <a:off x="914266" y="2198880"/>
              <a:ext cx="2663809" cy="2027456"/>
              <a:chOff x="2057400" y="1676396"/>
              <a:chExt cx="3352800" cy="2551849"/>
            </a:xfrm>
          </p:grpSpPr>
          <p:sp>
            <p:nvSpPr>
              <p:cNvPr id="54" name="Rectangle: Rounded Corners 28">
                <a:extLst>
                  <a:ext uri="{FF2B5EF4-FFF2-40B4-BE49-F238E27FC236}">
                    <a16:creationId xmlns:a16="http://schemas.microsoft.com/office/drawing/2014/main" id="{6617232C-516B-F506-E9E0-ABB990D1BEE6}"/>
                  </a:ext>
                </a:extLst>
              </p:cNvPr>
              <p:cNvSpPr/>
              <p:nvPr/>
            </p:nvSpPr>
            <p:spPr>
              <a:xfrm>
                <a:off x="2057400" y="1676396"/>
                <a:ext cx="3352800" cy="1752604"/>
              </a:xfrm>
              <a:prstGeom prst="roundRect">
                <a:avLst/>
              </a:prstGeom>
              <a:noFill/>
              <a:ln w="4445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4378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endParaRPr lang="en-GB" sz="8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D5684330-C3C1-FA54-F966-1C561042AD10}"/>
                  </a:ext>
                </a:extLst>
              </p:cNvPr>
              <p:cNvSpPr txBox="1"/>
              <p:nvPr/>
            </p:nvSpPr>
            <p:spPr>
              <a:xfrm>
                <a:off x="2440376" y="3376005"/>
                <a:ext cx="2676178" cy="8522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22030" eaLnBrk="0" fontAlgn="base" hangingPunct="0">
                  <a:spcBef>
                    <a:spcPct val="50000"/>
                  </a:spcBef>
                  <a:spcAft>
                    <a:spcPct val="0"/>
                  </a:spcAft>
                  <a:defRPr/>
                </a:pPr>
                <a:r>
                  <a:rPr lang="en-GB" sz="800" b="1" kern="0" dirty="0">
                    <a:solidFill>
                      <a:prstClr val="black"/>
                    </a:solidFill>
                    <a:cs typeface="Arial" panose="020B0604020202020204" pitchFamily="34" charset="0"/>
                  </a:rPr>
                  <a:t>Both in the same tunnel</a:t>
                </a:r>
                <a:endParaRPr lang="en-US" sz="800" b="1" kern="0" dirty="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63E4B3F7-6C18-DC0F-716B-408DFC91337A}"/>
                </a:ext>
              </a:extLst>
            </p:cNvPr>
            <p:cNvSpPr/>
            <p:nvPr/>
          </p:nvSpPr>
          <p:spPr>
            <a:xfrm>
              <a:off x="5998914" y="1331670"/>
              <a:ext cx="3109282" cy="3109284"/>
            </a:xfrm>
            <a:prstGeom prst="ellipse">
              <a:avLst/>
            </a:prstGeom>
            <a:solidFill>
              <a:srgbClr val="C0504D">
                <a:lumMod val="60000"/>
                <a:lumOff val="40000"/>
              </a:srgbClr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78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800" kern="0" dirty="0">
                  <a:solidFill>
                    <a:prstClr val="white"/>
                  </a:solidFill>
                  <a:latin typeface="Calibri"/>
                </a:rPr>
                <a:t>hybrid</a:t>
              </a:r>
              <a:br>
                <a:rPr lang="en-US" sz="800" kern="0" dirty="0">
                  <a:solidFill>
                    <a:prstClr val="white"/>
                  </a:solidFill>
                  <a:latin typeface="Calibri"/>
                </a:rPr>
              </a:br>
              <a:r>
                <a:rPr lang="en-US" sz="800" kern="0" dirty="0">
                  <a:solidFill>
                    <a:prstClr val="white"/>
                  </a:solidFill>
                  <a:latin typeface="Calibri"/>
                </a:rPr>
                <a:t>RCS</a:t>
              </a:r>
              <a:br>
                <a:rPr lang="en-US" sz="800" kern="0" dirty="0">
                  <a:solidFill>
                    <a:prstClr val="white"/>
                  </a:solidFill>
                  <a:latin typeface="Calibri"/>
                </a:rPr>
              </a:br>
              <a:r>
                <a:rPr lang="en-US" sz="800" kern="0" dirty="0">
                  <a:solidFill>
                    <a:prstClr val="white"/>
                  </a:solidFill>
                  <a:latin typeface="Calibri"/>
                </a:rPr>
                <a:t>5 </a:t>
              </a:r>
              <a:r>
                <a:rPr lang="en-US" sz="800" kern="0" dirty="0" err="1">
                  <a:solidFill>
                    <a:prstClr val="white"/>
                  </a:solidFill>
                  <a:latin typeface="Calibri"/>
                </a:rPr>
                <a:t>TeV</a:t>
              </a:r>
              <a:endParaRPr lang="en-GB" sz="80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1678342-F976-B108-22F7-D9AF469AEC79}"/>
                </a:ext>
              </a:extLst>
            </p:cNvPr>
            <p:cNvSpPr/>
            <p:nvPr/>
          </p:nvSpPr>
          <p:spPr>
            <a:xfrm>
              <a:off x="8305800" y="1063625"/>
              <a:ext cx="838200" cy="3536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66AE2E48-FDE2-9AF5-80FA-01C6D80ECAD9}"/>
                </a:ext>
              </a:extLst>
            </p:cNvPr>
            <p:cNvSpPr/>
            <p:nvPr/>
          </p:nvSpPr>
          <p:spPr>
            <a:xfrm>
              <a:off x="5796136" y="1118944"/>
              <a:ext cx="3347864" cy="980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BB8C085-B65B-29A4-E67D-406DECED1B20}"/>
                </a:ext>
              </a:extLst>
            </p:cNvPr>
            <p:cNvSpPr/>
            <p:nvPr/>
          </p:nvSpPr>
          <p:spPr>
            <a:xfrm>
              <a:off x="5796136" y="3664574"/>
              <a:ext cx="3347864" cy="980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800"/>
            </a:p>
          </p:txBody>
        </p:sp>
      </p:grpSp>
      <p:cxnSp>
        <p:nvCxnSpPr>
          <p:cNvPr id="61" name="Straight Arrow Connector 60"/>
          <p:cNvCxnSpPr/>
          <p:nvPr/>
        </p:nvCxnSpPr>
        <p:spPr>
          <a:xfrm flipH="1">
            <a:off x="10203115" y="2369771"/>
            <a:ext cx="167519" cy="334142"/>
          </a:xfrm>
          <a:prstGeom prst="straightConnector1">
            <a:avLst/>
          </a:prstGeom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2709250" y="1733836"/>
            <a:ext cx="4003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/>
              <a:t>Find</a:t>
            </a:r>
            <a:r>
              <a:rPr lang="fr-FR" sz="1600" b="1" dirty="0"/>
              <a:t> the best ratio extraction/injection ratio </a:t>
            </a:r>
            <a:r>
              <a:rPr lang="fr-FR" sz="1600" b="1" dirty="0" err="1"/>
              <a:t>between</a:t>
            </a:r>
            <a:r>
              <a:rPr lang="fr-FR" sz="1600" b="1" dirty="0"/>
              <a:t> the </a:t>
            </a:r>
            <a:r>
              <a:rPr lang="fr-FR" sz="1600" b="1" dirty="0" err="1"/>
              <a:t>different</a:t>
            </a:r>
            <a:r>
              <a:rPr lang="fr-FR" sz="1600" b="1" dirty="0"/>
              <a:t> </a:t>
            </a:r>
            <a:r>
              <a:rPr lang="fr-FR" sz="1600" b="1" dirty="0" err="1"/>
              <a:t>acceleration</a:t>
            </a:r>
            <a:r>
              <a:rPr lang="fr-FR" sz="1600" b="1" dirty="0"/>
              <a:t> stages.</a:t>
            </a:r>
          </a:p>
        </p:txBody>
      </p:sp>
      <p:sp>
        <p:nvSpPr>
          <p:cNvPr id="64" name="Rectangle 63"/>
          <p:cNvSpPr/>
          <p:nvPr/>
        </p:nvSpPr>
        <p:spPr>
          <a:xfrm>
            <a:off x="81775" y="5547768"/>
            <a:ext cx="2906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 smtClean="0"/>
              <a:t>Optimize</a:t>
            </a:r>
            <a:r>
              <a:rPr lang="fr-FR" sz="1600" b="1" dirty="0" smtClean="0"/>
              <a:t> </a:t>
            </a:r>
            <a:r>
              <a:rPr lang="fr-FR" sz="1600" b="1" dirty="0"/>
              <a:t>the total voltage </a:t>
            </a:r>
            <a:r>
              <a:rPr lang="fr-FR" sz="1600" b="1" dirty="0" smtClean="0"/>
              <a:t>and </a:t>
            </a:r>
            <a:r>
              <a:rPr lang="fr-FR" sz="1600" b="1" dirty="0" err="1"/>
              <a:t>energy</a:t>
            </a:r>
            <a:r>
              <a:rPr lang="fr-FR" sz="1600" b="1" dirty="0"/>
              <a:t> gain per </a:t>
            </a:r>
            <a:r>
              <a:rPr lang="fr-FR" sz="1600" b="1" dirty="0" err="1"/>
              <a:t>turn</a:t>
            </a:r>
            <a:endParaRPr lang="en-US" sz="1600" b="1" dirty="0"/>
          </a:p>
        </p:txBody>
      </p:sp>
      <p:sp>
        <p:nvSpPr>
          <p:cNvPr id="65" name="TextBox 64"/>
          <p:cNvSpPr txBox="1"/>
          <p:nvPr/>
        </p:nvSpPr>
        <p:spPr>
          <a:xfrm>
            <a:off x="3211552" y="5854393"/>
            <a:ext cx="2169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Fit existing tunnels</a:t>
            </a:r>
            <a:endParaRPr lang="en-US" sz="1600" b="1" dirty="0"/>
          </a:p>
        </p:txBody>
      </p:sp>
      <p:sp>
        <p:nvSpPr>
          <p:cNvPr id="66" name="Rectangle 65"/>
          <p:cNvSpPr/>
          <p:nvPr/>
        </p:nvSpPr>
        <p:spPr>
          <a:xfrm>
            <a:off x="5669155" y="5427841"/>
            <a:ext cx="28824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b="1" dirty="0" err="1"/>
              <a:t>Optimize</a:t>
            </a:r>
            <a:r>
              <a:rPr lang="fr-FR" sz="1600" b="1" dirty="0"/>
              <a:t> the </a:t>
            </a:r>
            <a:r>
              <a:rPr lang="fr-FR" sz="1600" b="1" dirty="0" err="1"/>
              <a:t>dipole</a:t>
            </a:r>
            <a:r>
              <a:rPr lang="fr-FR" sz="1600" b="1" dirty="0"/>
              <a:t> </a:t>
            </a:r>
            <a:r>
              <a:rPr lang="fr-FR" sz="1600" b="1" dirty="0" err="1"/>
              <a:t>ramp</a:t>
            </a:r>
            <a:r>
              <a:rPr lang="fr-FR" sz="1600" b="1" dirty="0"/>
              <a:t> to </a:t>
            </a:r>
            <a:r>
              <a:rPr lang="fr-FR" sz="1600" b="1" dirty="0" err="1"/>
              <a:t>minimize</a:t>
            </a:r>
            <a:r>
              <a:rPr lang="fr-FR" sz="1600" b="1" dirty="0"/>
              <a:t> the power </a:t>
            </a:r>
            <a:r>
              <a:rPr lang="fr-FR" sz="1600" b="1" dirty="0" err="1"/>
              <a:t>consumption</a:t>
            </a:r>
            <a:endParaRPr lang="en-US" sz="1600" b="1" dirty="0"/>
          </a:p>
        </p:txBody>
      </p:sp>
      <p:sp>
        <p:nvSpPr>
          <p:cNvPr id="67" name="Rectangle 66"/>
          <p:cNvSpPr/>
          <p:nvPr/>
        </p:nvSpPr>
        <p:spPr>
          <a:xfrm>
            <a:off x="6706434" y="2662061"/>
            <a:ext cx="5463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Chain of rapid cycling synchrotrons, counter-rotating µ</a:t>
            </a:r>
            <a:r>
              <a:rPr lang="en-US" sz="1200" b="1" baseline="30000" dirty="0"/>
              <a:t>+</a:t>
            </a:r>
            <a:r>
              <a:rPr lang="en-US" sz="1200" b="1" dirty="0"/>
              <a:t>/µ</a:t>
            </a:r>
            <a:r>
              <a:rPr lang="en-US" sz="1200" b="1" baseline="30000" dirty="0"/>
              <a:t>-</a:t>
            </a:r>
            <a:r>
              <a:rPr lang="en-US" sz="1200" b="1" dirty="0"/>
              <a:t> beams</a:t>
            </a:r>
            <a:br>
              <a:rPr lang="en-US" sz="1200" b="1" dirty="0"/>
            </a:br>
            <a:r>
              <a:rPr lang="en-US" sz="1200" b="1" dirty="0"/>
              <a:t>        </a:t>
            </a:r>
            <a:r>
              <a:rPr lang="en-US" sz="1200" b="1" dirty="0">
                <a:sym typeface="Symbol" panose="05050102010706020507" pitchFamily="18" charset="2"/>
              </a:rPr>
              <a:t></a:t>
            </a:r>
            <a:r>
              <a:rPr lang="en-US" sz="1200" b="1" dirty="0"/>
              <a:t> 63 GeV </a:t>
            </a:r>
            <a:r>
              <a:rPr lang="en-US" sz="1200" b="1" dirty="0">
                <a:sym typeface="Symbol" panose="05050102010706020507" pitchFamily="18" charset="2"/>
              </a:rPr>
              <a:t></a:t>
            </a:r>
            <a:r>
              <a:rPr lang="en-US" sz="1200" b="1" dirty="0"/>
              <a:t> 0.31 </a:t>
            </a:r>
            <a:r>
              <a:rPr lang="en-US" sz="1200" b="1" dirty="0" err="1"/>
              <a:t>TeV</a:t>
            </a:r>
            <a:r>
              <a:rPr lang="en-US" sz="1200" b="1" dirty="0"/>
              <a:t> </a:t>
            </a:r>
            <a:r>
              <a:rPr lang="en-US" sz="1200" b="1" dirty="0">
                <a:sym typeface="Symbol" panose="05050102010706020507" pitchFamily="18" charset="2"/>
              </a:rPr>
              <a:t></a:t>
            </a:r>
            <a:r>
              <a:rPr lang="en-US" sz="1200" b="1" dirty="0"/>
              <a:t> 0.75 </a:t>
            </a:r>
            <a:r>
              <a:rPr lang="en-US" sz="1200" b="1" dirty="0" err="1"/>
              <a:t>TeV</a:t>
            </a:r>
            <a:r>
              <a:rPr lang="en-US" sz="1200" b="1" dirty="0"/>
              <a:t> </a:t>
            </a:r>
            <a:r>
              <a:rPr lang="en-US" sz="1200" b="1" dirty="0">
                <a:sym typeface="Symbol" panose="05050102010706020507" pitchFamily="18" charset="2"/>
              </a:rPr>
              <a:t></a:t>
            </a:r>
            <a:r>
              <a:rPr lang="en-US" sz="1200" b="1" dirty="0"/>
              <a:t> 1.5 </a:t>
            </a:r>
            <a:r>
              <a:rPr lang="en-US" sz="1200" b="1" dirty="0" err="1"/>
              <a:t>TeV</a:t>
            </a:r>
            <a:r>
              <a:rPr lang="en-US" sz="1200" b="1" dirty="0"/>
              <a:t> (</a:t>
            </a:r>
            <a:r>
              <a:rPr lang="en-US" sz="1200" b="1" dirty="0">
                <a:sym typeface="Symbol" panose="05050102010706020507" pitchFamily="18" charset="2"/>
              </a:rPr>
              <a:t></a:t>
            </a:r>
            <a:r>
              <a:rPr lang="en-US" sz="1200" b="1" dirty="0"/>
              <a:t> 5 </a:t>
            </a:r>
            <a:r>
              <a:rPr lang="en-US" sz="1200" b="1" dirty="0" err="1"/>
              <a:t>TeV</a:t>
            </a:r>
            <a:r>
              <a:rPr lang="en-US" sz="1200" b="1" dirty="0"/>
              <a:t>)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8333763" y="4181252"/>
            <a:ext cx="35377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0125" indent="-257175"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rgbClr val="002060"/>
                </a:solidFill>
              </a:rPr>
              <a:t>Objectives</a:t>
            </a:r>
            <a:r>
              <a:rPr lang="en-US" sz="1400" dirty="0"/>
              <a:t>:</a:t>
            </a:r>
          </a:p>
          <a:p>
            <a:pPr marL="500175" lvl="1" indent="-257175">
              <a:buFont typeface="Arial" panose="020B0604020202020204" pitchFamily="34" charset="0"/>
              <a:buChar char="•"/>
            </a:pPr>
            <a:r>
              <a:rPr lang="en-US" sz="1400" dirty="0"/>
              <a:t>Beamline in a </a:t>
            </a:r>
            <a:r>
              <a:rPr lang="en-US" sz="1400" b="1" dirty="0"/>
              <a:t>parameter table</a:t>
            </a:r>
            <a:endParaRPr lang="en-US" sz="1400" dirty="0"/>
          </a:p>
          <a:p>
            <a:pPr marL="500175" lvl="1" indent="-257175">
              <a:buFont typeface="Arial" panose="020B0604020202020204" pitchFamily="34" charset="0"/>
              <a:buChar char="•"/>
            </a:pPr>
            <a:r>
              <a:rPr lang="en-US" sz="1400" b="1" dirty="0"/>
              <a:t>Full set of lattices</a:t>
            </a:r>
            <a:r>
              <a:rPr lang="en-US" sz="1400" dirty="0"/>
              <a:t> with critical technologies identified </a:t>
            </a:r>
          </a:p>
          <a:p>
            <a:pPr marL="500175" lvl="1" indent="-257175">
              <a:buFont typeface="Arial" panose="020B0604020202020204" pitchFamily="34" charset="0"/>
              <a:buChar char="•"/>
            </a:pPr>
            <a:r>
              <a:rPr lang="en-US" sz="1400" b="1" dirty="0"/>
              <a:t>Start-2-end tracking</a:t>
            </a:r>
            <a:r>
              <a:rPr lang="en-US" sz="1400" dirty="0"/>
              <a:t> to demonstrate luminosity performance and to validate the bunch compression and emittance preservation during the acceleration process</a:t>
            </a:r>
          </a:p>
          <a:p>
            <a:endParaRPr lang="en-US" sz="1400" dirty="0"/>
          </a:p>
        </p:txBody>
      </p:sp>
      <p:pic>
        <p:nvPicPr>
          <p:cNvPr id="60" name="Image 85" descr="MCC-inernational-finalV0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62" y="-4697"/>
            <a:ext cx="1391497" cy="13914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238014" y="762000"/>
            <a:ext cx="2739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A. Chance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5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CEA/IRFU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FF"/>
                </a:solidFill>
              </a:rPr>
              <a:t>Laser </a:t>
            </a:r>
            <a:r>
              <a:rPr lang="fr-FR" dirty="0" err="1" smtClean="0">
                <a:solidFill>
                  <a:srgbClr val="0000FF"/>
                </a:solidFill>
              </a:rPr>
              <a:t>wakefield</a:t>
            </a:r>
            <a:r>
              <a:rPr lang="fr-FR" dirty="0" smtClean="0">
                <a:solidFill>
                  <a:srgbClr val="0000FF"/>
                </a:solidFill>
              </a:rPr>
              <a:t> </a:t>
            </a:r>
            <a:r>
              <a:rPr lang="fr-FR" dirty="0" err="1" smtClean="0">
                <a:solidFill>
                  <a:srgbClr val="0000FF"/>
                </a:solidFill>
              </a:rPr>
              <a:t>accelerator</a:t>
            </a:r>
            <a:r>
              <a:rPr lang="fr-FR" dirty="0" smtClean="0">
                <a:solidFill>
                  <a:srgbClr val="0000FF"/>
                </a:solidFill>
              </a:rPr>
              <a:t> design</a:t>
            </a:r>
            <a:endParaRPr lang="fr-FR" dirty="0">
              <a:solidFill>
                <a:srgbClr val="0000FF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619584" y="1565229"/>
            <a:ext cx="4763537" cy="502176"/>
            <a:chOff x="6525435" y="978848"/>
            <a:chExt cx="4763537" cy="502176"/>
          </a:xfrm>
        </p:grpSpPr>
        <p:sp>
          <p:nvSpPr>
            <p:cNvPr id="7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35" y="978848"/>
              <a:ext cx="506563" cy="50217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lIns="0" tIns="0" rIns="0" bIns="0" anchor="ctr"/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latin typeface="+mj-lt"/>
                  <a:ea typeface="Titillium" charset="0"/>
                  <a:cs typeface="Titillium" charset="0"/>
                </a:rPr>
                <a:t>01</a:t>
              </a:r>
              <a:endParaRPr lang="en-US" sz="14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8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168295" y="1027327"/>
              <a:ext cx="4120677" cy="172355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b="1" cap="all" spc="200" dirty="0" smtClean="0">
                  <a:solidFill>
                    <a:schemeClr val="accent4"/>
                  </a:solidFill>
                  <a:latin typeface="+mj-lt"/>
                  <a:ea typeface="Titillium" charset="0"/>
                  <a:cs typeface="Titillium" charset="0"/>
                </a:rPr>
                <a:t>Design of </a:t>
              </a:r>
              <a:r>
                <a:rPr lang="fr-FR" sz="1400" b="1" cap="all" spc="200" dirty="0" err="1" smtClean="0">
                  <a:solidFill>
                    <a:schemeClr val="accent4"/>
                  </a:solidFill>
                  <a:latin typeface="+mj-lt"/>
                  <a:ea typeface="Titillium" charset="0"/>
                  <a:cs typeface="Titillium" charset="0"/>
                </a:rPr>
                <a:t>accelerators</a:t>
              </a:r>
              <a:endParaRPr lang="fr-FR" sz="1400" b="1" cap="all" spc="200" dirty="0">
                <a:solidFill>
                  <a:schemeClr val="accent4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168294" y="1226819"/>
              <a:ext cx="4120678" cy="195695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400" dirty="0"/>
                <a:t>Setting component </a:t>
              </a:r>
              <a:r>
                <a:rPr lang="fr-FR" sz="1400" dirty="0" err="1" smtClean="0"/>
                <a:t>parameters</a:t>
              </a:r>
              <a:endParaRPr lang="fr-FR" sz="1400" dirty="0"/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616185" y="2686323"/>
            <a:ext cx="4763537" cy="660703"/>
            <a:chOff x="6525435" y="978848"/>
            <a:chExt cx="4763537" cy="660703"/>
          </a:xfrm>
        </p:grpSpPr>
        <p:sp>
          <p:nvSpPr>
            <p:cNvPr id="11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35" y="978848"/>
              <a:ext cx="506563" cy="50217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txBody>
            <a:bodyPr lIns="0" tIns="0" rIns="0" bIns="0" anchor="ctr"/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latin typeface="+mj-lt"/>
                  <a:ea typeface="Titillium" charset="0"/>
                  <a:cs typeface="Titillium" charset="0"/>
                </a:rPr>
                <a:t>02</a:t>
              </a:r>
              <a:endParaRPr lang="en-US" sz="14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12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168295" y="1045080"/>
              <a:ext cx="4120677" cy="1795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b="1" cap="all" spc="200" dirty="0" smtClean="0">
                  <a:solidFill>
                    <a:schemeClr val="accent2"/>
                  </a:solidFill>
                  <a:latin typeface="+mj-lt"/>
                  <a:ea typeface="Titillium" charset="0"/>
                  <a:cs typeface="Titillium" charset="0"/>
                </a:rPr>
                <a:t>LASER-plasma Simulation</a:t>
              </a:r>
              <a:endParaRPr lang="fr-FR" sz="1400" b="1" cap="all" spc="200" dirty="0">
                <a:solidFill>
                  <a:schemeClr val="accent2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168294" y="1251753"/>
              <a:ext cx="4120678" cy="387798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400" dirty="0" smtClean="0"/>
                <a:t>Multi-</a:t>
              </a:r>
              <a:r>
                <a:rPr lang="fr-FR" sz="1400" dirty="0" err="1" smtClean="0"/>
                <a:t>parameters</a:t>
              </a:r>
              <a:r>
                <a:rPr lang="fr-FR" sz="1400" dirty="0" smtClean="0"/>
                <a:t> (laser + plasma profiles)</a:t>
              </a:r>
            </a:p>
            <a:p>
              <a:pPr algn="just">
                <a:lnSpc>
                  <a:spcPct val="90000"/>
                </a:lnSpc>
              </a:pPr>
              <a:r>
                <a:rPr lang="fr-FR" sz="1400" dirty="0" smtClean="0"/>
                <a:t>Cross-</a:t>
              </a:r>
              <a:r>
                <a:rPr lang="fr-FR" sz="1400" dirty="0" err="1" smtClean="0"/>
                <a:t>checking</a:t>
              </a:r>
              <a:endParaRPr lang="fr-FR" sz="1400" dirty="0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616185" y="5017804"/>
            <a:ext cx="4763537" cy="502176"/>
            <a:chOff x="6525435" y="978848"/>
            <a:chExt cx="4763537" cy="502176"/>
          </a:xfrm>
        </p:grpSpPr>
        <p:sp>
          <p:nvSpPr>
            <p:cNvPr id="31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35" y="978848"/>
              <a:ext cx="506563" cy="502176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txBody>
            <a:bodyPr lIns="0" tIns="0" rIns="0" bIns="0" anchor="ctr"/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latin typeface="+mj-lt"/>
                  <a:ea typeface="Titillium" charset="0"/>
                  <a:cs typeface="Titillium" charset="0"/>
                </a:rPr>
                <a:t>06</a:t>
              </a:r>
              <a:endParaRPr lang="en-US" sz="14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32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168295" y="1028457"/>
              <a:ext cx="4120677" cy="1795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b="1" cap="all" spc="200" dirty="0" err="1" smtClean="0">
                  <a:solidFill>
                    <a:schemeClr val="accent4"/>
                  </a:solidFill>
                  <a:latin typeface="+mj-lt"/>
                  <a:ea typeface="Titillium" charset="0"/>
                  <a:cs typeface="Titillium" charset="0"/>
                </a:rPr>
                <a:t>optimisatioN</a:t>
              </a:r>
              <a:r>
                <a:rPr lang="fr-FR" sz="1400" b="1" cap="all" spc="200" dirty="0" smtClean="0">
                  <a:solidFill>
                    <a:schemeClr val="accent4"/>
                  </a:solidFill>
                  <a:latin typeface="+mj-lt"/>
                  <a:ea typeface="Titillium" charset="0"/>
                  <a:cs typeface="Titillium" charset="0"/>
                </a:rPr>
                <a:t> </a:t>
              </a:r>
              <a:r>
                <a:rPr lang="fr-FR" sz="1400" b="1" cap="all" spc="200" dirty="0">
                  <a:solidFill>
                    <a:schemeClr val="accent4"/>
                  </a:solidFill>
                  <a:latin typeface="+mj-lt"/>
                  <a:ea typeface="Titillium" charset="0"/>
                  <a:cs typeface="Titillium" charset="0"/>
                </a:rPr>
                <a:t>of </a:t>
              </a:r>
              <a:r>
                <a:rPr lang="fr-FR" sz="1400" b="1" cap="all" spc="200" dirty="0" err="1">
                  <a:solidFill>
                    <a:schemeClr val="accent4"/>
                  </a:solidFill>
                  <a:latin typeface="+mj-lt"/>
                  <a:ea typeface="Titillium" charset="0"/>
                  <a:cs typeface="Titillium" charset="0"/>
                </a:rPr>
                <a:t>accelerators</a:t>
              </a:r>
              <a:endParaRPr lang="fr-FR" sz="1400" b="1" cap="all" spc="200" dirty="0">
                <a:solidFill>
                  <a:schemeClr val="accent4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33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168294" y="1235130"/>
              <a:ext cx="4120678" cy="195695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400" dirty="0" err="1" smtClean="0"/>
                <a:t>Numerical</a:t>
              </a:r>
              <a:r>
                <a:rPr lang="fr-FR" sz="1400" dirty="0" smtClean="0"/>
                <a:t> optimisation (Machine </a:t>
              </a:r>
              <a:r>
                <a:rPr lang="fr-FR" sz="1400" dirty="0" err="1" smtClean="0"/>
                <a:t>learning</a:t>
              </a:r>
              <a:r>
                <a:rPr lang="fr-FR" sz="1400" dirty="0" smtClean="0"/>
                <a:t>)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C62B0180-6919-8076-B28A-0A4424BFA269}"/>
              </a:ext>
            </a:extLst>
          </p:cNvPr>
          <p:cNvGrpSpPr/>
          <p:nvPr/>
        </p:nvGrpSpPr>
        <p:grpSpPr>
          <a:xfrm>
            <a:off x="616185" y="3937361"/>
            <a:ext cx="4763537" cy="502176"/>
            <a:chOff x="6525435" y="978848"/>
            <a:chExt cx="4763537" cy="502176"/>
          </a:xfrm>
        </p:grpSpPr>
        <p:sp>
          <p:nvSpPr>
            <p:cNvPr id="35" name="AutoShape 2">
              <a:extLst>
                <a:ext uri="{FF2B5EF4-FFF2-40B4-BE49-F238E27FC236}">
                  <a16:creationId xmlns:a16="http://schemas.microsoft.com/office/drawing/2014/main" id="{D42EF98F-FDCC-338C-8FA0-A94D152A85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5435" y="978848"/>
              <a:ext cx="506563" cy="502176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txBody>
            <a:bodyPr lIns="0" tIns="0" rIns="0" bIns="0" anchor="ctr"/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latin typeface="+mj-lt"/>
                  <a:ea typeface="Titillium" charset="0"/>
                  <a:cs typeface="Titillium" charset="0"/>
                </a:rPr>
                <a:t>03</a:t>
              </a:r>
              <a:endParaRPr lang="en-US" sz="1400" b="1" dirty="0">
                <a:solidFill>
                  <a:schemeClr val="bg1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36" name="TextBox 6">
              <a:extLst>
                <a:ext uri="{FF2B5EF4-FFF2-40B4-BE49-F238E27FC236}">
                  <a16:creationId xmlns:a16="http://schemas.microsoft.com/office/drawing/2014/main" id="{C2B4C469-AB17-BA62-3173-BD5B1F5B6D93}"/>
                </a:ext>
              </a:extLst>
            </p:cNvPr>
            <p:cNvSpPr txBox="1"/>
            <p:nvPr/>
          </p:nvSpPr>
          <p:spPr>
            <a:xfrm>
              <a:off x="7168295" y="1045080"/>
              <a:ext cx="4120677" cy="179536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400" b="1" cap="all" spc="200" dirty="0" smtClean="0">
                  <a:solidFill>
                    <a:schemeClr val="accent3"/>
                  </a:solidFill>
                  <a:latin typeface="+mj-lt"/>
                  <a:ea typeface="Titillium" charset="0"/>
                  <a:cs typeface="Titillium" charset="0"/>
                </a:rPr>
                <a:t>Transfer Line design</a:t>
              </a:r>
              <a:endParaRPr lang="fr-FR" sz="1400" b="1" cap="all" spc="200" dirty="0">
                <a:solidFill>
                  <a:schemeClr val="accent3"/>
                </a:solidFill>
                <a:latin typeface="+mj-lt"/>
                <a:ea typeface="Titillium" charset="0"/>
                <a:cs typeface="Titillium" charset="0"/>
              </a:endParaRPr>
            </a:p>
          </p:txBody>
        </p:sp>
        <p:sp>
          <p:nvSpPr>
            <p:cNvPr id="37" name="TextBox 7">
              <a:extLst>
                <a:ext uri="{FF2B5EF4-FFF2-40B4-BE49-F238E27FC236}">
                  <a16:creationId xmlns:a16="http://schemas.microsoft.com/office/drawing/2014/main" id="{9D5320FA-6C14-96A5-6C96-05772F69F1CB}"/>
                </a:ext>
              </a:extLst>
            </p:cNvPr>
            <p:cNvSpPr txBox="1"/>
            <p:nvPr/>
          </p:nvSpPr>
          <p:spPr>
            <a:xfrm>
              <a:off x="7168294" y="1251753"/>
              <a:ext cx="4120678" cy="195695"/>
            </a:xfrm>
            <a:prstGeom prst="rect">
              <a:avLst/>
            </a:prstGeom>
            <a:noFill/>
          </p:spPr>
          <p:txBody>
            <a:bodyPr wrap="square" lIns="0" tIns="0" rIns="91440" bIns="0" rtlCol="0">
              <a:spAutoFit/>
            </a:bodyPr>
            <a:lstStyle/>
            <a:p>
              <a:pPr algn="just">
                <a:lnSpc>
                  <a:spcPct val="90000"/>
                </a:lnSpc>
              </a:pPr>
              <a:r>
                <a:rPr lang="fr-FR" sz="1400" dirty="0" err="1" smtClean="0"/>
                <a:t>Development</a:t>
              </a:r>
              <a:r>
                <a:rPr lang="fr-FR" sz="1400" dirty="0" smtClean="0"/>
                <a:t> of the </a:t>
              </a:r>
              <a:r>
                <a:rPr lang="fr-FR" sz="1400" dirty="0" err="1" smtClean="0"/>
                <a:t>TraceWin</a:t>
              </a:r>
              <a:r>
                <a:rPr lang="fr-FR" sz="1400" dirty="0" smtClean="0"/>
                <a:t> code</a:t>
              </a:r>
              <a:endParaRPr lang="fr-FR" sz="1400" dirty="0"/>
            </a:p>
          </p:txBody>
        </p:sp>
      </p:grpSp>
      <p:sp>
        <p:nvSpPr>
          <p:cNvPr id="50" name="Espace réservé du contenu 1"/>
          <p:cNvSpPr>
            <a:spLocks noGrp="1"/>
          </p:cNvSpPr>
          <p:nvPr>
            <p:ph idx="1"/>
          </p:nvPr>
        </p:nvSpPr>
        <p:spPr>
          <a:xfrm>
            <a:off x="6596003" y="1653258"/>
            <a:ext cx="4770328" cy="2635006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  <a:buClr>
                <a:srgbClr val="E50019"/>
              </a:buClr>
              <a:buSzPct val="100000"/>
            </a:pPr>
            <a:r>
              <a:rPr lang="en-US" sz="1500" dirty="0" smtClean="0">
                <a:solidFill>
                  <a:srgbClr val="262626"/>
                </a:solidFill>
                <a:latin typeface="Poppins Black"/>
              </a:rPr>
              <a:t>EARLI project	</a:t>
            </a:r>
          </a:p>
          <a:p>
            <a:pPr marL="358775" lvl="0" indent="-358775">
              <a:spcBef>
                <a:spcPts val="0"/>
              </a:spcBef>
              <a:buClr>
                <a:srgbClr val="E50019"/>
              </a:buClr>
              <a:buSzPct val="100000"/>
              <a:buFont typeface="+mj-lt"/>
              <a:buAutoNum type="arabicPeriod"/>
            </a:pPr>
            <a:r>
              <a:rPr lang="en-US" sz="1500" dirty="0" smtClean="0">
                <a:solidFill>
                  <a:srgbClr val="262626"/>
                </a:solidFill>
                <a:latin typeface="Poppins Black"/>
              </a:rPr>
              <a:t>Design </a:t>
            </a:r>
            <a:r>
              <a:rPr lang="en-US" sz="1500" dirty="0">
                <a:solidFill>
                  <a:srgbClr val="262626"/>
                </a:solidFill>
                <a:latin typeface="Poppins Black"/>
              </a:rPr>
              <a:t>of </a:t>
            </a:r>
            <a:r>
              <a:rPr lang="en-US" sz="1500" dirty="0" smtClean="0">
                <a:solidFill>
                  <a:srgbClr val="262626"/>
                </a:solidFill>
                <a:latin typeface="Poppins Black"/>
              </a:rPr>
              <a:t>a </a:t>
            </a:r>
            <a:r>
              <a:rPr lang="en-US" sz="1500" dirty="0">
                <a:solidFill>
                  <a:srgbClr val="262626"/>
                </a:solidFill>
                <a:latin typeface="Poppins Black"/>
              </a:rPr>
              <a:t>laser </a:t>
            </a:r>
            <a:r>
              <a:rPr lang="en-US" sz="1500" dirty="0" err="1">
                <a:solidFill>
                  <a:srgbClr val="262626"/>
                </a:solidFill>
                <a:latin typeface="Poppins Black"/>
              </a:rPr>
              <a:t>wakefield</a:t>
            </a:r>
            <a:r>
              <a:rPr lang="en-US" sz="1500" dirty="0">
                <a:solidFill>
                  <a:srgbClr val="262626"/>
                </a:solidFill>
                <a:latin typeface="Poppins Black"/>
              </a:rPr>
              <a:t> </a:t>
            </a:r>
            <a:r>
              <a:rPr lang="en-US" sz="1500" dirty="0" err="1" smtClean="0">
                <a:solidFill>
                  <a:srgbClr val="262626"/>
                </a:solidFill>
                <a:latin typeface="Poppins Black"/>
              </a:rPr>
              <a:t>accelerato</a:t>
            </a:r>
            <a:r>
              <a:rPr lang="fr-FR" sz="1500" dirty="0" smtClean="0">
                <a:solidFill>
                  <a:srgbClr val="262626"/>
                </a:solidFill>
                <a:latin typeface="Poppins Black"/>
              </a:rPr>
              <a:t>r for </a:t>
            </a:r>
            <a:r>
              <a:rPr lang="fr-FR" sz="1500" dirty="0" err="1" smtClean="0">
                <a:solidFill>
                  <a:srgbClr val="262626"/>
                </a:solidFill>
                <a:latin typeface="Poppins Black"/>
              </a:rPr>
              <a:t>electron</a:t>
            </a:r>
            <a:r>
              <a:rPr lang="fr-FR" sz="1500" dirty="0" smtClean="0">
                <a:solidFill>
                  <a:srgbClr val="262626"/>
                </a:solidFill>
                <a:latin typeface="Poppins Black"/>
              </a:rPr>
              <a:t> injection</a:t>
            </a:r>
            <a:endParaRPr lang="fr-FR" sz="1500" dirty="0">
              <a:solidFill>
                <a:srgbClr val="262626"/>
              </a:solidFill>
              <a:latin typeface="Poppins Black"/>
            </a:endParaRPr>
          </a:p>
          <a:p>
            <a:pPr marL="552450" lvl="1" indent="-285750">
              <a:spcBef>
                <a:spcPts val="0"/>
              </a:spcBef>
              <a:buClr>
                <a:srgbClr val="E50019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500" dirty="0" smtClean="0">
                <a:solidFill>
                  <a:srgbClr val="262626"/>
                </a:solidFill>
              </a:rPr>
              <a:t>Transition </a:t>
            </a:r>
            <a:r>
              <a:rPr lang="fr-FR" sz="1500" dirty="0" err="1" smtClean="0">
                <a:solidFill>
                  <a:srgbClr val="262626"/>
                </a:solidFill>
              </a:rPr>
              <a:t>toward</a:t>
            </a:r>
            <a:r>
              <a:rPr lang="fr-FR" sz="1500" dirty="0" smtClean="0">
                <a:solidFill>
                  <a:srgbClr val="262626"/>
                </a:solidFill>
              </a:rPr>
              <a:t> user </a:t>
            </a:r>
            <a:r>
              <a:rPr lang="fr-FR" sz="1500" dirty="0" err="1" smtClean="0">
                <a:solidFill>
                  <a:srgbClr val="262626"/>
                </a:solidFill>
              </a:rPr>
              <a:t>facilities</a:t>
            </a:r>
            <a:endParaRPr lang="fr-FR" sz="1500" dirty="0" smtClean="0">
              <a:solidFill>
                <a:srgbClr val="262626"/>
              </a:solidFill>
            </a:endParaRPr>
          </a:p>
          <a:p>
            <a:pPr marL="552450" lvl="1" indent="-285750">
              <a:spcBef>
                <a:spcPts val="0"/>
              </a:spcBef>
              <a:buClr>
                <a:srgbClr val="E50019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500" dirty="0" smtClean="0">
                <a:solidFill>
                  <a:srgbClr val="262626"/>
                </a:solidFill>
              </a:rPr>
              <a:t>First </a:t>
            </a:r>
            <a:r>
              <a:rPr lang="fr-FR" sz="1500" dirty="0" err="1" smtClean="0">
                <a:solidFill>
                  <a:srgbClr val="262626"/>
                </a:solidFill>
              </a:rPr>
              <a:t>step</a:t>
            </a:r>
            <a:r>
              <a:rPr lang="fr-FR" sz="1500" dirty="0" smtClean="0">
                <a:solidFill>
                  <a:srgbClr val="262626"/>
                </a:solidFill>
              </a:rPr>
              <a:t>: </a:t>
            </a:r>
            <a:r>
              <a:rPr lang="fr-FR" sz="1500" dirty="0" err="1" smtClean="0">
                <a:solidFill>
                  <a:srgbClr val="262626"/>
                </a:solidFill>
              </a:rPr>
              <a:t>numerical</a:t>
            </a:r>
            <a:r>
              <a:rPr lang="fr-FR" sz="1500" dirty="0" smtClean="0">
                <a:solidFill>
                  <a:srgbClr val="262626"/>
                </a:solidFill>
              </a:rPr>
              <a:t> design, prototypes and </a:t>
            </a:r>
            <a:r>
              <a:rPr lang="fr-FR" sz="1500" dirty="0" err="1" smtClean="0">
                <a:solidFill>
                  <a:srgbClr val="262626"/>
                </a:solidFill>
              </a:rPr>
              <a:t>viability</a:t>
            </a:r>
            <a:r>
              <a:rPr lang="fr-FR" sz="1500" dirty="0" smtClean="0">
                <a:solidFill>
                  <a:srgbClr val="262626"/>
                </a:solidFill>
              </a:rPr>
              <a:t> </a:t>
            </a:r>
            <a:r>
              <a:rPr lang="fr-FR" sz="1500" dirty="0" err="1" smtClean="0">
                <a:solidFill>
                  <a:srgbClr val="262626"/>
                </a:solidFill>
              </a:rPr>
              <a:t>studies</a:t>
            </a:r>
            <a:endParaRPr lang="fr-FR" sz="1500" dirty="0">
              <a:solidFill>
                <a:srgbClr val="262626"/>
              </a:solidFill>
              <a:latin typeface="Poppins Black"/>
            </a:endParaRPr>
          </a:p>
          <a:p>
            <a:pPr marL="358775" indent="-358775">
              <a:spcBef>
                <a:spcPts val="0"/>
              </a:spcBef>
              <a:buClr>
                <a:srgbClr val="E50019"/>
              </a:buClr>
              <a:buSzPct val="100000"/>
              <a:buFont typeface="+mj-lt"/>
              <a:buAutoNum type="arabicPeriod"/>
            </a:pPr>
            <a:r>
              <a:rPr lang="fr-FR" sz="1500" dirty="0" smtClean="0">
                <a:solidFill>
                  <a:srgbClr val="262626"/>
                </a:solidFill>
                <a:latin typeface="Poppins Black"/>
              </a:rPr>
              <a:t>For the AWAKE collaboration</a:t>
            </a:r>
            <a:endParaRPr lang="fr-FR" sz="1500" dirty="0" smtClean="0">
              <a:solidFill>
                <a:srgbClr val="262626"/>
              </a:solidFill>
            </a:endParaRPr>
          </a:p>
          <a:p>
            <a:pPr marL="552450" lvl="1" indent="-285750">
              <a:spcBef>
                <a:spcPts val="0"/>
              </a:spcBef>
              <a:buClr>
                <a:srgbClr val="E50019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500" dirty="0" smtClean="0">
                <a:solidFill>
                  <a:srgbClr val="262626"/>
                </a:solidFill>
              </a:rPr>
              <a:t>As an alternative design for AWAKE</a:t>
            </a:r>
          </a:p>
          <a:p>
            <a:pPr marL="552450" lvl="1" indent="-285750">
              <a:spcBef>
                <a:spcPts val="0"/>
              </a:spcBef>
              <a:buClr>
                <a:srgbClr val="E50019"/>
              </a:buClr>
              <a:buSzPct val="100000"/>
              <a:buFont typeface="Wingdings" panose="05000000000000000000" pitchFamily="2" charset="2"/>
              <a:buChar char="§"/>
            </a:pPr>
            <a:r>
              <a:rPr lang="fr-FR" sz="1500" dirty="0" err="1" smtClean="0">
                <a:solidFill>
                  <a:srgbClr val="262626"/>
                </a:solidFill>
              </a:rPr>
              <a:t>Comparison</a:t>
            </a:r>
            <a:r>
              <a:rPr lang="fr-FR" sz="1500" dirty="0" smtClean="0">
                <a:solidFill>
                  <a:srgbClr val="262626"/>
                </a:solidFill>
              </a:rPr>
              <a:t> </a:t>
            </a:r>
            <a:r>
              <a:rPr lang="fr-FR" sz="1500" dirty="0" err="1" smtClean="0">
                <a:solidFill>
                  <a:srgbClr val="262626"/>
                </a:solidFill>
              </a:rPr>
              <a:t>with</a:t>
            </a:r>
            <a:r>
              <a:rPr lang="fr-FR" sz="1500" dirty="0" smtClean="0">
                <a:solidFill>
                  <a:srgbClr val="262626"/>
                </a:solidFill>
              </a:rPr>
              <a:t> a CERN </a:t>
            </a:r>
            <a:r>
              <a:rPr lang="fr-FR" sz="1500" dirty="0" err="1" smtClean="0">
                <a:solidFill>
                  <a:srgbClr val="262626"/>
                </a:solidFill>
              </a:rPr>
              <a:t>electron</a:t>
            </a:r>
            <a:r>
              <a:rPr lang="fr-FR" sz="1500" dirty="0" smtClean="0">
                <a:solidFill>
                  <a:srgbClr val="262626"/>
                </a:solidFill>
              </a:rPr>
              <a:t> gun </a:t>
            </a:r>
            <a:r>
              <a:rPr lang="fr-FR" sz="1500" dirty="0" err="1" smtClean="0">
                <a:solidFill>
                  <a:srgbClr val="262626"/>
                </a:solidFill>
              </a:rPr>
              <a:t>will</a:t>
            </a:r>
            <a:r>
              <a:rPr lang="fr-FR" sz="1500" dirty="0" smtClean="0">
                <a:solidFill>
                  <a:srgbClr val="262626"/>
                </a:solidFill>
              </a:rPr>
              <a:t> </a:t>
            </a:r>
            <a:r>
              <a:rPr lang="fr-FR" sz="1500" dirty="0" err="1" smtClean="0">
                <a:solidFill>
                  <a:srgbClr val="262626"/>
                </a:solidFill>
              </a:rPr>
              <a:t>be</a:t>
            </a:r>
            <a:r>
              <a:rPr lang="fr-FR" sz="1500" dirty="0" smtClean="0">
                <a:solidFill>
                  <a:srgbClr val="262626"/>
                </a:solidFill>
              </a:rPr>
              <a:t> made</a:t>
            </a:r>
            <a:endParaRPr lang="fr-FR" sz="1500" dirty="0">
              <a:solidFill>
                <a:srgbClr val="262626"/>
              </a:solidFill>
              <a:latin typeface="Poppins Black"/>
            </a:endParaRPr>
          </a:p>
          <a:p>
            <a:pPr lvl="0">
              <a:spcBef>
                <a:spcPts val="0"/>
              </a:spcBef>
              <a:buClr>
                <a:srgbClr val="E50019"/>
              </a:buClr>
              <a:buSzPct val="100000"/>
            </a:pPr>
            <a:endParaRPr lang="fr-FR" sz="1500" dirty="0">
              <a:solidFill>
                <a:srgbClr val="262626"/>
              </a:solidFill>
              <a:latin typeface="Poppins Black"/>
            </a:endParaRPr>
          </a:p>
          <a:p>
            <a:pPr lvl="0">
              <a:spcBef>
                <a:spcPts val="0"/>
              </a:spcBef>
              <a:buClr>
                <a:srgbClr val="E50019"/>
              </a:buClr>
              <a:buSzPct val="100000"/>
            </a:pPr>
            <a:endParaRPr lang="fr-FR" sz="1500" dirty="0">
              <a:solidFill>
                <a:srgbClr val="262626"/>
              </a:solidFill>
              <a:latin typeface="Poppins Black"/>
            </a:endParaRPr>
          </a:p>
          <a:p>
            <a:endParaRPr lang="fr-FR" dirty="0"/>
          </a:p>
          <a:p>
            <a:endParaRPr lang="fr-FR" dirty="0"/>
          </a:p>
        </p:txBody>
      </p:sp>
      <p:cxnSp>
        <p:nvCxnSpPr>
          <p:cNvPr id="52" name="Connecteur droit 51"/>
          <p:cNvCxnSpPr/>
          <p:nvPr/>
        </p:nvCxnSpPr>
        <p:spPr>
          <a:xfrm>
            <a:off x="5792488" y="1074002"/>
            <a:ext cx="39385" cy="4604363"/>
          </a:xfrm>
          <a:prstGeom prst="line">
            <a:avLst/>
          </a:prstGeom>
          <a:ln w="3492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e 74"/>
          <p:cNvGrpSpPr/>
          <p:nvPr/>
        </p:nvGrpSpPr>
        <p:grpSpPr>
          <a:xfrm>
            <a:off x="6241240" y="5519980"/>
            <a:ext cx="5759065" cy="663164"/>
            <a:chOff x="5846572" y="4630335"/>
            <a:chExt cx="5759065" cy="663164"/>
          </a:xfrm>
        </p:grpSpPr>
        <p:pic>
          <p:nvPicPr>
            <p:cNvPr id="55" name="Picture 4" descr="16th International Conference on the Physics of Non-Ideal Plasmas -  Sciencesconf.org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6572" y="4719271"/>
              <a:ext cx="763421" cy="5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0" descr="Logo NAME: histoire et signification | PNG"/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464" y="4714178"/>
              <a:ext cx="1007035" cy="566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8" name="Picture 2" descr="Publication du décret de création de l'établissement université Paris-Saclay  - IHES"/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7524" y="4719271"/>
              <a:ext cx="850520" cy="5643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2" name="Picture 2" descr="https://indico.mpp.mpg.de/images/logo_indico_bw.png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66618" y="4630335"/>
              <a:ext cx="2939019" cy="6631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4" name="Groupe 73"/>
          <p:cNvGrpSpPr/>
          <p:nvPr/>
        </p:nvGrpSpPr>
        <p:grpSpPr>
          <a:xfrm>
            <a:off x="6613198" y="4936062"/>
            <a:ext cx="4643105" cy="583021"/>
            <a:chOff x="1145936" y="5760629"/>
            <a:chExt cx="4643105" cy="583021"/>
          </a:xfrm>
        </p:grpSpPr>
        <p:pic>
          <p:nvPicPr>
            <p:cNvPr id="66" name="Picture 2" descr="Fichier:Centre national de la recherche scientifique.svg — Wikipédia"/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647" y="5779256"/>
              <a:ext cx="564394" cy="564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9" name="Google Shape;10;p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265298" y="5771131"/>
              <a:ext cx="1059385" cy="5694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9;p1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379179" y="5771131"/>
              <a:ext cx="548664" cy="5694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Image 70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3717" y="5779256"/>
              <a:ext cx="1183399" cy="564394"/>
            </a:xfrm>
            <a:prstGeom prst="rect">
              <a:avLst/>
            </a:prstGeom>
          </p:spPr>
        </p:pic>
        <p:pic>
          <p:nvPicPr>
            <p:cNvPr id="73" name="Image 72"/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936" y="5760629"/>
              <a:ext cx="1070909" cy="55971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8564134" y="750621"/>
            <a:ext cx="2832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Courtesy of D. </a:t>
            </a:r>
            <a:r>
              <a:rPr lang="en-US" dirty="0" err="1" smtClean="0"/>
              <a:t>Minenna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511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6654" y="1879417"/>
            <a:ext cx="3333509" cy="240964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575800" y="6343650"/>
            <a:ext cx="1088390" cy="365125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78528" y="291811"/>
            <a:ext cx="5884861" cy="871827"/>
          </a:xfrm>
        </p:spPr>
        <p:txBody>
          <a:bodyPr anchor="ctr"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Optics Corrections strategy (FCC-</a:t>
            </a:r>
            <a:r>
              <a:rPr lang="en-US" dirty="0" err="1" smtClean="0">
                <a:solidFill>
                  <a:srgbClr val="0000FF"/>
                </a:solidFill>
              </a:rPr>
              <a:t>ee</a:t>
            </a:r>
            <a:r>
              <a:rPr lang="en-US" dirty="0" smtClean="0">
                <a:solidFill>
                  <a:srgbClr val="0000FF"/>
                </a:solidFill>
              </a:rPr>
              <a:t> Booster case)</a:t>
            </a:r>
            <a:endParaRPr lang="en-US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au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3299917"/>
                  </p:ext>
                </p:extLst>
              </p:nvPr>
            </p:nvGraphicFramePr>
            <p:xfrm>
              <a:off x="726719" y="2723195"/>
              <a:ext cx="6543887" cy="2025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75871">
                      <a:extLst>
                        <a:ext uri="{9D8B030D-6E8A-4147-A177-3AD203B41FA5}">
                          <a16:colId xmlns:a16="http://schemas.microsoft.com/office/drawing/2014/main" val="629966898"/>
                        </a:ext>
                      </a:extLst>
                    </a:gridCol>
                    <a:gridCol w="1471961">
                      <a:extLst>
                        <a:ext uri="{9D8B030D-6E8A-4147-A177-3AD203B41FA5}">
                          <a16:colId xmlns:a16="http://schemas.microsoft.com/office/drawing/2014/main" val="1574316205"/>
                        </a:ext>
                      </a:extLst>
                    </a:gridCol>
                    <a:gridCol w="743870">
                      <a:extLst>
                        <a:ext uri="{9D8B030D-6E8A-4147-A177-3AD203B41FA5}">
                          <a16:colId xmlns:a16="http://schemas.microsoft.com/office/drawing/2014/main" val="1917620916"/>
                        </a:ext>
                      </a:extLst>
                    </a:gridCol>
                    <a:gridCol w="1059366">
                      <a:extLst>
                        <a:ext uri="{9D8B030D-6E8A-4147-A177-3AD203B41FA5}">
                          <a16:colId xmlns:a16="http://schemas.microsoft.com/office/drawing/2014/main" val="1191789958"/>
                        </a:ext>
                      </a:extLst>
                    </a:gridCol>
                    <a:gridCol w="1092819">
                      <a:extLst>
                        <a:ext uri="{9D8B030D-6E8A-4147-A177-3AD203B41FA5}">
                          <a16:colId xmlns:a16="http://schemas.microsoft.com/office/drawing/2014/main" val="3895634314"/>
                        </a:ext>
                      </a:extLst>
                    </a:gridCol>
                  </a:tblGrid>
                  <a:tr h="5872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errors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Case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Plane 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3</a:t>
                          </a:r>
                          <a:r>
                            <a:rPr lang="fr-FR" sz="1200" baseline="0" dirty="0"/>
                            <a:t> x </a:t>
                          </a:r>
                          <a:r>
                            <a:rPr lang="fr-FR" sz="1200" dirty="0" err="1"/>
                            <a:t>Analytical</a:t>
                          </a:r>
                          <a:r>
                            <a:rPr lang="fr-FR" sz="1200" baseline="0" dirty="0"/>
                            <a:t> RMS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3</a:t>
                          </a:r>
                          <a:r>
                            <a:rPr lang="fr-FR" sz="1200" baseline="0" dirty="0"/>
                            <a:t> x </a:t>
                          </a:r>
                          <a:r>
                            <a:rPr lang="fr-FR" sz="1200" dirty="0" err="1"/>
                            <a:t>Mean</a:t>
                          </a:r>
                          <a:r>
                            <a:rPr lang="fr-FR" sz="1200" dirty="0"/>
                            <a:t> RMS/</a:t>
                          </a:r>
                          <a:r>
                            <a:rPr lang="fr-FR" sz="1200" dirty="0" err="1"/>
                            <a:t>seeds</a:t>
                          </a:r>
                          <a:endParaRPr 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00344854"/>
                      </a:ext>
                    </a:extLst>
                  </a:tr>
                  <a:tr h="346647"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fr-FR" sz="1200" baseline="0" dirty="0" smtClean="0"/>
                            <a:t>MQ offset = 150 </a:t>
                          </a:r>
                          <a:r>
                            <a:rPr lang="fr-FR" sz="1200" dirty="0"/>
                            <a:t>µ</a:t>
                          </a:r>
                          <a:r>
                            <a:rPr lang="en-US" sz="1200" dirty="0"/>
                            <a:t>m</a:t>
                          </a:r>
                          <a:endParaRPr lang="fr-FR" sz="1200" baseline="0" dirty="0"/>
                        </a:p>
                        <a:p>
                          <a:pPr algn="ctr"/>
                          <a:r>
                            <a:rPr lang="fr-FR" sz="1200" baseline="0" dirty="0"/>
                            <a:t>MB </a:t>
                          </a:r>
                          <a:r>
                            <a:rPr lang="fr-FR" sz="1200" baseline="0" dirty="0" err="1"/>
                            <a:t>field</a:t>
                          </a:r>
                          <a:r>
                            <a:rPr lang="fr-FR" sz="1200" baseline="0" dirty="0"/>
                            <a:t> </a:t>
                          </a:r>
                          <a:r>
                            <a:rPr lang="fr-FR" sz="1200" baseline="0" dirty="0" err="1"/>
                            <a:t>err</a:t>
                          </a:r>
                          <a:r>
                            <a:rPr lang="fr-FR" sz="1200" baseline="0" dirty="0"/>
                            <a:t>  =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1200" b="0" i="1" kern="120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b="0" i="0" kern="120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fr-FR" sz="1200" b="0" i="0" kern="120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lang="fr-FR" sz="1200" b="0" i="0" kern="1200" smtClean="0">
                                      <a:solidFill>
                                        <a:schemeClr val="dk1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sup>
                              </m:sSup>
                            </m:oMath>
                          </a14:m>
                          <a:endParaRPr lang="fr-FR" sz="1200" baseline="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aseline="0" dirty="0"/>
                            <a:t>MB roll = 300 </a:t>
                          </a:r>
                          <a:r>
                            <a:rPr lang="fr-FR" sz="1200" dirty="0" smtClean="0"/>
                            <a:t>µ</a:t>
                          </a:r>
                          <a:r>
                            <a:rPr lang="en-US" sz="1200" dirty="0" smtClean="0"/>
                            <a:t>m</a:t>
                          </a:r>
                          <a:r>
                            <a:rPr lang="fr-FR" sz="1200" baseline="0" dirty="0" smtClean="0"/>
                            <a:t>rad</a:t>
                          </a:r>
                          <a:endParaRPr lang="en-US" sz="120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aseline="0" dirty="0"/>
                            <a:t>BPM offset = 150 </a:t>
                          </a:r>
                          <a:r>
                            <a:rPr lang="fr-FR" sz="1200" dirty="0"/>
                            <a:t>µ</a:t>
                          </a:r>
                          <a:r>
                            <a:rPr lang="en-US" sz="1200" dirty="0"/>
                            <a:t>m</a:t>
                          </a:r>
                          <a:endParaRPr lang="fr-FR" sz="1200" baseline="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aseline="0" dirty="0"/>
                            <a:t>MS offset = 150 </a:t>
                          </a:r>
                          <a:r>
                            <a:rPr lang="fr-FR" sz="1200" dirty="0"/>
                            <a:t>µ</a:t>
                          </a:r>
                          <a:r>
                            <a:rPr lang="en-US" sz="1200" dirty="0"/>
                            <a:t>m</a:t>
                          </a:r>
                          <a:endParaRPr lang="fr-FR" sz="1200" baseline="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baseline="0" dirty="0"/>
                            <a:t>BPM </a:t>
                          </a:r>
                          <a:r>
                            <a:rPr lang="fr-FR" sz="1200" baseline="0" dirty="0" err="1"/>
                            <a:t>resolution</a:t>
                          </a:r>
                          <a:r>
                            <a:rPr lang="fr-FR" sz="1200" baseline="0" dirty="0"/>
                            <a:t> = 50 </a:t>
                          </a:r>
                          <a:r>
                            <a:rPr lang="fr-FR" sz="1200" dirty="0"/>
                            <a:t>µ</a:t>
                          </a:r>
                          <a:r>
                            <a:rPr lang="en-US" sz="1200" dirty="0"/>
                            <a:t>m</a:t>
                          </a:r>
                          <a:endParaRPr lang="fr-FR" sz="1200" baseline="0" dirty="0"/>
                        </a:p>
                      </a:txBody>
                      <a:tcPr anchor="ctr"/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dirty="0" err="1"/>
                            <a:t>Residual</a:t>
                          </a:r>
                          <a:r>
                            <a:rPr lang="fr-FR" sz="1200" dirty="0"/>
                            <a:t> </a:t>
                          </a:r>
                          <a:r>
                            <a:rPr lang="fr-FR" sz="1200" dirty="0" err="1"/>
                            <a:t>orbit</a:t>
                          </a:r>
                          <a:r>
                            <a:rPr lang="fr-FR" sz="1200" baseline="0" dirty="0"/>
                            <a:t> </a:t>
                          </a:r>
                          <a:r>
                            <a:rPr lang="fr-FR" sz="1200" baseline="0" dirty="0" smtClean="0"/>
                            <a:t>[</a:t>
                          </a:r>
                          <a:r>
                            <a:rPr lang="fr-FR" sz="1200" baseline="0" dirty="0" smtClean="0">
                              <a:sym typeface="Symbol" panose="05050102010706020507" pitchFamily="18" charset="2"/>
                            </a:rPr>
                            <a:t></a:t>
                          </a:r>
                          <a:r>
                            <a:rPr lang="fr-FR" sz="1200" baseline="0" dirty="0" smtClean="0"/>
                            <a:t>m</a:t>
                          </a:r>
                          <a:r>
                            <a:rPr lang="fr-FR" sz="1200" baseline="0" dirty="0"/>
                            <a:t>]</a:t>
                          </a:r>
                          <a:endParaRPr lang="en-US" sz="1200" dirty="0"/>
                        </a:p>
                      </a:txBody>
                      <a:tcPr anchor="ctr">
                        <a:lnB w="1270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>
                              <a:latin typeface="+mn-lt"/>
                            </a:rPr>
                            <a:t>x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aseline="0" dirty="0" smtClean="0">
                              <a:latin typeface="+mn-lt"/>
                            </a:rPr>
                            <a:t>188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2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b="0" i="0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174</m:t>
                                    </m:r>
                                  </m:e>
                                  <m:sup>
                                    <m:r>
                                      <a:rPr lang="fr-FR" sz="12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29242365"/>
                      </a:ext>
                    </a:extLst>
                  </a:tr>
                  <a:tr h="346647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>
                              <a:latin typeface="+mn-lt"/>
                            </a:rPr>
                            <a:t>y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2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b="0" i="0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192</m:t>
                                    </m:r>
                                  </m:e>
                                  <m:sup>
                                    <m:r>
                                      <a:rPr lang="fr-FR" sz="1200" b="0" i="0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2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b="0" i="0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lang="fr-FR" sz="12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88</m:t>
                                    </m:r>
                                  </m:e>
                                  <m:sup>
                                    <m:r>
                                      <a:rPr lang="fr-FR" sz="1200" b="0" i="0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9925525"/>
                      </a:ext>
                    </a:extLst>
                  </a:tr>
                  <a:tr h="346647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Correctors </a:t>
                          </a:r>
                          <a:r>
                            <a:rPr lang="fr-FR" sz="1200" dirty="0" err="1" smtClean="0"/>
                            <a:t>strengths</a:t>
                          </a:r>
                          <a:r>
                            <a:rPr lang="fr-FR" sz="1200" dirty="0" smtClean="0"/>
                            <a:t> [</a:t>
                          </a:r>
                          <a:r>
                            <a:rPr lang="fr-FR" sz="1200" dirty="0" err="1" smtClean="0"/>
                            <a:t>mTm</a:t>
                          </a:r>
                          <a:r>
                            <a:rPr lang="fr-FR" sz="1200" dirty="0"/>
                            <a:t>]</a:t>
                          </a:r>
                          <a:endParaRPr lang="en-US" sz="12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dirty="0">
                              <a:latin typeface="+mn-lt"/>
                            </a:rPr>
                            <a:t>x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2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b="0" i="0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16</m:t>
                                    </m:r>
                                  </m:e>
                                  <m:sup>
                                    <m:r>
                                      <a:rPr lang="fr-FR" sz="1200" b="0" i="0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2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17</m:t>
                                    </m:r>
                                  </m:e>
                                  <m:sup>
                                    <m:r>
                                      <a:rPr lang="fr-FR" sz="1200" b="0" i="0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405465556"/>
                      </a:ext>
                    </a:extLst>
                  </a:tr>
                  <a:tr h="3456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dirty="0">
                              <a:latin typeface="+mn-lt"/>
                            </a:rPr>
                            <a:t>y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2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b="0" i="0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16</m:t>
                                    </m:r>
                                  </m:e>
                                  <m:sup>
                                    <m:r>
                                      <a:rPr lang="fr-FR" sz="1200" b="0" i="0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12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1200" b="0" i="0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lang="fr-FR" sz="1200" b="0" i="1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7</m:t>
                                    </m:r>
                                  </m:e>
                                  <m:sup>
                                    <m:r>
                                      <a:rPr lang="fr-FR" sz="1200" b="0" i="0" kern="1200" smtClean="0">
                                        <a:solidFill>
                                          <a:schemeClr val="dk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7071557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au 1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3299917"/>
                  </p:ext>
                </p:extLst>
              </p:nvPr>
            </p:nvGraphicFramePr>
            <p:xfrm>
              <a:off x="726719" y="2723195"/>
              <a:ext cx="6543887" cy="202562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75871">
                      <a:extLst>
                        <a:ext uri="{9D8B030D-6E8A-4147-A177-3AD203B41FA5}">
                          <a16:colId xmlns:a16="http://schemas.microsoft.com/office/drawing/2014/main" val="629966898"/>
                        </a:ext>
                      </a:extLst>
                    </a:gridCol>
                    <a:gridCol w="1471961">
                      <a:extLst>
                        <a:ext uri="{9D8B030D-6E8A-4147-A177-3AD203B41FA5}">
                          <a16:colId xmlns:a16="http://schemas.microsoft.com/office/drawing/2014/main" val="1574316205"/>
                        </a:ext>
                      </a:extLst>
                    </a:gridCol>
                    <a:gridCol w="743870">
                      <a:extLst>
                        <a:ext uri="{9D8B030D-6E8A-4147-A177-3AD203B41FA5}">
                          <a16:colId xmlns:a16="http://schemas.microsoft.com/office/drawing/2014/main" val="1917620916"/>
                        </a:ext>
                      </a:extLst>
                    </a:gridCol>
                    <a:gridCol w="1059366">
                      <a:extLst>
                        <a:ext uri="{9D8B030D-6E8A-4147-A177-3AD203B41FA5}">
                          <a16:colId xmlns:a16="http://schemas.microsoft.com/office/drawing/2014/main" val="1191789958"/>
                        </a:ext>
                      </a:extLst>
                    </a:gridCol>
                    <a:gridCol w="1092819">
                      <a:extLst>
                        <a:ext uri="{9D8B030D-6E8A-4147-A177-3AD203B41FA5}">
                          <a16:colId xmlns:a16="http://schemas.microsoft.com/office/drawing/2014/main" val="3895634314"/>
                        </a:ext>
                      </a:extLst>
                    </a:gridCol>
                  </a:tblGrid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errors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Case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Plane 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3</a:t>
                          </a:r>
                          <a:r>
                            <a:rPr lang="fr-FR" sz="1200" baseline="0" dirty="0"/>
                            <a:t> x </a:t>
                          </a:r>
                          <a:r>
                            <a:rPr lang="fr-FR" sz="1200" dirty="0" err="1"/>
                            <a:t>Analytical</a:t>
                          </a:r>
                          <a:r>
                            <a:rPr lang="fr-FR" sz="1200" baseline="0" dirty="0"/>
                            <a:t> RMS</a:t>
                          </a:r>
                          <a:endParaRPr lang="en-US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3</a:t>
                          </a:r>
                          <a:r>
                            <a:rPr lang="fr-FR" sz="1200" baseline="0" dirty="0"/>
                            <a:t> x </a:t>
                          </a:r>
                          <a:r>
                            <a:rPr lang="fr-FR" sz="1200" dirty="0" err="1"/>
                            <a:t>Mean</a:t>
                          </a:r>
                          <a:r>
                            <a:rPr lang="fr-FR" sz="1200" dirty="0"/>
                            <a:t> RMS/</a:t>
                          </a:r>
                          <a:r>
                            <a:rPr lang="fr-FR" sz="1200" dirty="0" err="1"/>
                            <a:t>seeds</a:t>
                          </a:r>
                          <a:endParaRPr 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00344854"/>
                      </a:ext>
                    </a:extLst>
                  </a:tr>
                  <a:tr h="346647">
                    <a:tc row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80" t="-46930" r="-201961" b="-877"/>
                          </a:stretch>
                        </a:blipFill>
                      </a:tcPr>
                    </a:tc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dirty="0" err="1"/>
                            <a:t>Residual</a:t>
                          </a:r>
                          <a:r>
                            <a:rPr lang="fr-FR" sz="1200" dirty="0"/>
                            <a:t> </a:t>
                          </a:r>
                          <a:r>
                            <a:rPr lang="fr-FR" sz="1200" dirty="0" err="1"/>
                            <a:t>orbit</a:t>
                          </a:r>
                          <a:r>
                            <a:rPr lang="fr-FR" sz="1200" baseline="0" dirty="0"/>
                            <a:t> </a:t>
                          </a:r>
                          <a:r>
                            <a:rPr lang="fr-FR" sz="1200" baseline="0" dirty="0" smtClean="0"/>
                            <a:t>[</a:t>
                          </a:r>
                          <a:r>
                            <a:rPr lang="fr-FR" sz="1200" baseline="0" dirty="0" smtClean="0">
                              <a:sym typeface="Symbol" panose="05050102010706020507" pitchFamily="18" charset="2"/>
                            </a:rPr>
                            <a:t></a:t>
                          </a:r>
                          <a:r>
                            <a:rPr lang="fr-FR" sz="1200" baseline="0" dirty="0" smtClean="0"/>
                            <a:t>m</a:t>
                          </a:r>
                          <a:r>
                            <a:rPr lang="fr-FR" sz="1200" baseline="0" dirty="0"/>
                            <a:t>]</a:t>
                          </a:r>
                          <a:endParaRPr lang="en-US" sz="1200" dirty="0"/>
                        </a:p>
                      </a:txBody>
                      <a:tcPr anchor="ctr">
                        <a:lnB w="1270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>
                              <a:latin typeface="+mn-lt"/>
                            </a:rPr>
                            <a:t>x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baseline="0" dirty="0" smtClean="0">
                              <a:latin typeface="+mn-lt"/>
                            </a:rPr>
                            <a:t>188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559" t="-187719" r="-2235" b="-3035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29242365"/>
                      </a:ext>
                    </a:extLst>
                  </a:tr>
                  <a:tr h="346647">
                    <a:tc v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>
                              <a:latin typeface="+mn-lt"/>
                            </a:rPr>
                            <a:t>y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>
                        <a:lnB w="1270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B w="1270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414943" t="-287719" r="-105172" b="-2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B w="1270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500559" t="-287719" r="-2235" b="-2035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9925525"/>
                      </a:ext>
                    </a:extLst>
                  </a:tr>
                  <a:tr h="346647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fr-FR" sz="1200" dirty="0"/>
                            <a:t>Correctors </a:t>
                          </a:r>
                          <a:r>
                            <a:rPr lang="fr-FR" sz="1200" dirty="0" err="1" smtClean="0"/>
                            <a:t>strengths</a:t>
                          </a:r>
                          <a:r>
                            <a:rPr lang="fr-FR" sz="1200" dirty="0" smtClean="0"/>
                            <a:t> </a:t>
                          </a:r>
                          <a:r>
                            <a:rPr lang="fr-FR" sz="1200" dirty="0" smtClean="0"/>
                            <a:t>[</a:t>
                          </a:r>
                          <a:r>
                            <a:rPr lang="fr-FR" sz="1200" dirty="0" err="1" smtClean="0"/>
                            <a:t>mTm</a:t>
                          </a:r>
                          <a:r>
                            <a:rPr lang="fr-FR" sz="1200" dirty="0"/>
                            <a:t>]</a:t>
                          </a:r>
                          <a:endParaRPr lang="en-US" sz="120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dirty="0">
                              <a:latin typeface="+mn-lt"/>
                            </a:rPr>
                            <a:t>x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>
                        <a:lnT w="1270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414943" t="-387719" r="-105172" b="-10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T w="12700" cap="flat" cmpd="sng" algn="ctr">
                          <a:solidFill>
                            <a:schemeClr val="bg2">
                              <a:lumMod val="7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3"/>
                          <a:stretch>
                            <a:fillRect l="-500559" t="-387719" r="-2235" b="-1035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05465556"/>
                      </a:ext>
                    </a:extLst>
                  </a:tr>
                  <a:tr h="345600">
                    <a:tc v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fr-FR" sz="1200" dirty="0">
                              <a:latin typeface="+mn-lt"/>
                            </a:rPr>
                            <a:t>y</a:t>
                          </a:r>
                          <a:endParaRPr lang="en-US" sz="1200" dirty="0">
                            <a:latin typeface="+mn-lt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14943" t="-487719" r="-105172" b="-35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00559" t="-487719" r="-2235" b="-35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0715574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Rectangle 7"/>
          <p:cNvSpPr/>
          <p:nvPr/>
        </p:nvSpPr>
        <p:spPr>
          <a:xfrm>
            <a:off x="726719" y="1480695"/>
            <a:ext cx="1058848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Evaluate </a:t>
            </a:r>
            <a:r>
              <a:rPr lang="en-US" sz="1400" dirty="0"/>
              <a:t>specifications of the main </a:t>
            </a:r>
            <a:r>
              <a:rPr lang="en-US" sz="1400" b="1" dirty="0">
                <a:solidFill>
                  <a:srgbClr val="FF6600"/>
                </a:solidFill>
              </a:rPr>
              <a:t>magnets misalignment</a:t>
            </a:r>
            <a:r>
              <a:rPr lang="en-US" sz="1400" dirty="0"/>
              <a:t> of the High Energy Booster arcs cells </a:t>
            </a:r>
            <a:r>
              <a:rPr lang="fr-FR" sz="1400" b="1" dirty="0" smtClean="0">
                <a:solidFill>
                  <a:srgbClr val="FF6600"/>
                </a:solidFill>
              </a:rPr>
              <a:t>and of </a:t>
            </a:r>
            <a:r>
              <a:rPr lang="fr-FR" sz="1400" b="1" dirty="0" err="1" smtClean="0">
                <a:solidFill>
                  <a:srgbClr val="FF6600"/>
                </a:solidFill>
              </a:rPr>
              <a:t>magnets</a:t>
            </a:r>
            <a:r>
              <a:rPr lang="fr-FR" sz="1400" b="1" dirty="0" smtClean="0">
                <a:solidFill>
                  <a:srgbClr val="FF6600"/>
                </a:solidFill>
              </a:rPr>
              <a:t> </a:t>
            </a:r>
            <a:r>
              <a:rPr lang="fr-FR" sz="1400" b="1" dirty="0" err="1" smtClean="0">
                <a:solidFill>
                  <a:srgbClr val="FF6600"/>
                </a:solidFill>
              </a:rPr>
              <a:t>field</a:t>
            </a:r>
            <a:r>
              <a:rPr lang="fr-FR" sz="1400" b="1" dirty="0" smtClean="0">
                <a:solidFill>
                  <a:srgbClr val="FF6600"/>
                </a:solidFill>
              </a:rPr>
              <a:t> </a:t>
            </a:r>
            <a:r>
              <a:rPr lang="fr-FR" sz="1400" b="1" dirty="0" err="1" smtClean="0">
                <a:solidFill>
                  <a:srgbClr val="FF6600"/>
                </a:solidFill>
              </a:rPr>
              <a:t>error</a:t>
            </a:r>
            <a:r>
              <a:rPr lang="fr-FR" sz="1400" b="1" dirty="0" smtClean="0">
                <a:solidFill>
                  <a:srgbClr val="FF6600"/>
                </a:solidFill>
              </a:rPr>
              <a:t> </a:t>
            </a:r>
            <a:endParaRPr lang="en-US" sz="1400" b="1" baseline="30000" dirty="0">
              <a:solidFill>
                <a:srgbClr val="FF66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/>
              <a:t>D</a:t>
            </a:r>
            <a:r>
              <a:rPr lang="en-US" sz="1400" dirty="0" smtClean="0"/>
              <a:t>efinition </a:t>
            </a:r>
            <a:r>
              <a:rPr lang="en-US" sz="1400" dirty="0"/>
              <a:t>of the </a:t>
            </a:r>
            <a:r>
              <a:rPr lang="en-US" sz="1400" b="1" dirty="0">
                <a:solidFill>
                  <a:srgbClr val="FF6600"/>
                </a:solidFill>
              </a:rPr>
              <a:t>orbit </a:t>
            </a:r>
            <a:r>
              <a:rPr lang="en-US" sz="1400" b="1" dirty="0" smtClean="0">
                <a:solidFill>
                  <a:srgbClr val="FF6600"/>
                </a:solidFill>
              </a:rPr>
              <a:t>correction strategy and of correctors specifications </a:t>
            </a:r>
            <a:r>
              <a:rPr lang="en-US" sz="1400" dirty="0" smtClean="0"/>
              <a:t>for </a:t>
            </a:r>
            <a:r>
              <a:rPr lang="en-US" sz="1400" dirty="0"/>
              <a:t>the booster </a:t>
            </a:r>
            <a:endParaRPr lang="en-US" sz="1400" b="1" dirty="0">
              <a:solidFill>
                <a:srgbClr val="FF6600"/>
              </a:solidFill>
            </a:endParaRPr>
          </a:p>
        </p:txBody>
      </p:sp>
      <p:sp>
        <p:nvSpPr>
          <p:cNvPr id="9" name="ZoneTexte 12"/>
          <p:cNvSpPr txBox="1"/>
          <p:nvPr/>
        </p:nvSpPr>
        <p:spPr>
          <a:xfrm>
            <a:off x="726719" y="5010284"/>
            <a:ext cx="652643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Improvements and related work: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Other </a:t>
            </a:r>
            <a:r>
              <a:rPr lang="en-US" sz="1400" dirty="0"/>
              <a:t>methods than SVD -</a:t>
            </a:r>
            <a:r>
              <a:rPr lang="en-US" sz="1400" dirty="0" smtClean="0"/>
              <a:t> AI ?</a:t>
            </a:r>
            <a:endParaRPr lang="en-US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Full emittance</a:t>
            </a:r>
            <a:r>
              <a:rPr lang="fr-FR" sz="1400" dirty="0" smtClean="0"/>
              <a:t> </a:t>
            </a:r>
            <a:r>
              <a:rPr lang="en-US" sz="1400" dirty="0" smtClean="0"/>
              <a:t>tuning</a:t>
            </a:r>
            <a:endParaRPr lang="fr-FR" sz="1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Study the impact of booster support vibrations on emittance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/>
              <a:t>Study the impact of energy ramp during the booster cycle</a:t>
            </a:r>
            <a:endParaRPr lang="en-US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1336" y="4283689"/>
            <a:ext cx="4190035" cy="20243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078651" y="5319140"/>
            <a:ext cx="61747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/>
              <a:t>offset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10816684" y="3306643"/>
            <a:ext cx="4924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roll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26719" y="1203210"/>
            <a:ext cx="1260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Motivation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726719" y="2414921"/>
            <a:ext cx="1792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Orbit correction</a:t>
            </a:r>
            <a:endParaRPr lang="en-US" sz="1600" dirty="0"/>
          </a:p>
        </p:txBody>
      </p:sp>
      <p:pic>
        <p:nvPicPr>
          <p:cNvPr id="16" name="Picture 2" descr="WebHome &lt; FCC &lt; TWiki">
            <a:extLst>
              <a:ext uri="{FF2B5EF4-FFF2-40B4-BE49-F238E27FC236}">
                <a16:creationId xmlns:a16="http://schemas.microsoft.com/office/drawing/2014/main" id="{D046A01D-5D35-1FFE-AE05-F72A30828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4" y="87606"/>
            <a:ext cx="2439783" cy="82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640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62" y="4024584"/>
            <a:ext cx="2185714" cy="1551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731" y="3236025"/>
            <a:ext cx="4683117" cy="309975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575800" y="6343650"/>
            <a:ext cx="1088390" cy="365125"/>
          </a:xfrm>
        </p:spPr>
        <p:txBody>
          <a:bodyPr/>
          <a:lstStyle/>
          <a:p>
            <a:r>
              <a:rPr lang="en-US" dirty="0" smtClean="0"/>
              <a:t>07/07/2023</a:t>
            </a:r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Barbara Dalena SFP 2023 - Paris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Improve modeling  of non-linear magnetic field in tracking simulations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49486" y="1442028"/>
            <a:ext cx="9052075" cy="1637164"/>
          </a:xfrm>
        </p:spPr>
        <p:txBody>
          <a:bodyPr>
            <a:normAutofit fontScale="92500"/>
          </a:bodyPr>
          <a:lstStyle/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600" dirty="0" smtClean="0">
                <a:sym typeface="Symbol" panose="05050102010706020507" pitchFamily="18" charset="2"/>
              </a:rPr>
              <a:t>Accurate </a:t>
            </a:r>
            <a:r>
              <a:rPr lang="en-US" sz="1600" dirty="0">
                <a:sym typeface="Symbol" panose="05050102010706020507" pitchFamily="18" charset="2"/>
              </a:rPr>
              <a:t>and efficient modeling of the magnet field extremities </a:t>
            </a:r>
            <a:r>
              <a:rPr lang="en-US" sz="1600" dirty="0" smtClean="0">
                <a:sym typeface="Symbol" panose="05050102010706020507" pitchFamily="18" charset="2"/>
              </a:rPr>
              <a:t>required </a:t>
            </a:r>
            <a:r>
              <a:rPr lang="en-US" sz="1600" dirty="0">
                <a:sym typeface="Symbol" panose="05050102010706020507" pitchFamily="18" charset="2"/>
              </a:rPr>
              <a:t>to see their effects on the </a:t>
            </a:r>
            <a:r>
              <a:rPr lang="en-US" sz="1600" dirty="0" smtClean="0">
                <a:sym typeface="Symbol" panose="05050102010706020507" pitchFamily="18" charset="2"/>
              </a:rPr>
              <a:t>beam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600" dirty="0" smtClean="0">
                <a:sym typeface="Symbol" panose="05050102010706020507" pitchFamily="18" charset="2"/>
              </a:rPr>
              <a:t>In the High Luminosity IRs the variation of the beta function along a single magnet is not small, the longitudinal distribution of field errors may impact beam based quantities</a:t>
            </a:r>
            <a:endParaRPr lang="en-US" sz="1600" dirty="0">
              <a:sym typeface="Symbol" panose="05050102010706020507" pitchFamily="18" charset="2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600" dirty="0">
                <a:sym typeface="Symbol" panose="05050102010706020507" pitchFamily="18" charset="2"/>
              </a:rPr>
              <a:t>Aim: </a:t>
            </a:r>
            <a:r>
              <a:rPr lang="en-US" sz="1600" dirty="0" smtClean="0">
                <a:sym typeface="Symbol" panose="05050102010706020507" pitchFamily="18" charset="2"/>
              </a:rPr>
              <a:t>understanding and correction of non-linear </a:t>
            </a:r>
            <a:r>
              <a:rPr lang="en-US" sz="1600" dirty="0">
                <a:sym typeface="Symbol" panose="05050102010706020507" pitchFamily="18" charset="2"/>
              </a:rPr>
              <a:t>effects </a:t>
            </a:r>
            <a:r>
              <a:rPr lang="en-US" sz="1600" dirty="0" smtClean="0">
                <a:sym typeface="Symbol" panose="05050102010706020507" pitchFamily="18" charset="2"/>
              </a:rPr>
              <a:t>on the beams 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76" y="4049084"/>
            <a:ext cx="1765714" cy="174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0612" y="3448810"/>
            <a:ext cx="3444626" cy="2674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912" y="703735"/>
            <a:ext cx="1714500" cy="8686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01667" y="901700"/>
            <a:ext cx="2476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T. Pugnat PhD thesis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7054" y="3657590"/>
            <a:ext cx="2326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 of S. Bagnis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4010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 POPINS">
      <a:majorFont>
        <a:latin typeface="Poppins Black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6 Popins.potx" id="{CEA50F67-8F53-45DA-B803-EE6BE10B31FD}" vid="{3F48513A-73ED-4410-AE75-75F2D02C2A7F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ollabComments xmlns="91130d52-d7c5-4e9c-ae1e-8e8e5c28245c" xsi:nil="true"/>
    <CollabTypeDocument xmlns="98091354-8d82-4ad1-b5dd-6b09eb5ff196">Procédure</CollabTypeDocument>
    <CollabDate xmlns="91130d52-d7c5-4e9c-ae1e-8e8e5c28245c">2023-02-16T23:00:00+00:00</CollabDate>
    <CollabObjetResume xmlns="98091354-8d82-4ad1-b5dd-6b09eb5ff196" xsi:nil="true"/>
    <g65f1e9585ce45a29a8379f50f13cd0c xmlns="98091354-8d82-4ad1-b5dd-6b09eb5ff196">
      <Terms xmlns="http://schemas.microsoft.com/office/infopath/2007/PartnerControls">
        <TermInfo xmlns="http://schemas.microsoft.com/office/infopath/2007/PartnerControls">
          <TermName xmlns="http://schemas.microsoft.com/office/infopath/2007/PartnerControls">dcom</TermName>
          <TermId xmlns="http://schemas.microsoft.com/office/infopath/2007/PartnerControls">5d454b4e-7aaa-470d-be17-032317e26456</TermId>
        </TermInfo>
      </Terms>
    </g65f1e9585ce45a29a8379f50f13cd0c>
    <TaxCatchAll xmlns="98091354-8d82-4ad1-b5dd-6b09eb5ff196">
      <Value>16</Value>
    </TaxCatchAll>
    <CollabExternalReferences xmlns="91130d52-d7c5-4e9c-ae1e-8e8e5c28245c">PowerPoint-Charte-CEA-Poppins-17-02-2023</CollabExternalReferences>
    <CollabEnVigueur xmlns="98091354-8d82-4ad1-b5dd-6b09eb5ff196">true</CollabEnVigueur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 référentiel" ma:contentTypeID="0x010100108A61D7BE634F76874FDC084DD0BD15009E39C29C26594BAC90AC8ED3FDFD77E000BCE28098BA0F0B45BA4517838BD1AEEF" ma:contentTypeVersion="33" ma:contentTypeDescription="" ma:contentTypeScope="" ma:versionID="4c5be590388616a1b551115da05bc43b">
  <xsd:schema xmlns:xsd="http://www.w3.org/2001/XMLSchema" xmlns:xs="http://www.w3.org/2001/XMLSchema" xmlns:p="http://schemas.microsoft.com/office/2006/metadata/properties" xmlns:ns1="98091354-8d82-4ad1-b5dd-6b09eb5ff196" xmlns:ns3="91130d52-d7c5-4e9c-ae1e-8e8e5c28245c" targetNamespace="http://schemas.microsoft.com/office/2006/metadata/properties" ma:root="true" ma:fieldsID="44338b7d3fa432cfa170dc216eb8433d" ns1:_="" ns3:_="">
    <xsd:import namespace="98091354-8d82-4ad1-b5dd-6b09eb5ff196"/>
    <xsd:import namespace="91130d52-d7c5-4e9c-ae1e-8e8e5c28245c"/>
    <xsd:element name="properties">
      <xsd:complexType>
        <xsd:sequence>
          <xsd:element name="documentManagement">
            <xsd:complexType>
              <xsd:all>
                <xsd:element ref="ns1:CollabTypeDocument"/>
                <xsd:element ref="ns1:CollabObjetResume" minOccurs="0"/>
                <xsd:element ref="ns3:CollabExternalReferences"/>
                <xsd:element ref="ns3:CollabDate"/>
                <xsd:element ref="ns3:CollabComments" minOccurs="0"/>
                <xsd:element ref="ns1:CollabEnVigueur" minOccurs="0"/>
                <xsd:element ref="ns1:g65f1e9585ce45a29a8379f50f13cd0c" minOccurs="0"/>
                <xsd:element ref="ns1:TaxCatchAll" minOccurs="0"/>
                <xsd:element ref="ns1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091354-8d82-4ad1-b5dd-6b09eb5ff196" elementFormDefault="qualified">
    <xsd:import namespace="http://schemas.microsoft.com/office/2006/documentManagement/types"/>
    <xsd:import namespace="http://schemas.microsoft.com/office/infopath/2007/PartnerControls"/>
    <xsd:element name="CollabTypeDocument" ma:index="0" ma:displayName="Type de document" ma:format="Dropdown" ma:internalName="CollabTypeDocument">
      <xsd:simpleType>
        <xsd:restriction base="dms:Choice">
          <xsd:enumeration value="Accord"/>
          <xsd:enumeration value="Circulaire"/>
          <xsd:enumeration value="Consigne"/>
          <xsd:enumeration value="Contrat objectifs"/>
          <xsd:enumeration value="Convention"/>
          <xsd:enumeration value="Dossier processus"/>
          <xsd:enumeration value="Fiche processus"/>
          <xsd:enumeration value="Formulaire"/>
          <xsd:enumeration value="Guide"/>
          <xsd:enumeration value="Lettre de mission"/>
          <xsd:enumeration value="Liste"/>
          <xsd:enumeration value="Liste Documents Applicables"/>
          <xsd:enumeration value="Logo"/>
          <xsd:enumeration value="Manuel opérateur"/>
          <xsd:enumeration value="Mode opératoire"/>
          <xsd:enumeration value="Note Instruction Générale (NIG)"/>
          <xsd:enumeration value="Note Instruction Générale CEA (NIGCEA)"/>
          <xsd:enumeration value="Note Instruction Générale groupe (NIGG)"/>
          <xsd:enumeration value="Note Instruction Particulière (NIP)"/>
          <xsd:enumeration value="Note"/>
          <xsd:enumeration value="Note Administrateur Général (Note AG)"/>
          <xsd:enumeration value="Note application"/>
          <xsd:enumeration value="Note nomination"/>
          <xsd:enumeration value="Note organisation"/>
          <xsd:enumeration value="Organigramme"/>
          <xsd:enumeration value="Plan Qualité"/>
          <xsd:enumeration value="Procédure"/>
          <xsd:enumeration value="Rapport"/>
          <xsd:enumeration value="Tableau de gestion"/>
        </xsd:restriction>
      </xsd:simpleType>
    </xsd:element>
    <xsd:element name="CollabObjetResume" ma:index="3" nillable="true" ma:displayName="Objet - Résumé" ma:internalName="CollabObjetResume" ma:readOnly="false">
      <xsd:simpleType>
        <xsd:restriction base="dms:Note"/>
      </xsd:simpleType>
    </xsd:element>
    <xsd:element name="CollabEnVigueur" ma:index="8" nillable="true" ma:displayName="En vigueur" ma:default="1" ma:internalName="CollabEnVigueur" ma:readOnly="false">
      <xsd:simpleType>
        <xsd:restriction base="dms:Boolean"/>
      </xsd:simpleType>
    </xsd:element>
    <xsd:element name="g65f1e9585ce45a29a8379f50f13cd0c" ma:index="14" ma:taxonomy="true" ma:internalName="g65f1e9585ce45a29a8379f50f13cd0c" ma:taxonomyFieldName="CollabEmetteur" ma:displayName="Emetteur" ma:readOnly="false" ma:default="" ma:fieldId="{065f1e95-85ce-45a2-9a83-79f50f13cd0c}" ma:taxonomyMulti="true" ma:sspId="ea6c1742-5521-40b5-9022-00c35f6f2763" ma:termSetId="b0eb54bb-5d02-4f03-af81-45912abcbe3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2fcd52ac-d771-4543-96ea-276209a03e87}" ma:internalName="TaxCatchAll" ma:showField="CatchAllData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6" nillable="true" ma:displayName="Taxonomy Catch All Column1" ma:hidden="true" ma:list="{2fcd52ac-d771-4543-96ea-276209a03e87}" ma:internalName="TaxCatchAllLabel" ma:readOnly="true" ma:showField="CatchAllDataLabel" ma:web="98091354-8d82-4ad1-b5dd-6b09eb5ff19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130d52-d7c5-4e9c-ae1e-8e8e5c28245c" elementFormDefault="qualified">
    <xsd:import namespace="http://schemas.microsoft.com/office/2006/documentManagement/types"/>
    <xsd:import namespace="http://schemas.microsoft.com/office/infopath/2007/PartnerControls"/>
    <xsd:element name="CollabExternalReferences" ma:index="4" ma:displayName="Référence" ma:internalName="CollabExternalReferences" ma:readOnly="false">
      <xsd:simpleType>
        <xsd:restriction base="dms:Text">
          <xsd:maxLength value="255"/>
        </xsd:restriction>
      </xsd:simpleType>
    </xsd:element>
    <xsd:element name="CollabDate" ma:index="5" ma:displayName="Date édition" ma:format="DateOnly" ma:LCID="1036" ma:internalName="CollabDate" ma:readOnly="false">
      <xsd:simpleType>
        <xsd:restriction base="dms:DateTime"/>
      </xsd:simpleType>
    </xsd:element>
    <xsd:element name="CollabComments" ma:index="7" nillable="true" ma:displayName="Observation(s)" ma:internalName="CollabComments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Type de contenu"/>
        <xsd:element ref="dc:title" maxOccurs="1" ma:index="2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20CE95C-F78F-485E-AA62-8FD5FE680C59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98091354-8d82-4ad1-b5dd-6b09eb5ff196"/>
    <ds:schemaRef ds:uri="http://purl.org/dc/terms/"/>
    <ds:schemaRef ds:uri="http://schemas.openxmlformats.org/package/2006/metadata/core-properties"/>
    <ds:schemaRef ds:uri="91130d52-d7c5-4e9c-ae1e-8e8e5c28245c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3DE924A-235B-4887-8F5E-1C2F82EBB8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37936C-A9A0-4A97-87D2-823E5BB5AD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091354-8d82-4ad1-b5dd-6b09eb5ff196"/>
    <ds:schemaRef ds:uri="91130d52-d7c5-4e9c-ae1e-8e8e5c2824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final-V6 Poppins</Template>
  <TotalTime>3503</TotalTime>
  <Words>2294</Words>
  <Application>Microsoft Office PowerPoint</Application>
  <PresentationFormat>Widescreen</PresentationFormat>
  <Paragraphs>479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Poppins</vt:lpstr>
      <vt:lpstr>Symbol</vt:lpstr>
      <vt:lpstr>Candara</vt:lpstr>
      <vt:lpstr>Arial</vt:lpstr>
      <vt:lpstr>ＭＳ Ｐゴシック</vt:lpstr>
      <vt:lpstr>Calibri</vt:lpstr>
      <vt:lpstr>Titillium</vt:lpstr>
      <vt:lpstr>Wingdings</vt:lpstr>
      <vt:lpstr>Poppins Black</vt:lpstr>
      <vt:lpstr>Wingdings 3</vt:lpstr>
      <vt:lpstr>Arial Black</vt:lpstr>
      <vt:lpstr>Cambria Math</vt:lpstr>
      <vt:lpstr>Thème Office</vt:lpstr>
      <vt:lpstr>Design and performance challenges of the future high energy colliders</vt:lpstr>
      <vt:lpstr>Outline</vt:lpstr>
      <vt:lpstr>Future HEP Accelerators</vt:lpstr>
      <vt:lpstr>Design and performance optimization</vt:lpstr>
      <vt:lpstr>Arcs design  and performance  (FCC-ee Booster)</vt:lpstr>
      <vt:lpstr>Rapid Cycling Synchrotrons (RCS) design (Muons)</vt:lpstr>
      <vt:lpstr>Laser wakefield accelerator design</vt:lpstr>
      <vt:lpstr>Optics Corrections strategy (FCC-ee Booster case)</vt:lpstr>
      <vt:lpstr>Improve modeling  of non-linear magnetic field in tracking simulations </vt:lpstr>
      <vt:lpstr>Prediction of Phase-Space Stable Region for Hadron Storage Rings (HL-LHC case) </vt:lpstr>
      <vt:lpstr>High Field Magnets (HFM) R&amp;D</vt:lpstr>
      <vt:lpstr>Expertise and infrastructures</vt:lpstr>
      <vt:lpstr>Development plan toward 16 T Nb3Sn Dipoles</vt:lpstr>
      <vt:lpstr>Development of Nb3Sn magnets towards 16 T  </vt:lpstr>
      <vt:lpstr>Development Plan towards 20 T HTS Dipoles</vt:lpstr>
      <vt:lpstr>HTS solenoids R&amp;D</vt:lpstr>
      <vt:lpstr>Super conductive cavities (SRF) R&amp;D</vt:lpstr>
      <vt:lpstr>SUPER CONDUCTIVE CAVITY: SURFACE PREPARATION </vt:lpstr>
      <vt:lpstr>CLEAN ROOMs</vt:lpstr>
      <vt:lpstr>Supratech Cryo-HF :  infrastructures </vt:lpstr>
      <vt:lpstr>SRF R&amp;D: Thin films (multilayers concept)</vt:lpstr>
      <vt:lpstr>Implication in FCC</vt:lpstr>
      <vt:lpstr>Implication in Muon Colliders</vt:lpstr>
      <vt:lpstr>Conclusions</vt:lpstr>
      <vt:lpstr>Back-up</vt:lpstr>
      <vt:lpstr>Arcs design and performance (FCC-hh Collider)</vt:lpstr>
      <vt:lpstr>MARCO Solenoid</vt:lpstr>
      <vt:lpstr>What is a good thin film superconductor ?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PowerPoint-Poppins-CEA-2023</dc:title>
  <dc:creator>HARTMANN Marion</dc:creator>
  <cp:lastModifiedBy>DALENA Barbara</cp:lastModifiedBy>
  <cp:revision>311</cp:revision>
  <dcterms:created xsi:type="dcterms:W3CDTF">2023-02-14T14:24:13Z</dcterms:created>
  <dcterms:modified xsi:type="dcterms:W3CDTF">2023-07-06T12:56:57Z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0x010100108A61D7BE634F76874FDC084DD0BD15009E39C29C26594BAC90AC8ED3FDFD77E000BCE28098BA0F0B45BA4517838BD1AEEF</vt:lpwstr>
  </property>
  <property fmtid="{D5CDD505-2E9C-101B-9397-08002B2CF9AE}" pid="3" name="CollabXmlContent">
    <vt:lpwstr>&lt;CollabItems&gt;_x000d_
  &lt;CollabItem&gt;_x000d_
    &lt;FileLeafRef&gt;Modele-PPT-CEA-POPPINS-VF.pptx&lt;/FileLeafRef&gt;_x000d_
    &lt;Title&gt;PowerPoint-Poppins-CEA-2023&lt;/Title&gt;_x000d_
    &lt;CollabTypeDocument&gt;Procédure&lt;/CollabTypeDocument&gt;_x000d_
    &lt;CollabObjetResume /&gt;_x000d_
    &lt;CollabExternalReferences&gt;</vt:lpwstr>
  </property>
  <property fmtid="{D5CDD505-2E9C-101B-9397-08002B2CF9AE}" pid="4" name="IsCollabDocument">
    <vt:bool>true</vt:bool>
  </property>
  <property fmtid="{D5CDD505-2E9C-101B-9397-08002B2CF9AE}" pid="5" name="CollabEmetteur">
    <vt:lpwstr>16;#dcom|5d454b4e-7aaa-470d-be17-032317e26456</vt:lpwstr>
  </property>
  <property fmtid="{D5CDD505-2E9C-101B-9397-08002B2CF9AE}" pid="6" name="I2ICODE">
    <vt:lpwstr>COLLAB</vt:lpwstr>
  </property>
  <property fmtid="{D5CDD505-2E9C-101B-9397-08002B2CF9AE}" pid="7" name="WebApplicationID">
    <vt:lpwstr>bb36ce6d-0f69-46d8-b0d4-d9bf5a87d995</vt:lpwstr>
  </property>
  <property fmtid="{D5CDD505-2E9C-101B-9397-08002B2CF9AE}" pid="8" name="I2ISITECODE">
    <vt:lpwstr/>
  </property>
</Properties>
</file>