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278" r:id="rId4"/>
    <p:sldId id="361" r:id="rId5"/>
    <p:sldId id="282" r:id="rId6"/>
    <p:sldId id="279" r:id="rId7"/>
    <p:sldId id="362" r:id="rId8"/>
    <p:sldId id="277" r:id="rId9"/>
    <p:sldId id="360" r:id="rId10"/>
    <p:sldId id="285" r:id="rId11"/>
    <p:sldId id="276" r:id="rId12"/>
    <p:sldId id="283" r:id="rId13"/>
    <p:sldId id="366" r:id="rId14"/>
    <p:sldId id="258" r:id="rId15"/>
    <p:sldId id="368" r:id="rId16"/>
    <p:sldId id="367" r:id="rId17"/>
    <p:sldId id="262" r:id="rId18"/>
    <p:sldId id="264" r:id="rId19"/>
    <p:sldId id="370" r:id="rId20"/>
    <p:sldId id="269" r:id="rId21"/>
    <p:sldId id="372" r:id="rId22"/>
    <p:sldId id="371" r:id="rId23"/>
    <p:sldId id="374"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C1892E-7C8B-4406-B00D-33F20BBA851A}" styleName="">
    <a:wholeTbl>
      <a:tcStyle>
        <a:tcBdr/>
      </a:tcStyle>
    </a:wholeTbl>
    <a:band1H>
      <a:tcStyle>
        <a:tcBdr/>
      </a:tcStyle>
    </a:band1H>
    <a:band1V>
      <a:tcStyle>
        <a:tcBdr/>
      </a:tcStyle>
    </a:band1V>
    <a:lastCol>
      <a:tcStyle>
        <a:tcBdr/>
      </a:tcStyle>
    </a:lastCol>
    <a:firstCol>
      <a:tcStyle>
        <a:tcBdr/>
      </a:tcStyle>
    </a:firstCol>
    <a:lastRow>
      <a:tcStyle>
        <a:tcBdr/>
      </a:tcStyle>
    </a:lastRow>
    <a:firstRow>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4616" autoAdjust="0"/>
  </p:normalViewPr>
  <p:slideViewPr>
    <p:cSldViewPr snapToGrid="0">
      <p:cViewPr varScale="1">
        <p:scale>
          <a:sx n="109" d="100"/>
          <a:sy n="109" d="100"/>
        </p:scale>
        <p:origin x="4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122563-320E-DCD3-C62B-4280B80C1696}"/>
              </a:ext>
            </a:extLst>
          </p:cNvPr>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Fira Sans" pitchFamily="34"/>
              <a:ea typeface="Noto Sans CJK SC" pitchFamily="2"/>
              <a:cs typeface="FreeSans" pitchFamily="2"/>
            </a:endParaRPr>
          </a:p>
        </p:txBody>
      </p:sp>
      <p:sp>
        <p:nvSpPr>
          <p:cNvPr id="3" name="Date Placeholder 2">
            <a:extLst>
              <a:ext uri="{FF2B5EF4-FFF2-40B4-BE49-F238E27FC236}">
                <a16:creationId xmlns:a16="http://schemas.microsoft.com/office/drawing/2014/main" id="{A1858861-F38A-98B4-A2C4-944B0FC06058}"/>
              </a:ext>
            </a:extLst>
          </p:cNvPr>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Fira Sans" pitchFamily="34"/>
              <a:ea typeface="Noto Sans CJK SC" pitchFamily="2"/>
              <a:cs typeface="FreeSans" pitchFamily="2"/>
            </a:endParaRPr>
          </a:p>
        </p:txBody>
      </p:sp>
      <p:sp>
        <p:nvSpPr>
          <p:cNvPr id="4" name="Footer Placeholder 3">
            <a:extLst>
              <a:ext uri="{FF2B5EF4-FFF2-40B4-BE49-F238E27FC236}">
                <a16:creationId xmlns:a16="http://schemas.microsoft.com/office/drawing/2014/main" id="{FFE3AE3C-6568-506A-229B-2D5C54144649}"/>
              </a:ext>
            </a:extLst>
          </p:cNvPr>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Fira Sans" pitchFamily="34"/>
              <a:ea typeface="Noto Sans CJK SC" pitchFamily="2"/>
              <a:cs typeface="FreeSans" pitchFamily="2"/>
            </a:endParaRPr>
          </a:p>
        </p:txBody>
      </p:sp>
      <p:sp>
        <p:nvSpPr>
          <p:cNvPr id="5" name="Slide Number Placeholder 4">
            <a:extLst>
              <a:ext uri="{FF2B5EF4-FFF2-40B4-BE49-F238E27FC236}">
                <a16:creationId xmlns:a16="http://schemas.microsoft.com/office/drawing/2014/main" id="{36A64DE6-6A13-B534-F360-1FD430A92996}"/>
              </a:ext>
            </a:extLst>
          </p:cNvPr>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317FB4AE-8B68-4E71-9746-7521D139E6D8}" type="slidenum">
              <a:t>‹#›</a:t>
            </a:fld>
            <a:endParaRPr lang="fr-FR" sz="1400" b="0" i="0" u="none" strike="noStrike" kern="1200" cap="none">
              <a:ln>
                <a:noFill/>
              </a:ln>
              <a:latin typeface="Fira Sans" pitchFamily="34"/>
              <a:ea typeface="Noto Sans CJK SC" pitchFamily="2"/>
              <a:cs typeface="FreeSans" pitchFamily="2"/>
            </a:endParaRPr>
          </a:p>
        </p:txBody>
      </p:sp>
    </p:spTree>
    <p:extLst>
      <p:ext uri="{BB962C8B-B14F-4D97-AF65-F5344CB8AC3E}">
        <p14:creationId xmlns:p14="http://schemas.microsoft.com/office/powerpoint/2010/main" val="1002603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943C4-3873-A0E6-9BE9-EFB99AEED77E}"/>
              </a:ext>
            </a:extLst>
          </p:cNvPr>
          <p:cNvSpPr>
            <a:spLocks noGrp="1" noRot="1" noChangeAspect="1"/>
          </p:cNvSpPr>
          <p:nvPr>
            <p:ph type="sldImg" idx="2"/>
          </p:nvPr>
        </p:nvSpPr>
        <p:spPr>
          <a:xfrm>
            <a:off x="216000" y="812520"/>
            <a:ext cx="7127279" cy="4008959"/>
          </a:xfrm>
          <a:prstGeom prst="rect">
            <a:avLst/>
          </a:prstGeom>
          <a:noFill/>
          <a:ln>
            <a:noFill/>
            <a:prstDash val="solid"/>
          </a:ln>
        </p:spPr>
      </p:sp>
      <p:sp>
        <p:nvSpPr>
          <p:cNvPr id="3" name="Notes Placeholder 2">
            <a:extLst>
              <a:ext uri="{FF2B5EF4-FFF2-40B4-BE49-F238E27FC236}">
                <a16:creationId xmlns:a16="http://schemas.microsoft.com/office/drawing/2014/main" id="{9B53F759-8393-9605-587F-217CB9687A2C}"/>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Header Placeholder 3">
            <a:extLst>
              <a:ext uri="{FF2B5EF4-FFF2-40B4-BE49-F238E27FC236}">
                <a16:creationId xmlns:a16="http://schemas.microsoft.com/office/drawing/2014/main" id="{B8ED9FA0-15B0-EC75-50B6-3081E54A8E2C}"/>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DejaVu Sans" pitchFamily="2"/>
                <a:cs typeface="DejaVu Sans" pitchFamily="2"/>
              </a:defRPr>
            </a:lvl1pPr>
          </a:lstStyle>
          <a:p>
            <a:pPr lvl="0"/>
            <a:endParaRPr lang="fr-FR"/>
          </a:p>
        </p:txBody>
      </p:sp>
      <p:sp>
        <p:nvSpPr>
          <p:cNvPr id="5" name="Date Placeholder 4">
            <a:extLst>
              <a:ext uri="{FF2B5EF4-FFF2-40B4-BE49-F238E27FC236}">
                <a16:creationId xmlns:a16="http://schemas.microsoft.com/office/drawing/2014/main" id="{16429985-00AB-03D9-13BC-34549F53FC85}"/>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DejaVu Sans" pitchFamily="2"/>
                <a:cs typeface="DejaVu Sans" pitchFamily="2"/>
              </a:defRPr>
            </a:lvl1pPr>
          </a:lstStyle>
          <a:p>
            <a:pPr lvl="0"/>
            <a:endParaRPr lang="fr-FR"/>
          </a:p>
        </p:txBody>
      </p:sp>
      <p:sp>
        <p:nvSpPr>
          <p:cNvPr id="6" name="Footer Placeholder 5">
            <a:extLst>
              <a:ext uri="{FF2B5EF4-FFF2-40B4-BE49-F238E27FC236}">
                <a16:creationId xmlns:a16="http://schemas.microsoft.com/office/drawing/2014/main" id="{49FBA876-FFA1-E3C1-916E-17EE6179F70A}"/>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Liberation Serif" pitchFamily="18"/>
                <a:ea typeface="DejaVu Sans" pitchFamily="2"/>
                <a:cs typeface="DejaVu Sans" pitchFamily="2"/>
              </a:defRPr>
            </a:lvl1pPr>
          </a:lstStyle>
          <a:p>
            <a:pPr lvl="0"/>
            <a:endParaRPr lang="fr-FR"/>
          </a:p>
        </p:txBody>
      </p:sp>
      <p:sp>
        <p:nvSpPr>
          <p:cNvPr id="7" name="Slide Number Placeholder 6">
            <a:extLst>
              <a:ext uri="{FF2B5EF4-FFF2-40B4-BE49-F238E27FC236}">
                <a16:creationId xmlns:a16="http://schemas.microsoft.com/office/drawing/2014/main" id="{2B20FBC7-5BAF-986A-BDA3-49CE1DA499F8}"/>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Liberation Serif" pitchFamily="18"/>
                <a:ea typeface="DejaVu Sans" pitchFamily="2"/>
                <a:cs typeface="DejaVu Sans" pitchFamily="2"/>
              </a:defRPr>
            </a:lvl1pPr>
          </a:lstStyle>
          <a:p>
            <a:pPr lvl="0"/>
            <a:fld id="{CED04A9E-CDED-4B32-AA6F-CFB3AFFE257A}" type="slidenum">
              <a:t>‹#›</a:t>
            </a:fld>
            <a:endParaRPr lang="fr-FR"/>
          </a:p>
        </p:txBody>
      </p:sp>
    </p:spTree>
    <p:extLst>
      <p:ext uri="{BB962C8B-B14F-4D97-AF65-F5344CB8AC3E}">
        <p14:creationId xmlns:p14="http://schemas.microsoft.com/office/powerpoint/2010/main" val="2736743769"/>
      </p:ext>
    </p:extLst>
  </p:cSld>
  <p:clrMap bg1="lt1" tx1="dk1" bg2="lt2" tx2="dk2" accent1="accent1" accent2="accent2" accent3="accent3" accent4="accent4" accent5="accent5" accent6="accent6" hlink="hlink" folHlink="folHlink"/>
  <p:notesStyle>
    <a:lvl1pPr marL="216000" marR="0" indent="-216000" hangingPunct="0">
      <a:tabLst/>
      <a:defRPr lang="fr-FR" sz="1400" b="0" i="0" u="none" strike="noStrike" kern="1200" cap="none">
        <a:ln>
          <a:noFill/>
        </a:ln>
        <a:highlight>
          <a:scrgbClr r="0" g="0" b="0">
            <a:alpha val="0"/>
          </a:scrgbClr>
        </a:highlight>
        <a:latin typeface="Fira Sans"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75821C-52A1-F6D5-263C-2CFC6600D8F0}"/>
              </a:ext>
            </a:extLst>
          </p:cNvPr>
          <p:cNvSpPr txBox="1">
            <a:spLocks noGrp="1"/>
          </p:cNvSpPr>
          <p:nvPr>
            <p:ph type="sldNum" sz="quarter" idx="5"/>
          </p:nvPr>
        </p:nvSpPr>
        <p:spPr>
          <a:ln/>
        </p:spPr>
        <p:txBody>
          <a:bodyPr vert="horz" lIns="0" tIns="0" rIns="0" bIns="0" anchor="b" anchorCtr="0">
            <a:noAutofit/>
          </a:bodyPr>
          <a:lstStyle/>
          <a:p>
            <a:pPr lvl="0"/>
            <a:fld id="{B2CF748A-D1BA-4CBC-BE93-F7B03545BB14}" type="slidenum">
              <a:t>1</a:t>
            </a:fld>
            <a:endParaRPr lang="fr-FR"/>
          </a:p>
        </p:txBody>
      </p:sp>
      <p:sp>
        <p:nvSpPr>
          <p:cNvPr id="2" name="Slide Image Placeholder 1">
            <a:extLst>
              <a:ext uri="{FF2B5EF4-FFF2-40B4-BE49-F238E27FC236}">
                <a16:creationId xmlns:a16="http://schemas.microsoft.com/office/drawing/2014/main" id="{1F15A37F-8E15-1A60-BBCF-5F43976C8E2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D45B38C-74D6-FA01-D981-2A90063660ED}"/>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10</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263453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11</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9416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12</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137772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D4BEA1-A33C-8C92-AEDC-5C670E9E673A}"/>
              </a:ext>
            </a:extLst>
          </p:cNvPr>
          <p:cNvSpPr txBox="1">
            <a:spLocks noGrp="1"/>
          </p:cNvSpPr>
          <p:nvPr>
            <p:ph type="sldNum" sz="quarter" idx="5"/>
          </p:nvPr>
        </p:nvSpPr>
        <p:spPr>
          <a:ln/>
        </p:spPr>
        <p:txBody>
          <a:bodyPr vert="horz" lIns="0" tIns="0" rIns="0" bIns="0" anchor="b" anchorCtr="0">
            <a:noAutofit/>
          </a:bodyPr>
          <a:lstStyle/>
          <a:p>
            <a:pPr lvl="0"/>
            <a:fld id="{1A20272A-5D1B-4922-9545-6ACB78F5E478}" type="slidenum">
              <a:t>13</a:t>
            </a:fld>
            <a:endParaRPr lang="fr-FR"/>
          </a:p>
        </p:txBody>
      </p:sp>
      <p:sp>
        <p:nvSpPr>
          <p:cNvPr id="2" name="Slide Image Placeholder 1">
            <a:extLst>
              <a:ext uri="{FF2B5EF4-FFF2-40B4-BE49-F238E27FC236}">
                <a16:creationId xmlns:a16="http://schemas.microsoft.com/office/drawing/2014/main" id="{4996D564-B250-7DEF-F983-072D4FAAAF6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AB244B3-94DC-7319-AB3F-B8CD113949A7}"/>
              </a:ext>
            </a:extLst>
          </p:cNvPr>
          <p:cNvSpPr txBox="1">
            <a:spLocks noGrp="1"/>
          </p:cNvSpPr>
          <p:nvPr>
            <p:ph type="body" sz="quarter" idx="1"/>
          </p:nvPr>
        </p:nvSpPr>
        <p:spPr/>
        <p:txBody>
          <a:bodyPr vert="horz">
            <a:spAutoFit/>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D4BEA1-A33C-8C92-AEDC-5C670E9E673A}"/>
              </a:ext>
            </a:extLst>
          </p:cNvPr>
          <p:cNvSpPr txBox="1">
            <a:spLocks noGrp="1"/>
          </p:cNvSpPr>
          <p:nvPr>
            <p:ph type="sldNum" sz="quarter" idx="5"/>
          </p:nvPr>
        </p:nvSpPr>
        <p:spPr>
          <a:ln/>
        </p:spPr>
        <p:txBody>
          <a:bodyPr vert="horz" lIns="0" tIns="0" rIns="0" bIns="0" anchor="b" anchorCtr="0">
            <a:noAutofit/>
          </a:bodyPr>
          <a:lstStyle/>
          <a:p>
            <a:pPr lvl="0"/>
            <a:fld id="{1A20272A-5D1B-4922-9545-6ACB78F5E478}" type="slidenum">
              <a:t>14</a:t>
            </a:fld>
            <a:endParaRPr lang="fr-FR"/>
          </a:p>
        </p:txBody>
      </p:sp>
      <p:sp>
        <p:nvSpPr>
          <p:cNvPr id="2" name="Slide Image Placeholder 1">
            <a:extLst>
              <a:ext uri="{FF2B5EF4-FFF2-40B4-BE49-F238E27FC236}">
                <a16:creationId xmlns:a16="http://schemas.microsoft.com/office/drawing/2014/main" id="{4996D564-B250-7DEF-F983-072D4FAAAF6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AB244B3-94DC-7319-AB3F-B8CD113949A7}"/>
              </a:ext>
            </a:extLst>
          </p:cNvPr>
          <p:cNvSpPr txBox="1">
            <a:spLocks noGrp="1"/>
          </p:cNvSpPr>
          <p:nvPr>
            <p:ph type="body" sz="quarter" idx="1"/>
          </p:nvPr>
        </p:nvSpPr>
        <p:spPr/>
        <p:txBody>
          <a:bodyPr vert="horz">
            <a:spAutoFit/>
          </a:bodyPr>
          <a:lstStyle/>
          <a:p>
            <a:endParaRPr lang="fr-FR"/>
          </a:p>
        </p:txBody>
      </p:sp>
    </p:spTree>
    <p:extLst>
      <p:ext uri="{BB962C8B-B14F-4D97-AF65-F5344CB8AC3E}">
        <p14:creationId xmlns:p14="http://schemas.microsoft.com/office/powerpoint/2010/main" val="174783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D4BEA1-A33C-8C92-AEDC-5C670E9E673A}"/>
              </a:ext>
            </a:extLst>
          </p:cNvPr>
          <p:cNvSpPr txBox="1">
            <a:spLocks noGrp="1"/>
          </p:cNvSpPr>
          <p:nvPr>
            <p:ph type="sldNum" sz="quarter" idx="5"/>
          </p:nvPr>
        </p:nvSpPr>
        <p:spPr>
          <a:ln/>
        </p:spPr>
        <p:txBody>
          <a:bodyPr vert="horz" lIns="0" tIns="0" rIns="0" bIns="0" anchor="b" anchorCtr="0">
            <a:noAutofit/>
          </a:bodyPr>
          <a:lstStyle/>
          <a:p>
            <a:pPr lvl="0"/>
            <a:fld id="{1A20272A-5D1B-4922-9545-6ACB78F5E478}" type="slidenum">
              <a:t>15</a:t>
            </a:fld>
            <a:endParaRPr lang="fr-FR"/>
          </a:p>
        </p:txBody>
      </p:sp>
      <p:sp>
        <p:nvSpPr>
          <p:cNvPr id="2" name="Slide Image Placeholder 1">
            <a:extLst>
              <a:ext uri="{FF2B5EF4-FFF2-40B4-BE49-F238E27FC236}">
                <a16:creationId xmlns:a16="http://schemas.microsoft.com/office/drawing/2014/main" id="{4996D564-B250-7DEF-F983-072D4FAAAF6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AB244B3-94DC-7319-AB3F-B8CD113949A7}"/>
              </a:ext>
            </a:extLst>
          </p:cNvPr>
          <p:cNvSpPr txBox="1">
            <a:spLocks noGrp="1"/>
          </p:cNvSpPr>
          <p:nvPr>
            <p:ph type="body" sz="quarter" idx="1"/>
          </p:nvPr>
        </p:nvSpPr>
        <p:spPr/>
        <p:txBody>
          <a:bodyPr vert="horz">
            <a:spAutoFit/>
          </a:bodyPr>
          <a:lstStyle/>
          <a:p>
            <a:endParaRPr lang="fr-FR"/>
          </a:p>
        </p:txBody>
      </p:sp>
    </p:spTree>
    <p:extLst>
      <p:ext uri="{BB962C8B-B14F-4D97-AF65-F5344CB8AC3E}">
        <p14:creationId xmlns:p14="http://schemas.microsoft.com/office/powerpoint/2010/main" val="238869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A4A94BF-0A39-2E3E-EAB5-22093433B5BB}"/>
              </a:ext>
            </a:extLst>
          </p:cNvPr>
          <p:cNvSpPr txBox="1">
            <a:spLocks noGrp="1"/>
          </p:cNvSpPr>
          <p:nvPr>
            <p:ph type="sldNum" sz="quarter" idx="5"/>
          </p:nvPr>
        </p:nvSpPr>
        <p:spPr>
          <a:ln/>
        </p:spPr>
        <p:txBody>
          <a:bodyPr vert="horz" lIns="0" tIns="0" rIns="0" bIns="0" anchor="b" anchorCtr="0">
            <a:noAutofit/>
          </a:bodyPr>
          <a:lstStyle/>
          <a:p>
            <a:pPr lvl="0"/>
            <a:fld id="{0B2ECB8B-E00F-49AE-A9AA-1D5E820C93B1}" type="slidenum">
              <a:t>16</a:t>
            </a:fld>
            <a:endParaRPr lang="fr-FR"/>
          </a:p>
        </p:txBody>
      </p:sp>
      <p:sp>
        <p:nvSpPr>
          <p:cNvPr id="2" name="Slide Image Placeholder 1">
            <a:extLst>
              <a:ext uri="{FF2B5EF4-FFF2-40B4-BE49-F238E27FC236}">
                <a16:creationId xmlns:a16="http://schemas.microsoft.com/office/drawing/2014/main" id="{CFA26735-2EDA-48E9-74D1-CF6CEA426F9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45B81FA-5CBF-C92D-1C43-436E803CD172}"/>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CB3BEB-15D0-1E7E-2DBC-E070C72F4205}"/>
              </a:ext>
            </a:extLst>
          </p:cNvPr>
          <p:cNvSpPr txBox="1">
            <a:spLocks noGrp="1"/>
          </p:cNvSpPr>
          <p:nvPr>
            <p:ph type="sldNum" sz="quarter" idx="5"/>
          </p:nvPr>
        </p:nvSpPr>
        <p:spPr>
          <a:ln/>
        </p:spPr>
        <p:txBody>
          <a:bodyPr vert="horz" lIns="0" tIns="0" rIns="0" bIns="0" anchor="b" anchorCtr="0">
            <a:noAutofit/>
          </a:bodyPr>
          <a:lstStyle/>
          <a:p>
            <a:pPr lvl="0"/>
            <a:fld id="{15244D19-A2D1-45E0-83B2-8E0D15A8584F}" type="slidenum">
              <a:t>17</a:t>
            </a:fld>
            <a:endParaRPr lang="fr-FR"/>
          </a:p>
        </p:txBody>
      </p:sp>
      <p:sp>
        <p:nvSpPr>
          <p:cNvPr id="2" name="Slide Image Placeholder 1">
            <a:extLst>
              <a:ext uri="{FF2B5EF4-FFF2-40B4-BE49-F238E27FC236}">
                <a16:creationId xmlns:a16="http://schemas.microsoft.com/office/drawing/2014/main" id="{17277172-2E6E-7D4A-2D27-4B9DC1969C75}"/>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BC9472-AB12-EF08-6B1B-91D41000F49A}"/>
              </a:ext>
            </a:extLst>
          </p:cNvPr>
          <p:cNvSpPr txBox="1">
            <a:spLocks noGrp="1"/>
          </p:cNvSpPr>
          <p:nvPr>
            <p:ph type="body" sz="quarter" idx="1"/>
          </p:nvPr>
        </p:nvSpPr>
        <p:spPr/>
        <p:txBody>
          <a:bodyPr vert="horz">
            <a:spAutoFit/>
          </a:bodyPr>
          <a:lstStyle/>
          <a:p>
            <a:pPr lvl="0" rtl="0"/>
            <a:r>
              <a:rPr lang="en-US" sz="2000"/>
              <a:t>Zoom on plot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CB3BEB-15D0-1E7E-2DBC-E070C72F4205}"/>
              </a:ext>
            </a:extLst>
          </p:cNvPr>
          <p:cNvSpPr txBox="1">
            <a:spLocks noGrp="1"/>
          </p:cNvSpPr>
          <p:nvPr>
            <p:ph type="sldNum" sz="quarter" idx="5"/>
          </p:nvPr>
        </p:nvSpPr>
        <p:spPr>
          <a:ln/>
        </p:spPr>
        <p:txBody>
          <a:bodyPr vert="horz" lIns="0" tIns="0" rIns="0" bIns="0" anchor="b" anchorCtr="0">
            <a:noAutofit/>
          </a:bodyPr>
          <a:lstStyle/>
          <a:p>
            <a:pPr lvl="0"/>
            <a:fld id="{15244D19-A2D1-45E0-83B2-8E0D15A8584F}" type="slidenum">
              <a:t>18</a:t>
            </a:fld>
            <a:endParaRPr lang="fr-FR"/>
          </a:p>
        </p:txBody>
      </p:sp>
      <p:sp>
        <p:nvSpPr>
          <p:cNvPr id="2" name="Slide Image Placeholder 1">
            <a:extLst>
              <a:ext uri="{FF2B5EF4-FFF2-40B4-BE49-F238E27FC236}">
                <a16:creationId xmlns:a16="http://schemas.microsoft.com/office/drawing/2014/main" id="{17277172-2E6E-7D4A-2D27-4B9DC1969C75}"/>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BC9472-AB12-EF08-6B1B-91D41000F49A}"/>
              </a:ext>
            </a:extLst>
          </p:cNvPr>
          <p:cNvSpPr txBox="1">
            <a:spLocks noGrp="1"/>
          </p:cNvSpPr>
          <p:nvPr>
            <p:ph type="body" sz="quarter" idx="1"/>
          </p:nvPr>
        </p:nvSpPr>
        <p:spPr/>
        <p:txBody>
          <a:bodyPr vert="horz">
            <a:spAutoFit/>
          </a:bodyPr>
          <a:lstStyle/>
          <a:p>
            <a:pPr lvl="0" rtl="0"/>
            <a:r>
              <a:rPr lang="en-US" sz="2000"/>
              <a:t>Zoom on plot</a:t>
            </a:r>
          </a:p>
        </p:txBody>
      </p:sp>
    </p:spTree>
    <p:extLst>
      <p:ext uri="{BB962C8B-B14F-4D97-AF65-F5344CB8AC3E}">
        <p14:creationId xmlns:p14="http://schemas.microsoft.com/office/powerpoint/2010/main" val="4088960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525C755-39A1-5F24-AF4C-0A4AE253AA3D}"/>
              </a:ext>
            </a:extLst>
          </p:cNvPr>
          <p:cNvSpPr txBox="1">
            <a:spLocks noGrp="1"/>
          </p:cNvSpPr>
          <p:nvPr>
            <p:ph type="sldNum" sz="quarter" idx="5"/>
          </p:nvPr>
        </p:nvSpPr>
        <p:spPr>
          <a:ln/>
        </p:spPr>
        <p:txBody>
          <a:bodyPr vert="horz" lIns="0" tIns="0" rIns="0" bIns="0" anchor="b" anchorCtr="0">
            <a:noAutofit/>
          </a:bodyPr>
          <a:lstStyle/>
          <a:p>
            <a:pPr lvl="0"/>
            <a:fld id="{2311A2FF-C26B-4D47-B82B-7AF9056B55C2}" type="slidenum">
              <a:t>19</a:t>
            </a:fld>
            <a:endParaRPr lang="fr-FR"/>
          </a:p>
        </p:txBody>
      </p:sp>
      <p:sp>
        <p:nvSpPr>
          <p:cNvPr id="2" name="Slide Image Placeholder 1">
            <a:extLst>
              <a:ext uri="{FF2B5EF4-FFF2-40B4-BE49-F238E27FC236}">
                <a16:creationId xmlns:a16="http://schemas.microsoft.com/office/drawing/2014/main" id="{97C3D4FE-58C0-47D2-B5D3-0033FDC0A66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4165F09-63CD-571C-9A38-8E23B8C2801B}"/>
              </a:ext>
            </a:extLst>
          </p:cNvPr>
          <p:cNvSpPr txBox="1">
            <a:spLocks noGrp="1"/>
          </p:cNvSpPr>
          <p:nvPr>
            <p:ph type="body" sz="quarter" idx="1"/>
          </p:nvPr>
        </p:nvSpPr>
        <p:spPr/>
        <p:txBody>
          <a:bodyPr vert="horz">
            <a:spAutoFit/>
          </a:bodyPr>
          <a:lstStyle/>
          <a:p>
            <a:pPr lvl="0" rtl="0"/>
            <a:r>
              <a:rPr lang="en-US" sz="2000"/>
              <a:t>Zoom on plot</a:t>
            </a:r>
          </a:p>
          <a:p>
            <a:pPr lvl="0" rtl="0"/>
            <a:r>
              <a:rPr lang="en-US" sz="2000"/>
              <a:t>Sucessive plots (like impedance)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2</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2575428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525C755-39A1-5F24-AF4C-0A4AE253AA3D}"/>
              </a:ext>
            </a:extLst>
          </p:cNvPr>
          <p:cNvSpPr txBox="1">
            <a:spLocks noGrp="1"/>
          </p:cNvSpPr>
          <p:nvPr>
            <p:ph type="sldNum" sz="quarter" idx="5"/>
          </p:nvPr>
        </p:nvSpPr>
        <p:spPr>
          <a:ln/>
        </p:spPr>
        <p:txBody>
          <a:bodyPr vert="horz" lIns="0" tIns="0" rIns="0" bIns="0" anchor="b" anchorCtr="0">
            <a:noAutofit/>
          </a:bodyPr>
          <a:lstStyle/>
          <a:p>
            <a:pPr lvl="0"/>
            <a:fld id="{2311A2FF-C26B-4D47-B82B-7AF9056B55C2}" type="slidenum">
              <a:t>20</a:t>
            </a:fld>
            <a:endParaRPr lang="fr-FR"/>
          </a:p>
        </p:txBody>
      </p:sp>
      <p:sp>
        <p:nvSpPr>
          <p:cNvPr id="2" name="Slide Image Placeholder 1">
            <a:extLst>
              <a:ext uri="{FF2B5EF4-FFF2-40B4-BE49-F238E27FC236}">
                <a16:creationId xmlns:a16="http://schemas.microsoft.com/office/drawing/2014/main" id="{97C3D4FE-58C0-47D2-B5D3-0033FDC0A66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4165F09-63CD-571C-9A38-8E23B8C2801B}"/>
              </a:ext>
            </a:extLst>
          </p:cNvPr>
          <p:cNvSpPr txBox="1">
            <a:spLocks noGrp="1"/>
          </p:cNvSpPr>
          <p:nvPr>
            <p:ph type="body" sz="quarter" idx="1"/>
          </p:nvPr>
        </p:nvSpPr>
        <p:spPr/>
        <p:txBody>
          <a:bodyPr vert="horz">
            <a:spAutoFit/>
          </a:bodyPr>
          <a:lstStyle/>
          <a:p>
            <a:pPr lvl="0" rtl="0"/>
            <a:endParaRPr lang="en-US" sz="2000" dirty="0"/>
          </a:p>
        </p:txBody>
      </p:sp>
    </p:spTree>
    <p:extLst>
      <p:ext uri="{BB962C8B-B14F-4D97-AF65-F5344CB8AC3E}">
        <p14:creationId xmlns:p14="http://schemas.microsoft.com/office/powerpoint/2010/main" val="193073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21</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342291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75821C-52A1-F6D5-263C-2CFC6600D8F0}"/>
              </a:ext>
            </a:extLst>
          </p:cNvPr>
          <p:cNvSpPr txBox="1">
            <a:spLocks noGrp="1"/>
          </p:cNvSpPr>
          <p:nvPr>
            <p:ph type="sldNum" sz="quarter" idx="5"/>
          </p:nvPr>
        </p:nvSpPr>
        <p:spPr>
          <a:ln/>
        </p:spPr>
        <p:txBody>
          <a:bodyPr vert="horz" lIns="0" tIns="0" rIns="0" bIns="0" anchor="b" anchorCtr="0">
            <a:noAutofit/>
          </a:bodyPr>
          <a:lstStyle/>
          <a:p>
            <a:pPr lvl="0"/>
            <a:fld id="{B2CF748A-D1BA-4CBC-BE93-F7B03545BB14}" type="slidenum">
              <a:t>22</a:t>
            </a:fld>
            <a:endParaRPr lang="fr-FR"/>
          </a:p>
        </p:txBody>
      </p:sp>
      <p:sp>
        <p:nvSpPr>
          <p:cNvPr id="2" name="Slide Image Placeholder 1">
            <a:extLst>
              <a:ext uri="{FF2B5EF4-FFF2-40B4-BE49-F238E27FC236}">
                <a16:creationId xmlns:a16="http://schemas.microsoft.com/office/drawing/2014/main" id="{1F15A37F-8E15-1A60-BBCF-5F43976C8E2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D45B38C-74D6-FA01-D981-2A90063660ED}"/>
              </a:ext>
            </a:extLst>
          </p:cNvPr>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12413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3</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428494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4</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128276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5</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32536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6</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377348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7</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321989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t>Beam pipe:</a:t>
            </a:r>
            <a:r>
              <a:rPr lang="en-US" baseline="0" dirty="0"/>
              <a:t> low resistivity, but very long</a:t>
            </a:r>
          </a:p>
          <a:p>
            <a:r>
              <a:rPr lang="en-US" baseline="0" dirty="0"/>
              <a:t>Crab: very low resistivity, high Q resonator -&gt; EM field trapped for very long time, can perturb multiple bunches for many turns</a:t>
            </a:r>
          </a:p>
          <a:p>
            <a:r>
              <a:rPr lang="en-US" baseline="0" dirty="0"/>
              <a:t>Collimator: protection device, made of very resistant material, high </a:t>
            </a:r>
            <a:r>
              <a:rPr lang="en-US" baseline="0" dirty="0" err="1"/>
              <a:t>restivity</a:t>
            </a:r>
            <a:r>
              <a:rPr lang="en-US" baseline="0" dirty="0"/>
              <a:t> -&gt; creates strong WF</a:t>
            </a:r>
            <a:endParaRPr lang="en-US" dirty="0"/>
          </a:p>
        </p:txBody>
      </p:sp>
      <p:sp>
        <p:nvSpPr>
          <p:cNvPr id="4" name="Slide Number Placeholder 3"/>
          <p:cNvSpPr>
            <a:spLocks noGrp="1"/>
          </p:cNvSpPr>
          <p:nvPr>
            <p:ph type="sldNum" sz="quarter" idx="10"/>
          </p:nvPr>
        </p:nvSpPr>
        <p:spPr/>
        <p:txBody>
          <a:bodyPr/>
          <a:lstStyle/>
          <a:p>
            <a:fld id="{1D4F3004-06A7-4FA6-935E-0C9777211394}" type="slidenum">
              <a:rPr lang="en-US" smtClean="0"/>
              <a:t>8</a:t>
            </a:fld>
            <a:endParaRPr lang="en-US"/>
          </a:p>
        </p:txBody>
      </p:sp>
    </p:spTree>
    <p:extLst>
      <p:ext uri="{BB962C8B-B14F-4D97-AF65-F5344CB8AC3E}">
        <p14:creationId xmlns:p14="http://schemas.microsoft.com/office/powerpoint/2010/main" val="97764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0B9267-0D26-75CF-D226-684ECB329486}"/>
              </a:ext>
            </a:extLst>
          </p:cNvPr>
          <p:cNvSpPr txBox="1">
            <a:spLocks noGrp="1"/>
          </p:cNvSpPr>
          <p:nvPr>
            <p:ph type="sldNum" sz="quarter" idx="5"/>
          </p:nvPr>
        </p:nvSpPr>
        <p:spPr>
          <a:ln/>
        </p:spPr>
        <p:txBody>
          <a:bodyPr vert="horz" lIns="0" tIns="0" rIns="0" bIns="0" anchor="b" anchorCtr="0">
            <a:noAutofit/>
          </a:bodyPr>
          <a:lstStyle/>
          <a:p>
            <a:pPr lvl="0"/>
            <a:fld id="{1F7126A4-FF8F-4FEF-BBDA-C08293B0DC0B}" type="slidenum">
              <a:t>9</a:t>
            </a:fld>
            <a:endParaRPr lang="fr-FR"/>
          </a:p>
        </p:txBody>
      </p:sp>
      <p:sp>
        <p:nvSpPr>
          <p:cNvPr id="2" name="Slide Image Placeholder 1">
            <a:extLst>
              <a:ext uri="{FF2B5EF4-FFF2-40B4-BE49-F238E27FC236}">
                <a16:creationId xmlns:a16="http://schemas.microsoft.com/office/drawing/2014/main" id="{3175AE29-565A-A0CB-4E72-F448C9D4B67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679AAB-5859-E23F-DAC4-C95D2FB3389F}"/>
              </a:ext>
            </a:extLst>
          </p:cNvPr>
          <p:cNvSpPr txBox="1">
            <a:spLocks noGrp="1"/>
          </p:cNvSpPr>
          <p:nvPr>
            <p:ph type="body" sz="quarter" idx="1"/>
          </p:nvPr>
        </p:nvSpPr>
        <p:spPr/>
        <p:txBody>
          <a:bodyPr vert="horz">
            <a:spAutoFit/>
          </a:bodyPr>
          <a:lstStyle/>
          <a:p>
            <a:pPr rtl="0"/>
            <a:endParaRPr lang="fr-FR"/>
          </a:p>
        </p:txBody>
      </p:sp>
    </p:spTree>
    <p:extLst>
      <p:ext uri="{BB962C8B-B14F-4D97-AF65-F5344CB8AC3E}">
        <p14:creationId xmlns:p14="http://schemas.microsoft.com/office/powerpoint/2010/main" val="221671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532C-2BD8-8092-7449-19D0294F721B}"/>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20B5D4-EDF8-E7D9-CC21-3DF7FD2B1B61}"/>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2ADE69-76A6-52E2-68BE-70D654E6428A}"/>
              </a:ext>
            </a:extLst>
          </p:cNvPr>
          <p:cNvSpPr>
            <a:spLocks noGrp="1"/>
          </p:cNvSpPr>
          <p:nvPr>
            <p:ph type="dt" sz="half" idx="10"/>
          </p:nvPr>
        </p:nvSpPr>
        <p:spPr/>
        <p:txBody>
          <a:bodyPr/>
          <a:lstStyle/>
          <a:p>
            <a:pPr lvl="0"/>
            <a:r>
              <a:rPr lang="en-US"/>
              <a:t>2023-07-05</a:t>
            </a:r>
            <a:endParaRPr lang="fr-FR"/>
          </a:p>
        </p:txBody>
      </p:sp>
      <p:sp>
        <p:nvSpPr>
          <p:cNvPr id="5" name="Footer Placeholder 4">
            <a:extLst>
              <a:ext uri="{FF2B5EF4-FFF2-40B4-BE49-F238E27FC236}">
                <a16:creationId xmlns:a16="http://schemas.microsoft.com/office/drawing/2014/main" id="{16130552-F5A2-CBFF-8C7C-EAC83D483493}"/>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5">
            <a:extLst>
              <a:ext uri="{FF2B5EF4-FFF2-40B4-BE49-F238E27FC236}">
                <a16:creationId xmlns:a16="http://schemas.microsoft.com/office/drawing/2014/main" id="{648B9AE1-52BB-0100-7189-CF2A75E30DAB}"/>
              </a:ext>
            </a:extLst>
          </p:cNvPr>
          <p:cNvSpPr>
            <a:spLocks noGrp="1"/>
          </p:cNvSpPr>
          <p:nvPr>
            <p:ph type="sldNum" sz="quarter" idx="12"/>
          </p:nvPr>
        </p:nvSpPr>
        <p:spPr/>
        <p:txBody>
          <a:bodyPr/>
          <a:lstStyle/>
          <a:p>
            <a:pPr lvl="0"/>
            <a:fld id="{94FB58E4-FAC5-4E50-AA4B-BF2D195370C7}" type="slidenum">
              <a:t>‹#›</a:t>
            </a:fld>
            <a:endParaRPr lang="fr-FR"/>
          </a:p>
        </p:txBody>
      </p:sp>
    </p:spTree>
    <p:extLst>
      <p:ext uri="{BB962C8B-B14F-4D97-AF65-F5344CB8AC3E}">
        <p14:creationId xmlns:p14="http://schemas.microsoft.com/office/powerpoint/2010/main" val="211961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2A5B-0A1A-4623-D0AB-49A366042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A07FA0-44AD-7CAC-5BA8-DB08AA6A9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AFC3C-F463-4458-601F-C34851498100}"/>
              </a:ext>
            </a:extLst>
          </p:cNvPr>
          <p:cNvSpPr>
            <a:spLocks noGrp="1"/>
          </p:cNvSpPr>
          <p:nvPr>
            <p:ph type="dt" sz="half" idx="10"/>
          </p:nvPr>
        </p:nvSpPr>
        <p:spPr/>
        <p:txBody>
          <a:bodyPr/>
          <a:lstStyle/>
          <a:p>
            <a:pPr lvl="0"/>
            <a:r>
              <a:rPr lang="en-US"/>
              <a:t>2023-07-05</a:t>
            </a:r>
            <a:endParaRPr lang="fr-FR"/>
          </a:p>
        </p:txBody>
      </p:sp>
      <p:sp>
        <p:nvSpPr>
          <p:cNvPr id="5" name="Footer Placeholder 4">
            <a:extLst>
              <a:ext uri="{FF2B5EF4-FFF2-40B4-BE49-F238E27FC236}">
                <a16:creationId xmlns:a16="http://schemas.microsoft.com/office/drawing/2014/main" id="{67406B28-F4F1-B766-CBC2-83E361107A7C}"/>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5">
            <a:extLst>
              <a:ext uri="{FF2B5EF4-FFF2-40B4-BE49-F238E27FC236}">
                <a16:creationId xmlns:a16="http://schemas.microsoft.com/office/drawing/2014/main" id="{AEC419FA-FCEF-C5DB-AB49-BC8B63FB07AD}"/>
              </a:ext>
            </a:extLst>
          </p:cNvPr>
          <p:cNvSpPr>
            <a:spLocks noGrp="1"/>
          </p:cNvSpPr>
          <p:nvPr>
            <p:ph type="sldNum" sz="quarter" idx="12"/>
          </p:nvPr>
        </p:nvSpPr>
        <p:spPr/>
        <p:txBody>
          <a:bodyPr/>
          <a:lstStyle/>
          <a:p>
            <a:pPr lvl="0"/>
            <a:fld id="{AEA19D67-0B3F-4358-B6BB-91734F8435E4}" type="slidenum">
              <a:t>‹#›</a:t>
            </a:fld>
            <a:endParaRPr lang="fr-FR"/>
          </a:p>
        </p:txBody>
      </p:sp>
    </p:spTree>
    <p:extLst>
      <p:ext uri="{BB962C8B-B14F-4D97-AF65-F5344CB8AC3E}">
        <p14:creationId xmlns:p14="http://schemas.microsoft.com/office/powerpoint/2010/main" val="3061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A1D40-29DA-C0E5-003F-FAEA00CB9917}"/>
              </a:ext>
            </a:extLst>
          </p:cNvPr>
          <p:cNvSpPr>
            <a:spLocks noGrp="1"/>
          </p:cNvSpPr>
          <p:nvPr>
            <p:ph type="title" orient="vert"/>
          </p:nvPr>
        </p:nvSpPr>
        <p:spPr>
          <a:xfrm>
            <a:off x="7251700" y="117475"/>
            <a:ext cx="2324100" cy="50942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AFC0FF-8B61-8371-9E6E-0F5C97366143}"/>
              </a:ext>
            </a:extLst>
          </p:cNvPr>
          <p:cNvSpPr>
            <a:spLocks noGrp="1"/>
          </p:cNvSpPr>
          <p:nvPr>
            <p:ph type="body" orient="vert" idx="1"/>
          </p:nvPr>
        </p:nvSpPr>
        <p:spPr>
          <a:xfrm>
            <a:off x="274638" y="117475"/>
            <a:ext cx="6824662" cy="5094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018FE-A179-0AAF-A446-ADE876D8AAD3}"/>
              </a:ext>
            </a:extLst>
          </p:cNvPr>
          <p:cNvSpPr>
            <a:spLocks noGrp="1"/>
          </p:cNvSpPr>
          <p:nvPr>
            <p:ph type="dt" sz="half" idx="10"/>
          </p:nvPr>
        </p:nvSpPr>
        <p:spPr/>
        <p:txBody>
          <a:bodyPr/>
          <a:lstStyle/>
          <a:p>
            <a:pPr lvl="0"/>
            <a:r>
              <a:rPr lang="en-US"/>
              <a:t>2023-07-05</a:t>
            </a:r>
            <a:endParaRPr lang="fr-FR"/>
          </a:p>
        </p:txBody>
      </p:sp>
      <p:sp>
        <p:nvSpPr>
          <p:cNvPr id="5" name="Footer Placeholder 4">
            <a:extLst>
              <a:ext uri="{FF2B5EF4-FFF2-40B4-BE49-F238E27FC236}">
                <a16:creationId xmlns:a16="http://schemas.microsoft.com/office/drawing/2014/main" id="{996C80F1-C169-807E-3025-29718D047BF9}"/>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5">
            <a:extLst>
              <a:ext uri="{FF2B5EF4-FFF2-40B4-BE49-F238E27FC236}">
                <a16:creationId xmlns:a16="http://schemas.microsoft.com/office/drawing/2014/main" id="{6476DB07-B06D-7689-D84F-066BC8F24510}"/>
              </a:ext>
            </a:extLst>
          </p:cNvPr>
          <p:cNvSpPr>
            <a:spLocks noGrp="1"/>
          </p:cNvSpPr>
          <p:nvPr>
            <p:ph type="sldNum" sz="quarter" idx="12"/>
          </p:nvPr>
        </p:nvSpPr>
        <p:spPr/>
        <p:txBody>
          <a:bodyPr/>
          <a:lstStyle/>
          <a:p>
            <a:pPr lvl="0"/>
            <a:fld id="{1213E57A-21F8-4700-9B28-3BE2471EAA80}" type="slidenum">
              <a:t>‹#›</a:t>
            </a:fld>
            <a:endParaRPr lang="fr-FR"/>
          </a:p>
        </p:txBody>
      </p:sp>
    </p:spTree>
    <p:extLst>
      <p:ext uri="{BB962C8B-B14F-4D97-AF65-F5344CB8AC3E}">
        <p14:creationId xmlns:p14="http://schemas.microsoft.com/office/powerpoint/2010/main" val="3003580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E5B2-B4B8-7679-64CF-991D7684287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EBC97-FB32-6D7D-1BDA-A71A7F9DCA0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419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2287-99FC-9B52-F7BE-11F68234D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CF431-647F-71C4-43CC-75DF0F8C8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34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8B83-5B93-55C6-B30C-CCB8D3F224B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3E60E-AA07-35AB-04E0-25B331A09CC9}"/>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683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344C-7658-499F-2E48-781D25A9A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E679A-CA17-8E04-661D-B727A7A59402}"/>
              </a:ext>
            </a:extLst>
          </p:cNvPr>
          <p:cNvSpPr>
            <a:spLocks noGrp="1"/>
          </p:cNvSpPr>
          <p:nvPr>
            <p:ph sz="half" idx="1"/>
          </p:nvPr>
        </p:nvSpPr>
        <p:spPr>
          <a:xfrm>
            <a:off x="2286000" y="4071938"/>
            <a:ext cx="2311400" cy="72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5E53A-D379-2D03-24F3-B1D6BF7E1533}"/>
              </a:ext>
            </a:extLst>
          </p:cNvPr>
          <p:cNvSpPr>
            <a:spLocks noGrp="1"/>
          </p:cNvSpPr>
          <p:nvPr>
            <p:ph sz="half" idx="2"/>
          </p:nvPr>
        </p:nvSpPr>
        <p:spPr>
          <a:xfrm>
            <a:off x="4749800" y="4071938"/>
            <a:ext cx="2311400" cy="72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332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3955-C77A-51CE-0564-6AEB6CA2758D}"/>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4BF84D-B25C-B2AC-9748-E5D242DDBC44}"/>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83036-64E8-95D5-666C-5B731768D49D}"/>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65D326-817A-FA05-BBC3-2836704EF1D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0E3B0-D5E3-6475-EDCC-C9BFCA9040FE}"/>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3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6F9A-3182-3B76-AB19-48163BBABF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773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791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4A35-F4EB-126E-C326-7EE949300DA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E4456D-4587-8E1A-4FCA-B846711CC2A6}"/>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87257D-6103-E5FB-514C-5ABEBD365786}"/>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972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B9F4-1B01-42B5-A588-885F9B86B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81E10-243B-CDF5-B4E2-9C6CADFC2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40656-7B8D-0897-0BB2-BD1E04739C17}"/>
              </a:ext>
            </a:extLst>
          </p:cNvPr>
          <p:cNvSpPr>
            <a:spLocks noGrp="1"/>
          </p:cNvSpPr>
          <p:nvPr>
            <p:ph type="dt" sz="half" idx="10"/>
          </p:nvPr>
        </p:nvSpPr>
        <p:spPr/>
        <p:txBody>
          <a:bodyPr/>
          <a:lstStyle/>
          <a:p>
            <a:pPr lvl="0"/>
            <a:r>
              <a:rPr lang="en-US"/>
              <a:t>2023-07-05</a:t>
            </a:r>
            <a:endParaRPr lang="fr-FR"/>
          </a:p>
        </p:txBody>
      </p:sp>
      <p:sp>
        <p:nvSpPr>
          <p:cNvPr id="5" name="Footer Placeholder 4">
            <a:extLst>
              <a:ext uri="{FF2B5EF4-FFF2-40B4-BE49-F238E27FC236}">
                <a16:creationId xmlns:a16="http://schemas.microsoft.com/office/drawing/2014/main" id="{6973EFE7-37E2-3ADC-3A67-1B726B1F0F3A}"/>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5">
            <a:extLst>
              <a:ext uri="{FF2B5EF4-FFF2-40B4-BE49-F238E27FC236}">
                <a16:creationId xmlns:a16="http://schemas.microsoft.com/office/drawing/2014/main" id="{B0617658-F040-A787-6DAF-1375E73CE530}"/>
              </a:ext>
            </a:extLst>
          </p:cNvPr>
          <p:cNvSpPr>
            <a:spLocks noGrp="1"/>
          </p:cNvSpPr>
          <p:nvPr>
            <p:ph type="sldNum" sz="quarter" idx="12"/>
          </p:nvPr>
        </p:nvSpPr>
        <p:spPr/>
        <p:txBody>
          <a:bodyPr/>
          <a:lstStyle/>
          <a:p>
            <a:pPr lvl="0"/>
            <a:fld id="{2D77F56A-8C85-4FE8-BCC0-1AB27F8B1B55}" type="slidenum">
              <a:t>‹#›</a:t>
            </a:fld>
            <a:endParaRPr lang="fr-FR"/>
          </a:p>
        </p:txBody>
      </p:sp>
    </p:spTree>
    <p:extLst>
      <p:ext uri="{BB962C8B-B14F-4D97-AF65-F5344CB8AC3E}">
        <p14:creationId xmlns:p14="http://schemas.microsoft.com/office/powerpoint/2010/main" val="1196386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A3BE-7B4E-4459-73D9-B375DA4ECB29}"/>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A2CFB7-E78C-BE5D-8273-3FEFADC29211}"/>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115F6-DC35-C0E4-8D08-1A7A3E06D3BD}"/>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045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5D10-9246-C2C4-C0CB-C1188E4B10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E5E4DA-0C01-E629-A84C-6E23A7881A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441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2CCAF-9600-41AD-7D05-CCA4AEAA53A6}"/>
              </a:ext>
            </a:extLst>
          </p:cNvPr>
          <p:cNvSpPr>
            <a:spLocks noGrp="1"/>
          </p:cNvSpPr>
          <p:nvPr>
            <p:ph type="title" orient="vert"/>
          </p:nvPr>
        </p:nvSpPr>
        <p:spPr>
          <a:xfrm>
            <a:off x="6229350" y="2116138"/>
            <a:ext cx="1314450" cy="26844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933738-DCEE-2609-2A51-E47101DB7E30}"/>
              </a:ext>
            </a:extLst>
          </p:cNvPr>
          <p:cNvSpPr>
            <a:spLocks noGrp="1"/>
          </p:cNvSpPr>
          <p:nvPr>
            <p:ph type="body" orient="vert" idx="1"/>
          </p:nvPr>
        </p:nvSpPr>
        <p:spPr>
          <a:xfrm>
            <a:off x="2286000" y="2116138"/>
            <a:ext cx="3790950" cy="2684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08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D531-5BFE-57C1-4DA0-FBEF286EF4A8}"/>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6C098-BBF6-45E9-0173-567C598A2DBC}"/>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1957B-D6FD-345B-7422-432BA2E0D4A3}"/>
              </a:ext>
            </a:extLst>
          </p:cNvPr>
          <p:cNvSpPr>
            <a:spLocks noGrp="1"/>
          </p:cNvSpPr>
          <p:nvPr>
            <p:ph type="dt" sz="half" idx="10"/>
          </p:nvPr>
        </p:nvSpPr>
        <p:spPr/>
        <p:txBody>
          <a:bodyPr/>
          <a:lstStyle/>
          <a:p>
            <a:pPr lvl="0"/>
            <a:r>
              <a:rPr lang="en-US"/>
              <a:t>2023-07-05</a:t>
            </a:r>
            <a:endParaRPr lang="fr-FR"/>
          </a:p>
        </p:txBody>
      </p:sp>
      <p:sp>
        <p:nvSpPr>
          <p:cNvPr id="5" name="Footer Placeholder 4">
            <a:extLst>
              <a:ext uri="{FF2B5EF4-FFF2-40B4-BE49-F238E27FC236}">
                <a16:creationId xmlns:a16="http://schemas.microsoft.com/office/drawing/2014/main" id="{C0D2CE8D-0EA7-8C25-A749-E3B7369C02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5">
            <a:extLst>
              <a:ext uri="{FF2B5EF4-FFF2-40B4-BE49-F238E27FC236}">
                <a16:creationId xmlns:a16="http://schemas.microsoft.com/office/drawing/2014/main" id="{466270BA-77B0-6C52-2355-A052B0C68E65}"/>
              </a:ext>
            </a:extLst>
          </p:cNvPr>
          <p:cNvSpPr>
            <a:spLocks noGrp="1"/>
          </p:cNvSpPr>
          <p:nvPr>
            <p:ph type="sldNum" sz="quarter" idx="12"/>
          </p:nvPr>
        </p:nvSpPr>
        <p:spPr/>
        <p:txBody>
          <a:bodyPr/>
          <a:lstStyle/>
          <a:p>
            <a:pPr lvl="0"/>
            <a:fld id="{88AD86B1-78A0-4C67-8C92-57B49CEC23FF}" type="slidenum">
              <a:t>‹#›</a:t>
            </a:fld>
            <a:endParaRPr lang="fr-FR"/>
          </a:p>
        </p:txBody>
      </p:sp>
    </p:spTree>
    <p:extLst>
      <p:ext uri="{BB962C8B-B14F-4D97-AF65-F5344CB8AC3E}">
        <p14:creationId xmlns:p14="http://schemas.microsoft.com/office/powerpoint/2010/main" val="403036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2806-F563-AD3D-B270-D75168A5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396EC-F811-B561-65EC-C833667708CB}"/>
              </a:ext>
            </a:extLst>
          </p:cNvPr>
          <p:cNvSpPr>
            <a:spLocks noGrp="1"/>
          </p:cNvSpPr>
          <p:nvPr>
            <p:ph sz="half" idx="1"/>
          </p:nvPr>
        </p:nvSpPr>
        <p:spPr>
          <a:xfrm>
            <a:off x="274638" y="1189038"/>
            <a:ext cx="4573587"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92BD51-92C1-B5DE-0352-6A00D3603E63}"/>
              </a:ext>
            </a:extLst>
          </p:cNvPr>
          <p:cNvSpPr>
            <a:spLocks noGrp="1"/>
          </p:cNvSpPr>
          <p:nvPr>
            <p:ph sz="half" idx="2"/>
          </p:nvPr>
        </p:nvSpPr>
        <p:spPr>
          <a:xfrm>
            <a:off x="5000625" y="1189038"/>
            <a:ext cx="4575175"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335E1-F205-8D6C-0105-CE0A1C36D820}"/>
              </a:ext>
            </a:extLst>
          </p:cNvPr>
          <p:cNvSpPr>
            <a:spLocks noGrp="1"/>
          </p:cNvSpPr>
          <p:nvPr>
            <p:ph type="dt" sz="half" idx="10"/>
          </p:nvPr>
        </p:nvSpPr>
        <p:spPr/>
        <p:txBody>
          <a:bodyPr/>
          <a:lstStyle/>
          <a:p>
            <a:pPr lvl="0"/>
            <a:r>
              <a:rPr lang="en-US"/>
              <a:t>2023-07-05</a:t>
            </a:r>
            <a:endParaRPr lang="fr-FR"/>
          </a:p>
        </p:txBody>
      </p:sp>
      <p:sp>
        <p:nvSpPr>
          <p:cNvPr id="6" name="Footer Placeholder 5">
            <a:extLst>
              <a:ext uri="{FF2B5EF4-FFF2-40B4-BE49-F238E27FC236}">
                <a16:creationId xmlns:a16="http://schemas.microsoft.com/office/drawing/2014/main" id="{6A6EF20E-C6E1-246A-CCEC-E547132414FB}"/>
              </a:ext>
            </a:extLst>
          </p:cNvPr>
          <p:cNvSpPr>
            <a:spLocks noGrp="1"/>
          </p:cNvSpPr>
          <p:nvPr>
            <p:ph type="ftr" sz="quarter" idx="11"/>
          </p:nvPr>
        </p:nvSpPr>
        <p:spPr/>
        <p:txBody>
          <a:bodyPr/>
          <a:lstStyle/>
          <a:p>
            <a:pPr lvl="0"/>
            <a:r>
              <a:rPr lang="fr-FR"/>
              <a:t>Étude d'instabilités transversales d'un collisionneur de muons</a:t>
            </a:r>
          </a:p>
        </p:txBody>
      </p:sp>
      <p:sp>
        <p:nvSpPr>
          <p:cNvPr id="7" name="Slide Number Placeholder 6">
            <a:extLst>
              <a:ext uri="{FF2B5EF4-FFF2-40B4-BE49-F238E27FC236}">
                <a16:creationId xmlns:a16="http://schemas.microsoft.com/office/drawing/2014/main" id="{B0E4FC53-C76A-0E58-12F8-2B35D6C28861}"/>
              </a:ext>
            </a:extLst>
          </p:cNvPr>
          <p:cNvSpPr>
            <a:spLocks noGrp="1"/>
          </p:cNvSpPr>
          <p:nvPr>
            <p:ph type="sldNum" sz="quarter" idx="12"/>
          </p:nvPr>
        </p:nvSpPr>
        <p:spPr/>
        <p:txBody>
          <a:bodyPr/>
          <a:lstStyle/>
          <a:p>
            <a:pPr lvl="0"/>
            <a:fld id="{D6BAAC1C-A955-411A-A49B-DFBF199D830E}" type="slidenum">
              <a:t>‹#›</a:t>
            </a:fld>
            <a:endParaRPr lang="fr-FR"/>
          </a:p>
        </p:txBody>
      </p:sp>
    </p:spTree>
    <p:extLst>
      <p:ext uri="{BB962C8B-B14F-4D97-AF65-F5344CB8AC3E}">
        <p14:creationId xmlns:p14="http://schemas.microsoft.com/office/powerpoint/2010/main" val="377603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28AB-8139-4FDE-73D8-AD5FCFF491A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F9433-3A08-2475-0AC2-E4B9DC5F3537}"/>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9BF7FC-3AD4-4B0B-DE3F-BA72E49D5EA1}"/>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7E6A6E-5B9E-155B-585C-A087B5C23C29}"/>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4A871C-3FDC-E57A-7F57-F12D0AC3F03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8BA424-ACA5-E880-689A-10A3EA42E224}"/>
              </a:ext>
            </a:extLst>
          </p:cNvPr>
          <p:cNvSpPr>
            <a:spLocks noGrp="1"/>
          </p:cNvSpPr>
          <p:nvPr>
            <p:ph type="dt" sz="half" idx="10"/>
          </p:nvPr>
        </p:nvSpPr>
        <p:spPr/>
        <p:txBody>
          <a:bodyPr/>
          <a:lstStyle/>
          <a:p>
            <a:pPr lvl="0"/>
            <a:r>
              <a:rPr lang="en-US"/>
              <a:t>2023-07-05</a:t>
            </a:r>
            <a:endParaRPr lang="fr-FR"/>
          </a:p>
        </p:txBody>
      </p:sp>
      <p:sp>
        <p:nvSpPr>
          <p:cNvPr id="8" name="Footer Placeholder 7">
            <a:extLst>
              <a:ext uri="{FF2B5EF4-FFF2-40B4-BE49-F238E27FC236}">
                <a16:creationId xmlns:a16="http://schemas.microsoft.com/office/drawing/2014/main" id="{330E68C0-F50F-534A-D17B-079678E8A4F5}"/>
              </a:ext>
            </a:extLst>
          </p:cNvPr>
          <p:cNvSpPr>
            <a:spLocks noGrp="1"/>
          </p:cNvSpPr>
          <p:nvPr>
            <p:ph type="ftr" sz="quarter" idx="11"/>
          </p:nvPr>
        </p:nvSpPr>
        <p:spPr/>
        <p:txBody>
          <a:bodyPr/>
          <a:lstStyle/>
          <a:p>
            <a:pPr lvl="0"/>
            <a:r>
              <a:rPr lang="fr-FR"/>
              <a:t>Étude d'instabilités transversales d'un collisionneur de muons</a:t>
            </a:r>
          </a:p>
        </p:txBody>
      </p:sp>
      <p:sp>
        <p:nvSpPr>
          <p:cNvPr id="9" name="Slide Number Placeholder 8">
            <a:extLst>
              <a:ext uri="{FF2B5EF4-FFF2-40B4-BE49-F238E27FC236}">
                <a16:creationId xmlns:a16="http://schemas.microsoft.com/office/drawing/2014/main" id="{8786A50C-13CF-C671-E1B8-4C7C21C5C0B5}"/>
              </a:ext>
            </a:extLst>
          </p:cNvPr>
          <p:cNvSpPr>
            <a:spLocks noGrp="1"/>
          </p:cNvSpPr>
          <p:nvPr>
            <p:ph type="sldNum" sz="quarter" idx="12"/>
          </p:nvPr>
        </p:nvSpPr>
        <p:spPr/>
        <p:txBody>
          <a:bodyPr/>
          <a:lstStyle/>
          <a:p>
            <a:pPr lvl="0"/>
            <a:fld id="{B8472447-F8E0-4C77-A41C-BFB895054B02}" type="slidenum">
              <a:t>‹#›</a:t>
            </a:fld>
            <a:endParaRPr lang="fr-FR"/>
          </a:p>
        </p:txBody>
      </p:sp>
    </p:spTree>
    <p:extLst>
      <p:ext uri="{BB962C8B-B14F-4D97-AF65-F5344CB8AC3E}">
        <p14:creationId xmlns:p14="http://schemas.microsoft.com/office/powerpoint/2010/main" val="388792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29BF-A16C-728D-D046-4449A45BD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B822F5-C44D-1356-59A4-B7D2651ADEDF}"/>
              </a:ext>
            </a:extLst>
          </p:cNvPr>
          <p:cNvSpPr>
            <a:spLocks noGrp="1"/>
          </p:cNvSpPr>
          <p:nvPr>
            <p:ph type="dt" sz="half" idx="10"/>
          </p:nvPr>
        </p:nvSpPr>
        <p:spPr/>
        <p:txBody>
          <a:bodyPr/>
          <a:lstStyle/>
          <a:p>
            <a:pPr lvl="0"/>
            <a:r>
              <a:rPr lang="en-US"/>
              <a:t>2023-07-05</a:t>
            </a:r>
            <a:endParaRPr lang="fr-FR"/>
          </a:p>
        </p:txBody>
      </p:sp>
      <p:sp>
        <p:nvSpPr>
          <p:cNvPr id="4" name="Footer Placeholder 3">
            <a:extLst>
              <a:ext uri="{FF2B5EF4-FFF2-40B4-BE49-F238E27FC236}">
                <a16:creationId xmlns:a16="http://schemas.microsoft.com/office/drawing/2014/main" id="{4E119246-FE97-DC30-DF17-AECA0CB4284D}"/>
              </a:ext>
            </a:extLst>
          </p:cNvPr>
          <p:cNvSpPr>
            <a:spLocks noGrp="1"/>
          </p:cNvSpPr>
          <p:nvPr>
            <p:ph type="ftr" sz="quarter" idx="11"/>
          </p:nvPr>
        </p:nvSpPr>
        <p:spPr/>
        <p:txBody>
          <a:bodyPr/>
          <a:lstStyle/>
          <a:p>
            <a:pPr lvl="0"/>
            <a:r>
              <a:rPr lang="fr-FR"/>
              <a:t>Étude d'instabilités transversales d'un collisionneur de muons</a:t>
            </a:r>
          </a:p>
        </p:txBody>
      </p:sp>
      <p:sp>
        <p:nvSpPr>
          <p:cNvPr id="5" name="Slide Number Placeholder 4">
            <a:extLst>
              <a:ext uri="{FF2B5EF4-FFF2-40B4-BE49-F238E27FC236}">
                <a16:creationId xmlns:a16="http://schemas.microsoft.com/office/drawing/2014/main" id="{F43C05BC-707F-D13F-0BB6-6D7516F37D5B}"/>
              </a:ext>
            </a:extLst>
          </p:cNvPr>
          <p:cNvSpPr>
            <a:spLocks noGrp="1"/>
          </p:cNvSpPr>
          <p:nvPr>
            <p:ph type="sldNum" sz="quarter" idx="12"/>
          </p:nvPr>
        </p:nvSpPr>
        <p:spPr/>
        <p:txBody>
          <a:bodyPr/>
          <a:lstStyle/>
          <a:p>
            <a:pPr lvl="0"/>
            <a:fld id="{E7791A04-5389-468E-BBF6-C96759F189A3}" type="slidenum">
              <a:t>‹#›</a:t>
            </a:fld>
            <a:endParaRPr lang="fr-FR"/>
          </a:p>
        </p:txBody>
      </p:sp>
    </p:spTree>
    <p:extLst>
      <p:ext uri="{BB962C8B-B14F-4D97-AF65-F5344CB8AC3E}">
        <p14:creationId xmlns:p14="http://schemas.microsoft.com/office/powerpoint/2010/main" val="340263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46115-3E8D-C5CA-9F19-6B0C14B51020}"/>
              </a:ext>
            </a:extLst>
          </p:cNvPr>
          <p:cNvSpPr>
            <a:spLocks noGrp="1"/>
          </p:cNvSpPr>
          <p:nvPr>
            <p:ph type="dt" sz="half" idx="10"/>
          </p:nvPr>
        </p:nvSpPr>
        <p:spPr/>
        <p:txBody>
          <a:bodyPr/>
          <a:lstStyle/>
          <a:p>
            <a:pPr lvl="0"/>
            <a:r>
              <a:rPr lang="en-US"/>
              <a:t>2023-07-05</a:t>
            </a:r>
            <a:endParaRPr lang="fr-FR"/>
          </a:p>
        </p:txBody>
      </p:sp>
      <p:sp>
        <p:nvSpPr>
          <p:cNvPr id="3" name="Footer Placeholder 2">
            <a:extLst>
              <a:ext uri="{FF2B5EF4-FFF2-40B4-BE49-F238E27FC236}">
                <a16:creationId xmlns:a16="http://schemas.microsoft.com/office/drawing/2014/main" id="{1D0F0E62-36B9-84D5-F09B-42FECA80120D}"/>
              </a:ext>
            </a:extLst>
          </p:cNvPr>
          <p:cNvSpPr>
            <a:spLocks noGrp="1"/>
          </p:cNvSpPr>
          <p:nvPr>
            <p:ph type="ftr" sz="quarter" idx="11"/>
          </p:nvPr>
        </p:nvSpPr>
        <p:spPr/>
        <p:txBody>
          <a:bodyPr/>
          <a:lstStyle/>
          <a:p>
            <a:pPr lvl="0"/>
            <a:r>
              <a:rPr lang="fr-FR"/>
              <a:t>Étude d'instabilités transversales d'un collisionneur de muons</a:t>
            </a:r>
          </a:p>
        </p:txBody>
      </p:sp>
      <p:sp>
        <p:nvSpPr>
          <p:cNvPr id="4" name="Slide Number Placeholder 3">
            <a:extLst>
              <a:ext uri="{FF2B5EF4-FFF2-40B4-BE49-F238E27FC236}">
                <a16:creationId xmlns:a16="http://schemas.microsoft.com/office/drawing/2014/main" id="{EF9A0918-3524-FE29-C0F4-AF256615DFFA}"/>
              </a:ext>
            </a:extLst>
          </p:cNvPr>
          <p:cNvSpPr>
            <a:spLocks noGrp="1"/>
          </p:cNvSpPr>
          <p:nvPr>
            <p:ph type="sldNum" sz="quarter" idx="12"/>
          </p:nvPr>
        </p:nvSpPr>
        <p:spPr/>
        <p:txBody>
          <a:bodyPr/>
          <a:lstStyle/>
          <a:p>
            <a:pPr lvl="0"/>
            <a:fld id="{FB6EF5E1-C6C8-4A62-83BD-228C62B02296}" type="slidenum">
              <a:t>‹#›</a:t>
            </a:fld>
            <a:endParaRPr lang="fr-FR"/>
          </a:p>
        </p:txBody>
      </p:sp>
    </p:spTree>
    <p:extLst>
      <p:ext uri="{BB962C8B-B14F-4D97-AF65-F5344CB8AC3E}">
        <p14:creationId xmlns:p14="http://schemas.microsoft.com/office/powerpoint/2010/main" val="214728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59CF-B5A6-6E40-1DD3-818D4F128A0E}"/>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906BB-4111-2E04-F75E-387FC8478226}"/>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D95A7-1213-49DF-0708-D3BCBCBD226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154FD-1277-2487-DD5C-D7B6E73282C3}"/>
              </a:ext>
            </a:extLst>
          </p:cNvPr>
          <p:cNvSpPr>
            <a:spLocks noGrp="1"/>
          </p:cNvSpPr>
          <p:nvPr>
            <p:ph type="dt" sz="half" idx="10"/>
          </p:nvPr>
        </p:nvSpPr>
        <p:spPr/>
        <p:txBody>
          <a:bodyPr/>
          <a:lstStyle/>
          <a:p>
            <a:pPr lvl="0"/>
            <a:r>
              <a:rPr lang="en-US"/>
              <a:t>2023-07-05</a:t>
            </a:r>
            <a:endParaRPr lang="fr-FR"/>
          </a:p>
        </p:txBody>
      </p:sp>
      <p:sp>
        <p:nvSpPr>
          <p:cNvPr id="6" name="Footer Placeholder 5">
            <a:extLst>
              <a:ext uri="{FF2B5EF4-FFF2-40B4-BE49-F238E27FC236}">
                <a16:creationId xmlns:a16="http://schemas.microsoft.com/office/drawing/2014/main" id="{8B4E5699-C537-84EE-E2E0-74808144EA3F}"/>
              </a:ext>
            </a:extLst>
          </p:cNvPr>
          <p:cNvSpPr>
            <a:spLocks noGrp="1"/>
          </p:cNvSpPr>
          <p:nvPr>
            <p:ph type="ftr" sz="quarter" idx="11"/>
          </p:nvPr>
        </p:nvSpPr>
        <p:spPr/>
        <p:txBody>
          <a:bodyPr/>
          <a:lstStyle/>
          <a:p>
            <a:pPr lvl="0"/>
            <a:r>
              <a:rPr lang="fr-FR"/>
              <a:t>Étude d'instabilités transversales d'un collisionneur de muons</a:t>
            </a:r>
          </a:p>
        </p:txBody>
      </p:sp>
      <p:sp>
        <p:nvSpPr>
          <p:cNvPr id="7" name="Slide Number Placeholder 6">
            <a:extLst>
              <a:ext uri="{FF2B5EF4-FFF2-40B4-BE49-F238E27FC236}">
                <a16:creationId xmlns:a16="http://schemas.microsoft.com/office/drawing/2014/main" id="{D45D921D-87EA-CA11-3A70-683DC3402914}"/>
              </a:ext>
            </a:extLst>
          </p:cNvPr>
          <p:cNvSpPr>
            <a:spLocks noGrp="1"/>
          </p:cNvSpPr>
          <p:nvPr>
            <p:ph type="sldNum" sz="quarter" idx="12"/>
          </p:nvPr>
        </p:nvSpPr>
        <p:spPr/>
        <p:txBody>
          <a:bodyPr/>
          <a:lstStyle/>
          <a:p>
            <a:pPr lvl="0"/>
            <a:fld id="{0F0703E1-5564-4204-81EE-8AB1ACD2B040}" type="slidenum">
              <a:t>‹#›</a:t>
            </a:fld>
            <a:endParaRPr lang="fr-FR"/>
          </a:p>
        </p:txBody>
      </p:sp>
    </p:spTree>
    <p:extLst>
      <p:ext uri="{BB962C8B-B14F-4D97-AF65-F5344CB8AC3E}">
        <p14:creationId xmlns:p14="http://schemas.microsoft.com/office/powerpoint/2010/main" val="83036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6ECB-4ADC-1A36-3D56-4287D85936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48C09-DDD9-66F1-253F-E6D7EC437ECE}"/>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D6C8CC-2532-FAB5-5B0F-7E1F70821FAE}"/>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4AEB5-B18D-6883-E28D-9BA26F991750}"/>
              </a:ext>
            </a:extLst>
          </p:cNvPr>
          <p:cNvSpPr>
            <a:spLocks noGrp="1"/>
          </p:cNvSpPr>
          <p:nvPr>
            <p:ph type="dt" sz="half" idx="10"/>
          </p:nvPr>
        </p:nvSpPr>
        <p:spPr/>
        <p:txBody>
          <a:bodyPr/>
          <a:lstStyle/>
          <a:p>
            <a:pPr lvl="0"/>
            <a:r>
              <a:rPr lang="en-US"/>
              <a:t>2023-07-05</a:t>
            </a:r>
            <a:endParaRPr lang="fr-FR"/>
          </a:p>
        </p:txBody>
      </p:sp>
      <p:sp>
        <p:nvSpPr>
          <p:cNvPr id="6" name="Footer Placeholder 5">
            <a:extLst>
              <a:ext uri="{FF2B5EF4-FFF2-40B4-BE49-F238E27FC236}">
                <a16:creationId xmlns:a16="http://schemas.microsoft.com/office/drawing/2014/main" id="{A91EC7EF-80B3-6FAB-52EA-3A4FE90ACF75}"/>
              </a:ext>
            </a:extLst>
          </p:cNvPr>
          <p:cNvSpPr>
            <a:spLocks noGrp="1"/>
          </p:cNvSpPr>
          <p:nvPr>
            <p:ph type="ftr" sz="quarter" idx="11"/>
          </p:nvPr>
        </p:nvSpPr>
        <p:spPr/>
        <p:txBody>
          <a:bodyPr/>
          <a:lstStyle/>
          <a:p>
            <a:pPr lvl="0"/>
            <a:r>
              <a:rPr lang="fr-FR"/>
              <a:t>Étude d'instabilités transversales d'un collisionneur de muons</a:t>
            </a:r>
          </a:p>
        </p:txBody>
      </p:sp>
      <p:sp>
        <p:nvSpPr>
          <p:cNvPr id="7" name="Slide Number Placeholder 6">
            <a:extLst>
              <a:ext uri="{FF2B5EF4-FFF2-40B4-BE49-F238E27FC236}">
                <a16:creationId xmlns:a16="http://schemas.microsoft.com/office/drawing/2014/main" id="{1B5035F3-B7D9-1B32-2594-D64380286B89}"/>
              </a:ext>
            </a:extLst>
          </p:cNvPr>
          <p:cNvSpPr>
            <a:spLocks noGrp="1"/>
          </p:cNvSpPr>
          <p:nvPr>
            <p:ph type="sldNum" sz="quarter" idx="12"/>
          </p:nvPr>
        </p:nvSpPr>
        <p:spPr/>
        <p:txBody>
          <a:bodyPr/>
          <a:lstStyle/>
          <a:p>
            <a:pPr lvl="0"/>
            <a:fld id="{13FBCF6D-0334-47B1-B552-68DD40EA736C}" type="slidenum">
              <a:t>‹#›</a:t>
            </a:fld>
            <a:endParaRPr lang="fr-FR"/>
          </a:p>
        </p:txBody>
      </p:sp>
    </p:spTree>
    <p:extLst>
      <p:ext uri="{BB962C8B-B14F-4D97-AF65-F5344CB8AC3E}">
        <p14:creationId xmlns:p14="http://schemas.microsoft.com/office/powerpoint/2010/main" val="370710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age 8" descr="MUON-Slide-graphBase-pagebottom.jpg">
            <a:extLst>
              <a:ext uri="{FF2B5EF4-FFF2-40B4-BE49-F238E27FC236}">
                <a16:creationId xmlns:a16="http://schemas.microsoft.com/office/drawing/2014/main" id="{7586DFAA-3FFA-F3F7-3998-57988A7D77CD}"/>
              </a:ext>
            </a:extLst>
          </p:cNvPr>
          <p:cNvPicPr>
            <a:picLocks noChangeAspect="1"/>
          </p:cNvPicPr>
          <p:nvPr/>
        </p:nvPicPr>
        <p:blipFill>
          <a:blip r:embed="rId13">
            <a:lum/>
            <a:alphaModFix/>
          </a:blip>
          <a:srcRect/>
          <a:stretch>
            <a:fillRect/>
          </a:stretch>
        </p:blipFill>
        <p:spPr>
          <a:xfrm>
            <a:off x="0" y="5173200"/>
            <a:ext cx="10080000" cy="507600"/>
          </a:xfrm>
          <a:prstGeom prst="rect">
            <a:avLst/>
          </a:prstGeom>
          <a:noFill/>
          <a:ln>
            <a:noFill/>
          </a:ln>
        </p:spPr>
      </p:pic>
      <p:sp>
        <p:nvSpPr>
          <p:cNvPr id="3" name="Title Placeholder 2">
            <a:extLst>
              <a:ext uri="{FF2B5EF4-FFF2-40B4-BE49-F238E27FC236}">
                <a16:creationId xmlns:a16="http://schemas.microsoft.com/office/drawing/2014/main" id="{022BD310-BE99-2886-45BB-5FDB2008F100}"/>
              </a:ext>
            </a:extLst>
          </p:cNvPr>
          <p:cNvSpPr txBox="1">
            <a:spLocks noGrp="1"/>
          </p:cNvSpPr>
          <p:nvPr>
            <p:ph type="title"/>
          </p:nvPr>
        </p:nvSpPr>
        <p:spPr>
          <a:xfrm>
            <a:off x="1371599" y="118080"/>
            <a:ext cx="8204039" cy="979200"/>
          </a:xfrm>
          <a:prstGeom prst="rect">
            <a:avLst/>
          </a:prstGeom>
          <a:noFill/>
          <a:ln>
            <a:noFill/>
          </a:ln>
        </p:spPr>
        <p:txBody>
          <a:bodyPr vert="horz" lIns="0" tIns="0" rIns="0" bIns="0" anchor="t" anchorCtr="0">
            <a:noAutofit/>
          </a:bodyPr>
          <a:lstStyle/>
          <a:p>
            <a:pPr lvl="0"/>
            <a:r>
              <a:rPr lang="fr-FR"/>
              <a:t>Click to edit the title text format</a:t>
            </a:r>
          </a:p>
        </p:txBody>
      </p:sp>
      <p:sp>
        <p:nvSpPr>
          <p:cNvPr id="4" name="Text Placeholder 3">
            <a:extLst>
              <a:ext uri="{FF2B5EF4-FFF2-40B4-BE49-F238E27FC236}">
                <a16:creationId xmlns:a16="http://schemas.microsoft.com/office/drawing/2014/main" id="{38A99CA3-253B-E335-1391-0EFEC680F756}"/>
              </a:ext>
            </a:extLst>
          </p:cNvPr>
          <p:cNvSpPr txBox="1">
            <a:spLocks noGrp="1"/>
          </p:cNvSpPr>
          <p:nvPr>
            <p:ph type="body" idx="1"/>
          </p:nvPr>
        </p:nvSpPr>
        <p:spPr>
          <a:xfrm>
            <a:off x="274320" y="1188719"/>
            <a:ext cx="9301320" cy="4023360"/>
          </a:xfrm>
          <a:prstGeom prst="rect">
            <a:avLst/>
          </a:prstGeom>
          <a:noFill/>
          <a:ln>
            <a:noFill/>
          </a:ln>
        </p:spPr>
        <p:txBody>
          <a:bodyPr vert="horz" lIns="0" tIns="0" rIns="0" bIns="0">
            <a:normAutofit/>
          </a:bodyPr>
          <a:lstStyle/>
          <a:p>
            <a:pPr lvl="0"/>
            <a:r>
              <a:rPr lang="fr-FR"/>
              <a:t>Click to edit the outline text format</a:t>
            </a:r>
          </a:p>
          <a:p>
            <a:pPr lvl="1"/>
            <a:r>
              <a:rPr lang="fr-FR"/>
              <a:t>Second Outline Level</a:t>
            </a:r>
          </a:p>
          <a:p>
            <a:pPr lvl="2"/>
            <a:r>
              <a:rPr lang="fr-FR"/>
              <a:t>Third Outline Level</a:t>
            </a:r>
          </a:p>
          <a:p>
            <a:pPr lvl="3"/>
            <a:r>
              <a:rPr lang="fr-FR"/>
              <a:t>Fourth Outline Level</a:t>
            </a:r>
          </a:p>
          <a:p>
            <a:pPr lvl="4"/>
            <a:r>
              <a:rPr lang="fr-FR"/>
              <a:t>Fifth Outline Level</a:t>
            </a:r>
          </a:p>
          <a:p>
            <a:pPr lvl="5"/>
            <a:r>
              <a:rPr lang="fr-FR"/>
              <a:t>Sixth Outline Level</a:t>
            </a:r>
          </a:p>
          <a:p>
            <a:pPr lvl="6"/>
            <a:r>
              <a:rPr lang="fr-FR"/>
              <a:t>Seventh Outline Level</a:t>
            </a:r>
          </a:p>
        </p:txBody>
      </p:sp>
      <p:sp>
        <p:nvSpPr>
          <p:cNvPr id="5" name="Date Placeholder 4">
            <a:extLst>
              <a:ext uri="{FF2B5EF4-FFF2-40B4-BE49-F238E27FC236}">
                <a16:creationId xmlns:a16="http://schemas.microsoft.com/office/drawing/2014/main" id="{0A3C0CED-F9DD-E310-217B-3425905AED4A}"/>
              </a:ext>
            </a:extLst>
          </p:cNvPr>
          <p:cNvSpPr txBox="1">
            <a:spLocks noGrp="1"/>
          </p:cNvSpPr>
          <p:nvPr>
            <p:ph type="dt" sz="half" idx="2"/>
          </p:nvPr>
        </p:nvSpPr>
        <p:spPr>
          <a:xfrm>
            <a:off x="36000" y="5417279"/>
            <a:ext cx="1867680" cy="252000"/>
          </a:xfrm>
          <a:prstGeom prst="rect">
            <a:avLst/>
          </a:prstGeom>
          <a:noFill/>
          <a:ln>
            <a:noFill/>
          </a:ln>
        </p:spPr>
        <p:txBody>
          <a:bodyPr vert="horz" lIns="0" tIns="0" rIns="0" bIns="0" anchorCtr="0">
            <a:noAutofit/>
          </a:bodyPr>
          <a:lstStyle>
            <a:lvl1pPr lvl="0" rtl="0" hangingPunct="0">
              <a:buNone/>
              <a:tabLst/>
              <a:defRPr lang="fr-FR" sz="1200" kern="1200">
                <a:solidFill>
                  <a:srgbClr val="000000"/>
                </a:solidFill>
                <a:latin typeface="Fira Sans" pitchFamily="34"/>
                <a:ea typeface="DejaVu Sans" pitchFamily="2"/>
                <a:cs typeface="DejaVu Sans" pitchFamily="2"/>
              </a:defRPr>
            </a:lvl1pPr>
          </a:lstStyle>
          <a:p>
            <a:pPr lvl="0"/>
            <a:r>
              <a:rPr lang="en-US"/>
              <a:t>2023-07-05</a:t>
            </a:r>
            <a:endParaRPr lang="fr-FR"/>
          </a:p>
        </p:txBody>
      </p:sp>
      <p:sp>
        <p:nvSpPr>
          <p:cNvPr id="6" name="Footer Placeholder 5">
            <a:extLst>
              <a:ext uri="{FF2B5EF4-FFF2-40B4-BE49-F238E27FC236}">
                <a16:creationId xmlns:a16="http://schemas.microsoft.com/office/drawing/2014/main" id="{04395624-FF1C-A971-DB56-A69DA04FEDB4}"/>
              </a:ext>
            </a:extLst>
          </p:cNvPr>
          <p:cNvSpPr txBox="1">
            <a:spLocks noGrp="1"/>
          </p:cNvSpPr>
          <p:nvPr>
            <p:ph type="ftr" sz="quarter" idx="3"/>
          </p:nvPr>
        </p:nvSpPr>
        <p:spPr>
          <a:xfrm>
            <a:off x="1971360" y="5417279"/>
            <a:ext cx="5007960" cy="252000"/>
          </a:xfrm>
          <a:prstGeom prst="rect">
            <a:avLst/>
          </a:prstGeom>
          <a:solidFill>
            <a:srgbClr val="FFFFFF">
              <a:alpha val="80000"/>
            </a:srgbClr>
          </a:solidFill>
          <a:ln>
            <a:noFill/>
          </a:ln>
        </p:spPr>
        <p:txBody>
          <a:bodyPr vert="horz" lIns="0" tIns="0" rIns="0" bIns="0" anchorCtr="0">
            <a:noAutofit/>
          </a:bodyPr>
          <a:lstStyle>
            <a:lvl1pPr lvl="0" algn="ctr" rtl="0" hangingPunct="0">
              <a:buNone/>
              <a:tabLst/>
              <a:defRPr lang="fr-FR" sz="1200" kern="1200">
                <a:solidFill>
                  <a:srgbClr val="000000"/>
                </a:solidFill>
                <a:latin typeface="Fira Sans" pitchFamily="34"/>
                <a:ea typeface="DejaVu Sans" pitchFamily="2"/>
                <a:cs typeface="DejaVu Sans" pitchFamily="2"/>
              </a:defRPr>
            </a:lvl1pPr>
          </a:lstStyle>
          <a:p>
            <a:pPr lvl="0"/>
            <a:r>
              <a:rPr lang="fr-FR"/>
              <a:t>Étude d'instabilités transversales d'un collisionneur de muons</a:t>
            </a:r>
          </a:p>
        </p:txBody>
      </p:sp>
      <p:sp>
        <p:nvSpPr>
          <p:cNvPr id="7" name="Slide Number Placeholder 6">
            <a:extLst>
              <a:ext uri="{FF2B5EF4-FFF2-40B4-BE49-F238E27FC236}">
                <a16:creationId xmlns:a16="http://schemas.microsoft.com/office/drawing/2014/main" id="{FC1C189C-CE42-1BDE-B8F8-6A3D54D5DF2E}"/>
              </a:ext>
            </a:extLst>
          </p:cNvPr>
          <p:cNvSpPr txBox="1">
            <a:spLocks noGrp="1"/>
          </p:cNvSpPr>
          <p:nvPr>
            <p:ph type="sldNum" sz="quarter" idx="4"/>
          </p:nvPr>
        </p:nvSpPr>
        <p:spPr>
          <a:xfrm>
            <a:off x="7473599" y="5417279"/>
            <a:ext cx="1454040" cy="252000"/>
          </a:xfrm>
          <a:prstGeom prst="rect">
            <a:avLst/>
          </a:prstGeom>
          <a:noFill/>
          <a:ln>
            <a:noFill/>
          </a:ln>
        </p:spPr>
        <p:txBody>
          <a:bodyPr vert="horz" lIns="0" tIns="0" rIns="0" bIns="0" anchorCtr="0">
            <a:noAutofit/>
          </a:bodyPr>
          <a:lstStyle>
            <a:lvl1pPr lvl="0" algn="r" rtl="0" hangingPunct="0">
              <a:buNone/>
              <a:tabLst/>
              <a:defRPr lang="fr-FR" sz="1400" kern="1200">
                <a:solidFill>
                  <a:srgbClr val="FFFFFF"/>
                </a:solidFill>
                <a:latin typeface="Fira Sans" pitchFamily="34"/>
                <a:ea typeface="DejaVu Sans" pitchFamily="2"/>
                <a:cs typeface="DejaVu Sans" pitchFamily="2"/>
              </a:defRPr>
            </a:lvl1pPr>
          </a:lstStyle>
          <a:p>
            <a:pPr lvl="0"/>
            <a:fld id="{270A06EB-AF35-4490-87C3-31FBB5592957}" type="slidenum">
              <a:t>‹#›</a:t>
            </a:fld>
            <a:endParaRPr lang="fr-FR"/>
          </a:p>
        </p:txBody>
      </p:sp>
      <p:pic>
        <p:nvPicPr>
          <p:cNvPr id="8" name="Image 6" descr="MCC-inernational-finalV01.png">
            <a:extLst>
              <a:ext uri="{FF2B5EF4-FFF2-40B4-BE49-F238E27FC236}">
                <a16:creationId xmlns:a16="http://schemas.microsoft.com/office/drawing/2014/main" id="{DF086214-7544-14B9-91A4-4A8F1A547AEE}"/>
              </a:ext>
            </a:extLst>
          </p:cNvPr>
          <p:cNvPicPr>
            <a:picLocks noChangeAspect="1"/>
          </p:cNvPicPr>
          <p:nvPr/>
        </p:nvPicPr>
        <p:blipFill>
          <a:blip r:embed="rId14">
            <a:lum/>
            <a:alphaModFix/>
          </a:blip>
          <a:srcRect/>
          <a:stretch>
            <a:fillRect/>
          </a:stretch>
        </p:blipFill>
        <p:spPr>
          <a:xfrm>
            <a:off x="129600" y="133560"/>
            <a:ext cx="1013399" cy="10133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p:titleStyle>
    <p:bodyStyle>
      <a:lvl1pPr lvl="0" rtl="0" hangingPunct="0">
        <a:spcBef>
          <a:spcPts val="1417"/>
        </a:spcBef>
        <a:spcAft>
          <a:spcPts val="0"/>
        </a:spcAft>
        <a:buSzPct val="45000"/>
        <a:buFont typeface="StarSymbol"/>
        <a:buChar char="●"/>
        <a:tabLst/>
        <a:defRPr lang="fr-FR" sz="2600" b="0" i="0" u="none" strike="noStrike" kern="1200" cap="none">
          <a:ln>
            <a:noFill/>
          </a:ln>
          <a:highlight>
            <a:scrgbClr r="0" g="0" b="0">
              <a:alpha val="0"/>
            </a:scrgbClr>
          </a:highlight>
          <a:latin typeface="Fira Sans" pitchFamily="34"/>
          <a:ea typeface="Noto Sans CJK SC" pitchFamily="2"/>
          <a:cs typeface="FreeSans" pitchFamily="2"/>
        </a:defRPr>
      </a:lvl1pPr>
      <a:lvl2pPr lvl="1" rtl="0" hangingPunct="0">
        <a:spcBef>
          <a:spcPts val="1417"/>
        </a:spcBef>
        <a:spcAft>
          <a:spcPts val="0"/>
        </a:spcAft>
        <a:buSzPct val="75000"/>
        <a:buFont typeface="StarSymbol"/>
        <a:buChar char="–"/>
        <a:tabLst/>
        <a:defRPr lang="fr-FR" sz="2400" b="0" i="0" u="none" strike="noStrike" kern="1200" cap="none">
          <a:ln>
            <a:noFill/>
          </a:ln>
          <a:highlight>
            <a:scrgbClr r="0" g="0" b="0">
              <a:alpha val="0"/>
            </a:scrgbClr>
          </a:highlight>
          <a:latin typeface="Fira Sans" pitchFamily="34"/>
          <a:ea typeface="Noto Sans CJK SC" pitchFamily="2"/>
          <a:cs typeface="FreeSans" pitchFamily="2"/>
        </a:defRPr>
      </a:lvl2pPr>
      <a:lvl3pPr lvl="2" rtl="0" hangingPunct="0">
        <a:spcBef>
          <a:spcPts val="1417"/>
        </a:spcBef>
        <a:spcAft>
          <a:spcPts val="0"/>
        </a:spcAft>
        <a:buSzPct val="45000"/>
        <a:buFont typeface="StarSymbol"/>
        <a:buChar char="●"/>
        <a:tabLst/>
        <a:defRPr lang="fr-FR" sz="2000" b="0" i="0" u="none" strike="noStrike" kern="1200" cap="none">
          <a:ln>
            <a:noFill/>
          </a:ln>
          <a:highlight>
            <a:scrgbClr r="0" g="0" b="0">
              <a:alpha val="0"/>
            </a:scrgbClr>
          </a:highlight>
          <a:latin typeface="Fira Sans" pitchFamily="34"/>
          <a:ea typeface="Noto Sans CJK SC" pitchFamily="2"/>
          <a:cs typeface="FreeSans" pitchFamily="2"/>
        </a:defRPr>
      </a:lvl3pPr>
      <a:lvl4pPr lvl="3" rtl="0" hangingPunct="0">
        <a:spcBef>
          <a:spcPts val="1417"/>
        </a:spcBef>
        <a:spcAft>
          <a:spcPts val="0"/>
        </a:spcAft>
        <a:buSzPct val="75000"/>
        <a:buFont typeface="StarSymbol"/>
        <a:buChar char="–"/>
        <a:tabLst/>
        <a:defRPr lang="fr-FR" sz="1600" b="0" i="0" u="none" strike="noStrike" kern="1200" cap="none">
          <a:ln>
            <a:noFill/>
          </a:ln>
          <a:highlight>
            <a:scrgbClr r="0" g="0" b="0">
              <a:alpha val="0"/>
            </a:scrgbClr>
          </a:highlight>
          <a:latin typeface="Fira Sans" pitchFamily="34"/>
          <a:ea typeface="Noto Sans CJK SC" pitchFamily="2"/>
          <a:cs typeface="FreeSans" pitchFamily="2"/>
        </a:defRPr>
      </a:lvl4pPr>
      <a:lvl5pPr lvl="4" rtl="0" hangingPunct="0">
        <a:spcBef>
          <a:spcPts val="1417"/>
        </a:spcBef>
        <a:spcAft>
          <a:spcPts val="0"/>
        </a:spcAft>
        <a:buSzPct val="45000"/>
        <a:buFont typeface="StarSymbol"/>
        <a:buChar char="●"/>
        <a:tabLst/>
        <a:defRPr lang="fr-FR" sz="1600" b="0" i="0" u="none" strike="noStrike" kern="1200" cap="none">
          <a:ln>
            <a:noFill/>
          </a:ln>
          <a:highlight>
            <a:scrgbClr r="0" g="0" b="0">
              <a:alpha val="0"/>
            </a:scrgbClr>
          </a:highlight>
          <a:latin typeface="Fira Sans" pitchFamily="34"/>
          <a:ea typeface="Noto Sans CJK SC" pitchFamily="2"/>
          <a:cs typeface="FreeSans" pitchFamily="2"/>
        </a:defRPr>
      </a:lvl5pPr>
      <a:lvl6pPr lvl="5" rtl="0" hangingPunct="0">
        <a:spcBef>
          <a:spcPts val="1417"/>
        </a:spcBef>
        <a:spcAft>
          <a:spcPts val="0"/>
        </a:spcAft>
        <a:buSzPct val="45000"/>
        <a:buFont typeface="StarSymbol"/>
        <a:buChar char="●"/>
        <a:tabLst/>
        <a:defRPr lang="fr-FR" sz="1600" b="0" i="0" u="none" strike="noStrike" kern="1200" cap="none">
          <a:ln>
            <a:noFill/>
          </a:ln>
          <a:highlight>
            <a:scrgbClr r="0" g="0" b="0">
              <a:alpha val="0"/>
            </a:scrgbClr>
          </a:highlight>
          <a:latin typeface="Fira Sans" pitchFamily="34"/>
          <a:ea typeface="Noto Sans CJK SC" pitchFamily="2"/>
          <a:cs typeface="FreeSans" pitchFamily="2"/>
        </a:defRPr>
      </a:lvl6pPr>
      <a:lvl7pPr lvl="6" rtl="0" hangingPunct="0">
        <a:spcBef>
          <a:spcPts val="1417"/>
        </a:spcBef>
        <a:spcAft>
          <a:spcPts val="0"/>
        </a:spcAft>
        <a:buSzPct val="45000"/>
        <a:buFont typeface="StarSymbol"/>
        <a:buChar char="●"/>
        <a:tabLst/>
        <a:defRPr lang="fr-FR" sz="1600" b="0" i="0" u="none" strike="noStrike" kern="1200" cap="none">
          <a:ln>
            <a:noFill/>
          </a:ln>
          <a:highlight>
            <a:scrgbClr r="0" g="0" b="0">
              <a:alpha val="0"/>
            </a:scrgbClr>
          </a:highlight>
          <a:latin typeface="Fira Sans" pitchFamily="34"/>
          <a:ea typeface="Noto Sans CJK SC" pitchFamily="2"/>
          <a:cs typeface="FreeSans"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age 2" descr="MUON-SlideGraph-LogoBkgnd2.png">
            <a:extLst>
              <a:ext uri="{FF2B5EF4-FFF2-40B4-BE49-F238E27FC236}">
                <a16:creationId xmlns:a16="http://schemas.microsoft.com/office/drawing/2014/main" id="{0128C666-C0AC-74DC-B7E6-AC53E48024C7}"/>
              </a:ext>
            </a:extLst>
          </p:cNvPr>
          <p:cNvPicPr>
            <a:picLocks noChangeAspect="1"/>
          </p:cNvPicPr>
          <p:nvPr/>
        </p:nvPicPr>
        <p:blipFill>
          <a:blip r:embed="rId13">
            <a:lum/>
            <a:alphaModFix/>
          </a:blip>
          <a:srcRect/>
          <a:stretch>
            <a:fillRect/>
          </a:stretch>
        </p:blipFill>
        <p:spPr>
          <a:xfrm>
            <a:off x="360" y="360"/>
            <a:ext cx="10085040" cy="5669640"/>
          </a:xfrm>
          <a:prstGeom prst="rect">
            <a:avLst/>
          </a:prstGeom>
          <a:noFill/>
          <a:ln>
            <a:noFill/>
          </a:ln>
        </p:spPr>
      </p:pic>
      <p:pic>
        <p:nvPicPr>
          <p:cNvPr id="3" name="Image 2" descr="MUON-SlideGraph-gradient.png">
            <a:extLst>
              <a:ext uri="{FF2B5EF4-FFF2-40B4-BE49-F238E27FC236}">
                <a16:creationId xmlns:a16="http://schemas.microsoft.com/office/drawing/2014/main" id="{CBF4AD77-22EC-5B50-CE90-3B9837FC4964}"/>
              </a:ext>
            </a:extLst>
          </p:cNvPr>
          <p:cNvPicPr>
            <a:picLocks noChangeAspect="1"/>
          </p:cNvPicPr>
          <p:nvPr/>
        </p:nvPicPr>
        <p:blipFill>
          <a:blip r:embed="rId14">
            <a:lum/>
            <a:alphaModFix amt="75000"/>
          </a:blip>
          <a:srcRect/>
          <a:stretch>
            <a:fillRect/>
          </a:stretch>
        </p:blipFill>
        <p:spPr>
          <a:xfrm>
            <a:off x="360" y="3358080"/>
            <a:ext cx="10079640" cy="2323440"/>
          </a:xfrm>
          <a:prstGeom prst="rect">
            <a:avLst/>
          </a:prstGeom>
          <a:noFill/>
          <a:ln>
            <a:noFill/>
          </a:ln>
        </p:spPr>
      </p:pic>
      <p:sp>
        <p:nvSpPr>
          <p:cNvPr id="4" name="Title Placeholder 3">
            <a:extLst>
              <a:ext uri="{FF2B5EF4-FFF2-40B4-BE49-F238E27FC236}">
                <a16:creationId xmlns:a16="http://schemas.microsoft.com/office/drawing/2014/main" id="{6F195173-C2A0-34CF-6D6C-A3BD80AC7FD1}"/>
              </a:ext>
            </a:extLst>
          </p:cNvPr>
          <p:cNvSpPr txBox="1">
            <a:spLocks noGrp="1"/>
          </p:cNvSpPr>
          <p:nvPr>
            <p:ph type="title"/>
          </p:nvPr>
        </p:nvSpPr>
        <p:spPr>
          <a:xfrm>
            <a:off x="2286000" y="2116800"/>
            <a:ext cx="5257800" cy="1602720"/>
          </a:xfrm>
          <a:prstGeom prst="rect">
            <a:avLst/>
          </a:prstGeom>
          <a:noFill/>
          <a:ln>
            <a:noFill/>
          </a:ln>
        </p:spPr>
        <p:txBody>
          <a:bodyPr lIns="0" tIns="0" rIns="0" bIns="0" anchor="ctr"/>
          <a:lstStyle/>
          <a:p>
            <a:endParaRPr lang="fr-FR"/>
          </a:p>
        </p:txBody>
      </p:sp>
      <p:sp>
        <p:nvSpPr>
          <p:cNvPr id="5" name="Text Placeholder 4">
            <a:extLst>
              <a:ext uri="{FF2B5EF4-FFF2-40B4-BE49-F238E27FC236}">
                <a16:creationId xmlns:a16="http://schemas.microsoft.com/office/drawing/2014/main" id="{FBE89501-082E-C90E-86A8-493105500856}"/>
              </a:ext>
            </a:extLst>
          </p:cNvPr>
          <p:cNvSpPr txBox="1">
            <a:spLocks noGrp="1"/>
          </p:cNvSpPr>
          <p:nvPr>
            <p:ph type="body" idx="1"/>
          </p:nvPr>
        </p:nvSpPr>
        <p:spPr>
          <a:xfrm>
            <a:off x="2286000" y="4071960"/>
            <a:ext cx="4775040" cy="728640"/>
          </a:xfrm>
          <a:prstGeom prst="rect">
            <a:avLst/>
          </a:prstGeom>
          <a:noFill/>
          <a:ln>
            <a:noFill/>
          </a:ln>
        </p:spPr>
        <p:txBody>
          <a:bodyPr vert="horz" lIns="0" tIns="0" rIns="0" bIns="0">
            <a:normAutofit/>
          </a:bodyPr>
          <a:lstStyle/>
          <a:p>
            <a:pPr lvl="0"/>
            <a:r>
              <a:rPr lang="fr-FR"/>
              <a:t>Click to edit the outline text format</a:t>
            </a:r>
          </a:p>
          <a:p>
            <a:pPr lvl="1"/>
            <a:r>
              <a:rPr lang="fr-FR"/>
              <a:t>Second Outline Level</a:t>
            </a:r>
          </a:p>
          <a:p>
            <a:pPr lvl="2"/>
            <a:r>
              <a:rPr lang="fr-FR"/>
              <a:t>Third Outline Level</a:t>
            </a:r>
          </a:p>
          <a:p>
            <a:pPr lvl="3"/>
            <a:r>
              <a:rPr lang="fr-FR"/>
              <a:t>Fourth Outline Level</a:t>
            </a:r>
          </a:p>
          <a:p>
            <a:pPr lvl="4"/>
            <a:r>
              <a:rPr lang="fr-FR"/>
              <a:t>Fifth Outline Level</a:t>
            </a:r>
          </a:p>
          <a:p>
            <a:pPr lvl="5"/>
            <a:r>
              <a:rPr lang="fr-FR"/>
              <a:t>Sixth Outline Level</a:t>
            </a:r>
          </a:p>
          <a:p>
            <a:pPr lvl="6"/>
            <a:r>
              <a:rPr lang="fr-FR"/>
              <a:t>Seventh Outline Level</a:t>
            </a:r>
          </a:p>
        </p:txBody>
      </p:sp>
      <p:pic>
        <p:nvPicPr>
          <p:cNvPr id="6" name="Image 3" descr="MCC-LogoCERN.jpg">
            <a:extLst>
              <a:ext uri="{FF2B5EF4-FFF2-40B4-BE49-F238E27FC236}">
                <a16:creationId xmlns:a16="http://schemas.microsoft.com/office/drawing/2014/main" id="{0D4D9BF8-A57E-BCC3-81F5-476913BE4562}"/>
              </a:ext>
            </a:extLst>
          </p:cNvPr>
          <p:cNvPicPr>
            <a:picLocks noChangeAspect="1"/>
          </p:cNvPicPr>
          <p:nvPr/>
        </p:nvPicPr>
        <p:blipFill>
          <a:blip r:embed="rId15">
            <a:lum/>
            <a:alphaModFix/>
          </a:blip>
          <a:srcRect/>
          <a:stretch>
            <a:fillRect/>
          </a:stretch>
        </p:blipFill>
        <p:spPr>
          <a:xfrm>
            <a:off x="8808120" y="271080"/>
            <a:ext cx="1115280" cy="1115280"/>
          </a:xfrm>
          <a:prstGeom prst="rect">
            <a:avLst/>
          </a:prstGeom>
          <a:noFill/>
          <a:ln>
            <a:noFill/>
          </a:ln>
        </p:spPr>
      </p:pic>
      <p:pic>
        <p:nvPicPr>
          <p:cNvPr id="7" name="Image 4" descr="MCC-inernational-finalV01.png">
            <a:extLst>
              <a:ext uri="{FF2B5EF4-FFF2-40B4-BE49-F238E27FC236}">
                <a16:creationId xmlns:a16="http://schemas.microsoft.com/office/drawing/2014/main" id="{55845882-39CA-C926-FC7E-4E0273E922ED}"/>
              </a:ext>
            </a:extLst>
          </p:cNvPr>
          <p:cNvPicPr>
            <a:picLocks noChangeAspect="1"/>
          </p:cNvPicPr>
          <p:nvPr/>
        </p:nvPicPr>
        <p:blipFill>
          <a:blip r:embed="rId16">
            <a:lum/>
            <a:alphaModFix/>
          </a:blip>
          <a:srcRect/>
          <a:stretch>
            <a:fillRect/>
          </a:stretch>
        </p:blipFill>
        <p:spPr>
          <a:xfrm>
            <a:off x="132840" y="57600"/>
            <a:ext cx="1542600" cy="15426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hangingPunct="0">
        <a:tabLst/>
        <a:defRPr lang="fr-FR" sz="3600" b="0" i="0" u="none" strike="noStrike" kern="1200" cap="none">
          <a:ln>
            <a:noFill/>
          </a:ln>
          <a:highlight>
            <a:scrgbClr r="0" g="0" b="0">
              <a:alpha val="0"/>
            </a:scrgbClr>
          </a:highlight>
          <a:latin typeface="Fira Sans Medium" pitchFamily="34"/>
        </a:defRPr>
      </a:lvl1pPr>
    </p:titleStyle>
    <p:bodyStyle>
      <a:lvl1pPr lvl="0" rtl="0" hangingPunct="0">
        <a:spcBef>
          <a:spcPts val="1417"/>
        </a:spcBef>
        <a:spcAft>
          <a:spcPts val="0"/>
        </a:spcAft>
        <a:buSzPct val="45000"/>
        <a:buFont typeface="StarSymbol"/>
        <a:buChar char="●"/>
        <a:tabLst/>
        <a:defRPr lang="fr-FR" sz="3200" b="0" i="0" u="none" strike="noStrike" kern="1200" cap="none">
          <a:ln>
            <a:noFill/>
          </a:ln>
          <a:highlight>
            <a:scrgbClr r="0" g="0" b="0">
              <a:alpha val="0"/>
            </a:scrgbClr>
          </a:highlight>
          <a:latin typeface="Liberation Sans" pitchFamily="18"/>
          <a:ea typeface="Noto Sans CJK SC" pitchFamily="2"/>
          <a:cs typeface="FreeSans" pitchFamily="2"/>
        </a:defRPr>
      </a:lvl1pPr>
      <a:lvl2pPr lvl="1" rtl="0" hangingPunct="0">
        <a:spcBef>
          <a:spcPts val="1417"/>
        </a:spcBef>
        <a:spcAft>
          <a:spcPts val="0"/>
        </a:spcAft>
        <a:buSzPct val="75000"/>
        <a:buFont typeface="StarSymbol"/>
        <a:buChar char="–"/>
        <a:tabLst/>
        <a:defRPr lang="fr-FR" sz="3200" b="0" i="0" u="none" strike="noStrike" kern="1200" cap="none">
          <a:ln>
            <a:noFill/>
          </a:ln>
          <a:highlight>
            <a:scrgbClr r="0" g="0" b="0">
              <a:alpha val="0"/>
            </a:scrgbClr>
          </a:highlight>
          <a:latin typeface="Liberation Sans" pitchFamily="18"/>
          <a:ea typeface="Noto Sans CJK SC" pitchFamily="2"/>
          <a:cs typeface="FreeSans" pitchFamily="2"/>
        </a:defRPr>
      </a:lvl2pPr>
      <a:lvl3pPr lvl="2" rtl="0" hangingPunct="0">
        <a:spcBef>
          <a:spcPts val="1417"/>
        </a:spcBef>
        <a:spcAft>
          <a:spcPts val="0"/>
        </a:spcAft>
        <a:buSzPct val="45000"/>
        <a:buFont typeface="StarSymbol"/>
        <a:buChar char="●"/>
        <a:tabLst/>
        <a:defRPr lang="fr-FR" sz="3200" b="0" i="0" u="none" strike="noStrike" kern="1200" cap="none">
          <a:ln>
            <a:noFill/>
          </a:ln>
          <a:highlight>
            <a:scrgbClr r="0" g="0" b="0">
              <a:alpha val="0"/>
            </a:scrgbClr>
          </a:highlight>
          <a:latin typeface="Liberation Sans" pitchFamily="18"/>
          <a:ea typeface="Noto Sans CJK SC" pitchFamily="2"/>
          <a:cs typeface="FreeSans" pitchFamily="2"/>
        </a:defRPr>
      </a:lvl3pPr>
      <a:lvl4pPr lvl="3" rtl="0" hangingPunct="0">
        <a:spcBef>
          <a:spcPts val="1417"/>
        </a:spcBef>
        <a:spcAft>
          <a:spcPts val="0"/>
        </a:spcAft>
        <a:buSzPct val="75000"/>
        <a:buFont typeface="StarSymbol"/>
        <a:buChar char="–"/>
        <a:tabLst/>
        <a:defRPr lang="fr-FR" sz="3200" b="0" i="0" u="none" strike="noStrike" kern="1200" cap="none">
          <a:ln>
            <a:noFill/>
          </a:ln>
          <a:highlight>
            <a:scrgbClr r="0" g="0" b="0">
              <a:alpha val="0"/>
            </a:scrgbClr>
          </a:highlight>
          <a:latin typeface="Liberation Sans" pitchFamily="18"/>
          <a:ea typeface="Noto Sans CJK SC" pitchFamily="2"/>
          <a:cs typeface="FreeSans" pitchFamily="2"/>
        </a:defRPr>
      </a:lvl4pPr>
      <a:lvl5pPr lvl="4" rtl="0" hangingPunct="0">
        <a:spcBef>
          <a:spcPts val="1417"/>
        </a:spcBef>
        <a:spcAft>
          <a:spcPts val="0"/>
        </a:spcAft>
        <a:buSzPct val="45000"/>
        <a:buFont typeface="StarSymbol"/>
        <a:buChar char="●"/>
        <a:tabLst/>
        <a:defRPr lang="fr-FR" sz="3200" b="0" i="0" u="none" strike="noStrike" kern="1200" cap="none">
          <a:ln>
            <a:noFill/>
          </a:ln>
          <a:highlight>
            <a:scrgbClr r="0" g="0" b="0">
              <a:alpha val="0"/>
            </a:scrgbClr>
          </a:highlight>
          <a:latin typeface="Liberation Sans" pitchFamily="18"/>
          <a:ea typeface="Noto Sans CJK SC" pitchFamily="2"/>
          <a:cs typeface="FreeSans" pitchFamily="2"/>
        </a:defRPr>
      </a:lvl5pPr>
      <a:lvl6pPr lvl="5" rtl="0" hangingPunct="0">
        <a:spcBef>
          <a:spcPts val="1417"/>
        </a:spcBef>
        <a:spcAft>
          <a:spcPts val="0"/>
        </a:spcAft>
        <a:buSzPct val="45000"/>
        <a:buFont typeface="StarSymbol"/>
        <a:buChar char="●"/>
        <a:tabLst/>
        <a:defRPr lang="fr-FR" sz="3200" b="0" i="0" u="none" strike="noStrike" kern="1200" cap="none">
          <a:ln>
            <a:noFill/>
          </a:ln>
          <a:highlight>
            <a:scrgbClr r="0" g="0" b="0">
              <a:alpha val="0"/>
            </a:scrgbClr>
          </a:highlight>
          <a:latin typeface="Liberation Sans" pitchFamily="18"/>
          <a:ea typeface="Noto Sans CJK SC" pitchFamily="2"/>
          <a:cs typeface="FreeSans" pitchFamily="2"/>
        </a:defRPr>
      </a:lvl6pPr>
      <a:lvl7pPr lvl="6" rtl="0" hangingPunct="0">
        <a:spcBef>
          <a:spcPts val="1417"/>
        </a:spcBef>
        <a:spcAft>
          <a:spcPts val="0"/>
        </a:spcAft>
        <a:buSzPct val="45000"/>
        <a:buFont typeface="StarSymbol"/>
        <a:buChar char="●"/>
        <a:tabLst/>
        <a:defRPr lang="fr-FR" sz="3200" b="0" i="0" u="none" strike="noStrike" kern="1200" cap="none">
          <a:ln>
            <a:noFill/>
          </a:ln>
          <a:highlight>
            <a:scrgbClr r="0" g="0" b="0">
              <a:alpha val="0"/>
            </a:scrgbClr>
          </a:highlight>
          <a:latin typeface="Liberation Sans" pitchFamily="18"/>
          <a:ea typeface="Noto Sans CJK SC" pitchFamily="2"/>
          <a:cs typeface="FreeSans"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cds.cern.ch/record/2674859/files/804-3472-2-PB.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20.png"/><Relationship Id="rId4" Type="http://schemas.openxmlformats.org/officeDocument/2006/relationships/hyperlink" Target="https://accelconf.web.cern.ch/p05/papers/tppt056.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hyperlink" Target="https://github.com/PyCOMPLETE/PyHEADTAIL"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hyperlink" Target="https://github.com/PyCOMPLETE/PyHEADTAIL" TargetMode="External"/><Relationship Id="rId3" Type="http://schemas.openxmlformats.org/officeDocument/2006/relationships/video" Target="../media/media1.mp4"/><Relationship Id="rId7" Type="http://schemas.openxmlformats.org/officeDocument/2006/relationships/image" Target="../media/image24.png"/><Relationship Id="rId2" Type="http://schemas.microsoft.com/office/2007/relationships/media" Target="../media/media1.mp4"/><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hyperlink" Target="https://indico.cern.ch/event/1175126/contributions/5056303/attachments/2528350/4349552/MuColl_SummaryLosses_14102022.pdf"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s://gitlab.cern.ch/IRIS/IW2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hyperlink" Target="https://gitlab.cern.ch/IRIS/IW2D"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hyperlink" Target="https://accelconf.web.cern.ch/ipac2013/talks/frxca01_talk.pdf"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hyperlink" Target="https://snowmass21.org/" TargetMode="External"/><Relationship Id="rId3" Type="http://schemas.openxmlformats.org/officeDocument/2006/relationships/notesSlide" Target="../notesSlides/notesSlide2.xml"/><Relationship Id="rId7" Type="http://schemas.openxmlformats.org/officeDocument/2006/relationships/hyperlink" Target="https://muoncollider.web.cern.ch/"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s://accelconf.web.cern.ch/IPAC10/papers/wepe065.pdf" TargetMode="External"/><Relationship Id="rId11" Type="http://schemas.openxmlformats.org/officeDocument/2006/relationships/image" Target="../media/image10.png"/><Relationship Id="rId5" Type="http://schemas.openxmlformats.org/officeDocument/2006/relationships/hyperlink" Target="https://inspirehep.net/literature/931295" TargetMode="External"/><Relationship Id="rId10" Type="http://schemas.openxmlformats.org/officeDocument/2006/relationships/image" Target="../media/image9.png"/><Relationship Id="rId4" Type="http://schemas.openxmlformats.org/officeDocument/2006/relationships/hyperlink" Target="https://arxiv.org/abs/0805.3961" TargetMode="External"/><Relationship Id="rId9" Type="http://schemas.openxmlformats.org/officeDocument/2006/relationships/hyperlink" Target="https://www.usparticlephysics.org/p5/"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indico.cern.ch/event/1219419"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cds.cern.ch/record/941316/files/p305.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cds.cern.ch/record/1982430/files/431-459%20Her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Image 1" descr="MUON-SlideGraph-gradient.png">
            <a:extLst>
              <a:ext uri="{FF2B5EF4-FFF2-40B4-BE49-F238E27FC236}">
                <a16:creationId xmlns:a16="http://schemas.microsoft.com/office/drawing/2014/main" id="{B6ABF51F-A71F-8379-2FFF-624344B5B429}"/>
              </a:ext>
            </a:extLst>
          </p:cNvPr>
          <p:cNvPicPr>
            <a:picLocks noChangeAspect="1"/>
          </p:cNvPicPr>
          <p:nvPr/>
        </p:nvPicPr>
        <p:blipFill>
          <a:blip r:embed="rId3">
            <a:lum/>
            <a:alphaModFix amt="75000"/>
          </a:blip>
          <a:srcRect/>
          <a:stretch>
            <a:fillRect/>
          </a:stretch>
        </p:blipFill>
        <p:spPr>
          <a:xfrm>
            <a:off x="360" y="3357720"/>
            <a:ext cx="10079640" cy="2323440"/>
          </a:xfrm>
          <a:prstGeom prst="rect">
            <a:avLst/>
          </a:prstGeom>
          <a:noFill/>
          <a:ln>
            <a:noFill/>
          </a:ln>
        </p:spPr>
      </p:pic>
      <p:pic>
        <p:nvPicPr>
          <p:cNvPr id="3" name="Image 82" descr="MUON-SlideGraph-LogoBkgnd2.png">
            <a:extLst>
              <a:ext uri="{FF2B5EF4-FFF2-40B4-BE49-F238E27FC236}">
                <a16:creationId xmlns:a16="http://schemas.microsoft.com/office/drawing/2014/main" id="{2207A08E-B4A8-13DC-B338-2277F7159B52}"/>
              </a:ext>
            </a:extLst>
          </p:cNvPr>
          <p:cNvPicPr>
            <a:picLocks noChangeAspect="1"/>
          </p:cNvPicPr>
          <p:nvPr/>
        </p:nvPicPr>
        <p:blipFill>
          <a:blip r:embed="rId4">
            <a:lum/>
            <a:alphaModFix/>
          </a:blip>
          <a:srcRect/>
          <a:stretch>
            <a:fillRect/>
          </a:stretch>
        </p:blipFill>
        <p:spPr>
          <a:xfrm>
            <a:off x="360" y="0"/>
            <a:ext cx="10058040" cy="5654520"/>
          </a:xfrm>
          <a:prstGeom prst="rect">
            <a:avLst/>
          </a:prstGeom>
          <a:noFill/>
          <a:ln>
            <a:noFill/>
          </a:ln>
        </p:spPr>
      </p:pic>
      <p:sp>
        <p:nvSpPr>
          <p:cNvPr id="4" name="TextBox 3">
            <a:extLst>
              <a:ext uri="{FF2B5EF4-FFF2-40B4-BE49-F238E27FC236}">
                <a16:creationId xmlns:a16="http://schemas.microsoft.com/office/drawing/2014/main" id="{BCC55754-D516-4319-7625-C25C7249AB11}"/>
              </a:ext>
            </a:extLst>
          </p:cNvPr>
          <p:cNvSpPr txBox="1"/>
          <p:nvPr/>
        </p:nvSpPr>
        <p:spPr>
          <a:xfrm>
            <a:off x="2250000" y="2773740"/>
            <a:ext cx="5580000" cy="1371240"/>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1200" b="0" i="0" u="none" strike="noStrike" kern="1200" cap="none" dirty="0">
                <a:ln>
                  <a:noFill/>
                </a:ln>
                <a:solidFill>
                  <a:srgbClr val="808080"/>
                </a:solidFill>
                <a:ea typeface="Noto Sans CJK SC" pitchFamily="2"/>
                <a:cs typeface="FreeSans" pitchFamily="2"/>
              </a:rPr>
              <a:t>D. Amorim, E. Métral</a:t>
            </a:r>
          </a:p>
          <a:p>
            <a:pPr marL="0" marR="0" lvl="0" indent="0" algn="ctr" rtl="0" hangingPunct="0">
              <a:lnSpc>
                <a:spcPct val="100000"/>
              </a:lnSpc>
              <a:spcBef>
                <a:spcPts val="0"/>
              </a:spcBef>
              <a:spcAft>
                <a:spcPts val="0"/>
              </a:spcAft>
              <a:buNone/>
              <a:tabLst/>
            </a:pPr>
            <a:r>
              <a:rPr lang="fr-FR" sz="1200" b="0" i="0" u="none" strike="noStrike" kern="1200" cap="none" dirty="0" err="1">
                <a:ln>
                  <a:noFill/>
                </a:ln>
                <a:solidFill>
                  <a:srgbClr val="808080"/>
                </a:solidFill>
                <a:ea typeface="Noto Sans CJK SC" pitchFamily="2"/>
                <a:cs typeface="FreeSans" pitchFamily="2"/>
              </a:rPr>
              <a:t>Thanks</a:t>
            </a:r>
            <a:r>
              <a:rPr lang="fr-FR" sz="1200" b="0" i="0" u="none" strike="noStrike" kern="1200" cap="none" dirty="0">
                <a:ln>
                  <a:noFill/>
                </a:ln>
                <a:solidFill>
                  <a:srgbClr val="808080"/>
                </a:solidFill>
                <a:ea typeface="Noto Sans CJK SC" pitchFamily="2"/>
                <a:cs typeface="FreeSans" pitchFamily="2"/>
              </a:rPr>
              <a:t> to F. </a:t>
            </a:r>
            <a:r>
              <a:rPr lang="fr-FR" sz="1200" b="0" i="0" u="none" strike="noStrike" kern="1200" cap="none" dirty="0" err="1">
                <a:ln>
                  <a:noFill/>
                </a:ln>
                <a:solidFill>
                  <a:srgbClr val="808080"/>
                </a:solidFill>
                <a:ea typeface="Noto Sans CJK SC" pitchFamily="2"/>
                <a:cs typeface="FreeSans" pitchFamily="2"/>
              </a:rPr>
              <a:t>Batsch</a:t>
            </a:r>
            <a:r>
              <a:rPr lang="fr-FR" sz="1200" b="0" i="0" u="none" strike="noStrike" kern="1200" cap="none" dirty="0">
                <a:ln>
                  <a:noFill/>
                </a:ln>
                <a:solidFill>
                  <a:srgbClr val="808080"/>
                </a:solidFill>
                <a:ea typeface="Noto Sans CJK SC" pitchFamily="2"/>
                <a:cs typeface="FreeSans" pitchFamily="2"/>
              </a:rPr>
              <a:t>, J. S. Berg, F. </a:t>
            </a:r>
            <a:r>
              <a:rPr lang="fr-FR" sz="1200" b="0" i="0" u="none" strike="noStrike" kern="1200" cap="none" dirty="0" err="1">
                <a:ln>
                  <a:noFill/>
                </a:ln>
                <a:solidFill>
                  <a:srgbClr val="808080"/>
                </a:solidFill>
                <a:ea typeface="Noto Sans CJK SC" pitchFamily="2"/>
                <a:cs typeface="FreeSans" pitchFamily="2"/>
              </a:rPr>
              <a:t>Boattini</a:t>
            </a:r>
            <a:r>
              <a:rPr lang="fr-FR" sz="1200" b="0" i="0" u="none" strike="noStrike" kern="1200" cap="none" dirty="0">
                <a:ln>
                  <a:noFill/>
                </a:ln>
                <a:solidFill>
                  <a:srgbClr val="808080"/>
                </a:solidFill>
                <a:ea typeface="Noto Sans CJK SC" pitchFamily="2"/>
                <a:cs typeface="FreeSans" pitchFamily="2"/>
              </a:rPr>
              <a:t>, L. </a:t>
            </a:r>
            <a:r>
              <a:rPr lang="fr-FR" sz="1200" b="0" i="0" u="none" strike="noStrike" kern="1200" cap="none" dirty="0" err="1">
                <a:ln>
                  <a:noFill/>
                </a:ln>
                <a:solidFill>
                  <a:srgbClr val="808080"/>
                </a:solidFill>
                <a:ea typeface="Noto Sans CJK SC" pitchFamily="2"/>
                <a:cs typeface="FreeSans" pitchFamily="2"/>
              </a:rPr>
              <a:t>Bottura</a:t>
            </a:r>
            <a:r>
              <a:rPr lang="fr-FR" sz="1200" b="0" i="0" u="none" strike="noStrike" kern="1200" cap="none" dirty="0">
                <a:ln>
                  <a:noFill/>
                </a:ln>
                <a:solidFill>
                  <a:srgbClr val="808080"/>
                </a:solidFill>
                <a:ea typeface="Noto Sans CJK SC" pitchFamily="2"/>
                <a:cs typeface="FreeSans" pitchFamily="2"/>
              </a:rPr>
              <a:t>, X. </a:t>
            </a:r>
            <a:r>
              <a:rPr lang="fr-FR" sz="1200" b="0" i="0" u="none" strike="noStrike" kern="1200" cap="none" dirty="0" err="1">
                <a:ln>
                  <a:noFill/>
                </a:ln>
                <a:solidFill>
                  <a:srgbClr val="808080"/>
                </a:solidFill>
                <a:ea typeface="Noto Sans CJK SC" pitchFamily="2"/>
                <a:cs typeface="FreeSans" pitchFamily="2"/>
              </a:rPr>
              <a:t>Buffat</a:t>
            </a:r>
            <a:r>
              <a:rPr lang="fr-FR" sz="1200" b="0" i="0" u="none" strike="noStrike" kern="1200" cap="none" dirty="0">
                <a:ln>
                  <a:noFill/>
                </a:ln>
                <a:solidFill>
                  <a:srgbClr val="808080"/>
                </a:solidFill>
                <a:ea typeface="Noto Sans CJK SC" pitchFamily="2"/>
                <a:cs typeface="FreeSans" pitchFamily="2"/>
              </a:rPr>
              <a:t>, C. </a:t>
            </a:r>
            <a:r>
              <a:rPr lang="fr-FR" sz="1200" b="0" i="0" u="none" strike="noStrike" kern="1200" cap="none" dirty="0" err="1">
                <a:ln>
                  <a:noFill/>
                </a:ln>
                <a:solidFill>
                  <a:srgbClr val="808080"/>
                </a:solidFill>
                <a:ea typeface="Noto Sans CJK SC" pitchFamily="2"/>
                <a:cs typeface="FreeSans" pitchFamily="2"/>
              </a:rPr>
              <a:t>Carli</a:t>
            </a:r>
            <a:r>
              <a:rPr lang="fr-FR" sz="1200" b="0" i="0" u="none" strike="noStrike" kern="1200" cap="none" dirty="0">
                <a:ln>
                  <a:noFill/>
                </a:ln>
                <a:solidFill>
                  <a:srgbClr val="808080"/>
                </a:solidFill>
                <a:ea typeface="Noto Sans CJK SC" pitchFamily="2"/>
                <a:cs typeface="FreeSans" pitchFamily="2"/>
              </a:rPr>
              <a:t>,</a:t>
            </a:r>
            <a:br>
              <a:rPr lang="fr-FR" sz="1200" b="0" i="0" u="none" strike="noStrike" kern="1200" cap="none" dirty="0">
                <a:ln>
                  <a:noFill/>
                </a:ln>
                <a:solidFill>
                  <a:srgbClr val="808080"/>
                </a:solidFill>
                <a:ea typeface="Noto Sans CJK SC" pitchFamily="2"/>
                <a:cs typeface="FreeSans" pitchFamily="2"/>
              </a:rPr>
            </a:br>
            <a:r>
              <a:rPr lang="fr-FR" sz="1200" b="0" i="0" u="none" strike="noStrike" kern="1200" cap="none" dirty="0">
                <a:ln>
                  <a:noFill/>
                </a:ln>
                <a:solidFill>
                  <a:srgbClr val="808080"/>
                </a:solidFill>
                <a:ea typeface="Noto Sans CJK SC" pitchFamily="2"/>
                <a:cs typeface="FreeSans" pitchFamily="2"/>
              </a:rPr>
              <a:t>A. Chancé, H. </a:t>
            </a:r>
            <a:r>
              <a:rPr lang="fr-FR" sz="1200" b="0" i="0" u="none" strike="noStrike" kern="1200" cap="none" dirty="0" err="1">
                <a:ln>
                  <a:noFill/>
                </a:ln>
                <a:solidFill>
                  <a:srgbClr val="808080"/>
                </a:solidFill>
                <a:ea typeface="Noto Sans CJK SC" pitchFamily="2"/>
                <a:cs typeface="FreeSans" pitchFamily="2"/>
              </a:rPr>
              <a:t>Damerau</a:t>
            </a:r>
            <a:r>
              <a:rPr lang="fr-FR" sz="1200" b="0" i="0" u="none" strike="noStrike" kern="1200" cap="none" dirty="0">
                <a:ln>
                  <a:noFill/>
                </a:ln>
                <a:solidFill>
                  <a:srgbClr val="808080"/>
                </a:solidFill>
                <a:ea typeface="Noto Sans CJK SC" pitchFamily="2"/>
                <a:cs typeface="FreeSans" pitchFamily="2"/>
              </a:rPr>
              <a:t>, A. </a:t>
            </a:r>
            <a:r>
              <a:rPr lang="fr-FR" sz="1200" b="0" i="0" u="none" strike="noStrike" kern="1200" cap="none" dirty="0" err="1">
                <a:ln>
                  <a:noFill/>
                </a:ln>
                <a:solidFill>
                  <a:srgbClr val="808080"/>
                </a:solidFill>
                <a:ea typeface="Noto Sans CJK SC" pitchFamily="2"/>
                <a:cs typeface="FreeSans" pitchFamily="2"/>
              </a:rPr>
              <a:t>Grudiev</a:t>
            </a:r>
            <a:r>
              <a:rPr lang="fr-FR" sz="1200" b="0" i="0" u="none" strike="noStrike" kern="1200" cap="none" dirty="0">
                <a:ln>
                  <a:noFill/>
                </a:ln>
                <a:solidFill>
                  <a:srgbClr val="808080"/>
                </a:solidFill>
                <a:ea typeface="Noto Sans CJK SC" pitchFamily="2"/>
                <a:cs typeface="FreeSans" pitchFamily="2"/>
              </a:rPr>
              <a:t>, I. Karpov, T. </a:t>
            </a:r>
            <a:r>
              <a:rPr lang="fr-FR" sz="1200" b="0" i="0" u="none" strike="noStrike" kern="1200" cap="none" dirty="0" err="1">
                <a:ln>
                  <a:noFill/>
                </a:ln>
                <a:solidFill>
                  <a:srgbClr val="808080"/>
                </a:solidFill>
                <a:ea typeface="Noto Sans CJK SC" pitchFamily="2"/>
                <a:cs typeface="FreeSans" pitchFamily="2"/>
              </a:rPr>
              <a:t>Pieloni</a:t>
            </a:r>
            <a:r>
              <a:rPr lang="fr-FR" sz="1200" b="0" i="0" u="none" strike="noStrike" kern="1200" cap="none" dirty="0">
                <a:ln>
                  <a:noFill/>
                </a:ln>
                <a:solidFill>
                  <a:srgbClr val="808080"/>
                </a:solidFill>
                <a:ea typeface="Noto Sans CJK SC" pitchFamily="2"/>
                <a:cs typeface="FreeSans" pitchFamily="2"/>
              </a:rPr>
              <a:t>, D. </a:t>
            </a:r>
            <a:r>
              <a:rPr lang="fr-FR" sz="1200" b="0" i="0" u="none" strike="noStrike" kern="1200" cap="none" dirty="0" err="1">
                <a:ln>
                  <a:noFill/>
                </a:ln>
                <a:solidFill>
                  <a:srgbClr val="808080"/>
                </a:solidFill>
                <a:ea typeface="Noto Sans CJK SC" pitchFamily="2"/>
                <a:cs typeface="FreeSans" pitchFamily="2"/>
              </a:rPr>
              <a:t>Schulte</a:t>
            </a:r>
            <a:r>
              <a:rPr lang="fr-FR" sz="1200" b="0" i="0" u="none" strike="noStrike" kern="1200" cap="none" dirty="0">
                <a:ln>
                  <a:noFill/>
                </a:ln>
                <a:solidFill>
                  <a:srgbClr val="808080"/>
                </a:solidFill>
                <a:ea typeface="Noto Sans CJK SC" pitchFamily="2"/>
                <a:cs typeface="FreeSans" pitchFamily="2"/>
              </a:rPr>
              <a:t>, K. </a:t>
            </a:r>
            <a:r>
              <a:rPr lang="fr-FR" sz="1200" b="0" i="0" u="none" strike="noStrike" kern="1200" cap="none" dirty="0" err="1">
                <a:ln>
                  <a:noFill/>
                </a:ln>
                <a:solidFill>
                  <a:srgbClr val="808080"/>
                </a:solidFill>
                <a:ea typeface="Noto Sans CJK SC" pitchFamily="2"/>
                <a:cs typeface="FreeSans" pitchFamily="2"/>
              </a:rPr>
              <a:t>Skoufaris</a:t>
            </a:r>
            <a:endParaRPr lang="fr-FR" sz="1200" b="0" i="0" u="none" strike="noStrike" kern="1200" cap="none" dirty="0">
              <a:ln>
                <a:noFill/>
              </a:ln>
              <a:solidFill>
                <a:srgbClr val="808080"/>
              </a:solidFill>
              <a:ea typeface="Noto Sans CJK SC" pitchFamily="2"/>
              <a:cs typeface="FreeSans" pitchFamily="2"/>
            </a:endParaRPr>
          </a:p>
          <a:p>
            <a:pPr marL="0" marR="0" lvl="0" indent="0" algn="ctr" rtl="0" hangingPunct="0">
              <a:lnSpc>
                <a:spcPct val="100000"/>
              </a:lnSpc>
              <a:spcBef>
                <a:spcPts val="0"/>
              </a:spcBef>
              <a:spcAft>
                <a:spcPts val="0"/>
              </a:spcAft>
              <a:buNone/>
              <a:tabLst/>
            </a:pPr>
            <a:endParaRPr lang="fr-FR" sz="1400" b="0" i="0" u="none" strike="noStrike" kern="1200" cap="none" dirty="0">
              <a:ln>
                <a:noFill/>
              </a:ln>
              <a:solidFill>
                <a:srgbClr val="808080"/>
              </a:solidFill>
              <a:ea typeface="Noto Sans CJK SC" pitchFamily="2"/>
              <a:cs typeface="FreeSans" pitchFamily="2"/>
            </a:endParaRPr>
          </a:p>
          <a:p>
            <a:pPr marL="0" marR="0" lvl="0" indent="0" algn="ctr" rtl="0" hangingPunct="0">
              <a:lnSpc>
                <a:spcPct val="100000"/>
              </a:lnSpc>
              <a:spcBef>
                <a:spcPts val="0"/>
              </a:spcBef>
              <a:spcAft>
                <a:spcPts val="0"/>
              </a:spcAft>
              <a:buNone/>
              <a:tabLst/>
            </a:pPr>
            <a:r>
              <a:rPr lang="fr-FR" sz="1200" b="0" i="0" u="none" strike="noStrike" kern="1200" cap="none" dirty="0">
                <a:ln>
                  <a:noFill/>
                </a:ln>
                <a:solidFill>
                  <a:srgbClr val="808080"/>
                </a:solidFill>
                <a:ea typeface="Noto Sans CJK SC" pitchFamily="2"/>
                <a:cs typeface="FreeSans" pitchFamily="2"/>
              </a:rPr>
              <a:t>Congrès Général de la SFP 2023</a:t>
            </a:r>
          </a:p>
          <a:p>
            <a:pPr marL="0" marR="0" lvl="0" indent="0" algn="ctr" rtl="0" hangingPunct="0">
              <a:lnSpc>
                <a:spcPct val="100000"/>
              </a:lnSpc>
              <a:spcBef>
                <a:spcPts val="0"/>
              </a:spcBef>
              <a:spcAft>
                <a:spcPts val="0"/>
              </a:spcAft>
              <a:buNone/>
              <a:tabLst/>
            </a:pPr>
            <a:r>
              <a:rPr lang="fr-FR" sz="1200" b="0" i="0" u="none" strike="noStrike" kern="1200" cap="none" dirty="0">
                <a:ln>
                  <a:noFill/>
                </a:ln>
                <a:solidFill>
                  <a:srgbClr val="808080"/>
                </a:solidFill>
                <a:ea typeface="Noto Sans CJK SC" pitchFamily="2"/>
                <a:cs typeface="FreeSans" pitchFamily="2"/>
              </a:rPr>
              <a:t>2023-07-05</a:t>
            </a:r>
          </a:p>
        </p:txBody>
      </p:sp>
      <p:sp>
        <p:nvSpPr>
          <p:cNvPr id="5" name="Subtitle 4">
            <a:extLst>
              <a:ext uri="{FF2B5EF4-FFF2-40B4-BE49-F238E27FC236}">
                <a16:creationId xmlns:a16="http://schemas.microsoft.com/office/drawing/2014/main" id="{468244DF-B55D-554A-5CB6-CF823C9FA670}"/>
              </a:ext>
            </a:extLst>
          </p:cNvPr>
          <p:cNvSpPr txBox="1">
            <a:spLocks noGrp="1"/>
          </p:cNvSpPr>
          <p:nvPr>
            <p:ph type="subTitle" idx="4294967295"/>
          </p:nvPr>
        </p:nvSpPr>
        <p:spPr>
          <a:xfrm>
            <a:off x="2250312" y="1919553"/>
            <a:ext cx="5580000" cy="861774"/>
          </a:xfrm>
          <a:solidFill>
            <a:srgbClr val="FFFFFF">
              <a:alpha val="70000"/>
            </a:srgbClr>
          </a:solidFill>
        </p:spPr>
        <p:txBody>
          <a:bodyPr anchor="ctr">
            <a:spAutoFit/>
          </a:bodyPr>
          <a:lstStyle/>
          <a:p>
            <a:pPr lvl="0" algn="ctr">
              <a:buNone/>
            </a:pPr>
            <a:r>
              <a:rPr lang="fr-FR" sz="2800" dirty="0">
                <a:latin typeface="+mn-lt"/>
              </a:rPr>
              <a:t>Études d’instabilités transversales des faisceaux d’un collisionneur de muons</a:t>
            </a:r>
          </a:p>
        </p:txBody>
      </p:sp>
      <p:sp>
        <p:nvSpPr>
          <p:cNvPr id="6" name="Freeform: Shape 5">
            <a:extLst>
              <a:ext uri="{FF2B5EF4-FFF2-40B4-BE49-F238E27FC236}">
                <a16:creationId xmlns:a16="http://schemas.microsoft.com/office/drawing/2014/main" id="{3B94F980-DF98-D58C-EF44-27E74C3BDE95}"/>
              </a:ext>
            </a:extLst>
          </p:cNvPr>
          <p:cNvSpPr/>
          <p:nvPr/>
        </p:nvSpPr>
        <p:spPr>
          <a:xfrm>
            <a:off x="5793480" y="5008978"/>
            <a:ext cx="4156919" cy="59475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pic>
        <p:nvPicPr>
          <p:cNvPr id="7" name="Picture 6">
            <a:extLst>
              <a:ext uri="{FF2B5EF4-FFF2-40B4-BE49-F238E27FC236}">
                <a16:creationId xmlns:a16="http://schemas.microsoft.com/office/drawing/2014/main" id="{9D2F2D90-90F4-96E3-4E3A-381157D305A0}"/>
              </a:ext>
            </a:extLst>
          </p:cNvPr>
          <p:cNvPicPr>
            <a:picLocks noChangeAspect="1"/>
          </p:cNvPicPr>
          <p:nvPr/>
        </p:nvPicPr>
        <p:blipFill>
          <a:blip r:embed="rId5">
            <a:lum/>
            <a:alphaModFix/>
          </a:blip>
          <a:srcRect/>
          <a:stretch>
            <a:fillRect/>
          </a:stretch>
        </p:blipFill>
        <p:spPr>
          <a:xfrm>
            <a:off x="5842079" y="5028339"/>
            <a:ext cx="556033" cy="556033"/>
          </a:xfrm>
          <a:prstGeom prst="rect">
            <a:avLst/>
          </a:prstGeom>
          <a:noFill/>
          <a:ln>
            <a:noFill/>
          </a:ln>
        </p:spPr>
      </p:pic>
      <p:sp>
        <p:nvSpPr>
          <p:cNvPr id="8" name="TextBox 7">
            <a:extLst>
              <a:ext uri="{FF2B5EF4-FFF2-40B4-BE49-F238E27FC236}">
                <a16:creationId xmlns:a16="http://schemas.microsoft.com/office/drawing/2014/main" id="{885EA9EB-74F2-C575-2CE0-EDD61BE85647}"/>
              </a:ext>
            </a:extLst>
          </p:cNvPr>
          <p:cNvSpPr txBox="1"/>
          <p:nvPr/>
        </p:nvSpPr>
        <p:spPr>
          <a:xfrm>
            <a:off x="6414480" y="5014310"/>
            <a:ext cx="3626280" cy="58409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050" b="0" i="1" u="none" strike="noStrike" kern="1200" cap="none" dirty="0">
                <a:ln>
                  <a:noFill/>
                </a:ln>
                <a:solidFill>
                  <a:srgbClr val="666666"/>
                </a:solidFill>
                <a:ea typeface="Noto Sans CJK SC" pitchFamily="2"/>
                <a:cs typeface="FreeSans" pitchFamily="2"/>
              </a:rPr>
              <a:t>This work was performed under the auspices and with support from the Swiss Accelerator Research and Technology (CHART) program (www.chart.ch).</a:t>
            </a:r>
          </a:p>
        </p:txBody>
      </p:sp>
      <p:sp>
        <p:nvSpPr>
          <p:cNvPr id="9" name="Freeform: Shape 8">
            <a:extLst>
              <a:ext uri="{FF2B5EF4-FFF2-40B4-BE49-F238E27FC236}">
                <a16:creationId xmlns:a16="http://schemas.microsoft.com/office/drawing/2014/main" id="{069246D5-0982-99DA-2B95-18006879B1A9}"/>
              </a:ext>
            </a:extLst>
          </p:cNvPr>
          <p:cNvSpPr/>
          <p:nvPr/>
        </p:nvSpPr>
        <p:spPr>
          <a:xfrm>
            <a:off x="105480" y="5008979"/>
            <a:ext cx="4365360" cy="5947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10" name="TextBox 9">
            <a:extLst>
              <a:ext uri="{FF2B5EF4-FFF2-40B4-BE49-F238E27FC236}">
                <a16:creationId xmlns:a16="http://schemas.microsoft.com/office/drawing/2014/main" id="{E78DB1E3-5A07-0849-9AA3-DEE17CA180D8}"/>
              </a:ext>
            </a:extLst>
          </p:cNvPr>
          <p:cNvSpPr txBox="1"/>
          <p:nvPr/>
        </p:nvSpPr>
        <p:spPr>
          <a:xfrm>
            <a:off x="870479" y="5010463"/>
            <a:ext cx="3626280" cy="591785"/>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800" b="0" i="1" u="none" strike="noStrike" kern="1200" cap="none" dirty="0">
                <a:ln>
                  <a:noFill/>
                </a:ln>
                <a:solidFill>
                  <a:srgbClr val="666666"/>
                </a:solidFill>
                <a:ea typeface="Noto Sans CJK SC" pitchFamily="2"/>
                <a:cs typeface="FreeSans" pitchFamily="2"/>
              </a:rPr>
              <a:t>Funded by the European Union (EU). Views and opinions expressed are however those of the author(s) only and do not necessarily reflect those of the EU or European Research Executive Agency (REA). Neither the EU nor the REA can be held responsible for them.</a:t>
            </a:r>
          </a:p>
        </p:txBody>
      </p:sp>
      <p:grpSp>
        <p:nvGrpSpPr>
          <p:cNvPr id="11" name="Group 10">
            <a:extLst>
              <a:ext uri="{FF2B5EF4-FFF2-40B4-BE49-F238E27FC236}">
                <a16:creationId xmlns:a16="http://schemas.microsoft.com/office/drawing/2014/main" id="{10EFBF70-FBCC-564F-7053-46C41A944C81}"/>
              </a:ext>
            </a:extLst>
          </p:cNvPr>
          <p:cNvGrpSpPr/>
          <p:nvPr/>
        </p:nvGrpSpPr>
        <p:grpSpPr>
          <a:xfrm>
            <a:off x="208080" y="129240"/>
            <a:ext cx="9664200" cy="1314000"/>
            <a:chOff x="208080" y="129240"/>
            <a:chExt cx="9664200" cy="1314000"/>
          </a:xfrm>
        </p:grpSpPr>
        <p:pic>
          <p:nvPicPr>
            <p:cNvPr id="12" name="Image 84" descr="MCC-LogoCERN.jpg">
              <a:extLst>
                <a:ext uri="{FF2B5EF4-FFF2-40B4-BE49-F238E27FC236}">
                  <a16:creationId xmlns:a16="http://schemas.microsoft.com/office/drawing/2014/main" id="{CF5E8EA2-82EF-7314-DF0A-44AD32759611}"/>
                </a:ext>
              </a:extLst>
            </p:cNvPr>
            <p:cNvPicPr>
              <a:picLocks noChangeAspect="1"/>
            </p:cNvPicPr>
            <p:nvPr/>
          </p:nvPicPr>
          <p:blipFill>
            <a:blip r:embed="rId6">
              <a:lum/>
              <a:alphaModFix/>
            </a:blip>
            <a:srcRect/>
            <a:stretch>
              <a:fillRect/>
            </a:stretch>
          </p:blipFill>
          <p:spPr>
            <a:xfrm>
              <a:off x="8832960" y="129240"/>
              <a:ext cx="1039320" cy="1039320"/>
            </a:xfrm>
            <a:prstGeom prst="rect">
              <a:avLst/>
            </a:prstGeom>
            <a:noFill/>
            <a:ln>
              <a:noFill/>
            </a:ln>
          </p:spPr>
        </p:pic>
        <p:pic>
          <p:nvPicPr>
            <p:cNvPr id="13" name="Picture 12">
              <a:extLst>
                <a:ext uri="{FF2B5EF4-FFF2-40B4-BE49-F238E27FC236}">
                  <a16:creationId xmlns:a16="http://schemas.microsoft.com/office/drawing/2014/main" id="{1CC0A648-5524-229A-DBFB-DA61518ED6B7}"/>
                </a:ext>
              </a:extLst>
            </p:cNvPr>
            <p:cNvPicPr>
              <a:picLocks noChangeAspect="1"/>
            </p:cNvPicPr>
            <p:nvPr/>
          </p:nvPicPr>
          <p:blipFill>
            <a:blip r:embed="rId7">
              <a:lum/>
              <a:alphaModFix/>
            </a:blip>
            <a:srcRect/>
            <a:stretch>
              <a:fillRect/>
            </a:stretch>
          </p:blipFill>
          <p:spPr>
            <a:xfrm>
              <a:off x="208080" y="129240"/>
              <a:ext cx="2653200" cy="1314000"/>
            </a:xfrm>
            <a:prstGeom prst="rect">
              <a:avLst/>
            </a:prstGeom>
            <a:noFill/>
            <a:ln>
              <a:noFill/>
            </a:ln>
          </p:spPr>
        </p:pic>
      </p:grpSp>
      <p:pic>
        <p:nvPicPr>
          <p:cNvPr id="14" name="Picture 13">
            <a:extLst>
              <a:ext uri="{FF2B5EF4-FFF2-40B4-BE49-F238E27FC236}">
                <a16:creationId xmlns:a16="http://schemas.microsoft.com/office/drawing/2014/main" id="{4BF8EF28-04F8-0A05-913F-45CAF1210E23}"/>
              </a:ext>
            </a:extLst>
          </p:cNvPr>
          <p:cNvPicPr>
            <a:picLocks noChangeAspect="1"/>
          </p:cNvPicPr>
          <p:nvPr/>
        </p:nvPicPr>
        <p:blipFill>
          <a:blip r:embed="rId8">
            <a:lum/>
            <a:alphaModFix/>
          </a:blip>
          <a:srcRect/>
          <a:stretch>
            <a:fillRect/>
          </a:stretch>
        </p:blipFill>
        <p:spPr>
          <a:xfrm>
            <a:off x="177480" y="5064975"/>
            <a:ext cx="722520" cy="482760"/>
          </a:xfrm>
          <a:prstGeom prst="rect">
            <a:avLst/>
          </a:prstGeom>
          <a:noFill/>
          <a:ln>
            <a:noFill/>
          </a:ln>
        </p:spPr>
      </p:pic>
      <p:sp>
        <p:nvSpPr>
          <p:cNvPr id="17" name="Slide Number Placeholder 16">
            <a:extLst>
              <a:ext uri="{FF2B5EF4-FFF2-40B4-BE49-F238E27FC236}">
                <a16:creationId xmlns:a16="http://schemas.microsoft.com/office/drawing/2014/main" id="{FC2F554B-AE31-089A-9331-9D4A077E1EB1}"/>
              </a:ext>
            </a:extLst>
          </p:cNvPr>
          <p:cNvSpPr>
            <a:spLocks noGrp="1"/>
          </p:cNvSpPr>
          <p:nvPr>
            <p:ph type="sldNum" sz="quarter" idx="12"/>
          </p:nvPr>
        </p:nvSpPr>
        <p:spPr/>
        <p:txBody>
          <a:bodyPr/>
          <a:lstStyle/>
          <a:p>
            <a:pPr lvl="0"/>
            <a:fld id="{FB6EF5E1-C6C8-4A62-83BD-228C62B02296}" type="slidenum">
              <a:rPr lang="en-US" smtClean="0"/>
              <a:t>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9102"/>
    </mc:Choice>
    <mc:Fallback>
      <p:transition spd="slow" advTm="191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10</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en-US" b="1" dirty="0">
                <a:latin typeface="+mn-lt"/>
              </a:rPr>
              <a:t>Electron cloud</a:t>
            </a:r>
          </a:p>
        </p:txBody>
      </p:sp>
      <p:pic>
        <p:nvPicPr>
          <p:cNvPr id="8" name="Picture 7">
            <a:extLst>
              <a:ext uri="{FF2B5EF4-FFF2-40B4-BE49-F238E27FC236}">
                <a16:creationId xmlns:a16="http://schemas.microsoft.com/office/drawing/2014/main" id="{CEFDD5A4-20E7-D458-E485-8CA2A25DAF56}"/>
              </a:ext>
            </a:extLst>
          </p:cNvPr>
          <p:cNvPicPr>
            <a:picLocks noChangeAspect="1"/>
          </p:cNvPicPr>
          <p:nvPr/>
        </p:nvPicPr>
        <p:blipFill>
          <a:blip r:embed="rId3"/>
          <a:stretch>
            <a:fillRect/>
          </a:stretch>
        </p:blipFill>
        <p:spPr>
          <a:xfrm>
            <a:off x="592288" y="1134986"/>
            <a:ext cx="8335351" cy="3101648"/>
          </a:xfrm>
          <a:prstGeom prst="rect">
            <a:avLst/>
          </a:prstGeom>
        </p:spPr>
      </p:pic>
      <p:sp>
        <p:nvSpPr>
          <p:cNvPr id="10" name="TextBox 9">
            <a:extLst>
              <a:ext uri="{FF2B5EF4-FFF2-40B4-BE49-F238E27FC236}">
                <a16:creationId xmlns:a16="http://schemas.microsoft.com/office/drawing/2014/main" id="{03FB4D19-8893-6E50-DB5F-D8B9C1EAC1BF}"/>
              </a:ext>
            </a:extLst>
          </p:cNvPr>
          <p:cNvSpPr txBox="1"/>
          <p:nvPr/>
        </p:nvSpPr>
        <p:spPr>
          <a:xfrm>
            <a:off x="290146" y="4282818"/>
            <a:ext cx="9550971" cy="923330"/>
          </a:xfrm>
          <a:prstGeom prst="rect">
            <a:avLst/>
          </a:prstGeom>
          <a:noFill/>
        </p:spPr>
        <p:txBody>
          <a:bodyPr wrap="square" rtlCol="0">
            <a:spAutoFit/>
          </a:bodyPr>
          <a:lstStyle/>
          <a:p>
            <a:pPr marL="285750" indent="-285750">
              <a:buFont typeface="Arial" panose="020B0604020202020204" pitchFamily="34" charset="0"/>
              <a:buChar char="•"/>
            </a:pPr>
            <a:r>
              <a:rPr lang="fr-FR" dirty="0"/>
              <a:t>Si la densité d’électrons est trop grande, </a:t>
            </a:r>
            <a:r>
              <a:rPr lang="fr-FR" b="1" dirty="0"/>
              <a:t>les paquets peuvent devenir instables</a:t>
            </a:r>
          </a:p>
          <a:p>
            <a:pPr marL="285750" indent="-285750">
              <a:buFont typeface="Arial" panose="020B0604020202020204" pitchFamily="34" charset="0"/>
              <a:buChar char="•"/>
            </a:pPr>
            <a:r>
              <a:rPr lang="fr-FR" dirty="0"/>
              <a:t>Le nuage d’électrons peut provoquer un </a:t>
            </a:r>
            <a:r>
              <a:rPr lang="fr-FR" b="1" dirty="0"/>
              <a:t>échauffement</a:t>
            </a:r>
            <a:r>
              <a:rPr lang="fr-FR" dirty="0"/>
              <a:t> de la chambre à vide et la puissance à dissiper peut devenir trop importante pour le système cryogénique</a:t>
            </a:r>
          </a:p>
        </p:txBody>
      </p:sp>
      <p:sp>
        <p:nvSpPr>
          <p:cNvPr id="2" name="TextBox 1">
            <a:extLst>
              <a:ext uri="{FF2B5EF4-FFF2-40B4-BE49-F238E27FC236}">
                <a16:creationId xmlns:a16="http://schemas.microsoft.com/office/drawing/2014/main" id="{6D177C28-5320-AAC5-04DD-6D77968091B4}"/>
              </a:ext>
            </a:extLst>
          </p:cNvPr>
          <p:cNvSpPr txBox="1"/>
          <p:nvPr/>
        </p:nvSpPr>
        <p:spPr>
          <a:xfrm>
            <a:off x="5548848" y="827209"/>
            <a:ext cx="3317831" cy="307777"/>
          </a:xfrm>
          <a:prstGeom prst="rect">
            <a:avLst/>
          </a:prstGeom>
          <a:noFill/>
          <a:ln>
            <a:solidFill>
              <a:schemeClr val="tx1"/>
            </a:solidFill>
          </a:ln>
        </p:spPr>
        <p:txBody>
          <a:bodyPr wrap="none" rtlCol="0">
            <a:spAutoFit/>
          </a:bodyPr>
          <a:lstStyle/>
          <a:p>
            <a:r>
              <a:rPr lang="en-US" sz="1400" dirty="0"/>
              <a:t>Picture courtesy </a:t>
            </a:r>
            <a:r>
              <a:rPr lang="en-US" sz="1400" dirty="0">
                <a:hlinkClick r:id="rId4"/>
              </a:rPr>
              <a:t>G. </a:t>
            </a:r>
            <a:r>
              <a:rPr lang="en-US" sz="1400" dirty="0" err="1">
                <a:hlinkClick r:id="rId4"/>
              </a:rPr>
              <a:t>Iadarola</a:t>
            </a:r>
            <a:r>
              <a:rPr lang="en-US" sz="1400" dirty="0">
                <a:hlinkClick r:id="rId4"/>
              </a:rPr>
              <a:t> and G. </a:t>
            </a:r>
            <a:r>
              <a:rPr lang="en-US" sz="1400" dirty="0" err="1">
                <a:hlinkClick r:id="rId4"/>
              </a:rPr>
              <a:t>Rumolo</a:t>
            </a:r>
            <a:endParaRPr lang="en-US" sz="1400" dirty="0"/>
          </a:p>
        </p:txBody>
      </p:sp>
    </p:spTree>
    <p:extLst>
      <p:ext uri="{BB962C8B-B14F-4D97-AF65-F5344CB8AC3E}">
        <p14:creationId xmlns:p14="http://schemas.microsoft.com/office/powerpoint/2010/main" val="236398891"/>
      </p:ext>
    </p:extLst>
  </p:cSld>
  <p:clrMapOvr>
    <a:masterClrMapping/>
  </p:clrMapOvr>
  <mc:AlternateContent xmlns:mc="http://schemas.openxmlformats.org/markup-compatibility/2006">
    <mc:Choice xmlns:p14="http://schemas.microsoft.com/office/powerpoint/2010/main" Requires="p14">
      <p:transition spd="slow" p14:dur="2000" advTm="83338"/>
    </mc:Choice>
    <mc:Fallback>
      <p:transition spd="slow" advTm="8333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11</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fr-FR" b="1" dirty="0">
                <a:latin typeface="+mn-lt"/>
              </a:rPr>
              <a:t>Effets étudiés pour le Muon </a:t>
            </a:r>
            <a:r>
              <a:rPr lang="fr-FR" b="1" dirty="0" err="1">
                <a:latin typeface="+mn-lt"/>
              </a:rPr>
              <a:t>Collider</a:t>
            </a:r>
            <a:endParaRPr lang="fr-FR" b="1" dirty="0">
              <a:latin typeface="+mn-lt"/>
            </a:endParaRPr>
          </a:p>
        </p:txBody>
      </p:sp>
      <p:sp>
        <p:nvSpPr>
          <p:cNvPr id="10" name="TextBox 9">
            <a:extLst>
              <a:ext uri="{FF2B5EF4-FFF2-40B4-BE49-F238E27FC236}">
                <a16:creationId xmlns:a16="http://schemas.microsoft.com/office/drawing/2014/main" id="{03FB4D19-8893-6E50-DB5F-D8B9C1EAC1BF}"/>
              </a:ext>
            </a:extLst>
          </p:cNvPr>
          <p:cNvSpPr txBox="1"/>
          <p:nvPr/>
        </p:nvSpPr>
        <p:spPr>
          <a:xfrm>
            <a:off x="290147" y="1222131"/>
            <a:ext cx="5758962" cy="4031873"/>
          </a:xfrm>
          <a:prstGeom prst="rect">
            <a:avLst/>
          </a:prstGeom>
          <a:noFill/>
        </p:spPr>
        <p:txBody>
          <a:bodyPr wrap="square" rtlCol="0">
            <a:spAutoFit/>
          </a:bodyPr>
          <a:lstStyle/>
          <a:p>
            <a:pPr marL="285750" indent="-285750">
              <a:buFont typeface="Arial" panose="020B0604020202020204" pitchFamily="34" charset="0"/>
              <a:buChar char="•"/>
            </a:pPr>
            <a:r>
              <a:rPr lang="fr-FR" sz="2000" dirty="0"/>
              <a:t>Premières études focalisées sur les </a:t>
            </a:r>
            <a:r>
              <a:rPr lang="fr-FR" sz="2000" b="1" dirty="0"/>
              <a:t>accélérateurs haute énergie et le collisionneur 10 </a:t>
            </a:r>
            <a:r>
              <a:rPr lang="fr-FR" sz="2000" b="1" dirty="0" err="1"/>
              <a:t>TeV</a:t>
            </a:r>
            <a:endParaRPr lang="fr-FR" sz="2000" b="1" dirty="0"/>
          </a:p>
          <a:p>
            <a:endParaRPr lang="fr-FR" sz="2000" dirty="0"/>
          </a:p>
          <a:p>
            <a:pPr marL="285750" indent="-285750">
              <a:buFont typeface="Arial" panose="020B0604020202020204" pitchFamily="34" charset="0"/>
              <a:buChar char="•"/>
            </a:pPr>
            <a:r>
              <a:rPr lang="fr-FR" sz="2000" dirty="0"/>
              <a:t>Charge d’espace : dans cette partie de la chaine, l'énergie des particules étant déjà très grande, la force de charge d’espace est négligeable</a:t>
            </a:r>
          </a:p>
          <a:p>
            <a:pPr marL="742950" lvl="1" indent="-285750">
              <a:buFont typeface="Arial" panose="020B0604020202020204" pitchFamily="34" charset="0"/>
              <a:buChar char="•"/>
            </a:pPr>
            <a:r>
              <a:rPr lang="fr-FR" dirty="0"/>
              <a:t>Cet effet devra être étudié pour le proton driver et la partie basse énergie des muons</a:t>
            </a:r>
            <a:endParaRPr lang="fr-FR" sz="2000" dirty="0"/>
          </a:p>
          <a:p>
            <a:pPr marL="285750" indent="-285750">
              <a:buFont typeface="Arial" panose="020B0604020202020204" pitchFamily="34" charset="0"/>
              <a:buChar char="•"/>
            </a:pPr>
            <a:r>
              <a:rPr lang="fr-FR" sz="2000" dirty="0"/>
              <a:t>Electron cloud : un seul paquet de muon/</a:t>
            </a:r>
            <a:r>
              <a:rPr lang="fr-FR" sz="2000" dirty="0" err="1"/>
              <a:t>anti-muon</a:t>
            </a:r>
            <a:r>
              <a:rPr lang="fr-FR" sz="2000" dirty="0"/>
              <a:t> par direction, pas d’effet d’avalanche a priori</a:t>
            </a:r>
          </a:p>
          <a:p>
            <a:pPr marL="285750" indent="-285750">
              <a:buFont typeface="Arial" panose="020B0604020202020204" pitchFamily="34" charset="0"/>
              <a:buChar char="•"/>
            </a:pPr>
            <a:r>
              <a:rPr lang="fr-FR" sz="2000" b="1" dirty="0">
                <a:solidFill>
                  <a:schemeClr val="accent1"/>
                </a:solidFill>
              </a:rPr>
              <a:t>Impédance</a:t>
            </a:r>
          </a:p>
          <a:p>
            <a:pPr marL="285750" indent="-285750">
              <a:buFont typeface="Arial" panose="020B0604020202020204" pitchFamily="34" charset="0"/>
              <a:buChar char="•"/>
            </a:pPr>
            <a:r>
              <a:rPr lang="fr-FR" sz="2000" b="1" dirty="0">
                <a:solidFill>
                  <a:schemeClr val="accent1"/>
                </a:solidFill>
              </a:rPr>
              <a:t>Interaction </a:t>
            </a:r>
            <a:r>
              <a:rPr lang="fr-FR" sz="2000" b="1" dirty="0" err="1">
                <a:solidFill>
                  <a:schemeClr val="accent1"/>
                </a:solidFill>
              </a:rPr>
              <a:t>beam-beam</a:t>
            </a:r>
            <a:endParaRPr lang="fr-FR" sz="2000" b="1" dirty="0">
              <a:solidFill>
                <a:schemeClr val="accent1"/>
              </a:solidFill>
            </a:endParaRPr>
          </a:p>
          <a:p>
            <a:pPr marL="742950" lvl="1" indent="-285750">
              <a:buFont typeface="Arial" panose="020B0604020202020204" pitchFamily="34" charset="0"/>
              <a:buChar char="•"/>
            </a:pPr>
            <a:endParaRPr lang="fr-FR" sz="2000" dirty="0"/>
          </a:p>
        </p:txBody>
      </p:sp>
      <p:pic>
        <p:nvPicPr>
          <p:cNvPr id="2" name="Picture 1">
            <a:extLst>
              <a:ext uri="{FF2B5EF4-FFF2-40B4-BE49-F238E27FC236}">
                <a16:creationId xmlns:a16="http://schemas.microsoft.com/office/drawing/2014/main" id="{5F4C825A-0FD4-5466-8024-90BFED736E55}"/>
              </a:ext>
            </a:extLst>
          </p:cNvPr>
          <p:cNvPicPr>
            <a:picLocks noChangeAspect="1"/>
          </p:cNvPicPr>
          <p:nvPr/>
        </p:nvPicPr>
        <p:blipFill rotWithShape="1">
          <a:blip r:embed="rId4"/>
          <a:srcRect l="60512" b="50000"/>
          <a:stretch/>
        </p:blipFill>
        <p:spPr>
          <a:xfrm>
            <a:off x="6673362" y="1855066"/>
            <a:ext cx="3260969" cy="2019300"/>
          </a:xfrm>
          <a:prstGeom prst="rect">
            <a:avLst/>
          </a:prstGeom>
        </p:spPr>
      </p:pic>
    </p:spTree>
    <p:custDataLst>
      <p:tags r:id="rId1"/>
    </p:custDataLst>
    <p:extLst>
      <p:ext uri="{BB962C8B-B14F-4D97-AF65-F5344CB8AC3E}">
        <p14:creationId xmlns:p14="http://schemas.microsoft.com/office/powerpoint/2010/main" val="2752395459"/>
      </p:ext>
    </p:extLst>
  </p:cSld>
  <p:clrMapOvr>
    <a:masterClrMapping/>
  </p:clrMapOvr>
  <mc:AlternateContent xmlns:mc="http://schemas.openxmlformats.org/markup-compatibility/2006">
    <mc:Choice xmlns:p14="http://schemas.microsoft.com/office/powerpoint/2010/main" Requires="p14">
      <p:transition spd="slow" p14:dur="2000" advTm="40398"/>
    </mc:Choice>
    <mc:Fallback>
      <p:transition spd="slow" advTm="403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endParaRPr lang="fr-FR" dirty="0"/>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12</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en-US" b="1" dirty="0" err="1">
                <a:latin typeface="+mn-lt"/>
              </a:rPr>
              <a:t>Modèle</a:t>
            </a:r>
            <a:r>
              <a:rPr lang="en-US" b="1" dirty="0">
                <a:latin typeface="+mn-lt"/>
              </a:rPr>
              <a:t> </a:t>
            </a:r>
            <a:r>
              <a:rPr lang="en-US" b="1" dirty="0" err="1">
                <a:latin typeface="+mn-lt"/>
              </a:rPr>
              <a:t>d’impédance</a:t>
            </a:r>
            <a:r>
              <a:rPr lang="en-US" b="1" dirty="0">
                <a:latin typeface="+mn-lt"/>
              </a:rPr>
              <a:t> et études de </a:t>
            </a:r>
            <a:r>
              <a:rPr lang="en-US" b="1" dirty="0" err="1">
                <a:latin typeface="+mn-lt"/>
              </a:rPr>
              <a:t>stabilité</a:t>
            </a:r>
            <a:r>
              <a:rPr lang="en-US" b="1" dirty="0">
                <a:latin typeface="+mn-lt"/>
              </a:rPr>
              <a:t> pour les Rapid Cycling Synchrotron (RCS)</a:t>
            </a:r>
            <a:endParaRPr lang="fr-FR" b="1" dirty="0">
              <a:latin typeface="+mn-l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FB4D19-8893-6E50-DB5F-D8B9C1EAC1BF}"/>
                  </a:ext>
                </a:extLst>
              </p:cNvPr>
              <p:cNvSpPr txBox="1"/>
              <p:nvPr/>
            </p:nvSpPr>
            <p:spPr>
              <a:xfrm>
                <a:off x="290146" y="1222131"/>
                <a:ext cx="9676813" cy="2148345"/>
              </a:xfrm>
              <a:prstGeom prst="rect">
                <a:avLst/>
              </a:prstGeom>
              <a:noFill/>
            </p:spPr>
            <p:txBody>
              <a:bodyPr wrap="square" rtlCol="0">
                <a:spAutoFit/>
              </a:bodyPr>
              <a:lstStyle/>
              <a:p>
                <a:pPr marL="285750" indent="-285750">
                  <a:buFont typeface="Arial" panose="020B0604020202020204" pitchFamily="34" charset="0"/>
                  <a:buChar char="•"/>
                </a:pPr>
                <a:r>
                  <a:rPr lang="fr-FR" sz="2000" dirty="0"/>
                  <a:t>Trois RCS accélèrent les muons de ~60 </a:t>
                </a:r>
                <a:r>
                  <a:rPr lang="fr-FR" sz="2000" dirty="0" err="1"/>
                  <a:t>GeV</a:t>
                </a:r>
                <a:r>
                  <a:rPr lang="fr-FR" sz="2000" dirty="0"/>
                  <a:t> à 1.5 </a:t>
                </a:r>
                <a:r>
                  <a:rPr lang="fr-FR" sz="2000" dirty="0" err="1"/>
                  <a:t>TeV</a:t>
                </a:r>
                <a:endParaRPr lang="fr-FR" sz="2000" dirty="0"/>
              </a:p>
              <a:p>
                <a:pPr marL="742950" lvl="1" indent="-285750">
                  <a:buFont typeface="Arial" panose="020B0604020202020204" pitchFamily="34" charset="0"/>
                  <a:buChar char="•"/>
                </a:pPr>
                <a:r>
                  <a:rPr lang="fr-FR" dirty="0"/>
                  <a:t>Un quatrième RCS accélère de 1.5 </a:t>
                </a:r>
                <a:r>
                  <a:rPr lang="fr-FR" dirty="0" err="1"/>
                  <a:t>TeV</a:t>
                </a:r>
                <a:r>
                  <a:rPr lang="fr-FR" dirty="0"/>
                  <a:t> à 5 </a:t>
                </a:r>
                <a:r>
                  <a:rPr lang="fr-FR" dirty="0" err="1"/>
                  <a:t>TeV</a:t>
                </a:r>
                <a:endParaRPr lang="fr-FR" dirty="0"/>
              </a:p>
              <a:p>
                <a:pPr marL="285750" indent="-285750">
                  <a:buFont typeface="Arial" panose="020B0604020202020204" pitchFamily="34" charset="0"/>
                  <a:buChar char="•"/>
                </a:pPr>
                <a:r>
                  <a:rPr lang="fr-FR" sz="2000" dirty="0"/>
                  <a:t>Étude du RCS 1: </a:t>
                </a:r>
                <a14:m>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=5990 </m:t>
                    </m:r>
                    <m:r>
                      <a:rPr lang="en-US" sz="2000" b="0" i="1" smtClean="0">
                        <a:latin typeface="Cambria Math" panose="02040503050406030204" pitchFamily="18" charset="0"/>
                      </a:rPr>
                      <m:t>𝑚</m:t>
                    </m:r>
                  </m:oMath>
                </a14:m>
                <a:r>
                  <a:rPr lang="fr-FR"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𝑖𝑛𝑗</m:t>
                        </m:r>
                      </m:sub>
                    </m:sSub>
                    <m:r>
                      <a:rPr lang="en-US" sz="2000" b="0" i="1" smtClean="0">
                        <a:latin typeface="Cambria Math" panose="02040503050406030204" pitchFamily="18" charset="0"/>
                      </a:rPr>
                      <m:t>=63 </m:t>
                    </m:r>
                    <m:r>
                      <a:rPr lang="en-US" sz="2000" b="0" i="1" smtClean="0">
                        <a:latin typeface="Cambria Math" panose="02040503050406030204" pitchFamily="18" charset="0"/>
                      </a:rPr>
                      <m:t>𝐺𝑒𝑉</m:t>
                    </m:r>
                  </m:oMath>
                </a14:m>
                <a:r>
                  <a:rPr lang="fr-FR"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b="0" i="1" smtClean="0">
                            <a:latin typeface="Cambria Math" panose="02040503050406030204" pitchFamily="18" charset="0"/>
                          </a:rPr>
                          <m:t>𝑒𝑥𝑡</m:t>
                        </m:r>
                      </m:sub>
                    </m:sSub>
                    <m:r>
                      <a:rPr lang="en-US" sz="2000" i="1">
                        <a:latin typeface="Cambria Math" panose="02040503050406030204" pitchFamily="18" charset="0"/>
                      </a:rPr>
                      <m:t>=</m:t>
                    </m:r>
                    <m:r>
                      <a:rPr lang="en-US" sz="2000" b="0" i="1" smtClean="0">
                        <a:latin typeface="Cambria Math" panose="02040503050406030204" pitchFamily="18" charset="0"/>
                      </a:rPr>
                      <m:t>313</m:t>
                    </m:r>
                    <m:r>
                      <a:rPr lang="en-US" sz="2000" i="1">
                        <a:latin typeface="Cambria Math" panose="02040503050406030204" pitchFamily="18" charset="0"/>
                      </a:rPr>
                      <m:t> </m:t>
                    </m:r>
                    <m:r>
                      <a:rPr lang="en-US" sz="2000" i="1">
                        <a:latin typeface="Cambria Math" panose="02040503050406030204" pitchFamily="18" charset="0"/>
                      </a:rPr>
                      <m:t>𝐺𝑒𝑉</m:t>
                    </m:r>
                    <m:r>
                      <a:rPr lang="en-US" sz="2000" i="1">
                        <a:latin typeface="Cambria Math" panose="02040503050406030204" pitchFamily="18" charset="0"/>
                      </a:rPr>
                      <m:t> </m:t>
                    </m:r>
                  </m:oMath>
                </a14:m>
                <a:r>
                  <a:rPr lang="fr-FR"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=2.6⋅</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12</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𝜇</m:t>
                        </m:r>
                      </m:e>
                      <m:sup>
                        <m:r>
                          <a:rPr lang="en-US" sz="2000" b="0" i="1" smtClean="0">
                            <a:latin typeface="Cambria Math" panose="02040503050406030204" pitchFamily="18" charset="0"/>
                          </a:rPr>
                          <m:t>+/−</m:t>
                        </m:r>
                      </m:sup>
                    </m:sSup>
                  </m:oMath>
                </a14:m>
                <a:endParaRPr lang="fr-FR" sz="2000" dirty="0"/>
              </a:p>
              <a:p>
                <a:pPr marL="742950" lvl="1" indent="-285750">
                  <a:buFont typeface="Arial" panose="020B0604020202020204" pitchFamily="34" charset="0"/>
                  <a:buChar char="•"/>
                </a:pPr>
                <a:r>
                  <a:rPr lang="fr-FR" dirty="0"/>
                  <a:t>Pour préserver 90 % des muons, le </a:t>
                </a:r>
                <a:r>
                  <a:rPr lang="fr-FR" b="1" dirty="0"/>
                  <a:t>gain en énergie par tour est de 14.7 </a:t>
                </a:r>
                <a:r>
                  <a:rPr lang="fr-FR" b="1" dirty="0" err="1"/>
                  <a:t>GeV</a:t>
                </a:r>
                <a:r>
                  <a:rPr lang="fr-FR" dirty="0"/>
                  <a:t>. Les faisceaux sont accélérés en </a:t>
                </a:r>
                <a:r>
                  <a:rPr lang="fr-FR" b="1" dirty="0"/>
                  <a:t>17 tours seulement</a:t>
                </a:r>
              </a:p>
              <a:p>
                <a:pPr marL="742950" lvl="1" indent="-285750">
                  <a:buFont typeface="Arial" panose="020B0604020202020204" pitchFamily="34" charset="0"/>
                  <a:buChar char="•"/>
                </a:pPr>
                <a:r>
                  <a:rPr lang="fr-FR" dirty="0"/>
                  <a:t>O(700) cavités </a:t>
                </a:r>
                <a:r>
                  <a:rPr lang="fr-FR" dirty="0">
                    <a:hlinkClick r:id="rId4"/>
                  </a:rPr>
                  <a:t>supraconductrices type TESLA</a:t>
                </a:r>
                <a:r>
                  <a:rPr lang="fr-FR" dirty="0"/>
                  <a:t>, avec un gradient de 30 MV/m</a:t>
                </a:r>
              </a:p>
              <a:p>
                <a:pPr marL="285750" indent="-285750">
                  <a:buFont typeface="Arial" panose="020B0604020202020204" pitchFamily="34" charset="0"/>
                  <a:buChar char="•"/>
                </a:pPr>
                <a:r>
                  <a:rPr lang="fr-FR" sz="2000" dirty="0"/>
                  <a:t>Les </a:t>
                </a:r>
                <a:r>
                  <a:rPr lang="fr-FR" sz="2000" dirty="0" err="1"/>
                  <a:t>HOMs</a:t>
                </a:r>
                <a:r>
                  <a:rPr lang="fr-FR" sz="2000" dirty="0"/>
                  <a:t> (high-</a:t>
                </a:r>
                <a:r>
                  <a:rPr lang="fr-FR" sz="2000" dirty="0" err="1"/>
                  <a:t>order</a:t>
                </a:r>
                <a:r>
                  <a:rPr lang="fr-FR" sz="2000" dirty="0"/>
                  <a:t>-modes) des cavités sont utilisés pour le modèle d’impédance</a:t>
                </a:r>
              </a:p>
            </p:txBody>
          </p:sp>
        </mc:Choice>
        <mc:Fallback xmlns="">
          <p:sp>
            <p:nvSpPr>
              <p:cNvPr id="10" name="TextBox 9">
                <a:extLst>
                  <a:ext uri="{FF2B5EF4-FFF2-40B4-BE49-F238E27FC236}">
                    <a16:creationId xmlns:a16="http://schemas.microsoft.com/office/drawing/2014/main" id="{03FB4D19-8893-6E50-DB5F-D8B9C1EAC1BF}"/>
                  </a:ext>
                </a:extLst>
              </p:cNvPr>
              <p:cNvSpPr txBox="1">
                <a:spLocks noRot="1" noChangeAspect="1" noMove="1" noResize="1" noEditPoints="1" noAdjustHandles="1" noChangeArrowheads="1" noChangeShapeType="1" noTextEdit="1"/>
              </p:cNvSpPr>
              <p:nvPr/>
            </p:nvSpPr>
            <p:spPr>
              <a:xfrm>
                <a:off x="290146" y="1222131"/>
                <a:ext cx="9676813" cy="2148345"/>
              </a:xfrm>
              <a:prstGeom prst="rect">
                <a:avLst/>
              </a:prstGeom>
              <a:blipFill>
                <a:blip r:embed="rId5"/>
                <a:stretch>
                  <a:fillRect l="-567" t="-1416" b="-4249"/>
                </a:stretch>
              </a:blipFill>
            </p:spPr>
            <p:txBody>
              <a:bodyPr/>
              <a:lstStyle/>
              <a:p>
                <a:r>
                  <a:rPr lang="fr-FR">
                    <a:noFill/>
                  </a:rPr>
                  <a:t> </a:t>
                </a:r>
              </a:p>
            </p:txBody>
          </p:sp>
        </mc:Fallback>
      </mc:AlternateContent>
      <p:sp>
        <p:nvSpPr>
          <p:cNvPr id="9" name="Freeform: Shape 8">
            <a:extLst>
              <a:ext uri="{FF2B5EF4-FFF2-40B4-BE49-F238E27FC236}">
                <a16:creationId xmlns:a16="http://schemas.microsoft.com/office/drawing/2014/main" id="{7D79C4E7-2E14-C644-FC9F-FCB0C2049614}"/>
              </a:ext>
            </a:extLst>
          </p:cNvPr>
          <p:cNvSpPr/>
          <p:nvPr/>
        </p:nvSpPr>
        <p:spPr>
          <a:xfrm>
            <a:off x="2067091" y="3944095"/>
            <a:ext cx="720000" cy="72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chemeClr val="accent2"/>
            </a:solidFill>
            <a:prstDash val="solid"/>
          </a:ln>
        </p:spPr>
        <p:txBody>
          <a:bodyPr vert="horz" wrap="square" lIns="104400" tIns="59400" rIns="104400" bIns="59400" anchor="ctr" anchorCtr="0" compatLnSpc="0">
            <a:noAutofit/>
          </a:bodyPr>
          <a:lstStyle/>
          <a:p>
            <a:pPr marL="0" marR="0" lvl="0" indent="0" algn="ctr" rtl="0" hangingPunct="0">
              <a:lnSpc>
                <a:spcPct val="100000"/>
              </a:lnSpc>
              <a:spcBef>
                <a:spcPts val="0"/>
              </a:spcBef>
              <a:spcAft>
                <a:spcPts val="0"/>
              </a:spcAft>
              <a:buNone/>
              <a:tabLst/>
            </a:pPr>
            <a:r>
              <a:rPr lang="fr-FR" sz="1400" b="0" i="0" u="none" strike="noStrike" kern="1200" cap="none">
                <a:ln>
                  <a:noFill/>
                </a:ln>
                <a:solidFill>
                  <a:schemeClr val="accent2"/>
                </a:solidFill>
                <a:ea typeface="Noto Sans CJK SC" pitchFamily="2"/>
                <a:cs typeface="FreeSans" pitchFamily="2"/>
              </a:rPr>
              <a:t>RCS 1</a:t>
            </a:r>
          </a:p>
        </p:txBody>
      </p:sp>
      <p:sp>
        <p:nvSpPr>
          <p:cNvPr id="11" name="Freeform: Shape 10">
            <a:extLst>
              <a:ext uri="{FF2B5EF4-FFF2-40B4-BE49-F238E27FC236}">
                <a16:creationId xmlns:a16="http://schemas.microsoft.com/office/drawing/2014/main" id="{5073807A-61C0-66D8-90C7-E560E1B48811}"/>
              </a:ext>
            </a:extLst>
          </p:cNvPr>
          <p:cNvSpPr/>
          <p:nvPr/>
        </p:nvSpPr>
        <p:spPr>
          <a:xfrm>
            <a:off x="3241641" y="3944095"/>
            <a:ext cx="720000" cy="72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chemeClr val="accent1"/>
            </a:solidFill>
            <a:prstDash val="solid"/>
          </a:ln>
        </p:spPr>
        <p:txBody>
          <a:bodyPr vert="horz" wrap="square" lIns="104400" tIns="59400" rIns="104400" bIns="59400" anchor="ctr" anchorCtr="0" compatLnSpc="0">
            <a:noAutofit/>
          </a:bodyPr>
          <a:lstStyle/>
          <a:p>
            <a:pPr marL="0" marR="0" lvl="0" indent="0" algn="ctr" rtl="0" hangingPunct="0">
              <a:lnSpc>
                <a:spcPct val="100000"/>
              </a:lnSpc>
              <a:spcBef>
                <a:spcPts val="0"/>
              </a:spcBef>
              <a:spcAft>
                <a:spcPts val="0"/>
              </a:spcAft>
              <a:buNone/>
              <a:tabLst/>
            </a:pPr>
            <a:r>
              <a:rPr lang="fr-FR" sz="1400" b="0" i="0" u="none" strike="noStrike" kern="1200" cap="none">
                <a:ln>
                  <a:noFill/>
                </a:ln>
                <a:solidFill>
                  <a:schemeClr val="accent1"/>
                </a:solidFill>
                <a:ea typeface="Noto Sans CJK SC" pitchFamily="2"/>
                <a:cs typeface="FreeSans" pitchFamily="2"/>
              </a:rPr>
              <a:t>RCS 2</a:t>
            </a:r>
          </a:p>
        </p:txBody>
      </p:sp>
      <p:sp>
        <p:nvSpPr>
          <p:cNvPr id="12" name="TextBox 11">
            <a:extLst>
              <a:ext uri="{FF2B5EF4-FFF2-40B4-BE49-F238E27FC236}">
                <a16:creationId xmlns:a16="http://schemas.microsoft.com/office/drawing/2014/main" id="{C6F8ED80-6F01-27E8-1FE0-9EDD7064F7F8}"/>
              </a:ext>
            </a:extLst>
          </p:cNvPr>
          <p:cNvSpPr txBox="1"/>
          <p:nvPr/>
        </p:nvSpPr>
        <p:spPr>
          <a:xfrm>
            <a:off x="6388333" y="4144754"/>
            <a:ext cx="843741" cy="30384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chemeClr val="accent1"/>
                </a:solidFill>
                <a:latin typeface="Fira Sans" pitchFamily="34"/>
                <a:ea typeface="Noto Sans CJK SC" pitchFamily="2"/>
                <a:cs typeface="FreeSans" pitchFamily="2"/>
              </a:rPr>
              <a:t>RCS 4</a:t>
            </a:r>
          </a:p>
        </p:txBody>
      </p:sp>
      <p:sp>
        <p:nvSpPr>
          <p:cNvPr id="13" name="Freeform: Shape 12">
            <a:extLst>
              <a:ext uri="{FF2B5EF4-FFF2-40B4-BE49-F238E27FC236}">
                <a16:creationId xmlns:a16="http://schemas.microsoft.com/office/drawing/2014/main" id="{C4963F47-5CCA-9A86-0484-431F4A09AD20}"/>
              </a:ext>
            </a:extLst>
          </p:cNvPr>
          <p:cNvSpPr/>
          <p:nvPr/>
        </p:nvSpPr>
        <p:spPr>
          <a:xfrm>
            <a:off x="4451731" y="3674095"/>
            <a:ext cx="1260000" cy="12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chemeClr val="accent1"/>
            </a:solidFill>
            <a:prstDash val="solid"/>
          </a:ln>
        </p:spPr>
        <p:txBody>
          <a:bodyPr vert="horz" wrap="square" lIns="104400" tIns="59400" rIns="104400" bIns="59400" anchor="ctr" anchorCtr="0" compatLnSpc="0">
            <a:noAutofit/>
          </a:bodyPr>
          <a:lstStyle/>
          <a:p>
            <a:pPr marL="0" marR="0" lvl="0" indent="0" algn="ctr" rtl="0" hangingPunct="0">
              <a:lnSpc>
                <a:spcPct val="100000"/>
              </a:lnSpc>
              <a:spcBef>
                <a:spcPts val="0"/>
              </a:spcBef>
              <a:spcAft>
                <a:spcPts val="0"/>
              </a:spcAft>
              <a:buNone/>
              <a:tabLst/>
            </a:pPr>
            <a:r>
              <a:rPr lang="fr-FR" sz="1400" b="0" i="0" u="none" strike="noStrike" kern="1200" cap="none">
                <a:ln>
                  <a:noFill/>
                </a:ln>
                <a:solidFill>
                  <a:schemeClr val="accent1"/>
                </a:solidFill>
                <a:ea typeface="Noto Sans CJK SC" pitchFamily="2"/>
                <a:cs typeface="FreeSans" pitchFamily="2"/>
              </a:rPr>
              <a:t>RCS 3</a:t>
            </a:r>
          </a:p>
        </p:txBody>
      </p:sp>
      <p:sp>
        <p:nvSpPr>
          <p:cNvPr id="14" name="TextBox 13">
            <a:extLst>
              <a:ext uri="{FF2B5EF4-FFF2-40B4-BE49-F238E27FC236}">
                <a16:creationId xmlns:a16="http://schemas.microsoft.com/office/drawing/2014/main" id="{E1C26673-562A-4969-92F5-BFA2971EC365}"/>
              </a:ext>
            </a:extLst>
          </p:cNvPr>
          <p:cNvSpPr txBox="1"/>
          <p:nvPr/>
        </p:nvSpPr>
        <p:spPr>
          <a:xfrm>
            <a:off x="1587735" y="4722582"/>
            <a:ext cx="730799" cy="31004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chemeClr val="accent2"/>
                </a:solidFill>
                <a:ea typeface="Noto Sans CJK SC" pitchFamily="2"/>
                <a:cs typeface="FreeSans" pitchFamily="2"/>
              </a:rPr>
              <a:t>60 </a:t>
            </a:r>
            <a:r>
              <a:rPr lang="fr-FR" sz="1400" b="0" i="0" u="none" strike="noStrike" kern="1200" cap="none" dirty="0" err="1">
                <a:ln>
                  <a:noFill/>
                </a:ln>
                <a:solidFill>
                  <a:schemeClr val="accent2"/>
                </a:solidFill>
                <a:ea typeface="Noto Sans CJK SC" pitchFamily="2"/>
                <a:cs typeface="FreeSans" pitchFamily="2"/>
              </a:rPr>
              <a:t>GeV</a:t>
            </a:r>
            <a:endParaRPr lang="fr-FR" sz="1400" b="0" i="0" u="none" strike="noStrike" kern="1200" cap="none" dirty="0">
              <a:ln>
                <a:noFill/>
              </a:ln>
              <a:solidFill>
                <a:schemeClr val="accent2"/>
              </a:solidFill>
              <a:ea typeface="Noto Sans CJK SC" pitchFamily="2"/>
              <a:cs typeface="FreeSans" pitchFamily="2"/>
            </a:endParaRPr>
          </a:p>
        </p:txBody>
      </p:sp>
      <p:sp>
        <p:nvSpPr>
          <p:cNvPr id="15" name="TextBox 14">
            <a:extLst>
              <a:ext uri="{FF2B5EF4-FFF2-40B4-BE49-F238E27FC236}">
                <a16:creationId xmlns:a16="http://schemas.microsoft.com/office/drawing/2014/main" id="{A34F63AD-32BE-0BA7-EEBC-EF86D4923C60}"/>
              </a:ext>
            </a:extLst>
          </p:cNvPr>
          <p:cNvSpPr txBox="1"/>
          <p:nvPr/>
        </p:nvSpPr>
        <p:spPr>
          <a:xfrm>
            <a:off x="2711655" y="4722582"/>
            <a:ext cx="881640" cy="31004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chemeClr val="accent2"/>
                </a:solidFill>
                <a:ea typeface="Noto Sans CJK SC" pitchFamily="2"/>
                <a:cs typeface="FreeSans" pitchFamily="2"/>
              </a:rPr>
              <a:t>313 </a:t>
            </a:r>
            <a:r>
              <a:rPr lang="fr-FR" sz="1400" b="0" i="0" u="none" strike="noStrike" kern="1200" cap="none" dirty="0" err="1">
                <a:ln>
                  <a:noFill/>
                </a:ln>
                <a:solidFill>
                  <a:schemeClr val="accent2"/>
                </a:solidFill>
                <a:ea typeface="Noto Sans CJK SC" pitchFamily="2"/>
                <a:cs typeface="FreeSans" pitchFamily="2"/>
              </a:rPr>
              <a:t>GeV</a:t>
            </a:r>
            <a:endParaRPr lang="fr-FR" sz="1400" b="0" i="0" u="none" strike="noStrike" kern="1200" cap="none" dirty="0">
              <a:ln>
                <a:noFill/>
              </a:ln>
              <a:solidFill>
                <a:schemeClr val="accent2"/>
              </a:solidFill>
              <a:ea typeface="Noto Sans CJK SC" pitchFamily="2"/>
              <a:cs typeface="FreeSans" pitchFamily="2"/>
            </a:endParaRPr>
          </a:p>
        </p:txBody>
      </p:sp>
      <p:sp>
        <p:nvSpPr>
          <p:cNvPr id="16" name="TextBox 15">
            <a:extLst>
              <a:ext uri="{FF2B5EF4-FFF2-40B4-BE49-F238E27FC236}">
                <a16:creationId xmlns:a16="http://schemas.microsoft.com/office/drawing/2014/main" id="{BED3E319-81B1-DBB4-FDEE-11559BBBAB00}"/>
              </a:ext>
            </a:extLst>
          </p:cNvPr>
          <p:cNvSpPr txBox="1"/>
          <p:nvPr/>
        </p:nvSpPr>
        <p:spPr>
          <a:xfrm>
            <a:off x="3911535" y="4722582"/>
            <a:ext cx="862772" cy="31004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chemeClr val="accent1"/>
                </a:solidFill>
                <a:ea typeface="Noto Sans CJK SC" pitchFamily="2"/>
                <a:cs typeface="FreeSans" pitchFamily="2"/>
              </a:rPr>
              <a:t>750 </a:t>
            </a:r>
            <a:r>
              <a:rPr lang="fr-FR" sz="1400" b="0" i="0" u="none" strike="noStrike" kern="1200" cap="none" dirty="0" err="1">
                <a:ln>
                  <a:noFill/>
                </a:ln>
                <a:solidFill>
                  <a:schemeClr val="accent1"/>
                </a:solidFill>
                <a:ea typeface="Noto Sans CJK SC" pitchFamily="2"/>
                <a:cs typeface="FreeSans" pitchFamily="2"/>
              </a:rPr>
              <a:t>GeV</a:t>
            </a:r>
            <a:endParaRPr lang="fr-FR" sz="1400" b="0" i="0" u="none" strike="noStrike" kern="1200" cap="none" dirty="0">
              <a:ln>
                <a:noFill/>
              </a:ln>
              <a:solidFill>
                <a:schemeClr val="accent1"/>
              </a:solidFill>
              <a:ea typeface="Noto Sans CJK SC" pitchFamily="2"/>
              <a:cs typeface="FreeSans" pitchFamily="2"/>
            </a:endParaRPr>
          </a:p>
        </p:txBody>
      </p:sp>
      <p:sp>
        <p:nvSpPr>
          <p:cNvPr id="17" name="TextBox 16">
            <a:extLst>
              <a:ext uri="{FF2B5EF4-FFF2-40B4-BE49-F238E27FC236}">
                <a16:creationId xmlns:a16="http://schemas.microsoft.com/office/drawing/2014/main" id="{9375214F-B291-E8E8-0FF4-39EA7C020D3D}"/>
              </a:ext>
            </a:extLst>
          </p:cNvPr>
          <p:cNvSpPr txBox="1"/>
          <p:nvPr/>
        </p:nvSpPr>
        <p:spPr>
          <a:xfrm>
            <a:off x="5652265" y="4722582"/>
            <a:ext cx="730800" cy="31004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chemeClr val="accent1"/>
                </a:solidFill>
                <a:ea typeface="Noto Sans CJK SC" pitchFamily="2"/>
                <a:cs typeface="FreeSans" pitchFamily="2"/>
              </a:rPr>
              <a:t>1.5 </a:t>
            </a:r>
            <a:r>
              <a:rPr lang="fr-FR" sz="1400" b="0" i="0" u="none" strike="noStrike" kern="1200" cap="none" dirty="0" err="1">
                <a:ln>
                  <a:noFill/>
                </a:ln>
                <a:solidFill>
                  <a:schemeClr val="accent1"/>
                </a:solidFill>
                <a:ea typeface="Noto Sans CJK SC" pitchFamily="2"/>
                <a:cs typeface="FreeSans" pitchFamily="2"/>
              </a:rPr>
              <a:t>TeV</a:t>
            </a:r>
            <a:endParaRPr lang="fr-FR" sz="1400" b="0" i="0" u="none" strike="noStrike" kern="1200" cap="none" dirty="0">
              <a:ln>
                <a:noFill/>
              </a:ln>
              <a:solidFill>
                <a:schemeClr val="accent1"/>
              </a:solidFill>
              <a:ea typeface="Noto Sans CJK SC" pitchFamily="2"/>
              <a:cs typeface="FreeSans" pitchFamily="2"/>
            </a:endParaRPr>
          </a:p>
        </p:txBody>
      </p:sp>
      <p:sp>
        <p:nvSpPr>
          <p:cNvPr id="19" name="TextBox 18">
            <a:extLst>
              <a:ext uri="{FF2B5EF4-FFF2-40B4-BE49-F238E27FC236}">
                <a16:creationId xmlns:a16="http://schemas.microsoft.com/office/drawing/2014/main" id="{B6F01C5F-23B6-1706-CB1B-86BFF35C29BB}"/>
              </a:ext>
            </a:extLst>
          </p:cNvPr>
          <p:cNvSpPr txBox="1"/>
          <p:nvPr/>
        </p:nvSpPr>
        <p:spPr>
          <a:xfrm>
            <a:off x="7379349" y="4728783"/>
            <a:ext cx="839391" cy="31004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rgbClr val="2A6099"/>
                </a:solidFill>
                <a:ea typeface="Noto Sans CJK SC" pitchFamily="2"/>
                <a:cs typeface="FreeSans" pitchFamily="2"/>
              </a:rPr>
              <a:t>5 </a:t>
            </a:r>
            <a:r>
              <a:rPr lang="fr-FR" sz="1400" b="0" i="0" u="none" strike="noStrike" kern="1200" cap="none" dirty="0" err="1">
                <a:ln>
                  <a:noFill/>
                </a:ln>
                <a:solidFill>
                  <a:srgbClr val="2A6099"/>
                </a:solidFill>
                <a:ea typeface="Noto Sans CJK SC" pitchFamily="2"/>
                <a:cs typeface="FreeSans" pitchFamily="2"/>
              </a:rPr>
              <a:t>TeV</a:t>
            </a:r>
            <a:endParaRPr lang="fr-FR" sz="1400" b="0" i="0" u="none" strike="noStrike" kern="1200" cap="none" dirty="0">
              <a:ln>
                <a:noFill/>
              </a:ln>
              <a:solidFill>
                <a:srgbClr val="2A6099"/>
              </a:solidFill>
              <a:ea typeface="Noto Sans CJK SC" pitchFamily="2"/>
              <a:cs typeface="FreeSans" pitchFamily="2"/>
            </a:endParaRPr>
          </a:p>
        </p:txBody>
      </p:sp>
      <p:sp>
        <p:nvSpPr>
          <p:cNvPr id="20" name="Arc 19">
            <a:extLst>
              <a:ext uri="{FF2B5EF4-FFF2-40B4-BE49-F238E27FC236}">
                <a16:creationId xmlns:a16="http://schemas.microsoft.com/office/drawing/2014/main" id="{DB245367-90EC-2540-800E-03355255F622}"/>
              </a:ext>
            </a:extLst>
          </p:cNvPr>
          <p:cNvSpPr/>
          <p:nvPr/>
        </p:nvSpPr>
        <p:spPr>
          <a:xfrm rot="13416165">
            <a:off x="6347852" y="3044095"/>
            <a:ext cx="2520000" cy="2520000"/>
          </a:xfrm>
          <a:prstGeom prst="arc">
            <a:avLst>
              <a:gd name="adj1" fmla="val 16200000"/>
              <a:gd name="adj2" fmla="val 20981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2" name="Straight Arrow Connector 21">
            <a:extLst>
              <a:ext uri="{FF2B5EF4-FFF2-40B4-BE49-F238E27FC236}">
                <a16:creationId xmlns:a16="http://schemas.microsoft.com/office/drawing/2014/main" id="{FDC526C3-43E6-51D0-51CC-8521BC8EA7D3}"/>
              </a:ext>
            </a:extLst>
          </p:cNvPr>
          <p:cNvCxnSpPr>
            <a:cxnSpLocks/>
          </p:cNvCxnSpPr>
          <p:nvPr/>
        </p:nvCxnSpPr>
        <p:spPr>
          <a:xfrm>
            <a:off x="2830389" y="4304095"/>
            <a:ext cx="36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BF38DC4-DBF1-99BD-8F4D-7B240920206A}"/>
              </a:ext>
            </a:extLst>
          </p:cNvPr>
          <p:cNvCxnSpPr>
            <a:cxnSpLocks/>
          </p:cNvCxnSpPr>
          <p:nvPr/>
        </p:nvCxnSpPr>
        <p:spPr>
          <a:xfrm>
            <a:off x="4030190" y="4304095"/>
            <a:ext cx="36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EA19250-A4B0-2C41-7FFA-9E32D944B231}"/>
              </a:ext>
            </a:extLst>
          </p:cNvPr>
          <p:cNvCxnSpPr>
            <a:cxnSpLocks/>
          </p:cNvCxnSpPr>
          <p:nvPr/>
        </p:nvCxnSpPr>
        <p:spPr>
          <a:xfrm>
            <a:off x="5820198" y="4304095"/>
            <a:ext cx="36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0BD1AB4-5805-481F-AC98-D381D1B37D2D}"/>
              </a:ext>
            </a:extLst>
          </p:cNvPr>
          <p:cNvCxnSpPr>
            <a:cxnSpLocks/>
          </p:cNvCxnSpPr>
          <p:nvPr/>
        </p:nvCxnSpPr>
        <p:spPr>
          <a:xfrm>
            <a:off x="6953497" y="4306335"/>
            <a:ext cx="36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B330E86-8131-0C11-FA87-9C9D473C7069}"/>
              </a:ext>
            </a:extLst>
          </p:cNvPr>
          <p:cNvSpPr txBox="1"/>
          <p:nvPr/>
        </p:nvSpPr>
        <p:spPr>
          <a:xfrm>
            <a:off x="7822274" y="4134818"/>
            <a:ext cx="1876860" cy="338554"/>
          </a:xfrm>
          <a:prstGeom prst="rect">
            <a:avLst/>
          </a:prstGeom>
          <a:noFill/>
        </p:spPr>
        <p:txBody>
          <a:bodyPr wrap="none" rtlCol="0">
            <a:spAutoFit/>
          </a:bodyPr>
          <a:lstStyle/>
          <a:p>
            <a:r>
              <a:rPr lang="fr-FR" sz="1600" dirty="0">
                <a:solidFill>
                  <a:schemeClr val="accent1"/>
                </a:solidFill>
              </a:rPr>
              <a:t>Collisionneur 10 </a:t>
            </a:r>
            <a:r>
              <a:rPr lang="fr-FR" sz="1600" dirty="0" err="1">
                <a:solidFill>
                  <a:schemeClr val="accent1"/>
                </a:solidFill>
              </a:rPr>
              <a:t>TeV</a:t>
            </a:r>
            <a:endParaRPr lang="fr-FR" sz="1600" dirty="0">
              <a:solidFill>
                <a:schemeClr val="accent1"/>
              </a:solidFill>
            </a:endParaRPr>
          </a:p>
        </p:txBody>
      </p:sp>
      <p:cxnSp>
        <p:nvCxnSpPr>
          <p:cNvPr id="29" name="Straight Arrow Connector 28">
            <a:extLst>
              <a:ext uri="{FF2B5EF4-FFF2-40B4-BE49-F238E27FC236}">
                <a16:creationId xmlns:a16="http://schemas.microsoft.com/office/drawing/2014/main" id="{0FE842E6-1607-1C2E-72CE-773DA44A2898}"/>
              </a:ext>
            </a:extLst>
          </p:cNvPr>
          <p:cNvCxnSpPr>
            <a:cxnSpLocks/>
          </p:cNvCxnSpPr>
          <p:nvPr/>
        </p:nvCxnSpPr>
        <p:spPr>
          <a:xfrm>
            <a:off x="1618074" y="4304095"/>
            <a:ext cx="36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1DF113B-555C-4462-0E6A-166B46DBD0C5}"/>
              </a:ext>
            </a:extLst>
          </p:cNvPr>
          <p:cNvSpPr txBox="1"/>
          <p:nvPr/>
        </p:nvSpPr>
        <p:spPr>
          <a:xfrm>
            <a:off x="209021" y="4020021"/>
            <a:ext cx="1406860" cy="584775"/>
          </a:xfrm>
          <a:prstGeom prst="rect">
            <a:avLst/>
          </a:prstGeom>
          <a:noFill/>
        </p:spPr>
        <p:txBody>
          <a:bodyPr wrap="none" rtlCol="0">
            <a:spAutoFit/>
          </a:bodyPr>
          <a:lstStyle/>
          <a:p>
            <a:r>
              <a:rPr lang="fr-FR" sz="1600" dirty="0">
                <a:solidFill>
                  <a:schemeClr val="accent1"/>
                </a:solidFill>
              </a:rPr>
              <a:t>Muon </a:t>
            </a:r>
            <a:r>
              <a:rPr lang="fr-FR" sz="1600" dirty="0" err="1">
                <a:solidFill>
                  <a:schemeClr val="accent1"/>
                </a:solidFill>
              </a:rPr>
              <a:t>Cooling</a:t>
            </a:r>
            <a:r>
              <a:rPr lang="fr-FR" sz="1600" dirty="0">
                <a:solidFill>
                  <a:schemeClr val="accent1"/>
                </a:solidFill>
              </a:rPr>
              <a:t>,</a:t>
            </a:r>
            <a:br>
              <a:rPr lang="fr-FR" sz="1600" dirty="0">
                <a:solidFill>
                  <a:schemeClr val="accent1"/>
                </a:solidFill>
              </a:rPr>
            </a:br>
            <a:r>
              <a:rPr lang="fr-FR" sz="1600" dirty="0">
                <a:solidFill>
                  <a:schemeClr val="accent1"/>
                </a:solidFill>
              </a:rPr>
              <a:t>Linac, RLA</a:t>
            </a:r>
          </a:p>
        </p:txBody>
      </p:sp>
      <p:sp>
        <p:nvSpPr>
          <p:cNvPr id="31" name="Rectangle 30">
            <a:extLst>
              <a:ext uri="{FF2B5EF4-FFF2-40B4-BE49-F238E27FC236}">
                <a16:creationId xmlns:a16="http://schemas.microsoft.com/office/drawing/2014/main" id="{32AECC85-978F-2428-6F91-C6719D42A881}"/>
              </a:ext>
            </a:extLst>
          </p:cNvPr>
          <p:cNvSpPr/>
          <p:nvPr/>
        </p:nvSpPr>
        <p:spPr>
          <a:xfrm>
            <a:off x="1587734" y="3674095"/>
            <a:ext cx="1852255" cy="14548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145079040"/>
      </p:ext>
    </p:extLst>
  </p:cSld>
  <p:clrMapOvr>
    <a:masterClrMapping/>
  </p:clrMapOvr>
  <mc:AlternateContent xmlns:mc="http://schemas.openxmlformats.org/markup-compatibility/2006">
    <mc:Choice xmlns:p14="http://schemas.microsoft.com/office/powerpoint/2010/main" Requires="p14">
      <p:transition spd="slow" p14:dur="2000" advTm="89954"/>
    </mc:Choice>
    <mc:Fallback>
      <p:transition spd="slow" advTm="89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2">
            <a:extLst>
              <a:ext uri="{FF2B5EF4-FFF2-40B4-BE49-F238E27FC236}">
                <a16:creationId xmlns:a16="http://schemas.microsoft.com/office/drawing/2014/main" id="{B58034A5-EA5A-0900-3623-517F58F35E5A}"/>
              </a:ext>
            </a:extLst>
          </p:cNvPr>
          <p:cNvSpPr>
            <a:spLocks noGrp="1"/>
          </p:cNvSpPr>
          <p:nvPr>
            <p:ph type="ftr" sz="quarter" idx="11"/>
          </p:nvPr>
        </p:nvSpPr>
        <p:spPr/>
        <p:txBody>
          <a:bodyPr/>
          <a:lstStyle/>
          <a:p>
            <a:pPr lvl="0"/>
            <a:r>
              <a:rPr lang="fr-FR"/>
              <a:t>Étude d'instabilités transversales d'un collisionneur de muons</a:t>
            </a:r>
          </a:p>
        </p:txBody>
      </p:sp>
      <p:sp>
        <p:nvSpPr>
          <p:cNvPr id="18" name="Slide Number Placeholder 3">
            <a:extLst>
              <a:ext uri="{FF2B5EF4-FFF2-40B4-BE49-F238E27FC236}">
                <a16:creationId xmlns:a16="http://schemas.microsoft.com/office/drawing/2014/main" id="{AD4C5CB5-407A-1586-24AC-65E23FFB066B}"/>
              </a:ext>
            </a:extLst>
          </p:cNvPr>
          <p:cNvSpPr>
            <a:spLocks noGrp="1"/>
          </p:cNvSpPr>
          <p:nvPr>
            <p:ph type="sldNum" sz="quarter" idx="12"/>
          </p:nvPr>
        </p:nvSpPr>
        <p:spPr/>
        <p:txBody>
          <a:bodyPr/>
          <a:lstStyle/>
          <a:p>
            <a:pPr lvl="0"/>
            <a:fld id="{209EE0E2-377A-4345-B7E3-EA9982936AB0}" type="slidenum">
              <a:rPr lang="fr-FR" smtClean="0"/>
              <a:t>13</a:t>
            </a:fld>
            <a:endParaRPr lang="fr-FR"/>
          </a:p>
        </p:txBody>
      </p:sp>
      <p:pic>
        <p:nvPicPr>
          <p:cNvPr id="3" name="Picture 2">
            <a:extLst>
              <a:ext uri="{FF2B5EF4-FFF2-40B4-BE49-F238E27FC236}">
                <a16:creationId xmlns:a16="http://schemas.microsoft.com/office/drawing/2014/main" id="{0FA6980D-53D6-65F0-11E8-D2DB14EF6D62}"/>
              </a:ext>
            </a:extLst>
          </p:cNvPr>
          <p:cNvPicPr>
            <a:picLocks noChangeAspect="1"/>
          </p:cNvPicPr>
          <p:nvPr/>
        </p:nvPicPr>
        <p:blipFill>
          <a:blip r:embed="rId4">
            <a:lum/>
            <a:alphaModFix/>
          </a:blip>
          <a:srcRect/>
          <a:stretch>
            <a:fillRect/>
          </a:stretch>
        </p:blipFill>
        <p:spPr>
          <a:xfrm>
            <a:off x="6083361" y="2495500"/>
            <a:ext cx="3859277" cy="2894458"/>
          </a:xfrm>
          <a:prstGeom prst="rect">
            <a:avLst/>
          </a:prstGeom>
          <a:noFill/>
          <a:ln>
            <a:noFill/>
          </a:ln>
        </p:spPr>
      </p:pic>
      <p:sp>
        <p:nvSpPr>
          <p:cNvPr id="19" name="Freeform: Shape 18">
            <a:extLst>
              <a:ext uri="{FF2B5EF4-FFF2-40B4-BE49-F238E27FC236}">
                <a16:creationId xmlns:a16="http://schemas.microsoft.com/office/drawing/2014/main" id="{FDD2DCB6-3C82-A3F8-098F-20E7B2A6221A}"/>
              </a:ext>
            </a:extLst>
          </p:cNvPr>
          <p:cNvSpPr/>
          <p:nvPr/>
        </p:nvSpPr>
        <p:spPr>
          <a:xfrm>
            <a:off x="7224368" y="1310660"/>
            <a:ext cx="1379144" cy="136616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3465A4"/>
            </a:solidFill>
            <a:prstDash val="solid"/>
          </a:ln>
        </p:spPr>
        <p:txBody>
          <a:bodyPr wrap="square" lIns="104400" tIns="59400" rIns="104400" bIns="594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0" name="Freeform: Shape 19">
            <a:extLst>
              <a:ext uri="{FF2B5EF4-FFF2-40B4-BE49-F238E27FC236}">
                <a16:creationId xmlns:a16="http://schemas.microsoft.com/office/drawing/2014/main" id="{815FD37E-DAD6-0578-6011-83AE7C5B757F}"/>
              </a:ext>
            </a:extLst>
          </p:cNvPr>
          <p:cNvSpPr/>
          <p:nvPr/>
        </p:nvSpPr>
        <p:spPr>
          <a:xfrm>
            <a:off x="7846817" y="1253462"/>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1" name="Freeform: Shape 20">
            <a:extLst>
              <a:ext uri="{FF2B5EF4-FFF2-40B4-BE49-F238E27FC236}">
                <a16:creationId xmlns:a16="http://schemas.microsoft.com/office/drawing/2014/main" id="{31BDF188-7C1D-A8FD-ACF3-E53CBB4E29EF}"/>
              </a:ext>
            </a:extLst>
          </p:cNvPr>
          <p:cNvSpPr/>
          <p:nvPr/>
        </p:nvSpPr>
        <p:spPr>
          <a:xfrm>
            <a:off x="8523437" y="1959061"/>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2" name="Freeform: Shape 21">
            <a:extLst>
              <a:ext uri="{FF2B5EF4-FFF2-40B4-BE49-F238E27FC236}">
                <a16:creationId xmlns:a16="http://schemas.microsoft.com/office/drawing/2014/main" id="{C38E510B-B04D-3B59-1B60-D6875104CDDB}"/>
              </a:ext>
            </a:extLst>
          </p:cNvPr>
          <p:cNvSpPr/>
          <p:nvPr/>
        </p:nvSpPr>
        <p:spPr>
          <a:xfrm>
            <a:off x="7846817" y="2598002"/>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3" name="Freeform: Shape 22">
            <a:extLst>
              <a:ext uri="{FF2B5EF4-FFF2-40B4-BE49-F238E27FC236}">
                <a16:creationId xmlns:a16="http://schemas.microsoft.com/office/drawing/2014/main" id="{936728A9-3B55-E712-E449-7A439C63E8D7}"/>
              </a:ext>
            </a:extLst>
          </p:cNvPr>
          <p:cNvSpPr/>
          <p:nvPr/>
        </p:nvSpPr>
        <p:spPr>
          <a:xfrm>
            <a:off x="7149317" y="1959061"/>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4" name="TextBox 23">
            <a:extLst>
              <a:ext uri="{FF2B5EF4-FFF2-40B4-BE49-F238E27FC236}">
                <a16:creationId xmlns:a16="http://schemas.microsoft.com/office/drawing/2014/main" id="{C00E3848-8477-8212-F06D-896C10449620}"/>
              </a:ext>
            </a:extLst>
          </p:cNvPr>
          <p:cNvSpPr txBox="1"/>
          <p:nvPr/>
        </p:nvSpPr>
        <p:spPr>
          <a:xfrm>
            <a:off x="8658403" y="1726949"/>
            <a:ext cx="1391365" cy="73721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rgbClr val="EA7500"/>
                </a:solidFill>
                <a:latin typeface="Fira Sans" pitchFamily="34"/>
                <a:ea typeface="Noto Sans CJK SC" pitchFamily="2"/>
                <a:cs typeface="FreeSans" pitchFamily="2"/>
              </a:rPr>
              <a:t>RF station: </a:t>
            </a:r>
            <a:r>
              <a:rPr lang="fr-FR" sz="1400" b="0" i="0" u="none" strike="noStrike" kern="1200" cap="none" dirty="0" err="1">
                <a:ln>
                  <a:noFill/>
                </a:ln>
                <a:solidFill>
                  <a:srgbClr val="EA7500"/>
                </a:solidFill>
                <a:latin typeface="Fira Sans" pitchFamily="34"/>
                <a:ea typeface="Noto Sans CJK SC" pitchFamily="2"/>
                <a:cs typeface="FreeSans" pitchFamily="2"/>
              </a:rPr>
              <a:t>Acceleration</a:t>
            </a:r>
            <a:r>
              <a:rPr lang="fr-FR" sz="1400" b="0" i="0" u="none" strike="noStrike" kern="1200" cap="none" dirty="0">
                <a:ln>
                  <a:noFill/>
                </a:ln>
                <a:solidFill>
                  <a:srgbClr val="EA7500"/>
                </a:solidFill>
                <a:latin typeface="Fira Sans" pitchFamily="34"/>
                <a:ea typeface="Noto Sans CJK SC" pitchFamily="2"/>
                <a:cs typeface="FreeSans" pitchFamily="2"/>
              </a:rPr>
              <a:t> + </a:t>
            </a:r>
            <a:r>
              <a:rPr lang="fr-FR" sz="1400" b="0" i="0" u="none" strike="noStrike" kern="1200" cap="none" dirty="0" err="1">
                <a:ln>
                  <a:noFill/>
                </a:ln>
                <a:solidFill>
                  <a:srgbClr val="EA7500"/>
                </a:solidFill>
                <a:latin typeface="Fira Sans" pitchFamily="34"/>
                <a:ea typeface="Noto Sans CJK SC" pitchFamily="2"/>
                <a:cs typeface="FreeSans" pitchFamily="2"/>
              </a:rPr>
              <a:t>Impedance</a:t>
            </a:r>
            <a:endParaRPr lang="fr-FR" sz="1400" b="0" i="0" u="none" strike="noStrike" kern="1200" cap="none" dirty="0">
              <a:ln>
                <a:noFill/>
              </a:ln>
              <a:solidFill>
                <a:srgbClr val="EA7500"/>
              </a:solidFill>
              <a:latin typeface="Fira Sans" pitchFamily="34"/>
              <a:ea typeface="Noto Sans CJK SC" pitchFamily="2"/>
              <a:cs typeface="FreeSans" pitchFamily="2"/>
            </a:endParaRPr>
          </a:p>
        </p:txBody>
      </p:sp>
      <p:sp>
        <p:nvSpPr>
          <p:cNvPr id="25" name="Freeform: Shape 24">
            <a:extLst>
              <a:ext uri="{FF2B5EF4-FFF2-40B4-BE49-F238E27FC236}">
                <a16:creationId xmlns:a16="http://schemas.microsoft.com/office/drawing/2014/main" id="{1CE5934C-B2FA-A1F7-A6EE-446470C77EB4}"/>
              </a:ext>
            </a:extLst>
          </p:cNvPr>
          <p:cNvSpPr/>
          <p:nvPr/>
        </p:nvSpPr>
        <p:spPr>
          <a:xfrm>
            <a:off x="8053142" y="1211542"/>
            <a:ext cx="32997" cy="214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FAF46"/>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6" name="Freeform: Shape 25">
            <a:extLst>
              <a:ext uri="{FF2B5EF4-FFF2-40B4-BE49-F238E27FC236}">
                <a16:creationId xmlns:a16="http://schemas.microsoft.com/office/drawing/2014/main" id="{2ADAFFA7-564D-52EB-6F56-4350FD5B6B42}"/>
              </a:ext>
            </a:extLst>
          </p:cNvPr>
          <p:cNvSpPr/>
          <p:nvPr/>
        </p:nvSpPr>
        <p:spPr>
          <a:xfrm>
            <a:off x="7723382" y="2563642"/>
            <a:ext cx="32997" cy="214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FAF46"/>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7" name="TextBox 26">
            <a:extLst>
              <a:ext uri="{FF2B5EF4-FFF2-40B4-BE49-F238E27FC236}">
                <a16:creationId xmlns:a16="http://schemas.microsoft.com/office/drawing/2014/main" id="{AAD5F8A1-4CA2-418F-D6BD-25E43EF4CBAE}"/>
              </a:ext>
            </a:extLst>
          </p:cNvPr>
          <p:cNvSpPr txBox="1"/>
          <p:nvPr/>
        </p:nvSpPr>
        <p:spPr>
          <a:xfrm>
            <a:off x="8062018" y="1087901"/>
            <a:ext cx="873241" cy="306323"/>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rgbClr val="3FAF46"/>
                </a:solidFill>
                <a:latin typeface="Fira Sans" pitchFamily="34"/>
                <a:ea typeface="Noto Sans CJK SC" pitchFamily="2"/>
                <a:cs typeface="FreeSans" pitchFamily="2"/>
              </a:rPr>
              <a:t>Damper</a:t>
            </a:r>
          </a:p>
        </p:txBody>
      </p:sp>
      <p:sp>
        <p:nvSpPr>
          <p:cNvPr id="28" name="TextBox 27">
            <a:extLst>
              <a:ext uri="{FF2B5EF4-FFF2-40B4-BE49-F238E27FC236}">
                <a16:creationId xmlns:a16="http://schemas.microsoft.com/office/drawing/2014/main" id="{6B81022C-648E-9EA4-9E1B-CA06A81943E6}"/>
              </a:ext>
            </a:extLst>
          </p:cNvPr>
          <p:cNvSpPr txBox="1"/>
          <p:nvPr/>
        </p:nvSpPr>
        <p:spPr>
          <a:xfrm>
            <a:off x="5677730" y="1205183"/>
            <a:ext cx="1646618" cy="521766"/>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rgbClr val="2A6099"/>
                </a:solidFill>
                <a:latin typeface="Fira Sans" pitchFamily="34"/>
                <a:ea typeface="Noto Sans CJK SC" pitchFamily="2"/>
                <a:cs typeface="FreeSans" pitchFamily="2"/>
              </a:rPr>
              <a:t>Longitudinal </a:t>
            </a:r>
            <a:r>
              <a:rPr lang="fr-FR" sz="1400" b="0" i="0" u="none" strike="noStrike" kern="1200" cap="none" dirty="0" err="1">
                <a:ln>
                  <a:noFill/>
                </a:ln>
                <a:solidFill>
                  <a:srgbClr val="2A6099"/>
                </a:solidFill>
                <a:latin typeface="Fira Sans" pitchFamily="34"/>
                <a:ea typeface="Noto Sans CJK SC" pitchFamily="2"/>
                <a:cs typeface="FreeSans" pitchFamily="2"/>
              </a:rPr>
              <a:t>map</a:t>
            </a:r>
            <a:endParaRPr lang="fr-FR" sz="1400" b="0" i="0" u="none" strike="noStrike" kern="1200" cap="none" dirty="0">
              <a:ln>
                <a:noFill/>
              </a:ln>
              <a:solidFill>
                <a:srgbClr val="2A6099"/>
              </a:solidFill>
              <a:latin typeface="Fira Sans" pitchFamily="34"/>
              <a:ea typeface="Noto Sans CJK SC" pitchFamily="2"/>
              <a:cs typeface="FreeSans" pitchFamily="2"/>
            </a:endParaRPr>
          </a:p>
          <a:p>
            <a:pPr marL="0" marR="0" lvl="0" indent="0" rtl="0" hangingPunct="0">
              <a:lnSpc>
                <a:spcPct val="100000"/>
              </a:lnSpc>
              <a:spcBef>
                <a:spcPts val="0"/>
              </a:spcBef>
              <a:spcAft>
                <a:spcPts val="0"/>
              </a:spcAft>
              <a:buNone/>
              <a:tabLst/>
            </a:pPr>
            <a:r>
              <a:rPr lang="fr-FR" sz="1400" b="0" i="0" u="none" strike="noStrike" kern="1200" cap="none" dirty="0">
                <a:ln>
                  <a:noFill/>
                </a:ln>
                <a:solidFill>
                  <a:srgbClr val="2A6099"/>
                </a:solidFill>
                <a:latin typeface="Fira Sans" pitchFamily="34"/>
                <a:ea typeface="Noto Sans CJK SC" pitchFamily="2"/>
                <a:cs typeface="FreeSans" pitchFamily="2"/>
              </a:rPr>
              <a:t>+ Transverse </a:t>
            </a:r>
            <a:r>
              <a:rPr lang="fr-FR" sz="1400" b="0" i="0" u="none" strike="noStrike" kern="1200" cap="none" dirty="0" err="1">
                <a:ln>
                  <a:noFill/>
                </a:ln>
                <a:solidFill>
                  <a:srgbClr val="2A6099"/>
                </a:solidFill>
                <a:latin typeface="Fira Sans" pitchFamily="34"/>
                <a:ea typeface="Noto Sans CJK SC" pitchFamily="2"/>
                <a:cs typeface="FreeSans" pitchFamily="2"/>
              </a:rPr>
              <a:t>map</a:t>
            </a:r>
            <a:endParaRPr lang="fr-FR" sz="1400" b="0" i="0" u="none" strike="noStrike" kern="1200" cap="none" dirty="0">
              <a:ln>
                <a:noFill/>
              </a:ln>
              <a:solidFill>
                <a:srgbClr val="2A6099"/>
              </a:solidFill>
              <a:latin typeface="Fira Sans" pitchFamily="34"/>
              <a:ea typeface="Noto Sans CJK SC" pitchFamily="2"/>
              <a:cs typeface="FreeSans" pitchFamily="2"/>
            </a:endParaRPr>
          </a:p>
        </p:txBody>
      </p:sp>
      <p:sp>
        <p:nvSpPr>
          <p:cNvPr id="30" name="TextBox 29">
            <a:extLst>
              <a:ext uri="{FF2B5EF4-FFF2-40B4-BE49-F238E27FC236}">
                <a16:creationId xmlns:a16="http://schemas.microsoft.com/office/drawing/2014/main" id="{2E50C049-7F59-57A6-C87D-017513FFFD52}"/>
              </a:ext>
            </a:extLst>
          </p:cNvPr>
          <p:cNvSpPr txBox="1"/>
          <p:nvPr/>
        </p:nvSpPr>
        <p:spPr>
          <a:xfrm>
            <a:off x="336518" y="1150067"/>
            <a:ext cx="5044796" cy="1877437"/>
          </a:xfrm>
          <a:prstGeom prst="rect">
            <a:avLst/>
          </a:prstGeom>
          <a:noFill/>
        </p:spPr>
        <p:txBody>
          <a:bodyPr wrap="square">
            <a:spAutoFit/>
          </a:bodyPr>
          <a:lstStyle/>
          <a:p>
            <a:pPr marL="285750" indent="-285750">
              <a:buFont typeface="Arial" panose="020B0604020202020204" pitchFamily="34" charset="0"/>
              <a:buChar char="•"/>
            </a:pPr>
            <a:r>
              <a:rPr lang="fr-FR" sz="2000" dirty="0"/>
              <a:t>Simulations de </a:t>
            </a:r>
            <a:r>
              <a:rPr lang="fr-FR" sz="2000" dirty="0" err="1"/>
              <a:t>tracking</a:t>
            </a:r>
            <a:r>
              <a:rPr lang="fr-FR" sz="2000" dirty="0"/>
              <a:t> des particules réalisées avec le code </a:t>
            </a:r>
            <a:r>
              <a:rPr lang="fr-FR" sz="2000" dirty="0" err="1">
                <a:hlinkClick r:id="rId5"/>
              </a:rPr>
              <a:t>PyHEADTAIL</a:t>
            </a:r>
            <a:endParaRPr lang="fr-FR" sz="2000" dirty="0"/>
          </a:p>
          <a:p>
            <a:pPr marL="742950" lvl="1" indent="-285750">
              <a:buFont typeface="Arial" panose="020B0604020202020204" pitchFamily="34" charset="0"/>
              <a:buChar char="•"/>
            </a:pPr>
            <a:r>
              <a:rPr lang="fr-FR" dirty="0"/>
              <a:t>Les cavités accélératrices doivent être réparties dans 32 stations RF</a:t>
            </a:r>
          </a:p>
          <a:p>
            <a:pPr marL="285750" indent="-285750">
              <a:buFont typeface="Arial" panose="020B0604020202020204" pitchFamily="34" charset="0"/>
              <a:buChar char="•"/>
            </a:pPr>
            <a:r>
              <a:rPr lang="fr-FR" sz="2000" dirty="0"/>
              <a:t>Le code peut inclure de multiples effets (impédance, feedbacks, effets multi-tours…)</a:t>
            </a:r>
          </a:p>
        </p:txBody>
      </p:sp>
      <p:sp>
        <p:nvSpPr>
          <p:cNvPr id="4" name="Title 2">
            <a:extLst>
              <a:ext uri="{FF2B5EF4-FFF2-40B4-BE49-F238E27FC236}">
                <a16:creationId xmlns:a16="http://schemas.microsoft.com/office/drawing/2014/main" id="{897BC1BF-E11D-BA2B-706E-4DD497A986D1}"/>
              </a:ext>
            </a:extLst>
          </p:cNvPr>
          <p:cNvSpPr txBox="1">
            <a:spLocks/>
          </p:cNvSpPr>
          <p:nvPr/>
        </p:nvSpPr>
        <p:spPr>
          <a:xfrm>
            <a:off x="1372319" y="154800"/>
            <a:ext cx="8204039" cy="988920"/>
          </a:xfrm>
          <a:prstGeom prst="rect">
            <a:avLst/>
          </a:prstGeom>
          <a:noFill/>
          <a:ln>
            <a:noFill/>
          </a:ln>
        </p:spPr>
        <p:txBody>
          <a:bodyPr vert="horz" lIns="0" tIns="0" rIns="0" bIns="0" anchor="t" anchorCtr="0">
            <a:noAutofit/>
          </a:bodyPr>
          <a:lst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a:lstStyle>
          <a:p>
            <a:r>
              <a:rPr lang="fr-FR" b="1" dirty="0">
                <a:solidFill>
                  <a:sysClr val="windowText" lastClr="000000"/>
                </a:solidFill>
                <a:latin typeface="+mn-lt"/>
              </a:rPr>
              <a:t>Modèle d’impédance et études de stabilité pour les Rapid </a:t>
            </a:r>
            <a:r>
              <a:rPr lang="fr-FR" b="1" dirty="0" err="1">
                <a:solidFill>
                  <a:sysClr val="windowText" lastClr="000000"/>
                </a:solidFill>
                <a:latin typeface="+mn-lt"/>
              </a:rPr>
              <a:t>Cycling</a:t>
            </a:r>
            <a:r>
              <a:rPr lang="fr-FR" b="1" dirty="0">
                <a:solidFill>
                  <a:sysClr val="windowText" lastClr="000000"/>
                </a:solidFill>
                <a:latin typeface="+mn-lt"/>
              </a:rPr>
              <a:t> Synchrotron (RCS)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3984"/>
    </mc:Choice>
    <mc:Fallback>
      <p:transition spd="slow" advTm="63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2">
            <a:extLst>
              <a:ext uri="{FF2B5EF4-FFF2-40B4-BE49-F238E27FC236}">
                <a16:creationId xmlns:a16="http://schemas.microsoft.com/office/drawing/2014/main" id="{B58034A5-EA5A-0900-3623-517F58F35E5A}"/>
              </a:ext>
            </a:extLst>
          </p:cNvPr>
          <p:cNvSpPr>
            <a:spLocks noGrp="1"/>
          </p:cNvSpPr>
          <p:nvPr>
            <p:ph type="ftr" sz="quarter" idx="11"/>
          </p:nvPr>
        </p:nvSpPr>
        <p:spPr/>
        <p:txBody>
          <a:bodyPr/>
          <a:lstStyle/>
          <a:p>
            <a:pPr lvl="0"/>
            <a:r>
              <a:rPr lang="fr-FR"/>
              <a:t>Étude d'instabilités transversales d'un collisionneur de muons</a:t>
            </a:r>
          </a:p>
        </p:txBody>
      </p:sp>
      <p:sp>
        <p:nvSpPr>
          <p:cNvPr id="18" name="Slide Number Placeholder 3">
            <a:extLst>
              <a:ext uri="{FF2B5EF4-FFF2-40B4-BE49-F238E27FC236}">
                <a16:creationId xmlns:a16="http://schemas.microsoft.com/office/drawing/2014/main" id="{AD4C5CB5-407A-1586-24AC-65E23FFB066B}"/>
              </a:ext>
            </a:extLst>
          </p:cNvPr>
          <p:cNvSpPr>
            <a:spLocks noGrp="1"/>
          </p:cNvSpPr>
          <p:nvPr>
            <p:ph type="sldNum" sz="quarter" idx="12"/>
          </p:nvPr>
        </p:nvSpPr>
        <p:spPr/>
        <p:txBody>
          <a:bodyPr/>
          <a:lstStyle/>
          <a:p>
            <a:pPr lvl="0"/>
            <a:fld id="{209EE0E2-377A-4345-B7E3-EA9982936AB0}" type="slidenum">
              <a:rPr lang="fr-FR" smtClean="0"/>
              <a:t>14</a:t>
            </a:fld>
            <a:endParaRPr lang="fr-FR"/>
          </a:p>
        </p:txBody>
      </p:sp>
      <p:pic>
        <p:nvPicPr>
          <p:cNvPr id="3" name="Picture 2">
            <a:extLst>
              <a:ext uri="{FF2B5EF4-FFF2-40B4-BE49-F238E27FC236}">
                <a16:creationId xmlns:a16="http://schemas.microsoft.com/office/drawing/2014/main" id="{0FA6980D-53D6-65F0-11E8-D2DB14EF6D62}"/>
              </a:ext>
            </a:extLst>
          </p:cNvPr>
          <p:cNvPicPr>
            <a:picLocks noChangeAspect="1"/>
          </p:cNvPicPr>
          <p:nvPr/>
        </p:nvPicPr>
        <p:blipFill>
          <a:blip r:embed="rId6">
            <a:lum/>
            <a:alphaModFix/>
          </a:blip>
          <a:srcRect/>
          <a:stretch>
            <a:fillRect/>
          </a:stretch>
        </p:blipFill>
        <p:spPr>
          <a:xfrm>
            <a:off x="6083361" y="2495500"/>
            <a:ext cx="3859277" cy="2894458"/>
          </a:xfrm>
          <a:prstGeom prst="rect">
            <a:avLst/>
          </a:prstGeom>
          <a:noFill/>
          <a:ln>
            <a:noFill/>
          </a:ln>
        </p:spPr>
      </p:pic>
      <p:sp>
        <p:nvSpPr>
          <p:cNvPr id="19" name="Freeform: Shape 18">
            <a:extLst>
              <a:ext uri="{FF2B5EF4-FFF2-40B4-BE49-F238E27FC236}">
                <a16:creationId xmlns:a16="http://schemas.microsoft.com/office/drawing/2014/main" id="{FDD2DCB6-3C82-A3F8-098F-20E7B2A6221A}"/>
              </a:ext>
            </a:extLst>
          </p:cNvPr>
          <p:cNvSpPr/>
          <p:nvPr/>
        </p:nvSpPr>
        <p:spPr>
          <a:xfrm>
            <a:off x="7224368" y="1310660"/>
            <a:ext cx="1379144" cy="136616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3465A4"/>
            </a:solidFill>
            <a:prstDash val="solid"/>
          </a:ln>
        </p:spPr>
        <p:txBody>
          <a:bodyPr wrap="square" lIns="104400" tIns="59400" rIns="104400" bIns="594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0" name="Freeform: Shape 19">
            <a:extLst>
              <a:ext uri="{FF2B5EF4-FFF2-40B4-BE49-F238E27FC236}">
                <a16:creationId xmlns:a16="http://schemas.microsoft.com/office/drawing/2014/main" id="{815FD37E-DAD6-0578-6011-83AE7C5B757F}"/>
              </a:ext>
            </a:extLst>
          </p:cNvPr>
          <p:cNvSpPr/>
          <p:nvPr/>
        </p:nvSpPr>
        <p:spPr>
          <a:xfrm>
            <a:off x="7846817" y="1253462"/>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1" name="Freeform: Shape 20">
            <a:extLst>
              <a:ext uri="{FF2B5EF4-FFF2-40B4-BE49-F238E27FC236}">
                <a16:creationId xmlns:a16="http://schemas.microsoft.com/office/drawing/2014/main" id="{31BDF188-7C1D-A8FD-ACF3-E53CBB4E29EF}"/>
              </a:ext>
            </a:extLst>
          </p:cNvPr>
          <p:cNvSpPr/>
          <p:nvPr/>
        </p:nvSpPr>
        <p:spPr>
          <a:xfrm>
            <a:off x="8523437" y="1959061"/>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2" name="Freeform: Shape 21">
            <a:extLst>
              <a:ext uri="{FF2B5EF4-FFF2-40B4-BE49-F238E27FC236}">
                <a16:creationId xmlns:a16="http://schemas.microsoft.com/office/drawing/2014/main" id="{C38E510B-B04D-3B59-1B60-D6875104CDDB}"/>
              </a:ext>
            </a:extLst>
          </p:cNvPr>
          <p:cNvSpPr/>
          <p:nvPr/>
        </p:nvSpPr>
        <p:spPr>
          <a:xfrm>
            <a:off x="7846817" y="2598002"/>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3" name="Freeform: Shape 22">
            <a:extLst>
              <a:ext uri="{FF2B5EF4-FFF2-40B4-BE49-F238E27FC236}">
                <a16:creationId xmlns:a16="http://schemas.microsoft.com/office/drawing/2014/main" id="{936728A9-3B55-E712-E449-7A439C63E8D7}"/>
              </a:ext>
            </a:extLst>
          </p:cNvPr>
          <p:cNvSpPr/>
          <p:nvPr/>
        </p:nvSpPr>
        <p:spPr>
          <a:xfrm>
            <a:off x="7149317" y="1959061"/>
            <a:ext cx="134966" cy="1352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7500"/>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4" name="TextBox 23">
            <a:extLst>
              <a:ext uri="{FF2B5EF4-FFF2-40B4-BE49-F238E27FC236}">
                <a16:creationId xmlns:a16="http://schemas.microsoft.com/office/drawing/2014/main" id="{C00E3848-8477-8212-F06D-896C10449620}"/>
              </a:ext>
            </a:extLst>
          </p:cNvPr>
          <p:cNvSpPr txBox="1"/>
          <p:nvPr/>
        </p:nvSpPr>
        <p:spPr>
          <a:xfrm>
            <a:off x="8658403" y="1726949"/>
            <a:ext cx="1391365" cy="73721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rgbClr val="EA7500"/>
                </a:solidFill>
                <a:latin typeface="Fira Sans" pitchFamily="34"/>
                <a:ea typeface="Noto Sans CJK SC" pitchFamily="2"/>
                <a:cs typeface="FreeSans" pitchFamily="2"/>
              </a:rPr>
              <a:t>RF station: </a:t>
            </a:r>
            <a:r>
              <a:rPr lang="fr-FR" sz="1400" b="0" i="0" u="none" strike="noStrike" kern="1200" cap="none" dirty="0" err="1">
                <a:ln>
                  <a:noFill/>
                </a:ln>
                <a:solidFill>
                  <a:srgbClr val="EA7500"/>
                </a:solidFill>
                <a:latin typeface="Fira Sans" pitchFamily="34"/>
                <a:ea typeface="Noto Sans CJK SC" pitchFamily="2"/>
                <a:cs typeface="FreeSans" pitchFamily="2"/>
              </a:rPr>
              <a:t>Acceleration</a:t>
            </a:r>
            <a:r>
              <a:rPr lang="fr-FR" sz="1400" b="0" i="0" u="none" strike="noStrike" kern="1200" cap="none" dirty="0">
                <a:ln>
                  <a:noFill/>
                </a:ln>
                <a:solidFill>
                  <a:srgbClr val="EA7500"/>
                </a:solidFill>
                <a:latin typeface="Fira Sans" pitchFamily="34"/>
                <a:ea typeface="Noto Sans CJK SC" pitchFamily="2"/>
                <a:cs typeface="FreeSans" pitchFamily="2"/>
              </a:rPr>
              <a:t> + </a:t>
            </a:r>
            <a:r>
              <a:rPr lang="fr-FR" sz="1400" b="0" i="0" u="none" strike="noStrike" kern="1200" cap="none" dirty="0" err="1">
                <a:ln>
                  <a:noFill/>
                </a:ln>
                <a:solidFill>
                  <a:srgbClr val="EA7500"/>
                </a:solidFill>
                <a:latin typeface="Fira Sans" pitchFamily="34"/>
                <a:ea typeface="Noto Sans CJK SC" pitchFamily="2"/>
                <a:cs typeface="FreeSans" pitchFamily="2"/>
              </a:rPr>
              <a:t>Impedance</a:t>
            </a:r>
            <a:endParaRPr lang="fr-FR" sz="1400" b="0" i="0" u="none" strike="noStrike" kern="1200" cap="none" dirty="0">
              <a:ln>
                <a:noFill/>
              </a:ln>
              <a:solidFill>
                <a:srgbClr val="EA7500"/>
              </a:solidFill>
              <a:latin typeface="Fira Sans" pitchFamily="34"/>
              <a:ea typeface="Noto Sans CJK SC" pitchFamily="2"/>
              <a:cs typeface="FreeSans" pitchFamily="2"/>
            </a:endParaRPr>
          </a:p>
        </p:txBody>
      </p:sp>
      <p:sp>
        <p:nvSpPr>
          <p:cNvPr id="25" name="Freeform: Shape 24">
            <a:extLst>
              <a:ext uri="{FF2B5EF4-FFF2-40B4-BE49-F238E27FC236}">
                <a16:creationId xmlns:a16="http://schemas.microsoft.com/office/drawing/2014/main" id="{1CE5934C-B2FA-A1F7-A6EE-446470C77EB4}"/>
              </a:ext>
            </a:extLst>
          </p:cNvPr>
          <p:cNvSpPr/>
          <p:nvPr/>
        </p:nvSpPr>
        <p:spPr>
          <a:xfrm>
            <a:off x="8053142" y="1211542"/>
            <a:ext cx="32997" cy="214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FAF46"/>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6" name="Freeform: Shape 25">
            <a:extLst>
              <a:ext uri="{FF2B5EF4-FFF2-40B4-BE49-F238E27FC236}">
                <a16:creationId xmlns:a16="http://schemas.microsoft.com/office/drawing/2014/main" id="{2ADAFFA7-564D-52EB-6F56-4350FD5B6B42}"/>
              </a:ext>
            </a:extLst>
          </p:cNvPr>
          <p:cNvSpPr/>
          <p:nvPr/>
        </p:nvSpPr>
        <p:spPr>
          <a:xfrm>
            <a:off x="7723382" y="2563642"/>
            <a:ext cx="32997" cy="214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FAF46"/>
          </a:solidFill>
          <a:ln>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27" name="TextBox 26">
            <a:extLst>
              <a:ext uri="{FF2B5EF4-FFF2-40B4-BE49-F238E27FC236}">
                <a16:creationId xmlns:a16="http://schemas.microsoft.com/office/drawing/2014/main" id="{AAD5F8A1-4CA2-418F-D6BD-25E43EF4CBAE}"/>
              </a:ext>
            </a:extLst>
          </p:cNvPr>
          <p:cNvSpPr txBox="1"/>
          <p:nvPr/>
        </p:nvSpPr>
        <p:spPr>
          <a:xfrm>
            <a:off x="8062018" y="1087901"/>
            <a:ext cx="873241" cy="306323"/>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rgbClr val="3FAF46"/>
                </a:solidFill>
                <a:latin typeface="Fira Sans" pitchFamily="34"/>
                <a:ea typeface="Noto Sans CJK SC" pitchFamily="2"/>
                <a:cs typeface="FreeSans" pitchFamily="2"/>
              </a:rPr>
              <a:t>Damper</a:t>
            </a:r>
          </a:p>
        </p:txBody>
      </p:sp>
      <p:sp>
        <p:nvSpPr>
          <p:cNvPr id="28" name="TextBox 27">
            <a:extLst>
              <a:ext uri="{FF2B5EF4-FFF2-40B4-BE49-F238E27FC236}">
                <a16:creationId xmlns:a16="http://schemas.microsoft.com/office/drawing/2014/main" id="{6B81022C-648E-9EA4-9E1B-CA06A81943E6}"/>
              </a:ext>
            </a:extLst>
          </p:cNvPr>
          <p:cNvSpPr txBox="1"/>
          <p:nvPr/>
        </p:nvSpPr>
        <p:spPr>
          <a:xfrm>
            <a:off x="5677730" y="1205183"/>
            <a:ext cx="1646618" cy="521766"/>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cap="none" dirty="0">
                <a:ln>
                  <a:noFill/>
                </a:ln>
                <a:solidFill>
                  <a:srgbClr val="2A6099"/>
                </a:solidFill>
                <a:latin typeface="Fira Sans" pitchFamily="34"/>
                <a:ea typeface="Noto Sans CJK SC" pitchFamily="2"/>
                <a:cs typeface="FreeSans" pitchFamily="2"/>
              </a:rPr>
              <a:t>Longitudinal </a:t>
            </a:r>
            <a:r>
              <a:rPr lang="fr-FR" sz="1400" b="0" i="0" u="none" strike="noStrike" kern="1200" cap="none" dirty="0" err="1">
                <a:ln>
                  <a:noFill/>
                </a:ln>
                <a:solidFill>
                  <a:srgbClr val="2A6099"/>
                </a:solidFill>
                <a:latin typeface="Fira Sans" pitchFamily="34"/>
                <a:ea typeface="Noto Sans CJK SC" pitchFamily="2"/>
                <a:cs typeface="FreeSans" pitchFamily="2"/>
              </a:rPr>
              <a:t>map</a:t>
            </a:r>
            <a:endParaRPr lang="fr-FR" sz="1400" b="0" i="0" u="none" strike="noStrike" kern="1200" cap="none" dirty="0">
              <a:ln>
                <a:noFill/>
              </a:ln>
              <a:solidFill>
                <a:srgbClr val="2A6099"/>
              </a:solidFill>
              <a:latin typeface="Fira Sans" pitchFamily="34"/>
              <a:ea typeface="Noto Sans CJK SC" pitchFamily="2"/>
              <a:cs typeface="FreeSans" pitchFamily="2"/>
            </a:endParaRPr>
          </a:p>
          <a:p>
            <a:pPr marL="0" marR="0" lvl="0" indent="0" rtl="0" hangingPunct="0">
              <a:lnSpc>
                <a:spcPct val="100000"/>
              </a:lnSpc>
              <a:spcBef>
                <a:spcPts val="0"/>
              </a:spcBef>
              <a:spcAft>
                <a:spcPts val="0"/>
              </a:spcAft>
              <a:buNone/>
              <a:tabLst/>
            </a:pPr>
            <a:r>
              <a:rPr lang="fr-FR" sz="1400" b="0" i="0" u="none" strike="noStrike" kern="1200" cap="none" dirty="0">
                <a:ln>
                  <a:noFill/>
                </a:ln>
                <a:solidFill>
                  <a:srgbClr val="2A6099"/>
                </a:solidFill>
                <a:latin typeface="Fira Sans" pitchFamily="34"/>
                <a:ea typeface="Noto Sans CJK SC" pitchFamily="2"/>
                <a:cs typeface="FreeSans" pitchFamily="2"/>
              </a:rPr>
              <a:t>+ Transverse </a:t>
            </a:r>
            <a:r>
              <a:rPr lang="fr-FR" sz="1400" b="0" i="0" u="none" strike="noStrike" kern="1200" cap="none" dirty="0" err="1">
                <a:ln>
                  <a:noFill/>
                </a:ln>
                <a:solidFill>
                  <a:srgbClr val="2A6099"/>
                </a:solidFill>
                <a:latin typeface="Fira Sans" pitchFamily="34"/>
                <a:ea typeface="Noto Sans CJK SC" pitchFamily="2"/>
                <a:cs typeface="FreeSans" pitchFamily="2"/>
              </a:rPr>
              <a:t>map</a:t>
            </a:r>
            <a:endParaRPr lang="fr-FR" sz="1400" b="0" i="0" u="none" strike="noStrike" kern="1200" cap="none" dirty="0">
              <a:ln>
                <a:noFill/>
              </a:ln>
              <a:solidFill>
                <a:srgbClr val="2A6099"/>
              </a:solidFill>
              <a:latin typeface="Fira Sans" pitchFamily="34"/>
              <a:ea typeface="Noto Sans CJK SC" pitchFamily="2"/>
              <a:cs typeface="FreeSans" pitchFamily="2"/>
            </a:endParaRPr>
          </a:p>
        </p:txBody>
      </p:sp>
      <p:pic>
        <p:nvPicPr>
          <p:cNvPr id="31" name="unstable_phase_space_num_dampers_4_damper_2_offset_0.0005">
            <a:hlinkClick r:id="" action="ppaction://media"/>
            <a:extLst>
              <a:ext uri="{FF2B5EF4-FFF2-40B4-BE49-F238E27FC236}">
                <a16:creationId xmlns:a16="http://schemas.microsoft.com/office/drawing/2014/main" id="{5DBFCE08-DC23-95E1-FE07-D91CF14789D8}"/>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897045" y="3027504"/>
            <a:ext cx="3578295" cy="2280812"/>
          </a:xfrm>
          <a:prstGeom prst="rect">
            <a:avLst/>
          </a:prstGeom>
        </p:spPr>
      </p:pic>
      <p:sp>
        <p:nvSpPr>
          <p:cNvPr id="32" name="TextBox 31">
            <a:extLst>
              <a:ext uri="{FF2B5EF4-FFF2-40B4-BE49-F238E27FC236}">
                <a16:creationId xmlns:a16="http://schemas.microsoft.com/office/drawing/2014/main" id="{E0B564C9-C919-DC0A-6270-94C363B672DE}"/>
              </a:ext>
            </a:extLst>
          </p:cNvPr>
          <p:cNvSpPr txBox="1"/>
          <p:nvPr/>
        </p:nvSpPr>
        <p:spPr>
          <a:xfrm>
            <a:off x="1443011" y="3273359"/>
            <a:ext cx="2557560" cy="584775"/>
          </a:xfrm>
          <a:prstGeom prst="rect">
            <a:avLst/>
          </a:prstGeom>
          <a:noFill/>
        </p:spPr>
        <p:txBody>
          <a:bodyPr wrap="none" rtlCol="0">
            <a:spAutoFit/>
          </a:bodyPr>
          <a:lstStyle/>
          <a:p>
            <a:r>
              <a:rPr lang="fr-FR" sz="1600" dirty="0"/>
              <a:t>Exemple de trajectoires d’un</a:t>
            </a:r>
          </a:p>
          <a:p>
            <a:r>
              <a:rPr lang="fr-FR" sz="1600" dirty="0"/>
              <a:t>Paquet en phase d’espace</a:t>
            </a:r>
          </a:p>
        </p:txBody>
      </p:sp>
      <p:sp>
        <p:nvSpPr>
          <p:cNvPr id="4" name="Title 2">
            <a:extLst>
              <a:ext uri="{FF2B5EF4-FFF2-40B4-BE49-F238E27FC236}">
                <a16:creationId xmlns:a16="http://schemas.microsoft.com/office/drawing/2014/main" id="{1B05438F-4AEA-423E-5478-9221F4363132}"/>
              </a:ext>
            </a:extLst>
          </p:cNvPr>
          <p:cNvSpPr txBox="1">
            <a:spLocks/>
          </p:cNvSpPr>
          <p:nvPr/>
        </p:nvSpPr>
        <p:spPr>
          <a:xfrm>
            <a:off x="1372319" y="154800"/>
            <a:ext cx="8204039" cy="988920"/>
          </a:xfrm>
          <a:prstGeom prst="rect">
            <a:avLst/>
          </a:prstGeom>
          <a:noFill/>
          <a:ln>
            <a:noFill/>
          </a:ln>
        </p:spPr>
        <p:txBody>
          <a:bodyPr vert="horz" lIns="0" tIns="0" rIns="0" bIns="0" anchor="t" anchorCtr="0">
            <a:noAutofit/>
          </a:bodyPr>
          <a:lst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a:lstStyle>
          <a:p>
            <a:r>
              <a:rPr lang="fr-FR" b="1" dirty="0">
                <a:solidFill>
                  <a:sysClr val="windowText" lastClr="000000"/>
                </a:solidFill>
                <a:latin typeface="+mn-lt"/>
              </a:rPr>
              <a:t>Modèle d’impédance et études de stabilité pour les Rapid </a:t>
            </a:r>
            <a:r>
              <a:rPr lang="fr-FR" b="1" dirty="0" err="1">
                <a:solidFill>
                  <a:sysClr val="windowText" lastClr="000000"/>
                </a:solidFill>
                <a:latin typeface="+mn-lt"/>
              </a:rPr>
              <a:t>Cycling</a:t>
            </a:r>
            <a:r>
              <a:rPr lang="fr-FR" b="1" dirty="0">
                <a:solidFill>
                  <a:sysClr val="windowText" lastClr="000000"/>
                </a:solidFill>
                <a:latin typeface="+mn-lt"/>
              </a:rPr>
              <a:t> Synchrotron (RCS)</a:t>
            </a:r>
          </a:p>
        </p:txBody>
      </p:sp>
      <p:sp>
        <p:nvSpPr>
          <p:cNvPr id="5" name="TextBox 4">
            <a:extLst>
              <a:ext uri="{FF2B5EF4-FFF2-40B4-BE49-F238E27FC236}">
                <a16:creationId xmlns:a16="http://schemas.microsoft.com/office/drawing/2014/main" id="{424A9A21-4DB3-AD13-B0E1-D8C7065A47B4}"/>
              </a:ext>
            </a:extLst>
          </p:cNvPr>
          <p:cNvSpPr txBox="1"/>
          <p:nvPr/>
        </p:nvSpPr>
        <p:spPr>
          <a:xfrm>
            <a:off x="336518" y="1150067"/>
            <a:ext cx="5044796" cy="1877437"/>
          </a:xfrm>
          <a:prstGeom prst="rect">
            <a:avLst/>
          </a:prstGeom>
          <a:noFill/>
        </p:spPr>
        <p:txBody>
          <a:bodyPr wrap="square">
            <a:spAutoFit/>
          </a:bodyPr>
          <a:lstStyle/>
          <a:p>
            <a:pPr marL="285750" indent="-285750">
              <a:buFont typeface="Arial" panose="020B0604020202020204" pitchFamily="34" charset="0"/>
              <a:buChar char="•"/>
            </a:pPr>
            <a:r>
              <a:rPr lang="fr-FR" sz="2000" dirty="0"/>
              <a:t>Simulations de </a:t>
            </a:r>
            <a:r>
              <a:rPr lang="fr-FR" sz="2000" dirty="0" err="1"/>
              <a:t>tracking</a:t>
            </a:r>
            <a:r>
              <a:rPr lang="fr-FR" sz="2000" dirty="0"/>
              <a:t> des particules réalisées avec le code </a:t>
            </a:r>
            <a:r>
              <a:rPr lang="fr-FR" sz="2000" dirty="0" err="1">
                <a:hlinkClick r:id="rId8"/>
              </a:rPr>
              <a:t>PyHEADTAIL</a:t>
            </a:r>
            <a:endParaRPr lang="fr-FR" sz="2000" dirty="0"/>
          </a:p>
          <a:p>
            <a:pPr marL="742950" lvl="1" indent="-285750">
              <a:buFont typeface="Arial" panose="020B0604020202020204" pitchFamily="34" charset="0"/>
              <a:buChar char="•"/>
            </a:pPr>
            <a:r>
              <a:rPr lang="fr-FR" dirty="0"/>
              <a:t>Les cavités accélératrices doivent être réparties dans 32 stations RF</a:t>
            </a:r>
          </a:p>
          <a:p>
            <a:pPr marL="285750" indent="-285750">
              <a:buFont typeface="Arial" panose="020B0604020202020204" pitchFamily="34" charset="0"/>
              <a:buChar char="•"/>
            </a:pPr>
            <a:r>
              <a:rPr lang="fr-FR" sz="2000" dirty="0"/>
              <a:t>Le code peut inclure de multiples effets (impédance, feedbacks, effets multi-tours…)</a:t>
            </a:r>
          </a:p>
        </p:txBody>
      </p:sp>
    </p:spTree>
    <p:custDataLst>
      <p:tags r:id="rId1"/>
    </p:custDataLst>
    <p:extLst>
      <p:ext uri="{BB962C8B-B14F-4D97-AF65-F5344CB8AC3E}">
        <p14:creationId xmlns:p14="http://schemas.microsoft.com/office/powerpoint/2010/main" val="282174688"/>
      </p:ext>
    </p:extLst>
  </p:cSld>
  <p:clrMapOvr>
    <a:masterClrMapping/>
  </p:clrMapOvr>
  <mc:AlternateContent xmlns:mc="http://schemas.openxmlformats.org/markup-compatibility/2006">
    <mc:Choice xmlns:p14="http://schemas.microsoft.com/office/powerpoint/2010/main" Requires="p14">
      <p:transition spd="slow" p14:dur="2000" advTm="33427"/>
    </mc:Choice>
    <mc:Fallback>
      <p:transition spd="slow" advTm="33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000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1"/>
                </p:tgtEl>
              </p:cMediaNode>
            </p:video>
          </p:childTnLst>
        </p:cTn>
      </p:par>
    </p:tnLst>
  </p:timing>
  <p:extLst>
    <p:ext uri="{E180D4A7-C9FB-4DFB-919C-405C955672EB}">
      <p14:showEvtLst xmlns:p14="http://schemas.microsoft.com/office/powerpoint/2010/main">
        <p14:playEvt time="1" objId="31"/>
        <p14:stopEvt time="33427" objId="31"/>
      </p14:showEvtLst>
    </p:ext>
  </p:extLs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Footer Placeholder 2">
            <a:extLst>
              <a:ext uri="{FF2B5EF4-FFF2-40B4-BE49-F238E27FC236}">
                <a16:creationId xmlns:a16="http://schemas.microsoft.com/office/drawing/2014/main" id="{B58034A5-EA5A-0900-3623-517F58F35E5A}"/>
              </a:ext>
            </a:extLst>
          </p:cNvPr>
          <p:cNvSpPr>
            <a:spLocks noGrp="1"/>
          </p:cNvSpPr>
          <p:nvPr>
            <p:ph type="ftr" sz="quarter" idx="11"/>
          </p:nvPr>
        </p:nvSpPr>
        <p:spPr/>
        <p:txBody>
          <a:bodyPr/>
          <a:lstStyle/>
          <a:p>
            <a:pPr lvl="0"/>
            <a:r>
              <a:rPr lang="fr-FR"/>
              <a:t>Étude d'instabilités transversales d'un collisionneur de muons</a:t>
            </a:r>
          </a:p>
        </p:txBody>
      </p:sp>
      <p:sp>
        <p:nvSpPr>
          <p:cNvPr id="18" name="Slide Number Placeholder 3">
            <a:extLst>
              <a:ext uri="{FF2B5EF4-FFF2-40B4-BE49-F238E27FC236}">
                <a16:creationId xmlns:a16="http://schemas.microsoft.com/office/drawing/2014/main" id="{AD4C5CB5-407A-1586-24AC-65E23FFB066B}"/>
              </a:ext>
            </a:extLst>
          </p:cNvPr>
          <p:cNvSpPr>
            <a:spLocks noGrp="1"/>
          </p:cNvSpPr>
          <p:nvPr>
            <p:ph type="sldNum" sz="quarter" idx="12"/>
          </p:nvPr>
        </p:nvSpPr>
        <p:spPr/>
        <p:txBody>
          <a:bodyPr/>
          <a:lstStyle/>
          <a:p>
            <a:pPr lvl="0"/>
            <a:fld id="{209EE0E2-377A-4345-B7E3-EA9982936AB0}" type="slidenum">
              <a:rPr lang="fr-FR" smtClean="0"/>
              <a:t>15</a:t>
            </a:fld>
            <a:endParaRPr lang="fr-FR"/>
          </a:p>
        </p:txBody>
      </p:sp>
      <p:sp>
        <p:nvSpPr>
          <p:cNvPr id="7" name="Freeform: Shape 6">
            <a:extLst>
              <a:ext uri="{FF2B5EF4-FFF2-40B4-BE49-F238E27FC236}">
                <a16:creationId xmlns:a16="http://schemas.microsoft.com/office/drawing/2014/main" id="{16000DEE-ABB4-E5E3-9804-E25A52C6D0B0}"/>
              </a:ext>
            </a:extLst>
          </p:cNvPr>
          <p:cNvSpPr/>
          <p:nvPr/>
        </p:nvSpPr>
        <p:spPr>
          <a:xfrm rot="7219800">
            <a:off x="3273609" y="5799631"/>
            <a:ext cx="1378440" cy="850319"/>
          </a:xfrm>
          <a:custGeom>
            <a:avLst/>
            <a:gdLst/>
            <a:ahLst/>
            <a:cxnLst>
              <a:cxn ang="3cd4">
                <a:pos x="hc" y="t"/>
              </a:cxn>
              <a:cxn ang="cd2">
                <a:pos x="l" y="vc"/>
              </a:cxn>
              <a:cxn ang="cd4">
                <a:pos x="hc" y="b"/>
              </a:cxn>
              <a:cxn ang="0">
                <a:pos x="r" y="vc"/>
              </a:cxn>
            </a:cxnLst>
            <a:rect l="l" t="t" r="r" b="b"/>
            <a:pathLst>
              <a:path w="3830" h="2363">
                <a:moveTo>
                  <a:pt x="0" y="0"/>
                </a:moveTo>
                <a:cubicBezTo>
                  <a:pt x="2996" y="260"/>
                  <a:pt x="3830" y="2363"/>
                  <a:pt x="3830" y="2363"/>
                </a:cubicBezTo>
              </a:path>
            </a:pathLst>
          </a:custGeom>
          <a:noFill/>
          <a:ln w="29160">
            <a:solidFill>
              <a:srgbClr val="3465A4"/>
            </a:solidFill>
            <a:prstDash val="solid"/>
          </a:ln>
        </p:spPr>
        <p:txBody>
          <a:bodyPr vert="horz" wrap="square" lIns="104400" tIns="59400" rIns="104400" bIns="59400" anchor="ctr" anchorCtr="0" compatLnSpc="0"/>
          <a:lstStyle/>
          <a:p>
            <a:pPr marL="0" marR="0" lvl="0" indent="0" rtl="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30" name="TextBox 29">
            <a:extLst>
              <a:ext uri="{FF2B5EF4-FFF2-40B4-BE49-F238E27FC236}">
                <a16:creationId xmlns:a16="http://schemas.microsoft.com/office/drawing/2014/main" id="{2E50C049-7F59-57A6-C87D-017513FFFD52}"/>
              </a:ext>
            </a:extLst>
          </p:cNvPr>
          <p:cNvSpPr txBox="1"/>
          <p:nvPr/>
        </p:nvSpPr>
        <p:spPr>
          <a:xfrm>
            <a:off x="11205" y="1439627"/>
            <a:ext cx="5078730" cy="4339650"/>
          </a:xfrm>
          <a:prstGeom prst="rect">
            <a:avLst/>
          </a:prstGeom>
          <a:noFill/>
        </p:spPr>
        <p:txBody>
          <a:bodyPr wrap="square">
            <a:spAutoFit/>
          </a:bodyPr>
          <a:lstStyle/>
          <a:p>
            <a:pPr marL="285750" indent="-285750">
              <a:buFont typeface="Arial" panose="020B0604020202020204" pitchFamily="34" charset="0"/>
              <a:buChar char="•"/>
            </a:pPr>
            <a:r>
              <a:rPr lang="fr-FR" dirty="0"/>
              <a:t>Plusieurs études paramétriques réalisées pour déterminer les limites de stabilité transverse</a:t>
            </a:r>
          </a:p>
          <a:p>
            <a:pPr marL="742950" lvl="1" indent="-285750">
              <a:buFont typeface="Arial" panose="020B0604020202020204" pitchFamily="34" charset="0"/>
              <a:buChar char="•"/>
            </a:pPr>
            <a:r>
              <a:rPr lang="fr-FR" sz="1600" dirty="0"/>
              <a:t>Effet des cavités, effet d’un offset dans les cavités, impact du nombre de stations RF</a:t>
            </a:r>
          </a:p>
          <a:p>
            <a:pPr marL="285750" indent="-285750">
              <a:buFont typeface="Arial" panose="020B0604020202020204" pitchFamily="34" charset="0"/>
              <a:buChar char="•"/>
            </a:pPr>
            <a:r>
              <a:rPr lang="fr-FR" dirty="0"/>
              <a:t>Exemple : détermination des paramètres limites pour le HOM le plus critique (sans offset initial)</a:t>
            </a:r>
          </a:p>
          <a:p>
            <a:pPr marL="742950" lvl="1" indent="-285750">
              <a:buFont typeface="Arial" panose="020B0604020202020204" pitchFamily="34" charset="0"/>
              <a:buChar char="•"/>
            </a:pPr>
            <a:r>
              <a:rPr lang="fr-FR" sz="1600" dirty="0"/>
              <a:t>Scan de la fréquence de résonance, de l’amplitude et du facteur de qualité du résonateur</a:t>
            </a:r>
          </a:p>
          <a:p>
            <a:pPr marL="742950" lvl="1" indent="-285750">
              <a:buFont typeface="Arial" panose="020B0604020202020204" pitchFamily="34" charset="0"/>
              <a:buChar char="•"/>
            </a:pPr>
            <a:r>
              <a:rPr lang="fr-FR" sz="1600" dirty="0"/>
              <a:t>Inclusion ou non des effets de l’impédance sur plusieurs tours</a:t>
            </a:r>
          </a:p>
          <a:p>
            <a:pPr marL="285750" indent="-285750">
              <a:buFont typeface="Arial" panose="020B0604020202020204" pitchFamily="34" charset="0"/>
              <a:buChar char="•"/>
            </a:pPr>
            <a:r>
              <a:rPr lang="fr-FR" dirty="0"/>
              <a:t>Donne un </a:t>
            </a:r>
            <a:r>
              <a:rPr lang="fr-FR" b="1" dirty="0"/>
              <a:t>critère rapide pour vérifier l’impact des </a:t>
            </a:r>
            <a:r>
              <a:rPr lang="fr-FR" b="1" dirty="0" err="1"/>
              <a:t>HOMs</a:t>
            </a:r>
            <a:r>
              <a:rPr lang="fr-FR" b="1" dirty="0"/>
              <a:t> sur la stabilité transverse</a:t>
            </a:r>
          </a:p>
          <a:p>
            <a:pPr marL="742950" lvl="1" indent="-285750">
              <a:buFont typeface="Arial" panose="020B0604020202020204" pitchFamily="34" charset="0"/>
              <a:buChar char="•"/>
            </a:pPr>
            <a:r>
              <a:rPr lang="fr-FR" sz="1600" dirty="0"/>
              <a:t>Utilisable lors des itérations de conception des cavités, en amont d’études plus précises</a:t>
            </a:r>
          </a:p>
          <a:p>
            <a:pPr marL="285750" indent="-285750">
              <a:buFont typeface="Arial" panose="020B0604020202020204" pitchFamily="34" charset="0"/>
              <a:buChar char="•"/>
            </a:pPr>
            <a:endParaRPr lang="fr-FR" dirty="0"/>
          </a:p>
          <a:p>
            <a:pPr marL="742950" lvl="1" indent="-285750">
              <a:buFont typeface="Arial" panose="020B0604020202020204" pitchFamily="34" charset="0"/>
              <a:buChar char="•"/>
            </a:pPr>
            <a:endParaRPr lang="fr-FR" dirty="0"/>
          </a:p>
        </p:txBody>
      </p:sp>
      <p:pic>
        <p:nvPicPr>
          <p:cNvPr id="4" name="Picture 3">
            <a:extLst>
              <a:ext uri="{FF2B5EF4-FFF2-40B4-BE49-F238E27FC236}">
                <a16:creationId xmlns:a16="http://schemas.microsoft.com/office/drawing/2014/main" id="{AE71B043-A586-119E-B793-8458499BF125}"/>
              </a:ext>
            </a:extLst>
          </p:cNvPr>
          <p:cNvPicPr>
            <a:picLocks noChangeAspect="1"/>
          </p:cNvPicPr>
          <p:nvPr/>
        </p:nvPicPr>
        <p:blipFill>
          <a:blip r:embed="rId4">
            <a:lum/>
            <a:alphaModFix/>
          </a:blip>
          <a:srcRect/>
          <a:stretch>
            <a:fillRect/>
          </a:stretch>
        </p:blipFill>
        <p:spPr>
          <a:xfrm>
            <a:off x="5284300" y="1066929"/>
            <a:ext cx="4785120" cy="4101150"/>
          </a:xfrm>
          <a:prstGeom prst="rect">
            <a:avLst/>
          </a:prstGeom>
          <a:noFill/>
          <a:ln>
            <a:noFill/>
          </a:ln>
        </p:spPr>
      </p:pic>
      <p:sp>
        <p:nvSpPr>
          <p:cNvPr id="3" name="Title 2">
            <a:extLst>
              <a:ext uri="{FF2B5EF4-FFF2-40B4-BE49-F238E27FC236}">
                <a16:creationId xmlns:a16="http://schemas.microsoft.com/office/drawing/2014/main" id="{596CCF9D-55F3-57BA-CAAA-F0C37299D2DA}"/>
              </a:ext>
            </a:extLst>
          </p:cNvPr>
          <p:cNvSpPr txBox="1">
            <a:spLocks/>
          </p:cNvSpPr>
          <p:nvPr/>
        </p:nvSpPr>
        <p:spPr>
          <a:xfrm>
            <a:off x="1372319" y="154800"/>
            <a:ext cx="8204039" cy="988920"/>
          </a:xfrm>
          <a:prstGeom prst="rect">
            <a:avLst/>
          </a:prstGeom>
          <a:noFill/>
          <a:ln>
            <a:noFill/>
          </a:ln>
        </p:spPr>
        <p:txBody>
          <a:bodyPr vert="horz" lIns="0" tIns="0" rIns="0" bIns="0" anchor="t" anchorCtr="0">
            <a:noAutofit/>
          </a:bodyPr>
          <a:lst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a:lstStyle>
          <a:p>
            <a:r>
              <a:rPr lang="fr-FR" b="1" dirty="0">
                <a:solidFill>
                  <a:sysClr val="windowText" lastClr="000000"/>
                </a:solidFill>
                <a:latin typeface="+mn-lt"/>
              </a:rPr>
              <a:t>Modèle d’impédance et études de stabilité pour les Rapid </a:t>
            </a:r>
            <a:r>
              <a:rPr lang="fr-FR" b="1" dirty="0" err="1">
                <a:solidFill>
                  <a:sysClr val="windowText" lastClr="000000"/>
                </a:solidFill>
                <a:latin typeface="+mn-lt"/>
              </a:rPr>
              <a:t>Cycling</a:t>
            </a:r>
            <a:r>
              <a:rPr lang="fr-FR" b="1" dirty="0">
                <a:solidFill>
                  <a:sysClr val="windowText" lastClr="000000"/>
                </a:solidFill>
                <a:latin typeface="+mn-lt"/>
              </a:rPr>
              <a:t> Synchrotron (RCS)</a:t>
            </a:r>
          </a:p>
        </p:txBody>
      </p:sp>
    </p:spTree>
    <p:custDataLst>
      <p:tags r:id="rId1"/>
    </p:custDataLst>
    <p:extLst>
      <p:ext uri="{BB962C8B-B14F-4D97-AF65-F5344CB8AC3E}">
        <p14:creationId xmlns:p14="http://schemas.microsoft.com/office/powerpoint/2010/main" val="1553874013"/>
      </p:ext>
    </p:extLst>
  </p:cSld>
  <p:clrMapOvr>
    <a:masterClrMapping/>
  </p:clrMapOvr>
  <mc:AlternateContent xmlns:mc="http://schemas.openxmlformats.org/markup-compatibility/2006">
    <mc:Choice xmlns:p14="http://schemas.microsoft.com/office/powerpoint/2010/main" Requires="p14">
      <p:transition spd="slow" p14:dur="2000" advTm="78672"/>
    </mc:Choice>
    <mc:Fallback>
      <p:transition spd="slow" advTm="786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E7F8739B-4B7D-C7FA-5D3F-A870E783AE6F}"/>
              </a:ext>
            </a:extLst>
          </p:cNvPr>
          <p:cNvSpPr>
            <a:spLocks noGrp="1"/>
          </p:cNvSpPr>
          <p:nvPr>
            <p:ph type="ftr" sz="quarter" idx="11"/>
          </p:nvPr>
        </p:nvSpPr>
        <p:spPr/>
        <p:txBody>
          <a:bodyPr/>
          <a:lstStyle/>
          <a:p>
            <a:pPr lvl="0"/>
            <a:r>
              <a:rPr lang="fr-FR"/>
              <a:t>Étude d'instabilités transversales d'un collisionneur de muons</a:t>
            </a:r>
          </a:p>
        </p:txBody>
      </p:sp>
      <p:sp>
        <p:nvSpPr>
          <p:cNvPr id="15" name="Slide Number Placeholder 3">
            <a:extLst>
              <a:ext uri="{FF2B5EF4-FFF2-40B4-BE49-F238E27FC236}">
                <a16:creationId xmlns:a16="http://schemas.microsoft.com/office/drawing/2014/main" id="{56E73BEA-AD38-B7F3-38FA-3ABF53BF5C2E}"/>
              </a:ext>
            </a:extLst>
          </p:cNvPr>
          <p:cNvSpPr>
            <a:spLocks noGrp="1"/>
          </p:cNvSpPr>
          <p:nvPr>
            <p:ph type="sldNum" sz="quarter" idx="12"/>
          </p:nvPr>
        </p:nvSpPr>
        <p:spPr/>
        <p:txBody>
          <a:bodyPr/>
          <a:lstStyle/>
          <a:p>
            <a:pPr lvl="0"/>
            <a:fld id="{E867A934-831B-4C8F-85D6-5FD98736F77E}" type="slidenum">
              <a:rPr lang="fr-FR" smtClean="0"/>
              <a:t>16</a:t>
            </a:fld>
            <a:endParaRPr lang="fr-FR"/>
          </a:p>
        </p:txBody>
      </p:sp>
      <p:sp>
        <p:nvSpPr>
          <p:cNvPr id="2" name="Title 1">
            <a:extLst>
              <a:ext uri="{FF2B5EF4-FFF2-40B4-BE49-F238E27FC236}">
                <a16:creationId xmlns:a16="http://schemas.microsoft.com/office/drawing/2014/main" id="{3EC8F28E-F1AE-920F-FF2E-29EBA65D6701}"/>
              </a:ext>
            </a:extLst>
          </p:cNvPr>
          <p:cNvSpPr txBox="1">
            <a:spLocks noGrp="1"/>
          </p:cNvSpPr>
          <p:nvPr>
            <p:ph type="title" idx="4294967295"/>
          </p:nvPr>
        </p:nvSpPr>
        <p:spPr>
          <a:xfrm>
            <a:off x="1371959" y="154440"/>
            <a:ext cx="7772039" cy="988920"/>
          </a:xfrm>
        </p:spPr>
        <p:txBody>
          <a:bodyPr/>
          <a:lstStyle/>
          <a:p>
            <a:pPr lvl="0"/>
            <a:r>
              <a:rPr lang="fr-FR" b="1" dirty="0">
                <a:latin typeface="+mn-lt"/>
              </a:rPr>
              <a:t>Études des effets collectifs pour le collisionneur de 10 </a:t>
            </a:r>
            <a:r>
              <a:rPr lang="fr-FR" b="1" dirty="0" err="1">
                <a:latin typeface="+mn-lt"/>
              </a:rPr>
              <a:t>TeV</a:t>
            </a:r>
            <a:endParaRPr lang="fr-FR" b="1" dirty="0">
              <a:latin typeface="+mn-lt"/>
            </a:endParaRPr>
          </a:p>
        </p:txBody>
      </p:sp>
      <p:pic>
        <p:nvPicPr>
          <p:cNvPr id="4" name="Picture 3">
            <a:extLst>
              <a:ext uri="{FF2B5EF4-FFF2-40B4-BE49-F238E27FC236}">
                <a16:creationId xmlns:a16="http://schemas.microsoft.com/office/drawing/2014/main" id="{EAA383BE-FB6C-6D15-784D-C507679A1481}"/>
              </a:ext>
            </a:extLst>
          </p:cNvPr>
          <p:cNvPicPr>
            <a:picLocks noChangeAspect="1"/>
          </p:cNvPicPr>
          <p:nvPr/>
        </p:nvPicPr>
        <p:blipFill>
          <a:blip r:embed="rId4">
            <a:lum/>
            <a:alphaModFix/>
          </a:blip>
          <a:srcRect/>
          <a:stretch>
            <a:fillRect/>
          </a:stretch>
        </p:blipFill>
        <p:spPr>
          <a:xfrm>
            <a:off x="5533200" y="2766056"/>
            <a:ext cx="4433760" cy="2502000"/>
          </a:xfrm>
          <a:prstGeom prst="rect">
            <a:avLst/>
          </a:prstGeom>
          <a:noFill/>
          <a:ln w="0">
            <a:solidFill>
              <a:srgbClr val="000000"/>
            </a:solidFill>
            <a:prstDash val="solid"/>
          </a:ln>
        </p:spPr>
      </p:pic>
      <p:sp>
        <p:nvSpPr>
          <p:cNvPr id="5" name="TextBox 4">
            <a:extLst>
              <a:ext uri="{FF2B5EF4-FFF2-40B4-BE49-F238E27FC236}">
                <a16:creationId xmlns:a16="http://schemas.microsoft.com/office/drawing/2014/main" id="{82F00894-1E19-DAFE-ADCE-AA5F4625F641}"/>
              </a:ext>
            </a:extLst>
          </p:cNvPr>
          <p:cNvSpPr txBox="1"/>
          <p:nvPr/>
        </p:nvSpPr>
        <p:spPr>
          <a:xfrm>
            <a:off x="8816340" y="2810393"/>
            <a:ext cx="1134780" cy="303840"/>
          </a:xfrm>
          <a:prstGeom prst="rect">
            <a:avLst/>
          </a:prstGeom>
          <a:solidFill>
            <a:srgbClr val="FFFFFF"/>
          </a:solid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400" b="0" i="1" u="none" strike="noStrike" kern="1200" cap="none" dirty="0">
                <a:ln>
                  <a:noFill/>
                </a:ln>
                <a:latin typeface="Fira Sans" pitchFamily="34"/>
                <a:ea typeface="Noto Sans CJK SC" pitchFamily="2"/>
                <a:cs typeface="FreeSans" pitchFamily="2"/>
                <a:hlinkClick r:id="rId5"/>
              </a:rPr>
              <a:t>D. </a:t>
            </a:r>
            <a:r>
              <a:rPr lang="en-US" sz="1400" b="0" i="1" u="none" strike="noStrike" kern="1200" cap="none" dirty="0" err="1">
                <a:ln>
                  <a:noFill/>
                </a:ln>
                <a:latin typeface="Fira Sans" pitchFamily="34"/>
                <a:ea typeface="Noto Sans CJK SC" pitchFamily="2"/>
                <a:cs typeface="FreeSans" pitchFamily="2"/>
                <a:hlinkClick r:id="rId5"/>
              </a:rPr>
              <a:t>Calzolari</a:t>
            </a:r>
            <a:endParaRPr lang="en-US" sz="1400" b="0" i="1" u="none" strike="noStrike" kern="1200" cap="none" dirty="0">
              <a:ln>
                <a:noFill/>
              </a:ln>
              <a:latin typeface="Fira Sans" pitchFamily="34"/>
              <a:ea typeface="Noto Sans CJK SC" pitchFamily="2"/>
              <a:cs typeface="FreeSans" pitchFamily="2"/>
            </a:endParaRPr>
          </a:p>
        </p:txBody>
      </p:sp>
      <p:sp>
        <p:nvSpPr>
          <p:cNvPr id="6" name="Freeform: Shape 5">
            <a:extLst>
              <a:ext uri="{FF2B5EF4-FFF2-40B4-BE49-F238E27FC236}">
                <a16:creationId xmlns:a16="http://schemas.microsoft.com/office/drawing/2014/main" id="{259A021B-5616-5399-0286-F1FE982BBCB7}"/>
              </a:ext>
            </a:extLst>
          </p:cNvPr>
          <p:cNvSpPr/>
          <p:nvPr/>
        </p:nvSpPr>
        <p:spPr>
          <a:xfrm>
            <a:off x="1684800" y="3761276"/>
            <a:ext cx="1767959" cy="17679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808080"/>
          </a:solidFill>
          <a:ln w="0">
            <a:no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7" name="Freeform: Shape 6">
            <a:extLst>
              <a:ext uri="{FF2B5EF4-FFF2-40B4-BE49-F238E27FC236}">
                <a16:creationId xmlns:a16="http://schemas.microsoft.com/office/drawing/2014/main" id="{2AE64ED3-4004-3414-F76E-674E2EA8907D}"/>
              </a:ext>
            </a:extLst>
          </p:cNvPr>
          <p:cNvSpPr/>
          <p:nvPr/>
        </p:nvSpPr>
        <p:spPr>
          <a:xfrm>
            <a:off x="2064240" y="4140716"/>
            <a:ext cx="1009079" cy="10090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38100">
            <a:solidFill>
              <a:schemeClr val="accent2"/>
            </a:solid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8" name="Straight Connector 7">
            <a:extLst>
              <a:ext uri="{FF2B5EF4-FFF2-40B4-BE49-F238E27FC236}">
                <a16:creationId xmlns:a16="http://schemas.microsoft.com/office/drawing/2014/main" id="{FF78B743-285B-C32B-8B6F-21675C68A5DF}"/>
              </a:ext>
            </a:extLst>
          </p:cNvPr>
          <p:cNvSpPr/>
          <p:nvPr/>
        </p:nvSpPr>
        <p:spPr>
          <a:xfrm>
            <a:off x="2690640" y="4639659"/>
            <a:ext cx="322559" cy="11193"/>
          </a:xfrm>
          <a:prstGeom prst="line">
            <a:avLst/>
          </a:prstGeom>
          <a:noFill/>
          <a:ln w="0">
            <a:solidFill>
              <a:srgbClr val="3465A4"/>
            </a:solidFill>
            <a:prstDash val="solid"/>
            <a:tailEnd type="arrow"/>
          </a:ln>
        </p:spPr>
        <p:txBody>
          <a:bodyPr wrap="square" lIns="90000" tIns="45000" rIns="90000" bIns="45000" anchor="ctr" anchorCtr="0" compatLnSpc="0"/>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9" name="TextBox 8">
            <a:extLst>
              <a:ext uri="{FF2B5EF4-FFF2-40B4-BE49-F238E27FC236}">
                <a16:creationId xmlns:a16="http://schemas.microsoft.com/office/drawing/2014/main" id="{5753427C-99CC-244D-D46D-E67C05540C71}"/>
              </a:ext>
            </a:extLst>
          </p:cNvPr>
          <p:cNvSpPr txBox="1"/>
          <p:nvPr/>
        </p:nvSpPr>
        <p:spPr>
          <a:xfrm>
            <a:off x="2269381" y="4332955"/>
            <a:ext cx="1306440" cy="306323"/>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400" b="0" i="0" u="none" strike="noStrike" kern="1200" cap="none" dirty="0">
                <a:ln>
                  <a:noFill/>
                </a:ln>
                <a:latin typeface="Fira Sans" pitchFamily="34"/>
                <a:ea typeface="Noto Sans CJK SC" pitchFamily="2"/>
                <a:cs typeface="FreeSans" pitchFamily="2"/>
              </a:rPr>
              <a:t>23.5 mm</a:t>
            </a:r>
          </a:p>
        </p:txBody>
      </p:sp>
      <p:sp>
        <p:nvSpPr>
          <p:cNvPr id="10" name="Straight Connector 9">
            <a:extLst>
              <a:ext uri="{FF2B5EF4-FFF2-40B4-BE49-F238E27FC236}">
                <a16:creationId xmlns:a16="http://schemas.microsoft.com/office/drawing/2014/main" id="{374D47A5-7C3B-8B0A-1894-359E7B29B89E}"/>
              </a:ext>
            </a:extLst>
          </p:cNvPr>
          <p:cNvSpPr/>
          <p:nvPr/>
        </p:nvSpPr>
        <p:spPr>
          <a:xfrm flipV="1">
            <a:off x="2992439" y="4082517"/>
            <a:ext cx="222119" cy="192239"/>
          </a:xfrm>
          <a:prstGeom prst="line">
            <a:avLst/>
          </a:prstGeom>
          <a:noFill/>
          <a:ln w="19080">
            <a:solidFill>
              <a:srgbClr val="3465A4"/>
            </a:solidFill>
            <a:prstDash val="solid"/>
          </a:ln>
        </p:spPr>
        <p:txBody>
          <a:bodyPr wrap="square" lIns="99360" tIns="54360" rIns="99360" bIns="54360" anchor="ctr" anchorCtr="0" compatLnSpc="0"/>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
        <p:nvSpPr>
          <p:cNvPr id="11" name="TextBox 10">
            <a:extLst>
              <a:ext uri="{FF2B5EF4-FFF2-40B4-BE49-F238E27FC236}">
                <a16:creationId xmlns:a16="http://schemas.microsoft.com/office/drawing/2014/main" id="{9350D2AE-02A3-3CA6-CDF0-377A98559E19}"/>
              </a:ext>
            </a:extLst>
          </p:cNvPr>
          <p:cNvSpPr txBox="1"/>
          <p:nvPr/>
        </p:nvSpPr>
        <p:spPr>
          <a:xfrm>
            <a:off x="3230521" y="3876596"/>
            <a:ext cx="720360" cy="30384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400" b="0" i="0" u="none" strike="noStrike" kern="1200" cap="none" dirty="0">
                <a:ln>
                  <a:noFill/>
                </a:ln>
                <a:latin typeface="Fira Sans" pitchFamily="34"/>
                <a:ea typeface="Noto Sans CJK SC" pitchFamily="2"/>
                <a:cs typeface="FreeSans" pitchFamily="2"/>
              </a:rPr>
              <a:t>30 mm</a:t>
            </a:r>
          </a:p>
        </p:txBody>
      </p:sp>
      <p:sp>
        <p:nvSpPr>
          <p:cNvPr id="12" name="TextBox 11">
            <a:extLst>
              <a:ext uri="{FF2B5EF4-FFF2-40B4-BE49-F238E27FC236}">
                <a16:creationId xmlns:a16="http://schemas.microsoft.com/office/drawing/2014/main" id="{57E87DB0-6FB7-CC63-2A1F-A4D4AE7B9F29}"/>
              </a:ext>
            </a:extLst>
          </p:cNvPr>
          <p:cNvSpPr txBox="1"/>
          <p:nvPr/>
        </p:nvSpPr>
        <p:spPr>
          <a:xfrm>
            <a:off x="822602" y="4316480"/>
            <a:ext cx="993119" cy="521766"/>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400" b="0" i="0" u="none" strike="noStrike" kern="1200" cap="none" dirty="0">
                <a:ln>
                  <a:noFill/>
                </a:ln>
                <a:latin typeface="Fira Sans" pitchFamily="34"/>
                <a:ea typeface="Noto Sans CJK SC" pitchFamily="2"/>
                <a:cs typeface="FreeSans" pitchFamily="2"/>
              </a:rPr>
              <a:t>Tungsten shield</a:t>
            </a:r>
          </a:p>
        </p:txBody>
      </p:sp>
      <p:sp>
        <p:nvSpPr>
          <p:cNvPr id="16" name="Oval 15">
            <a:extLst>
              <a:ext uri="{FF2B5EF4-FFF2-40B4-BE49-F238E27FC236}">
                <a16:creationId xmlns:a16="http://schemas.microsoft.com/office/drawing/2014/main" id="{145534C4-0F8A-0C89-F45E-C3EFF65B37CD}"/>
              </a:ext>
            </a:extLst>
          </p:cNvPr>
          <p:cNvSpPr/>
          <p:nvPr/>
        </p:nvSpPr>
        <p:spPr>
          <a:xfrm>
            <a:off x="2560320" y="4617717"/>
            <a:ext cx="64681" cy="5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extBox 16">
            <a:extLst>
              <a:ext uri="{FF2B5EF4-FFF2-40B4-BE49-F238E27FC236}">
                <a16:creationId xmlns:a16="http://schemas.microsoft.com/office/drawing/2014/main" id="{CD1A1C2D-34BD-F6A1-7DCF-DC5E3EF0431C}"/>
              </a:ext>
            </a:extLst>
          </p:cNvPr>
          <p:cNvSpPr txBox="1"/>
          <p:nvPr/>
        </p:nvSpPr>
        <p:spPr>
          <a:xfrm>
            <a:off x="494781" y="1189900"/>
            <a:ext cx="9308641" cy="2862322"/>
          </a:xfrm>
          <a:prstGeom prst="rect">
            <a:avLst/>
          </a:prstGeom>
          <a:noFill/>
        </p:spPr>
        <p:txBody>
          <a:bodyPr wrap="square">
            <a:spAutoFit/>
          </a:bodyPr>
          <a:lstStyle/>
          <a:p>
            <a:pPr marL="285750" indent="-285750">
              <a:buFont typeface="Arial" panose="020B0604020202020204" pitchFamily="34" charset="0"/>
              <a:buChar char="•"/>
            </a:pPr>
            <a:r>
              <a:rPr lang="fr-FR" sz="2000" dirty="0"/>
              <a:t>Les </a:t>
            </a:r>
            <a:r>
              <a:rPr lang="fr-FR" sz="2000" b="1" dirty="0"/>
              <a:t>muons se désintègrent</a:t>
            </a:r>
            <a:r>
              <a:rPr lang="fr-FR" sz="2000" dirty="0"/>
              <a:t> en électrons/positrons (+neutrinos), générant une </a:t>
            </a:r>
            <a:r>
              <a:rPr lang="fr-FR" sz="2000" b="1" dirty="0"/>
              <a:t>charge thermique de ~500 W/m</a:t>
            </a:r>
          </a:p>
          <a:p>
            <a:pPr marL="285750" indent="-285750">
              <a:buFont typeface="Arial" panose="020B0604020202020204" pitchFamily="34" charset="0"/>
              <a:buChar char="•"/>
            </a:pPr>
            <a:r>
              <a:rPr lang="fr-FR" sz="2000" dirty="0"/>
              <a:t>Il faut protéger les bobines supraconductrices (champ de 16 T) de cet échauffement et des dommages dus aux radiations</a:t>
            </a:r>
          </a:p>
          <a:p>
            <a:pPr marL="285750" indent="-285750">
              <a:buFont typeface="Arial" panose="020B0604020202020204" pitchFamily="34" charset="0"/>
              <a:buChar char="•"/>
            </a:pPr>
            <a:r>
              <a:rPr lang="fr-FR" sz="2000" dirty="0"/>
              <a:t>Un </a:t>
            </a:r>
            <a:r>
              <a:rPr lang="fr-FR" sz="2000" b="1" dirty="0"/>
              <a:t>écran en tungstène</a:t>
            </a:r>
            <a:r>
              <a:rPr lang="fr-FR" sz="2000" dirty="0"/>
              <a:t> est inséré dans la </a:t>
            </a:r>
            <a:br>
              <a:rPr lang="fr-FR" sz="2000" dirty="0"/>
            </a:br>
            <a:r>
              <a:rPr lang="fr-FR" sz="2000" dirty="0"/>
              <a:t>chambre à vide pour intercepter les e</a:t>
            </a:r>
            <a:r>
              <a:rPr lang="fr-FR" sz="2000" baseline="30000" dirty="0"/>
              <a:t>+</a:t>
            </a:r>
            <a:r>
              <a:rPr lang="fr-FR" sz="2000" dirty="0"/>
              <a:t>/e</a:t>
            </a:r>
            <a:r>
              <a:rPr lang="fr-FR" sz="2000" baseline="30000" dirty="0"/>
              <a:t>-</a:t>
            </a:r>
          </a:p>
          <a:p>
            <a:pPr marL="285750" indent="-285750">
              <a:buFont typeface="Arial" panose="020B0604020202020204" pitchFamily="34" charset="0"/>
              <a:buChar char="•"/>
            </a:pPr>
            <a:r>
              <a:rPr lang="fr-FR" sz="2000" dirty="0"/>
              <a:t>Cet écran sera </a:t>
            </a:r>
            <a:r>
              <a:rPr lang="fr-FR" sz="2000" b="1" dirty="0"/>
              <a:t>recouvert de cuivre</a:t>
            </a:r>
            <a:r>
              <a:rPr lang="fr-FR" sz="2000" dirty="0"/>
              <a:t> pour </a:t>
            </a:r>
            <a:br>
              <a:rPr lang="fr-FR" sz="2000" dirty="0"/>
            </a:br>
            <a:r>
              <a:rPr lang="fr-FR" sz="2000" dirty="0"/>
              <a:t>réduire son impédance</a:t>
            </a:r>
          </a:p>
          <a:p>
            <a:pPr marL="742950" lvl="1" indent="-285750">
              <a:buFont typeface="Arial" panose="020B0604020202020204" pitchFamily="34" charset="0"/>
              <a:buChar char="•"/>
            </a:pPr>
            <a:endParaRPr lang="fr-FR" sz="20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6421"/>
    </mc:Choice>
    <mc:Fallback>
      <p:transition spd="slow" advTm="106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p:bldP spid="12"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969B1F4A-2B92-7269-04A3-A83577D0C0C6}"/>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7D63CB33-5E55-D2F4-E784-ABF0705A61D7}"/>
              </a:ext>
            </a:extLst>
          </p:cNvPr>
          <p:cNvSpPr>
            <a:spLocks noGrp="1"/>
          </p:cNvSpPr>
          <p:nvPr>
            <p:ph type="sldNum" sz="quarter" idx="12"/>
          </p:nvPr>
        </p:nvSpPr>
        <p:spPr/>
        <p:txBody>
          <a:bodyPr/>
          <a:lstStyle/>
          <a:p>
            <a:pPr lvl="0"/>
            <a:fld id="{FE8FFE2F-01BC-4816-BF22-4D2411A02E9F}" type="slidenum">
              <a:rPr lang="fr-FR" smtClean="0"/>
              <a:t>17</a:t>
            </a:fld>
            <a:endParaRPr lang="fr-FR"/>
          </a:p>
        </p:txBody>
      </p:sp>
      <p:pic>
        <p:nvPicPr>
          <p:cNvPr id="3" name="Picture 2">
            <a:extLst>
              <a:ext uri="{FF2B5EF4-FFF2-40B4-BE49-F238E27FC236}">
                <a16:creationId xmlns:a16="http://schemas.microsoft.com/office/drawing/2014/main" id="{1B3ACE54-8316-D1C4-737B-31F0F6DD84E2}"/>
              </a:ext>
            </a:extLst>
          </p:cNvPr>
          <p:cNvPicPr>
            <a:picLocks noChangeAspect="1"/>
          </p:cNvPicPr>
          <p:nvPr/>
        </p:nvPicPr>
        <p:blipFill>
          <a:blip r:embed="rId3">
            <a:lum/>
            <a:alphaModFix/>
          </a:blip>
          <a:srcRect/>
          <a:stretch>
            <a:fillRect/>
          </a:stretch>
        </p:blipFill>
        <p:spPr>
          <a:xfrm>
            <a:off x="971986" y="2019386"/>
            <a:ext cx="8136652" cy="3380109"/>
          </a:xfrm>
          <a:prstGeom prst="rect">
            <a:avLst/>
          </a:prstGeom>
          <a:noFill/>
          <a:ln>
            <a:no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C7A33B-41BD-3E00-2135-6AFA0155D81B}"/>
                  </a:ext>
                </a:extLst>
              </p:cNvPr>
              <p:cNvSpPr txBox="1"/>
              <p:nvPr/>
            </p:nvSpPr>
            <p:spPr>
              <a:xfrm>
                <a:off x="231008" y="1026392"/>
                <a:ext cx="9642749" cy="707886"/>
              </a:xfrm>
              <a:prstGeom prst="rect">
                <a:avLst/>
              </a:prstGeom>
              <a:noFill/>
            </p:spPr>
            <p:txBody>
              <a:bodyPr wrap="square">
                <a:spAutoFit/>
              </a:bodyPr>
              <a:lstStyle/>
              <a:p>
                <a:pPr marL="285750" indent="-285750">
                  <a:buFont typeface="Arial" panose="020B0604020202020204" pitchFamily="34" charset="0"/>
                  <a:buChar char="•"/>
                </a:pPr>
                <a:r>
                  <a:rPr lang="fr-FR" sz="2000" dirty="0"/>
                  <a:t>Des modèles d’impédance pour le collisionneur 10 </a:t>
                </a:r>
                <a:r>
                  <a:rPr lang="fr-FR" sz="2000" dirty="0" err="1"/>
                  <a:t>TeV</a:t>
                </a:r>
                <a:r>
                  <a:rPr lang="fr-FR" sz="2000" dirty="0"/>
                  <a:t> (chambre circulaire,</a:t>
                </a:r>
                <a:br>
                  <a:rPr lang="fr-FR" sz="2000" dirty="0"/>
                </a:br>
                <a14:m>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=10000</m:t>
                    </m:r>
                    <m:r>
                      <a:rPr lang="en-US" sz="2000" b="0" i="1" smtClean="0">
                        <a:latin typeface="Cambria Math" panose="02040503050406030204" pitchFamily="18" charset="0"/>
                      </a:rPr>
                      <m:t>𝑚</m:t>
                    </m:r>
                  </m:oMath>
                </a14:m>
                <a:r>
                  <a:rPr lang="fr-FR" sz="2000" dirty="0"/>
                  <a:t>) sont créés en utilisant </a:t>
                </a:r>
                <a:r>
                  <a:rPr lang="fr-FR" sz="2000" dirty="0">
                    <a:hlinkClick r:id="rId4"/>
                  </a:rPr>
                  <a:t>ImpedanceWake2D</a:t>
                </a:r>
                <a:endParaRPr lang="fr-FR" sz="2000" dirty="0"/>
              </a:p>
            </p:txBody>
          </p:sp>
        </mc:Choice>
        <mc:Fallback xmlns="">
          <p:sp>
            <p:nvSpPr>
              <p:cNvPr id="8" name="TextBox 7">
                <a:extLst>
                  <a:ext uri="{FF2B5EF4-FFF2-40B4-BE49-F238E27FC236}">
                    <a16:creationId xmlns:a16="http://schemas.microsoft.com/office/drawing/2014/main" id="{CFC7A33B-41BD-3E00-2135-6AFA0155D81B}"/>
                  </a:ext>
                </a:extLst>
              </p:cNvPr>
              <p:cNvSpPr txBox="1">
                <a:spLocks noRot="1" noChangeAspect="1" noMove="1" noResize="1" noEditPoints="1" noAdjustHandles="1" noChangeArrowheads="1" noChangeShapeType="1" noTextEdit="1"/>
              </p:cNvSpPr>
              <p:nvPr/>
            </p:nvSpPr>
            <p:spPr>
              <a:xfrm>
                <a:off x="231008" y="1026392"/>
                <a:ext cx="9642749" cy="707886"/>
              </a:xfrm>
              <a:prstGeom prst="rect">
                <a:avLst/>
              </a:prstGeom>
              <a:blipFill>
                <a:blip r:embed="rId5"/>
                <a:stretch>
                  <a:fillRect l="-569" t="-4310" b="-14655"/>
                </a:stretch>
              </a:blipFill>
            </p:spPr>
            <p:txBody>
              <a:bodyPr/>
              <a:lstStyle/>
              <a:p>
                <a:r>
                  <a:rPr lang="fr-FR">
                    <a:noFill/>
                  </a:rPr>
                  <a:t> </a:t>
                </a:r>
              </a:p>
            </p:txBody>
          </p:sp>
        </mc:Fallback>
      </mc:AlternateContent>
      <p:sp>
        <p:nvSpPr>
          <p:cNvPr id="9" name="Title 1">
            <a:extLst>
              <a:ext uri="{FF2B5EF4-FFF2-40B4-BE49-F238E27FC236}">
                <a16:creationId xmlns:a16="http://schemas.microsoft.com/office/drawing/2014/main" id="{38621D08-5CA1-4FC8-FDD5-F5037FD0E727}"/>
              </a:ext>
            </a:extLst>
          </p:cNvPr>
          <p:cNvSpPr txBox="1">
            <a:spLocks/>
          </p:cNvSpPr>
          <p:nvPr/>
        </p:nvSpPr>
        <p:spPr>
          <a:xfrm>
            <a:off x="1371959" y="154440"/>
            <a:ext cx="7772039" cy="988920"/>
          </a:xfrm>
          <a:prstGeom prst="rect">
            <a:avLst/>
          </a:prstGeom>
          <a:noFill/>
          <a:ln>
            <a:noFill/>
          </a:ln>
        </p:spPr>
        <p:txBody>
          <a:bodyPr vert="horz" lIns="0" tIns="0" rIns="0" bIns="0" anchor="t" anchorCtr="0">
            <a:noAutofit/>
          </a:bodyPr>
          <a:lst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a:lstStyle>
          <a:p>
            <a:r>
              <a:rPr lang="fr-FR" b="1" dirty="0">
                <a:solidFill>
                  <a:sysClr val="windowText" lastClr="000000"/>
                </a:solidFill>
                <a:latin typeface="+mn-lt"/>
              </a:rPr>
              <a:t>Modèles d’impédance pour le collisionneur de 10 </a:t>
            </a:r>
            <a:r>
              <a:rPr lang="fr-FR" b="1" dirty="0" err="1">
                <a:solidFill>
                  <a:sysClr val="windowText" lastClr="000000"/>
                </a:solidFill>
                <a:latin typeface="+mn-lt"/>
              </a:rPr>
              <a:t>TeV</a:t>
            </a:r>
            <a:endParaRPr lang="fr-FR" b="1" dirty="0">
              <a:solidFill>
                <a:sysClr val="windowText" lastClr="000000"/>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2877"/>
    </mc:Choice>
    <mc:Fallback>
      <p:transition spd="slow" advTm="328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969B1F4A-2B92-7269-04A3-A83577D0C0C6}"/>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7D63CB33-5E55-D2F4-E784-ABF0705A61D7}"/>
              </a:ext>
            </a:extLst>
          </p:cNvPr>
          <p:cNvSpPr>
            <a:spLocks noGrp="1"/>
          </p:cNvSpPr>
          <p:nvPr>
            <p:ph type="sldNum" sz="quarter" idx="12"/>
          </p:nvPr>
        </p:nvSpPr>
        <p:spPr/>
        <p:txBody>
          <a:bodyPr/>
          <a:lstStyle/>
          <a:p>
            <a:pPr lvl="0"/>
            <a:fld id="{FE8FFE2F-01BC-4816-BF22-4D2411A02E9F}" type="slidenum">
              <a:rPr lang="fr-FR" smtClean="0"/>
              <a:t>18</a:t>
            </a:fld>
            <a:endParaRPr lang="fr-FR"/>
          </a:p>
        </p:txBody>
      </p:sp>
      <p:pic>
        <p:nvPicPr>
          <p:cNvPr id="3" name="Picture 2">
            <a:extLst>
              <a:ext uri="{FF2B5EF4-FFF2-40B4-BE49-F238E27FC236}">
                <a16:creationId xmlns:a16="http://schemas.microsoft.com/office/drawing/2014/main" id="{1B3ACE54-8316-D1C4-737B-31F0F6DD84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3618" y="2019386"/>
            <a:ext cx="8133387" cy="3380109"/>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4B9EAD3-ED70-7792-9F39-57F1003FC6F9}"/>
                  </a:ext>
                </a:extLst>
              </p:cNvPr>
              <p:cNvSpPr txBox="1"/>
              <p:nvPr/>
            </p:nvSpPr>
            <p:spPr>
              <a:xfrm>
                <a:off x="231008" y="1026392"/>
                <a:ext cx="9642749" cy="1323439"/>
              </a:xfrm>
              <a:prstGeom prst="rect">
                <a:avLst/>
              </a:prstGeom>
              <a:noFill/>
            </p:spPr>
            <p:txBody>
              <a:bodyPr wrap="square">
                <a:spAutoFit/>
              </a:bodyPr>
              <a:lstStyle/>
              <a:p>
                <a:pPr marL="285750" indent="-285750">
                  <a:buFont typeface="Arial" panose="020B0604020202020204" pitchFamily="34" charset="0"/>
                  <a:buChar char="•"/>
                </a:pPr>
                <a:r>
                  <a:rPr lang="fr-FR" sz="2000" dirty="0"/>
                  <a:t>Des modèles d’impédance pour le collisionneur 10 </a:t>
                </a:r>
                <a:r>
                  <a:rPr lang="fr-FR" sz="2000" dirty="0" err="1"/>
                  <a:t>TeV</a:t>
                </a:r>
                <a:r>
                  <a:rPr lang="fr-FR" sz="2000" dirty="0"/>
                  <a:t> (chambre circulaire,</a:t>
                </a:r>
                <a:br>
                  <a:rPr lang="fr-FR" sz="2000" dirty="0"/>
                </a:br>
                <a14:m>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=10000</m:t>
                    </m:r>
                    <m:r>
                      <a:rPr lang="en-US" sz="2000" b="0" i="1" smtClean="0">
                        <a:latin typeface="Cambria Math" panose="02040503050406030204" pitchFamily="18" charset="0"/>
                      </a:rPr>
                      <m:t>𝑚</m:t>
                    </m:r>
                  </m:oMath>
                </a14:m>
                <a:r>
                  <a:rPr lang="fr-FR" sz="2000" dirty="0"/>
                  <a:t>) sont créés en utilisant </a:t>
                </a:r>
                <a:r>
                  <a:rPr lang="fr-FR" sz="2000" dirty="0">
                    <a:hlinkClick r:id="rId4"/>
                  </a:rPr>
                  <a:t>ImpedanceWake2D</a:t>
                </a:r>
                <a:endParaRPr lang="fr-FR" sz="2000" dirty="0"/>
              </a:p>
              <a:p>
                <a:pPr marL="285750" indent="-285750">
                  <a:buFont typeface="Arial" panose="020B0604020202020204" pitchFamily="34" charset="0"/>
                  <a:buChar char="•"/>
                </a:pPr>
                <a:r>
                  <a:rPr lang="fr-FR" sz="2000" dirty="0"/>
                  <a:t>L’épaisseur de la couche de cuivre interne est scannée</a:t>
                </a:r>
              </a:p>
              <a:p>
                <a:pPr marL="285750" indent="-285750">
                  <a:buFont typeface="Arial" panose="020B0604020202020204" pitchFamily="34" charset="0"/>
                  <a:buChar char="•"/>
                </a:pPr>
                <a:endParaRPr lang="fr-FR" sz="2000" dirty="0"/>
              </a:p>
            </p:txBody>
          </p:sp>
        </mc:Choice>
        <mc:Fallback xmlns="">
          <p:sp>
            <p:nvSpPr>
              <p:cNvPr id="7" name="TextBox 6">
                <a:extLst>
                  <a:ext uri="{FF2B5EF4-FFF2-40B4-BE49-F238E27FC236}">
                    <a16:creationId xmlns:a16="http://schemas.microsoft.com/office/drawing/2014/main" id="{14B9EAD3-ED70-7792-9F39-57F1003FC6F9}"/>
                  </a:ext>
                </a:extLst>
              </p:cNvPr>
              <p:cNvSpPr txBox="1">
                <a:spLocks noRot="1" noChangeAspect="1" noMove="1" noResize="1" noEditPoints="1" noAdjustHandles="1" noChangeArrowheads="1" noChangeShapeType="1" noTextEdit="1"/>
              </p:cNvSpPr>
              <p:nvPr/>
            </p:nvSpPr>
            <p:spPr>
              <a:xfrm>
                <a:off x="231008" y="1026392"/>
                <a:ext cx="9642749" cy="1323439"/>
              </a:xfrm>
              <a:prstGeom prst="rect">
                <a:avLst/>
              </a:prstGeom>
              <a:blipFill>
                <a:blip r:embed="rId5"/>
                <a:stretch>
                  <a:fillRect l="-569" t="-2304"/>
                </a:stretch>
              </a:blipFill>
            </p:spPr>
            <p:txBody>
              <a:bodyPr/>
              <a:lstStyle/>
              <a:p>
                <a:r>
                  <a:rPr lang="fr-FR">
                    <a:noFill/>
                  </a:rPr>
                  <a:t> </a:t>
                </a:r>
              </a:p>
            </p:txBody>
          </p:sp>
        </mc:Fallback>
      </mc:AlternateContent>
      <p:sp>
        <p:nvSpPr>
          <p:cNvPr id="8" name="Title 1">
            <a:extLst>
              <a:ext uri="{FF2B5EF4-FFF2-40B4-BE49-F238E27FC236}">
                <a16:creationId xmlns:a16="http://schemas.microsoft.com/office/drawing/2014/main" id="{679E36A3-FE10-453F-782A-9AF41CBCFF1C}"/>
              </a:ext>
            </a:extLst>
          </p:cNvPr>
          <p:cNvSpPr txBox="1">
            <a:spLocks/>
          </p:cNvSpPr>
          <p:nvPr/>
        </p:nvSpPr>
        <p:spPr>
          <a:xfrm>
            <a:off x="1371959" y="154440"/>
            <a:ext cx="7772039" cy="988920"/>
          </a:xfrm>
          <a:prstGeom prst="rect">
            <a:avLst/>
          </a:prstGeom>
          <a:noFill/>
          <a:ln>
            <a:noFill/>
          </a:ln>
        </p:spPr>
        <p:txBody>
          <a:bodyPr vert="horz" lIns="0" tIns="0" rIns="0" bIns="0" anchor="t" anchorCtr="0">
            <a:noAutofit/>
          </a:bodyPr>
          <a:lst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a:lstStyle>
          <a:p>
            <a:r>
              <a:rPr lang="fr-FR" b="1" dirty="0">
                <a:solidFill>
                  <a:sysClr val="windowText" lastClr="000000"/>
                </a:solidFill>
                <a:latin typeface="+mn-lt"/>
              </a:rPr>
              <a:t>Modèles d’impédance pour le collisionneur de 10 </a:t>
            </a:r>
            <a:r>
              <a:rPr lang="fr-FR" b="1" dirty="0" err="1">
                <a:solidFill>
                  <a:sysClr val="windowText" lastClr="000000"/>
                </a:solidFill>
                <a:latin typeface="+mn-lt"/>
              </a:rPr>
              <a:t>TeV</a:t>
            </a:r>
            <a:endParaRPr lang="fr-FR" b="1" dirty="0">
              <a:solidFill>
                <a:sysClr val="windowText" lastClr="000000"/>
              </a:solidFill>
              <a:latin typeface="+mn-lt"/>
            </a:endParaRPr>
          </a:p>
        </p:txBody>
      </p:sp>
    </p:spTree>
    <p:extLst>
      <p:ext uri="{BB962C8B-B14F-4D97-AF65-F5344CB8AC3E}">
        <p14:creationId xmlns:p14="http://schemas.microsoft.com/office/powerpoint/2010/main" val="1631632160"/>
      </p:ext>
    </p:extLst>
  </p:cSld>
  <p:clrMapOvr>
    <a:masterClrMapping/>
  </p:clrMapOvr>
  <mc:AlternateContent xmlns:mc="http://schemas.openxmlformats.org/markup-compatibility/2006">
    <mc:Choice xmlns:p14="http://schemas.microsoft.com/office/powerpoint/2010/main" Requires="p14">
      <p:transition spd="slow" p14:dur="2000" advTm="26159"/>
    </mc:Choice>
    <mc:Fallback>
      <p:transition spd="slow" advTm="2615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1807D8-0CF5-CBC8-2A75-E454FAD9D488}"/>
              </a:ext>
            </a:extLst>
          </p:cNvPr>
          <p:cNvPicPr>
            <a:picLocks noChangeAspect="1"/>
          </p:cNvPicPr>
          <p:nvPr/>
        </p:nvPicPr>
        <p:blipFill>
          <a:blip r:embed="rId4"/>
          <a:stretch>
            <a:fillRect/>
          </a:stretch>
        </p:blipFill>
        <p:spPr>
          <a:xfrm>
            <a:off x="1371959" y="3007827"/>
            <a:ext cx="2419027" cy="2444579"/>
          </a:xfrm>
          <a:prstGeom prst="rect">
            <a:avLst/>
          </a:prstGeom>
        </p:spPr>
      </p:pic>
      <p:sp>
        <p:nvSpPr>
          <p:cNvPr id="6" name="Footer Placeholder 2">
            <a:extLst>
              <a:ext uri="{FF2B5EF4-FFF2-40B4-BE49-F238E27FC236}">
                <a16:creationId xmlns:a16="http://schemas.microsoft.com/office/drawing/2014/main" id="{E7DD5FAB-C7DE-4A06-5FD4-3E7A1CFC5D75}"/>
              </a:ext>
            </a:extLst>
          </p:cNvPr>
          <p:cNvSpPr>
            <a:spLocks noGrp="1"/>
          </p:cNvSpPr>
          <p:nvPr>
            <p:ph type="ftr" sz="quarter" idx="11"/>
          </p:nvPr>
        </p:nvSpPr>
        <p:spPr/>
        <p:txBody>
          <a:bodyPr/>
          <a:lstStyle/>
          <a:p>
            <a:pPr lvl="0"/>
            <a:r>
              <a:rPr lang="fr-FR"/>
              <a:t>Étude d'instabilités transversales d'un collisionneur de muons</a:t>
            </a:r>
          </a:p>
        </p:txBody>
      </p:sp>
      <p:sp>
        <p:nvSpPr>
          <p:cNvPr id="7" name="Slide Number Placeholder 3">
            <a:extLst>
              <a:ext uri="{FF2B5EF4-FFF2-40B4-BE49-F238E27FC236}">
                <a16:creationId xmlns:a16="http://schemas.microsoft.com/office/drawing/2014/main" id="{0C89A2A7-0AC3-EF17-735F-B59D0A833E38}"/>
              </a:ext>
            </a:extLst>
          </p:cNvPr>
          <p:cNvSpPr>
            <a:spLocks noGrp="1"/>
          </p:cNvSpPr>
          <p:nvPr>
            <p:ph type="sldNum" sz="quarter" idx="12"/>
          </p:nvPr>
        </p:nvSpPr>
        <p:spPr/>
        <p:txBody>
          <a:bodyPr/>
          <a:lstStyle/>
          <a:p>
            <a:pPr lvl="0"/>
            <a:fld id="{9D4CAD7E-EE22-4CBE-B81D-EF82BF0B6C5F}" type="slidenum">
              <a:rPr lang="fr-FR" smtClean="0"/>
              <a:t>19</a:t>
            </a:fld>
            <a:endParaRPr lang="fr-FR"/>
          </a:p>
        </p:txBody>
      </p:sp>
      <p:pic>
        <p:nvPicPr>
          <p:cNvPr id="4" name="Picture 3">
            <a:extLst>
              <a:ext uri="{FF2B5EF4-FFF2-40B4-BE49-F238E27FC236}">
                <a16:creationId xmlns:a16="http://schemas.microsoft.com/office/drawing/2014/main" id="{6A81D18E-3BD0-DBDA-D3B4-5928223D8A16}"/>
              </a:ext>
            </a:extLst>
          </p:cNvPr>
          <p:cNvPicPr>
            <a:picLocks noChangeAspect="1"/>
          </p:cNvPicPr>
          <p:nvPr/>
        </p:nvPicPr>
        <p:blipFill>
          <a:blip r:embed="rId5">
            <a:lum/>
            <a:alphaModFix/>
          </a:blip>
          <a:srcRect/>
          <a:stretch>
            <a:fillRect/>
          </a:stretch>
        </p:blipFill>
        <p:spPr>
          <a:xfrm>
            <a:off x="4941268" y="1041239"/>
            <a:ext cx="5455246" cy="4091435"/>
          </a:xfrm>
          <a:prstGeom prst="rect">
            <a:avLst/>
          </a:prstGeom>
          <a:noFill/>
          <a:ln>
            <a:noFill/>
          </a:ln>
        </p:spPr>
      </p:pic>
      <p:sp>
        <p:nvSpPr>
          <p:cNvPr id="8" name="Title 1">
            <a:extLst>
              <a:ext uri="{FF2B5EF4-FFF2-40B4-BE49-F238E27FC236}">
                <a16:creationId xmlns:a16="http://schemas.microsoft.com/office/drawing/2014/main" id="{55D7BCAE-894A-A96C-795F-934EB8C54A24}"/>
              </a:ext>
            </a:extLst>
          </p:cNvPr>
          <p:cNvSpPr txBox="1">
            <a:spLocks/>
          </p:cNvSpPr>
          <p:nvPr/>
        </p:nvSpPr>
        <p:spPr>
          <a:xfrm>
            <a:off x="1371959" y="154440"/>
            <a:ext cx="7772039" cy="988920"/>
          </a:xfrm>
          <a:prstGeom prst="rect">
            <a:avLst/>
          </a:prstGeom>
          <a:noFill/>
          <a:ln>
            <a:noFill/>
          </a:ln>
        </p:spPr>
        <p:txBody>
          <a:bodyPr vert="horz" lIns="0" tIns="0" rIns="0" bIns="0" anchor="t" anchorCtr="0">
            <a:noAutofit/>
          </a:bodyPr>
          <a:lst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a:lstStyle>
          <a:p>
            <a:r>
              <a:rPr lang="fr-FR" b="1" dirty="0">
                <a:solidFill>
                  <a:sysClr val="windowText" lastClr="000000"/>
                </a:solidFill>
                <a:latin typeface="+mn-lt"/>
              </a:rPr>
              <a:t>Résultat de l’étude: diamètre minimal de la chambre à vide du collisionneur</a:t>
            </a:r>
          </a:p>
        </p:txBody>
      </p:sp>
      <p:sp>
        <p:nvSpPr>
          <p:cNvPr id="9" name="TextBox 8">
            <a:extLst>
              <a:ext uri="{FF2B5EF4-FFF2-40B4-BE49-F238E27FC236}">
                <a16:creationId xmlns:a16="http://schemas.microsoft.com/office/drawing/2014/main" id="{AD57167A-614C-BA75-F185-2379943833D0}"/>
              </a:ext>
            </a:extLst>
          </p:cNvPr>
          <p:cNvSpPr txBox="1"/>
          <p:nvPr/>
        </p:nvSpPr>
        <p:spPr>
          <a:xfrm>
            <a:off x="231008" y="1061560"/>
            <a:ext cx="4809303" cy="2677656"/>
          </a:xfrm>
          <a:prstGeom prst="rect">
            <a:avLst/>
          </a:prstGeom>
          <a:noFill/>
        </p:spPr>
        <p:txBody>
          <a:bodyPr wrap="square">
            <a:spAutoFit/>
          </a:bodyPr>
          <a:lstStyle/>
          <a:p>
            <a:pPr marL="285750" indent="-285750">
              <a:buFont typeface="Arial" panose="020B0604020202020204" pitchFamily="34" charset="0"/>
              <a:buChar char="•"/>
            </a:pPr>
            <a:r>
              <a:rPr lang="fr-FR" sz="2000" dirty="0"/>
              <a:t>Études de la stabilité transverse d’un faisceau seul avec </a:t>
            </a:r>
            <a:r>
              <a:rPr lang="fr-FR" sz="2000" dirty="0" err="1"/>
              <a:t>PyHEADTAIL</a:t>
            </a:r>
            <a:endParaRPr lang="fr-FR" sz="2000" dirty="0"/>
          </a:p>
          <a:p>
            <a:pPr marL="742950" lvl="1" indent="-285750">
              <a:buFont typeface="Arial" panose="020B0604020202020204" pitchFamily="34" charset="0"/>
              <a:buChar char="•"/>
            </a:pPr>
            <a:r>
              <a:rPr lang="fr-FR" dirty="0"/>
              <a:t>La perte d’intensité au cours du temps à cause de la désintégration des muons a été implémenté dans le code</a:t>
            </a:r>
          </a:p>
          <a:p>
            <a:pPr marL="742950" lvl="1" indent="-285750">
              <a:buFont typeface="Arial" panose="020B0604020202020204" pitchFamily="34" charset="0"/>
              <a:buChar char="•"/>
            </a:pPr>
            <a:r>
              <a:rPr lang="fr-FR" dirty="0"/>
              <a:t>Simulations incluant l’effet du damper transverse pour stabiliser le faisceau</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endParaRPr lang="fr-FR" sz="2000" dirty="0"/>
          </a:p>
        </p:txBody>
      </p:sp>
      <p:sp>
        <p:nvSpPr>
          <p:cNvPr id="2" name="TextBox 1">
            <a:extLst>
              <a:ext uri="{FF2B5EF4-FFF2-40B4-BE49-F238E27FC236}">
                <a16:creationId xmlns:a16="http://schemas.microsoft.com/office/drawing/2014/main" id="{A9E0468D-840D-7DB7-73AD-0A1096C7D748}"/>
              </a:ext>
            </a:extLst>
          </p:cNvPr>
          <p:cNvSpPr txBox="1"/>
          <p:nvPr/>
        </p:nvSpPr>
        <p:spPr>
          <a:xfrm>
            <a:off x="821078" y="5109461"/>
            <a:ext cx="804579" cy="307777"/>
          </a:xfrm>
          <a:prstGeom prst="rect">
            <a:avLst/>
          </a:prstGeom>
          <a:noFill/>
          <a:ln w="12700">
            <a:solidFill>
              <a:schemeClr val="tx1"/>
            </a:solidFill>
          </a:ln>
        </p:spPr>
        <p:txBody>
          <a:bodyPr wrap="none" rtlCol="0">
            <a:spAutoFit/>
          </a:bodyPr>
          <a:lstStyle/>
          <a:p>
            <a:r>
              <a:rPr lang="fr-FR" sz="1400" dirty="0">
                <a:hlinkClick r:id="rId6"/>
              </a:rPr>
              <a:t>W. </a:t>
            </a:r>
            <a:r>
              <a:rPr lang="fr-FR" sz="1400" dirty="0" err="1">
                <a:hlinkClick r:id="rId6"/>
              </a:rPr>
              <a:t>Hofle</a:t>
            </a:r>
            <a:endParaRPr lang="fr-FR" sz="1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828"/>
    </mc:Choice>
    <mc:Fallback>
      <p:transition spd="slow" advTm="18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latin typeface="+mn-lt"/>
              </a:rPr>
              <a:t>Étude d'instabilités transversales d'un collisionneur de muons</a:t>
            </a:r>
            <a:endParaRPr lang="fr-FR" dirty="0">
              <a:latin typeface="+mn-lt"/>
            </a:endParaRP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latin typeface="+mn-lt"/>
              </a:rPr>
              <a:t>2</a:t>
            </a:fld>
            <a:endParaRPr lang="fr-FR">
              <a:latin typeface="+mn-lt"/>
            </a:endParaRP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fr-FR" b="1" dirty="0">
                <a:latin typeface="+mn-lt"/>
              </a:rPr>
              <a:t>Contexte</a:t>
            </a:r>
          </a:p>
        </p:txBody>
      </p:sp>
      <p:sp>
        <p:nvSpPr>
          <p:cNvPr id="10" name="TextBox 9">
            <a:extLst>
              <a:ext uri="{FF2B5EF4-FFF2-40B4-BE49-F238E27FC236}">
                <a16:creationId xmlns:a16="http://schemas.microsoft.com/office/drawing/2014/main" id="{03FB4D19-8893-6E50-DB5F-D8B9C1EAC1BF}"/>
              </a:ext>
            </a:extLst>
          </p:cNvPr>
          <p:cNvSpPr txBox="1"/>
          <p:nvPr/>
        </p:nvSpPr>
        <p:spPr>
          <a:xfrm>
            <a:off x="290147" y="2537420"/>
            <a:ext cx="9400784" cy="2554545"/>
          </a:xfrm>
          <a:prstGeom prst="rect">
            <a:avLst/>
          </a:prstGeom>
          <a:noFill/>
        </p:spPr>
        <p:txBody>
          <a:bodyPr wrap="square" rtlCol="0">
            <a:spAutoFit/>
          </a:bodyPr>
          <a:lstStyle/>
          <a:p>
            <a:pPr marL="285750" indent="-285750">
              <a:buFont typeface="Arial" panose="020B0604020202020204" pitchFamily="34" charset="0"/>
              <a:buChar char="•"/>
            </a:pPr>
            <a:r>
              <a:rPr lang="fr-FR" sz="2000" dirty="0"/>
              <a:t>Première mention dans les années 1960 (</a:t>
            </a:r>
            <a:r>
              <a:rPr lang="fr-FR" sz="2000" dirty="0" err="1">
                <a:hlinkClick r:id="rId4"/>
              </a:rPr>
              <a:t>Tikhonin</a:t>
            </a:r>
            <a:r>
              <a:rPr lang="fr-FR" sz="2000" dirty="0"/>
              <a:t> et </a:t>
            </a:r>
            <a:r>
              <a:rPr lang="fr-FR" sz="2000" dirty="0" err="1">
                <a:hlinkClick r:id="rId5"/>
              </a:rPr>
              <a:t>Budker</a:t>
            </a:r>
            <a:r>
              <a:rPr lang="fr-FR" sz="2000" dirty="0"/>
              <a:t>)</a:t>
            </a:r>
          </a:p>
          <a:p>
            <a:pPr marL="285750" indent="-285750">
              <a:buFont typeface="Arial" panose="020B0604020202020204" pitchFamily="34" charset="0"/>
              <a:buChar char="•"/>
            </a:pPr>
            <a:r>
              <a:rPr lang="fr-FR" sz="2000" dirty="0"/>
              <a:t>Entre 2011-2016, le </a:t>
            </a:r>
            <a:r>
              <a:rPr lang="fr-FR" sz="2000" dirty="0">
                <a:hlinkClick r:id="rId6"/>
              </a:rPr>
              <a:t>Muon Accelerator Program (MAP)</a:t>
            </a:r>
            <a:r>
              <a:rPr lang="fr-FR" sz="2000" dirty="0"/>
              <a:t> aux États-Unis étudie une série de collisionneurs de 1.5 </a:t>
            </a:r>
            <a:r>
              <a:rPr lang="fr-FR" sz="2000" dirty="0" err="1"/>
              <a:t>TeV</a:t>
            </a:r>
            <a:r>
              <a:rPr lang="fr-FR" sz="2000" dirty="0"/>
              <a:t>, 3 </a:t>
            </a:r>
            <a:r>
              <a:rPr lang="fr-FR" sz="2000" dirty="0" err="1"/>
              <a:t>TeV</a:t>
            </a:r>
            <a:r>
              <a:rPr lang="fr-FR" sz="2000" dirty="0"/>
              <a:t> et 6 </a:t>
            </a:r>
            <a:r>
              <a:rPr lang="fr-FR" sz="2000" dirty="0" err="1"/>
              <a:t>TeV</a:t>
            </a:r>
            <a:endParaRPr lang="fr-FR" sz="2000" dirty="0"/>
          </a:p>
          <a:p>
            <a:pPr marL="285750" indent="-285750">
              <a:buFont typeface="Arial" panose="020B0604020202020204" pitchFamily="34" charset="0"/>
              <a:buChar char="•"/>
            </a:pPr>
            <a:r>
              <a:rPr lang="fr-FR" sz="2000" dirty="0"/>
              <a:t>En 2021, dans le cadre la feuille de route européenne sur la R&amp;D accélérateurs et détecteurs, une </a:t>
            </a:r>
            <a:r>
              <a:rPr lang="fr-FR" sz="2000" b="1" dirty="0"/>
              <a:t>collaboration internationale (</a:t>
            </a:r>
            <a:r>
              <a:rPr lang="fr-FR" sz="2000" b="1" dirty="0">
                <a:hlinkClick r:id="rId7"/>
              </a:rPr>
              <a:t>IMCC</a:t>
            </a:r>
            <a:r>
              <a:rPr lang="fr-FR" sz="2000" b="1" dirty="0"/>
              <a:t>)</a:t>
            </a:r>
            <a:r>
              <a:rPr lang="fr-FR" sz="2000" dirty="0"/>
              <a:t> est formée pour </a:t>
            </a:r>
            <a:r>
              <a:rPr lang="fr-FR" sz="2000" b="1" dirty="0"/>
              <a:t>étudier un</a:t>
            </a:r>
            <a:r>
              <a:rPr lang="fr-FR" sz="2000" dirty="0"/>
              <a:t> </a:t>
            </a:r>
            <a:r>
              <a:rPr lang="fr-FR" sz="2000" b="1" dirty="0"/>
              <a:t>collisionneur de muons à 3 </a:t>
            </a:r>
            <a:r>
              <a:rPr lang="fr-FR" sz="2000" b="1" dirty="0" err="1"/>
              <a:t>TeV</a:t>
            </a:r>
            <a:r>
              <a:rPr lang="fr-FR" sz="2000" b="1" dirty="0"/>
              <a:t>, suivi d’un collisionneur à 10 </a:t>
            </a:r>
            <a:r>
              <a:rPr lang="fr-FR" sz="2000" b="1" dirty="0" err="1"/>
              <a:t>TeV</a:t>
            </a:r>
            <a:endParaRPr lang="fr-FR" sz="2000" dirty="0"/>
          </a:p>
          <a:p>
            <a:pPr marL="285750" indent="-285750">
              <a:buFont typeface="Arial" panose="020B0604020202020204" pitchFamily="34" charset="0"/>
              <a:buChar char="•"/>
            </a:pPr>
            <a:r>
              <a:rPr lang="fr-FR" sz="2000" dirty="0"/>
              <a:t>Les communautés accélérateurs et physique des particules aux États-Unis évaluent de nouveau l’intérêt d’un collisionneur de muons (processus </a:t>
            </a:r>
            <a:r>
              <a:rPr lang="fr-FR" sz="2000" dirty="0" err="1">
                <a:hlinkClick r:id="rId8"/>
              </a:rPr>
              <a:t>Snowmass</a:t>
            </a:r>
            <a:r>
              <a:rPr lang="fr-FR" sz="2000" dirty="0"/>
              <a:t> et </a:t>
            </a:r>
            <a:r>
              <a:rPr lang="fr-FR" sz="2000" dirty="0">
                <a:hlinkClick r:id="rId9"/>
              </a:rPr>
              <a:t>P5</a:t>
            </a:r>
            <a:r>
              <a:rPr lang="fr-FR" sz="2000" dirty="0"/>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06E04CD-ADE3-5BB8-BC46-3F45CC3BFB8D}"/>
                  </a:ext>
                </a:extLst>
              </p:cNvPr>
              <p:cNvSpPr txBox="1"/>
              <p:nvPr/>
            </p:nvSpPr>
            <p:spPr>
              <a:xfrm>
                <a:off x="7728152" y="868740"/>
                <a:ext cx="1548051" cy="601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𝑠𝑦𝑛𝑐h</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𝜌</m:t>
                              </m:r>
                            </m:e>
                            <m:sup>
                              <m:r>
                                <a:rPr lang="en-US" b="0" i="1" smtClean="0">
                                  <a:latin typeface="Cambria Math" panose="02040503050406030204" pitchFamily="18" charset="0"/>
                                </a:rPr>
                                <m:t>2</m:t>
                              </m:r>
                            </m:sup>
                          </m:sSup>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4</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4</m:t>
                              </m:r>
                            </m:sup>
                          </m:sSup>
                        </m:den>
                      </m:f>
                    </m:oMath>
                  </m:oMathPara>
                </a14:m>
                <a:endParaRPr lang="fr-FR" dirty="0"/>
              </a:p>
            </p:txBody>
          </p:sp>
        </mc:Choice>
        <mc:Fallback xmlns="">
          <p:sp>
            <p:nvSpPr>
              <p:cNvPr id="2" name="TextBox 1">
                <a:extLst>
                  <a:ext uri="{FF2B5EF4-FFF2-40B4-BE49-F238E27FC236}">
                    <a16:creationId xmlns:a16="http://schemas.microsoft.com/office/drawing/2014/main" id="{306E04CD-ADE3-5BB8-BC46-3F45CC3BFB8D}"/>
                  </a:ext>
                </a:extLst>
              </p:cNvPr>
              <p:cNvSpPr txBox="1">
                <a:spLocks noRot="1" noChangeAspect="1" noMove="1" noResize="1" noEditPoints="1" noAdjustHandles="1" noChangeArrowheads="1" noChangeShapeType="1" noTextEdit="1"/>
              </p:cNvSpPr>
              <p:nvPr/>
            </p:nvSpPr>
            <p:spPr>
              <a:xfrm>
                <a:off x="7728152" y="868740"/>
                <a:ext cx="1548051" cy="601511"/>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9C91F5-8EDC-38C1-3244-9B1A2101F9C3}"/>
                  </a:ext>
                </a:extLst>
              </p:cNvPr>
              <p:cNvSpPr txBox="1"/>
              <p:nvPr/>
            </p:nvSpPr>
            <p:spPr>
              <a:xfrm>
                <a:off x="7728152" y="1509065"/>
                <a:ext cx="2176782" cy="1030282"/>
              </a:xfrm>
              <a:prstGeom prst="rect">
                <a:avLst/>
              </a:prstGeom>
              <a:noFill/>
            </p:spPr>
            <p:txBody>
              <a:bodyPr wrap="square" rtlCol="0">
                <a:spAutoFit/>
              </a:bodyPr>
              <a:lstStyle/>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𝑃</m:t>
                        </m:r>
                      </m:e>
                      <m:sub>
                        <m:r>
                          <a:rPr lang="en-US" sz="1200" b="0" i="1" smtClean="0">
                            <a:latin typeface="Cambria Math" panose="02040503050406030204" pitchFamily="18" charset="0"/>
                          </a:rPr>
                          <m:t>𝑠𝑦𝑛𝑐h</m:t>
                        </m:r>
                      </m:sub>
                    </m:sSub>
                  </m:oMath>
                </a14:m>
                <a:r>
                  <a:rPr lang="en-US" sz="1200" b="0" dirty="0"/>
                  <a:t> </a:t>
                </a:r>
                <a:r>
                  <a:rPr lang="fr-FR" sz="1200" b="0" dirty="0"/>
                  <a:t>puissance synchrotron rayonnée</a:t>
                </a:r>
              </a:p>
              <a:p>
                <a14:m>
                  <m:oMath xmlns:m="http://schemas.openxmlformats.org/officeDocument/2006/math">
                    <m:r>
                      <a:rPr lang="en-US" sz="1200" b="0" i="1" smtClean="0">
                        <a:latin typeface="Cambria Math" panose="02040503050406030204" pitchFamily="18" charset="0"/>
                      </a:rPr>
                      <m:t>𝜌</m:t>
                    </m:r>
                  </m:oMath>
                </a14:m>
                <a:r>
                  <a:rPr lang="fr-FR" sz="1200" dirty="0"/>
                  <a:t> rayon de courbure</a:t>
                </a:r>
              </a:p>
              <a:p>
                <a14:m>
                  <m:oMath xmlns:m="http://schemas.openxmlformats.org/officeDocument/2006/math">
                    <m:r>
                      <a:rPr lang="en-US" sz="1200" b="0" i="1" smtClean="0">
                        <a:latin typeface="Cambria Math" panose="02040503050406030204" pitchFamily="18" charset="0"/>
                      </a:rPr>
                      <m:t>𝐸</m:t>
                    </m:r>
                  </m:oMath>
                </a14:m>
                <a:r>
                  <a:rPr lang="fr-FR" sz="1200" dirty="0"/>
                  <a:t> et </a:t>
                </a:r>
                <a14:m>
                  <m:oMath xmlns:m="http://schemas.openxmlformats.org/officeDocument/2006/math">
                    <m:r>
                      <a:rPr lang="en-US" sz="1200" b="0" i="1" smtClean="0">
                        <a:latin typeface="Cambria Math" panose="02040503050406030204" pitchFamily="18" charset="0"/>
                      </a:rPr>
                      <m:t>𝑚</m:t>
                    </m:r>
                  </m:oMath>
                </a14:m>
                <a:r>
                  <a:rPr lang="fr-FR" sz="1200" dirty="0"/>
                  <a:t> énergie et masse de la particule</a:t>
                </a:r>
              </a:p>
            </p:txBody>
          </p:sp>
        </mc:Choice>
        <mc:Fallback xmlns="">
          <p:sp>
            <p:nvSpPr>
              <p:cNvPr id="7" name="TextBox 6">
                <a:extLst>
                  <a:ext uri="{FF2B5EF4-FFF2-40B4-BE49-F238E27FC236}">
                    <a16:creationId xmlns:a16="http://schemas.microsoft.com/office/drawing/2014/main" id="{109C91F5-8EDC-38C1-3244-9B1A2101F9C3}"/>
                  </a:ext>
                </a:extLst>
              </p:cNvPr>
              <p:cNvSpPr txBox="1">
                <a:spLocks noRot="1" noChangeAspect="1" noMove="1" noResize="1" noEditPoints="1" noAdjustHandles="1" noChangeArrowheads="1" noChangeShapeType="1" noTextEdit="1"/>
              </p:cNvSpPr>
              <p:nvPr/>
            </p:nvSpPr>
            <p:spPr>
              <a:xfrm>
                <a:off x="7728152" y="1509065"/>
                <a:ext cx="2176782" cy="1030282"/>
              </a:xfrm>
              <a:prstGeom prst="rect">
                <a:avLst/>
              </a:prstGeom>
              <a:blipFill>
                <a:blip r:embed="rId11"/>
                <a:stretch>
                  <a:fillRect l="-280" b="-4142"/>
                </a:stretch>
              </a:blipFill>
            </p:spPr>
            <p:txBody>
              <a:bodyPr/>
              <a:lstStyle/>
              <a:p>
                <a:r>
                  <a:rPr lang="fr-FR">
                    <a:noFill/>
                  </a:rPr>
                  <a:t> </a:t>
                </a:r>
              </a:p>
            </p:txBody>
          </p:sp>
        </mc:Fallback>
      </mc:AlternateContent>
      <p:sp>
        <p:nvSpPr>
          <p:cNvPr id="8" name="TextBox 7">
            <a:extLst>
              <a:ext uri="{FF2B5EF4-FFF2-40B4-BE49-F238E27FC236}">
                <a16:creationId xmlns:a16="http://schemas.microsoft.com/office/drawing/2014/main" id="{CA34965C-6837-75BF-C892-004507420623}"/>
              </a:ext>
            </a:extLst>
          </p:cNvPr>
          <p:cNvSpPr txBox="1"/>
          <p:nvPr/>
        </p:nvSpPr>
        <p:spPr>
          <a:xfrm>
            <a:off x="290148" y="1247687"/>
            <a:ext cx="7571984" cy="1323439"/>
          </a:xfrm>
          <a:prstGeom prst="rect">
            <a:avLst/>
          </a:prstGeom>
          <a:noFill/>
        </p:spPr>
        <p:txBody>
          <a:bodyPr wrap="square" rtlCol="0">
            <a:spAutoFit/>
          </a:bodyPr>
          <a:lstStyle/>
          <a:p>
            <a:pPr marL="285750" indent="-285750">
              <a:buFont typeface="Arial" panose="020B0604020202020204" pitchFamily="34" charset="0"/>
              <a:buChar char="•"/>
            </a:pPr>
            <a:r>
              <a:rPr lang="fr-FR" sz="2000" dirty="0"/>
              <a:t>Les muons sont </a:t>
            </a:r>
            <a:r>
              <a:rPr lang="fr-FR" sz="2000" b="1" dirty="0"/>
              <a:t>~200 fois plus lourds que les électrons</a:t>
            </a:r>
            <a:r>
              <a:rPr lang="fr-FR" sz="2000" dirty="0"/>
              <a:t>: les pertes d’énergie par rayonnement synchrotron sont négligeables par rapport aux électrons</a:t>
            </a:r>
          </a:p>
          <a:p>
            <a:endParaRPr lang="fr-FR" sz="2000" dirty="0"/>
          </a:p>
        </p:txBody>
      </p:sp>
    </p:spTree>
    <p:custDataLst>
      <p:tags r:id="rId1"/>
    </p:custDataLst>
    <p:extLst>
      <p:ext uri="{BB962C8B-B14F-4D97-AF65-F5344CB8AC3E}">
        <p14:creationId xmlns:p14="http://schemas.microsoft.com/office/powerpoint/2010/main" val="885895187"/>
      </p:ext>
    </p:extLst>
  </p:cSld>
  <p:clrMapOvr>
    <a:masterClrMapping/>
  </p:clrMapOvr>
  <mc:AlternateContent xmlns:mc="http://schemas.openxmlformats.org/markup-compatibility/2006">
    <mc:Choice xmlns:p14="http://schemas.microsoft.com/office/powerpoint/2010/main" Requires="p14">
      <p:transition spd="slow" p14:dur="2000" advTm="79080"/>
    </mc:Choice>
    <mc:Fallback>
      <p:transition spd="slow" advTm="79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7DD5FAB-C7DE-4A06-5FD4-3E7A1CFC5D75}"/>
              </a:ext>
            </a:extLst>
          </p:cNvPr>
          <p:cNvSpPr>
            <a:spLocks noGrp="1"/>
          </p:cNvSpPr>
          <p:nvPr>
            <p:ph type="ftr" sz="quarter" idx="11"/>
          </p:nvPr>
        </p:nvSpPr>
        <p:spPr/>
        <p:txBody>
          <a:bodyPr/>
          <a:lstStyle/>
          <a:p>
            <a:pPr lvl="0"/>
            <a:r>
              <a:rPr lang="fr-FR"/>
              <a:t>Étude d'instabilités transversales d'un collisionneur de muons</a:t>
            </a:r>
          </a:p>
        </p:txBody>
      </p:sp>
      <p:sp>
        <p:nvSpPr>
          <p:cNvPr id="7" name="Slide Number Placeholder 3">
            <a:extLst>
              <a:ext uri="{FF2B5EF4-FFF2-40B4-BE49-F238E27FC236}">
                <a16:creationId xmlns:a16="http://schemas.microsoft.com/office/drawing/2014/main" id="{0C89A2A7-0AC3-EF17-735F-B59D0A833E38}"/>
              </a:ext>
            </a:extLst>
          </p:cNvPr>
          <p:cNvSpPr>
            <a:spLocks noGrp="1"/>
          </p:cNvSpPr>
          <p:nvPr>
            <p:ph type="sldNum" sz="quarter" idx="12"/>
          </p:nvPr>
        </p:nvSpPr>
        <p:spPr/>
        <p:txBody>
          <a:bodyPr/>
          <a:lstStyle/>
          <a:p>
            <a:pPr lvl="0"/>
            <a:fld id="{9D4CAD7E-EE22-4CBE-B81D-EF82BF0B6C5F}" type="slidenum">
              <a:rPr lang="fr-FR" smtClean="0"/>
              <a:t>20</a:t>
            </a:fld>
            <a:endParaRPr lang="fr-FR"/>
          </a:p>
        </p:txBody>
      </p:sp>
      <p:pic>
        <p:nvPicPr>
          <p:cNvPr id="4" name="Picture 3">
            <a:extLst>
              <a:ext uri="{FF2B5EF4-FFF2-40B4-BE49-F238E27FC236}">
                <a16:creationId xmlns:a16="http://schemas.microsoft.com/office/drawing/2014/main" id="{6A81D18E-3BD0-DBDA-D3B4-5928223D8A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4109" y="1041239"/>
            <a:ext cx="5449564" cy="4091435"/>
          </a:xfrm>
          <a:prstGeom prst="rect">
            <a:avLst/>
          </a:prstGeom>
          <a:noFill/>
          <a:ln>
            <a:noFill/>
          </a:ln>
        </p:spPr>
      </p:pic>
      <p:sp>
        <p:nvSpPr>
          <p:cNvPr id="8" name="Title 1">
            <a:extLst>
              <a:ext uri="{FF2B5EF4-FFF2-40B4-BE49-F238E27FC236}">
                <a16:creationId xmlns:a16="http://schemas.microsoft.com/office/drawing/2014/main" id="{55D7BCAE-894A-A96C-795F-934EB8C54A24}"/>
              </a:ext>
            </a:extLst>
          </p:cNvPr>
          <p:cNvSpPr txBox="1">
            <a:spLocks/>
          </p:cNvSpPr>
          <p:nvPr/>
        </p:nvSpPr>
        <p:spPr>
          <a:xfrm>
            <a:off x="1371959" y="154440"/>
            <a:ext cx="7772039" cy="988920"/>
          </a:xfrm>
          <a:prstGeom prst="rect">
            <a:avLst/>
          </a:prstGeom>
          <a:noFill/>
          <a:ln>
            <a:noFill/>
          </a:ln>
        </p:spPr>
        <p:txBody>
          <a:bodyPr vert="horz" lIns="0" tIns="0" rIns="0" bIns="0" anchor="t" anchorCtr="0">
            <a:noAutofit/>
          </a:bodyPr>
          <a:lstStyle>
            <a:lvl1pPr lvl="0" algn="l" rtl="0" hangingPunct="0">
              <a:buNone/>
              <a:tabLst/>
              <a:defRPr lang="fr-FR" sz="3000" b="0" i="0" u="none" strike="noStrike" kern="1200" cap="none">
                <a:ln>
                  <a:noFill/>
                </a:ln>
                <a:highlight>
                  <a:scrgbClr r="0" g="0" b="0">
                    <a:alpha val="0"/>
                  </a:scrgbClr>
                </a:highlight>
                <a:latin typeface="Fira Sans Medium" pitchFamily="34"/>
                <a:ea typeface="Noto Sans CJK SC" pitchFamily="2"/>
                <a:cs typeface="FreeSans" pitchFamily="2"/>
              </a:defRPr>
            </a:lvl1pPr>
          </a:lstStyle>
          <a:p>
            <a:r>
              <a:rPr lang="fr-FR" b="1" dirty="0">
                <a:solidFill>
                  <a:sysClr val="windowText" lastClr="000000"/>
                </a:solidFill>
                <a:latin typeface="+mn-lt"/>
              </a:rPr>
              <a:t>Résultat de l’étude: diamètre minimal de la chambre à vide du collisionneur</a:t>
            </a:r>
          </a:p>
        </p:txBody>
      </p:sp>
      <p:sp>
        <p:nvSpPr>
          <p:cNvPr id="9" name="TextBox 8">
            <a:extLst>
              <a:ext uri="{FF2B5EF4-FFF2-40B4-BE49-F238E27FC236}">
                <a16:creationId xmlns:a16="http://schemas.microsoft.com/office/drawing/2014/main" id="{AD57167A-614C-BA75-F185-2379943833D0}"/>
              </a:ext>
            </a:extLst>
          </p:cNvPr>
          <p:cNvSpPr txBox="1"/>
          <p:nvPr/>
        </p:nvSpPr>
        <p:spPr>
          <a:xfrm>
            <a:off x="231008" y="1061560"/>
            <a:ext cx="4809303" cy="2677656"/>
          </a:xfrm>
          <a:prstGeom prst="rect">
            <a:avLst/>
          </a:prstGeom>
          <a:noFill/>
        </p:spPr>
        <p:txBody>
          <a:bodyPr wrap="square">
            <a:spAutoFit/>
          </a:bodyPr>
          <a:lstStyle/>
          <a:p>
            <a:pPr marL="285750" indent="-285750">
              <a:buFont typeface="Arial" panose="020B0604020202020204" pitchFamily="34" charset="0"/>
              <a:buChar char="•"/>
            </a:pPr>
            <a:r>
              <a:rPr lang="fr-FR" sz="2000" dirty="0"/>
              <a:t>Études de la stabilité transverse d’un faisceau seul avec </a:t>
            </a:r>
            <a:r>
              <a:rPr lang="fr-FR" sz="2000" dirty="0" err="1"/>
              <a:t>PyHEADTAIL</a:t>
            </a:r>
            <a:endParaRPr lang="fr-FR" sz="2000" dirty="0"/>
          </a:p>
          <a:p>
            <a:pPr marL="742950" lvl="1" indent="-285750">
              <a:buFont typeface="Arial" panose="020B0604020202020204" pitchFamily="34" charset="0"/>
              <a:buChar char="•"/>
            </a:pPr>
            <a:r>
              <a:rPr lang="fr-FR" dirty="0"/>
              <a:t>La perte d’intensité au cours du temps à cause de la désintégration des muons a été implémenté dans le code</a:t>
            </a:r>
          </a:p>
          <a:p>
            <a:pPr marL="742950" lvl="1" indent="-285750">
              <a:buFont typeface="Arial" panose="020B0604020202020204" pitchFamily="34" charset="0"/>
              <a:buChar char="•"/>
            </a:pPr>
            <a:r>
              <a:rPr lang="fr-FR" dirty="0"/>
              <a:t>Simulations incluant l’effet du damper transverse pour stabiliser le faisceau</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endParaRPr lang="fr-FR" sz="2000" dirty="0"/>
          </a:p>
        </p:txBody>
      </p:sp>
      <p:sp>
        <p:nvSpPr>
          <p:cNvPr id="2" name="Freeform: Shape 1">
            <a:extLst>
              <a:ext uri="{FF2B5EF4-FFF2-40B4-BE49-F238E27FC236}">
                <a16:creationId xmlns:a16="http://schemas.microsoft.com/office/drawing/2014/main" id="{8572676D-03AF-FD8B-92B8-085AC71E9B00}"/>
              </a:ext>
            </a:extLst>
          </p:cNvPr>
          <p:cNvSpPr/>
          <p:nvPr/>
        </p:nvSpPr>
        <p:spPr>
          <a:xfrm>
            <a:off x="7283159" y="2998177"/>
            <a:ext cx="380880" cy="19219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9160">
            <a:solidFill>
              <a:srgbClr val="3465A4"/>
            </a:solidFill>
            <a:prstDash val="solid"/>
          </a:ln>
        </p:spPr>
        <p:txBody>
          <a:bodyPr wrap="square" lIns="104400" tIns="59400" rIns="104400" bIns="59400" anchor="ctr" anchorCtr="0" compatLnSpc="0">
            <a:noAutofit/>
          </a:bodyPr>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37670E8-7FAF-12E1-59CB-FAE2A358FDAE}"/>
                  </a:ext>
                </a:extLst>
              </p:cNvPr>
              <p:cNvSpPr txBox="1"/>
              <p:nvPr/>
            </p:nvSpPr>
            <p:spPr>
              <a:xfrm>
                <a:off x="694592" y="3945587"/>
                <a:ext cx="3536125" cy="739360"/>
              </a:xfrm>
              <a:prstGeom prst="rect">
                <a:avLst/>
              </a:prstGeom>
              <a:noFill/>
              <a:ln w="29160">
                <a:solidFill>
                  <a:srgbClr val="2A6099"/>
                </a:solidFill>
                <a:prstDash val="solid"/>
              </a:ln>
            </p:spPr>
            <p:txBody>
              <a:bodyPr vert="horz" wrap="square" lIns="104400" tIns="59400" rIns="104400" bIns="59400" anchorCtr="0" compatLnSpc="0">
                <a:spAutoFit/>
              </a:bodyPr>
              <a:lstStyle/>
              <a:p>
                <a:pPr marL="0" marR="0" lvl="0" indent="0" rtl="0" hangingPunct="0">
                  <a:lnSpc>
                    <a:spcPct val="100000"/>
                  </a:lnSpc>
                  <a:spcBef>
                    <a:spcPts val="0"/>
                  </a:spcBef>
                  <a:spcAft>
                    <a:spcPts val="0"/>
                  </a:spcAft>
                  <a:buNone/>
                  <a:tabLst/>
                </a:pPr>
                <a:r>
                  <a:rPr lang="fr-FR" sz="2000" b="0" i="0" u="none" strike="noStrike" kern="1200" cap="none" dirty="0">
                    <a:ln>
                      <a:noFill/>
                    </a:ln>
                    <a:highlight>
                      <a:scrgbClr r="0" g="0" b="0">
                        <a:alpha val="0"/>
                      </a:scrgbClr>
                    </a:highlight>
                    <a:latin typeface="Fira Sans" pitchFamily="34"/>
                    <a:ea typeface="Noto Sans CJK SC" pitchFamily="2"/>
                    <a:cs typeface="FreeSans" pitchFamily="2"/>
                  </a:rPr>
                  <a:t>Rayon de 13 mm au moins avec quelques </a:t>
                </a:r>
                <a14:m>
                  <m:oMath xmlns:m="http://schemas.openxmlformats.org/officeDocument/2006/math">
                    <m:r>
                      <a:rPr lang="fr-FR" sz="2000" b="1" i="1" smtClean="0">
                        <a:solidFill>
                          <a:sysClr val="windowText" lastClr="000000"/>
                        </a:solidFill>
                        <a:latin typeface="Cambria Math" panose="02040503050406030204" pitchFamily="18" charset="0"/>
                      </a:rPr>
                      <m:t>𝝁</m:t>
                    </m:r>
                    <m:r>
                      <a:rPr lang="fr-FR" sz="2000" b="1" i="1" smtClean="0">
                        <a:solidFill>
                          <a:sysClr val="windowText" lastClr="000000"/>
                        </a:solidFill>
                        <a:latin typeface="Cambria Math" panose="02040503050406030204" pitchFamily="18" charset="0"/>
                      </a:rPr>
                      <m:t>𝒎</m:t>
                    </m:r>
                  </m:oMath>
                </a14:m>
                <a:r>
                  <a:rPr lang="fr-FR" sz="2000" b="0" i="0" u="none" strike="noStrike" kern="1200" cap="none" dirty="0">
                    <a:ln>
                      <a:noFill/>
                    </a:ln>
                    <a:highlight>
                      <a:scrgbClr r="0" g="0" b="0">
                        <a:alpha val="0"/>
                      </a:scrgbClr>
                    </a:highlight>
                    <a:latin typeface="Fira Sans" pitchFamily="34"/>
                    <a:ea typeface="Noto Sans CJK SC" pitchFamily="2"/>
                    <a:cs typeface="FreeSans" pitchFamily="2"/>
                  </a:rPr>
                  <a:t> de cuivre</a:t>
                </a:r>
              </a:p>
            </p:txBody>
          </p:sp>
        </mc:Choice>
        <mc:Fallback xmlns="">
          <p:sp>
            <p:nvSpPr>
              <p:cNvPr id="3" name="TextBox 2">
                <a:extLst>
                  <a:ext uri="{FF2B5EF4-FFF2-40B4-BE49-F238E27FC236}">
                    <a16:creationId xmlns:a16="http://schemas.microsoft.com/office/drawing/2014/main" id="{437670E8-7FAF-12E1-59CB-FAE2A358FDAE}"/>
                  </a:ext>
                </a:extLst>
              </p:cNvPr>
              <p:cNvSpPr txBox="1">
                <a:spLocks noRot="1" noChangeAspect="1" noMove="1" noResize="1" noEditPoints="1" noAdjustHandles="1" noChangeArrowheads="1" noChangeShapeType="1" noTextEdit="1"/>
              </p:cNvSpPr>
              <p:nvPr/>
            </p:nvSpPr>
            <p:spPr>
              <a:xfrm>
                <a:off x="694592" y="3945587"/>
                <a:ext cx="3536125" cy="739360"/>
              </a:xfrm>
              <a:prstGeom prst="rect">
                <a:avLst/>
              </a:prstGeom>
              <a:blipFill>
                <a:blip r:embed="rId5"/>
                <a:stretch>
                  <a:fillRect l="-1026" t="-787" b="-8661"/>
                </a:stretch>
              </a:blipFill>
              <a:ln w="29160">
                <a:solidFill>
                  <a:srgbClr val="2A6099"/>
                </a:solidFill>
                <a:prstDash val="solid"/>
              </a:ln>
            </p:spPr>
            <p:txBody>
              <a:bodyPr/>
              <a:lstStyle/>
              <a:p>
                <a:r>
                  <a:rPr lang="fr-FR">
                    <a:noFill/>
                  </a:rPr>
                  <a:t> </a:t>
                </a:r>
              </a:p>
            </p:txBody>
          </p:sp>
        </mc:Fallback>
      </mc:AlternateContent>
      <p:sp>
        <p:nvSpPr>
          <p:cNvPr id="10" name="Straight Connector 9">
            <a:extLst>
              <a:ext uri="{FF2B5EF4-FFF2-40B4-BE49-F238E27FC236}">
                <a16:creationId xmlns:a16="http://schemas.microsoft.com/office/drawing/2014/main" id="{09FAB23B-C8AE-A712-2527-2520CE80A9AD}"/>
              </a:ext>
            </a:extLst>
          </p:cNvPr>
          <p:cNvSpPr/>
          <p:nvPr/>
        </p:nvSpPr>
        <p:spPr>
          <a:xfrm flipV="1">
            <a:off x="4230719" y="4393962"/>
            <a:ext cx="3092040" cy="67145"/>
          </a:xfrm>
          <a:prstGeom prst="line">
            <a:avLst/>
          </a:prstGeom>
          <a:noFill/>
          <a:ln w="29160">
            <a:solidFill>
              <a:srgbClr val="2A6099"/>
            </a:solidFill>
            <a:prstDash val="solid"/>
            <a:tailEnd type="arrow"/>
          </a:ln>
        </p:spPr>
        <p:txBody>
          <a:bodyPr wrap="square" lIns="104400" tIns="59400" rIns="104400" bIns="59400" anchor="ctr" anchorCtr="0" compatLnSpc="0"/>
          <a:lstStyle/>
          <a:p>
            <a:pPr marL="0" marR="0" lvl="0" indent="0" hangingPunct="0">
              <a:lnSpc>
                <a:spcPct val="100000"/>
              </a:lnSpc>
              <a:spcBef>
                <a:spcPts val="0"/>
              </a:spcBef>
              <a:spcAft>
                <a:spcPts val="0"/>
              </a:spcAft>
              <a:buNone/>
              <a:tabLst/>
            </a:pPr>
            <a:endParaRPr lang="fr-FR" sz="1400" b="0" i="0" u="none" strike="noStrike" kern="1200" cap="none">
              <a:ln>
                <a:noFill/>
              </a:ln>
              <a:latin typeface="Fira Sans" pitchFamily="34"/>
              <a:ea typeface="Noto Sans CJK SC" pitchFamily="2"/>
              <a:cs typeface="FreeSans" pitchFamily="2"/>
            </a:endParaRPr>
          </a:p>
        </p:txBody>
      </p:sp>
    </p:spTree>
    <p:custDataLst>
      <p:tags r:id="rId1"/>
    </p:custDataLst>
    <p:extLst>
      <p:ext uri="{BB962C8B-B14F-4D97-AF65-F5344CB8AC3E}">
        <p14:creationId xmlns:p14="http://schemas.microsoft.com/office/powerpoint/2010/main" val="592902208"/>
      </p:ext>
    </p:extLst>
  </p:cSld>
  <p:clrMapOvr>
    <a:masterClrMapping/>
  </p:clrMapOvr>
  <mc:AlternateContent xmlns:mc="http://schemas.openxmlformats.org/markup-compatibility/2006">
    <mc:Choice xmlns:p14="http://schemas.microsoft.com/office/powerpoint/2010/main" Requires="p14">
      <p:transition spd="slow" p14:dur="2000" advTm="58184"/>
    </mc:Choice>
    <mc:Fallback>
      <p:transition spd="slow" advTm="58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21</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fr-FR" b="1" dirty="0">
                <a:latin typeface="+mn-lt"/>
              </a:rPr>
              <a:t>Conclusions et perspectives</a:t>
            </a:r>
          </a:p>
        </p:txBody>
      </p:sp>
      <p:sp>
        <p:nvSpPr>
          <p:cNvPr id="10" name="TextBox 9">
            <a:extLst>
              <a:ext uri="{FF2B5EF4-FFF2-40B4-BE49-F238E27FC236}">
                <a16:creationId xmlns:a16="http://schemas.microsoft.com/office/drawing/2014/main" id="{03FB4D19-8893-6E50-DB5F-D8B9C1EAC1BF}"/>
              </a:ext>
            </a:extLst>
          </p:cNvPr>
          <p:cNvSpPr txBox="1"/>
          <p:nvPr/>
        </p:nvSpPr>
        <p:spPr>
          <a:xfrm>
            <a:off x="290146" y="1081458"/>
            <a:ext cx="9286211" cy="4401205"/>
          </a:xfrm>
          <a:prstGeom prst="rect">
            <a:avLst/>
          </a:prstGeom>
          <a:noFill/>
        </p:spPr>
        <p:txBody>
          <a:bodyPr wrap="square" rtlCol="0">
            <a:spAutoFit/>
          </a:bodyPr>
          <a:lstStyle/>
          <a:p>
            <a:pPr marL="285750" indent="-285750">
              <a:buFont typeface="Arial" panose="020B0604020202020204" pitchFamily="34" charset="0"/>
              <a:buChar char="•"/>
            </a:pPr>
            <a:r>
              <a:rPr lang="fr-FR" sz="1900" dirty="0"/>
              <a:t>Le collisionneur de muons pose de </a:t>
            </a:r>
            <a:r>
              <a:rPr lang="fr-FR" sz="1900" b="1" dirty="0"/>
              <a:t>nombreux défis </a:t>
            </a:r>
            <a:r>
              <a:rPr lang="fr-FR" sz="1900" dirty="0"/>
              <a:t>(refroidissement des muons, accélération rapide des faisceaux, protection des aimants…), </a:t>
            </a:r>
            <a:r>
              <a:rPr lang="fr-FR" sz="1900" b="1" dirty="0"/>
              <a:t>mais aucun n’apparait insurmontable.</a:t>
            </a:r>
          </a:p>
          <a:p>
            <a:endParaRPr lang="fr-FR" sz="1000" dirty="0"/>
          </a:p>
          <a:p>
            <a:pPr marL="285750" indent="-285750">
              <a:buFont typeface="Arial" panose="020B0604020202020204" pitchFamily="34" charset="0"/>
              <a:buChar char="•"/>
            </a:pPr>
            <a:r>
              <a:rPr lang="fr-FR" sz="1900" dirty="0"/>
              <a:t>Dans les </a:t>
            </a:r>
            <a:r>
              <a:rPr lang="fr-FR" sz="1900" b="1" dirty="0"/>
              <a:t>Rapid </a:t>
            </a:r>
            <a:r>
              <a:rPr lang="fr-FR" sz="1900" b="1" dirty="0" err="1"/>
              <a:t>Cycling</a:t>
            </a:r>
            <a:r>
              <a:rPr lang="fr-FR" sz="1900" b="1" dirty="0"/>
              <a:t> Synchrotrons</a:t>
            </a:r>
            <a:r>
              <a:rPr lang="fr-FR" sz="1900" dirty="0"/>
              <a:t>, </a:t>
            </a:r>
            <a:r>
              <a:rPr lang="fr-FR" sz="1900" b="1" dirty="0"/>
              <a:t>l’impédance générée par les </a:t>
            </a:r>
            <a:r>
              <a:rPr lang="fr-FR" sz="1900" b="1" dirty="0" err="1"/>
              <a:t>HOMs</a:t>
            </a:r>
            <a:r>
              <a:rPr lang="fr-FR" sz="1900" b="1" dirty="0"/>
              <a:t> des O(700) cavités RF</a:t>
            </a:r>
            <a:r>
              <a:rPr lang="fr-FR" sz="1900" dirty="0"/>
              <a:t> peut rendre le faisceau instable</a:t>
            </a:r>
          </a:p>
          <a:p>
            <a:pPr marL="742950" lvl="1" indent="-285750">
              <a:buFont typeface="Arial" panose="020B0604020202020204" pitchFamily="34" charset="0"/>
              <a:buChar char="•"/>
            </a:pPr>
            <a:r>
              <a:rPr lang="fr-FR" sz="1700" dirty="0"/>
              <a:t>Les paramètres des </a:t>
            </a:r>
            <a:r>
              <a:rPr lang="fr-FR" sz="1700" dirty="0" err="1"/>
              <a:t>HOMs</a:t>
            </a:r>
            <a:r>
              <a:rPr lang="fr-FR" sz="1700" dirty="0"/>
              <a:t> (impédance shunt, fréquence, facteur de qualité) ont été scannés pour établir un critère de stabilité transverse du faisceau</a:t>
            </a:r>
          </a:p>
          <a:p>
            <a:pPr marL="742950" lvl="1" indent="-285750">
              <a:buFont typeface="Arial" panose="020B0604020202020204" pitchFamily="34" charset="0"/>
              <a:buChar char="•"/>
            </a:pPr>
            <a:r>
              <a:rPr lang="fr-FR" sz="1700" dirty="0"/>
              <a:t>Ce critère rapide permet de guider le design des cavités RF</a:t>
            </a:r>
          </a:p>
          <a:p>
            <a:pPr marL="285750" indent="-285750">
              <a:buFont typeface="Arial" panose="020B0604020202020204" pitchFamily="34" charset="0"/>
              <a:buChar char="•"/>
            </a:pPr>
            <a:r>
              <a:rPr lang="fr-FR" sz="1900" dirty="0"/>
              <a:t>Dans le </a:t>
            </a:r>
            <a:r>
              <a:rPr lang="fr-FR" sz="1900" b="1" dirty="0"/>
              <a:t>collisionneur 10 </a:t>
            </a:r>
            <a:r>
              <a:rPr lang="fr-FR" sz="1900" b="1" dirty="0" err="1"/>
              <a:t>TeV</a:t>
            </a:r>
            <a:r>
              <a:rPr lang="fr-FR" sz="1900" dirty="0"/>
              <a:t>, l’impédance d’une </a:t>
            </a:r>
            <a:r>
              <a:rPr lang="fr-FR" sz="1900" b="1" dirty="0"/>
              <a:t>chambre en tungstène + revêtement cuivre</a:t>
            </a:r>
            <a:r>
              <a:rPr lang="fr-FR" sz="1900" dirty="0"/>
              <a:t> a été évaluée, et les simulations de stabilité transverse permettent d’estimer </a:t>
            </a:r>
            <a:r>
              <a:rPr lang="fr-FR" sz="1900" b="1" dirty="0"/>
              <a:t>l’épaisseur minimale de la couche de cuivre</a:t>
            </a:r>
            <a:r>
              <a:rPr lang="fr-FR" sz="1900" dirty="0"/>
              <a:t> pour la réduction d’impédance</a:t>
            </a:r>
          </a:p>
          <a:p>
            <a:endParaRPr lang="fr-FR" sz="1000" dirty="0"/>
          </a:p>
          <a:p>
            <a:pPr marL="342900" indent="-342900">
              <a:buFont typeface="Arial" panose="020B0604020202020204" pitchFamily="34" charset="0"/>
              <a:buChar char="•"/>
            </a:pPr>
            <a:r>
              <a:rPr lang="fr-FR" sz="1900" dirty="0"/>
              <a:t>Les études des effets collectifs se poursuivent avec l’inclusion </a:t>
            </a:r>
            <a:r>
              <a:rPr lang="fr-FR" sz="1900" b="1" dirty="0"/>
              <a:t>des effets </a:t>
            </a:r>
            <a:r>
              <a:rPr lang="fr-FR" sz="1900" b="1" dirty="0" err="1"/>
              <a:t>beam-beam</a:t>
            </a:r>
            <a:r>
              <a:rPr lang="fr-FR" sz="1900" b="1" dirty="0"/>
              <a:t> </a:t>
            </a:r>
            <a:r>
              <a:rPr lang="fr-FR" sz="1900" dirty="0"/>
              <a:t>dans les RCS et le collisionneur, l’évaluation de </a:t>
            </a:r>
            <a:r>
              <a:rPr lang="fr-FR" sz="1900" b="1" dirty="0"/>
              <a:t>l’impact des erreurs d’injection </a:t>
            </a:r>
            <a:r>
              <a:rPr lang="fr-FR" sz="1900" dirty="0"/>
              <a:t>du faisceau dans les RCS…</a:t>
            </a:r>
          </a:p>
        </p:txBody>
      </p:sp>
    </p:spTree>
    <p:custDataLst>
      <p:tags r:id="rId1"/>
    </p:custDataLst>
    <p:extLst>
      <p:ext uri="{BB962C8B-B14F-4D97-AF65-F5344CB8AC3E}">
        <p14:creationId xmlns:p14="http://schemas.microsoft.com/office/powerpoint/2010/main" val="3526331933"/>
      </p:ext>
    </p:extLst>
  </p:cSld>
  <p:clrMapOvr>
    <a:masterClrMapping/>
  </p:clrMapOvr>
  <mc:AlternateContent xmlns:mc="http://schemas.openxmlformats.org/markup-compatibility/2006">
    <mc:Choice xmlns:p14="http://schemas.microsoft.com/office/powerpoint/2010/main" Requires="p14">
      <p:transition spd="slow" p14:dur="2000" advTm="64091"/>
    </mc:Choice>
    <mc:Fallback>
      <p:transition spd="slow" advTm="64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82" descr="MUON-SlideGraph-LogoBkgnd2.png">
            <a:extLst>
              <a:ext uri="{FF2B5EF4-FFF2-40B4-BE49-F238E27FC236}">
                <a16:creationId xmlns:a16="http://schemas.microsoft.com/office/drawing/2014/main" id="{2207A08E-B4A8-13DC-B338-2277F7159B52}"/>
              </a:ext>
            </a:extLst>
          </p:cNvPr>
          <p:cNvPicPr>
            <a:picLocks noChangeAspect="1"/>
          </p:cNvPicPr>
          <p:nvPr/>
        </p:nvPicPr>
        <p:blipFill>
          <a:blip r:embed="rId3">
            <a:lum/>
            <a:alphaModFix/>
          </a:blip>
          <a:srcRect/>
          <a:stretch>
            <a:fillRect/>
          </a:stretch>
        </p:blipFill>
        <p:spPr>
          <a:xfrm>
            <a:off x="360" y="0"/>
            <a:ext cx="10058040" cy="5654520"/>
          </a:xfrm>
          <a:prstGeom prst="rect">
            <a:avLst/>
          </a:prstGeom>
          <a:noFill/>
          <a:ln>
            <a:noFill/>
          </a:ln>
        </p:spPr>
      </p:pic>
      <p:sp>
        <p:nvSpPr>
          <p:cNvPr id="5" name="Subtitle 4">
            <a:extLst>
              <a:ext uri="{FF2B5EF4-FFF2-40B4-BE49-F238E27FC236}">
                <a16:creationId xmlns:a16="http://schemas.microsoft.com/office/drawing/2014/main" id="{468244DF-B55D-554A-5CB6-CF823C9FA670}"/>
              </a:ext>
            </a:extLst>
          </p:cNvPr>
          <p:cNvSpPr txBox="1">
            <a:spLocks noGrp="1"/>
          </p:cNvSpPr>
          <p:nvPr>
            <p:ph type="subTitle" idx="4294967295"/>
          </p:nvPr>
        </p:nvSpPr>
        <p:spPr>
          <a:xfrm>
            <a:off x="2718884" y="2820796"/>
            <a:ext cx="4642857" cy="430887"/>
          </a:xfrm>
          <a:solidFill>
            <a:srgbClr val="FFFFFF">
              <a:alpha val="70000"/>
            </a:srgbClr>
          </a:solidFill>
        </p:spPr>
        <p:txBody>
          <a:bodyPr wrap="square" anchor="ctr">
            <a:spAutoFit/>
          </a:bodyPr>
          <a:lstStyle/>
          <a:p>
            <a:pPr lvl="0" algn="ctr">
              <a:buNone/>
            </a:pPr>
            <a:r>
              <a:rPr lang="fr-FR" sz="2800" dirty="0" err="1">
                <a:latin typeface="+mn-lt"/>
              </a:rPr>
              <a:t>Thank</a:t>
            </a:r>
            <a:r>
              <a:rPr lang="fr-FR" sz="2800" dirty="0">
                <a:latin typeface="+mn-lt"/>
              </a:rPr>
              <a:t> </a:t>
            </a:r>
            <a:r>
              <a:rPr lang="fr-FR" sz="2800" dirty="0" err="1">
                <a:latin typeface="+mn-lt"/>
              </a:rPr>
              <a:t>you</a:t>
            </a:r>
            <a:r>
              <a:rPr lang="fr-FR" sz="2800" dirty="0">
                <a:latin typeface="+mn-lt"/>
              </a:rPr>
              <a:t> for </a:t>
            </a:r>
            <a:r>
              <a:rPr lang="fr-FR" sz="2800" dirty="0" err="1">
                <a:latin typeface="+mn-lt"/>
              </a:rPr>
              <a:t>your</a:t>
            </a:r>
            <a:r>
              <a:rPr lang="fr-FR" sz="2800" dirty="0">
                <a:latin typeface="+mn-lt"/>
              </a:rPr>
              <a:t> attention</a:t>
            </a:r>
          </a:p>
        </p:txBody>
      </p:sp>
      <p:grpSp>
        <p:nvGrpSpPr>
          <p:cNvPr id="11" name="Group 10">
            <a:extLst>
              <a:ext uri="{FF2B5EF4-FFF2-40B4-BE49-F238E27FC236}">
                <a16:creationId xmlns:a16="http://schemas.microsoft.com/office/drawing/2014/main" id="{10EFBF70-FBCC-564F-7053-46C41A944C81}"/>
              </a:ext>
            </a:extLst>
          </p:cNvPr>
          <p:cNvGrpSpPr/>
          <p:nvPr/>
        </p:nvGrpSpPr>
        <p:grpSpPr>
          <a:xfrm>
            <a:off x="208080" y="129240"/>
            <a:ext cx="9664200" cy="1314000"/>
            <a:chOff x="208080" y="129240"/>
            <a:chExt cx="9664200" cy="1314000"/>
          </a:xfrm>
        </p:grpSpPr>
        <p:pic>
          <p:nvPicPr>
            <p:cNvPr id="12" name="Image 84" descr="MCC-LogoCERN.jpg">
              <a:extLst>
                <a:ext uri="{FF2B5EF4-FFF2-40B4-BE49-F238E27FC236}">
                  <a16:creationId xmlns:a16="http://schemas.microsoft.com/office/drawing/2014/main" id="{CF5E8EA2-82EF-7314-DF0A-44AD32759611}"/>
                </a:ext>
              </a:extLst>
            </p:cNvPr>
            <p:cNvPicPr>
              <a:picLocks noChangeAspect="1"/>
            </p:cNvPicPr>
            <p:nvPr/>
          </p:nvPicPr>
          <p:blipFill>
            <a:blip r:embed="rId4">
              <a:lum/>
              <a:alphaModFix/>
            </a:blip>
            <a:srcRect/>
            <a:stretch>
              <a:fillRect/>
            </a:stretch>
          </p:blipFill>
          <p:spPr>
            <a:xfrm>
              <a:off x="8832960" y="129240"/>
              <a:ext cx="1039320" cy="1039320"/>
            </a:xfrm>
            <a:prstGeom prst="rect">
              <a:avLst/>
            </a:prstGeom>
            <a:noFill/>
            <a:ln>
              <a:noFill/>
            </a:ln>
          </p:spPr>
        </p:pic>
        <p:pic>
          <p:nvPicPr>
            <p:cNvPr id="13" name="Picture 12">
              <a:extLst>
                <a:ext uri="{FF2B5EF4-FFF2-40B4-BE49-F238E27FC236}">
                  <a16:creationId xmlns:a16="http://schemas.microsoft.com/office/drawing/2014/main" id="{1CC0A648-5524-229A-DBFB-DA61518ED6B7}"/>
                </a:ext>
              </a:extLst>
            </p:cNvPr>
            <p:cNvPicPr>
              <a:picLocks noChangeAspect="1"/>
            </p:cNvPicPr>
            <p:nvPr/>
          </p:nvPicPr>
          <p:blipFill>
            <a:blip r:embed="rId5">
              <a:lum/>
              <a:alphaModFix/>
            </a:blip>
            <a:srcRect/>
            <a:stretch>
              <a:fillRect/>
            </a:stretch>
          </p:blipFill>
          <p:spPr>
            <a:xfrm>
              <a:off x="208080" y="129240"/>
              <a:ext cx="2653200" cy="1314000"/>
            </a:xfrm>
            <a:prstGeom prst="rect">
              <a:avLst/>
            </a:prstGeom>
            <a:noFill/>
            <a:ln>
              <a:noFill/>
            </a:ln>
          </p:spPr>
        </p:pic>
      </p:grpSp>
    </p:spTree>
    <p:extLst>
      <p:ext uri="{BB962C8B-B14F-4D97-AF65-F5344CB8AC3E}">
        <p14:creationId xmlns:p14="http://schemas.microsoft.com/office/powerpoint/2010/main" val="3186020227"/>
      </p:ext>
    </p:extLst>
  </p:cSld>
  <p:clrMapOvr>
    <a:masterClrMapping/>
  </p:clrMapOvr>
  <mc:AlternateContent xmlns:mc="http://schemas.openxmlformats.org/markup-compatibility/2006">
    <mc:Choice xmlns:p14="http://schemas.microsoft.com/office/powerpoint/2010/main" Requires="p14">
      <p:transition spd="slow" p14:dur="2000" advTm="19102"/>
    </mc:Choice>
    <mc:Fallback>
      <p:transition spd="slow" advTm="191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3</a:t>
            </a:fld>
            <a:endParaRPr lang="fr-FR"/>
          </a:p>
        </p:txBody>
      </p:sp>
      <p:pic>
        <p:nvPicPr>
          <p:cNvPr id="7" name="Picture 6">
            <a:extLst>
              <a:ext uri="{FF2B5EF4-FFF2-40B4-BE49-F238E27FC236}">
                <a16:creationId xmlns:a16="http://schemas.microsoft.com/office/drawing/2014/main" id="{29D45B8B-39FE-65BB-F8A1-E078C262C71C}"/>
              </a:ext>
            </a:extLst>
          </p:cNvPr>
          <p:cNvPicPr>
            <a:picLocks noChangeAspect="1"/>
          </p:cNvPicPr>
          <p:nvPr/>
        </p:nvPicPr>
        <p:blipFill>
          <a:blip r:embed="rId3"/>
          <a:stretch>
            <a:fillRect/>
          </a:stretch>
        </p:blipFill>
        <p:spPr>
          <a:xfrm>
            <a:off x="1496289" y="83127"/>
            <a:ext cx="7273249" cy="5206115"/>
          </a:xfrm>
          <a:prstGeom prst="rect">
            <a:avLst/>
          </a:prstGeom>
          <a:ln w="12700">
            <a:solidFill>
              <a:schemeClr val="tx1"/>
            </a:solidFill>
          </a:ln>
        </p:spPr>
      </p:pic>
      <p:sp>
        <p:nvSpPr>
          <p:cNvPr id="8" name="TextBox 7">
            <a:extLst>
              <a:ext uri="{FF2B5EF4-FFF2-40B4-BE49-F238E27FC236}">
                <a16:creationId xmlns:a16="http://schemas.microsoft.com/office/drawing/2014/main" id="{A795F84B-C8C9-7985-E413-F780C01DB8D2}"/>
              </a:ext>
            </a:extLst>
          </p:cNvPr>
          <p:cNvSpPr txBox="1"/>
          <p:nvPr/>
        </p:nvSpPr>
        <p:spPr>
          <a:xfrm>
            <a:off x="5218606" y="1623699"/>
            <a:ext cx="3503844" cy="307777"/>
          </a:xfrm>
          <a:prstGeom prst="rect">
            <a:avLst/>
          </a:prstGeom>
          <a:noFill/>
          <a:ln>
            <a:solidFill>
              <a:schemeClr val="tx1"/>
            </a:solidFill>
          </a:ln>
        </p:spPr>
        <p:txBody>
          <a:bodyPr wrap="none" rtlCol="0">
            <a:spAutoFit/>
          </a:bodyPr>
          <a:lstStyle/>
          <a:p>
            <a:r>
              <a:rPr lang="fr-FR" sz="1400" dirty="0"/>
              <a:t>A. </a:t>
            </a:r>
            <a:r>
              <a:rPr lang="fr-FR" sz="1400" dirty="0" err="1"/>
              <a:t>Wulzer</a:t>
            </a:r>
            <a:r>
              <a:rPr lang="fr-FR" sz="1400" dirty="0"/>
              <a:t>, </a:t>
            </a:r>
            <a:r>
              <a:rPr lang="fr-FR" sz="1400" dirty="0" err="1">
                <a:hlinkClick r:id="rId4"/>
              </a:rPr>
              <a:t>MuC</a:t>
            </a:r>
            <a:r>
              <a:rPr lang="fr-FR" sz="1400" dirty="0">
                <a:hlinkClick r:id="rId4"/>
              </a:rPr>
              <a:t> Design Meeting</a:t>
            </a:r>
            <a:r>
              <a:rPr lang="fr-FR" sz="1400" dirty="0"/>
              <a:t> (28/11/2022)</a:t>
            </a:r>
          </a:p>
        </p:txBody>
      </p:sp>
      <p:sp>
        <p:nvSpPr>
          <p:cNvPr id="2" name="TextBox 1">
            <a:extLst>
              <a:ext uri="{FF2B5EF4-FFF2-40B4-BE49-F238E27FC236}">
                <a16:creationId xmlns:a16="http://schemas.microsoft.com/office/drawing/2014/main" id="{CCC0352E-C607-E10D-D150-7CA51AFB7F5C}"/>
              </a:ext>
            </a:extLst>
          </p:cNvPr>
          <p:cNvSpPr txBox="1"/>
          <p:nvPr/>
        </p:nvSpPr>
        <p:spPr>
          <a:xfrm>
            <a:off x="2438814" y="2345294"/>
            <a:ext cx="2528256" cy="369332"/>
          </a:xfrm>
          <a:prstGeom prst="rect">
            <a:avLst/>
          </a:prstGeom>
          <a:noFill/>
        </p:spPr>
        <p:txBody>
          <a:bodyPr wrap="none" rtlCol="0">
            <a:spAutoFit/>
          </a:bodyPr>
          <a:lstStyle/>
          <a:p>
            <a:r>
              <a:rPr lang="fr-FR" dirty="0"/>
              <a:t>+ Physique des neutrinos</a:t>
            </a:r>
          </a:p>
        </p:txBody>
      </p:sp>
    </p:spTree>
    <p:extLst>
      <p:ext uri="{BB962C8B-B14F-4D97-AF65-F5344CB8AC3E}">
        <p14:creationId xmlns:p14="http://schemas.microsoft.com/office/powerpoint/2010/main" val="4187984276"/>
      </p:ext>
    </p:extLst>
  </p:cSld>
  <p:clrMapOvr>
    <a:masterClrMapping/>
  </p:clrMapOvr>
  <mc:AlternateContent xmlns:mc="http://schemas.openxmlformats.org/markup-compatibility/2006">
    <mc:Choice xmlns:p14="http://schemas.microsoft.com/office/powerpoint/2010/main" Requires="p14">
      <p:transition spd="slow" p14:dur="2000" advTm="50449"/>
    </mc:Choice>
    <mc:Fallback>
      <p:transition spd="slow" advTm="504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4</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fr-FR" b="1" dirty="0">
                <a:latin typeface="+mn-lt"/>
              </a:rPr>
              <a:t>La durée de vie des muons détermine la conception des accélérateurs</a:t>
            </a:r>
          </a:p>
        </p:txBody>
      </p:sp>
      <p:pic>
        <p:nvPicPr>
          <p:cNvPr id="7" name="Picture 6">
            <a:extLst>
              <a:ext uri="{FF2B5EF4-FFF2-40B4-BE49-F238E27FC236}">
                <a16:creationId xmlns:a16="http://schemas.microsoft.com/office/drawing/2014/main" id="{CB154594-2027-8ADD-3094-65D9D7C4E2DE}"/>
              </a:ext>
            </a:extLst>
          </p:cNvPr>
          <p:cNvPicPr>
            <a:picLocks noChangeAspect="1"/>
          </p:cNvPicPr>
          <p:nvPr/>
        </p:nvPicPr>
        <p:blipFill rotWithShape="1">
          <a:blip r:embed="rId4"/>
          <a:srcRect b="50000"/>
          <a:stretch/>
        </p:blipFill>
        <p:spPr>
          <a:xfrm>
            <a:off x="775361" y="2631673"/>
            <a:ext cx="8529902" cy="2085743"/>
          </a:xfrm>
          <a:prstGeom prst="rect">
            <a:avLst/>
          </a:prstGeom>
        </p:spPr>
      </p:pic>
      <p:sp>
        <p:nvSpPr>
          <p:cNvPr id="8" name="TextBox 7">
            <a:extLst>
              <a:ext uri="{FF2B5EF4-FFF2-40B4-BE49-F238E27FC236}">
                <a16:creationId xmlns:a16="http://schemas.microsoft.com/office/drawing/2014/main" id="{60D888FD-2DF6-8BFA-3E28-C8D91F513381}"/>
              </a:ext>
            </a:extLst>
          </p:cNvPr>
          <p:cNvSpPr txBox="1"/>
          <p:nvPr/>
        </p:nvSpPr>
        <p:spPr>
          <a:xfrm>
            <a:off x="405513" y="4614822"/>
            <a:ext cx="2415488" cy="584775"/>
          </a:xfrm>
          <a:prstGeom prst="rect">
            <a:avLst/>
          </a:prstGeom>
          <a:noFill/>
        </p:spPr>
        <p:txBody>
          <a:bodyPr wrap="square" rtlCol="0">
            <a:spAutoFit/>
          </a:bodyPr>
          <a:lstStyle/>
          <a:p>
            <a:r>
              <a:rPr lang="fr-FR" sz="1600" dirty="0"/>
              <a:t>Faisceaux de protons haute puissance</a:t>
            </a:r>
          </a:p>
        </p:txBody>
      </p:sp>
      <p:sp>
        <p:nvSpPr>
          <p:cNvPr id="9" name="TextBox 8">
            <a:extLst>
              <a:ext uri="{FF2B5EF4-FFF2-40B4-BE49-F238E27FC236}">
                <a16:creationId xmlns:a16="http://schemas.microsoft.com/office/drawing/2014/main" id="{C88EA500-E85A-0FC6-FF95-0E07D1000192}"/>
              </a:ext>
            </a:extLst>
          </p:cNvPr>
          <p:cNvSpPr txBox="1"/>
          <p:nvPr/>
        </p:nvSpPr>
        <p:spPr>
          <a:xfrm>
            <a:off x="2425274" y="4614822"/>
            <a:ext cx="2196201" cy="830997"/>
          </a:xfrm>
          <a:prstGeom prst="rect">
            <a:avLst/>
          </a:prstGeom>
          <a:noFill/>
        </p:spPr>
        <p:txBody>
          <a:bodyPr wrap="square" rtlCol="0">
            <a:spAutoFit/>
          </a:bodyPr>
          <a:lstStyle/>
          <a:p>
            <a:r>
              <a:rPr lang="fr-FR" sz="1600" dirty="0"/>
              <a:t>Production et collecte des muons et </a:t>
            </a:r>
            <a:r>
              <a:rPr lang="fr-FR" sz="1600" dirty="0" err="1"/>
              <a:t>anti-muons</a:t>
            </a:r>
            <a:endParaRPr lang="fr-FR" sz="1600" dirty="0"/>
          </a:p>
        </p:txBody>
      </p:sp>
      <p:sp>
        <p:nvSpPr>
          <p:cNvPr id="11" name="TextBox 10">
            <a:extLst>
              <a:ext uri="{FF2B5EF4-FFF2-40B4-BE49-F238E27FC236}">
                <a16:creationId xmlns:a16="http://schemas.microsoft.com/office/drawing/2014/main" id="{5B16937B-F392-71A0-0C97-7B39DDBFF5F1}"/>
              </a:ext>
            </a:extLst>
          </p:cNvPr>
          <p:cNvSpPr txBox="1"/>
          <p:nvPr/>
        </p:nvSpPr>
        <p:spPr>
          <a:xfrm>
            <a:off x="4317257" y="4614822"/>
            <a:ext cx="2415488" cy="830997"/>
          </a:xfrm>
          <a:prstGeom prst="rect">
            <a:avLst/>
          </a:prstGeom>
          <a:noFill/>
        </p:spPr>
        <p:txBody>
          <a:bodyPr wrap="square" rtlCol="0">
            <a:spAutoFit/>
          </a:bodyPr>
          <a:lstStyle/>
          <a:p>
            <a:r>
              <a:rPr lang="fr-FR" sz="1600" dirty="0"/>
              <a:t>Refroidissement (réduction de la taille et de la divergence) des paquets</a:t>
            </a:r>
          </a:p>
        </p:txBody>
      </p:sp>
      <p:sp>
        <p:nvSpPr>
          <p:cNvPr id="12" name="TextBox 11">
            <a:extLst>
              <a:ext uri="{FF2B5EF4-FFF2-40B4-BE49-F238E27FC236}">
                <a16:creationId xmlns:a16="http://schemas.microsoft.com/office/drawing/2014/main" id="{E959EC25-10AA-C3BA-6AE9-27542FBBB3BE}"/>
              </a:ext>
            </a:extLst>
          </p:cNvPr>
          <p:cNvSpPr txBox="1"/>
          <p:nvPr/>
        </p:nvSpPr>
        <p:spPr>
          <a:xfrm>
            <a:off x="6322889" y="4614822"/>
            <a:ext cx="1542333" cy="338554"/>
          </a:xfrm>
          <a:prstGeom prst="rect">
            <a:avLst/>
          </a:prstGeom>
          <a:noFill/>
        </p:spPr>
        <p:txBody>
          <a:bodyPr wrap="square" rtlCol="0">
            <a:spAutoFit/>
          </a:bodyPr>
          <a:lstStyle/>
          <a:p>
            <a:r>
              <a:rPr lang="fr-FR" sz="1600" dirty="0"/>
              <a:t>Accélération</a:t>
            </a:r>
          </a:p>
        </p:txBody>
      </p:sp>
      <p:sp>
        <p:nvSpPr>
          <p:cNvPr id="13" name="TextBox 12">
            <a:extLst>
              <a:ext uri="{FF2B5EF4-FFF2-40B4-BE49-F238E27FC236}">
                <a16:creationId xmlns:a16="http://schemas.microsoft.com/office/drawing/2014/main" id="{5DD3BF99-B597-5834-70BF-87C558EDE1DD}"/>
              </a:ext>
            </a:extLst>
          </p:cNvPr>
          <p:cNvSpPr txBox="1"/>
          <p:nvPr/>
        </p:nvSpPr>
        <p:spPr>
          <a:xfrm>
            <a:off x="8057812" y="4614822"/>
            <a:ext cx="1696856" cy="584775"/>
          </a:xfrm>
          <a:prstGeom prst="rect">
            <a:avLst/>
          </a:prstGeom>
          <a:noFill/>
        </p:spPr>
        <p:txBody>
          <a:bodyPr wrap="square" rtlCol="0">
            <a:spAutoFit/>
          </a:bodyPr>
          <a:lstStyle/>
          <a:p>
            <a:r>
              <a:rPr lang="fr-FR" sz="1600" dirty="0"/>
              <a:t>Collision des deux paquets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4000420-4AC2-07A9-C58E-03628D6FE750}"/>
                  </a:ext>
                </a:extLst>
              </p:cNvPr>
              <p:cNvSpPr txBox="1"/>
              <p:nvPr/>
            </p:nvSpPr>
            <p:spPr>
              <a:xfrm>
                <a:off x="444382" y="1056479"/>
                <a:ext cx="9489328" cy="1477328"/>
              </a:xfrm>
              <a:prstGeom prst="rect">
                <a:avLst/>
              </a:prstGeom>
              <a:noFill/>
            </p:spPr>
            <p:txBody>
              <a:bodyPr wrap="square" rtlCol="0">
                <a:spAutoFit/>
              </a:bodyPr>
              <a:lstStyle/>
              <a:p>
                <a:pPr marL="285750" indent="-285750">
                  <a:buFont typeface="Arial" panose="020B0604020202020204" pitchFamily="34" charset="0"/>
                  <a:buChar char="•"/>
                </a:pPr>
                <a:r>
                  <a:rPr lang="fr-FR" dirty="0"/>
                  <a:t>Pour maximiser la luminosité (nombre de collisions par seconde), il faut des </a:t>
                </a:r>
                <a:r>
                  <a:rPr lang="fr-FR" b="1" dirty="0"/>
                  <a:t>paquets de forte intensité et de petite taille</a:t>
                </a:r>
              </a:p>
              <a:p>
                <a:pPr marL="285750" indent="-285750">
                  <a:buFont typeface="Arial" panose="020B0604020202020204" pitchFamily="34" charset="0"/>
                  <a:buChar char="•"/>
                </a:pPr>
                <a:r>
                  <a:rPr lang="fr-FR" dirty="0"/>
                  <a:t>Mais la </a:t>
                </a:r>
                <a:r>
                  <a:rPr lang="fr-FR" b="1" dirty="0"/>
                  <a:t>durée de vie des muons </a:t>
                </a:r>
                <a:r>
                  <a:rPr lang="fr-FR" dirty="0"/>
                  <a:t>au repos est de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𝝉</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 </m:t>
                    </m:r>
                    <m:r>
                      <a:rPr lang="en-US" b="1" i="1" smtClean="0">
                        <a:latin typeface="Cambria Math" panose="02040503050406030204" pitchFamily="18" charset="0"/>
                      </a:rPr>
                      <m:t>𝝁</m:t>
                    </m:r>
                    <m:r>
                      <a:rPr lang="en-US" b="1" i="1" smtClean="0">
                        <a:latin typeface="Cambria Math" panose="02040503050406030204" pitchFamily="18" charset="0"/>
                      </a:rPr>
                      <m:t>𝒔</m:t>
                    </m:r>
                  </m:oMath>
                </a14:m>
                <a:r>
                  <a:rPr lang="fr-FR" b="1" dirty="0"/>
                  <a:t> : il faut accélérer le plus rapidement possibles les paquets</a:t>
                </a:r>
                <a:r>
                  <a:rPr lang="fr-FR" dirty="0"/>
                  <a:t> de muons et </a:t>
                </a:r>
                <a:r>
                  <a:rPr lang="fr-FR" dirty="0" err="1"/>
                  <a:t>anti-muons</a:t>
                </a:r>
                <a:r>
                  <a:rPr lang="fr-FR" dirty="0"/>
                  <a:t>, tout en préservant leurs propriétés. Ainsi à 5 </a:t>
                </a:r>
                <a:r>
                  <a:rPr lang="fr-FR" dirty="0" err="1"/>
                  <a:t>TeV</a:t>
                </a:r>
                <a:r>
                  <a:rPr lang="fr-FR" dirty="0"/>
                  <a:t>, leur durée de vie devient </a:t>
                </a:r>
                <a14:m>
                  <m:oMath xmlns:m="http://schemas.openxmlformats.org/officeDocument/2006/math">
                    <m:r>
                      <a:rPr lang="en-US" b="1" i="1" smtClean="0">
                        <a:latin typeface="Cambria Math" panose="02040503050406030204" pitchFamily="18" charset="0"/>
                      </a:rPr>
                      <m:t>𝝉</m:t>
                    </m:r>
                    <m:r>
                      <a:rPr lang="en-US" b="1" i="1">
                        <a:latin typeface="Cambria Math" panose="02040503050406030204" pitchFamily="18" charset="0"/>
                      </a:rPr>
                      <m:t>=</m:t>
                    </m:r>
                    <m:r>
                      <a:rPr lang="en-US" b="1" i="1" smtClean="0">
                        <a:latin typeface="Cambria Math" panose="02040503050406030204" pitchFamily="18" charset="0"/>
                      </a:rPr>
                      <m:t>𝜸</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𝝉</m:t>
                        </m:r>
                      </m:e>
                      <m:sub>
                        <m:r>
                          <a:rPr lang="en-US" b="1" i="1" smtClean="0">
                            <a:latin typeface="Cambria Math" panose="02040503050406030204" pitchFamily="18" charset="0"/>
                          </a:rPr>
                          <m:t>𝟎</m:t>
                        </m:r>
                      </m:sub>
                    </m:sSub>
                    <m:r>
                      <a:rPr lang="en-US" b="0" i="1" smtClean="0">
                        <a:latin typeface="Cambria Math" panose="02040503050406030204" pitchFamily="18" charset="0"/>
                      </a:rPr>
                      <m:t>=47323⋅</m:t>
                    </m:r>
                    <m:r>
                      <a:rPr lang="en-US" b="0" i="1">
                        <a:latin typeface="Cambria Math" panose="02040503050406030204" pitchFamily="18" charset="0"/>
                      </a:rPr>
                      <m:t>2.2 </m:t>
                    </m:r>
                    <m:r>
                      <a:rPr lang="en-US" b="0" i="1">
                        <a:latin typeface="Cambria Math" panose="02040503050406030204" pitchFamily="18" charset="0"/>
                      </a:rPr>
                      <m:t>𝜇</m:t>
                    </m:r>
                    <m:r>
                      <a:rPr lang="en-US" b="0" i="1">
                        <a:latin typeface="Cambria Math" panose="02040503050406030204" pitchFamily="18" charset="0"/>
                      </a:rPr>
                      <m:t>𝑠</m:t>
                    </m:r>
                    <m:r>
                      <a:rPr lang="en-US" b="1" i="1" smtClean="0">
                        <a:latin typeface="Cambria Math" panose="02040503050406030204" pitchFamily="18" charset="0"/>
                      </a:rPr>
                      <m:t>=</m:t>
                    </m:r>
                    <m:r>
                      <a:rPr lang="en-US" b="1" i="1" smtClean="0">
                        <a:latin typeface="Cambria Math" panose="02040503050406030204" pitchFamily="18" charset="0"/>
                      </a:rPr>
                      <m:t>𝟏𝟎𝟒</m:t>
                    </m:r>
                    <m:r>
                      <a:rPr lang="en-US" b="1" i="1" smtClean="0">
                        <a:latin typeface="Cambria Math" panose="02040503050406030204" pitchFamily="18" charset="0"/>
                      </a:rPr>
                      <m:t> </m:t>
                    </m:r>
                    <m:r>
                      <a:rPr lang="en-US" b="1" i="1" smtClean="0">
                        <a:latin typeface="Cambria Math" panose="02040503050406030204" pitchFamily="18" charset="0"/>
                      </a:rPr>
                      <m:t>𝒎𝒔</m:t>
                    </m:r>
                  </m:oMath>
                </a14:m>
                <a:r>
                  <a:rPr lang="fr-FR" b="1" dirty="0"/>
                  <a:t> </a:t>
                </a:r>
                <a:endParaRPr lang="en-US" b="0" dirty="0"/>
              </a:p>
            </p:txBody>
          </p:sp>
        </mc:Choice>
        <mc:Fallback xmlns="">
          <p:sp>
            <p:nvSpPr>
              <p:cNvPr id="2" name="TextBox 1">
                <a:extLst>
                  <a:ext uri="{FF2B5EF4-FFF2-40B4-BE49-F238E27FC236}">
                    <a16:creationId xmlns:a16="http://schemas.microsoft.com/office/drawing/2014/main" id="{C4000420-4AC2-07A9-C58E-03628D6FE750}"/>
                  </a:ext>
                </a:extLst>
              </p:cNvPr>
              <p:cNvSpPr txBox="1">
                <a:spLocks noRot="1" noChangeAspect="1" noMove="1" noResize="1" noEditPoints="1" noAdjustHandles="1" noChangeArrowheads="1" noChangeShapeType="1" noTextEdit="1"/>
              </p:cNvSpPr>
              <p:nvPr/>
            </p:nvSpPr>
            <p:spPr>
              <a:xfrm>
                <a:off x="444382" y="1056479"/>
                <a:ext cx="9489328" cy="1477328"/>
              </a:xfrm>
              <a:prstGeom prst="rect">
                <a:avLst/>
              </a:prstGeom>
              <a:blipFill>
                <a:blip r:embed="rId5"/>
                <a:stretch>
                  <a:fillRect l="-450" t="-2058" b="-5350"/>
                </a:stretch>
              </a:blipFill>
            </p:spPr>
            <p:txBody>
              <a:bodyPr/>
              <a:lstStyle/>
              <a:p>
                <a:r>
                  <a:rPr lang="fr-FR">
                    <a:noFill/>
                  </a:rPr>
                  <a:t> </a:t>
                </a:r>
              </a:p>
            </p:txBody>
          </p:sp>
        </mc:Fallback>
      </mc:AlternateContent>
      <p:sp>
        <p:nvSpPr>
          <p:cNvPr id="10" name="Rectangle 9">
            <a:extLst>
              <a:ext uri="{FF2B5EF4-FFF2-40B4-BE49-F238E27FC236}">
                <a16:creationId xmlns:a16="http://schemas.microsoft.com/office/drawing/2014/main" id="{A587F46E-4BD9-C90E-EA15-A0070DBE9B48}"/>
              </a:ext>
            </a:extLst>
          </p:cNvPr>
          <p:cNvSpPr/>
          <p:nvPr/>
        </p:nvSpPr>
        <p:spPr>
          <a:xfrm>
            <a:off x="2879933" y="2622583"/>
            <a:ext cx="974220" cy="206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F3E3A936-5EF2-46CE-C3CA-E5C56F1872C4}"/>
              </a:ext>
            </a:extLst>
          </p:cNvPr>
          <p:cNvSpPr/>
          <p:nvPr/>
        </p:nvSpPr>
        <p:spPr>
          <a:xfrm>
            <a:off x="3854153" y="2638247"/>
            <a:ext cx="2104572" cy="206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E5B9B8A-98F7-198E-DD7D-E05A9257C31B}"/>
              </a:ext>
            </a:extLst>
          </p:cNvPr>
          <p:cNvSpPr/>
          <p:nvPr/>
        </p:nvSpPr>
        <p:spPr>
          <a:xfrm>
            <a:off x="5927034" y="2631673"/>
            <a:ext cx="2130778" cy="206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455BE6B-49A6-1D63-9947-40DD90DC63C7}"/>
              </a:ext>
            </a:extLst>
          </p:cNvPr>
          <p:cNvSpPr/>
          <p:nvPr/>
        </p:nvSpPr>
        <p:spPr>
          <a:xfrm>
            <a:off x="7980196" y="2627769"/>
            <a:ext cx="1325067" cy="206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846141065"/>
      </p:ext>
    </p:extLst>
  </p:cSld>
  <p:clrMapOvr>
    <a:masterClrMapping/>
  </p:clrMapOvr>
  <mc:AlternateContent xmlns:mc="http://schemas.openxmlformats.org/markup-compatibility/2006">
    <mc:Choice xmlns:p14="http://schemas.microsoft.com/office/powerpoint/2010/main" Requires="p14">
      <p:transition spd="slow" p14:dur="2000" advTm="130559"/>
    </mc:Choice>
    <mc:Fallback>
      <p:transition spd="slow" advTm="130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0"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5</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fr-FR" b="1" dirty="0">
                <a:latin typeface="+mn-lt"/>
              </a:rPr>
              <a:t>Quelques défis associés</a:t>
            </a:r>
          </a:p>
        </p:txBody>
      </p:sp>
      <p:pic>
        <p:nvPicPr>
          <p:cNvPr id="7" name="Picture 6">
            <a:extLst>
              <a:ext uri="{FF2B5EF4-FFF2-40B4-BE49-F238E27FC236}">
                <a16:creationId xmlns:a16="http://schemas.microsoft.com/office/drawing/2014/main" id="{CB154594-2027-8ADD-3094-65D9D7C4E2DE}"/>
              </a:ext>
            </a:extLst>
          </p:cNvPr>
          <p:cNvPicPr>
            <a:picLocks noChangeAspect="1"/>
          </p:cNvPicPr>
          <p:nvPr/>
        </p:nvPicPr>
        <p:blipFill rotWithShape="1">
          <a:blip r:embed="rId3"/>
          <a:srcRect b="50000"/>
          <a:stretch/>
        </p:blipFill>
        <p:spPr>
          <a:xfrm>
            <a:off x="969840" y="2083736"/>
            <a:ext cx="8258175" cy="2019300"/>
          </a:xfrm>
          <a:prstGeom prst="rect">
            <a:avLst/>
          </a:prstGeom>
        </p:spPr>
      </p:pic>
      <p:sp>
        <p:nvSpPr>
          <p:cNvPr id="8" name="TextBox 7">
            <a:extLst>
              <a:ext uri="{FF2B5EF4-FFF2-40B4-BE49-F238E27FC236}">
                <a16:creationId xmlns:a16="http://schemas.microsoft.com/office/drawing/2014/main" id="{60D888FD-2DF6-8BFA-3E28-C8D91F513381}"/>
              </a:ext>
            </a:extLst>
          </p:cNvPr>
          <p:cNvSpPr txBox="1"/>
          <p:nvPr/>
        </p:nvSpPr>
        <p:spPr>
          <a:xfrm>
            <a:off x="278018" y="1207722"/>
            <a:ext cx="2277208" cy="830997"/>
          </a:xfrm>
          <a:prstGeom prst="rect">
            <a:avLst/>
          </a:prstGeom>
          <a:noFill/>
          <a:ln w="12700">
            <a:solidFill>
              <a:schemeClr val="accent1"/>
            </a:solidFill>
          </a:ln>
        </p:spPr>
        <p:txBody>
          <a:bodyPr wrap="square" rtlCol="0">
            <a:spAutoFit/>
          </a:bodyPr>
          <a:lstStyle/>
          <a:p>
            <a:r>
              <a:rPr lang="fr-FR" sz="1600" dirty="0"/>
              <a:t>Stabilité des faisceaux de proton de haute intensité</a:t>
            </a:r>
          </a:p>
        </p:txBody>
      </p:sp>
      <p:sp>
        <p:nvSpPr>
          <p:cNvPr id="9" name="TextBox 8">
            <a:extLst>
              <a:ext uri="{FF2B5EF4-FFF2-40B4-BE49-F238E27FC236}">
                <a16:creationId xmlns:a16="http://schemas.microsoft.com/office/drawing/2014/main" id="{C88EA500-E85A-0FC6-FF95-0E07D1000192}"/>
              </a:ext>
            </a:extLst>
          </p:cNvPr>
          <p:cNvSpPr txBox="1"/>
          <p:nvPr/>
        </p:nvSpPr>
        <p:spPr>
          <a:xfrm>
            <a:off x="1778610" y="4496248"/>
            <a:ext cx="2430514" cy="830997"/>
          </a:xfrm>
          <a:prstGeom prst="rect">
            <a:avLst/>
          </a:prstGeom>
          <a:noFill/>
          <a:ln w="12700">
            <a:solidFill>
              <a:schemeClr val="accent1"/>
            </a:solidFill>
          </a:ln>
        </p:spPr>
        <p:txBody>
          <a:bodyPr wrap="square" rtlCol="0">
            <a:spAutoFit/>
          </a:bodyPr>
          <a:lstStyle/>
          <a:p>
            <a:r>
              <a:rPr lang="fr-FR" sz="1600" dirty="0"/>
              <a:t>Matériaux pour la cible, protection des aimants face aux radiations</a:t>
            </a:r>
          </a:p>
        </p:txBody>
      </p:sp>
      <p:sp>
        <p:nvSpPr>
          <p:cNvPr id="12" name="TextBox 11">
            <a:extLst>
              <a:ext uri="{FF2B5EF4-FFF2-40B4-BE49-F238E27FC236}">
                <a16:creationId xmlns:a16="http://schemas.microsoft.com/office/drawing/2014/main" id="{E959EC25-10AA-C3BA-6AE9-27542FBBB3BE}"/>
              </a:ext>
            </a:extLst>
          </p:cNvPr>
          <p:cNvSpPr txBox="1"/>
          <p:nvPr/>
        </p:nvSpPr>
        <p:spPr>
          <a:xfrm>
            <a:off x="5735216" y="4304938"/>
            <a:ext cx="2687706" cy="1077218"/>
          </a:xfrm>
          <a:prstGeom prst="rect">
            <a:avLst/>
          </a:prstGeom>
          <a:noFill/>
          <a:ln w="12700">
            <a:solidFill>
              <a:schemeClr val="accent1"/>
            </a:solidFill>
          </a:ln>
        </p:spPr>
        <p:txBody>
          <a:bodyPr wrap="square" rtlCol="0">
            <a:spAutoFit/>
          </a:bodyPr>
          <a:lstStyle/>
          <a:p>
            <a:r>
              <a:rPr lang="fr-FR" sz="1600" dirty="0"/>
              <a:t>Accélération très rapide: aimants pulsés à fort champ, grand nombre de cavités accélératrices</a:t>
            </a:r>
          </a:p>
        </p:txBody>
      </p:sp>
      <p:sp>
        <p:nvSpPr>
          <p:cNvPr id="13" name="TextBox 12">
            <a:extLst>
              <a:ext uri="{FF2B5EF4-FFF2-40B4-BE49-F238E27FC236}">
                <a16:creationId xmlns:a16="http://schemas.microsoft.com/office/drawing/2014/main" id="{5DD3BF99-B597-5834-70BF-87C558EDE1DD}"/>
              </a:ext>
            </a:extLst>
          </p:cNvPr>
          <p:cNvSpPr txBox="1"/>
          <p:nvPr/>
        </p:nvSpPr>
        <p:spPr>
          <a:xfrm>
            <a:off x="7264293" y="451538"/>
            <a:ext cx="2706277" cy="1077218"/>
          </a:xfrm>
          <a:prstGeom prst="rect">
            <a:avLst/>
          </a:prstGeom>
          <a:noFill/>
          <a:ln w="12700">
            <a:solidFill>
              <a:schemeClr val="accent1"/>
            </a:solidFill>
          </a:ln>
        </p:spPr>
        <p:txBody>
          <a:bodyPr wrap="square" rtlCol="0">
            <a:spAutoFit/>
          </a:bodyPr>
          <a:lstStyle/>
          <a:p>
            <a:r>
              <a:rPr lang="fr-FR" sz="1600" dirty="0"/>
              <a:t>Protection des détecteurs de particules, flux de neutrinos provenant de la désintégration des muons</a:t>
            </a:r>
          </a:p>
        </p:txBody>
      </p:sp>
      <p:sp>
        <p:nvSpPr>
          <p:cNvPr id="16" name="TextBox 15">
            <a:extLst>
              <a:ext uri="{FF2B5EF4-FFF2-40B4-BE49-F238E27FC236}">
                <a16:creationId xmlns:a16="http://schemas.microsoft.com/office/drawing/2014/main" id="{6453E7DC-5539-6799-6BE7-9F782CFE6EB4}"/>
              </a:ext>
            </a:extLst>
          </p:cNvPr>
          <p:cNvSpPr txBox="1"/>
          <p:nvPr/>
        </p:nvSpPr>
        <p:spPr>
          <a:xfrm>
            <a:off x="3388511" y="649260"/>
            <a:ext cx="3303602" cy="1077218"/>
          </a:xfrm>
          <a:prstGeom prst="rect">
            <a:avLst/>
          </a:prstGeom>
          <a:noFill/>
          <a:ln w="12700">
            <a:solidFill>
              <a:schemeClr val="accent1"/>
            </a:solidFill>
          </a:ln>
        </p:spPr>
        <p:txBody>
          <a:bodyPr wrap="square" rtlCol="0">
            <a:spAutoFit/>
          </a:bodyPr>
          <a:lstStyle/>
          <a:p>
            <a:r>
              <a:rPr lang="fr-FR" sz="1600" dirty="0"/>
              <a:t>Intégration de cavités accélératrices dans des champs magnétiques, interaction des muons avec la matière pour le refroidissement</a:t>
            </a:r>
          </a:p>
        </p:txBody>
      </p:sp>
      <p:cxnSp>
        <p:nvCxnSpPr>
          <p:cNvPr id="10" name="Straight Arrow Connector 9">
            <a:extLst>
              <a:ext uri="{FF2B5EF4-FFF2-40B4-BE49-F238E27FC236}">
                <a16:creationId xmlns:a16="http://schemas.microsoft.com/office/drawing/2014/main" id="{5152ED2D-12E6-48B4-909F-5008765C7AE3}"/>
              </a:ext>
            </a:extLst>
          </p:cNvPr>
          <p:cNvCxnSpPr>
            <a:stCxn id="13" idx="2"/>
          </p:cNvCxnSpPr>
          <p:nvPr/>
        </p:nvCxnSpPr>
        <p:spPr>
          <a:xfrm flipH="1">
            <a:off x="8545484" y="1528756"/>
            <a:ext cx="71948" cy="49802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C7F2BF-9730-E2C7-7C01-5EC1A1E709CE}"/>
              </a:ext>
            </a:extLst>
          </p:cNvPr>
          <p:cNvCxnSpPr>
            <a:cxnSpLocks/>
            <a:stCxn id="9" idx="0"/>
          </p:cNvCxnSpPr>
          <p:nvPr/>
        </p:nvCxnSpPr>
        <p:spPr>
          <a:xfrm flipV="1">
            <a:off x="2993867" y="4103036"/>
            <a:ext cx="372788" cy="39321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535A03-FFA2-A885-9B30-E743DA2F95D3}"/>
              </a:ext>
            </a:extLst>
          </p:cNvPr>
          <p:cNvCxnSpPr>
            <a:cxnSpLocks/>
            <a:stCxn id="16" idx="2"/>
          </p:cNvCxnSpPr>
          <p:nvPr/>
        </p:nvCxnSpPr>
        <p:spPr>
          <a:xfrm flipH="1">
            <a:off x="4921135" y="1726478"/>
            <a:ext cx="119177" cy="31224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37E095-5305-C0E3-88A4-5D35E6F57935}"/>
              </a:ext>
            </a:extLst>
          </p:cNvPr>
          <p:cNvCxnSpPr>
            <a:cxnSpLocks/>
            <a:stCxn id="12" idx="0"/>
          </p:cNvCxnSpPr>
          <p:nvPr/>
        </p:nvCxnSpPr>
        <p:spPr>
          <a:xfrm flipV="1">
            <a:off x="7079069" y="4103036"/>
            <a:ext cx="0" cy="20190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519968"/>
      </p:ext>
    </p:extLst>
  </p:cSld>
  <p:clrMapOvr>
    <a:masterClrMapping/>
  </p:clrMapOvr>
  <mc:AlternateContent xmlns:mc="http://schemas.openxmlformats.org/markup-compatibility/2006">
    <mc:Choice xmlns:p14="http://schemas.microsoft.com/office/powerpoint/2010/main" Requires="p14">
      <p:transition spd="slow" p14:dur="2000" advTm="84835"/>
    </mc:Choice>
    <mc:Fallback>
      <p:transition spd="slow" advTm="8483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6</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fr-FR" b="1" dirty="0">
                <a:latin typeface="+mn-lt"/>
              </a:rPr>
              <a:t>Effets cohérents étudiés pour le Muon </a:t>
            </a:r>
            <a:r>
              <a:rPr lang="fr-FR" b="1" dirty="0" err="1">
                <a:latin typeface="+mn-lt"/>
              </a:rPr>
              <a:t>Collider</a:t>
            </a:r>
            <a:endParaRPr lang="fr-FR" b="1" dirty="0">
              <a:latin typeface="+mn-lt"/>
            </a:endParaRPr>
          </a:p>
        </p:txBody>
      </p:sp>
      <p:sp>
        <p:nvSpPr>
          <p:cNvPr id="10" name="TextBox 9">
            <a:extLst>
              <a:ext uri="{FF2B5EF4-FFF2-40B4-BE49-F238E27FC236}">
                <a16:creationId xmlns:a16="http://schemas.microsoft.com/office/drawing/2014/main" id="{03FB4D19-8893-6E50-DB5F-D8B9C1EAC1BF}"/>
              </a:ext>
            </a:extLst>
          </p:cNvPr>
          <p:cNvSpPr txBox="1"/>
          <p:nvPr/>
        </p:nvSpPr>
        <p:spPr>
          <a:xfrm>
            <a:off x="290146" y="1222131"/>
            <a:ext cx="9286211" cy="3877985"/>
          </a:xfrm>
          <a:prstGeom prst="rect">
            <a:avLst/>
          </a:prstGeom>
          <a:noFill/>
        </p:spPr>
        <p:txBody>
          <a:bodyPr wrap="square" rtlCol="0">
            <a:spAutoFit/>
          </a:bodyPr>
          <a:lstStyle/>
          <a:p>
            <a:pPr marL="285750" indent="-285750">
              <a:buFont typeface="Arial" panose="020B0604020202020204" pitchFamily="34" charset="0"/>
              <a:buChar char="•"/>
            </a:pPr>
            <a:r>
              <a:rPr lang="fr-FR" sz="2000" dirty="0"/>
              <a:t>Les paquets de muons et </a:t>
            </a:r>
            <a:r>
              <a:rPr lang="fr-FR" sz="2000" dirty="0" err="1"/>
              <a:t>anti-muons</a:t>
            </a:r>
            <a:r>
              <a:rPr lang="fr-FR" sz="2000" dirty="0"/>
              <a:t> seront très intenses</a:t>
            </a:r>
          </a:p>
          <a:p>
            <a:pPr marL="742950" lvl="1" indent="-285750">
              <a:buFont typeface="Arial" panose="020B0604020202020204" pitchFamily="34" charset="0"/>
              <a:buChar char="•"/>
            </a:pPr>
            <a:r>
              <a:rPr lang="fr-FR" b="1" dirty="0"/>
              <a:t>O(10</a:t>
            </a:r>
            <a:r>
              <a:rPr lang="fr-FR" b="1" baseline="30000" dirty="0"/>
              <a:t>13</a:t>
            </a:r>
            <a:r>
              <a:rPr lang="fr-FR" b="1" dirty="0"/>
              <a:t>) particules</a:t>
            </a:r>
            <a:r>
              <a:rPr lang="fr-FR" dirty="0"/>
              <a:t> </a:t>
            </a:r>
            <a:r>
              <a:rPr lang="fr-FR" b="1" dirty="0"/>
              <a:t>par paquet </a:t>
            </a:r>
            <a:r>
              <a:rPr lang="fr-FR" dirty="0"/>
              <a:t>au début de la chaine, </a:t>
            </a:r>
            <a:r>
              <a:rPr lang="fr-FR" b="1" dirty="0"/>
              <a:t>O(10</a:t>
            </a:r>
            <a:r>
              <a:rPr lang="fr-FR" b="1" baseline="30000" dirty="0"/>
              <a:t>12</a:t>
            </a:r>
            <a:r>
              <a:rPr lang="fr-FR" b="1" dirty="0"/>
              <a:t>) dans le collisionneur</a:t>
            </a:r>
          </a:p>
          <a:p>
            <a:pPr marL="742950" lvl="1" indent="-285750">
              <a:buFont typeface="Arial" panose="020B0604020202020204" pitchFamily="34" charset="0"/>
              <a:buChar char="•"/>
            </a:pPr>
            <a:r>
              <a:rPr lang="fr-FR" dirty="0"/>
              <a:t>Leurs intensités diminuent au cours du temps à cause de la désintégration des muons</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Les particules de chaque paquet interagissent électromagnétiquement entre elles</a:t>
            </a:r>
            <a:br>
              <a:rPr lang="fr-FR" sz="2000" dirty="0"/>
            </a:br>
            <a:r>
              <a:rPr lang="fr-FR" sz="2000" dirty="0"/>
              <a:t>et avec leur environnement</a:t>
            </a:r>
          </a:p>
          <a:p>
            <a:pPr marL="285750" indent="-285750">
              <a:buFont typeface="Arial" panose="020B0604020202020204" pitchFamily="34" charset="0"/>
              <a:buChar char="•"/>
            </a:pPr>
            <a:r>
              <a:rPr lang="fr-FR" sz="2000" dirty="0"/>
              <a:t>Ces interactions parasites peuvent perturber les paquets</a:t>
            </a:r>
          </a:p>
          <a:p>
            <a:pPr marL="742950" lvl="1" indent="-285750">
              <a:buFont typeface="Arial" panose="020B0604020202020204" pitchFamily="34" charset="0"/>
              <a:buChar char="•"/>
            </a:pPr>
            <a:r>
              <a:rPr lang="fr-FR" dirty="0"/>
              <a:t> Augmentation de taille, pertes de particules, échauffement d’équipements…</a:t>
            </a:r>
          </a:p>
          <a:p>
            <a:pPr marL="285750" indent="-285750">
              <a:buFont typeface="Arial" panose="020B0604020202020204" pitchFamily="34" charset="0"/>
              <a:buChar char="•"/>
            </a:pPr>
            <a:r>
              <a:rPr lang="fr-FR" sz="2000" dirty="0"/>
              <a:t>De multiples effets sont étudiés (liste non-exhaustive)</a:t>
            </a:r>
          </a:p>
          <a:p>
            <a:pPr marL="742950" lvl="1" indent="-285750">
              <a:buFont typeface="Arial" panose="020B0604020202020204" pitchFamily="34" charset="0"/>
              <a:buChar char="•"/>
            </a:pPr>
            <a:r>
              <a:rPr lang="fr-FR" dirty="0"/>
              <a:t>Charge d’espace</a:t>
            </a:r>
          </a:p>
          <a:p>
            <a:pPr marL="742950" lvl="1" indent="-285750">
              <a:buFont typeface="Arial" panose="020B0604020202020204" pitchFamily="34" charset="0"/>
              <a:buChar char="•"/>
            </a:pPr>
            <a:r>
              <a:rPr lang="fr-FR" dirty="0"/>
              <a:t>Impédance</a:t>
            </a:r>
          </a:p>
          <a:p>
            <a:pPr marL="742950" lvl="1" indent="-285750">
              <a:buFont typeface="Arial" panose="020B0604020202020204" pitchFamily="34" charset="0"/>
              <a:buChar char="•"/>
            </a:pPr>
            <a:r>
              <a:rPr lang="fr-FR" dirty="0"/>
              <a:t>Beam-</a:t>
            </a:r>
            <a:r>
              <a:rPr lang="fr-FR" dirty="0" err="1"/>
              <a:t>beam</a:t>
            </a:r>
            <a:endParaRPr lang="fr-FR" dirty="0"/>
          </a:p>
          <a:p>
            <a:pPr marL="742950" lvl="1" indent="-285750">
              <a:buFont typeface="Arial" panose="020B0604020202020204" pitchFamily="34" charset="0"/>
              <a:buChar char="•"/>
            </a:pPr>
            <a:r>
              <a:rPr lang="fr-FR" dirty="0"/>
              <a:t>Electron cloud</a:t>
            </a:r>
          </a:p>
        </p:txBody>
      </p:sp>
    </p:spTree>
    <p:custDataLst>
      <p:tags r:id="rId1"/>
    </p:custDataLst>
    <p:extLst>
      <p:ext uri="{BB962C8B-B14F-4D97-AF65-F5344CB8AC3E}">
        <p14:creationId xmlns:p14="http://schemas.microsoft.com/office/powerpoint/2010/main" val="2765213480"/>
      </p:ext>
    </p:extLst>
  </p:cSld>
  <p:clrMapOvr>
    <a:masterClrMapping/>
  </p:clrMapOvr>
  <mc:AlternateContent xmlns:mc="http://schemas.openxmlformats.org/markup-compatibility/2006">
    <mc:Choice xmlns:p14="http://schemas.microsoft.com/office/powerpoint/2010/main" Requires="p14">
      <p:transition spd="slow" p14:dur="2000" advTm="67694"/>
    </mc:Choice>
    <mc:Fallback>
      <p:transition spd="slow" advTm="67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7</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fr-FR" b="1" dirty="0">
                <a:latin typeface="+mn-lt"/>
              </a:rPr>
              <a:t>Charge d’espace</a:t>
            </a:r>
          </a:p>
        </p:txBody>
      </p:sp>
      <p:pic>
        <p:nvPicPr>
          <p:cNvPr id="7" name="Picture 6">
            <a:extLst>
              <a:ext uri="{FF2B5EF4-FFF2-40B4-BE49-F238E27FC236}">
                <a16:creationId xmlns:a16="http://schemas.microsoft.com/office/drawing/2014/main" id="{AC0639C7-D5C0-4074-E1CA-0DF7D635E945}"/>
              </a:ext>
            </a:extLst>
          </p:cNvPr>
          <p:cNvPicPr>
            <a:picLocks noChangeAspect="1"/>
          </p:cNvPicPr>
          <p:nvPr/>
        </p:nvPicPr>
        <p:blipFill>
          <a:blip r:embed="rId3"/>
          <a:stretch>
            <a:fillRect/>
          </a:stretch>
        </p:blipFill>
        <p:spPr>
          <a:xfrm>
            <a:off x="4343398" y="1639524"/>
            <a:ext cx="5718052" cy="2402333"/>
          </a:xfrm>
          <a:prstGeom prst="rect">
            <a:avLst/>
          </a:prstGeom>
        </p:spPr>
      </p:pic>
      <p:sp>
        <p:nvSpPr>
          <p:cNvPr id="8" name="TextBox 7">
            <a:extLst>
              <a:ext uri="{FF2B5EF4-FFF2-40B4-BE49-F238E27FC236}">
                <a16:creationId xmlns:a16="http://schemas.microsoft.com/office/drawing/2014/main" id="{A96480EA-1D2D-F594-2348-6AE273369320}"/>
              </a:ext>
            </a:extLst>
          </p:cNvPr>
          <p:cNvSpPr txBox="1"/>
          <p:nvPr/>
        </p:nvSpPr>
        <p:spPr>
          <a:xfrm>
            <a:off x="203809" y="1495657"/>
            <a:ext cx="3921369" cy="3077766"/>
          </a:xfrm>
          <a:prstGeom prst="rect">
            <a:avLst/>
          </a:prstGeom>
          <a:noFill/>
        </p:spPr>
        <p:txBody>
          <a:bodyPr wrap="square" rtlCol="0">
            <a:spAutoFit/>
          </a:bodyPr>
          <a:lstStyle/>
          <a:p>
            <a:pPr marL="285750" indent="-285750">
              <a:buFont typeface="Arial" panose="020B0604020202020204" pitchFamily="34" charset="0"/>
              <a:buChar char="•"/>
            </a:pPr>
            <a:r>
              <a:rPr lang="fr-FR" sz="2000" dirty="0"/>
              <a:t>Au sein d’un même paquet, les particules subissent une </a:t>
            </a:r>
            <a:r>
              <a:rPr lang="fr-FR" sz="2000" b="1" dirty="0"/>
              <a:t>répulsion coulombienne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Une fois en </a:t>
            </a:r>
            <a:r>
              <a:rPr lang="fr-FR" sz="2000" b="1" dirty="0"/>
              <a:t>mouvement</a:t>
            </a:r>
            <a:r>
              <a:rPr lang="fr-FR" sz="2000" dirty="0"/>
              <a:t>, le </a:t>
            </a:r>
            <a:r>
              <a:rPr lang="fr-FR" sz="2000" b="1" dirty="0"/>
              <a:t>champ magnétique </a:t>
            </a:r>
            <a:r>
              <a:rPr lang="fr-FR" sz="2000" dirty="0"/>
              <a:t>induit créé une </a:t>
            </a:r>
            <a:r>
              <a:rPr lang="fr-FR" sz="2000" b="1" dirty="0"/>
              <a:t>force attractive</a:t>
            </a:r>
          </a:p>
          <a:p>
            <a:pPr marL="742950" lvl="1" indent="-285750">
              <a:buFont typeface="Arial" panose="020B0604020202020204" pitchFamily="34" charset="0"/>
              <a:buChar char="•"/>
            </a:pPr>
            <a:r>
              <a:rPr lang="fr-FR" dirty="0"/>
              <a:t>Mais à basse énergie cette force ne compense pas suffisamment la force coulombienne</a:t>
            </a:r>
          </a:p>
        </p:txBody>
      </p:sp>
      <p:sp>
        <p:nvSpPr>
          <p:cNvPr id="9" name="TextBox 8">
            <a:extLst>
              <a:ext uri="{FF2B5EF4-FFF2-40B4-BE49-F238E27FC236}">
                <a16:creationId xmlns:a16="http://schemas.microsoft.com/office/drawing/2014/main" id="{36807B9F-7999-AE00-946E-64EFD6D779FD}"/>
              </a:ext>
            </a:extLst>
          </p:cNvPr>
          <p:cNvSpPr txBox="1"/>
          <p:nvPr/>
        </p:nvSpPr>
        <p:spPr>
          <a:xfrm>
            <a:off x="203809" y="4668715"/>
            <a:ext cx="9555827" cy="984885"/>
          </a:xfrm>
          <a:prstGeom prst="rect">
            <a:avLst/>
          </a:prstGeom>
          <a:noFill/>
        </p:spPr>
        <p:txBody>
          <a:bodyPr wrap="square" rtlCol="0">
            <a:spAutoFit/>
          </a:bodyPr>
          <a:lstStyle/>
          <a:p>
            <a:pPr marL="285750" indent="-285750">
              <a:buFont typeface="Arial" panose="020B0604020202020204" pitchFamily="34" charset="0"/>
              <a:buChar char="•"/>
            </a:pPr>
            <a:r>
              <a:rPr lang="fr-FR" sz="2000" dirty="0"/>
              <a:t>Cette force </a:t>
            </a:r>
            <a:r>
              <a:rPr lang="fr-FR" sz="2000" b="1" dirty="0"/>
              <a:t>dépend de la distribution transverse des particules</a:t>
            </a:r>
            <a:r>
              <a:rPr lang="fr-FR" sz="2000" dirty="0"/>
              <a:t> (pour des distributions Gaussiennes elle est non-linéaire)</a:t>
            </a:r>
          </a:p>
          <a:p>
            <a:endParaRPr lang="fr-FR" dirty="0"/>
          </a:p>
        </p:txBody>
      </p:sp>
      <p:sp>
        <p:nvSpPr>
          <p:cNvPr id="11" name="TextBox 10">
            <a:extLst>
              <a:ext uri="{FF2B5EF4-FFF2-40B4-BE49-F238E27FC236}">
                <a16:creationId xmlns:a16="http://schemas.microsoft.com/office/drawing/2014/main" id="{0B9AD0AB-ED3E-17A1-F8D1-A33ABACA16F4}"/>
              </a:ext>
            </a:extLst>
          </p:cNvPr>
          <p:cNvSpPr txBox="1"/>
          <p:nvPr/>
        </p:nvSpPr>
        <p:spPr>
          <a:xfrm>
            <a:off x="4475340" y="1454858"/>
            <a:ext cx="2460674" cy="369332"/>
          </a:xfrm>
          <a:prstGeom prst="rect">
            <a:avLst/>
          </a:prstGeom>
          <a:noFill/>
          <a:ln w="12700">
            <a:solidFill>
              <a:schemeClr val="tx1"/>
            </a:solidFill>
          </a:ln>
        </p:spPr>
        <p:txBody>
          <a:bodyPr wrap="none" rtlCol="0">
            <a:spAutoFit/>
          </a:bodyPr>
          <a:lstStyle/>
          <a:p>
            <a:r>
              <a:rPr lang="fr-FR" dirty="0"/>
              <a:t>K. </a:t>
            </a:r>
            <a:r>
              <a:rPr lang="fr-FR" dirty="0" err="1"/>
              <a:t>Schindl</a:t>
            </a:r>
            <a:r>
              <a:rPr lang="fr-FR" dirty="0"/>
              <a:t>, </a:t>
            </a:r>
            <a:r>
              <a:rPr lang="fr-FR" dirty="0" err="1">
                <a:hlinkClick r:id="rId4"/>
              </a:rPr>
              <a:t>Space</a:t>
            </a:r>
            <a:r>
              <a:rPr lang="fr-FR" dirty="0">
                <a:hlinkClick r:id="rId4"/>
              </a:rPr>
              <a:t> Charge</a:t>
            </a:r>
            <a:endParaRPr lang="fr-FR" dirty="0"/>
          </a:p>
        </p:txBody>
      </p:sp>
    </p:spTree>
    <p:extLst>
      <p:ext uri="{BB962C8B-B14F-4D97-AF65-F5344CB8AC3E}">
        <p14:creationId xmlns:p14="http://schemas.microsoft.com/office/powerpoint/2010/main" val="4113541162"/>
      </p:ext>
    </p:extLst>
  </p:cSld>
  <p:clrMapOvr>
    <a:masterClrMapping/>
  </p:clrMapOvr>
  <mc:AlternateContent xmlns:mc="http://schemas.openxmlformats.org/markup-compatibility/2006">
    <mc:Choice xmlns:p14="http://schemas.microsoft.com/office/powerpoint/2010/main" Requires="p14">
      <p:transition spd="slow" p14:dur="2000" advTm="41769"/>
    </mc:Choice>
    <mc:Fallback>
      <p:transition spd="slow" advTm="417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pourTalk5_04">
            <a:extLst>
              <a:ext uri="{FF2B5EF4-FFF2-40B4-BE49-F238E27FC236}">
                <a16:creationId xmlns:a16="http://schemas.microsoft.com/office/drawing/2014/main" id="{2A033FE0-89FD-8F5C-FA5D-0D4ED873902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6676" y="601981"/>
            <a:ext cx="6758392" cy="36595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1">
            <a:extLst>
              <a:ext uri="{FF2B5EF4-FFF2-40B4-BE49-F238E27FC236}">
                <a16:creationId xmlns:a16="http://schemas.microsoft.com/office/drawing/2014/main" id="{C5ED2349-BA23-D2A5-542B-DC28C03DC484}"/>
              </a:ext>
            </a:extLst>
          </p:cNvPr>
          <p:cNvSpPr txBox="1">
            <a:spLocks noChangeArrowheads="1"/>
          </p:cNvSpPr>
          <p:nvPr/>
        </p:nvSpPr>
        <p:spPr bwMode="auto">
          <a:xfrm>
            <a:off x="3587913" y="2544765"/>
            <a:ext cx="631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Kicker</a:t>
            </a:r>
          </a:p>
        </p:txBody>
      </p:sp>
      <p:sp>
        <p:nvSpPr>
          <p:cNvPr id="33" name="Text Box 12">
            <a:extLst>
              <a:ext uri="{FF2B5EF4-FFF2-40B4-BE49-F238E27FC236}">
                <a16:creationId xmlns:a16="http://schemas.microsoft.com/office/drawing/2014/main" id="{16C3C99C-BEF8-F4C1-CE2F-81C12AA1F123}"/>
              </a:ext>
            </a:extLst>
          </p:cNvPr>
          <p:cNvSpPr txBox="1">
            <a:spLocks noChangeArrowheads="1"/>
          </p:cNvSpPr>
          <p:nvPr/>
        </p:nvSpPr>
        <p:spPr bwMode="auto">
          <a:xfrm>
            <a:off x="5106816" y="2571227"/>
            <a:ext cx="529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BPM</a:t>
            </a:r>
          </a:p>
        </p:txBody>
      </p:sp>
      <p:sp>
        <p:nvSpPr>
          <p:cNvPr id="18" name="TextBox 17"/>
          <p:cNvSpPr txBox="1"/>
          <p:nvPr/>
        </p:nvSpPr>
        <p:spPr>
          <a:xfrm>
            <a:off x="571926" y="3879121"/>
            <a:ext cx="1737079" cy="321306"/>
          </a:xfrm>
          <a:prstGeom prst="rect">
            <a:avLst/>
          </a:prstGeom>
          <a:noFill/>
        </p:spPr>
        <p:txBody>
          <a:bodyPr wrap="none" rtlCol="0">
            <a:spAutoFit/>
          </a:bodyPr>
          <a:lstStyle/>
          <a:p>
            <a:pPr algn="ctr"/>
            <a:r>
              <a:rPr lang="en-US" sz="1488" dirty="0"/>
              <a:t>Chambre à vide LHC</a:t>
            </a:r>
          </a:p>
        </p:txBody>
      </p:sp>
      <p:sp>
        <p:nvSpPr>
          <p:cNvPr id="4" name="Rectangle 3">
            <a:extLst>
              <a:ext uri="{FF2B5EF4-FFF2-40B4-BE49-F238E27FC236}">
                <a16:creationId xmlns:a16="http://schemas.microsoft.com/office/drawing/2014/main" id="{A9607EB6-FBA9-3B75-F874-C11582955C8B}"/>
              </a:ext>
            </a:extLst>
          </p:cNvPr>
          <p:cNvSpPr/>
          <p:nvPr/>
        </p:nvSpPr>
        <p:spPr>
          <a:xfrm>
            <a:off x="1601335" y="333407"/>
            <a:ext cx="8403468" cy="150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p:cNvSpPr>
            <a:spLocks noGrp="1"/>
          </p:cNvSpPr>
          <p:nvPr>
            <p:ph type="sldNum" sz="quarter" idx="12"/>
          </p:nvPr>
        </p:nvSpPr>
        <p:spPr/>
        <p:txBody>
          <a:bodyPr/>
          <a:lstStyle/>
          <a:p>
            <a:fld id="{597215DE-E67B-4C8F-A0A9-C4DBB335BFFF}" type="slidenum">
              <a:rPr lang="en-US" smtClean="0"/>
              <a:t>8</a:t>
            </a:fld>
            <a:endParaRPr lang="en-US"/>
          </a:p>
        </p:txBody>
      </p:sp>
      <p:sp>
        <p:nvSpPr>
          <p:cNvPr id="45" name="TextBox 44">
            <a:extLst>
              <a:ext uri="{FF2B5EF4-FFF2-40B4-BE49-F238E27FC236}">
                <a16:creationId xmlns:a16="http://schemas.microsoft.com/office/drawing/2014/main" id="{A529EC6A-1DBC-AEB1-6C07-55B8A98FCA47}"/>
              </a:ext>
            </a:extLst>
          </p:cNvPr>
          <p:cNvSpPr txBox="1"/>
          <p:nvPr/>
        </p:nvSpPr>
        <p:spPr>
          <a:xfrm>
            <a:off x="439125" y="4314508"/>
            <a:ext cx="9269439" cy="707886"/>
          </a:xfrm>
          <a:prstGeom prst="rect">
            <a:avLst/>
          </a:prstGeom>
          <a:noFill/>
        </p:spPr>
        <p:txBody>
          <a:bodyPr wrap="square">
            <a:spAutoFit/>
          </a:bodyPr>
          <a:lstStyle/>
          <a:p>
            <a:pPr marL="285750" indent="-285750">
              <a:buFont typeface="Arial" panose="020B0604020202020204" pitchFamily="34" charset="0"/>
              <a:buChar char="•"/>
            </a:pPr>
            <a:r>
              <a:rPr lang="fr-FR" sz="2000" dirty="0"/>
              <a:t>Ces champs peuvent </a:t>
            </a:r>
            <a:r>
              <a:rPr lang="fr-FR" sz="2000" b="1" dirty="0"/>
              <a:t>perturber les paquets </a:t>
            </a:r>
            <a:r>
              <a:rPr lang="fr-FR" sz="2000" dirty="0"/>
              <a:t>suivants ou le paquet lui-même</a:t>
            </a:r>
          </a:p>
          <a:p>
            <a:pPr marL="285750" indent="-285750">
              <a:buFont typeface="Arial" panose="020B0604020202020204" pitchFamily="34" charset="0"/>
              <a:buChar char="•"/>
            </a:pPr>
            <a:r>
              <a:rPr lang="fr-FR" sz="2000" dirty="0"/>
              <a:t>Ces effets peuvent être atténués en optimisant les équipements de la machine </a:t>
            </a:r>
          </a:p>
        </p:txBody>
      </p:sp>
      <p:sp>
        <p:nvSpPr>
          <p:cNvPr id="2" name="Title 1" descr=" 2"/>
          <p:cNvSpPr>
            <a:spLocks noGrp="1"/>
          </p:cNvSpPr>
          <p:nvPr>
            <p:ph type="title"/>
          </p:nvPr>
        </p:nvSpPr>
        <p:spPr/>
        <p:txBody>
          <a:bodyPr/>
          <a:lstStyle/>
          <a:p>
            <a:r>
              <a:rPr lang="fr-FR" b="1" dirty="0">
                <a:latin typeface="+mn-lt"/>
              </a:rPr>
              <a:t>Impédance</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489" t="26667" r="12136" b="8889"/>
          <a:stretch/>
        </p:blipFill>
        <p:spPr>
          <a:xfrm>
            <a:off x="681034" y="1989852"/>
            <a:ext cx="1530960" cy="1889269"/>
          </a:xfrm>
          <a:prstGeom prst="rect">
            <a:avLst/>
          </a:prstGeom>
        </p:spPr>
      </p:pic>
      <p:sp>
        <p:nvSpPr>
          <p:cNvPr id="35" name="Text Box 13">
            <a:extLst>
              <a:ext uri="{FF2B5EF4-FFF2-40B4-BE49-F238E27FC236}">
                <a16:creationId xmlns:a16="http://schemas.microsoft.com/office/drawing/2014/main" id="{66A88AF6-1FAC-FAE8-75F2-068D7CD29964}"/>
              </a:ext>
            </a:extLst>
          </p:cNvPr>
          <p:cNvSpPr txBox="1">
            <a:spLocks noChangeArrowheads="1"/>
          </p:cNvSpPr>
          <p:nvPr/>
        </p:nvSpPr>
        <p:spPr bwMode="auto">
          <a:xfrm>
            <a:off x="6727937" y="2431744"/>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Magnet</a:t>
            </a:r>
          </a:p>
        </p:txBody>
      </p:sp>
      <p:sp>
        <p:nvSpPr>
          <p:cNvPr id="7" name="Rectangle 6">
            <a:extLst>
              <a:ext uri="{FF2B5EF4-FFF2-40B4-BE49-F238E27FC236}">
                <a16:creationId xmlns:a16="http://schemas.microsoft.com/office/drawing/2014/main" id="{1C01DE8B-3F74-5DF5-777B-FC6097163834}"/>
              </a:ext>
            </a:extLst>
          </p:cNvPr>
          <p:cNvSpPr/>
          <p:nvPr/>
        </p:nvSpPr>
        <p:spPr>
          <a:xfrm>
            <a:off x="8889163" y="560074"/>
            <a:ext cx="1191462" cy="2201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ext Box 14">
            <a:extLst>
              <a:ext uri="{FF2B5EF4-FFF2-40B4-BE49-F238E27FC236}">
                <a16:creationId xmlns:a16="http://schemas.microsoft.com/office/drawing/2014/main" id="{FEF53865-4A13-2E3B-562D-3BFF360961D0}"/>
              </a:ext>
            </a:extLst>
          </p:cNvPr>
          <p:cNvSpPr txBox="1">
            <a:spLocks noChangeArrowheads="1"/>
          </p:cNvSpPr>
          <p:nvPr/>
        </p:nvSpPr>
        <p:spPr bwMode="auto">
          <a:xfrm>
            <a:off x="8640591" y="2252752"/>
            <a:ext cx="15065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dirty="0"/>
              <a:t>Pumping port</a:t>
            </a:r>
            <a:br>
              <a:rPr lang="en-US" altLang="en-US" sz="1400" dirty="0"/>
            </a:br>
            <a:r>
              <a:rPr lang="en-US" altLang="en-US" sz="1400" dirty="0"/>
              <a:t>+ transition</a:t>
            </a:r>
          </a:p>
        </p:txBody>
      </p:sp>
      <p:sp>
        <p:nvSpPr>
          <p:cNvPr id="8" name="Rectangle 7">
            <a:extLst>
              <a:ext uri="{FF2B5EF4-FFF2-40B4-BE49-F238E27FC236}">
                <a16:creationId xmlns:a16="http://schemas.microsoft.com/office/drawing/2014/main" id="{7AD5FCF4-DFCC-5E46-D430-28DD5B1103C5}"/>
              </a:ext>
            </a:extLst>
          </p:cNvPr>
          <p:cNvSpPr/>
          <p:nvPr/>
        </p:nvSpPr>
        <p:spPr>
          <a:xfrm>
            <a:off x="3016676" y="3266178"/>
            <a:ext cx="4273586" cy="98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ontent Placeholder 2" descr=" 3"/>
          <p:cNvSpPr txBox="1">
            <a:spLocks/>
          </p:cNvSpPr>
          <p:nvPr/>
        </p:nvSpPr>
        <p:spPr>
          <a:xfrm>
            <a:off x="1288472" y="826727"/>
            <a:ext cx="8620299" cy="1300528"/>
          </a:xfrm>
          <a:prstGeom prst="rect">
            <a:avLst/>
          </a:prstGeom>
        </p:spPr>
        <p:txBody>
          <a:bodyPr vert="horz" lIns="75607" tIns="37804" rIns="75607" bIns="37804"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t>Les </a:t>
            </a:r>
            <a:r>
              <a:rPr lang="fr-FR" sz="2000" b="1" dirty="0"/>
              <a:t>paquets interagissent électromagnétiquement avec leur environnement </a:t>
            </a:r>
          </a:p>
          <a:p>
            <a:r>
              <a:rPr lang="fr-FR" sz="2000" dirty="0"/>
              <a:t>L’impédance de la machine caractérise ces champs électromagnétiques</a:t>
            </a:r>
          </a:p>
        </p:txBody>
      </p:sp>
      <p:sp>
        <p:nvSpPr>
          <p:cNvPr id="9" name="TextBox 8">
            <a:extLst>
              <a:ext uri="{FF2B5EF4-FFF2-40B4-BE49-F238E27FC236}">
                <a16:creationId xmlns:a16="http://schemas.microsoft.com/office/drawing/2014/main" id="{8B37A6C1-85B3-3AE8-330E-E3E8F692CC2A}"/>
              </a:ext>
            </a:extLst>
          </p:cNvPr>
          <p:cNvSpPr txBox="1"/>
          <p:nvPr/>
        </p:nvSpPr>
        <p:spPr>
          <a:xfrm>
            <a:off x="6133663" y="3490692"/>
            <a:ext cx="2313197" cy="338554"/>
          </a:xfrm>
          <a:prstGeom prst="rect">
            <a:avLst/>
          </a:prstGeom>
          <a:noFill/>
          <a:ln w="12700">
            <a:solidFill>
              <a:schemeClr val="tx1"/>
            </a:solidFill>
          </a:ln>
        </p:spPr>
        <p:txBody>
          <a:bodyPr wrap="none" rtlCol="0">
            <a:spAutoFit/>
          </a:bodyPr>
          <a:lstStyle/>
          <a:p>
            <a:r>
              <a:rPr lang="fr-FR" sz="1600" dirty="0"/>
              <a:t>B. </a:t>
            </a:r>
            <a:r>
              <a:rPr lang="fr-FR" sz="1600" dirty="0" err="1"/>
              <a:t>Salvant</a:t>
            </a:r>
            <a:r>
              <a:rPr lang="fr-FR" sz="1600" dirty="0"/>
              <a:t>, CST simulation</a:t>
            </a:r>
          </a:p>
        </p:txBody>
      </p:sp>
      <p:sp>
        <p:nvSpPr>
          <p:cNvPr id="10" name="Footer Placeholder 9">
            <a:extLst>
              <a:ext uri="{FF2B5EF4-FFF2-40B4-BE49-F238E27FC236}">
                <a16:creationId xmlns:a16="http://schemas.microsoft.com/office/drawing/2014/main" id="{C946B3C9-ADA4-7BCA-AD77-B9F5AFFA1511}"/>
              </a:ext>
            </a:extLst>
          </p:cNvPr>
          <p:cNvSpPr>
            <a:spLocks noGrp="1"/>
          </p:cNvSpPr>
          <p:nvPr>
            <p:ph type="ftr" sz="quarter" idx="11"/>
          </p:nvPr>
        </p:nvSpPr>
        <p:spPr/>
        <p:txBody>
          <a:bodyPr/>
          <a:lstStyle/>
          <a:p>
            <a:pPr lvl="0"/>
            <a:r>
              <a:rPr lang="fr-FR"/>
              <a:t>Étude d'instabilités transversales d'un collisionneur de muons</a:t>
            </a:r>
          </a:p>
        </p:txBody>
      </p:sp>
    </p:spTree>
    <p:extLst>
      <p:ext uri="{BB962C8B-B14F-4D97-AF65-F5344CB8AC3E}">
        <p14:creationId xmlns:p14="http://schemas.microsoft.com/office/powerpoint/2010/main" val="60682787"/>
      </p:ext>
    </p:extLst>
  </p:cSld>
  <p:clrMapOvr>
    <a:masterClrMapping/>
  </p:clrMapOvr>
  <mc:AlternateContent xmlns:mc="http://schemas.openxmlformats.org/markup-compatibility/2006">
    <mc:Choice xmlns:p14="http://schemas.microsoft.com/office/powerpoint/2010/main" Requires="p14">
      <p:transition spd="slow" p14:dur="2000" advTm="84984">
        <p:cut/>
      </p:transition>
    </mc:Choice>
    <mc:Fallback>
      <p:transition spd="slow" advTm="84984">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CCCF5886-78A2-812F-43DF-70EB4B05CD85}"/>
              </a:ext>
            </a:extLst>
          </p:cNvPr>
          <p:cNvCxnSpPr>
            <a:cxnSpLocks/>
          </p:cNvCxnSpPr>
          <p:nvPr/>
        </p:nvCxnSpPr>
        <p:spPr>
          <a:xfrm rot="10800000">
            <a:off x="717886" y="1842883"/>
            <a:ext cx="1265101" cy="0"/>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73D62E2D-0EA2-EFC9-E422-792FFDD059B8}"/>
              </a:ext>
            </a:extLst>
          </p:cNvPr>
          <p:cNvSpPr>
            <a:spLocks noGrp="1"/>
          </p:cNvSpPr>
          <p:nvPr>
            <p:ph type="ftr" sz="quarter" idx="11"/>
          </p:nvPr>
        </p:nvSpPr>
        <p:spPr/>
        <p:txBody>
          <a:bodyPr/>
          <a:lstStyle/>
          <a:p>
            <a:pPr lvl="0"/>
            <a:r>
              <a:rPr lang="fr-FR"/>
              <a:t>Étude d'instabilités transversales d'un collisionneur de muons</a:t>
            </a:r>
          </a:p>
        </p:txBody>
      </p:sp>
      <p:sp>
        <p:nvSpPr>
          <p:cNvPr id="6" name="Slide Number Placeholder 3">
            <a:extLst>
              <a:ext uri="{FF2B5EF4-FFF2-40B4-BE49-F238E27FC236}">
                <a16:creationId xmlns:a16="http://schemas.microsoft.com/office/drawing/2014/main" id="{2962E106-18BE-57AA-9EC0-EC2622771F5A}"/>
              </a:ext>
            </a:extLst>
          </p:cNvPr>
          <p:cNvSpPr>
            <a:spLocks noGrp="1"/>
          </p:cNvSpPr>
          <p:nvPr>
            <p:ph type="sldNum" sz="quarter" idx="12"/>
          </p:nvPr>
        </p:nvSpPr>
        <p:spPr/>
        <p:txBody>
          <a:bodyPr/>
          <a:lstStyle/>
          <a:p>
            <a:pPr lvl="0"/>
            <a:fld id="{57CDD7C3-675E-45EE-865E-7687CAB9E5E9}" type="slidenum">
              <a:rPr lang="fr-FR" smtClean="0"/>
              <a:t>9</a:t>
            </a:fld>
            <a:endParaRPr lang="fr-FR"/>
          </a:p>
        </p:txBody>
      </p:sp>
      <p:sp>
        <p:nvSpPr>
          <p:cNvPr id="3" name="Title 2">
            <a:extLst>
              <a:ext uri="{FF2B5EF4-FFF2-40B4-BE49-F238E27FC236}">
                <a16:creationId xmlns:a16="http://schemas.microsoft.com/office/drawing/2014/main" id="{78B2009A-8D7B-53BF-6A24-F3893C4BC5D7}"/>
              </a:ext>
            </a:extLst>
          </p:cNvPr>
          <p:cNvSpPr txBox="1">
            <a:spLocks noGrp="1"/>
          </p:cNvSpPr>
          <p:nvPr>
            <p:ph type="title" idx="4294967295"/>
          </p:nvPr>
        </p:nvSpPr>
        <p:spPr>
          <a:xfrm>
            <a:off x="1372319" y="154800"/>
            <a:ext cx="8204039" cy="988920"/>
          </a:xfrm>
        </p:spPr>
        <p:txBody>
          <a:bodyPr/>
          <a:lstStyle/>
          <a:p>
            <a:pPr lvl="0"/>
            <a:r>
              <a:rPr lang="en-US" b="1" dirty="0">
                <a:latin typeface="+mn-lt"/>
              </a:rPr>
              <a:t>Interactions beam-beam</a:t>
            </a:r>
          </a:p>
        </p:txBody>
      </p:sp>
      <p:sp>
        <p:nvSpPr>
          <p:cNvPr id="26" name="TextBox 25">
            <a:extLst>
              <a:ext uri="{FF2B5EF4-FFF2-40B4-BE49-F238E27FC236}">
                <a16:creationId xmlns:a16="http://schemas.microsoft.com/office/drawing/2014/main" id="{C9C55133-4765-2812-5511-A284FFC9F71D}"/>
              </a:ext>
            </a:extLst>
          </p:cNvPr>
          <p:cNvSpPr txBox="1"/>
          <p:nvPr/>
        </p:nvSpPr>
        <p:spPr>
          <a:xfrm>
            <a:off x="2760558" y="1731592"/>
            <a:ext cx="49" cy="355181"/>
          </a:xfrm>
          <a:prstGeom prst="rect">
            <a:avLst/>
          </a:prstGeom>
          <a:solidFill>
            <a:schemeClr val="bg1"/>
          </a:solidFill>
        </p:spPr>
        <p:txBody>
          <a:bodyPr wrap="none" lIns="0" tIns="0" rIns="0" bIns="0" rtlCol="0">
            <a:spAutoFit/>
          </a:bodyPr>
          <a:lstStyle/>
          <a:p>
            <a:endParaRPr lang="en-US" sz="2800" dirty="0"/>
          </a:p>
        </p:txBody>
      </p:sp>
      <p:sp>
        <p:nvSpPr>
          <p:cNvPr id="29" name="Oval 28">
            <a:extLst>
              <a:ext uri="{FF2B5EF4-FFF2-40B4-BE49-F238E27FC236}">
                <a16:creationId xmlns:a16="http://schemas.microsoft.com/office/drawing/2014/main" id="{FAA9B8C8-6A8C-B87A-8917-505DB82DF2FB}"/>
              </a:ext>
            </a:extLst>
          </p:cNvPr>
          <p:cNvSpPr/>
          <p:nvPr/>
        </p:nvSpPr>
        <p:spPr>
          <a:xfrm>
            <a:off x="1969458" y="1782664"/>
            <a:ext cx="399710" cy="125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4ED15F0-7D4B-3085-1E35-AFA5B36F31A3}"/>
              </a:ext>
            </a:extLst>
          </p:cNvPr>
          <p:cNvSpPr/>
          <p:nvPr/>
        </p:nvSpPr>
        <p:spPr>
          <a:xfrm>
            <a:off x="1626546" y="1778027"/>
            <a:ext cx="399710" cy="125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8165135-514C-7AEA-2FE1-83271C57825A}"/>
                  </a:ext>
                </a:extLst>
              </p:cNvPr>
              <p:cNvSpPr txBox="1"/>
              <p:nvPr/>
            </p:nvSpPr>
            <p:spPr>
              <a:xfrm>
                <a:off x="265999" y="1485760"/>
                <a:ext cx="1625620" cy="338554"/>
              </a:xfrm>
              <a:prstGeom prst="rect">
                <a:avLst/>
              </a:prstGeom>
              <a:noFill/>
            </p:spPr>
            <p:txBody>
              <a:bodyPr wrap="none" rtlCol="0">
                <a:spAutoFit/>
              </a:bodyPr>
              <a:lstStyle/>
              <a:p>
                <a:r>
                  <a:rPr lang="fr-FR" sz="1600" dirty="0">
                    <a:solidFill>
                      <a:schemeClr val="accent1"/>
                    </a:solidFill>
                  </a:rPr>
                  <a:t>Faisceau muons </a:t>
                </a:r>
                <a14:m>
                  <m:oMath xmlns:m="http://schemas.openxmlformats.org/officeDocument/2006/math">
                    <m:sSup>
                      <m:sSupPr>
                        <m:ctrlPr>
                          <a:rPr lang="en-US" sz="1600" b="0" i="1" smtClean="0">
                            <a:solidFill>
                              <a:schemeClr val="accent1"/>
                            </a:solidFill>
                            <a:latin typeface="Cambria Math" panose="02040503050406030204" pitchFamily="18" charset="0"/>
                          </a:rPr>
                        </m:ctrlPr>
                      </m:sSupPr>
                      <m:e>
                        <m:r>
                          <a:rPr lang="en-US" sz="1600" b="0" i="1" smtClean="0">
                            <a:solidFill>
                              <a:schemeClr val="accent1"/>
                            </a:solidFill>
                            <a:latin typeface="Cambria Math" panose="02040503050406030204" pitchFamily="18" charset="0"/>
                          </a:rPr>
                          <m:t>𝜇</m:t>
                        </m:r>
                      </m:e>
                      <m:sup>
                        <m:r>
                          <a:rPr lang="en-US" sz="1600" b="0" i="1" smtClean="0">
                            <a:solidFill>
                              <a:schemeClr val="accent1"/>
                            </a:solidFill>
                            <a:latin typeface="Cambria Math" panose="02040503050406030204" pitchFamily="18" charset="0"/>
                          </a:rPr>
                          <m:t>−</m:t>
                        </m:r>
                      </m:sup>
                    </m:sSup>
                  </m:oMath>
                </a14:m>
                <a:endParaRPr lang="en-US" sz="1600" dirty="0">
                  <a:solidFill>
                    <a:schemeClr val="accent1"/>
                  </a:solidFill>
                </a:endParaRPr>
              </a:p>
            </p:txBody>
          </p:sp>
        </mc:Choice>
        <mc:Fallback xmlns="">
          <p:sp>
            <p:nvSpPr>
              <p:cNvPr id="39" name="TextBox 38">
                <a:extLst>
                  <a:ext uri="{FF2B5EF4-FFF2-40B4-BE49-F238E27FC236}">
                    <a16:creationId xmlns:a16="http://schemas.microsoft.com/office/drawing/2014/main" id="{78165135-514C-7AEA-2FE1-83271C57825A}"/>
                  </a:ext>
                </a:extLst>
              </p:cNvPr>
              <p:cNvSpPr txBox="1">
                <a:spLocks noRot="1" noChangeAspect="1" noMove="1" noResize="1" noEditPoints="1" noAdjustHandles="1" noChangeArrowheads="1" noChangeShapeType="1" noTextEdit="1"/>
              </p:cNvSpPr>
              <p:nvPr/>
            </p:nvSpPr>
            <p:spPr>
              <a:xfrm>
                <a:off x="265999" y="1485760"/>
                <a:ext cx="1625620" cy="338554"/>
              </a:xfrm>
              <a:prstGeom prst="rect">
                <a:avLst/>
              </a:prstGeom>
              <a:blipFill>
                <a:blip r:embed="rId4"/>
                <a:stretch>
                  <a:fillRect l="-2256" t="-5455" r="-4511" b="-2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5FDD529-0402-C917-E563-70238D758793}"/>
                  </a:ext>
                </a:extLst>
              </p:cNvPr>
              <p:cNvSpPr txBox="1"/>
              <p:nvPr/>
            </p:nvSpPr>
            <p:spPr>
              <a:xfrm>
                <a:off x="2325899" y="1519157"/>
                <a:ext cx="1972160" cy="338554"/>
              </a:xfrm>
              <a:prstGeom prst="rect">
                <a:avLst/>
              </a:prstGeom>
              <a:noFill/>
            </p:spPr>
            <p:txBody>
              <a:bodyPr wrap="none" rtlCol="0">
                <a:spAutoFit/>
              </a:bodyPr>
              <a:lstStyle/>
              <a:p>
                <a:r>
                  <a:rPr lang="fr-FR" sz="1600" dirty="0">
                    <a:solidFill>
                      <a:schemeClr val="accent2"/>
                    </a:solidFill>
                  </a:rPr>
                  <a:t>Faisceau </a:t>
                </a:r>
                <a:r>
                  <a:rPr lang="fr-FR" sz="1600" dirty="0" err="1">
                    <a:solidFill>
                      <a:schemeClr val="accent2"/>
                    </a:solidFill>
                  </a:rPr>
                  <a:t>anti-muons</a:t>
                </a:r>
                <a:r>
                  <a:rPr lang="fr-FR" sz="1600" dirty="0">
                    <a:solidFill>
                      <a:schemeClr val="accent2"/>
                    </a:solidFill>
                  </a:rPr>
                  <a:t> </a:t>
                </a:r>
                <a14:m>
                  <m:oMath xmlns:m="http://schemas.openxmlformats.org/officeDocument/2006/math">
                    <m:sSup>
                      <m:sSupPr>
                        <m:ctrlPr>
                          <a:rPr lang="en-US" sz="1600" b="0" i="1" smtClean="0">
                            <a:solidFill>
                              <a:schemeClr val="accent2"/>
                            </a:solidFill>
                            <a:latin typeface="Cambria Math" panose="02040503050406030204" pitchFamily="18" charset="0"/>
                          </a:rPr>
                        </m:ctrlPr>
                      </m:sSupPr>
                      <m:e>
                        <m:r>
                          <a:rPr lang="en-US" sz="1600" b="0" i="1" smtClean="0">
                            <a:solidFill>
                              <a:schemeClr val="accent2"/>
                            </a:solidFill>
                            <a:latin typeface="Cambria Math" panose="02040503050406030204" pitchFamily="18" charset="0"/>
                          </a:rPr>
                          <m:t>𝜇</m:t>
                        </m:r>
                      </m:e>
                      <m:sup>
                        <m:r>
                          <a:rPr lang="en-US" sz="1600" b="0" i="1" smtClean="0">
                            <a:solidFill>
                              <a:schemeClr val="accent2"/>
                            </a:solidFill>
                            <a:latin typeface="Cambria Math" panose="02040503050406030204" pitchFamily="18" charset="0"/>
                          </a:rPr>
                          <m:t>+</m:t>
                        </m:r>
                      </m:sup>
                    </m:sSup>
                  </m:oMath>
                </a14:m>
                <a:endParaRPr lang="en-US" sz="1600" dirty="0">
                  <a:solidFill>
                    <a:schemeClr val="accent2"/>
                  </a:solidFill>
                </a:endParaRPr>
              </a:p>
            </p:txBody>
          </p:sp>
        </mc:Choice>
        <mc:Fallback xmlns="">
          <p:sp>
            <p:nvSpPr>
              <p:cNvPr id="40" name="TextBox 39">
                <a:extLst>
                  <a:ext uri="{FF2B5EF4-FFF2-40B4-BE49-F238E27FC236}">
                    <a16:creationId xmlns:a16="http://schemas.microsoft.com/office/drawing/2014/main" id="{D5FDD529-0402-C917-E563-70238D758793}"/>
                  </a:ext>
                </a:extLst>
              </p:cNvPr>
              <p:cNvSpPr txBox="1">
                <a:spLocks noRot="1" noChangeAspect="1" noMove="1" noResize="1" noEditPoints="1" noAdjustHandles="1" noChangeArrowheads="1" noChangeShapeType="1" noTextEdit="1"/>
              </p:cNvSpPr>
              <p:nvPr/>
            </p:nvSpPr>
            <p:spPr>
              <a:xfrm>
                <a:off x="2325899" y="1519157"/>
                <a:ext cx="1972160" cy="338554"/>
              </a:xfrm>
              <a:prstGeom prst="rect">
                <a:avLst/>
              </a:prstGeom>
              <a:blipFill>
                <a:blip r:embed="rId5"/>
                <a:stretch>
                  <a:fillRect l="-1858" t="-5357" r="-6502" b="-21429"/>
                </a:stretch>
              </a:blipFill>
            </p:spPr>
            <p:txBody>
              <a:bodyPr/>
              <a:lstStyle/>
              <a:p>
                <a:r>
                  <a:rPr lang="fr-FR">
                    <a:noFill/>
                  </a:rPr>
                  <a:t> </a:t>
                </a:r>
              </a:p>
            </p:txBody>
          </p:sp>
        </mc:Fallback>
      </mc:AlternateContent>
      <p:sp>
        <p:nvSpPr>
          <p:cNvPr id="41" name="TextBox 40">
            <a:extLst>
              <a:ext uri="{FF2B5EF4-FFF2-40B4-BE49-F238E27FC236}">
                <a16:creationId xmlns:a16="http://schemas.microsoft.com/office/drawing/2014/main" id="{38FB973B-211F-FEF1-25F0-35C954555481}"/>
              </a:ext>
            </a:extLst>
          </p:cNvPr>
          <p:cNvSpPr txBox="1"/>
          <p:nvPr/>
        </p:nvSpPr>
        <p:spPr>
          <a:xfrm>
            <a:off x="1223860" y="1232198"/>
            <a:ext cx="1727652" cy="338554"/>
          </a:xfrm>
          <a:prstGeom prst="rect">
            <a:avLst/>
          </a:prstGeom>
          <a:noFill/>
        </p:spPr>
        <p:txBody>
          <a:bodyPr wrap="none" rtlCol="0">
            <a:spAutoFit/>
          </a:bodyPr>
          <a:lstStyle/>
          <a:p>
            <a:r>
              <a:rPr lang="fr-FR" sz="1600" dirty="0"/>
              <a:t>Point d’interaction</a:t>
            </a:r>
            <a:endParaRPr lang="en-US" sz="1600" dirty="0"/>
          </a:p>
        </p:txBody>
      </p:sp>
      <p:cxnSp>
        <p:nvCxnSpPr>
          <p:cNvPr id="49" name="Straight Connector 48">
            <a:extLst>
              <a:ext uri="{FF2B5EF4-FFF2-40B4-BE49-F238E27FC236}">
                <a16:creationId xmlns:a16="http://schemas.microsoft.com/office/drawing/2014/main" id="{04B04197-359F-1EF4-9B1D-BF01764E706D}"/>
              </a:ext>
            </a:extLst>
          </p:cNvPr>
          <p:cNvCxnSpPr>
            <a:cxnSpLocks/>
          </p:cNvCxnSpPr>
          <p:nvPr/>
        </p:nvCxnSpPr>
        <p:spPr>
          <a:xfrm>
            <a:off x="2025886" y="1840838"/>
            <a:ext cx="1265101" cy="0"/>
          </a:xfrm>
          <a:prstGeom prst="line">
            <a:avLst/>
          </a:prstGeom>
          <a:ln>
            <a:headEnd type="none"/>
            <a:tailEnd type="triangle"/>
          </a:ln>
        </p:spPr>
        <p:style>
          <a:lnRef idx="1">
            <a:schemeClr val="accent2"/>
          </a:lnRef>
          <a:fillRef idx="0">
            <a:schemeClr val="accent2"/>
          </a:fillRef>
          <a:effectRef idx="0">
            <a:schemeClr val="accent2"/>
          </a:effectRef>
          <a:fontRef idx="minor">
            <a:schemeClr val="tx1"/>
          </a:fontRef>
        </p:style>
      </p:cxnSp>
      <p:sp>
        <p:nvSpPr>
          <p:cNvPr id="59" name="Oval 58">
            <a:extLst>
              <a:ext uri="{FF2B5EF4-FFF2-40B4-BE49-F238E27FC236}">
                <a16:creationId xmlns:a16="http://schemas.microsoft.com/office/drawing/2014/main" id="{AB94583C-841A-08DD-D28A-105C41078FD6}"/>
              </a:ext>
            </a:extLst>
          </p:cNvPr>
          <p:cNvSpPr/>
          <p:nvPr/>
        </p:nvSpPr>
        <p:spPr>
          <a:xfrm>
            <a:off x="1896022" y="2471486"/>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extBox 59">
            <a:extLst>
              <a:ext uri="{FF2B5EF4-FFF2-40B4-BE49-F238E27FC236}">
                <a16:creationId xmlns:a16="http://schemas.microsoft.com/office/drawing/2014/main" id="{878AC59A-6234-1E23-F345-8B472549F65D}"/>
              </a:ext>
            </a:extLst>
          </p:cNvPr>
          <p:cNvSpPr txBox="1"/>
          <p:nvPr/>
        </p:nvSpPr>
        <p:spPr>
          <a:xfrm>
            <a:off x="439125" y="3898866"/>
            <a:ext cx="9269439" cy="1631216"/>
          </a:xfrm>
          <a:prstGeom prst="rect">
            <a:avLst/>
          </a:prstGeom>
          <a:noFill/>
        </p:spPr>
        <p:txBody>
          <a:bodyPr wrap="square">
            <a:spAutoFit/>
          </a:bodyPr>
          <a:lstStyle/>
          <a:p>
            <a:pPr marL="285750" indent="-285750">
              <a:buFont typeface="Arial" panose="020B0604020202020204" pitchFamily="34" charset="0"/>
              <a:buChar char="•"/>
            </a:pPr>
            <a:r>
              <a:rPr lang="fr-FR" sz="2000" dirty="0"/>
              <a:t>Les particules de chaque paquet génèrent un champ électromagnétique</a:t>
            </a:r>
          </a:p>
          <a:p>
            <a:pPr marL="285750" indent="-285750">
              <a:buFont typeface="Arial" panose="020B0604020202020204" pitchFamily="34" charset="0"/>
              <a:buChar char="•"/>
            </a:pPr>
            <a:r>
              <a:rPr lang="fr-FR" sz="2000" dirty="0"/>
              <a:t>Lors du croisement des faisceaux, les champs générés par les particules d’un paquet perturbent les particules de l’autre paquet</a:t>
            </a:r>
          </a:p>
          <a:p>
            <a:pPr marL="285750" indent="-285750">
              <a:buFont typeface="Arial" panose="020B0604020202020204" pitchFamily="34" charset="0"/>
              <a:buChar char="•"/>
            </a:pPr>
            <a:r>
              <a:rPr lang="fr-FR" sz="2000" dirty="0"/>
              <a:t>Effets non-linéaires dépendant de la distribution des particules, de la forme des paquets…</a:t>
            </a:r>
          </a:p>
        </p:txBody>
      </p:sp>
      <p:cxnSp>
        <p:nvCxnSpPr>
          <p:cNvPr id="61" name="Straight Connector 60">
            <a:extLst>
              <a:ext uri="{FF2B5EF4-FFF2-40B4-BE49-F238E27FC236}">
                <a16:creationId xmlns:a16="http://schemas.microsoft.com/office/drawing/2014/main" id="{4BA5E985-1E84-CA6F-CC96-C78090DD1D52}"/>
              </a:ext>
            </a:extLst>
          </p:cNvPr>
          <p:cNvCxnSpPr>
            <a:cxnSpLocks/>
          </p:cNvCxnSpPr>
          <p:nvPr/>
        </p:nvCxnSpPr>
        <p:spPr>
          <a:xfrm>
            <a:off x="2185939" y="2572128"/>
            <a:ext cx="1265101" cy="0"/>
          </a:xfrm>
          <a:prstGeom prst="line">
            <a:avLst/>
          </a:prstGeom>
          <a:ln>
            <a:headEnd type="none"/>
            <a:tailEnd type="triangle"/>
          </a:ln>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1F7D19F7-7C80-3F4F-6DCE-AF9873D6CC22}"/>
              </a:ext>
            </a:extLst>
          </p:cNvPr>
          <p:cNvCxnSpPr>
            <a:cxnSpLocks/>
          </p:cNvCxnSpPr>
          <p:nvPr/>
        </p:nvCxnSpPr>
        <p:spPr>
          <a:xfrm rot="10800000">
            <a:off x="577926" y="3526051"/>
            <a:ext cx="1265101" cy="0"/>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7D5CCA6-7A88-5784-9460-E20727045370}"/>
              </a:ext>
            </a:extLst>
          </p:cNvPr>
          <p:cNvCxnSpPr>
            <a:cxnSpLocks/>
          </p:cNvCxnSpPr>
          <p:nvPr/>
        </p:nvCxnSpPr>
        <p:spPr>
          <a:xfrm flipV="1">
            <a:off x="2023809" y="2731608"/>
            <a:ext cx="0" cy="645710"/>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913A811-2B54-4FAD-4D01-79321A0FEC3A}"/>
                  </a:ext>
                </a:extLst>
              </p:cNvPr>
              <p:cNvSpPr txBox="1"/>
              <p:nvPr/>
            </p:nvSpPr>
            <p:spPr>
              <a:xfrm>
                <a:off x="2072551" y="2934519"/>
                <a:ext cx="1596527" cy="3383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𝑏𝑒𝑎𝑚</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𝑝𝑎𝑟𝑡𝑖𝑐𝑙𝑒</m:t>
                          </m:r>
                        </m:sub>
                      </m:sSub>
                    </m:oMath>
                  </m:oMathPara>
                </a14:m>
                <a:endParaRPr lang="fr-FR" dirty="0"/>
              </a:p>
            </p:txBody>
          </p:sp>
        </mc:Choice>
        <mc:Fallback xmlns="">
          <p:sp>
            <p:nvSpPr>
              <p:cNvPr id="66" name="TextBox 65">
                <a:extLst>
                  <a:ext uri="{FF2B5EF4-FFF2-40B4-BE49-F238E27FC236}">
                    <a16:creationId xmlns:a16="http://schemas.microsoft.com/office/drawing/2014/main" id="{1913A811-2B54-4FAD-4D01-79321A0FEC3A}"/>
                  </a:ext>
                </a:extLst>
              </p:cNvPr>
              <p:cNvSpPr txBox="1">
                <a:spLocks noRot="1" noChangeAspect="1" noMove="1" noResize="1" noEditPoints="1" noAdjustHandles="1" noChangeArrowheads="1" noChangeShapeType="1" noTextEdit="1"/>
              </p:cNvSpPr>
              <p:nvPr/>
            </p:nvSpPr>
            <p:spPr>
              <a:xfrm>
                <a:off x="2072551" y="2934519"/>
                <a:ext cx="1596527" cy="338362"/>
              </a:xfrm>
              <a:prstGeom prst="rect">
                <a:avLst/>
              </a:prstGeom>
              <a:blipFill>
                <a:blip r:embed="rId6"/>
                <a:stretch>
                  <a:fillRect l="-3435" t="-37500" r="-2290" b="-21429"/>
                </a:stretch>
              </a:blipFill>
            </p:spPr>
            <p:txBody>
              <a:bodyPr/>
              <a:lstStyle/>
              <a:p>
                <a:r>
                  <a:rPr lang="fr-FR">
                    <a:noFill/>
                  </a:rPr>
                  <a:t> </a:t>
                </a:r>
              </a:p>
            </p:txBody>
          </p:sp>
        </mc:Fallback>
      </mc:AlternateContent>
      <p:pic>
        <p:nvPicPr>
          <p:cNvPr id="68" name="Picture 67">
            <a:extLst>
              <a:ext uri="{FF2B5EF4-FFF2-40B4-BE49-F238E27FC236}">
                <a16:creationId xmlns:a16="http://schemas.microsoft.com/office/drawing/2014/main" id="{3692D07D-99E3-1C52-9036-E2853FB6375A}"/>
              </a:ext>
            </a:extLst>
          </p:cNvPr>
          <p:cNvPicPr>
            <a:picLocks noChangeAspect="1"/>
          </p:cNvPicPr>
          <p:nvPr/>
        </p:nvPicPr>
        <p:blipFill>
          <a:blip r:embed="rId7"/>
          <a:stretch>
            <a:fillRect/>
          </a:stretch>
        </p:blipFill>
        <p:spPr>
          <a:xfrm>
            <a:off x="4561265" y="969147"/>
            <a:ext cx="5462321" cy="2895459"/>
          </a:xfrm>
          <a:prstGeom prst="rect">
            <a:avLst/>
          </a:prstGeom>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FE9B8F2-FEB2-177C-DA13-45A9F4483FA7}"/>
                  </a:ext>
                </a:extLst>
              </p:cNvPr>
              <p:cNvSpPr txBox="1"/>
              <p:nvPr/>
            </p:nvSpPr>
            <p:spPr>
              <a:xfrm rot="16200000">
                <a:off x="3923391" y="2114742"/>
                <a:ext cx="1237005" cy="2631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𝐹</m:t>
                              </m:r>
                            </m:e>
                          </m:acc>
                        </m:e>
                        <m:sub>
                          <m:r>
                            <a:rPr lang="en-US" sz="1400" b="0" i="1" smtClean="0">
                              <a:latin typeface="Cambria Math" panose="02040503050406030204" pitchFamily="18" charset="0"/>
                            </a:rPr>
                            <m:t>𝑏𝑒𝑎𝑚</m:t>
                          </m:r>
                          <m:r>
                            <a:rPr lang="en-US" sz="1400" b="0" i="1" smtClean="0">
                              <a:latin typeface="Cambria Math" panose="02040503050406030204" pitchFamily="18" charset="0"/>
                            </a:rPr>
                            <m:t> </m:t>
                          </m:r>
                          <m:r>
                            <a:rPr lang="en-US" sz="1400" b="0" i="1" smtClean="0">
                              <a:latin typeface="Cambria Math" panose="02040503050406030204" pitchFamily="18" charset="0"/>
                            </a:rPr>
                            <m:t>𝑜𝑛</m:t>
                          </m:r>
                          <m:r>
                            <a:rPr lang="en-US" sz="1400" b="0" i="1" smtClean="0">
                              <a:latin typeface="Cambria Math" panose="02040503050406030204" pitchFamily="18" charset="0"/>
                            </a:rPr>
                            <m:t> </m:t>
                          </m:r>
                          <m:r>
                            <a:rPr lang="en-US" sz="1400" b="0" i="1" smtClean="0">
                              <a:latin typeface="Cambria Math" panose="02040503050406030204" pitchFamily="18" charset="0"/>
                            </a:rPr>
                            <m:t>𝑝𝑎𝑟𝑡𝑖𝑐𝑙𝑒</m:t>
                          </m:r>
                        </m:sub>
                      </m:sSub>
                    </m:oMath>
                  </m:oMathPara>
                </a14:m>
                <a:endParaRPr lang="fr-FR" sz="1400" dirty="0"/>
              </a:p>
            </p:txBody>
          </p:sp>
        </mc:Choice>
        <mc:Fallback xmlns="">
          <p:sp>
            <p:nvSpPr>
              <p:cNvPr id="70" name="TextBox 69">
                <a:extLst>
                  <a:ext uri="{FF2B5EF4-FFF2-40B4-BE49-F238E27FC236}">
                    <a16:creationId xmlns:a16="http://schemas.microsoft.com/office/drawing/2014/main" id="{3FE9B8F2-FEB2-177C-DA13-45A9F4483FA7}"/>
                  </a:ext>
                </a:extLst>
              </p:cNvPr>
              <p:cNvSpPr txBox="1">
                <a:spLocks noRot="1" noChangeAspect="1" noMove="1" noResize="1" noEditPoints="1" noAdjustHandles="1" noChangeArrowheads="1" noChangeShapeType="1" noTextEdit="1"/>
              </p:cNvSpPr>
              <p:nvPr/>
            </p:nvSpPr>
            <p:spPr>
              <a:xfrm rot="16200000">
                <a:off x="3923391" y="2114742"/>
                <a:ext cx="1237005" cy="263149"/>
              </a:xfrm>
              <a:prstGeom prst="rect">
                <a:avLst/>
              </a:prstGeom>
              <a:blipFill>
                <a:blip r:embed="rId8"/>
                <a:stretch>
                  <a:fillRect l="-27273" t="-1478" r="-20455" b="-2956"/>
                </a:stretch>
              </a:blipFill>
            </p:spPr>
            <p:txBody>
              <a:bodyPr/>
              <a:lstStyle/>
              <a:p>
                <a:r>
                  <a:rPr lang="fr-FR">
                    <a:noFill/>
                  </a:rPr>
                  <a:t> </a:t>
                </a:r>
              </a:p>
            </p:txBody>
          </p:sp>
        </mc:Fallback>
      </mc:AlternateContent>
      <p:sp>
        <p:nvSpPr>
          <p:cNvPr id="71" name="TextBox 70">
            <a:extLst>
              <a:ext uri="{FF2B5EF4-FFF2-40B4-BE49-F238E27FC236}">
                <a16:creationId xmlns:a16="http://schemas.microsoft.com/office/drawing/2014/main" id="{254D1F1E-399D-171C-2197-8A85A8815687}"/>
              </a:ext>
            </a:extLst>
          </p:cNvPr>
          <p:cNvSpPr txBox="1"/>
          <p:nvPr/>
        </p:nvSpPr>
        <p:spPr>
          <a:xfrm rot="16200000">
            <a:off x="1050305" y="2884132"/>
            <a:ext cx="949299" cy="307777"/>
          </a:xfrm>
          <a:prstGeom prst="rect">
            <a:avLst/>
          </a:prstGeom>
          <a:noFill/>
        </p:spPr>
        <p:txBody>
          <a:bodyPr wrap="none" rtlCol="0">
            <a:spAutoFit/>
          </a:bodyPr>
          <a:lstStyle/>
          <a:p>
            <a:r>
              <a:rPr lang="fr-FR" sz="1400" dirty="0"/>
              <a:t>Amplitude</a:t>
            </a:r>
          </a:p>
        </p:txBody>
      </p:sp>
      <p:sp>
        <p:nvSpPr>
          <p:cNvPr id="72" name="Left Brace 71">
            <a:extLst>
              <a:ext uri="{FF2B5EF4-FFF2-40B4-BE49-F238E27FC236}">
                <a16:creationId xmlns:a16="http://schemas.microsoft.com/office/drawing/2014/main" id="{BD528402-3A54-1BF9-8050-39D1CB1E8D2F}"/>
              </a:ext>
            </a:extLst>
          </p:cNvPr>
          <p:cNvSpPr/>
          <p:nvPr/>
        </p:nvSpPr>
        <p:spPr>
          <a:xfrm>
            <a:off x="1664724" y="2612770"/>
            <a:ext cx="129160" cy="85050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73" name="Rectangle 72">
            <a:extLst>
              <a:ext uri="{FF2B5EF4-FFF2-40B4-BE49-F238E27FC236}">
                <a16:creationId xmlns:a16="http://schemas.microsoft.com/office/drawing/2014/main" id="{99E37CC2-C955-B49F-3F5A-670B3498F6F4}"/>
              </a:ext>
            </a:extLst>
          </p:cNvPr>
          <p:cNvSpPr/>
          <p:nvPr/>
        </p:nvSpPr>
        <p:spPr>
          <a:xfrm>
            <a:off x="1943349" y="1681258"/>
            <a:ext cx="122175" cy="3583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75" name="Straight Arrow Connector 74">
            <a:extLst>
              <a:ext uri="{FF2B5EF4-FFF2-40B4-BE49-F238E27FC236}">
                <a16:creationId xmlns:a16="http://schemas.microsoft.com/office/drawing/2014/main" id="{41FAAABF-3E08-3E4E-A39F-0DDFC97EB0FC}"/>
              </a:ext>
            </a:extLst>
          </p:cNvPr>
          <p:cNvCxnSpPr>
            <a:stCxn id="73" idx="2"/>
          </p:cNvCxnSpPr>
          <p:nvPr/>
        </p:nvCxnSpPr>
        <p:spPr>
          <a:xfrm flipH="1">
            <a:off x="2001987" y="2039580"/>
            <a:ext cx="2450" cy="261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80F39E04-4DED-5E95-1EA4-117EBDBAE286}"/>
              </a:ext>
            </a:extLst>
          </p:cNvPr>
          <p:cNvSpPr txBox="1"/>
          <p:nvPr/>
        </p:nvSpPr>
        <p:spPr>
          <a:xfrm>
            <a:off x="5877098" y="781389"/>
            <a:ext cx="3244350" cy="307777"/>
          </a:xfrm>
          <a:prstGeom prst="rect">
            <a:avLst/>
          </a:prstGeom>
          <a:noFill/>
          <a:ln>
            <a:solidFill>
              <a:schemeClr val="tx1"/>
            </a:solidFill>
          </a:ln>
        </p:spPr>
        <p:txBody>
          <a:bodyPr wrap="none" rtlCol="0">
            <a:spAutoFit/>
          </a:bodyPr>
          <a:lstStyle/>
          <a:p>
            <a:r>
              <a:rPr lang="fr-FR" sz="1400" dirty="0"/>
              <a:t>W. Herr and T. </a:t>
            </a:r>
            <a:r>
              <a:rPr lang="fr-FR" sz="1400" dirty="0" err="1"/>
              <a:t>Pieloni</a:t>
            </a:r>
            <a:r>
              <a:rPr lang="fr-FR" sz="1400" dirty="0"/>
              <a:t>, </a:t>
            </a:r>
            <a:r>
              <a:rPr lang="fr-FR" sz="1400" dirty="0">
                <a:hlinkClick r:id="rId9"/>
              </a:rPr>
              <a:t>Beam-</a:t>
            </a:r>
            <a:r>
              <a:rPr lang="fr-FR" sz="1400" dirty="0" err="1">
                <a:hlinkClick r:id="rId9"/>
              </a:rPr>
              <a:t>beam</a:t>
            </a:r>
            <a:r>
              <a:rPr lang="fr-FR" sz="1400" dirty="0">
                <a:hlinkClick r:id="rId9"/>
              </a:rPr>
              <a:t> </a:t>
            </a:r>
            <a:r>
              <a:rPr lang="fr-FR" sz="1400" dirty="0" err="1">
                <a:hlinkClick r:id="rId9"/>
              </a:rPr>
              <a:t>effects</a:t>
            </a:r>
            <a:endParaRPr lang="fr-FR" sz="1400" dirty="0"/>
          </a:p>
        </p:txBody>
      </p:sp>
      <p:sp>
        <p:nvSpPr>
          <p:cNvPr id="7" name="Oval 6">
            <a:extLst>
              <a:ext uri="{FF2B5EF4-FFF2-40B4-BE49-F238E27FC236}">
                <a16:creationId xmlns:a16="http://schemas.microsoft.com/office/drawing/2014/main" id="{671F5D26-106A-0252-15FD-4F1E15DE8EE3}"/>
              </a:ext>
            </a:extLst>
          </p:cNvPr>
          <p:cNvSpPr/>
          <p:nvPr/>
        </p:nvSpPr>
        <p:spPr>
          <a:xfrm>
            <a:off x="1643157" y="3397551"/>
            <a:ext cx="761303" cy="294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2381426"/>
      </p:ext>
    </p:extLst>
  </p:cSld>
  <p:clrMapOvr>
    <a:masterClrMapping/>
  </p:clrMapOvr>
  <mc:AlternateContent xmlns:mc="http://schemas.openxmlformats.org/markup-compatibility/2006">
    <mc:Choice xmlns:p14="http://schemas.microsoft.com/office/powerpoint/2010/main" Requires="p14">
      <p:transition spd="slow" p14:dur="2000" advTm="91121"/>
    </mc:Choice>
    <mc:Fallback>
      <p:transition spd="slow" advTm="91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6" grpId="0"/>
      <p:bldP spid="70" grpId="0"/>
      <p:bldP spid="71" grpId="0"/>
      <p:bldP spid="72" grpId="0" animBg="1"/>
      <p:bldP spid="73" grpId="0" animBg="1"/>
      <p:bldP spid="2"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9|18.2"/>
</p:tagLst>
</file>

<file path=ppt/tags/tag10.xml><?xml version="1.0" encoding="utf-8"?>
<p:tagLst xmlns:a="http://schemas.openxmlformats.org/drawingml/2006/main" xmlns:r="http://schemas.openxmlformats.org/officeDocument/2006/relationships" xmlns:p="http://schemas.openxmlformats.org/presentationml/2006/main">
  <p:tag name="TIMING" val="|42.1|41.4"/>
</p:tagLst>
</file>

<file path=ppt/tags/tag11.xml><?xml version="1.0" encoding="utf-8"?>
<p:tagLst xmlns:a="http://schemas.openxmlformats.org/drawingml/2006/main" xmlns:r="http://schemas.openxmlformats.org/officeDocument/2006/relationships" xmlns:p="http://schemas.openxmlformats.org/presentationml/2006/main">
  <p:tag name="TIMING" val="|0.4|0.3"/>
</p:tagLst>
</file>

<file path=ppt/tags/tag12.xml><?xml version="1.0" encoding="utf-8"?>
<p:tagLst xmlns:a="http://schemas.openxmlformats.org/drawingml/2006/main" xmlns:r="http://schemas.openxmlformats.org/officeDocument/2006/relationships" xmlns:p="http://schemas.openxmlformats.org/presentationml/2006/main">
  <p:tag name="TIMING" val="|0.8"/>
</p:tagLst>
</file>

<file path=ppt/tags/tag13.xml><?xml version="1.0" encoding="utf-8"?>
<p:tagLst xmlns:a="http://schemas.openxmlformats.org/drawingml/2006/main" xmlns:r="http://schemas.openxmlformats.org/officeDocument/2006/relationships" xmlns:p="http://schemas.openxmlformats.org/presentationml/2006/main">
  <p:tag name="TIMING" val="|11.6|39.6"/>
</p:tagLst>
</file>

<file path=ppt/tags/tag2.xml><?xml version="1.0" encoding="utf-8"?>
<p:tagLst xmlns:a="http://schemas.openxmlformats.org/drawingml/2006/main" xmlns:r="http://schemas.openxmlformats.org/officeDocument/2006/relationships" xmlns:p="http://schemas.openxmlformats.org/presentationml/2006/main">
  <p:tag name="TIMING" val="|56.5|13.8|12.3|23.3|13.6"/>
</p:tagLst>
</file>

<file path=ppt/tags/tag3.xml><?xml version="1.0" encoding="utf-8"?>
<p:tagLst xmlns:a="http://schemas.openxmlformats.org/drawingml/2006/main" xmlns:r="http://schemas.openxmlformats.org/officeDocument/2006/relationships" xmlns:p="http://schemas.openxmlformats.org/presentationml/2006/main">
  <p:tag name="TIMING" val="|17.4|5.4|8.6|1|1.3|4.9"/>
</p:tagLst>
</file>

<file path=ppt/tags/tag4.xml><?xml version="1.0" encoding="utf-8"?>
<p:tagLst xmlns:a="http://schemas.openxmlformats.org/drawingml/2006/main" xmlns:r="http://schemas.openxmlformats.org/officeDocument/2006/relationships" xmlns:p="http://schemas.openxmlformats.org/presentationml/2006/main">
  <p:tag name="TIMING" val="|16.2|20.4|40.6"/>
</p:tagLst>
</file>

<file path=ppt/tags/tag5.xml><?xml version="1.0" encoding="utf-8"?>
<p:tagLst xmlns:a="http://schemas.openxmlformats.org/drawingml/2006/main" xmlns:r="http://schemas.openxmlformats.org/officeDocument/2006/relationships" xmlns:p="http://schemas.openxmlformats.org/presentationml/2006/main">
  <p:tag name="TIMING" val="|11.6|9.6|14.2"/>
</p:tagLst>
</file>

<file path=ppt/tags/tag6.xml><?xml version="1.0" encoding="utf-8"?>
<p:tagLst xmlns:a="http://schemas.openxmlformats.org/drawingml/2006/main" xmlns:r="http://schemas.openxmlformats.org/officeDocument/2006/relationships" xmlns:p="http://schemas.openxmlformats.org/presentationml/2006/main">
  <p:tag name="TIMING" val="|26.3"/>
</p:tagLst>
</file>

<file path=ppt/tags/tag7.xml><?xml version="1.0" encoding="utf-8"?>
<p:tagLst xmlns:a="http://schemas.openxmlformats.org/drawingml/2006/main" xmlns:r="http://schemas.openxmlformats.org/officeDocument/2006/relationships" xmlns:p="http://schemas.openxmlformats.org/presentationml/2006/main">
  <p:tag name="TIMING" val="|14.3"/>
</p:tagLst>
</file>

<file path=ppt/tags/tag8.xml><?xml version="1.0" encoding="utf-8"?>
<p:tagLst xmlns:a="http://schemas.openxmlformats.org/drawingml/2006/main" xmlns:r="http://schemas.openxmlformats.org/officeDocument/2006/relationships" xmlns:p="http://schemas.openxmlformats.org/presentationml/2006/main">
  <p:tag name="TIMING" val="|44.4"/>
</p:tagLst>
</file>

<file path=ppt/tags/tag9.xml><?xml version="1.0" encoding="utf-8"?>
<p:tagLst xmlns:a="http://schemas.openxmlformats.org/drawingml/2006/main" xmlns:r="http://schemas.openxmlformats.org/officeDocument/2006/relationships" xmlns:p="http://schemas.openxmlformats.org/presentationml/2006/main">
  <p:tag name="TIMING" val="|14.2"/>
</p:tagLst>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33835</TotalTime>
  <Words>2014</Words>
  <Application>Microsoft Office PowerPoint</Application>
  <PresentationFormat>Custom</PresentationFormat>
  <Paragraphs>236</Paragraphs>
  <Slides>22</Slides>
  <Notes>22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Cambria Math</vt:lpstr>
      <vt:lpstr>Fira Sans</vt:lpstr>
      <vt:lpstr>Fira Sans Medium</vt:lpstr>
      <vt:lpstr>Liberation Sans</vt:lpstr>
      <vt:lpstr>Liberation Serif</vt:lpstr>
      <vt:lpstr>StarSymbol</vt:lpstr>
      <vt:lpstr>Default</vt:lpstr>
      <vt:lpstr>Default 2</vt:lpstr>
      <vt:lpstr>PowerPoint Presentation</vt:lpstr>
      <vt:lpstr>Contexte</vt:lpstr>
      <vt:lpstr>PowerPoint Presentation</vt:lpstr>
      <vt:lpstr>La durée de vie des muons détermine la conception des accélérateurs</vt:lpstr>
      <vt:lpstr>Quelques défis associés</vt:lpstr>
      <vt:lpstr>Effets cohérents étudiés pour le Muon Collider</vt:lpstr>
      <vt:lpstr>Charge d’espace</vt:lpstr>
      <vt:lpstr>Impédance</vt:lpstr>
      <vt:lpstr>Interactions beam-beam</vt:lpstr>
      <vt:lpstr>Electron cloud</vt:lpstr>
      <vt:lpstr>Effets étudiés pour le Muon Collider</vt:lpstr>
      <vt:lpstr>Modèle d’impédance et études de stabilité pour les Rapid Cycling Synchrotron (RCS)</vt:lpstr>
      <vt:lpstr>PowerPoint Presentation</vt:lpstr>
      <vt:lpstr>PowerPoint Presentation</vt:lpstr>
      <vt:lpstr>PowerPoint Presentation</vt:lpstr>
      <vt:lpstr>Études des effets collectifs pour le collisionneur de 10 TeV</vt:lpstr>
      <vt:lpstr>PowerPoint Presentation</vt:lpstr>
      <vt:lpstr>PowerPoint Presentation</vt:lpstr>
      <vt:lpstr>PowerPoint Presentation</vt:lpstr>
      <vt:lpstr>PowerPoint Presentation</vt:lpstr>
      <vt:lpstr>Conclusions et perspectives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Amorim</dc:creator>
  <cp:lastModifiedBy>David Amorim</cp:lastModifiedBy>
  <cp:revision>1320</cp:revision>
  <dcterms:created xsi:type="dcterms:W3CDTF">2022-01-26T09:48:28Z</dcterms:created>
  <dcterms:modified xsi:type="dcterms:W3CDTF">2023-07-04T13:54:50Z</dcterms:modified>
</cp:coreProperties>
</file>