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6" r:id="rId5"/>
    <p:sldId id="261" r:id="rId6"/>
    <p:sldId id="259" r:id="rId7"/>
    <p:sldId id="263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70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76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79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33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63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3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60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5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1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588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65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082C-8BD7-454B-948D-E0B217C21462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A064A-45BF-4A07-9EF1-D8AE8403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94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microsoft.com/office/2007/relationships/hdphoto" Target="../media/hdphoto1.wdp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CRYRING@ESR, GSI/FAIR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156728" y="1538371"/>
            <a:ext cx="8721213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Lamour, M. Jolly, S. Macé, C. Prigent, S. Steydli, M. Trassinelli, D. </a:t>
            </a: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Vernhet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Méry, J. </a:t>
            </a:r>
            <a:r>
              <a:rPr lang="fr-FR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Rangama</a:t>
            </a:r>
            <a:r>
              <a:rPr lang="fr-FR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J‐Y </a:t>
            </a:r>
            <a:r>
              <a:rPr lang="fr-FR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Chesnel</a:t>
            </a:r>
            <a:r>
              <a:rPr lang="fr-FR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Rousseau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Bräuning‐Demian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Grisenti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Gumberidze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Lestinsky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Spillmann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Stöhlker</a:t>
            </a:r>
            <a:endParaRPr lang="fr-F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P.‐M. Hillenbrand, S.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Schippers</a:t>
            </a:r>
            <a:endParaRPr lang="fr-F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Savajols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Stodel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Levallois</a:t>
            </a:r>
            <a:endParaRPr lang="fr-F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i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2" descr="Logo_INSP-imp_small.jpg">
            <a:extLst>
              <a:ext uri="{FF2B5EF4-FFF2-40B4-BE49-F238E27FC236}">
                <a16:creationId xmlns="" xmlns:a16="http://schemas.microsoft.com/office/drawing/2014/main" id="{0066017A-FE76-8F41-AEFD-D2C62308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548" y="1242360"/>
            <a:ext cx="929487" cy="929487"/>
          </a:xfrm>
          <a:prstGeom prst="rect">
            <a:avLst/>
          </a:prstGeom>
        </p:spPr>
      </p:pic>
      <p:pic>
        <p:nvPicPr>
          <p:cNvPr id="12" name="Picture 257" descr="C:\Documents and Settings\Christophe\Mes documents\cnrs_bichro.jpeg">
            <a:extLst>
              <a:ext uri="{FF2B5EF4-FFF2-40B4-BE49-F238E27FC236}">
                <a16:creationId xmlns="" xmlns:a16="http://schemas.microsoft.com/office/drawing/2014/main" id="{F859CCCC-EA4B-D342-BA5F-C5E5E242F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20516" y="1396718"/>
            <a:ext cx="539836" cy="53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2" descr="SU.jpg">
            <a:extLst>
              <a:ext uri="{FF2B5EF4-FFF2-40B4-BE49-F238E27FC236}">
                <a16:creationId xmlns="" xmlns:a16="http://schemas.microsoft.com/office/drawing/2014/main" id="{41422907-2A2C-4846-908E-BF6162421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910" y="1396718"/>
            <a:ext cx="1231874" cy="62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>
            <a:extLst>
              <a:ext uri="{FF2B5EF4-FFF2-40B4-BE49-F238E27FC236}">
                <a16:creationId xmlns="" xmlns:a16="http://schemas.microsoft.com/office/drawing/2014/main" id="{B1B7290C-BF4A-B942-8A94-476955B28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403" y="2069919"/>
            <a:ext cx="1094964" cy="435751"/>
          </a:xfrm>
          <a:prstGeom prst="rect">
            <a:avLst/>
          </a:prstGeom>
        </p:spPr>
      </p:pic>
      <p:pic>
        <p:nvPicPr>
          <p:cNvPr id="17" name="Image 1"/>
          <p:cNvPicPr>
            <a:picLocks noChangeAspect="1" noChangeArrowheads="1"/>
          </p:cNvPicPr>
          <p:nvPr/>
        </p:nvPicPr>
        <p:blipFill>
          <a:blip r:embed="rId6" cstate="print"/>
          <a:srcRect l="9251" t="5501" r="6760" b="20625"/>
          <a:stretch>
            <a:fillRect/>
          </a:stretch>
        </p:blipFill>
        <p:spPr bwMode="auto">
          <a:xfrm>
            <a:off x="8877941" y="2653131"/>
            <a:ext cx="1137061" cy="38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FAIR_Logo_rgb.jpg">
            <a:extLst>
              <a:ext uri="{FF2B5EF4-FFF2-40B4-BE49-F238E27FC236}">
                <a16:creationId xmlns="" xmlns:a16="http://schemas.microsoft.com/office/drawing/2014/main" id="{DE025452-7B94-0749-9AE0-FAAD72C84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5793" y="2505670"/>
            <a:ext cx="789282" cy="639318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="" xmlns:a16="http://schemas.microsoft.com/office/drawing/2014/main" id="{D64E0686-370C-CF42-AB9F-892C96B02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083" y="3144988"/>
            <a:ext cx="1587320" cy="890995"/>
          </a:xfrm>
          <a:prstGeom prst="rect">
            <a:avLst/>
          </a:prstGeom>
        </p:spPr>
      </p:pic>
      <p:pic>
        <p:nvPicPr>
          <p:cNvPr id="20" name="Picture 7" descr="logoGANI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3493" y="4144670"/>
            <a:ext cx="1947392" cy="424184"/>
          </a:xfrm>
          <a:prstGeom prst="rect">
            <a:avLst/>
          </a:prstGeom>
          <a:noFill/>
        </p:spPr>
      </p:pic>
      <p:pic>
        <p:nvPicPr>
          <p:cNvPr id="21" name="Picture 2" descr="26ème Congrès Général de la SFP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F119E7-A26C-ED35-F95E-64FF59BA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141" y="5125884"/>
            <a:ext cx="7696354" cy="15007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7FB46C4A-4534-3709-A40A-36B74EAF520B}"/>
              </a:ext>
            </a:extLst>
          </p:cNvPr>
          <p:cNvSpPr txBox="1"/>
          <p:nvPr/>
        </p:nvSpPr>
        <p:spPr>
          <a:xfrm>
            <a:off x="8436774" y="5474044"/>
            <a:ext cx="3156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FR" dirty="0" smtClean="0">
                <a:solidFill>
                  <a:schemeClr val="tx2"/>
                </a:solidFill>
              </a:rPr>
              <a:t>MC2 : Contributions des laboratoires français aux futurs grands collisionneurs</a:t>
            </a:r>
            <a:endParaRPr lang="en-US" u="sng" dirty="0">
              <a:solidFill>
                <a:schemeClr val="tx2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2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</a:t>
            </a: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CRYRING@ESR, GSI/FAIR</a:t>
            </a:r>
            <a:endParaRPr lang="fr-FR" sz="1600" dirty="0"/>
          </a:p>
        </p:txBody>
      </p:sp>
      <p:grpSp>
        <p:nvGrpSpPr>
          <p:cNvPr id="44" name="Groupe 43"/>
          <p:cNvGrpSpPr/>
          <p:nvPr/>
        </p:nvGrpSpPr>
        <p:grpSpPr>
          <a:xfrm>
            <a:off x="358246" y="1368313"/>
            <a:ext cx="4948172" cy="4092623"/>
            <a:chOff x="4200927" y="1093519"/>
            <a:chExt cx="4948172" cy="4092623"/>
          </a:xfrm>
        </p:grpSpPr>
        <p:sp>
          <p:nvSpPr>
            <p:cNvPr id="45" name="ZoneTexte 44"/>
            <p:cNvSpPr txBox="1"/>
            <p:nvPr/>
          </p:nvSpPr>
          <p:spPr>
            <a:xfrm rot="16200000">
              <a:off x="8398028" y="2903731"/>
              <a:ext cx="1163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rgbClr val="CC6600"/>
                  </a:solidFill>
                  <a:latin typeface="Calibri" panose="020F0502020204030204" pitchFamily="34" charset="0"/>
                  <a:cs typeface="Arial" pitchFamily="34" charset="0"/>
                </a:rPr>
                <a:t>Proton in Al</a:t>
              </a:r>
            </a:p>
          </p:txBody>
        </p:sp>
        <p:pic>
          <p:nvPicPr>
            <p:cNvPr id="46" name="Image 45" descr="P on H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0927" y="1093519"/>
              <a:ext cx="4615322" cy="4092623"/>
            </a:xfrm>
            <a:prstGeom prst="rect">
              <a:avLst/>
            </a:prstGeom>
          </p:spPr>
        </p:pic>
      </p:grpSp>
      <p:sp>
        <p:nvSpPr>
          <p:cNvPr id="47" name="ZoneTexte 46"/>
          <p:cNvSpPr txBox="1"/>
          <p:nvPr/>
        </p:nvSpPr>
        <p:spPr>
          <a:xfrm>
            <a:off x="1709091" y="1244213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Proton on H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88026" y="1787764"/>
            <a:ext cx="642514" cy="4157724"/>
          </a:xfrm>
          <a:prstGeom prst="rect">
            <a:avLst/>
          </a:prstGeom>
          <a:solidFill>
            <a:srgbClr val="CA5EA6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41"/>
          </a:p>
        </p:txBody>
      </p:sp>
      <p:grpSp>
        <p:nvGrpSpPr>
          <p:cNvPr id="49" name="Groupe 48"/>
          <p:cNvGrpSpPr/>
          <p:nvPr/>
        </p:nvGrpSpPr>
        <p:grpSpPr>
          <a:xfrm>
            <a:off x="996165" y="5591754"/>
            <a:ext cx="3772958" cy="388569"/>
            <a:chOff x="996165" y="5591754"/>
            <a:chExt cx="3772958" cy="388569"/>
          </a:xfrm>
        </p:grpSpPr>
        <p:sp>
          <p:nvSpPr>
            <p:cNvPr id="50" name="Rectangle 49"/>
            <p:cNvSpPr/>
            <p:nvPr/>
          </p:nvSpPr>
          <p:spPr>
            <a:xfrm>
              <a:off x="1134853" y="5591754"/>
              <a:ext cx="3634270" cy="388569"/>
            </a:xfrm>
            <a:prstGeom prst="rect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>
                  <a:off x="996165" y="5595583"/>
                  <a:ext cx="11523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𝑲</m:t>
                        </m:r>
                        <m:r>
                          <a:rPr lang="en-US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&gt;&gt;</m:t>
                        </m:r>
                        <m:r>
                          <a:rPr lang="en-US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165" y="5595583"/>
                  <a:ext cx="115233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3616787" y="5595583"/>
                  <a:ext cx="115233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𝑲</m:t>
                        </m:r>
                        <m:r>
                          <a:rPr lang="en-US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&lt;&lt;</m:t>
                        </m:r>
                        <m:r>
                          <a:rPr lang="en-US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6787" y="5595583"/>
                  <a:ext cx="115233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2547465" y="5595583"/>
                <a:ext cx="1069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𝑲</m:t>
                      </m:r>
                      <m:r>
                        <a:rPr lang="en-US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~</m:t>
                      </m:r>
                      <m:r>
                        <a:rPr lang="en-US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en-US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465" y="5595583"/>
                <a:ext cx="106932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ZoneTexte 53"/>
          <p:cNvSpPr txBox="1"/>
          <p:nvPr/>
        </p:nvSpPr>
        <p:spPr>
          <a:xfrm>
            <a:off x="810380" y="5980323"/>
            <a:ext cx="4618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non-</a:t>
            </a:r>
            <a:r>
              <a:rPr lang="en-US" sz="1400" b="1" i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pertubative</a:t>
            </a:r>
            <a:r>
              <a:rPr lang="en-US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….....to……. </a:t>
            </a:r>
            <a:r>
              <a:rPr lang="en-US" sz="1400" b="1" i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pertubative</a:t>
            </a:r>
            <a:r>
              <a:rPr lang="en-US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regime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6409136" y="1366029"/>
            <a:ext cx="389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Collision strength parameter: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10107087" y="1268182"/>
                <a:ext cx="1321067" cy="595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087" y="1268182"/>
                <a:ext cx="1321067" cy="5958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e 56"/>
          <p:cNvGrpSpPr/>
          <p:nvPr/>
        </p:nvGrpSpPr>
        <p:grpSpPr>
          <a:xfrm>
            <a:off x="6943906" y="3553074"/>
            <a:ext cx="4594255" cy="2406716"/>
            <a:chOff x="1248026" y="1343685"/>
            <a:chExt cx="4594255" cy="2406716"/>
          </a:xfrm>
        </p:grpSpPr>
        <p:sp>
          <p:nvSpPr>
            <p:cNvPr id="58" name="Rectangle 57"/>
            <p:cNvSpPr/>
            <p:nvPr/>
          </p:nvSpPr>
          <p:spPr>
            <a:xfrm>
              <a:off x="1628615" y="1851167"/>
              <a:ext cx="3225723" cy="159955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Forme libre 58"/>
            <p:cNvSpPr/>
            <p:nvPr/>
          </p:nvSpPr>
          <p:spPr>
            <a:xfrm>
              <a:off x="2143838" y="2949767"/>
              <a:ext cx="1592177" cy="506294"/>
            </a:xfrm>
            <a:custGeom>
              <a:avLst/>
              <a:gdLst>
                <a:gd name="connsiteX0" fmla="*/ 0 w 3051503"/>
                <a:gd name="connsiteY0" fmla="*/ 1483711 h 1483711"/>
                <a:gd name="connsiteX1" fmla="*/ 399393 w 3051503"/>
                <a:gd name="connsiteY1" fmla="*/ 747987 h 1483711"/>
                <a:gd name="connsiteX2" fmla="*/ 1008993 w 3051503"/>
                <a:gd name="connsiteY2" fmla="*/ 169918 h 1483711"/>
                <a:gd name="connsiteX3" fmla="*/ 1776248 w 3051503"/>
                <a:gd name="connsiteY3" fmla="*/ 33283 h 1483711"/>
                <a:gd name="connsiteX4" fmla="*/ 2511972 w 3051503"/>
                <a:gd name="connsiteY4" fmla="*/ 369614 h 1483711"/>
                <a:gd name="connsiteX5" fmla="*/ 2963917 w 3051503"/>
                <a:gd name="connsiteY5" fmla="*/ 1284014 h 1483711"/>
                <a:gd name="connsiteX6" fmla="*/ 3037490 w 3051503"/>
                <a:gd name="connsiteY6" fmla="*/ 1483711 h 1483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503" h="1483711">
                  <a:moveTo>
                    <a:pt x="0" y="1483711"/>
                  </a:moveTo>
                  <a:cubicBezTo>
                    <a:pt x="115614" y="1225331"/>
                    <a:pt x="231228" y="966952"/>
                    <a:pt x="399393" y="747987"/>
                  </a:cubicBezTo>
                  <a:cubicBezTo>
                    <a:pt x="567558" y="529022"/>
                    <a:pt x="779517" y="289035"/>
                    <a:pt x="1008993" y="169918"/>
                  </a:cubicBezTo>
                  <a:cubicBezTo>
                    <a:pt x="1238469" y="50801"/>
                    <a:pt x="1525752" y="0"/>
                    <a:pt x="1776248" y="33283"/>
                  </a:cubicBezTo>
                  <a:cubicBezTo>
                    <a:pt x="2026745" y="66566"/>
                    <a:pt x="2314027" y="161159"/>
                    <a:pt x="2511972" y="369614"/>
                  </a:cubicBezTo>
                  <a:cubicBezTo>
                    <a:pt x="2709917" y="578069"/>
                    <a:pt x="2876331" y="1098331"/>
                    <a:pt x="2963917" y="1284014"/>
                  </a:cubicBezTo>
                  <a:cubicBezTo>
                    <a:pt x="3051503" y="1469697"/>
                    <a:pt x="3044496" y="1476704"/>
                    <a:pt x="3037490" y="1483711"/>
                  </a:cubicBezTo>
                </a:path>
              </a:pathLst>
            </a:cu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orme libre 59"/>
            <p:cNvSpPr/>
            <p:nvPr/>
          </p:nvSpPr>
          <p:spPr>
            <a:xfrm>
              <a:off x="1624090" y="2745371"/>
              <a:ext cx="1018019" cy="710690"/>
            </a:xfrm>
            <a:custGeom>
              <a:avLst/>
              <a:gdLst>
                <a:gd name="connsiteX0" fmla="*/ 0 w 2900855"/>
                <a:gd name="connsiteY0" fmla="*/ 38538 h 1531007"/>
                <a:gd name="connsiteX1" fmla="*/ 1198179 w 2900855"/>
                <a:gd name="connsiteY1" fmla="*/ 38538 h 1531007"/>
                <a:gd name="connsiteX2" fmla="*/ 2133600 w 2900855"/>
                <a:gd name="connsiteY2" fmla="*/ 269765 h 1531007"/>
                <a:gd name="connsiteX3" fmla="*/ 2711669 w 2900855"/>
                <a:gd name="connsiteY3" fmla="*/ 837324 h 1531007"/>
                <a:gd name="connsiteX4" fmla="*/ 2900855 w 2900855"/>
                <a:gd name="connsiteY4" fmla="*/ 1531007 h 153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855" h="1531007">
                  <a:moveTo>
                    <a:pt x="0" y="38538"/>
                  </a:moveTo>
                  <a:cubicBezTo>
                    <a:pt x="421289" y="19269"/>
                    <a:pt x="842579" y="0"/>
                    <a:pt x="1198179" y="38538"/>
                  </a:cubicBezTo>
                  <a:cubicBezTo>
                    <a:pt x="1553779" y="77076"/>
                    <a:pt x="1881352" y="136634"/>
                    <a:pt x="2133600" y="269765"/>
                  </a:cubicBezTo>
                  <a:cubicBezTo>
                    <a:pt x="2385848" y="402896"/>
                    <a:pt x="2583793" y="627117"/>
                    <a:pt x="2711669" y="837324"/>
                  </a:cubicBezTo>
                  <a:cubicBezTo>
                    <a:pt x="2839545" y="1047531"/>
                    <a:pt x="2870200" y="1289269"/>
                    <a:pt x="2900855" y="1531007"/>
                  </a:cubicBezTo>
                </a:path>
              </a:pathLst>
            </a:cu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orme libre 60"/>
            <p:cNvSpPr/>
            <p:nvPr/>
          </p:nvSpPr>
          <p:spPr>
            <a:xfrm>
              <a:off x="2693138" y="2249961"/>
              <a:ext cx="2165610" cy="1206101"/>
            </a:xfrm>
            <a:custGeom>
              <a:avLst/>
              <a:gdLst>
                <a:gd name="connsiteX0" fmla="*/ 12262 w 3722414"/>
                <a:gd name="connsiteY0" fmla="*/ 2942897 h 2942897"/>
                <a:gd name="connsiteX1" fmla="*/ 43793 w 3722414"/>
                <a:gd name="connsiteY1" fmla="*/ 2585545 h 2942897"/>
                <a:gd name="connsiteX2" fmla="*/ 275021 w 3722414"/>
                <a:gd name="connsiteY2" fmla="*/ 2091559 h 2942897"/>
                <a:gd name="connsiteX3" fmla="*/ 1073807 w 3722414"/>
                <a:gd name="connsiteY3" fmla="*/ 1324304 h 2942897"/>
                <a:gd name="connsiteX4" fmla="*/ 1988207 w 3722414"/>
                <a:gd name="connsiteY4" fmla="*/ 683173 h 2942897"/>
                <a:gd name="connsiteX5" fmla="*/ 3722414 w 3722414"/>
                <a:gd name="connsiteY5" fmla="*/ 0 h 294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2414" h="2942897">
                  <a:moveTo>
                    <a:pt x="12262" y="2942897"/>
                  </a:moveTo>
                  <a:cubicBezTo>
                    <a:pt x="6131" y="2835166"/>
                    <a:pt x="0" y="2727435"/>
                    <a:pt x="43793" y="2585545"/>
                  </a:cubicBezTo>
                  <a:cubicBezTo>
                    <a:pt x="87586" y="2443655"/>
                    <a:pt x="103352" y="2301766"/>
                    <a:pt x="275021" y="2091559"/>
                  </a:cubicBezTo>
                  <a:cubicBezTo>
                    <a:pt x="446690" y="1881352"/>
                    <a:pt x="788276" y="1559035"/>
                    <a:pt x="1073807" y="1324304"/>
                  </a:cubicBezTo>
                  <a:cubicBezTo>
                    <a:pt x="1359338" y="1089573"/>
                    <a:pt x="1546773" y="903890"/>
                    <a:pt x="1988207" y="683173"/>
                  </a:cubicBezTo>
                  <a:cubicBezTo>
                    <a:pt x="2429642" y="462456"/>
                    <a:pt x="3076028" y="231228"/>
                    <a:pt x="3722414" y="0"/>
                  </a:cubicBezTo>
                </a:path>
              </a:pathLst>
            </a:cu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orme libre 61"/>
            <p:cNvSpPr/>
            <p:nvPr/>
          </p:nvSpPr>
          <p:spPr>
            <a:xfrm>
              <a:off x="2686004" y="2672954"/>
              <a:ext cx="2172744" cy="787971"/>
            </a:xfrm>
            <a:custGeom>
              <a:avLst/>
              <a:gdLst>
                <a:gd name="connsiteX0" fmla="*/ 14014 w 3734676"/>
                <a:gd name="connsiteY0" fmla="*/ 1702676 h 1702676"/>
                <a:gd name="connsiteX1" fmla="*/ 119117 w 3734676"/>
                <a:gd name="connsiteY1" fmla="*/ 1460938 h 1702676"/>
                <a:gd name="connsiteX2" fmla="*/ 728717 w 3734676"/>
                <a:gd name="connsiteY2" fmla="*/ 1008993 h 1702676"/>
                <a:gd name="connsiteX3" fmla="*/ 1674648 w 3734676"/>
                <a:gd name="connsiteY3" fmla="*/ 472966 h 1702676"/>
                <a:gd name="connsiteX4" fmla="*/ 2767724 w 3734676"/>
                <a:gd name="connsiteY4" fmla="*/ 147145 h 1702676"/>
                <a:gd name="connsiteX5" fmla="*/ 3734676 w 3734676"/>
                <a:gd name="connsiteY5" fmla="*/ 0 h 170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4676" h="1702676">
                  <a:moveTo>
                    <a:pt x="14014" y="1702676"/>
                  </a:moveTo>
                  <a:cubicBezTo>
                    <a:pt x="7007" y="1639614"/>
                    <a:pt x="0" y="1576552"/>
                    <a:pt x="119117" y="1460938"/>
                  </a:cubicBezTo>
                  <a:cubicBezTo>
                    <a:pt x="238234" y="1345324"/>
                    <a:pt x="469462" y="1173655"/>
                    <a:pt x="728717" y="1008993"/>
                  </a:cubicBezTo>
                  <a:cubicBezTo>
                    <a:pt x="987972" y="844331"/>
                    <a:pt x="1334814" y="616607"/>
                    <a:pt x="1674648" y="472966"/>
                  </a:cubicBezTo>
                  <a:cubicBezTo>
                    <a:pt x="2014482" y="329325"/>
                    <a:pt x="2424386" y="225973"/>
                    <a:pt x="2767724" y="147145"/>
                  </a:cubicBezTo>
                  <a:cubicBezTo>
                    <a:pt x="3111062" y="68317"/>
                    <a:pt x="3422869" y="34158"/>
                    <a:pt x="3734676" y="0"/>
                  </a:cubicBezTo>
                </a:path>
              </a:pathLst>
            </a:custGeom>
            <a:ln w="2857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Connecteur droit 62"/>
            <p:cNvCxnSpPr/>
            <p:nvPr/>
          </p:nvCxnSpPr>
          <p:spPr>
            <a:xfrm>
              <a:off x="1634730" y="2916443"/>
              <a:ext cx="3225723" cy="0"/>
            </a:xfrm>
            <a:prstGeom prst="line">
              <a:avLst/>
            </a:prstGeom>
            <a:ln w="127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1634730" y="2382534"/>
              <a:ext cx="3225723" cy="0"/>
            </a:xfrm>
            <a:prstGeom prst="line">
              <a:avLst/>
            </a:prstGeom>
            <a:ln w="127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>
              <a:off x="2954806" y="2633187"/>
              <a:ext cx="1632881" cy="0"/>
            </a:xfrm>
            <a:prstGeom prst="line">
              <a:avLst/>
            </a:prstGeom>
            <a:ln w="127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rot="5400000">
              <a:off x="1889150" y="2664804"/>
              <a:ext cx="1632881" cy="0"/>
            </a:xfrm>
            <a:prstGeom prst="line">
              <a:avLst/>
            </a:prstGeom>
            <a:ln w="127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e 66"/>
            <p:cNvGrpSpPr/>
            <p:nvPr/>
          </p:nvGrpSpPr>
          <p:grpSpPr>
            <a:xfrm>
              <a:off x="1611106" y="2722238"/>
              <a:ext cx="1030231" cy="728656"/>
              <a:chOff x="1985138" y="4801031"/>
              <a:chExt cx="1241297" cy="936199"/>
            </a:xfrm>
          </p:grpSpPr>
          <p:sp>
            <p:nvSpPr>
              <p:cNvPr id="89" name="Forme libre 88"/>
              <p:cNvSpPr/>
              <p:nvPr/>
            </p:nvSpPr>
            <p:spPr>
              <a:xfrm>
                <a:off x="1985138" y="4801031"/>
                <a:ext cx="1241297" cy="936199"/>
              </a:xfrm>
              <a:custGeom>
                <a:avLst/>
                <a:gdLst>
                  <a:gd name="connsiteX0" fmla="*/ 31622 w 1241297"/>
                  <a:gd name="connsiteY0" fmla="*/ 47625 h 936199"/>
                  <a:gd name="connsiteX1" fmla="*/ 22097 w 1241297"/>
                  <a:gd name="connsiteY1" fmla="*/ 219075 h 936199"/>
                  <a:gd name="connsiteX2" fmla="*/ 31622 w 1241297"/>
                  <a:gd name="connsiteY2" fmla="*/ 542925 h 936199"/>
                  <a:gd name="connsiteX3" fmla="*/ 22097 w 1241297"/>
                  <a:gd name="connsiteY3" fmla="*/ 704850 h 936199"/>
                  <a:gd name="connsiteX4" fmla="*/ 3047 w 1241297"/>
                  <a:gd name="connsiteY4" fmla="*/ 771525 h 936199"/>
                  <a:gd name="connsiteX5" fmla="*/ 12572 w 1241297"/>
                  <a:gd name="connsiteY5" fmla="*/ 933450 h 936199"/>
                  <a:gd name="connsiteX6" fmla="*/ 41147 w 1241297"/>
                  <a:gd name="connsiteY6" fmla="*/ 923925 h 936199"/>
                  <a:gd name="connsiteX7" fmla="*/ 460247 w 1241297"/>
                  <a:gd name="connsiteY7" fmla="*/ 933450 h 936199"/>
                  <a:gd name="connsiteX8" fmla="*/ 1041272 w 1241297"/>
                  <a:gd name="connsiteY8" fmla="*/ 923925 h 936199"/>
                  <a:gd name="connsiteX9" fmla="*/ 1241297 w 1241297"/>
                  <a:gd name="connsiteY9" fmla="*/ 904875 h 936199"/>
                  <a:gd name="connsiteX10" fmla="*/ 1222247 w 1241297"/>
                  <a:gd name="connsiteY10" fmla="*/ 657225 h 936199"/>
                  <a:gd name="connsiteX11" fmla="*/ 1203197 w 1241297"/>
                  <a:gd name="connsiteY11" fmla="*/ 561975 h 936199"/>
                  <a:gd name="connsiteX12" fmla="*/ 1184147 w 1241297"/>
                  <a:gd name="connsiteY12" fmla="*/ 504825 h 936199"/>
                  <a:gd name="connsiteX13" fmla="*/ 1174622 w 1241297"/>
                  <a:gd name="connsiteY13" fmla="*/ 476250 h 936199"/>
                  <a:gd name="connsiteX14" fmla="*/ 1136522 w 1241297"/>
                  <a:gd name="connsiteY14" fmla="*/ 419100 h 936199"/>
                  <a:gd name="connsiteX15" fmla="*/ 1117472 w 1241297"/>
                  <a:gd name="connsiteY15" fmla="*/ 390525 h 936199"/>
                  <a:gd name="connsiteX16" fmla="*/ 1050797 w 1241297"/>
                  <a:gd name="connsiteY16" fmla="*/ 304800 h 936199"/>
                  <a:gd name="connsiteX17" fmla="*/ 1012697 w 1241297"/>
                  <a:gd name="connsiteY17" fmla="*/ 247650 h 936199"/>
                  <a:gd name="connsiteX18" fmla="*/ 993647 w 1241297"/>
                  <a:gd name="connsiteY18" fmla="*/ 219075 h 936199"/>
                  <a:gd name="connsiteX19" fmla="*/ 879347 w 1241297"/>
                  <a:gd name="connsiteY19" fmla="*/ 142875 h 936199"/>
                  <a:gd name="connsiteX20" fmla="*/ 850772 w 1241297"/>
                  <a:gd name="connsiteY20" fmla="*/ 123825 h 936199"/>
                  <a:gd name="connsiteX21" fmla="*/ 822197 w 1241297"/>
                  <a:gd name="connsiteY21" fmla="*/ 104775 h 936199"/>
                  <a:gd name="connsiteX22" fmla="*/ 765047 w 1241297"/>
                  <a:gd name="connsiteY22" fmla="*/ 85725 h 936199"/>
                  <a:gd name="connsiteX23" fmla="*/ 726947 w 1241297"/>
                  <a:gd name="connsiteY23" fmla="*/ 76200 h 936199"/>
                  <a:gd name="connsiteX24" fmla="*/ 669797 w 1241297"/>
                  <a:gd name="connsiteY24" fmla="*/ 57150 h 936199"/>
                  <a:gd name="connsiteX25" fmla="*/ 612647 w 1241297"/>
                  <a:gd name="connsiteY25" fmla="*/ 38100 h 936199"/>
                  <a:gd name="connsiteX26" fmla="*/ 584072 w 1241297"/>
                  <a:gd name="connsiteY26" fmla="*/ 28575 h 936199"/>
                  <a:gd name="connsiteX27" fmla="*/ 441197 w 1241297"/>
                  <a:gd name="connsiteY27" fmla="*/ 9525 h 936199"/>
                  <a:gd name="connsiteX28" fmla="*/ 412622 w 1241297"/>
                  <a:gd name="connsiteY28" fmla="*/ 0 h 936199"/>
                  <a:gd name="connsiteX29" fmla="*/ 31622 w 1241297"/>
                  <a:gd name="connsiteY29" fmla="*/ 47625 h 93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41297" h="936199">
                    <a:moveTo>
                      <a:pt x="31622" y="47625"/>
                    </a:moveTo>
                    <a:cubicBezTo>
                      <a:pt x="-33466" y="84138"/>
                      <a:pt x="22097" y="161837"/>
                      <a:pt x="22097" y="219075"/>
                    </a:cubicBezTo>
                    <a:cubicBezTo>
                      <a:pt x="22097" y="327072"/>
                      <a:pt x="31622" y="434928"/>
                      <a:pt x="31622" y="542925"/>
                    </a:cubicBezTo>
                    <a:cubicBezTo>
                      <a:pt x="31622" y="596993"/>
                      <a:pt x="27223" y="651025"/>
                      <a:pt x="22097" y="704850"/>
                    </a:cubicBezTo>
                    <a:cubicBezTo>
                      <a:pt x="20502" y="721594"/>
                      <a:pt x="8762" y="754381"/>
                      <a:pt x="3047" y="771525"/>
                    </a:cubicBezTo>
                    <a:cubicBezTo>
                      <a:pt x="6222" y="825500"/>
                      <a:pt x="-541" y="880996"/>
                      <a:pt x="12572" y="933450"/>
                    </a:cubicBezTo>
                    <a:cubicBezTo>
                      <a:pt x="15007" y="943190"/>
                      <a:pt x="31107" y="923925"/>
                      <a:pt x="41147" y="923925"/>
                    </a:cubicBezTo>
                    <a:cubicBezTo>
                      <a:pt x="180883" y="923925"/>
                      <a:pt x="320547" y="930275"/>
                      <a:pt x="460247" y="933450"/>
                    </a:cubicBezTo>
                    <a:lnTo>
                      <a:pt x="1041272" y="923925"/>
                    </a:lnTo>
                    <a:cubicBezTo>
                      <a:pt x="1156800" y="920885"/>
                      <a:pt x="1155928" y="919103"/>
                      <a:pt x="1241297" y="904875"/>
                    </a:cubicBezTo>
                    <a:cubicBezTo>
                      <a:pt x="1235454" y="793851"/>
                      <a:pt x="1238508" y="749372"/>
                      <a:pt x="1222247" y="657225"/>
                    </a:cubicBezTo>
                    <a:cubicBezTo>
                      <a:pt x="1216620" y="625339"/>
                      <a:pt x="1213436" y="592692"/>
                      <a:pt x="1203197" y="561975"/>
                    </a:cubicBezTo>
                    <a:lnTo>
                      <a:pt x="1184147" y="504825"/>
                    </a:lnTo>
                    <a:cubicBezTo>
                      <a:pt x="1180972" y="495300"/>
                      <a:pt x="1180191" y="484604"/>
                      <a:pt x="1174622" y="476250"/>
                    </a:cubicBezTo>
                    <a:lnTo>
                      <a:pt x="1136522" y="419100"/>
                    </a:lnTo>
                    <a:cubicBezTo>
                      <a:pt x="1130172" y="409575"/>
                      <a:pt x="1125567" y="398620"/>
                      <a:pt x="1117472" y="390525"/>
                    </a:cubicBezTo>
                    <a:cubicBezTo>
                      <a:pt x="1072708" y="345761"/>
                      <a:pt x="1096369" y="373158"/>
                      <a:pt x="1050797" y="304800"/>
                    </a:cubicBezTo>
                    <a:lnTo>
                      <a:pt x="1012697" y="247650"/>
                    </a:lnTo>
                    <a:cubicBezTo>
                      <a:pt x="1006347" y="238125"/>
                      <a:pt x="1003172" y="225425"/>
                      <a:pt x="993647" y="219075"/>
                    </a:cubicBezTo>
                    <a:lnTo>
                      <a:pt x="879347" y="142875"/>
                    </a:lnTo>
                    <a:lnTo>
                      <a:pt x="850772" y="123825"/>
                    </a:lnTo>
                    <a:cubicBezTo>
                      <a:pt x="841247" y="117475"/>
                      <a:pt x="833057" y="108395"/>
                      <a:pt x="822197" y="104775"/>
                    </a:cubicBezTo>
                    <a:cubicBezTo>
                      <a:pt x="803147" y="98425"/>
                      <a:pt x="784528" y="90595"/>
                      <a:pt x="765047" y="85725"/>
                    </a:cubicBezTo>
                    <a:cubicBezTo>
                      <a:pt x="752347" y="82550"/>
                      <a:pt x="739486" y="79962"/>
                      <a:pt x="726947" y="76200"/>
                    </a:cubicBezTo>
                    <a:cubicBezTo>
                      <a:pt x="707713" y="70430"/>
                      <a:pt x="688847" y="63500"/>
                      <a:pt x="669797" y="57150"/>
                    </a:cubicBezTo>
                    <a:lnTo>
                      <a:pt x="612647" y="38100"/>
                    </a:lnTo>
                    <a:cubicBezTo>
                      <a:pt x="603122" y="34925"/>
                      <a:pt x="594062" y="29574"/>
                      <a:pt x="584072" y="28575"/>
                    </a:cubicBezTo>
                    <a:cubicBezTo>
                      <a:pt x="524558" y="22624"/>
                      <a:pt x="493806" y="22677"/>
                      <a:pt x="441197" y="9525"/>
                    </a:cubicBezTo>
                    <a:cubicBezTo>
                      <a:pt x="431457" y="7090"/>
                      <a:pt x="422147" y="3175"/>
                      <a:pt x="412622" y="0"/>
                    </a:cubicBezTo>
                    <a:cubicBezTo>
                      <a:pt x="53100" y="9717"/>
                      <a:pt x="96710" y="11112"/>
                      <a:pt x="31622" y="47625"/>
                    </a:cubicBezTo>
                    <a:close/>
                  </a:path>
                </a:pathLst>
              </a:custGeom>
              <a:pattFill prst="wdUpDiag">
                <a:fgClr>
                  <a:schemeClr val="accent6"/>
                </a:fgClr>
                <a:bgClr>
                  <a:schemeClr val="bg1"/>
                </a:bgClr>
              </a:patt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" name="ZoneTexte 89"/>
              <p:cNvSpPr txBox="1"/>
              <p:nvPr/>
            </p:nvSpPr>
            <p:spPr>
              <a:xfrm>
                <a:off x="2036407" y="5102645"/>
                <a:ext cx="780728" cy="47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MO</a:t>
                </a:r>
              </a:p>
            </p:txBody>
          </p:sp>
        </p:grpSp>
        <p:grpSp>
          <p:nvGrpSpPr>
            <p:cNvPr id="68" name="Groupe 67"/>
            <p:cNvGrpSpPr/>
            <p:nvPr/>
          </p:nvGrpSpPr>
          <p:grpSpPr>
            <a:xfrm>
              <a:off x="2748866" y="2218177"/>
              <a:ext cx="2181707" cy="1097680"/>
              <a:chOff x="8893680" y="2934312"/>
              <a:chExt cx="2752190" cy="1595483"/>
            </a:xfrm>
          </p:grpSpPr>
          <p:sp>
            <p:nvSpPr>
              <p:cNvPr id="87" name="Forme libre 86"/>
              <p:cNvSpPr/>
              <p:nvPr/>
            </p:nvSpPr>
            <p:spPr>
              <a:xfrm>
                <a:off x="8893680" y="2934312"/>
                <a:ext cx="2653502" cy="1595483"/>
              </a:xfrm>
              <a:custGeom>
                <a:avLst/>
                <a:gdLst>
                  <a:gd name="connsiteX0" fmla="*/ 2619375 w 2653502"/>
                  <a:gd name="connsiteY0" fmla="*/ 52190 h 1595483"/>
                  <a:gd name="connsiteX1" fmla="*/ 2514600 w 2653502"/>
                  <a:gd name="connsiteY1" fmla="*/ 90290 h 1595483"/>
                  <a:gd name="connsiteX2" fmla="*/ 2457450 w 2653502"/>
                  <a:gd name="connsiteY2" fmla="*/ 109340 h 1595483"/>
                  <a:gd name="connsiteX3" fmla="*/ 2286000 w 2653502"/>
                  <a:gd name="connsiteY3" fmla="*/ 128390 h 1595483"/>
                  <a:gd name="connsiteX4" fmla="*/ 2114550 w 2653502"/>
                  <a:gd name="connsiteY4" fmla="*/ 185540 h 1595483"/>
                  <a:gd name="connsiteX5" fmla="*/ 2057400 w 2653502"/>
                  <a:gd name="connsiteY5" fmla="*/ 204590 h 1595483"/>
                  <a:gd name="connsiteX6" fmla="*/ 2028825 w 2653502"/>
                  <a:gd name="connsiteY6" fmla="*/ 214115 h 1595483"/>
                  <a:gd name="connsiteX7" fmla="*/ 1943100 w 2653502"/>
                  <a:gd name="connsiteY7" fmla="*/ 233165 h 1595483"/>
                  <a:gd name="connsiteX8" fmla="*/ 1885950 w 2653502"/>
                  <a:gd name="connsiteY8" fmla="*/ 252215 h 1595483"/>
                  <a:gd name="connsiteX9" fmla="*/ 1752600 w 2653502"/>
                  <a:gd name="connsiteY9" fmla="*/ 280790 h 1595483"/>
                  <a:gd name="connsiteX10" fmla="*/ 1695450 w 2653502"/>
                  <a:gd name="connsiteY10" fmla="*/ 299840 h 1595483"/>
                  <a:gd name="connsiteX11" fmla="*/ 1666875 w 2653502"/>
                  <a:gd name="connsiteY11" fmla="*/ 318890 h 1595483"/>
                  <a:gd name="connsiteX12" fmla="*/ 1609725 w 2653502"/>
                  <a:gd name="connsiteY12" fmla="*/ 337940 h 1595483"/>
                  <a:gd name="connsiteX13" fmla="*/ 1581150 w 2653502"/>
                  <a:gd name="connsiteY13" fmla="*/ 347465 h 1595483"/>
                  <a:gd name="connsiteX14" fmla="*/ 1495425 w 2653502"/>
                  <a:gd name="connsiteY14" fmla="*/ 366515 h 1595483"/>
                  <a:gd name="connsiteX15" fmla="*/ 1438275 w 2653502"/>
                  <a:gd name="connsiteY15" fmla="*/ 385565 h 1595483"/>
                  <a:gd name="connsiteX16" fmla="*/ 1409700 w 2653502"/>
                  <a:gd name="connsiteY16" fmla="*/ 404615 h 1595483"/>
                  <a:gd name="connsiteX17" fmla="*/ 1352550 w 2653502"/>
                  <a:gd name="connsiteY17" fmla="*/ 423665 h 1595483"/>
                  <a:gd name="connsiteX18" fmla="*/ 1295400 w 2653502"/>
                  <a:gd name="connsiteY18" fmla="*/ 452240 h 1595483"/>
                  <a:gd name="connsiteX19" fmla="*/ 1209675 w 2653502"/>
                  <a:gd name="connsiteY19" fmla="*/ 490340 h 1595483"/>
                  <a:gd name="connsiteX20" fmla="*/ 1152525 w 2653502"/>
                  <a:gd name="connsiteY20" fmla="*/ 509390 h 1595483"/>
                  <a:gd name="connsiteX21" fmla="*/ 1123950 w 2653502"/>
                  <a:gd name="connsiteY21" fmla="*/ 518915 h 1595483"/>
                  <a:gd name="connsiteX22" fmla="*/ 1095375 w 2653502"/>
                  <a:gd name="connsiteY22" fmla="*/ 537965 h 1595483"/>
                  <a:gd name="connsiteX23" fmla="*/ 1066800 w 2653502"/>
                  <a:gd name="connsiteY23" fmla="*/ 547490 h 1595483"/>
                  <a:gd name="connsiteX24" fmla="*/ 1009650 w 2653502"/>
                  <a:gd name="connsiteY24" fmla="*/ 585590 h 1595483"/>
                  <a:gd name="connsiteX25" fmla="*/ 981075 w 2653502"/>
                  <a:gd name="connsiteY25" fmla="*/ 604640 h 1595483"/>
                  <a:gd name="connsiteX26" fmla="*/ 952500 w 2653502"/>
                  <a:gd name="connsiteY26" fmla="*/ 614165 h 1595483"/>
                  <a:gd name="connsiteX27" fmla="*/ 895350 w 2653502"/>
                  <a:gd name="connsiteY27" fmla="*/ 652265 h 1595483"/>
                  <a:gd name="connsiteX28" fmla="*/ 857250 w 2653502"/>
                  <a:gd name="connsiteY28" fmla="*/ 671315 h 1595483"/>
                  <a:gd name="connsiteX29" fmla="*/ 800100 w 2653502"/>
                  <a:gd name="connsiteY29" fmla="*/ 690365 h 1595483"/>
                  <a:gd name="connsiteX30" fmla="*/ 771525 w 2653502"/>
                  <a:gd name="connsiteY30" fmla="*/ 709415 h 1595483"/>
                  <a:gd name="connsiteX31" fmla="*/ 714375 w 2653502"/>
                  <a:gd name="connsiteY31" fmla="*/ 728465 h 1595483"/>
                  <a:gd name="connsiteX32" fmla="*/ 666750 w 2653502"/>
                  <a:gd name="connsiteY32" fmla="*/ 776090 h 1595483"/>
                  <a:gd name="connsiteX33" fmla="*/ 581025 w 2653502"/>
                  <a:gd name="connsiteY33" fmla="*/ 842765 h 1595483"/>
                  <a:gd name="connsiteX34" fmla="*/ 495300 w 2653502"/>
                  <a:gd name="connsiteY34" fmla="*/ 899915 h 1595483"/>
                  <a:gd name="connsiteX35" fmla="*/ 466725 w 2653502"/>
                  <a:gd name="connsiteY35" fmla="*/ 918965 h 1595483"/>
                  <a:gd name="connsiteX36" fmla="*/ 438150 w 2653502"/>
                  <a:gd name="connsiteY36" fmla="*/ 938015 h 1595483"/>
                  <a:gd name="connsiteX37" fmla="*/ 409575 w 2653502"/>
                  <a:gd name="connsiteY37" fmla="*/ 966590 h 1595483"/>
                  <a:gd name="connsiteX38" fmla="*/ 323850 w 2653502"/>
                  <a:gd name="connsiteY38" fmla="*/ 1023740 h 1595483"/>
                  <a:gd name="connsiteX39" fmla="*/ 295275 w 2653502"/>
                  <a:gd name="connsiteY39" fmla="*/ 1042790 h 1595483"/>
                  <a:gd name="connsiteX40" fmla="*/ 266700 w 2653502"/>
                  <a:gd name="connsiteY40" fmla="*/ 1061840 h 1595483"/>
                  <a:gd name="connsiteX41" fmla="*/ 219075 w 2653502"/>
                  <a:gd name="connsiteY41" fmla="*/ 1109465 h 1595483"/>
                  <a:gd name="connsiteX42" fmla="*/ 171450 w 2653502"/>
                  <a:gd name="connsiteY42" fmla="*/ 1157090 h 1595483"/>
                  <a:gd name="connsiteX43" fmla="*/ 152400 w 2653502"/>
                  <a:gd name="connsiteY43" fmla="*/ 1185665 h 1595483"/>
                  <a:gd name="connsiteX44" fmla="*/ 123825 w 2653502"/>
                  <a:gd name="connsiteY44" fmla="*/ 1204715 h 1595483"/>
                  <a:gd name="connsiteX45" fmla="*/ 76200 w 2653502"/>
                  <a:gd name="connsiteY45" fmla="*/ 1290440 h 1595483"/>
                  <a:gd name="connsiteX46" fmla="*/ 57150 w 2653502"/>
                  <a:gd name="connsiteY46" fmla="*/ 1319015 h 1595483"/>
                  <a:gd name="connsiteX47" fmla="*/ 38100 w 2653502"/>
                  <a:gd name="connsiteY47" fmla="*/ 1414265 h 1595483"/>
                  <a:gd name="connsiteX48" fmla="*/ 19050 w 2653502"/>
                  <a:gd name="connsiteY48" fmla="*/ 1471415 h 1595483"/>
                  <a:gd name="connsiteX49" fmla="*/ 9525 w 2653502"/>
                  <a:gd name="connsiteY49" fmla="*/ 1499990 h 1595483"/>
                  <a:gd name="connsiteX50" fmla="*/ 0 w 2653502"/>
                  <a:gd name="connsiteY50" fmla="*/ 1538090 h 1595483"/>
                  <a:gd name="connsiteX51" fmla="*/ 9525 w 2653502"/>
                  <a:gd name="connsiteY51" fmla="*/ 1566665 h 1595483"/>
                  <a:gd name="connsiteX52" fmla="*/ 66675 w 2653502"/>
                  <a:gd name="connsiteY52" fmla="*/ 1566665 h 1595483"/>
                  <a:gd name="connsiteX53" fmla="*/ 142875 w 2653502"/>
                  <a:gd name="connsiteY53" fmla="*/ 1576190 h 1595483"/>
                  <a:gd name="connsiteX54" fmla="*/ 200025 w 2653502"/>
                  <a:gd name="connsiteY54" fmla="*/ 1595240 h 1595483"/>
                  <a:gd name="connsiteX55" fmla="*/ 304800 w 2653502"/>
                  <a:gd name="connsiteY55" fmla="*/ 1585715 h 1595483"/>
                  <a:gd name="connsiteX56" fmla="*/ 361950 w 2653502"/>
                  <a:gd name="connsiteY56" fmla="*/ 1566665 h 1595483"/>
                  <a:gd name="connsiteX57" fmla="*/ 609600 w 2653502"/>
                  <a:gd name="connsiteY57" fmla="*/ 1576190 h 1595483"/>
                  <a:gd name="connsiteX58" fmla="*/ 638175 w 2653502"/>
                  <a:gd name="connsiteY58" fmla="*/ 1585715 h 1595483"/>
                  <a:gd name="connsiteX59" fmla="*/ 752475 w 2653502"/>
                  <a:gd name="connsiteY59" fmla="*/ 1576190 h 1595483"/>
                  <a:gd name="connsiteX60" fmla="*/ 1162050 w 2653502"/>
                  <a:gd name="connsiteY60" fmla="*/ 1595240 h 1595483"/>
                  <a:gd name="connsiteX61" fmla="*/ 2095500 w 2653502"/>
                  <a:gd name="connsiteY61" fmla="*/ 1576190 h 1595483"/>
                  <a:gd name="connsiteX62" fmla="*/ 2647950 w 2653502"/>
                  <a:gd name="connsiteY62" fmla="*/ 1576190 h 1595483"/>
                  <a:gd name="connsiteX63" fmla="*/ 2628900 w 2653502"/>
                  <a:gd name="connsiteY63" fmla="*/ 1519040 h 1595483"/>
                  <a:gd name="connsiteX64" fmla="*/ 2638425 w 2653502"/>
                  <a:gd name="connsiteY64" fmla="*/ 1404740 h 1595483"/>
                  <a:gd name="connsiteX65" fmla="*/ 2647950 w 2653502"/>
                  <a:gd name="connsiteY65" fmla="*/ 1357115 h 1595483"/>
                  <a:gd name="connsiteX66" fmla="*/ 2638425 w 2653502"/>
                  <a:gd name="connsiteY66" fmla="*/ 1252340 h 1595483"/>
                  <a:gd name="connsiteX67" fmla="*/ 2628900 w 2653502"/>
                  <a:gd name="connsiteY67" fmla="*/ 1023740 h 1595483"/>
                  <a:gd name="connsiteX68" fmla="*/ 2609850 w 2653502"/>
                  <a:gd name="connsiteY68" fmla="*/ 852290 h 1595483"/>
                  <a:gd name="connsiteX69" fmla="*/ 2619375 w 2653502"/>
                  <a:gd name="connsiteY69" fmla="*/ 52190 h 159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2653502" h="1595483">
                    <a:moveTo>
                      <a:pt x="2619375" y="52190"/>
                    </a:moveTo>
                    <a:cubicBezTo>
                      <a:pt x="2603500" y="-74810"/>
                      <a:pt x="2607966" y="66948"/>
                      <a:pt x="2514600" y="90290"/>
                    </a:cubicBezTo>
                    <a:cubicBezTo>
                      <a:pt x="2495119" y="95160"/>
                      <a:pt x="2477329" y="106500"/>
                      <a:pt x="2457450" y="109340"/>
                    </a:cubicBezTo>
                    <a:cubicBezTo>
                      <a:pt x="2356058" y="123825"/>
                      <a:pt x="2413133" y="116832"/>
                      <a:pt x="2286000" y="128390"/>
                    </a:cubicBezTo>
                    <a:lnTo>
                      <a:pt x="2114550" y="185540"/>
                    </a:lnTo>
                    <a:lnTo>
                      <a:pt x="2057400" y="204590"/>
                    </a:lnTo>
                    <a:cubicBezTo>
                      <a:pt x="2047875" y="207765"/>
                      <a:pt x="2038670" y="212146"/>
                      <a:pt x="2028825" y="214115"/>
                    </a:cubicBezTo>
                    <a:cubicBezTo>
                      <a:pt x="2001634" y="219553"/>
                      <a:pt x="1970003" y="225094"/>
                      <a:pt x="1943100" y="233165"/>
                    </a:cubicBezTo>
                    <a:cubicBezTo>
                      <a:pt x="1923866" y="238935"/>
                      <a:pt x="1905641" y="248277"/>
                      <a:pt x="1885950" y="252215"/>
                    </a:cubicBezTo>
                    <a:cubicBezTo>
                      <a:pt x="1863828" y="256639"/>
                      <a:pt x="1787356" y="270363"/>
                      <a:pt x="1752600" y="280790"/>
                    </a:cubicBezTo>
                    <a:cubicBezTo>
                      <a:pt x="1733366" y="286560"/>
                      <a:pt x="1712158" y="288701"/>
                      <a:pt x="1695450" y="299840"/>
                    </a:cubicBezTo>
                    <a:cubicBezTo>
                      <a:pt x="1685925" y="306190"/>
                      <a:pt x="1677336" y="314241"/>
                      <a:pt x="1666875" y="318890"/>
                    </a:cubicBezTo>
                    <a:cubicBezTo>
                      <a:pt x="1648525" y="327045"/>
                      <a:pt x="1628775" y="331590"/>
                      <a:pt x="1609725" y="337940"/>
                    </a:cubicBezTo>
                    <a:cubicBezTo>
                      <a:pt x="1600200" y="341115"/>
                      <a:pt x="1590995" y="345496"/>
                      <a:pt x="1581150" y="347465"/>
                    </a:cubicBezTo>
                    <a:cubicBezTo>
                      <a:pt x="1553959" y="352903"/>
                      <a:pt x="1522328" y="358444"/>
                      <a:pt x="1495425" y="366515"/>
                    </a:cubicBezTo>
                    <a:cubicBezTo>
                      <a:pt x="1476191" y="372285"/>
                      <a:pt x="1454983" y="374426"/>
                      <a:pt x="1438275" y="385565"/>
                    </a:cubicBezTo>
                    <a:cubicBezTo>
                      <a:pt x="1428750" y="391915"/>
                      <a:pt x="1420161" y="399966"/>
                      <a:pt x="1409700" y="404615"/>
                    </a:cubicBezTo>
                    <a:cubicBezTo>
                      <a:pt x="1391350" y="412770"/>
                      <a:pt x="1369258" y="412526"/>
                      <a:pt x="1352550" y="423665"/>
                    </a:cubicBezTo>
                    <a:cubicBezTo>
                      <a:pt x="1270658" y="478260"/>
                      <a:pt x="1374270" y="412805"/>
                      <a:pt x="1295400" y="452240"/>
                    </a:cubicBezTo>
                    <a:cubicBezTo>
                      <a:pt x="1204834" y="497523"/>
                      <a:pt x="1357117" y="441193"/>
                      <a:pt x="1209675" y="490340"/>
                    </a:cubicBezTo>
                    <a:lnTo>
                      <a:pt x="1152525" y="509390"/>
                    </a:lnTo>
                    <a:cubicBezTo>
                      <a:pt x="1143000" y="512565"/>
                      <a:pt x="1132304" y="513346"/>
                      <a:pt x="1123950" y="518915"/>
                    </a:cubicBezTo>
                    <a:cubicBezTo>
                      <a:pt x="1114425" y="525265"/>
                      <a:pt x="1105614" y="532845"/>
                      <a:pt x="1095375" y="537965"/>
                    </a:cubicBezTo>
                    <a:cubicBezTo>
                      <a:pt x="1086395" y="542455"/>
                      <a:pt x="1075577" y="542614"/>
                      <a:pt x="1066800" y="547490"/>
                    </a:cubicBezTo>
                    <a:cubicBezTo>
                      <a:pt x="1046786" y="558609"/>
                      <a:pt x="1028700" y="572890"/>
                      <a:pt x="1009650" y="585590"/>
                    </a:cubicBezTo>
                    <a:cubicBezTo>
                      <a:pt x="1000125" y="591940"/>
                      <a:pt x="991935" y="601020"/>
                      <a:pt x="981075" y="604640"/>
                    </a:cubicBezTo>
                    <a:cubicBezTo>
                      <a:pt x="971550" y="607815"/>
                      <a:pt x="961277" y="609289"/>
                      <a:pt x="952500" y="614165"/>
                    </a:cubicBezTo>
                    <a:cubicBezTo>
                      <a:pt x="932486" y="625284"/>
                      <a:pt x="915828" y="642026"/>
                      <a:pt x="895350" y="652265"/>
                    </a:cubicBezTo>
                    <a:cubicBezTo>
                      <a:pt x="882650" y="658615"/>
                      <a:pt x="870433" y="666042"/>
                      <a:pt x="857250" y="671315"/>
                    </a:cubicBezTo>
                    <a:cubicBezTo>
                      <a:pt x="838606" y="678773"/>
                      <a:pt x="816808" y="679226"/>
                      <a:pt x="800100" y="690365"/>
                    </a:cubicBezTo>
                    <a:cubicBezTo>
                      <a:pt x="790575" y="696715"/>
                      <a:pt x="781986" y="704766"/>
                      <a:pt x="771525" y="709415"/>
                    </a:cubicBezTo>
                    <a:cubicBezTo>
                      <a:pt x="753175" y="717570"/>
                      <a:pt x="714375" y="728465"/>
                      <a:pt x="714375" y="728465"/>
                    </a:cubicBezTo>
                    <a:cubicBezTo>
                      <a:pt x="679450" y="780852"/>
                      <a:pt x="714375" y="736403"/>
                      <a:pt x="666750" y="776090"/>
                    </a:cubicBezTo>
                    <a:cubicBezTo>
                      <a:pt x="577221" y="850697"/>
                      <a:pt x="725468" y="746470"/>
                      <a:pt x="581025" y="842765"/>
                    </a:cubicBezTo>
                    <a:lnTo>
                      <a:pt x="495300" y="899915"/>
                    </a:lnTo>
                    <a:lnTo>
                      <a:pt x="466725" y="918965"/>
                    </a:lnTo>
                    <a:cubicBezTo>
                      <a:pt x="457200" y="925315"/>
                      <a:pt x="446245" y="929920"/>
                      <a:pt x="438150" y="938015"/>
                    </a:cubicBezTo>
                    <a:cubicBezTo>
                      <a:pt x="428625" y="947540"/>
                      <a:pt x="420208" y="958320"/>
                      <a:pt x="409575" y="966590"/>
                    </a:cubicBezTo>
                    <a:lnTo>
                      <a:pt x="323850" y="1023740"/>
                    </a:lnTo>
                    <a:lnTo>
                      <a:pt x="295275" y="1042790"/>
                    </a:lnTo>
                    <a:lnTo>
                      <a:pt x="266700" y="1061840"/>
                    </a:lnTo>
                    <a:cubicBezTo>
                      <a:pt x="215900" y="1138040"/>
                      <a:pt x="282575" y="1045965"/>
                      <a:pt x="219075" y="1109465"/>
                    </a:cubicBezTo>
                    <a:cubicBezTo>
                      <a:pt x="155575" y="1172965"/>
                      <a:pt x="247650" y="1106290"/>
                      <a:pt x="171450" y="1157090"/>
                    </a:cubicBezTo>
                    <a:cubicBezTo>
                      <a:pt x="165100" y="1166615"/>
                      <a:pt x="160495" y="1177570"/>
                      <a:pt x="152400" y="1185665"/>
                    </a:cubicBezTo>
                    <a:cubicBezTo>
                      <a:pt x="144305" y="1193760"/>
                      <a:pt x="131363" y="1196100"/>
                      <a:pt x="123825" y="1204715"/>
                    </a:cubicBezTo>
                    <a:cubicBezTo>
                      <a:pt x="53749" y="1284802"/>
                      <a:pt x="104545" y="1233750"/>
                      <a:pt x="76200" y="1290440"/>
                    </a:cubicBezTo>
                    <a:cubicBezTo>
                      <a:pt x="71080" y="1300679"/>
                      <a:pt x="63500" y="1309490"/>
                      <a:pt x="57150" y="1319015"/>
                    </a:cubicBezTo>
                    <a:cubicBezTo>
                      <a:pt x="50713" y="1357634"/>
                      <a:pt x="48757" y="1378742"/>
                      <a:pt x="38100" y="1414265"/>
                    </a:cubicBezTo>
                    <a:cubicBezTo>
                      <a:pt x="32330" y="1433499"/>
                      <a:pt x="25400" y="1452365"/>
                      <a:pt x="19050" y="1471415"/>
                    </a:cubicBezTo>
                    <a:cubicBezTo>
                      <a:pt x="15875" y="1480940"/>
                      <a:pt x="11960" y="1490250"/>
                      <a:pt x="9525" y="1499990"/>
                    </a:cubicBezTo>
                    <a:lnTo>
                      <a:pt x="0" y="1538090"/>
                    </a:lnTo>
                    <a:cubicBezTo>
                      <a:pt x="3175" y="1547615"/>
                      <a:pt x="2425" y="1559565"/>
                      <a:pt x="9525" y="1566665"/>
                    </a:cubicBezTo>
                    <a:cubicBezTo>
                      <a:pt x="28575" y="1585715"/>
                      <a:pt x="47625" y="1573015"/>
                      <a:pt x="66675" y="1566665"/>
                    </a:cubicBezTo>
                    <a:cubicBezTo>
                      <a:pt x="92075" y="1569840"/>
                      <a:pt x="117846" y="1570827"/>
                      <a:pt x="142875" y="1576190"/>
                    </a:cubicBezTo>
                    <a:cubicBezTo>
                      <a:pt x="162510" y="1580397"/>
                      <a:pt x="200025" y="1595240"/>
                      <a:pt x="200025" y="1595240"/>
                    </a:cubicBezTo>
                    <a:cubicBezTo>
                      <a:pt x="234950" y="1592065"/>
                      <a:pt x="270265" y="1591809"/>
                      <a:pt x="304800" y="1585715"/>
                    </a:cubicBezTo>
                    <a:cubicBezTo>
                      <a:pt x="324575" y="1582225"/>
                      <a:pt x="361950" y="1566665"/>
                      <a:pt x="361950" y="1566665"/>
                    </a:cubicBezTo>
                    <a:cubicBezTo>
                      <a:pt x="444500" y="1569840"/>
                      <a:pt x="527185" y="1570506"/>
                      <a:pt x="609600" y="1576190"/>
                    </a:cubicBezTo>
                    <a:cubicBezTo>
                      <a:pt x="619616" y="1576881"/>
                      <a:pt x="628135" y="1585715"/>
                      <a:pt x="638175" y="1585715"/>
                    </a:cubicBezTo>
                    <a:cubicBezTo>
                      <a:pt x="676407" y="1585715"/>
                      <a:pt x="714375" y="1579365"/>
                      <a:pt x="752475" y="1576190"/>
                    </a:cubicBezTo>
                    <a:cubicBezTo>
                      <a:pt x="912175" y="1590708"/>
                      <a:pt x="956422" y="1596822"/>
                      <a:pt x="1162050" y="1595240"/>
                    </a:cubicBezTo>
                    <a:cubicBezTo>
                      <a:pt x="1473256" y="1592846"/>
                      <a:pt x="2095500" y="1576190"/>
                      <a:pt x="2095500" y="1576190"/>
                    </a:cubicBezTo>
                    <a:cubicBezTo>
                      <a:pt x="2226584" y="1581652"/>
                      <a:pt x="2538751" y="1600077"/>
                      <a:pt x="2647950" y="1576190"/>
                    </a:cubicBezTo>
                    <a:cubicBezTo>
                      <a:pt x="2667567" y="1571899"/>
                      <a:pt x="2628900" y="1519040"/>
                      <a:pt x="2628900" y="1519040"/>
                    </a:cubicBezTo>
                    <a:cubicBezTo>
                      <a:pt x="2632075" y="1480940"/>
                      <a:pt x="2633958" y="1442710"/>
                      <a:pt x="2638425" y="1404740"/>
                    </a:cubicBezTo>
                    <a:cubicBezTo>
                      <a:pt x="2640317" y="1388662"/>
                      <a:pt x="2647950" y="1373304"/>
                      <a:pt x="2647950" y="1357115"/>
                    </a:cubicBezTo>
                    <a:cubicBezTo>
                      <a:pt x="2647950" y="1322046"/>
                      <a:pt x="2641600" y="1287265"/>
                      <a:pt x="2638425" y="1252340"/>
                    </a:cubicBezTo>
                    <a:cubicBezTo>
                      <a:pt x="2635250" y="1176140"/>
                      <a:pt x="2633251" y="1099882"/>
                      <a:pt x="2628900" y="1023740"/>
                    </a:cubicBezTo>
                    <a:cubicBezTo>
                      <a:pt x="2624497" y="946689"/>
                      <a:pt x="2619754" y="921619"/>
                      <a:pt x="2609850" y="852290"/>
                    </a:cubicBezTo>
                    <a:cubicBezTo>
                      <a:pt x="2630647" y="477953"/>
                      <a:pt x="2635250" y="179190"/>
                      <a:pt x="2619375" y="52190"/>
                    </a:cubicBezTo>
                    <a:close/>
                  </a:path>
                </a:pathLst>
              </a:custGeom>
              <a:pattFill prst="dash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ZoneTexte 87"/>
              <p:cNvSpPr txBox="1"/>
              <p:nvPr/>
            </p:nvSpPr>
            <p:spPr>
              <a:xfrm>
                <a:off x="10713442" y="3130141"/>
                <a:ext cx="932428" cy="53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CDW</a:t>
                </a:r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2659424" y="2705351"/>
              <a:ext cx="2199052" cy="772099"/>
              <a:chOff x="9039473" y="4900621"/>
              <a:chExt cx="2649577" cy="992017"/>
            </a:xfrm>
          </p:grpSpPr>
          <p:sp>
            <p:nvSpPr>
              <p:cNvPr id="85" name="Forme libre 84"/>
              <p:cNvSpPr/>
              <p:nvPr/>
            </p:nvSpPr>
            <p:spPr>
              <a:xfrm>
                <a:off x="9039473" y="4900621"/>
                <a:ext cx="2644126" cy="992017"/>
              </a:xfrm>
              <a:custGeom>
                <a:avLst/>
                <a:gdLst>
                  <a:gd name="connsiteX0" fmla="*/ 9119 w 2644126"/>
                  <a:gd name="connsiteY0" fmla="*/ 981578 h 992017"/>
                  <a:gd name="connsiteX1" fmla="*/ 47219 w 2644126"/>
                  <a:gd name="connsiteY1" fmla="*/ 914903 h 992017"/>
                  <a:gd name="connsiteX2" fmla="*/ 85319 w 2644126"/>
                  <a:gd name="connsiteY2" fmla="*/ 857753 h 992017"/>
                  <a:gd name="connsiteX3" fmla="*/ 113894 w 2644126"/>
                  <a:gd name="connsiteY3" fmla="*/ 848228 h 992017"/>
                  <a:gd name="connsiteX4" fmla="*/ 171044 w 2644126"/>
                  <a:gd name="connsiteY4" fmla="*/ 810128 h 992017"/>
                  <a:gd name="connsiteX5" fmla="*/ 218669 w 2644126"/>
                  <a:gd name="connsiteY5" fmla="*/ 772028 h 992017"/>
                  <a:gd name="connsiteX6" fmla="*/ 275819 w 2644126"/>
                  <a:gd name="connsiteY6" fmla="*/ 733928 h 992017"/>
                  <a:gd name="connsiteX7" fmla="*/ 332969 w 2644126"/>
                  <a:gd name="connsiteY7" fmla="*/ 705353 h 992017"/>
                  <a:gd name="connsiteX8" fmla="*/ 409169 w 2644126"/>
                  <a:gd name="connsiteY8" fmla="*/ 657728 h 992017"/>
                  <a:gd name="connsiteX9" fmla="*/ 466319 w 2644126"/>
                  <a:gd name="connsiteY9" fmla="*/ 619628 h 992017"/>
                  <a:gd name="connsiteX10" fmla="*/ 494894 w 2644126"/>
                  <a:gd name="connsiteY10" fmla="*/ 610103 h 992017"/>
                  <a:gd name="connsiteX11" fmla="*/ 552044 w 2644126"/>
                  <a:gd name="connsiteY11" fmla="*/ 572003 h 992017"/>
                  <a:gd name="connsiteX12" fmla="*/ 580619 w 2644126"/>
                  <a:gd name="connsiteY12" fmla="*/ 552953 h 992017"/>
                  <a:gd name="connsiteX13" fmla="*/ 609194 w 2644126"/>
                  <a:gd name="connsiteY13" fmla="*/ 543428 h 992017"/>
                  <a:gd name="connsiteX14" fmla="*/ 637769 w 2644126"/>
                  <a:gd name="connsiteY14" fmla="*/ 524378 h 992017"/>
                  <a:gd name="connsiteX15" fmla="*/ 694919 w 2644126"/>
                  <a:gd name="connsiteY15" fmla="*/ 505328 h 992017"/>
                  <a:gd name="connsiteX16" fmla="*/ 723494 w 2644126"/>
                  <a:gd name="connsiteY16" fmla="*/ 486278 h 992017"/>
                  <a:gd name="connsiteX17" fmla="*/ 780644 w 2644126"/>
                  <a:gd name="connsiteY17" fmla="*/ 467228 h 992017"/>
                  <a:gd name="connsiteX18" fmla="*/ 837794 w 2644126"/>
                  <a:gd name="connsiteY18" fmla="*/ 438653 h 992017"/>
                  <a:gd name="connsiteX19" fmla="*/ 866369 w 2644126"/>
                  <a:gd name="connsiteY19" fmla="*/ 419603 h 992017"/>
                  <a:gd name="connsiteX20" fmla="*/ 894944 w 2644126"/>
                  <a:gd name="connsiteY20" fmla="*/ 410078 h 992017"/>
                  <a:gd name="connsiteX21" fmla="*/ 923519 w 2644126"/>
                  <a:gd name="connsiteY21" fmla="*/ 391028 h 992017"/>
                  <a:gd name="connsiteX22" fmla="*/ 952094 w 2644126"/>
                  <a:gd name="connsiteY22" fmla="*/ 381503 h 992017"/>
                  <a:gd name="connsiteX23" fmla="*/ 980669 w 2644126"/>
                  <a:gd name="connsiteY23" fmla="*/ 362453 h 992017"/>
                  <a:gd name="connsiteX24" fmla="*/ 1037819 w 2644126"/>
                  <a:gd name="connsiteY24" fmla="*/ 343403 h 992017"/>
                  <a:gd name="connsiteX25" fmla="*/ 1066394 w 2644126"/>
                  <a:gd name="connsiteY25" fmla="*/ 324353 h 992017"/>
                  <a:gd name="connsiteX26" fmla="*/ 1123544 w 2644126"/>
                  <a:gd name="connsiteY26" fmla="*/ 305303 h 992017"/>
                  <a:gd name="connsiteX27" fmla="*/ 1152119 w 2644126"/>
                  <a:gd name="connsiteY27" fmla="*/ 286253 h 992017"/>
                  <a:gd name="connsiteX28" fmla="*/ 1209269 w 2644126"/>
                  <a:gd name="connsiteY28" fmla="*/ 267203 h 992017"/>
                  <a:gd name="connsiteX29" fmla="*/ 1314044 w 2644126"/>
                  <a:gd name="connsiteY29" fmla="*/ 238628 h 992017"/>
                  <a:gd name="connsiteX30" fmla="*/ 1352144 w 2644126"/>
                  <a:gd name="connsiteY30" fmla="*/ 229103 h 992017"/>
                  <a:gd name="connsiteX31" fmla="*/ 1447394 w 2644126"/>
                  <a:gd name="connsiteY31" fmla="*/ 200528 h 992017"/>
                  <a:gd name="connsiteX32" fmla="*/ 1552169 w 2644126"/>
                  <a:gd name="connsiteY32" fmla="*/ 171953 h 992017"/>
                  <a:gd name="connsiteX33" fmla="*/ 1647419 w 2644126"/>
                  <a:gd name="connsiteY33" fmla="*/ 152903 h 992017"/>
                  <a:gd name="connsiteX34" fmla="*/ 1733144 w 2644126"/>
                  <a:gd name="connsiteY34" fmla="*/ 143378 h 992017"/>
                  <a:gd name="connsiteX35" fmla="*/ 1809344 w 2644126"/>
                  <a:gd name="connsiteY35" fmla="*/ 124328 h 992017"/>
                  <a:gd name="connsiteX36" fmla="*/ 1847444 w 2644126"/>
                  <a:gd name="connsiteY36" fmla="*/ 114803 h 992017"/>
                  <a:gd name="connsiteX37" fmla="*/ 1876019 w 2644126"/>
                  <a:gd name="connsiteY37" fmla="*/ 105278 h 992017"/>
                  <a:gd name="connsiteX38" fmla="*/ 1923644 w 2644126"/>
                  <a:gd name="connsiteY38" fmla="*/ 95753 h 992017"/>
                  <a:gd name="connsiteX39" fmla="*/ 1952219 w 2644126"/>
                  <a:gd name="connsiteY39" fmla="*/ 86228 h 992017"/>
                  <a:gd name="connsiteX40" fmla="*/ 2152244 w 2644126"/>
                  <a:gd name="connsiteY40" fmla="*/ 67178 h 992017"/>
                  <a:gd name="connsiteX41" fmla="*/ 2190344 w 2644126"/>
                  <a:gd name="connsiteY41" fmla="*/ 57653 h 992017"/>
                  <a:gd name="connsiteX42" fmla="*/ 2257019 w 2644126"/>
                  <a:gd name="connsiteY42" fmla="*/ 38603 h 992017"/>
                  <a:gd name="connsiteX43" fmla="*/ 2504669 w 2644126"/>
                  <a:gd name="connsiteY43" fmla="*/ 10028 h 992017"/>
                  <a:gd name="connsiteX44" fmla="*/ 2609444 w 2644126"/>
                  <a:gd name="connsiteY44" fmla="*/ 10028 h 992017"/>
                  <a:gd name="connsiteX45" fmla="*/ 2628494 w 2644126"/>
                  <a:gd name="connsiteY45" fmla="*/ 67178 h 992017"/>
                  <a:gd name="connsiteX46" fmla="*/ 2638019 w 2644126"/>
                  <a:gd name="connsiteY46" fmla="*/ 848228 h 992017"/>
                  <a:gd name="connsiteX47" fmla="*/ 2580869 w 2644126"/>
                  <a:gd name="connsiteY47" fmla="*/ 981578 h 992017"/>
                  <a:gd name="connsiteX48" fmla="*/ 1437869 w 2644126"/>
                  <a:gd name="connsiteY48" fmla="*/ 981578 h 992017"/>
                  <a:gd name="connsiteX49" fmla="*/ 1114019 w 2644126"/>
                  <a:gd name="connsiteY49" fmla="*/ 991103 h 992017"/>
                  <a:gd name="connsiteX50" fmla="*/ 361544 w 2644126"/>
                  <a:gd name="connsiteY50" fmla="*/ 981578 h 992017"/>
                  <a:gd name="connsiteX51" fmla="*/ 209144 w 2644126"/>
                  <a:gd name="connsiteY51" fmla="*/ 972053 h 992017"/>
                  <a:gd name="connsiteX52" fmla="*/ 161519 w 2644126"/>
                  <a:gd name="connsiteY52" fmla="*/ 962528 h 992017"/>
                  <a:gd name="connsiteX53" fmla="*/ 9119 w 2644126"/>
                  <a:gd name="connsiteY53" fmla="*/ 981578 h 99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644126" h="992017">
                    <a:moveTo>
                      <a:pt x="9119" y="981578"/>
                    </a:moveTo>
                    <a:cubicBezTo>
                      <a:pt x="-9931" y="973641"/>
                      <a:pt x="-17" y="968887"/>
                      <a:pt x="47219" y="914903"/>
                    </a:cubicBezTo>
                    <a:cubicBezTo>
                      <a:pt x="62296" y="897673"/>
                      <a:pt x="63599" y="864993"/>
                      <a:pt x="85319" y="857753"/>
                    </a:cubicBezTo>
                    <a:cubicBezTo>
                      <a:pt x="94844" y="854578"/>
                      <a:pt x="105117" y="853104"/>
                      <a:pt x="113894" y="848228"/>
                    </a:cubicBezTo>
                    <a:cubicBezTo>
                      <a:pt x="133908" y="837109"/>
                      <a:pt x="171044" y="810128"/>
                      <a:pt x="171044" y="810128"/>
                    </a:cubicBezTo>
                    <a:cubicBezTo>
                      <a:pt x="206243" y="757330"/>
                      <a:pt x="169955" y="799091"/>
                      <a:pt x="218669" y="772028"/>
                    </a:cubicBezTo>
                    <a:cubicBezTo>
                      <a:pt x="238683" y="760909"/>
                      <a:pt x="254099" y="741168"/>
                      <a:pt x="275819" y="733928"/>
                    </a:cubicBezTo>
                    <a:cubicBezTo>
                      <a:pt x="315254" y="720783"/>
                      <a:pt x="296040" y="729972"/>
                      <a:pt x="332969" y="705353"/>
                    </a:cubicBezTo>
                    <a:cubicBezTo>
                      <a:pt x="378666" y="636807"/>
                      <a:pt x="313955" y="721204"/>
                      <a:pt x="409169" y="657728"/>
                    </a:cubicBezTo>
                    <a:cubicBezTo>
                      <a:pt x="428219" y="645028"/>
                      <a:pt x="444599" y="626868"/>
                      <a:pt x="466319" y="619628"/>
                    </a:cubicBezTo>
                    <a:cubicBezTo>
                      <a:pt x="475844" y="616453"/>
                      <a:pt x="486117" y="614979"/>
                      <a:pt x="494894" y="610103"/>
                    </a:cubicBezTo>
                    <a:cubicBezTo>
                      <a:pt x="514908" y="598984"/>
                      <a:pt x="532994" y="584703"/>
                      <a:pt x="552044" y="572003"/>
                    </a:cubicBezTo>
                    <a:cubicBezTo>
                      <a:pt x="561569" y="565653"/>
                      <a:pt x="569759" y="556573"/>
                      <a:pt x="580619" y="552953"/>
                    </a:cubicBezTo>
                    <a:cubicBezTo>
                      <a:pt x="590144" y="549778"/>
                      <a:pt x="600214" y="547918"/>
                      <a:pt x="609194" y="543428"/>
                    </a:cubicBezTo>
                    <a:cubicBezTo>
                      <a:pt x="619433" y="538308"/>
                      <a:pt x="627308" y="529027"/>
                      <a:pt x="637769" y="524378"/>
                    </a:cubicBezTo>
                    <a:cubicBezTo>
                      <a:pt x="656119" y="516223"/>
                      <a:pt x="678211" y="516467"/>
                      <a:pt x="694919" y="505328"/>
                    </a:cubicBezTo>
                    <a:cubicBezTo>
                      <a:pt x="704444" y="498978"/>
                      <a:pt x="713033" y="490927"/>
                      <a:pt x="723494" y="486278"/>
                    </a:cubicBezTo>
                    <a:cubicBezTo>
                      <a:pt x="741844" y="478123"/>
                      <a:pt x="763936" y="478367"/>
                      <a:pt x="780644" y="467228"/>
                    </a:cubicBezTo>
                    <a:cubicBezTo>
                      <a:pt x="862536" y="412633"/>
                      <a:pt x="758924" y="478088"/>
                      <a:pt x="837794" y="438653"/>
                    </a:cubicBezTo>
                    <a:cubicBezTo>
                      <a:pt x="848033" y="433533"/>
                      <a:pt x="856130" y="424723"/>
                      <a:pt x="866369" y="419603"/>
                    </a:cubicBezTo>
                    <a:cubicBezTo>
                      <a:pt x="875349" y="415113"/>
                      <a:pt x="885964" y="414568"/>
                      <a:pt x="894944" y="410078"/>
                    </a:cubicBezTo>
                    <a:cubicBezTo>
                      <a:pt x="905183" y="404958"/>
                      <a:pt x="913280" y="396148"/>
                      <a:pt x="923519" y="391028"/>
                    </a:cubicBezTo>
                    <a:cubicBezTo>
                      <a:pt x="932499" y="386538"/>
                      <a:pt x="943114" y="385993"/>
                      <a:pt x="952094" y="381503"/>
                    </a:cubicBezTo>
                    <a:cubicBezTo>
                      <a:pt x="962333" y="376383"/>
                      <a:pt x="970208" y="367102"/>
                      <a:pt x="980669" y="362453"/>
                    </a:cubicBezTo>
                    <a:cubicBezTo>
                      <a:pt x="999019" y="354298"/>
                      <a:pt x="1021111" y="354542"/>
                      <a:pt x="1037819" y="343403"/>
                    </a:cubicBezTo>
                    <a:cubicBezTo>
                      <a:pt x="1047344" y="337053"/>
                      <a:pt x="1055933" y="329002"/>
                      <a:pt x="1066394" y="324353"/>
                    </a:cubicBezTo>
                    <a:cubicBezTo>
                      <a:pt x="1084744" y="316198"/>
                      <a:pt x="1106836" y="316442"/>
                      <a:pt x="1123544" y="305303"/>
                    </a:cubicBezTo>
                    <a:cubicBezTo>
                      <a:pt x="1133069" y="298953"/>
                      <a:pt x="1141658" y="290902"/>
                      <a:pt x="1152119" y="286253"/>
                    </a:cubicBezTo>
                    <a:cubicBezTo>
                      <a:pt x="1170469" y="278098"/>
                      <a:pt x="1190219" y="273553"/>
                      <a:pt x="1209269" y="267203"/>
                    </a:cubicBezTo>
                    <a:cubicBezTo>
                      <a:pt x="1262682" y="249399"/>
                      <a:pt x="1228104" y="260113"/>
                      <a:pt x="1314044" y="238628"/>
                    </a:cubicBezTo>
                    <a:cubicBezTo>
                      <a:pt x="1326744" y="235453"/>
                      <a:pt x="1339725" y="233243"/>
                      <a:pt x="1352144" y="229103"/>
                    </a:cubicBezTo>
                    <a:cubicBezTo>
                      <a:pt x="1487957" y="183832"/>
                      <a:pt x="1346627" y="229318"/>
                      <a:pt x="1447394" y="200528"/>
                    </a:cubicBezTo>
                    <a:cubicBezTo>
                      <a:pt x="1511256" y="182282"/>
                      <a:pt x="1438980" y="194591"/>
                      <a:pt x="1552169" y="171953"/>
                    </a:cubicBezTo>
                    <a:cubicBezTo>
                      <a:pt x="1583919" y="165603"/>
                      <a:pt x="1615238" y="156479"/>
                      <a:pt x="1647419" y="152903"/>
                    </a:cubicBezTo>
                    <a:cubicBezTo>
                      <a:pt x="1675994" y="149728"/>
                      <a:pt x="1704682" y="147444"/>
                      <a:pt x="1733144" y="143378"/>
                    </a:cubicBezTo>
                    <a:cubicBezTo>
                      <a:pt x="1791240" y="135079"/>
                      <a:pt x="1765022" y="136991"/>
                      <a:pt x="1809344" y="124328"/>
                    </a:cubicBezTo>
                    <a:cubicBezTo>
                      <a:pt x="1821931" y="120732"/>
                      <a:pt x="1834857" y="118399"/>
                      <a:pt x="1847444" y="114803"/>
                    </a:cubicBezTo>
                    <a:cubicBezTo>
                      <a:pt x="1857098" y="112045"/>
                      <a:pt x="1866279" y="107713"/>
                      <a:pt x="1876019" y="105278"/>
                    </a:cubicBezTo>
                    <a:cubicBezTo>
                      <a:pt x="1891725" y="101351"/>
                      <a:pt x="1907938" y="99680"/>
                      <a:pt x="1923644" y="95753"/>
                    </a:cubicBezTo>
                    <a:cubicBezTo>
                      <a:pt x="1933384" y="93318"/>
                      <a:pt x="1942315" y="87879"/>
                      <a:pt x="1952219" y="86228"/>
                    </a:cubicBezTo>
                    <a:cubicBezTo>
                      <a:pt x="1993460" y="79354"/>
                      <a:pt x="2118975" y="69950"/>
                      <a:pt x="2152244" y="67178"/>
                    </a:cubicBezTo>
                    <a:cubicBezTo>
                      <a:pt x="2164944" y="64003"/>
                      <a:pt x="2177757" y="61249"/>
                      <a:pt x="2190344" y="57653"/>
                    </a:cubicBezTo>
                    <a:cubicBezTo>
                      <a:pt x="2227865" y="46933"/>
                      <a:pt x="2213707" y="46724"/>
                      <a:pt x="2257019" y="38603"/>
                    </a:cubicBezTo>
                    <a:cubicBezTo>
                      <a:pt x="2386871" y="14256"/>
                      <a:pt x="2365563" y="19964"/>
                      <a:pt x="2504669" y="10028"/>
                    </a:cubicBezTo>
                    <a:cubicBezTo>
                      <a:pt x="2523339" y="6916"/>
                      <a:pt x="2588524" y="-10892"/>
                      <a:pt x="2609444" y="10028"/>
                    </a:cubicBezTo>
                    <a:cubicBezTo>
                      <a:pt x="2623643" y="24227"/>
                      <a:pt x="2628494" y="67178"/>
                      <a:pt x="2628494" y="67178"/>
                    </a:cubicBezTo>
                    <a:cubicBezTo>
                      <a:pt x="2631669" y="327528"/>
                      <a:pt x="2638019" y="587859"/>
                      <a:pt x="2638019" y="848228"/>
                    </a:cubicBezTo>
                    <a:cubicBezTo>
                      <a:pt x="2638019" y="1009377"/>
                      <a:pt x="2671702" y="999745"/>
                      <a:pt x="2580869" y="981578"/>
                    </a:cubicBezTo>
                    <a:cubicBezTo>
                      <a:pt x="1946659" y="1005067"/>
                      <a:pt x="2691551" y="981578"/>
                      <a:pt x="1437869" y="981578"/>
                    </a:cubicBezTo>
                    <a:cubicBezTo>
                      <a:pt x="1329872" y="981578"/>
                      <a:pt x="1221969" y="987928"/>
                      <a:pt x="1114019" y="991103"/>
                    </a:cubicBezTo>
                    <a:lnTo>
                      <a:pt x="361544" y="981578"/>
                    </a:lnTo>
                    <a:cubicBezTo>
                      <a:pt x="310656" y="980507"/>
                      <a:pt x="259814" y="976879"/>
                      <a:pt x="209144" y="972053"/>
                    </a:cubicBezTo>
                    <a:cubicBezTo>
                      <a:pt x="193028" y="970518"/>
                      <a:pt x="177688" y="963336"/>
                      <a:pt x="161519" y="962528"/>
                    </a:cubicBezTo>
                    <a:cubicBezTo>
                      <a:pt x="113953" y="960150"/>
                      <a:pt x="28169" y="989515"/>
                      <a:pt x="9119" y="981578"/>
                    </a:cubicBezTo>
                    <a:close/>
                  </a:path>
                </a:pathLst>
              </a:custGeom>
              <a:pattFill prst="wdDnDiag">
                <a:fgClr>
                  <a:schemeClr val="tx1">
                    <a:lumMod val="65000"/>
                    <a:lumOff val="3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" name="ZoneTexte 85"/>
              <p:cNvSpPr txBox="1"/>
              <p:nvPr/>
            </p:nvSpPr>
            <p:spPr>
              <a:xfrm>
                <a:off x="10780939" y="5152480"/>
                <a:ext cx="908111" cy="47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Born</a:t>
                </a:r>
              </a:p>
            </p:txBody>
          </p:sp>
        </p:grpSp>
        <p:grpSp>
          <p:nvGrpSpPr>
            <p:cNvPr id="70" name="Groupe 69"/>
            <p:cNvGrpSpPr/>
            <p:nvPr/>
          </p:nvGrpSpPr>
          <p:grpSpPr>
            <a:xfrm>
              <a:off x="2148029" y="2979180"/>
              <a:ext cx="1558965" cy="489286"/>
              <a:chOff x="1142665" y="5342185"/>
              <a:chExt cx="1878353" cy="628650"/>
            </a:xfrm>
          </p:grpSpPr>
          <p:sp>
            <p:nvSpPr>
              <p:cNvPr id="83" name="Forme libre 82"/>
              <p:cNvSpPr/>
              <p:nvPr/>
            </p:nvSpPr>
            <p:spPr>
              <a:xfrm>
                <a:off x="1142665" y="5342185"/>
                <a:ext cx="1878353" cy="628650"/>
              </a:xfrm>
              <a:custGeom>
                <a:avLst/>
                <a:gdLst>
                  <a:gd name="connsiteX0" fmla="*/ 1928 w 1878353"/>
                  <a:gd name="connsiteY0" fmla="*/ 600075 h 628650"/>
                  <a:gd name="connsiteX1" fmla="*/ 116228 w 1878353"/>
                  <a:gd name="connsiteY1" fmla="*/ 457200 h 628650"/>
                  <a:gd name="connsiteX2" fmla="*/ 154328 w 1878353"/>
                  <a:gd name="connsiteY2" fmla="*/ 409575 h 628650"/>
                  <a:gd name="connsiteX3" fmla="*/ 163853 w 1878353"/>
                  <a:gd name="connsiteY3" fmla="*/ 381000 h 628650"/>
                  <a:gd name="connsiteX4" fmla="*/ 221003 w 1878353"/>
                  <a:gd name="connsiteY4" fmla="*/ 342900 h 628650"/>
                  <a:gd name="connsiteX5" fmla="*/ 268628 w 1878353"/>
                  <a:gd name="connsiteY5" fmla="*/ 295275 h 628650"/>
                  <a:gd name="connsiteX6" fmla="*/ 287678 w 1878353"/>
                  <a:gd name="connsiteY6" fmla="*/ 266700 h 628650"/>
                  <a:gd name="connsiteX7" fmla="*/ 316253 w 1878353"/>
                  <a:gd name="connsiteY7" fmla="*/ 247650 h 628650"/>
                  <a:gd name="connsiteX8" fmla="*/ 373403 w 1878353"/>
                  <a:gd name="connsiteY8" fmla="*/ 209550 h 628650"/>
                  <a:gd name="connsiteX9" fmla="*/ 421028 w 1878353"/>
                  <a:gd name="connsiteY9" fmla="*/ 161925 h 628650"/>
                  <a:gd name="connsiteX10" fmla="*/ 449603 w 1878353"/>
                  <a:gd name="connsiteY10" fmla="*/ 152400 h 628650"/>
                  <a:gd name="connsiteX11" fmla="*/ 506753 w 1878353"/>
                  <a:gd name="connsiteY11" fmla="*/ 114300 h 628650"/>
                  <a:gd name="connsiteX12" fmla="*/ 563903 w 1878353"/>
                  <a:gd name="connsiteY12" fmla="*/ 76200 h 628650"/>
                  <a:gd name="connsiteX13" fmla="*/ 592478 w 1878353"/>
                  <a:gd name="connsiteY13" fmla="*/ 57150 h 628650"/>
                  <a:gd name="connsiteX14" fmla="*/ 649628 w 1878353"/>
                  <a:gd name="connsiteY14" fmla="*/ 38100 h 628650"/>
                  <a:gd name="connsiteX15" fmla="*/ 725828 w 1878353"/>
                  <a:gd name="connsiteY15" fmla="*/ 19050 h 628650"/>
                  <a:gd name="connsiteX16" fmla="*/ 983003 w 1878353"/>
                  <a:gd name="connsiteY16" fmla="*/ 0 h 628650"/>
                  <a:gd name="connsiteX17" fmla="*/ 1163978 w 1878353"/>
                  <a:gd name="connsiteY17" fmla="*/ 9525 h 628650"/>
                  <a:gd name="connsiteX18" fmla="*/ 1249703 w 1878353"/>
                  <a:gd name="connsiteY18" fmla="*/ 28575 h 628650"/>
                  <a:gd name="connsiteX19" fmla="*/ 1278278 w 1878353"/>
                  <a:gd name="connsiteY19" fmla="*/ 38100 h 628650"/>
                  <a:gd name="connsiteX20" fmla="*/ 1354478 w 1878353"/>
                  <a:gd name="connsiteY20" fmla="*/ 47625 h 628650"/>
                  <a:gd name="connsiteX21" fmla="*/ 1411628 w 1878353"/>
                  <a:gd name="connsiteY21" fmla="*/ 66675 h 628650"/>
                  <a:gd name="connsiteX22" fmla="*/ 1440203 w 1878353"/>
                  <a:gd name="connsiteY22" fmla="*/ 76200 h 628650"/>
                  <a:gd name="connsiteX23" fmla="*/ 1506878 w 1878353"/>
                  <a:gd name="connsiteY23" fmla="*/ 95250 h 628650"/>
                  <a:gd name="connsiteX24" fmla="*/ 1535453 w 1878353"/>
                  <a:gd name="connsiteY24" fmla="*/ 114300 h 628650"/>
                  <a:gd name="connsiteX25" fmla="*/ 1602128 w 1878353"/>
                  <a:gd name="connsiteY25" fmla="*/ 180975 h 628650"/>
                  <a:gd name="connsiteX26" fmla="*/ 1611653 w 1878353"/>
                  <a:gd name="connsiteY26" fmla="*/ 209550 h 628650"/>
                  <a:gd name="connsiteX27" fmla="*/ 1640228 w 1878353"/>
                  <a:gd name="connsiteY27" fmla="*/ 228600 h 628650"/>
                  <a:gd name="connsiteX28" fmla="*/ 1668803 w 1878353"/>
                  <a:gd name="connsiteY28" fmla="*/ 257175 h 628650"/>
                  <a:gd name="connsiteX29" fmla="*/ 1735478 w 1878353"/>
                  <a:gd name="connsiteY29" fmla="*/ 342900 h 628650"/>
                  <a:gd name="connsiteX30" fmla="*/ 1745003 w 1878353"/>
                  <a:gd name="connsiteY30" fmla="*/ 371475 h 628650"/>
                  <a:gd name="connsiteX31" fmla="*/ 1783103 w 1878353"/>
                  <a:gd name="connsiteY31" fmla="*/ 428625 h 628650"/>
                  <a:gd name="connsiteX32" fmla="*/ 1802153 w 1878353"/>
                  <a:gd name="connsiteY32" fmla="*/ 457200 h 628650"/>
                  <a:gd name="connsiteX33" fmla="*/ 1821203 w 1878353"/>
                  <a:gd name="connsiteY33" fmla="*/ 485775 h 628650"/>
                  <a:gd name="connsiteX34" fmla="*/ 1840253 w 1878353"/>
                  <a:gd name="connsiteY34" fmla="*/ 514350 h 628650"/>
                  <a:gd name="connsiteX35" fmla="*/ 1849778 w 1878353"/>
                  <a:gd name="connsiteY35" fmla="*/ 542925 h 628650"/>
                  <a:gd name="connsiteX36" fmla="*/ 1878353 w 1878353"/>
                  <a:gd name="connsiteY36" fmla="*/ 600075 h 628650"/>
                  <a:gd name="connsiteX37" fmla="*/ 1849778 w 1878353"/>
                  <a:gd name="connsiteY37" fmla="*/ 619125 h 628650"/>
                  <a:gd name="connsiteX38" fmla="*/ 1687853 w 1878353"/>
                  <a:gd name="connsiteY38" fmla="*/ 600075 h 628650"/>
                  <a:gd name="connsiteX39" fmla="*/ 1602128 w 1878353"/>
                  <a:gd name="connsiteY39" fmla="*/ 619125 h 628650"/>
                  <a:gd name="connsiteX40" fmla="*/ 1183028 w 1878353"/>
                  <a:gd name="connsiteY40" fmla="*/ 628650 h 628650"/>
                  <a:gd name="connsiteX41" fmla="*/ 811553 w 1878353"/>
                  <a:gd name="connsiteY41" fmla="*/ 619125 h 628650"/>
                  <a:gd name="connsiteX42" fmla="*/ 744878 w 1878353"/>
                  <a:gd name="connsiteY42" fmla="*/ 609600 h 628650"/>
                  <a:gd name="connsiteX43" fmla="*/ 344828 w 1878353"/>
                  <a:gd name="connsiteY43" fmla="*/ 628650 h 628650"/>
                  <a:gd name="connsiteX44" fmla="*/ 49553 w 1878353"/>
                  <a:gd name="connsiteY44" fmla="*/ 609600 h 628650"/>
                  <a:gd name="connsiteX45" fmla="*/ 1928 w 1878353"/>
                  <a:gd name="connsiteY45" fmla="*/ 600075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78353" h="628650">
                    <a:moveTo>
                      <a:pt x="1928" y="600075"/>
                    </a:moveTo>
                    <a:cubicBezTo>
                      <a:pt x="13040" y="574675"/>
                      <a:pt x="80519" y="506643"/>
                      <a:pt x="116228" y="457200"/>
                    </a:cubicBezTo>
                    <a:cubicBezTo>
                      <a:pt x="158949" y="398047"/>
                      <a:pt x="83677" y="456676"/>
                      <a:pt x="154328" y="409575"/>
                    </a:cubicBezTo>
                    <a:cubicBezTo>
                      <a:pt x="157503" y="400050"/>
                      <a:pt x="156753" y="388100"/>
                      <a:pt x="163853" y="381000"/>
                    </a:cubicBezTo>
                    <a:cubicBezTo>
                      <a:pt x="180042" y="364811"/>
                      <a:pt x="221003" y="342900"/>
                      <a:pt x="221003" y="342900"/>
                    </a:cubicBezTo>
                    <a:cubicBezTo>
                      <a:pt x="271803" y="266700"/>
                      <a:pt x="205128" y="358775"/>
                      <a:pt x="268628" y="295275"/>
                    </a:cubicBezTo>
                    <a:cubicBezTo>
                      <a:pt x="276723" y="287180"/>
                      <a:pt x="279583" y="274795"/>
                      <a:pt x="287678" y="266700"/>
                    </a:cubicBezTo>
                    <a:cubicBezTo>
                      <a:pt x="295773" y="258605"/>
                      <a:pt x="307459" y="254979"/>
                      <a:pt x="316253" y="247650"/>
                    </a:cubicBezTo>
                    <a:cubicBezTo>
                      <a:pt x="363819" y="208012"/>
                      <a:pt x="323185" y="226289"/>
                      <a:pt x="373403" y="209550"/>
                    </a:cubicBezTo>
                    <a:cubicBezTo>
                      <a:pt x="392453" y="180975"/>
                      <a:pt x="389278" y="177800"/>
                      <a:pt x="421028" y="161925"/>
                    </a:cubicBezTo>
                    <a:cubicBezTo>
                      <a:pt x="430008" y="157435"/>
                      <a:pt x="440826" y="157276"/>
                      <a:pt x="449603" y="152400"/>
                    </a:cubicBezTo>
                    <a:cubicBezTo>
                      <a:pt x="469617" y="141281"/>
                      <a:pt x="487703" y="127000"/>
                      <a:pt x="506753" y="114300"/>
                    </a:cubicBezTo>
                    <a:lnTo>
                      <a:pt x="563903" y="76200"/>
                    </a:lnTo>
                    <a:cubicBezTo>
                      <a:pt x="573428" y="69850"/>
                      <a:pt x="581618" y="60770"/>
                      <a:pt x="592478" y="57150"/>
                    </a:cubicBezTo>
                    <a:lnTo>
                      <a:pt x="649628" y="38100"/>
                    </a:lnTo>
                    <a:cubicBezTo>
                      <a:pt x="677755" y="28724"/>
                      <a:pt x="693845" y="22048"/>
                      <a:pt x="725828" y="19050"/>
                    </a:cubicBezTo>
                    <a:cubicBezTo>
                      <a:pt x="811413" y="11026"/>
                      <a:pt x="983003" y="0"/>
                      <a:pt x="983003" y="0"/>
                    </a:cubicBezTo>
                    <a:cubicBezTo>
                      <a:pt x="1043328" y="3175"/>
                      <a:pt x="1103778" y="4508"/>
                      <a:pt x="1163978" y="9525"/>
                    </a:cubicBezTo>
                    <a:cubicBezTo>
                      <a:pt x="1177843" y="10680"/>
                      <a:pt x="1233576" y="23967"/>
                      <a:pt x="1249703" y="28575"/>
                    </a:cubicBezTo>
                    <a:cubicBezTo>
                      <a:pt x="1259357" y="31333"/>
                      <a:pt x="1268400" y="36304"/>
                      <a:pt x="1278278" y="38100"/>
                    </a:cubicBezTo>
                    <a:cubicBezTo>
                      <a:pt x="1303463" y="42679"/>
                      <a:pt x="1329078" y="44450"/>
                      <a:pt x="1354478" y="47625"/>
                    </a:cubicBezTo>
                    <a:lnTo>
                      <a:pt x="1411628" y="66675"/>
                    </a:lnTo>
                    <a:cubicBezTo>
                      <a:pt x="1421153" y="69850"/>
                      <a:pt x="1430463" y="73765"/>
                      <a:pt x="1440203" y="76200"/>
                    </a:cubicBezTo>
                    <a:cubicBezTo>
                      <a:pt x="1452410" y="79252"/>
                      <a:pt x="1493213" y="88418"/>
                      <a:pt x="1506878" y="95250"/>
                    </a:cubicBezTo>
                    <a:cubicBezTo>
                      <a:pt x="1517117" y="100370"/>
                      <a:pt x="1525928" y="107950"/>
                      <a:pt x="1535453" y="114300"/>
                    </a:cubicBezTo>
                    <a:cubicBezTo>
                      <a:pt x="1579122" y="179804"/>
                      <a:pt x="1551833" y="164210"/>
                      <a:pt x="1602128" y="180975"/>
                    </a:cubicBezTo>
                    <a:cubicBezTo>
                      <a:pt x="1605303" y="190500"/>
                      <a:pt x="1605381" y="201710"/>
                      <a:pt x="1611653" y="209550"/>
                    </a:cubicBezTo>
                    <a:cubicBezTo>
                      <a:pt x="1618804" y="218489"/>
                      <a:pt x="1631434" y="221271"/>
                      <a:pt x="1640228" y="228600"/>
                    </a:cubicBezTo>
                    <a:cubicBezTo>
                      <a:pt x="1650576" y="237224"/>
                      <a:pt x="1660533" y="246542"/>
                      <a:pt x="1668803" y="257175"/>
                    </a:cubicBezTo>
                    <a:cubicBezTo>
                      <a:pt x="1748554" y="359712"/>
                      <a:pt x="1670604" y="278026"/>
                      <a:pt x="1735478" y="342900"/>
                    </a:cubicBezTo>
                    <a:cubicBezTo>
                      <a:pt x="1738653" y="352425"/>
                      <a:pt x="1740127" y="362698"/>
                      <a:pt x="1745003" y="371475"/>
                    </a:cubicBezTo>
                    <a:cubicBezTo>
                      <a:pt x="1756122" y="391489"/>
                      <a:pt x="1770403" y="409575"/>
                      <a:pt x="1783103" y="428625"/>
                    </a:cubicBezTo>
                    <a:lnTo>
                      <a:pt x="1802153" y="457200"/>
                    </a:lnTo>
                    <a:lnTo>
                      <a:pt x="1821203" y="485775"/>
                    </a:lnTo>
                    <a:cubicBezTo>
                      <a:pt x="1827553" y="495300"/>
                      <a:pt x="1836633" y="503490"/>
                      <a:pt x="1840253" y="514350"/>
                    </a:cubicBezTo>
                    <a:cubicBezTo>
                      <a:pt x="1843428" y="523875"/>
                      <a:pt x="1845288" y="533945"/>
                      <a:pt x="1849778" y="542925"/>
                    </a:cubicBezTo>
                    <a:cubicBezTo>
                      <a:pt x="1886707" y="616783"/>
                      <a:pt x="1854412" y="528251"/>
                      <a:pt x="1878353" y="600075"/>
                    </a:cubicBezTo>
                    <a:cubicBezTo>
                      <a:pt x="1868828" y="606425"/>
                      <a:pt x="1861206" y="618453"/>
                      <a:pt x="1849778" y="619125"/>
                    </a:cubicBezTo>
                    <a:cubicBezTo>
                      <a:pt x="1754031" y="624757"/>
                      <a:pt x="1747976" y="620116"/>
                      <a:pt x="1687853" y="600075"/>
                    </a:cubicBezTo>
                    <a:cubicBezTo>
                      <a:pt x="1671251" y="604226"/>
                      <a:pt x="1616580" y="618535"/>
                      <a:pt x="1602128" y="619125"/>
                    </a:cubicBezTo>
                    <a:cubicBezTo>
                      <a:pt x="1462508" y="624824"/>
                      <a:pt x="1322728" y="625475"/>
                      <a:pt x="1183028" y="628650"/>
                    </a:cubicBezTo>
                    <a:lnTo>
                      <a:pt x="811553" y="619125"/>
                    </a:lnTo>
                    <a:cubicBezTo>
                      <a:pt x="789124" y="618150"/>
                      <a:pt x="767329" y="609600"/>
                      <a:pt x="744878" y="609600"/>
                    </a:cubicBezTo>
                    <a:cubicBezTo>
                      <a:pt x="673431" y="609600"/>
                      <a:pt x="431562" y="623831"/>
                      <a:pt x="344828" y="628650"/>
                    </a:cubicBezTo>
                    <a:cubicBezTo>
                      <a:pt x="224558" y="619398"/>
                      <a:pt x="178513" y="614973"/>
                      <a:pt x="49553" y="609600"/>
                    </a:cubicBezTo>
                    <a:cubicBezTo>
                      <a:pt x="30520" y="608807"/>
                      <a:pt x="-9184" y="625475"/>
                      <a:pt x="1928" y="600075"/>
                    </a:cubicBezTo>
                    <a:close/>
                  </a:path>
                </a:pathLst>
              </a:custGeom>
              <a:pattFill prst="ltVert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1732314" y="5450486"/>
                <a:ext cx="884129" cy="47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AO</a:t>
                </a:r>
              </a:p>
            </p:txBody>
          </p:sp>
        </p:grpSp>
        <p:cxnSp>
          <p:nvCxnSpPr>
            <p:cNvPr id="71" name="Connecteur droit avec flèche 70"/>
            <p:cNvCxnSpPr/>
            <p:nvPr/>
          </p:nvCxnSpPr>
          <p:spPr>
            <a:xfrm>
              <a:off x="1634730" y="3468466"/>
              <a:ext cx="3425114" cy="89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 flipH="1" flipV="1">
              <a:off x="1643008" y="1458892"/>
              <a:ext cx="0" cy="20185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/>
            <p:cNvSpPr txBox="1"/>
            <p:nvPr/>
          </p:nvSpPr>
          <p:spPr>
            <a:xfrm>
              <a:off x="1288102" y="325225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0.1</a:t>
              </a: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1327191" y="26546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</a:t>
              </a: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1299179" y="222764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10</a:t>
              </a: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1248026" y="167463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100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ZoneTexte 76"/>
                <p:cNvSpPr txBox="1"/>
                <p:nvPr/>
              </p:nvSpPr>
              <p:spPr>
                <a:xfrm>
                  <a:off x="1658744" y="1343685"/>
                  <a:ext cx="828368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fr-FR" b="0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fr-FR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fr-FR" baseline="-25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ZoneTexte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744" y="1343685"/>
                  <a:ext cx="828368" cy="36298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ZoneTexte 77"/>
                <p:cNvSpPr txBox="1"/>
                <p:nvPr/>
              </p:nvSpPr>
              <p:spPr>
                <a:xfrm>
                  <a:off x="5057387" y="3292784"/>
                  <a:ext cx="784894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fr-FR" i="1" baseline="-25000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fr-FR" baseline="-25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ZoneTexte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7387" y="3292784"/>
                  <a:ext cx="784894" cy="36298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694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ZoneTexte 78"/>
            <p:cNvSpPr txBox="1"/>
            <p:nvPr/>
          </p:nvSpPr>
          <p:spPr>
            <a:xfrm>
              <a:off x="1459784" y="343280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0.1</a:t>
              </a: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2597115" y="34734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</a:t>
              </a: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3602156" y="34561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10</a:t>
              </a:r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4585768" y="3456166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100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ZoneTexte 90"/>
              <p:cNvSpPr txBox="1"/>
              <p:nvPr/>
            </p:nvSpPr>
            <p:spPr>
              <a:xfrm>
                <a:off x="6510892" y="2093653"/>
                <a:ext cx="5595759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: difficult to deal with </a:t>
                </a:r>
                <a:r>
                  <a:rPr lang="en-US" dirty="0" err="1"/>
                  <a:t>multielectronic</a:t>
                </a:r>
                <a:r>
                  <a:rPr lang="en-US" dirty="0"/>
                  <a:t> ions since there all the processes have probabilities of the same order of magnitude </a:t>
                </a:r>
                <a:r>
                  <a:rPr lang="en-US" dirty="0">
                    <a:sym typeface="Symbol" panose="05050102010706020507" pitchFamily="18" charset="2"/>
                  </a:rPr>
                  <a:t> </a:t>
                </a:r>
                <a:r>
                  <a:rPr lang="en-US" b="1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anose="05050102010706020507" pitchFamily="18" charset="2"/>
                  </a:rPr>
                  <a:t>a lack of experimental data</a:t>
                </a:r>
                <a:endParaRPr lang="en-US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1" name="ZoneTexte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892" y="2093653"/>
                <a:ext cx="5595759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2505" t="-9489" r="-1198" b="-189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ZoneTexte 91"/>
          <p:cNvSpPr txBox="1"/>
          <p:nvPr/>
        </p:nvSpPr>
        <p:spPr>
          <a:xfrm>
            <a:off x="6381393" y="6058188"/>
            <a:ext cx="23573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Formation of a transient molecule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9974647" y="6082322"/>
            <a:ext cx="22173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Fast collision, small perturbation</a:t>
            </a:r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501199" y="5750426"/>
            <a:ext cx="191988" cy="36731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/>
          <p:nvPr/>
        </p:nvCxnSpPr>
        <p:spPr>
          <a:xfrm flipH="1" flipV="1">
            <a:off x="10230337" y="5711571"/>
            <a:ext cx="264669" cy="37075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6536298" y="3120078"/>
            <a:ext cx="389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dirty="0"/>
              <a:t>Theoretical approaches</a:t>
            </a:r>
          </a:p>
        </p:txBody>
      </p:sp>
    </p:spTree>
    <p:extLst>
      <p:ext uri="{BB962C8B-B14F-4D97-AF65-F5344CB8AC3E}">
        <p14:creationId xmlns:p14="http://schemas.microsoft.com/office/powerpoint/2010/main" val="37251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3" grpId="0"/>
      <p:bldP spid="54" grpId="0"/>
      <p:bldP spid="91" grpId="0"/>
      <p:bldP spid="92" grpId="0"/>
      <p:bldP spid="93" grpId="0"/>
      <p:bldP spid="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</a:t>
            </a: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CRYRING@ESR, GSI/FAIR</a:t>
            </a:r>
            <a:endParaRPr lang="fr-FR" sz="1600" dirty="0"/>
          </a:p>
        </p:txBody>
      </p:sp>
      <p:grpSp>
        <p:nvGrpSpPr>
          <p:cNvPr id="97" name="Groupe 96"/>
          <p:cNvGrpSpPr/>
          <p:nvPr/>
        </p:nvGrpSpPr>
        <p:grpSpPr>
          <a:xfrm>
            <a:off x="4043662" y="1105740"/>
            <a:ext cx="4893006" cy="738664"/>
            <a:chOff x="4665181" y="5305380"/>
            <a:chExt cx="4893006" cy="738664"/>
          </a:xfrm>
        </p:grpSpPr>
        <p:sp>
          <p:nvSpPr>
            <p:cNvPr id="98" name="Rectangle 97"/>
            <p:cNvSpPr/>
            <p:nvPr/>
          </p:nvSpPr>
          <p:spPr>
            <a:xfrm>
              <a:off x="5039048" y="5316960"/>
              <a:ext cx="3662102" cy="388569"/>
            </a:xfrm>
            <a:prstGeom prst="rect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ZoneTexte 98"/>
                <p:cNvSpPr txBox="1"/>
                <p:nvPr/>
              </p:nvSpPr>
              <p:spPr>
                <a:xfrm>
                  <a:off x="4941473" y="5310999"/>
                  <a:ext cx="1152336" cy="394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𝒑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≫</m:t>
                        </m:r>
                        <m: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1473" y="5310999"/>
                  <a:ext cx="1152336" cy="3942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/>
                <p:cNvSpPr txBox="1"/>
                <p:nvPr/>
              </p:nvSpPr>
              <p:spPr>
                <a:xfrm>
                  <a:off x="7615111" y="5305380"/>
                  <a:ext cx="1152336" cy="394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𝒑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≪</m:t>
                        </m:r>
                        <m: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5111" y="5305380"/>
                  <a:ext cx="1152336" cy="3942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ZoneTexte 100"/>
                <p:cNvSpPr txBox="1"/>
                <p:nvPr/>
              </p:nvSpPr>
              <p:spPr>
                <a:xfrm>
                  <a:off x="6461796" y="5324446"/>
                  <a:ext cx="1069322" cy="3942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𝒑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itchFamily="34" charset="0"/>
                          </a:rPr>
                          <m:t>~</m:t>
                        </m:r>
                        <m:r>
                          <a:rPr lang="fr-FR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796" y="5324446"/>
                  <a:ext cx="1069322" cy="3942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ZoneTexte 101"/>
            <p:cNvSpPr txBox="1"/>
            <p:nvPr/>
          </p:nvSpPr>
          <p:spPr>
            <a:xfrm>
              <a:off x="4665181" y="5674712"/>
              <a:ext cx="4893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Arial" pitchFamily="34" charset="0"/>
                </a:rPr>
                <a:t>non-</a:t>
              </a:r>
              <a:r>
                <a:rPr lang="en-US" b="1" dirty="0" err="1">
                  <a:latin typeface="Calibri" panose="020F0502020204030204" pitchFamily="34" charset="0"/>
                  <a:cs typeface="Arial" pitchFamily="34" charset="0"/>
                </a:rPr>
                <a:t>pertubative</a:t>
              </a:r>
              <a:r>
                <a:rPr lang="en-US" b="1" dirty="0" smtClean="0">
                  <a:latin typeface="Calibri" panose="020F0502020204030204" pitchFamily="34" charset="0"/>
                  <a:cs typeface="Arial" pitchFamily="34" charset="0"/>
                </a:rPr>
                <a:t>……....</a:t>
              </a:r>
              <a:r>
                <a:rPr lang="en-US" b="1" dirty="0">
                  <a:latin typeface="Calibri" panose="020F0502020204030204" pitchFamily="34" charset="0"/>
                  <a:cs typeface="Arial" pitchFamily="34" charset="0"/>
                </a:rPr>
                <a:t>to</a:t>
              </a:r>
              <a:r>
                <a:rPr lang="en-US" b="1" dirty="0" smtClean="0">
                  <a:latin typeface="Calibri" panose="020F0502020204030204" pitchFamily="34" charset="0"/>
                  <a:cs typeface="Arial" pitchFamily="34" charset="0"/>
                </a:rPr>
                <a:t>…..…. </a:t>
              </a:r>
              <a:r>
                <a:rPr lang="en-US" b="1" dirty="0" err="1">
                  <a:latin typeface="Calibri" panose="020F0502020204030204" pitchFamily="34" charset="0"/>
                  <a:cs typeface="Arial" pitchFamily="34" charset="0"/>
                </a:rPr>
                <a:t>pertubative</a:t>
              </a:r>
              <a:r>
                <a:rPr lang="en-US" b="1" dirty="0">
                  <a:latin typeface="Calibri" panose="020F0502020204030204" pitchFamily="34" charset="0"/>
                  <a:cs typeface="Arial" pitchFamily="34" charset="0"/>
                </a:rPr>
                <a:t> regime</a:t>
              </a:r>
            </a:p>
          </p:txBody>
        </p:sp>
      </p:grpSp>
      <p:sp>
        <p:nvSpPr>
          <p:cNvPr id="103" name="Ellipse 102"/>
          <p:cNvSpPr/>
          <p:nvPr/>
        </p:nvSpPr>
        <p:spPr>
          <a:xfrm>
            <a:off x="5802370" y="939073"/>
            <a:ext cx="1069322" cy="714221"/>
          </a:xfrm>
          <a:prstGeom prst="ellipse">
            <a:avLst/>
          </a:prstGeom>
          <a:noFill/>
          <a:ln w="63500">
            <a:solidFill>
              <a:srgbClr val="E21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>
            <a:off x="4896122" y="1958352"/>
            <a:ext cx="7437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Difficulty to determine </a:t>
            </a:r>
            <a:r>
              <a:rPr lang="en-US" sz="2400" b="1" dirty="0"/>
              <a:t>absolute cross sections of elementary collision </a:t>
            </a:r>
            <a:r>
              <a:rPr lang="en-US" sz="2400" b="1" dirty="0" smtClean="0"/>
              <a:t>processes</a:t>
            </a:r>
            <a:endParaRPr lang="en-US" sz="2400" b="1" dirty="0"/>
          </a:p>
        </p:txBody>
      </p:sp>
      <p:sp>
        <p:nvSpPr>
          <p:cNvPr id="105" name="ZoneTexte 104"/>
          <p:cNvSpPr txBox="1"/>
          <p:nvPr/>
        </p:nvSpPr>
        <p:spPr>
          <a:xfrm>
            <a:off x="827588" y="1958352"/>
            <a:ext cx="3492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400" b="1" dirty="0">
                <a:solidFill>
                  <a:srgbClr val="C00000"/>
                </a:solidFill>
              </a:rPr>
              <a:t>Ion-</a:t>
            </a:r>
            <a:r>
              <a:rPr lang="fr-FR" sz="2400" b="1" dirty="0" err="1">
                <a:solidFill>
                  <a:srgbClr val="C00000"/>
                </a:solidFill>
              </a:rPr>
              <a:t>atom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collisions</a:t>
            </a:r>
            <a:endParaRPr lang="fr-FR" sz="2400" b="1" dirty="0">
              <a:solidFill>
                <a:srgbClr val="C00000"/>
              </a:solidFill>
            </a:endParaRPr>
          </a:p>
          <a:p>
            <a:pPr algn="ctr"/>
            <a:r>
              <a:rPr lang="fr-FR" sz="2400" b="1" dirty="0">
                <a:solidFill>
                  <a:srgbClr val="C00000"/>
                </a:solidFill>
              </a:rPr>
              <a:t>(N-body collision system!)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1090294" y="3295789"/>
            <a:ext cx="268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fr-FR" sz="2400" b="1" dirty="0" smtClean="0">
                <a:solidFill>
                  <a:srgbClr val="C00000"/>
                </a:solidFill>
              </a:rPr>
              <a:t>Ion-ion collisions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08" name="Ellipse 107"/>
          <p:cNvSpPr/>
          <p:nvPr/>
        </p:nvSpPr>
        <p:spPr>
          <a:xfrm>
            <a:off x="1881144" y="4285935"/>
            <a:ext cx="216024" cy="216024"/>
          </a:xfrm>
          <a:prstGeom prst="ellipse">
            <a:avLst/>
          </a:prstGeom>
          <a:gradFill flip="none" rotWithShape="1">
            <a:gsLst>
              <a:gs pos="10000">
                <a:srgbClr val="C00000">
                  <a:alpha val="11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9" name="Ellipse 108"/>
          <p:cNvSpPr>
            <a:spLocks noChangeAspect="1"/>
          </p:cNvSpPr>
          <p:nvPr/>
        </p:nvSpPr>
        <p:spPr>
          <a:xfrm>
            <a:off x="1666560" y="4071351"/>
            <a:ext cx="645192" cy="645192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0" name="Ellipse 109"/>
          <p:cNvSpPr>
            <a:spLocks noChangeAspect="1"/>
          </p:cNvSpPr>
          <p:nvPr/>
        </p:nvSpPr>
        <p:spPr>
          <a:xfrm>
            <a:off x="1373556" y="3778347"/>
            <a:ext cx="1231200" cy="1231200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1" name="Ellipse 110"/>
          <p:cNvSpPr/>
          <p:nvPr/>
        </p:nvSpPr>
        <p:spPr>
          <a:xfrm>
            <a:off x="3374506" y="5159255"/>
            <a:ext cx="72000" cy="72000"/>
          </a:xfrm>
          <a:prstGeom prst="ellipse">
            <a:avLst/>
          </a:prstGeom>
          <a:gradFill>
            <a:gsLst>
              <a:gs pos="10000">
                <a:schemeClr val="tx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2" name="Ellipse 111"/>
          <p:cNvSpPr/>
          <p:nvPr/>
        </p:nvSpPr>
        <p:spPr>
          <a:xfrm>
            <a:off x="3617514" y="5150023"/>
            <a:ext cx="216024" cy="216024"/>
          </a:xfrm>
          <a:prstGeom prst="ellipse">
            <a:avLst/>
          </a:prstGeom>
          <a:gradFill>
            <a:gsLst>
              <a:gs pos="50000">
                <a:schemeClr val="accent1">
                  <a:lumMod val="75000"/>
                </a:schemeClr>
              </a:gs>
              <a:gs pos="0">
                <a:schemeClr val="accent1">
                  <a:lumMod val="75000"/>
                  <a:alpha val="35000"/>
                </a:scheme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3" name="Ellipse 112"/>
          <p:cNvSpPr>
            <a:spLocks noChangeAspect="1"/>
          </p:cNvSpPr>
          <p:nvPr/>
        </p:nvSpPr>
        <p:spPr>
          <a:xfrm>
            <a:off x="3417244" y="4970925"/>
            <a:ext cx="574221" cy="574221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4" name="Ellipse 113"/>
          <p:cNvSpPr>
            <a:spLocks noChangeAspect="1"/>
          </p:cNvSpPr>
          <p:nvPr/>
        </p:nvSpPr>
        <p:spPr>
          <a:xfrm>
            <a:off x="3088754" y="4642435"/>
            <a:ext cx="1231200" cy="1231200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5" name="Ellipse 114"/>
          <p:cNvSpPr>
            <a:spLocks noChangeAspect="1"/>
          </p:cNvSpPr>
          <p:nvPr/>
        </p:nvSpPr>
        <p:spPr>
          <a:xfrm>
            <a:off x="3238961" y="4792642"/>
            <a:ext cx="930787" cy="930787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6" name="Flèche droite 115"/>
          <p:cNvSpPr/>
          <p:nvPr/>
        </p:nvSpPr>
        <p:spPr>
          <a:xfrm>
            <a:off x="2017184" y="4373437"/>
            <a:ext cx="360000" cy="45719"/>
          </a:xfrm>
          <a:prstGeom prst="rightArrow">
            <a:avLst/>
          </a:prstGeom>
          <a:gradFill>
            <a:gsLst>
              <a:gs pos="1000">
                <a:srgbClr val="C00000">
                  <a:alpha val="90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ZoneTexte 116"/>
          <p:cNvSpPr txBox="1"/>
          <p:nvPr/>
        </p:nvSpPr>
        <p:spPr>
          <a:xfrm>
            <a:off x="3344259" y="6087949"/>
            <a:ext cx="75591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target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8" name="Ellipse 117"/>
          <p:cNvSpPr/>
          <p:nvPr/>
        </p:nvSpPr>
        <p:spPr>
          <a:xfrm>
            <a:off x="2230936" y="4158561"/>
            <a:ext cx="72000" cy="72000"/>
          </a:xfrm>
          <a:prstGeom prst="ellipse">
            <a:avLst/>
          </a:prstGeom>
          <a:gradFill>
            <a:gsLst>
              <a:gs pos="10000">
                <a:srgbClr val="C00000">
                  <a:alpha val="11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9" name="Ellipse 118"/>
          <p:cNvSpPr/>
          <p:nvPr/>
        </p:nvSpPr>
        <p:spPr>
          <a:xfrm>
            <a:off x="1731432" y="4599331"/>
            <a:ext cx="72000" cy="72000"/>
          </a:xfrm>
          <a:prstGeom prst="ellipse">
            <a:avLst/>
          </a:prstGeom>
          <a:gradFill>
            <a:gsLst>
              <a:gs pos="10000">
                <a:srgbClr val="C00000">
                  <a:alpha val="11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0" name="Ellipse 119"/>
          <p:cNvSpPr/>
          <p:nvPr/>
        </p:nvSpPr>
        <p:spPr>
          <a:xfrm>
            <a:off x="3946010" y="5242835"/>
            <a:ext cx="72000" cy="72000"/>
          </a:xfrm>
          <a:prstGeom prst="ellipse">
            <a:avLst/>
          </a:prstGeom>
          <a:gradFill>
            <a:gsLst>
              <a:gs pos="10000">
                <a:schemeClr val="tx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1" name="Ellipse 120"/>
          <p:cNvSpPr/>
          <p:nvPr/>
        </p:nvSpPr>
        <p:spPr>
          <a:xfrm>
            <a:off x="4088886" y="5028521"/>
            <a:ext cx="72000" cy="72000"/>
          </a:xfrm>
          <a:prstGeom prst="ellipse">
            <a:avLst/>
          </a:prstGeom>
          <a:gradFill>
            <a:gsLst>
              <a:gs pos="10000">
                <a:schemeClr val="tx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2" name="Ellipse 121"/>
          <p:cNvSpPr/>
          <p:nvPr/>
        </p:nvSpPr>
        <p:spPr>
          <a:xfrm>
            <a:off x="3660258" y="4745571"/>
            <a:ext cx="72000" cy="72000"/>
          </a:xfrm>
          <a:prstGeom prst="ellipse">
            <a:avLst/>
          </a:prstGeom>
          <a:gradFill>
            <a:gsLst>
              <a:gs pos="10000">
                <a:schemeClr val="tx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3" name="Ellipse 122"/>
          <p:cNvSpPr/>
          <p:nvPr/>
        </p:nvSpPr>
        <p:spPr>
          <a:xfrm>
            <a:off x="3302506" y="4956521"/>
            <a:ext cx="72000" cy="72000"/>
          </a:xfrm>
          <a:prstGeom prst="ellipse">
            <a:avLst/>
          </a:prstGeom>
          <a:gradFill>
            <a:gsLst>
              <a:gs pos="10000">
                <a:schemeClr val="tx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4" name="Ellipse 123"/>
          <p:cNvSpPr/>
          <p:nvPr/>
        </p:nvSpPr>
        <p:spPr>
          <a:xfrm>
            <a:off x="3231630" y="5385711"/>
            <a:ext cx="72000" cy="72000"/>
          </a:xfrm>
          <a:prstGeom prst="ellipse">
            <a:avLst/>
          </a:prstGeom>
          <a:gradFill>
            <a:gsLst>
              <a:gs pos="10000">
                <a:schemeClr val="tx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5" name="Ellipse 124"/>
          <p:cNvSpPr/>
          <p:nvPr/>
        </p:nvSpPr>
        <p:spPr>
          <a:xfrm>
            <a:off x="3588258" y="5670901"/>
            <a:ext cx="72000" cy="72000"/>
          </a:xfrm>
          <a:prstGeom prst="ellipse">
            <a:avLst/>
          </a:prstGeom>
          <a:gradFill>
            <a:gsLst>
              <a:gs pos="10000">
                <a:schemeClr val="tx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6" name="Ellipse 125"/>
          <p:cNvSpPr/>
          <p:nvPr/>
        </p:nvSpPr>
        <p:spPr>
          <a:xfrm>
            <a:off x="4016886" y="5528587"/>
            <a:ext cx="72000" cy="72000"/>
          </a:xfrm>
          <a:prstGeom prst="ellipse">
            <a:avLst/>
          </a:prstGeom>
          <a:gradFill>
            <a:gsLst>
              <a:gs pos="10000">
                <a:schemeClr val="tx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</a:gradFill>
          <a:ln>
            <a:solidFill>
              <a:schemeClr val="tx2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1394566" y="5224131"/>
            <a:ext cx="1089144" cy="369332"/>
          </a:xfrm>
          <a:prstGeom prst="rect">
            <a:avLst/>
          </a:prstGeom>
          <a:gradFill>
            <a:gsLst>
              <a:gs pos="0">
                <a:srgbClr val="FABCB0"/>
              </a:gs>
              <a:gs pos="50000">
                <a:srgbClr val="FABCB0"/>
              </a:gs>
              <a:gs pos="100000">
                <a:srgbClr val="FABCB0"/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projectile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5222632" y="3509208"/>
            <a:ext cx="4169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From</a:t>
            </a:r>
            <a:r>
              <a:rPr lang="fr-FR" sz="2400" b="1" dirty="0"/>
              <a:t> a pure 3-body system…….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203574" y="4442380"/>
            <a:ext cx="5447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43050">
              <a:buClr>
                <a:schemeClr val="accent6">
                  <a:lumMod val="50000"/>
                </a:schemeClr>
              </a:buClr>
              <a:buBlip>
                <a:blip r:embed="rId6"/>
              </a:buBlip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to benchmark the theoretical approaches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</a:p>
        </p:txBody>
      </p:sp>
      <p:sp>
        <p:nvSpPr>
          <p:cNvPr id="130" name="ZoneTexte 129"/>
          <p:cNvSpPr txBox="1"/>
          <p:nvPr/>
        </p:nvSpPr>
        <p:spPr>
          <a:xfrm>
            <a:off x="9205130" y="3495279"/>
            <a:ext cx="2664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to a N-body system</a:t>
            </a:r>
            <a:endParaRPr lang="fr-FR" sz="2400" b="1" dirty="0"/>
          </a:p>
        </p:txBody>
      </p:sp>
      <p:sp>
        <p:nvSpPr>
          <p:cNvPr id="131" name="Text Box 15"/>
          <p:cNvSpPr txBox="1">
            <a:spLocks noChangeArrowheads="1"/>
          </p:cNvSpPr>
          <p:nvPr/>
        </p:nvSpPr>
        <p:spPr bwMode="auto">
          <a:xfrm>
            <a:off x="6203574" y="5100540"/>
            <a:ext cx="5402589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543050">
              <a:lnSpc>
                <a:spcPct val="115000"/>
              </a:lnSpc>
              <a:buClr>
                <a:schemeClr val="accent6">
                  <a:lumMod val="50000"/>
                </a:schemeClr>
              </a:buClr>
              <a:buBlip>
                <a:blip r:embed="rId6"/>
              </a:buBlip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to explore the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role of additional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electrons</a:t>
            </a:r>
          </a:p>
          <a:p>
            <a:pPr algn="ctr" defTabSz="1543050">
              <a:lnSpc>
                <a:spcPct val="115000"/>
              </a:lnSpc>
              <a:buClr>
                <a:schemeClr val="accent6">
                  <a:lumMod val="50000"/>
                </a:schemeClr>
              </a:buClr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– one by one –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  <a:sym typeface="Symbol" pitchFamily="18" charset="2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490165" y="5946782"/>
            <a:ext cx="5291935" cy="879687"/>
            <a:chOff x="4835818" y="5900759"/>
            <a:chExt cx="5291935" cy="879687"/>
          </a:xfrm>
        </p:grpSpPr>
        <p:sp>
          <p:nvSpPr>
            <p:cNvPr id="132" name="ZoneTexte 131"/>
            <p:cNvSpPr txBox="1"/>
            <p:nvPr/>
          </p:nvSpPr>
          <p:spPr>
            <a:xfrm>
              <a:off x="4835818" y="5900759"/>
              <a:ext cx="455628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>
                <a:lnSpc>
                  <a:spcPct val="150000"/>
                </a:lnSpc>
                <a:buBlip>
                  <a:blip r:embed="rId7"/>
                </a:buBlip>
              </a:pP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effect 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of electron – electron 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interactions</a:t>
              </a:r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849510" y="6272615"/>
              <a:ext cx="423566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  <a:buBlip>
                  <a:blip r:embed="rId7"/>
                </a:buBlip>
              </a:pP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 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multiple processes… often neglected </a:t>
              </a: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!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9085179" y="6264545"/>
              <a:ext cx="104257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  <a:buBlip>
                  <a:blip r:embed="rId7"/>
                </a:buBlip>
              </a:pPr>
              <a:r>
                <a:rPr lang="en-US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 ….</a:t>
              </a: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/>
      <p:bldP spid="129" grpId="0"/>
      <p:bldP spid="130" grpId="0"/>
      <p:bldP spid="1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46352" y="1576095"/>
            <a:ext cx="5668857" cy="4777806"/>
            <a:chOff x="909364" y="1593306"/>
            <a:chExt cx="3724577" cy="310277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364" y="1593306"/>
              <a:ext cx="3724577" cy="3102776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 cstate="print">
              <a:lum bright="-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7" t="6565" r="32675" b="31067"/>
            <a:stretch/>
          </p:blipFill>
          <p:spPr>
            <a:xfrm rot="1896620">
              <a:off x="2948214" y="1910668"/>
              <a:ext cx="706723" cy="965279"/>
            </a:xfrm>
            <a:prstGeom prst="rect">
              <a:avLst/>
            </a:prstGeom>
          </p:spPr>
        </p:pic>
        <p:grpSp>
          <p:nvGrpSpPr>
            <p:cNvPr id="5" name="Groupe 4"/>
            <p:cNvGrpSpPr/>
            <p:nvPr/>
          </p:nvGrpSpPr>
          <p:grpSpPr>
            <a:xfrm>
              <a:off x="3130491" y="2076245"/>
              <a:ext cx="262791" cy="626278"/>
              <a:chOff x="7191503" y="3622657"/>
              <a:chExt cx="262791" cy="626278"/>
            </a:xfrm>
          </p:grpSpPr>
          <p:cxnSp>
            <p:nvCxnSpPr>
              <p:cNvPr id="20" name="Connecteur droit 19"/>
              <p:cNvCxnSpPr/>
              <p:nvPr/>
            </p:nvCxnSpPr>
            <p:spPr>
              <a:xfrm flipV="1">
                <a:off x="7204451" y="3622657"/>
                <a:ext cx="246568" cy="418599"/>
              </a:xfrm>
              <a:prstGeom prst="line">
                <a:avLst/>
              </a:prstGeom>
              <a:ln w="28575">
                <a:solidFill>
                  <a:srgbClr val="3C1B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>
                <a:off x="7235425" y="4122935"/>
                <a:ext cx="218869" cy="126000"/>
              </a:xfrm>
              <a:prstGeom prst="line">
                <a:avLst/>
              </a:prstGeom>
              <a:ln w="28575">
                <a:solidFill>
                  <a:srgbClr val="3C1B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orme libre 21"/>
              <p:cNvSpPr/>
              <p:nvPr/>
            </p:nvSpPr>
            <p:spPr>
              <a:xfrm>
                <a:off x="7191503" y="4021242"/>
                <a:ext cx="42495" cy="91793"/>
              </a:xfrm>
              <a:custGeom>
                <a:avLst/>
                <a:gdLst>
                  <a:gd name="connsiteX0" fmla="*/ 42495 w 42495"/>
                  <a:gd name="connsiteY0" fmla="*/ 91793 h 91793"/>
                  <a:gd name="connsiteX1" fmla="*/ 129 w 42495"/>
                  <a:gd name="connsiteY1" fmla="*/ 60018 h 91793"/>
                  <a:gd name="connsiteX2" fmla="*/ 28373 w 42495"/>
                  <a:gd name="connsiteY2" fmla="*/ 0 h 91793"/>
                  <a:gd name="connsiteX3" fmla="*/ 28373 w 42495"/>
                  <a:gd name="connsiteY3" fmla="*/ 0 h 9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95" h="91793">
                    <a:moveTo>
                      <a:pt x="42495" y="91793"/>
                    </a:moveTo>
                    <a:cubicBezTo>
                      <a:pt x="22489" y="83555"/>
                      <a:pt x="2483" y="75317"/>
                      <a:pt x="129" y="60018"/>
                    </a:cubicBezTo>
                    <a:cubicBezTo>
                      <a:pt x="-2225" y="44719"/>
                      <a:pt x="28373" y="0"/>
                      <a:pt x="28373" y="0"/>
                    </a:cubicBezTo>
                    <a:lnTo>
                      <a:pt x="28373" y="0"/>
                    </a:lnTo>
                  </a:path>
                </a:pathLst>
              </a:custGeom>
              <a:noFill/>
              <a:ln w="28575">
                <a:solidFill>
                  <a:srgbClr val="3C1B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6" name="Connecteur droit 5"/>
            <p:cNvCxnSpPr/>
            <p:nvPr/>
          </p:nvCxnSpPr>
          <p:spPr>
            <a:xfrm>
              <a:off x="1363364" y="2498781"/>
              <a:ext cx="165784" cy="50976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>
              <a:off x="1546750" y="3008546"/>
              <a:ext cx="20061" cy="540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1556780" y="3548546"/>
              <a:ext cx="322360" cy="566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1889170" y="4106038"/>
              <a:ext cx="612000" cy="360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2498170" y="4466038"/>
              <a:ext cx="653568" cy="13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V="1">
              <a:off x="3154776" y="4134559"/>
              <a:ext cx="605962" cy="3314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3756349" y="3581578"/>
              <a:ext cx="301525" cy="5516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4080530" y="2887133"/>
              <a:ext cx="0" cy="6614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H="1" flipV="1">
              <a:off x="3756349" y="2285544"/>
              <a:ext cx="318185" cy="6015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H="1" flipV="1">
              <a:off x="3130491" y="1965409"/>
              <a:ext cx="619829" cy="3294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>
              <a:off x="2498170" y="1976504"/>
              <a:ext cx="644281" cy="1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H="1">
              <a:off x="1889170" y="1973599"/>
              <a:ext cx="621225" cy="3301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>
              <a:off x="1590510" y="2294831"/>
              <a:ext cx="321460" cy="6087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1546750" y="2886795"/>
              <a:ext cx="52799" cy="1217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/>
          <p:cNvSpPr txBox="1"/>
          <p:nvPr/>
        </p:nvSpPr>
        <p:spPr>
          <a:xfrm>
            <a:off x="1872380" y="3940205"/>
            <a:ext cx="2846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4">
                    <a:lumMod val="75000"/>
                  </a:schemeClr>
                </a:solidFill>
              </a:rPr>
              <a:t>FI</a:t>
            </a:r>
            <a:r>
              <a:rPr lang="fr-FR" sz="3200" dirty="0"/>
              <a:t>SIC</a:t>
            </a:r>
            <a:r>
              <a:rPr lang="fr-FR" sz="3200" dirty="0">
                <a:solidFill>
                  <a:srgbClr val="FFC000"/>
                </a:solidFill>
              </a:rPr>
              <a:t>@</a:t>
            </a:r>
            <a:r>
              <a:rPr lang="fr-FR" sz="3200" dirty="0"/>
              <a:t>CR</a:t>
            </a:r>
            <a:r>
              <a:rPr lang="fr-FR" sz="3200" dirty="0">
                <a:solidFill>
                  <a:schemeClr val="accent4">
                    <a:lumMod val="75000"/>
                  </a:schemeClr>
                </a:solidFill>
              </a:rPr>
              <a:t>YR</a:t>
            </a:r>
            <a:r>
              <a:rPr lang="fr-FR" sz="3200" dirty="0"/>
              <a:t>ING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50383" y="6425465"/>
            <a:ext cx="7276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US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cross-beam</a:t>
            </a:r>
            <a:r>
              <a:rPr lang="fr-FR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arrangement for </a:t>
            </a:r>
            <a:r>
              <a:rPr lang="en-US" sz="1400" b="1" i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Multipass</a:t>
            </a:r>
            <a:r>
              <a:rPr lang="fr-FR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experimental</a:t>
            </a:r>
            <a:r>
              <a:rPr lang="fr-FR" sz="1400" b="1" i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configuration</a:t>
            </a:r>
          </a:p>
        </p:txBody>
      </p:sp>
      <p:sp>
        <p:nvSpPr>
          <p:cNvPr id="25" name="Ellipse 24"/>
          <p:cNvSpPr/>
          <p:nvPr/>
        </p:nvSpPr>
        <p:spPr>
          <a:xfrm rot="1925378">
            <a:off x="3301351" y="1871701"/>
            <a:ext cx="1548000" cy="1987727"/>
          </a:xfrm>
          <a:prstGeom prst="ellipse">
            <a:avLst/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44123">
            <a:off x="5299627" y="2622337"/>
            <a:ext cx="3537715" cy="3303160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6196027" y="2822989"/>
            <a:ext cx="2639054" cy="3353593"/>
            <a:chOff x="4254181" y="2273293"/>
            <a:chExt cx="2639054" cy="3353593"/>
          </a:xfrm>
        </p:grpSpPr>
        <p:sp>
          <p:nvSpPr>
            <p:cNvPr id="28" name="ZoneTexte 27"/>
            <p:cNvSpPr txBox="1"/>
            <p:nvPr/>
          </p:nvSpPr>
          <p:spPr>
            <a:xfrm rot="1692222">
              <a:off x="4349500" y="5226776"/>
              <a:ext cx="12693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Ion source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 rot="17919191">
              <a:off x="4842163" y="3835187"/>
              <a:ext cx="1220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err="1"/>
                <a:t>Beam</a:t>
              </a:r>
              <a:r>
                <a:rPr lang="fr-FR" sz="2000" dirty="0"/>
                <a:t> line</a:t>
              </a:r>
            </a:p>
          </p:txBody>
        </p:sp>
        <p:cxnSp>
          <p:nvCxnSpPr>
            <p:cNvPr id="30" name="Connecteur droit 29"/>
            <p:cNvCxnSpPr/>
            <p:nvPr/>
          </p:nvCxnSpPr>
          <p:spPr>
            <a:xfrm flipH="1" flipV="1">
              <a:off x="4889438" y="4897225"/>
              <a:ext cx="959096" cy="508277"/>
            </a:xfrm>
            <a:prstGeom prst="line">
              <a:avLst/>
            </a:prstGeom>
            <a:ln w="444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4808548" y="2433092"/>
              <a:ext cx="1039986" cy="2030266"/>
            </a:xfrm>
            <a:prstGeom prst="line">
              <a:avLst/>
            </a:prstGeom>
            <a:ln w="444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orme libre 31"/>
            <p:cNvSpPr/>
            <p:nvPr/>
          </p:nvSpPr>
          <p:spPr>
            <a:xfrm>
              <a:off x="4730256" y="4463358"/>
              <a:ext cx="83671" cy="406400"/>
            </a:xfrm>
            <a:custGeom>
              <a:avLst/>
              <a:gdLst>
                <a:gd name="connsiteX0" fmla="*/ 83671 w 83671"/>
                <a:gd name="connsiteY0" fmla="*/ 406400 h 406400"/>
                <a:gd name="connsiteX1" fmla="*/ 0 w 83671"/>
                <a:gd name="connsiteY1" fmla="*/ 286870 h 406400"/>
                <a:gd name="connsiteX2" fmla="*/ 83671 w 83671"/>
                <a:gd name="connsiteY2" fmla="*/ 0 h 406400"/>
                <a:gd name="connsiteX3" fmla="*/ 83671 w 83671"/>
                <a:gd name="connsiteY3" fmla="*/ 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671" h="406400">
                  <a:moveTo>
                    <a:pt x="83671" y="406400"/>
                  </a:moveTo>
                  <a:cubicBezTo>
                    <a:pt x="41835" y="380501"/>
                    <a:pt x="0" y="354603"/>
                    <a:pt x="0" y="286870"/>
                  </a:cubicBezTo>
                  <a:cubicBezTo>
                    <a:pt x="0" y="219137"/>
                    <a:pt x="83671" y="0"/>
                    <a:pt x="83671" y="0"/>
                  </a:cubicBezTo>
                  <a:lnTo>
                    <a:pt x="83671" y="0"/>
                  </a:lnTo>
                </a:path>
              </a:pathLst>
            </a:custGeom>
            <a:noFill/>
            <a:ln w="444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3" name="Connecteur droit 32"/>
            <p:cNvCxnSpPr/>
            <p:nvPr/>
          </p:nvCxnSpPr>
          <p:spPr>
            <a:xfrm flipH="1" flipV="1">
              <a:off x="4735634" y="2339661"/>
              <a:ext cx="1655148" cy="837595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orme libre 33"/>
            <p:cNvSpPr/>
            <p:nvPr/>
          </p:nvSpPr>
          <p:spPr>
            <a:xfrm rot="21244309">
              <a:off x="4254181" y="2273293"/>
              <a:ext cx="530942" cy="132735"/>
            </a:xfrm>
            <a:custGeom>
              <a:avLst/>
              <a:gdLst>
                <a:gd name="connsiteX0" fmla="*/ 530942 w 530942"/>
                <a:gd name="connsiteY0" fmla="*/ 132735 h 132735"/>
                <a:gd name="connsiteX1" fmla="*/ 412955 w 530942"/>
                <a:gd name="connsiteY1" fmla="*/ 73742 h 132735"/>
                <a:gd name="connsiteX2" fmla="*/ 140109 w 530942"/>
                <a:gd name="connsiteY2" fmla="*/ 14748 h 132735"/>
                <a:gd name="connsiteX3" fmla="*/ 0 w 530942"/>
                <a:gd name="connsiteY3" fmla="*/ 0 h 13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942" h="132735">
                  <a:moveTo>
                    <a:pt x="530942" y="132735"/>
                  </a:moveTo>
                  <a:cubicBezTo>
                    <a:pt x="504518" y="113070"/>
                    <a:pt x="478094" y="93406"/>
                    <a:pt x="412955" y="73742"/>
                  </a:cubicBezTo>
                  <a:cubicBezTo>
                    <a:pt x="347816" y="54078"/>
                    <a:pt x="208935" y="27038"/>
                    <a:pt x="140109" y="14748"/>
                  </a:cubicBezTo>
                  <a:cubicBezTo>
                    <a:pt x="71283" y="2458"/>
                    <a:pt x="35641" y="1229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orme libre 34"/>
            <p:cNvSpPr/>
            <p:nvPr/>
          </p:nvSpPr>
          <p:spPr>
            <a:xfrm rot="1308899">
              <a:off x="6362293" y="3271155"/>
              <a:ext cx="530942" cy="132735"/>
            </a:xfrm>
            <a:custGeom>
              <a:avLst/>
              <a:gdLst>
                <a:gd name="connsiteX0" fmla="*/ 530942 w 530942"/>
                <a:gd name="connsiteY0" fmla="*/ 132735 h 132735"/>
                <a:gd name="connsiteX1" fmla="*/ 412955 w 530942"/>
                <a:gd name="connsiteY1" fmla="*/ 73742 h 132735"/>
                <a:gd name="connsiteX2" fmla="*/ 140109 w 530942"/>
                <a:gd name="connsiteY2" fmla="*/ 14748 h 132735"/>
                <a:gd name="connsiteX3" fmla="*/ 0 w 530942"/>
                <a:gd name="connsiteY3" fmla="*/ 0 h 13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942" h="132735">
                  <a:moveTo>
                    <a:pt x="530942" y="132735"/>
                  </a:moveTo>
                  <a:cubicBezTo>
                    <a:pt x="504518" y="113070"/>
                    <a:pt x="478094" y="93406"/>
                    <a:pt x="412955" y="73742"/>
                  </a:cubicBezTo>
                  <a:cubicBezTo>
                    <a:pt x="347816" y="54078"/>
                    <a:pt x="208935" y="27038"/>
                    <a:pt x="140109" y="14748"/>
                  </a:cubicBezTo>
                  <a:cubicBezTo>
                    <a:pt x="71283" y="2458"/>
                    <a:pt x="35641" y="1229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Flèche courbée vers le bas 35"/>
          <p:cNvSpPr/>
          <p:nvPr/>
        </p:nvSpPr>
        <p:spPr>
          <a:xfrm rot="321928">
            <a:off x="4678412" y="1412190"/>
            <a:ext cx="2166555" cy="75379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8388046" y="1062268"/>
            <a:ext cx="3820020" cy="2594998"/>
            <a:chOff x="1248026" y="1343685"/>
            <a:chExt cx="3820020" cy="2594998"/>
          </a:xfrm>
        </p:grpSpPr>
        <p:sp>
          <p:nvSpPr>
            <p:cNvPr id="38" name="Rectangle 37"/>
            <p:cNvSpPr/>
            <p:nvPr/>
          </p:nvSpPr>
          <p:spPr>
            <a:xfrm>
              <a:off x="1628615" y="1851167"/>
              <a:ext cx="3225723" cy="159955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Forme libre 38"/>
            <p:cNvSpPr/>
            <p:nvPr/>
          </p:nvSpPr>
          <p:spPr>
            <a:xfrm>
              <a:off x="2143838" y="2949767"/>
              <a:ext cx="1592177" cy="506294"/>
            </a:xfrm>
            <a:custGeom>
              <a:avLst/>
              <a:gdLst>
                <a:gd name="connsiteX0" fmla="*/ 0 w 3051503"/>
                <a:gd name="connsiteY0" fmla="*/ 1483711 h 1483711"/>
                <a:gd name="connsiteX1" fmla="*/ 399393 w 3051503"/>
                <a:gd name="connsiteY1" fmla="*/ 747987 h 1483711"/>
                <a:gd name="connsiteX2" fmla="*/ 1008993 w 3051503"/>
                <a:gd name="connsiteY2" fmla="*/ 169918 h 1483711"/>
                <a:gd name="connsiteX3" fmla="*/ 1776248 w 3051503"/>
                <a:gd name="connsiteY3" fmla="*/ 33283 h 1483711"/>
                <a:gd name="connsiteX4" fmla="*/ 2511972 w 3051503"/>
                <a:gd name="connsiteY4" fmla="*/ 369614 h 1483711"/>
                <a:gd name="connsiteX5" fmla="*/ 2963917 w 3051503"/>
                <a:gd name="connsiteY5" fmla="*/ 1284014 h 1483711"/>
                <a:gd name="connsiteX6" fmla="*/ 3037490 w 3051503"/>
                <a:gd name="connsiteY6" fmla="*/ 1483711 h 1483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1503" h="1483711">
                  <a:moveTo>
                    <a:pt x="0" y="1483711"/>
                  </a:moveTo>
                  <a:cubicBezTo>
                    <a:pt x="115614" y="1225331"/>
                    <a:pt x="231228" y="966952"/>
                    <a:pt x="399393" y="747987"/>
                  </a:cubicBezTo>
                  <a:cubicBezTo>
                    <a:pt x="567558" y="529022"/>
                    <a:pt x="779517" y="289035"/>
                    <a:pt x="1008993" y="169918"/>
                  </a:cubicBezTo>
                  <a:cubicBezTo>
                    <a:pt x="1238469" y="50801"/>
                    <a:pt x="1525752" y="0"/>
                    <a:pt x="1776248" y="33283"/>
                  </a:cubicBezTo>
                  <a:cubicBezTo>
                    <a:pt x="2026745" y="66566"/>
                    <a:pt x="2314027" y="161159"/>
                    <a:pt x="2511972" y="369614"/>
                  </a:cubicBezTo>
                  <a:cubicBezTo>
                    <a:pt x="2709917" y="578069"/>
                    <a:pt x="2876331" y="1098331"/>
                    <a:pt x="2963917" y="1284014"/>
                  </a:cubicBezTo>
                  <a:cubicBezTo>
                    <a:pt x="3051503" y="1469697"/>
                    <a:pt x="3044496" y="1476704"/>
                    <a:pt x="3037490" y="1483711"/>
                  </a:cubicBezTo>
                </a:path>
              </a:pathLst>
            </a:cu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1624090" y="2745371"/>
              <a:ext cx="1018019" cy="710690"/>
            </a:xfrm>
            <a:custGeom>
              <a:avLst/>
              <a:gdLst>
                <a:gd name="connsiteX0" fmla="*/ 0 w 2900855"/>
                <a:gd name="connsiteY0" fmla="*/ 38538 h 1531007"/>
                <a:gd name="connsiteX1" fmla="*/ 1198179 w 2900855"/>
                <a:gd name="connsiteY1" fmla="*/ 38538 h 1531007"/>
                <a:gd name="connsiteX2" fmla="*/ 2133600 w 2900855"/>
                <a:gd name="connsiteY2" fmla="*/ 269765 h 1531007"/>
                <a:gd name="connsiteX3" fmla="*/ 2711669 w 2900855"/>
                <a:gd name="connsiteY3" fmla="*/ 837324 h 1531007"/>
                <a:gd name="connsiteX4" fmla="*/ 2900855 w 2900855"/>
                <a:gd name="connsiteY4" fmla="*/ 1531007 h 153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855" h="1531007">
                  <a:moveTo>
                    <a:pt x="0" y="38538"/>
                  </a:moveTo>
                  <a:cubicBezTo>
                    <a:pt x="421289" y="19269"/>
                    <a:pt x="842579" y="0"/>
                    <a:pt x="1198179" y="38538"/>
                  </a:cubicBezTo>
                  <a:cubicBezTo>
                    <a:pt x="1553779" y="77076"/>
                    <a:pt x="1881352" y="136634"/>
                    <a:pt x="2133600" y="269765"/>
                  </a:cubicBezTo>
                  <a:cubicBezTo>
                    <a:pt x="2385848" y="402896"/>
                    <a:pt x="2583793" y="627117"/>
                    <a:pt x="2711669" y="837324"/>
                  </a:cubicBezTo>
                  <a:cubicBezTo>
                    <a:pt x="2839545" y="1047531"/>
                    <a:pt x="2870200" y="1289269"/>
                    <a:pt x="2900855" y="1531007"/>
                  </a:cubicBezTo>
                </a:path>
              </a:pathLst>
            </a:cu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orme libre 40"/>
            <p:cNvSpPr/>
            <p:nvPr/>
          </p:nvSpPr>
          <p:spPr>
            <a:xfrm>
              <a:off x="2693138" y="2249961"/>
              <a:ext cx="2165610" cy="1206101"/>
            </a:xfrm>
            <a:custGeom>
              <a:avLst/>
              <a:gdLst>
                <a:gd name="connsiteX0" fmla="*/ 12262 w 3722414"/>
                <a:gd name="connsiteY0" fmla="*/ 2942897 h 2942897"/>
                <a:gd name="connsiteX1" fmla="*/ 43793 w 3722414"/>
                <a:gd name="connsiteY1" fmla="*/ 2585545 h 2942897"/>
                <a:gd name="connsiteX2" fmla="*/ 275021 w 3722414"/>
                <a:gd name="connsiteY2" fmla="*/ 2091559 h 2942897"/>
                <a:gd name="connsiteX3" fmla="*/ 1073807 w 3722414"/>
                <a:gd name="connsiteY3" fmla="*/ 1324304 h 2942897"/>
                <a:gd name="connsiteX4" fmla="*/ 1988207 w 3722414"/>
                <a:gd name="connsiteY4" fmla="*/ 683173 h 2942897"/>
                <a:gd name="connsiteX5" fmla="*/ 3722414 w 3722414"/>
                <a:gd name="connsiteY5" fmla="*/ 0 h 294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2414" h="2942897">
                  <a:moveTo>
                    <a:pt x="12262" y="2942897"/>
                  </a:moveTo>
                  <a:cubicBezTo>
                    <a:pt x="6131" y="2835166"/>
                    <a:pt x="0" y="2727435"/>
                    <a:pt x="43793" y="2585545"/>
                  </a:cubicBezTo>
                  <a:cubicBezTo>
                    <a:pt x="87586" y="2443655"/>
                    <a:pt x="103352" y="2301766"/>
                    <a:pt x="275021" y="2091559"/>
                  </a:cubicBezTo>
                  <a:cubicBezTo>
                    <a:pt x="446690" y="1881352"/>
                    <a:pt x="788276" y="1559035"/>
                    <a:pt x="1073807" y="1324304"/>
                  </a:cubicBezTo>
                  <a:cubicBezTo>
                    <a:pt x="1359338" y="1089573"/>
                    <a:pt x="1546773" y="903890"/>
                    <a:pt x="1988207" y="683173"/>
                  </a:cubicBezTo>
                  <a:cubicBezTo>
                    <a:pt x="2429642" y="462456"/>
                    <a:pt x="3076028" y="231228"/>
                    <a:pt x="3722414" y="0"/>
                  </a:cubicBezTo>
                </a:path>
              </a:pathLst>
            </a:cu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2686004" y="2672954"/>
              <a:ext cx="2172744" cy="787971"/>
            </a:xfrm>
            <a:custGeom>
              <a:avLst/>
              <a:gdLst>
                <a:gd name="connsiteX0" fmla="*/ 14014 w 3734676"/>
                <a:gd name="connsiteY0" fmla="*/ 1702676 h 1702676"/>
                <a:gd name="connsiteX1" fmla="*/ 119117 w 3734676"/>
                <a:gd name="connsiteY1" fmla="*/ 1460938 h 1702676"/>
                <a:gd name="connsiteX2" fmla="*/ 728717 w 3734676"/>
                <a:gd name="connsiteY2" fmla="*/ 1008993 h 1702676"/>
                <a:gd name="connsiteX3" fmla="*/ 1674648 w 3734676"/>
                <a:gd name="connsiteY3" fmla="*/ 472966 h 1702676"/>
                <a:gd name="connsiteX4" fmla="*/ 2767724 w 3734676"/>
                <a:gd name="connsiteY4" fmla="*/ 147145 h 1702676"/>
                <a:gd name="connsiteX5" fmla="*/ 3734676 w 3734676"/>
                <a:gd name="connsiteY5" fmla="*/ 0 h 1702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4676" h="1702676">
                  <a:moveTo>
                    <a:pt x="14014" y="1702676"/>
                  </a:moveTo>
                  <a:cubicBezTo>
                    <a:pt x="7007" y="1639614"/>
                    <a:pt x="0" y="1576552"/>
                    <a:pt x="119117" y="1460938"/>
                  </a:cubicBezTo>
                  <a:cubicBezTo>
                    <a:pt x="238234" y="1345324"/>
                    <a:pt x="469462" y="1173655"/>
                    <a:pt x="728717" y="1008993"/>
                  </a:cubicBezTo>
                  <a:cubicBezTo>
                    <a:pt x="987972" y="844331"/>
                    <a:pt x="1334814" y="616607"/>
                    <a:pt x="1674648" y="472966"/>
                  </a:cubicBezTo>
                  <a:cubicBezTo>
                    <a:pt x="2014482" y="329325"/>
                    <a:pt x="2424386" y="225973"/>
                    <a:pt x="2767724" y="147145"/>
                  </a:cubicBezTo>
                  <a:cubicBezTo>
                    <a:pt x="3111062" y="68317"/>
                    <a:pt x="3422869" y="34158"/>
                    <a:pt x="3734676" y="0"/>
                  </a:cubicBezTo>
                </a:path>
              </a:pathLst>
            </a:custGeom>
            <a:ln w="2857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onnecteur droit 42"/>
            <p:cNvCxnSpPr/>
            <p:nvPr/>
          </p:nvCxnSpPr>
          <p:spPr>
            <a:xfrm>
              <a:off x="1634730" y="2916443"/>
              <a:ext cx="3225723" cy="0"/>
            </a:xfrm>
            <a:prstGeom prst="line">
              <a:avLst/>
            </a:prstGeom>
            <a:ln w="127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1634730" y="2382534"/>
              <a:ext cx="3225723" cy="0"/>
            </a:xfrm>
            <a:prstGeom prst="line">
              <a:avLst/>
            </a:prstGeom>
            <a:ln w="127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5400000">
              <a:off x="2954806" y="2633187"/>
              <a:ext cx="1632881" cy="0"/>
            </a:xfrm>
            <a:prstGeom prst="line">
              <a:avLst/>
            </a:prstGeom>
            <a:ln w="127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5400000">
              <a:off x="1889150" y="2664804"/>
              <a:ext cx="1632881" cy="0"/>
            </a:xfrm>
            <a:prstGeom prst="line">
              <a:avLst/>
            </a:prstGeom>
            <a:ln w="127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e 46"/>
            <p:cNvGrpSpPr/>
            <p:nvPr/>
          </p:nvGrpSpPr>
          <p:grpSpPr>
            <a:xfrm>
              <a:off x="1611106" y="2722238"/>
              <a:ext cx="1030231" cy="728656"/>
              <a:chOff x="1985138" y="4801031"/>
              <a:chExt cx="1241297" cy="936199"/>
            </a:xfrm>
          </p:grpSpPr>
          <p:sp>
            <p:nvSpPr>
              <p:cNvPr id="69" name="Forme libre 68"/>
              <p:cNvSpPr/>
              <p:nvPr/>
            </p:nvSpPr>
            <p:spPr>
              <a:xfrm>
                <a:off x="1985138" y="4801031"/>
                <a:ext cx="1241297" cy="936199"/>
              </a:xfrm>
              <a:custGeom>
                <a:avLst/>
                <a:gdLst>
                  <a:gd name="connsiteX0" fmla="*/ 31622 w 1241297"/>
                  <a:gd name="connsiteY0" fmla="*/ 47625 h 936199"/>
                  <a:gd name="connsiteX1" fmla="*/ 22097 w 1241297"/>
                  <a:gd name="connsiteY1" fmla="*/ 219075 h 936199"/>
                  <a:gd name="connsiteX2" fmla="*/ 31622 w 1241297"/>
                  <a:gd name="connsiteY2" fmla="*/ 542925 h 936199"/>
                  <a:gd name="connsiteX3" fmla="*/ 22097 w 1241297"/>
                  <a:gd name="connsiteY3" fmla="*/ 704850 h 936199"/>
                  <a:gd name="connsiteX4" fmla="*/ 3047 w 1241297"/>
                  <a:gd name="connsiteY4" fmla="*/ 771525 h 936199"/>
                  <a:gd name="connsiteX5" fmla="*/ 12572 w 1241297"/>
                  <a:gd name="connsiteY5" fmla="*/ 933450 h 936199"/>
                  <a:gd name="connsiteX6" fmla="*/ 41147 w 1241297"/>
                  <a:gd name="connsiteY6" fmla="*/ 923925 h 936199"/>
                  <a:gd name="connsiteX7" fmla="*/ 460247 w 1241297"/>
                  <a:gd name="connsiteY7" fmla="*/ 933450 h 936199"/>
                  <a:gd name="connsiteX8" fmla="*/ 1041272 w 1241297"/>
                  <a:gd name="connsiteY8" fmla="*/ 923925 h 936199"/>
                  <a:gd name="connsiteX9" fmla="*/ 1241297 w 1241297"/>
                  <a:gd name="connsiteY9" fmla="*/ 904875 h 936199"/>
                  <a:gd name="connsiteX10" fmla="*/ 1222247 w 1241297"/>
                  <a:gd name="connsiteY10" fmla="*/ 657225 h 936199"/>
                  <a:gd name="connsiteX11" fmla="*/ 1203197 w 1241297"/>
                  <a:gd name="connsiteY11" fmla="*/ 561975 h 936199"/>
                  <a:gd name="connsiteX12" fmla="*/ 1184147 w 1241297"/>
                  <a:gd name="connsiteY12" fmla="*/ 504825 h 936199"/>
                  <a:gd name="connsiteX13" fmla="*/ 1174622 w 1241297"/>
                  <a:gd name="connsiteY13" fmla="*/ 476250 h 936199"/>
                  <a:gd name="connsiteX14" fmla="*/ 1136522 w 1241297"/>
                  <a:gd name="connsiteY14" fmla="*/ 419100 h 936199"/>
                  <a:gd name="connsiteX15" fmla="*/ 1117472 w 1241297"/>
                  <a:gd name="connsiteY15" fmla="*/ 390525 h 936199"/>
                  <a:gd name="connsiteX16" fmla="*/ 1050797 w 1241297"/>
                  <a:gd name="connsiteY16" fmla="*/ 304800 h 936199"/>
                  <a:gd name="connsiteX17" fmla="*/ 1012697 w 1241297"/>
                  <a:gd name="connsiteY17" fmla="*/ 247650 h 936199"/>
                  <a:gd name="connsiteX18" fmla="*/ 993647 w 1241297"/>
                  <a:gd name="connsiteY18" fmla="*/ 219075 h 936199"/>
                  <a:gd name="connsiteX19" fmla="*/ 879347 w 1241297"/>
                  <a:gd name="connsiteY19" fmla="*/ 142875 h 936199"/>
                  <a:gd name="connsiteX20" fmla="*/ 850772 w 1241297"/>
                  <a:gd name="connsiteY20" fmla="*/ 123825 h 936199"/>
                  <a:gd name="connsiteX21" fmla="*/ 822197 w 1241297"/>
                  <a:gd name="connsiteY21" fmla="*/ 104775 h 936199"/>
                  <a:gd name="connsiteX22" fmla="*/ 765047 w 1241297"/>
                  <a:gd name="connsiteY22" fmla="*/ 85725 h 936199"/>
                  <a:gd name="connsiteX23" fmla="*/ 726947 w 1241297"/>
                  <a:gd name="connsiteY23" fmla="*/ 76200 h 936199"/>
                  <a:gd name="connsiteX24" fmla="*/ 669797 w 1241297"/>
                  <a:gd name="connsiteY24" fmla="*/ 57150 h 936199"/>
                  <a:gd name="connsiteX25" fmla="*/ 612647 w 1241297"/>
                  <a:gd name="connsiteY25" fmla="*/ 38100 h 936199"/>
                  <a:gd name="connsiteX26" fmla="*/ 584072 w 1241297"/>
                  <a:gd name="connsiteY26" fmla="*/ 28575 h 936199"/>
                  <a:gd name="connsiteX27" fmla="*/ 441197 w 1241297"/>
                  <a:gd name="connsiteY27" fmla="*/ 9525 h 936199"/>
                  <a:gd name="connsiteX28" fmla="*/ 412622 w 1241297"/>
                  <a:gd name="connsiteY28" fmla="*/ 0 h 936199"/>
                  <a:gd name="connsiteX29" fmla="*/ 31622 w 1241297"/>
                  <a:gd name="connsiteY29" fmla="*/ 47625 h 93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41297" h="936199">
                    <a:moveTo>
                      <a:pt x="31622" y="47625"/>
                    </a:moveTo>
                    <a:cubicBezTo>
                      <a:pt x="-33466" y="84138"/>
                      <a:pt x="22097" y="161837"/>
                      <a:pt x="22097" y="219075"/>
                    </a:cubicBezTo>
                    <a:cubicBezTo>
                      <a:pt x="22097" y="327072"/>
                      <a:pt x="31622" y="434928"/>
                      <a:pt x="31622" y="542925"/>
                    </a:cubicBezTo>
                    <a:cubicBezTo>
                      <a:pt x="31622" y="596993"/>
                      <a:pt x="27223" y="651025"/>
                      <a:pt x="22097" y="704850"/>
                    </a:cubicBezTo>
                    <a:cubicBezTo>
                      <a:pt x="20502" y="721594"/>
                      <a:pt x="8762" y="754381"/>
                      <a:pt x="3047" y="771525"/>
                    </a:cubicBezTo>
                    <a:cubicBezTo>
                      <a:pt x="6222" y="825500"/>
                      <a:pt x="-541" y="880996"/>
                      <a:pt x="12572" y="933450"/>
                    </a:cubicBezTo>
                    <a:cubicBezTo>
                      <a:pt x="15007" y="943190"/>
                      <a:pt x="31107" y="923925"/>
                      <a:pt x="41147" y="923925"/>
                    </a:cubicBezTo>
                    <a:cubicBezTo>
                      <a:pt x="180883" y="923925"/>
                      <a:pt x="320547" y="930275"/>
                      <a:pt x="460247" y="933450"/>
                    </a:cubicBezTo>
                    <a:lnTo>
                      <a:pt x="1041272" y="923925"/>
                    </a:lnTo>
                    <a:cubicBezTo>
                      <a:pt x="1156800" y="920885"/>
                      <a:pt x="1155928" y="919103"/>
                      <a:pt x="1241297" y="904875"/>
                    </a:cubicBezTo>
                    <a:cubicBezTo>
                      <a:pt x="1235454" y="793851"/>
                      <a:pt x="1238508" y="749372"/>
                      <a:pt x="1222247" y="657225"/>
                    </a:cubicBezTo>
                    <a:cubicBezTo>
                      <a:pt x="1216620" y="625339"/>
                      <a:pt x="1213436" y="592692"/>
                      <a:pt x="1203197" y="561975"/>
                    </a:cubicBezTo>
                    <a:lnTo>
                      <a:pt x="1184147" y="504825"/>
                    </a:lnTo>
                    <a:cubicBezTo>
                      <a:pt x="1180972" y="495300"/>
                      <a:pt x="1180191" y="484604"/>
                      <a:pt x="1174622" y="476250"/>
                    </a:cubicBezTo>
                    <a:lnTo>
                      <a:pt x="1136522" y="419100"/>
                    </a:lnTo>
                    <a:cubicBezTo>
                      <a:pt x="1130172" y="409575"/>
                      <a:pt x="1125567" y="398620"/>
                      <a:pt x="1117472" y="390525"/>
                    </a:cubicBezTo>
                    <a:cubicBezTo>
                      <a:pt x="1072708" y="345761"/>
                      <a:pt x="1096369" y="373158"/>
                      <a:pt x="1050797" y="304800"/>
                    </a:cubicBezTo>
                    <a:lnTo>
                      <a:pt x="1012697" y="247650"/>
                    </a:lnTo>
                    <a:cubicBezTo>
                      <a:pt x="1006347" y="238125"/>
                      <a:pt x="1003172" y="225425"/>
                      <a:pt x="993647" y="219075"/>
                    </a:cubicBezTo>
                    <a:lnTo>
                      <a:pt x="879347" y="142875"/>
                    </a:lnTo>
                    <a:lnTo>
                      <a:pt x="850772" y="123825"/>
                    </a:lnTo>
                    <a:cubicBezTo>
                      <a:pt x="841247" y="117475"/>
                      <a:pt x="833057" y="108395"/>
                      <a:pt x="822197" y="104775"/>
                    </a:cubicBezTo>
                    <a:cubicBezTo>
                      <a:pt x="803147" y="98425"/>
                      <a:pt x="784528" y="90595"/>
                      <a:pt x="765047" y="85725"/>
                    </a:cubicBezTo>
                    <a:cubicBezTo>
                      <a:pt x="752347" y="82550"/>
                      <a:pt x="739486" y="79962"/>
                      <a:pt x="726947" y="76200"/>
                    </a:cubicBezTo>
                    <a:cubicBezTo>
                      <a:pt x="707713" y="70430"/>
                      <a:pt x="688847" y="63500"/>
                      <a:pt x="669797" y="57150"/>
                    </a:cubicBezTo>
                    <a:lnTo>
                      <a:pt x="612647" y="38100"/>
                    </a:lnTo>
                    <a:cubicBezTo>
                      <a:pt x="603122" y="34925"/>
                      <a:pt x="594062" y="29574"/>
                      <a:pt x="584072" y="28575"/>
                    </a:cubicBezTo>
                    <a:cubicBezTo>
                      <a:pt x="524558" y="22624"/>
                      <a:pt x="493806" y="22677"/>
                      <a:pt x="441197" y="9525"/>
                    </a:cubicBezTo>
                    <a:cubicBezTo>
                      <a:pt x="431457" y="7090"/>
                      <a:pt x="422147" y="3175"/>
                      <a:pt x="412622" y="0"/>
                    </a:cubicBezTo>
                    <a:cubicBezTo>
                      <a:pt x="53100" y="9717"/>
                      <a:pt x="96710" y="11112"/>
                      <a:pt x="31622" y="47625"/>
                    </a:cubicBezTo>
                    <a:close/>
                  </a:path>
                </a:pathLst>
              </a:custGeom>
              <a:pattFill prst="wdUpDiag">
                <a:fgClr>
                  <a:schemeClr val="accent6"/>
                </a:fgClr>
                <a:bgClr>
                  <a:schemeClr val="bg1"/>
                </a:bgClr>
              </a:patt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ZoneTexte 69"/>
              <p:cNvSpPr txBox="1"/>
              <p:nvPr/>
            </p:nvSpPr>
            <p:spPr>
              <a:xfrm>
                <a:off x="2036407" y="5102645"/>
                <a:ext cx="664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MO</a:t>
                </a: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2748866" y="2218177"/>
              <a:ext cx="2181707" cy="1097680"/>
              <a:chOff x="8893680" y="2934312"/>
              <a:chExt cx="2752190" cy="1595483"/>
            </a:xfrm>
          </p:grpSpPr>
          <p:sp>
            <p:nvSpPr>
              <p:cNvPr id="67" name="Forme libre 66"/>
              <p:cNvSpPr/>
              <p:nvPr/>
            </p:nvSpPr>
            <p:spPr>
              <a:xfrm>
                <a:off x="8893680" y="2934312"/>
                <a:ext cx="2653502" cy="1595483"/>
              </a:xfrm>
              <a:custGeom>
                <a:avLst/>
                <a:gdLst>
                  <a:gd name="connsiteX0" fmla="*/ 2619375 w 2653502"/>
                  <a:gd name="connsiteY0" fmla="*/ 52190 h 1595483"/>
                  <a:gd name="connsiteX1" fmla="*/ 2514600 w 2653502"/>
                  <a:gd name="connsiteY1" fmla="*/ 90290 h 1595483"/>
                  <a:gd name="connsiteX2" fmla="*/ 2457450 w 2653502"/>
                  <a:gd name="connsiteY2" fmla="*/ 109340 h 1595483"/>
                  <a:gd name="connsiteX3" fmla="*/ 2286000 w 2653502"/>
                  <a:gd name="connsiteY3" fmla="*/ 128390 h 1595483"/>
                  <a:gd name="connsiteX4" fmla="*/ 2114550 w 2653502"/>
                  <a:gd name="connsiteY4" fmla="*/ 185540 h 1595483"/>
                  <a:gd name="connsiteX5" fmla="*/ 2057400 w 2653502"/>
                  <a:gd name="connsiteY5" fmla="*/ 204590 h 1595483"/>
                  <a:gd name="connsiteX6" fmla="*/ 2028825 w 2653502"/>
                  <a:gd name="connsiteY6" fmla="*/ 214115 h 1595483"/>
                  <a:gd name="connsiteX7" fmla="*/ 1943100 w 2653502"/>
                  <a:gd name="connsiteY7" fmla="*/ 233165 h 1595483"/>
                  <a:gd name="connsiteX8" fmla="*/ 1885950 w 2653502"/>
                  <a:gd name="connsiteY8" fmla="*/ 252215 h 1595483"/>
                  <a:gd name="connsiteX9" fmla="*/ 1752600 w 2653502"/>
                  <a:gd name="connsiteY9" fmla="*/ 280790 h 1595483"/>
                  <a:gd name="connsiteX10" fmla="*/ 1695450 w 2653502"/>
                  <a:gd name="connsiteY10" fmla="*/ 299840 h 1595483"/>
                  <a:gd name="connsiteX11" fmla="*/ 1666875 w 2653502"/>
                  <a:gd name="connsiteY11" fmla="*/ 318890 h 1595483"/>
                  <a:gd name="connsiteX12" fmla="*/ 1609725 w 2653502"/>
                  <a:gd name="connsiteY12" fmla="*/ 337940 h 1595483"/>
                  <a:gd name="connsiteX13" fmla="*/ 1581150 w 2653502"/>
                  <a:gd name="connsiteY13" fmla="*/ 347465 h 1595483"/>
                  <a:gd name="connsiteX14" fmla="*/ 1495425 w 2653502"/>
                  <a:gd name="connsiteY14" fmla="*/ 366515 h 1595483"/>
                  <a:gd name="connsiteX15" fmla="*/ 1438275 w 2653502"/>
                  <a:gd name="connsiteY15" fmla="*/ 385565 h 1595483"/>
                  <a:gd name="connsiteX16" fmla="*/ 1409700 w 2653502"/>
                  <a:gd name="connsiteY16" fmla="*/ 404615 h 1595483"/>
                  <a:gd name="connsiteX17" fmla="*/ 1352550 w 2653502"/>
                  <a:gd name="connsiteY17" fmla="*/ 423665 h 1595483"/>
                  <a:gd name="connsiteX18" fmla="*/ 1295400 w 2653502"/>
                  <a:gd name="connsiteY18" fmla="*/ 452240 h 1595483"/>
                  <a:gd name="connsiteX19" fmla="*/ 1209675 w 2653502"/>
                  <a:gd name="connsiteY19" fmla="*/ 490340 h 1595483"/>
                  <a:gd name="connsiteX20" fmla="*/ 1152525 w 2653502"/>
                  <a:gd name="connsiteY20" fmla="*/ 509390 h 1595483"/>
                  <a:gd name="connsiteX21" fmla="*/ 1123950 w 2653502"/>
                  <a:gd name="connsiteY21" fmla="*/ 518915 h 1595483"/>
                  <a:gd name="connsiteX22" fmla="*/ 1095375 w 2653502"/>
                  <a:gd name="connsiteY22" fmla="*/ 537965 h 1595483"/>
                  <a:gd name="connsiteX23" fmla="*/ 1066800 w 2653502"/>
                  <a:gd name="connsiteY23" fmla="*/ 547490 h 1595483"/>
                  <a:gd name="connsiteX24" fmla="*/ 1009650 w 2653502"/>
                  <a:gd name="connsiteY24" fmla="*/ 585590 h 1595483"/>
                  <a:gd name="connsiteX25" fmla="*/ 981075 w 2653502"/>
                  <a:gd name="connsiteY25" fmla="*/ 604640 h 1595483"/>
                  <a:gd name="connsiteX26" fmla="*/ 952500 w 2653502"/>
                  <a:gd name="connsiteY26" fmla="*/ 614165 h 1595483"/>
                  <a:gd name="connsiteX27" fmla="*/ 895350 w 2653502"/>
                  <a:gd name="connsiteY27" fmla="*/ 652265 h 1595483"/>
                  <a:gd name="connsiteX28" fmla="*/ 857250 w 2653502"/>
                  <a:gd name="connsiteY28" fmla="*/ 671315 h 1595483"/>
                  <a:gd name="connsiteX29" fmla="*/ 800100 w 2653502"/>
                  <a:gd name="connsiteY29" fmla="*/ 690365 h 1595483"/>
                  <a:gd name="connsiteX30" fmla="*/ 771525 w 2653502"/>
                  <a:gd name="connsiteY30" fmla="*/ 709415 h 1595483"/>
                  <a:gd name="connsiteX31" fmla="*/ 714375 w 2653502"/>
                  <a:gd name="connsiteY31" fmla="*/ 728465 h 1595483"/>
                  <a:gd name="connsiteX32" fmla="*/ 666750 w 2653502"/>
                  <a:gd name="connsiteY32" fmla="*/ 776090 h 1595483"/>
                  <a:gd name="connsiteX33" fmla="*/ 581025 w 2653502"/>
                  <a:gd name="connsiteY33" fmla="*/ 842765 h 1595483"/>
                  <a:gd name="connsiteX34" fmla="*/ 495300 w 2653502"/>
                  <a:gd name="connsiteY34" fmla="*/ 899915 h 1595483"/>
                  <a:gd name="connsiteX35" fmla="*/ 466725 w 2653502"/>
                  <a:gd name="connsiteY35" fmla="*/ 918965 h 1595483"/>
                  <a:gd name="connsiteX36" fmla="*/ 438150 w 2653502"/>
                  <a:gd name="connsiteY36" fmla="*/ 938015 h 1595483"/>
                  <a:gd name="connsiteX37" fmla="*/ 409575 w 2653502"/>
                  <a:gd name="connsiteY37" fmla="*/ 966590 h 1595483"/>
                  <a:gd name="connsiteX38" fmla="*/ 323850 w 2653502"/>
                  <a:gd name="connsiteY38" fmla="*/ 1023740 h 1595483"/>
                  <a:gd name="connsiteX39" fmla="*/ 295275 w 2653502"/>
                  <a:gd name="connsiteY39" fmla="*/ 1042790 h 1595483"/>
                  <a:gd name="connsiteX40" fmla="*/ 266700 w 2653502"/>
                  <a:gd name="connsiteY40" fmla="*/ 1061840 h 1595483"/>
                  <a:gd name="connsiteX41" fmla="*/ 219075 w 2653502"/>
                  <a:gd name="connsiteY41" fmla="*/ 1109465 h 1595483"/>
                  <a:gd name="connsiteX42" fmla="*/ 171450 w 2653502"/>
                  <a:gd name="connsiteY42" fmla="*/ 1157090 h 1595483"/>
                  <a:gd name="connsiteX43" fmla="*/ 152400 w 2653502"/>
                  <a:gd name="connsiteY43" fmla="*/ 1185665 h 1595483"/>
                  <a:gd name="connsiteX44" fmla="*/ 123825 w 2653502"/>
                  <a:gd name="connsiteY44" fmla="*/ 1204715 h 1595483"/>
                  <a:gd name="connsiteX45" fmla="*/ 76200 w 2653502"/>
                  <a:gd name="connsiteY45" fmla="*/ 1290440 h 1595483"/>
                  <a:gd name="connsiteX46" fmla="*/ 57150 w 2653502"/>
                  <a:gd name="connsiteY46" fmla="*/ 1319015 h 1595483"/>
                  <a:gd name="connsiteX47" fmla="*/ 38100 w 2653502"/>
                  <a:gd name="connsiteY47" fmla="*/ 1414265 h 1595483"/>
                  <a:gd name="connsiteX48" fmla="*/ 19050 w 2653502"/>
                  <a:gd name="connsiteY48" fmla="*/ 1471415 h 1595483"/>
                  <a:gd name="connsiteX49" fmla="*/ 9525 w 2653502"/>
                  <a:gd name="connsiteY49" fmla="*/ 1499990 h 1595483"/>
                  <a:gd name="connsiteX50" fmla="*/ 0 w 2653502"/>
                  <a:gd name="connsiteY50" fmla="*/ 1538090 h 1595483"/>
                  <a:gd name="connsiteX51" fmla="*/ 9525 w 2653502"/>
                  <a:gd name="connsiteY51" fmla="*/ 1566665 h 1595483"/>
                  <a:gd name="connsiteX52" fmla="*/ 66675 w 2653502"/>
                  <a:gd name="connsiteY52" fmla="*/ 1566665 h 1595483"/>
                  <a:gd name="connsiteX53" fmla="*/ 142875 w 2653502"/>
                  <a:gd name="connsiteY53" fmla="*/ 1576190 h 1595483"/>
                  <a:gd name="connsiteX54" fmla="*/ 200025 w 2653502"/>
                  <a:gd name="connsiteY54" fmla="*/ 1595240 h 1595483"/>
                  <a:gd name="connsiteX55" fmla="*/ 304800 w 2653502"/>
                  <a:gd name="connsiteY55" fmla="*/ 1585715 h 1595483"/>
                  <a:gd name="connsiteX56" fmla="*/ 361950 w 2653502"/>
                  <a:gd name="connsiteY56" fmla="*/ 1566665 h 1595483"/>
                  <a:gd name="connsiteX57" fmla="*/ 609600 w 2653502"/>
                  <a:gd name="connsiteY57" fmla="*/ 1576190 h 1595483"/>
                  <a:gd name="connsiteX58" fmla="*/ 638175 w 2653502"/>
                  <a:gd name="connsiteY58" fmla="*/ 1585715 h 1595483"/>
                  <a:gd name="connsiteX59" fmla="*/ 752475 w 2653502"/>
                  <a:gd name="connsiteY59" fmla="*/ 1576190 h 1595483"/>
                  <a:gd name="connsiteX60" fmla="*/ 1162050 w 2653502"/>
                  <a:gd name="connsiteY60" fmla="*/ 1595240 h 1595483"/>
                  <a:gd name="connsiteX61" fmla="*/ 2095500 w 2653502"/>
                  <a:gd name="connsiteY61" fmla="*/ 1576190 h 1595483"/>
                  <a:gd name="connsiteX62" fmla="*/ 2647950 w 2653502"/>
                  <a:gd name="connsiteY62" fmla="*/ 1576190 h 1595483"/>
                  <a:gd name="connsiteX63" fmla="*/ 2628900 w 2653502"/>
                  <a:gd name="connsiteY63" fmla="*/ 1519040 h 1595483"/>
                  <a:gd name="connsiteX64" fmla="*/ 2638425 w 2653502"/>
                  <a:gd name="connsiteY64" fmla="*/ 1404740 h 1595483"/>
                  <a:gd name="connsiteX65" fmla="*/ 2647950 w 2653502"/>
                  <a:gd name="connsiteY65" fmla="*/ 1357115 h 1595483"/>
                  <a:gd name="connsiteX66" fmla="*/ 2638425 w 2653502"/>
                  <a:gd name="connsiteY66" fmla="*/ 1252340 h 1595483"/>
                  <a:gd name="connsiteX67" fmla="*/ 2628900 w 2653502"/>
                  <a:gd name="connsiteY67" fmla="*/ 1023740 h 1595483"/>
                  <a:gd name="connsiteX68" fmla="*/ 2609850 w 2653502"/>
                  <a:gd name="connsiteY68" fmla="*/ 852290 h 1595483"/>
                  <a:gd name="connsiteX69" fmla="*/ 2619375 w 2653502"/>
                  <a:gd name="connsiteY69" fmla="*/ 52190 h 1595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2653502" h="1595483">
                    <a:moveTo>
                      <a:pt x="2619375" y="52190"/>
                    </a:moveTo>
                    <a:cubicBezTo>
                      <a:pt x="2603500" y="-74810"/>
                      <a:pt x="2607966" y="66948"/>
                      <a:pt x="2514600" y="90290"/>
                    </a:cubicBezTo>
                    <a:cubicBezTo>
                      <a:pt x="2495119" y="95160"/>
                      <a:pt x="2477329" y="106500"/>
                      <a:pt x="2457450" y="109340"/>
                    </a:cubicBezTo>
                    <a:cubicBezTo>
                      <a:pt x="2356058" y="123825"/>
                      <a:pt x="2413133" y="116832"/>
                      <a:pt x="2286000" y="128390"/>
                    </a:cubicBezTo>
                    <a:lnTo>
                      <a:pt x="2114550" y="185540"/>
                    </a:lnTo>
                    <a:lnTo>
                      <a:pt x="2057400" y="204590"/>
                    </a:lnTo>
                    <a:cubicBezTo>
                      <a:pt x="2047875" y="207765"/>
                      <a:pt x="2038670" y="212146"/>
                      <a:pt x="2028825" y="214115"/>
                    </a:cubicBezTo>
                    <a:cubicBezTo>
                      <a:pt x="2001634" y="219553"/>
                      <a:pt x="1970003" y="225094"/>
                      <a:pt x="1943100" y="233165"/>
                    </a:cubicBezTo>
                    <a:cubicBezTo>
                      <a:pt x="1923866" y="238935"/>
                      <a:pt x="1905641" y="248277"/>
                      <a:pt x="1885950" y="252215"/>
                    </a:cubicBezTo>
                    <a:cubicBezTo>
                      <a:pt x="1863828" y="256639"/>
                      <a:pt x="1787356" y="270363"/>
                      <a:pt x="1752600" y="280790"/>
                    </a:cubicBezTo>
                    <a:cubicBezTo>
                      <a:pt x="1733366" y="286560"/>
                      <a:pt x="1712158" y="288701"/>
                      <a:pt x="1695450" y="299840"/>
                    </a:cubicBezTo>
                    <a:cubicBezTo>
                      <a:pt x="1685925" y="306190"/>
                      <a:pt x="1677336" y="314241"/>
                      <a:pt x="1666875" y="318890"/>
                    </a:cubicBezTo>
                    <a:cubicBezTo>
                      <a:pt x="1648525" y="327045"/>
                      <a:pt x="1628775" y="331590"/>
                      <a:pt x="1609725" y="337940"/>
                    </a:cubicBezTo>
                    <a:cubicBezTo>
                      <a:pt x="1600200" y="341115"/>
                      <a:pt x="1590995" y="345496"/>
                      <a:pt x="1581150" y="347465"/>
                    </a:cubicBezTo>
                    <a:cubicBezTo>
                      <a:pt x="1553959" y="352903"/>
                      <a:pt x="1522328" y="358444"/>
                      <a:pt x="1495425" y="366515"/>
                    </a:cubicBezTo>
                    <a:cubicBezTo>
                      <a:pt x="1476191" y="372285"/>
                      <a:pt x="1454983" y="374426"/>
                      <a:pt x="1438275" y="385565"/>
                    </a:cubicBezTo>
                    <a:cubicBezTo>
                      <a:pt x="1428750" y="391915"/>
                      <a:pt x="1420161" y="399966"/>
                      <a:pt x="1409700" y="404615"/>
                    </a:cubicBezTo>
                    <a:cubicBezTo>
                      <a:pt x="1391350" y="412770"/>
                      <a:pt x="1369258" y="412526"/>
                      <a:pt x="1352550" y="423665"/>
                    </a:cubicBezTo>
                    <a:cubicBezTo>
                      <a:pt x="1270658" y="478260"/>
                      <a:pt x="1374270" y="412805"/>
                      <a:pt x="1295400" y="452240"/>
                    </a:cubicBezTo>
                    <a:cubicBezTo>
                      <a:pt x="1204834" y="497523"/>
                      <a:pt x="1357117" y="441193"/>
                      <a:pt x="1209675" y="490340"/>
                    </a:cubicBezTo>
                    <a:lnTo>
                      <a:pt x="1152525" y="509390"/>
                    </a:lnTo>
                    <a:cubicBezTo>
                      <a:pt x="1143000" y="512565"/>
                      <a:pt x="1132304" y="513346"/>
                      <a:pt x="1123950" y="518915"/>
                    </a:cubicBezTo>
                    <a:cubicBezTo>
                      <a:pt x="1114425" y="525265"/>
                      <a:pt x="1105614" y="532845"/>
                      <a:pt x="1095375" y="537965"/>
                    </a:cubicBezTo>
                    <a:cubicBezTo>
                      <a:pt x="1086395" y="542455"/>
                      <a:pt x="1075577" y="542614"/>
                      <a:pt x="1066800" y="547490"/>
                    </a:cubicBezTo>
                    <a:cubicBezTo>
                      <a:pt x="1046786" y="558609"/>
                      <a:pt x="1028700" y="572890"/>
                      <a:pt x="1009650" y="585590"/>
                    </a:cubicBezTo>
                    <a:cubicBezTo>
                      <a:pt x="1000125" y="591940"/>
                      <a:pt x="991935" y="601020"/>
                      <a:pt x="981075" y="604640"/>
                    </a:cubicBezTo>
                    <a:cubicBezTo>
                      <a:pt x="971550" y="607815"/>
                      <a:pt x="961277" y="609289"/>
                      <a:pt x="952500" y="614165"/>
                    </a:cubicBezTo>
                    <a:cubicBezTo>
                      <a:pt x="932486" y="625284"/>
                      <a:pt x="915828" y="642026"/>
                      <a:pt x="895350" y="652265"/>
                    </a:cubicBezTo>
                    <a:cubicBezTo>
                      <a:pt x="882650" y="658615"/>
                      <a:pt x="870433" y="666042"/>
                      <a:pt x="857250" y="671315"/>
                    </a:cubicBezTo>
                    <a:cubicBezTo>
                      <a:pt x="838606" y="678773"/>
                      <a:pt x="816808" y="679226"/>
                      <a:pt x="800100" y="690365"/>
                    </a:cubicBezTo>
                    <a:cubicBezTo>
                      <a:pt x="790575" y="696715"/>
                      <a:pt x="781986" y="704766"/>
                      <a:pt x="771525" y="709415"/>
                    </a:cubicBezTo>
                    <a:cubicBezTo>
                      <a:pt x="753175" y="717570"/>
                      <a:pt x="714375" y="728465"/>
                      <a:pt x="714375" y="728465"/>
                    </a:cubicBezTo>
                    <a:cubicBezTo>
                      <a:pt x="679450" y="780852"/>
                      <a:pt x="714375" y="736403"/>
                      <a:pt x="666750" y="776090"/>
                    </a:cubicBezTo>
                    <a:cubicBezTo>
                      <a:pt x="577221" y="850697"/>
                      <a:pt x="725468" y="746470"/>
                      <a:pt x="581025" y="842765"/>
                    </a:cubicBezTo>
                    <a:lnTo>
                      <a:pt x="495300" y="899915"/>
                    </a:lnTo>
                    <a:lnTo>
                      <a:pt x="466725" y="918965"/>
                    </a:lnTo>
                    <a:cubicBezTo>
                      <a:pt x="457200" y="925315"/>
                      <a:pt x="446245" y="929920"/>
                      <a:pt x="438150" y="938015"/>
                    </a:cubicBezTo>
                    <a:cubicBezTo>
                      <a:pt x="428625" y="947540"/>
                      <a:pt x="420208" y="958320"/>
                      <a:pt x="409575" y="966590"/>
                    </a:cubicBezTo>
                    <a:lnTo>
                      <a:pt x="323850" y="1023740"/>
                    </a:lnTo>
                    <a:lnTo>
                      <a:pt x="295275" y="1042790"/>
                    </a:lnTo>
                    <a:lnTo>
                      <a:pt x="266700" y="1061840"/>
                    </a:lnTo>
                    <a:cubicBezTo>
                      <a:pt x="215900" y="1138040"/>
                      <a:pt x="282575" y="1045965"/>
                      <a:pt x="219075" y="1109465"/>
                    </a:cubicBezTo>
                    <a:cubicBezTo>
                      <a:pt x="155575" y="1172965"/>
                      <a:pt x="247650" y="1106290"/>
                      <a:pt x="171450" y="1157090"/>
                    </a:cubicBezTo>
                    <a:cubicBezTo>
                      <a:pt x="165100" y="1166615"/>
                      <a:pt x="160495" y="1177570"/>
                      <a:pt x="152400" y="1185665"/>
                    </a:cubicBezTo>
                    <a:cubicBezTo>
                      <a:pt x="144305" y="1193760"/>
                      <a:pt x="131363" y="1196100"/>
                      <a:pt x="123825" y="1204715"/>
                    </a:cubicBezTo>
                    <a:cubicBezTo>
                      <a:pt x="53749" y="1284802"/>
                      <a:pt x="104545" y="1233750"/>
                      <a:pt x="76200" y="1290440"/>
                    </a:cubicBezTo>
                    <a:cubicBezTo>
                      <a:pt x="71080" y="1300679"/>
                      <a:pt x="63500" y="1309490"/>
                      <a:pt x="57150" y="1319015"/>
                    </a:cubicBezTo>
                    <a:cubicBezTo>
                      <a:pt x="50713" y="1357634"/>
                      <a:pt x="48757" y="1378742"/>
                      <a:pt x="38100" y="1414265"/>
                    </a:cubicBezTo>
                    <a:cubicBezTo>
                      <a:pt x="32330" y="1433499"/>
                      <a:pt x="25400" y="1452365"/>
                      <a:pt x="19050" y="1471415"/>
                    </a:cubicBezTo>
                    <a:cubicBezTo>
                      <a:pt x="15875" y="1480940"/>
                      <a:pt x="11960" y="1490250"/>
                      <a:pt x="9525" y="1499990"/>
                    </a:cubicBezTo>
                    <a:lnTo>
                      <a:pt x="0" y="1538090"/>
                    </a:lnTo>
                    <a:cubicBezTo>
                      <a:pt x="3175" y="1547615"/>
                      <a:pt x="2425" y="1559565"/>
                      <a:pt x="9525" y="1566665"/>
                    </a:cubicBezTo>
                    <a:cubicBezTo>
                      <a:pt x="28575" y="1585715"/>
                      <a:pt x="47625" y="1573015"/>
                      <a:pt x="66675" y="1566665"/>
                    </a:cubicBezTo>
                    <a:cubicBezTo>
                      <a:pt x="92075" y="1569840"/>
                      <a:pt x="117846" y="1570827"/>
                      <a:pt x="142875" y="1576190"/>
                    </a:cubicBezTo>
                    <a:cubicBezTo>
                      <a:pt x="162510" y="1580397"/>
                      <a:pt x="200025" y="1595240"/>
                      <a:pt x="200025" y="1595240"/>
                    </a:cubicBezTo>
                    <a:cubicBezTo>
                      <a:pt x="234950" y="1592065"/>
                      <a:pt x="270265" y="1591809"/>
                      <a:pt x="304800" y="1585715"/>
                    </a:cubicBezTo>
                    <a:cubicBezTo>
                      <a:pt x="324575" y="1582225"/>
                      <a:pt x="361950" y="1566665"/>
                      <a:pt x="361950" y="1566665"/>
                    </a:cubicBezTo>
                    <a:cubicBezTo>
                      <a:pt x="444500" y="1569840"/>
                      <a:pt x="527185" y="1570506"/>
                      <a:pt x="609600" y="1576190"/>
                    </a:cubicBezTo>
                    <a:cubicBezTo>
                      <a:pt x="619616" y="1576881"/>
                      <a:pt x="628135" y="1585715"/>
                      <a:pt x="638175" y="1585715"/>
                    </a:cubicBezTo>
                    <a:cubicBezTo>
                      <a:pt x="676407" y="1585715"/>
                      <a:pt x="714375" y="1579365"/>
                      <a:pt x="752475" y="1576190"/>
                    </a:cubicBezTo>
                    <a:cubicBezTo>
                      <a:pt x="912175" y="1590708"/>
                      <a:pt x="956422" y="1596822"/>
                      <a:pt x="1162050" y="1595240"/>
                    </a:cubicBezTo>
                    <a:cubicBezTo>
                      <a:pt x="1473256" y="1592846"/>
                      <a:pt x="2095500" y="1576190"/>
                      <a:pt x="2095500" y="1576190"/>
                    </a:cubicBezTo>
                    <a:cubicBezTo>
                      <a:pt x="2226584" y="1581652"/>
                      <a:pt x="2538751" y="1600077"/>
                      <a:pt x="2647950" y="1576190"/>
                    </a:cubicBezTo>
                    <a:cubicBezTo>
                      <a:pt x="2667567" y="1571899"/>
                      <a:pt x="2628900" y="1519040"/>
                      <a:pt x="2628900" y="1519040"/>
                    </a:cubicBezTo>
                    <a:cubicBezTo>
                      <a:pt x="2632075" y="1480940"/>
                      <a:pt x="2633958" y="1442710"/>
                      <a:pt x="2638425" y="1404740"/>
                    </a:cubicBezTo>
                    <a:cubicBezTo>
                      <a:pt x="2640317" y="1388662"/>
                      <a:pt x="2647950" y="1373304"/>
                      <a:pt x="2647950" y="1357115"/>
                    </a:cubicBezTo>
                    <a:cubicBezTo>
                      <a:pt x="2647950" y="1322046"/>
                      <a:pt x="2641600" y="1287265"/>
                      <a:pt x="2638425" y="1252340"/>
                    </a:cubicBezTo>
                    <a:cubicBezTo>
                      <a:pt x="2635250" y="1176140"/>
                      <a:pt x="2633251" y="1099882"/>
                      <a:pt x="2628900" y="1023740"/>
                    </a:cubicBezTo>
                    <a:cubicBezTo>
                      <a:pt x="2624497" y="946689"/>
                      <a:pt x="2619754" y="921619"/>
                      <a:pt x="2609850" y="852290"/>
                    </a:cubicBezTo>
                    <a:cubicBezTo>
                      <a:pt x="2630647" y="477953"/>
                      <a:pt x="2635250" y="179190"/>
                      <a:pt x="2619375" y="52190"/>
                    </a:cubicBezTo>
                    <a:close/>
                  </a:path>
                </a:pathLst>
              </a:custGeom>
              <a:pattFill prst="dash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10713442" y="3130141"/>
                <a:ext cx="932428" cy="536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CDW</a:t>
                </a:r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2659424" y="2705351"/>
              <a:ext cx="2199052" cy="772099"/>
              <a:chOff x="9039473" y="4900621"/>
              <a:chExt cx="2649577" cy="992017"/>
            </a:xfrm>
          </p:grpSpPr>
          <p:sp>
            <p:nvSpPr>
              <p:cNvPr id="65" name="Forme libre 64"/>
              <p:cNvSpPr/>
              <p:nvPr/>
            </p:nvSpPr>
            <p:spPr>
              <a:xfrm>
                <a:off x="9039473" y="4900621"/>
                <a:ext cx="2644126" cy="992017"/>
              </a:xfrm>
              <a:custGeom>
                <a:avLst/>
                <a:gdLst>
                  <a:gd name="connsiteX0" fmla="*/ 9119 w 2644126"/>
                  <a:gd name="connsiteY0" fmla="*/ 981578 h 992017"/>
                  <a:gd name="connsiteX1" fmla="*/ 47219 w 2644126"/>
                  <a:gd name="connsiteY1" fmla="*/ 914903 h 992017"/>
                  <a:gd name="connsiteX2" fmla="*/ 85319 w 2644126"/>
                  <a:gd name="connsiteY2" fmla="*/ 857753 h 992017"/>
                  <a:gd name="connsiteX3" fmla="*/ 113894 w 2644126"/>
                  <a:gd name="connsiteY3" fmla="*/ 848228 h 992017"/>
                  <a:gd name="connsiteX4" fmla="*/ 171044 w 2644126"/>
                  <a:gd name="connsiteY4" fmla="*/ 810128 h 992017"/>
                  <a:gd name="connsiteX5" fmla="*/ 218669 w 2644126"/>
                  <a:gd name="connsiteY5" fmla="*/ 772028 h 992017"/>
                  <a:gd name="connsiteX6" fmla="*/ 275819 w 2644126"/>
                  <a:gd name="connsiteY6" fmla="*/ 733928 h 992017"/>
                  <a:gd name="connsiteX7" fmla="*/ 332969 w 2644126"/>
                  <a:gd name="connsiteY7" fmla="*/ 705353 h 992017"/>
                  <a:gd name="connsiteX8" fmla="*/ 409169 w 2644126"/>
                  <a:gd name="connsiteY8" fmla="*/ 657728 h 992017"/>
                  <a:gd name="connsiteX9" fmla="*/ 466319 w 2644126"/>
                  <a:gd name="connsiteY9" fmla="*/ 619628 h 992017"/>
                  <a:gd name="connsiteX10" fmla="*/ 494894 w 2644126"/>
                  <a:gd name="connsiteY10" fmla="*/ 610103 h 992017"/>
                  <a:gd name="connsiteX11" fmla="*/ 552044 w 2644126"/>
                  <a:gd name="connsiteY11" fmla="*/ 572003 h 992017"/>
                  <a:gd name="connsiteX12" fmla="*/ 580619 w 2644126"/>
                  <a:gd name="connsiteY12" fmla="*/ 552953 h 992017"/>
                  <a:gd name="connsiteX13" fmla="*/ 609194 w 2644126"/>
                  <a:gd name="connsiteY13" fmla="*/ 543428 h 992017"/>
                  <a:gd name="connsiteX14" fmla="*/ 637769 w 2644126"/>
                  <a:gd name="connsiteY14" fmla="*/ 524378 h 992017"/>
                  <a:gd name="connsiteX15" fmla="*/ 694919 w 2644126"/>
                  <a:gd name="connsiteY15" fmla="*/ 505328 h 992017"/>
                  <a:gd name="connsiteX16" fmla="*/ 723494 w 2644126"/>
                  <a:gd name="connsiteY16" fmla="*/ 486278 h 992017"/>
                  <a:gd name="connsiteX17" fmla="*/ 780644 w 2644126"/>
                  <a:gd name="connsiteY17" fmla="*/ 467228 h 992017"/>
                  <a:gd name="connsiteX18" fmla="*/ 837794 w 2644126"/>
                  <a:gd name="connsiteY18" fmla="*/ 438653 h 992017"/>
                  <a:gd name="connsiteX19" fmla="*/ 866369 w 2644126"/>
                  <a:gd name="connsiteY19" fmla="*/ 419603 h 992017"/>
                  <a:gd name="connsiteX20" fmla="*/ 894944 w 2644126"/>
                  <a:gd name="connsiteY20" fmla="*/ 410078 h 992017"/>
                  <a:gd name="connsiteX21" fmla="*/ 923519 w 2644126"/>
                  <a:gd name="connsiteY21" fmla="*/ 391028 h 992017"/>
                  <a:gd name="connsiteX22" fmla="*/ 952094 w 2644126"/>
                  <a:gd name="connsiteY22" fmla="*/ 381503 h 992017"/>
                  <a:gd name="connsiteX23" fmla="*/ 980669 w 2644126"/>
                  <a:gd name="connsiteY23" fmla="*/ 362453 h 992017"/>
                  <a:gd name="connsiteX24" fmla="*/ 1037819 w 2644126"/>
                  <a:gd name="connsiteY24" fmla="*/ 343403 h 992017"/>
                  <a:gd name="connsiteX25" fmla="*/ 1066394 w 2644126"/>
                  <a:gd name="connsiteY25" fmla="*/ 324353 h 992017"/>
                  <a:gd name="connsiteX26" fmla="*/ 1123544 w 2644126"/>
                  <a:gd name="connsiteY26" fmla="*/ 305303 h 992017"/>
                  <a:gd name="connsiteX27" fmla="*/ 1152119 w 2644126"/>
                  <a:gd name="connsiteY27" fmla="*/ 286253 h 992017"/>
                  <a:gd name="connsiteX28" fmla="*/ 1209269 w 2644126"/>
                  <a:gd name="connsiteY28" fmla="*/ 267203 h 992017"/>
                  <a:gd name="connsiteX29" fmla="*/ 1314044 w 2644126"/>
                  <a:gd name="connsiteY29" fmla="*/ 238628 h 992017"/>
                  <a:gd name="connsiteX30" fmla="*/ 1352144 w 2644126"/>
                  <a:gd name="connsiteY30" fmla="*/ 229103 h 992017"/>
                  <a:gd name="connsiteX31" fmla="*/ 1447394 w 2644126"/>
                  <a:gd name="connsiteY31" fmla="*/ 200528 h 992017"/>
                  <a:gd name="connsiteX32" fmla="*/ 1552169 w 2644126"/>
                  <a:gd name="connsiteY32" fmla="*/ 171953 h 992017"/>
                  <a:gd name="connsiteX33" fmla="*/ 1647419 w 2644126"/>
                  <a:gd name="connsiteY33" fmla="*/ 152903 h 992017"/>
                  <a:gd name="connsiteX34" fmla="*/ 1733144 w 2644126"/>
                  <a:gd name="connsiteY34" fmla="*/ 143378 h 992017"/>
                  <a:gd name="connsiteX35" fmla="*/ 1809344 w 2644126"/>
                  <a:gd name="connsiteY35" fmla="*/ 124328 h 992017"/>
                  <a:gd name="connsiteX36" fmla="*/ 1847444 w 2644126"/>
                  <a:gd name="connsiteY36" fmla="*/ 114803 h 992017"/>
                  <a:gd name="connsiteX37" fmla="*/ 1876019 w 2644126"/>
                  <a:gd name="connsiteY37" fmla="*/ 105278 h 992017"/>
                  <a:gd name="connsiteX38" fmla="*/ 1923644 w 2644126"/>
                  <a:gd name="connsiteY38" fmla="*/ 95753 h 992017"/>
                  <a:gd name="connsiteX39" fmla="*/ 1952219 w 2644126"/>
                  <a:gd name="connsiteY39" fmla="*/ 86228 h 992017"/>
                  <a:gd name="connsiteX40" fmla="*/ 2152244 w 2644126"/>
                  <a:gd name="connsiteY40" fmla="*/ 67178 h 992017"/>
                  <a:gd name="connsiteX41" fmla="*/ 2190344 w 2644126"/>
                  <a:gd name="connsiteY41" fmla="*/ 57653 h 992017"/>
                  <a:gd name="connsiteX42" fmla="*/ 2257019 w 2644126"/>
                  <a:gd name="connsiteY42" fmla="*/ 38603 h 992017"/>
                  <a:gd name="connsiteX43" fmla="*/ 2504669 w 2644126"/>
                  <a:gd name="connsiteY43" fmla="*/ 10028 h 992017"/>
                  <a:gd name="connsiteX44" fmla="*/ 2609444 w 2644126"/>
                  <a:gd name="connsiteY44" fmla="*/ 10028 h 992017"/>
                  <a:gd name="connsiteX45" fmla="*/ 2628494 w 2644126"/>
                  <a:gd name="connsiteY45" fmla="*/ 67178 h 992017"/>
                  <a:gd name="connsiteX46" fmla="*/ 2638019 w 2644126"/>
                  <a:gd name="connsiteY46" fmla="*/ 848228 h 992017"/>
                  <a:gd name="connsiteX47" fmla="*/ 2580869 w 2644126"/>
                  <a:gd name="connsiteY47" fmla="*/ 981578 h 992017"/>
                  <a:gd name="connsiteX48" fmla="*/ 1437869 w 2644126"/>
                  <a:gd name="connsiteY48" fmla="*/ 981578 h 992017"/>
                  <a:gd name="connsiteX49" fmla="*/ 1114019 w 2644126"/>
                  <a:gd name="connsiteY49" fmla="*/ 991103 h 992017"/>
                  <a:gd name="connsiteX50" fmla="*/ 361544 w 2644126"/>
                  <a:gd name="connsiteY50" fmla="*/ 981578 h 992017"/>
                  <a:gd name="connsiteX51" fmla="*/ 209144 w 2644126"/>
                  <a:gd name="connsiteY51" fmla="*/ 972053 h 992017"/>
                  <a:gd name="connsiteX52" fmla="*/ 161519 w 2644126"/>
                  <a:gd name="connsiteY52" fmla="*/ 962528 h 992017"/>
                  <a:gd name="connsiteX53" fmla="*/ 9119 w 2644126"/>
                  <a:gd name="connsiteY53" fmla="*/ 981578 h 99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644126" h="992017">
                    <a:moveTo>
                      <a:pt x="9119" y="981578"/>
                    </a:moveTo>
                    <a:cubicBezTo>
                      <a:pt x="-9931" y="973641"/>
                      <a:pt x="-17" y="968887"/>
                      <a:pt x="47219" y="914903"/>
                    </a:cubicBezTo>
                    <a:cubicBezTo>
                      <a:pt x="62296" y="897673"/>
                      <a:pt x="63599" y="864993"/>
                      <a:pt x="85319" y="857753"/>
                    </a:cubicBezTo>
                    <a:cubicBezTo>
                      <a:pt x="94844" y="854578"/>
                      <a:pt x="105117" y="853104"/>
                      <a:pt x="113894" y="848228"/>
                    </a:cubicBezTo>
                    <a:cubicBezTo>
                      <a:pt x="133908" y="837109"/>
                      <a:pt x="171044" y="810128"/>
                      <a:pt x="171044" y="810128"/>
                    </a:cubicBezTo>
                    <a:cubicBezTo>
                      <a:pt x="206243" y="757330"/>
                      <a:pt x="169955" y="799091"/>
                      <a:pt x="218669" y="772028"/>
                    </a:cubicBezTo>
                    <a:cubicBezTo>
                      <a:pt x="238683" y="760909"/>
                      <a:pt x="254099" y="741168"/>
                      <a:pt x="275819" y="733928"/>
                    </a:cubicBezTo>
                    <a:cubicBezTo>
                      <a:pt x="315254" y="720783"/>
                      <a:pt x="296040" y="729972"/>
                      <a:pt x="332969" y="705353"/>
                    </a:cubicBezTo>
                    <a:cubicBezTo>
                      <a:pt x="378666" y="636807"/>
                      <a:pt x="313955" y="721204"/>
                      <a:pt x="409169" y="657728"/>
                    </a:cubicBezTo>
                    <a:cubicBezTo>
                      <a:pt x="428219" y="645028"/>
                      <a:pt x="444599" y="626868"/>
                      <a:pt x="466319" y="619628"/>
                    </a:cubicBezTo>
                    <a:cubicBezTo>
                      <a:pt x="475844" y="616453"/>
                      <a:pt x="486117" y="614979"/>
                      <a:pt x="494894" y="610103"/>
                    </a:cubicBezTo>
                    <a:cubicBezTo>
                      <a:pt x="514908" y="598984"/>
                      <a:pt x="532994" y="584703"/>
                      <a:pt x="552044" y="572003"/>
                    </a:cubicBezTo>
                    <a:cubicBezTo>
                      <a:pt x="561569" y="565653"/>
                      <a:pt x="569759" y="556573"/>
                      <a:pt x="580619" y="552953"/>
                    </a:cubicBezTo>
                    <a:cubicBezTo>
                      <a:pt x="590144" y="549778"/>
                      <a:pt x="600214" y="547918"/>
                      <a:pt x="609194" y="543428"/>
                    </a:cubicBezTo>
                    <a:cubicBezTo>
                      <a:pt x="619433" y="538308"/>
                      <a:pt x="627308" y="529027"/>
                      <a:pt x="637769" y="524378"/>
                    </a:cubicBezTo>
                    <a:cubicBezTo>
                      <a:pt x="656119" y="516223"/>
                      <a:pt x="678211" y="516467"/>
                      <a:pt x="694919" y="505328"/>
                    </a:cubicBezTo>
                    <a:cubicBezTo>
                      <a:pt x="704444" y="498978"/>
                      <a:pt x="713033" y="490927"/>
                      <a:pt x="723494" y="486278"/>
                    </a:cubicBezTo>
                    <a:cubicBezTo>
                      <a:pt x="741844" y="478123"/>
                      <a:pt x="763936" y="478367"/>
                      <a:pt x="780644" y="467228"/>
                    </a:cubicBezTo>
                    <a:cubicBezTo>
                      <a:pt x="862536" y="412633"/>
                      <a:pt x="758924" y="478088"/>
                      <a:pt x="837794" y="438653"/>
                    </a:cubicBezTo>
                    <a:cubicBezTo>
                      <a:pt x="848033" y="433533"/>
                      <a:pt x="856130" y="424723"/>
                      <a:pt x="866369" y="419603"/>
                    </a:cubicBezTo>
                    <a:cubicBezTo>
                      <a:pt x="875349" y="415113"/>
                      <a:pt x="885964" y="414568"/>
                      <a:pt x="894944" y="410078"/>
                    </a:cubicBezTo>
                    <a:cubicBezTo>
                      <a:pt x="905183" y="404958"/>
                      <a:pt x="913280" y="396148"/>
                      <a:pt x="923519" y="391028"/>
                    </a:cubicBezTo>
                    <a:cubicBezTo>
                      <a:pt x="932499" y="386538"/>
                      <a:pt x="943114" y="385993"/>
                      <a:pt x="952094" y="381503"/>
                    </a:cubicBezTo>
                    <a:cubicBezTo>
                      <a:pt x="962333" y="376383"/>
                      <a:pt x="970208" y="367102"/>
                      <a:pt x="980669" y="362453"/>
                    </a:cubicBezTo>
                    <a:cubicBezTo>
                      <a:pt x="999019" y="354298"/>
                      <a:pt x="1021111" y="354542"/>
                      <a:pt x="1037819" y="343403"/>
                    </a:cubicBezTo>
                    <a:cubicBezTo>
                      <a:pt x="1047344" y="337053"/>
                      <a:pt x="1055933" y="329002"/>
                      <a:pt x="1066394" y="324353"/>
                    </a:cubicBezTo>
                    <a:cubicBezTo>
                      <a:pt x="1084744" y="316198"/>
                      <a:pt x="1106836" y="316442"/>
                      <a:pt x="1123544" y="305303"/>
                    </a:cubicBezTo>
                    <a:cubicBezTo>
                      <a:pt x="1133069" y="298953"/>
                      <a:pt x="1141658" y="290902"/>
                      <a:pt x="1152119" y="286253"/>
                    </a:cubicBezTo>
                    <a:cubicBezTo>
                      <a:pt x="1170469" y="278098"/>
                      <a:pt x="1190219" y="273553"/>
                      <a:pt x="1209269" y="267203"/>
                    </a:cubicBezTo>
                    <a:cubicBezTo>
                      <a:pt x="1262682" y="249399"/>
                      <a:pt x="1228104" y="260113"/>
                      <a:pt x="1314044" y="238628"/>
                    </a:cubicBezTo>
                    <a:cubicBezTo>
                      <a:pt x="1326744" y="235453"/>
                      <a:pt x="1339725" y="233243"/>
                      <a:pt x="1352144" y="229103"/>
                    </a:cubicBezTo>
                    <a:cubicBezTo>
                      <a:pt x="1487957" y="183832"/>
                      <a:pt x="1346627" y="229318"/>
                      <a:pt x="1447394" y="200528"/>
                    </a:cubicBezTo>
                    <a:cubicBezTo>
                      <a:pt x="1511256" y="182282"/>
                      <a:pt x="1438980" y="194591"/>
                      <a:pt x="1552169" y="171953"/>
                    </a:cubicBezTo>
                    <a:cubicBezTo>
                      <a:pt x="1583919" y="165603"/>
                      <a:pt x="1615238" y="156479"/>
                      <a:pt x="1647419" y="152903"/>
                    </a:cubicBezTo>
                    <a:cubicBezTo>
                      <a:pt x="1675994" y="149728"/>
                      <a:pt x="1704682" y="147444"/>
                      <a:pt x="1733144" y="143378"/>
                    </a:cubicBezTo>
                    <a:cubicBezTo>
                      <a:pt x="1791240" y="135079"/>
                      <a:pt x="1765022" y="136991"/>
                      <a:pt x="1809344" y="124328"/>
                    </a:cubicBezTo>
                    <a:cubicBezTo>
                      <a:pt x="1821931" y="120732"/>
                      <a:pt x="1834857" y="118399"/>
                      <a:pt x="1847444" y="114803"/>
                    </a:cubicBezTo>
                    <a:cubicBezTo>
                      <a:pt x="1857098" y="112045"/>
                      <a:pt x="1866279" y="107713"/>
                      <a:pt x="1876019" y="105278"/>
                    </a:cubicBezTo>
                    <a:cubicBezTo>
                      <a:pt x="1891725" y="101351"/>
                      <a:pt x="1907938" y="99680"/>
                      <a:pt x="1923644" y="95753"/>
                    </a:cubicBezTo>
                    <a:cubicBezTo>
                      <a:pt x="1933384" y="93318"/>
                      <a:pt x="1942315" y="87879"/>
                      <a:pt x="1952219" y="86228"/>
                    </a:cubicBezTo>
                    <a:cubicBezTo>
                      <a:pt x="1993460" y="79354"/>
                      <a:pt x="2118975" y="69950"/>
                      <a:pt x="2152244" y="67178"/>
                    </a:cubicBezTo>
                    <a:cubicBezTo>
                      <a:pt x="2164944" y="64003"/>
                      <a:pt x="2177757" y="61249"/>
                      <a:pt x="2190344" y="57653"/>
                    </a:cubicBezTo>
                    <a:cubicBezTo>
                      <a:pt x="2227865" y="46933"/>
                      <a:pt x="2213707" y="46724"/>
                      <a:pt x="2257019" y="38603"/>
                    </a:cubicBezTo>
                    <a:cubicBezTo>
                      <a:pt x="2386871" y="14256"/>
                      <a:pt x="2365563" y="19964"/>
                      <a:pt x="2504669" y="10028"/>
                    </a:cubicBezTo>
                    <a:cubicBezTo>
                      <a:pt x="2523339" y="6916"/>
                      <a:pt x="2588524" y="-10892"/>
                      <a:pt x="2609444" y="10028"/>
                    </a:cubicBezTo>
                    <a:cubicBezTo>
                      <a:pt x="2623643" y="24227"/>
                      <a:pt x="2628494" y="67178"/>
                      <a:pt x="2628494" y="67178"/>
                    </a:cubicBezTo>
                    <a:cubicBezTo>
                      <a:pt x="2631669" y="327528"/>
                      <a:pt x="2638019" y="587859"/>
                      <a:pt x="2638019" y="848228"/>
                    </a:cubicBezTo>
                    <a:cubicBezTo>
                      <a:pt x="2638019" y="1009377"/>
                      <a:pt x="2671702" y="999745"/>
                      <a:pt x="2580869" y="981578"/>
                    </a:cubicBezTo>
                    <a:cubicBezTo>
                      <a:pt x="1946659" y="1005067"/>
                      <a:pt x="2691551" y="981578"/>
                      <a:pt x="1437869" y="981578"/>
                    </a:cubicBezTo>
                    <a:cubicBezTo>
                      <a:pt x="1329872" y="981578"/>
                      <a:pt x="1221969" y="987928"/>
                      <a:pt x="1114019" y="991103"/>
                    </a:cubicBezTo>
                    <a:lnTo>
                      <a:pt x="361544" y="981578"/>
                    </a:lnTo>
                    <a:cubicBezTo>
                      <a:pt x="310656" y="980507"/>
                      <a:pt x="259814" y="976879"/>
                      <a:pt x="209144" y="972053"/>
                    </a:cubicBezTo>
                    <a:cubicBezTo>
                      <a:pt x="193028" y="970518"/>
                      <a:pt x="177688" y="963336"/>
                      <a:pt x="161519" y="962528"/>
                    </a:cubicBezTo>
                    <a:cubicBezTo>
                      <a:pt x="113953" y="960150"/>
                      <a:pt x="28169" y="989515"/>
                      <a:pt x="9119" y="981578"/>
                    </a:cubicBezTo>
                    <a:close/>
                  </a:path>
                </a:pathLst>
              </a:custGeom>
              <a:pattFill prst="wdDnDiag">
                <a:fgClr>
                  <a:schemeClr val="tx1">
                    <a:lumMod val="65000"/>
                    <a:lumOff val="3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10780939" y="5152480"/>
                <a:ext cx="908111" cy="47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Born</a:t>
                </a:r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2148029" y="2979180"/>
              <a:ext cx="1558965" cy="489286"/>
              <a:chOff x="1142665" y="5342185"/>
              <a:chExt cx="1878353" cy="628650"/>
            </a:xfrm>
          </p:grpSpPr>
          <p:sp>
            <p:nvSpPr>
              <p:cNvPr id="63" name="Forme libre 62"/>
              <p:cNvSpPr/>
              <p:nvPr/>
            </p:nvSpPr>
            <p:spPr>
              <a:xfrm>
                <a:off x="1142665" y="5342185"/>
                <a:ext cx="1878353" cy="628650"/>
              </a:xfrm>
              <a:custGeom>
                <a:avLst/>
                <a:gdLst>
                  <a:gd name="connsiteX0" fmla="*/ 1928 w 1878353"/>
                  <a:gd name="connsiteY0" fmla="*/ 600075 h 628650"/>
                  <a:gd name="connsiteX1" fmla="*/ 116228 w 1878353"/>
                  <a:gd name="connsiteY1" fmla="*/ 457200 h 628650"/>
                  <a:gd name="connsiteX2" fmla="*/ 154328 w 1878353"/>
                  <a:gd name="connsiteY2" fmla="*/ 409575 h 628650"/>
                  <a:gd name="connsiteX3" fmla="*/ 163853 w 1878353"/>
                  <a:gd name="connsiteY3" fmla="*/ 381000 h 628650"/>
                  <a:gd name="connsiteX4" fmla="*/ 221003 w 1878353"/>
                  <a:gd name="connsiteY4" fmla="*/ 342900 h 628650"/>
                  <a:gd name="connsiteX5" fmla="*/ 268628 w 1878353"/>
                  <a:gd name="connsiteY5" fmla="*/ 295275 h 628650"/>
                  <a:gd name="connsiteX6" fmla="*/ 287678 w 1878353"/>
                  <a:gd name="connsiteY6" fmla="*/ 266700 h 628650"/>
                  <a:gd name="connsiteX7" fmla="*/ 316253 w 1878353"/>
                  <a:gd name="connsiteY7" fmla="*/ 247650 h 628650"/>
                  <a:gd name="connsiteX8" fmla="*/ 373403 w 1878353"/>
                  <a:gd name="connsiteY8" fmla="*/ 209550 h 628650"/>
                  <a:gd name="connsiteX9" fmla="*/ 421028 w 1878353"/>
                  <a:gd name="connsiteY9" fmla="*/ 161925 h 628650"/>
                  <a:gd name="connsiteX10" fmla="*/ 449603 w 1878353"/>
                  <a:gd name="connsiteY10" fmla="*/ 152400 h 628650"/>
                  <a:gd name="connsiteX11" fmla="*/ 506753 w 1878353"/>
                  <a:gd name="connsiteY11" fmla="*/ 114300 h 628650"/>
                  <a:gd name="connsiteX12" fmla="*/ 563903 w 1878353"/>
                  <a:gd name="connsiteY12" fmla="*/ 76200 h 628650"/>
                  <a:gd name="connsiteX13" fmla="*/ 592478 w 1878353"/>
                  <a:gd name="connsiteY13" fmla="*/ 57150 h 628650"/>
                  <a:gd name="connsiteX14" fmla="*/ 649628 w 1878353"/>
                  <a:gd name="connsiteY14" fmla="*/ 38100 h 628650"/>
                  <a:gd name="connsiteX15" fmla="*/ 725828 w 1878353"/>
                  <a:gd name="connsiteY15" fmla="*/ 19050 h 628650"/>
                  <a:gd name="connsiteX16" fmla="*/ 983003 w 1878353"/>
                  <a:gd name="connsiteY16" fmla="*/ 0 h 628650"/>
                  <a:gd name="connsiteX17" fmla="*/ 1163978 w 1878353"/>
                  <a:gd name="connsiteY17" fmla="*/ 9525 h 628650"/>
                  <a:gd name="connsiteX18" fmla="*/ 1249703 w 1878353"/>
                  <a:gd name="connsiteY18" fmla="*/ 28575 h 628650"/>
                  <a:gd name="connsiteX19" fmla="*/ 1278278 w 1878353"/>
                  <a:gd name="connsiteY19" fmla="*/ 38100 h 628650"/>
                  <a:gd name="connsiteX20" fmla="*/ 1354478 w 1878353"/>
                  <a:gd name="connsiteY20" fmla="*/ 47625 h 628650"/>
                  <a:gd name="connsiteX21" fmla="*/ 1411628 w 1878353"/>
                  <a:gd name="connsiteY21" fmla="*/ 66675 h 628650"/>
                  <a:gd name="connsiteX22" fmla="*/ 1440203 w 1878353"/>
                  <a:gd name="connsiteY22" fmla="*/ 76200 h 628650"/>
                  <a:gd name="connsiteX23" fmla="*/ 1506878 w 1878353"/>
                  <a:gd name="connsiteY23" fmla="*/ 95250 h 628650"/>
                  <a:gd name="connsiteX24" fmla="*/ 1535453 w 1878353"/>
                  <a:gd name="connsiteY24" fmla="*/ 114300 h 628650"/>
                  <a:gd name="connsiteX25" fmla="*/ 1602128 w 1878353"/>
                  <a:gd name="connsiteY25" fmla="*/ 180975 h 628650"/>
                  <a:gd name="connsiteX26" fmla="*/ 1611653 w 1878353"/>
                  <a:gd name="connsiteY26" fmla="*/ 209550 h 628650"/>
                  <a:gd name="connsiteX27" fmla="*/ 1640228 w 1878353"/>
                  <a:gd name="connsiteY27" fmla="*/ 228600 h 628650"/>
                  <a:gd name="connsiteX28" fmla="*/ 1668803 w 1878353"/>
                  <a:gd name="connsiteY28" fmla="*/ 257175 h 628650"/>
                  <a:gd name="connsiteX29" fmla="*/ 1735478 w 1878353"/>
                  <a:gd name="connsiteY29" fmla="*/ 342900 h 628650"/>
                  <a:gd name="connsiteX30" fmla="*/ 1745003 w 1878353"/>
                  <a:gd name="connsiteY30" fmla="*/ 371475 h 628650"/>
                  <a:gd name="connsiteX31" fmla="*/ 1783103 w 1878353"/>
                  <a:gd name="connsiteY31" fmla="*/ 428625 h 628650"/>
                  <a:gd name="connsiteX32" fmla="*/ 1802153 w 1878353"/>
                  <a:gd name="connsiteY32" fmla="*/ 457200 h 628650"/>
                  <a:gd name="connsiteX33" fmla="*/ 1821203 w 1878353"/>
                  <a:gd name="connsiteY33" fmla="*/ 485775 h 628650"/>
                  <a:gd name="connsiteX34" fmla="*/ 1840253 w 1878353"/>
                  <a:gd name="connsiteY34" fmla="*/ 514350 h 628650"/>
                  <a:gd name="connsiteX35" fmla="*/ 1849778 w 1878353"/>
                  <a:gd name="connsiteY35" fmla="*/ 542925 h 628650"/>
                  <a:gd name="connsiteX36" fmla="*/ 1878353 w 1878353"/>
                  <a:gd name="connsiteY36" fmla="*/ 600075 h 628650"/>
                  <a:gd name="connsiteX37" fmla="*/ 1849778 w 1878353"/>
                  <a:gd name="connsiteY37" fmla="*/ 619125 h 628650"/>
                  <a:gd name="connsiteX38" fmla="*/ 1687853 w 1878353"/>
                  <a:gd name="connsiteY38" fmla="*/ 600075 h 628650"/>
                  <a:gd name="connsiteX39" fmla="*/ 1602128 w 1878353"/>
                  <a:gd name="connsiteY39" fmla="*/ 619125 h 628650"/>
                  <a:gd name="connsiteX40" fmla="*/ 1183028 w 1878353"/>
                  <a:gd name="connsiteY40" fmla="*/ 628650 h 628650"/>
                  <a:gd name="connsiteX41" fmla="*/ 811553 w 1878353"/>
                  <a:gd name="connsiteY41" fmla="*/ 619125 h 628650"/>
                  <a:gd name="connsiteX42" fmla="*/ 744878 w 1878353"/>
                  <a:gd name="connsiteY42" fmla="*/ 609600 h 628650"/>
                  <a:gd name="connsiteX43" fmla="*/ 344828 w 1878353"/>
                  <a:gd name="connsiteY43" fmla="*/ 628650 h 628650"/>
                  <a:gd name="connsiteX44" fmla="*/ 49553 w 1878353"/>
                  <a:gd name="connsiteY44" fmla="*/ 609600 h 628650"/>
                  <a:gd name="connsiteX45" fmla="*/ 1928 w 1878353"/>
                  <a:gd name="connsiteY45" fmla="*/ 600075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78353" h="628650">
                    <a:moveTo>
                      <a:pt x="1928" y="600075"/>
                    </a:moveTo>
                    <a:cubicBezTo>
                      <a:pt x="13040" y="574675"/>
                      <a:pt x="80519" y="506643"/>
                      <a:pt x="116228" y="457200"/>
                    </a:cubicBezTo>
                    <a:cubicBezTo>
                      <a:pt x="158949" y="398047"/>
                      <a:pt x="83677" y="456676"/>
                      <a:pt x="154328" y="409575"/>
                    </a:cubicBezTo>
                    <a:cubicBezTo>
                      <a:pt x="157503" y="400050"/>
                      <a:pt x="156753" y="388100"/>
                      <a:pt x="163853" y="381000"/>
                    </a:cubicBezTo>
                    <a:cubicBezTo>
                      <a:pt x="180042" y="364811"/>
                      <a:pt x="221003" y="342900"/>
                      <a:pt x="221003" y="342900"/>
                    </a:cubicBezTo>
                    <a:cubicBezTo>
                      <a:pt x="271803" y="266700"/>
                      <a:pt x="205128" y="358775"/>
                      <a:pt x="268628" y="295275"/>
                    </a:cubicBezTo>
                    <a:cubicBezTo>
                      <a:pt x="276723" y="287180"/>
                      <a:pt x="279583" y="274795"/>
                      <a:pt x="287678" y="266700"/>
                    </a:cubicBezTo>
                    <a:cubicBezTo>
                      <a:pt x="295773" y="258605"/>
                      <a:pt x="307459" y="254979"/>
                      <a:pt x="316253" y="247650"/>
                    </a:cubicBezTo>
                    <a:cubicBezTo>
                      <a:pt x="363819" y="208012"/>
                      <a:pt x="323185" y="226289"/>
                      <a:pt x="373403" y="209550"/>
                    </a:cubicBezTo>
                    <a:cubicBezTo>
                      <a:pt x="392453" y="180975"/>
                      <a:pt x="389278" y="177800"/>
                      <a:pt x="421028" y="161925"/>
                    </a:cubicBezTo>
                    <a:cubicBezTo>
                      <a:pt x="430008" y="157435"/>
                      <a:pt x="440826" y="157276"/>
                      <a:pt x="449603" y="152400"/>
                    </a:cubicBezTo>
                    <a:cubicBezTo>
                      <a:pt x="469617" y="141281"/>
                      <a:pt x="487703" y="127000"/>
                      <a:pt x="506753" y="114300"/>
                    </a:cubicBezTo>
                    <a:lnTo>
                      <a:pt x="563903" y="76200"/>
                    </a:lnTo>
                    <a:cubicBezTo>
                      <a:pt x="573428" y="69850"/>
                      <a:pt x="581618" y="60770"/>
                      <a:pt x="592478" y="57150"/>
                    </a:cubicBezTo>
                    <a:lnTo>
                      <a:pt x="649628" y="38100"/>
                    </a:lnTo>
                    <a:cubicBezTo>
                      <a:pt x="677755" y="28724"/>
                      <a:pt x="693845" y="22048"/>
                      <a:pt x="725828" y="19050"/>
                    </a:cubicBezTo>
                    <a:cubicBezTo>
                      <a:pt x="811413" y="11026"/>
                      <a:pt x="983003" y="0"/>
                      <a:pt x="983003" y="0"/>
                    </a:cubicBezTo>
                    <a:cubicBezTo>
                      <a:pt x="1043328" y="3175"/>
                      <a:pt x="1103778" y="4508"/>
                      <a:pt x="1163978" y="9525"/>
                    </a:cubicBezTo>
                    <a:cubicBezTo>
                      <a:pt x="1177843" y="10680"/>
                      <a:pt x="1233576" y="23967"/>
                      <a:pt x="1249703" y="28575"/>
                    </a:cubicBezTo>
                    <a:cubicBezTo>
                      <a:pt x="1259357" y="31333"/>
                      <a:pt x="1268400" y="36304"/>
                      <a:pt x="1278278" y="38100"/>
                    </a:cubicBezTo>
                    <a:cubicBezTo>
                      <a:pt x="1303463" y="42679"/>
                      <a:pt x="1329078" y="44450"/>
                      <a:pt x="1354478" y="47625"/>
                    </a:cubicBezTo>
                    <a:lnTo>
                      <a:pt x="1411628" y="66675"/>
                    </a:lnTo>
                    <a:cubicBezTo>
                      <a:pt x="1421153" y="69850"/>
                      <a:pt x="1430463" y="73765"/>
                      <a:pt x="1440203" y="76200"/>
                    </a:cubicBezTo>
                    <a:cubicBezTo>
                      <a:pt x="1452410" y="79252"/>
                      <a:pt x="1493213" y="88418"/>
                      <a:pt x="1506878" y="95250"/>
                    </a:cubicBezTo>
                    <a:cubicBezTo>
                      <a:pt x="1517117" y="100370"/>
                      <a:pt x="1525928" y="107950"/>
                      <a:pt x="1535453" y="114300"/>
                    </a:cubicBezTo>
                    <a:cubicBezTo>
                      <a:pt x="1579122" y="179804"/>
                      <a:pt x="1551833" y="164210"/>
                      <a:pt x="1602128" y="180975"/>
                    </a:cubicBezTo>
                    <a:cubicBezTo>
                      <a:pt x="1605303" y="190500"/>
                      <a:pt x="1605381" y="201710"/>
                      <a:pt x="1611653" y="209550"/>
                    </a:cubicBezTo>
                    <a:cubicBezTo>
                      <a:pt x="1618804" y="218489"/>
                      <a:pt x="1631434" y="221271"/>
                      <a:pt x="1640228" y="228600"/>
                    </a:cubicBezTo>
                    <a:cubicBezTo>
                      <a:pt x="1650576" y="237224"/>
                      <a:pt x="1660533" y="246542"/>
                      <a:pt x="1668803" y="257175"/>
                    </a:cubicBezTo>
                    <a:cubicBezTo>
                      <a:pt x="1748554" y="359712"/>
                      <a:pt x="1670604" y="278026"/>
                      <a:pt x="1735478" y="342900"/>
                    </a:cubicBezTo>
                    <a:cubicBezTo>
                      <a:pt x="1738653" y="352425"/>
                      <a:pt x="1740127" y="362698"/>
                      <a:pt x="1745003" y="371475"/>
                    </a:cubicBezTo>
                    <a:cubicBezTo>
                      <a:pt x="1756122" y="391489"/>
                      <a:pt x="1770403" y="409575"/>
                      <a:pt x="1783103" y="428625"/>
                    </a:cubicBezTo>
                    <a:lnTo>
                      <a:pt x="1802153" y="457200"/>
                    </a:lnTo>
                    <a:lnTo>
                      <a:pt x="1821203" y="485775"/>
                    </a:lnTo>
                    <a:cubicBezTo>
                      <a:pt x="1827553" y="495300"/>
                      <a:pt x="1836633" y="503490"/>
                      <a:pt x="1840253" y="514350"/>
                    </a:cubicBezTo>
                    <a:cubicBezTo>
                      <a:pt x="1843428" y="523875"/>
                      <a:pt x="1845288" y="533945"/>
                      <a:pt x="1849778" y="542925"/>
                    </a:cubicBezTo>
                    <a:cubicBezTo>
                      <a:pt x="1886707" y="616783"/>
                      <a:pt x="1854412" y="528251"/>
                      <a:pt x="1878353" y="600075"/>
                    </a:cubicBezTo>
                    <a:cubicBezTo>
                      <a:pt x="1868828" y="606425"/>
                      <a:pt x="1861206" y="618453"/>
                      <a:pt x="1849778" y="619125"/>
                    </a:cubicBezTo>
                    <a:cubicBezTo>
                      <a:pt x="1754031" y="624757"/>
                      <a:pt x="1747976" y="620116"/>
                      <a:pt x="1687853" y="600075"/>
                    </a:cubicBezTo>
                    <a:cubicBezTo>
                      <a:pt x="1671251" y="604226"/>
                      <a:pt x="1616580" y="618535"/>
                      <a:pt x="1602128" y="619125"/>
                    </a:cubicBezTo>
                    <a:cubicBezTo>
                      <a:pt x="1462508" y="624824"/>
                      <a:pt x="1322728" y="625475"/>
                      <a:pt x="1183028" y="628650"/>
                    </a:cubicBezTo>
                    <a:lnTo>
                      <a:pt x="811553" y="619125"/>
                    </a:lnTo>
                    <a:cubicBezTo>
                      <a:pt x="789124" y="618150"/>
                      <a:pt x="767329" y="609600"/>
                      <a:pt x="744878" y="609600"/>
                    </a:cubicBezTo>
                    <a:cubicBezTo>
                      <a:pt x="673431" y="609600"/>
                      <a:pt x="431562" y="623831"/>
                      <a:pt x="344828" y="628650"/>
                    </a:cubicBezTo>
                    <a:cubicBezTo>
                      <a:pt x="224558" y="619398"/>
                      <a:pt x="178513" y="614973"/>
                      <a:pt x="49553" y="609600"/>
                    </a:cubicBezTo>
                    <a:cubicBezTo>
                      <a:pt x="30520" y="608807"/>
                      <a:pt x="-9184" y="625475"/>
                      <a:pt x="1928" y="600075"/>
                    </a:cubicBezTo>
                    <a:close/>
                  </a:path>
                </a:pathLst>
              </a:custGeom>
              <a:pattFill prst="ltVert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1732314" y="5450486"/>
                <a:ext cx="884129" cy="474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AO</a:t>
                </a:r>
              </a:p>
            </p:txBody>
          </p:sp>
        </p:grpSp>
        <p:cxnSp>
          <p:nvCxnSpPr>
            <p:cNvPr id="51" name="Connecteur droit avec flèche 50"/>
            <p:cNvCxnSpPr/>
            <p:nvPr/>
          </p:nvCxnSpPr>
          <p:spPr>
            <a:xfrm>
              <a:off x="1634730" y="3468466"/>
              <a:ext cx="3425114" cy="89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H="1" flipV="1">
              <a:off x="1643008" y="1458892"/>
              <a:ext cx="0" cy="20185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1288102" y="3252255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0.1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1327191" y="26546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1299179" y="222764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10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248026" y="1674634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100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/>
                <p:cNvSpPr txBox="1"/>
                <p:nvPr/>
              </p:nvSpPr>
              <p:spPr>
                <a:xfrm>
                  <a:off x="1658744" y="1343685"/>
                  <a:ext cx="828368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fr-FR" b="0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fr-FR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fr-FR" baseline="-25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ZoneTexte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744" y="1343685"/>
                  <a:ext cx="828368" cy="36298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ZoneTexte 57"/>
                <p:cNvSpPr txBox="1"/>
                <p:nvPr/>
              </p:nvSpPr>
              <p:spPr>
                <a:xfrm>
                  <a:off x="4274367" y="3575699"/>
                  <a:ext cx="793679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fr-FR" i="1" baseline="-25000" dirty="0" err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fr-FR" baseline="-25000" dirty="0"/>
                </a:p>
              </p:txBody>
            </p:sp>
          </mc:Choice>
          <mc:Fallback xmlns="">
            <p:sp>
              <p:nvSpPr>
                <p:cNvPr id="78" name="ZoneTexte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4367" y="3575699"/>
                  <a:ext cx="793679" cy="36298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ZoneTexte 58"/>
            <p:cNvSpPr txBox="1"/>
            <p:nvPr/>
          </p:nvSpPr>
          <p:spPr>
            <a:xfrm>
              <a:off x="1459784" y="343280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0.1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2597115" y="34734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3602156" y="345616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10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4585768" y="3456166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100</a:t>
              </a:r>
            </a:p>
          </p:txBody>
        </p:sp>
      </p:grpSp>
      <p:grpSp>
        <p:nvGrpSpPr>
          <p:cNvPr id="71" name="Groupe 70"/>
          <p:cNvGrpSpPr/>
          <p:nvPr/>
        </p:nvGrpSpPr>
        <p:grpSpPr>
          <a:xfrm rot="311339">
            <a:off x="9189050" y="1916867"/>
            <a:ext cx="1886415" cy="953179"/>
            <a:chOff x="4065018" y="1009991"/>
            <a:chExt cx="2055865" cy="1023149"/>
          </a:xfrm>
        </p:grpSpPr>
        <p:sp>
          <p:nvSpPr>
            <p:cNvPr id="72" name="Forme libre 71"/>
            <p:cNvSpPr/>
            <p:nvPr/>
          </p:nvSpPr>
          <p:spPr>
            <a:xfrm rot="779671">
              <a:off x="4065018" y="1033722"/>
              <a:ext cx="2055865" cy="999418"/>
            </a:xfrm>
            <a:custGeom>
              <a:avLst/>
              <a:gdLst>
                <a:gd name="connsiteX0" fmla="*/ 1222184 w 2315260"/>
                <a:gd name="connsiteY0" fmla="*/ 1534510 h 1650124"/>
                <a:gd name="connsiteX1" fmla="*/ 1243204 w 2315260"/>
                <a:gd name="connsiteY1" fmla="*/ 1450427 h 1650124"/>
                <a:gd name="connsiteX2" fmla="*/ 1264225 w 2315260"/>
                <a:gd name="connsiteY2" fmla="*/ 1418896 h 1650124"/>
                <a:gd name="connsiteX3" fmla="*/ 1295756 w 2315260"/>
                <a:gd name="connsiteY3" fmla="*/ 1345324 h 1650124"/>
                <a:gd name="connsiteX4" fmla="*/ 1316777 w 2315260"/>
                <a:gd name="connsiteY4" fmla="*/ 1282262 h 1650124"/>
                <a:gd name="connsiteX5" fmla="*/ 1327287 w 2315260"/>
                <a:gd name="connsiteY5" fmla="*/ 1250731 h 1650124"/>
                <a:gd name="connsiteX6" fmla="*/ 1348308 w 2315260"/>
                <a:gd name="connsiteY6" fmla="*/ 1219200 h 1650124"/>
                <a:gd name="connsiteX7" fmla="*/ 1379839 w 2315260"/>
                <a:gd name="connsiteY7" fmla="*/ 1145627 h 1650124"/>
                <a:gd name="connsiteX8" fmla="*/ 1390349 w 2315260"/>
                <a:gd name="connsiteY8" fmla="*/ 1114096 h 1650124"/>
                <a:gd name="connsiteX9" fmla="*/ 1442901 w 2315260"/>
                <a:gd name="connsiteY9" fmla="*/ 1040524 h 1650124"/>
                <a:gd name="connsiteX10" fmla="*/ 1484942 w 2315260"/>
                <a:gd name="connsiteY10" fmla="*/ 956441 h 1650124"/>
                <a:gd name="connsiteX11" fmla="*/ 1505963 w 2315260"/>
                <a:gd name="connsiteY11" fmla="*/ 924910 h 1650124"/>
                <a:gd name="connsiteX12" fmla="*/ 1569025 w 2315260"/>
                <a:gd name="connsiteY12" fmla="*/ 840827 h 1650124"/>
                <a:gd name="connsiteX13" fmla="*/ 1590046 w 2315260"/>
                <a:gd name="connsiteY13" fmla="*/ 809296 h 1650124"/>
                <a:gd name="connsiteX14" fmla="*/ 1632087 w 2315260"/>
                <a:gd name="connsiteY14" fmla="*/ 777765 h 1650124"/>
                <a:gd name="connsiteX15" fmla="*/ 1653108 w 2315260"/>
                <a:gd name="connsiteY15" fmla="*/ 746234 h 1650124"/>
                <a:gd name="connsiteX16" fmla="*/ 1684639 w 2315260"/>
                <a:gd name="connsiteY16" fmla="*/ 725213 h 1650124"/>
                <a:gd name="connsiteX17" fmla="*/ 1758211 w 2315260"/>
                <a:gd name="connsiteY17" fmla="*/ 651641 h 1650124"/>
                <a:gd name="connsiteX18" fmla="*/ 1789742 w 2315260"/>
                <a:gd name="connsiteY18" fmla="*/ 620110 h 1650124"/>
                <a:gd name="connsiteX19" fmla="*/ 1821273 w 2315260"/>
                <a:gd name="connsiteY19" fmla="*/ 588579 h 1650124"/>
                <a:gd name="connsiteX20" fmla="*/ 1852804 w 2315260"/>
                <a:gd name="connsiteY20" fmla="*/ 557048 h 1650124"/>
                <a:gd name="connsiteX21" fmla="*/ 1884336 w 2315260"/>
                <a:gd name="connsiteY21" fmla="*/ 536027 h 1650124"/>
                <a:gd name="connsiteX22" fmla="*/ 1905356 w 2315260"/>
                <a:gd name="connsiteY22" fmla="*/ 504496 h 1650124"/>
                <a:gd name="connsiteX23" fmla="*/ 1936887 w 2315260"/>
                <a:gd name="connsiteY23" fmla="*/ 483476 h 1650124"/>
                <a:gd name="connsiteX24" fmla="*/ 1968418 w 2315260"/>
                <a:gd name="connsiteY24" fmla="*/ 451945 h 1650124"/>
                <a:gd name="connsiteX25" fmla="*/ 1999949 w 2315260"/>
                <a:gd name="connsiteY25" fmla="*/ 430924 h 1650124"/>
                <a:gd name="connsiteX26" fmla="*/ 2041991 w 2315260"/>
                <a:gd name="connsiteY26" fmla="*/ 399393 h 1650124"/>
                <a:gd name="connsiteX27" fmla="*/ 2084032 w 2315260"/>
                <a:gd name="connsiteY27" fmla="*/ 357351 h 1650124"/>
                <a:gd name="connsiteX28" fmla="*/ 2126073 w 2315260"/>
                <a:gd name="connsiteY28" fmla="*/ 325820 h 1650124"/>
                <a:gd name="connsiteX29" fmla="*/ 2157604 w 2315260"/>
                <a:gd name="connsiteY29" fmla="*/ 294289 h 1650124"/>
                <a:gd name="connsiteX30" fmla="*/ 2220667 w 2315260"/>
                <a:gd name="connsiteY30" fmla="*/ 252248 h 1650124"/>
                <a:gd name="connsiteX31" fmla="*/ 2283729 w 2315260"/>
                <a:gd name="connsiteY31" fmla="*/ 210207 h 1650124"/>
                <a:gd name="connsiteX32" fmla="*/ 2315260 w 2315260"/>
                <a:gd name="connsiteY32" fmla="*/ 199696 h 1650124"/>
                <a:gd name="connsiteX33" fmla="*/ 2283729 w 2315260"/>
                <a:gd name="connsiteY33" fmla="*/ 168165 h 1650124"/>
                <a:gd name="connsiteX34" fmla="*/ 2220667 w 2315260"/>
                <a:gd name="connsiteY34" fmla="*/ 147145 h 1650124"/>
                <a:gd name="connsiteX35" fmla="*/ 2189136 w 2315260"/>
                <a:gd name="connsiteY35" fmla="*/ 136634 h 1650124"/>
                <a:gd name="connsiteX36" fmla="*/ 2157604 w 2315260"/>
                <a:gd name="connsiteY36" fmla="*/ 115613 h 1650124"/>
                <a:gd name="connsiteX37" fmla="*/ 2094542 w 2315260"/>
                <a:gd name="connsiteY37" fmla="*/ 94593 h 1650124"/>
                <a:gd name="connsiteX38" fmla="*/ 2031480 w 2315260"/>
                <a:gd name="connsiteY38" fmla="*/ 73572 h 1650124"/>
                <a:gd name="connsiteX39" fmla="*/ 1989439 w 2315260"/>
                <a:gd name="connsiteY39" fmla="*/ 63062 h 1650124"/>
                <a:gd name="connsiteX40" fmla="*/ 1957908 w 2315260"/>
                <a:gd name="connsiteY40" fmla="*/ 52551 h 1650124"/>
                <a:gd name="connsiteX41" fmla="*/ 1905356 w 2315260"/>
                <a:gd name="connsiteY41" fmla="*/ 42041 h 1650124"/>
                <a:gd name="connsiteX42" fmla="*/ 1873825 w 2315260"/>
                <a:gd name="connsiteY42" fmla="*/ 31531 h 1650124"/>
                <a:gd name="connsiteX43" fmla="*/ 1779232 w 2315260"/>
                <a:gd name="connsiteY43" fmla="*/ 21020 h 1650124"/>
                <a:gd name="connsiteX44" fmla="*/ 1705660 w 2315260"/>
                <a:gd name="connsiteY44" fmla="*/ 10510 h 1650124"/>
                <a:gd name="connsiteX45" fmla="*/ 1621577 w 2315260"/>
                <a:gd name="connsiteY45" fmla="*/ 0 h 1650124"/>
                <a:gd name="connsiteX46" fmla="*/ 623094 w 2315260"/>
                <a:gd name="connsiteY46" fmla="*/ 10510 h 1650124"/>
                <a:gd name="connsiteX47" fmla="*/ 433908 w 2315260"/>
                <a:gd name="connsiteY47" fmla="*/ 52551 h 1650124"/>
                <a:gd name="connsiteX48" fmla="*/ 402377 w 2315260"/>
                <a:gd name="connsiteY48" fmla="*/ 63062 h 1650124"/>
                <a:gd name="connsiteX49" fmla="*/ 370846 w 2315260"/>
                <a:gd name="connsiteY49" fmla="*/ 73572 h 1650124"/>
                <a:gd name="connsiteX50" fmla="*/ 297273 w 2315260"/>
                <a:gd name="connsiteY50" fmla="*/ 157655 h 1650124"/>
                <a:gd name="connsiteX51" fmla="*/ 276253 w 2315260"/>
                <a:gd name="connsiteY51" fmla="*/ 189186 h 1650124"/>
                <a:gd name="connsiteX52" fmla="*/ 234211 w 2315260"/>
                <a:gd name="connsiteY52" fmla="*/ 283779 h 1650124"/>
                <a:gd name="connsiteX53" fmla="*/ 192170 w 2315260"/>
                <a:gd name="connsiteY53" fmla="*/ 378372 h 1650124"/>
                <a:gd name="connsiteX54" fmla="*/ 181660 w 2315260"/>
                <a:gd name="connsiteY54" fmla="*/ 409903 h 1650124"/>
                <a:gd name="connsiteX55" fmla="*/ 160639 w 2315260"/>
                <a:gd name="connsiteY55" fmla="*/ 588579 h 1650124"/>
                <a:gd name="connsiteX56" fmla="*/ 150129 w 2315260"/>
                <a:gd name="connsiteY56" fmla="*/ 641131 h 1650124"/>
                <a:gd name="connsiteX57" fmla="*/ 129108 w 2315260"/>
                <a:gd name="connsiteY57" fmla="*/ 704193 h 1650124"/>
                <a:gd name="connsiteX58" fmla="*/ 118598 w 2315260"/>
                <a:gd name="connsiteY58" fmla="*/ 735724 h 1650124"/>
                <a:gd name="connsiteX59" fmla="*/ 108087 w 2315260"/>
                <a:gd name="connsiteY59" fmla="*/ 767255 h 1650124"/>
                <a:gd name="connsiteX60" fmla="*/ 66046 w 2315260"/>
                <a:gd name="connsiteY60" fmla="*/ 914400 h 1650124"/>
                <a:gd name="connsiteX61" fmla="*/ 55536 w 2315260"/>
                <a:gd name="connsiteY61" fmla="*/ 945931 h 1650124"/>
                <a:gd name="connsiteX62" fmla="*/ 34515 w 2315260"/>
                <a:gd name="connsiteY62" fmla="*/ 1208689 h 1650124"/>
                <a:gd name="connsiteX63" fmla="*/ 66046 w 2315260"/>
                <a:gd name="connsiteY63" fmla="*/ 1492469 h 1650124"/>
                <a:gd name="connsiteX64" fmla="*/ 97577 w 2315260"/>
                <a:gd name="connsiteY64" fmla="*/ 1513489 h 1650124"/>
                <a:gd name="connsiteX65" fmla="*/ 150129 w 2315260"/>
                <a:gd name="connsiteY65" fmla="*/ 1555531 h 1650124"/>
                <a:gd name="connsiteX66" fmla="*/ 244722 w 2315260"/>
                <a:gd name="connsiteY66" fmla="*/ 1618593 h 1650124"/>
                <a:gd name="connsiteX67" fmla="*/ 276253 w 2315260"/>
                <a:gd name="connsiteY67" fmla="*/ 1639613 h 1650124"/>
                <a:gd name="connsiteX68" fmla="*/ 307784 w 2315260"/>
                <a:gd name="connsiteY68" fmla="*/ 1650124 h 1650124"/>
                <a:gd name="connsiteX69" fmla="*/ 402377 w 2315260"/>
                <a:gd name="connsiteY69" fmla="*/ 1639613 h 1650124"/>
                <a:gd name="connsiteX70" fmla="*/ 433908 w 2315260"/>
                <a:gd name="connsiteY70" fmla="*/ 1629103 h 1650124"/>
                <a:gd name="connsiteX71" fmla="*/ 539011 w 2315260"/>
                <a:gd name="connsiteY71" fmla="*/ 1608082 h 1650124"/>
                <a:gd name="connsiteX72" fmla="*/ 948915 w 2315260"/>
                <a:gd name="connsiteY72" fmla="*/ 1597572 h 1650124"/>
                <a:gd name="connsiteX73" fmla="*/ 1022487 w 2315260"/>
                <a:gd name="connsiteY73" fmla="*/ 1587062 h 1650124"/>
                <a:gd name="connsiteX74" fmla="*/ 1138101 w 2315260"/>
                <a:gd name="connsiteY74" fmla="*/ 1576551 h 1650124"/>
                <a:gd name="connsiteX75" fmla="*/ 1222184 w 2315260"/>
                <a:gd name="connsiteY75" fmla="*/ 1534510 h 165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315260" h="1650124">
                  <a:moveTo>
                    <a:pt x="1222184" y="1534510"/>
                  </a:moveTo>
                  <a:cubicBezTo>
                    <a:pt x="1239701" y="1513489"/>
                    <a:pt x="1232432" y="1471972"/>
                    <a:pt x="1243204" y="1450427"/>
                  </a:cubicBezTo>
                  <a:cubicBezTo>
                    <a:pt x="1248853" y="1439129"/>
                    <a:pt x="1257218" y="1429406"/>
                    <a:pt x="1264225" y="1418896"/>
                  </a:cubicBezTo>
                  <a:cubicBezTo>
                    <a:pt x="1292030" y="1307682"/>
                    <a:pt x="1254279" y="1438647"/>
                    <a:pt x="1295756" y="1345324"/>
                  </a:cubicBezTo>
                  <a:cubicBezTo>
                    <a:pt x="1304755" y="1325076"/>
                    <a:pt x="1309770" y="1303283"/>
                    <a:pt x="1316777" y="1282262"/>
                  </a:cubicBezTo>
                  <a:cubicBezTo>
                    <a:pt x="1320280" y="1271752"/>
                    <a:pt x="1321142" y="1259949"/>
                    <a:pt x="1327287" y="1250731"/>
                  </a:cubicBezTo>
                  <a:lnTo>
                    <a:pt x="1348308" y="1219200"/>
                  </a:lnTo>
                  <a:cubicBezTo>
                    <a:pt x="1372956" y="1145255"/>
                    <a:pt x="1340876" y="1236541"/>
                    <a:pt x="1379839" y="1145627"/>
                  </a:cubicBezTo>
                  <a:cubicBezTo>
                    <a:pt x="1384203" y="1135444"/>
                    <a:pt x="1384852" y="1123715"/>
                    <a:pt x="1390349" y="1114096"/>
                  </a:cubicBezTo>
                  <a:cubicBezTo>
                    <a:pt x="1454502" y="1001828"/>
                    <a:pt x="1394104" y="1129985"/>
                    <a:pt x="1442901" y="1040524"/>
                  </a:cubicBezTo>
                  <a:cubicBezTo>
                    <a:pt x="1457906" y="1013014"/>
                    <a:pt x="1467560" y="982514"/>
                    <a:pt x="1484942" y="956441"/>
                  </a:cubicBezTo>
                  <a:cubicBezTo>
                    <a:pt x="1491949" y="945931"/>
                    <a:pt x="1498533" y="935126"/>
                    <a:pt x="1505963" y="924910"/>
                  </a:cubicBezTo>
                  <a:cubicBezTo>
                    <a:pt x="1526569" y="896576"/>
                    <a:pt x="1549591" y="869977"/>
                    <a:pt x="1569025" y="840827"/>
                  </a:cubicBezTo>
                  <a:cubicBezTo>
                    <a:pt x="1576032" y="830317"/>
                    <a:pt x="1581114" y="818228"/>
                    <a:pt x="1590046" y="809296"/>
                  </a:cubicBezTo>
                  <a:cubicBezTo>
                    <a:pt x="1602432" y="796910"/>
                    <a:pt x="1619701" y="790151"/>
                    <a:pt x="1632087" y="777765"/>
                  </a:cubicBezTo>
                  <a:cubicBezTo>
                    <a:pt x="1641019" y="768833"/>
                    <a:pt x="1644176" y="755166"/>
                    <a:pt x="1653108" y="746234"/>
                  </a:cubicBezTo>
                  <a:cubicBezTo>
                    <a:pt x="1662040" y="737302"/>
                    <a:pt x="1675250" y="733663"/>
                    <a:pt x="1684639" y="725213"/>
                  </a:cubicBezTo>
                  <a:cubicBezTo>
                    <a:pt x="1710418" y="702012"/>
                    <a:pt x="1733687" y="676165"/>
                    <a:pt x="1758211" y="651641"/>
                  </a:cubicBezTo>
                  <a:lnTo>
                    <a:pt x="1789742" y="620110"/>
                  </a:lnTo>
                  <a:lnTo>
                    <a:pt x="1821273" y="588579"/>
                  </a:lnTo>
                  <a:cubicBezTo>
                    <a:pt x="1831783" y="578069"/>
                    <a:pt x="1840436" y="565293"/>
                    <a:pt x="1852804" y="557048"/>
                  </a:cubicBezTo>
                  <a:lnTo>
                    <a:pt x="1884336" y="536027"/>
                  </a:lnTo>
                  <a:cubicBezTo>
                    <a:pt x="1891343" y="525517"/>
                    <a:pt x="1896424" y="513428"/>
                    <a:pt x="1905356" y="504496"/>
                  </a:cubicBezTo>
                  <a:cubicBezTo>
                    <a:pt x="1914288" y="495564"/>
                    <a:pt x="1927183" y="491563"/>
                    <a:pt x="1936887" y="483476"/>
                  </a:cubicBezTo>
                  <a:cubicBezTo>
                    <a:pt x="1948306" y="473960"/>
                    <a:pt x="1956999" y="461461"/>
                    <a:pt x="1968418" y="451945"/>
                  </a:cubicBezTo>
                  <a:cubicBezTo>
                    <a:pt x="1978122" y="443858"/>
                    <a:pt x="1989670" y="438266"/>
                    <a:pt x="1999949" y="430924"/>
                  </a:cubicBezTo>
                  <a:cubicBezTo>
                    <a:pt x="2014204" y="420742"/>
                    <a:pt x="2028808" y="410928"/>
                    <a:pt x="2041991" y="399393"/>
                  </a:cubicBezTo>
                  <a:cubicBezTo>
                    <a:pt x="2056906" y="386342"/>
                    <a:pt x="2069117" y="370402"/>
                    <a:pt x="2084032" y="357351"/>
                  </a:cubicBezTo>
                  <a:cubicBezTo>
                    <a:pt x="2097215" y="345816"/>
                    <a:pt x="2112773" y="337220"/>
                    <a:pt x="2126073" y="325820"/>
                  </a:cubicBezTo>
                  <a:cubicBezTo>
                    <a:pt x="2137358" y="316147"/>
                    <a:pt x="2145871" y="303414"/>
                    <a:pt x="2157604" y="294289"/>
                  </a:cubicBezTo>
                  <a:cubicBezTo>
                    <a:pt x="2177546" y="278779"/>
                    <a:pt x="2199646" y="266262"/>
                    <a:pt x="2220667" y="252248"/>
                  </a:cubicBezTo>
                  <a:lnTo>
                    <a:pt x="2283729" y="210207"/>
                  </a:lnTo>
                  <a:lnTo>
                    <a:pt x="2315260" y="199696"/>
                  </a:lnTo>
                  <a:cubicBezTo>
                    <a:pt x="2304750" y="189186"/>
                    <a:pt x="2296722" y="175383"/>
                    <a:pt x="2283729" y="168165"/>
                  </a:cubicBezTo>
                  <a:cubicBezTo>
                    <a:pt x="2264360" y="157404"/>
                    <a:pt x="2241688" y="154152"/>
                    <a:pt x="2220667" y="147145"/>
                  </a:cubicBezTo>
                  <a:cubicBezTo>
                    <a:pt x="2210157" y="143642"/>
                    <a:pt x="2198354" y="142779"/>
                    <a:pt x="2189136" y="136634"/>
                  </a:cubicBezTo>
                  <a:cubicBezTo>
                    <a:pt x="2178625" y="129627"/>
                    <a:pt x="2169147" y="120743"/>
                    <a:pt x="2157604" y="115613"/>
                  </a:cubicBezTo>
                  <a:cubicBezTo>
                    <a:pt x="2137356" y="106614"/>
                    <a:pt x="2115563" y="101600"/>
                    <a:pt x="2094542" y="94593"/>
                  </a:cubicBezTo>
                  <a:lnTo>
                    <a:pt x="2031480" y="73572"/>
                  </a:lnTo>
                  <a:cubicBezTo>
                    <a:pt x="2017466" y="70069"/>
                    <a:pt x="2003328" y="67030"/>
                    <a:pt x="1989439" y="63062"/>
                  </a:cubicBezTo>
                  <a:cubicBezTo>
                    <a:pt x="1978786" y="60018"/>
                    <a:pt x="1968656" y="55238"/>
                    <a:pt x="1957908" y="52551"/>
                  </a:cubicBezTo>
                  <a:cubicBezTo>
                    <a:pt x="1940577" y="48218"/>
                    <a:pt x="1922687" y="46374"/>
                    <a:pt x="1905356" y="42041"/>
                  </a:cubicBezTo>
                  <a:cubicBezTo>
                    <a:pt x="1894608" y="39354"/>
                    <a:pt x="1884753" y="33352"/>
                    <a:pt x="1873825" y="31531"/>
                  </a:cubicBezTo>
                  <a:cubicBezTo>
                    <a:pt x="1842532" y="26315"/>
                    <a:pt x="1810712" y="24955"/>
                    <a:pt x="1779232" y="21020"/>
                  </a:cubicBezTo>
                  <a:cubicBezTo>
                    <a:pt x="1754650" y="17947"/>
                    <a:pt x="1730216" y="13784"/>
                    <a:pt x="1705660" y="10510"/>
                  </a:cubicBezTo>
                  <a:lnTo>
                    <a:pt x="1621577" y="0"/>
                  </a:lnTo>
                  <a:lnTo>
                    <a:pt x="623094" y="10510"/>
                  </a:lnTo>
                  <a:cubicBezTo>
                    <a:pt x="542317" y="12775"/>
                    <a:pt x="502467" y="29698"/>
                    <a:pt x="433908" y="52551"/>
                  </a:cubicBezTo>
                  <a:lnTo>
                    <a:pt x="402377" y="63062"/>
                  </a:lnTo>
                  <a:lnTo>
                    <a:pt x="370846" y="73572"/>
                  </a:lnTo>
                  <a:cubicBezTo>
                    <a:pt x="318295" y="108607"/>
                    <a:pt x="346321" y="84084"/>
                    <a:pt x="297273" y="157655"/>
                  </a:cubicBezTo>
                  <a:cubicBezTo>
                    <a:pt x="290266" y="168165"/>
                    <a:pt x="280248" y="177203"/>
                    <a:pt x="276253" y="189186"/>
                  </a:cubicBezTo>
                  <a:cubicBezTo>
                    <a:pt x="251237" y="264232"/>
                    <a:pt x="267523" y="233812"/>
                    <a:pt x="234211" y="283779"/>
                  </a:cubicBezTo>
                  <a:cubicBezTo>
                    <a:pt x="209197" y="358825"/>
                    <a:pt x="225482" y="328405"/>
                    <a:pt x="192170" y="378372"/>
                  </a:cubicBezTo>
                  <a:cubicBezTo>
                    <a:pt x="188667" y="388882"/>
                    <a:pt x="183642" y="399003"/>
                    <a:pt x="181660" y="409903"/>
                  </a:cubicBezTo>
                  <a:cubicBezTo>
                    <a:pt x="175106" y="445951"/>
                    <a:pt x="165404" y="555222"/>
                    <a:pt x="160639" y="588579"/>
                  </a:cubicBezTo>
                  <a:cubicBezTo>
                    <a:pt x="158113" y="606264"/>
                    <a:pt x="154829" y="623896"/>
                    <a:pt x="150129" y="641131"/>
                  </a:cubicBezTo>
                  <a:cubicBezTo>
                    <a:pt x="144299" y="662508"/>
                    <a:pt x="136115" y="683172"/>
                    <a:pt x="129108" y="704193"/>
                  </a:cubicBezTo>
                  <a:lnTo>
                    <a:pt x="118598" y="735724"/>
                  </a:lnTo>
                  <a:cubicBezTo>
                    <a:pt x="115094" y="746234"/>
                    <a:pt x="110774" y="756507"/>
                    <a:pt x="108087" y="767255"/>
                  </a:cubicBezTo>
                  <a:cubicBezTo>
                    <a:pt x="81691" y="872842"/>
                    <a:pt x="96204" y="823925"/>
                    <a:pt x="66046" y="914400"/>
                  </a:cubicBezTo>
                  <a:lnTo>
                    <a:pt x="55536" y="945931"/>
                  </a:lnTo>
                  <a:cubicBezTo>
                    <a:pt x="40754" y="1049400"/>
                    <a:pt x="34515" y="1077951"/>
                    <a:pt x="34515" y="1208689"/>
                  </a:cubicBezTo>
                  <a:cubicBezTo>
                    <a:pt x="34515" y="1237002"/>
                    <a:pt x="0" y="1426424"/>
                    <a:pt x="66046" y="1492469"/>
                  </a:cubicBezTo>
                  <a:cubicBezTo>
                    <a:pt x="74978" y="1501401"/>
                    <a:pt x="87067" y="1506482"/>
                    <a:pt x="97577" y="1513489"/>
                  </a:cubicBezTo>
                  <a:cubicBezTo>
                    <a:pt x="136417" y="1571748"/>
                    <a:pt x="96376" y="1525668"/>
                    <a:pt x="150129" y="1555531"/>
                  </a:cubicBezTo>
                  <a:cubicBezTo>
                    <a:pt x="150144" y="1555539"/>
                    <a:pt x="228949" y="1608078"/>
                    <a:pt x="244722" y="1618593"/>
                  </a:cubicBezTo>
                  <a:cubicBezTo>
                    <a:pt x="255232" y="1625600"/>
                    <a:pt x="264270" y="1635618"/>
                    <a:pt x="276253" y="1639613"/>
                  </a:cubicBezTo>
                  <a:lnTo>
                    <a:pt x="307784" y="1650124"/>
                  </a:lnTo>
                  <a:cubicBezTo>
                    <a:pt x="339315" y="1646620"/>
                    <a:pt x="371084" y="1644829"/>
                    <a:pt x="402377" y="1639613"/>
                  </a:cubicBezTo>
                  <a:cubicBezTo>
                    <a:pt x="413305" y="1637792"/>
                    <a:pt x="423255" y="1632147"/>
                    <a:pt x="433908" y="1629103"/>
                  </a:cubicBezTo>
                  <a:cubicBezTo>
                    <a:pt x="460791" y="1621422"/>
                    <a:pt x="514565" y="1609169"/>
                    <a:pt x="539011" y="1608082"/>
                  </a:cubicBezTo>
                  <a:cubicBezTo>
                    <a:pt x="675556" y="1602013"/>
                    <a:pt x="812280" y="1601075"/>
                    <a:pt x="948915" y="1597572"/>
                  </a:cubicBezTo>
                  <a:cubicBezTo>
                    <a:pt x="973439" y="1594069"/>
                    <a:pt x="997866" y="1589798"/>
                    <a:pt x="1022487" y="1587062"/>
                  </a:cubicBezTo>
                  <a:cubicBezTo>
                    <a:pt x="1060947" y="1582789"/>
                    <a:pt x="1099793" y="1582024"/>
                    <a:pt x="1138101" y="1576551"/>
                  </a:cubicBezTo>
                  <a:cubicBezTo>
                    <a:pt x="1227180" y="1563825"/>
                    <a:pt x="1204667" y="1555531"/>
                    <a:pt x="1222184" y="1534510"/>
                  </a:cubicBezTo>
                  <a:close/>
                </a:path>
              </a:pathLst>
            </a:custGeom>
            <a:blipFill dpi="0" rotWithShape="1">
              <a:blip r:embed="rId9" cstate="print">
                <a:alphaModFix amt="50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ZoneTexte 72"/>
            <p:cNvSpPr txBox="1"/>
            <p:nvPr/>
          </p:nvSpPr>
          <p:spPr>
            <a:xfrm rot="20930213">
              <a:off x="4359403" y="1009991"/>
              <a:ext cx="1511147" cy="672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FISIC experiments</a:t>
              </a:r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59177" y="1106450"/>
            <a:ext cx="503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CRYRING</a:t>
            </a:r>
            <a:r>
              <a:rPr lang="en-US" dirty="0"/>
              <a:t> : ions with 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 1 to a few 10 MeV/u energies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2092178" y="4593860"/>
            <a:ext cx="2754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FISIC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: ions with energies of</a:t>
            </a:r>
          </a:p>
          <a:p>
            <a:r>
              <a:rPr lang="en-US" dirty="0"/>
              <a:t> a few keV/u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8414990" y="4680790"/>
            <a:ext cx="36376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From symmetric (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baseline="30000" dirty="0">
                <a:solidFill>
                  <a:srgbClr val="FF0000"/>
                </a:solidFill>
              </a:rPr>
              <a:t>Q+</a:t>
            </a:r>
            <a:r>
              <a:rPr lang="en-US" b="1" dirty="0"/>
              <a:t> on </a:t>
            </a:r>
            <a:r>
              <a:rPr lang="en-US" b="1" dirty="0" err="1">
                <a:solidFill>
                  <a:srgbClr val="0070C0"/>
                </a:solidFill>
              </a:rPr>
              <a:t>C</a:t>
            </a:r>
            <a:r>
              <a:rPr lang="en-US" b="1" baseline="30000" dirty="0" err="1">
                <a:solidFill>
                  <a:srgbClr val="0070C0"/>
                </a:solidFill>
              </a:rPr>
              <a:t>q</a:t>
            </a:r>
            <a:r>
              <a:rPr lang="en-US" b="1" baseline="30000" dirty="0">
                <a:solidFill>
                  <a:srgbClr val="0070C0"/>
                </a:solidFill>
              </a:rPr>
              <a:t>+</a:t>
            </a:r>
            <a:r>
              <a:rPr lang="en-US" b="1" dirty="0"/>
              <a:t> for instance) to very asymmetric collision systems (</a:t>
            </a:r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b="1" baseline="30000" dirty="0">
                <a:solidFill>
                  <a:srgbClr val="FF0000"/>
                </a:solidFill>
              </a:rPr>
              <a:t>Q+</a:t>
            </a:r>
            <a:r>
              <a:rPr lang="en-US" b="1" dirty="0"/>
              <a:t> on </a:t>
            </a:r>
            <a:r>
              <a:rPr lang="en-US" b="1" dirty="0" err="1">
                <a:solidFill>
                  <a:srgbClr val="0070C0"/>
                </a:solidFill>
              </a:rPr>
              <a:t>Ar</a:t>
            </a:r>
            <a:r>
              <a:rPr lang="en-US" b="1" baseline="30000" dirty="0" err="1">
                <a:solidFill>
                  <a:srgbClr val="0070C0"/>
                </a:solidFill>
              </a:rPr>
              <a:t>q</a:t>
            </a:r>
            <a:r>
              <a:rPr lang="en-US" b="1" baseline="30000" dirty="0">
                <a:solidFill>
                  <a:srgbClr val="0070C0"/>
                </a:solidFill>
              </a:rPr>
              <a:t>+</a:t>
            </a:r>
            <a:r>
              <a:rPr lang="en-US" b="1" dirty="0"/>
              <a:t> for instance) and a large range of charge states</a:t>
            </a:r>
            <a:endParaRPr lang="en-US" dirty="0"/>
          </a:p>
        </p:txBody>
      </p:sp>
      <p:cxnSp>
        <p:nvCxnSpPr>
          <p:cNvPr id="77" name="Connecteur droit 76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at CRYRING@ESR, GSI/FAIR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6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at CRYRING@ESR, GSI/FAIR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="" xmlns:a16="http://schemas.microsoft.com/office/drawing/2014/main" id="{D69D8448-0C92-440F-9021-7B8E73B088D1}"/>
              </a:ext>
            </a:extLst>
          </p:cNvPr>
          <p:cNvSpPr txBox="1"/>
          <p:nvPr/>
        </p:nvSpPr>
        <p:spPr>
          <a:xfrm>
            <a:off x="6796193" y="1846914"/>
            <a:ext cx="469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Connected</a:t>
            </a:r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 </a:t>
            </a:r>
            <a:r>
              <a:rPr lang="fr-FR" b="1" u="sng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dedicated</a:t>
            </a:r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line (2018) :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="" xmlns:a16="http://schemas.microsoft.com/office/drawing/2014/main" id="{A83CC005-D171-40FA-8C10-4C7C60481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11238"/>
          <a:stretch/>
        </p:blipFill>
        <p:spPr>
          <a:xfrm>
            <a:off x="6071017" y="3605814"/>
            <a:ext cx="5846163" cy="2255378"/>
          </a:xfrm>
          <a:prstGeom prst="rect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="" xmlns:a16="http://schemas.microsoft.com/office/drawing/2014/main" id="{B564F618-DF4B-4060-8638-44A58DF07B9C}"/>
              </a:ext>
            </a:extLst>
          </p:cNvPr>
          <p:cNvSpPr txBox="1"/>
          <p:nvPr/>
        </p:nvSpPr>
        <p:spPr>
          <a:xfrm>
            <a:off x="945580" y="1887102"/>
            <a:ext cx="267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ECR </a:t>
            </a:r>
            <a:r>
              <a:rPr lang="fr-FR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 Source (2022)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="" xmlns:a16="http://schemas.microsoft.com/office/drawing/2014/main" id="{C89FC341-A2A2-4D76-BC02-3B0A86EE0DA1}"/>
                  </a:ext>
                </a:extLst>
              </p:cNvPr>
              <p:cNvSpPr/>
              <p:nvPr/>
            </p:nvSpPr>
            <p:spPr>
              <a:xfrm>
                <a:off x="945580" y="2340913"/>
                <a:ext cx="427817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cs typeface="Calibri" pitchFamily="34" charset="0"/>
                  </a:rPr>
                  <a:t>Stable device, easy to produce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</a:rPr>
                  <a:t>ions with </a:t>
                </a:r>
              </a:p>
              <a:p>
                <a:pPr algn="ctr"/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</a:rPr>
                  <a:t>E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  <a:sym typeface="Symbol" pitchFamily="18" charset="2"/>
                  </a:rPr>
                  <a:t> </a:t>
                </a:r>
                <a:r>
                  <a:rPr lang="en-US" b="1" dirty="0" smtClean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  <a:sym typeface="Symbol" pitchFamily="18" charset="2"/>
                  </a:rPr>
                  <a:t>30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  <a:sym typeface="Symbol" pitchFamily="18" charset="2"/>
                  </a:rPr>
                  <a:t>q kV, </a:t>
                </a:r>
                <a:r>
                  <a:rPr lang="en-US" b="1" dirty="0" smtClean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</a:rPr>
                  <a:t>1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  <a:sym typeface="Symbol" pitchFamily="18" charset="2"/>
                  </a:rPr>
                  <a:t> A  40 and 1</a:t>
                </a:r>
                <a:r>
                  <a:rPr lang="en-US" b="1" dirty="0" smtClean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</a:rPr>
                  <a:t>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  <a:cs typeface="Calibri" pitchFamily="34" charset="0"/>
                    <a:sym typeface="Symbol" pitchFamily="18" charset="2"/>
                  </a:rPr>
                  <a:t> q 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" pitchFamily="34" charset="0"/>
                        <a:sym typeface="Symbol" pitchFamily="18" charset="2"/>
                      </a:rPr>
                      <m:t>𝒁</m:t>
                    </m:r>
                    <m:r>
                      <a:rPr lang="en-US" b="1" i="1" baseline="-25000" dirty="0" err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Calibri" pitchFamily="34" charset="0"/>
                        <a:sym typeface="Symbol" pitchFamily="18" charset="2"/>
                      </a:rPr>
                      <m:t>𝒕</m:t>
                    </m:r>
                  </m:oMath>
                </a14:m>
                <a:endParaRPr lang="en-US" b="1" baseline="-25000" dirty="0">
                  <a:solidFill>
                    <a:schemeClr val="accent1">
                      <a:lumMod val="75000"/>
                    </a:schemeClr>
                  </a:solidFill>
                  <a:cs typeface="Calibri" pitchFamily="34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89FC341-A2A2-4D76-BC02-3B0A86EE0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80" y="2340913"/>
                <a:ext cx="42781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72DCC511-F68D-4BA4-A1DC-94DA57F1EF3A}"/>
              </a:ext>
            </a:extLst>
          </p:cNvPr>
          <p:cNvSpPr/>
          <p:nvPr/>
        </p:nvSpPr>
        <p:spPr>
          <a:xfrm>
            <a:off x="6968926" y="2340912"/>
            <a:ext cx="47493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To monitor and shape the beam and to </a:t>
            </a:r>
            <a:r>
              <a:rPr lang="en-US" b="1" dirty="0">
                <a:solidFill>
                  <a:srgbClr val="0070C0"/>
                </a:solidFill>
              </a:rPr>
              <a:t>purify it in terms of charge states </a:t>
            </a:r>
            <a:r>
              <a:rPr lang="en-US" b="1" dirty="0"/>
              <a:t>before the </a:t>
            </a:r>
            <a:r>
              <a:rPr lang="en-US" b="1" dirty="0" smtClean="0"/>
              <a:t>interaction</a:t>
            </a:r>
            <a:endParaRPr lang="en-US" b="1" dirty="0"/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1"/>
          <a:stretch/>
        </p:blipFill>
        <p:spPr>
          <a:xfrm>
            <a:off x="945580" y="3313437"/>
            <a:ext cx="4112302" cy="2855016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226141" y="1014452"/>
            <a:ext cx="8532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1709CD"/>
                </a:solidFill>
                <a:ea typeface="+mj-ea"/>
                <a:cs typeface="Calibri" pitchFamily="34" charset="0"/>
              </a:rPr>
              <a:t>Low energy ion beams (keV/u)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control of the ionization state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7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/>
      <p:bldP spid="82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at CRYRING@ESR, GSI/FAIR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26141" y="840599"/>
            <a:ext cx="11736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1709CD"/>
                </a:solidFill>
                <a:ea typeface="+mj-ea"/>
                <a:cs typeface="Calibri" pitchFamily="34" charset="0"/>
              </a:rPr>
              <a:t>Low energy ion beams (keV/u)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control of the ionization state : commissioning @INSP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27" y="1563825"/>
            <a:ext cx="2951189" cy="393491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92" y="1563825"/>
            <a:ext cx="3176353" cy="42351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6" y="1474092"/>
            <a:ext cx="3487712" cy="261578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6" y="4242216"/>
            <a:ext cx="3487712" cy="26157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1"/>
          <a:stretch/>
        </p:blipFill>
        <p:spPr>
          <a:xfrm>
            <a:off x="5152555" y="2196265"/>
            <a:ext cx="6810531" cy="409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at CRYRING@ESR, GSI/FAIR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41" y="840599"/>
            <a:ext cx="11736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1709CD"/>
                </a:solidFill>
                <a:ea typeface="+mj-ea"/>
                <a:cs typeface="Calibri" pitchFamily="34" charset="0"/>
              </a:rPr>
              <a:t>Low energy ion beams (keV/u)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control of the ionization state : commissioning @INSP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30" y="1275857"/>
            <a:ext cx="2076093" cy="276812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4"/>
          <a:stretch/>
        </p:blipFill>
        <p:spPr>
          <a:xfrm>
            <a:off x="3675545" y="1281343"/>
            <a:ext cx="2572735" cy="276812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0"/>
          <a:stretch/>
        </p:blipFill>
        <p:spPr>
          <a:xfrm>
            <a:off x="608612" y="1263712"/>
            <a:ext cx="2726648" cy="274117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21" y="3689662"/>
            <a:ext cx="2246964" cy="299595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33" y="1281343"/>
            <a:ext cx="2110682" cy="281424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57" y="3689662"/>
            <a:ext cx="2246963" cy="299595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92" y="3689661"/>
            <a:ext cx="2255975" cy="300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at CRYRING@ESR, GSI/FAIR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41" y="840599"/>
            <a:ext cx="11736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1709CD"/>
                </a:solidFill>
                <a:ea typeface="+mj-ea"/>
                <a:cs typeface="Calibri" pitchFamily="34" charset="0"/>
              </a:rPr>
              <a:t>Low energy ion beams (keV/u)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control of the ionization state : commissioning @INSP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VID-20221124-WA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879" y="1856281"/>
            <a:ext cx="6096000" cy="33528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04" y="1263712"/>
            <a:ext cx="3651919" cy="27389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90" y="3780332"/>
            <a:ext cx="5471410" cy="30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Physics: commissioning @INSP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96" y="951272"/>
            <a:ext cx="10147569" cy="5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Physics: commissioning @INSP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lum bright="49000"/>
          </a:blip>
          <a:stretch>
            <a:fillRect/>
          </a:stretch>
        </p:blipFill>
        <p:spPr>
          <a:xfrm>
            <a:off x="840996" y="951272"/>
            <a:ext cx="10147569" cy="5733308"/>
          </a:xfrm>
          <a:prstGeom prst="rect">
            <a:avLst/>
          </a:prstGeom>
          <a:solidFill>
            <a:schemeClr val="bg1">
              <a:alpha val="23000"/>
            </a:schemeClr>
          </a:solidFill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</p:pic>
      <p:cxnSp>
        <p:nvCxnSpPr>
          <p:cNvPr id="4" name="Connecteur droit avec flèche 3"/>
          <p:cNvCxnSpPr/>
          <p:nvPr/>
        </p:nvCxnSpPr>
        <p:spPr>
          <a:xfrm flipV="1">
            <a:off x="1576552" y="3610303"/>
            <a:ext cx="1749972" cy="78828"/>
          </a:xfrm>
          <a:prstGeom prst="straightConnector1">
            <a:avLst/>
          </a:prstGeom>
          <a:ln w="6985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2333297" y="3610304"/>
            <a:ext cx="993227" cy="1324303"/>
          </a:xfrm>
          <a:prstGeom prst="straightConnector1">
            <a:avLst/>
          </a:prstGeom>
          <a:ln w="69850">
            <a:solidFill>
              <a:srgbClr val="0070C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756634" y="3610303"/>
            <a:ext cx="1844566" cy="428296"/>
          </a:xfrm>
          <a:prstGeom prst="straightConnector1">
            <a:avLst/>
          </a:prstGeom>
          <a:ln w="698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184634" y="4071697"/>
            <a:ext cx="6416566" cy="1225517"/>
          </a:xfrm>
          <a:prstGeom prst="straightConnector1">
            <a:avLst/>
          </a:prstGeom>
          <a:ln w="6985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867103" y="4684455"/>
            <a:ext cx="2459421" cy="1324303"/>
          </a:xfrm>
          <a:prstGeom prst="ellipse">
            <a:avLst/>
          </a:prstGeom>
          <a:solidFill>
            <a:schemeClr val="accent6">
              <a:alpha val="57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Collision Zone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at CRYRING@ESR, GSI/FAIR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46352" y="1576095"/>
            <a:ext cx="5668857" cy="4777806"/>
            <a:chOff x="909364" y="1593306"/>
            <a:chExt cx="3724577" cy="310277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364" y="1593306"/>
              <a:ext cx="3724577" cy="3102776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 cstate="print">
              <a:lum bright="-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7" t="6565" r="32675" b="31067"/>
            <a:stretch/>
          </p:blipFill>
          <p:spPr>
            <a:xfrm rot="1896620">
              <a:off x="2948214" y="1910668"/>
              <a:ext cx="706723" cy="965279"/>
            </a:xfrm>
            <a:prstGeom prst="rect">
              <a:avLst/>
            </a:prstGeom>
          </p:spPr>
        </p:pic>
        <p:grpSp>
          <p:nvGrpSpPr>
            <p:cNvPr id="8" name="Groupe 7"/>
            <p:cNvGrpSpPr/>
            <p:nvPr/>
          </p:nvGrpSpPr>
          <p:grpSpPr>
            <a:xfrm>
              <a:off x="3130491" y="2076245"/>
              <a:ext cx="262791" cy="626278"/>
              <a:chOff x="7191503" y="3622657"/>
              <a:chExt cx="262791" cy="626278"/>
            </a:xfrm>
          </p:grpSpPr>
          <p:cxnSp>
            <p:nvCxnSpPr>
              <p:cNvPr id="23" name="Connecteur droit 22"/>
              <p:cNvCxnSpPr/>
              <p:nvPr/>
            </p:nvCxnSpPr>
            <p:spPr>
              <a:xfrm flipV="1">
                <a:off x="7204451" y="3622657"/>
                <a:ext cx="246568" cy="418599"/>
              </a:xfrm>
              <a:prstGeom prst="line">
                <a:avLst/>
              </a:prstGeom>
              <a:ln w="28575">
                <a:solidFill>
                  <a:srgbClr val="3C1B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>
                <a:off x="7235425" y="4122935"/>
                <a:ext cx="218869" cy="126000"/>
              </a:xfrm>
              <a:prstGeom prst="line">
                <a:avLst/>
              </a:prstGeom>
              <a:ln w="28575">
                <a:solidFill>
                  <a:srgbClr val="3C1B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orme libre 24"/>
              <p:cNvSpPr/>
              <p:nvPr/>
            </p:nvSpPr>
            <p:spPr>
              <a:xfrm>
                <a:off x="7191503" y="4021242"/>
                <a:ext cx="42495" cy="91793"/>
              </a:xfrm>
              <a:custGeom>
                <a:avLst/>
                <a:gdLst>
                  <a:gd name="connsiteX0" fmla="*/ 42495 w 42495"/>
                  <a:gd name="connsiteY0" fmla="*/ 91793 h 91793"/>
                  <a:gd name="connsiteX1" fmla="*/ 129 w 42495"/>
                  <a:gd name="connsiteY1" fmla="*/ 60018 h 91793"/>
                  <a:gd name="connsiteX2" fmla="*/ 28373 w 42495"/>
                  <a:gd name="connsiteY2" fmla="*/ 0 h 91793"/>
                  <a:gd name="connsiteX3" fmla="*/ 28373 w 42495"/>
                  <a:gd name="connsiteY3" fmla="*/ 0 h 91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95" h="91793">
                    <a:moveTo>
                      <a:pt x="42495" y="91793"/>
                    </a:moveTo>
                    <a:cubicBezTo>
                      <a:pt x="22489" y="83555"/>
                      <a:pt x="2483" y="75317"/>
                      <a:pt x="129" y="60018"/>
                    </a:cubicBezTo>
                    <a:cubicBezTo>
                      <a:pt x="-2225" y="44719"/>
                      <a:pt x="28373" y="0"/>
                      <a:pt x="28373" y="0"/>
                    </a:cubicBezTo>
                    <a:lnTo>
                      <a:pt x="28373" y="0"/>
                    </a:lnTo>
                  </a:path>
                </a:pathLst>
              </a:custGeom>
              <a:noFill/>
              <a:ln w="28575">
                <a:solidFill>
                  <a:srgbClr val="3C1B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9" name="Connecteur droit 8"/>
            <p:cNvCxnSpPr/>
            <p:nvPr/>
          </p:nvCxnSpPr>
          <p:spPr>
            <a:xfrm>
              <a:off x="1363364" y="2498781"/>
              <a:ext cx="165784" cy="50976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1546750" y="3008546"/>
              <a:ext cx="20061" cy="540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1556780" y="3548546"/>
              <a:ext cx="322360" cy="5662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1889170" y="4106038"/>
              <a:ext cx="612000" cy="360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2498170" y="4466038"/>
              <a:ext cx="653568" cy="13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3154776" y="4134559"/>
              <a:ext cx="605962" cy="3314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3756349" y="3581578"/>
              <a:ext cx="301525" cy="5516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4080530" y="2887133"/>
              <a:ext cx="0" cy="6614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flipH="1" flipV="1">
              <a:off x="3756349" y="2285544"/>
              <a:ext cx="318185" cy="60159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 flipV="1">
              <a:off x="3130491" y="1965409"/>
              <a:ext cx="619829" cy="3294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2498170" y="1976504"/>
              <a:ext cx="644281" cy="1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H="1">
              <a:off x="1889170" y="1973599"/>
              <a:ext cx="621225" cy="3301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H="1">
              <a:off x="1590510" y="2294831"/>
              <a:ext cx="321460" cy="6087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H="1">
              <a:off x="1546750" y="2886795"/>
              <a:ext cx="52799" cy="12175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67">
            <a:extLst>
              <a:ext uri="{FF2B5EF4-FFF2-40B4-BE49-F238E27FC236}">
                <a16:creationId xmlns:a16="http://schemas.microsoft.com/office/drawing/2014/main" xmlns="" id="{2C80E16B-E9BA-0A47-B6A5-541231D94251}"/>
              </a:ext>
            </a:extLst>
          </p:cNvPr>
          <p:cNvSpPr txBox="1"/>
          <p:nvPr/>
        </p:nvSpPr>
        <p:spPr>
          <a:xfrm>
            <a:off x="5838090" y="1323593"/>
            <a:ext cx="62218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New challenging experiment of ion-ion collision at the intermediate velocity regime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Heavy-light or light-light ion collisions planned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Data acquisition </a:t>
            </a:r>
            <a:r>
              <a:rPr lang="en-GB" b="1" dirty="0" smtClean="0">
                <a:solidFill>
                  <a:srgbClr val="C00000"/>
                </a:solidFill>
              </a:rPr>
              <a:t>at </a:t>
            </a:r>
            <a:r>
              <a:rPr lang="en-GB" b="1" dirty="0">
                <a:solidFill>
                  <a:srgbClr val="C00000"/>
                </a:solidFill>
              </a:rPr>
              <a:t>CRYRING in </a:t>
            </a:r>
            <a:r>
              <a:rPr lang="en-GB" b="1" dirty="0" smtClean="0">
                <a:solidFill>
                  <a:srgbClr val="C00000"/>
                </a:solidFill>
              </a:rPr>
              <a:t>2024/2025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3935" y="29899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Possible </a:t>
            </a:r>
            <a:r>
              <a:rPr lang="en-GB" dirty="0" smtClean="0"/>
              <a:t>combined experimental </a:t>
            </a:r>
            <a:r>
              <a:rPr lang="en-GB" dirty="0" err="1" smtClean="0"/>
              <a:t>ste</a:t>
            </a:r>
            <a:r>
              <a:rPr lang="en-GB" dirty="0" smtClean="0"/>
              <a:t>-ups FISIC+CARME </a:t>
            </a:r>
            <a:r>
              <a:rPr lang="en-GB" dirty="0"/>
              <a:t>for ion-ion collision of interest for nuclear </a:t>
            </a:r>
            <a:r>
              <a:rPr lang="en-GB" dirty="0" smtClean="0"/>
              <a:t>reaction physics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7696429" y="3948477"/>
            <a:ext cx="40772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Calibri" panose="020F0502020204030204" pitchFamily="34" charset="0"/>
              </a:rPr>
              <a:t>possibility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</a:rPr>
              <a:t>to </a:t>
            </a:r>
            <a:r>
              <a:rPr lang="fr-FR" dirty="0" err="1" smtClean="0">
                <a:latin typeface="Calibri" panose="020F0502020204030204" pitchFamily="34" charset="0"/>
              </a:rPr>
              <a:t>measure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b="1" dirty="0" err="1">
                <a:latin typeface="Calibri,Bold"/>
              </a:rPr>
              <a:t>bare</a:t>
            </a:r>
            <a:r>
              <a:rPr lang="fr-FR" b="1" dirty="0">
                <a:latin typeface="Calibri,Bold"/>
              </a:rPr>
              <a:t> </a:t>
            </a:r>
            <a:r>
              <a:rPr lang="fr-FR" b="1" dirty="0" smtClean="0">
                <a:latin typeface="Calibri,Bold"/>
              </a:rPr>
              <a:t>cross-sections at </a:t>
            </a:r>
            <a:r>
              <a:rPr lang="fr-FR" b="1" dirty="0" err="1">
                <a:latin typeface="Calibri,Bold"/>
              </a:rPr>
              <a:t>stellar</a:t>
            </a:r>
            <a:r>
              <a:rPr lang="fr-FR" b="1" dirty="0">
                <a:latin typeface="Calibri,Bold"/>
              </a:rPr>
              <a:t> </a:t>
            </a:r>
            <a:r>
              <a:rPr lang="fr-FR" b="1" dirty="0" err="1">
                <a:latin typeface="Calibri,Bold"/>
              </a:rPr>
              <a:t>energies</a:t>
            </a:r>
            <a:endParaRPr lang="fr-FR" b="1" dirty="0">
              <a:latin typeface="Calibri,Bold"/>
            </a:endParaRPr>
          </a:p>
          <a:p>
            <a:r>
              <a:rPr lang="fr-FR" dirty="0" err="1">
                <a:latin typeface="Calibri" panose="020F0502020204030204" pitchFamily="34" charset="0"/>
              </a:rPr>
              <a:t>crossing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beams</a:t>
            </a:r>
            <a:r>
              <a:rPr lang="fr-FR" dirty="0">
                <a:latin typeface="Calibri" panose="020F0502020204030204" pitchFamily="34" charset="0"/>
              </a:rPr>
              <a:t> at CRYRING</a:t>
            </a:r>
            <a:endParaRPr lang="fr-FR" dirty="0"/>
          </a:p>
        </p:txBody>
      </p:sp>
      <p:cxnSp>
        <p:nvCxnSpPr>
          <p:cNvPr id="29" name="Connecteur en angle 28"/>
          <p:cNvCxnSpPr>
            <a:endCxn id="27" idx="1"/>
          </p:cNvCxnSpPr>
          <p:nvPr/>
        </p:nvCxnSpPr>
        <p:spPr>
          <a:xfrm>
            <a:off x="6526924" y="3661612"/>
            <a:ext cx="1169505" cy="748530"/>
          </a:xfrm>
          <a:prstGeom prst="bentConnector3">
            <a:avLst/>
          </a:prstGeom>
          <a:ln w="349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3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CRYRING@ESR, GSI/FAIR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850411" y="1569902"/>
            <a:ext cx="8721213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GSI/FAIR </a:t>
            </a:r>
            <a:r>
              <a:rPr lang="fr-FR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facilities</a:t>
            </a: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Germany (Darmstadt), </a:t>
            </a:r>
            <a:r>
              <a:rPr lang="fr-FR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@ GSI/FAIR</a:t>
            </a:r>
            <a:endParaRPr lang="fr-FR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SPARC collaboration: CRYRING@ESR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Atomic structure of HCI : QED </a:t>
            </a:r>
            <a:r>
              <a:rPr lang="fr-FR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endParaRPr lang="fr-FR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ion-ion collisions @</a:t>
            </a: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CRYRING@ESR</a:t>
            </a:r>
            <a:endParaRPr lang="fr-FR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26ème Congrès Général de la SFP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F119E7-A26C-ED35-F95E-64FF59BA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141" y="5125884"/>
            <a:ext cx="7696354" cy="15007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7FB46C4A-4534-3709-A40A-36B74EAF520B}"/>
              </a:ext>
            </a:extLst>
          </p:cNvPr>
          <p:cNvSpPr txBox="1"/>
          <p:nvPr/>
        </p:nvSpPr>
        <p:spPr>
          <a:xfrm>
            <a:off x="8436774" y="5474044"/>
            <a:ext cx="3156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FR" dirty="0" smtClean="0">
                <a:solidFill>
                  <a:schemeClr val="tx2"/>
                </a:solidFill>
              </a:rPr>
              <a:t>MC2 : Contributions des laboratoires français aux futurs grands collisionneurs</a:t>
            </a:r>
            <a:endParaRPr lang="en-US" u="sng" dirty="0">
              <a:solidFill>
                <a:schemeClr val="tx2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96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CRYRING@ESR, GSI/FAIR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156728" y="1538371"/>
            <a:ext cx="8721213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Lamour, M. Jolly, S. Macé, C. Prigent, S. Steydli, M. Trassinelli, D. </a:t>
            </a:r>
            <a:r>
              <a:rPr lang="fr-FR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Vernhet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Méry, J. </a:t>
            </a:r>
            <a:r>
              <a:rPr lang="fr-FR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Rangama</a:t>
            </a:r>
            <a:r>
              <a:rPr lang="fr-FR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J‐Y </a:t>
            </a:r>
            <a:r>
              <a:rPr lang="fr-FR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Chesnel</a:t>
            </a:r>
            <a:r>
              <a:rPr lang="fr-FR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Rousseau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Bräuning‐Demian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Grisenti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Gumberidze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Lestinsky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Spillmann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Stöhlker</a:t>
            </a:r>
            <a:endParaRPr lang="fr-F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P.‐M. Hillenbrand, S.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Schippers</a:t>
            </a:r>
            <a:endParaRPr lang="fr-F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Savajols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Stodel</a:t>
            </a:r>
            <a:r>
              <a:rPr lang="en-US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 </a:t>
            </a:r>
            <a:r>
              <a:rPr lang="en-US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Levallois</a:t>
            </a:r>
            <a:endParaRPr lang="fr-F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i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2" descr="Logo_INSP-imp_small.jpg">
            <a:extLst>
              <a:ext uri="{FF2B5EF4-FFF2-40B4-BE49-F238E27FC236}">
                <a16:creationId xmlns="" xmlns:a16="http://schemas.microsoft.com/office/drawing/2014/main" id="{0066017A-FE76-8F41-AEFD-D2C62308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548" y="1242360"/>
            <a:ext cx="929487" cy="929487"/>
          </a:xfrm>
          <a:prstGeom prst="rect">
            <a:avLst/>
          </a:prstGeom>
        </p:spPr>
      </p:pic>
      <p:pic>
        <p:nvPicPr>
          <p:cNvPr id="12" name="Picture 257" descr="C:\Documents and Settings\Christophe\Mes documents\cnrs_bichro.jpeg">
            <a:extLst>
              <a:ext uri="{FF2B5EF4-FFF2-40B4-BE49-F238E27FC236}">
                <a16:creationId xmlns="" xmlns:a16="http://schemas.microsoft.com/office/drawing/2014/main" id="{F859CCCC-EA4B-D342-BA5F-C5E5E242F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20516" y="1396718"/>
            <a:ext cx="539836" cy="53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2" descr="SU.jpg">
            <a:extLst>
              <a:ext uri="{FF2B5EF4-FFF2-40B4-BE49-F238E27FC236}">
                <a16:creationId xmlns="" xmlns:a16="http://schemas.microsoft.com/office/drawing/2014/main" id="{41422907-2A2C-4846-908E-BF6162421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910" y="1396718"/>
            <a:ext cx="1231874" cy="62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0">
            <a:extLst>
              <a:ext uri="{FF2B5EF4-FFF2-40B4-BE49-F238E27FC236}">
                <a16:creationId xmlns="" xmlns:a16="http://schemas.microsoft.com/office/drawing/2014/main" id="{B1B7290C-BF4A-B942-8A94-476955B28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403" y="2069919"/>
            <a:ext cx="1094964" cy="435751"/>
          </a:xfrm>
          <a:prstGeom prst="rect">
            <a:avLst/>
          </a:prstGeom>
        </p:spPr>
      </p:pic>
      <p:pic>
        <p:nvPicPr>
          <p:cNvPr id="17" name="Image 1"/>
          <p:cNvPicPr>
            <a:picLocks noChangeAspect="1" noChangeArrowheads="1"/>
          </p:cNvPicPr>
          <p:nvPr/>
        </p:nvPicPr>
        <p:blipFill>
          <a:blip r:embed="rId6" cstate="print"/>
          <a:srcRect l="9251" t="5501" r="6760" b="20625"/>
          <a:stretch>
            <a:fillRect/>
          </a:stretch>
        </p:blipFill>
        <p:spPr bwMode="auto">
          <a:xfrm>
            <a:off x="8877941" y="2653131"/>
            <a:ext cx="1137061" cy="38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FAIR_Logo_rgb.jpg">
            <a:extLst>
              <a:ext uri="{FF2B5EF4-FFF2-40B4-BE49-F238E27FC236}">
                <a16:creationId xmlns="" xmlns:a16="http://schemas.microsoft.com/office/drawing/2014/main" id="{DE025452-7B94-0749-9AE0-FAAD72C84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5793" y="2505670"/>
            <a:ext cx="789282" cy="639318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="" xmlns:a16="http://schemas.microsoft.com/office/drawing/2014/main" id="{D64E0686-370C-CF42-AB9F-892C96B02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083" y="3144988"/>
            <a:ext cx="1587320" cy="890995"/>
          </a:xfrm>
          <a:prstGeom prst="rect">
            <a:avLst/>
          </a:prstGeom>
        </p:spPr>
      </p:pic>
      <p:pic>
        <p:nvPicPr>
          <p:cNvPr id="20" name="Picture 7" descr="logoGANI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3493" y="4144670"/>
            <a:ext cx="1947392" cy="424184"/>
          </a:xfrm>
          <a:prstGeom prst="rect">
            <a:avLst/>
          </a:prstGeom>
          <a:noFill/>
        </p:spPr>
      </p:pic>
      <p:pic>
        <p:nvPicPr>
          <p:cNvPr id="21" name="Picture 2" descr="26ème Congrès Général de la SFP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F119E7-A26C-ED35-F95E-64FF59BA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141" y="5125884"/>
            <a:ext cx="7696354" cy="15007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7FB46C4A-4534-3709-A40A-36B74EAF520B}"/>
              </a:ext>
            </a:extLst>
          </p:cNvPr>
          <p:cNvSpPr txBox="1"/>
          <p:nvPr/>
        </p:nvSpPr>
        <p:spPr>
          <a:xfrm>
            <a:off x="8436774" y="5474044"/>
            <a:ext cx="3156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fr-FR" dirty="0" smtClean="0">
                <a:solidFill>
                  <a:schemeClr val="tx2"/>
                </a:solidFill>
              </a:rPr>
              <a:t>MC2 : Contributions des laboratoires français aux futurs grands collisionneurs</a:t>
            </a:r>
            <a:endParaRPr lang="en-US" u="sng" dirty="0">
              <a:solidFill>
                <a:schemeClr val="tx2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7783463" y="3515849"/>
            <a:ext cx="3188373" cy="1446550"/>
          </a:xfrm>
          <a:prstGeom prst="rect">
            <a:avLst/>
          </a:prstGeom>
          <a:noFill/>
          <a:ln w="139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8800" dirty="0" smtClean="0">
                <a:solidFill>
                  <a:srgbClr val="C00000"/>
                </a:solidFill>
              </a:rPr>
              <a:t>MERCI</a:t>
            </a:r>
            <a:endParaRPr lang="fr-FR"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74" y="871452"/>
            <a:ext cx="7067326" cy="59723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534" y="1552185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Ability to provide charged particle beams of all the chemical elements, as well as antiprotons.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Heavy particles with velocities from almost the speed of light to almost at rest.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8534" y="925742"/>
            <a:ext cx="2266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GSI/FAIR Facility</a:t>
            </a:r>
            <a:endParaRPr lang="fr-FR" sz="2400" b="1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1717" y="3174663"/>
            <a:ext cx="601281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superconducting ring accelerator with a circumference of 1100 meters, storage rings and ion traps.</a:t>
            </a:r>
          </a:p>
          <a:p>
            <a:r>
              <a:rPr lang="en-US" dirty="0" smtClean="0">
                <a:sym typeface="Symbol" panose="05050102010706020507" pitchFamily="18" charset="2"/>
              </a:rPr>
              <a:t>	 </a:t>
            </a:r>
            <a:r>
              <a:rPr lang="en-US" dirty="0" smtClean="0"/>
              <a:t>several kilometers of beam line in total. </a:t>
            </a:r>
            <a:endParaRPr lang="fr-FR" dirty="0" smtClean="0"/>
          </a:p>
        </p:txBody>
      </p:sp>
      <p:sp>
        <p:nvSpPr>
          <p:cNvPr id="9" name="Rectangle 8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CRYRING@ESR, </a:t>
            </a:r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GSI/FAIR</a:t>
            </a:r>
            <a:endParaRPr lang="fr-FR" sz="3200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0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65112" y="1239099"/>
            <a:ext cx="276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Four </a:t>
            </a:r>
            <a:r>
              <a:rPr lang="en-US" sz="2400" b="1" dirty="0">
                <a:solidFill>
                  <a:srgbClr val="0070C0"/>
                </a:solidFill>
              </a:rPr>
              <a:t>research</a:t>
            </a:r>
            <a:r>
              <a:rPr lang="fr-FR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pillars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402638" y="2186639"/>
            <a:ext cx="4639851" cy="1921607"/>
            <a:chOff x="776749" y="2288520"/>
            <a:chExt cx="4639851" cy="1921607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39" y="2657852"/>
              <a:ext cx="1665644" cy="1361768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776749" y="2288520"/>
              <a:ext cx="937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NUSTAR</a:t>
              </a:r>
              <a:endParaRPr lang="fr-FR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6749" y="3963906"/>
              <a:ext cx="204413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A magnet of the future Super-FRS.</a:t>
              </a:r>
              <a:endParaRPr lang="fr-FR" sz="10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00373" y="2772270"/>
              <a:ext cx="281622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Nuclear Structure. Astrophysics and Reactions. Experiments with atomic nuclei are the key to understanding stars.</a:t>
              </a:r>
              <a:endParaRPr lang="fr-FR" sz="1400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6545901" y="2186639"/>
            <a:ext cx="5006543" cy="1890536"/>
            <a:chOff x="6707454" y="2463931"/>
            <a:chExt cx="5006543" cy="189053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062" y="2847638"/>
              <a:ext cx="1868938" cy="127087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8791608" y="2847638"/>
              <a:ext cx="292238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Compressed Baryonic Matter. The collision of atomic nuclei at high speeds can simulate the conditions inside supermassive objects for a split second.</a:t>
              </a:r>
              <a:endParaRPr lang="fr-FR" sz="1400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752273" y="2463931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CBM</a:t>
              </a:r>
              <a:endParaRPr lang="fr-FR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07454" y="4108246"/>
              <a:ext cx="21098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Artist's impression of a neutron star. </a:t>
              </a:r>
              <a:endParaRPr lang="fr-FR" sz="1000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69369" y="4453719"/>
            <a:ext cx="4966417" cy="2013672"/>
            <a:chOff x="352835" y="4607877"/>
            <a:chExt cx="4966417" cy="2013672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558" y="4976054"/>
              <a:ext cx="2264006" cy="1454988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402638" y="4607877"/>
              <a:ext cx="840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PANDA</a:t>
              </a:r>
              <a:endParaRPr lang="fr-FR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2835" y="6375328"/>
              <a:ext cx="204413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The PANDA detector</a:t>
              </a:r>
              <a:endParaRPr lang="fr-FR" sz="10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22564" y="5164939"/>
              <a:ext cx="25966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Antiproton Annihilation. How can antimatter help us understand the mass of matter and the strong force?</a:t>
              </a:r>
              <a:endParaRPr lang="fr-FR" sz="1400" dirty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6590720" y="4453719"/>
            <a:ext cx="5108115" cy="1858025"/>
            <a:chOff x="6636776" y="4736335"/>
            <a:chExt cx="5108115" cy="185802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014" y="5120042"/>
              <a:ext cx="1895714" cy="1255286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6636776" y="4736335"/>
              <a:ext cx="671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APPA</a:t>
              </a:r>
              <a:endParaRPr lang="fr-FR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12022" y="5068904"/>
              <a:ext cx="303286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Atomic, Plasma Physics and Applications. From the investigation of </a:t>
              </a:r>
              <a:r>
                <a:rPr lang="en-US" sz="1600" dirty="0" smtClean="0"/>
                <a:t>atomic </a:t>
              </a:r>
              <a:r>
                <a:rPr lang="en-US" sz="1600" dirty="0"/>
                <a:t>and macroscopic effects in materials or </a:t>
              </a:r>
              <a:r>
                <a:rPr lang="en-US" sz="1600" dirty="0" smtClean="0"/>
                <a:t>biological tissues</a:t>
              </a:r>
              <a:endParaRPr lang="fr-FR" sz="16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674907" y="6348139"/>
              <a:ext cx="182614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Inner structure of a decelerator</a:t>
              </a:r>
              <a:endParaRPr lang="fr-FR" sz="1000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6292645" y="4453153"/>
            <a:ext cx="5425854" cy="20082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CRYRING@ESR, </a:t>
            </a:r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GSI/FAIR</a:t>
            </a:r>
            <a:endParaRPr lang="fr-FR" sz="32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30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1803" y="1193922"/>
            <a:ext cx="184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APPA @ FAIR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CRYRING@ESR, </a:t>
            </a:r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GSI/FAIR</a:t>
            </a:r>
            <a:endParaRPr lang="fr-FR" sz="32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 r="8659"/>
          <a:stretch/>
        </p:blipFill>
        <p:spPr>
          <a:xfrm>
            <a:off x="5098893" y="688258"/>
            <a:ext cx="7095565" cy="5095046"/>
          </a:xfrm>
          <a:prstGeom prst="rect">
            <a:avLst/>
          </a:prstGeom>
        </p:spPr>
      </p:pic>
      <p:pic>
        <p:nvPicPr>
          <p:cNvPr id="33" name="Picture 14" descr="SPARC_BLUE.jpg">
            <a:extLst>
              <a:ext uri="{FF2B5EF4-FFF2-40B4-BE49-F238E27FC236}">
                <a16:creationId xmlns="" xmlns:a16="http://schemas.microsoft.com/office/drawing/2014/main" id="{0750306E-3209-0B42-8977-0A267A9F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22" y="2479888"/>
            <a:ext cx="3056230" cy="77458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26141" y="3327333"/>
            <a:ext cx="5449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Stored Particles Atomic Physics Research Collaboration </a:t>
            </a:r>
          </a:p>
        </p:txBody>
      </p:sp>
      <p:sp>
        <p:nvSpPr>
          <p:cNvPr id="3" name="Flèche vers le bas 2"/>
          <p:cNvSpPr/>
          <p:nvPr/>
        </p:nvSpPr>
        <p:spPr>
          <a:xfrm>
            <a:off x="1165365" y="1700764"/>
            <a:ext cx="475176" cy="7062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26141" y="3876075"/>
            <a:ext cx="4870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Atomic physics, quantum electrodynamics, ultra-high electro-magnetic fields studies with beams of highly-charged heavy ions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03" y="4799405"/>
            <a:ext cx="7661577" cy="19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CRYRING@ESR, </a:t>
            </a:r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GSI/FAIR</a:t>
            </a:r>
            <a:endParaRPr lang="fr-FR" sz="32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gumbalex\Desktop\fair.jpg">
            <a:extLst>
              <a:ext uri="{FF2B5EF4-FFF2-40B4-BE49-F238E27FC236}">
                <a16:creationId xmlns:a16="http://schemas.microsoft.com/office/drawing/2014/main" xmlns="" id="{04BA9DE9-86EB-D2E1-51B6-06236BFDD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892" r="41763" b="35024"/>
          <a:stretch/>
        </p:blipFill>
        <p:spPr bwMode="auto">
          <a:xfrm>
            <a:off x="7840679" y="716650"/>
            <a:ext cx="4351322" cy="267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 rot="1440092">
            <a:off x="10473378" y="2054829"/>
            <a:ext cx="683585" cy="1186154"/>
          </a:xfrm>
          <a:prstGeom prst="ellipse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/>
          <p:cNvGrpSpPr/>
          <p:nvPr/>
        </p:nvGrpSpPr>
        <p:grpSpPr>
          <a:xfrm>
            <a:off x="226141" y="1205691"/>
            <a:ext cx="4596956" cy="3119487"/>
            <a:chOff x="226141" y="1205691"/>
            <a:chExt cx="4596956" cy="3119487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EF035451-46E2-3F00-0622-0F7F5E74D03A}"/>
                </a:ext>
              </a:extLst>
            </p:cNvPr>
            <p:cNvGrpSpPr/>
            <p:nvPr/>
          </p:nvGrpSpPr>
          <p:grpSpPr>
            <a:xfrm>
              <a:off x="226141" y="1205691"/>
              <a:ext cx="4596956" cy="3119487"/>
              <a:chOff x="353663" y="1037430"/>
              <a:chExt cx="7772400" cy="53402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556FE619-56E2-2B60-0C12-7FA297CCD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663" y="1037430"/>
                <a:ext cx="7772400" cy="5340220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7D6566CC-946B-F568-1D34-42100320474A}"/>
                  </a:ext>
                </a:extLst>
              </p:cNvPr>
              <p:cNvGrpSpPr/>
              <p:nvPr/>
            </p:nvGrpSpPr>
            <p:grpSpPr>
              <a:xfrm>
                <a:off x="718981" y="3107090"/>
                <a:ext cx="4705664" cy="1200900"/>
                <a:chOff x="260545" y="3167078"/>
                <a:chExt cx="4705664" cy="120090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5A7D7AE8-0806-DE08-F276-B5AD6CA83032}"/>
                    </a:ext>
                  </a:extLst>
                </p:cNvPr>
                <p:cNvSpPr/>
                <p:nvPr/>
              </p:nvSpPr>
              <p:spPr bwMode="auto">
                <a:xfrm>
                  <a:off x="3077582" y="3167078"/>
                  <a:ext cx="1888627" cy="1030077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effectLst/>
                    <a:latin typeface="Helvetica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3DEB73FF-FE48-677D-9A0B-69823AE714DD}"/>
                    </a:ext>
                  </a:extLst>
                </p:cNvPr>
                <p:cNvSpPr/>
                <p:nvPr/>
              </p:nvSpPr>
              <p:spPr bwMode="auto">
                <a:xfrm>
                  <a:off x="260545" y="3906605"/>
                  <a:ext cx="691661" cy="461373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effectLst/>
                    <a:latin typeface="Helvetica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</p:grpSp>
        </p:grpSp>
        <p:sp>
          <p:nvSpPr>
            <p:cNvPr id="6" name="Rectangle 5"/>
            <p:cNvSpPr/>
            <p:nvPr/>
          </p:nvSpPr>
          <p:spPr>
            <a:xfrm>
              <a:off x="1174281" y="2384788"/>
              <a:ext cx="27006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circumference of 108,36 </a:t>
              </a:r>
              <a:r>
                <a:rPr lang="en-US" dirty="0" smtClean="0"/>
                <a:t>m</a:t>
              </a:r>
            </a:p>
            <a:p>
              <a:r>
                <a:rPr lang="en-US" dirty="0" smtClean="0"/>
                <a:t>magnetic </a:t>
              </a:r>
              <a:r>
                <a:rPr lang="en-US" dirty="0"/>
                <a:t>rigidity of 10 Tm</a:t>
              </a:r>
              <a:endParaRPr lang="fr-FR" dirty="0"/>
            </a:p>
          </p:txBody>
        </p:sp>
        <p:sp>
          <p:nvSpPr>
            <p:cNvPr id="7" name="ZoneTexte 6"/>
            <p:cNvSpPr txBox="1"/>
            <p:nvPr/>
          </p:nvSpPr>
          <p:spPr>
            <a:xfrm rot="1766767">
              <a:off x="3038877" y="1362988"/>
              <a:ext cx="1286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Electron </a:t>
              </a:r>
              <a:r>
                <a:rPr lang="fr-FR" sz="1400" dirty="0" err="1" smtClean="0"/>
                <a:t>cooler</a:t>
              </a:r>
              <a:endParaRPr lang="fr-FR" sz="14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3671113">
              <a:off x="513347" y="3068649"/>
              <a:ext cx="6886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Gas</a:t>
              </a:r>
              <a:r>
                <a:rPr lang="fr-FR" sz="1400" dirty="0" smtClean="0"/>
                <a:t> jet</a:t>
              </a:r>
              <a:endParaRPr lang="fr-FR" sz="14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21806" y="4606508"/>
            <a:ext cx="3896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possibility </a:t>
            </a:r>
            <a:r>
              <a:rPr lang="en-US" dirty="0"/>
              <a:t>to store </a:t>
            </a:r>
            <a:r>
              <a:rPr lang="en-US" dirty="0" smtClean="0"/>
              <a:t>U ions </a:t>
            </a:r>
            <a:r>
              <a:rPr lang="en-US" dirty="0"/>
              <a:t>at an energy of </a:t>
            </a:r>
            <a:r>
              <a:rPr lang="en-US" dirty="0" smtClean="0"/>
              <a:t>560MeV/u and then to cool them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 rot="1828715">
            <a:off x="4164325" y="2688317"/>
            <a:ext cx="2712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Beam transfer from ESR to CRYRING</a:t>
            </a:r>
            <a:endParaRPr lang="fr-FR" dirty="0">
              <a:solidFill>
                <a:srgbClr val="0070C0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5939747" y="3573241"/>
            <a:ext cx="3345967" cy="3051858"/>
            <a:chOff x="6448097" y="3417977"/>
            <a:chExt cx="3345967" cy="3051858"/>
          </a:xfrm>
        </p:grpSpPr>
        <p:pic>
          <p:nvPicPr>
            <p:cNvPr id="19" name="Picture 2" descr="pasted-image-small-9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2974" y="3417977"/>
              <a:ext cx="3121090" cy="3051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6448097" y="3681541"/>
              <a:ext cx="224877" cy="699490"/>
            </a:xfrm>
            <a:prstGeom prst="straightConnector1">
              <a:avLst/>
            </a:prstGeom>
            <a:ln w="47625"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921236" y="4606507"/>
              <a:ext cx="26245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circumference of </a:t>
              </a:r>
              <a:r>
                <a:rPr lang="en-US" dirty="0" smtClean="0"/>
                <a:t>54,17 m</a:t>
              </a:r>
            </a:p>
            <a:p>
              <a:r>
                <a:rPr lang="en-US" dirty="0" smtClean="0"/>
                <a:t>rigidity </a:t>
              </a:r>
              <a:r>
                <a:rPr lang="en-US" dirty="0"/>
                <a:t>of </a:t>
              </a:r>
              <a:r>
                <a:rPr lang="fr-FR" dirty="0"/>
                <a:t>0.054 – 1.44 Tm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510591" y="4647986"/>
            <a:ext cx="22585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aseline="30000" dirty="0"/>
              <a:t>12</a:t>
            </a:r>
            <a:r>
              <a:rPr lang="fr-FR" sz="2000" dirty="0"/>
              <a:t>C</a:t>
            </a:r>
            <a:r>
              <a:rPr lang="fr-FR" sz="2000" baseline="30000" dirty="0"/>
              <a:t>6+</a:t>
            </a:r>
            <a:r>
              <a:rPr lang="fr-FR" sz="2000" dirty="0"/>
              <a:t> : 24.7 MeV/u</a:t>
            </a:r>
            <a:endParaRPr lang="fr-FR" sz="2000" dirty="0" smtClean="0"/>
          </a:p>
          <a:p>
            <a:r>
              <a:rPr lang="fr-FR" sz="2000" baseline="30000" dirty="0"/>
              <a:t>238</a:t>
            </a:r>
            <a:r>
              <a:rPr lang="fr-FR" sz="2000" dirty="0"/>
              <a:t>U</a:t>
            </a:r>
            <a:r>
              <a:rPr lang="fr-FR" sz="2000" baseline="30000" dirty="0"/>
              <a:t>92</a:t>
            </a:r>
            <a:r>
              <a:rPr lang="fr-FR" sz="2000" baseline="30000" dirty="0" smtClean="0"/>
              <a:t>+ </a:t>
            </a:r>
            <a:r>
              <a:rPr lang="fr-FR" sz="2000" dirty="0" smtClean="0"/>
              <a:t>: </a:t>
            </a:r>
            <a:r>
              <a:rPr lang="fr-FR" sz="2000" dirty="0"/>
              <a:t>14.8 MeV/u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08938" y="5455251"/>
            <a:ext cx="3784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Vacuum conditions : 10</a:t>
            </a:r>
            <a:r>
              <a:rPr lang="fr-FR" baseline="30000" dirty="0" smtClean="0"/>
              <a:t>-11</a:t>
            </a:r>
            <a:r>
              <a:rPr lang="fr-FR" dirty="0" smtClean="0"/>
              <a:t> – 10</a:t>
            </a:r>
            <a:r>
              <a:rPr lang="fr-FR" baseline="30000" dirty="0" smtClean="0"/>
              <a:t>-12</a:t>
            </a:r>
            <a:r>
              <a:rPr lang="fr-FR" dirty="0" smtClean="0"/>
              <a:t> mbar</a:t>
            </a:r>
          </a:p>
          <a:p>
            <a:r>
              <a:rPr lang="fr-FR" dirty="0" smtClean="0"/>
              <a:t>10</a:t>
            </a:r>
            <a:r>
              <a:rPr lang="fr-FR" baseline="30000" dirty="0" smtClean="0"/>
              <a:t>6</a:t>
            </a:r>
            <a:r>
              <a:rPr lang="fr-FR" dirty="0" smtClean="0"/>
              <a:t> – 10</a:t>
            </a:r>
            <a:r>
              <a:rPr lang="fr-FR" baseline="30000" dirty="0" smtClean="0"/>
              <a:t>8</a:t>
            </a:r>
            <a:r>
              <a:rPr lang="fr-FR" dirty="0" smtClean="0"/>
              <a:t> </a:t>
            </a:r>
            <a:r>
              <a:rPr lang="fr-FR" dirty="0" err="1" smtClean="0"/>
              <a:t>stored</a:t>
            </a:r>
            <a:r>
              <a:rPr lang="fr-FR" dirty="0" smtClean="0"/>
              <a:t> 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296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20" grpId="0"/>
      <p:bldP spid="24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CRYRING@ESR, </a:t>
            </a:r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GSI/FAIR</a:t>
            </a:r>
            <a:endParaRPr lang="fr-FR" sz="32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EF035451-46E2-3F00-0622-0F7F5E74D03A}"/>
              </a:ext>
            </a:extLst>
          </p:cNvPr>
          <p:cNvGrpSpPr/>
          <p:nvPr/>
        </p:nvGrpSpPr>
        <p:grpSpPr>
          <a:xfrm>
            <a:off x="226141" y="1205691"/>
            <a:ext cx="4596956" cy="3119487"/>
            <a:chOff x="353663" y="1037430"/>
            <a:chExt cx="7772400" cy="53402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6FE619-56E2-2B60-0C12-7FA297CCD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663" y="1037430"/>
              <a:ext cx="7772400" cy="534022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D6566CC-946B-F568-1D34-42100320474A}"/>
                </a:ext>
              </a:extLst>
            </p:cNvPr>
            <p:cNvGrpSpPr/>
            <p:nvPr/>
          </p:nvGrpSpPr>
          <p:grpSpPr>
            <a:xfrm>
              <a:off x="718981" y="3107090"/>
              <a:ext cx="4705664" cy="1200900"/>
              <a:chOff x="260545" y="3167078"/>
              <a:chExt cx="4705664" cy="12009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5A7D7AE8-0806-DE08-F276-B5AD6CA83032}"/>
                  </a:ext>
                </a:extLst>
              </p:cNvPr>
              <p:cNvSpPr/>
              <p:nvPr/>
            </p:nvSpPr>
            <p:spPr bwMode="auto">
              <a:xfrm>
                <a:off x="3077582" y="3167078"/>
                <a:ext cx="1888627" cy="1030077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effectLst/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DEB73FF-FE48-677D-9A0B-69823AE714DD}"/>
                  </a:ext>
                </a:extLst>
              </p:cNvPr>
              <p:cNvSpPr/>
              <p:nvPr/>
            </p:nvSpPr>
            <p:spPr bwMode="auto">
              <a:xfrm>
                <a:off x="260545" y="3906605"/>
                <a:ext cx="691661" cy="461373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effectLst/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174281" y="2384788"/>
            <a:ext cx="2700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circumference of 108,36 </a:t>
            </a:r>
            <a:r>
              <a:rPr lang="en-US" dirty="0" smtClean="0"/>
              <a:t>m</a:t>
            </a:r>
          </a:p>
          <a:p>
            <a:r>
              <a:rPr lang="en-US" dirty="0" smtClean="0"/>
              <a:t>magnetic </a:t>
            </a:r>
            <a:r>
              <a:rPr lang="en-US" dirty="0"/>
              <a:t>rigidity of 10 Tm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1766767">
            <a:off x="3038877" y="1362988"/>
            <a:ext cx="1286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Electron </a:t>
            </a:r>
            <a:r>
              <a:rPr lang="fr-FR" sz="1400" dirty="0" err="1" smtClean="0"/>
              <a:t>cooler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 rot="3671113">
            <a:off x="513347" y="3068649"/>
            <a:ext cx="6886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Gas</a:t>
            </a:r>
            <a:r>
              <a:rPr lang="fr-FR" sz="1400" dirty="0" smtClean="0"/>
              <a:t> jet</a:t>
            </a:r>
            <a:endParaRPr lang="fr-FR" sz="1400" dirty="0"/>
          </a:p>
        </p:txBody>
      </p:sp>
      <p:sp>
        <p:nvSpPr>
          <p:cNvPr id="14" name="Rectangle 13"/>
          <p:cNvSpPr/>
          <p:nvPr/>
        </p:nvSpPr>
        <p:spPr>
          <a:xfrm>
            <a:off x="421806" y="4606508"/>
            <a:ext cx="3896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possibility </a:t>
            </a:r>
            <a:r>
              <a:rPr lang="en-US" dirty="0"/>
              <a:t>to store </a:t>
            </a:r>
            <a:r>
              <a:rPr lang="en-US" dirty="0" smtClean="0"/>
              <a:t>U ions </a:t>
            </a:r>
            <a:r>
              <a:rPr lang="en-US" dirty="0"/>
              <a:t>at an energy of </a:t>
            </a:r>
            <a:r>
              <a:rPr lang="en-US" dirty="0" smtClean="0"/>
              <a:t>560MeV/u and then to cool them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08938" y="5455251"/>
            <a:ext cx="3784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Vacuum conditions : 10</a:t>
            </a:r>
            <a:r>
              <a:rPr lang="fr-FR" baseline="30000" dirty="0" smtClean="0"/>
              <a:t>-11</a:t>
            </a:r>
            <a:r>
              <a:rPr lang="fr-FR" dirty="0" smtClean="0"/>
              <a:t> – 10</a:t>
            </a:r>
            <a:r>
              <a:rPr lang="fr-FR" baseline="30000" dirty="0" smtClean="0"/>
              <a:t>-12</a:t>
            </a:r>
            <a:r>
              <a:rPr lang="fr-FR" dirty="0" smtClean="0"/>
              <a:t> mbar</a:t>
            </a:r>
          </a:p>
          <a:p>
            <a:r>
              <a:rPr lang="fr-FR" dirty="0" smtClean="0"/>
              <a:t>10</a:t>
            </a:r>
            <a:r>
              <a:rPr lang="fr-FR" baseline="30000" dirty="0" smtClean="0"/>
              <a:t>6</a:t>
            </a:r>
            <a:r>
              <a:rPr lang="fr-FR" dirty="0" smtClean="0"/>
              <a:t> – 10</a:t>
            </a:r>
            <a:r>
              <a:rPr lang="fr-FR" baseline="30000" dirty="0" smtClean="0"/>
              <a:t>8</a:t>
            </a:r>
            <a:r>
              <a:rPr lang="fr-FR" dirty="0" smtClean="0"/>
              <a:t> </a:t>
            </a:r>
            <a:r>
              <a:rPr lang="fr-FR" dirty="0" err="1" smtClean="0"/>
              <a:t>stored</a:t>
            </a:r>
            <a:r>
              <a:rPr lang="fr-FR" dirty="0" smtClean="0"/>
              <a:t> ions</a:t>
            </a:r>
            <a:endParaRPr lang="fr-FR" dirty="0"/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xmlns="" id="{56FA70D0-19F0-544D-97C0-F6D17A7BF7E3}"/>
              </a:ext>
            </a:extLst>
          </p:cNvPr>
          <p:cNvGrpSpPr/>
          <p:nvPr/>
        </p:nvGrpSpPr>
        <p:grpSpPr>
          <a:xfrm>
            <a:off x="8797159" y="829633"/>
            <a:ext cx="3263294" cy="3695720"/>
            <a:chOff x="10940" y="2098384"/>
            <a:chExt cx="3808352" cy="4402973"/>
          </a:xfrm>
        </p:grpSpPr>
        <p:pic>
          <p:nvPicPr>
            <p:cNvPr id="27" name="Image 156" descr="E-vs-Z.pdf">
              <a:extLst>
                <a:ext uri="{FF2B5EF4-FFF2-40B4-BE49-F238E27FC236}">
                  <a16:creationId xmlns:a16="http://schemas.microsoft.com/office/drawing/2014/main" xmlns="" id="{C0C1B3F1-F2B9-F442-854F-7C60842BE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t="5901" r="3877" b="3391"/>
            <a:stretch/>
          </p:blipFill>
          <p:spPr>
            <a:xfrm>
              <a:off x="10940" y="2098384"/>
              <a:ext cx="3808352" cy="4402973"/>
            </a:xfrm>
            <a:prstGeom prst="rect">
              <a:avLst/>
            </a:prstGeom>
          </p:spPr>
        </p:pic>
        <p:sp>
          <p:nvSpPr>
            <p:cNvPr id="29" name="Oval 77">
              <a:extLst>
                <a:ext uri="{FF2B5EF4-FFF2-40B4-BE49-F238E27FC236}">
                  <a16:creationId xmlns:a16="http://schemas.microsoft.com/office/drawing/2014/main" xmlns="" id="{51C7D8C4-F4EF-D946-B2B9-C95083B4D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683" y="2565172"/>
              <a:ext cx="197906" cy="199505"/>
            </a:xfrm>
            <a:prstGeom prst="ellipse">
              <a:avLst/>
            </a:prstGeom>
            <a:solidFill>
              <a:srgbClr val="800000"/>
            </a:solidFill>
            <a:ln w="360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2" name="ZoneTexte 2">
              <a:extLst>
                <a:ext uri="{FF2B5EF4-FFF2-40B4-BE49-F238E27FC236}">
                  <a16:creationId xmlns:a16="http://schemas.microsoft.com/office/drawing/2014/main" xmlns="" id="{88AA1EAC-5E68-3E4E-9E38-E100301C96E2}"/>
                </a:ext>
              </a:extLst>
            </p:cNvPr>
            <p:cNvSpPr txBox="1"/>
            <p:nvPr/>
          </p:nvSpPr>
          <p:spPr>
            <a:xfrm>
              <a:off x="2557600" y="2242444"/>
              <a:ext cx="960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Arial"/>
                  <a:ea typeface="ＭＳ Ｐゴシック"/>
                  <a:cs typeface="ＭＳ Ｐゴシック"/>
                </a:rPr>
                <a:t>Uranium</a:t>
              </a:r>
            </a:p>
          </p:txBody>
        </p:sp>
        <p:sp>
          <p:nvSpPr>
            <p:cNvPr id="33" name="Oval 77">
              <a:extLst>
                <a:ext uri="{FF2B5EF4-FFF2-40B4-BE49-F238E27FC236}">
                  <a16:creationId xmlns:a16="http://schemas.microsoft.com/office/drawing/2014/main" xmlns="" id="{C5D32DDB-DF9D-A641-B31E-31BEDAB7F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223" y="3821189"/>
              <a:ext cx="197906" cy="199505"/>
            </a:xfrm>
            <a:prstGeom prst="ellipse">
              <a:avLst/>
            </a:prstGeom>
            <a:solidFill>
              <a:srgbClr val="FF0000"/>
            </a:solidFill>
            <a:ln w="360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4" name="ZoneTexte 165">
              <a:extLst>
                <a:ext uri="{FF2B5EF4-FFF2-40B4-BE49-F238E27FC236}">
                  <a16:creationId xmlns:a16="http://schemas.microsoft.com/office/drawing/2014/main" xmlns="" id="{945F4B70-CF5B-7F44-95AE-31F49AEC2721}"/>
                </a:ext>
              </a:extLst>
            </p:cNvPr>
            <p:cNvSpPr txBox="1"/>
            <p:nvPr/>
          </p:nvSpPr>
          <p:spPr>
            <a:xfrm>
              <a:off x="1374129" y="3713675"/>
              <a:ext cx="732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"/>
                  <a:ea typeface="ＭＳ Ｐゴシック"/>
                  <a:cs typeface="ＭＳ Ｐゴシック"/>
                </a:rPr>
                <a:t>Argon</a:t>
              </a:r>
            </a:p>
          </p:txBody>
        </p:sp>
        <p:sp>
          <p:nvSpPr>
            <p:cNvPr id="35" name="Oval 77">
              <a:extLst>
                <a:ext uri="{FF2B5EF4-FFF2-40B4-BE49-F238E27FC236}">
                  <a16:creationId xmlns:a16="http://schemas.microsoft.com/office/drawing/2014/main" xmlns="" id="{E89914E1-E7B0-C744-B3CC-7A8154180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385" y="4445571"/>
              <a:ext cx="197906" cy="199505"/>
            </a:xfrm>
            <a:prstGeom prst="ellipse">
              <a:avLst/>
            </a:prstGeom>
            <a:solidFill>
              <a:srgbClr val="008000"/>
            </a:solidFill>
            <a:ln w="360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6" name="ZoneTexte 167">
              <a:extLst>
                <a:ext uri="{FF2B5EF4-FFF2-40B4-BE49-F238E27FC236}">
                  <a16:creationId xmlns:a16="http://schemas.microsoft.com/office/drawing/2014/main" xmlns="" id="{807E9CD9-5991-0945-AE20-E2F7DAE06136}"/>
                </a:ext>
              </a:extLst>
            </p:cNvPr>
            <p:cNvSpPr txBox="1"/>
            <p:nvPr/>
          </p:nvSpPr>
          <p:spPr>
            <a:xfrm>
              <a:off x="1052379" y="4233198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  <a:latin typeface="Arial"/>
                  <a:ea typeface="ＭＳ Ｐゴシック"/>
                  <a:cs typeface="ＭＳ Ｐゴシック"/>
                </a:rPr>
                <a:t>Neon</a:t>
              </a:r>
            </a:p>
          </p:txBody>
        </p:sp>
        <p:sp>
          <p:nvSpPr>
            <p:cNvPr id="37" name="Oval 77">
              <a:extLst>
                <a:ext uri="{FF2B5EF4-FFF2-40B4-BE49-F238E27FC236}">
                  <a16:creationId xmlns:a16="http://schemas.microsoft.com/office/drawing/2014/main" xmlns="" id="{E0F5EE2C-5E45-EC4B-8388-094592E7C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44" y="5785871"/>
              <a:ext cx="197906" cy="199505"/>
            </a:xfrm>
            <a:prstGeom prst="ellipse">
              <a:avLst/>
            </a:prstGeom>
            <a:solidFill>
              <a:schemeClr val="tx1"/>
            </a:solidFill>
            <a:ln w="360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8" name="ZoneTexte 169">
              <a:extLst>
                <a:ext uri="{FF2B5EF4-FFF2-40B4-BE49-F238E27FC236}">
                  <a16:creationId xmlns:a16="http://schemas.microsoft.com/office/drawing/2014/main" xmlns="" id="{E41C1796-090A-4F4D-B8A4-AB971E27E04D}"/>
                </a:ext>
              </a:extLst>
            </p:cNvPr>
            <p:cNvSpPr txBox="1"/>
            <p:nvPr/>
          </p:nvSpPr>
          <p:spPr>
            <a:xfrm>
              <a:off x="878838" y="5538545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Hydrogen</a:t>
              </a:r>
            </a:p>
          </p:txBody>
        </p:sp>
      </p:grpSp>
      <p:grpSp>
        <p:nvGrpSpPr>
          <p:cNvPr id="42" name="Grouper 94">
            <a:extLst>
              <a:ext uri="{FF2B5EF4-FFF2-40B4-BE49-F238E27FC236}">
                <a16:creationId xmlns:a16="http://schemas.microsoft.com/office/drawing/2014/main" xmlns="" id="{271FAFEB-1287-6D47-B0C0-35A77376A6D1}"/>
              </a:ext>
            </a:extLst>
          </p:cNvPr>
          <p:cNvGrpSpPr/>
          <p:nvPr/>
        </p:nvGrpSpPr>
        <p:grpSpPr>
          <a:xfrm>
            <a:off x="8980614" y="4629798"/>
            <a:ext cx="3997445" cy="3927725"/>
            <a:chOff x="5715000" y="3581400"/>
            <a:chExt cx="4927600" cy="4714875"/>
          </a:xfrm>
        </p:grpSpPr>
        <p:sp>
          <p:nvSpPr>
            <p:cNvPr id="43" name="Freeform 90">
              <a:extLst>
                <a:ext uri="{FF2B5EF4-FFF2-40B4-BE49-F238E27FC236}">
                  <a16:creationId xmlns:a16="http://schemas.microsoft.com/office/drawing/2014/main" xmlns="" id="{932EAE8C-3249-0F46-8AB3-D21CF5E11834}"/>
                </a:ext>
              </a:extLst>
            </p:cNvPr>
            <p:cNvSpPr>
              <a:spLocks/>
            </p:cNvSpPr>
            <p:nvPr/>
          </p:nvSpPr>
          <p:spPr bwMode="auto">
            <a:xfrm rot="10273428">
              <a:off x="7433758" y="3626491"/>
              <a:ext cx="903288" cy="457200"/>
            </a:xfrm>
            <a:custGeom>
              <a:avLst/>
              <a:gdLst>
                <a:gd name="T0" fmla="*/ 2147483647 w 934"/>
                <a:gd name="T1" fmla="*/ 2147483647 h 430"/>
                <a:gd name="T2" fmla="*/ 2147483647 w 934"/>
                <a:gd name="T3" fmla="*/ 2147483647 h 430"/>
                <a:gd name="T4" fmla="*/ 2147483647 w 934"/>
                <a:gd name="T5" fmla="*/ 2147483647 h 430"/>
                <a:gd name="T6" fmla="*/ 2147483647 w 934"/>
                <a:gd name="T7" fmla="*/ 2147483647 h 430"/>
                <a:gd name="T8" fmla="*/ 2147483647 w 934"/>
                <a:gd name="T9" fmla="*/ 2147483647 h 430"/>
                <a:gd name="T10" fmla="*/ 2147483647 w 934"/>
                <a:gd name="T11" fmla="*/ 2147483647 h 430"/>
                <a:gd name="T12" fmla="*/ 2147483647 w 934"/>
                <a:gd name="T13" fmla="*/ 2147483647 h 430"/>
                <a:gd name="T14" fmla="*/ 2147483647 w 934"/>
                <a:gd name="T15" fmla="*/ 2147483647 h 430"/>
                <a:gd name="T16" fmla="*/ 2147483647 w 934"/>
                <a:gd name="T17" fmla="*/ 2147483647 h 430"/>
                <a:gd name="T18" fmla="*/ 2147483647 w 934"/>
                <a:gd name="T19" fmla="*/ 2147483647 h 430"/>
                <a:gd name="T20" fmla="*/ 2147483647 w 934"/>
                <a:gd name="T21" fmla="*/ 2147483647 h 430"/>
                <a:gd name="T22" fmla="*/ 2147483647 w 934"/>
                <a:gd name="T23" fmla="*/ 2147483647 h 430"/>
                <a:gd name="T24" fmla="*/ 2147483647 w 934"/>
                <a:gd name="T25" fmla="*/ 2147483647 h 430"/>
                <a:gd name="T26" fmla="*/ 2147483647 w 934"/>
                <a:gd name="T27" fmla="*/ 2147483647 h 430"/>
                <a:gd name="T28" fmla="*/ 2147483647 w 934"/>
                <a:gd name="T29" fmla="*/ 2147483647 h 430"/>
                <a:gd name="T30" fmla="*/ 2147483647 w 934"/>
                <a:gd name="T31" fmla="*/ 2147483647 h 4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4"/>
                <a:gd name="T49" fmla="*/ 0 h 430"/>
                <a:gd name="T50" fmla="*/ 934 w 934"/>
                <a:gd name="T51" fmla="*/ 430 h 4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4" h="430">
                  <a:moveTo>
                    <a:pt x="47" y="430"/>
                  </a:moveTo>
                  <a:cubicBezTo>
                    <a:pt x="53" y="423"/>
                    <a:pt x="93" y="409"/>
                    <a:pt x="87" y="386"/>
                  </a:cubicBezTo>
                  <a:cubicBezTo>
                    <a:pt x="81" y="363"/>
                    <a:pt x="0" y="305"/>
                    <a:pt x="11" y="290"/>
                  </a:cubicBezTo>
                  <a:cubicBezTo>
                    <a:pt x="22" y="275"/>
                    <a:pt x="134" y="320"/>
                    <a:pt x="153" y="296"/>
                  </a:cubicBezTo>
                  <a:cubicBezTo>
                    <a:pt x="172" y="272"/>
                    <a:pt x="107" y="162"/>
                    <a:pt x="127" y="146"/>
                  </a:cubicBezTo>
                  <a:cubicBezTo>
                    <a:pt x="147" y="130"/>
                    <a:pt x="249" y="216"/>
                    <a:pt x="275" y="202"/>
                  </a:cubicBezTo>
                  <a:cubicBezTo>
                    <a:pt x="301" y="188"/>
                    <a:pt x="264" y="71"/>
                    <a:pt x="283" y="62"/>
                  </a:cubicBezTo>
                  <a:cubicBezTo>
                    <a:pt x="302" y="53"/>
                    <a:pt x="359" y="156"/>
                    <a:pt x="387" y="146"/>
                  </a:cubicBezTo>
                  <a:cubicBezTo>
                    <a:pt x="415" y="136"/>
                    <a:pt x="428" y="4"/>
                    <a:pt x="451" y="2"/>
                  </a:cubicBezTo>
                  <a:cubicBezTo>
                    <a:pt x="474" y="0"/>
                    <a:pt x="496" y="130"/>
                    <a:pt x="527" y="134"/>
                  </a:cubicBezTo>
                  <a:cubicBezTo>
                    <a:pt x="558" y="138"/>
                    <a:pt x="614" y="17"/>
                    <a:pt x="635" y="26"/>
                  </a:cubicBezTo>
                  <a:cubicBezTo>
                    <a:pt x="656" y="35"/>
                    <a:pt x="629" y="169"/>
                    <a:pt x="655" y="190"/>
                  </a:cubicBezTo>
                  <a:cubicBezTo>
                    <a:pt x="681" y="211"/>
                    <a:pt x="766" y="135"/>
                    <a:pt x="791" y="150"/>
                  </a:cubicBezTo>
                  <a:cubicBezTo>
                    <a:pt x="816" y="165"/>
                    <a:pt x="782" y="263"/>
                    <a:pt x="803" y="282"/>
                  </a:cubicBezTo>
                  <a:cubicBezTo>
                    <a:pt x="824" y="301"/>
                    <a:pt x="904" y="249"/>
                    <a:pt x="919" y="266"/>
                  </a:cubicBezTo>
                  <a:cubicBezTo>
                    <a:pt x="934" y="283"/>
                    <a:pt x="900" y="361"/>
                    <a:pt x="895" y="38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none" w="sm" len="sm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4" name="Text Box 24">
              <a:extLst>
                <a:ext uri="{FF2B5EF4-FFF2-40B4-BE49-F238E27FC236}">
                  <a16:creationId xmlns:a16="http://schemas.microsoft.com/office/drawing/2014/main" xmlns="" id="{8280A512-3138-1048-A040-D6F7F11F4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4040880"/>
              <a:ext cx="14795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Arial" charset="0"/>
                </a:rPr>
                <a:t>Self Energy</a:t>
              </a:r>
              <a:endParaRPr lang="de-DE" sz="1400" b="1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45" name="Text Box 25">
              <a:extLst>
                <a:ext uri="{FF2B5EF4-FFF2-40B4-BE49-F238E27FC236}">
                  <a16:creationId xmlns:a16="http://schemas.microsoft.com/office/drawing/2014/main" xmlns="" id="{A116DF67-6D9A-5C4D-B10F-22A4A6F11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5142870"/>
              <a:ext cx="1905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Arial" charset="0"/>
                </a:rPr>
                <a:t>Nuclear size</a:t>
              </a:r>
              <a:endParaRPr lang="de-DE" sz="1400" b="1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46" name="Text Box 26">
              <a:extLst>
                <a:ext uri="{FF2B5EF4-FFF2-40B4-BE49-F238E27FC236}">
                  <a16:creationId xmlns:a16="http://schemas.microsoft.com/office/drawing/2014/main" xmlns="" id="{50C6DB27-C1B2-7946-97B2-9D2533D75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5562600"/>
              <a:ext cx="14922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>
                  <a:solidFill>
                    <a:srgbClr val="0000FF"/>
                  </a:solidFill>
                  <a:latin typeface="Arial" charset="0"/>
                </a:rPr>
                <a:t>Vacuum </a:t>
              </a:r>
            </a:p>
            <a:p>
              <a:pPr eaLnBrk="1" hangingPunct="1"/>
              <a:r>
                <a:rPr lang="en-US" sz="1400" b="1" dirty="0">
                  <a:solidFill>
                    <a:srgbClr val="0000FF"/>
                  </a:solidFill>
                  <a:latin typeface="Arial" charset="0"/>
                </a:rPr>
                <a:t>Polarization</a:t>
              </a:r>
              <a:endParaRPr lang="de-DE" sz="1400" b="1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0158925F-009A-1C42-809A-B4D66DF0F38B}"/>
                </a:ext>
              </a:extLst>
            </p:cNvPr>
            <p:cNvSpPr>
              <a:spLocks/>
            </p:cNvSpPr>
            <p:nvPr/>
          </p:nvSpPr>
          <p:spPr bwMode="auto">
            <a:xfrm rot="12907115">
              <a:off x="6019800" y="4953000"/>
              <a:ext cx="746125" cy="204788"/>
            </a:xfrm>
            <a:custGeom>
              <a:avLst/>
              <a:gdLst>
                <a:gd name="T0" fmla="*/ 0 w 624"/>
                <a:gd name="T1" fmla="*/ 2147483647 h 112"/>
                <a:gd name="T2" fmla="*/ 2147483647 w 624"/>
                <a:gd name="T3" fmla="*/ 2147483647 h 112"/>
                <a:gd name="T4" fmla="*/ 2147483647 w 624"/>
                <a:gd name="T5" fmla="*/ 2147483647 h 112"/>
                <a:gd name="T6" fmla="*/ 2147483647 w 624"/>
                <a:gd name="T7" fmla="*/ 2147483647 h 112"/>
                <a:gd name="T8" fmla="*/ 2147483647 w 624"/>
                <a:gd name="T9" fmla="*/ 2147483647 h 112"/>
                <a:gd name="T10" fmla="*/ 2147483647 w 624"/>
                <a:gd name="T11" fmla="*/ 2147483647 h 112"/>
                <a:gd name="T12" fmla="*/ 2147483647 w 624"/>
                <a:gd name="T13" fmla="*/ 2147483647 h 112"/>
                <a:gd name="T14" fmla="*/ 2147483647 w 624"/>
                <a:gd name="T15" fmla="*/ 2147483647 h 112"/>
                <a:gd name="T16" fmla="*/ 2147483647 w 624"/>
                <a:gd name="T17" fmla="*/ 2147483647 h 112"/>
                <a:gd name="T18" fmla="*/ 2147483647 w 624"/>
                <a:gd name="T19" fmla="*/ 2147483647 h 112"/>
                <a:gd name="T20" fmla="*/ 2147483647 w 624"/>
                <a:gd name="T21" fmla="*/ 2147483647 h 112"/>
                <a:gd name="T22" fmla="*/ 2147483647 w 624"/>
                <a:gd name="T23" fmla="*/ 2147483647 h 112"/>
                <a:gd name="T24" fmla="*/ 2147483647 w 624"/>
                <a:gd name="T25" fmla="*/ 2147483647 h 112"/>
                <a:gd name="T26" fmla="*/ 2147483647 w 624"/>
                <a:gd name="T27" fmla="*/ 2147483647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4"/>
                <a:gd name="T43" fmla="*/ 0 h 112"/>
                <a:gd name="T44" fmla="*/ 624 w 624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4" h="112">
                  <a:moveTo>
                    <a:pt x="0" y="56"/>
                  </a:moveTo>
                  <a:cubicBezTo>
                    <a:pt x="16" y="52"/>
                    <a:pt x="32" y="48"/>
                    <a:pt x="48" y="56"/>
                  </a:cubicBezTo>
                  <a:cubicBezTo>
                    <a:pt x="64" y="64"/>
                    <a:pt x="80" y="112"/>
                    <a:pt x="96" y="104"/>
                  </a:cubicBezTo>
                  <a:cubicBezTo>
                    <a:pt x="112" y="96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16"/>
                    <a:pt x="528" y="8"/>
                  </a:cubicBezTo>
                  <a:cubicBezTo>
                    <a:pt x="544" y="0"/>
                    <a:pt x="560" y="48"/>
                    <a:pt x="576" y="56"/>
                  </a:cubicBezTo>
                  <a:cubicBezTo>
                    <a:pt x="592" y="64"/>
                    <a:pt x="616" y="56"/>
                    <a:pt x="624" y="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/>
            </a:p>
          </p:txBody>
        </p:sp>
        <p:grpSp>
          <p:nvGrpSpPr>
            <p:cNvPr id="48" name="Group 87">
              <a:extLst>
                <a:ext uri="{FF2B5EF4-FFF2-40B4-BE49-F238E27FC236}">
                  <a16:creationId xmlns:a16="http://schemas.microsoft.com/office/drawing/2014/main" xmlns="" id="{8DE173FD-BBA7-6B42-A06A-9368A08D2A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5000" y="3581400"/>
              <a:ext cx="4927600" cy="4714875"/>
              <a:chOff x="3742" y="1797"/>
              <a:chExt cx="2767" cy="2767"/>
            </a:xfrm>
          </p:grpSpPr>
          <p:sp>
            <p:nvSpPr>
              <p:cNvPr id="104" name="Oval 88">
                <a:extLst>
                  <a:ext uri="{FF2B5EF4-FFF2-40B4-BE49-F238E27FC236}">
                    <a16:creationId xmlns:a16="http://schemas.microsoft.com/office/drawing/2014/main" xmlns="" id="{5FADED0E-C9EC-994C-A16E-A62903DC5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1797"/>
                <a:ext cx="2767" cy="276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5" name="Oval 89">
                <a:extLst>
                  <a:ext uri="{FF2B5EF4-FFF2-40B4-BE49-F238E27FC236}">
                    <a16:creationId xmlns:a16="http://schemas.microsoft.com/office/drawing/2014/main" xmlns="" id="{6D8A33AA-BF76-CB47-B737-68062E5FB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7" y="1842"/>
                <a:ext cx="2676" cy="267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grpSp>
          <p:nvGrpSpPr>
            <p:cNvPr id="49" name="Grouper 102">
              <a:extLst>
                <a:ext uri="{FF2B5EF4-FFF2-40B4-BE49-F238E27FC236}">
                  <a16:creationId xmlns:a16="http://schemas.microsoft.com/office/drawing/2014/main" xmlns="" id="{8931CC8C-A1C6-3D42-A23C-6E3F1DB82551}"/>
                </a:ext>
              </a:extLst>
            </p:cNvPr>
            <p:cNvGrpSpPr/>
            <p:nvPr/>
          </p:nvGrpSpPr>
          <p:grpSpPr>
            <a:xfrm rot="20351110">
              <a:off x="6658771" y="5198971"/>
              <a:ext cx="466241" cy="478089"/>
              <a:chOff x="7144335" y="5123564"/>
              <a:chExt cx="466241" cy="478089"/>
            </a:xfrm>
          </p:grpSpPr>
          <p:grpSp>
            <p:nvGrpSpPr>
              <p:cNvPr id="100" name="Grouper 153">
                <a:extLst>
                  <a:ext uri="{FF2B5EF4-FFF2-40B4-BE49-F238E27FC236}">
                    <a16:creationId xmlns:a16="http://schemas.microsoft.com/office/drawing/2014/main" xmlns="" id="{E8227A2B-82C7-074A-9151-0970BD807665}"/>
                  </a:ext>
                </a:extLst>
              </p:cNvPr>
              <p:cNvGrpSpPr/>
              <p:nvPr/>
            </p:nvGrpSpPr>
            <p:grpSpPr>
              <a:xfrm rot="3467691">
                <a:off x="7138411" y="5129488"/>
                <a:ext cx="478089" cy="466241"/>
                <a:chOff x="11131796" y="1869977"/>
                <a:chExt cx="399803" cy="485465"/>
              </a:xfrm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xmlns="" id="{780180D9-36AE-9645-A994-E6D0B659F72E}"/>
                    </a:ext>
                  </a:extLst>
                </p:cNvPr>
                <p:cNvSpPr/>
                <p:nvPr/>
              </p:nvSpPr>
              <p:spPr bwMode="auto">
                <a:xfrm>
                  <a:off x="11131796" y="1869977"/>
                  <a:ext cx="393092" cy="485465"/>
                </a:xfrm>
                <a:prstGeom prst="arc">
                  <a:avLst>
                    <a:gd name="adj1" fmla="val 12063626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triangle" w="lg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xmlns="" id="{0E1F8863-F1F9-9646-9C33-8254F469A4BC}"/>
                    </a:ext>
                  </a:extLst>
                </p:cNvPr>
                <p:cNvSpPr/>
                <p:nvPr/>
              </p:nvSpPr>
              <p:spPr bwMode="auto">
                <a:xfrm flipH="1" flipV="1">
                  <a:off x="11155354" y="1875938"/>
                  <a:ext cx="376245" cy="455924"/>
                </a:xfrm>
                <a:prstGeom prst="arc">
                  <a:avLst>
                    <a:gd name="adj1" fmla="val 12063626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triangle" w="lg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</p:grpSp>
          <p:sp>
            <p:nvSpPr>
              <p:cNvPr id="101" name="Oval 93">
                <a:extLst>
                  <a:ext uri="{FF2B5EF4-FFF2-40B4-BE49-F238E27FC236}">
                    <a16:creationId xmlns:a16="http://schemas.microsoft.com/office/drawing/2014/main" xmlns="" id="{C6079454-F777-1348-8E0A-8DD1CC85D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7364" y="5204591"/>
                <a:ext cx="313536" cy="31445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xmlns="" id="{0F44A71B-7D0D-FA44-96FC-C6FF8CDB88AF}"/>
                </a:ext>
              </a:extLst>
            </p:cNvPr>
            <p:cNvSpPr>
              <a:spLocks/>
            </p:cNvSpPr>
            <p:nvPr/>
          </p:nvSpPr>
          <p:spPr bwMode="auto">
            <a:xfrm rot="12907115">
              <a:off x="7066001" y="5639715"/>
              <a:ext cx="746125" cy="204788"/>
            </a:xfrm>
            <a:custGeom>
              <a:avLst/>
              <a:gdLst>
                <a:gd name="T0" fmla="*/ 0 w 624"/>
                <a:gd name="T1" fmla="*/ 2147483647 h 112"/>
                <a:gd name="T2" fmla="*/ 2147483647 w 624"/>
                <a:gd name="T3" fmla="*/ 2147483647 h 112"/>
                <a:gd name="T4" fmla="*/ 2147483647 w 624"/>
                <a:gd name="T5" fmla="*/ 2147483647 h 112"/>
                <a:gd name="T6" fmla="*/ 2147483647 w 624"/>
                <a:gd name="T7" fmla="*/ 2147483647 h 112"/>
                <a:gd name="T8" fmla="*/ 2147483647 w 624"/>
                <a:gd name="T9" fmla="*/ 2147483647 h 112"/>
                <a:gd name="T10" fmla="*/ 2147483647 w 624"/>
                <a:gd name="T11" fmla="*/ 2147483647 h 112"/>
                <a:gd name="T12" fmla="*/ 2147483647 w 624"/>
                <a:gd name="T13" fmla="*/ 2147483647 h 112"/>
                <a:gd name="T14" fmla="*/ 2147483647 w 624"/>
                <a:gd name="T15" fmla="*/ 2147483647 h 112"/>
                <a:gd name="T16" fmla="*/ 2147483647 w 624"/>
                <a:gd name="T17" fmla="*/ 2147483647 h 112"/>
                <a:gd name="T18" fmla="*/ 2147483647 w 624"/>
                <a:gd name="T19" fmla="*/ 2147483647 h 112"/>
                <a:gd name="T20" fmla="*/ 2147483647 w 624"/>
                <a:gd name="T21" fmla="*/ 2147483647 h 112"/>
                <a:gd name="T22" fmla="*/ 2147483647 w 624"/>
                <a:gd name="T23" fmla="*/ 2147483647 h 112"/>
                <a:gd name="T24" fmla="*/ 2147483647 w 624"/>
                <a:gd name="T25" fmla="*/ 2147483647 h 112"/>
                <a:gd name="T26" fmla="*/ 2147483647 w 624"/>
                <a:gd name="T27" fmla="*/ 2147483647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4"/>
                <a:gd name="T43" fmla="*/ 0 h 112"/>
                <a:gd name="T44" fmla="*/ 624 w 624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4" h="112">
                  <a:moveTo>
                    <a:pt x="0" y="56"/>
                  </a:moveTo>
                  <a:cubicBezTo>
                    <a:pt x="16" y="52"/>
                    <a:pt x="32" y="48"/>
                    <a:pt x="48" y="56"/>
                  </a:cubicBezTo>
                  <a:cubicBezTo>
                    <a:pt x="64" y="64"/>
                    <a:pt x="80" y="112"/>
                    <a:pt x="96" y="104"/>
                  </a:cubicBezTo>
                  <a:cubicBezTo>
                    <a:pt x="112" y="96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16"/>
                    <a:pt x="528" y="8"/>
                  </a:cubicBezTo>
                  <a:cubicBezTo>
                    <a:pt x="544" y="0"/>
                    <a:pt x="560" y="48"/>
                    <a:pt x="576" y="56"/>
                  </a:cubicBezTo>
                  <a:cubicBezTo>
                    <a:pt x="592" y="64"/>
                    <a:pt x="616" y="56"/>
                    <a:pt x="624" y="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/>
            </a:p>
          </p:txBody>
        </p:sp>
        <p:grpSp>
          <p:nvGrpSpPr>
            <p:cNvPr id="51" name="Group 38">
              <a:extLst>
                <a:ext uri="{FF2B5EF4-FFF2-40B4-BE49-F238E27FC236}">
                  <a16:creationId xmlns:a16="http://schemas.microsoft.com/office/drawing/2014/main" xmlns="" id="{EAEC9743-BDAA-8747-9A29-5E9D553CD1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0" y="5573887"/>
              <a:ext cx="1074738" cy="1054331"/>
              <a:chOff x="4551" y="2248"/>
              <a:chExt cx="782" cy="761"/>
            </a:xfrm>
          </p:grpSpPr>
          <p:sp>
            <p:nvSpPr>
              <p:cNvPr id="52" name="Oval 39">
                <a:extLst>
                  <a:ext uri="{FF2B5EF4-FFF2-40B4-BE49-F238E27FC236}">
                    <a16:creationId xmlns:a16="http://schemas.microsoft.com/office/drawing/2014/main" xmlns="" id="{0B50BBA6-E951-EE4C-9F63-55E6C0459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0" y="283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3" name="Oval 40">
                <a:extLst>
                  <a:ext uri="{FF2B5EF4-FFF2-40B4-BE49-F238E27FC236}">
                    <a16:creationId xmlns:a16="http://schemas.microsoft.com/office/drawing/2014/main" xmlns="" id="{9976EB75-1419-3F4B-8204-15A13F4B1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0" y="225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4" name="Oval 41">
                <a:extLst>
                  <a:ext uri="{FF2B5EF4-FFF2-40B4-BE49-F238E27FC236}">
                    <a16:creationId xmlns:a16="http://schemas.microsoft.com/office/drawing/2014/main" xmlns="" id="{F3A1DBFC-2D1A-7B43-8A64-79F816645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6" y="224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5" name="Oval 42">
                <a:extLst>
                  <a:ext uri="{FF2B5EF4-FFF2-40B4-BE49-F238E27FC236}">
                    <a16:creationId xmlns:a16="http://schemas.microsoft.com/office/drawing/2014/main" xmlns="" id="{86417CAE-352A-4B4B-AD18-00A9D49E3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0" y="234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6" name="Oval 43">
                <a:extLst>
                  <a:ext uri="{FF2B5EF4-FFF2-40B4-BE49-F238E27FC236}">
                    <a16:creationId xmlns:a16="http://schemas.microsoft.com/office/drawing/2014/main" xmlns="" id="{69894242-CF78-F542-8E38-E55AF92FF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9" y="263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7" name="Oval 44">
                <a:extLst>
                  <a:ext uri="{FF2B5EF4-FFF2-40B4-BE49-F238E27FC236}">
                    <a16:creationId xmlns:a16="http://schemas.microsoft.com/office/drawing/2014/main" xmlns="" id="{FF2B7E9C-1A28-3546-B860-8067DFBE8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9" y="253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8" name="Oval 45">
                <a:extLst>
                  <a:ext uri="{FF2B5EF4-FFF2-40B4-BE49-F238E27FC236}">
                    <a16:creationId xmlns:a16="http://schemas.microsoft.com/office/drawing/2014/main" xmlns="" id="{49B8C5E1-5D87-1847-B2EF-599A1ABA3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7" y="271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9" name="Oval 46">
                <a:extLst>
                  <a:ext uri="{FF2B5EF4-FFF2-40B4-BE49-F238E27FC236}">
                    <a16:creationId xmlns:a16="http://schemas.microsoft.com/office/drawing/2014/main" xmlns="" id="{9B86F521-5DAA-2645-89C2-AC30D9281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8" y="242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0" name="Oval 47">
                <a:extLst>
                  <a:ext uri="{FF2B5EF4-FFF2-40B4-BE49-F238E27FC236}">
                    <a16:creationId xmlns:a16="http://schemas.microsoft.com/office/drawing/2014/main" xmlns="" id="{91C0124E-1683-364B-BAF9-B7E7E9B15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6" y="230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1" name="Oval 48">
                <a:extLst>
                  <a:ext uri="{FF2B5EF4-FFF2-40B4-BE49-F238E27FC236}">
                    <a16:creationId xmlns:a16="http://schemas.microsoft.com/office/drawing/2014/main" xmlns="" id="{EA5DBFE6-0B7D-7C4B-8088-C38F8DCCB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1" y="257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2" name="Oval 49">
                <a:extLst>
                  <a:ext uri="{FF2B5EF4-FFF2-40B4-BE49-F238E27FC236}">
                    <a16:creationId xmlns:a16="http://schemas.microsoft.com/office/drawing/2014/main" xmlns="" id="{F6D05B3C-A566-F146-AAF4-28C29AC11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7" y="2417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3" name="Oval 50">
                <a:extLst>
                  <a:ext uri="{FF2B5EF4-FFF2-40B4-BE49-F238E27FC236}">
                    <a16:creationId xmlns:a16="http://schemas.microsoft.com/office/drawing/2014/main" xmlns="" id="{5AB69FFC-C35E-7A40-9D98-5F13163DC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9" y="2357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4" name="Oval 51">
                <a:extLst>
                  <a:ext uri="{FF2B5EF4-FFF2-40B4-BE49-F238E27FC236}">
                    <a16:creationId xmlns:a16="http://schemas.microsoft.com/office/drawing/2014/main" xmlns="" id="{E133B5A5-8BCA-6344-A24C-63D2A6130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9" y="230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5" name="Oval 52">
                <a:extLst>
                  <a:ext uri="{FF2B5EF4-FFF2-40B4-BE49-F238E27FC236}">
                    <a16:creationId xmlns:a16="http://schemas.microsoft.com/office/drawing/2014/main" xmlns="" id="{267F47B7-DBC2-184F-981A-4C05E39D0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0" y="283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6" name="Oval 53">
                <a:extLst>
                  <a:ext uri="{FF2B5EF4-FFF2-40B4-BE49-F238E27FC236}">
                    <a16:creationId xmlns:a16="http://schemas.microsoft.com/office/drawing/2014/main" xmlns="" id="{3D46EA38-A0DE-3A48-B8DF-E8A764CD3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9" y="234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7" name="Oval 54">
                <a:extLst>
                  <a:ext uri="{FF2B5EF4-FFF2-40B4-BE49-F238E27FC236}">
                    <a16:creationId xmlns:a16="http://schemas.microsoft.com/office/drawing/2014/main" xmlns="" id="{E4649EF7-56EC-C746-B792-80A0FD3D7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247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8" name="Oval 55">
                <a:extLst>
                  <a:ext uri="{FF2B5EF4-FFF2-40B4-BE49-F238E27FC236}">
                    <a16:creationId xmlns:a16="http://schemas.microsoft.com/office/drawing/2014/main" xmlns="" id="{7468C34C-9169-4D44-AA1C-21A5C9B52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2" y="227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9" name="Oval 56">
                <a:extLst>
                  <a:ext uri="{FF2B5EF4-FFF2-40B4-BE49-F238E27FC236}">
                    <a16:creationId xmlns:a16="http://schemas.microsoft.com/office/drawing/2014/main" xmlns="" id="{D19F4092-01BF-C648-8C88-9E9B8DBB9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9" y="271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0" name="Oval 57">
                <a:extLst>
                  <a:ext uri="{FF2B5EF4-FFF2-40B4-BE49-F238E27FC236}">
                    <a16:creationId xmlns:a16="http://schemas.microsoft.com/office/drawing/2014/main" xmlns="" id="{FFB2B2FA-EA3C-2F44-ACC9-278137FC2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5" y="270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1" name="Oval 58">
                <a:extLst>
                  <a:ext uri="{FF2B5EF4-FFF2-40B4-BE49-F238E27FC236}">
                    <a16:creationId xmlns:a16="http://schemas.microsoft.com/office/drawing/2014/main" xmlns="" id="{5BD2A28F-F768-6B4A-89AC-502713ED8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" y="250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2" name="Oval 59">
                <a:extLst>
                  <a:ext uri="{FF2B5EF4-FFF2-40B4-BE49-F238E27FC236}">
                    <a16:creationId xmlns:a16="http://schemas.microsoft.com/office/drawing/2014/main" xmlns="" id="{4E6EC190-578A-9A44-A8A9-2FE2DF0EB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0" y="256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3" name="Oval 60">
                <a:extLst>
                  <a:ext uri="{FF2B5EF4-FFF2-40B4-BE49-F238E27FC236}">
                    <a16:creationId xmlns:a16="http://schemas.microsoft.com/office/drawing/2014/main" xmlns="" id="{A2AE0225-43B7-9144-A1EC-5CBAA3426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41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4" name="Oval 61">
                <a:extLst>
                  <a:ext uri="{FF2B5EF4-FFF2-40B4-BE49-F238E27FC236}">
                    <a16:creationId xmlns:a16="http://schemas.microsoft.com/office/drawing/2014/main" xmlns="" id="{9EE41DDA-7E75-2D4C-A946-54DF499CA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9" y="279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5" name="Oval 62">
                <a:extLst>
                  <a:ext uri="{FF2B5EF4-FFF2-40B4-BE49-F238E27FC236}">
                    <a16:creationId xmlns:a16="http://schemas.microsoft.com/office/drawing/2014/main" xmlns="" id="{F5DD3012-7BBB-B143-B4C2-509D56406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9" y="279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6" name="Oval 63">
                <a:extLst>
                  <a:ext uri="{FF2B5EF4-FFF2-40B4-BE49-F238E27FC236}">
                    <a16:creationId xmlns:a16="http://schemas.microsoft.com/office/drawing/2014/main" xmlns="" id="{F51F0DA2-2C83-8340-A92D-0920E6865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28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7" name="Oval 64">
                <a:extLst>
                  <a:ext uri="{FF2B5EF4-FFF2-40B4-BE49-F238E27FC236}">
                    <a16:creationId xmlns:a16="http://schemas.microsoft.com/office/drawing/2014/main" xmlns="" id="{8FAD6C5A-8AC7-5547-9F89-0EBDC6170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4" y="243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8" name="Oval 65">
                <a:extLst>
                  <a:ext uri="{FF2B5EF4-FFF2-40B4-BE49-F238E27FC236}">
                    <a16:creationId xmlns:a16="http://schemas.microsoft.com/office/drawing/2014/main" xmlns="" id="{D96DA8B5-B06D-CA4F-BDAE-A57A6E441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4" y="237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9" name="Oval 66">
                <a:extLst>
                  <a:ext uri="{FF2B5EF4-FFF2-40B4-BE49-F238E27FC236}">
                    <a16:creationId xmlns:a16="http://schemas.microsoft.com/office/drawing/2014/main" xmlns="" id="{7AA14DB8-D4F2-264F-85E4-47C8C4ACD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9" y="256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0" name="Oval 67">
                <a:extLst>
                  <a:ext uri="{FF2B5EF4-FFF2-40B4-BE49-F238E27FC236}">
                    <a16:creationId xmlns:a16="http://schemas.microsoft.com/office/drawing/2014/main" xmlns="" id="{10930650-6DD1-2549-8F54-2CEAD2244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" y="268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1" name="Oval 68">
                <a:extLst>
                  <a:ext uri="{FF2B5EF4-FFF2-40B4-BE49-F238E27FC236}">
                    <a16:creationId xmlns:a16="http://schemas.microsoft.com/office/drawing/2014/main" xmlns="" id="{EB0184EC-DDD8-7848-AD15-73EEA1F28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2" y="2359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2" name="Oval 69">
                <a:extLst>
                  <a:ext uri="{FF2B5EF4-FFF2-40B4-BE49-F238E27FC236}">
                    <a16:creationId xmlns:a16="http://schemas.microsoft.com/office/drawing/2014/main" xmlns="" id="{01E0B604-573C-734C-9C44-6F897107F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0" y="265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3" name="Oval 70">
                <a:extLst>
                  <a:ext uri="{FF2B5EF4-FFF2-40B4-BE49-F238E27FC236}">
                    <a16:creationId xmlns:a16="http://schemas.microsoft.com/office/drawing/2014/main" xmlns="" id="{ECA8F86E-B396-D044-BE29-80218E3F8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70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4" name="Oval 71">
                <a:extLst>
                  <a:ext uri="{FF2B5EF4-FFF2-40B4-BE49-F238E27FC236}">
                    <a16:creationId xmlns:a16="http://schemas.microsoft.com/office/drawing/2014/main" xmlns="" id="{A44CB378-CDCE-4741-BCD8-915578D27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3" y="276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5" name="Oval 72">
                <a:extLst>
                  <a:ext uri="{FF2B5EF4-FFF2-40B4-BE49-F238E27FC236}">
                    <a16:creationId xmlns:a16="http://schemas.microsoft.com/office/drawing/2014/main" xmlns="" id="{72BCA62D-BF6E-1541-A066-2832916E4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8" y="286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6" name="Oval 73">
                <a:extLst>
                  <a:ext uri="{FF2B5EF4-FFF2-40B4-BE49-F238E27FC236}">
                    <a16:creationId xmlns:a16="http://schemas.microsoft.com/office/drawing/2014/main" xmlns="" id="{ABFA3DA9-1896-1741-94B3-01C782C9C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2729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7" name="Oval 74">
                <a:extLst>
                  <a:ext uri="{FF2B5EF4-FFF2-40B4-BE49-F238E27FC236}">
                    <a16:creationId xmlns:a16="http://schemas.microsoft.com/office/drawing/2014/main" xmlns="" id="{0FC41E2E-D0D0-9947-A21C-3B5AB9B2D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559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8" name="Oval 75">
                <a:extLst>
                  <a:ext uri="{FF2B5EF4-FFF2-40B4-BE49-F238E27FC236}">
                    <a16:creationId xmlns:a16="http://schemas.microsoft.com/office/drawing/2014/main" xmlns="" id="{BA6F8FD4-7E20-AB46-A18C-F2CC3D424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9" y="244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9" name="Oval 76">
                <a:extLst>
                  <a:ext uri="{FF2B5EF4-FFF2-40B4-BE49-F238E27FC236}">
                    <a16:creationId xmlns:a16="http://schemas.microsoft.com/office/drawing/2014/main" xmlns="" id="{C9E04F52-7564-774A-B1D7-1C82306A6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7" y="247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0" name="Oval 77">
                <a:extLst>
                  <a:ext uri="{FF2B5EF4-FFF2-40B4-BE49-F238E27FC236}">
                    <a16:creationId xmlns:a16="http://schemas.microsoft.com/office/drawing/2014/main" xmlns="" id="{9DA95C5A-9268-9849-A76F-558D2BA3B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247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1" name="Oval 78">
                <a:extLst>
                  <a:ext uri="{FF2B5EF4-FFF2-40B4-BE49-F238E27FC236}">
                    <a16:creationId xmlns:a16="http://schemas.microsoft.com/office/drawing/2014/main" xmlns="" id="{E8B61D72-4B9A-4D49-A06B-3950D6459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6" y="279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2" name="Oval 79">
                <a:extLst>
                  <a:ext uri="{FF2B5EF4-FFF2-40B4-BE49-F238E27FC236}">
                    <a16:creationId xmlns:a16="http://schemas.microsoft.com/office/drawing/2014/main" xmlns="" id="{64181DC5-4CB1-3A46-8F75-F59D19C22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7" y="267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3" name="Oval 80">
                <a:extLst>
                  <a:ext uri="{FF2B5EF4-FFF2-40B4-BE49-F238E27FC236}">
                    <a16:creationId xmlns:a16="http://schemas.microsoft.com/office/drawing/2014/main" xmlns="" id="{BE99396B-5E21-7B4E-A2C9-B2C643E98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1" y="258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4" name="Oval 81">
                <a:extLst>
                  <a:ext uri="{FF2B5EF4-FFF2-40B4-BE49-F238E27FC236}">
                    <a16:creationId xmlns:a16="http://schemas.microsoft.com/office/drawing/2014/main" xmlns="" id="{196379C0-B48C-FE4D-8DC7-08F4C8FF9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6" y="256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5" name="Oval 82">
                <a:extLst>
                  <a:ext uri="{FF2B5EF4-FFF2-40B4-BE49-F238E27FC236}">
                    <a16:creationId xmlns:a16="http://schemas.microsoft.com/office/drawing/2014/main" xmlns="" id="{C4BA6F2E-873E-7D46-898B-33F86F151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" y="251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6" name="Oval 83">
                <a:extLst>
                  <a:ext uri="{FF2B5EF4-FFF2-40B4-BE49-F238E27FC236}">
                    <a16:creationId xmlns:a16="http://schemas.microsoft.com/office/drawing/2014/main" xmlns="" id="{7C8EFE4B-044E-8A4D-BC63-B3F834B08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8" y="272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7" name="Oval 84">
                <a:extLst>
                  <a:ext uri="{FF2B5EF4-FFF2-40B4-BE49-F238E27FC236}">
                    <a16:creationId xmlns:a16="http://schemas.microsoft.com/office/drawing/2014/main" xmlns="" id="{9122D845-E484-B14A-A392-84C79B1DB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261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8" name="Oval 85">
                <a:extLst>
                  <a:ext uri="{FF2B5EF4-FFF2-40B4-BE49-F238E27FC236}">
                    <a16:creationId xmlns:a16="http://schemas.microsoft.com/office/drawing/2014/main" xmlns="" id="{D717DD39-2998-E94A-942A-0EE5F153B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2" y="267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9" name="Oval 86">
                <a:extLst>
                  <a:ext uri="{FF2B5EF4-FFF2-40B4-BE49-F238E27FC236}">
                    <a16:creationId xmlns:a16="http://schemas.microsoft.com/office/drawing/2014/main" xmlns="" id="{054D001F-377C-E942-9963-1A9A631E7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" y="260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527712" y="1768271"/>
            <a:ext cx="4334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>
                <a:latin typeface="Arial"/>
                <a:ea typeface="ＭＳ Ｐゴシック"/>
                <a:cs typeface="ＭＳ Ｐゴシック"/>
                <a:sym typeface="Wingdings"/>
              </a:rPr>
              <a:t>Quantum </a:t>
            </a:r>
            <a:r>
              <a:rPr lang="en-US" b="1" dirty="0" smtClean="0">
                <a:latin typeface="Arial"/>
                <a:ea typeface="ＭＳ Ｐゴシック"/>
                <a:cs typeface="ＭＳ Ｐゴシック"/>
                <a:sym typeface="Wingdings"/>
              </a:rPr>
              <a:t>Electrodynamics (QED)</a:t>
            </a:r>
            <a:r>
              <a:rPr lang="en-US" b="1" dirty="0">
                <a:latin typeface="Arial"/>
                <a:ea typeface="ＭＳ Ｐゴシック"/>
                <a:cs typeface="ＭＳ Ｐゴシック"/>
                <a:sym typeface="Wingdings"/>
              </a:rPr>
              <a:t/>
            </a:r>
            <a:br>
              <a:rPr lang="en-US" b="1" dirty="0">
                <a:latin typeface="Arial"/>
                <a:ea typeface="ＭＳ Ｐゴシック"/>
                <a:cs typeface="ＭＳ Ｐゴシック"/>
                <a:sym typeface="Wingdings"/>
              </a:rPr>
            </a:br>
            <a:r>
              <a:rPr lang="en-US" b="1" dirty="0">
                <a:latin typeface="Arial"/>
                <a:ea typeface="ＭＳ Ｐゴシック"/>
                <a:cs typeface="ＭＳ Ｐゴシック"/>
                <a:sym typeface="Wingdings"/>
              </a:rPr>
              <a:t> effects enhanced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52325" y="125992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/>
                <a:ea typeface="ＭＳ Ｐゴシック"/>
                <a:cs typeface="ＭＳ Ｐゴシック"/>
              </a:rPr>
              <a:t>Atomic </a:t>
            </a:r>
            <a:r>
              <a:rPr lang="en-US" b="1" dirty="0" smtClean="0">
                <a:latin typeface="Arial"/>
                <a:ea typeface="ＭＳ Ｐゴシック"/>
                <a:cs typeface="ＭＳ Ｐゴシック"/>
              </a:rPr>
              <a:t>structure of highly charges ions</a:t>
            </a:r>
            <a:endParaRPr lang="en-US" b="1" dirty="0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6" name="Text Box 4"/>
          <p:cNvSpPr txBox="1">
            <a:spLocks noChangeArrowheads="1"/>
          </p:cNvSpPr>
          <p:nvPr/>
        </p:nvSpPr>
        <p:spPr bwMode="auto">
          <a:xfrm>
            <a:off x="5494809" y="2524473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solidFill>
                  <a:srgbClr val="0000FF"/>
                </a:solidFill>
              </a:rPr>
              <a:t>He-like U</a:t>
            </a:r>
          </a:p>
        </p:txBody>
      </p:sp>
      <p:grpSp>
        <p:nvGrpSpPr>
          <p:cNvPr id="107" name="Group 144"/>
          <p:cNvGrpSpPr>
            <a:grpSpLocks/>
          </p:cNvGrpSpPr>
          <p:nvPr/>
        </p:nvGrpSpPr>
        <p:grpSpPr bwMode="auto">
          <a:xfrm>
            <a:off x="4809009" y="2753073"/>
            <a:ext cx="4419600" cy="2686050"/>
            <a:chOff x="457200" y="1825823"/>
            <a:chExt cx="4419600" cy="2686814"/>
          </a:xfrm>
        </p:grpSpPr>
        <p:sp>
          <p:nvSpPr>
            <p:cNvPr id="108" name="Text Box 34"/>
            <p:cNvSpPr txBox="1">
              <a:spLocks noChangeArrowheads="1"/>
            </p:cNvSpPr>
            <p:nvPr/>
          </p:nvSpPr>
          <p:spPr bwMode="auto">
            <a:xfrm>
              <a:off x="1752600" y="2054941"/>
              <a:ext cx="6527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 b="1">
                  <a:solidFill>
                    <a:srgbClr val="FF0000"/>
                  </a:solidFill>
                  <a:sym typeface="Symbol" pitchFamily="-112" charset="2"/>
                </a:rPr>
                <a:t>E1</a:t>
              </a:r>
              <a:endParaRPr lang="de-DE" sz="1400" b="1">
                <a:solidFill>
                  <a:srgbClr val="FF0000"/>
                </a:solidFill>
              </a:endParaRPr>
            </a:p>
          </p:txBody>
        </p:sp>
        <p:sp>
          <p:nvSpPr>
            <p:cNvPr id="109" name="Line 15"/>
            <p:cNvSpPr>
              <a:spLocks noChangeShapeType="1"/>
            </p:cNvSpPr>
            <p:nvPr/>
          </p:nvSpPr>
          <p:spPr bwMode="auto">
            <a:xfrm>
              <a:off x="1229712" y="2698750"/>
              <a:ext cx="0" cy="169370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Line 16"/>
            <p:cNvSpPr>
              <a:spLocks noChangeShapeType="1"/>
            </p:cNvSpPr>
            <p:nvPr/>
          </p:nvSpPr>
          <p:spPr bwMode="auto">
            <a:xfrm flipH="1">
              <a:off x="1418851" y="2514600"/>
              <a:ext cx="0" cy="1066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Line 17"/>
            <p:cNvSpPr>
              <a:spLocks noChangeShapeType="1"/>
            </p:cNvSpPr>
            <p:nvPr/>
          </p:nvSpPr>
          <p:spPr bwMode="auto">
            <a:xfrm flipH="1">
              <a:off x="2112822" y="2012950"/>
              <a:ext cx="1195528" cy="236458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Line 24"/>
            <p:cNvSpPr>
              <a:spLocks noChangeShapeType="1"/>
            </p:cNvSpPr>
            <p:nvPr/>
          </p:nvSpPr>
          <p:spPr bwMode="auto">
            <a:xfrm flipH="1">
              <a:off x="1418851" y="3580601"/>
              <a:ext cx="0" cy="8157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25"/>
            <p:cNvSpPr>
              <a:spLocks noChangeShapeType="1"/>
            </p:cNvSpPr>
            <p:nvPr/>
          </p:nvSpPr>
          <p:spPr bwMode="auto">
            <a:xfrm flipH="1">
              <a:off x="2365934" y="2478023"/>
              <a:ext cx="378277" cy="940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Line 27"/>
            <p:cNvSpPr>
              <a:spLocks noChangeShapeType="1"/>
            </p:cNvSpPr>
            <p:nvPr/>
          </p:nvSpPr>
          <p:spPr bwMode="auto">
            <a:xfrm flipH="1">
              <a:off x="1949450" y="3440326"/>
              <a:ext cx="416484" cy="95387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Line 28"/>
            <p:cNvSpPr>
              <a:spLocks noChangeShapeType="1"/>
            </p:cNvSpPr>
            <p:nvPr/>
          </p:nvSpPr>
          <p:spPr bwMode="auto">
            <a:xfrm flipH="1">
              <a:off x="1734544" y="2127250"/>
              <a:ext cx="741956" cy="225156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Text Box 30"/>
            <p:cNvSpPr txBox="1">
              <a:spLocks noChangeArrowheads="1"/>
            </p:cNvSpPr>
            <p:nvPr/>
          </p:nvSpPr>
          <p:spPr bwMode="auto">
            <a:xfrm>
              <a:off x="844841" y="3502544"/>
              <a:ext cx="5267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0000FF"/>
                  </a:solidFill>
                  <a:sym typeface="Symbol" pitchFamily="-112" charset="2"/>
                </a:rPr>
                <a:t>M1</a:t>
              </a:r>
              <a:endParaRPr lang="de-DE" sz="1400">
                <a:solidFill>
                  <a:srgbClr val="0000FF"/>
                </a:solidFill>
              </a:endParaRPr>
            </a:p>
          </p:txBody>
        </p:sp>
        <p:sp>
          <p:nvSpPr>
            <p:cNvPr id="117" name="Text Box 31"/>
            <p:cNvSpPr txBox="1">
              <a:spLocks noChangeArrowheads="1"/>
            </p:cNvSpPr>
            <p:nvPr/>
          </p:nvSpPr>
          <p:spPr bwMode="auto">
            <a:xfrm>
              <a:off x="1463354" y="3365665"/>
              <a:ext cx="5940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FF0000"/>
                  </a:solidFill>
                  <a:sym typeface="Symbol" pitchFamily="-112" charset="2"/>
                </a:rPr>
                <a:t>2E1</a:t>
              </a:r>
              <a:endParaRPr lang="de-DE" sz="1400">
                <a:solidFill>
                  <a:srgbClr val="FF0000"/>
                </a:solidFill>
              </a:endParaRPr>
            </a:p>
          </p:txBody>
        </p:sp>
        <p:sp>
          <p:nvSpPr>
            <p:cNvPr id="118" name="Text Box 32"/>
            <p:cNvSpPr txBox="1">
              <a:spLocks noChangeArrowheads="1"/>
            </p:cNvSpPr>
            <p:nvPr/>
          </p:nvSpPr>
          <p:spPr bwMode="auto">
            <a:xfrm>
              <a:off x="2133600" y="3048000"/>
              <a:ext cx="7629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0000FF"/>
                  </a:solidFill>
                  <a:sym typeface="Symbol" pitchFamily="-112" charset="2"/>
                </a:rPr>
                <a:t>M1</a:t>
              </a:r>
              <a:r>
                <a:rPr lang="de-DE" sz="1400">
                  <a:solidFill>
                    <a:srgbClr val="FF0000"/>
                  </a:solidFill>
                  <a:sym typeface="Symbol" pitchFamily="-112" charset="2"/>
                </a:rPr>
                <a:t>E1</a:t>
              </a:r>
              <a:endParaRPr lang="de-DE" sz="1400">
                <a:solidFill>
                  <a:srgbClr val="FF0000"/>
                </a:solidFill>
              </a:endParaRPr>
            </a:p>
          </p:txBody>
        </p:sp>
        <p:sp>
          <p:nvSpPr>
            <p:cNvPr id="119" name="Text Box 33"/>
            <p:cNvSpPr txBox="1">
              <a:spLocks noChangeArrowheads="1"/>
            </p:cNvSpPr>
            <p:nvPr/>
          </p:nvSpPr>
          <p:spPr bwMode="auto">
            <a:xfrm>
              <a:off x="2617654" y="3378108"/>
              <a:ext cx="5065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FF0000"/>
                  </a:solidFill>
                  <a:sym typeface="Symbol" pitchFamily="-112" charset="2"/>
                </a:rPr>
                <a:t>E1</a:t>
              </a:r>
              <a:endParaRPr lang="de-DE" sz="1400">
                <a:solidFill>
                  <a:srgbClr val="FF0000"/>
                </a:solidFill>
              </a:endParaRPr>
            </a:p>
          </p:txBody>
        </p:sp>
        <p:sp>
          <p:nvSpPr>
            <p:cNvPr id="120" name="Line 35"/>
            <p:cNvSpPr>
              <a:spLocks noChangeShapeType="1"/>
            </p:cNvSpPr>
            <p:nvPr/>
          </p:nvSpPr>
          <p:spPr bwMode="auto">
            <a:xfrm flipH="1">
              <a:off x="2025755" y="2476499"/>
              <a:ext cx="514244" cy="21675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Text Box 30"/>
            <p:cNvSpPr txBox="1">
              <a:spLocks noChangeArrowheads="1"/>
            </p:cNvSpPr>
            <p:nvPr/>
          </p:nvSpPr>
          <p:spPr bwMode="auto">
            <a:xfrm>
              <a:off x="1726201" y="2874834"/>
              <a:ext cx="55979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>
                  <a:solidFill>
                    <a:srgbClr val="0000FF"/>
                  </a:solidFill>
                  <a:sym typeface="Symbol" pitchFamily="-112" charset="2"/>
                </a:rPr>
                <a:t>M2</a:t>
              </a:r>
              <a:endParaRPr lang="de-DE" sz="1400">
                <a:solidFill>
                  <a:srgbClr val="0000FF"/>
                </a:solidFill>
              </a:endParaRPr>
            </a:p>
          </p:txBody>
        </p:sp>
        <p:sp>
          <p:nvSpPr>
            <p:cNvPr id="122" name="Text Box 10"/>
            <p:cNvSpPr txBox="1">
              <a:spLocks noChangeArrowheads="1"/>
            </p:cNvSpPr>
            <p:nvPr/>
          </p:nvSpPr>
          <p:spPr bwMode="auto">
            <a:xfrm>
              <a:off x="457200" y="2313300"/>
              <a:ext cx="12746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/>
                <a:t>1s2s</a:t>
              </a:r>
              <a:r>
                <a:rPr lang="de-DE" sz="1400" baseline="-25000"/>
                <a:t> </a:t>
              </a:r>
              <a:r>
                <a:rPr lang="de-DE" sz="1400" baseline="30000"/>
                <a:t>1</a:t>
              </a:r>
              <a:r>
                <a:rPr lang="de-DE" sz="1400"/>
                <a:t>S</a:t>
              </a:r>
              <a:r>
                <a:rPr lang="de-DE" sz="1400" baseline="-25000"/>
                <a:t>0</a:t>
              </a:r>
            </a:p>
          </p:txBody>
        </p:sp>
        <p:sp>
          <p:nvSpPr>
            <p:cNvPr id="123" name="Line 11"/>
            <p:cNvSpPr>
              <a:spLocks noChangeShapeType="1"/>
            </p:cNvSpPr>
            <p:nvPr/>
          </p:nvSpPr>
          <p:spPr bwMode="auto">
            <a:xfrm>
              <a:off x="1220868" y="4395501"/>
              <a:ext cx="1072388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Line 12"/>
            <p:cNvSpPr>
              <a:spLocks noChangeShapeType="1"/>
            </p:cNvSpPr>
            <p:nvPr/>
          </p:nvSpPr>
          <p:spPr bwMode="auto">
            <a:xfrm>
              <a:off x="1200004" y="2709800"/>
              <a:ext cx="1072388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>
              <a:off x="2398964" y="2111023"/>
              <a:ext cx="1072388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Line 14"/>
            <p:cNvSpPr>
              <a:spLocks noChangeShapeType="1"/>
            </p:cNvSpPr>
            <p:nvPr/>
          </p:nvSpPr>
          <p:spPr bwMode="auto">
            <a:xfrm>
              <a:off x="2398964" y="2615765"/>
              <a:ext cx="1072388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Line 18"/>
            <p:cNvSpPr>
              <a:spLocks noChangeShapeType="1"/>
            </p:cNvSpPr>
            <p:nvPr/>
          </p:nvSpPr>
          <p:spPr bwMode="auto">
            <a:xfrm>
              <a:off x="1200004" y="2491308"/>
              <a:ext cx="1072388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Line 20"/>
            <p:cNvSpPr>
              <a:spLocks noChangeShapeType="1"/>
            </p:cNvSpPr>
            <p:nvPr/>
          </p:nvSpPr>
          <p:spPr bwMode="auto">
            <a:xfrm>
              <a:off x="2398964" y="2019756"/>
              <a:ext cx="1072388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Line 21"/>
            <p:cNvSpPr>
              <a:spLocks noChangeShapeType="1"/>
            </p:cNvSpPr>
            <p:nvPr/>
          </p:nvSpPr>
          <p:spPr bwMode="auto">
            <a:xfrm>
              <a:off x="2398964" y="2459503"/>
              <a:ext cx="1072388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Text Box 22"/>
            <p:cNvSpPr txBox="1">
              <a:spLocks noChangeArrowheads="1"/>
            </p:cNvSpPr>
            <p:nvPr/>
          </p:nvSpPr>
          <p:spPr bwMode="auto">
            <a:xfrm>
              <a:off x="3399777" y="1825823"/>
              <a:ext cx="147702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/>
                <a:t>1s2p </a:t>
              </a:r>
              <a:r>
                <a:rPr lang="de-DE" sz="1400" baseline="30000"/>
                <a:t>1</a:t>
              </a:r>
              <a:r>
                <a:rPr lang="de-DE" sz="1400"/>
                <a:t>P</a:t>
              </a:r>
              <a:r>
                <a:rPr lang="de-DE" sz="1400" baseline="-25000"/>
                <a:t>1</a:t>
              </a:r>
            </a:p>
          </p:txBody>
        </p:sp>
        <p:sp>
          <p:nvSpPr>
            <p:cNvPr id="131" name="Text Box 10"/>
            <p:cNvSpPr txBox="1">
              <a:spLocks noChangeArrowheads="1"/>
            </p:cNvSpPr>
            <p:nvPr/>
          </p:nvSpPr>
          <p:spPr bwMode="auto">
            <a:xfrm>
              <a:off x="457200" y="2555846"/>
              <a:ext cx="12746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/>
                <a:t>1s2s</a:t>
              </a:r>
              <a:r>
                <a:rPr lang="de-DE" sz="1400" baseline="-25000"/>
                <a:t> </a:t>
              </a:r>
              <a:r>
                <a:rPr lang="de-DE" sz="1400" baseline="30000"/>
                <a:t>3</a:t>
              </a:r>
              <a:r>
                <a:rPr lang="de-DE" sz="1400"/>
                <a:t>S</a:t>
              </a:r>
              <a:r>
                <a:rPr lang="de-DE" sz="1400" baseline="-25000"/>
                <a:t>1</a:t>
              </a:r>
            </a:p>
          </p:txBody>
        </p:sp>
        <p:sp>
          <p:nvSpPr>
            <p:cNvPr id="132" name="Text Box 10"/>
            <p:cNvSpPr txBox="1">
              <a:spLocks noChangeArrowheads="1"/>
            </p:cNvSpPr>
            <p:nvPr/>
          </p:nvSpPr>
          <p:spPr bwMode="auto">
            <a:xfrm>
              <a:off x="523304" y="4204860"/>
              <a:ext cx="12826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/>
                <a:t>1s</a:t>
              </a:r>
              <a:r>
                <a:rPr lang="de-DE" sz="1400" baseline="30000"/>
                <a:t>2</a:t>
              </a:r>
              <a:r>
                <a:rPr lang="de-DE" sz="1400" baseline="-25000"/>
                <a:t> </a:t>
              </a:r>
              <a:r>
                <a:rPr lang="de-DE" sz="1400" baseline="30000"/>
                <a:t>1</a:t>
              </a:r>
              <a:r>
                <a:rPr lang="de-DE" sz="1400"/>
                <a:t>S</a:t>
              </a:r>
              <a:r>
                <a:rPr lang="de-DE" sz="1400" baseline="-25000"/>
                <a:t>0</a:t>
              </a:r>
            </a:p>
          </p:txBody>
        </p:sp>
        <p:sp>
          <p:nvSpPr>
            <p:cNvPr id="133" name="Text Box 22"/>
            <p:cNvSpPr txBox="1">
              <a:spLocks noChangeArrowheads="1"/>
            </p:cNvSpPr>
            <p:nvPr/>
          </p:nvSpPr>
          <p:spPr bwMode="auto">
            <a:xfrm>
              <a:off x="3391654" y="2024920"/>
              <a:ext cx="14089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/>
                <a:t>1s2p </a:t>
              </a:r>
              <a:r>
                <a:rPr lang="de-DE" sz="1400" baseline="30000"/>
                <a:t>3</a:t>
              </a:r>
              <a:r>
                <a:rPr lang="de-DE" sz="1400"/>
                <a:t>P</a:t>
              </a:r>
              <a:r>
                <a:rPr lang="de-DE" sz="1400" baseline="-25000"/>
                <a:t>2</a:t>
              </a:r>
            </a:p>
          </p:txBody>
        </p:sp>
        <p:sp>
          <p:nvSpPr>
            <p:cNvPr id="134" name="Text Box 22"/>
            <p:cNvSpPr txBox="1">
              <a:spLocks noChangeArrowheads="1"/>
            </p:cNvSpPr>
            <p:nvPr/>
          </p:nvSpPr>
          <p:spPr bwMode="auto">
            <a:xfrm>
              <a:off x="3393701" y="2286494"/>
              <a:ext cx="133069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/>
                <a:t>1s2p </a:t>
              </a:r>
              <a:r>
                <a:rPr lang="de-DE" sz="1400" baseline="30000"/>
                <a:t>3</a:t>
              </a:r>
              <a:r>
                <a:rPr lang="de-DE" sz="1400"/>
                <a:t>P</a:t>
              </a:r>
              <a:r>
                <a:rPr lang="de-DE" sz="1400" baseline="-25000"/>
                <a:t>0</a:t>
              </a:r>
            </a:p>
          </p:txBody>
        </p:sp>
        <p:sp>
          <p:nvSpPr>
            <p:cNvPr id="135" name="Text Box 22"/>
            <p:cNvSpPr txBox="1">
              <a:spLocks noChangeArrowheads="1"/>
            </p:cNvSpPr>
            <p:nvPr/>
          </p:nvSpPr>
          <p:spPr bwMode="auto">
            <a:xfrm>
              <a:off x="3391654" y="2502235"/>
              <a:ext cx="14089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DE" sz="1400"/>
                <a:t>1s2p </a:t>
              </a:r>
              <a:r>
                <a:rPr lang="de-DE" sz="1400" baseline="30000"/>
                <a:t>3</a:t>
              </a:r>
              <a:r>
                <a:rPr lang="de-DE" sz="1400"/>
                <a:t>P</a:t>
              </a:r>
              <a:r>
                <a:rPr lang="de-DE" sz="1400" baseline="-25000"/>
                <a:t>1</a:t>
              </a:r>
            </a:p>
          </p:txBody>
        </p:sp>
        <p:sp>
          <p:nvSpPr>
            <p:cNvPr id="136" name="Line 29"/>
            <p:cNvSpPr>
              <a:spLocks noChangeShapeType="1"/>
            </p:cNvSpPr>
            <p:nvPr/>
          </p:nvSpPr>
          <p:spPr bwMode="auto">
            <a:xfrm flipH="1">
              <a:off x="1822450" y="2115491"/>
              <a:ext cx="615950" cy="57055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37" name="Rectangle 136"/>
          <p:cNvSpPr/>
          <p:nvPr/>
        </p:nvSpPr>
        <p:spPr>
          <a:xfrm>
            <a:off x="4349749" y="5715514"/>
            <a:ext cx="4334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latin typeface="Arial"/>
                <a:ea typeface="ＭＳ Ｐゴシック"/>
                <a:cs typeface="ＭＳ Ｐゴシック"/>
                <a:sym typeface="Wingdings"/>
              </a:rPr>
              <a:t>High precision measurements sensitive to 2</a:t>
            </a:r>
            <a:r>
              <a:rPr lang="en-US" b="1" baseline="30000" dirty="0" smtClean="0">
                <a:latin typeface="Arial"/>
                <a:ea typeface="ＭＳ Ｐゴシック"/>
                <a:cs typeface="ＭＳ Ｐゴシック"/>
                <a:sym typeface="Wingdings"/>
              </a:rPr>
              <a:t>nd</a:t>
            </a:r>
            <a:r>
              <a:rPr lang="en-US" b="1" dirty="0" smtClean="0">
                <a:latin typeface="Arial"/>
                <a:ea typeface="ＭＳ Ｐゴシック"/>
                <a:cs typeface="ＭＳ Ｐゴシック"/>
                <a:sym typeface="Wingdings"/>
              </a:rPr>
              <a:t> order QED effects</a:t>
            </a:r>
            <a:endParaRPr lang="en-US" b="1" dirty="0">
              <a:latin typeface="Arial"/>
              <a:ea typeface="ＭＳ Ｐゴシック"/>
              <a:cs typeface="ＭＳ Ｐゴシック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9327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6" grpId="0"/>
      <p:bldP spid="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at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CRYRING@ESR, </a:t>
            </a:r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GSI/FAIR</a:t>
            </a:r>
            <a:endParaRPr lang="fr-FR" sz="3200" dirty="0"/>
          </a:p>
        </p:txBody>
      </p:sp>
      <p:cxnSp>
        <p:nvCxnSpPr>
          <p:cNvPr id="31" name="Connecteur droit 30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>
            <a:extLst>
              <a:ext uri="{FF2B5EF4-FFF2-40B4-BE49-F238E27FC236}">
                <a16:creationId xmlns:a16="http://schemas.microsoft.com/office/drawing/2014/main" xmlns="" id="{EF035451-46E2-3F00-0622-0F7F5E74D03A}"/>
              </a:ext>
            </a:extLst>
          </p:cNvPr>
          <p:cNvGrpSpPr/>
          <p:nvPr/>
        </p:nvGrpSpPr>
        <p:grpSpPr>
          <a:xfrm>
            <a:off x="226141" y="1205691"/>
            <a:ext cx="4596956" cy="3119487"/>
            <a:chOff x="353663" y="1037430"/>
            <a:chExt cx="7772400" cy="53402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56FE619-56E2-2B60-0C12-7FA297CCD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3663" y="1037430"/>
              <a:ext cx="7772400" cy="534022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D6566CC-946B-F568-1D34-42100320474A}"/>
                </a:ext>
              </a:extLst>
            </p:cNvPr>
            <p:cNvGrpSpPr/>
            <p:nvPr/>
          </p:nvGrpSpPr>
          <p:grpSpPr>
            <a:xfrm>
              <a:off x="718981" y="3107090"/>
              <a:ext cx="4705664" cy="1200900"/>
              <a:chOff x="260545" y="3167078"/>
              <a:chExt cx="4705664" cy="12009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5A7D7AE8-0806-DE08-F276-B5AD6CA83032}"/>
                  </a:ext>
                </a:extLst>
              </p:cNvPr>
              <p:cNvSpPr/>
              <p:nvPr/>
            </p:nvSpPr>
            <p:spPr bwMode="auto">
              <a:xfrm>
                <a:off x="3077582" y="3167078"/>
                <a:ext cx="1888627" cy="1030077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effectLst/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DEB73FF-FE48-677D-9A0B-69823AE714DD}"/>
                  </a:ext>
                </a:extLst>
              </p:cNvPr>
              <p:cNvSpPr/>
              <p:nvPr/>
            </p:nvSpPr>
            <p:spPr bwMode="auto">
              <a:xfrm>
                <a:off x="260545" y="3906605"/>
                <a:ext cx="691661" cy="461373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effectLst/>
                  <a:latin typeface="Helvetica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174281" y="2384788"/>
            <a:ext cx="2700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circumference of 108,36 </a:t>
            </a:r>
            <a:r>
              <a:rPr lang="en-US" dirty="0" smtClean="0"/>
              <a:t>m</a:t>
            </a:r>
          </a:p>
          <a:p>
            <a:r>
              <a:rPr lang="en-US" dirty="0" smtClean="0"/>
              <a:t>magnetic </a:t>
            </a:r>
            <a:r>
              <a:rPr lang="en-US" dirty="0"/>
              <a:t>rigidity of 10 Tm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1766767">
            <a:off x="3038877" y="1362988"/>
            <a:ext cx="1286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Electron </a:t>
            </a:r>
            <a:r>
              <a:rPr lang="fr-FR" sz="1400" dirty="0" err="1" smtClean="0"/>
              <a:t>cooler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 rot="3671113">
            <a:off x="513347" y="3068649"/>
            <a:ext cx="6886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Gas</a:t>
            </a:r>
            <a:r>
              <a:rPr lang="fr-FR" sz="1400" dirty="0" smtClean="0"/>
              <a:t> jet</a:t>
            </a:r>
            <a:endParaRPr lang="fr-FR" sz="1400" dirty="0"/>
          </a:p>
        </p:txBody>
      </p:sp>
      <p:sp>
        <p:nvSpPr>
          <p:cNvPr id="14" name="Rectangle 13"/>
          <p:cNvSpPr/>
          <p:nvPr/>
        </p:nvSpPr>
        <p:spPr>
          <a:xfrm>
            <a:off x="421806" y="4606508"/>
            <a:ext cx="3896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possibility </a:t>
            </a:r>
            <a:r>
              <a:rPr lang="en-US" dirty="0"/>
              <a:t>to store </a:t>
            </a:r>
            <a:r>
              <a:rPr lang="en-US" dirty="0" smtClean="0"/>
              <a:t>U ions </a:t>
            </a:r>
            <a:r>
              <a:rPr lang="en-US" dirty="0"/>
              <a:t>at an energy of </a:t>
            </a:r>
            <a:r>
              <a:rPr lang="en-US" dirty="0" smtClean="0"/>
              <a:t>560MeV/u and then to cool them</a:t>
            </a:r>
            <a:endParaRPr lang="fr-FR" dirty="0"/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xmlns="" id="{56FA70D0-19F0-544D-97C0-F6D17A7BF7E3}"/>
              </a:ext>
            </a:extLst>
          </p:cNvPr>
          <p:cNvGrpSpPr/>
          <p:nvPr/>
        </p:nvGrpSpPr>
        <p:grpSpPr>
          <a:xfrm>
            <a:off x="8797159" y="829633"/>
            <a:ext cx="3263294" cy="3695720"/>
            <a:chOff x="10940" y="2098384"/>
            <a:chExt cx="3808352" cy="4402973"/>
          </a:xfrm>
        </p:grpSpPr>
        <p:pic>
          <p:nvPicPr>
            <p:cNvPr id="27" name="Image 156" descr="E-vs-Z.pdf">
              <a:extLst>
                <a:ext uri="{FF2B5EF4-FFF2-40B4-BE49-F238E27FC236}">
                  <a16:creationId xmlns:a16="http://schemas.microsoft.com/office/drawing/2014/main" xmlns="" id="{C0C1B3F1-F2B9-F442-854F-7C60842BE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t="5901" r="3877" b="3391"/>
            <a:stretch/>
          </p:blipFill>
          <p:spPr>
            <a:xfrm>
              <a:off x="10940" y="2098384"/>
              <a:ext cx="3808352" cy="4402973"/>
            </a:xfrm>
            <a:prstGeom prst="rect">
              <a:avLst/>
            </a:prstGeom>
          </p:spPr>
        </p:pic>
        <p:sp>
          <p:nvSpPr>
            <p:cNvPr id="29" name="Oval 77">
              <a:extLst>
                <a:ext uri="{FF2B5EF4-FFF2-40B4-BE49-F238E27FC236}">
                  <a16:creationId xmlns:a16="http://schemas.microsoft.com/office/drawing/2014/main" xmlns="" id="{51C7D8C4-F4EF-D946-B2B9-C95083B4D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683" y="2565172"/>
              <a:ext cx="197906" cy="199505"/>
            </a:xfrm>
            <a:prstGeom prst="ellipse">
              <a:avLst/>
            </a:prstGeom>
            <a:solidFill>
              <a:srgbClr val="800000"/>
            </a:solidFill>
            <a:ln w="360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2" name="ZoneTexte 2">
              <a:extLst>
                <a:ext uri="{FF2B5EF4-FFF2-40B4-BE49-F238E27FC236}">
                  <a16:creationId xmlns:a16="http://schemas.microsoft.com/office/drawing/2014/main" xmlns="" id="{88AA1EAC-5E68-3E4E-9E38-E100301C96E2}"/>
                </a:ext>
              </a:extLst>
            </p:cNvPr>
            <p:cNvSpPr txBox="1"/>
            <p:nvPr/>
          </p:nvSpPr>
          <p:spPr>
            <a:xfrm>
              <a:off x="2557600" y="2242444"/>
              <a:ext cx="960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00000"/>
                  </a:solidFill>
                  <a:latin typeface="Arial"/>
                  <a:ea typeface="ＭＳ Ｐゴシック"/>
                  <a:cs typeface="ＭＳ Ｐゴシック"/>
                </a:rPr>
                <a:t>Uranium</a:t>
              </a:r>
            </a:p>
          </p:txBody>
        </p:sp>
        <p:sp>
          <p:nvSpPr>
            <p:cNvPr id="33" name="Oval 77">
              <a:extLst>
                <a:ext uri="{FF2B5EF4-FFF2-40B4-BE49-F238E27FC236}">
                  <a16:creationId xmlns:a16="http://schemas.microsoft.com/office/drawing/2014/main" xmlns="" id="{C5D32DDB-DF9D-A641-B31E-31BEDAB7F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223" y="3821189"/>
              <a:ext cx="197906" cy="199505"/>
            </a:xfrm>
            <a:prstGeom prst="ellipse">
              <a:avLst/>
            </a:prstGeom>
            <a:solidFill>
              <a:srgbClr val="FF0000"/>
            </a:solidFill>
            <a:ln w="360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4" name="ZoneTexte 165">
              <a:extLst>
                <a:ext uri="{FF2B5EF4-FFF2-40B4-BE49-F238E27FC236}">
                  <a16:creationId xmlns:a16="http://schemas.microsoft.com/office/drawing/2014/main" xmlns="" id="{945F4B70-CF5B-7F44-95AE-31F49AEC2721}"/>
                </a:ext>
              </a:extLst>
            </p:cNvPr>
            <p:cNvSpPr txBox="1"/>
            <p:nvPr/>
          </p:nvSpPr>
          <p:spPr>
            <a:xfrm>
              <a:off x="1374129" y="3713675"/>
              <a:ext cx="732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"/>
                  <a:ea typeface="ＭＳ Ｐゴシック"/>
                  <a:cs typeface="ＭＳ Ｐゴシック"/>
                </a:rPr>
                <a:t>Argon</a:t>
              </a:r>
            </a:p>
          </p:txBody>
        </p:sp>
        <p:sp>
          <p:nvSpPr>
            <p:cNvPr id="35" name="Oval 77">
              <a:extLst>
                <a:ext uri="{FF2B5EF4-FFF2-40B4-BE49-F238E27FC236}">
                  <a16:creationId xmlns:a16="http://schemas.microsoft.com/office/drawing/2014/main" xmlns="" id="{E89914E1-E7B0-C744-B3CC-7A8154180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385" y="4445571"/>
              <a:ext cx="197906" cy="199505"/>
            </a:xfrm>
            <a:prstGeom prst="ellipse">
              <a:avLst/>
            </a:prstGeom>
            <a:solidFill>
              <a:srgbClr val="008000"/>
            </a:solidFill>
            <a:ln w="360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6" name="ZoneTexte 167">
              <a:extLst>
                <a:ext uri="{FF2B5EF4-FFF2-40B4-BE49-F238E27FC236}">
                  <a16:creationId xmlns:a16="http://schemas.microsoft.com/office/drawing/2014/main" xmlns="" id="{807E9CD9-5991-0945-AE20-E2F7DAE06136}"/>
                </a:ext>
              </a:extLst>
            </p:cNvPr>
            <p:cNvSpPr txBox="1"/>
            <p:nvPr/>
          </p:nvSpPr>
          <p:spPr>
            <a:xfrm>
              <a:off x="1052379" y="4233198"/>
              <a:ext cx="67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  <a:latin typeface="Arial"/>
                  <a:ea typeface="ＭＳ Ｐゴシック"/>
                  <a:cs typeface="ＭＳ Ｐゴシック"/>
                </a:rPr>
                <a:t>Neon</a:t>
              </a:r>
            </a:p>
          </p:txBody>
        </p:sp>
        <p:sp>
          <p:nvSpPr>
            <p:cNvPr id="37" name="Oval 77">
              <a:extLst>
                <a:ext uri="{FF2B5EF4-FFF2-40B4-BE49-F238E27FC236}">
                  <a16:creationId xmlns:a16="http://schemas.microsoft.com/office/drawing/2014/main" xmlns="" id="{E0F5EE2C-5E45-EC4B-8388-094592E7C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44" y="5785871"/>
              <a:ext cx="197906" cy="199505"/>
            </a:xfrm>
            <a:prstGeom prst="ellipse">
              <a:avLst/>
            </a:prstGeom>
            <a:solidFill>
              <a:schemeClr val="tx1"/>
            </a:solidFill>
            <a:ln w="360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38" name="ZoneTexte 169">
              <a:extLst>
                <a:ext uri="{FF2B5EF4-FFF2-40B4-BE49-F238E27FC236}">
                  <a16:creationId xmlns:a16="http://schemas.microsoft.com/office/drawing/2014/main" xmlns="" id="{E41C1796-090A-4F4D-B8A4-AB971E27E04D}"/>
                </a:ext>
              </a:extLst>
            </p:cNvPr>
            <p:cNvSpPr txBox="1"/>
            <p:nvPr/>
          </p:nvSpPr>
          <p:spPr>
            <a:xfrm>
              <a:off x="878838" y="5538545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Hydrogen</a:t>
              </a:r>
            </a:p>
          </p:txBody>
        </p:sp>
      </p:grpSp>
      <p:grpSp>
        <p:nvGrpSpPr>
          <p:cNvPr id="42" name="Grouper 94">
            <a:extLst>
              <a:ext uri="{FF2B5EF4-FFF2-40B4-BE49-F238E27FC236}">
                <a16:creationId xmlns:a16="http://schemas.microsoft.com/office/drawing/2014/main" xmlns="" id="{271FAFEB-1287-6D47-B0C0-35A77376A6D1}"/>
              </a:ext>
            </a:extLst>
          </p:cNvPr>
          <p:cNvGrpSpPr/>
          <p:nvPr/>
        </p:nvGrpSpPr>
        <p:grpSpPr>
          <a:xfrm>
            <a:off x="8980614" y="4629798"/>
            <a:ext cx="3997445" cy="3927725"/>
            <a:chOff x="5715000" y="3581400"/>
            <a:chExt cx="4927600" cy="4714875"/>
          </a:xfrm>
        </p:grpSpPr>
        <p:sp>
          <p:nvSpPr>
            <p:cNvPr id="43" name="Freeform 90">
              <a:extLst>
                <a:ext uri="{FF2B5EF4-FFF2-40B4-BE49-F238E27FC236}">
                  <a16:creationId xmlns:a16="http://schemas.microsoft.com/office/drawing/2014/main" xmlns="" id="{932EAE8C-3249-0F46-8AB3-D21CF5E11834}"/>
                </a:ext>
              </a:extLst>
            </p:cNvPr>
            <p:cNvSpPr>
              <a:spLocks/>
            </p:cNvSpPr>
            <p:nvPr/>
          </p:nvSpPr>
          <p:spPr bwMode="auto">
            <a:xfrm rot="10273428">
              <a:off x="7433758" y="3626491"/>
              <a:ext cx="903288" cy="457200"/>
            </a:xfrm>
            <a:custGeom>
              <a:avLst/>
              <a:gdLst>
                <a:gd name="T0" fmla="*/ 2147483647 w 934"/>
                <a:gd name="T1" fmla="*/ 2147483647 h 430"/>
                <a:gd name="T2" fmla="*/ 2147483647 w 934"/>
                <a:gd name="T3" fmla="*/ 2147483647 h 430"/>
                <a:gd name="T4" fmla="*/ 2147483647 w 934"/>
                <a:gd name="T5" fmla="*/ 2147483647 h 430"/>
                <a:gd name="T6" fmla="*/ 2147483647 w 934"/>
                <a:gd name="T7" fmla="*/ 2147483647 h 430"/>
                <a:gd name="T8" fmla="*/ 2147483647 w 934"/>
                <a:gd name="T9" fmla="*/ 2147483647 h 430"/>
                <a:gd name="T10" fmla="*/ 2147483647 w 934"/>
                <a:gd name="T11" fmla="*/ 2147483647 h 430"/>
                <a:gd name="T12" fmla="*/ 2147483647 w 934"/>
                <a:gd name="T13" fmla="*/ 2147483647 h 430"/>
                <a:gd name="T14" fmla="*/ 2147483647 w 934"/>
                <a:gd name="T15" fmla="*/ 2147483647 h 430"/>
                <a:gd name="T16" fmla="*/ 2147483647 w 934"/>
                <a:gd name="T17" fmla="*/ 2147483647 h 430"/>
                <a:gd name="T18" fmla="*/ 2147483647 w 934"/>
                <a:gd name="T19" fmla="*/ 2147483647 h 430"/>
                <a:gd name="T20" fmla="*/ 2147483647 w 934"/>
                <a:gd name="T21" fmla="*/ 2147483647 h 430"/>
                <a:gd name="T22" fmla="*/ 2147483647 w 934"/>
                <a:gd name="T23" fmla="*/ 2147483647 h 430"/>
                <a:gd name="T24" fmla="*/ 2147483647 w 934"/>
                <a:gd name="T25" fmla="*/ 2147483647 h 430"/>
                <a:gd name="T26" fmla="*/ 2147483647 w 934"/>
                <a:gd name="T27" fmla="*/ 2147483647 h 430"/>
                <a:gd name="T28" fmla="*/ 2147483647 w 934"/>
                <a:gd name="T29" fmla="*/ 2147483647 h 430"/>
                <a:gd name="T30" fmla="*/ 2147483647 w 934"/>
                <a:gd name="T31" fmla="*/ 2147483647 h 4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4"/>
                <a:gd name="T49" fmla="*/ 0 h 430"/>
                <a:gd name="T50" fmla="*/ 934 w 934"/>
                <a:gd name="T51" fmla="*/ 430 h 4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4" h="430">
                  <a:moveTo>
                    <a:pt x="47" y="430"/>
                  </a:moveTo>
                  <a:cubicBezTo>
                    <a:pt x="53" y="423"/>
                    <a:pt x="93" y="409"/>
                    <a:pt x="87" y="386"/>
                  </a:cubicBezTo>
                  <a:cubicBezTo>
                    <a:pt x="81" y="363"/>
                    <a:pt x="0" y="305"/>
                    <a:pt x="11" y="290"/>
                  </a:cubicBezTo>
                  <a:cubicBezTo>
                    <a:pt x="22" y="275"/>
                    <a:pt x="134" y="320"/>
                    <a:pt x="153" y="296"/>
                  </a:cubicBezTo>
                  <a:cubicBezTo>
                    <a:pt x="172" y="272"/>
                    <a:pt x="107" y="162"/>
                    <a:pt x="127" y="146"/>
                  </a:cubicBezTo>
                  <a:cubicBezTo>
                    <a:pt x="147" y="130"/>
                    <a:pt x="249" y="216"/>
                    <a:pt x="275" y="202"/>
                  </a:cubicBezTo>
                  <a:cubicBezTo>
                    <a:pt x="301" y="188"/>
                    <a:pt x="264" y="71"/>
                    <a:pt x="283" y="62"/>
                  </a:cubicBezTo>
                  <a:cubicBezTo>
                    <a:pt x="302" y="53"/>
                    <a:pt x="359" y="156"/>
                    <a:pt x="387" y="146"/>
                  </a:cubicBezTo>
                  <a:cubicBezTo>
                    <a:pt x="415" y="136"/>
                    <a:pt x="428" y="4"/>
                    <a:pt x="451" y="2"/>
                  </a:cubicBezTo>
                  <a:cubicBezTo>
                    <a:pt x="474" y="0"/>
                    <a:pt x="496" y="130"/>
                    <a:pt x="527" y="134"/>
                  </a:cubicBezTo>
                  <a:cubicBezTo>
                    <a:pt x="558" y="138"/>
                    <a:pt x="614" y="17"/>
                    <a:pt x="635" y="26"/>
                  </a:cubicBezTo>
                  <a:cubicBezTo>
                    <a:pt x="656" y="35"/>
                    <a:pt x="629" y="169"/>
                    <a:pt x="655" y="190"/>
                  </a:cubicBezTo>
                  <a:cubicBezTo>
                    <a:pt x="681" y="211"/>
                    <a:pt x="766" y="135"/>
                    <a:pt x="791" y="150"/>
                  </a:cubicBezTo>
                  <a:cubicBezTo>
                    <a:pt x="816" y="165"/>
                    <a:pt x="782" y="263"/>
                    <a:pt x="803" y="282"/>
                  </a:cubicBezTo>
                  <a:cubicBezTo>
                    <a:pt x="824" y="301"/>
                    <a:pt x="904" y="249"/>
                    <a:pt x="919" y="266"/>
                  </a:cubicBezTo>
                  <a:cubicBezTo>
                    <a:pt x="934" y="283"/>
                    <a:pt x="900" y="361"/>
                    <a:pt x="895" y="38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none" w="sm" len="sm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GB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4" name="Text Box 24">
              <a:extLst>
                <a:ext uri="{FF2B5EF4-FFF2-40B4-BE49-F238E27FC236}">
                  <a16:creationId xmlns:a16="http://schemas.microsoft.com/office/drawing/2014/main" xmlns="" id="{8280A512-3138-1048-A040-D6F7F11F4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4040880"/>
              <a:ext cx="14795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Arial" charset="0"/>
                </a:rPr>
                <a:t>Self Energy</a:t>
              </a:r>
              <a:endParaRPr lang="de-DE" sz="1400" b="1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45" name="Text Box 25">
              <a:extLst>
                <a:ext uri="{FF2B5EF4-FFF2-40B4-BE49-F238E27FC236}">
                  <a16:creationId xmlns:a16="http://schemas.microsoft.com/office/drawing/2014/main" xmlns="" id="{A116DF67-6D9A-5C4D-B10F-22A4A6F11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0" y="5142870"/>
              <a:ext cx="1905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Arial" charset="0"/>
                </a:rPr>
                <a:t>Nuclear size</a:t>
              </a:r>
              <a:endParaRPr lang="de-DE" sz="1400" b="1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46" name="Text Box 26">
              <a:extLst>
                <a:ext uri="{FF2B5EF4-FFF2-40B4-BE49-F238E27FC236}">
                  <a16:creationId xmlns:a16="http://schemas.microsoft.com/office/drawing/2014/main" xmlns="" id="{50C6DB27-C1B2-7946-97B2-9D2533D75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5562600"/>
              <a:ext cx="14922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>
                  <a:solidFill>
                    <a:srgbClr val="0000FF"/>
                  </a:solidFill>
                  <a:latin typeface="Arial" charset="0"/>
                </a:rPr>
                <a:t>Vacuum </a:t>
              </a:r>
            </a:p>
            <a:p>
              <a:pPr eaLnBrk="1" hangingPunct="1"/>
              <a:r>
                <a:rPr lang="en-US" sz="1400" b="1" dirty="0">
                  <a:solidFill>
                    <a:srgbClr val="0000FF"/>
                  </a:solidFill>
                  <a:latin typeface="Arial" charset="0"/>
                </a:rPr>
                <a:t>Polarization</a:t>
              </a:r>
              <a:endParaRPr lang="de-DE" sz="1400" b="1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0158925F-009A-1C42-809A-B4D66DF0F38B}"/>
                </a:ext>
              </a:extLst>
            </p:cNvPr>
            <p:cNvSpPr>
              <a:spLocks/>
            </p:cNvSpPr>
            <p:nvPr/>
          </p:nvSpPr>
          <p:spPr bwMode="auto">
            <a:xfrm rot="12907115">
              <a:off x="6019800" y="4953000"/>
              <a:ext cx="746125" cy="204788"/>
            </a:xfrm>
            <a:custGeom>
              <a:avLst/>
              <a:gdLst>
                <a:gd name="T0" fmla="*/ 0 w 624"/>
                <a:gd name="T1" fmla="*/ 2147483647 h 112"/>
                <a:gd name="T2" fmla="*/ 2147483647 w 624"/>
                <a:gd name="T3" fmla="*/ 2147483647 h 112"/>
                <a:gd name="T4" fmla="*/ 2147483647 w 624"/>
                <a:gd name="T5" fmla="*/ 2147483647 h 112"/>
                <a:gd name="T6" fmla="*/ 2147483647 w 624"/>
                <a:gd name="T7" fmla="*/ 2147483647 h 112"/>
                <a:gd name="T8" fmla="*/ 2147483647 w 624"/>
                <a:gd name="T9" fmla="*/ 2147483647 h 112"/>
                <a:gd name="T10" fmla="*/ 2147483647 w 624"/>
                <a:gd name="T11" fmla="*/ 2147483647 h 112"/>
                <a:gd name="T12" fmla="*/ 2147483647 w 624"/>
                <a:gd name="T13" fmla="*/ 2147483647 h 112"/>
                <a:gd name="T14" fmla="*/ 2147483647 w 624"/>
                <a:gd name="T15" fmla="*/ 2147483647 h 112"/>
                <a:gd name="T16" fmla="*/ 2147483647 w 624"/>
                <a:gd name="T17" fmla="*/ 2147483647 h 112"/>
                <a:gd name="T18" fmla="*/ 2147483647 w 624"/>
                <a:gd name="T19" fmla="*/ 2147483647 h 112"/>
                <a:gd name="T20" fmla="*/ 2147483647 w 624"/>
                <a:gd name="T21" fmla="*/ 2147483647 h 112"/>
                <a:gd name="T22" fmla="*/ 2147483647 w 624"/>
                <a:gd name="T23" fmla="*/ 2147483647 h 112"/>
                <a:gd name="T24" fmla="*/ 2147483647 w 624"/>
                <a:gd name="T25" fmla="*/ 2147483647 h 112"/>
                <a:gd name="T26" fmla="*/ 2147483647 w 624"/>
                <a:gd name="T27" fmla="*/ 2147483647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4"/>
                <a:gd name="T43" fmla="*/ 0 h 112"/>
                <a:gd name="T44" fmla="*/ 624 w 624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4" h="112">
                  <a:moveTo>
                    <a:pt x="0" y="56"/>
                  </a:moveTo>
                  <a:cubicBezTo>
                    <a:pt x="16" y="52"/>
                    <a:pt x="32" y="48"/>
                    <a:pt x="48" y="56"/>
                  </a:cubicBezTo>
                  <a:cubicBezTo>
                    <a:pt x="64" y="64"/>
                    <a:pt x="80" y="112"/>
                    <a:pt x="96" y="104"/>
                  </a:cubicBezTo>
                  <a:cubicBezTo>
                    <a:pt x="112" y="96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16"/>
                    <a:pt x="528" y="8"/>
                  </a:cubicBezTo>
                  <a:cubicBezTo>
                    <a:pt x="544" y="0"/>
                    <a:pt x="560" y="48"/>
                    <a:pt x="576" y="56"/>
                  </a:cubicBezTo>
                  <a:cubicBezTo>
                    <a:pt x="592" y="64"/>
                    <a:pt x="616" y="56"/>
                    <a:pt x="624" y="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/>
            </a:p>
          </p:txBody>
        </p:sp>
        <p:grpSp>
          <p:nvGrpSpPr>
            <p:cNvPr id="48" name="Group 87">
              <a:extLst>
                <a:ext uri="{FF2B5EF4-FFF2-40B4-BE49-F238E27FC236}">
                  <a16:creationId xmlns:a16="http://schemas.microsoft.com/office/drawing/2014/main" xmlns="" id="{8DE173FD-BBA7-6B42-A06A-9368A08D2A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5000" y="3581400"/>
              <a:ext cx="4927600" cy="4714875"/>
              <a:chOff x="3742" y="1797"/>
              <a:chExt cx="2767" cy="2767"/>
            </a:xfrm>
          </p:grpSpPr>
          <p:sp>
            <p:nvSpPr>
              <p:cNvPr id="104" name="Oval 88">
                <a:extLst>
                  <a:ext uri="{FF2B5EF4-FFF2-40B4-BE49-F238E27FC236}">
                    <a16:creationId xmlns:a16="http://schemas.microsoft.com/office/drawing/2014/main" xmlns="" id="{5FADED0E-C9EC-994C-A16E-A62903DC5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1797"/>
                <a:ext cx="2767" cy="276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05" name="Oval 89">
                <a:extLst>
                  <a:ext uri="{FF2B5EF4-FFF2-40B4-BE49-F238E27FC236}">
                    <a16:creationId xmlns:a16="http://schemas.microsoft.com/office/drawing/2014/main" xmlns="" id="{6D8A33AA-BF76-CB47-B737-68062E5FB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7" y="1842"/>
                <a:ext cx="2676" cy="267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grpSp>
          <p:nvGrpSpPr>
            <p:cNvPr id="49" name="Grouper 102">
              <a:extLst>
                <a:ext uri="{FF2B5EF4-FFF2-40B4-BE49-F238E27FC236}">
                  <a16:creationId xmlns:a16="http://schemas.microsoft.com/office/drawing/2014/main" xmlns="" id="{8931CC8C-A1C6-3D42-A23C-6E3F1DB82551}"/>
                </a:ext>
              </a:extLst>
            </p:cNvPr>
            <p:cNvGrpSpPr/>
            <p:nvPr/>
          </p:nvGrpSpPr>
          <p:grpSpPr>
            <a:xfrm rot="20351110">
              <a:off x="6658771" y="5198971"/>
              <a:ext cx="466241" cy="478089"/>
              <a:chOff x="7144335" y="5123564"/>
              <a:chExt cx="466241" cy="478089"/>
            </a:xfrm>
          </p:grpSpPr>
          <p:grpSp>
            <p:nvGrpSpPr>
              <p:cNvPr id="100" name="Grouper 153">
                <a:extLst>
                  <a:ext uri="{FF2B5EF4-FFF2-40B4-BE49-F238E27FC236}">
                    <a16:creationId xmlns:a16="http://schemas.microsoft.com/office/drawing/2014/main" xmlns="" id="{E8227A2B-82C7-074A-9151-0970BD807665}"/>
                  </a:ext>
                </a:extLst>
              </p:cNvPr>
              <p:cNvGrpSpPr/>
              <p:nvPr/>
            </p:nvGrpSpPr>
            <p:grpSpPr>
              <a:xfrm rot="3467691">
                <a:off x="7138411" y="5129488"/>
                <a:ext cx="478089" cy="466241"/>
                <a:chOff x="11131796" y="1869977"/>
                <a:chExt cx="399803" cy="485465"/>
              </a:xfrm>
            </p:grpSpPr>
            <p:sp>
              <p:nvSpPr>
                <p:cNvPr id="102" name="Arc 101">
                  <a:extLst>
                    <a:ext uri="{FF2B5EF4-FFF2-40B4-BE49-F238E27FC236}">
                      <a16:creationId xmlns:a16="http://schemas.microsoft.com/office/drawing/2014/main" xmlns="" id="{780180D9-36AE-9645-A994-E6D0B659F72E}"/>
                    </a:ext>
                  </a:extLst>
                </p:cNvPr>
                <p:cNvSpPr/>
                <p:nvPr/>
              </p:nvSpPr>
              <p:spPr bwMode="auto">
                <a:xfrm>
                  <a:off x="11131796" y="1869977"/>
                  <a:ext cx="393092" cy="485465"/>
                </a:xfrm>
                <a:prstGeom prst="arc">
                  <a:avLst>
                    <a:gd name="adj1" fmla="val 12063626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triangle" w="lg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  <p:sp>
              <p:nvSpPr>
                <p:cNvPr id="103" name="Arc 102">
                  <a:extLst>
                    <a:ext uri="{FF2B5EF4-FFF2-40B4-BE49-F238E27FC236}">
                      <a16:creationId xmlns:a16="http://schemas.microsoft.com/office/drawing/2014/main" xmlns="" id="{0E1F8863-F1F9-9646-9C33-8254F469A4BC}"/>
                    </a:ext>
                  </a:extLst>
                </p:cNvPr>
                <p:cNvSpPr/>
                <p:nvPr/>
              </p:nvSpPr>
              <p:spPr bwMode="auto">
                <a:xfrm flipH="1" flipV="1">
                  <a:off x="11155354" y="1875938"/>
                  <a:ext cx="376245" cy="455924"/>
                </a:xfrm>
                <a:prstGeom prst="arc">
                  <a:avLst>
                    <a:gd name="adj1" fmla="val 12063626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triangle" w="lg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-112" charset="0"/>
                    <a:ea typeface="ＭＳ Ｐゴシック" pitchFamily="-112" charset="-128"/>
                    <a:cs typeface="ＭＳ Ｐゴシック" pitchFamily="-112" charset="-128"/>
                  </a:endParaRPr>
                </a:p>
              </p:txBody>
            </p:sp>
          </p:grpSp>
          <p:sp>
            <p:nvSpPr>
              <p:cNvPr id="101" name="Oval 93">
                <a:extLst>
                  <a:ext uri="{FF2B5EF4-FFF2-40B4-BE49-F238E27FC236}">
                    <a16:creationId xmlns:a16="http://schemas.microsoft.com/office/drawing/2014/main" xmlns="" id="{C6079454-F777-1348-8E0A-8DD1CC85D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7364" y="5204591"/>
                <a:ext cx="313536" cy="31445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xmlns="" id="{0F44A71B-7D0D-FA44-96FC-C6FF8CDB88AF}"/>
                </a:ext>
              </a:extLst>
            </p:cNvPr>
            <p:cNvSpPr>
              <a:spLocks/>
            </p:cNvSpPr>
            <p:nvPr/>
          </p:nvSpPr>
          <p:spPr bwMode="auto">
            <a:xfrm rot="12907115">
              <a:off x="7066001" y="5639715"/>
              <a:ext cx="746125" cy="204788"/>
            </a:xfrm>
            <a:custGeom>
              <a:avLst/>
              <a:gdLst>
                <a:gd name="T0" fmla="*/ 0 w 624"/>
                <a:gd name="T1" fmla="*/ 2147483647 h 112"/>
                <a:gd name="T2" fmla="*/ 2147483647 w 624"/>
                <a:gd name="T3" fmla="*/ 2147483647 h 112"/>
                <a:gd name="T4" fmla="*/ 2147483647 w 624"/>
                <a:gd name="T5" fmla="*/ 2147483647 h 112"/>
                <a:gd name="T6" fmla="*/ 2147483647 w 624"/>
                <a:gd name="T7" fmla="*/ 2147483647 h 112"/>
                <a:gd name="T8" fmla="*/ 2147483647 w 624"/>
                <a:gd name="T9" fmla="*/ 2147483647 h 112"/>
                <a:gd name="T10" fmla="*/ 2147483647 w 624"/>
                <a:gd name="T11" fmla="*/ 2147483647 h 112"/>
                <a:gd name="T12" fmla="*/ 2147483647 w 624"/>
                <a:gd name="T13" fmla="*/ 2147483647 h 112"/>
                <a:gd name="T14" fmla="*/ 2147483647 w 624"/>
                <a:gd name="T15" fmla="*/ 2147483647 h 112"/>
                <a:gd name="T16" fmla="*/ 2147483647 w 624"/>
                <a:gd name="T17" fmla="*/ 2147483647 h 112"/>
                <a:gd name="T18" fmla="*/ 2147483647 w 624"/>
                <a:gd name="T19" fmla="*/ 2147483647 h 112"/>
                <a:gd name="T20" fmla="*/ 2147483647 w 624"/>
                <a:gd name="T21" fmla="*/ 2147483647 h 112"/>
                <a:gd name="T22" fmla="*/ 2147483647 w 624"/>
                <a:gd name="T23" fmla="*/ 2147483647 h 112"/>
                <a:gd name="T24" fmla="*/ 2147483647 w 624"/>
                <a:gd name="T25" fmla="*/ 2147483647 h 112"/>
                <a:gd name="T26" fmla="*/ 2147483647 w 624"/>
                <a:gd name="T27" fmla="*/ 2147483647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4"/>
                <a:gd name="T43" fmla="*/ 0 h 112"/>
                <a:gd name="T44" fmla="*/ 624 w 624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4" h="112">
                  <a:moveTo>
                    <a:pt x="0" y="56"/>
                  </a:moveTo>
                  <a:cubicBezTo>
                    <a:pt x="16" y="52"/>
                    <a:pt x="32" y="48"/>
                    <a:pt x="48" y="56"/>
                  </a:cubicBezTo>
                  <a:cubicBezTo>
                    <a:pt x="64" y="64"/>
                    <a:pt x="80" y="112"/>
                    <a:pt x="96" y="104"/>
                  </a:cubicBezTo>
                  <a:cubicBezTo>
                    <a:pt x="112" y="96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16"/>
                    <a:pt x="528" y="8"/>
                  </a:cubicBezTo>
                  <a:cubicBezTo>
                    <a:pt x="544" y="0"/>
                    <a:pt x="560" y="48"/>
                    <a:pt x="576" y="56"/>
                  </a:cubicBezTo>
                  <a:cubicBezTo>
                    <a:pt x="592" y="64"/>
                    <a:pt x="616" y="56"/>
                    <a:pt x="624" y="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/>
            </a:p>
          </p:txBody>
        </p:sp>
        <p:grpSp>
          <p:nvGrpSpPr>
            <p:cNvPr id="51" name="Group 38">
              <a:extLst>
                <a:ext uri="{FF2B5EF4-FFF2-40B4-BE49-F238E27FC236}">
                  <a16:creationId xmlns:a16="http://schemas.microsoft.com/office/drawing/2014/main" xmlns="" id="{EAEC9743-BDAA-8747-9A29-5E9D553CD1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0" y="5573887"/>
              <a:ext cx="1074738" cy="1054331"/>
              <a:chOff x="4551" y="2248"/>
              <a:chExt cx="782" cy="761"/>
            </a:xfrm>
          </p:grpSpPr>
          <p:sp>
            <p:nvSpPr>
              <p:cNvPr id="52" name="Oval 39">
                <a:extLst>
                  <a:ext uri="{FF2B5EF4-FFF2-40B4-BE49-F238E27FC236}">
                    <a16:creationId xmlns:a16="http://schemas.microsoft.com/office/drawing/2014/main" xmlns="" id="{0B50BBA6-E951-EE4C-9F63-55E6C0459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0" y="2836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3" name="Oval 40">
                <a:extLst>
                  <a:ext uri="{FF2B5EF4-FFF2-40B4-BE49-F238E27FC236}">
                    <a16:creationId xmlns:a16="http://schemas.microsoft.com/office/drawing/2014/main" xmlns="" id="{9976EB75-1419-3F4B-8204-15A13F4B1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0" y="225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4" name="Oval 41">
                <a:extLst>
                  <a:ext uri="{FF2B5EF4-FFF2-40B4-BE49-F238E27FC236}">
                    <a16:creationId xmlns:a16="http://schemas.microsoft.com/office/drawing/2014/main" xmlns="" id="{F3A1DBFC-2D1A-7B43-8A64-79F816645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6" y="224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5" name="Oval 42">
                <a:extLst>
                  <a:ext uri="{FF2B5EF4-FFF2-40B4-BE49-F238E27FC236}">
                    <a16:creationId xmlns:a16="http://schemas.microsoft.com/office/drawing/2014/main" xmlns="" id="{86417CAE-352A-4B4B-AD18-00A9D49E3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0" y="234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6" name="Oval 43">
                <a:extLst>
                  <a:ext uri="{FF2B5EF4-FFF2-40B4-BE49-F238E27FC236}">
                    <a16:creationId xmlns:a16="http://schemas.microsoft.com/office/drawing/2014/main" xmlns="" id="{69894242-CF78-F542-8E38-E55AF92FF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9" y="263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7" name="Oval 44">
                <a:extLst>
                  <a:ext uri="{FF2B5EF4-FFF2-40B4-BE49-F238E27FC236}">
                    <a16:creationId xmlns:a16="http://schemas.microsoft.com/office/drawing/2014/main" xmlns="" id="{FF2B7E9C-1A28-3546-B860-8067DFBE8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9" y="2536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8" name="Oval 45">
                <a:extLst>
                  <a:ext uri="{FF2B5EF4-FFF2-40B4-BE49-F238E27FC236}">
                    <a16:creationId xmlns:a16="http://schemas.microsoft.com/office/drawing/2014/main" xmlns="" id="{49B8C5E1-5D87-1847-B2EF-599A1ABA3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7" y="271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9" name="Oval 46">
                <a:extLst>
                  <a:ext uri="{FF2B5EF4-FFF2-40B4-BE49-F238E27FC236}">
                    <a16:creationId xmlns:a16="http://schemas.microsoft.com/office/drawing/2014/main" xmlns="" id="{9B86F521-5DAA-2645-89C2-AC30D9281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8" y="242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0" name="Oval 47">
                <a:extLst>
                  <a:ext uri="{FF2B5EF4-FFF2-40B4-BE49-F238E27FC236}">
                    <a16:creationId xmlns:a16="http://schemas.microsoft.com/office/drawing/2014/main" xmlns="" id="{91C0124E-1683-364B-BAF9-B7E7E9B15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6" y="230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1" name="Oval 48">
                <a:extLst>
                  <a:ext uri="{FF2B5EF4-FFF2-40B4-BE49-F238E27FC236}">
                    <a16:creationId xmlns:a16="http://schemas.microsoft.com/office/drawing/2014/main" xmlns="" id="{EA5DBFE6-0B7D-7C4B-8088-C38F8DCCB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1" y="257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2" name="Oval 49">
                <a:extLst>
                  <a:ext uri="{FF2B5EF4-FFF2-40B4-BE49-F238E27FC236}">
                    <a16:creationId xmlns:a16="http://schemas.microsoft.com/office/drawing/2014/main" xmlns="" id="{F6D05B3C-A566-F146-AAF4-28C29AC11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7" y="2417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3" name="Oval 50">
                <a:extLst>
                  <a:ext uri="{FF2B5EF4-FFF2-40B4-BE49-F238E27FC236}">
                    <a16:creationId xmlns:a16="http://schemas.microsoft.com/office/drawing/2014/main" xmlns="" id="{5AB69FFC-C35E-7A40-9D98-5F13163DC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9" y="2357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4" name="Oval 51">
                <a:extLst>
                  <a:ext uri="{FF2B5EF4-FFF2-40B4-BE49-F238E27FC236}">
                    <a16:creationId xmlns:a16="http://schemas.microsoft.com/office/drawing/2014/main" xmlns="" id="{E133B5A5-8BCA-6344-A24C-63D2A6130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9" y="230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5" name="Oval 52">
                <a:extLst>
                  <a:ext uri="{FF2B5EF4-FFF2-40B4-BE49-F238E27FC236}">
                    <a16:creationId xmlns:a16="http://schemas.microsoft.com/office/drawing/2014/main" xmlns="" id="{267F47B7-DBC2-184F-981A-4C05E39D0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0" y="283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6" name="Oval 53">
                <a:extLst>
                  <a:ext uri="{FF2B5EF4-FFF2-40B4-BE49-F238E27FC236}">
                    <a16:creationId xmlns:a16="http://schemas.microsoft.com/office/drawing/2014/main" xmlns="" id="{3D46EA38-A0DE-3A48-B8DF-E8A764CD3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9" y="234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7" name="Oval 54">
                <a:extLst>
                  <a:ext uri="{FF2B5EF4-FFF2-40B4-BE49-F238E27FC236}">
                    <a16:creationId xmlns:a16="http://schemas.microsoft.com/office/drawing/2014/main" xmlns="" id="{E4649EF7-56EC-C746-B792-80A0FD3D7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4" y="2472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8" name="Oval 55">
                <a:extLst>
                  <a:ext uri="{FF2B5EF4-FFF2-40B4-BE49-F238E27FC236}">
                    <a16:creationId xmlns:a16="http://schemas.microsoft.com/office/drawing/2014/main" xmlns="" id="{7468C34C-9169-4D44-AA1C-21A5C9B52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2" y="227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69" name="Oval 56">
                <a:extLst>
                  <a:ext uri="{FF2B5EF4-FFF2-40B4-BE49-F238E27FC236}">
                    <a16:creationId xmlns:a16="http://schemas.microsoft.com/office/drawing/2014/main" xmlns="" id="{D19F4092-01BF-C648-8C88-9E9B8DBB9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9" y="271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0" name="Oval 57">
                <a:extLst>
                  <a:ext uri="{FF2B5EF4-FFF2-40B4-BE49-F238E27FC236}">
                    <a16:creationId xmlns:a16="http://schemas.microsoft.com/office/drawing/2014/main" xmlns="" id="{FFB2B2FA-EA3C-2F44-ACC9-278137FC2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5" y="270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1" name="Oval 58">
                <a:extLst>
                  <a:ext uri="{FF2B5EF4-FFF2-40B4-BE49-F238E27FC236}">
                    <a16:creationId xmlns:a16="http://schemas.microsoft.com/office/drawing/2014/main" xmlns="" id="{5BD2A28F-F768-6B4A-89AC-502713ED8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1" y="250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2" name="Oval 59">
                <a:extLst>
                  <a:ext uri="{FF2B5EF4-FFF2-40B4-BE49-F238E27FC236}">
                    <a16:creationId xmlns:a16="http://schemas.microsoft.com/office/drawing/2014/main" xmlns="" id="{4E6EC190-578A-9A44-A8A9-2FE2DF0EB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0" y="2563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3" name="Oval 60">
                <a:extLst>
                  <a:ext uri="{FF2B5EF4-FFF2-40B4-BE49-F238E27FC236}">
                    <a16:creationId xmlns:a16="http://schemas.microsoft.com/office/drawing/2014/main" xmlns="" id="{A2AE0225-43B7-9144-A1EC-5CBAA3426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414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4" name="Oval 61">
                <a:extLst>
                  <a:ext uri="{FF2B5EF4-FFF2-40B4-BE49-F238E27FC236}">
                    <a16:creationId xmlns:a16="http://schemas.microsoft.com/office/drawing/2014/main" xmlns="" id="{9EE41DDA-7E75-2D4C-A946-54DF499CA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9" y="279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5" name="Oval 62">
                <a:extLst>
                  <a:ext uri="{FF2B5EF4-FFF2-40B4-BE49-F238E27FC236}">
                    <a16:creationId xmlns:a16="http://schemas.microsoft.com/office/drawing/2014/main" xmlns="" id="{F5DD3012-7BBB-B143-B4C2-509D56406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9" y="279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6" name="Oval 63">
                <a:extLst>
                  <a:ext uri="{FF2B5EF4-FFF2-40B4-BE49-F238E27FC236}">
                    <a16:creationId xmlns:a16="http://schemas.microsoft.com/office/drawing/2014/main" xmlns="" id="{F51F0DA2-2C83-8340-A92D-0920E6865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283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7" name="Oval 64">
                <a:extLst>
                  <a:ext uri="{FF2B5EF4-FFF2-40B4-BE49-F238E27FC236}">
                    <a16:creationId xmlns:a16="http://schemas.microsoft.com/office/drawing/2014/main" xmlns="" id="{8FAD6C5A-8AC7-5547-9F89-0EBDC6170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4" y="243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8" name="Oval 65">
                <a:extLst>
                  <a:ext uri="{FF2B5EF4-FFF2-40B4-BE49-F238E27FC236}">
                    <a16:creationId xmlns:a16="http://schemas.microsoft.com/office/drawing/2014/main" xmlns="" id="{D96DA8B5-B06D-CA4F-BDAE-A57A6E441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4" y="237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79" name="Oval 66">
                <a:extLst>
                  <a:ext uri="{FF2B5EF4-FFF2-40B4-BE49-F238E27FC236}">
                    <a16:creationId xmlns:a16="http://schemas.microsoft.com/office/drawing/2014/main" xmlns="" id="{7AA14DB8-D4F2-264F-85E4-47C8C4ACD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9" y="256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0" name="Oval 67">
                <a:extLst>
                  <a:ext uri="{FF2B5EF4-FFF2-40B4-BE49-F238E27FC236}">
                    <a16:creationId xmlns:a16="http://schemas.microsoft.com/office/drawing/2014/main" xmlns="" id="{10930650-6DD1-2549-8F54-2CEAD2244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2" y="2680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1" name="Oval 68">
                <a:extLst>
                  <a:ext uri="{FF2B5EF4-FFF2-40B4-BE49-F238E27FC236}">
                    <a16:creationId xmlns:a16="http://schemas.microsoft.com/office/drawing/2014/main" xmlns="" id="{EB0184EC-DDD8-7848-AD15-73EEA1F28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2" y="2359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2" name="Oval 69">
                <a:extLst>
                  <a:ext uri="{FF2B5EF4-FFF2-40B4-BE49-F238E27FC236}">
                    <a16:creationId xmlns:a16="http://schemas.microsoft.com/office/drawing/2014/main" xmlns="" id="{01E0B604-573C-734C-9C44-6F897107F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0" y="2650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3" name="Oval 70">
                <a:extLst>
                  <a:ext uri="{FF2B5EF4-FFF2-40B4-BE49-F238E27FC236}">
                    <a16:creationId xmlns:a16="http://schemas.microsoft.com/office/drawing/2014/main" xmlns="" id="{ECA8F86E-B396-D044-BE29-80218E3F8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3" y="270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4" name="Oval 71">
                <a:extLst>
                  <a:ext uri="{FF2B5EF4-FFF2-40B4-BE49-F238E27FC236}">
                    <a16:creationId xmlns:a16="http://schemas.microsoft.com/office/drawing/2014/main" xmlns="" id="{A44CB378-CDCE-4741-BCD8-915578D27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3" y="276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5" name="Oval 72">
                <a:extLst>
                  <a:ext uri="{FF2B5EF4-FFF2-40B4-BE49-F238E27FC236}">
                    <a16:creationId xmlns:a16="http://schemas.microsoft.com/office/drawing/2014/main" xmlns="" id="{72BCA62D-BF6E-1541-A066-2832916E4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8" y="2865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6" name="Oval 73">
                <a:extLst>
                  <a:ext uri="{FF2B5EF4-FFF2-40B4-BE49-F238E27FC236}">
                    <a16:creationId xmlns:a16="http://schemas.microsoft.com/office/drawing/2014/main" xmlns="" id="{ABFA3DA9-1896-1741-94B3-01C782C9C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2729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7" name="Oval 74">
                <a:extLst>
                  <a:ext uri="{FF2B5EF4-FFF2-40B4-BE49-F238E27FC236}">
                    <a16:creationId xmlns:a16="http://schemas.microsoft.com/office/drawing/2014/main" xmlns="" id="{0FC41E2E-D0D0-9947-A21C-3B5AB9B2D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559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8" name="Oval 75">
                <a:extLst>
                  <a:ext uri="{FF2B5EF4-FFF2-40B4-BE49-F238E27FC236}">
                    <a16:creationId xmlns:a16="http://schemas.microsoft.com/office/drawing/2014/main" xmlns="" id="{BA6F8FD4-7E20-AB46-A18C-F2CC3D424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9" y="2448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89" name="Oval 76">
                <a:extLst>
                  <a:ext uri="{FF2B5EF4-FFF2-40B4-BE49-F238E27FC236}">
                    <a16:creationId xmlns:a16="http://schemas.microsoft.com/office/drawing/2014/main" xmlns="" id="{C9E04F52-7564-774A-B1D7-1C82306A6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7" y="247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0" name="Oval 77">
                <a:extLst>
                  <a:ext uri="{FF2B5EF4-FFF2-40B4-BE49-F238E27FC236}">
                    <a16:creationId xmlns:a16="http://schemas.microsoft.com/office/drawing/2014/main" xmlns="" id="{9DA95C5A-9268-9849-A76F-558D2BA3B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247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1" name="Oval 78">
                <a:extLst>
                  <a:ext uri="{FF2B5EF4-FFF2-40B4-BE49-F238E27FC236}">
                    <a16:creationId xmlns:a16="http://schemas.microsoft.com/office/drawing/2014/main" xmlns="" id="{E8B61D72-4B9A-4D49-A06B-3950D6459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6" y="2795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2" name="Oval 79">
                <a:extLst>
                  <a:ext uri="{FF2B5EF4-FFF2-40B4-BE49-F238E27FC236}">
                    <a16:creationId xmlns:a16="http://schemas.microsoft.com/office/drawing/2014/main" xmlns="" id="{64181DC5-4CB1-3A46-8F75-F59D19C22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7" y="267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3" name="Oval 80">
                <a:extLst>
                  <a:ext uri="{FF2B5EF4-FFF2-40B4-BE49-F238E27FC236}">
                    <a16:creationId xmlns:a16="http://schemas.microsoft.com/office/drawing/2014/main" xmlns="" id="{BE99396B-5E21-7B4E-A2C9-B2C643E98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1" y="2584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4" name="Oval 81">
                <a:extLst>
                  <a:ext uri="{FF2B5EF4-FFF2-40B4-BE49-F238E27FC236}">
                    <a16:creationId xmlns:a16="http://schemas.microsoft.com/office/drawing/2014/main" xmlns="" id="{196379C0-B48C-FE4D-8DC7-08F4C8FF9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6" y="2562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5" name="Oval 82">
                <a:extLst>
                  <a:ext uri="{FF2B5EF4-FFF2-40B4-BE49-F238E27FC236}">
                    <a16:creationId xmlns:a16="http://schemas.microsoft.com/office/drawing/2014/main" xmlns="" id="{C4BA6F2E-873E-7D46-898B-33F86F151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" y="251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6" name="Oval 83">
                <a:extLst>
                  <a:ext uri="{FF2B5EF4-FFF2-40B4-BE49-F238E27FC236}">
                    <a16:creationId xmlns:a16="http://schemas.microsoft.com/office/drawing/2014/main" xmlns="" id="{7C8EFE4B-044E-8A4D-BC63-B3F834B08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8" y="272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7" name="Oval 84">
                <a:extLst>
                  <a:ext uri="{FF2B5EF4-FFF2-40B4-BE49-F238E27FC236}">
                    <a16:creationId xmlns:a16="http://schemas.microsoft.com/office/drawing/2014/main" xmlns="" id="{9122D845-E484-B14A-A392-84C79B1DB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1" y="2611"/>
                <a:ext cx="144" cy="144"/>
              </a:xfrm>
              <a:prstGeom prst="ellipse">
                <a:avLst/>
              </a:prstGeom>
              <a:solidFill>
                <a:srgbClr val="0000FF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8" name="Oval 85">
                <a:extLst>
                  <a:ext uri="{FF2B5EF4-FFF2-40B4-BE49-F238E27FC236}">
                    <a16:creationId xmlns:a16="http://schemas.microsoft.com/office/drawing/2014/main" xmlns="" id="{D717DD39-2998-E94A-942A-0EE5F153B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2" y="2678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99" name="Oval 86">
                <a:extLst>
                  <a:ext uri="{FF2B5EF4-FFF2-40B4-BE49-F238E27FC236}">
                    <a16:creationId xmlns:a16="http://schemas.microsoft.com/office/drawing/2014/main" xmlns="" id="{054D001F-377C-E942-9963-1A9A631E7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1" y="2601"/>
                <a:ext cx="144" cy="144"/>
              </a:xfrm>
              <a:prstGeom prst="ellipse">
                <a:avLst/>
              </a:prstGeom>
              <a:solidFill>
                <a:srgbClr val="FF0000"/>
              </a:solidFill>
              <a:ln w="360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527712" y="1768271"/>
            <a:ext cx="4334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>
                <a:latin typeface="Arial"/>
                <a:ea typeface="ＭＳ Ｐゴシック"/>
                <a:cs typeface="ＭＳ Ｐゴシック"/>
                <a:sym typeface="Wingdings"/>
              </a:rPr>
              <a:t>Quantum </a:t>
            </a:r>
            <a:r>
              <a:rPr lang="en-US" b="1" dirty="0" smtClean="0">
                <a:latin typeface="Arial"/>
                <a:ea typeface="ＭＳ Ｐゴシック"/>
                <a:cs typeface="ＭＳ Ｐゴシック"/>
                <a:sym typeface="Wingdings"/>
              </a:rPr>
              <a:t>Electrodynamics (QED)</a:t>
            </a:r>
            <a:r>
              <a:rPr lang="en-US" b="1" dirty="0">
                <a:latin typeface="Arial"/>
                <a:ea typeface="ＭＳ Ｐゴシック"/>
                <a:cs typeface="ＭＳ Ｐゴシック"/>
                <a:sym typeface="Wingdings"/>
              </a:rPr>
              <a:t/>
            </a:r>
            <a:br>
              <a:rPr lang="en-US" b="1" dirty="0">
                <a:latin typeface="Arial"/>
                <a:ea typeface="ＭＳ Ｐゴシック"/>
                <a:cs typeface="ＭＳ Ｐゴシック"/>
                <a:sym typeface="Wingdings"/>
              </a:rPr>
            </a:br>
            <a:r>
              <a:rPr lang="en-US" b="1" dirty="0">
                <a:latin typeface="Arial"/>
                <a:ea typeface="ＭＳ Ｐゴシック"/>
                <a:cs typeface="ＭＳ Ｐゴシック"/>
                <a:sym typeface="Wingdings"/>
              </a:rPr>
              <a:t> effects enhanced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52325" y="125992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/>
                <a:ea typeface="ＭＳ Ｐゴシック"/>
                <a:cs typeface="ＭＳ Ｐゴシック"/>
              </a:rPr>
              <a:t>Atomic </a:t>
            </a:r>
            <a:r>
              <a:rPr lang="en-US" b="1" dirty="0" smtClean="0">
                <a:latin typeface="Arial"/>
                <a:ea typeface="ＭＳ Ｐゴシック"/>
                <a:cs typeface="ＭＳ Ｐゴシック"/>
              </a:rPr>
              <a:t>structure of highly charges ions</a:t>
            </a:r>
            <a:endParaRPr lang="en-US" b="1" dirty="0"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098" y="2776831"/>
            <a:ext cx="3658402" cy="3048750"/>
          </a:xfrm>
          <a:prstGeom prst="rect">
            <a:avLst/>
          </a:prstGeom>
        </p:spPr>
      </p:pic>
      <p:sp>
        <p:nvSpPr>
          <p:cNvPr id="106" name="Text Box 4"/>
          <p:cNvSpPr txBox="1">
            <a:spLocks noChangeArrowheads="1"/>
          </p:cNvSpPr>
          <p:nvPr/>
        </p:nvSpPr>
        <p:spPr bwMode="auto">
          <a:xfrm>
            <a:off x="5494809" y="2524473"/>
            <a:ext cx="236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solidFill>
                  <a:srgbClr val="0000FF"/>
                </a:solidFill>
              </a:rPr>
              <a:t>He-like U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53659" y="5814123"/>
            <a:ext cx="48647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/>
                <a:ea typeface="ＭＳ Ｐゴシック"/>
                <a:cs typeface="ＭＳ Ｐゴシック"/>
              </a:rPr>
              <a:t>Collaboration : </a:t>
            </a:r>
            <a:r>
              <a:rPr lang="fr-FR" b="1" dirty="0" smtClean="0">
                <a:solidFill>
                  <a:srgbClr val="0070C0"/>
                </a:solidFill>
                <a:latin typeface="Arial"/>
                <a:ea typeface="ＭＳ Ｐゴシック"/>
                <a:cs typeface="ＭＳ Ｐゴシック"/>
              </a:rPr>
              <a:t>INSP, LKB (France)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903472" y="6181224"/>
            <a:ext cx="820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Arial"/>
                <a:ea typeface="ＭＳ Ｐゴシック"/>
                <a:cs typeface="ＭＳ Ｐゴシック"/>
              </a:rPr>
              <a:t>GSI, Jena </a:t>
            </a:r>
            <a:r>
              <a:rPr lang="fr-FR" b="1" dirty="0" err="1">
                <a:latin typeface="Arial"/>
                <a:ea typeface="ＭＳ Ｐゴシック"/>
                <a:cs typeface="ＭＳ Ｐゴシック"/>
              </a:rPr>
              <a:t>university</a:t>
            </a:r>
            <a:r>
              <a:rPr lang="fr-FR" b="1" dirty="0">
                <a:latin typeface="Arial"/>
                <a:ea typeface="ＭＳ Ｐゴシック"/>
                <a:cs typeface="ＭＳ Ｐゴシック"/>
              </a:rPr>
              <a:t>, Helmholtz-Institut Jena, NOVA </a:t>
            </a:r>
            <a:r>
              <a:rPr lang="fr-FR" b="1" dirty="0" err="1">
                <a:latin typeface="Arial"/>
                <a:ea typeface="ＭＳ Ｐゴシック"/>
                <a:cs typeface="ＭＳ Ｐゴシック"/>
              </a:rPr>
              <a:t>University</a:t>
            </a:r>
            <a:r>
              <a:rPr lang="fr-FR" b="1" dirty="0">
                <a:latin typeface="Arial"/>
                <a:ea typeface="ＭＳ Ｐゴシック"/>
                <a:cs typeface="ＭＳ Ｐゴシック"/>
              </a:rPr>
              <a:t> </a:t>
            </a:r>
            <a:r>
              <a:rPr lang="fr-FR" b="1" dirty="0" err="1">
                <a:latin typeface="Arial"/>
                <a:ea typeface="ＭＳ Ｐゴシック"/>
                <a:cs typeface="ＭＳ Ｐゴシック"/>
              </a:rPr>
              <a:t>Lisbon</a:t>
            </a:r>
            <a:endParaRPr lang="fr-FR" b="1" dirty="0"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45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>
            <a:off x="0" y="688258"/>
            <a:ext cx="1219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226141" y="75092"/>
            <a:ext cx="1158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Ion-Ion Collisions for Atomic Physics </a:t>
            </a:r>
            <a:r>
              <a:rPr lang="en-US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CRYRING@ESR, GSI/FAIR</a:t>
            </a:r>
            <a:endParaRPr lang="fr-FR" sz="1600" dirty="0"/>
          </a:p>
        </p:txBody>
      </p:sp>
      <p:grpSp>
        <p:nvGrpSpPr>
          <p:cNvPr id="109" name="Groupe 108"/>
          <p:cNvGrpSpPr/>
          <p:nvPr/>
        </p:nvGrpSpPr>
        <p:grpSpPr>
          <a:xfrm>
            <a:off x="0" y="2185803"/>
            <a:ext cx="2097647" cy="2191559"/>
            <a:chOff x="1205367" y="2181293"/>
            <a:chExt cx="2097647" cy="2191559"/>
          </a:xfrm>
        </p:grpSpPr>
        <p:grpSp>
          <p:nvGrpSpPr>
            <p:cNvPr id="110" name="Groupe 109"/>
            <p:cNvGrpSpPr/>
            <p:nvPr/>
          </p:nvGrpSpPr>
          <p:grpSpPr>
            <a:xfrm>
              <a:off x="1205367" y="2181293"/>
              <a:ext cx="2097647" cy="2191559"/>
              <a:chOff x="1205367" y="2181293"/>
              <a:chExt cx="2097647" cy="2191559"/>
            </a:xfrm>
          </p:grpSpPr>
          <p:grpSp>
            <p:nvGrpSpPr>
              <p:cNvPr id="112" name="Groupe 111"/>
              <p:cNvGrpSpPr/>
              <p:nvPr/>
            </p:nvGrpSpPr>
            <p:grpSpPr>
              <a:xfrm>
                <a:off x="1205367" y="2181293"/>
                <a:ext cx="1847794" cy="2191559"/>
                <a:chOff x="1205367" y="2181293"/>
                <a:chExt cx="1847794" cy="2191559"/>
              </a:xfrm>
            </p:grpSpPr>
            <p:grpSp>
              <p:nvGrpSpPr>
                <p:cNvPr id="114" name="Groupe 113"/>
                <p:cNvGrpSpPr/>
                <p:nvPr/>
              </p:nvGrpSpPr>
              <p:grpSpPr>
                <a:xfrm>
                  <a:off x="1205367" y="2181293"/>
                  <a:ext cx="1847794" cy="1869488"/>
                  <a:chOff x="400210" y="4773534"/>
                  <a:chExt cx="1764000" cy="1764000"/>
                </a:xfrm>
              </p:grpSpPr>
              <p:sp>
                <p:nvSpPr>
                  <p:cNvPr id="116" name="Ellipse 115"/>
                  <p:cNvSpPr/>
                  <p:nvPr/>
                </p:nvSpPr>
                <p:spPr>
                  <a:xfrm>
                    <a:off x="400210" y="4773534"/>
                    <a:ext cx="1764000" cy="1764000"/>
                  </a:xfrm>
                  <a:prstGeom prst="ellipse">
                    <a:avLst/>
                  </a:prstGeom>
                  <a:solidFill>
                    <a:srgbClr val="1EA8C8"/>
                  </a:solidFill>
                  <a:ln>
                    <a:noFill/>
                  </a:ln>
                  <a:effectLst>
                    <a:softEdge rad="1270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fr-FR" dirty="0"/>
                      <a:t>0</a:t>
                    </a:r>
                  </a:p>
                </p:txBody>
              </p:sp>
              <p:sp>
                <p:nvSpPr>
                  <p:cNvPr id="117" name="Ellipse 116"/>
                  <p:cNvSpPr/>
                  <p:nvPr/>
                </p:nvSpPr>
                <p:spPr>
                  <a:xfrm>
                    <a:off x="490210" y="4863534"/>
                    <a:ext cx="1584000" cy="1584000"/>
                  </a:xfrm>
                  <a:prstGeom prst="ellipse">
                    <a:avLst/>
                  </a:prstGeom>
                  <a:solidFill>
                    <a:srgbClr val="C7C71F"/>
                  </a:solidFill>
                  <a:ln>
                    <a:noFill/>
                  </a:ln>
                  <a:effectLst>
                    <a:softEdge rad="1270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" name="Ellipse 117"/>
                  <p:cNvSpPr/>
                  <p:nvPr/>
                </p:nvSpPr>
                <p:spPr>
                  <a:xfrm>
                    <a:off x="616210" y="4989534"/>
                    <a:ext cx="1332000" cy="1332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softEdge rad="1270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" name="Ellipse 118"/>
                  <p:cNvSpPr/>
                  <p:nvPr/>
                </p:nvSpPr>
                <p:spPr>
                  <a:xfrm>
                    <a:off x="742210" y="5115534"/>
                    <a:ext cx="1080000" cy="1080000"/>
                  </a:xfrm>
                  <a:prstGeom prst="ellipse">
                    <a:avLst/>
                  </a:prstGeom>
                  <a:solidFill>
                    <a:srgbClr val="C85B1E"/>
                  </a:solidFill>
                  <a:ln>
                    <a:noFill/>
                  </a:ln>
                  <a:effectLst>
                    <a:softEdge rad="1270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" name="Ellipse 119"/>
                  <p:cNvSpPr/>
                  <p:nvPr/>
                </p:nvSpPr>
                <p:spPr>
                  <a:xfrm>
                    <a:off x="922210" y="5295534"/>
                    <a:ext cx="720000" cy="720000"/>
                  </a:xfrm>
                  <a:prstGeom prst="ellipse">
                    <a:avLst/>
                  </a:prstGeom>
                  <a:solidFill>
                    <a:srgbClr val="E60000"/>
                  </a:soli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" name="Ellipse 120"/>
                  <p:cNvSpPr/>
                  <p:nvPr/>
                </p:nvSpPr>
                <p:spPr>
                  <a:xfrm>
                    <a:off x="1066210" y="5439534"/>
                    <a:ext cx="432000" cy="432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B40000">
                          <a:shade val="30000"/>
                          <a:satMod val="115000"/>
                        </a:srgbClr>
                      </a:gs>
                      <a:gs pos="50000">
                        <a:srgbClr val="B40000">
                          <a:shade val="67500"/>
                          <a:satMod val="115000"/>
                        </a:srgbClr>
                      </a:gs>
                      <a:gs pos="100000">
                        <a:srgbClr val="B400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>
                    <a:softEdge rad="3175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" name="Ellipse 121"/>
                  <p:cNvSpPr/>
                  <p:nvPr/>
                </p:nvSpPr>
                <p:spPr>
                  <a:xfrm>
                    <a:off x="1156210" y="5529534"/>
                    <a:ext cx="252000" cy="252000"/>
                  </a:xfrm>
                  <a:prstGeom prst="ellipse">
                    <a:avLst/>
                  </a:prstGeom>
                  <a:solidFill>
                    <a:srgbClr val="8A0000"/>
                  </a:solidFill>
                  <a:ln>
                    <a:noFill/>
                  </a:ln>
                  <a:effectLst>
                    <a:softEdge rad="317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" name="Ellipse 122"/>
                  <p:cNvSpPr/>
                  <p:nvPr/>
                </p:nvSpPr>
                <p:spPr>
                  <a:xfrm>
                    <a:off x="1227407" y="5601534"/>
                    <a:ext cx="109607" cy="108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ZoneTexte 114"/>
                    <p:cNvSpPr txBox="1"/>
                    <p:nvPr/>
                  </p:nvSpPr>
                  <p:spPr>
                    <a:xfrm>
                      <a:off x="1655309" y="3969921"/>
                      <a:ext cx="920317" cy="4029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sub>
                            </m:sSub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acc>
                              <m:accPr>
                                <m:chr m:val="⃗"/>
                                <m:ctrlPr>
                                  <a:rPr lang="fr-FR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FR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fr-FR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b>
                                </m:sSub>
                              </m:e>
                            </m:acc>
                          </m:oMath>
                        </m:oMathPara>
                      </a14:m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0" name="ZoneTexte 7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55309" y="3969921"/>
                      <a:ext cx="920317" cy="402931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3" name="Connecteur droit avec flèche 112"/>
              <p:cNvCxnSpPr/>
              <p:nvPr/>
            </p:nvCxnSpPr>
            <p:spPr>
              <a:xfrm>
                <a:off x="2131127" y="3116037"/>
                <a:ext cx="1171887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Ellipse 110"/>
            <p:cNvSpPr/>
            <p:nvPr/>
          </p:nvSpPr>
          <p:spPr>
            <a:xfrm>
              <a:off x="2217059" y="2959353"/>
              <a:ext cx="72000" cy="72000"/>
            </a:xfrm>
            <a:prstGeom prst="ellipse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4" name="Groupe 123"/>
          <p:cNvGrpSpPr/>
          <p:nvPr/>
        </p:nvGrpSpPr>
        <p:grpSpPr>
          <a:xfrm>
            <a:off x="9315968" y="3349464"/>
            <a:ext cx="1552592" cy="1679412"/>
            <a:chOff x="3314057" y="3344954"/>
            <a:chExt cx="1552592" cy="1679412"/>
          </a:xfrm>
        </p:grpSpPr>
        <p:grpSp>
          <p:nvGrpSpPr>
            <p:cNvPr id="125" name="Groupe 124"/>
            <p:cNvGrpSpPr/>
            <p:nvPr/>
          </p:nvGrpSpPr>
          <p:grpSpPr>
            <a:xfrm>
              <a:off x="3453602" y="3344954"/>
              <a:ext cx="1413047" cy="1405563"/>
              <a:chOff x="400210" y="4773534"/>
              <a:chExt cx="1764000" cy="1764000"/>
            </a:xfrm>
          </p:grpSpPr>
          <p:sp>
            <p:nvSpPr>
              <p:cNvPr id="128" name="Ellipse 127"/>
              <p:cNvSpPr/>
              <p:nvPr/>
            </p:nvSpPr>
            <p:spPr>
              <a:xfrm>
                <a:off x="400210" y="4773534"/>
                <a:ext cx="1764000" cy="1764000"/>
              </a:xfrm>
              <a:prstGeom prst="ellipse">
                <a:avLst/>
              </a:prstGeom>
              <a:solidFill>
                <a:srgbClr val="1EA8C8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/>
                  <a:t>0</a:t>
                </a:r>
              </a:p>
            </p:txBody>
          </p:sp>
          <p:sp>
            <p:nvSpPr>
              <p:cNvPr id="129" name="Ellipse 128"/>
              <p:cNvSpPr/>
              <p:nvPr/>
            </p:nvSpPr>
            <p:spPr>
              <a:xfrm>
                <a:off x="490210" y="4863534"/>
                <a:ext cx="1584000" cy="1584000"/>
              </a:xfrm>
              <a:prstGeom prst="ellipse">
                <a:avLst/>
              </a:prstGeom>
              <a:solidFill>
                <a:srgbClr val="C7C71F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0" name="Ellipse 129"/>
              <p:cNvSpPr/>
              <p:nvPr/>
            </p:nvSpPr>
            <p:spPr>
              <a:xfrm>
                <a:off x="616210" y="4989534"/>
                <a:ext cx="1332000" cy="1332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1" name="Ellipse 130"/>
              <p:cNvSpPr/>
              <p:nvPr/>
            </p:nvSpPr>
            <p:spPr>
              <a:xfrm>
                <a:off x="742210" y="5115534"/>
                <a:ext cx="1080000" cy="1080000"/>
              </a:xfrm>
              <a:prstGeom prst="ellipse">
                <a:avLst/>
              </a:prstGeom>
              <a:solidFill>
                <a:srgbClr val="C85B1E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Ellipse 131"/>
              <p:cNvSpPr/>
              <p:nvPr/>
            </p:nvSpPr>
            <p:spPr>
              <a:xfrm>
                <a:off x="922210" y="5295534"/>
                <a:ext cx="720000" cy="720000"/>
              </a:xfrm>
              <a:prstGeom prst="ellipse">
                <a:avLst/>
              </a:prstGeom>
              <a:solidFill>
                <a:srgbClr val="E60000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3" name="Ellipse 132"/>
              <p:cNvSpPr/>
              <p:nvPr/>
            </p:nvSpPr>
            <p:spPr>
              <a:xfrm>
                <a:off x="1066210" y="5439534"/>
                <a:ext cx="432000" cy="43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B40000">
                      <a:shade val="30000"/>
                      <a:satMod val="115000"/>
                    </a:srgbClr>
                  </a:gs>
                  <a:gs pos="50000">
                    <a:srgbClr val="B40000">
                      <a:shade val="67500"/>
                      <a:satMod val="115000"/>
                    </a:srgbClr>
                  </a:gs>
                  <a:gs pos="100000">
                    <a:srgbClr val="B4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4" name="Ellipse 133"/>
              <p:cNvSpPr/>
              <p:nvPr/>
            </p:nvSpPr>
            <p:spPr>
              <a:xfrm>
                <a:off x="1156210" y="5529534"/>
                <a:ext cx="252000" cy="252000"/>
              </a:xfrm>
              <a:prstGeom prst="ellipse">
                <a:avLst/>
              </a:prstGeom>
              <a:solidFill>
                <a:srgbClr val="8A0000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5" name="Ellipse 134"/>
              <p:cNvSpPr/>
              <p:nvPr/>
            </p:nvSpPr>
            <p:spPr>
              <a:xfrm>
                <a:off x="1227407" y="5601534"/>
                <a:ext cx="109607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ZoneTexte 125"/>
                <p:cNvSpPr txBox="1"/>
                <p:nvPr/>
              </p:nvSpPr>
              <p:spPr>
                <a:xfrm>
                  <a:off x="3763679" y="4621435"/>
                  <a:ext cx="901080" cy="4029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acc>
                          <m:accPr>
                            <m:chr m:val="⃗"/>
                            <m:ctrlPr>
                              <a:rPr lang="fr-FR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fr-FR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ZoneTexte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3679" y="4621435"/>
                  <a:ext cx="901080" cy="4029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Connecteur droit avec flèche 126"/>
            <p:cNvCxnSpPr/>
            <p:nvPr/>
          </p:nvCxnSpPr>
          <p:spPr>
            <a:xfrm flipH="1">
              <a:off x="3314057" y="4047043"/>
              <a:ext cx="8280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e 135"/>
          <p:cNvGrpSpPr/>
          <p:nvPr/>
        </p:nvGrpSpPr>
        <p:grpSpPr>
          <a:xfrm>
            <a:off x="2549871" y="2680894"/>
            <a:ext cx="3509545" cy="1610782"/>
            <a:chOff x="2549871" y="2680894"/>
            <a:chExt cx="3509545" cy="1610782"/>
          </a:xfrm>
        </p:grpSpPr>
        <p:sp>
          <p:nvSpPr>
            <p:cNvPr id="137" name="ZoneTexte 136"/>
            <p:cNvSpPr txBox="1"/>
            <p:nvPr/>
          </p:nvSpPr>
          <p:spPr>
            <a:xfrm>
              <a:off x="4493376" y="2680894"/>
              <a:ext cx="1566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66FF"/>
                  </a:solidFill>
                </a:rPr>
                <a:t>Electronic transfer</a:t>
              </a:r>
            </a:p>
          </p:txBody>
        </p:sp>
        <p:sp>
          <p:nvSpPr>
            <p:cNvPr id="138" name="Arc 137"/>
            <p:cNvSpPr/>
            <p:nvPr/>
          </p:nvSpPr>
          <p:spPr>
            <a:xfrm>
              <a:off x="2549871" y="2925718"/>
              <a:ext cx="2193807" cy="1365958"/>
            </a:xfrm>
            <a:prstGeom prst="arc">
              <a:avLst>
                <a:gd name="adj1" fmla="val 14477103"/>
                <a:gd name="adj2" fmla="val 21570935"/>
              </a:avLst>
            </a:prstGeom>
            <a:noFill/>
            <a:ln w="28575">
              <a:solidFill>
                <a:srgbClr val="0066FF"/>
              </a:solidFill>
              <a:headEnd type="none" w="med" len="me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9" name="Groupe 138"/>
          <p:cNvGrpSpPr/>
          <p:nvPr/>
        </p:nvGrpSpPr>
        <p:grpSpPr>
          <a:xfrm>
            <a:off x="3278006" y="2374981"/>
            <a:ext cx="1110479" cy="594529"/>
            <a:chOff x="3278006" y="2374981"/>
            <a:chExt cx="1110479" cy="594529"/>
          </a:xfrm>
        </p:grpSpPr>
        <p:sp>
          <p:nvSpPr>
            <p:cNvPr id="140" name="ZoneTexte 139"/>
            <p:cNvSpPr txBox="1"/>
            <p:nvPr/>
          </p:nvSpPr>
          <p:spPr>
            <a:xfrm>
              <a:off x="3489841" y="2374981"/>
              <a:ext cx="8986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D127AD"/>
                  </a:solidFill>
                </a:rPr>
                <a:t>Excitation</a:t>
              </a:r>
            </a:p>
          </p:txBody>
        </p:sp>
        <p:cxnSp>
          <p:nvCxnSpPr>
            <p:cNvPr id="141" name="Connecteur droit avec flèche 140"/>
            <p:cNvCxnSpPr/>
            <p:nvPr/>
          </p:nvCxnSpPr>
          <p:spPr>
            <a:xfrm flipV="1">
              <a:off x="3278006" y="2724618"/>
              <a:ext cx="253361" cy="244892"/>
            </a:xfrm>
            <a:prstGeom prst="straightConnector1">
              <a:avLst/>
            </a:prstGeom>
            <a:ln w="28575">
              <a:solidFill>
                <a:srgbClr val="D127AD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e 141"/>
          <p:cNvGrpSpPr/>
          <p:nvPr/>
        </p:nvGrpSpPr>
        <p:grpSpPr>
          <a:xfrm>
            <a:off x="2287976" y="1365669"/>
            <a:ext cx="989523" cy="3181176"/>
            <a:chOff x="2287976" y="1365669"/>
            <a:chExt cx="989523" cy="3181176"/>
          </a:xfrm>
        </p:grpSpPr>
        <p:sp>
          <p:nvSpPr>
            <p:cNvPr id="143" name="ZoneTexte 142"/>
            <p:cNvSpPr txBox="1"/>
            <p:nvPr/>
          </p:nvSpPr>
          <p:spPr>
            <a:xfrm>
              <a:off x="2287976" y="1724890"/>
              <a:ext cx="904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solidFill>
                    <a:srgbClr val="37B709"/>
                  </a:solidFill>
                </a:rPr>
                <a:t>Ionization</a:t>
              </a:r>
              <a:endParaRPr lang="fr-FR" sz="1400" dirty="0">
                <a:solidFill>
                  <a:srgbClr val="37B709"/>
                </a:solidFill>
              </a:endParaRPr>
            </a:p>
          </p:txBody>
        </p:sp>
        <p:sp>
          <p:nvSpPr>
            <p:cNvPr id="144" name="Arc 143"/>
            <p:cNvSpPr/>
            <p:nvPr/>
          </p:nvSpPr>
          <p:spPr>
            <a:xfrm>
              <a:off x="2444783" y="1365669"/>
              <a:ext cx="832716" cy="3181176"/>
            </a:xfrm>
            <a:prstGeom prst="arc">
              <a:avLst>
                <a:gd name="adj1" fmla="val 16873275"/>
                <a:gd name="adj2" fmla="val 0"/>
              </a:avLst>
            </a:prstGeom>
            <a:ln w="28575">
              <a:solidFill>
                <a:srgbClr val="37B709"/>
              </a:solidFill>
              <a:headEnd type="stealth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5" name="Connecteur droit 144"/>
          <p:cNvCxnSpPr/>
          <p:nvPr/>
        </p:nvCxnSpPr>
        <p:spPr>
          <a:xfrm>
            <a:off x="2124722" y="3116037"/>
            <a:ext cx="4021666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/>
          <p:cNvCxnSpPr/>
          <p:nvPr/>
        </p:nvCxnSpPr>
        <p:spPr>
          <a:xfrm>
            <a:off x="2124722" y="4047735"/>
            <a:ext cx="4021666" cy="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1300998" y="5751285"/>
            <a:ext cx="10381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/>
                <a:ea typeface="ＭＳ Ｐゴシック"/>
                <a:cs typeface="ＭＳ Ｐゴシック"/>
                <a:sym typeface="Symbol" panose="05050102010706020507" pitchFamily="18" charset="2"/>
              </a:rPr>
              <a:t> </a:t>
            </a:r>
            <a:r>
              <a:rPr lang="en-US" b="1" dirty="0">
                <a:latin typeface="Arial"/>
                <a:ea typeface="ＭＳ Ｐゴシック"/>
                <a:cs typeface="ＭＳ Ｐゴシック"/>
              </a:rPr>
              <a:t>Probabilities (i.e. cross sections) depend on the atomic numbers and the collision energy</a:t>
            </a:r>
          </a:p>
        </p:txBody>
      </p:sp>
      <p:sp>
        <p:nvSpPr>
          <p:cNvPr id="2" name="Rectangle 1"/>
          <p:cNvSpPr/>
          <p:nvPr/>
        </p:nvSpPr>
        <p:spPr>
          <a:xfrm>
            <a:off x="4101559" y="913631"/>
            <a:ext cx="6490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kern="0" dirty="0">
                <a:solidFill>
                  <a:srgbClr val="FF0000"/>
                </a:solidFill>
              </a:rPr>
              <a:t>Different electronic processes in atomic collisions</a:t>
            </a:r>
          </a:p>
        </p:txBody>
      </p:sp>
    </p:spTree>
    <p:extLst>
      <p:ext uri="{BB962C8B-B14F-4D97-AF65-F5344CB8AC3E}">
        <p14:creationId xmlns:p14="http://schemas.microsoft.com/office/powerpoint/2010/main" val="318398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7942 -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1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093 L -0.4388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1271</Words>
  <Application>Microsoft Office PowerPoint</Application>
  <PresentationFormat>Grand écran</PresentationFormat>
  <Paragraphs>221</Paragraphs>
  <Slides>20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ＭＳ Ｐゴシック</vt:lpstr>
      <vt:lpstr>Aharoni</vt:lpstr>
      <vt:lpstr>Arial</vt:lpstr>
      <vt:lpstr>Calibri</vt:lpstr>
      <vt:lpstr>Calibri Light</vt:lpstr>
      <vt:lpstr>Calibri,Bold</vt:lpstr>
      <vt:lpstr>Cambria Math</vt:lpstr>
      <vt:lpstr>Helvetica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Lamour</dc:creator>
  <cp:lastModifiedBy>Lamour</cp:lastModifiedBy>
  <cp:revision>41</cp:revision>
  <dcterms:created xsi:type="dcterms:W3CDTF">2023-07-05T10:10:23Z</dcterms:created>
  <dcterms:modified xsi:type="dcterms:W3CDTF">2023-07-06T15:43:41Z</dcterms:modified>
</cp:coreProperties>
</file>