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0" r:id="rId3"/>
    <p:sldId id="261" r:id="rId4"/>
    <p:sldId id="263" r:id="rId5"/>
    <p:sldId id="264" r:id="rId6"/>
    <p:sldId id="266" r:id="rId7"/>
    <p:sldId id="265" r:id="rId8"/>
    <p:sldId id="269" r:id="rId9"/>
    <p:sldId id="267" r:id="rId10"/>
    <p:sldId id="268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79" r:id="rId19"/>
    <p:sldId id="277" r:id="rId20"/>
    <p:sldId id="278" r:id="rId21"/>
    <p:sldId id="282" r:id="rId22"/>
    <p:sldId id="286" r:id="rId23"/>
    <p:sldId id="285" r:id="rId24"/>
    <p:sldId id="284" r:id="rId25"/>
    <p:sldId id="283" r:id="rId26"/>
    <p:sldId id="287" r:id="rId27"/>
    <p:sldId id="290" r:id="rId28"/>
    <p:sldId id="289" r:id="rId29"/>
    <p:sldId id="288" r:id="rId30"/>
    <p:sldId id="295" r:id="rId31"/>
    <p:sldId id="291" r:id="rId32"/>
    <p:sldId id="293" r:id="rId33"/>
    <p:sldId id="294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22AB0-7AA2-4A84-87C8-D5D9B766475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47CD4-9C86-4088-982A-6051CD0E8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56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7CD4-9C86-4088-982A-6051CD0E820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74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280A-02C5-4411-851D-FA63511FC1A6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A320-0DBB-4B9B-A272-172719A14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09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280A-02C5-4411-851D-FA63511FC1A6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A320-0DBB-4B9B-A272-172719A14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97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280A-02C5-4411-851D-FA63511FC1A6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A320-0DBB-4B9B-A272-172719A14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18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280A-02C5-4411-851D-FA63511FC1A6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A320-0DBB-4B9B-A272-172719A14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70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280A-02C5-4411-851D-FA63511FC1A6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A320-0DBB-4B9B-A272-172719A14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26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280A-02C5-4411-851D-FA63511FC1A6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A320-0DBB-4B9B-A272-172719A14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44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280A-02C5-4411-851D-FA63511FC1A6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A320-0DBB-4B9B-A272-172719A14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26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280A-02C5-4411-851D-FA63511FC1A6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A320-0DBB-4B9B-A272-172719A14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7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280A-02C5-4411-851D-FA63511FC1A6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A320-0DBB-4B9B-A272-172719A14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38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280A-02C5-4411-851D-FA63511FC1A6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A320-0DBB-4B9B-A272-172719A14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21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280A-02C5-4411-851D-FA63511FC1A6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A320-0DBB-4B9B-A272-172719A14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39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9280A-02C5-4411-851D-FA63511FC1A6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CA320-0DBB-4B9B-A272-172719A14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1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415636" y="509155"/>
            <a:ext cx="11450782" cy="959160"/>
          </a:xfrm>
          <a:prstGeom prst="roundRect">
            <a:avLst/>
          </a:prstGeom>
          <a:solidFill>
            <a:srgbClr val="0A0179"/>
          </a:solidFill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3916" y="665018"/>
            <a:ext cx="1113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89535" y="2533606"/>
            <a:ext cx="96115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Gildas </a:t>
            </a:r>
            <a:r>
              <a:rPr lang="fr-FR" sz="2400" dirty="0" err="1" smtClean="0"/>
              <a:t>Goldsztejn</a:t>
            </a:r>
            <a:endParaRPr lang="fr-FR" sz="2400" dirty="0" smtClean="0"/>
          </a:p>
          <a:p>
            <a:pPr algn="ctr"/>
            <a:endParaRPr lang="fr-FR" dirty="0"/>
          </a:p>
          <a:p>
            <a:pPr algn="ctr"/>
            <a:r>
              <a:rPr lang="fr-FR" sz="2400" dirty="0" smtClean="0"/>
              <a:t>Institut des Sciences Moléculaires d’Orsay (ISMO)</a:t>
            </a:r>
          </a:p>
          <a:p>
            <a:pPr algn="ctr"/>
            <a:endParaRPr lang="fr-FR" dirty="0"/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pPr algn="ctr"/>
            <a:r>
              <a:rPr lang="fr-FR" sz="2400" dirty="0" smtClean="0"/>
              <a:t>SFP-MC14, July 5th </a:t>
            </a:r>
            <a:r>
              <a:rPr lang="fr-FR" sz="2400" dirty="0" smtClean="0"/>
              <a:t>2023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61" y="3824118"/>
            <a:ext cx="1785938" cy="11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What</a:t>
            </a:r>
            <a:r>
              <a:rPr lang="fr-FR" sz="2400" b="1" dirty="0" smtClean="0">
                <a:solidFill>
                  <a:schemeClr val="bg1"/>
                </a:solidFill>
              </a:rPr>
              <a:t> do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need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determine</a:t>
            </a:r>
            <a:r>
              <a:rPr lang="fr-FR" sz="2400" b="1" dirty="0" smtClean="0">
                <a:solidFill>
                  <a:schemeClr val="bg1"/>
                </a:solidFill>
              </a:rPr>
              <a:t> the </a:t>
            </a:r>
            <a:r>
              <a:rPr lang="fr-FR" sz="2400" b="1" dirty="0" err="1" smtClean="0">
                <a:solidFill>
                  <a:schemeClr val="bg1"/>
                </a:solidFill>
              </a:rPr>
              <a:t>metal’s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configuration?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4/11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18" name="Groupe 17"/>
          <p:cNvGrpSpPr>
            <a:grpSpLocks noChangeAspect="1"/>
          </p:cNvGrpSpPr>
          <p:nvPr/>
        </p:nvGrpSpPr>
        <p:grpSpPr>
          <a:xfrm>
            <a:off x="972313" y="1539233"/>
            <a:ext cx="3288044" cy="2376000"/>
            <a:chOff x="6011894" y="1701339"/>
            <a:chExt cx="6152395" cy="444583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894" y="2141568"/>
              <a:ext cx="6152395" cy="400560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624453" y="2329962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712776" y="2534510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20236" y="2724814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151765" y="2965136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21749" y="3126328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614826" y="3305104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048581" y="3483880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53734" y="3715411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8703983" y="2133361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8801766" y="2276153"/>
              <a:ext cx="8793" cy="293901"/>
            </a:xfrm>
            <a:prstGeom prst="straightConnector1">
              <a:avLst/>
            </a:prstGeom>
            <a:ln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9008559" y="2500702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9231295" y="2724814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9399149" y="2908873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9703149" y="3080992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10116361" y="3244173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10333264" y="3477605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ccolade fermante 35"/>
            <p:cNvSpPr/>
            <p:nvPr/>
          </p:nvSpPr>
          <p:spPr>
            <a:xfrm rot="18443508">
              <a:off x="9213696" y="1449261"/>
              <a:ext cx="996491" cy="244028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9791470" y="1701339"/>
              <a:ext cx="2132852" cy="691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Pollutants</a:t>
              </a:r>
              <a:endParaRPr lang="fr-FR" dirty="0"/>
            </a:p>
          </p:txBody>
        </p:sp>
      </p:grpSp>
      <p:sp>
        <p:nvSpPr>
          <p:cNvPr id="38" name="Rectangle à coins arrondis 37"/>
          <p:cNvSpPr/>
          <p:nvPr/>
        </p:nvSpPr>
        <p:spPr>
          <a:xfrm>
            <a:off x="1246909" y="550717"/>
            <a:ext cx="9715500" cy="6338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030A0"/>
              </a:gs>
              <a:gs pos="100000">
                <a:srgbClr val="C00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0780" y="67451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bg1"/>
                </a:solidFill>
              </a:rPr>
              <a:t>Answer</a:t>
            </a:r>
            <a:r>
              <a:rPr lang="fr-FR" sz="2000" dirty="0" smtClean="0">
                <a:solidFill>
                  <a:schemeClr val="bg1"/>
                </a:solidFill>
              </a:rPr>
              <a:t>: a lot of </a:t>
            </a:r>
            <a:r>
              <a:rPr lang="fr-FR" sz="2000" dirty="0" err="1" smtClean="0">
                <a:solidFill>
                  <a:schemeClr val="bg1"/>
                </a:solidFill>
              </a:rPr>
              <a:t>spectra</a:t>
            </a:r>
            <a:r>
              <a:rPr lang="fr-FR" sz="2000" dirty="0" smtClean="0">
                <a:solidFill>
                  <a:schemeClr val="bg1"/>
                </a:solidFill>
              </a:rPr>
              <a:t> and (at least) </a:t>
            </a:r>
            <a:r>
              <a:rPr lang="fr-FR" sz="2000" dirty="0" err="1" smtClean="0">
                <a:solidFill>
                  <a:schemeClr val="bg1"/>
                </a:solidFill>
              </a:rPr>
              <a:t>two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theoretical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methods</a:t>
            </a:r>
            <a:r>
              <a:rPr lang="fr-FR" sz="2000" dirty="0" smtClean="0">
                <a:solidFill>
                  <a:schemeClr val="bg1"/>
                </a:solidFill>
              </a:rPr>
              <a:t> to </a:t>
            </a:r>
            <a:r>
              <a:rPr lang="fr-FR" sz="2000" dirty="0" err="1" smtClean="0">
                <a:solidFill>
                  <a:schemeClr val="bg1"/>
                </a:solidFill>
              </a:rPr>
              <a:t>simulate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them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82871" y="1132253"/>
            <a:ext cx="54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Valence </a:t>
            </a:r>
            <a:r>
              <a:rPr lang="fr-FR" dirty="0" err="1" smtClean="0"/>
              <a:t>photoelectron</a:t>
            </a:r>
            <a:r>
              <a:rPr lang="fr-FR" dirty="0" smtClean="0"/>
              <a:t> </a:t>
            </a:r>
            <a:r>
              <a:rPr lang="fr-FR" dirty="0" err="1" smtClean="0"/>
              <a:t>spectra</a:t>
            </a:r>
            <a:r>
              <a:rPr lang="fr-FR" dirty="0" smtClean="0"/>
              <a:t> + DFT </a:t>
            </a:r>
            <a:r>
              <a:rPr lang="fr-FR" dirty="0" err="1" smtClean="0"/>
              <a:t>calculation</a:t>
            </a:r>
            <a:endParaRPr lang="fr-FR" dirty="0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5336393" y="1316919"/>
            <a:ext cx="2182091" cy="10794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/>
          <p:cNvGrpSpPr/>
          <p:nvPr/>
        </p:nvGrpSpPr>
        <p:grpSpPr>
          <a:xfrm>
            <a:off x="7869886" y="1501342"/>
            <a:ext cx="3471022" cy="3589917"/>
            <a:chOff x="8350475" y="1093076"/>
            <a:chExt cx="3471022" cy="3589917"/>
          </a:xfrm>
        </p:grpSpPr>
        <p:cxnSp>
          <p:nvCxnSpPr>
            <p:cNvPr id="43" name="Connecteur droit avec flèche 42"/>
            <p:cNvCxnSpPr/>
            <p:nvPr/>
          </p:nvCxnSpPr>
          <p:spPr>
            <a:xfrm flipH="1" flipV="1">
              <a:off x="8870732" y="4267202"/>
              <a:ext cx="10511" cy="41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rot="10800000" flipH="1" flipV="1">
              <a:off x="9023133" y="4272457"/>
              <a:ext cx="10511" cy="41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H="1" flipV="1">
              <a:off x="8476594" y="3137341"/>
              <a:ext cx="10511" cy="41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rot="10800000" flipH="1" flipV="1">
              <a:off x="8628995" y="3142596"/>
              <a:ext cx="10511" cy="41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flipH="1" flipV="1">
              <a:off x="9459310" y="3132086"/>
              <a:ext cx="10511" cy="41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 flipH="1" flipV="1">
              <a:off x="8939047" y="2096820"/>
              <a:ext cx="10511" cy="41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V="1">
              <a:off x="8719647" y="1356153"/>
              <a:ext cx="446689" cy="1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8719647" y="2351688"/>
              <a:ext cx="446689" cy="1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8350475" y="3379073"/>
              <a:ext cx="446689" cy="1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V="1">
              <a:off x="9222829" y="3379073"/>
              <a:ext cx="446689" cy="1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8719647" y="4477402"/>
              <a:ext cx="446689" cy="1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10150352" y="1093076"/>
              <a:ext cx="167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</a:t>
              </a:r>
              <a:r>
                <a:rPr lang="fr-FR" baseline="-25000" dirty="0" smtClean="0"/>
                <a:t>1g </a:t>
              </a:r>
              <a:r>
                <a:rPr lang="fr-FR" dirty="0" smtClean="0"/>
                <a:t>(x</a:t>
              </a:r>
              <a:r>
                <a:rPr lang="fr-FR" baseline="30000" dirty="0" smtClean="0"/>
                <a:t>2</a:t>
              </a:r>
              <a:r>
                <a:rPr lang="fr-FR" dirty="0" smtClean="0"/>
                <a:t>-y</a:t>
              </a:r>
              <a:r>
                <a:rPr lang="fr-FR" baseline="30000" dirty="0" smtClean="0"/>
                <a:t>2</a:t>
              </a:r>
              <a:r>
                <a:rPr lang="fr-FR" dirty="0" smtClean="0"/>
                <a:t>)</a:t>
              </a:r>
              <a:endParaRPr lang="fr-FR" baseline="-250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10150352" y="2131713"/>
              <a:ext cx="167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</a:t>
              </a:r>
              <a:r>
                <a:rPr lang="fr-FR" baseline="-25000" dirty="0" smtClean="0"/>
                <a:t>1g </a:t>
              </a:r>
              <a:r>
                <a:rPr lang="fr-FR" dirty="0" smtClean="0"/>
                <a:t>(z</a:t>
              </a:r>
              <a:r>
                <a:rPr lang="fr-FR" baseline="30000" dirty="0" smtClean="0"/>
                <a:t>2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0150352" y="3127142"/>
              <a:ext cx="167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e</a:t>
              </a:r>
              <a:r>
                <a:rPr lang="fr-FR" baseline="-25000" dirty="0" err="1" smtClean="0"/>
                <a:t>g</a:t>
              </a:r>
              <a:r>
                <a:rPr lang="fr-FR" baseline="-25000" dirty="0" smtClean="0"/>
                <a:t> </a:t>
              </a:r>
              <a:r>
                <a:rPr lang="fr-FR" dirty="0" smtClean="0"/>
                <a:t>(</a:t>
              </a:r>
              <a:r>
                <a:rPr lang="fr-FR" dirty="0" err="1" smtClean="0"/>
                <a:t>xz</a:t>
              </a:r>
              <a:r>
                <a:rPr lang="fr-FR" dirty="0" smtClean="0"/>
                <a:t>, </a:t>
              </a:r>
              <a:r>
                <a:rPr lang="fr-FR" dirty="0" err="1" smtClean="0"/>
                <a:t>yz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10150352" y="4308406"/>
              <a:ext cx="167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</a:t>
              </a:r>
              <a:r>
                <a:rPr lang="fr-FR" baseline="-25000" dirty="0" smtClean="0"/>
                <a:t>2g</a:t>
              </a:r>
              <a:r>
                <a:rPr lang="fr-FR" dirty="0" smtClean="0"/>
                <a:t> (</a:t>
              </a:r>
              <a:r>
                <a:rPr lang="fr-FR" dirty="0" err="1" smtClean="0"/>
                <a:t>xy</a:t>
              </a:r>
              <a:r>
                <a:rPr lang="fr-FR" dirty="0" smtClean="0"/>
                <a:t>)</a:t>
              </a:r>
              <a:endParaRPr lang="fr-FR" dirty="0"/>
            </a:p>
          </p:txBody>
        </p:sp>
      </p:grpSp>
      <p:pic>
        <p:nvPicPr>
          <p:cNvPr id="58" name="Image 5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12" y="4188649"/>
            <a:ext cx="3286800" cy="2376000"/>
          </a:xfrm>
          <a:prstGeom prst="rect">
            <a:avLst/>
          </a:prstGeom>
        </p:spPr>
      </p:pic>
      <p:pic>
        <p:nvPicPr>
          <p:cNvPr id="59" name="Image 5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3" y="4188649"/>
            <a:ext cx="3286800" cy="2376000"/>
          </a:xfrm>
          <a:prstGeom prst="rect">
            <a:avLst/>
          </a:prstGeom>
        </p:spPr>
      </p:pic>
      <p:cxnSp>
        <p:nvCxnSpPr>
          <p:cNvPr id="60" name="Connecteur droit avec flèche 59"/>
          <p:cNvCxnSpPr/>
          <p:nvPr/>
        </p:nvCxnSpPr>
        <p:spPr>
          <a:xfrm flipV="1">
            <a:off x="6876119" y="3787339"/>
            <a:ext cx="642365" cy="2538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523712" y="3862405"/>
            <a:ext cx="723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</a:t>
            </a:r>
            <a:r>
              <a:rPr lang="fr-FR" i="1" dirty="0" smtClean="0"/>
              <a:t> 2p </a:t>
            </a:r>
            <a:r>
              <a:rPr lang="fr-FR" dirty="0" smtClean="0"/>
              <a:t>absorption + Fe </a:t>
            </a:r>
            <a:r>
              <a:rPr lang="fr-FR" i="1" dirty="0" smtClean="0"/>
              <a:t>3p</a:t>
            </a:r>
            <a:r>
              <a:rPr lang="fr-FR" dirty="0" smtClean="0"/>
              <a:t> </a:t>
            </a:r>
            <a:r>
              <a:rPr lang="fr-FR" dirty="0" err="1" smtClean="0"/>
              <a:t>photoelectron</a:t>
            </a:r>
            <a:r>
              <a:rPr lang="fr-FR" dirty="0" smtClean="0"/>
              <a:t> </a:t>
            </a:r>
            <a:r>
              <a:rPr lang="fr-FR" dirty="0" err="1" smtClean="0"/>
              <a:t>spectra</a:t>
            </a:r>
            <a:r>
              <a:rPr lang="fr-FR" dirty="0" smtClean="0"/>
              <a:t> + CTM </a:t>
            </a:r>
            <a:r>
              <a:rPr lang="fr-FR" dirty="0" err="1" smtClean="0"/>
              <a:t>calculations</a:t>
            </a:r>
            <a:r>
              <a:rPr lang="fr-FR" i="1" dirty="0" smtClean="0"/>
              <a:t> </a:t>
            </a:r>
            <a:endParaRPr lang="fr-FR" i="1" dirty="0"/>
          </a:p>
        </p:txBody>
      </p:sp>
      <p:sp>
        <p:nvSpPr>
          <p:cNvPr id="62" name="Rectangle 61"/>
          <p:cNvSpPr/>
          <p:nvPr/>
        </p:nvSpPr>
        <p:spPr>
          <a:xfrm>
            <a:off x="11090679" y="2945945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 dirty="0"/>
              <a:t>3</a:t>
            </a:r>
            <a:r>
              <a:rPr lang="fr-FR" dirty="0"/>
              <a:t>E</a:t>
            </a:r>
            <a:r>
              <a:rPr lang="fr-FR" baseline="-25000" dirty="0"/>
              <a:t>g</a:t>
            </a:r>
            <a:r>
              <a:rPr lang="fr-FR" dirty="0"/>
              <a:t> 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7358118" y="5676983"/>
            <a:ext cx="462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cs typeface="Times New Roman" pitchFamily="18" charset="0"/>
              </a:rPr>
              <a:t>J. Laurent, …, and G. </a:t>
            </a:r>
            <a:r>
              <a:rPr lang="fr-FR" dirty="0" err="1" smtClean="0">
                <a:cs typeface="Times New Roman" pitchFamily="18" charset="0"/>
              </a:rPr>
              <a:t>Goldsztejn</a:t>
            </a:r>
            <a:r>
              <a:rPr lang="fr-FR" dirty="0" smtClean="0">
                <a:cs typeface="Times New Roman" pitchFamily="18" charset="0"/>
              </a:rPr>
              <a:t>, </a:t>
            </a:r>
            <a:r>
              <a:rPr lang="fr-FR" dirty="0" smtClean="0">
                <a:cs typeface="Times New Roman" pitchFamily="18" charset="0"/>
              </a:rPr>
              <a:t>Phys.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Phys., 2022, </a:t>
            </a:r>
            <a:r>
              <a:rPr lang="fr-FR" b="1" dirty="0" smtClean="0">
                <a:cs typeface="Times New Roman" pitchFamily="18" charset="0"/>
              </a:rPr>
              <a:t>24</a:t>
            </a:r>
            <a:r>
              <a:rPr lang="fr-FR" dirty="0" smtClean="0">
                <a:cs typeface="Times New Roman" pitchFamily="18" charset="0"/>
              </a:rPr>
              <a:t>, 2656</a:t>
            </a:r>
          </a:p>
        </p:txBody>
      </p:sp>
    </p:spTree>
    <p:extLst>
      <p:ext uri="{BB962C8B-B14F-4D97-AF65-F5344CB8AC3E}">
        <p14:creationId xmlns:p14="http://schemas.microsoft.com/office/powerpoint/2010/main" val="185187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How sensitive are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to the </a:t>
            </a:r>
            <a:r>
              <a:rPr lang="fr-FR" sz="2400" b="1" dirty="0" err="1" smtClean="0">
                <a:solidFill>
                  <a:schemeClr val="bg1"/>
                </a:solidFill>
              </a:rPr>
              <a:t>chemical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environment</a:t>
            </a:r>
            <a:r>
              <a:rPr lang="fr-FR" sz="2400" b="1" dirty="0" smtClean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5</a:t>
            </a:r>
            <a:r>
              <a:rPr lang="fr-FR" sz="1400" dirty="0" smtClean="0">
                <a:solidFill>
                  <a:schemeClr val="bg1"/>
                </a:solidFill>
              </a:rPr>
              <a:t>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7" y="599217"/>
            <a:ext cx="3523324" cy="5880266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51" y="768858"/>
            <a:ext cx="3240000" cy="3236908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4987858" y="2106055"/>
            <a:ext cx="1186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Pc</a:t>
            </a:r>
            <a:endParaRPr lang="fr-FR" sz="2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95564" y="4442691"/>
            <a:ext cx="5717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Resonant</a:t>
            </a:r>
            <a:r>
              <a:rPr lang="fr-FR" dirty="0" smtClean="0"/>
              <a:t> Auger </a:t>
            </a:r>
            <a:r>
              <a:rPr lang="fr-FR" dirty="0" err="1" smtClean="0"/>
              <a:t>spectroscopy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Local </a:t>
            </a:r>
            <a:r>
              <a:rPr lang="fr-FR" dirty="0" err="1" smtClean="0"/>
              <a:t>character</a:t>
            </a:r>
            <a:r>
              <a:rPr lang="fr-FR" dirty="0" smtClean="0"/>
              <a:t> of the </a:t>
            </a:r>
            <a:r>
              <a:rPr lang="fr-FR" dirty="0" err="1" smtClean="0"/>
              <a:t>core-shell</a:t>
            </a:r>
            <a:r>
              <a:rPr lang="fr-FR" dirty="0" smtClean="0"/>
              <a:t> excitation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Sensitive to </a:t>
            </a:r>
            <a:r>
              <a:rPr lang="fr-FR" dirty="0" err="1" smtClean="0"/>
              <a:t>chemical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of valence </a:t>
            </a:r>
            <a:r>
              <a:rPr lang="fr-FR" dirty="0" err="1" smtClean="0"/>
              <a:t>holes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22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How sensitive are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to the </a:t>
            </a:r>
            <a:r>
              <a:rPr lang="fr-FR" sz="2400" b="1" dirty="0" err="1" smtClean="0">
                <a:solidFill>
                  <a:schemeClr val="bg1"/>
                </a:solidFill>
              </a:rPr>
              <a:t>chemical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environment</a:t>
            </a:r>
            <a:r>
              <a:rPr lang="fr-FR" sz="2400" b="1" dirty="0" smtClean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6/11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6" y="801404"/>
            <a:ext cx="5362715" cy="109846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53099" y="2040848"/>
            <a:ext cx="465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formula, but… few approximations </a:t>
            </a:r>
            <a:r>
              <a:rPr lang="fr-FR" dirty="0" err="1" smtClean="0"/>
              <a:t>later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9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How sensitive are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to the </a:t>
            </a:r>
            <a:r>
              <a:rPr lang="fr-FR" sz="2400" b="1" dirty="0" err="1" smtClean="0">
                <a:solidFill>
                  <a:schemeClr val="bg1"/>
                </a:solidFill>
              </a:rPr>
              <a:t>chemical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environment</a:t>
            </a:r>
            <a:r>
              <a:rPr lang="fr-FR" sz="2400" b="1" dirty="0" smtClean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6/11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34" y="1015513"/>
            <a:ext cx="3088102" cy="50476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6" y="801404"/>
            <a:ext cx="5362715" cy="109846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53099" y="2040848"/>
            <a:ext cx="465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formula, but… few approximations </a:t>
            </a:r>
            <a:r>
              <a:rPr lang="fr-FR" dirty="0" err="1" smtClean="0"/>
              <a:t>later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22380" y="3370291"/>
            <a:ext cx="5439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2D-map: x-axis = binding </a:t>
            </a:r>
            <a:r>
              <a:rPr lang="fr-FR" dirty="0" err="1" smtClean="0"/>
              <a:t>energy</a:t>
            </a:r>
            <a:r>
              <a:rPr lang="fr-FR" dirty="0" smtClean="0"/>
              <a:t>; y-axis = incident </a:t>
            </a:r>
            <a:r>
              <a:rPr lang="fr-FR" dirty="0" err="1" smtClean="0"/>
              <a:t>energy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448663" y="5819592"/>
            <a:ext cx="462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cs typeface="Times New Roman" pitchFamily="18" charset="0"/>
              </a:rPr>
              <a:t>C.E.V de Moura, …, and G. </a:t>
            </a:r>
            <a:r>
              <a:rPr lang="fr-FR" dirty="0" err="1" smtClean="0">
                <a:cs typeface="Times New Roman" pitchFamily="18" charset="0"/>
              </a:rPr>
              <a:t>Goldsztejn</a:t>
            </a:r>
            <a:r>
              <a:rPr lang="fr-FR" dirty="0" smtClean="0">
                <a:cs typeface="Times New Roman" pitchFamily="18" charset="0"/>
              </a:rPr>
              <a:t>, </a:t>
            </a:r>
            <a:r>
              <a:rPr lang="fr-FR" dirty="0" smtClean="0">
                <a:cs typeface="Times New Roman" pitchFamily="18" charset="0"/>
              </a:rPr>
              <a:t>Phys.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Phys., </a:t>
            </a:r>
            <a:r>
              <a:rPr lang="fr-FR" dirty="0" smtClean="0">
                <a:cs typeface="Times New Roman" pitchFamily="18" charset="0"/>
              </a:rPr>
              <a:t>2023, </a:t>
            </a:r>
            <a:r>
              <a:rPr lang="fr-FR" b="1" dirty="0" smtClean="0">
                <a:cs typeface="Times New Roman" pitchFamily="18" charset="0"/>
              </a:rPr>
              <a:t>25</a:t>
            </a:r>
            <a:r>
              <a:rPr lang="fr-FR" dirty="0" smtClean="0">
                <a:cs typeface="Times New Roman" pitchFamily="18" charset="0"/>
              </a:rPr>
              <a:t>, 15555</a:t>
            </a:r>
            <a:endParaRPr lang="fr-FR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8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How sensitive are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to the </a:t>
            </a:r>
            <a:r>
              <a:rPr lang="fr-FR" sz="2400" b="1" dirty="0" err="1" smtClean="0">
                <a:solidFill>
                  <a:schemeClr val="bg1"/>
                </a:solidFill>
              </a:rPr>
              <a:t>chemical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environment</a:t>
            </a:r>
            <a:r>
              <a:rPr lang="fr-FR" sz="2400" b="1" dirty="0" smtClean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6/11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34" y="1015513"/>
            <a:ext cx="3088102" cy="50476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6" y="801404"/>
            <a:ext cx="5362715" cy="109846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53099" y="2040848"/>
            <a:ext cx="465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formula, but… few approximations </a:t>
            </a:r>
            <a:r>
              <a:rPr lang="fr-FR" dirty="0" err="1" smtClean="0"/>
              <a:t>later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9162472" y="1029854"/>
            <a:ext cx="230909" cy="457661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22380" y="3370291"/>
            <a:ext cx="5439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2D-map: x-axis = binding </a:t>
            </a:r>
            <a:r>
              <a:rPr lang="fr-FR" dirty="0" err="1" smtClean="0"/>
              <a:t>energy</a:t>
            </a:r>
            <a:r>
              <a:rPr lang="fr-FR" dirty="0" smtClean="0"/>
              <a:t>; y-axis = incident </a:t>
            </a:r>
            <a:r>
              <a:rPr lang="fr-FR" dirty="0" err="1" smtClean="0"/>
              <a:t>energy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Vertical </a:t>
            </a:r>
            <a:r>
              <a:rPr lang="fr-FR" dirty="0" err="1" smtClean="0"/>
              <a:t>lines</a:t>
            </a:r>
            <a:r>
              <a:rPr lang="fr-FR" dirty="0" smtClean="0"/>
              <a:t> = </a:t>
            </a:r>
            <a:r>
              <a:rPr lang="fr-FR" dirty="0" err="1" smtClean="0"/>
              <a:t>participator</a:t>
            </a:r>
            <a:r>
              <a:rPr lang="fr-FR" dirty="0" smtClean="0"/>
              <a:t> Auger </a:t>
            </a:r>
            <a:r>
              <a:rPr lang="fr-FR" dirty="0" err="1" smtClean="0"/>
              <a:t>decay</a:t>
            </a:r>
            <a:r>
              <a:rPr lang="fr-FR" dirty="0" smtClean="0"/>
              <a:t> at </a:t>
            </a:r>
            <a:r>
              <a:rPr lang="fr-FR" dirty="0" err="1" smtClean="0"/>
              <a:t>fixed</a:t>
            </a:r>
            <a:r>
              <a:rPr lang="fr-FR" dirty="0" smtClean="0"/>
              <a:t> binding </a:t>
            </a:r>
            <a:r>
              <a:rPr lang="fr-FR" dirty="0" err="1" smtClean="0"/>
              <a:t>energies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55040" r="58541" b="5220"/>
          <a:stretch/>
        </p:blipFill>
        <p:spPr>
          <a:xfrm>
            <a:off x="6501480" y="2623469"/>
            <a:ext cx="1219201" cy="233680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448663" y="5819592"/>
            <a:ext cx="462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cs typeface="Times New Roman" pitchFamily="18" charset="0"/>
              </a:rPr>
              <a:t>C.E.V de Moura, …, and G. </a:t>
            </a:r>
            <a:r>
              <a:rPr lang="fr-FR" dirty="0" err="1" smtClean="0">
                <a:cs typeface="Times New Roman" pitchFamily="18" charset="0"/>
              </a:rPr>
              <a:t>Goldsztejn</a:t>
            </a:r>
            <a:r>
              <a:rPr lang="fr-FR" dirty="0" smtClean="0">
                <a:cs typeface="Times New Roman" pitchFamily="18" charset="0"/>
              </a:rPr>
              <a:t>, </a:t>
            </a:r>
            <a:r>
              <a:rPr lang="fr-FR" dirty="0" smtClean="0">
                <a:cs typeface="Times New Roman" pitchFamily="18" charset="0"/>
              </a:rPr>
              <a:t>Phys.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Phys., </a:t>
            </a:r>
            <a:r>
              <a:rPr lang="fr-FR" dirty="0" smtClean="0">
                <a:cs typeface="Times New Roman" pitchFamily="18" charset="0"/>
              </a:rPr>
              <a:t>2023, </a:t>
            </a:r>
            <a:r>
              <a:rPr lang="fr-FR" b="1" dirty="0" smtClean="0">
                <a:cs typeface="Times New Roman" pitchFamily="18" charset="0"/>
              </a:rPr>
              <a:t>25</a:t>
            </a:r>
            <a:r>
              <a:rPr lang="fr-FR" dirty="0" smtClean="0">
                <a:cs typeface="Times New Roman" pitchFamily="18" charset="0"/>
              </a:rPr>
              <a:t>, 15555</a:t>
            </a:r>
            <a:endParaRPr lang="fr-FR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How sensitive are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to the </a:t>
            </a:r>
            <a:r>
              <a:rPr lang="fr-FR" sz="2400" b="1" dirty="0" err="1" smtClean="0">
                <a:solidFill>
                  <a:schemeClr val="bg1"/>
                </a:solidFill>
              </a:rPr>
              <a:t>chemical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environment</a:t>
            </a:r>
            <a:r>
              <a:rPr lang="fr-FR" sz="2400" b="1" dirty="0" smtClean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6/11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34" y="1015513"/>
            <a:ext cx="3088102" cy="50476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6" y="801404"/>
            <a:ext cx="5362715" cy="109846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53099" y="2040848"/>
            <a:ext cx="465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formula, but… few approximations </a:t>
            </a:r>
            <a:r>
              <a:rPr lang="fr-FR" dirty="0" err="1" smtClean="0"/>
              <a:t>later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 rot="994257">
            <a:off x="9881500" y="3583518"/>
            <a:ext cx="374072" cy="18359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994257">
            <a:off x="9841318" y="1254677"/>
            <a:ext cx="374072" cy="16029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55781" r="14238" b="4951"/>
          <a:stretch/>
        </p:blipFill>
        <p:spPr>
          <a:xfrm>
            <a:off x="6501600" y="2624400"/>
            <a:ext cx="1220400" cy="23364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22380" y="3370291"/>
            <a:ext cx="5439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2D-map: x-axis = binding </a:t>
            </a:r>
            <a:r>
              <a:rPr lang="fr-FR" dirty="0" err="1" smtClean="0"/>
              <a:t>energy</a:t>
            </a:r>
            <a:r>
              <a:rPr lang="fr-FR" dirty="0" smtClean="0"/>
              <a:t>; y-axis = incident </a:t>
            </a:r>
            <a:r>
              <a:rPr lang="fr-FR" dirty="0" err="1" smtClean="0"/>
              <a:t>energy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Vertical </a:t>
            </a:r>
            <a:r>
              <a:rPr lang="fr-FR" dirty="0" err="1" smtClean="0"/>
              <a:t>lines</a:t>
            </a:r>
            <a:r>
              <a:rPr lang="fr-FR" dirty="0" smtClean="0"/>
              <a:t> = </a:t>
            </a:r>
            <a:r>
              <a:rPr lang="fr-FR" dirty="0" err="1" smtClean="0"/>
              <a:t>participator</a:t>
            </a:r>
            <a:r>
              <a:rPr lang="fr-FR" dirty="0" smtClean="0"/>
              <a:t> Auger </a:t>
            </a:r>
            <a:r>
              <a:rPr lang="fr-FR" dirty="0" err="1" smtClean="0"/>
              <a:t>decay</a:t>
            </a:r>
            <a:r>
              <a:rPr lang="fr-FR" dirty="0" smtClean="0"/>
              <a:t> at </a:t>
            </a:r>
            <a:r>
              <a:rPr lang="fr-FR" dirty="0" err="1" smtClean="0"/>
              <a:t>fixed</a:t>
            </a:r>
            <a:r>
              <a:rPr lang="fr-FR" dirty="0" smtClean="0"/>
              <a:t> binding </a:t>
            </a:r>
            <a:r>
              <a:rPr lang="fr-FR" dirty="0" err="1" smtClean="0"/>
              <a:t>energies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Diagonal </a:t>
            </a:r>
            <a:r>
              <a:rPr lang="fr-FR" dirty="0" err="1" smtClean="0"/>
              <a:t>lines</a:t>
            </a:r>
            <a:r>
              <a:rPr lang="fr-FR" dirty="0" smtClean="0"/>
              <a:t> = </a:t>
            </a:r>
            <a:r>
              <a:rPr lang="fr-FR" dirty="0" err="1" smtClean="0"/>
              <a:t>spectator</a:t>
            </a:r>
            <a:r>
              <a:rPr lang="fr-FR" dirty="0" smtClean="0"/>
              <a:t> Auger </a:t>
            </a:r>
            <a:r>
              <a:rPr lang="fr-FR" dirty="0" err="1" smtClean="0"/>
              <a:t>decay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448663" y="5819592"/>
            <a:ext cx="462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cs typeface="Times New Roman" pitchFamily="18" charset="0"/>
              </a:rPr>
              <a:t>C.E.V de Moura, …, and G. </a:t>
            </a:r>
            <a:r>
              <a:rPr lang="fr-FR" dirty="0" err="1" smtClean="0">
                <a:cs typeface="Times New Roman" pitchFamily="18" charset="0"/>
              </a:rPr>
              <a:t>Goldsztejn</a:t>
            </a:r>
            <a:r>
              <a:rPr lang="fr-FR" dirty="0" smtClean="0">
                <a:cs typeface="Times New Roman" pitchFamily="18" charset="0"/>
              </a:rPr>
              <a:t>, </a:t>
            </a:r>
            <a:r>
              <a:rPr lang="fr-FR" dirty="0" smtClean="0">
                <a:cs typeface="Times New Roman" pitchFamily="18" charset="0"/>
              </a:rPr>
              <a:t>Phys.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Phys., </a:t>
            </a:r>
            <a:r>
              <a:rPr lang="fr-FR" dirty="0" smtClean="0">
                <a:cs typeface="Times New Roman" pitchFamily="18" charset="0"/>
              </a:rPr>
              <a:t>2023, </a:t>
            </a:r>
            <a:r>
              <a:rPr lang="fr-FR" b="1" dirty="0" smtClean="0">
                <a:cs typeface="Times New Roman" pitchFamily="18" charset="0"/>
              </a:rPr>
              <a:t>25</a:t>
            </a:r>
            <a:r>
              <a:rPr lang="fr-FR" dirty="0" smtClean="0">
                <a:cs typeface="Times New Roman" pitchFamily="18" charset="0"/>
              </a:rPr>
              <a:t>, 15555</a:t>
            </a:r>
            <a:endParaRPr lang="fr-FR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3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How sensitive are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to the </a:t>
            </a:r>
            <a:r>
              <a:rPr lang="fr-FR" sz="2400" b="1" dirty="0" err="1" smtClean="0">
                <a:solidFill>
                  <a:schemeClr val="bg1"/>
                </a:solidFill>
              </a:rPr>
              <a:t>chemical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environment</a:t>
            </a:r>
            <a:r>
              <a:rPr lang="fr-FR" sz="2400" b="1" dirty="0" smtClean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7/11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3740779"/>
            <a:ext cx="3943928" cy="27366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03" y="1670901"/>
            <a:ext cx="2928034" cy="4826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0" y="626698"/>
            <a:ext cx="2934853" cy="293205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983345" y="626698"/>
            <a:ext cx="820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Resonant</a:t>
            </a:r>
            <a:r>
              <a:rPr lang="fr-FR" dirty="0" smtClean="0"/>
              <a:t> Auger </a:t>
            </a:r>
            <a:r>
              <a:rPr lang="fr-FR" dirty="0" err="1" smtClean="0"/>
              <a:t>spectroscopy</a:t>
            </a:r>
            <a:r>
              <a:rPr lang="fr-FR" dirty="0" smtClean="0"/>
              <a:t> more sensitive </a:t>
            </a:r>
            <a:r>
              <a:rPr lang="fr-FR" dirty="0" err="1" smtClean="0"/>
              <a:t>than</a:t>
            </a:r>
            <a:r>
              <a:rPr lang="fr-FR" dirty="0" smtClean="0"/>
              <a:t> absorption </a:t>
            </a:r>
            <a:r>
              <a:rPr lang="fr-FR" dirty="0" err="1" smtClean="0"/>
              <a:t>spectroscopy</a:t>
            </a:r>
            <a:r>
              <a:rPr lang="fr-FR" dirty="0" smtClean="0"/>
              <a:t>, but…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758055" y="5850570"/>
            <a:ext cx="462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cs typeface="Times New Roman" pitchFamily="18" charset="0"/>
              </a:rPr>
              <a:t>C.E.V de Moura, …, and G. </a:t>
            </a:r>
            <a:r>
              <a:rPr lang="fr-FR" dirty="0" err="1" smtClean="0">
                <a:cs typeface="Times New Roman" pitchFamily="18" charset="0"/>
              </a:rPr>
              <a:t>Goldsztejn</a:t>
            </a:r>
            <a:r>
              <a:rPr lang="fr-FR" dirty="0" smtClean="0">
                <a:cs typeface="Times New Roman" pitchFamily="18" charset="0"/>
              </a:rPr>
              <a:t>, </a:t>
            </a:r>
            <a:r>
              <a:rPr lang="fr-FR" dirty="0" smtClean="0">
                <a:cs typeface="Times New Roman" pitchFamily="18" charset="0"/>
              </a:rPr>
              <a:t>Phys.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Phys., </a:t>
            </a:r>
            <a:r>
              <a:rPr lang="fr-FR" dirty="0" smtClean="0">
                <a:cs typeface="Times New Roman" pitchFamily="18" charset="0"/>
              </a:rPr>
              <a:t>2023, </a:t>
            </a:r>
            <a:r>
              <a:rPr lang="fr-FR" b="1" dirty="0" smtClean="0">
                <a:cs typeface="Times New Roman" pitchFamily="18" charset="0"/>
              </a:rPr>
              <a:t>25</a:t>
            </a:r>
            <a:r>
              <a:rPr lang="fr-FR" dirty="0" smtClean="0">
                <a:cs typeface="Times New Roman" pitchFamily="18" charset="0"/>
              </a:rPr>
              <a:t>, 15555</a:t>
            </a:r>
            <a:endParaRPr lang="fr-FR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0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How sensitive are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to the </a:t>
            </a:r>
            <a:r>
              <a:rPr lang="fr-FR" sz="2400" b="1" dirty="0" err="1" smtClean="0">
                <a:solidFill>
                  <a:schemeClr val="bg1"/>
                </a:solidFill>
              </a:rPr>
              <a:t>chemical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environment</a:t>
            </a:r>
            <a:r>
              <a:rPr lang="fr-FR" sz="2400" b="1" dirty="0" smtClean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7/11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3740779"/>
            <a:ext cx="3943928" cy="27366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03" y="1670901"/>
            <a:ext cx="2928034" cy="482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819104"/>
            <a:ext cx="4100945" cy="286014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0" y="626698"/>
            <a:ext cx="2934853" cy="293205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983345" y="626698"/>
            <a:ext cx="820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Resonant</a:t>
            </a:r>
            <a:r>
              <a:rPr lang="fr-FR" dirty="0" smtClean="0"/>
              <a:t> Auger </a:t>
            </a:r>
            <a:r>
              <a:rPr lang="fr-FR" dirty="0" err="1" smtClean="0"/>
              <a:t>spectroscopy</a:t>
            </a:r>
            <a:r>
              <a:rPr lang="fr-FR" dirty="0" smtClean="0"/>
              <a:t> more sensitive </a:t>
            </a:r>
            <a:r>
              <a:rPr lang="fr-FR" dirty="0" err="1" smtClean="0"/>
              <a:t>than</a:t>
            </a:r>
            <a:r>
              <a:rPr lang="fr-FR" dirty="0" smtClean="0"/>
              <a:t> absorption </a:t>
            </a:r>
            <a:r>
              <a:rPr lang="fr-FR" dirty="0" err="1" smtClean="0"/>
              <a:t>spectroscopy</a:t>
            </a:r>
            <a:r>
              <a:rPr lang="fr-FR" dirty="0" smtClean="0"/>
              <a:t>, but…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358909" y="4984789"/>
            <a:ext cx="402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 valence </a:t>
            </a:r>
            <a:r>
              <a:rPr lang="fr-FR" dirty="0" err="1" smtClean="0"/>
              <a:t>spectroscopy</a:t>
            </a:r>
            <a:r>
              <a:rPr lang="fr-FR" dirty="0" smtClean="0"/>
              <a:t> </a:t>
            </a:r>
            <a:r>
              <a:rPr lang="fr-FR" dirty="0" err="1" smtClean="0"/>
              <a:t>helped</a:t>
            </a:r>
            <a:r>
              <a:rPr lang="fr-FR" dirty="0" smtClean="0"/>
              <a:t> us </a:t>
            </a:r>
            <a:r>
              <a:rPr lang="fr-FR" dirty="0" err="1" smtClean="0"/>
              <a:t>interpret</a:t>
            </a:r>
            <a:r>
              <a:rPr lang="fr-FR" dirty="0" smtClean="0"/>
              <a:t> the </a:t>
            </a:r>
            <a:r>
              <a:rPr lang="fr-FR" dirty="0" err="1" smtClean="0"/>
              <a:t>resonant</a:t>
            </a:r>
            <a:r>
              <a:rPr lang="fr-FR" dirty="0" smtClean="0"/>
              <a:t> Auger </a:t>
            </a:r>
            <a:r>
              <a:rPr lang="fr-FR" dirty="0" err="1" smtClean="0"/>
              <a:t>spectra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758055" y="5850570"/>
            <a:ext cx="462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cs typeface="Times New Roman" pitchFamily="18" charset="0"/>
              </a:rPr>
              <a:t>C.E.V de Moura, …, and G. </a:t>
            </a:r>
            <a:r>
              <a:rPr lang="fr-FR" dirty="0" err="1" smtClean="0">
                <a:cs typeface="Times New Roman" pitchFamily="18" charset="0"/>
              </a:rPr>
              <a:t>Goldsztejn</a:t>
            </a:r>
            <a:r>
              <a:rPr lang="fr-FR" dirty="0" smtClean="0">
                <a:cs typeface="Times New Roman" pitchFamily="18" charset="0"/>
              </a:rPr>
              <a:t>, </a:t>
            </a:r>
            <a:r>
              <a:rPr lang="fr-FR" dirty="0" smtClean="0">
                <a:cs typeface="Times New Roman" pitchFamily="18" charset="0"/>
              </a:rPr>
              <a:t>Phys.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Phys., </a:t>
            </a:r>
            <a:r>
              <a:rPr lang="fr-FR" dirty="0" smtClean="0">
                <a:cs typeface="Times New Roman" pitchFamily="18" charset="0"/>
              </a:rPr>
              <a:t>2023, </a:t>
            </a:r>
            <a:r>
              <a:rPr lang="fr-FR" b="1" dirty="0" smtClean="0">
                <a:cs typeface="Times New Roman" pitchFamily="18" charset="0"/>
              </a:rPr>
              <a:t>25</a:t>
            </a:r>
            <a:r>
              <a:rPr lang="fr-FR" dirty="0" smtClean="0">
                <a:cs typeface="Times New Roman" pitchFamily="18" charset="0"/>
              </a:rPr>
              <a:t>, 15555</a:t>
            </a:r>
            <a:endParaRPr lang="fr-FR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40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8/11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" b="3605"/>
          <a:stretch/>
        </p:blipFill>
        <p:spPr>
          <a:xfrm>
            <a:off x="8091054" y="622453"/>
            <a:ext cx="3798561" cy="403774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1124673" y="531911"/>
            <a:ext cx="2470818" cy="2651512"/>
            <a:chOff x="1932999" y="2001216"/>
            <a:chExt cx="3240000" cy="323517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2999" y="2001216"/>
              <a:ext cx="3240000" cy="3235178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2807504" y="4079632"/>
              <a:ext cx="55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Np</a:t>
              </a:r>
              <a:endParaRPr lang="fr-FR" sz="14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300161" y="4046261"/>
              <a:ext cx="55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Nc</a:t>
              </a:r>
              <a:endParaRPr lang="fr-F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98917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8/11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" b="3605"/>
          <a:stretch/>
        </p:blipFill>
        <p:spPr>
          <a:xfrm>
            <a:off x="8091054" y="622453"/>
            <a:ext cx="3798561" cy="403774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1124673" y="531911"/>
            <a:ext cx="2470818" cy="2651512"/>
            <a:chOff x="1932999" y="2001216"/>
            <a:chExt cx="3240000" cy="323517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2999" y="2001216"/>
              <a:ext cx="3240000" cy="3235178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2807504" y="4079632"/>
              <a:ext cx="55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Np</a:t>
              </a:r>
              <a:endParaRPr lang="fr-FR" sz="14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300161" y="4046261"/>
              <a:ext cx="55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Nc</a:t>
              </a:r>
              <a:endParaRPr lang="fr-FR" sz="1400" b="1" dirty="0"/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6537840" y="708546"/>
            <a:ext cx="2086613" cy="3558117"/>
            <a:chOff x="5913061" y="776532"/>
            <a:chExt cx="2086613" cy="3558117"/>
          </a:xfrm>
        </p:grpSpPr>
        <p:grpSp>
          <p:nvGrpSpPr>
            <p:cNvPr id="81" name="Groupe 80"/>
            <p:cNvGrpSpPr/>
            <p:nvPr/>
          </p:nvGrpSpPr>
          <p:grpSpPr>
            <a:xfrm>
              <a:off x="5913061" y="776532"/>
              <a:ext cx="1194577" cy="2960620"/>
              <a:chOff x="5913061" y="776532"/>
              <a:chExt cx="1194577" cy="2960620"/>
            </a:xfrm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6423200" y="1361230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6423200" y="1480060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6423200" y="1598889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6423200" y="1717718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6423200" y="1836548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Organigramme : Connecteur 33"/>
              <p:cNvSpPr/>
              <p:nvPr/>
            </p:nvSpPr>
            <p:spPr>
              <a:xfrm>
                <a:off x="6572975" y="1797570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Organigramme : Connecteur 34"/>
              <p:cNvSpPr/>
              <p:nvPr/>
            </p:nvSpPr>
            <p:spPr>
              <a:xfrm>
                <a:off x="6860562" y="1797570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Organigramme : Connecteur 35"/>
              <p:cNvSpPr/>
              <p:nvPr/>
            </p:nvSpPr>
            <p:spPr>
              <a:xfrm>
                <a:off x="6572975" y="1678741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Organigramme : Connecteur 36"/>
              <p:cNvSpPr/>
              <p:nvPr/>
            </p:nvSpPr>
            <p:spPr>
              <a:xfrm>
                <a:off x="6860562" y="1678741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Organigramme : Connecteur 37"/>
              <p:cNvSpPr/>
              <p:nvPr/>
            </p:nvSpPr>
            <p:spPr>
              <a:xfrm>
                <a:off x="6572975" y="1566438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Organigramme : Connecteur 38"/>
              <p:cNvSpPr/>
              <p:nvPr/>
            </p:nvSpPr>
            <p:spPr>
              <a:xfrm>
                <a:off x="6572975" y="1447608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>
                <a:off x="6423200" y="2068974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6423200" y="2301063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6423200" y="2419892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6423200" y="2538722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Organigramme : Connecteur 43"/>
              <p:cNvSpPr/>
              <p:nvPr/>
            </p:nvSpPr>
            <p:spPr>
              <a:xfrm>
                <a:off x="6572975" y="2499744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Organigramme : Connecteur 44"/>
              <p:cNvSpPr/>
              <p:nvPr/>
            </p:nvSpPr>
            <p:spPr>
              <a:xfrm>
                <a:off x="6860562" y="2499744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Organigramme : Connecteur 45"/>
              <p:cNvSpPr/>
              <p:nvPr/>
            </p:nvSpPr>
            <p:spPr>
              <a:xfrm>
                <a:off x="6572975" y="2380915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Organigramme : Connecteur 46"/>
              <p:cNvSpPr/>
              <p:nvPr/>
            </p:nvSpPr>
            <p:spPr>
              <a:xfrm>
                <a:off x="6860562" y="2380915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Organigramme : Connecteur 47"/>
              <p:cNvSpPr/>
              <p:nvPr/>
            </p:nvSpPr>
            <p:spPr>
              <a:xfrm>
                <a:off x="6572975" y="2268612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Organigramme : Connecteur 48"/>
              <p:cNvSpPr/>
              <p:nvPr/>
            </p:nvSpPr>
            <p:spPr>
              <a:xfrm>
                <a:off x="6860562" y="2268612"/>
                <a:ext cx="84331" cy="9074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0" name="Connecteur droit 49"/>
              <p:cNvCxnSpPr/>
              <p:nvPr/>
            </p:nvCxnSpPr>
            <p:spPr>
              <a:xfrm>
                <a:off x="6423200" y="2744120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Organigramme : Connecteur 50"/>
              <p:cNvSpPr/>
              <p:nvPr/>
            </p:nvSpPr>
            <p:spPr>
              <a:xfrm>
                <a:off x="6572975" y="2698601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Organigramme : Connecteur 51"/>
              <p:cNvSpPr/>
              <p:nvPr/>
            </p:nvSpPr>
            <p:spPr>
              <a:xfrm>
                <a:off x="6860562" y="2698601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3" name="Connecteur droit 52"/>
              <p:cNvCxnSpPr/>
              <p:nvPr/>
            </p:nvCxnSpPr>
            <p:spPr>
              <a:xfrm>
                <a:off x="6423200" y="2932157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6423200" y="3050986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6423200" y="3169816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Organigramme : Connecteur 55"/>
              <p:cNvSpPr/>
              <p:nvPr/>
            </p:nvSpPr>
            <p:spPr>
              <a:xfrm>
                <a:off x="6572975" y="3130838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Organigramme : Connecteur 56"/>
              <p:cNvSpPr/>
              <p:nvPr/>
            </p:nvSpPr>
            <p:spPr>
              <a:xfrm>
                <a:off x="6860562" y="3130838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Organigramme : Connecteur 57"/>
              <p:cNvSpPr/>
              <p:nvPr/>
            </p:nvSpPr>
            <p:spPr>
              <a:xfrm>
                <a:off x="6572975" y="3012009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Organigramme : Connecteur 58"/>
              <p:cNvSpPr/>
              <p:nvPr/>
            </p:nvSpPr>
            <p:spPr>
              <a:xfrm>
                <a:off x="6860562" y="3012009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Organigramme : Connecteur 59"/>
              <p:cNvSpPr/>
              <p:nvPr/>
            </p:nvSpPr>
            <p:spPr>
              <a:xfrm>
                <a:off x="6572975" y="2899706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Organigramme : Connecteur 60"/>
              <p:cNvSpPr/>
              <p:nvPr/>
            </p:nvSpPr>
            <p:spPr>
              <a:xfrm>
                <a:off x="6860562" y="2899706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2" name="Connecteur droit 61"/>
              <p:cNvCxnSpPr/>
              <p:nvPr/>
            </p:nvCxnSpPr>
            <p:spPr>
              <a:xfrm>
                <a:off x="6423200" y="3377579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Organigramme : Connecteur 62"/>
              <p:cNvSpPr/>
              <p:nvPr/>
            </p:nvSpPr>
            <p:spPr>
              <a:xfrm>
                <a:off x="6572975" y="3338601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Organigramme : Connecteur 63"/>
              <p:cNvSpPr/>
              <p:nvPr/>
            </p:nvSpPr>
            <p:spPr>
              <a:xfrm>
                <a:off x="6860562" y="3338601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5" name="Connecteur droit 64"/>
              <p:cNvCxnSpPr/>
              <p:nvPr/>
            </p:nvCxnSpPr>
            <p:spPr>
              <a:xfrm>
                <a:off x="6423200" y="3585341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Organigramme : Connecteur 65"/>
              <p:cNvSpPr/>
              <p:nvPr/>
            </p:nvSpPr>
            <p:spPr>
              <a:xfrm>
                <a:off x="6572975" y="3546364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Organigramme : Connecteur 66"/>
              <p:cNvSpPr/>
              <p:nvPr/>
            </p:nvSpPr>
            <p:spPr>
              <a:xfrm>
                <a:off x="6860562" y="3546364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5933458" y="1452212"/>
                <a:ext cx="484766" cy="2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3d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6</a:t>
                </a:r>
                <a:endParaRPr lang="fr-FR" sz="1100" dirty="0"/>
              </a:p>
            </p:txBody>
          </p:sp>
          <p:sp>
            <p:nvSpPr>
              <p:cNvPr id="69" name="ZoneTexte 68"/>
              <p:cNvSpPr txBox="1"/>
              <p:nvPr/>
            </p:nvSpPr>
            <p:spPr>
              <a:xfrm>
                <a:off x="5933458" y="1917064"/>
                <a:ext cx="484766" cy="2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4s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0</a:t>
                </a:r>
                <a:endParaRPr lang="fr-FR" sz="1100" dirty="0"/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5933458" y="2264810"/>
                <a:ext cx="484766" cy="45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3p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6</a:t>
                </a:r>
                <a:endParaRPr lang="fr-FR" sz="1100" dirty="0"/>
              </a:p>
              <a:p>
                <a:endParaRPr lang="fr-FR" sz="1100" dirty="0"/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5954322" y="2613427"/>
                <a:ext cx="434409" cy="2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3s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2</a:t>
                </a:r>
                <a:endParaRPr lang="fr-FR" sz="1100" dirty="0"/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5913061" y="2922764"/>
                <a:ext cx="534000" cy="2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2p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6</a:t>
                </a:r>
                <a:endParaRPr lang="fr-FR" sz="1100" dirty="0"/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>
                <a:off x="5954322" y="3460795"/>
                <a:ext cx="464154" cy="2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1s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2</a:t>
                </a:r>
                <a:endParaRPr lang="fr-FR" sz="1100" dirty="0"/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5941999" y="3220815"/>
                <a:ext cx="464154" cy="2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2s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2</a:t>
                </a:r>
                <a:endParaRPr lang="fr-FR" sz="11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423200" y="1010044"/>
                <a:ext cx="684438" cy="178244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6273993" y="776532"/>
                <a:ext cx="778273" cy="239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/>
                  <a:t>Continuum</a:t>
                </a:r>
              </a:p>
            </p:txBody>
          </p:sp>
          <p:cxnSp>
            <p:nvCxnSpPr>
              <p:cNvPr id="77" name="Connecteur droit 76"/>
              <p:cNvCxnSpPr/>
              <p:nvPr/>
            </p:nvCxnSpPr>
            <p:spPr>
              <a:xfrm>
                <a:off x="6423200" y="2301063"/>
                <a:ext cx="0" cy="2376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6423200" y="1370503"/>
                <a:ext cx="0" cy="4724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6423200" y="2940018"/>
                <a:ext cx="0" cy="2219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ZoneTexte 79"/>
            <p:cNvSpPr txBox="1"/>
            <p:nvPr/>
          </p:nvSpPr>
          <p:spPr>
            <a:xfrm>
              <a:off x="6272751" y="3749874"/>
              <a:ext cx="1726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/>
                <a:t>Fe</a:t>
              </a:r>
              <a:r>
                <a:rPr lang="fr-FR" sz="3200" b="1" baseline="30000" dirty="0" smtClean="0"/>
                <a:t>2+</a:t>
              </a:r>
              <a:endParaRPr lang="fr-FR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12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-1335" y="289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The </a:t>
            </a:r>
            <a:r>
              <a:rPr lang="fr-FR" sz="2400" b="1" dirty="0" err="1" smtClean="0">
                <a:solidFill>
                  <a:schemeClr val="bg1"/>
                </a:solidFill>
              </a:rPr>
              <a:t>ideal</a:t>
            </a:r>
            <a:r>
              <a:rPr lang="fr-FR" sz="2400" b="1" dirty="0" smtClean="0">
                <a:solidFill>
                  <a:schemeClr val="bg1"/>
                </a:solidFill>
              </a:rPr>
              <a:t> case: a </a:t>
            </a:r>
            <a:r>
              <a:rPr lang="fr-FR" sz="2400" b="1" dirty="0" err="1" smtClean="0">
                <a:solidFill>
                  <a:schemeClr val="bg1"/>
                </a:solidFill>
              </a:rPr>
              <a:t>diatomic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molecule</a:t>
            </a:r>
            <a:r>
              <a:rPr lang="fr-FR" sz="2400" b="1" dirty="0" smtClean="0">
                <a:solidFill>
                  <a:schemeClr val="bg1"/>
                </a:solidFill>
              </a:rPr>
              <a:t> (</a:t>
            </a:r>
            <a:r>
              <a:rPr lang="fr-FR" sz="2400" b="1" dirty="0" err="1" smtClean="0">
                <a:solidFill>
                  <a:schemeClr val="bg1"/>
                </a:solidFill>
              </a:rPr>
              <a:t>HCl</a:t>
            </a:r>
            <a:r>
              <a:rPr lang="fr-FR" sz="2400" b="1" dirty="0" smtClean="0">
                <a:solidFill>
                  <a:schemeClr val="bg1"/>
                </a:solidFill>
              </a:rPr>
              <a:t>)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1/11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3" y="2353030"/>
            <a:ext cx="5379334" cy="374774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6" y="801404"/>
            <a:ext cx="5362715" cy="109846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60921" y="6100777"/>
            <a:ext cx="3839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G. </a:t>
            </a:r>
            <a:r>
              <a:rPr lang="fr-FR" sz="1600" dirty="0" err="1" smtClean="0"/>
              <a:t>Goldsztejn</a:t>
            </a:r>
            <a:r>
              <a:rPr lang="fr-FR" sz="1600" dirty="0" smtClean="0"/>
              <a:t> et al., PCCP, 2022, </a:t>
            </a:r>
            <a:r>
              <a:rPr lang="fr-FR" sz="1600" b="1" dirty="0" smtClean="0"/>
              <a:t>24</a:t>
            </a:r>
            <a:r>
              <a:rPr lang="fr-FR" sz="1600" dirty="0" smtClean="0"/>
              <a:t>, 6590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7943271" y="2639881"/>
            <a:ext cx="315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(</a:t>
            </a:r>
            <a:r>
              <a:rPr lang="fr-FR" b="1" dirty="0" err="1" smtClean="0"/>
              <a:t>Relatively</a:t>
            </a:r>
            <a:r>
              <a:rPr lang="fr-FR" b="1" dirty="0" smtClean="0"/>
              <a:t>) Simple </a:t>
            </a:r>
            <a:r>
              <a:rPr lang="fr-FR" b="1" dirty="0" err="1" smtClean="0"/>
              <a:t>equations</a:t>
            </a:r>
            <a:r>
              <a:rPr lang="fr-FR" b="1" dirty="0" smtClean="0"/>
              <a:t> </a:t>
            </a:r>
          </a:p>
          <a:p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describe</a:t>
            </a:r>
            <a:r>
              <a:rPr lang="fr-FR" b="1" dirty="0" smtClean="0"/>
              <a:t> </a:t>
            </a:r>
            <a:r>
              <a:rPr lang="fr-FR" b="1" dirty="0" err="1" smtClean="0"/>
              <a:t>everything</a:t>
            </a:r>
            <a:endParaRPr lang="fr-FR" b="1" dirty="0"/>
          </a:p>
        </p:txBody>
      </p:sp>
      <p:sp>
        <p:nvSpPr>
          <p:cNvPr id="12" name="Forme libre 11"/>
          <p:cNvSpPr/>
          <p:nvPr/>
        </p:nvSpPr>
        <p:spPr>
          <a:xfrm>
            <a:off x="6142182" y="1357745"/>
            <a:ext cx="1477839" cy="3066473"/>
          </a:xfrm>
          <a:custGeom>
            <a:avLst/>
            <a:gdLst>
              <a:gd name="connsiteX0" fmla="*/ 0 w 1477839"/>
              <a:gd name="connsiteY0" fmla="*/ 0 h 3066473"/>
              <a:gd name="connsiteX1" fmla="*/ 1477818 w 1477839"/>
              <a:gd name="connsiteY1" fmla="*/ 1607128 h 3066473"/>
              <a:gd name="connsiteX2" fmla="*/ 27709 w 1477839"/>
              <a:gd name="connsiteY2" fmla="*/ 3066473 h 306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7839" h="3066473">
                <a:moveTo>
                  <a:pt x="0" y="0"/>
                </a:moveTo>
                <a:cubicBezTo>
                  <a:pt x="736600" y="548024"/>
                  <a:pt x="1473200" y="1096049"/>
                  <a:pt x="1477818" y="1607128"/>
                </a:cubicBezTo>
                <a:cubicBezTo>
                  <a:pt x="1482436" y="2118207"/>
                  <a:pt x="755072" y="2592340"/>
                  <a:pt x="27709" y="3066473"/>
                </a:cubicBezTo>
              </a:path>
            </a:pathLst>
          </a:custGeom>
          <a:noFill/>
          <a:ln w="4445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804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8/11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" b="3605"/>
          <a:stretch/>
        </p:blipFill>
        <p:spPr>
          <a:xfrm>
            <a:off x="8091054" y="622453"/>
            <a:ext cx="3798561" cy="403774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1124673" y="531911"/>
            <a:ext cx="2470818" cy="2651512"/>
            <a:chOff x="1932999" y="2001216"/>
            <a:chExt cx="3240000" cy="323517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2999" y="2001216"/>
              <a:ext cx="3240000" cy="3235178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2807504" y="4079632"/>
              <a:ext cx="55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Np</a:t>
              </a:r>
              <a:endParaRPr lang="fr-FR" sz="14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300161" y="4046261"/>
              <a:ext cx="55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Nc</a:t>
              </a:r>
              <a:endParaRPr lang="fr-FR" sz="1400" b="1" dirty="0"/>
            </a:p>
          </p:txBody>
        </p:sp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60" y="3727210"/>
            <a:ext cx="3761052" cy="2607570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5838825" y="3685309"/>
            <a:ext cx="2785628" cy="18461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15334" y="3727210"/>
            <a:ext cx="3223491" cy="278494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474690" y="5484641"/>
            <a:ext cx="447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Step</a:t>
            </a:r>
            <a:r>
              <a:rPr lang="fr-FR" dirty="0" smtClean="0"/>
              <a:t>-by-</a:t>
            </a:r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 err="1" smtClean="0"/>
              <a:t>fitting</a:t>
            </a:r>
            <a:r>
              <a:rPr lang="fr-FR" dirty="0" smtClean="0"/>
              <a:t> </a:t>
            </a:r>
            <a:r>
              <a:rPr lang="fr-FR" dirty="0" err="1" smtClean="0"/>
              <a:t>methodology</a:t>
            </a:r>
            <a:r>
              <a:rPr lang="fr-FR" dirty="0" smtClean="0"/>
              <a:t> to </a:t>
            </a:r>
            <a:r>
              <a:rPr lang="fr-FR" dirty="0" err="1" smtClean="0"/>
              <a:t>extract</a:t>
            </a:r>
            <a:r>
              <a:rPr lang="fr-FR" dirty="0" smtClean="0"/>
              <a:t> the cross section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Manon’s</a:t>
            </a:r>
            <a:r>
              <a:rPr lang="fr-FR" dirty="0" smtClean="0"/>
              <a:t> poster)</a:t>
            </a:r>
            <a:endParaRPr lang="fr-FR" dirty="0"/>
          </a:p>
        </p:txBody>
      </p:sp>
      <p:grpSp>
        <p:nvGrpSpPr>
          <p:cNvPr id="82" name="Groupe 81"/>
          <p:cNvGrpSpPr/>
          <p:nvPr/>
        </p:nvGrpSpPr>
        <p:grpSpPr>
          <a:xfrm>
            <a:off x="6537840" y="708546"/>
            <a:ext cx="2086613" cy="3558117"/>
            <a:chOff x="5913061" y="776532"/>
            <a:chExt cx="2086613" cy="3558117"/>
          </a:xfrm>
        </p:grpSpPr>
        <p:grpSp>
          <p:nvGrpSpPr>
            <p:cNvPr id="81" name="Groupe 80"/>
            <p:cNvGrpSpPr/>
            <p:nvPr/>
          </p:nvGrpSpPr>
          <p:grpSpPr>
            <a:xfrm>
              <a:off x="5913061" y="776532"/>
              <a:ext cx="1194577" cy="2960620"/>
              <a:chOff x="5913061" y="776532"/>
              <a:chExt cx="1194577" cy="2960620"/>
            </a:xfrm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6423200" y="1361230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6423200" y="1480060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6423200" y="1598889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6423200" y="1717718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6423200" y="1836548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Organigramme : Connecteur 33"/>
              <p:cNvSpPr/>
              <p:nvPr/>
            </p:nvSpPr>
            <p:spPr>
              <a:xfrm>
                <a:off x="6572975" y="1797570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Organigramme : Connecteur 34"/>
              <p:cNvSpPr/>
              <p:nvPr/>
            </p:nvSpPr>
            <p:spPr>
              <a:xfrm>
                <a:off x="6860562" y="1797570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Organigramme : Connecteur 35"/>
              <p:cNvSpPr/>
              <p:nvPr/>
            </p:nvSpPr>
            <p:spPr>
              <a:xfrm>
                <a:off x="6572975" y="1678741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Organigramme : Connecteur 36"/>
              <p:cNvSpPr/>
              <p:nvPr/>
            </p:nvSpPr>
            <p:spPr>
              <a:xfrm>
                <a:off x="6860562" y="1678741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Organigramme : Connecteur 37"/>
              <p:cNvSpPr/>
              <p:nvPr/>
            </p:nvSpPr>
            <p:spPr>
              <a:xfrm>
                <a:off x="6572975" y="1566438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Organigramme : Connecteur 38"/>
              <p:cNvSpPr/>
              <p:nvPr/>
            </p:nvSpPr>
            <p:spPr>
              <a:xfrm>
                <a:off x="6572975" y="1447608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>
                <a:off x="6423200" y="2068974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6423200" y="2301063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6423200" y="2419892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6423200" y="2538722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Organigramme : Connecteur 43"/>
              <p:cNvSpPr/>
              <p:nvPr/>
            </p:nvSpPr>
            <p:spPr>
              <a:xfrm>
                <a:off x="6572975" y="2499744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Organigramme : Connecteur 44"/>
              <p:cNvSpPr/>
              <p:nvPr/>
            </p:nvSpPr>
            <p:spPr>
              <a:xfrm>
                <a:off x="6860562" y="2499744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Organigramme : Connecteur 45"/>
              <p:cNvSpPr/>
              <p:nvPr/>
            </p:nvSpPr>
            <p:spPr>
              <a:xfrm>
                <a:off x="6572975" y="2380915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Organigramme : Connecteur 46"/>
              <p:cNvSpPr/>
              <p:nvPr/>
            </p:nvSpPr>
            <p:spPr>
              <a:xfrm>
                <a:off x="6860562" y="2380915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Organigramme : Connecteur 47"/>
              <p:cNvSpPr/>
              <p:nvPr/>
            </p:nvSpPr>
            <p:spPr>
              <a:xfrm>
                <a:off x="6572975" y="2268612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Organigramme : Connecteur 48"/>
              <p:cNvSpPr/>
              <p:nvPr/>
            </p:nvSpPr>
            <p:spPr>
              <a:xfrm>
                <a:off x="6860562" y="2268612"/>
                <a:ext cx="84331" cy="9074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0" name="Connecteur droit 49"/>
              <p:cNvCxnSpPr/>
              <p:nvPr/>
            </p:nvCxnSpPr>
            <p:spPr>
              <a:xfrm>
                <a:off x="6423200" y="2744120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Organigramme : Connecteur 50"/>
              <p:cNvSpPr/>
              <p:nvPr/>
            </p:nvSpPr>
            <p:spPr>
              <a:xfrm>
                <a:off x="6572975" y="2698601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Organigramme : Connecteur 51"/>
              <p:cNvSpPr/>
              <p:nvPr/>
            </p:nvSpPr>
            <p:spPr>
              <a:xfrm>
                <a:off x="6860562" y="2698601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3" name="Connecteur droit 52"/>
              <p:cNvCxnSpPr/>
              <p:nvPr/>
            </p:nvCxnSpPr>
            <p:spPr>
              <a:xfrm>
                <a:off x="6423200" y="2932157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6423200" y="3050986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6423200" y="3169816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Organigramme : Connecteur 55"/>
              <p:cNvSpPr/>
              <p:nvPr/>
            </p:nvSpPr>
            <p:spPr>
              <a:xfrm>
                <a:off x="6572975" y="3130838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Organigramme : Connecteur 56"/>
              <p:cNvSpPr/>
              <p:nvPr/>
            </p:nvSpPr>
            <p:spPr>
              <a:xfrm>
                <a:off x="6860562" y="3130838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Organigramme : Connecteur 57"/>
              <p:cNvSpPr/>
              <p:nvPr/>
            </p:nvSpPr>
            <p:spPr>
              <a:xfrm>
                <a:off x="6572975" y="3012009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Organigramme : Connecteur 58"/>
              <p:cNvSpPr/>
              <p:nvPr/>
            </p:nvSpPr>
            <p:spPr>
              <a:xfrm>
                <a:off x="6860562" y="3012009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Organigramme : Connecteur 59"/>
              <p:cNvSpPr/>
              <p:nvPr/>
            </p:nvSpPr>
            <p:spPr>
              <a:xfrm>
                <a:off x="6572975" y="2899706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Organigramme : Connecteur 60"/>
              <p:cNvSpPr/>
              <p:nvPr/>
            </p:nvSpPr>
            <p:spPr>
              <a:xfrm>
                <a:off x="6860562" y="2899706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2" name="Connecteur droit 61"/>
              <p:cNvCxnSpPr/>
              <p:nvPr/>
            </p:nvCxnSpPr>
            <p:spPr>
              <a:xfrm>
                <a:off x="6423200" y="3377579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Organigramme : Connecteur 62"/>
              <p:cNvSpPr/>
              <p:nvPr/>
            </p:nvSpPr>
            <p:spPr>
              <a:xfrm>
                <a:off x="6572975" y="3338601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Organigramme : Connecteur 63"/>
              <p:cNvSpPr/>
              <p:nvPr/>
            </p:nvSpPr>
            <p:spPr>
              <a:xfrm>
                <a:off x="6860562" y="3338601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5" name="Connecteur droit 64"/>
              <p:cNvCxnSpPr/>
              <p:nvPr/>
            </p:nvCxnSpPr>
            <p:spPr>
              <a:xfrm>
                <a:off x="6423200" y="3585341"/>
                <a:ext cx="68443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Organigramme : Connecteur 65"/>
              <p:cNvSpPr/>
              <p:nvPr/>
            </p:nvSpPr>
            <p:spPr>
              <a:xfrm>
                <a:off x="6572975" y="3546364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Organigramme : Connecteur 66"/>
              <p:cNvSpPr/>
              <p:nvPr/>
            </p:nvSpPr>
            <p:spPr>
              <a:xfrm>
                <a:off x="6860562" y="3546364"/>
                <a:ext cx="84331" cy="9074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5933458" y="1452212"/>
                <a:ext cx="484766" cy="2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3d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6</a:t>
                </a:r>
                <a:endParaRPr lang="fr-FR" sz="1100" dirty="0"/>
              </a:p>
            </p:txBody>
          </p:sp>
          <p:sp>
            <p:nvSpPr>
              <p:cNvPr id="69" name="ZoneTexte 68"/>
              <p:cNvSpPr txBox="1"/>
              <p:nvPr/>
            </p:nvSpPr>
            <p:spPr>
              <a:xfrm>
                <a:off x="5933458" y="1917064"/>
                <a:ext cx="484766" cy="2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4s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0</a:t>
                </a:r>
                <a:endParaRPr lang="fr-FR" sz="1100" dirty="0"/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5933458" y="2264810"/>
                <a:ext cx="484766" cy="45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3p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6</a:t>
                </a:r>
                <a:endParaRPr lang="fr-FR" sz="1100" dirty="0"/>
              </a:p>
              <a:p>
                <a:endParaRPr lang="fr-FR" sz="1100" dirty="0"/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5954322" y="2613427"/>
                <a:ext cx="434409" cy="2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3s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2</a:t>
                </a:r>
                <a:endParaRPr lang="fr-FR" sz="1100" dirty="0"/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5913061" y="2922764"/>
                <a:ext cx="534000" cy="2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2p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6</a:t>
                </a:r>
                <a:endParaRPr lang="fr-FR" sz="1100" dirty="0"/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>
                <a:off x="5954322" y="3460795"/>
                <a:ext cx="464154" cy="2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1s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2</a:t>
                </a:r>
                <a:endParaRPr lang="fr-FR" sz="1100" dirty="0"/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5941999" y="3220815"/>
                <a:ext cx="464154" cy="2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rgbClr val="000000"/>
                    </a:solidFill>
                  </a:rPr>
                  <a:t>2s</a:t>
                </a:r>
                <a:r>
                  <a:rPr lang="fr-FR" sz="1100" baseline="30000" dirty="0">
                    <a:solidFill>
                      <a:srgbClr val="000000"/>
                    </a:solidFill>
                  </a:rPr>
                  <a:t>2</a:t>
                </a:r>
                <a:endParaRPr lang="fr-FR" sz="11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423200" y="1010044"/>
                <a:ext cx="684438" cy="178244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6273993" y="776532"/>
                <a:ext cx="778273" cy="239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/>
                  <a:t>Continuum</a:t>
                </a:r>
              </a:p>
            </p:txBody>
          </p:sp>
          <p:cxnSp>
            <p:nvCxnSpPr>
              <p:cNvPr id="77" name="Connecteur droit 76"/>
              <p:cNvCxnSpPr/>
              <p:nvPr/>
            </p:nvCxnSpPr>
            <p:spPr>
              <a:xfrm>
                <a:off x="6423200" y="2301063"/>
                <a:ext cx="0" cy="2376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6423200" y="1370503"/>
                <a:ext cx="0" cy="4724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6423200" y="2940018"/>
                <a:ext cx="0" cy="2219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ZoneTexte 79"/>
            <p:cNvSpPr txBox="1"/>
            <p:nvPr/>
          </p:nvSpPr>
          <p:spPr>
            <a:xfrm>
              <a:off x="6272751" y="3749874"/>
              <a:ext cx="1726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/>
                <a:t>Fe</a:t>
              </a:r>
              <a:r>
                <a:rPr lang="fr-FR" sz="3200" b="1" baseline="30000" dirty="0" smtClean="0"/>
                <a:t>2+</a:t>
              </a:r>
              <a:endParaRPr lang="fr-FR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5241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9</a:t>
            </a:r>
            <a:r>
              <a:rPr lang="fr-FR" sz="1400" dirty="0" smtClean="0">
                <a:solidFill>
                  <a:schemeClr val="bg1"/>
                </a:solidFill>
              </a:rPr>
              <a:t>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7" y="939160"/>
            <a:ext cx="6259005" cy="46942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50" y="5257800"/>
            <a:ext cx="46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Photon </a:t>
            </a:r>
            <a:r>
              <a:rPr lang="fr-FR" dirty="0" err="1" smtClean="0"/>
              <a:t>energy</a:t>
            </a:r>
            <a:r>
              <a:rPr lang="fr-FR" dirty="0" smtClean="0"/>
              <a:t> (eV)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638800" y="5553075"/>
            <a:ext cx="622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Carrière, …, and G. </a:t>
            </a:r>
            <a:r>
              <a:rPr lang="fr-FR" dirty="0" err="1" smtClean="0"/>
              <a:t>Goldsztejn</a:t>
            </a:r>
            <a:r>
              <a:rPr lang="fr-FR" dirty="0" smtClean="0"/>
              <a:t>, in </a:t>
            </a:r>
            <a:r>
              <a:rPr lang="fr-FR" dirty="0" err="1" smtClean="0"/>
              <a:t>preparation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843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9</a:t>
            </a:r>
            <a:r>
              <a:rPr lang="fr-FR" sz="1400" dirty="0" smtClean="0">
                <a:solidFill>
                  <a:schemeClr val="bg1"/>
                </a:solidFill>
              </a:rPr>
              <a:t>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7" y="939160"/>
            <a:ext cx="6259005" cy="46942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50" y="5257800"/>
            <a:ext cx="46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Photon </a:t>
            </a:r>
            <a:r>
              <a:rPr lang="fr-FR" dirty="0" err="1" smtClean="0"/>
              <a:t>energy</a:t>
            </a:r>
            <a:r>
              <a:rPr lang="fr-FR" dirty="0" smtClean="0"/>
              <a:t> (eV)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33" y="695993"/>
            <a:ext cx="5362715" cy="109846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856626" y="1935437"/>
            <a:ext cx="465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formula, but… few approximations </a:t>
            </a:r>
            <a:r>
              <a:rPr lang="fr-FR" dirty="0" err="1" smtClean="0"/>
              <a:t>later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638800" y="5553075"/>
            <a:ext cx="622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Carrière, …, and G. </a:t>
            </a:r>
            <a:r>
              <a:rPr lang="fr-FR" dirty="0" err="1" smtClean="0"/>
              <a:t>Goldsztejn</a:t>
            </a:r>
            <a:r>
              <a:rPr lang="fr-FR" dirty="0" smtClean="0"/>
              <a:t>, in </a:t>
            </a:r>
            <a:r>
              <a:rPr lang="fr-FR" dirty="0" err="1" smtClean="0"/>
              <a:t>preparation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079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9</a:t>
            </a:r>
            <a:r>
              <a:rPr lang="fr-FR" sz="1400" dirty="0" smtClean="0">
                <a:solidFill>
                  <a:schemeClr val="bg1"/>
                </a:solidFill>
              </a:rPr>
              <a:t>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7" y="939160"/>
            <a:ext cx="6259005" cy="46942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50" y="5257800"/>
            <a:ext cx="46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Photon </a:t>
            </a:r>
            <a:r>
              <a:rPr lang="fr-FR" dirty="0" err="1" smtClean="0"/>
              <a:t>energy</a:t>
            </a:r>
            <a:r>
              <a:rPr lang="fr-FR" dirty="0" smtClean="0"/>
              <a:t> (eV)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781175" y="733425"/>
            <a:ext cx="19050" cy="981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3857625" y="2511272"/>
            <a:ext cx="19050" cy="981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33" y="695993"/>
            <a:ext cx="5362715" cy="109846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856626" y="1935437"/>
            <a:ext cx="465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formula, but… few approximations </a:t>
            </a:r>
            <a:r>
              <a:rPr lang="fr-FR" dirty="0" err="1" smtClean="0"/>
              <a:t>later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57875" y="2856498"/>
            <a:ext cx="618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Resonance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N 1s </a:t>
            </a:r>
            <a:r>
              <a:rPr lang="fr-FR" dirty="0" err="1" smtClean="0"/>
              <a:t>discrete</a:t>
            </a:r>
            <a:r>
              <a:rPr lang="fr-FR" dirty="0" smtClean="0"/>
              <a:t> state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Decrease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ionization</a:t>
            </a:r>
            <a:r>
              <a:rPr lang="fr-FR" dirty="0" smtClean="0"/>
              <a:t> </a:t>
            </a:r>
            <a:r>
              <a:rPr lang="fr-FR" dirty="0" err="1" smtClean="0"/>
              <a:t>threshold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638800" y="5553075"/>
            <a:ext cx="622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Carrière, …, and G. </a:t>
            </a:r>
            <a:r>
              <a:rPr lang="fr-FR" dirty="0" err="1" smtClean="0"/>
              <a:t>Goldsztejn</a:t>
            </a:r>
            <a:r>
              <a:rPr lang="fr-FR" dirty="0" smtClean="0"/>
              <a:t>, in </a:t>
            </a:r>
            <a:r>
              <a:rPr lang="fr-FR" dirty="0" err="1" smtClean="0"/>
              <a:t>preparation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5197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9</a:t>
            </a:r>
            <a:r>
              <a:rPr lang="fr-FR" sz="1400" dirty="0" smtClean="0">
                <a:solidFill>
                  <a:schemeClr val="bg1"/>
                </a:solidFill>
              </a:rPr>
              <a:t>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7" y="939160"/>
            <a:ext cx="6259005" cy="46942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50" y="5257800"/>
            <a:ext cx="46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Photon </a:t>
            </a:r>
            <a:r>
              <a:rPr lang="fr-FR" dirty="0" err="1" smtClean="0"/>
              <a:t>energy</a:t>
            </a:r>
            <a:r>
              <a:rPr lang="fr-FR" dirty="0" smtClean="0"/>
              <a:t> (eV)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781175" y="733425"/>
            <a:ext cx="19050" cy="981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3857625" y="2511272"/>
            <a:ext cx="19050" cy="981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1304925" y="1955494"/>
            <a:ext cx="19050" cy="981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2752725" y="1955493"/>
            <a:ext cx="19050" cy="981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33" y="695993"/>
            <a:ext cx="5362715" cy="109846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856626" y="1935437"/>
            <a:ext cx="465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formula, but… few approximations </a:t>
            </a:r>
            <a:r>
              <a:rPr lang="fr-FR" dirty="0" err="1" smtClean="0"/>
              <a:t>later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57875" y="2856498"/>
            <a:ext cx="6181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Resonance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N 1s </a:t>
            </a:r>
            <a:r>
              <a:rPr lang="fr-FR" dirty="0" err="1" smtClean="0"/>
              <a:t>discrete</a:t>
            </a:r>
            <a:r>
              <a:rPr lang="fr-FR" dirty="0" smtClean="0"/>
              <a:t> state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Decrease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ionization</a:t>
            </a:r>
            <a:r>
              <a:rPr lang="fr-FR" dirty="0" smtClean="0"/>
              <a:t> </a:t>
            </a:r>
            <a:r>
              <a:rPr lang="fr-FR" dirty="0" err="1" smtClean="0"/>
              <a:t>threshold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Plateau due to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interferences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err="1" smtClean="0"/>
              <a:t>discrete</a:t>
            </a:r>
            <a:r>
              <a:rPr lang="fr-FR" smtClean="0"/>
              <a:t> states</a:t>
            </a:r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5638800" y="5553075"/>
            <a:ext cx="622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Carrière, …, and G. </a:t>
            </a:r>
            <a:r>
              <a:rPr lang="fr-FR" dirty="0" err="1" smtClean="0"/>
              <a:t>Goldsztejn</a:t>
            </a:r>
            <a:r>
              <a:rPr lang="fr-FR" dirty="0" smtClean="0"/>
              <a:t>, in </a:t>
            </a:r>
            <a:r>
              <a:rPr lang="fr-FR" dirty="0" err="1" smtClean="0"/>
              <a:t>preparation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488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9</a:t>
            </a:r>
            <a:r>
              <a:rPr lang="fr-FR" sz="1400" dirty="0" smtClean="0">
                <a:solidFill>
                  <a:schemeClr val="bg1"/>
                </a:solidFill>
              </a:rPr>
              <a:t>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7" y="939160"/>
            <a:ext cx="6259005" cy="46942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50" y="5257800"/>
            <a:ext cx="46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Photon </a:t>
            </a:r>
            <a:r>
              <a:rPr lang="fr-FR" dirty="0" err="1" smtClean="0"/>
              <a:t>energy</a:t>
            </a:r>
            <a:r>
              <a:rPr lang="fr-FR" dirty="0" smtClean="0"/>
              <a:t> (eV)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781175" y="733425"/>
            <a:ext cx="19050" cy="981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3857625" y="2511272"/>
            <a:ext cx="19050" cy="981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1304925" y="1955494"/>
            <a:ext cx="19050" cy="981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2752725" y="1955493"/>
            <a:ext cx="19050" cy="981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4759758" y="1875423"/>
            <a:ext cx="19050" cy="981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5185641" y="1794460"/>
            <a:ext cx="19050" cy="981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33" y="695993"/>
            <a:ext cx="5362715" cy="109846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856626" y="1935437"/>
            <a:ext cx="465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formula, but… few approximations </a:t>
            </a:r>
            <a:r>
              <a:rPr lang="fr-FR" dirty="0" err="1" smtClean="0"/>
              <a:t>later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57875" y="2856498"/>
            <a:ext cx="6181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Resonance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N 1s </a:t>
            </a:r>
            <a:r>
              <a:rPr lang="fr-FR" dirty="0" err="1" smtClean="0"/>
              <a:t>discrete</a:t>
            </a:r>
            <a:r>
              <a:rPr lang="fr-FR" dirty="0" smtClean="0"/>
              <a:t> state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Decrease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ionization</a:t>
            </a:r>
            <a:r>
              <a:rPr lang="fr-FR" dirty="0" smtClean="0"/>
              <a:t> </a:t>
            </a:r>
            <a:r>
              <a:rPr lang="fr-FR" dirty="0" err="1" smtClean="0"/>
              <a:t>threshold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Plateau due to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interferences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discrete</a:t>
            </a:r>
            <a:r>
              <a:rPr lang="fr-FR" dirty="0" smtClean="0"/>
              <a:t> states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Fano-type </a:t>
            </a:r>
            <a:r>
              <a:rPr lang="fr-FR" dirty="0" err="1" smtClean="0"/>
              <a:t>interferences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continua states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638800" y="5553075"/>
            <a:ext cx="622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Carrière, …, and G. </a:t>
            </a:r>
            <a:r>
              <a:rPr lang="fr-FR" dirty="0" err="1" smtClean="0"/>
              <a:t>Goldsztejn</a:t>
            </a:r>
            <a:r>
              <a:rPr lang="fr-FR" dirty="0" smtClean="0"/>
              <a:t>, in </a:t>
            </a:r>
            <a:r>
              <a:rPr lang="fr-FR" dirty="0" err="1" smtClean="0"/>
              <a:t>preparation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26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10</a:t>
            </a:r>
            <a:r>
              <a:rPr lang="fr-FR" sz="1400" dirty="0" smtClean="0">
                <a:solidFill>
                  <a:schemeClr val="bg1"/>
                </a:solidFill>
              </a:rPr>
              <a:t>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83943" y="6119074"/>
            <a:ext cx="622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Carrière, …, and G. </a:t>
            </a:r>
            <a:r>
              <a:rPr lang="fr-FR" dirty="0" err="1" smtClean="0"/>
              <a:t>Goldsztejn</a:t>
            </a:r>
            <a:r>
              <a:rPr lang="fr-FR" dirty="0" smtClean="0"/>
              <a:t>, in </a:t>
            </a:r>
            <a:r>
              <a:rPr lang="fr-FR" dirty="0" err="1" smtClean="0"/>
              <a:t>preparation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206197" y="642136"/>
            <a:ext cx="6379931" cy="3215254"/>
            <a:chOff x="3930926" y="1766454"/>
            <a:chExt cx="6379931" cy="3215254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7200898" y="2566554"/>
              <a:ext cx="1423555" cy="19431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 flipV="1">
              <a:off x="7517820" y="3538104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7611337" y="3423804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985511" y="3423804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236197" y="3353438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60 eV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930926" y="3945723"/>
              <a:ext cx="139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398 </a:t>
              </a:r>
              <a:r>
                <a:rPr lang="fr-FR" dirty="0" smtClean="0"/>
                <a:t>eV</a:t>
              </a:r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556662" y="4509654"/>
              <a:ext cx="2784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Fe</a:t>
              </a:r>
              <a:endParaRPr lang="fr-FR" sz="2400" dirty="0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5191573" y="2576943"/>
              <a:ext cx="1423555" cy="19431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26"/>
            <p:cNvCxnSpPr/>
            <p:nvPr/>
          </p:nvCxnSpPr>
          <p:spPr>
            <a:xfrm flipV="1">
              <a:off x="5508495" y="4130389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5602012" y="4016089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976186" y="4016089"/>
              <a:ext cx="2304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547337" y="4520043"/>
              <a:ext cx="2784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N</a:t>
              </a:r>
              <a:endParaRPr lang="fr-FR" sz="2400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5511955" y="2741466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31"/>
            <p:cNvSpPr/>
            <p:nvPr/>
          </p:nvSpPr>
          <p:spPr>
            <a:xfrm>
              <a:off x="5979646" y="2627166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H="1" flipV="1">
              <a:off x="6091386" y="1766454"/>
              <a:ext cx="3460" cy="98540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endCxn id="29" idx="6"/>
            </p:cNvCxnSpPr>
            <p:nvPr/>
          </p:nvCxnSpPr>
          <p:spPr>
            <a:xfrm flipH="1">
              <a:off x="6206586" y="3518312"/>
              <a:ext cx="1524663" cy="61207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4740415" y="3947016"/>
              <a:ext cx="789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1s</a:t>
              </a:r>
              <a:endParaRPr lang="fr-FR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559908" y="3351463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3p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671141" y="2557718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OM*</a:t>
              </a:r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7457703" y="1974388"/>
            <a:ext cx="383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Interatomic</a:t>
            </a:r>
            <a:r>
              <a:rPr lang="fr-FR" dirty="0" smtClean="0"/>
              <a:t> Coulomb </a:t>
            </a:r>
            <a:r>
              <a:rPr lang="fr-FR" dirty="0" err="1" smtClean="0"/>
              <a:t>decay</a:t>
            </a:r>
            <a:r>
              <a:rPr lang="fr-FR" dirty="0" smtClean="0"/>
              <a:t> (ICD)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</a:p>
          <a:p>
            <a:r>
              <a:rPr lang="fr-FR" dirty="0" smtClean="0"/>
              <a:t>+ </a:t>
            </a:r>
            <a:r>
              <a:rPr lang="fr-FR" dirty="0" err="1" smtClean="0"/>
              <a:t>electronic</a:t>
            </a:r>
            <a:r>
              <a:rPr lang="fr-FR" dirty="0" smtClean="0"/>
              <a:t> states’ </a:t>
            </a:r>
            <a:r>
              <a:rPr lang="fr-FR" dirty="0" err="1" smtClean="0"/>
              <a:t>interferences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145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10</a:t>
            </a:r>
            <a:r>
              <a:rPr lang="fr-FR" sz="1400" dirty="0" smtClean="0">
                <a:solidFill>
                  <a:schemeClr val="bg1"/>
                </a:solidFill>
              </a:rPr>
              <a:t>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83943" y="6119074"/>
            <a:ext cx="622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Carrière, …, and G. </a:t>
            </a:r>
            <a:r>
              <a:rPr lang="fr-FR" dirty="0" err="1" smtClean="0"/>
              <a:t>Goldsztejn</a:t>
            </a:r>
            <a:r>
              <a:rPr lang="fr-FR" dirty="0" smtClean="0"/>
              <a:t>, in </a:t>
            </a:r>
            <a:r>
              <a:rPr lang="fr-FR" dirty="0" err="1" smtClean="0"/>
              <a:t>preparation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206197" y="642136"/>
            <a:ext cx="6379931" cy="3215254"/>
            <a:chOff x="3930926" y="1766454"/>
            <a:chExt cx="6379931" cy="3215254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7200898" y="2566554"/>
              <a:ext cx="1423555" cy="19431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 flipV="1">
              <a:off x="7517820" y="3538104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7611337" y="3423804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985511" y="3423804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236197" y="3353438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60 eV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930926" y="3945723"/>
              <a:ext cx="139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398 </a:t>
              </a:r>
              <a:r>
                <a:rPr lang="fr-FR" dirty="0" smtClean="0"/>
                <a:t>eV</a:t>
              </a:r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556662" y="4509654"/>
              <a:ext cx="2784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Fe</a:t>
              </a:r>
              <a:endParaRPr lang="fr-FR" sz="2400" dirty="0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5191573" y="2576943"/>
              <a:ext cx="1423555" cy="19431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26"/>
            <p:cNvCxnSpPr/>
            <p:nvPr/>
          </p:nvCxnSpPr>
          <p:spPr>
            <a:xfrm flipV="1">
              <a:off x="5508495" y="4130389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5602012" y="4016089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976186" y="4016089"/>
              <a:ext cx="2304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547337" y="4520043"/>
              <a:ext cx="2784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N</a:t>
              </a:r>
              <a:endParaRPr lang="fr-FR" sz="2400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5511955" y="2741466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31"/>
            <p:cNvSpPr/>
            <p:nvPr/>
          </p:nvSpPr>
          <p:spPr>
            <a:xfrm>
              <a:off x="5979646" y="2627166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H="1" flipV="1">
              <a:off x="6091386" y="1766454"/>
              <a:ext cx="3460" cy="98540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endCxn id="29" idx="6"/>
            </p:cNvCxnSpPr>
            <p:nvPr/>
          </p:nvCxnSpPr>
          <p:spPr>
            <a:xfrm flipH="1">
              <a:off x="6206586" y="3518312"/>
              <a:ext cx="1524663" cy="61207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4740415" y="3947016"/>
              <a:ext cx="789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1s</a:t>
              </a:r>
              <a:endParaRPr lang="fr-FR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559908" y="3351463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3p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671141" y="2557718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OM*</a:t>
              </a:r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7457703" y="1974388"/>
            <a:ext cx="383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Interatomic</a:t>
            </a:r>
            <a:r>
              <a:rPr lang="fr-FR" dirty="0" smtClean="0"/>
              <a:t> Coulomb </a:t>
            </a:r>
            <a:r>
              <a:rPr lang="fr-FR" dirty="0" err="1" smtClean="0"/>
              <a:t>decay</a:t>
            </a:r>
            <a:r>
              <a:rPr lang="fr-FR" dirty="0" smtClean="0"/>
              <a:t> (ICD)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</a:p>
          <a:p>
            <a:r>
              <a:rPr lang="fr-FR" dirty="0" smtClean="0"/>
              <a:t>+ </a:t>
            </a:r>
            <a:r>
              <a:rPr lang="fr-FR" dirty="0" err="1" smtClean="0"/>
              <a:t>electronic</a:t>
            </a:r>
            <a:r>
              <a:rPr lang="fr-FR" dirty="0" smtClean="0"/>
              <a:t> states’ </a:t>
            </a:r>
            <a:r>
              <a:rPr lang="fr-FR" dirty="0" err="1" smtClean="0"/>
              <a:t>interferences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466844" y="4478424"/>
            <a:ext cx="383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a </a:t>
            </a:r>
            <a:r>
              <a:rPr lang="fr-FR" dirty="0" err="1" smtClean="0"/>
              <a:t>particular</a:t>
            </a:r>
            <a:r>
              <a:rPr lang="fr-FR" dirty="0" smtClean="0"/>
              <a:t> transition </a:t>
            </a:r>
            <a:r>
              <a:rPr lang="fr-FR" dirty="0" err="1" smtClean="0"/>
              <a:t>metal</a:t>
            </a:r>
            <a:r>
              <a:rPr lang="fr-FR" dirty="0" smtClean="0"/>
              <a:t>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09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10</a:t>
            </a:r>
            <a:r>
              <a:rPr lang="fr-FR" sz="1400" dirty="0" smtClean="0">
                <a:solidFill>
                  <a:schemeClr val="bg1"/>
                </a:solidFill>
              </a:rPr>
              <a:t>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83943" y="6119074"/>
            <a:ext cx="622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Carrière, …, and G. </a:t>
            </a:r>
            <a:r>
              <a:rPr lang="fr-FR" dirty="0" err="1" smtClean="0"/>
              <a:t>Goldsztejn</a:t>
            </a:r>
            <a:r>
              <a:rPr lang="fr-FR" dirty="0" smtClean="0"/>
              <a:t>, in </a:t>
            </a:r>
            <a:r>
              <a:rPr lang="fr-FR" dirty="0" err="1" smtClean="0"/>
              <a:t>preparation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206197" y="642136"/>
            <a:ext cx="6379931" cy="3215254"/>
            <a:chOff x="3930926" y="1766454"/>
            <a:chExt cx="6379931" cy="3215254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7200898" y="2566554"/>
              <a:ext cx="1423555" cy="19431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 flipV="1">
              <a:off x="7517820" y="3538104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7611337" y="3423804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985511" y="3423804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236197" y="3353438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60 eV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930926" y="3945723"/>
              <a:ext cx="139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398 </a:t>
              </a:r>
              <a:r>
                <a:rPr lang="fr-FR" dirty="0" smtClean="0"/>
                <a:t>eV</a:t>
              </a:r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556662" y="4509654"/>
              <a:ext cx="2784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Fe</a:t>
              </a:r>
              <a:endParaRPr lang="fr-FR" sz="2400" dirty="0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5191573" y="2576943"/>
              <a:ext cx="1423555" cy="19431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26"/>
            <p:cNvCxnSpPr/>
            <p:nvPr/>
          </p:nvCxnSpPr>
          <p:spPr>
            <a:xfrm flipV="1">
              <a:off x="5508495" y="4130389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5602012" y="4016089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976186" y="4016089"/>
              <a:ext cx="2304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547337" y="4520043"/>
              <a:ext cx="2784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N</a:t>
              </a:r>
              <a:endParaRPr lang="fr-FR" sz="2400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5511955" y="2741466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31"/>
            <p:cNvSpPr/>
            <p:nvPr/>
          </p:nvSpPr>
          <p:spPr>
            <a:xfrm>
              <a:off x="5979646" y="2627166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H="1" flipV="1">
              <a:off x="6091386" y="1766454"/>
              <a:ext cx="3460" cy="98540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endCxn id="29" idx="6"/>
            </p:cNvCxnSpPr>
            <p:nvPr/>
          </p:nvCxnSpPr>
          <p:spPr>
            <a:xfrm flipH="1">
              <a:off x="6206586" y="3518312"/>
              <a:ext cx="1524663" cy="61207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4740415" y="3947016"/>
              <a:ext cx="789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1s</a:t>
              </a:r>
              <a:endParaRPr lang="fr-FR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559908" y="3351463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3p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671141" y="2557718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OM*</a:t>
              </a:r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7457703" y="1974388"/>
            <a:ext cx="383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Interatomic</a:t>
            </a:r>
            <a:r>
              <a:rPr lang="fr-FR" dirty="0" smtClean="0"/>
              <a:t> Coulomb </a:t>
            </a:r>
            <a:r>
              <a:rPr lang="fr-FR" dirty="0" err="1" smtClean="0"/>
              <a:t>decay</a:t>
            </a:r>
            <a:r>
              <a:rPr lang="fr-FR" dirty="0" smtClean="0"/>
              <a:t> (ICD)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</a:p>
          <a:p>
            <a:r>
              <a:rPr lang="fr-FR" dirty="0" smtClean="0"/>
              <a:t>+ </a:t>
            </a:r>
            <a:r>
              <a:rPr lang="fr-FR" dirty="0" err="1" smtClean="0"/>
              <a:t>electronic</a:t>
            </a:r>
            <a:r>
              <a:rPr lang="fr-FR" dirty="0" smtClean="0"/>
              <a:t> states’ </a:t>
            </a:r>
            <a:r>
              <a:rPr lang="fr-FR" dirty="0" err="1" smtClean="0"/>
              <a:t>interferences</a:t>
            </a:r>
            <a:endParaRPr lang="fr-FR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14" y="4102667"/>
            <a:ext cx="4860334" cy="1933292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1466844" y="4478424"/>
            <a:ext cx="383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a </a:t>
            </a:r>
            <a:r>
              <a:rPr lang="fr-FR" dirty="0" err="1" smtClean="0"/>
              <a:t>particular</a:t>
            </a:r>
            <a:r>
              <a:rPr lang="fr-FR" dirty="0" smtClean="0"/>
              <a:t> transition </a:t>
            </a:r>
            <a:r>
              <a:rPr lang="fr-FR" dirty="0" err="1" smtClean="0"/>
              <a:t>metal</a:t>
            </a:r>
            <a:r>
              <a:rPr lang="fr-FR" dirty="0" smtClean="0"/>
              <a:t>? </a:t>
            </a:r>
          </a:p>
          <a:p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7751208" y="3441379"/>
            <a:ext cx="383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Cobalt </a:t>
            </a:r>
            <a:r>
              <a:rPr lang="fr-FR" dirty="0" err="1" smtClean="0"/>
              <a:t>phthalocyanine</a:t>
            </a:r>
            <a:r>
              <a:rPr lang="fr-FR" dirty="0" smtClean="0"/>
              <a:t> = no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sign</a:t>
            </a:r>
            <a:r>
              <a:rPr lang="fr-FR" dirty="0" smtClean="0"/>
              <a:t> of ICD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609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10</a:t>
            </a:r>
            <a:r>
              <a:rPr lang="fr-FR" sz="1400" dirty="0" smtClean="0">
                <a:solidFill>
                  <a:schemeClr val="bg1"/>
                </a:solidFill>
              </a:rPr>
              <a:t>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83943" y="6119074"/>
            <a:ext cx="622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Carrière, …, and G. </a:t>
            </a:r>
            <a:r>
              <a:rPr lang="fr-FR" dirty="0" err="1" smtClean="0"/>
              <a:t>Goldsztejn</a:t>
            </a:r>
            <a:r>
              <a:rPr lang="fr-FR" dirty="0" smtClean="0"/>
              <a:t>, in </a:t>
            </a:r>
            <a:r>
              <a:rPr lang="fr-FR" dirty="0" err="1" smtClean="0"/>
              <a:t>preparation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206197" y="642136"/>
            <a:ext cx="6379931" cy="3215254"/>
            <a:chOff x="3930926" y="1766454"/>
            <a:chExt cx="6379931" cy="3215254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7200898" y="2566554"/>
              <a:ext cx="1423555" cy="19431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 flipV="1">
              <a:off x="7517820" y="3538104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7611337" y="3423804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985511" y="3423804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236197" y="3353438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60 eV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930926" y="3945723"/>
              <a:ext cx="139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398 </a:t>
              </a:r>
              <a:r>
                <a:rPr lang="fr-FR" dirty="0" smtClean="0"/>
                <a:t>eV</a:t>
              </a:r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556662" y="4509654"/>
              <a:ext cx="2784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Fe</a:t>
              </a:r>
              <a:endParaRPr lang="fr-FR" sz="2400" dirty="0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5191573" y="2576943"/>
              <a:ext cx="1423555" cy="19431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26"/>
            <p:cNvCxnSpPr/>
            <p:nvPr/>
          </p:nvCxnSpPr>
          <p:spPr>
            <a:xfrm flipV="1">
              <a:off x="5508495" y="4130389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5602012" y="4016089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976186" y="4016089"/>
              <a:ext cx="2304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547337" y="4520043"/>
              <a:ext cx="2784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N</a:t>
              </a:r>
              <a:endParaRPr lang="fr-FR" sz="2400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5511955" y="2741466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31"/>
            <p:cNvSpPr/>
            <p:nvPr/>
          </p:nvSpPr>
          <p:spPr>
            <a:xfrm>
              <a:off x="5979646" y="2627166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H="1" flipV="1">
              <a:off x="6091386" y="1766454"/>
              <a:ext cx="3460" cy="98540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endCxn id="29" idx="6"/>
            </p:cNvCxnSpPr>
            <p:nvPr/>
          </p:nvCxnSpPr>
          <p:spPr>
            <a:xfrm flipH="1">
              <a:off x="6206586" y="3518312"/>
              <a:ext cx="1524663" cy="61207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4740415" y="3947016"/>
              <a:ext cx="789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1s</a:t>
              </a:r>
              <a:endParaRPr lang="fr-FR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559908" y="3351463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3p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671141" y="2557718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OM*</a:t>
              </a:r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7457703" y="1974388"/>
            <a:ext cx="383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Interatomic</a:t>
            </a:r>
            <a:r>
              <a:rPr lang="fr-FR" dirty="0" smtClean="0"/>
              <a:t> Coulomb </a:t>
            </a:r>
            <a:r>
              <a:rPr lang="fr-FR" dirty="0" err="1" smtClean="0"/>
              <a:t>decay</a:t>
            </a:r>
            <a:r>
              <a:rPr lang="fr-FR" dirty="0" smtClean="0"/>
              <a:t> (ICD)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</a:p>
          <a:p>
            <a:r>
              <a:rPr lang="fr-FR" dirty="0" smtClean="0"/>
              <a:t>+ </a:t>
            </a:r>
            <a:r>
              <a:rPr lang="fr-FR" dirty="0" err="1" smtClean="0"/>
              <a:t>electronic</a:t>
            </a:r>
            <a:r>
              <a:rPr lang="fr-FR" dirty="0" smtClean="0"/>
              <a:t> states’ </a:t>
            </a:r>
            <a:r>
              <a:rPr lang="fr-FR" dirty="0" err="1" smtClean="0"/>
              <a:t>interferences</a:t>
            </a:r>
            <a:endParaRPr lang="fr-FR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14" y="4102667"/>
            <a:ext cx="4860334" cy="1933292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1466844" y="4478424"/>
            <a:ext cx="3834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a </a:t>
            </a:r>
            <a:r>
              <a:rPr lang="fr-FR" dirty="0" err="1" smtClean="0"/>
              <a:t>particular</a:t>
            </a:r>
            <a:r>
              <a:rPr lang="fr-FR" dirty="0" smtClean="0"/>
              <a:t> transition </a:t>
            </a:r>
            <a:r>
              <a:rPr lang="fr-FR" dirty="0" err="1" smtClean="0"/>
              <a:t>metal</a:t>
            </a:r>
            <a:r>
              <a:rPr lang="fr-FR" dirty="0" smtClean="0"/>
              <a:t>? </a:t>
            </a:r>
          </a:p>
          <a:p>
            <a:endParaRPr lang="fr-FR" dirty="0"/>
          </a:p>
          <a:p>
            <a:r>
              <a:rPr lang="fr-FR" dirty="0" smtClean="0"/>
              <a:t>Can </a:t>
            </a:r>
            <a:r>
              <a:rPr lang="fr-FR" dirty="0" err="1" smtClean="0"/>
              <a:t>you</a:t>
            </a:r>
            <a:r>
              <a:rPr lang="fr-FR" dirty="0" smtClean="0"/>
              <a:t> tell us </a:t>
            </a:r>
            <a:r>
              <a:rPr lang="fr-FR" dirty="0" err="1" smtClean="0"/>
              <a:t>why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7751208" y="3441379"/>
            <a:ext cx="383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Cobalt </a:t>
            </a:r>
            <a:r>
              <a:rPr lang="fr-FR" dirty="0" err="1" smtClean="0"/>
              <a:t>phthalocyanine</a:t>
            </a:r>
            <a:r>
              <a:rPr lang="fr-FR" dirty="0" smtClean="0"/>
              <a:t> = no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sign</a:t>
            </a:r>
            <a:r>
              <a:rPr lang="fr-FR" dirty="0" smtClean="0"/>
              <a:t> of ICD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28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-1335" y="289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The </a:t>
            </a:r>
            <a:r>
              <a:rPr lang="fr-FR" sz="2400" b="1" dirty="0" err="1" smtClean="0">
                <a:solidFill>
                  <a:schemeClr val="bg1"/>
                </a:solidFill>
              </a:rPr>
              <a:t>ideal</a:t>
            </a:r>
            <a:r>
              <a:rPr lang="fr-FR" sz="2400" b="1" dirty="0" smtClean="0">
                <a:solidFill>
                  <a:schemeClr val="bg1"/>
                </a:solidFill>
              </a:rPr>
              <a:t> case: a </a:t>
            </a:r>
            <a:r>
              <a:rPr lang="fr-FR" sz="2400" b="1" dirty="0" err="1" smtClean="0">
                <a:solidFill>
                  <a:schemeClr val="bg1"/>
                </a:solidFill>
              </a:rPr>
              <a:t>diatomic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molecule</a:t>
            </a:r>
            <a:r>
              <a:rPr lang="fr-FR" sz="2400" b="1" dirty="0" smtClean="0">
                <a:solidFill>
                  <a:schemeClr val="bg1"/>
                </a:solidFill>
              </a:rPr>
              <a:t> (</a:t>
            </a:r>
            <a:r>
              <a:rPr lang="fr-FR" sz="2400" b="1" dirty="0" err="1" smtClean="0">
                <a:solidFill>
                  <a:schemeClr val="bg1"/>
                </a:solidFill>
              </a:rPr>
              <a:t>HCl</a:t>
            </a:r>
            <a:r>
              <a:rPr lang="fr-FR" sz="2400" b="1" dirty="0" smtClean="0">
                <a:solidFill>
                  <a:schemeClr val="bg1"/>
                </a:solidFill>
              </a:rPr>
              <a:t>)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2/11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85" y="3629324"/>
            <a:ext cx="4519666" cy="26384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85" y="763680"/>
            <a:ext cx="4519666" cy="26215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54546" y="1588655"/>
            <a:ext cx="506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simulate</a:t>
            </a:r>
            <a:r>
              <a:rPr lang="fr-FR" dirty="0" smtClean="0"/>
              <a:t> </a:t>
            </a:r>
            <a:r>
              <a:rPr lang="fr-FR" dirty="0" err="1" smtClean="0"/>
              <a:t>resonant</a:t>
            </a:r>
            <a:r>
              <a:rPr lang="fr-FR" dirty="0" smtClean="0"/>
              <a:t> and normal Auger </a:t>
            </a:r>
            <a:r>
              <a:rPr lang="fr-FR" dirty="0" err="1" smtClean="0"/>
              <a:t>spectra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154546" y="4533886"/>
            <a:ext cx="5061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 </a:t>
            </a:r>
            <a:r>
              <a:rPr lang="fr-FR" dirty="0" err="1" smtClean="0"/>
              <a:t>study</a:t>
            </a:r>
            <a:r>
              <a:rPr lang="fr-FR" dirty="0" smtClean="0"/>
              <a:t> a </a:t>
            </a:r>
            <a:r>
              <a:rPr lang="fr-FR" dirty="0" err="1" smtClean="0"/>
              <a:t>particular</a:t>
            </a:r>
            <a:r>
              <a:rPr lang="fr-FR" dirty="0" smtClean="0"/>
              <a:t> final </a:t>
            </a:r>
            <a:r>
              <a:rPr lang="fr-FR" dirty="0" err="1" smtClean="0"/>
              <a:t>electronic</a:t>
            </a:r>
            <a:r>
              <a:rPr lang="fr-FR" dirty="0" smtClean="0"/>
              <a:t> state and </a:t>
            </a:r>
            <a:r>
              <a:rPr lang="fr-FR" dirty="0" err="1" smtClean="0"/>
              <a:t>highlight</a:t>
            </a:r>
            <a:r>
              <a:rPr lang="fr-FR" dirty="0" smtClean="0"/>
              <a:t> (for instance) </a:t>
            </a:r>
            <a:r>
              <a:rPr lang="fr-FR" dirty="0" err="1" smtClean="0"/>
              <a:t>interferences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intermediate</a:t>
            </a:r>
            <a:r>
              <a:rPr lang="fr-FR" dirty="0" smtClean="0"/>
              <a:t> states.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460921" y="6100777"/>
            <a:ext cx="3839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G. </a:t>
            </a:r>
            <a:r>
              <a:rPr lang="fr-FR" sz="1600" dirty="0" err="1" smtClean="0"/>
              <a:t>Goldsztejn</a:t>
            </a:r>
            <a:r>
              <a:rPr lang="fr-FR" sz="1600" dirty="0" smtClean="0"/>
              <a:t> et al., PCCP, 2022, </a:t>
            </a:r>
            <a:r>
              <a:rPr lang="fr-FR" sz="1600" b="1" dirty="0" smtClean="0"/>
              <a:t>24</a:t>
            </a:r>
            <a:r>
              <a:rPr lang="fr-FR" sz="1600" dirty="0" smtClean="0"/>
              <a:t>, 6590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96048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Can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probe </a:t>
            </a:r>
            <a:r>
              <a:rPr lang="fr-FR" sz="2400" b="1" dirty="0" err="1" smtClean="0">
                <a:solidFill>
                  <a:schemeClr val="bg1"/>
                </a:solidFill>
              </a:rPr>
              <a:t>localized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ultrafast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processes</a:t>
            </a:r>
            <a:r>
              <a:rPr lang="fr-FR" sz="2400" b="1" dirty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10</a:t>
            </a:r>
            <a:r>
              <a:rPr lang="fr-FR" sz="1400" dirty="0" smtClean="0">
                <a:solidFill>
                  <a:schemeClr val="bg1"/>
                </a:solidFill>
              </a:rPr>
              <a:t>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83943" y="6119074"/>
            <a:ext cx="622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Carrière, …, and G. </a:t>
            </a:r>
            <a:r>
              <a:rPr lang="fr-FR" dirty="0" err="1" smtClean="0"/>
              <a:t>Goldsztejn</a:t>
            </a:r>
            <a:r>
              <a:rPr lang="fr-FR" dirty="0" smtClean="0"/>
              <a:t>, in </a:t>
            </a:r>
            <a:r>
              <a:rPr lang="fr-FR" dirty="0" err="1" smtClean="0"/>
              <a:t>preparation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206197" y="642136"/>
            <a:ext cx="6379931" cy="3215254"/>
            <a:chOff x="3930926" y="1766454"/>
            <a:chExt cx="6379931" cy="3215254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7200898" y="2566554"/>
              <a:ext cx="1423555" cy="19431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 flipV="1">
              <a:off x="7517820" y="3538104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7611337" y="3423804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985511" y="3423804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236197" y="3353438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60 eV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930926" y="3945723"/>
              <a:ext cx="139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398 </a:t>
              </a:r>
              <a:r>
                <a:rPr lang="fr-FR" dirty="0" smtClean="0"/>
                <a:t>eV</a:t>
              </a:r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556662" y="4509654"/>
              <a:ext cx="2784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Fe</a:t>
              </a:r>
              <a:endParaRPr lang="fr-FR" sz="2400" dirty="0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5191573" y="2576943"/>
              <a:ext cx="1423555" cy="19431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26"/>
            <p:cNvCxnSpPr/>
            <p:nvPr/>
          </p:nvCxnSpPr>
          <p:spPr>
            <a:xfrm flipV="1">
              <a:off x="5508495" y="4130389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5602012" y="4016089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976186" y="4016089"/>
              <a:ext cx="2304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547337" y="4520043"/>
              <a:ext cx="2784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N</a:t>
              </a:r>
              <a:endParaRPr lang="fr-FR" sz="2400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5511955" y="2741466"/>
              <a:ext cx="789710" cy="10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31"/>
            <p:cNvSpPr/>
            <p:nvPr/>
          </p:nvSpPr>
          <p:spPr>
            <a:xfrm>
              <a:off x="5979646" y="2627166"/>
              <a:ext cx="2304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H="1" flipV="1">
              <a:off x="6091386" y="1766454"/>
              <a:ext cx="3460" cy="98540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endCxn id="29" idx="6"/>
            </p:cNvCxnSpPr>
            <p:nvPr/>
          </p:nvCxnSpPr>
          <p:spPr>
            <a:xfrm flipH="1">
              <a:off x="6206586" y="3518312"/>
              <a:ext cx="1524663" cy="61207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4740415" y="3947016"/>
              <a:ext cx="789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1s</a:t>
              </a:r>
              <a:endParaRPr lang="fr-FR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559908" y="3351463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3p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671141" y="2557718"/>
              <a:ext cx="107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OM*</a:t>
              </a:r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7457703" y="1974388"/>
            <a:ext cx="383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Interatomic</a:t>
            </a:r>
            <a:r>
              <a:rPr lang="fr-FR" dirty="0" smtClean="0"/>
              <a:t> Coulomb </a:t>
            </a:r>
            <a:r>
              <a:rPr lang="fr-FR" dirty="0" err="1" smtClean="0"/>
              <a:t>decay</a:t>
            </a:r>
            <a:r>
              <a:rPr lang="fr-FR" dirty="0" smtClean="0"/>
              <a:t> (ICD)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</a:p>
          <a:p>
            <a:r>
              <a:rPr lang="fr-FR" dirty="0" smtClean="0"/>
              <a:t>+ </a:t>
            </a:r>
            <a:r>
              <a:rPr lang="fr-FR" dirty="0" err="1" smtClean="0"/>
              <a:t>electronic</a:t>
            </a:r>
            <a:r>
              <a:rPr lang="fr-FR" dirty="0" smtClean="0"/>
              <a:t> states’ </a:t>
            </a:r>
            <a:r>
              <a:rPr lang="fr-FR" dirty="0" err="1" smtClean="0"/>
              <a:t>interferences</a:t>
            </a:r>
            <a:endParaRPr lang="fr-FR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14" y="4102667"/>
            <a:ext cx="4860334" cy="1933292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1466844" y="4478424"/>
            <a:ext cx="3834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a </a:t>
            </a:r>
            <a:r>
              <a:rPr lang="fr-FR" dirty="0" err="1" smtClean="0"/>
              <a:t>particular</a:t>
            </a:r>
            <a:r>
              <a:rPr lang="fr-FR" dirty="0" smtClean="0"/>
              <a:t> transition </a:t>
            </a:r>
            <a:r>
              <a:rPr lang="fr-FR" dirty="0" err="1" smtClean="0"/>
              <a:t>metal</a:t>
            </a:r>
            <a:r>
              <a:rPr lang="fr-FR" dirty="0" smtClean="0"/>
              <a:t>? </a:t>
            </a:r>
          </a:p>
          <a:p>
            <a:endParaRPr lang="fr-FR" dirty="0"/>
          </a:p>
          <a:p>
            <a:r>
              <a:rPr lang="fr-FR" dirty="0" smtClean="0"/>
              <a:t>Can </a:t>
            </a:r>
            <a:r>
              <a:rPr lang="fr-FR" dirty="0" err="1" smtClean="0"/>
              <a:t>you</a:t>
            </a:r>
            <a:r>
              <a:rPr lang="fr-FR" dirty="0" smtClean="0"/>
              <a:t> tell us </a:t>
            </a:r>
            <a:r>
              <a:rPr lang="fr-FR" dirty="0" err="1" smtClean="0"/>
              <a:t>why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7751208" y="3441379"/>
            <a:ext cx="383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Cobalt </a:t>
            </a:r>
            <a:r>
              <a:rPr lang="fr-FR" dirty="0" err="1" smtClean="0"/>
              <a:t>phthalocyanine</a:t>
            </a:r>
            <a:r>
              <a:rPr lang="fr-FR" dirty="0" smtClean="0"/>
              <a:t> = no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sign</a:t>
            </a:r>
            <a:r>
              <a:rPr lang="fr-FR" dirty="0" smtClean="0"/>
              <a:t> of ICD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209964" y="5791200"/>
            <a:ext cx="312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NO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23596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Takeaway</a:t>
            </a:r>
            <a:r>
              <a:rPr lang="fr-FR" sz="2400" b="1" dirty="0" smtClean="0">
                <a:solidFill>
                  <a:schemeClr val="bg1"/>
                </a:solidFill>
              </a:rPr>
              <a:t> message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11</a:t>
            </a:r>
            <a:r>
              <a:rPr lang="fr-FR" sz="1400" dirty="0" smtClean="0">
                <a:solidFill>
                  <a:schemeClr val="bg1"/>
                </a:solidFill>
              </a:rPr>
              <a:t>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7018" y="1154543"/>
            <a:ext cx="120072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It </a:t>
            </a:r>
            <a:r>
              <a:rPr lang="fr-FR" sz="2000" b="1" dirty="0" err="1" smtClean="0">
                <a:solidFill>
                  <a:srgbClr val="00B050"/>
                </a:solidFill>
              </a:rPr>
              <a:t>is</a:t>
            </a:r>
            <a:r>
              <a:rPr lang="fr-FR" sz="2000" b="1" dirty="0" smtClean="0">
                <a:solidFill>
                  <a:srgbClr val="00B050"/>
                </a:solidFill>
              </a:rPr>
              <a:t> possible to have </a:t>
            </a:r>
            <a:r>
              <a:rPr lang="fr-FR" sz="2000" b="1" dirty="0" err="1" smtClean="0">
                <a:solidFill>
                  <a:srgbClr val="00B050"/>
                </a:solidFill>
              </a:rPr>
              <a:t>access</a:t>
            </a:r>
            <a:r>
              <a:rPr lang="fr-FR" sz="2000" b="1" dirty="0" smtClean="0">
                <a:solidFill>
                  <a:srgbClr val="00B050"/>
                </a:solidFill>
              </a:rPr>
              <a:t> to </a:t>
            </a:r>
            <a:r>
              <a:rPr lang="fr-FR" sz="2000" b="1" dirty="0" err="1" smtClean="0">
                <a:solidFill>
                  <a:srgbClr val="00B050"/>
                </a:solidFill>
              </a:rPr>
              <a:t>subtle</a:t>
            </a:r>
            <a:r>
              <a:rPr lang="fr-FR" sz="2000" b="1" dirty="0" smtClean="0">
                <a:solidFill>
                  <a:srgbClr val="00B050"/>
                </a:solidFill>
              </a:rPr>
              <a:t>, </a:t>
            </a:r>
            <a:r>
              <a:rPr lang="fr-FR" sz="2000" b="1" dirty="0" err="1" smtClean="0">
                <a:solidFill>
                  <a:srgbClr val="00B050"/>
                </a:solidFill>
              </a:rPr>
              <a:t>ultrafast</a:t>
            </a:r>
            <a:r>
              <a:rPr lang="fr-FR" sz="2000" b="1" dirty="0" smtClean="0">
                <a:solidFill>
                  <a:srgbClr val="00B050"/>
                </a:solidFill>
              </a:rPr>
              <a:t>, </a:t>
            </a:r>
            <a:r>
              <a:rPr lang="fr-FR" sz="2000" b="1" dirty="0" err="1" smtClean="0">
                <a:solidFill>
                  <a:srgbClr val="00B050"/>
                </a:solidFill>
              </a:rPr>
              <a:t>localized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b="1" dirty="0" err="1" smtClean="0">
                <a:solidFill>
                  <a:srgbClr val="00B050"/>
                </a:solidFill>
              </a:rPr>
              <a:t>dynamical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b="1" dirty="0" err="1" smtClean="0">
                <a:solidFill>
                  <a:srgbClr val="00B050"/>
                </a:solidFill>
              </a:rPr>
              <a:t>processes</a:t>
            </a:r>
            <a:r>
              <a:rPr lang="fr-FR" sz="2000" b="1" dirty="0" smtClean="0">
                <a:solidFill>
                  <a:srgbClr val="00B050"/>
                </a:solidFill>
              </a:rPr>
              <a:t> or to </a:t>
            </a:r>
            <a:r>
              <a:rPr lang="fr-FR" sz="2000" b="1" dirty="0" err="1" smtClean="0">
                <a:solidFill>
                  <a:srgbClr val="00B050"/>
                </a:solidFill>
              </a:rPr>
              <a:t>electronic</a:t>
            </a:r>
            <a:r>
              <a:rPr lang="fr-FR" sz="2000" b="1" dirty="0" smtClean="0">
                <a:solidFill>
                  <a:srgbClr val="00B050"/>
                </a:solidFill>
              </a:rPr>
              <a:t> configurations:</a:t>
            </a:r>
          </a:p>
          <a:p>
            <a:endParaRPr lang="fr-FR" sz="2000" b="1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Information </a:t>
            </a:r>
            <a:r>
              <a:rPr lang="fr-FR" sz="2000" dirty="0" err="1" smtClean="0"/>
              <a:t>is</a:t>
            </a:r>
            <a:r>
              <a:rPr lang="fr-FR" sz="2000" dirty="0" smtClean="0"/>
              <a:t> a bit more </a:t>
            </a:r>
            <a:r>
              <a:rPr lang="fr-FR" sz="2000" dirty="0" err="1" smtClean="0"/>
              <a:t>blurry</a:t>
            </a: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 smtClean="0"/>
              <a:t>Requires</a:t>
            </a:r>
            <a:r>
              <a:rPr lang="fr-FR" sz="2000" dirty="0" smtClean="0"/>
              <a:t> more </a:t>
            </a:r>
            <a:r>
              <a:rPr lang="fr-FR" sz="2000" dirty="0" err="1" smtClean="0"/>
              <a:t>spectra</a:t>
            </a:r>
            <a:r>
              <a:rPr lang="fr-FR" sz="2000" dirty="0" smtClean="0"/>
              <a:t> in </a:t>
            </a:r>
            <a:r>
              <a:rPr lang="fr-FR" sz="2000" dirty="0" err="1" smtClean="0"/>
              <a:t>various</a:t>
            </a:r>
            <a:r>
              <a:rPr lang="fr-FR" sz="2000" dirty="0" smtClean="0"/>
              <a:t> </a:t>
            </a:r>
            <a:r>
              <a:rPr lang="fr-FR" sz="2000" dirty="0" err="1" smtClean="0"/>
              <a:t>regions</a:t>
            </a:r>
            <a:r>
              <a:rPr lang="fr-FR" sz="2000" dirty="0" smtClean="0"/>
              <a:t> of the incident </a:t>
            </a:r>
            <a:r>
              <a:rPr lang="fr-FR" sz="2000" dirty="0" err="1" smtClean="0"/>
              <a:t>energy</a:t>
            </a: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And on </a:t>
            </a:r>
            <a:r>
              <a:rPr lang="fr-FR" sz="2000" dirty="0" err="1" smtClean="0"/>
              <a:t>related</a:t>
            </a:r>
            <a:r>
              <a:rPr lang="fr-FR" sz="2000" dirty="0" smtClean="0"/>
              <a:t> </a:t>
            </a:r>
            <a:r>
              <a:rPr lang="fr-FR" sz="2000" dirty="0" err="1" smtClean="0"/>
              <a:t>molecules</a:t>
            </a: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To </a:t>
            </a:r>
            <a:r>
              <a:rPr lang="fr-FR" sz="2000" dirty="0" err="1" smtClean="0"/>
              <a:t>accept</a:t>
            </a:r>
            <a:r>
              <a:rPr lang="fr-FR" sz="2000" dirty="0" smtClean="0"/>
              <a:t> </a:t>
            </a:r>
            <a:r>
              <a:rPr lang="fr-FR" sz="2000" dirty="0" err="1" smtClean="0"/>
              <a:t>doing</a:t>
            </a:r>
            <a:r>
              <a:rPr lang="fr-FR" sz="2000" dirty="0" smtClean="0"/>
              <a:t> (</a:t>
            </a:r>
            <a:r>
              <a:rPr lang="fr-FR" sz="2000" dirty="0" err="1" smtClean="0"/>
              <a:t>severe</a:t>
            </a:r>
            <a:r>
              <a:rPr lang="fr-FR" sz="2000" dirty="0" smtClean="0"/>
              <a:t>) approximations in the simulations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r>
              <a:rPr lang="fr-FR" sz="2000" b="1" dirty="0" err="1" smtClean="0">
                <a:solidFill>
                  <a:srgbClr val="00B050"/>
                </a:solidFill>
              </a:rPr>
              <a:t>Ways</a:t>
            </a:r>
            <a:r>
              <a:rPr lang="fr-FR" sz="2000" b="1" dirty="0" smtClean="0">
                <a:solidFill>
                  <a:srgbClr val="00B050"/>
                </a:solidFill>
              </a:rPr>
              <a:t> to </a:t>
            </a:r>
            <a:r>
              <a:rPr lang="fr-FR" sz="2000" b="1" dirty="0" err="1" smtClean="0">
                <a:solidFill>
                  <a:srgbClr val="00B050"/>
                </a:solidFill>
              </a:rPr>
              <a:t>improve</a:t>
            </a:r>
            <a:r>
              <a:rPr lang="fr-FR" sz="2000" b="1" dirty="0" smtClean="0">
                <a:solidFill>
                  <a:srgbClr val="00B050"/>
                </a:solidFill>
              </a:rPr>
              <a:t>:</a:t>
            </a:r>
          </a:p>
          <a:p>
            <a:endParaRPr lang="fr-FR" sz="2000" b="1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 smtClean="0"/>
              <a:t>Having</a:t>
            </a:r>
            <a:r>
              <a:rPr lang="fr-FR" sz="2000" dirty="0" smtClean="0"/>
              <a:t> a </a:t>
            </a:r>
            <a:r>
              <a:rPr lang="fr-FR" sz="2000" dirty="0" err="1" smtClean="0"/>
              <a:t>better-resolved</a:t>
            </a:r>
            <a:r>
              <a:rPr lang="fr-FR" sz="2000" dirty="0" smtClean="0"/>
              <a:t> </a:t>
            </a:r>
            <a:r>
              <a:rPr lang="fr-FR" sz="2000" dirty="0" err="1" smtClean="0"/>
              <a:t>spectroscopy</a:t>
            </a:r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New </a:t>
            </a:r>
            <a:r>
              <a:rPr lang="fr-FR" sz="2000" dirty="0" err="1" smtClean="0"/>
              <a:t>evaporation</a:t>
            </a:r>
            <a:r>
              <a:rPr lang="fr-FR" sz="2000" dirty="0" smtClean="0"/>
              <a:t> </a:t>
            </a:r>
            <a:r>
              <a:rPr lang="fr-FR" sz="2000" dirty="0" err="1" smtClean="0"/>
              <a:t>method</a:t>
            </a:r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err="1" smtClean="0"/>
              <a:t>Supersonic</a:t>
            </a:r>
            <a:r>
              <a:rPr lang="fr-FR" sz="2000" dirty="0" smtClean="0"/>
              <a:t> expansion to cool the </a:t>
            </a:r>
            <a:r>
              <a:rPr lang="fr-FR" sz="2000" dirty="0" err="1" smtClean="0"/>
              <a:t>molecules</a:t>
            </a:r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New </a:t>
            </a:r>
            <a:r>
              <a:rPr lang="fr-FR" sz="2000" dirty="0" err="1" smtClean="0"/>
              <a:t>spectrometer</a:t>
            </a: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err="1" smtClean="0"/>
              <a:t>Having</a:t>
            </a:r>
            <a:r>
              <a:rPr lang="fr-FR" sz="2000" dirty="0" smtClean="0"/>
              <a:t> </a:t>
            </a:r>
            <a:r>
              <a:rPr lang="fr-FR" sz="2000" dirty="0" err="1" smtClean="0"/>
              <a:t>better</a:t>
            </a:r>
            <a:r>
              <a:rPr lang="fr-FR" sz="2000" dirty="0" smtClean="0"/>
              <a:t> </a:t>
            </a:r>
            <a:r>
              <a:rPr lang="fr-FR" sz="2000" dirty="0" err="1" smtClean="0"/>
              <a:t>theoretical</a:t>
            </a:r>
            <a:r>
              <a:rPr lang="fr-FR" sz="2000" dirty="0" smtClean="0"/>
              <a:t> </a:t>
            </a:r>
            <a:r>
              <a:rPr lang="fr-FR" sz="2000" dirty="0" err="1" smtClean="0"/>
              <a:t>methods</a:t>
            </a:r>
            <a:endParaRPr lang="fr-FR" sz="2000" dirty="0"/>
          </a:p>
        </p:txBody>
      </p:sp>
      <p:sp>
        <p:nvSpPr>
          <p:cNvPr id="3" name="Accolade fermante 2"/>
          <p:cNvSpPr/>
          <p:nvPr/>
        </p:nvSpPr>
        <p:spPr>
          <a:xfrm>
            <a:off x="6668655" y="3925452"/>
            <a:ext cx="267854" cy="12192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245927" y="4211886"/>
            <a:ext cx="425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, </a:t>
            </a:r>
            <a:r>
              <a:rPr lang="fr-FR" dirty="0" err="1" smtClean="0"/>
              <a:t>see</a:t>
            </a:r>
            <a:r>
              <a:rPr lang="fr-FR" dirty="0" smtClean="0"/>
              <a:t> A. </a:t>
            </a:r>
            <a:r>
              <a:rPr lang="fr-FR" dirty="0" err="1" smtClean="0"/>
              <a:t>Piard’s</a:t>
            </a:r>
            <a:r>
              <a:rPr lang="fr-FR" dirty="0" smtClean="0"/>
              <a:t> poster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992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519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Acknowledgments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9469" y="1213337"/>
            <a:ext cx="3572513" cy="5099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7054" y="1239714"/>
            <a:ext cx="353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ISMO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574930" y="1213337"/>
            <a:ext cx="3305908" cy="5099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592515" y="1239714"/>
            <a:ext cx="327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Collaborations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6185" y="2391507"/>
            <a:ext cx="37982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M. Carrière</a:t>
            </a:r>
          </a:p>
          <a:p>
            <a:r>
              <a:rPr lang="fr-FR" sz="2000" dirty="0" smtClean="0"/>
              <a:t>A. </a:t>
            </a:r>
            <a:r>
              <a:rPr lang="fr-FR" sz="2000" dirty="0" err="1" smtClean="0"/>
              <a:t>Piard</a:t>
            </a:r>
            <a:r>
              <a:rPr lang="fr-FR" sz="2000" dirty="0" smtClean="0"/>
              <a:t> (master </a:t>
            </a:r>
            <a:r>
              <a:rPr lang="fr-FR" sz="2000" dirty="0" err="1" smtClean="0"/>
              <a:t>student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A. Kumar (post-doc)</a:t>
            </a:r>
          </a:p>
          <a:p>
            <a:r>
              <a:rPr lang="fr-FR" sz="2000" dirty="0" smtClean="0"/>
              <a:t>J</a:t>
            </a:r>
            <a:r>
              <a:rPr lang="fr-FR" sz="2000" dirty="0" smtClean="0"/>
              <a:t>. Laurent (master </a:t>
            </a:r>
            <a:r>
              <a:rPr lang="fr-FR" sz="2000" dirty="0" err="1" smtClean="0"/>
              <a:t>student</a:t>
            </a:r>
            <a:r>
              <a:rPr lang="fr-FR" sz="2000" dirty="0" smtClean="0"/>
              <a:t>, 2021)</a:t>
            </a:r>
          </a:p>
          <a:p>
            <a:r>
              <a:rPr lang="fr-FR" sz="2000" dirty="0" smtClean="0"/>
              <a:t>D. </a:t>
            </a:r>
            <a:r>
              <a:rPr lang="fr-FR" sz="2000" dirty="0" err="1" smtClean="0"/>
              <a:t>Cubaynes</a:t>
            </a:r>
            <a:endParaRPr lang="fr-FR" sz="2000" dirty="0" smtClean="0"/>
          </a:p>
          <a:p>
            <a:r>
              <a:rPr lang="fr-FR" sz="2000" dirty="0" smtClean="0"/>
              <a:t>N. </a:t>
            </a:r>
            <a:r>
              <a:rPr lang="fr-FR" sz="2000" dirty="0" err="1" smtClean="0"/>
              <a:t>Shafizadeh</a:t>
            </a:r>
            <a:endParaRPr lang="fr-FR" sz="2000" dirty="0" smtClean="0"/>
          </a:p>
          <a:p>
            <a:r>
              <a:rPr lang="fr-FR" sz="2000" dirty="0" smtClean="0"/>
              <a:t>B. </a:t>
            </a:r>
            <a:r>
              <a:rPr lang="fr-FR" sz="2000" dirty="0" err="1" smtClean="0"/>
              <a:t>Soep</a:t>
            </a:r>
            <a:endParaRPr lang="fr-FR" sz="2000" dirty="0" smtClean="0"/>
          </a:p>
          <a:p>
            <a:r>
              <a:rPr lang="fr-FR" sz="2000" dirty="0" smtClean="0"/>
              <a:t>P. </a:t>
            </a:r>
            <a:r>
              <a:rPr lang="fr-FR" sz="2000" dirty="0" err="1" smtClean="0"/>
              <a:t>Çarçabal</a:t>
            </a:r>
            <a:endParaRPr lang="fr-FR" sz="2000" dirty="0" smtClean="0"/>
          </a:p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8481645" y="1213337"/>
            <a:ext cx="3305908" cy="5099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499230" y="1239714"/>
            <a:ext cx="327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PLEIADES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83319" y="2391506"/>
            <a:ext cx="38891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R. </a:t>
            </a:r>
            <a:r>
              <a:rPr lang="fr-FR" sz="2000" dirty="0" err="1" smtClean="0"/>
              <a:t>Püttner</a:t>
            </a:r>
            <a:r>
              <a:rPr lang="fr-FR" sz="2000" dirty="0" smtClean="0"/>
              <a:t> (</a:t>
            </a:r>
            <a:r>
              <a:rPr lang="fr-FR" sz="2000" dirty="0" err="1" smtClean="0"/>
              <a:t>Freïe</a:t>
            </a:r>
            <a:r>
              <a:rPr lang="fr-FR" sz="2000" dirty="0" smtClean="0"/>
              <a:t> </a:t>
            </a:r>
            <a:r>
              <a:rPr lang="fr-FR" sz="2000" dirty="0" err="1" smtClean="0"/>
              <a:t>Universitat</a:t>
            </a:r>
            <a:r>
              <a:rPr lang="fr-FR" sz="2000" dirty="0" smtClean="0"/>
              <a:t>, Berlin)</a:t>
            </a:r>
          </a:p>
          <a:p>
            <a:r>
              <a:rPr lang="fr-FR" sz="2000" dirty="0" smtClean="0"/>
              <a:t>M. </a:t>
            </a:r>
            <a:r>
              <a:rPr lang="fr-FR" sz="2000" dirty="0" err="1" smtClean="0"/>
              <a:t>Briant</a:t>
            </a:r>
            <a:r>
              <a:rPr lang="fr-FR" sz="2000" dirty="0" smtClean="0"/>
              <a:t> (NIMBE, CEA Saclay)</a:t>
            </a:r>
          </a:p>
          <a:p>
            <a:r>
              <a:rPr lang="fr-FR" sz="2000" dirty="0" smtClean="0"/>
              <a:t>M. Simon (LCPMR, Paris)</a:t>
            </a: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437965" y="2391506"/>
            <a:ext cx="2001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J. </a:t>
            </a:r>
            <a:r>
              <a:rPr lang="fr-FR" sz="2000" dirty="0" err="1" smtClean="0"/>
              <a:t>Bozek</a:t>
            </a:r>
            <a:endParaRPr lang="fr-FR" sz="2000" dirty="0" smtClean="0"/>
          </a:p>
          <a:p>
            <a:r>
              <a:rPr lang="fr-FR" sz="2000" dirty="0" smtClean="0"/>
              <a:t>A. </a:t>
            </a:r>
            <a:r>
              <a:rPr lang="fr-FR" sz="2000" dirty="0" err="1" smtClean="0"/>
              <a:t>Milosavljević</a:t>
            </a:r>
            <a:endParaRPr lang="fr-FR" sz="2000" dirty="0" smtClean="0"/>
          </a:p>
          <a:p>
            <a:r>
              <a:rPr lang="fr-FR" sz="2000" dirty="0" smtClean="0"/>
              <a:t>E. Robert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380392" y="5064371"/>
            <a:ext cx="96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Thank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you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your</a:t>
            </a:r>
            <a:r>
              <a:rPr lang="fr-FR" sz="2400" b="1" dirty="0" smtClean="0"/>
              <a:t> attention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37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519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Don’t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forget</a:t>
            </a:r>
            <a:r>
              <a:rPr lang="fr-FR" sz="2400" b="1" dirty="0" smtClean="0">
                <a:solidFill>
                  <a:schemeClr val="bg1"/>
                </a:solidFill>
              </a:rPr>
              <a:t> the posters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18" y="1450110"/>
            <a:ext cx="3555235" cy="50384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34" y="1450110"/>
            <a:ext cx="3490803" cy="503843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348509" y="1025236"/>
            <a:ext cx="420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Manon Carrière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737962" y="1048451"/>
            <a:ext cx="420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Apolline </a:t>
            </a:r>
            <a:r>
              <a:rPr lang="fr-FR" dirty="0" err="1" smtClean="0"/>
              <a:t>Piard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6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How </a:t>
            </a:r>
            <a:r>
              <a:rPr lang="fr-FR" sz="2400" b="1" dirty="0" err="1" smtClean="0">
                <a:solidFill>
                  <a:schemeClr val="bg1"/>
                </a:solidFill>
              </a:rPr>
              <a:t>much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can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be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transferred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complex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molecular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systems</a:t>
            </a:r>
            <a:r>
              <a:rPr lang="fr-FR" sz="2400" b="1" dirty="0" smtClean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3/11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5992" y="729762"/>
            <a:ext cx="1121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(</a:t>
            </a:r>
            <a:r>
              <a:rPr lang="fr-FR" sz="2400" b="1" dirty="0" err="1" smtClean="0"/>
              <a:t>Metallo</a:t>
            </a:r>
            <a:r>
              <a:rPr lang="fr-FR" sz="2400" b="1" dirty="0" smtClean="0"/>
              <a:t>-)phthalocyanines </a:t>
            </a:r>
            <a:r>
              <a:rPr lang="fr-FR" sz="2400" b="1" dirty="0" smtClean="0"/>
              <a:t>in the </a:t>
            </a:r>
            <a:r>
              <a:rPr lang="fr-FR" sz="2400" b="1" dirty="0" err="1" smtClean="0"/>
              <a:t>gas</a:t>
            </a:r>
            <a:r>
              <a:rPr lang="fr-FR" sz="2400" b="1" dirty="0" smtClean="0"/>
              <a:t> phase: a good be</a:t>
            </a:r>
            <a:r>
              <a:rPr lang="fr-FR" sz="2400" b="1" dirty="0" smtClean="0"/>
              <a:t>nchmark </a:t>
            </a:r>
            <a:r>
              <a:rPr lang="fr-FR" sz="2400" b="1" dirty="0" err="1" smtClean="0"/>
              <a:t>molecule</a:t>
            </a:r>
            <a:endParaRPr lang="fr-FR" sz="24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96" y="1366442"/>
            <a:ext cx="3240000" cy="3236908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932999" y="1368172"/>
            <a:ext cx="3240000" cy="3235178"/>
            <a:chOff x="1932999" y="2001216"/>
            <a:chExt cx="3240000" cy="323517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2999" y="2001216"/>
              <a:ext cx="3240000" cy="3235178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807504" y="4079632"/>
              <a:ext cx="55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Np</a:t>
              </a:r>
              <a:endParaRPr lang="fr-FR" sz="1400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350121" y="4046261"/>
              <a:ext cx="55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Nc</a:t>
              </a:r>
              <a:endParaRPr lang="fr-FR" sz="1400" b="1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21320" y="2703639"/>
            <a:ext cx="1186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MPc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0511203" y="2703639"/>
            <a:ext cx="1186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Pc</a:t>
            </a:r>
            <a:endParaRPr lang="fr-FR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21639" y="4741387"/>
            <a:ext cx="492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Large </a:t>
            </a:r>
            <a:r>
              <a:rPr lang="fr-FR" dirty="0" err="1" smtClean="0"/>
              <a:t>molecule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rich</a:t>
            </a:r>
            <a:r>
              <a:rPr lang="fr-FR" dirty="0" smtClean="0"/>
              <a:t> </a:t>
            </a:r>
            <a:r>
              <a:rPr lang="fr-FR" dirty="0" err="1" smtClean="0"/>
              <a:t>photophysics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Transition </a:t>
            </a:r>
            <a:r>
              <a:rPr lang="fr-FR" dirty="0" err="1" smtClean="0"/>
              <a:t>metal</a:t>
            </a:r>
            <a:r>
              <a:rPr lang="fr-FR" dirty="0" smtClean="0"/>
              <a:t>: </a:t>
            </a:r>
            <a:r>
              <a:rPr lang="fr-FR" dirty="0" err="1" smtClean="0"/>
              <a:t>strong</a:t>
            </a:r>
            <a:r>
              <a:rPr lang="fr-FR" dirty="0" smtClean="0"/>
              <a:t> interaction </a:t>
            </a:r>
            <a:r>
              <a:rPr lang="fr-FR" i="1" dirty="0" smtClean="0"/>
              <a:t>3d</a:t>
            </a:r>
            <a:r>
              <a:rPr lang="fr-FR" dirty="0" smtClean="0"/>
              <a:t>(M)/</a:t>
            </a:r>
            <a:r>
              <a:rPr lang="el-GR" i="1" dirty="0" smtClean="0"/>
              <a:t>π</a:t>
            </a:r>
            <a:r>
              <a:rPr lang="fr-FR" dirty="0" smtClean="0"/>
              <a:t>(L)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Symmetry</a:t>
            </a:r>
            <a:r>
              <a:rPr lang="fr-FR" dirty="0" smtClean="0"/>
              <a:t> </a:t>
            </a:r>
            <a:r>
              <a:rPr lang="fr-FR" dirty="0" err="1" smtClean="0"/>
              <a:t>helps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486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How </a:t>
            </a:r>
            <a:r>
              <a:rPr lang="fr-FR" sz="2400" b="1" dirty="0" err="1" smtClean="0">
                <a:solidFill>
                  <a:schemeClr val="bg1"/>
                </a:solidFill>
              </a:rPr>
              <a:t>much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can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be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transferred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complex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molecular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systems</a:t>
            </a:r>
            <a:r>
              <a:rPr lang="fr-FR" sz="2400" b="1" dirty="0" smtClean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3/11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5992" y="729762"/>
            <a:ext cx="1121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(</a:t>
            </a:r>
            <a:r>
              <a:rPr lang="fr-FR" sz="2400" b="1" dirty="0" err="1" smtClean="0"/>
              <a:t>Metallo</a:t>
            </a:r>
            <a:r>
              <a:rPr lang="fr-FR" sz="2400" b="1" dirty="0" smtClean="0"/>
              <a:t>-)phthalocyanines </a:t>
            </a:r>
            <a:r>
              <a:rPr lang="fr-FR" sz="2400" b="1" dirty="0" smtClean="0"/>
              <a:t>in the </a:t>
            </a:r>
            <a:r>
              <a:rPr lang="fr-FR" sz="2400" b="1" dirty="0" err="1" smtClean="0"/>
              <a:t>gas</a:t>
            </a:r>
            <a:r>
              <a:rPr lang="fr-FR" sz="2400" b="1" dirty="0" smtClean="0"/>
              <a:t> phase: a good be</a:t>
            </a:r>
            <a:r>
              <a:rPr lang="fr-FR" sz="2400" b="1" dirty="0" smtClean="0"/>
              <a:t>nchmark </a:t>
            </a:r>
            <a:r>
              <a:rPr lang="fr-FR" sz="2400" b="1" dirty="0" err="1" smtClean="0"/>
              <a:t>molecule</a:t>
            </a:r>
            <a:endParaRPr lang="fr-FR" sz="24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96" y="1366442"/>
            <a:ext cx="3240000" cy="3236908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932999" y="1368172"/>
            <a:ext cx="3240000" cy="3235178"/>
            <a:chOff x="1932999" y="2001216"/>
            <a:chExt cx="3240000" cy="323517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2999" y="2001216"/>
              <a:ext cx="3240000" cy="3235178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807504" y="4079632"/>
              <a:ext cx="55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Np</a:t>
              </a:r>
              <a:endParaRPr lang="fr-FR" sz="1400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350121" y="4046261"/>
              <a:ext cx="55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Nc</a:t>
              </a:r>
              <a:endParaRPr lang="fr-FR" sz="1400" b="1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21320" y="2703639"/>
            <a:ext cx="1186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MPc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0511203" y="2703639"/>
            <a:ext cx="1186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Pc</a:t>
            </a:r>
            <a:endParaRPr lang="fr-FR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21639" y="4741387"/>
            <a:ext cx="492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Large </a:t>
            </a:r>
            <a:r>
              <a:rPr lang="fr-FR" dirty="0" err="1" smtClean="0"/>
              <a:t>molecule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rich</a:t>
            </a:r>
            <a:r>
              <a:rPr lang="fr-FR" dirty="0" smtClean="0"/>
              <a:t> </a:t>
            </a:r>
            <a:r>
              <a:rPr lang="fr-FR" dirty="0" err="1" smtClean="0"/>
              <a:t>photophysics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Transition </a:t>
            </a:r>
            <a:r>
              <a:rPr lang="fr-FR" dirty="0" err="1" smtClean="0"/>
              <a:t>metal</a:t>
            </a:r>
            <a:r>
              <a:rPr lang="fr-FR" dirty="0" smtClean="0"/>
              <a:t>: </a:t>
            </a:r>
            <a:r>
              <a:rPr lang="fr-FR" dirty="0" err="1" smtClean="0"/>
              <a:t>strong</a:t>
            </a:r>
            <a:r>
              <a:rPr lang="fr-FR" dirty="0" smtClean="0"/>
              <a:t> interaction </a:t>
            </a:r>
            <a:r>
              <a:rPr lang="fr-FR" i="1" dirty="0" smtClean="0"/>
              <a:t>3d</a:t>
            </a:r>
            <a:r>
              <a:rPr lang="fr-FR" dirty="0" smtClean="0"/>
              <a:t>(M)/</a:t>
            </a:r>
            <a:r>
              <a:rPr lang="el-GR" i="1" dirty="0" smtClean="0"/>
              <a:t>π</a:t>
            </a:r>
            <a:r>
              <a:rPr lang="fr-FR" dirty="0" smtClean="0"/>
              <a:t>(L)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Symmetry</a:t>
            </a:r>
            <a:r>
              <a:rPr lang="fr-FR" dirty="0" smtClean="0"/>
              <a:t> </a:t>
            </a:r>
            <a:r>
              <a:rPr lang="fr-FR" dirty="0" err="1" smtClean="0"/>
              <a:t>helps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994400" y="4737623"/>
            <a:ext cx="5920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Electron </a:t>
            </a:r>
            <a:r>
              <a:rPr lang="fr-FR" dirty="0" err="1" smtClean="0"/>
              <a:t>spectroscopy</a:t>
            </a:r>
            <a:r>
              <a:rPr lang="fr-FR" dirty="0" smtClean="0"/>
              <a:t> to: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Determine</a:t>
            </a:r>
            <a:r>
              <a:rPr lang="fr-FR" dirty="0" smtClean="0"/>
              <a:t> the </a:t>
            </a:r>
            <a:r>
              <a:rPr lang="fr-FR" dirty="0" err="1" smtClean="0"/>
              <a:t>electronic</a:t>
            </a:r>
            <a:r>
              <a:rPr lang="fr-FR" dirty="0" smtClean="0"/>
              <a:t> configuration </a:t>
            </a:r>
            <a:r>
              <a:rPr lang="fr-FR" dirty="0" err="1" smtClean="0"/>
              <a:t>within</a:t>
            </a:r>
            <a:r>
              <a:rPr lang="fr-FR" dirty="0" smtClean="0"/>
              <a:t> 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Resonant</a:t>
            </a:r>
            <a:r>
              <a:rPr lang="fr-FR" dirty="0" smtClean="0"/>
              <a:t> Auger </a:t>
            </a:r>
            <a:r>
              <a:rPr lang="fr-FR" dirty="0" err="1" smtClean="0"/>
              <a:t>spectroscopy</a:t>
            </a:r>
            <a:r>
              <a:rPr lang="fr-FR" dirty="0" smtClean="0"/>
              <a:t> as local probe of: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The </a:t>
            </a:r>
            <a:r>
              <a:rPr lang="fr-FR" dirty="0" err="1" smtClean="0"/>
              <a:t>chemical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The </a:t>
            </a:r>
            <a:r>
              <a:rPr lang="fr-FR" dirty="0" err="1" smtClean="0"/>
              <a:t>ultrafast</a:t>
            </a:r>
            <a:r>
              <a:rPr lang="fr-FR" dirty="0" smtClean="0"/>
              <a:t>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rearrangement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5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How </a:t>
            </a:r>
            <a:r>
              <a:rPr lang="fr-FR" sz="2400" b="1" dirty="0" err="1" smtClean="0">
                <a:solidFill>
                  <a:schemeClr val="bg1"/>
                </a:solidFill>
              </a:rPr>
              <a:t>much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can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be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transferred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complex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molecular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systems</a:t>
            </a:r>
            <a:r>
              <a:rPr lang="fr-FR" sz="2400" b="1" dirty="0" smtClean="0">
                <a:solidFill>
                  <a:schemeClr val="bg1"/>
                </a:solidFill>
              </a:rPr>
              <a:t>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3/11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5992" y="729762"/>
            <a:ext cx="1121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(</a:t>
            </a:r>
            <a:r>
              <a:rPr lang="fr-FR" sz="2400" b="1" dirty="0" err="1" smtClean="0"/>
              <a:t>Metallo</a:t>
            </a:r>
            <a:r>
              <a:rPr lang="fr-FR" sz="2400" b="1" dirty="0" smtClean="0"/>
              <a:t>-)phthalocyanines </a:t>
            </a:r>
            <a:r>
              <a:rPr lang="fr-FR" sz="2400" b="1" dirty="0" smtClean="0"/>
              <a:t>in the </a:t>
            </a:r>
            <a:r>
              <a:rPr lang="fr-FR" sz="2400" b="1" dirty="0" err="1" smtClean="0"/>
              <a:t>gas</a:t>
            </a:r>
            <a:r>
              <a:rPr lang="fr-FR" sz="2400" b="1" dirty="0" smtClean="0"/>
              <a:t> phase: a good be</a:t>
            </a:r>
            <a:r>
              <a:rPr lang="fr-FR" sz="2400" b="1" dirty="0" smtClean="0"/>
              <a:t>nchmark </a:t>
            </a:r>
            <a:r>
              <a:rPr lang="fr-FR" sz="2400" b="1" dirty="0" err="1" smtClean="0"/>
              <a:t>molecule</a:t>
            </a:r>
            <a:endParaRPr lang="fr-FR" sz="24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96" y="1366442"/>
            <a:ext cx="3240000" cy="3236908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932999" y="1368172"/>
            <a:ext cx="3240000" cy="3235178"/>
            <a:chOff x="1932999" y="2001216"/>
            <a:chExt cx="3240000" cy="323517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2999" y="2001216"/>
              <a:ext cx="3240000" cy="3235178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807504" y="4079632"/>
              <a:ext cx="55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Np</a:t>
              </a:r>
              <a:endParaRPr lang="fr-FR" sz="1400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350121" y="4046261"/>
              <a:ext cx="55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Nc</a:t>
              </a:r>
              <a:endParaRPr lang="fr-FR" sz="1400" b="1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21320" y="2703639"/>
            <a:ext cx="1186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MPc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0511203" y="2703639"/>
            <a:ext cx="1186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Pc</a:t>
            </a:r>
            <a:endParaRPr lang="fr-FR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21639" y="4741387"/>
            <a:ext cx="492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Large </a:t>
            </a:r>
            <a:r>
              <a:rPr lang="fr-FR" dirty="0" err="1" smtClean="0"/>
              <a:t>molecule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rich</a:t>
            </a:r>
            <a:r>
              <a:rPr lang="fr-FR" dirty="0" smtClean="0"/>
              <a:t> </a:t>
            </a:r>
            <a:r>
              <a:rPr lang="fr-FR" dirty="0" err="1" smtClean="0"/>
              <a:t>photophysics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Transition </a:t>
            </a:r>
            <a:r>
              <a:rPr lang="fr-FR" dirty="0" err="1" smtClean="0"/>
              <a:t>metal</a:t>
            </a:r>
            <a:r>
              <a:rPr lang="fr-FR" dirty="0" smtClean="0"/>
              <a:t>: </a:t>
            </a:r>
            <a:r>
              <a:rPr lang="fr-FR" dirty="0" err="1" smtClean="0"/>
              <a:t>strong</a:t>
            </a:r>
            <a:r>
              <a:rPr lang="fr-FR" dirty="0" smtClean="0"/>
              <a:t> interaction </a:t>
            </a:r>
            <a:r>
              <a:rPr lang="fr-FR" i="1" dirty="0" smtClean="0"/>
              <a:t>3d</a:t>
            </a:r>
            <a:r>
              <a:rPr lang="fr-FR" dirty="0" smtClean="0"/>
              <a:t>(M)/</a:t>
            </a:r>
            <a:r>
              <a:rPr lang="el-GR" i="1" dirty="0" smtClean="0"/>
              <a:t>π</a:t>
            </a:r>
            <a:r>
              <a:rPr lang="fr-FR" dirty="0" smtClean="0"/>
              <a:t>(L)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Symmetry</a:t>
            </a:r>
            <a:r>
              <a:rPr lang="fr-FR" dirty="0" smtClean="0"/>
              <a:t> </a:t>
            </a:r>
            <a:r>
              <a:rPr lang="fr-FR" dirty="0" err="1" smtClean="0"/>
              <a:t>helps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994400" y="4737623"/>
            <a:ext cx="5920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Electron </a:t>
            </a:r>
            <a:r>
              <a:rPr lang="fr-FR" dirty="0" err="1" smtClean="0"/>
              <a:t>spectroscopy</a:t>
            </a:r>
            <a:r>
              <a:rPr lang="fr-FR" dirty="0" smtClean="0"/>
              <a:t> to: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Determine</a:t>
            </a:r>
            <a:r>
              <a:rPr lang="fr-FR" dirty="0" smtClean="0"/>
              <a:t> the </a:t>
            </a:r>
            <a:r>
              <a:rPr lang="fr-FR" dirty="0" err="1" smtClean="0"/>
              <a:t>electronic</a:t>
            </a:r>
            <a:r>
              <a:rPr lang="fr-FR" dirty="0" smtClean="0"/>
              <a:t> configuration </a:t>
            </a:r>
            <a:r>
              <a:rPr lang="fr-FR" dirty="0" err="1" smtClean="0"/>
              <a:t>within</a:t>
            </a:r>
            <a:r>
              <a:rPr lang="fr-FR" dirty="0" smtClean="0"/>
              <a:t> 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Resonant</a:t>
            </a:r>
            <a:r>
              <a:rPr lang="fr-FR" dirty="0" smtClean="0"/>
              <a:t> Auger </a:t>
            </a:r>
            <a:r>
              <a:rPr lang="fr-FR" dirty="0" err="1" smtClean="0"/>
              <a:t>spectroscopy</a:t>
            </a:r>
            <a:r>
              <a:rPr lang="fr-FR" dirty="0" smtClean="0"/>
              <a:t> as local probe of: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The </a:t>
            </a:r>
            <a:r>
              <a:rPr lang="fr-FR" dirty="0" err="1" smtClean="0"/>
              <a:t>chemical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The </a:t>
            </a:r>
            <a:r>
              <a:rPr lang="fr-FR" dirty="0" err="1" smtClean="0"/>
              <a:t>ultrafast</a:t>
            </a:r>
            <a:r>
              <a:rPr lang="fr-FR" dirty="0" smtClean="0"/>
              <a:t>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rearrangement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783" y="5664717"/>
            <a:ext cx="6306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B050"/>
                </a:solidFill>
              </a:rPr>
              <a:t>Experiments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done</a:t>
            </a:r>
            <a:r>
              <a:rPr lang="fr-FR" b="1" dirty="0" smtClean="0">
                <a:solidFill>
                  <a:srgbClr val="00B050"/>
                </a:solidFill>
              </a:rPr>
              <a:t> at PLEIADES (SOLEIL): </a:t>
            </a:r>
            <a:r>
              <a:rPr lang="fr-FR" b="1" dirty="0" err="1" smtClean="0">
                <a:solidFill>
                  <a:srgbClr val="00B050"/>
                </a:solidFill>
              </a:rPr>
              <a:t>gives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access</a:t>
            </a:r>
            <a:r>
              <a:rPr lang="fr-FR" b="1" dirty="0" smtClean="0">
                <a:solidFill>
                  <a:srgbClr val="00B050"/>
                </a:solidFill>
              </a:rPr>
              <a:t> to valence and </a:t>
            </a:r>
            <a:r>
              <a:rPr lang="fr-FR" b="1" dirty="0" err="1" smtClean="0">
                <a:solidFill>
                  <a:srgbClr val="00B050"/>
                </a:solidFill>
              </a:rPr>
              <a:t>core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shells</a:t>
            </a:r>
            <a:r>
              <a:rPr lang="fr-FR" b="1" dirty="0" smtClean="0">
                <a:solidFill>
                  <a:srgbClr val="00B050"/>
                </a:solidFill>
              </a:rPr>
              <a:t>. In the </a:t>
            </a:r>
            <a:r>
              <a:rPr lang="fr-FR" b="1" dirty="0" err="1" smtClean="0">
                <a:solidFill>
                  <a:srgbClr val="00B050"/>
                </a:solidFill>
              </a:rPr>
              <a:t>gas</a:t>
            </a:r>
            <a:r>
              <a:rPr lang="fr-FR" b="1" dirty="0" smtClean="0">
                <a:solidFill>
                  <a:srgbClr val="00B050"/>
                </a:solidFill>
              </a:rPr>
              <a:t> phase </a:t>
            </a:r>
            <a:r>
              <a:rPr lang="fr-FR" b="1" dirty="0" err="1" smtClean="0">
                <a:solidFill>
                  <a:srgbClr val="00B050"/>
                </a:solidFill>
              </a:rPr>
              <a:t>with</a:t>
            </a:r>
            <a:r>
              <a:rPr lang="fr-FR" b="1" dirty="0" smtClean="0">
                <a:solidFill>
                  <a:srgbClr val="00B050"/>
                </a:solidFill>
              </a:rPr>
              <a:t> an </a:t>
            </a:r>
            <a:r>
              <a:rPr lang="fr-FR" b="1" dirty="0" err="1" smtClean="0">
                <a:solidFill>
                  <a:srgbClr val="00B050"/>
                </a:solidFill>
              </a:rPr>
              <a:t>oven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we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designed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specifically</a:t>
            </a:r>
            <a:r>
              <a:rPr lang="fr-FR" b="1" dirty="0" smtClean="0">
                <a:solidFill>
                  <a:srgbClr val="00B050"/>
                </a:solidFill>
              </a:rPr>
              <a:t> for </a:t>
            </a:r>
            <a:r>
              <a:rPr lang="fr-FR" b="1" dirty="0" err="1" smtClean="0">
                <a:solidFill>
                  <a:srgbClr val="00B050"/>
                </a:solidFill>
              </a:rPr>
              <a:t>this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beamline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1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What</a:t>
            </a:r>
            <a:r>
              <a:rPr lang="fr-FR" sz="2400" b="1" dirty="0" smtClean="0">
                <a:solidFill>
                  <a:schemeClr val="bg1"/>
                </a:solidFill>
              </a:rPr>
              <a:t> do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need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determine</a:t>
            </a:r>
            <a:r>
              <a:rPr lang="fr-FR" sz="2400" b="1" dirty="0" smtClean="0">
                <a:solidFill>
                  <a:schemeClr val="bg1"/>
                </a:solidFill>
              </a:rPr>
              <a:t> the </a:t>
            </a:r>
            <a:r>
              <a:rPr lang="fr-FR" sz="2400" b="1" dirty="0" err="1" smtClean="0">
                <a:solidFill>
                  <a:schemeClr val="bg1"/>
                </a:solidFill>
              </a:rPr>
              <a:t>metal’s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configuration?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4/11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What</a:t>
            </a:r>
            <a:r>
              <a:rPr lang="fr-FR" sz="2400" b="1" dirty="0" smtClean="0">
                <a:solidFill>
                  <a:schemeClr val="bg1"/>
                </a:solidFill>
              </a:rPr>
              <a:t> do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need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determine</a:t>
            </a:r>
            <a:r>
              <a:rPr lang="fr-FR" sz="2400" b="1" dirty="0" smtClean="0">
                <a:solidFill>
                  <a:schemeClr val="bg1"/>
                </a:solidFill>
              </a:rPr>
              <a:t> the </a:t>
            </a:r>
            <a:r>
              <a:rPr lang="fr-FR" sz="2400" b="1" dirty="0" err="1" smtClean="0">
                <a:solidFill>
                  <a:schemeClr val="bg1"/>
                </a:solidFill>
              </a:rPr>
              <a:t>metal’s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configuration?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4/11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1246909" y="550717"/>
            <a:ext cx="9715500" cy="6338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030A0"/>
              </a:gs>
              <a:gs pos="100000">
                <a:srgbClr val="C00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0780" y="67451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bg1"/>
                </a:solidFill>
              </a:rPr>
              <a:t>Answer</a:t>
            </a:r>
            <a:r>
              <a:rPr lang="fr-FR" sz="2000" dirty="0" smtClean="0">
                <a:solidFill>
                  <a:schemeClr val="bg1"/>
                </a:solidFill>
              </a:rPr>
              <a:t>: a lot of </a:t>
            </a:r>
            <a:r>
              <a:rPr lang="fr-FR" sz="2000" dirty="0" err="1" smtClean="0">
                <a:solidFill>
                  <a:schemeClr val="bg1"/>
                </a:solidFill>
              </a:rPr>
              <a:t>spectra</a:t>
            </a:r>
            <a:r>
              <a:rPr lang="fr-FR" sz="2000" dirty="0" smtClean="0">
                <a:solidFill>
                  <a:schemeClr val="bg1"/>
                </a:solidFill>
              </a:rPr>
              <a:t> and (at least) </a:t>
            </a:r>
            <a:r>
              <a:rPr lang="fr-FR" sz="2000" dirty="0" err="1" smtClean="0">
                <a:solidFill>
                  <a:schemeClr val="bg1"/>
                </a:solidFill>
              </a:rPr>
              <a:t>two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theoretical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methods</a:t>
            </a:r>
            <a:r>
              <a:rPr lang="fr-FR" sz="2000" dirty="0" smtClean="0">
                <a:solidFill>
                  <a:schemeClr val="bg1"/>
                </a:solidFill>
              </a:rPr>
              <a:t> to </a:t>
            </a:r>
            <a:r>
              <a:rPr lang="fr-FR" sz="2000" dirty="0" err="1" smtClean="0">
                <a:solidFill>
                  <a:schemeClr val="bg1"/>
                </a:solidFill>
              </a:rPr>
              <a:t>simulate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them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4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1954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346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What</a:t>
            </a:r>
            <a:r>
              <a:rPr lang="fr-FR" sz="2400" b="1" dirty="0" smtClean="0">
                <a:solidFill>
                  <a:schemeClr val="bg1"/>
                </a:solidFill>
              </a:rPr>
              <a:t> do </a:t>
            </a:r>
            <a:r>
              <a:rPr lang="fr-FR" sz="2400" b="1" dirty="0" err="1" smtClean="0">
                <a:solidFill>
                  <a:schemeClr val="bg1"/>
                </a:solidFill>
              </a:rPr>
              <a:t>we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need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determine</a:t>
            </a:r>
            <a:r>
              <a:rPr lang="fr-FR" sz="2400" b="1" dirty="0" smtClean="0">
                <a:solidFill>
                  <a:schemeClr val="bg1"/>
                </a:solidFill>
              </a:rPr>
              <a:t> the </a:t>
            </a:r>
            <a:r>
              <a:rPr lang="fr-FR" sz="2400" b="1" dirty="0" err="1" smtClean="0">
                <a:solidFill>
                  <a:schemeClr val="bg1"/>
                </a:solidFill>
              </a:rPr>
              <a:t>metal’s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electronic</a:t>
            </a:r>
            <a:r>
              <a:rPr lang="fr-FR" sz="2400" b="1" dirty="0" smtClean="0">
                <a:solidFill>
                  <a:schemeClr val="bg1"/>
                </a:solidFill>
              </a:rPr>
              <a:t> configuration?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7836"/>
            <a:ext cx="12192000" cy="2701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24453" y="6575470"/>
            <a:ext cx="35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4/11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83" y="6573495"/>
            <a:ext cx="93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SFP </a:t>
            </a:r>
            <a:r>
              <a:rPr lang="fr-FR" sz="1400" dirty="0" smtClean="0">
                <a:solidFill>
                  <a:schemeClr val="bg1"/>
                </a:solidFill>
              </a:rPr>
              <a:t>2023: </a:t>
            </a:r>
            <a:r>
              <a:rPr lang="en-US" sz="1400" dirty="0" smtClean="0">
                <a:solidFill>
                  <a:schemeClr val="bg1"/>
                </a:solidFill>
              </a:rPr>
              <a:t>XUV and X-ray spectroscopy of phthalocyanines in the gas-phase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18" name="Groupe 17"/>
          <p:cNvGrpSpPr>
            <a:grpSpLocks noChangeAspect="1"/>
          </p:cNvGrpSpPr>
          <p:nvPr/>
        </p:nvGrpSpPr>
        <p:grpSpPr>
          <a:xfrm>
            <a:off x="972313" y="1539233"/>
            <a:ext cx="3288044" cy="2376000"/>
            <a:chOff x="6011894" y="1701339"/>
            <a:chExt cx="6152395" cy="444583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894" y="2141568"/>
              <a:ext cx="6152395" cy="400560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624453" y="2329962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712776" y="2534510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20236" y="2724814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151765" y="2965136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21749" y="3126328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614826" y="3305104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048581" y="3483880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53734" y="3715411"/>
              <a:ext cx="176647" cy="14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8703983" y="2133361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8801766" y="2276153"/>
              <a:ext cx="8793" cy="293901"/>
            </a:xfrm>
            <a:prstGeom prst="straightConnector1">
              <a:avLst/>
            </a:prstGeom>
            <a:ln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9008559" y="2500702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9231295" y="2724814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9399149" y="2908873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9703149" y="3080992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10116361" y="3244173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10333264" y="3477605"/>
              <a:ext cx="8793" cy="293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ccolade fermante 35"/>
            <p:cNvSpPr/>
            <p:nvPr/>
          </p:nvSpPr>
          <p:spPr>
            <a:xfrm rot="18443508">
              <a:off x="9213696" y="1449261"/>
              <a:ext cx="996491" cy="244028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9791470" y="1701339"/>
              <a:ext cx="2132852" cy="691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Pollutants</a:t>
              </a:r>
              <a:endParaRPr lang="fr-FR" dirty="0"/>
            </a:p>
          </p:txBody>
        </p:sp>
      </p:grpSp>
      <p:sp>
        <p:nvSpPr>
          <p:cNvPr id="38" name="Rectangle à coins arrondis 37"/>
          <p:cNvSpPr/>
          <p:nvPr/>
        </p:nvSpPr>
        <p:spPr>
          <a:xfrm>
            <a:off x="1246909" y="550717"/>
            <a:ext cx="9715500" cy="6338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030A0"/>
              </a:gs>
              <a:gs pos="100000">
                <a:srgbClr val="C00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0780" y="67451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bg1"/>
                </a:solidFill>
              </a:rPr>
              <a:t>Answer</a:t>
            </a:r>
            <a:r>
              <a:rPr lang="fr-FR" sz="2000" dirty="0" smtClean="0">
                <a:solidFill>
                  <a:schemeClr val="bg1"/>
                </a:solidFill>
              </a:rPr>
              <a:t>: a lot of </a:t>
            </a:r>
            <a:r>
              <a:rPr lang="fr-FR" sz="2000" dirty="0" err="1" smtClean="0">
                <a:solidFill>
                  <a:schemeClr val="bg1"/>
                </a:solidFill>
              </a:rPr>
              <a:t>spectra</a:t>
            </a:r>
            <a:r>
              <a:rPr lang="fr-FR" sz="2000" dirty="0" smtClean="0">
                <a:solidFill>
                  <a:schemeClr val="bg1"/>
                </a:solidFill>
              </a:rPr>
              <a:t> and (at least) </a:t>
            </a:r>
            <a:r>
              <a:rPr lang="fr-FR" sz="2000" dirty="0" err="1" smtClean="0">
                <a:solidFill>
                  <a:schemeClr val="bg1"/>
                </a:solidFill>
              </a:rPr>
              <a:t>two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theoretical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methods</a:t>
            </a:r>
            <a:r>
              <a:rPr lang="fr-FR" sz="2000" dirty="0" smtClean="0">
                <a:solidFill>
                  <a:schemeClr val="bg1"/>
                </a:solidFill>
              </a:rPr>
              <a:t> to </a:t>
            </a:r>
            <a:r>
              <a:rPr lang="fr-FR" sz="2000" dirty="0" err="1" smtClean="0">
                <a:solidFill>
                  <a:schemeClr val="bg1"/>
                </a:solidFill>
              </a:rPr>
              <a:t>simulate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them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82871" y="1132253"/>
            <a:ext cx="54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Valence </a:t>
            </a:r>
            <a:r>
              <a:rPr lang="fr-FR" dirty="0" err="1" smtClean="0"/>
              <a:t>photoelectron</a:t>
            </a:r>
            <a:r>
              <a:rPr lang="fr-FR" dirty="0" smtClean="0"/>
              <a:t> </a:t>
            </a:r>
            <a:r>
              <a:rPr lang="fr-FR" dirty="0" err="1" smtClean="0"/>
              <a:t>spectra</a:t>
            </a:r>
            <a:r>
              <a:rPr lang="fr-FR" dirty="0" smtClean="0"/>
              <a:t> + DFT </a:t>
            </a:r>
            <a:r>
              <a:rPr lang="fr-FR" dirty="0" err="1" smtClean="0"/>
              <a:t>calculation</a:t>
            </a:r>
            <a:endParaRPr lang="fr-FR" dirty="0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5336393" y="1316919"/>
            <a:ext cx="2182091" cy="10794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/>
          <p:cNvGrpSpPr/>
          <p:nvPr/>
        </p:nvGrpSpPr>
        <p:grpSpPr>
          <a:xfrm>
            <a:off x="7869886" y="1501342"/>
            <a:ext cx="3471022" cy="3589917"/>
            <a:chOff x="8350475" y="1093076"/>
            <a:chExt cx="3471022" cy="3589917"/>
          </a:xfrm>
        </p:grpSpPr>
        <p:cxnSp>
          <p:nvCxnSpPr>
            <p:cNvPr id="43" name="Connecteur droit avec flèche 42"/>
            <p:cNvCxnSpPr/>
            <p:nvPr/>
          </p:nvCxnSpPr>
          <p:spPr>
            <a:xfrm flipH="1" flipV="1">
              <a:off x="8870732" y="4267202"/>
              <a:ext cx="10511" cy="41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rot="10800000" flipH="1" flipV="1">
              <a:off x="9023133" y="4272457"/>
              <a:ext cx="10511" cy="41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H="1" flipV="1">
              <a:off x="8476594" y="3137341"/>
              <a:ext cx="10511" cy="41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rot="10800000" flipH="1" flipV="1">
              <a:off x="8628995" y="3142596"/>
              <a:ext cx="10511" cy="41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flipH="1" flipV="1">
              <a:off x="9459310" y="3132086"/>
              <a:ext cx="10511" cy="41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 flipH="1" flipV="1">
              <a:off x="8939047" y="2096820"/>
              <a:ext cx="10511" cy="41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V="1">
              <a:off x="8719647" y="1356153"/>
              <a:ext cx="446689" cy="1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8719647" y="2351688"/>
              <a:ext cx="446689" cy="1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8350475" y="3379073"/>
              <a:ext cx="446689" cy="1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V="1">
              <a:off x="9222829" y="3379073"/>
              <a:ext cx="446689" cy="1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8719647" y="4477402"/>
              <a:ext cx="446689" cy="1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10150352" y="1093076"/>
              <a:ext cx="167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</a:t>
              </a:r>
              <a:r>
                <a:rPr lang="fr-FR" baseline="-25000" dirty="0" smtClean="0"/>
                <a:t>1g </a:t>
              </a:r>
              <a:r>
                <a:rPr lang="fr-FR" dirty="0" smtClean="0"/>
                <a:t>(x</a:t>
              </a:r>
              <a:r>
                <a:rPr lang="fr-FR" baseline="30000" dirty="0" smtClean="0"/>
                <a:t>2</a:t>
              </a:r>
              <a:r>
                <a:rPr lang="fr-FR" dirty="0" smtClean="0"/>
                <a:t>-y</a:t>
              </a:r>
              <a:r>
                <a:rPr lang="fr-FR" baseline="30000" dirty="0" smtClean="0"/>
                <a:t>2</a:t>
              </a:r>
              <a:r>
                <a:rPr lang="fr-FR" dirty="0" smtClean="0"/>
                <a:t>)</a:t>
              </a:r>
              <a:endParaRPr lang="fr-FR" baseline="-250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10150352" y="2131713"/>
              <a:ext cx="167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</a:t>
              </a:r>
              <a:r>
                <a:rPr lang="fr-FR" baseline="-25000" dirty="0" smtClean="0"/>
                <a:t>1g </a:t>
              </a:r>
              <a:r>
                <a:rPr lang="fr-FR" dirty="0" smtClean="0"/>
                <a:t>(z</a:t>
              </a:r>
              <a:r>
                <a:rPr lang="fr-FR" baseline="30000" dirty="0" smtClean="0"/>
                <a:t>2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0150352" y="3127142"/>
              <a:ext cx="167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e</a:t>
              </a:r>
              <a:r>
                <a:rPr lang="fr-FR" baseline="-25000" dirty="0" err="1" smtClean="0"/>
                <a:t>g</a:t>
              </a:r>
              <a:r>
                <a:rPr lang="fr-FR" baseline="-25000" dirty="0" smtClean="0"/>
                <a:t> </a:t>
              </a:r>
              <a:r>
                <a:rPr lang="fr-FR" dirty="0" smtClean="0"/>
                <a:t>(</a:t>
              </a:r>
              <a:r>
                <a:rPr lang="fr-FR" dirty="0" err="1" smtClean="0"/>
                <a:t>xz</a:t>
              </a:r>
              <a:r>
                <a:rPr lang="fr-FR" dirty="0" smtClean="0"/>
                <a:t>, </a:t>
              </a:r>
              <a:r>
                <a:rPr lang="fr-FR" dirty="0" err="1" smtClean="0"/>
                <a:t>yz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10150352" y="4308406"/>
              <a:ext cx="167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</a:t>
              </a:r>
              <a:r>
                <a:rPr lang="fr-FR" baseline="-25000" dirty="0" smtClean="0"/>
                <a:t>2g</a:t>
              </a:r>
              <a:r>
                <a:rPr lang="fr-FR" dirty="0" smtClean="0"/>
                <a:t> (</a:t>
              </a:r>
              <a:r>
                <a:rPr lang="fr-FR" dirty="0" err="1" smtClean="0"/>
                <a:t>xy</a:t>
              </a:r>
              <a:r>
                <a:rPr lang="fr-FR" dirty="0" smtClean="0"/>
                <a:t>)</a:t>
              </a:r>
              <a:endParaRPr lang="fr-FR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11090679" y="2945945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 dirty="0"/>
              <a:t>3</a:t>
            </a:r>
            <a:r>
              <a:rPr lang="fr-FR" dirty="0"/>
              <a:t>E</a:t>
            </a:r>
            <a:r>
              <a:rPr lang="fr-FR" baseline="-25000" dirty="0"/>
              <a:t>g</a:t>
            </a:r>
            <a:r>
              <a:rPr lang="fr-FR" dirty="0"/>
              <a:t> 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7358118" y="5676983"/>
            <a:ext cx="462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cs typeface="Times New Roman" pitchFamily="18" charset="0"/>
              </a:rPr>
              <a:t>J. Laurent, …, and G. </a:t>
            </a:r>
            <a:r>
              <a:rPr lang="fr-FR" dirty="0" err="1" smtClean="0">
                <a:cs typeface="Times New Roman" pitchFamily="18" charset="0"/>
              </a:rPr>
              <a:t>Goldsztejn</a:t>
            </a:r>
            <a:r>
              <a:rPr lang="fr-FR" dirty="0" smtClean="0">
                <a:cs typeface="Times New Roman" pitchFamily="18" charset="0"/>
              </a:rPr>
              <a:t>, </a:t>
            </a:r>
            <a:r>
              <a:rPr lang="fr-FR" dirty="0" smtClean="0">
                <a:cs typeface="Times New Roman" pitchFamily="18" charset="0"/>
              </a:rPr>
              <a:t>Phys.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</a:t>
            </a:r>
            <a:r>
              <a:rPr lang="fr-FR" dirty="0" err="1" smtClean="0">
                <a:cs typeface="Times New Roman" pitchFamily="18" charset="0"/>
              </a:rPr>
              <a:t>Chem</a:t>
            </a:r>
            <a:r>
              <a:rPr lang="fr-FR" dirty="0" smtClean="0">
                <a:cs typeface="Times New Roman" pitchFamily="18" charset="0"/>
              </a:rPr>
              <a:t>. Phys., 2022, </a:t>
            </a:r>
            <a:r>
              <a:rPr lang="fr-FR" b="1" dirty="0" smtClean="0">
                <a:cs typeface="Times New Roman" pitchFamily="18" charset="0"/>
              </a:rPr>
              <a:t>24</a:t>
            </a:r>
            <a:r>
              <a:rPr lang="fr-FR" dirty="0" smtClean="0">
                <a:cs typeface="Times New Roman" pitchFamily="18" charset="0"/>
              </a:rPr>
              <a:t>, 2656</a:t>
            </a:r>
          </a:p>
        </p:txBody>
      </p:sp>
    </p:spTree>
    <p:extLst>
      <p:ext uri="{BB962C8B-B14F-4D97-AF65-F5344CB8AC3E}">
        <p14:creationId xmlns:p14="http://schemas.microsoft.com/office/powerpoint/2010/main" val="2923624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1965</Words>
  <Application>Microsoft Office PowerPoint</Application>
  <PresentationFormat>Grand écran</PresentationFormat>
  <Paragraphs>341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gildas.goldsztejn</dc:creator>
  <cp:lastModifiedBy>gildas.goldsztejn</cp:lastModifiedBy>
  <cp:revision>20</cp:revision>
  <dcterms:created xsi:type="dcterms:W3CDTF">2023-07-03T07:33:41Z</dcterms:created>
  <dcterms:modified xsi:type="dcterms:W3CDTF">2023-07-03T18:08:20Z</dcterms:modified>
</cp:coreProperties>
</file>