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1.gif" ContentType="video/unknown"/>
  <Override PartName="/ppt/media/media2.gif" ContentType="vide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371" r:id="rId3"/>
    <p:sldId id="258" r:id="rId4"/>
    <p:sldId id="352" r:id="rId5"/>
    <p:sldId id="386" r:id="rId6"/>
    <p:sldId id="384" r:id="rId7"/>
    <p:sldId id="385" r:id="rId8"/>
    <p:sldId id="370" r:id="rId9"/>
    <p:sldId id="378" r:id="rId10"/>
    <p:sldId id="376" r:id="rId11"/>
    <p:sldId id="390" r:id="rId12"/>
    <p:sldId id="388" r:id="rId13"/>
    <p:sldId id="391" r:id="rId14"/>
    <p:sldId id="375" r:id="rId15"/>
    <p:sldId id="392" r:id="rId16"/>
    <p:sldId id="393" r:id="rId17"/>
    <p:sldId id="372" r:id="rId18"/>
    <p:sldId id="382" r:id="rId19"/>
    <p:sldId id="394" r:id="rId20"/>
    <p:sldId id="381" r:id="rId21"/>
    <p:sldId id="397" r:id="rId22"/>
    <p:sldId id="383" r:id="rId23"/>
    <p:sldId id="389" r:id="rId24"/>
    <p:sldId id="312" r:id="rId25"/>
    <p:sldId id="396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66FF33"/>
    <a:srgbClr val="FF00FF"/>
    <a:srgbClr val="FF5050"/>
    <a:srgbClr val="FF6600"/>
    <a:srgbClr val="990000"/>
    <a:srgbClr val="FF3399"/>
    <a:srgbClr val="CC6600"/>
    <a:srgbClr val="9933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02" autoAdjust="0"/>
    <p:restoredTop sz="94660"/>
  </p:normalViewPr>
  <p:slideViewPr>
    <p:cSldViewPr snapToGrid="0">
      <p:cViewPr varScale="1">
        <p:scale>
          <a:sx n="86" d="100"/>
          <a:sy n="86" d="100"/>
        </p:scale>
        <p:origin x="60" y="6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4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C58DF3-1745-4C2E-9DDE-2AD49D093F29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88E6E3-BF5E-4588-9ECD-A958E8785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8894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9C0C-761B-4F4F-96F2-1BD76890BA9D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00567-C16C-4BF9-BD85-F13E81F76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2138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9C0C-761B-4F4F-96F2-1BD76890BA9D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00567-C16C-4BF9-BD85-F13E81F76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8993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9C0C-761B-4F4F-96F2-1BD76890BA9D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00567-C16C-4BF9-BD85-F13E81F76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2749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9C0C-761B-4F4F-96F2-1BD76890BA9D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00567-C16C-4BF9-BD85-F13E81F76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2345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9C0C-761B-4F4F-96F2-1BD76890BA9D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00567-C16C-4BF9-BD85-F13E81F76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4257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9C0C-761B-4F4F-96F2-1BD76890BA9D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00567-C16C-4BF9-BD85-F13E81F76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362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9C0C-761B-4F4F-96F2-1BD76890BA9D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00567-C16C-4BF9-BD85-F13E81F76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8274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9C0C-761B-4F4F-96F2-1BD76890BA9D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00567-C16C-4BF9-BD85-F13E81F76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1142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9C0C-761B-4F4F-96F2-1BD76890BA9D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00567-C16C-4BF9-BD85-F13E81F76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7100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9C0C-761B-4F4F-96F2-1BD76890BA9D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00567-C16C-4BF9-BD85-F13E81F76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1815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9C0C-761B-4F4F-96F2-1BD76890BA9D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00567-C16C-4BF9-BD85-F13E81F76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223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89C0C-761B-4F4F-96F2-1BD76890BA9D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00567-C16C-4BF9-BD85-F13E81F76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620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jpeg"/><Relationship Id="rId7" Type="http://schemas.openxmlformats.org/officeDocument/2006/relationships/image" Target="../media/image4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9.png"/><Relationship Id="rId4" Type="http://schemas.openxmlformats.org/officeDocument/2006/relationships/image" Target="../media/image41.gif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47.wmf"/><Relationship Id="rId3" Type="http://schemas.openxmlformats.org/officeDocument/2006/relationships/image" Target="../media/image49.gif"/><Relationship Id="rId7" Type="http://schemas.openxmlformats.org/officeDocument/2006/relationships/image" Target="../media/image8.png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2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11" Type="http://schemas.openxmlformats.org/officeDocument/2006/relationships/image" Target="../media/image46.wmf"/><Relationship Id="rId5" Type="http://schemas.openxmlformats.org/officeDocument/2006/relationships/image" Target="../media/image51.tiff"/><Relationship Id="rId15" Type="http://schemas.openxmlformats.org/officeDocument/2006/relationships/image" Target="../media/image48.wmf"/><Relationship Id="rId10" Type="http://schemas.openxmlformats.org/officeDocument/2006/relationships/oleObject" Target="../embeddings/oleObject2.bin"/><Relationship Id="rId4" Type="http://schemas.openxmlformats.org/officeDocument/2006/relationships/image" Target="../media/image50.gif"/><Relationship Id="rId9" Type="http://schemas.openxmlformats.org/officeDocument/2006/relationships/image" Target="../media/image45.wmf"/><Relationship Id="rId14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gif"/><Relationship Id="rId7" Type="http://schemas.openxmlformats.org/officeDocument/2006/relationships/image" Target="../media/image56.png"/><Relationship Id="rId12" Type="http://schemas.openxmlformats.org/officeDocument/2006/relationships/image" Target="../media/image8.pn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55.png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video" Target="../media/media2.gif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22.png"/><Relationship Id="rId3" Type="http://schemas.microsoft.com/office/2007/relationships/media" Target="../media/media2.gif"/><Relationship Id="rId7" Type="http://schemas.openxmlformats.org/officeDocument/2006/relationships/image" Target="../media/image56.png"/><Relationship Id="rId12" Type="http://schemas.openxmlformats.org/officeDocument/2006/relationships/image" Target="../media/image20.pn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57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video" Target="../media/media2.gif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jpeg"/><Relationship Id="rId7" Type="http://schemas.openxmlformats.org/officeDocument/2006/relationships/image" Target="../media/image2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image" Target="../media/image21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.png"/><Relationship Id="rId4" Type="http://schemas.openxmlformats.org/officeDocument/2006/relationships/image" Target="../media/image78.jpeg"/><Relationship Id="rId9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9.png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12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8.png"/><Relationship Id="rId5" Type="http://schemas.openxmlformats.org/officeDocument/2006/relationships/image" Target="../media/image18.jpeg"/><Relationship Id="rId10" Type="http://schemas.openxmlformats.org/officeDocument/2006/relationships/image" Target="../media/image19.png"/><Relationship Id="rId4" Type="http://schemas.openxmlformats.org/officeDocument/2006/relationships/image" Target="../media/image4.gif"/><Relationship Id="rId9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7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jpeg"/><Relationship Id="rId7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30.png"/><Relationship Id="rId4" Type="http://schemas.openxmlformats.org/officeDocument/2006/relationships/image" Target="../media/image21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jpeg"/><Relationship Id="rId7" Type="http://schemas.openxmlformats.org/officeDocument/2006/relationships/image" Target="../media/image38.png"/><Relationship Id="rId12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310.PNG"/><Relationship Id="rId5" Type="http://schemas.openxmlformats.org/officeDocument/2006/relationships/image" Target="../media/image21.png"/><Relationship Id="rId10" Type="http://schemas.openxmlformats.org/officeDocument/2006/relationships/image" Target="../media/image300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9925D512-80D4-4C2D-A185-4200D672A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608865">
            <a:off x="4557119" y="2413349"/>
            <a:ext cx="2770762" cy="305545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6C35F91-583E-4A0A-A352-2F4D69452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3" y="2345299"/>
            <a:ext cx="2347155" cy="3791154"/>
          </a:xfrm>
          <a:prstGeom prst="rect">
            <a:avLst/>
          </a:prstGeom>
        </p:spPr>
      </p:pic>
      <p:sp>
        <p:nvSpPr>
          <p:cNvPr id="36" name="ZoneTexte 35"/>
          <p:cNvSpPr txBox="1"/>
          <p:nvPr/>
        </p:nvSpPr>
        <p:spPr>
          <a:xfrm>
            <a:off x="-36530" y="473119"/>
            <a:ext cx="11991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Host-</a:t>
            </a:r>
            <a:r>
              <a:rPr lang="fr-FR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guest</a:t>
            </a:r>
            <a:r>
              <a:rPr lang="fr-F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complexes </a:t>
            </a:r>
          </a:p>
          <a:p>
            <a:pPr algn="ctr"/>
            <a:r>
              <a:rPr lang="fr-FR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between</a:t>
            </a:r>
            <a:r>
              <a:rPr lang="fr-F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fr-F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b</a:t>
            </a:r>
            <a:r>
              <a:rPr lang="fr-F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fr-FR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cyclodextrins</a:t>
            </a:r>
            <a:r>
              <a:rPr lang="fr-F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and </a:t>
            </a:r>
            <a:r>
              <a:rPr lang="fr-FR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small</a:t>
            </a:r>
            <a:r>
              <a:rPr lang="fr-F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drugs</a:t>
            </a:r>
            <a:r>
              <a:rPr lang="fr-F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fr-F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for SERS </a:t>
            </a:r>
            <a:r>
              <a:rPr lang="fr-FR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detection</a:t>
            </a:r>
            <a:r>
              <a:rPr lang="fr-F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in </a:t>
            </a:r>
            <a:r>
              <a:rPr lang="fr-FR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drinking</a:t>
            </a:r>
            <a:r>
              <a:rPr lang="fr-F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water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339" y="-17418"/>
            <a:ext cx="1262186" cy="981075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4506049" y="5755668"/>
            <a:ext cx="2872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Nicolas </a:t>
            </a:r>
            <a:r>
              <a:rPr lang="fr-FR" sz="24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Nieuwjaer</a:t>
            </a:r>
            <a:endParaRPr lang="fr-FR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9D0DDCA-57C4-4D3C-B972-B9E77DCDEC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989" y="2467577"/>
            <a:ext cx="3623322" cy="36233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735198B-3268-4642-8B2F-F1DF324BFB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850" y="0"/>
            <a:ext cx="981075" cy="981075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0E290258-58DF-4C1C-968F-7B37CE227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66537"/>
            <a:ext cx="12201525" cy="401283"/>
          </a:xfrm>
          <a:prstGeom prst="rect">
            <a:avLst/>
          </a:prstGeom>
          <a:solidFill>
            <a:srgbClr val="002969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472C6E7-4EED-41EB-BD24-B1217E8E2446}"/>
              </a:ext>
            </a:extLst>
          </p:cNvPr>
          <p:cNvSpPr txBox="1"/>
          <p:nvPr/>
        </p:nvSpPr>
        <p:spPr>
          <a:xfrm>
            <a:off x="2507962" y="6405568"/>
            <a:ext cx="6708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Biomolecules</a:t>
            </a:r>
            <a:r>
              <a:rPr lang="fr-FR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 and </a:t>
            </a:r>
            <a:r>
              <a:rPr lang="fr-FR" sz="28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Spectroscopy</a:t>
            </a:r>
            <a:r>
              <a:rPr lang="fr-FR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 team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B9C1D98-E9EF-423D-9F2A-FF72E4E1BF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4212" y="2152908"/>
            <a:ext cx="992197" cy="71694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A54A5B4-41F9-4A85-A3CB-939174FF4D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24850" y="1171833"/>
            <a:ext cx="1308782" cy="94140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D7FAC71-4AC3-4BC8-AC08-9EBB8047B4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2"/>
            <a:ext cx="2470943" cy="87678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363B418-8363-4680-ADD0-2967722BC5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491" y="1044135"/>
            <a:ext cx="1016194" cy="136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192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llipse 22">
            <a:extLst>
              <a:ext uri="{FF2B5EF4-FFF2-40B4-BE49-F238E27FC236}">
                <a16:creationId xmlns:a16="http://schemas.microsoft.com/office/drawing/2014/main" id="{49D60F55-80BE-4749-87E6-9D9E7739C4D6}"/>
              </a:ext>
            </a:extLst>
          </p:cNvPr>
          <p:cNvSpPr/>
          <p:nvPr/>
        </p:nvSpPr>
        <p:spPr>
          <a:xfrm>
            <a:off x="11815402" y="6476530"/>
            <a:ext cx="343878" cy="35430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E6BF93BF-017F-4D31-A37E-0FC115AB0E37}"/>
              </a:ext>
            </a:extLst>
          </p:cNvPr>
          <p:cNvSpPr txBox="1"/>
          <p:nvPr/>
        </p:nvSpPr>
        <p:spPr>
          <a:xfrm>
            <a:off x="11848117" y="6476530"/>
            <a:ext cx="461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5915D6-9438-46BF-9F74-8218A8A2C17E}" type="slidenum">
              <a:rPr lang="fr-FR" sz="1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fr-FR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455" y="1"/>
            <a:ext cx="931545" cy="724074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 flipH="1">
            <a:off x="2899750" y="13758"/>
            <a:ext cx="8752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IRMPD FELIX– </a:t>
            </a:r>
            <a:r>
              <a:rPr lang="fr-FR" sz="32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Fingerprint</a:t>
            </a:r>
            <a:r>
              <a:rPr lang="fr-FR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region</a:t>
            </a:r>
            <a:endParaRPr lang="fr-FR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2" name="Picture 2" descr="FELIX in more detail - FELIX Laboratory">
            <a:extLst>
              <a:ext uri="{FF2B5EF4-FFF2-40B4-BE49-F238E27FC236}">
                <a16:creationId xmlns:a16="http://schemas.microsoft.com/office/drawing/2014/main" id="{2EB50DB4-FD2B-421C-8E58-2C57FC2CF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7" y="880762"/>
            <a:ext cx="5166279" cy="295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R-FEL Research Center, Tokyo University of Science (FEL-TUS)">
            <a:extLst>
              <a:ext uri="{FF2B5EF4-FFF2-40B4-BE49-F238E27FC236}">
                <a16:creationId xmlns:a16="http://schemas.microsoft.com/office/drawing/2014/main" id="{04A42B33-1909-4A7A-9DEE-F5FC7CD63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548" y="3827132"/>
            <a:ext cx="4662958" cy="282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35F0B29-12DE-4DB6-B2D3-800D101591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20" y="5390581"/>
            <a:ext cx="1081519" cy="144969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B46680A-A320-4434-BCD9-BAA8DB8D61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5377" y="1199242"/>
            <a:ext cx="4149227" cy="108458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82FF1A2-D471-4F49-93A9-62041EC359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77" y="2712060"/>
            <a:ext cx="4148068" cy="111507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960C52F-C68F-4D2D-81CF-F55E12EFED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5377" y="4391659"/>
            <a:ext cx="4148068" cy="998922"/>
          </a:xfrm>
          <a:prstGeom prst="rect">
            <a:avLst/>
          </a:prstGeom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54591502-1721-4C27-A7BA-8A5BD2FF8267}"/>
              </a:ext>
            </a:extLst>
          </p:cNvPr>
          <p:cNvSpPr/>
          <p:nvPr/>
        </p:nvSpPr>
        <p:spPr>
          <a:xfrm>
            <a:off x="8148711" y="1165820"/>
            <a:ext cx="452846" cy="1321890"/>
          </a:xfrm>
          <a:prstGeom prst="ellipse">
            <a:avLst/>
          </a:prstGeom>
          <a:solidFill>
            <a:schemeClr val="accent2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02D803E-8023-4586-B03B-D62FB00ADCF8}"/>
              </a:ext>
            </a:extLst>
          </p:cNvPr>
          <p:cNvSpPr/>
          <p:nvPr/>
        </p:nvSpPr>
        <p:spPr>
          <a:xfrm>
            <a:off x="9069914" y="2989629"/>
            <a:ext cx="148590" cy="804071"/>
          </a:xfrm>
          <a:prstGeom prst="ellipse">
            <a:avLst/>
          </a:prstGeom>
          <a:solidFill>
            <a:schemeClr val="accent2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325DD8C5-E8CA-4AAB-B32A-B9FC7A5AB48C}"/>
              </a:ext>
            </a:extLst>
          </p:cNvPr>
          <p:cNvCxnSpPr/>
          <p:nvPr/>
        </p:nvCxnSpPr>
        <p:spPr>
          <a:xfrm>
            <a:off x="9176951" y="3793700"/>
            <a:ext cx="207833" cy="450172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18AEF188-7D87-441A-89B7-17137DD75C80}"/>
              </a:ext>
            </a:extLst>
          </p:cNvPr>
          <p:cNvSpPr txBox="1"/>
          <p:nvPr/>
        </p:nvSpPr>
        <p:spPr>
          <a:xfrm>
            <a:off x="7415941" y="5623972"/>
            <a:ext cx="4662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40-100 </a:t>
            </a:r>
            <a:r>
              <a:rPr lang="fr-FR" b="1" dirty="0" err="1">
                <a:solidFill>
                  <a:srgbClr val="002060"/>
                </a:solidFill>
              </a:rPr>
              <a:t>mJ</a:t>
            </a:r>
            <a:r>
              <a:rPr lang="fr-FR" b="1" dirty="0">
                <a:solidFill>
                  <a:srgbClr val="002060"/>
                </a:solidFill>
              </a:rPr>
              <a:t> / </a:t>
            </a:r>
            <a:r>
              <a:rPr lang="fr-FR" b="1" dirty="0" err="1">
                <a:solidFill>
                  <a:srgbClr val="002060"/>
                </a:solidFill>
              </a:rPr>
              <a:t>macropulse</a:t>
            </a:r>
            <a:endParaRPr lang="fr-FR" b="1" dirty="0">
              <a:solidFill>
                <a:srgbClr val="002060"/>
              </a:solidFill>
            </a:endParaRPr>
          </a:p>
          <a:p>
            <a:pPr algn="ctr"/>
            <a:r>
              <a:rPr lang="fr-FR" b="1" dirty="0">
                <a:solidFill>
                  <a:srgbClr val="002060"/>
                </a:solidFill>
              </a:rPr>
              <a:t>400-1800 cm</a:t>
            </a:r>
            <a:r>
              <a:rPr lang="fr-FR" b="1" baseline="30000" dirty="0">
                <a:solidFill>
                  <a:srgbClr val="002060"/>
                </a:solidFill>
              </a:rPr>
              <a:t>-1</a:t>
            </a:r>
          </a:p>
          <a:p>
            <a:pPr algn="ctr"/>
            <a:r>
              <a:rPr lang="fr-FR" b="1" dirty="0" err="1">
                <a:solidFill>
                  <a:srgbClr val="002060"/>
                </a:solidFill>
              </a:rPr>
              <a:t>Bandwith</a:t>
            </a:r>
            <a:r>
              <a:rPr lang="fr-FR" b="1" dirty="0">
                <a:solidFill>
                  <a:srgbClr val="002060"/>
                </a:solidFill>
              </a:rPr>
              <a:t> = 0.4% of the central </a:t>
            </a:r>
            <a:r>
              <a:rPr lang="fr-FR" b="1" dirty="0" err="1">
                <a:solidFill>
                  <a:srgbClr val="002060"/>
                </a:solidFill>
              </a:rPr>
              <a:t>frequency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7573827-2A75-4ACA-95DF-D7DB7719188F}"/>
              </a:ext>
            </a:extLst>
          </p:cNvPr>
          <p:cNvSpPr txBox="1"/>
          <p:nvPr/>
        </p:nvSpPr>
        <p:spPr>
          <a:xfrm>
            <a:off x="9939411" y="1102911"/>
            <a:ext cx="65506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002060"/>
                </a:solidFill>
              </a:rPr>
              <a:t>(10 Hz)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880A72A-C7B5-4899-A07B-1A9B5A6D1BFC}"/>
              </a:ext>
            </a:extLst>
          </p:cNvPr>
          <p:cNvSpPr txBox="1"/>
          <p:nvPr/>
        </p:nvSpPr>
        <p:spPr>
          <a:xfrm>
            <a:off x="9378122" y="1102911"/>
            <a:ext cx="65506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FF3300"/>
                </a:solidFill>
              </a:rPr>
              <a:t>100 ms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99719E5-1189-45B5-B01B-DB080B22DF85}"/>
              </a:ext>
            </a:extLst>
          </p:cNvPr>
          <p:cNvSpPr txBox="1"/>
          <p:nvPr/>
        </p:nvSpPr>
        <p:spPr>
          <a:xfrm>
            <a:off x="9271739" y="2607535"/>
            <a:ext cx="65506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FF3300"/>
                </a:solidFill>
              </a:rPr>
              <a:t>7 </a:t>
            </a:r>
            <a:r>
              <a:rPr lang="fr-FR" sz="1200" b="1" dirty="0">
                <a:solidFill>
                  <a:srgbClr val="FF3300"/>
                </a:solidFill>
                <a:latin typeface="Symbol" panose="05050102010706020507" pitchFamily="18" charset="2"/>
              </a:rPr>
              <a:t>m</a:t>
            </a:r>
            <a:r>
              <a:rPr lang="fr-FR" sz="1200" b="1" dirty="0">
                <a:solidFill>
                  <a:srgbClr val="FF3300"/>
                </a:solidFill>
              </a:rPr>
              <a:t>s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84E360A7-47CE-4ACB-93E9-9FF45E2136FE}"/>
              </a:ext>
            </a:extLst>
          </p:cNvPr>
          <p:cNvCxnSpPr>
            <a:stCxn id="18" idx="5"/>
          </p:cNvCxnSpPr>
          <p:nvPr/>
        </p:nvCxnSpPr>
        <p:spPr>
          <a:xfrm>
            <a:off x="8535239" y="2294124"/>
            <a:ext cx="754295" cy="417338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FB65A5C0-AA0D-4742-90E6-6D9471031C57}"/>
              </a:ext>
            </a:extLst>
          </p:cNvPr>
          <p:cNvSpPr txBox="1"/>
          <p:nvPr/>
        </p:nvSpPr>
        <p:spPr>
          <a:xfrm>
            <a:off x="8649731" y="4253159"/>
            <a:ext cx="65506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FF3300"/>
                </a:solidFill>
              </a:rPr>
              <a:t>1 ns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44B6AAC-9ED3-4D15-8C32-DED5D569EEAD}"/>
              </a:ext>
            </a:extLst>
          </p:cNvPr>
          <p:cNvSpPr txBox="1"/>
          <p:nvPr/>
        </p:nvSpPr>
        <p:spPr>
          <a:xfrm>
            <a:off x="10932924" y="4366800"/>
            <a:ext cx="65506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FF3300"/>
                </a:solidFill>
              </a:rPr>
              <a:t>6 </a:t>
            </a:r>
            <a:r>
              <a:rPr lang="fr-FR" sz="1200" b="1" dirty="0" err="1">
                <a:solidFill>
                  <a:srgbClr val="FF3300"/>
                </a:solidFill>
              </a:rPr>
              <a:t>ps</a:t>
            </a:r>
            <a:endParaRPr lang="fr-FR" sz="1200" b="1" dirty="0">
              <a:solidFill>
                <a:srgbClr val="FF3300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5F99851-1362-40FE-9AA5-AA3AB4E45471}"/>
              </a:ext>
            </a:extLst>
          </p:cNvPr>
          <p:cNvSpPr txBox="1"/>
          <p:nvPr/>
        </p:nvSpPr>
        <p:spPr>
          <a:xfrm>
            <a:off x="10033183" y="3152001"/>
            <a:ext cx="149877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FF3300"/>
                </a:solidFill>
              </a:rPr>
              <a:t>7000 micro-pulses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5F303D80-31B8-430C-97DA-D3F3E9A58B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8" y="106815"/>
            <a:ext cx="1465384" cy="51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8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648D4467-CBFD-4B34-8F2D-1DA72CB109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92" y="419553"/>
            <a:ext cx="2505428" cy="250542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1DE65D0-5C21-41E0-B4F5-2A67DB2D7C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441" y="593487"/>
            <a:ext cx="2531890" cy="2531890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D016D0CB-F7C8-4083-A945-FD0D32A898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852" y="4840486"/>
            <a:ext cx="4417375" cy="2178313"/>
          </a:xfrm>
          <a:prstGeom prst="rect">
            <a:avLst/>
          </a:prstGeom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49D60F55-80BE-4749-87E6-9D9E7739C4D6}"/>
              </a:ext>
            </a:extLst>
          </p:cNvPr>
          <p:cNvSpPr/>
          <p:nvPr/>
        </p:nvSpPr>
        <p:spPr>
          <a:xfrm>
            <a:off x="11815402" y="6476530"/>
            <a:ext cx="343878" cy="35430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E6BF93BF-017F-4D31-A37E-0FC115AB0E37}"/>
              </a:ext>
            </a:extLst>
          </p:cNvPr>
          <p:cNvSpPr txBox="1"/>
          <p:nvPr/>
        </p:nvSpPr>
        <p:spPr>
          <a:xfrm>
            <a:off x="11848117" y="6476530"/>
            <a:ext cx="461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5915D6-9438-46BF-9F74-8218A8A2C17E}" type="slidenum">
              <a:rPr lang="fr-FR" sz="1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fr-FR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455" y="1"/>
            <a:ext cx="931545" cy="724074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 flipH="1">
            <a:off x="2899750" y="13758"/>
            <a:ext cx="8752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IRMPD – </a:t>
            </a:r>
            <a:r>
              <a:rPr lang="fr-FR" sz="32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Fingerprint</a:t>
            </a:r>
            <a:r>
              <a:rPr lang="fr-FR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region</a:t>
            </a:r>
            <a:endParaRPr lang="fr-FR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97001E2-B5AA-42EF-A7B1-C8CABF4C3A35}"/>
              </a:ext>
            </a:extLst>
          </p:cNvPr>
          <p:cNvSpPr txBox="1"/>
          <p:nvPr/>
        </p:nvSpPr>
        <p:spPr>
          <a:xfrm>
            <a:off x="4683993" y="977997"/>
            <a:ext cx="1599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</a:rPr>
              <a:t>C-H </a:t>
            </a:r>
            <a:r>
              <a:rPr lang="fr-FR" sz="1600" b="1" dirty="0" err="1">
                <a:solidFill>
                  <a:srgbClr val="002060"/>
                </a:solidFill>
              </a:rPr>
              <a:t>rocking</a:t>
            </a:r>
            <a:endParaRPr lang="fr-FR" sz="1600" b="1" dirty="0">
              <a:solidFill>
                <a:srgbClr val="002060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1F7F9273-69E0-494A-B7D0-AA2F7D9253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8" y="106815"/>
            <a:ext cx="1465384" cy="519975"/>
          </a:xfrm>
          <a:prstGeom prst="rect">
            <a:avLst/>
          </a:prstGeom>
        </p:spPr>
      </p:pic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9D64D43A-51AC-4E9C-8843-A9188BD0F1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0061464"/>
              </p:ext>
            </p:extLst>
          </p:nvPr>
        </p:nvGraphicFramePr>
        <p:xfrm>
          <a:off x="92075" y="92075"/>
          <a:ext cx="1158875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0" name="Objet d’environnement du Gestionnaire de liaisons" showAsIcon="1" r:id="rId8" imgW="1158840" imgH="313200" progId="Package">
                  <p:embed/>
                </p:oleObj>
              </mc:Choice>
              <mc:Fallback>
                <p:oleObj name="Objet d’environnement du Gestionnaire de liaisons" showAsIcon="1" r:id="rId8" imgW="1158840" imgH="3132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158875" cy="312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4361A1C1-366E-44F8-85BE-3894360F57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5203480"/>
              </p:ext>
            </p:extLst>
          </p:nvPr>
        </p:nvGraphicFramePr>
        <p:xfrm>
          <a:off x="184150" y="184150"/>
          <a:ext cx="800100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1" name="Objet d’environnement du Gestionnaire de liaisons" showAsIcon="1" r:id="rId10" imgW="799560" imgH="313200" progId="Package">
                  <p:embed/>
                </p:oleObj>
              </mc:Choice>
              <mc:Fallback>
                <p:oleObj name="Objet d’environnement du Gestionnaire de liaisons" showAsIcon="1" r:id="rId10" imgW="799560" imgH="3132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84150" y="184150"/>
                        <a:ext cx="800100" cy="312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8B44AF05-A670-41A8-AF25-938D1C6988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6376597"/>
              </p:ext>
            </p:extLst>
          </p:nvPr>
        </p:nvGraphicFramePr>
        <p:xfrm>
          <a:off x="92075" y="92075"/>
          <a:ext cx="1158875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2" name="Objet d’environnement du Gestionnaire de liaisons" showAsIcon="1" r:id="rId12" imgW="1158840" imgH="313200" progId="Package">
                  <p:embed/>
                </p:oleObj>
              </mc:Choice>
              <mc:Fallback>
                <p:oleObj name="Objet d’environnement du Gestionnaire de liaisons" showAsIcon="1" r:id="rId12" imgW="1158840" imgH="3132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158875" cy="312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0C1D2C1E-837D-423F-BE53-8B073719BA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6426850"/>
              </p:ext>
            </p:extLst>
          </p:nvPr>
        </p:nvGraphicFramePr>
        <p:xfrm>
          <a:off x="184150" y="184150"/>
          <a:ext cx="800100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3" name="Objet d’environnement du Gestionnaire de liaisons" showAsIcon="1" r:id="rId14" imgW="799560" imgH="313200" progId="Package">
                  <p:embed/>
                </p:oleObj>
              </mc:Choice>
              <mc:Fallback>
                <p:oleObj name="Objet d’environnement du Gestionnaire de liaisons" showAsIcon="1" r:id="rId14" imgW="799560" imgH="3132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84150" y="184150"/>
                        <a:ext cx="800100" cy="312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1991DFF3-5F33-43D9-8A88-F390BED8C3F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4544" y="1175531"/>
            <a:ext cx="6492875" cy="5577083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706E224A-3476-43D7-AC6A-C5E31AD6CAE5}"/>
              </a:ext>
            </a:extLst>
          </p:cNvPr>
          <p:cNvSpPr txBox="1"/>
          <p:nvPr/>
        </p:nvSpPr>
        <p:spPr>
          <a:xfrm>
            <a:off x="6822047" y="5388678"/>
            <a:ext cx="3332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rgbClr val="66FF33"/>
                </a:solidFill>
              </a:rPr>
              <a:t>Paracetamol</a:t>
            </a:r>
            <a:endParaRPr lang="fr-FR" sz="2000" b="1" dirty="0">
              <a:solidFill>
                <a:srgbClr val="66FF33"/>
              </a:solidFill>
            </a:endParaRPr>
          </a:p>
        </p:txBody>
      </p: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89E966E1-ADBF-454A-9C75-DA54F00C989C}"/>
              </a:ext>
            </a:extLst>
          </p:cNvPr>
          <p:cNvCxnSpPr>
            <a:cxnSpLocks/>
          </p:cNvCxnSpPr>
          <p:nvPr/>
        </p:nvCxnSpPr>
        <p:spPr>
          <a:xfrm>
            <a:off x="2098351" y="2522422"/>
            <a:ext cx="0" cy="3513447"/>
          </a:xfrm>
          <a:prstGeom prst="line">
            <a:avLst/>
          </a:prstGeom>
          <a:ln w="22225">
            <a:solidFill>
              <a:srgbClr val="FF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AEED6946-CB42-40BC-8A4A-E641E1B02CDC}"/>
              </a:ext>
            </a:extLst>
          </p:cNvPr>
          <p:cNvCxnSpPr>
            <a:cxnSpLocks/>
          </p:cNvCxnSpPr>
          <p:nvPr/>
        </p:nvCxnSpPr>
        <p:spPr>
          <a:xfrm>
            <a:off x="5172270" y="2466527"/>
            <a:ext cx="0" cy="3569342"/>
          </a:xfrm>
          <a:prstGeom prst="line">
            <a:avLst/>
          </a:prstGeom>
          <a:ln w="25400">
            <a:solidFill>
              <a:srgbClr val="FF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775079A7-82B8-47AE-85A1-61F017DB7A6C}"/>
              </a:ext>
            </a:extLst>
          </p:cNvPr>
          <p:cNvSpPr txBox="1"/>
          <p:nvPr/>
        </p:nvSpPr>
        <p:spPr>
          <a:xfrm>
            <a:off x="6772283" y="4012418"/>
            <a:ext cx="2010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fr-FR" sz="2000" b="1" dirty="0">
                <a:solidFill>
                  <a:srgbClr val="FF0000"/>
                </a:solidFill>
              </a:rPr>
              <a:t>-</a:t>
            </a:r>
            <a:r>
              <a:rPr lang="fr-FR" sz="2000" b="1" dirty="0" err="1">
                <a:solidFill>
                  <a:srgbClr val="FF0000"/>
                </a:solidFill>
              </a:rPr>
              <a:t>cyclodextrin</a:t>
            </a:r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A8F8EF73-3429-402B-8209-799D6CB7061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82701" y="3529683"/>
            <a:ext cx="2010424" cy="149892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0A608E21-26C2-4A33-B29E-E0DF05ACF7FA}"/>
              </a:ext>
            </a:extLst>
          </p:cNvPr>
          <p:cNvSpPr txBox="1"/>
          <p:nvPr/>
        </p:nvSpPr>
        <p:spPr>
          <a:xfrm>
            <a:off x="7162988" y="2848537"/>
            <a:ext cx="1466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rgbClr val="002060"/>
                </a:solidFill>
              </a:rPr>
              <a:t>Complex</a:t>
            </a:r>
            <a:endParaRPr lang="fr-FR" sz="2000" b="1" dirty="0">
              <a:solidFill>
                <a:srgbClr val="00206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557C28C-18FE-465A-8D55-834DF3183110}"/>
              </a:ext>
            </a:extLst>
          </p:cNvPr>
          <p:cNvSpPr txBox="1"/>
          <p:nvPr/>
        </p:nvSpPr>
        <p:spPr>
          <a:xfrm>
            <a:off x="56202" y="2183868"/>
            <a:ext cx="1579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</a:rPr>
              <a:t>Butterfly mode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75C3B64-6C42-454C-8729-C8A99637E653}"/>
              </a:ext>
            </a:extLst>
          </p:cNvPr>
          <p:cNvSpPr txBox="1"/>
          <p:nvPr/>
        </p:nvSpPr>
        <p:spPr>
          <a:xfrm>
            <a:off x="7777492" y="805513"/>
            <a:ext cx="42098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/>
              <a:t>The </a:t>
            </a:r>
            <a:r>
              <a:rPr lang="fr-FR" b="1" dirty="0" err="1"/>
              <a:t>paracetamol</a:t>
            </a:r>
            <a:r>
              <a:rPr lang="fr-FR" b="1" dirty="0"/>
              <a:t> </a:t>
            </a:r>
            <a:r>
              <a:rPr lang="fr-FR" b="1" dirty="0">
                <a:latin typeface="Symbol" panose="05050102010706020507" pitchFamily="18" charset="2"/>
              </a:rPr>
              <a:t>b</a:t>
            </a:r>
            <a:r>
              <a:rPr lang="fr-FR" b="1" dirty="0"/>
              <a:t>-CD </a:t>
            </a:r>
            <a:r>
              <a:rPr lang="fr-FR" b="1" dirty="0" err="1"/>
              <a:t>complex</a:t>
            </a:r>
            <a:r>
              <a:rPr lang="fr-FR" b="1" dirty="0"/>
              <a:t> </a:t>
            </a:r>
            <a:r>
              <a:rPr lang="fr-FR" b="1" dirty="0" err="1"/>
              <a:t>spectrum</a:t>
            </a:r>
            <a:r>
              <a:rPr lang="fr-FR" b="1" dirty="0"/>
              <a:t> </a:t>
            </a:r>
            <a:r>
              <a:rPr lang="fr-FR" b="1" dirty="0" err="1"/>
              <a:t>is</a:t>
            </a:r>
            <a:r>
              <a:rPr lang="fr-FR" b="1" dirty="0"/>
              <a:t> </a:t>
            </a:r>
            <a:r>
              <a:rPr lang="fr-FR" b="1" dirty="0" err="1"/>
              <a:t>dominated</a:t>
            </a:r>
            <a:r>
              <a:rPr lang="fr-FR" b="1" dirty="0"/>
              <a:t> by the vibration modes of the cage.</a:t>
            </a:r>
          </a:p>
          <a:p>
            <a:pPr algn="just"/>
            <a:endParaRPr lang="fr-FR" b="1" dirty="0"/>
          </a:p>
          <a:p>
            <a:pPr algn="just"/>
            <a:r>
              <a:rPr lang="fr-FR" b="1" dirty="0" err="1"/>
              <a:t>Specific</a:t>
            </a:r>
            <a:r>
              <a:rPr lang="fr-FR" b="1" dirty="0"/>
              <a:t> vibration modes of </a:t>
            </a:r>
            <a:r>
              <a:rPr lang="fr-FR" b="1" dirty="0" err="1"/>
              <a:t>paracetamol</a:t>
            </a:r>
            <a:r>
              <a:rPr lang="fr-FR" b="1" dirty="0"/>
              <a:t> are </a:t>
            </a:r>
            <a:r>
              <a:rPr lang="fr-FR" b="1" dirty="0" err="1"/>
              <a:t>still</a:t>
            </a:r>
            <a:r>
              <a:rPr lang="fr-FR" b="1" dirty="0"/>
              <a:t> visible.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0A6455B2-5D25-4D68-B612-4DD2655B24AA}"/>
              </a:ext>
            </a:extLst>
          </p:cNvPr>
          <p:cNvCxnSpPr>
            <a:cxnSpLocks/>
          </p:cNvCxnSpPr>
          <p:nvPr/>
        </p:nvCxnSpPr>
        <p:spPr>
          <a:xfrm>
            <a:off x="5927194" y="2924981"/>
            <a:ext cx="0" cy="3138835"/>
          </a:xfrm>
          <a:prstGeom prst="line">
            <a:avLst/>
          </a:prstGeom>
          <a:ln w="25400">
            <a:solidFill>
              <a:srgbClr val="FF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303FF2A2-EFBA-45B7-ACA2-4F791BFCCD87}"/>
              </a:ext>
            </a:extLst>
          </p:cNvPr>
          <p:cNvSpPr txBox="1"/>
          <p:nvPr/>
        </p:nvSpPr>
        <p:spPr>
          <a:xfrm>
            <a:off x="5410834" y="2613130"/>
            <a:ext cx="1599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</a:rPr>
              <a:t>C-0 </a:t>
            </a:r>
            <a:r>
              <a:rPr lang="fr-FR" sz="1600" b="1" dirty="0" err="1">
                <a:solidFill>
                  <a:srgbClr val="002060"/>
                </a:solidFill>
              </a:rPr>
              <a:t>streching</a:t>
            </a:r>
            <a:endParaRPr lang="fr-FR" sz="1600" b="1" dirty="0">
              <a:solidFill>
                <a:srgbClr val="002060"/>
              </a:solidFill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82099108-A695-456A-B43B-128F7F3ECE79}"/>
              </a:ext>
            </a:extLst>
          </p:cNvPr>
          <p:cNvSpPr txBox="1"/>
          <p:nvPr/>
        </p:nvSpPr>
        <p:spPr>
          <a:xfrm>
            <a:off x="5003089" y="2563877"/>
            <a:ext cx="1599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72622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4" grpId="0"/>
      <p:bldP spid="18" grpId="0"/>
      <p:bldP spid="39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6AC38CE1-371F-47A6-8BFE-D11F0DE18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8" y="-384134"/>
            <a:ext cx="8699332" cy="7287872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016AF5C9-0C58-44EB-93DA-BC5A57967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8" y="-384134"/>
            <a:ext cx="8701200" cy="7273160"/>
          </a:xfrm>
          <a:prstGeom prst="rect">
            <a:avLst/>
          </a:prstGeom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49D60F55-80BE-4749-87E6-9D9E7739C4D6}"/>
              </a:ext>
            </a:extLst>
          </p:cNvPr>
          <p:cNvSpPr/>
          <p:nvPr/>
        </p:nvSpPr>
        <p:spPr>
          <a:xfrm>
            <a:off x="11815402" y="6476530"/>
            <a:ext cx="343878" cy="35430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E6BF93BF-017F-4D31-A37E-0FC115AB0E37}"/>
              </a:ext>
            </a:extLst>
          </p:cNvPr>
          <p:cNvSpPr txBox="1"/>
          <p:nvPr/>
        </p:nvSpPr>
        <p:spPr>
          <a:xfrm>
            <a:off x="11848117" y="6476530"/>
            <a:ext cx="461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5915D6-9438-46BF-9F74-8218A8A2C17E}" type="slidenum">
              <a:rPr lang="fr-FR" sz="1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fld>
            <a:endParaRPr lang="fr-FR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FD17E26-62EF-4AC0-86DC-A0BADBF623A8}"/>
              </a:ext>
            </a:extLst>
          </p:cNvPr>
          <p:cNvSpPr txBox="1"/>
          <p:nvPr/>
        </p:nvSpPr>
        <p:spPr>
          <a:xfrm>
            <a:off x="8335218" y="5521739"/>
            <a:ext cx="3332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FELIX </a:t>
            </a:r>
            <a:r>
              <a:rPr lang="fr-FR" sz="2400" b="1" dirty="0" err="1">
                <a:solidFill>
                  <a:srgbClr val="002060"/>
                </a:solidFill>
              </a:rPr>
              <a:t>experiments</a:t>
            </a:r>
            <a:endParaRPr lang="fr-FR" sz="2400" b="1" dirty="0">
              <a:solidFill>
                <a:srgbClr val="002060"/>
              </a:solidFill>
            </a:endParaRPr>
          </a:p>
          <a:p>
            <a:pPr algn="ctr"/>
            <a:r>
              <a:rPr lang="fr-FR" sz="2400" b="1" dirty="0" err="1">
                <a:solidFill>
                  <a:srgbClr val="002060"/>
                </a:solidFill>
              </a:rPr>
              <a:t>Complex</a:t>
            </a:r>
            <a:endParaRPr lang="fr-FR" sz="2400" b="1" dirty="0">
              <a:solidFill>
                <a:srgbClr val="00206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5C57E9-D264-4FFF-89CC-5F51DFD37F21}"/>
              </a:ext>
            </a:extLst>
          </p:cNvPr>
          <p:cNvSpPr/>
          <p:nvPr/>
        </p:nvSpPr>
        <p:spPr>
          <a:xfrm>
            <a:off x="3962401" y="996425"/>
            <a:ext cx="1364066" cy="5094754"/>
          </a:xfrm>
          <a:prstGeom prst="rect">
            <a:avLst/>
          </a:prstGeom>
          <a:solidFill>
            <a:schemeClr val="accent2">
              <a:lumMod val="40000"/>
              <a:lumOff val="6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E13FEC0-E369-4BA2-AB2D-6FD0BBE33184}"/>
              </a:ext>
            </a:extLst>
          </p:cNvPr>
          <p:cNvSpPr txBox="1"/>
          <p:nvPr/>
        </p:nvSpPr>
        <p:spPr>
          <a:xfrm>
            <a:off x="5326467" y="2504640"/>
            <a:ext cx="2161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C6600"/>
                </a:solidFill>
              </a:rPr>
              <a:t>Intense bands</a:t>
            </a:r>
          </a:p>
          <a:p>
            <a:pPr algn="ctr"/>
            <a:r>
              <a:rPr lang="fr-FR" sz="2400" b="1" dirty="0">
                <a:solidFill>
                  <a:srgbClr val="CC6600"/>
                </a:solidFill>
              </a:rPr>
              <a:t>X 1/2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455" y="1"/>
            <a:ext cx="931545" cy="724074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 flipH="1">
            <a:off x="2899750" y="13758"/>
            <a:ext cx="8752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IRMPD – </a:t>
            </a:r>
            <a:r>
              <a:rPr lang="fr-FR" sz="32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Fingerprint</a:t>
            </a:r>
            <a:r>
              <a:rPr lang="fr-FR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region</a:t>
            </a:r>
            <a:endParaRPr lang="fr-FR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5BFFBB28-7BBC-400B-A00D-B0E61C74A3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8" y="106815"/>
            <a:ext cx="1465384" cy="51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1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E040AB09-DC7D-402A-A9C4-8DD577ADD9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00" y="-385200"/>
            <a:ext cx="8699814" cy="7272000"/>
          </a:xfrm>
          <a:prstGeom prst="rect">
            <a:avLst/>
          </a:prstGeom>
        </p:spPr>
      </p:pic>
      <p:pic>
        <p:nvPicPr>
          <p:cNvPr id="21" name="Rocking-paracetamol">
            <a:hlinkClick r:id="" action="ppaction://media"/>
            <a:extLst>
              <a:ext uri="{FF2B5EF4-FFF2-40B4-BE49-F238E27FC236}">
                <a16:creationId xmlns:a16="http://schemas.microsoft.com/office/drawing/2014/main" id="{FE066CEF-9ECB-4457-ACBA-69ABD6BDED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80926" y="330333"/>
            <a:ext cx="6492875" cy="1912937"/>
          </a:xfrm>
          <a:prstGeom prst="rect">
            <a:avLst/>
          </a:prstGeom>
        </p:spPr>
      </p:pic>
      <p:pic>
        <p:nvPicPr>
          <p:cNvPr id="5" name="Butterfly-paracetamol">
            <a:hlinkClick r:id="" action="ppaction://media"/>
            <a:extLst>
              <a:ext uri="{FF2B5EF4-FFF2-40B4-BE49-F238E27FC236}">
                <a16:creationId xmlns:a16="http://schemas.microsoft.com/office/drawing/2014/main" id="{1FE7C08B-A612-4D68-A99F-6E593546A97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16729" y="286328"/>
            <a:ext cx="6492875" cy="1912937"/>
          </a:xfrm>
          <a:prstGeom prst="rect">
            <a:avLst/>
          </a:prstGeom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49D60F55-80BE-4749-87E6-9D9E7739C4D6}"/>
              </a:ext>
            </a:extLst>
          </p:cNvPr>
          <p:cNvSpPr/>
          <p:nvPr/>
        </p:nvSpPr>
        <p:spPr>
          <a:xfrm>
            <a:off x="11815402" y="6476530"/>
            <a:ext cx="343878" cy="35430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E6BF93BF-017F-4D31-A37E-0FC115AB0E37}"/>
              </a:ext>
            </a:extLst>
          </p:cNvPr>
          <p:cNvSpPr txBox="1"/>
          <p:nvPr/>
        </p:nvSpPr>
        <p:spPr>
          <a:xfrm>
            <a:off x="11848117" y="6476530"/>
            <a:ext cx="461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5915D6-9438-46BF-9F74-8218A8A2C17E}" type="slidenum">
              <a:rPr lang="fr-FR" sz="1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fld>
            <a:endParaRPr lang="fr-FR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126865B-9DF3-475D-971B-7485AB19351B}"/>
              </a:ext>
            </a:extLst>
          </p:cNvPr>
          <p:cNvGrpSpPr/>
          <p:nvPr/>
        </p:nvGrpSpPr>
        <p:grpSpPr>
          <a:xfrm>
            <a:off x="10058236" y="3610795"/>
            <a:ext cx="2206154" cy="2174370"/>
            <a:chOff x="9835028" y="3390402"/>
            <a:chExt cx="2206154" cy="2174370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E0CFD1C9-2F7C-491B-BC85-3AFC18807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410882">
              <a:off x="9875847" y="4719297"/>
              <a:ext cx="2165335" cy="845475"/>
            </a:xfrm>
            <a:prstGeom prst="rect">
              <a:avLst/>
            </a:prstGeom>
            <a:scene3d>
              <a:camera prst="orthographicFront">
                <a:rot lat="0" lon="2400000" rev="0"/>
              </a:camera>
              <a:lightRig rig="threePt" dir="t"/>
            </a:scene3d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6A5E03D6-6FBC-40A4-9FE9-42E084F7F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835028" y="3691119"/>
              <a:ext cx="2018711" cy="150510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9D55249-0A7F-4F57-A88A-4218DD78A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8154">
              <a:off x="10370503" y="3390402"/>
              <a:ext cx="939693" cy="850199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35C57E9-D264-4FFF-89CC-5F51DFD37F21}"/>
              </a:ext>
            </a:extLst>
          </p:cNvPr>
          <p:cNvSpPr/>
          <p:nvPr/>
        </p:nvSpPr>
        <p:spPr>
          <a:xfrm>
            <a:off x="4110068" y="1380171"/>
            <a:ext cx="1213540" cy="4671721"/>
          </a:xfrm>
          <a:prstGeom prst="rect">
            <a:avLst/>
          </a:prstGeom>
          <a:solidFill>
            <a:schemeClr val="accent2">
              <a:lumMod val="40000"/>
              <a:lumOff val="6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8C8EDB-E7A5-4425-853C-B53C72E897A1}"/>
              </a:ext>
            </a:extLst>
          </p:cNvPr>
          <p:cNvSpPr/>
          <p:nvPr/>
        </p:nvSpPr>
        <p:spPr>
          <a:xfrm>
            <a:off x="4243783" y="1220952"/>
            <a:ext cx="964652" cy="8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287704F-0F7F-43DF-80B7-239E740A35B8}"/>
              </a:ext>
            </a:extLst>
          </p:cNvPr>
          <p:cNvSpPr txBox="1"/>
          <p:nvPr/>
        </p:nvSpPr>
        <p:spPr>
          <a:xfrm>
            <a:off x="3349890" y="609222"/>
            <a:ext cx="2701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</a:rPr>
              <a:t>C-O </a:t>
            </a:r>
          </a:p>
          <a:p>
            <a:pPr algn="ctr"/>
            <a:r>
              <a:rPr lang="fr-FR" sz="1600" b="1" dirty="0">
                <a:solidFill>
                  <a:srgbClr val="002060"/>
                </a:solidFill>
              </a:rPr>
              <a:t>stretching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06055733-8859-43F5-8C34-19265ED20308}"/>
              </a:ext>
            </a:extLst>
          </p:cNvPr>
          <p:cNvSpPr txBox="1"/>
          <p:nvPr/>
        </p:nvSpPr>
        <p:spPr>
          <a:xfrm>
            <a:off x="8379236" y="724210"/>
            <a:ext cx="4091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Calculation</a:t>
            </a:r>
          </a:p>
          <a:p>
            <a:pPr algn="ctr"/>
            <a:r>
              <a:rPr lang="fr-FR" sz="2000" b="1" dirty="0">
                <a:solidFill>
                  <a:srgbClr val="FF0000"/>
                </a:solidFill>
              </a:rPr>
              <a:t>B3LYP 6-31+G(</a:t>
            </a:r>
            <a:r>
              <a:rPr lang="fr-FR" sz="2000" b="1" dirty="0" err="1">
                <a:solidFill>
                  <a:srgbClr val="FF0000"/>
                </a:solidFill>
              </a:rPr>
              <a:t>d,p</a:t>
            </a:r>
            <a:r>
              <a:rPr lang="fr-FR" sz="2000" b="1" dirty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fr-FR" sz="2000" b="1" dirty="0" err="1">
                <a:solidFill>
                  <a:srgbClr val="FF0000"/>
                </a:solidFill>
              </a:rPr>
              <a:t>Grimme’s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empirical</a:t>
            </a:r>
            <a:r>
              <a:rPr lang="fr-FR" sz="2000" b="1" dirty="0">
                <a:solidFill>
                  <a:srgbClr val="FF0000"/>
                </a:solidFill>
              </a:rPr>
              <a:t> dispersion</a:t>
            </a:r>
          </a:p>
          <a:p>
            <a:pPr algn="ctr"/>
            <a:r>
              <a:rPr lang="fr-FR" sz="2000" b="1" dirty="0" err="1">
                <a:solidFill>
                  <a:srgbClr val="FF0000"/>
                </a:solidFill>
              </a:rPr>
              <a:t>Scaling</a:t>
            </a:r>
            <a:r>
              <a:rPr lang="fr-FR" sz="2000" b="1" dirty="0">
                <a:solidFill>
                  <a:srgbClr val="FF0000"/>
                </a:solidFill>
              </a:rPr>
              <a:t> factor 0.97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03B9D114-04A5-4B3C-ADF4-5AAEAB8115D8}"/>
              </a:ext>
            </a:extLst>
          </p:cNvPr>
          <p:cNvCxnSpPr>
            <a:cxnSpLocks/>
          </p:cNvCxnSpPr>
          <p:nvPr/>
        </p:nvCxnSpPr>
        <p:spPr>
          <a:xfrm>
            <a:off x="3801943" y="3092422"/>
            <a:ext cx="0" cy="296827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E95EE73D-FA0C-4BAF-B1C9-1DA29291AA15}"/>
              </a:ext>
            </a:extLst>
          </p:cNvPr>
          <p:cNvSpPr txBox="1"/>
          <p:nvPr/>
        </p:nvSpPr>
        <p:spPr>
          <a:xfrm>
            <a:off x="2933901" y="2506849"/>
            <a:ext cx="1581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</a:rPr>
              <a:t>C-C </a:t>
            </a:r>
          </a:p>
          <a:p>
            <a:pPr algn="ctr"/>
            <a:r>
              <a:rPr lang="fr-FR" sz="1600" b="1" dirty="0">
                <a:solidFill>
                  <a:srgbClr val="002060"/>
                </a:solidFill>
              </a:rPr>
              <a:t>stretching</a:t>
            </a: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1DBF6440-28D4-4AB8-A112-8DA6C8190D3A}"/>
              </a:ext>
            </a:extLst>
          </p:cNvPr>
          <p:cNvCxnSpPr>
            <a:cxnSpLocks/>
          </p:cNvCxnSpPr>
          <p:nvPr/>
        </p:nvCxnSpPr>
        <p:spPr>
          <a:xfrm>
            <a:off x="3233110" y="1951902"/>
            <a:ext cx="0" cy="416798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3646AF18-9FB2-49A6-AA8E-9A6318FB6C14}"/>
              </a:ext>
            </a:extLst>
          </p:cNvPr>
          <p:cNvSpPr txBox="1"/>
          <p:nvPr/>
        </p:nvSpPr>
        <p:spPr>
          <a:xfrm>
            <a:off x="2448723" y="1592314"/>
            <a:ext cx="1579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</a:rPr>
              <a:t>Butterfly mode</a:t>
            </a: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5DA351E4-C6D6-4A4A-9475-679283A991C1}"/>
              </a:ext>
            </a:extLst>
          </p:cNvPr>
          <p:cNvCxnSpPr>
            <a:cxnSpLocks/>
          </p:cNvCxnSpPr>
          <p:nvPr/>
        </p:nvCxnSpPr>
        <p:spPr>
          <a:xfrm>
            <a:off x="2725285" y="3111584"/>
            <a:ext cx="0" cy="294335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6E5A2A3E-3050-4D4B-BE21-A016BD005F1B}"/>
              </a:ext>
            </a:extLst>
          </p:cNvPr>
          <p:cNvSpPr txBox="1"/>
          <p:nvPr/>
        </p:nvSpPr>
        <p:spPr>
          <a:xfrm>
            <a:off x="23201" y="2580390"/>
            <a:ext cx="2243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</a:rPr>
              <a:t>O-H</a:t>
            </a:r>
          </a:p>
          <a:p>
            <a:pPr algn="ctr"/>
            <a:r>
              <a:rPr lang="fr-FR" sz="1600" b="1" dirty="0">
                <a:solidFill>
                  <a:srgbClr val="002060"/>
                </a:solidFill>
              </a:rPr>
              <a:t>out of plane </a:t>
            </a:r>
            <a:r>
              <a:rPr lang="fr-FR" sz="1600" b="1" dirty="0" err="1">
                <a:solidFill>
                  <a:srgbClr val="002060"/>
                </a:solidFill>
              </a:rPr>
              <a:t>bending</a:t>
            </a:r>
            <a:endParaRPr lang="fr-FR" sz="1600" b="1" dirty="0">
              <a:solidFill>
                <a:srgbClr val="002060"/>
              </a:solidFill>
            </a:endParaRP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1051F058-51EE-4EB2-B7B7-9316EE5C4F66}"/>
              </a:ext>
            </a:extLst>
          </p:cNvPr>
          <p:cNvCxnSpPr>
            <a:cxnSpLocks/>
          </p:cNvCxnSpPr>
          <p:nvPr/>
        </p:nvCxnSpPr>
        <p:spPr>
          <a:xfrm>
            <a:off x="1875514" y="3166250"/>
            <a:ext cx="0" cy="292672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C05D3745-3A42-4B4F-9FBE-6D30E29A9E31}"/>
              </a:ext>
            </a:extLst>
          </p:cNvPr>
          <p:cNvSpPr/>
          <p:nvPr/>
        </p:nvSpPr>
        <p:spPr>
          <a:xfrm>
            <a:off x="6073046" y="2957414"/>
            <a:ext cx="767264" cy="3094479"/>
          </a:xfrm>
          <a:prstGeom prst="rect">
            <a:avLst/>
          </a:prstGeom>
          <a:solidFill>
            <a:schemeClr val="accent2">
              <a:lumMod val="40000"/>
              <a:lumOff val="6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103CDDB6-A094-481B-B349-38E6D3517B7F}"/>
              </a:ext>
            </a:extLst>
          </p:cNvPr>
          <p:cNvSpPr txBox="1"/>
          <p:nvPr/>
        </p:nvSpPr>
        <p:spPr>
          <a:xfrm>
            <a:off x="5204523" y="1907329"/>
            <a:ext cx="2316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</a:rPr>
              <a:t>C-O-H, </a:t>
            </a:r>
          </a:p>
          <a:p>
            <a:pPr algn="ctr"/>
            <a:r>
              <a:rPr lang="fr-FR" sz="1600" b="1" dirty="0">
                <a:solidFill>
                  <a:srgbClr val="002060"/>
                </a:solidFill>
              </a:rPr>
              <a:t>R-C-H </a:t>
            </a:r>
            <a:r>
              <a:rPr lang="fr-FR" sz="1600" b="1" dirty="0" err="1">
                <a:solidFill>
                  <a:srgbClr val="002060"/>
                </a:solidFill>
              </a:rPr>
              <a:t>bendings</a:t>
            </a:r>
            <a:endParaRPr lang="fr-FR" sz="1600" b="1" dirty="0">
              <a:solidFill>
                <a:srgbClr val="002060"/>
              </a:solidFill>
            </a:endParaRPr>
          </a:p>
          <a:p>
            <a:pPr algn="ctr"/>
            <a:r>
              <a:rPr lang="fr-FR" sz="1600" b="1" dirty="0">
                <a:solidFill>
                  <a:srgbClr val="002060"/>
                </a:solidFill>
              </a:rPr>
              <a:t>CH</a:t>
            </a:r>
            <a:r>
              <a:rPr lang="fr-FR" sz="1600" b="1" baseline="-25000" dirty="0">
                <a:solidFill>
                  <a:srgbClr val="002060"/>
                </a:solidFill>
              </a:rPr>
              <a:t>2</a:t>
            </a:r>
            <a:r>
              <a:rPr lang="fr-FR" sz="1600" b="1" dirty="0">
                <a:solidFill>
                  <a:srgbClr val="002060"/>
                </a:solidFill>
              </a:rPr>
              <a:t> </a:t>
            </a:r>
            <a:r>
              <a:rPr lang="fr-FR" sz="1600" b="1" dirty="0" err="1">
                <a:solidFill>
                  <a:srgbClr val="002060"/>
                </a:solidFill>
              </a:rPr>
              <a:t>deformations</a:t>
            </a:r>
            <a:endParaRPr lang="fr-FR" sz="1600" b="1" dirty="0">
              <a:solidFill>
                <a:srgbClr val="002060"/>
              </a:solidFill>
            </a:endParaRP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D524A89C-F93B-4489-8C29-BAD5D594A4B6}"/>
              </a:ext>
            </a:extLst>
          </p:cNvPr>
          <p:cNvCxnSpPr>
            <a:cxnSpLocks/>
          </p:cNvCxnSpPr>
          <p:nvPr/>
        </p:nvCxnSpPr>
        <p:spPr>
          <a:xfrm flipH="1">
            <a:off x="7521155" y="3911512"/>
            <a:ext cx="367" cy="214038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455" y="1"/>
            <a:ext cx="931545" cy="724074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 flipH="1">
            <a:off x="2899750" y="13758"/>
            <a:ext cx="8752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IRMPD – </a:t>
            </a:r>
            <a:r>
              <a:rPr lang="fr-FR" sz="32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Fingerprint</a:t>
            </a:r>
            <a:r>
              <a:rPr lang="fr-FR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region</a:t>
            </a:r>
            <a:endParaRPr lang="fr-FR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BEF669A-1DE6-47D3-8A7B-ECB71CA943F1}"/>
              </a:ext>
            </a:extLst>
          </p:cNvPr>
          <p:cNvSpPr txBox="1"/>
          <p:nvPr/>
        </p:nvSpPr>
        <p:spPr>
          <a:xfrm>
            <a:off x="8110151" y="4279351"/>
            <a:ext cx="2124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In1   0 kJ/mol</a:t>
            </a:r>
          </a:p>
        </p:txBody>
      </p: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7C44DC99-940A-4DF1-BBEE-B992B6B930F4}"/>
              </a:ext>
            </a:extLst>
          </p:cNvPr>
          <p:cNvCxnSpPr>
            <a:cxnSpLocks/>
          </p:cNvCxnSpPr>
          <p:nvPr/>
        </p:nvCxnSpPr>
        <p:spPr>
          <a:xfrm>
            <a:off x="7253881" y="4820109"/>
            <a:ext cx="0" cy="123178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496C7AEC-BB23-47EB-84A3-0D66C3812EFC}"/>
              </a:ext>
            </a:extLst>
          </p:cNvPr>
          <p:cNvSpPr txBox="1"/>
          <p:nvPr/>
        </p:nvSpPr>
        <p:spPr>
          <a:xfrm>
            <a:off x="6957548" y="1767395"/>
            <a:ext cx="1599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</a:rPr>
              <a:t>C-H </a:t>
            </a:r>
            <a:r>
              <a:rPr lang="fr-FR" sz="1600" b="1" dirty="0" err="1">
                <a:solidFill>
                  <a:srgbClr val="002060"/>
                </a:solidFill>
              </a:rPr>
              <a:t>rocking</a:t>
            </a:r>
            <a:endParaRPr lang="fr-FR" sz="1600" b="1" dirty="0">
              <a:solidFill>
                <a:srgbClr val="002060"/>
              </a:solidFill>
            </a:endParaRPr>
          </a:p>
          <a:p>
            <a:pPr algn="ctr"/>
            <a:r>
              <a:rPr lang="fr-FR" sz="1600" b="1" dirty="0" err="1">
                <a:solidFill>
                  <a:srgbClr val="002060"/>
                </a:solidFill>
              </a:rPr>
              <a:t>paracetamol</a:t>
            </a:r>
            <a:r>
              <a:rPr lang="fr-FR" sz="1600" b="1" dirty="0">
                <a:solidFill>
                  <a:srgbClr val="002060"/>
                </a:solidFill>
              </a:rPr>
              <a:t> </a:t>
            </a:r>
          </a:p>
        </p:txBody>
      </p: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4CE38CEF-B7FA-4CD5-B3BC-656109A444B7}"/>
              </a:ext>
            </a:extLst>
          </p:cNvPr>
          <p:cNvCxnSpPr>
            <a:cxnSpLocks/>
          </p:cNvCxnSpPr>
          <p:nvPr/>
        </p:nvCxnSpPr>
        <p:spPr>
          <a:xfrm flipH="1">
            <a:off x="7274703" y="2472770"/>
            <a:ext cx="287603" cy="226824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Image 56">
            <a:extLst>
              <a:ext uri="{FF2B5EF4-FFF2-40B4-BE49-F238E27FC236}">
                <a16:creationId xmlns:a16="http://schemas.microsoft.com/office/drawing/2014/main" id="{5BFFBB28-7BBC-400B-A00D-B0E61C74A34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8" y="106815"/>
            <a:ext cx="1465384" cy="519975"/>
          </a:xfrm>
          <a:prstGeom prst="rect">
            <a:avLst/>
          </a:prstGeom>
        </p:spPr>
      </p:pic>
      <p:sp>
        <p:nvSpPr>
          <p:cNvPr id="58" name="ZoneTexte 57">
            <a:extLst>
              <a:ext uri="{FF2B5EF4-FFF2-40B4-BE49-F238E27FC236}">
                <a16:creationId xmlns:a16="http://schemas.microsoft.com/office/drawing/2014/main" id="{047782E6-A9E6-4BDA-8E83-820F10C7B4FD}"/>
              </a:ext>
            </a:extLst>
          </p:cNvPr>
          <p:cNvSpPr txBox="1"/>
          <p:nvPr/>
        </p:nvSpPr>
        <p:spPr>
          <a:xfrm>
            <a:off x="8247377" y="5556510"/>
            <a:ext cx="3332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FELIX </a:t>
            </a:r>
            <a:r>
              <a:rPr lang="fr-FR" sz="2400" b="1" dirty="0" err="1">
                <a:solidFill>
                  <a:srgbClr val="002060"/>
                </a:solidFill>
              </a:rPr>
              <a:t>experiments</a:t>
            </a:r>
            <a:endParaRPr lang="fr-FR" sz="2400" b="1" dirty="0">
              <a:solidFill>
                <a:srgbClr val="002060"/>
              </a:solidFill>
            </a:endParaRPr>
          </a:p>
          <a:p>
            <a:pPr algn="ctr"/>
            <a:r>
              <a:rPr lang="fr-FR" sz="2400" b="1" dirty="0" err="1">
                <a:solidFill>
                  <a:srgbClr val="002060"/>
                </a:solidFill>
              </a:rPr>
              <a:t>Complex</a:t>
            </a:r>
            <a:endParaRPr lang="fr-FR" sz="2400" b="1" dirty="0">
              <a:solidFill>
                <a:srgbClr val="002060"/>
              </a:solidFill>
            </a:endParaRPr>
          </a:p>
        </p:txBody>
      </p: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5C912C7D-B3E1-404F-9AB5-16167181EA82}"/>
              </a:ext>
            </a:extLst>
          </p:cNvPr>
          <p:cNvCxnSpPr>
            <a:cxnSpLocks/>
          </p:cNvCxnSpPr>
          <p:nvPr/>
        </p:nvCxnSpPr>
        <p:spPr>
          <a:xfrm>
            <a:off x="503914" y="3166250"/>
            <a:ext cx="0" cy="292672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ZoneTexte 59">
            <a:extLst>
              <a:ext uri="{FF2B5EF4-FFF2-40B4-BE49-F238E27FC236}">
                <a16:creationId xmlns:a16="http://schemas.microsoft.com/office/drawing/2014/main" id="{DA49D5D9-DCA2-4D24-A2F5-2BCC91421C99}"/>
              </a:ext>
            </a:extLst>
          </p:cNvPr>
          <p:cNvSpPr txBox="1"/>
          <p:nvPr/>
        </p:nvSpPr>
        <p:spPr>
          <a:xfrm>
            <a:off x="2066146" y="2472770"/>
            <a:ext cx="1378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</a:rPr>
              <a:t>C-O </a:t>
            </a:r>
          </a:p>
          <a:p>
            <a:pPr algn="ctr"/>
            <a:r>
              <a:rPr lang="fr-FR" sz="1600" b="1" dirty="0" err="1">
                <a:solidFill>
                  <a:srgbClr val="002060"/>
                </a:solidFill>
              </a:rPr>
              <a:t>bending</a:t>
            </a:r>
            <a:endParaRPr lang="fr-FR" sz="1600" b="1" dirty="0">
              <a:solidFill>
                <a:srgbClr val="002060"/>
              </a:solidFill>
            </a:endParaRP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36AE3F49-3B45-4977-9116-BB2F8335D3FE}"/>
              </a:ext>
            </a:extLst>
          </p:cNvPr>
          <p:cNvSpPr/>
          <p:nvPr/>
        </p:nvSpPr>
        <p:spPr>
          <a:xfrm rot="1423066">
            <a:off x="8003420" y="2391877"/>
            <a:ext cx="2469101" cy="13553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728829-93BA-4782-96C2-1F46820ABC2A}"/>
              </a:ext>
            </a:extLst>
          </p:cNvPr>
          <p:cNvGrpSpPr/>
          <p:nvPr/>
        </p:nvGrpSpPr>
        <p:grpSpPr>
          <a:xfrm>
            <a:off x="8067917" y="2499013"/>
            <a:ext cx="1599578" cy="338554"/>
            <a:chOff x="6314266" y="2589226"/>
            <a:chExt cx="1599578" cy="338554"/>
          </a:xfrm>
        </p:grpSpPr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391BCFA8-07C4-4391-B015-ADCFBF73EE13}"/>
                </a:ext>
              </a:extLst>
            </p:cNvPr>
            <p:cNvSpPr txBox="1"/>
            <p:nvPr/>
          </p:nvSpPr>
          <p:spPr>
            <a:xfrm>
              <a:off x="6314266" y="2589226"/>
              <a:ext cx="15995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002060"/>
                  </a:solidFill>
                </a:rPr>
                <a:t>C   O stretching</a:t>
              </a:r>
            </a:p>
          </p:txBody>
        </p:sp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B953AD18-B54B-4E66-803A-B5B78DF3B399}"/>
                </a:ext>
              </a:extLst>
            </p:cNvPr>
            <p:cNvCxnSpPr/>
            <p:nvPr/>
          </p:nvCxnSpPr>
          <p:spPr>
            <a:xfrm>
              <a:off x="6599587" y="2763754"/>
              <a:ext cx="108000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DB0C2D88-19D1-48DF-86FF-0179F0241CB0}"/>
                </a:ext>
              </a:extLst>
            </p:cNvPr>
            <p:cNvCxnSpPr/>
            <p:nvPr/>
          </p:nvCxnSpPr>
          <p:spPr>
            <a:xfrm>
              <a:off x="6599587" y="2731794"/>
              <a:ext cx="108000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ZoneTexte 48">
            <a:extLst>
              <a:ext uri="{FF2B5EF4-FFF2-40B4-BE49-F238E27FC236}">
                <a16:creationId xmlns:a16="http://schemas.microsoft.com/office/drawing/2014/main" id="{C769D402-9204-488D-BEEA-F1747812A71B}"/>
              </a:ext>
            </a:extLst>
          </p:cNvPr>
          <p:cNvSpPr txBox="1"/>
          <p:nvPr/>
        </p:nvSpPr>
        <p:spPr>
          <a:xfrm>
            <a:off x="8819474" y="3129411"/>
            <a:ext cx="1599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</a:rPr>
              <a:t>N-H </a:t>
            </a:r>
            <a:r>
              <a:rPr lang="fr-FR" sz="1600" b="1" dirty="0" err="1">
                <a:solidFill>
                  <a:srgbClr val="002060"/>
                </a:solidFill>
              </a:rPr>
              <a:t>bending</a:t>
            </a:r>
            <a:r>
              <a:rPr lang="fr-FR" sz="1600" b="1" dirty="0">
                <a:solidFill>
                  <a:srgbClr val="002060"/>
                </a:solidFill>
              </a:rPr>
              <a:t> </a:t>
            </a: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0BE6F716-2747-48F4-86E2-58B038BD43C8}"/>
              </a:ext>
            </a:extLst>
          </p:cNvPr>
          <p:cNvCxnSpPr>
            <a:cxnSpLocks/>
          </p:cNvCxnSpPr>
          <p:nvPr/>
        </p:nvCxnSpPr>
        <p:spPr>
          <a:xfrm flipH="1">
            <a:off x="7589748" y="2872777"/>
            <a:ext cx="863675" cy="118920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42542780-A697-4287-887A-CE4439152ACA}"/>
              </a:ext>
            </a:extLst>
          </p:cNvPr>
          <p:cNvCxnSpPr>
            <a:cxnSpLocks/>
          </p:cNvCxnSpPr>
          <p:nvPr/>
        </p:nvCxnSpPr>
        <p:spPr>
          <a:xfrm flipH="1">
            <a:off x="7955547" y="3407058"/>
            <a:ext cx="1033251" cy="111658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57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9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30" grpId="0"/>
      <p:bldP spid="31" grpId="0"/>
      <p:bldP spid="33" grpId="0"/>
      <p:bldP spid="35" grpId="0"/>
      <p:bldP spid="37" grpId="0"/>
      <p:bldP spid="40" grpId="0" animBg="1"/>
      <p:bldP spid="52" grpId="0"/>
      <p:bldP spid="17" grpId="0"/>
      <p:bldP spid="51" grpId="0"/>
      <p:bldP spid="60" grpId="0"/>
      <p:bldP spid="70" grpId="0" animBg="1"/>
      <p:bldP spid="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4A41D4A-3F05-4D91-8E2E-36E960E90C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00" y="-385200"/>
            <a:ext cx="8699814" cy="7272000"/>
          </a:xfrm>
          <a:prstGeom prst="rect">
            <a:avLst/>
          </a:prstGeom>
        </p:spPr>
      </p:pic>
      <p:pic>
        <p:nvPicPr>
          <p:cNvPr id="51" name="Rocking-paracetamol">
            <a:hlinkClick r:id="" action="ppaction://media"/>
            <a:extLst>
              <a:ext uri="{FF2B5EF4-FFF2-40B4-BE49-F238E27FC236}">
                <a16:creationId xmlns:a16="http://schemas.microsoft.com/office/drawing/2014/main" id="{0939FB33-F4BF-42F8-8276-8F1A3F63AD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7011" y="440380"/>
            <a:ext cx="6492875" cy="191293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455" y="1"/>
            <a:ext cx="931545" cy="724074"/>
          </a:xfrm>
          <a:prstGeom prst="rect">
            <a:avLst/>
          </a:prstGeom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49D60F55-80BE-4749-87E6-9D9E7739C4D6}"/>
              </a:ext>
            </a:extLst>
          </p:cNvPr>
          <p:cNvSpPr/>
          <p:nvPr/>
        </p:nvSpPr>
        <p:spPr>
          <a:xfrm>
            <a:off x="11815402" y="6476530"/>
            <a:ext cx="343878" cy="35430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E6BF93BF-017F-4D31-A37E-0FC115AB0E37}"/>
              </a:ext>
            </a:extLst>
          </p:cNvPr>
          <p:cNvSpPr txBox="1"/>
          <p:nvPr/>
        </p:nvSpPr>
        <p:spPr>
          <a:xfrm>
            <a:off x="11848117" y="6476530"/>
            <a:ext cx="461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5915D6-9438-46BF-9F74-8218A8A2C17E}" type="slidenum">
              <a:rPr lang="fr-FR" sz="1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lang="fr-FR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7237BED-CB1A-461A-AC5E-9C14BB9D8DE1}"/>
              </a:ext>
            </a:extLst>
          </p:cNvPr>
          <p:cNvSpPr txBox="1"/>
          <p:nvPr/>
        </p:nvSpPr>
        <p:spPr>
          <a:xfrm>
            <a:off x="8165509" y="3561345"/>
            <a:ext cx="2569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6"/>
                </a:solidFill>
              </a:rPr>
              <a:t>Out1   +18 kJ/mol</a:t>
            </a:r>
          </a:p>
        </p:txBody>
      </p:sp>
      <p:sp>
        <p:nvSpPr>
          <p:cNvPr id="25" name="ZoneTexte 24"/>
          <p:cNvSpPr txBox="1"/>
          <p:nvPr/>
        </p:nvSpPr>
        <p:spPr>
          <a:xfrm flipH="1">
            <a:off x="2899750" y="13758"/>
            <a:ext cx="8752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IRMPD – </a:t>
            </a:r>
            <a:r>
              <a:rPr lang="fr-FR" sz="32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Fingerprint</a:t>
            </a:r>
            <a:r>
              <a:rPr lang="fr-FR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region</a:t>
            </a:r>
            <a:endParaRPr lang="fr-FR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96BCD0FB-98B6-4788-8CE8-54EBE0D8FF54}"/>
              </a:ext>
            </a:extLst>
          </p:cNvPr>
          <p:cNvCxnSpPr>
            <a:cxnSpLocks/>
          </p:cNvCxnSpPr>
          <p:nvPr/>
        </p:nvCxnSpPr>
        <p:spPr>
          <a:xfrm>
            <a:off x="7240388" y="3023852"/>
            <a:ext cx="0" cy="305069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E034D02B-9D33-4AB2-BD6B-A381FEC0F642}"/>
              </a:ext>
            </a:extLst>
          </p:cNvPr>
          <p:cNvGrpSpPr/>
          <p:nvPr/>
        </p:nvGrpSpPr>
        <p:grpSpPr>
          <a:xfrm>
            <a:off x="10116171" y="2467671"/>
            <a:ext cx="2010645" cy="1820495"/>
            <a:chOff x="10116171" y="2467671"/>
            <a:chExt cx="2010645" cy="1820495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3D1EFF85-9C41-46E2-81B2-FF15FEEF8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116171" y="2789079"/>
              <a:ext cx="2010645" cy="1499087"/>
            </a:xfrm>
            <a:prstGeom prst="rect">
              <a:avLst/>
            </a:prstGeom>
          </p:spPr>
        </p:pic>
        <p:pic>
          <p:nvPicPr>
            <p:cNvPr id="40" name="Picture 2" descr="Acetaminophen - American Chemical Society">
              <a:extLst>
                <a:ext uri="{FF2B5EF4-FFF2-40B4-BE49-F238E27FC236}">
                  <a16:creationId xmlns:a16="http://schemas.microsoft.com/office/drawing/2014/main" id="{24D97E50-F9DB-4557-AF7E-798E26A300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736986">
              <a:off x="10490482" y="2467671"/>
              <a:ext cx="1358808" cy="1112363"/>
            </a:xfrm>
            <a:prstGeom prst="rect">
              <a:avLst/>
            </a:prstGeom>
            <a:noFill/>
            <a:scene3d>
              <a:camera prst="orthographicFront">
                <a:rot lat="3600000" lon="0" rev="6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4" name="Image 53">
            <a:extLst>
              <a:ext uri="{FF2B5EF4-FFF2-40B4-BE49-F238E27FC236}">
                <a16:creationId xmlns:a16="http://schemas.microsoft.com/office/drawing/2014/main" id="{D3D3BC0F-4AC2-4600-9989-AFFC96350B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8" y="106815"/>
            <a:ext cx="1465384" cy="519975"/>
          </a:xfrm>
          <a:prstGeom prst="rect">
            <a:avLst/>
          </a:prstGeom>
        </p:spPr>
      </p:pic>
      <p:sp>
        <p:nvSpPr>
          <p:cNvPr id="55" name="ZoneTexte 54">
            <a:extLst>
              <a:ext uri="{FF2B5EF4-FFF2-40B4-BE49-F238E27FC236}">
                <a16:creationId xmlns:a16="http://schemas.microsoft.com/office/drawing/2014/main" id="{15E3661F-C644-42E1-8B21-76E6A4202968}"/>
              </a:ext>
            </a:extLst>
          </p:cNvPr>
          <p:cNvSpPr txBox="1"/>
          <p:nvPr/>
        </p:nvSpPr>
        <p:spPr>
          <a:xfrm>
            <a:off x="8426857" y="4589599"/>
            <a:ext cx="2124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In1   0 kJ/mol</a:t>
            </a:r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E25C5B88-F81F-4D8D-8799-43FFAD576B24}"/>
              </a:ext>
            </a:extLst>
          </p:cNvPr>
          <p:cNvGrpSpPr/>
          <p:nvPr/>
        </p:nvGrpSpPr>
        <p:grpSpPr>
          <a:xfrm>
            <a:off x="10048787" y="4218514"/>
            <a:ext cx="2206154" cy="2174370"/>
            <a:chOff x="9835028" y="3390402"/>
            <a:chExt cx="2206154" cy="2174370"/>
          </a:xfrm>
        </p:grpSpPr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850FA744-DDC4-49BD-BCAE-990CC5A13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410882">
              <a:off x="9875847" y="4719297"/>
              <a:ext cx="2165335" cy="845475"/>
            </a:xfrm>
            <a:prstGeom prst="rect">
              <a:avLst/>
            </a:prstGeom>
            <a:scene3d>
              <a:camera prst="orthographicFront">
                <a:rot lat="0" lon="2400000" rev="0"/>
              </a:camera>
              <a:lightRig rig="threePt" dir="t"/>
            </a:scene3d>
          </p:spPr>
        </p:pic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0C5F2506-5D7D-4A07-8D8D-B79955804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835028" y="3691119"/>
              <a:ext cx="2018711" cy="150510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5E4E95A1-CDA5-47B2-8780-FCC7C972D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8154">
              <a:off x="10370503" y="3390402"/>
              <a:ext cx="939693" cy="850199"/>
            </a:xfrm>
            <a:prstGeom prst="rect">
              <a:avLst/>
            </a:prstGeom>
          </p:spPr>
        </p:pic>
      </p:grpSp>
      <p:sp>
        <p:nvSpPr>
          <p:cNvPr id="63" name="ZoneTexte 62">
            <a:extLst>
              <a:ext uri="{FF2B5EF4-FFF2-40B4-BE49-F238E27FC236}">
                <a16:creationId xmlns:a16="http://schemas.microsoft.com/office/drawing/2014/main" id="{5BDEDF27-6C2F-4DD7-85EB-19ACAA9B1DC3}"/>
              </a:ext>
            </a:extLst>
          </p:cNvPr>
          <p:cNvSpPr txBox="1"/>
          <p:nvPr/>
        </p:nvSpPr>
        <p:spPr>
          <a:xfrm>
            <a:off x="8561084" y="5664410"/>
            <a:ext cx="2124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FELIX </a:t>
            </a:r>
          </a:p>
          <a:p>
            <a:pPr algn="ctr"/>
            <a:r>
              <a:rPr lang="fr-FR" sz="2400" b="1" dirty="0" err="1">
                <a:solidFill>
                  <a:srgbClr val="002060"/>
                </a:solidFill>
              </a:rPr>
              <a:t>experiments</a:t>
            </a:r>
            <a:endParaRPr lang="fr-FR" sz="2400" b="1" dirty="0">
              <a:solidFill>
                <a:srgbClr val="002060"/>
              </a:solidFill>
            </a:endParaRPr>
          </a:p>
        </p:txBody>
      </p: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ADA1E337-EA4A-4005-9E56-8D810E78D868}"/>
              </a:ext>
            </a:extLst>
          </p:cNvPr>
          <p:cNvCxnSpPr>
            <a:cxnSpLocks/>
          </p:cNvCxnSpPr>
          <p:nvPr/>
        </p:nvCxnSpPr>
        <p:spPr>
          <a:xfrm flipH="1">
            <a:off x="8001296" y="3429000"/>
            <a:ext cx="9135" cy="266903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llipse 64">
            <a:extLst>
              <a:ext uri="{FF2B5EF4-FFF2-40B4-BE49-F238E27FC236}">
                <a16:creationId xmlns:a16="http://schemas.microsoft.com/office/drawing/2014/main" id="{4BE7B9C4-A03C-4268-B587-2E01CE430E85}"/>
              </a:ext>
            </a:extLst>
          </p:cNvPr>
          <p:cNvSpPr/>
          <p:nvPr/>
        </p:nvSpPr>
        <p:spPr>
          <a:xfrm rot="860219">
            <a:off x="5752897" y="1817127"/>
            <a:ext cx="3311135" cy="97636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50A7451D-C49C-42DA-AA04-476140BF5524}"/>
              </a:ext>
            </a:extLst>
          </p:cNvPr>
          <p:cNvGrpSpPr/>
          <p:nvPr/>
        </p:nvGrpSpPr>
        <p:grpSpPr>
          <a:xfrm>
            <a:off x="7275807" y="2381699"/>
            <a:ext cx="1599578" cy="338554"/>
            <a:chOff x="6314266" y="2589226"/>
            <a:chExt cx="1599578" cy="338554"/>
          </a:xfrm>
        </p:grpSpPr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E94DEE5A-B360-4B4E-963A-9E82F2A6D5FD}"/>
                </a:ext>
              </a:extLst>
            </p:cNvPr>
            <p:cNvSpPr txBox="1"/>
            <p:nvPr/>
          </p:nvSpPr>
          <p:spPr>
            <a:xfrm>
              <a:off x="6314266" y="2589226"/>
              <a:ext cx="15995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002060"/>
                  </a:solidFill>
                </a:rPr>
                <a:t>C   O stretching</a:t>
              </a:r>
            </a:p>
          </p:txBody>
        </p: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633C5C0C-D76D-4385-A6D7-625FAE9C280D}"/>
                </a:ext>
              </a:extLst>
            </p:cNvPr>
            <p:cNvCxnSpPr/>
            <p:nvPr/>
          </p:nvCxnSpPr>
          <p:spPr>
            <a:xfrm>
              <a:off x="6599587" y="2763754"/>
              <a:ext cx="108000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C21BAE4B-BEF2-40F8-86C7-993DD66B6F1D}"/>
                </a:ext>
              </a:extLst>
            </p:cNvPr>
            <p:cNvCxnSpPr/>
            <p:nvPr/>
          </p:nvCxnSpPr>
          <p:spPr>
            <a:xfrm>
              <a:off x="6599587" y="2731794"/>
              <a:ext cx="108000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365A1507-416E-4CE5-9F88-BC89146C3A83}"/>
              </a:ext>
            </a:extLst>
          </p:cNvPr>
          <p:cNvCxnSpPr>
            <a:cxnSpLocks/>
          </p:cNvCxnSpPr>
          <p:nvPr/>
        </p:nvCxnSpPr>
        <p:spPr>
          <a:xfrm>
            <a:off x="7999908" y="2777016"/>
            <a:ext cx="10523" cy="57806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8">
            <a:extLst>
              <a:ext uri="{FF2B5EF4-FFF2-40B4-BE49-F238E27FC236}">
                <a16:creationId xmlns:a16="http://schemas.microsoft.com/office/drawing/2014/main" id="{F0685761-5131-447F-8EB3-CB0339D8F8E4}"/>
              </a:ext>
            </a:extLst>
          </p:cNvPr>
          <p:cNvSpPr txBox="1"/>
          <p:nvPr/>
        </p:nvSpPr>
        <p:spPr>
          <a:xfrm>
            <a:off x="5808887" y="1703703"/>
            <a:ext cx="1599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</a:rPr>
              <a:t>C-H </a:t>
            </a:r>
            <a:r>
              <a:rPr lang="fr-FR" sz="1600" b="1" dirty="0" err="1">
                <a:solidFill>
                  <a:srgbClr val="002060"/>
                </a:solidFill>
              </a:rPr>
              <a:t>rocking</a:t>
            </a:r>
            <a:endParaRPr lang="fr-FR" sz="1600" b="1" dirty="0">
              <a:solidFill>
                <a:srgbClr val="002060"/>
              </a:solidFill>
            </a:endParaRPr>
          </a:p>
          <a:p>
            <a:pPr algn="ctr"/>
            <a:r>
              <a:rPr lang="fr-FR" sz="1600" b="1" dirty="0" err="1">
                <a:solidFill>
                  <a:srgbClr val="002060"/>
                </a:solidFill>
              </a:rPr>
              <a:t>paracetamol</a:t>
            </a:r>
            <a:r>
              <a:rPr lang="fr-FR" sz="1600" b="1" dirty="0">
                <a:solidFill>
                  <a:srgbClr val="002060"/>
                </a:solidFill>
              </a:rPr>
              <a:t> </a:t>
            </a: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21EACAAD-E995-457E-8DD8-21A3EA879FFB}"/>
              </a:ext>
            </a:extLst>
          </p:cNvPr>
          <p:cNvCxnSpPr>
            <a:cxnSpLocks/>
          </p:cNvCxnSpPr>
          <p:nvPr/>
        </p:nvCxnSpPr>
        <p:spPr>
          <a:xfrm>
            <a:off x="6942641" y="2393414"/>
            <a:ext cx="295756" cy="63043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1DBF6440-28D4-4AB8-A112-8DA6C8190D3A}"/>
              </a:ext>
            </a:extLst>
          </p:cNvPr>
          <p:cNvCxnSpPr>
            <a:cxnSpLocks/>
          </p:cNvCxnSpPr>
          <p:nvPr/>
        </p:nvCxnSpPr>
        <p:spPr>
          <a:xfrm>
            <a:off x="3190955" y="3429000"/>
            <a:ext cx="0" cy="265090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Butterfly-paracetamol">
            <a:hlinkClick r:id="" action="ppaction://media"/>
            <a:extLst>
              <a:ext uri="{FF2B5EF4-FFF2-40B4-BE49-F238E27FC236}">
                <a16:creationId xmlns:a16="http://schemas.microsoft.com/office/drawing/2014/main" id="{1DE2DF3A-DAFF-4816-BE5F-034AD83CA53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6662" y="1287305"/>
            <a:ext cx="4483686" cy="1778745"/>
          </a:xfrm>
          <a:prstGeom prst="rect">
            <a:avLst/>
          </a:prstGeom>
        </p:spPr>
      </p:pic>
      <p:sp>
        <p:nvSpPr>
          <p:cNvPr id="66" name="Ellipse 65">
            <a:extLst>
              <a:ext uri="{FF2B5EF4-FFF2-40B4-BE49-F238E27FC236}">
                <a16:creationId xmlns:a16="http://schemas.microsoft.com/office/drawing/2014/main" id="{885CDC7F-B6B1-4DD1-A0DF-8BFBAA120DC5}"/>
              </a:ext>
            </a:extLst>
          </p:cNvPr>
          <p:cNvSpPr/>
          <p:nvPr/>
        </p:nvSpPr>
        <p:spPr>
          <a:xfrm>
            <a:off x="2253344" y="2915855"/>
            <a:ext cx="1727508" cy="5847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3646AF18-9FB2-49A6-AA8E-9A6318FB6C14}"/>
              </a:ext>
            </a:extLst>
          </p:cNvPr>
          <p:cNvSpPr txBox="1"/>
          <p:nvPr/>
        </p:nvSpPr>
        <p:spPr>
          <a:xfrm>
            <a:off x="2366377" y="3043009"/>
            <a:ext cx="1579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</a:rPr>
              <a:t>Butterfly mode</a:t>
            </a:r>
          </a:p>
        </p:txBody>
      </p:sp>
    </p:spTree>
    <p:extLst>
      <p:ext uri="{BB962C8B-B14F-4D97-AF65-F5344CB8AC3E}">
        <p14:creationId xmlns:p14="http://schemas.microsoft.com/office/powerpoint/2010/main" val="378733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200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video>
              <p:cMediaNode vol="80000">
                <p:cTn id="40" repeatCount="indefinite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video>
              <p:cMediaNode vol="80000">
                <p:cTn id="46" repeatCount="indefinite" fill="hold" display="0">
                  <p:stCondLst>
                    <p:cond delay="indefinite"/>
                  </p:stCondLst>
                </p:cTn>
                <p:tgtEl>
                  <p:spTgt spid="67"/>
                </p:tgtEl>
              </p:cMediaNode>
            </p:video>
          </p:childTnLst>
        </p:cTn>
      </p:par>
    </p:tnLst>
    <p:bldLst>
      <p:bldP spid="65" grpId="0" animBg="1"/>
      <p:bldP spid="49" grpId="0"/>
      <p:bldP spid="66" grpId="0" animBg="1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710E7BD-F6EA-44AE-8EAF-C64A2A0EF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0" y="-385200"/>
            <a:ext cx="8699814" cy="7272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455" y="1"/>
            <a:ext cx="931545" cy="724074"/>
          </a:xfrm>
          <a:prstGeom prst="rect">
            <a:avLst/>
          </a:prstGeom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49D60F55-80BE-4749-87E6-9D9E7739C4D6}"/>
              </a:ext>
            </a:extLst>
          </p:cNvPr>
          <p:cNvSpPr/>
          <p:nvPr/>
        </p:nvSpPr>
        <p:spPr>
          <a:xfrm>
            <a:off x="11815402" y="6476530"/>
            <a:ext cx="343878" cy="35430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E6BF93BF-017F-4D31-A37E-0FC115AB0E37}"/>
              </a:ext>
            </a:extLst>
          </p:cNvPr>
          <p:cNvSpPr txBox="1"/>
          <p:nvPr/>
        </p:nvSpPr>
        <p:spPr>
          <a:xfrm>
            <a:off x="11848117" y="6476530"/>
            <a:ext cx="461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5915D6-9438-46BF-9F74-8218A8A2C17E}" type="slidenum">
              <a:rPr lang="fr-FR" sz="1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fld>
            <a:endParaRPr lang="fr-FR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3646AF18-9FB2-49A6-AA8E-9A6318FB6C14}"/>
              </a:ext>
            </a:extLst>
          </p:cNvPr>
          <p:cNvSpPr txBox="1"/>
          <p:nvPr/>
        </p:nvSpPr>
        <p:spPr>
          <a:xfrm>
            <a:off x="2324541" y="1538551"/>
            <a:ext cx="1579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</a:rPr>
              <a:t>Butterfly mode</a:t>
            </a:r>
          </a:p>
        </p:txBody>
      </p:sp>
      <p:sp>
        <p:nvSpPr>
          <p:cNvPr id="25" name="ZoneTexte 24"/>
          <p:cNvSpPr txBox="1"/>
          <p:nvPr/>
        </p:nvSpPr>
        <p:spPr>
          <a:xfrm flipH="1">
            <a:off x="2899750" y="13758"/>
            <a:ext cx="8752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IRMPD – </a:t>
            </a:r>
            <a:r>
              <a:rPr lang="fr-FR" sz="32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Fingerprint</a:t>
            </a:r>
            <a:r>
              <a:rPr lang="fr-FR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region</a:t>
            </a:r>
            <a:endParaRPr lang="fr-FR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50A7451D-C49C-42DA-AA04-476140BF5524}"/>
              </a:ext>
            </a:extLst>
          </p:cNvPr>
          <p:cNvGrpSpPr/>
          <p:nvPr/>
        </p:nvGrpSpPr>
        <p:grpSpPr>
          <a:xfrm>
            <a:off x="8699135" y="1934651"/>
            <a:ext cx="1599578" cy="338554"/>
            <a:chOff x="6314266" y="2589226"/>
            <a:chExt cx="1599578" cy="338554"/>
          </a:xfrm>
        </p:grpSpPr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E94DEE5A-B360-4B4E-963A-9E82F2A6D5FD}"/>
                </a:ext>
              </a:extLst>
            </p:cNvPr>
            <p:cNvSpPr txBox="1"/>
            <p:nvPr/>
          </p:nvSpPr>
          <p:spPr>
            <a:xfrm>
              <a:off x="6314266" y="2589226"/>
              <a:ext cx="15995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002060"/>
                  </a:solidFill>
                </a:rPr>
                <a:t>C   O stretching</a:t>
              </a:r>
            </a:p>
          </p:txBody>
        </p: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633C5C0C-D76D-4385-A6D7-625FAE9C280D}"/>
                </a:ext>
              </a:extLst>
            </p:cNvPr>
            <p:cNvCxnSpPr/>
            <p:nvPr/>
          </p:nvCxnSpPr>
          <p:spPr>
            <a:xfrm>
              <a:off x="6599587" y="2763754"/>
              <a:ext cx="108000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C21BAE4B-BEF2-40F8-86C7-993DD66B6F1D}"/>
                </a:ext>
              </a:extLst>
            </p:cNvPr>
            <p:cNvCxnSpPr/>
            <p:nvPr/>
          </p:nvCxnSpPr>
          <p:spPr>
            <a:xfrm>
              <a:off x="6599587" y="2731794"/>
              <a:ext cx="108000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BA270BC6-A062-471E-8856-03A98ED0A1FF}"/>
              </a:ext>
            </a:extLst>
          </p:cNvPr>
          <p:cNvCxnSpPr>
            <a:cxnSpLocks/>
          </p:cNvCxnSpPr>
          <p:nvPr/>
        </p:nvCxnSpPr>
        <p:spPr>
          <a:xfrm flipH="1">
            <a:off x="8186410" y="2251592"/>
            <a:ext cx="951863" cy="47897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>
            <a:extLst>
              <a:ext uri="{FF2B5EF4-FFF2-40B4-BE49-F238E27FC236}">
                <a16:creationId xmlns:a16="http://schemas.microsoft.com/office/drawing/2014/main" id="{B8D54C4B-4EBA-436A-BC83-BDC05DEC21F0}"/>
              </a:ext>
            </a:extLst>
          </p:cNvPr>
          <p:cNvSpPr txBox="1"/>
          <p:nvPr/>
        </p:nvSpPr>
        <p:spPr>
          <a:xfrm>
            <a:off x="7726706" y="1260934"/>
            <a:ext cx="1599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</a:rPr>
              <a:t>N-H </a:t>
            </a:r>
            <a:r>
              <a:rPr lang="fr-FR" sz="1600" b="1" dirty="0" err="1">
                <a:solidFill>
                  <a:srgbClr val="002060"/>
                </a:solidFill>
              </a:rPr>
              <a:t>bending</a:t>
            </a:r>
            <a:r>
              <a:rPr lang="fr-FR" sz="1600" b="1" dirty="0">
                <a:solidFill>
                  <a:srgbClr val="002060"/>
                </a:solidFill>
              </a:rPr>
              <a:t> </a:t>
            </a: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365A1507-416E-4CE5-9F88-BC89146C3A83}"/>
              </a:ext>
            </a:extLst>
          </p:cNvPr>
          <p:cNvCxnSpPr>
            <a:cxnSpLocks/>
          </p:cNvCxnSpPr>
          <p:nvPr/>
        </p:nvCxnSpPr>
        <p:spPr>
          <a:xfrm flipH="1">
            <a:off x="7487003" y="1634683"/>
            <a:ext cx="828166" cy="122899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8">
            <a:extLst>
              <a:ext uri="{FF2B5EF4-FFF2-40B4-BE49-F238E27FC236}">
                <a16:creationId xmlns:a16="http://schemas.microsoft.com/office/drawing/2014/main" id="{F0685761-5131-447F-8EB3-CB0339D8F8E4}"/>
              </a:ext>
            </a:extLst>
          </p:cNvPr>
          <p:cNvSpPr txBox="1"/>
          <p:nvPr/>
        </p:nvSpPr>
        <p:spPr>
          <a:xfrm>
            <a:off x="6248074" y="1415440"/>
            <a:ext cx="1599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</a:rPr>
              <a:t>C-H </a:t>
            </a:r>
            <a:r>
              <a:rPr lang="fr-FR" sz="1600" b="1" dirty="0" err="1">
                <a:solidFill>
                  <a:srgbClr val="002060"/>
                </a:solidFill>
              </a:rPr>
              <a:t>rocking</a:t>
            </a:r>
            <a:endParaRPr lang="fr-FR" sz="1600" b="1" dirty="0">
              <a:solidFill>
                <a:srgbClr val="002060"/>
              </a:solidFill>
            </a:endParaRPr>
          </a:p>
          <a:p>
            <a:pPr algn="ctr"/>
            <a:r>
              <a:rPr lang="fr-FR" sz="1600" b="1" dirty="0" err="1">
                <a:solidFill>
                  <a:srgbClr val="002060"/>
                </a:solidFill>
              </a:rPr>
              <a:t>paracetamol</a:t>
            </a:r>
            <a:r>
              <a:rPr lang="fr-FR" sz="1600" b="1" dirty="0">
                <a:solidFill>
                  <a:srgbClr val="002060"/>
                </a:solidFill>
              </a:rPr>
              <a:t> </a:t>
            </a: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21EACAAD-E995-457E-8DD8-21A3EA879FFB}"/>
              </a:ext>
            </a:extLst>
          </p:cNvPr>
          <p:cNvCxnSpPr>
            <a:cxnSpLocks/>
          </p:cNvCxnSpPr>
          <p:nvPr/>
        </p:nvCxnSpPr>
        <p:spPr>
          <a:xfrm>
            <a:off x="7130548" y="2055606"/>
            <a:ext cx="141036" cy="67495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Image 53">
            <a:extLst>
              <a:ext uri="{FF2B5EF4-FFF2-40B4-BE49-F238E27FC236}">
                <a16:creationId xmlns:a16="http://schemas.microsoft.com/office/drawing/2014/main" id="{D3D3BC0F-4AC2-4600-9989-AFFC96350B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8" y="106815"/>
            <a:ext cx="1465384" cy="519975"/>
          </a:xfrm>
          <a:prstGeom prst="rect">
            <a:avLst/>
          </a:prstGeom>
        </p:spPr>
      </p:pic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D9CAFBE9-5358-400D-91B4-760248E49363}"/>
              </a:ext>
            </a:extLst>
          </p:cNvPr>
          <p:cNvCxnSpPr>
            <a:cxnSpLocks/>
          </p:cNvCxnSpPr>
          <p:nvPr/>
        </p:nvCxnSpPr>
        <p:spPr>
          <a:xfrm>
            <a:off x="3190329" y="1900571"/>
            <a:ext cx="2278" cy="417933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28959F41-B849-48DB-A528-6C0647D988C5}"/>
              </a:ext>
            </a:extLst>
          </p:cNvPr>
          <p:cNvCxnSpPr>
            <a:cxnSpLocks/>
          </p:cNvCxnSpPr>
          <p:nvPr/>
        </p:nvCxnSpPr>
        <p:spPr>
          <a:xfrm>
            <a:off x="7271583" y="2427594"/>
            <a:ext cx="0" cy="365231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01C70757-704D-45B8-AEB5-71530BE4DD29}"/>
              </a:ext>
            </a:extLst>
          </p:cNvPr>
          <p:cNvCxnSpPr>
            <a:cxnSpLocks/>
          </p:cNvCxnSpPr>
          <p:nvPr/>
        </p:nvCxnSpPr>
        <p:spPr>
          <a:xfrm>
            <a:off x="8185983" y="2427594"/>
            <a:ext cx="0" cy="365231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ZoneTexte 60">
            <a:extLst>
              <a:ext uri="{FF2B5EF4-FFF2-40B4-BE49-F238E27FC236}">
                <a16:creationId xmlns:a16="http://schemas.microsoft.com/office/drawing/2014/main" id="{582F5052-5163-4A04-BBA0-43036FC57319}"/>
              </a:ext>
            </a:extLst>
          </p:cNvPr>
          <p:cNvSpPr txBox="1"/>
          <p:nvPr/>
        </p:nvSpPr>
        <p:spPr>
          <a:xfrm>
            <a:off x="8561084" y="5664410"/>
            <a:ext cx="2124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FELIX </a:t>
            </a:r>
          </a:p>
          <a:p>
            <a:pPr algn="ctr"/>
            <a:r>
              <a:rPr lang="fr-FR" sz="2400" b="1" dirty="0" err="1">
                <a:solidFill>
                  <a:srgbClr val="002060"/>
                </a:solidFill>
              </a:rPr>
              <a:t>experiments</a:t>
            </a:r>
            <a:endParaRPr lang="fr-FR" sz="2400" b="1" dirty="0">
              <a:solidFill>
                <a:srgbClr val="002060"/>
              </a:solidFill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84E093D0-9040-400A-9D30-90754610A1D7}"/>
              </a:ext>
            </a:extLst>
          </p:cNvPr>
          <p:cNvSpPr txBox="1"/>
          <p:nvPr/>
        </p:nvSpPr>
        <p:spPr>
          <a:xfrm>
            <a:off x="8426857" y="4589599"/>
            <a:ext cx="2124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In1   0 kJ/mol</a:t>
            </a:r>
          </a:p>
        </p:txBody>
      </p: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B8BA4859-0E1E-4371-9133-7B588CE36AB6}"/>
              </a:ext>
            </a:extLst>
          </p:cNvPr>
          <p:cNvGrpSpPr/>
          <p:nvPr/>
        </p:nvGrpSpPr>
        <p:grpSpPr>
          <a:xfrm>
            <a:off x="10047600" y="4219200"/>
            <a:ext cx="2206154" cy="2174370"/>
            <a:chOff x="9835028" y="3390402"/>
            <a:chExt cx="2206154" cy="2174370"/>
          </a:xfrm>
        </p:grpSpPr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8B85C96E-3D59-4588-9F52-C1216E910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410882">
              <a:off x="9875847" y="4719297"/>
              <a:ext cx="2165335" cy="845475"/>
            </a:xfrm>
            <a:prstGeom prst="rect">
              <a:avLst/>
            </a:prstGeom>
            <a:scene3d>
              <a:camera prst="orthographicFront">
                <a:rot lat="0" lon="2400000" rev="0"/>
              </a:camera>
              <a:lightRig rig="threePt" dir="t"/>
            </a:scene3d>
          </p:spPr>
        </p:pic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87FDB949-CD17-4EED-B1D2-412ECBF8D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35028" y="3691119"/>
              <a:ext cx="2018711" cy="150510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0DB9A964-EFB3-42AA-96E9-CEF2B1502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8154">
              <a:off x="10370503" y="3390402"/>
              <a:ext cx="939693" cy="850199"/>
            </a:xfrm>
            <a:prstGeom prst="rect">
              <a:avLst/>
            </a:prstGeom>
          </p:spPr>
        </p:pic>
      </p:grpSp>
      <p:sp>
        <p:nvSpPr>
          <p:cNvPr id="67" name="ZoneTexte 66">
            <a:extLst>
              <a:ext uri="{FF2B5EF4-FFF2-40B4-BE49-F238E27FC236}">
                <a16:creationId xmlns:a16="http://schemas.microsoft.com/office/drawing/2014/main" id="{4B4FC59A-FA13-4077-98D9-92AAD04FD5FD}"/>
              </a:ext>
            </a:extLst>
          </p:cNvPr>
          <p:cNvSpPr txBox="1"/>
          <p:nvPr/>
        </p:nvSpPr>
        <p:spPr>
          <a:xfrm>
            <a:off x="8165509" y="3561345"/>
            <a:ext cx="2569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6"/>
                </a:solidFill>
              </a:rPr>
              <a:t>Out1   +18 kJ/mol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1CE103B-7B66-4F99-8F3B-E2D97DD04843}"/>
              </a:ext>
            </a:extLst>
          </p:cNvPr>
          <p:cNvGrpSpPr/>
          <p:nvPr/>
        </p:nvGrpSpPr>
        <p:grpSpPr>
          <a:xfrm>
            <a:off x="10116000" y="2469600"/>
            <a:ext cx="2010645" cy="1820495"/>
            <a:chOff x="10163899" y="2645812"/>
            <a:chExt cx="2010645" cy="1820495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30B01842-731E-4F6D-8738-AECDAF5F8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63899" y="2967220"/>
              <a:ext cx="2010645" cy="1499087"/>
            </a:xfrm>
            <a:prstGeom prst="rect">
              <a:avLst/>
            </a:prstGeom>
          </p:spPr>
        </p:pic>
        <p:pic>
          <p:nvPicPr>
            <p:cNvPr id="69" name="Picture 2" descr="Acetaminophen - American Chemical Society">
              <a:extLst>
                <a:ext uri="{FF2B5EF4-FFF2-40B4-BE49-F238E27FC236}">
                  <a16:creationId xmlns:a16="http://schemas.microsoft.com/office/drawing/2014/main" id="{C111CA9B-97CA-4A4C-AD6F-6B50716297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736986">
              <a:off x="10538210" y="2645812"/>
              <a:ext cx="1358808" cy="1112363"/>
            </a:xfrm>
            <a:prstGeom prst="rect">
              <a:avLst/>
            </a:prstGeom>
            <a:noFill/>
            <a:scene3d>
              <a:camera prst="orthographicFront">
                <a:rot lat="3600000" lon="0" rev="6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0" name="ZoneTexte 69">
            <a:extLst>
              <a:ext uri="{FF2B5EF4-FFF2-40B4-BE49-F238E27FC236}">
                <a16:creationId xmlns:a16="http://schemas.microsoft.com/office/drawing/2014/main" id="{1819EAE5-8645-4828-94CB-19508F31EC64}"/>
              </a:ext>
            </a:extLst>
          </p:cNvPr>
          <p:cNvSpPr txBox="1"/>
          <p:nvPr/>
        </p:nvSpPr>
        <p:spPr>
          <a:xfrm>
            <a:off x="8489367" y="2737324"/>
            <a:ext cx="2124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FF"/>
                </a:solidFill>
              </a:rPr>
              <a:t>In2   +29 kJ/mol</a:t>
            </a:r>
          </a:p>
        </p:txBody>
      </p:sp>
    </p:spTree>
    <p:extLst>
      <p:ext uri="{BB962C8B-B14F-4D97-AF65-F5344CB8AC3E}">
        <p14:creationId xmlns:p14="http://schemas.microsoft.com/office/powerpoint/2010/main" val="81819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9B22605-1EFB-475A-8BCE-8ABD9FEA0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810" y="768469"/>
            <a:ext cx="7106259" cy="5924924"/>
          </a:xfrm>
          <a:prstGeom prst="rect">
            <a:avLst/>
          </a:prstGeom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BAEA6D29-F959-466D-BF6A-F41E20BB44CF}"/>
              </a:ext>
            </a:extLst>
          </p:cNvPr>
          <p:cNvSpPr/>
          <p:nvPr/>
        </p:nvSpPr>
        <p:spPr>
          <a:xfrm>
            <a:off x="5737116" y="1606644"/>
            <a:ext cx="4613024" cy="441835"/>
          </a:xfrm>
          <a:prstGeom prst="ellipse">
            <a:avLst/>
          </a:prstGeom>
          <a:solidFill>
            <a:schemeClr val="accent1">
              <a:lumMod val="60000"/>
              <a:lumOff val="40000"/>
              <a:alpha val="2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455" y="1"/>
            <a:ext cx="931545" cy="724074"/>
          </a:xfrm>
          <a:prstGeom prst="rect">
            <a:avLst/>
          </a:prstGeom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49D60F55-80BE-4749-87E6-9D9E7739C4D6}"/>
              </a:ext>
            </a:extLst>
          </p:cNvPr>
          <p:cNvSpPr/>
          <p:nvPr/>
        </p:nvSpPr>
        <p:spPr>
          <a:xfrm>
            <a:off x="11815402" y="6476530"/>
            <a:ext cx="343878" cy="35430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E6BF93BF-017F-4D31-A37E-0FC115AB0E37}"/>
              </a:ext>
            </a:extLst>
          </p:cNvPr>
          <p:cNvSpPr txBox="1"/>
          <p:nvPr/>
        </p:nvSpPr>
        <p:spPr>
          <a:xfrm>
            <a:off x="11848117" y="6476530"/>
            <a:ext cx="461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5915D6-9438-46BF-9F74-8218A8A2C17E}" type="slidenum">
              <a:rPr lang="fr-FR" sz="1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fld>
            <a:endParaRPr lang="fr-FR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 flipH="1">
            <a:off x="2899750" y="13758"/>
            <a:ext cx="8752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IRMPD – </a:t>
            </a:r>
            <a:r>
              <a:rPr lang="fr-FR" sz="32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Fingerprint</a:t>
            </a:r>
            <a:r>
              <a:rPr lang="fr-FR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region</a:t>
            </a:r>
            <a:endParaRPr lang="fr-FR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D3D3BC0F-4AC2-4600-9989-AFFC96350B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8" y="106815"/>
            <a:ext cx="1465384" cy="519975"/>
          </a:xfrm>
          <a:prstGeom prst="rect">
            <a:avLst/>
          </a:prstGeom>
        </p:spPr>
      </p:pic>
      <p:sp>
        <p:nvSpPr>
          <p:cNvPr id="55" name="ZoneTexte 54">
            <a:extLst>
              <a:ext uri="{FF2B5EF4-FFF2-40B4-BE49-F238E27FC236}">
                <a16:creationId xmlns:a16="http://schemas.microsoft.com/office/drawing/2014/main" id="{E5D44C3D-C788-40ED-BD1B-2A8F9DDB4B92}"/>
              </a:ext>
            </a:extLst>
          </p:cNvPr>
          <p:cNvSpPr txBox="1"/>
          <p:nvPr/>
        </p:nvSpPr>
        <p:spPr>
          <a:xfrm>
            <a:off x="6001278" y="1659500"/>
            <a:ext cx="449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 err="1">
                <a:solidFill>
                  <a:srgbClr val="FF0000"/>
                </a:solidFill>
              </a:rPr>
              <a:t>Intensity</a:t>
            </a:r>
            <a:r>
              <a:rPr lang="fr-FR" b="1" dirty="0">
                <a:solidFill>
                  <a:srgbClr val="FF0000"/>
                </a:solidFill>
              </a:rPr>
              <a:t> of the C-H </a:t>
            </a:r>
            <a:r>
              <a:rPr lang="fr-FR" b="1" dirty="0" err="1">
                <a:solidFill>
                  <a:srgbClr val="FF0000"/>
                </a:solidFill>
              </a:rPr>
              <a:t>rocking</a:t>
            </a:r>
            <a:r>
              <a:rPr lang="fr-FR" b="1" dirty="0">
                <a:solidFill>
                  <a:srgbClr val="FF0000"/>
                </a:solidFill>
              </a:rPr>
              <a:t> vibration mode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0C1A4FC5-13A8-467E-BA9B-0BD56CC8B49C}"/>
              </a:ext>
            </a:extLst>
          </p:cNvPr>
          <p:cNvSpPr txBox="1"/>
          <p:nvPr/>
        </p:nvSpPr>
        <p:spPr>
          <a:xfrm>
            <a:off x="4373675" y="824921"/>
            <a:ext cx="7339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Very good agreement </a:t>
            </a:r>
            <a:r>
              <a:rPr lang="fr-FR" b="1" dirty="0" err="1"/>
              <a:t>between</a:t>
            </a:r>
            <a:r>
              <a:rPr lang="fr-FR" b="1" dirty="0"/>
              <a:t> </a:t>
            </a:r>
          </a:p>
          <a:p>
            <a:pPr algn="ctr"/>
            <a:r>
              <a:rPr lang="fr-FR" b="1" dirty="0"/>
              <a:t>the </a:t>
            </a:r>
            <a:r>
              <a:rPr lang="fr-FR" b="1" dirty="0" err="1"/>
              <a:t>experimental</a:t>
            </a:r>
            <a:r>
              <a:rPr lang="fr-FR" b="1" dirty="0"/>
              <a:t> </a:t>
            </a:r>
            <a:r>
              <a:rPr lang="fr-FR" b="1" dirty="0" err="1"/>
              <a:t>spectra</a:t>
            </a:r>
            <a:r>
              <a:rPr lang="fr-FR" b="1" dirty="0"/>
              <a:t> and the B3LYP/6-31+G(</a:t>
            </a:r>
            <a:r>
              <a:rPr lang="fr-FR" b="1" dirty="0" err="1"/>
              <a:t>d,p</a:t>
            </a:r>
            <a:r>
              <a:rPr lang="fr-FR" b="1" dirty="0"/>
              <a:t>) </a:t>
            </a:r>
            <a:r>
              <a:rPr lang="fr-FR" b="1" dirty="0" err="1"/>
              <a:t>calculation</a:t>
            </a:r>
            <a:endParaRPr lang="fr-FR" b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642DF56-C6F9-46E9-B059-6412C6EAE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418" y="1019233"/>
            <a:ext cx="3142038" cy="3015343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F621DA0A-D3AB-478D-8979-BE4746B5DE8A}"/>
              </a:ext>
            </a:extLst>
          </p:cNvPr>
          <p:cNvSpPr/>
          <p:nvPr/>
        </p:nvSpPr>
        <p:spPr>
          <a:xfrm rot="20360616">
            <a:off x="831361" y="1627639"/>
            <a:ext cx="2110349" cy="1513645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7BC661D2-B230-4B1C-A0CA-C1D8ABB714B6}"/>
              </a:ext>
            </a:extLst>
          </p:cNvPr>
          <p:cNvSpPr txBox="1"/>
          <p:nvPr/>
        </p:nvSpPr>
        <p:spPr>
          <a:xfrm>
            <a:off x="1232783" y="4077231"/>
            <a:ext cx="2124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FF"/>
                </a:solidFill>
              </a:rPr>
              <a:t>In2   +29 kJ/mol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6776F882-2176-434E-8F35-3F029D85EA48}"/>
              </a:ext>
            </a:extLst>
          </p:cNvPr>
          <p:cNvSpPr txBox="1"/>
          <p:nvPr/>
        </p:nvSpPr>
        <p:spPr>
          <a:xfrm>
            <a:off x="9432475" y="6245697"/>
            <a:ext cx="2124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In1   0 kJ/mol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9C2B4480-E89A-4158-9F37-7F7F850CA712}"/>
              </a:ext>
            </a:extLst>
          </p:cNvPr>
          <p:cNvSpPr/>
          <p:nvPr/>
        </p:nvSpPr>
        <p:spPr>
          <a:xfrm rot="2633617">
            <a:off x="5696857" y="3633846"/>
            <a:ext cx="2021169" cy="1576097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43F6324-F23D-41C0-8348-66BFDE412F35}"/>
              </a:ext>
            </a:extLst>
          </p:cNvPr>
          <p:cNvSpPr txBox="1"/>
          <p:nvPr/>
        </p:nvSpPr>
        <p:spPr>
          <a:xfrm>
            <a:off x="4264914" y="2334342"/>
            <a:ext cx="7557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Paracetamol</a:t>
            </a:r>
            <a:r>
              <a:rPr lang="fr-FR" b="1" dirty="0"/>
              <a:t> </a:t>
            </a:r>
            <a:r>
              <a:rPr lang="fr-FR" b="1" dirty="0" err="1"/>
              <a:t>forms</a:t>
            </a:r>
            <a:r>
              <a:rPr lang="fr-FR" b="1" dirty="0"/>
              <a:t> an inclusion </a:t>
            </a:r>
            <a:r>
              <a:rPr lang="fr-FR" b="1" dirty="0" err="1"/>
              <a:t>complex</a:t>
            </a:r>
            <a:r>
              <a:rPr lang="fr-FR" b="1" dirty="0"/>
              <a:t> </a:t>
            </a:r>
          </a:p>
          <a:p>
            <a:pPr algn="ctr"/>
            <a:r>
              <a:rPr lang="fr-FR" b="1" dirty="0" err="1"/>
              <a:t>with</a:t>
            </a:r>
            <a:r>
              <a:rPr lang="fr-FR" b="1" dirty="0"/>
              <a:t> </a:t>
            </a:r>
            <a:r>
              <a:rPr lang="fr-FR" b="1" dirty="0">
                <a:latin typeface="Symbol" panose="05050102010706020507" pitchFamily="18" charset="2"/>
              </a:rPr>
              <a:t>b</a:t>
            </a:r>
            <a:r>
              <a:rPr lang="fr-FR" b="1" dirty="0"/>
              <a:t>-</a:t>
            </a:r>
            <a:r>
              <a:rPr lang="fr-FR" b="1" dirty="0" err="1"/>
              <a:t>cyclodextrin</a:t>
            </a:r>
            <a:r>
              <a:rPr lang="fr-FR" b="1" dirty="0"/>
              <a:t> in the </a:t>
            </a:r>
            <a:r>
              <a:rPr lang="fr-FR" b="1" dirty="0" err="1"/>
              <a:t>gas</a:t>
            </a:r>
            <a:r>
              <a:rPr lang="fr-FR" b="1" dirty="0"/>
              <a:t> phase.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519C2DEA-0939-43BE-ADF8-882ECE31E8D6}"/>
              </a:ext>
            </a:extLst>
          </p:cNvPr>
          <p:cNvGrpSpPr/>
          <p:nvPr/>
        </p:nvGrpSpPr>
        <p:grpSpPr>
          <a:xfrm>
            <a:off x="8574141" y="3190121"/>
            <a:ext cx="3086577" cy="3016800"/>
            <a:chOff x="5122038" y="2868164"/>
            <a:chExt cx="3086577" cy="3016800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1538BE48-1ADC-4399-AA19-28D0E7127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22038" y="2868164"/>
              <a:ext cx="3086577" cy="3016800"/>
            </a:xfrm>
            <a:prstGeom prst="rect">
              <a:avLst/>
            </a:prstGeom>
          </p:spPr>
        </p:pic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778BF3CC-A12F-4B6F-8AAE-806B2ECE700A}"/>
                </a:ext>
              </a:extLst>
            </p:cNvPr>
            <p:cNvSpPr/>
            <p:nvPr/>
          </p:nvSpPr>
          <p:spPr>
            <a:xfrm rot="2633617">
              <a:off x="5696858" y="3633845"/>
              <a:ext cx="2021169" cy="1576097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Flèche : bas 1">
            <a:extLst>
              <a:ext uri="{FF2B5EF4-FFF2-40B4-BE49-F238E27FC236}">
                <a16:creationId xmlns:a16="http://schemas.microsoft.com/office/drawing/2014/main" id="{2293BF0D-6020-4043-9C3D-60C0B7985444}"/>
              </a:ext>
            </a:extLst>
          </p:cNvPr>
          <p:cNvSpPr/>
          <p:nvPr/>
        </p:nvSpPr>
        <p:spPr>
          <a:xfrm>
            <a:off x="7872761" y="2048479"/>
            <a:ext cx="245327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4830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llipse 22">
            <a:extLst>
              <a:ext uri="{FF2B5EF4-FFF2-40B4-BE49-F238E27FC236}">
                <a16:creationId xmlns:a16="http://schemas.microsoft.com/office/drawing/2014/main" id="{49D60F55-80BE-4749-87E6-9D9E7739C4D6}"/>
              </a:ext>
            </a:extLst>
          </p:cNvPr>
          <p:cNvSpPr/>
          <p:nvPr/>
        </p:nvSpPr>
        <p:spPr>
          <a:xfrm>
            <a:off x="11815402" y="6476530"/>
            <a:ext cx="343878" cy="35430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E6BF93BF-017F-4D31-A37E-0FC115AB0E37}"/>
              </a:ext>
            </a:extLst>
          </p:cNvPr>
          <p:cNvSpPr txBox="1"/>
          <p:nvPr/>
        </p:nvSpPr>
        <p:spPr>
          <a:xfrm>
            <a:off x="11848117" y="6476530"/>
            <a:ext cx="461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5915D6-9438-46BF-9F74-8218A8A2C17E}" type="slidenum">
              <a:rPr lang="fr-FR" sz="1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fld>
            <a:endParaRPr lang="fr-FR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455" y="1"/>
            <a:ext cx="931545" cy="724074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 flipH="1">
            <a:off x="3105150" y="12117"/>
            <a:ext cx="6210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IRMPD – 3 microns </a:t>
            </a:r>
            <a:r>
              <a:rPr lang="fr-FR" sz="36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region</a:t>
            </a:r>
            <a:endParaRPr lang="fr-FR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1E55BBC3-75D7-4EE2-9058-AED378F252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34" y="868694"/>
            <a:ext cx="7972675" cy="3931301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09C5186-A7FF-410D-BB14-E1BF570BD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9975" y="2172393"/>
            <a:ext cx="1576252" cy="1133796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4562C4E1-02D6-4C41-A8F6-85CBBB24D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8414" y="1059194"/>
            <a:ext cx="1315769" cy="950749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C86881BB-6318-49E2-806E-4D986C32410E}"/>
              </a:ext>
            </a:extLst>
          </p:cNvPr>
          <p:cNvSpPr txBox="1"/>
          <p:nvPr/>
        </p:nvSpPr>
        <p:spPr>
          <a:xfrm>
            <a:off x="10167787" y="3551812"/>
            <a:ext cx="15584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Debora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Scuderi</a:t>
            </a:r>
          </a:p>
          <a:p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Estelle Loire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EAC539D-29AB-4627-B062-7C157958B41E}"/>
              </a:ext>
            </a:extLst>
          </p:cNvPr>
          <p:cNvSpPr txBox="1"/>
          <p:nvPr/>
        </p:nvSpPr>
        <p:spPr>
          <a:xfrm>
            <a:off x="8312609" y="5180159"/>
            <a:ext cx="33324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OPO</a:t>
            </a:r>
          </a:p>
          <a:p>
            <a:pPr algn="ctr"/>
            <a:r>
              <a:rPr lang="fr-FR" sz="2000" b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fr-FR" sz="2000" b="1" dirty="0">
                <a:solidFill>
                  <a:srgbClr val="002060"/>
                </a:solidFill>
              </a:rPr>
              <a:t>10 Hz</a:t>
            </a:r>
          </a:p>
          <a:p>
            <a:pPr algn="ctr"/>
            <a:r>
              <a:rPr lang="fr-FR" sz="2000" b="1" dirty="0">
                <a:solidFill>
                  <a:srgbClr val="002060"/>
                </a:solidFill>
              </a:rPr>
              <a:t>100 mW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DC5AC3B-2C63-4A0A-ADCC-A84413DC83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706" y="4935345"/>
            <a:ext cx="3600718" cy="187462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0C04B41-EC4A-46D8-9D29-584D35AFE6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8" y="106815"/>
            <a:ext cx="1465384" cy="51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8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llipse 22">
            <a:extLst>
              <a:ext uri="{FF2B5EF4-FFF2-40B4-BE49-F238E27FC236}">
                <a16:creationId xmlns:a16="http://schemas.microsoft.com/office/drawing/2014/main" id="{49D60F55-80BE-4749-87E6-9D9E7739C4D6}"/>
              </a:ext>
            </a:extLst>
          </p:cNvPr>
          <p:cNvSpPr/>
          <p:nvPr/>
        </p:nvSpPr>
        <p:spPr>
          <a:xfrm>
            <a:off x="11815402" y="6476530"/>
            <a:ext cx="343878" cy="35430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E6BF93BF-017F-4D31-A37E-0FC115AB0E37}"/>
              </a:ext>
            </a:extLst>
          </p:cNvPr>
          <p:cNvSpPr txBox="1"/>
          <p:nvPr/>
        </p:nvSpPr>
        <p:spPr>
          <a:xfrm>
            <a:off x="11848117" y="6476530"/>
            <a:ext cx="461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5915D6-9438-46BF-9F74-8218A8A2C17E}" type="slidenum">
              <a:rPr lang="fr-FR" sz="1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fld>
            <a:endParaRPr lang="fr-FR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455" y="1"/>
            <a:ext cx="931545" cy="724074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 flipH="1">
            <a:off x="3105150" y="12117"/>
            <a:ext cx="6210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IRMPD – 3 microns </a:t>
            </a:r>
            <a:r>
              <a:rPr lang="fr-FR" sz="36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region</a:t>
            </a:r>
            <a:endParaRPr lang="fr-FR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947A7C87-F632-41A6-8BFA-E14986F5C9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8" y="106815"/>
            <a:ext cx="1465384" cy="51997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25AACB3-B151-4D71-BE3D-BA7DCE6B1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579" y="1418253"/>
            <a:ext cx="6490212" cy="5235428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7E98EA8A-2418-4409-8637-00241467EEFF}"/>
              </a:ext>
            </a:extLst>
          </p:cNvPr>
          <p:cNvSpPr txBox="1"/>
          <p:nvPr/>
        </p:nvSpPr>
        <p:spPr>
          <a:xfrm>
            <a:off x="6471994" y="4967357"/>
            <a:ext cx="1633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3300"/>
                </a:solidFill>
              </a:rPr>
              <a:t>O6-H  06’   </a:t>
            </a:r>
          </a:p>
          <a:p>
            <a:pPr algn="ctr"/>
            <a:r>
              <a:rPr lang="fr-FR" sz="1600" b="1" dirty="0" err="1">
                <a:solidFill>
                  <a:srgbClr val="FF3300"/>
                </a:solidFill>
              </a:rPr>
              <a:t>primary</a:t>
            </a:r>
            <a:r>
              <a:rPr lang="fr-FR" sz="1600" b="1" dirty="0">
                <a:solidFill>
                  <a:srgbClr val="FF3300"/>
                </a:solidFill>
              </a:rPr>
              <a:t> face</a:t>
            </a:r>
          </a:p>
          <a:p>
            <a:pPr algn="ctr"/>
            <a:r>
              <a:rPr lang="fr-FR" sz="1600" b="1" dirty="0">
                <a:solidFill>
                  <a:srgbClr val="FF3300"/>
                </a:solidFill>
              </a:rPr>
              <a:t>0 kJ/mol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5A054FE-FA09-4F18-80F0-4FAC3684044A}"/>
              </a:ext>
            </a:extLst>
          </p:cNvPr>
          <p:cNvSpPr txBox="1"/>
          <p:nvPr/>
        </p:nvSpPr>
        <p:spPr>
          <a:xfrm>
            <a:off x="5622470" y="4199639"/>
            <a:ext cx="3332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66FF33"/>
                </a:solidFill>
              </a:rPr>
              <a:t>O6-H  05’ (x1)   </a:t>
            </a:r>
          </a:p>
          <a:p>
            <a:pPr algn="ctr"/>
            <a:r>
              <a:rPr lang="fr-FR" sz="1600" b="1" dirty="0" err="1">
                <a:solidFill>
                  <a:srgbClr val="66FF33"/>
                </a:solidFill>
              </a:rPr>
              <a:t>primary</a:t>
            </a:r>
            <a:r>
              <a:rPr lang="fr-FR" sz="1600" b="1" dirty="0">
                <a:solidFill>
                  <a:srgbClr val="66FF33"/>
                </a:solidFill>
              </a:rPr>
              <a:t> face</a:t>
            </a:r>
          </a:p>
          <a:p>
            <a:pPr algn="ctr"/>
            <a:r>
              <a:rPr lang="fr-FR" sz="1600" b="1" dirty="0">
                <a:solidFill>
                  <a:srgbClr val="66FF33"/>
                </a:solidFill>
              </a:rPr>
              <a:t>+20 kJ/mol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BBDD8CA-D573-46C2-9005-AC5BB1078857}"/>
              </a:ext>
            </a:extLst>
          </p:cNvPr>
          <p:cNvSpPr txBox="1"/>
          <p:nvPr/>
        </p:nvSpPr>
        <p:spPr>
          <a:xfrm>
            <a:off x="5677972" y="3322307"/>
            <a:ext cx="3332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00FF"/>
                </a:solidFill>
              </a:rPr>
              <a:t>O6-H  05’ (x2)   </a:t>
            </a:r>
          </a:p>
          <a:p>
            <a:pPr algn="ctr"/>
            <a:r>
              <a:rPr lang="fr-FR" sz="1600" b="1" dirty="0" err="1">
                <a:solidFill>
                  <a:srgbClr val="FF00FF"/>
                </a:solidFill>
              </a:rPr>
              <a:t>primary</a:t>
            </a:r>
            <a:r>
              <a:rPr lang="fr-FR" sz="1600" b="1" dirty="0">
                <a:solidFill>
                  <a:srgbClr val="FF00FF"/>
                </a:solidFill>
              </a:rPr>
              <a:t> face</a:t>
            </a:r>
          </a:p>
          <a:p>
            <a:pPr algn="ctr"/>
            <a:r>
              <a:rPr lang="fr-FR" sz="1600" b="1" dirty="0">
                <a:solidFill>
                  <a:srgbClr val="FF00FF"/>
                </a:solidFill>
              </a:rPr>
              <a:t>+42 kJ/mol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C50023A-12A4-44A8-BCED-69C13D402881}"/>
              </a:ext>
            </a:extLst>
          </p:cNvPr>
          <p:cNvSpPr txBox="1"/>
          <p:nvPr/>
        </p:nvSpPr>
        <p:spPr>
          <a:xfrm>
            <a:off x="5677972" y="2456591"/>
            <a:ext cx="3332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C000"/>
                </a:solidFill>
              </a:rPr>
              <a:t>O6-H  06’   </a:t>
            </a:r>
          </a:p>
          <a:p>
            <a:pPr algn="ctr"/>
            <a:r>
              <a:rPr lang="fr-FR" sz="1600" b="1" dirty="0" err="1">
                <a:solidFill>
                  <a:srgbClr val="FFC000"/>
                </a:solidFill>
              </a:rPr>
              <a:t>secondary</a:t>
            </a:r>
            <a:r>
              <a:rPr lang="fr-FR" sz="1600" b="1" dirty="0">
                <a:solidFill>
                  <a:srgbClr val="FFC000"/>
                </a:solidFill>
              </a:rPr>
              <a:t> face</a:t>
            </a:r>
          </a:p>
          <a:p>
            <a:pPr algn="ctr"/>
            <a:r>
              <a:rPr lang="fr-FR" sz="1600" b="1" dirty="0">
                <a:solidFill>
                  <a:srgbClr val="FFC000"/>
                </a:solidFill>
              </a:rPr>
              <a:t>+98 kJ/mol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1A96406-753B-4A80-A07E-0B2801261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9749" y="868388"/>
            <a:ext cx="2282879" cy="2560612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E63E1625-5EA3-46A3-909E-AF61037A92F1}"/>
              </a:ext>
            </a:extLst>
          </p:cNvPr>
          <p:cNvSpPr txBox="1"/>
          <p:nvPr/>
        </p:nvSpPr>
        <p:spPr>
          <a:xfrm>
            <a:off x="5224017" y="765162"/>
            <a:ext cx="4091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Calculation</a:t>
            </a:r>
          </a:p>
          <a:p>
            <a:pPr algn="ctr"/>
            <a:r>
              <a:rPr lang="fr-FR" b="1" dirty="0">
                <a:solidFill>
                  <a:srgbClr val="FF0000"/>
                </a:solidFill>
              </a:rPr>
              <a:t>B3LYP 6-31+G(</a:t>
            </a:r>
            <a:r>
              <a:rPr lang="fr-FR" b="1" dirty="0" err="1">
                <a:solidFill>
                  <a:srgbClr val="FF0000"/>
                </a:solidFill>
              </a:rPr>
              <a:t>d,p</a:t>
            </a:r>
            <a:r>
              <a:rPr lang="fr-FR" b="1" dirty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fr-FR" b="1" dirty="0" err="1">
                <a:solidFill>
                  <a:srgbClr val="FF0000"/>
                </a:solidFill>
              </a:rPr>
              <a:t>Grimme’s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empirical</a:t>
            </a:r>
            <a:r>
              <a:rPr lang="fr-FR" b="1" dirty="0">
                <a:solidFill>
                  <a:srgbClr val="FF0000"/>
                </a:solidFill>
              </a:rPr>
              <a:t> dispersion</a:t>
            </a:r>
          </a:p>
          <a:p>
            <a:pPr algn="ctr"/>
            <a:r>
              <a:rPr lang="fr-FR" b="1" dirty="0" err="1">
                <a:solidFill>
                  <a:srgbClr val="FF0000"/>
                </a:solidFill>
              </a:rPr>
              <a:t>Scaling</a:t>
            </a:r>
            <a:r>
              <a:rPr lang="fr-FR" b="1" dirty="0">
                <a:solidFill>
                  <a:srgbClr val="FF0000"/>
                </a:solidFill>
              </a:rPr>
              <a:t> factor 0.955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49D5125-A847-493A-8976-F31353FC8C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9749" y="3907082"/>
            <a:ext cx="2205984" cy="2584668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930ECCFB-73B0-4EED-80AB-3A43F484F4F2}"/>
              </a:ext>
            </a:extLst>
          </p:cNvPr>
          <p:cNvSpPr txBox="1"/>
          <p:nvPr/>
        </p:nvSpPr>
        <p:spPr>
          <a:xfrm>
            <a:off x="5797347" y="5817473"/>
            <a:ext cx="3332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</a:rPr>
              <a:t>CLIO </a:t>
            </a:r>
          </a:p>
          <a:p>
            <a:pPr algn="ctr"/>
            <a:r>
              <a:rPr lang="fr-FR" sz="1600" b="1" dirty="0" err="1">
                <a:solidFill>
                  <a:srgbClr val="002060"/>
                </a:solidFill>
              </a:rPr>
              <a:t>experimental</a:t>
            </a:r>
            <a:r>
              <a:rPr lang="fr-FR" sz="1600" b="1" dirty="0">
                <a:solidFill>
                  <a:srgbClr val="002060"/>
                </a:solidFill>
              </a:rPr>
              <a:t> </a:t>
            </a:r>
            <a:r>
              <a:rPr lang="fr-FR" sz="1600" b="1" dirty="0" err="1">
                <a:solidFill>
                  <a:srgbClr val="002060"/>
                </a:solidFill>
              </a:rPr>
              <a:t>spectrum</a:t>
            </a:r>
            <a:endParaRPr lang="fr-FR" sz="1600" b="1" dirty="0">
              <a:solidFill>
                <a:srgbClr val="002060"/>
              </a:solidFill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52F3CDED-8F84-4DFC-876A-FA9C8E4800C5}"/>
              </a:ext>
            </a:extLst>
          </p:cNvPr>
          <p:cNvCxnSpPr/>
          <p:nvPr/>
        </p:nvCxnSpPr>
        <p:spPr>
          <a:xfrm flipV="1">
            <a:off x="7928622" y="2319996"/>
            <a:ext cx="1081752" cy="2096373"/>
          </a:xfrm>
          <a:prstGeom prst="straightConnector1">
            <a:avLst/>
          </a:prstGeom>
          <a:ln w="2540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80EF4577-BC4C-4CB3-A3BA-10EF3F2E19CE}"/>
              </a:ext>
            </a:extLst>
          </p:cNvPr>
          <p:cNvCxnSpPr>
            <a:cxnSpLocks/>
          </p:cNvCxnSpPr>
          <p:nvPr/>
        </p:nvCxnSpPr>
        <p:spPr>
          <a:xfrm flipV="1">
            <a:off x="7813193" y="4835947"/>
            <a:ext cx="1197181" cy="42379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8DE16846-4782-4D01-9F6C-E19DF17076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7772" y="987472"/>
            <a:ext cx="1313341" cy="97919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DEA55BD-4AFF-40DC-A610-2D24A34426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0925" y="634008"/>
            <a:ext cx="2200582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60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C77C4A4-75DD-47DE-903B-638CD8903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493" y="2160411"/>
            <a:ext cx="5699400" cy="4597508"/>
          </a:xfrm>
          <a:prstGeom prst="rect">
            <a:avLst/>
          </a:prstGeom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49D60F55-80BE-4749-87E6-9D9E7739C4D6}"/>
              </a:ext>
            </a:extLst>
          </p:cNvPr>
          <p:cNvSpPr/>
          <p:nvPr/>
        </p:nvSpPr>
        <p:spPr>
          <a:xfrm>
            <a:off x="11815402" y="6476530"/>
            <a:ext cx="343878" cy="35430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E6BF93BF-017F-4D31-A37E-0FC115AB0E37}"/>
              </a:ext>
            </a:extLst>
          </p:cNvPr>
          <p:cNvSpPr txBox="1"/>
          <p:nvPr/>
        </p:nvSpPr>
        <p:spPr>
          <a:xfrm>
            <a:off x="11848117" y="6476530"/>
            <a:ext cx="461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5915D6-9438-46BF-9F74-8218A8A2C17E}" type="slidenum">
              <a:rPr lang="fr-FR" sz="1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fld>
            <a:endParaRPr lang="fr-FR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455" y="1"/>
            <a:ext cx="931545" cy="724074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 flipH="1">
            <a:off x="3105150" y="12117"/>
            <a:ext cx="6210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IRMPD – 3 microns </a:t>
            </a:r>
            <a:r>
              <a:rPr lang="fr-FR" sz="36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region</a:t>
            </a:r>
            <a:endParaRPr lang="fr-FR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77D6C1C8-EE41-4858-B870-6802E987B54F}"/>
              </a:ext>
            </a:extLst>
          </p:cNvPr>
          <p:cNvSpPr txBox="1"/>
          <p:nvPr/>
        </p:nvSpPr>
        <p:spPr>
          <a:xfrm>
            <a:off x="8567007" y="3049892"/>
            <a:ext cx="1599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2060"/>
                </a:solidFill>
              </a:rPr>
              <a:t>Free O-H</a:t>
            </a:r>
          </a:p>
          <a:p>
            <a:pPr algn="ctr"/>
            <a:r>
              <a:rPr lang="fr-FR" sz="1400" b="1" dirty="0" err="1">
                <a:solidFill>
                  <a:srgbClr val="002060"/>
                </a:solidFill>
              </a:rPr>
              <a:t>Primary</a:t>
            </a:r>
            <a:r>
              <a:rPr lang="fr-FR" sz="1400" b="1" dirty="0">
                <a:solidFill>
                  <a:srgbClr val="002060"/>
                </a:solidFill>
              </a:rPr>
              <a:t> face</a:t>
            </a: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D3BA4829-7D17-4F3D-8B8F-387FD953E647}"/>
              </a:ext>
            </a:extLst>
          </p:cNvPr>
          <p:cNvCxnSpPr>
            <a:cxnSpLocks/>
          </p:cNvCxnSpPr>
          <p:nvPr/>
        </p:nvCxnSpPr>
        <p:spPr>
          <a:xfrm flipH="1">
            <a:off x="8801732" y="3666458"/>
            <a:ext cx="316416" cy="5792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49">
            <a:extLst>
              <a:ext uri="{FF2B5EF4-FFF2-40B4-BE49-F238E27FC236}">
                <a16:creationId xmlns:a16="http://schemas.microsoft.com/office/drawing/2014/main" id="{E6CF8648-39A7-4E67-936F-58F25EAD6E5D}"/>
              </a:ext>
            </a:extLst>
          </p:cNvPr>
          <p:cNvSpPr txBox="1"/>
          <p:nvPr/>
        </p:nvSpPr>
        <p:spPr>
          <a:xfrm>
            <a:off x="7767218" y="2190179"/>
            <a:ext cx="1599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2060"/>
                </a:solidFill>
              </a:rPr>
              <a:t>Free O-H</a:t>
            </a:r>
          </a:p>
          <a:p>
            <a:pPr algn="ctr"/>
            <a:r>
              <a:rPr lang="fr-FR" sz="1400" b="1" dirty="0" err="1">
                <a:solidFill>
                  <a:srgbClr val="002060"/>
                </a:solidFill>
              </a:rPr>
              <a:t>Secondary</a:t>
            </a:r>
            <a:r>
              <a:rPr lang="fr-FR" sz="1400" b="1" dirty="0">
                <a:solidFill>
                  <a:srgbClr val="002060"/>
                </a:solidFill>
              </a:rPr>
              <a:t> face</a:t>
            </a: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535E96BC-5897-4F65-BB7D-B106FEE40BFD}"/>
              </a:ext>
            </a:extLst>
          </p:cNvPr>
          <p:cNvCxnSpPr>
            <a:cxnSpLocks/>
          </p:cNvCxnSpPr>
          <p:nvPr/>
        </p:nvCxnSpPr>
        <p:spPr>
          <a:xfrm flipH="1">
            <a:off x="8426053" y="2788729"/>
            <a:ext cx="56704" cy="7982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FD756401-A73E-4D5E-9CCC-9E34741A28E6}"/>
              </a:ext>
            </a:extLst>
          </p:cNvPr>
          <p:cNvSpPr txBox="1"/>
          <p:nvPr/>
        </p:nvSpPr>
        <p:spPr>
          <a:xfrm>
            <a:off x="5932412" y="922660"/>
            <a:ext cx="1599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solidFill>
                  <a:srgbClr val="002060"/>
                </a:solidFill>
              </a:rPr>
              <a:t>Bound</a:t>
            </a:r>
            <a:r>
              <a:rPr lang="fr-FR" sz="1600" b="1" dirty="0">
                <a:solidFill>
                  <a:srgbClr val="002060"/>
                </a:solidFill>
              </a:rPr>
              <a:t> O-H</a:t>
            </a:r>
          </a:p>
          <a:p>
            <a:pPr algn="ctr"/>
            <a:r>
              <a:rPr lang="fr-FR" sz="1600" b="1" dirty="0" err="1">
                <a:solidFill>
                  <a:srgbClr val="002060"/>
                </a:solidFill>
              </a:rPr>
              <a:t>Secondary</a:t>
            </a:r>
            <a:r>
              <a:rPr lang="fr-FR" sz="1600" b="1" dirty="0">
                <a:solidFill>
                  <a:srgbClr val="002060"/>
                </a:solidFill>
              </a:rPr>
              <a:t> face </a:t>
            </a:r>
          </a:p>
        </p:txBody>
      </p: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6A5B5DC8-1053-40B8-B56D-BA0E0B8A10C1}"/>
              </a:ext>
            </a:extLst>
          </p:cNvPr>
          <p:cNvCxnSpPr>
            <a:cxnSpLocks/>
          </p:cNvCxnSpPr>
          <p:nvPr/>
        </p:nvCxnSpPr>
        <p:spPr>
          <a:xfrm flipH="1">
            <a:off x="6346059" y="1511405"/>
            <a:ext cx="230689" cy="9518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634E7037-C62D-49C5-AE4F-02BFB8277633}"/>
              </a:ext>
            </a:extLst>
          </p:cNvPr>
          <p:cNvCxnSpPr>
            <a:cxnSpLocks/>
          </p:cNvCxnSpPr>
          <p:nvPr/>
        </p:nvCxnSpPr>
        <p:spPr>
          <a:xfrm flipH="1">
            <a:off x="6085927" y="1511405"/>
            <a:ext cx="490821" cy="12134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ZoneTexte 59">
            <a:extLst>
              <a:ext uri="{FF2B5EF4-FFF2-40B4-BE49-F238E27FC236}">
                <a16:creationId xmlns:a16="http://schemas.microsoft.com/office/drawing/2014/main" id="{12D649B8-DB75-4CA8-9161-DB230AFA68C5}"/>
              </a:ext>
            </a:extLst>
          </p:cNvPr>
          <p:cNvSpPr txBox="1"/>
          <p:nvPr/>
        </p:nvSpPr>
        <p:spPr>
          <a:xfrm>
            <a:off x="4085433" y="1130987"/>
            <a:ext cx="1599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solidFill>
                  <a:srgbClr val="002060"/>
                </a:solidFill>
              </a:rPr>
              <a:t>Bound</a:t>
            </a:r>
            <a:r>
              <a:rPr lang="fr-FR" sz="1600" b="1" dirty="0">
                <a:solidFill>
                  <a:srgbClr val="002060"/>
                </a:solidFill>
              </a:rPr>
              <a:t> O-H</a:t>
            </a:r>
          </a:p>
          <a:p>
            <a:pPr algn="ctr"/>
            <a:r>
              <a:rPr lang="fr-FR" sz="1600" b="1" dirty="0" err="1">
                <a:solidFill>
                  <a:srgbClr val="002060"/>
                </a:solidFill>
              </a:rPr>
              <a:t>Primary</a:t>
            </a:r>
            <a:r>
              <a:rPr lang="fr-FR" sz="1600" b="1" dirty="0">
                <a:solidFill>
                  <a:srgbClr val="002060"/>
                </a:solidFill>
              </a:rPr>
              <a:t> face</a:t>
            </a:r>
          </a:p>
        </p:txBody>
      </p: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BC66C450-A4C5-4FCC-A437-6EAE622D1C76}"/>
              </a:ext>
            </a:extLst>
          </p:cNvPr>
          <p:cNvCxnSpPr>
            <a:cxnSpLocks/>
          </p:cNvCxnSpPr>
          <p:nvPr/>
        </p:nvCxnSpPr>
        <p:spPr>
          <a:xfrm>
            <a:off x="4885222" y="1744156"/>
            <a:ext cx="941084" cy="13663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3640AA63-B228-4739-A219-0E400DEAC843}"/>
              </a:ext>
            </a:extLst>
          </p:cNvPr>
          <p:cNvCxnSpPr>
            <a:cxnSpLocks/>
          </p:cNvCxnSpPr>
          <p:nvPr/>
        </p:nvCxnSpPr>
        <p:spPr>
          <a:xfrm>
            <a:off x="4885222" y="1744156"/>
            <a:ext cx="455193" cy="1691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E63E1625-5EA3-46A3-909E-AF61037A92F1}"/>
              </a:ext>
            </a:extLst>
          </p:cNvPr>
          <p:cNvSpPr txBox="1"/>
          <p:nvPr/>
        </p:nvSpPr>
        <p:spPr>
          <a:xfrm>
            <a:off x="8323517" y="773074"/>
            <a:ext cx="4091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Calculation</a:t>
            </a:r>
          </a:p>
          <a:p>
            <a:pPr algn="ctr"/>
            <a:r>
              <a:rPr lang="fr-FR" sz="2000" b="1" dirty="0">
                <a:solidFill>
                  <a:srgbClr val="FF0000"/>
                </a:solidFill>
              </a:rPr>
              <a:t>B3LYP 6-31+G(</a:t>
            </a:r>
            <a:r>
              <a:rPr lang="fr-FR" sz="2000" b="1" dirty="0" err="1">
                <a:solidFill>
                  <a:srgbClr val="FF0000"/>
                </a:solidFill>
              </a:rPr>
              <a:t>d,p</a:t>
            </a:r>
            <a:r>
              <a:rPr lang="fr-FR" sz="2000" b="1" dirty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fr-FR" sz="2000" b="1" dirty="0" err="1">
                <a:solidFill>
                  <a:srgbClr val="FF0000"/>
                </a:solidFill>
              </a:rPr>
              <a:t>Grimme’s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empirical</a:t>
            </a:r>
            <a:r>
              <a:rPr lang="fr-FR" sz="2000" b="1" dirty="0">
                <a:solidFill>
                  <a:srgbClr val="FF0000"/>
                </a:solidFill>
              </a:rPr>
              <a:t> dispersion</a:t>
            </a:r>
          </a:p>
          <a:p>
            <a:pPr algn="ctr"/>
            <a:r>
              <a:rPr lang="fr-FR" sz="2000" b="1" dirty="0" err="1">
                <a:solidFill>
                  <a:srgbClr val="FF0000"/>
                </a:solidFill>
              </a:rPr>
              <a:t>Scaling</a:t>
            </a:r>
            <a:r>
              <a:rPr lang="fr-FR" sz="2000" b="1" dirty="0">
                <a:solidFill>
                  <a:srgbClr val="FF0000"/>
                </a:solidFill>
              </a:rPr>
              <a:t> factor 0.955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947A7C87-F632-41A6-8BFA-E14986F5C9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8" y="106815"/>
            <a:ext cx="1465384" cy="519975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9D54B9F2-1756-40F4-A851-423A74EC2174}"/>
              </a:ext>
            </a:extLst>
          </p:cNvPr>
          <p:cNvSpPr txBox="1"/>
          <p:nvPr/>
        </p:nvSpPr>
        <p:spPr>
          <a:xfrm>
            <a:off x="8595896" y="5544292"/>
            <a:ext cx="3332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</a:rPr>
              <a:t>CLIO </a:t>
            </a:r>
          </a:p>
          <a:p>
            <a:pPr algn="ctr"/>
            <a:r>
              <a:rPr lang="fr-FR" sz="1600" b="1" dirty="0" err="1">
                <a:solidFill>
                  <a:srgbClr val="002060"/>
                </a:solidFill>
              </a:rPr>
              <a:t>experimental</a:t>
            </a:r>
            <a:r>
              <a:rPr lang="fr-FR" sz="1600" b="1" dirty="0">
                <a:solidFill>
                  <a:srgbClr val="002060"/>
                </a:solidFill>
              </a:rPr>
              <a:t> </a:t>
            </a:r>
            <a:r>
              <a:rPr lang="fr-FR" sz="1600" b="1" dirty="0" err="1">
                <a:solidFill>
                  <a:srgbClr val="002060"/>
                </a:solidFill>
              </a:rPr>
              <a:t>spectrum</a:t>
            </a:r>
            <a:endParaRPr lang="fr-FR" sz="1600" b="1" dirty="0">
              <a:solidFill>
                <a:srgbClr val="002060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80CDCEA-47D8-4AE1-8544-2F70FAC2A4BD}"/>
              </a:ext>
            </a:extLst>
          </p:cNvPr>
          <p:cNvSpPr txBox="1"/>
          <p:nvPr/>
        </p:nvSpPr>
        <p:spPr>
          <a:xfrm>
            <a:off x="9445420" y="3882679"/>
            <a:ext cx="163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3300"/>
                </a:solidFill>
              </a:rPr>
              <a:t>O6-H  06’   </a:t>
            </a:r>
          </a:p>
          <a:p>
            <a:pPr algn="ctr"/>
            <a:r>
              <a:rPr lang="fr-FR" sz="1600" b="1" dirty="0" err="1">
                <a:solidFill>
                  <a:srgbClr val="FF3300"/>
                </a:solidFill>
              </a:rPr>
              <a:t>primary</a:t>
            </a:r>
            <a:r>
              <a:rPr lang="fr-FR" sz="1600" b="1" dirty="0">
                <a:solidFill>
                  <a:srgbClr val="FF3300"/>
                </a:solidFill>
              </a:rPr>
              <a:t> face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F4A23A1C-7DA5-4641-A132-423BF9126B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071" y="2211877"/>
            <a:ext cx="2978895" cy="349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4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50" grpId="0"/>
      <p:bldP spid="53" grpId="0"/>
      <p:bldP spid="60" grpId="0"/>
      <p:bldP spid="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36" y="898721"/>
            <a:ext cx="5945064" cy="20824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78063" y="3011357"/>
            <a:ext cx="30704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Gold Nanoparticles in Chemical and Biological Sensing</a:t>
            </a:r>
          </a:p>
          <a:p>
            <a:r>
              <a:rPr lang="de-DE" sz="1200" i="1" dirty="0"/>
              <a:t>Chem. </a:t>
            </a:r>
            <a:r>
              <a:rPr lang="de-DE" sz="1200" i="1" dirty="0" err="1"/>
              <a:t>Rev</a:t>
            </a:r>
            <a:r>
              <a:rPr lang="de-DE" sz="1200" i="1" dirty="0"/>
              <a:t>.</a:t>
            </a:r>
            <a:r>
              <a:rPr lang="de-DE" sz="1200" dirty="0"/>
              <a:t> 2012, 112, 5, 2739–2779</a:t>
            </a:r>
            <a:endParaRPr lang="en-US" sz="1200" b="1" dirty="0">
              <a:solidFill>
                <a:srgbClr val="000000"/>
              </a:solidFill>
              <a:latin typeface="Roboto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07" y="4100175"/>
            <a:ext cx="4064977" cy="18316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71613" y="5998030"/>
            <a:ext cx="456808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Surface-enhanced Raman spectroscopy : benefits, trade-offs and future developments</a:t>
            </a:r>
          </a:p>
          <a:p>
            <a:r>
              <a:rPr lang="de-DE" sz="1200" i="1" dirty="0"/>
              <a:t>Chem. </a:t>
            </a:r>
            <a:r>
              <a:rPr lang="de-DE" sz="1200" i="1" dirty="0" err="1"/>
              <a:t>Sci</a:t>
            </a:r>
            <a:r>
              <a:rPr lang="de-DE" sz="1200" i="1" dirty="0"/>
              <a:t>.</a:t>
            </a:r>
            <a:r>
              <a:rPr lang="de-DE" sz="1200" dirty="0"/>
              <a:t> 2020, 11, 4563</a:t>
            </a:r>
            <a:endParaRPr lang="en-US" sz="1200" b="1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FFEAFC2-6D45-4221-8375-23BD186EB289}"/>
              </a:ext>
            </a:extLst>
          </p:cNvPr>
          <p:cNvSpPr/>
          <p:nvPr/>
        </p:nvSpPr>
        <p:spPr>
          <a:xfrm>
            <a:off x="11815402" y="6476530"/>
            <a:ext cx="343878" cy="35430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C4F393F-416E-4870-B136-78F8272D6079}"/>
              </a:ext>
            </a:extLst>
          </p:cNvPr>
          <p:cNvSpPr txBox="1"/>
          <p:nvPr/>
        </p:nvSpPr>
        <p:spPr>
          <a:xfrm>
            <a:off x="11848117" y="6476530"/>
            <a:ext cx="461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5915D6-9438-46BF-9F74-8218A8A2C17E}" type="slidenum">
              <a:rPr lang="fr-FR" sz="1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fr-FR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4F5E222-46CE-4CFF-B4A2-06A5E62B0F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455" y="1"/>
            <a:ext cx="931545" cy="724074"/>
          </a:xfrm>
          <a:prstGeom prst="rect">
            <a:avLst/>
          </a:prstGeom>
        </p:spPr>
      </p:pic>
      <p:sp>
        <p:nvSpPr>
          <p:cNvPr id="4" name="Text Box 72"/>
          <p:cNvSpPr txBox="1">
            <a:spLocks noChangeArrowheads="1"/>
          </p:cNvSpPr>
          <p:nvPr/>
        </p:nvSpPr>
        <p:spPr bwMode="auto">
          <a:xfrm>
            <a:off x="917210" y="81635"/>
            <a:ext cx="10549497" cy="58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 lIns="91404" tIns="45702" rIns="91404" bIns="45702">
            <a:spAutoFit/>
          </a:bodyPr>
          <a:lstStyle/>
          <a:p>
            <a:pPr algn="ctr" defTabSz="4114800"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Biological sensing – SERS detection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9EA6AA0-093C-441B-AB11-89C39C270A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6585" y="2265438"/>
            <a:ext cx="5079580" cy="339241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CA60B89-7FD7-43CF-B34F-AF3C34CA7D40}"/>
              </a:ext>
            </a:extLst>
          </p:cNvPr>
          <p:cNvSpPr/>
          <p:nvPr/>
        </p:nvSpPr>
        <p:spPr>
          <a:xfrm>
            <a:off x="8796194" y="5657850"/>
            <a:ext cx="45680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i="1" dirty="0"/>
              <a:t>Chem. </a:t>
            </a:r>
            <a:r>
              <a:rPr lang="de-DE" sz="1200" i="1" dirty="0" err="1"/>
              <a:t>Sci</a:t>
            </a:r>
            <a:r>
              <a:rPr lang="de-DE" sz="1200" i="1" dirty="0"/>
              <a:t>.</a:t>
            </a:r>
            <a:r>
              <a:rPr lang="de-DE" sz="1200" dirty="0"/>
              <a:t> 2020, 11, 4563</a:t>
            </a:r>
            <a:endParaRPr lang="en-US" sz="1200" b="1" dirty="0">
              <a:solidFill>
                <a:srgbClr val="000000"/>
              </a:solidFill>
              <a:latin typeface="Roboto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0E83FC3-4879-4A02-A958-6D9DD29770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8" y="106815"/>
            <a:ext cx="1465384" cy="51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26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llipse 28">
            <a:extLst>
              <a:ext uri="{FF2B5EF4-FFF2-40B4-BE49-F238E27FC236}">
                <a16:creationId xmlns:a16="http://schemas.microsoft.com/office/drawing/2014/main" id="{AB6AA895-4E31-48EC-9390-CFD178FFE062}"/>
              </a:ext>
            </a:extLst>
          </p:cNvPr>
          <p:cNvSpPr/>
          <p:nvPr/>
        </p:nvSpPr>
        <p:spPr>
          <a:xfrm>
            <a:off x="7276129" y="3052132"/>
            <a:ext cx="4613024" cy="1113928"/>
          </a:xfrm>
          <a:prstGeom prst="ellipse">
            <a:avLst/>
          </a:prstGeom>
          <a:solidFill>
            <a:schemeClr val="accent1">
              <a:lumMod val="60000"/>
              <a:lumOff val="40000"/>
              <a:alpha val="2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9D60F55-80BE-4749-87E6-9D9E7739C4D6}"/>
              </a:ext>
            </a:extLst>
          </p:cNvPr>
          <p:cNvSpPr/>
          <p:nvPr/>
        </p:nvSpPr>
        <p:spPr>
          <a:xfrm>
            <a:off x="11815402" y="6476530"/>
            <a:ext cx="343878" cy="35430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E6BF93BF-017F-4D31-A37E-0FC115AB0E37}"/>
              </a:ext>
            </a:extLst>
          </p:cNvPr>
          <p:cNvSpPr txBox="1"/>
          <p:nvPr/>
        </p:nvSpPr>
        <p:spPr>
          <a:xfrm>
            <a:off x="11848117" y="6476530"/>
            <a:ext cx="461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5915D6-9438-46BF-9F74-8218A8A2C17E}" type="slidenum">
              <a:rPr lang="fr-FR" sz="1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fld>
            <a:endParaRPr lang="fr-FR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455" y="1"/>
            <a:ext cx="931545" cy="724074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 flipH="1">
            <a:off x="3105150" y="12117"/>
            <a:ext cx="6210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IRMPD – 3 microns </a:t>
            </a:r>
            <a:r>
              <a:rPr lang="fr-FR" sz="36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region</a:t>
            </a:r>
            <a:endParaRPr lang="fr-FR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24AB9FF2-DDAF-4436-A1BC-5D45844476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8" y="106815"/>
            <a:ext cx="1465384" cy="5199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1023BEC-B215-43C5-B20C-6BF374504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83" y="1314408"/>
            <a:ext cx="5511793" cy="4595738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540AFC01-BA1B-420C-BAC3-2BAB5EF1BA83}"/>
              </a:ext>
            </a:extLst>
          </p:cNvPr>
          <p:cNvSpPr txBox="1"/>
          <p:nvPr/>
        </p:nvSpPr>
        <p:spPr>
          <a:xfrm>
            <a:off x="5809448" y="2652022"/>
            <a:ext cx="661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FF"/>
                </a:solidFill>
              </a:rPr>
              <a:t>In2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46B3D272-DE90-4C34-8C65-2700C7459E0C}"/>
              </a:ext>
            </a:extLst>
          </p:cNvPr>
          <p:cNvSpPr txBox="1"/>
          <p:nvPr/>
        </p:nvSpPr>
        <p:spPr>
          <a:xfrm>
            <a:off x="5161623" y="4688673"/>
            <a:ext cx="2010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fr-FR" sz="2000" b="1" dirty="0">
                <a:solidFill>
                  <a:srgbClr val="FF0000"/>
                </a:solidFill>
              </a:rPr>
              <a:t>-</a:t>
            </a:r>
            <a:r>
              <a:rPr lang="fr-FR" sz="2000" b="1" dirty="0" err="1">
                <a:solidFill>
                  <a:srgbClr val="FF0000"/>
                </a:solidFill>
              </a:rPr>
              <a:t>cyclodextrin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063EF7EB-9B50-4FF7-AAFE-89F88185D865}"/>
              </a:ext>
            </a:extLst>
          </p:cNvPr>
          <p:cNvSpPr txBox="1"/>
          <p:nvPr/>
        </p:nvSpPr>
        <p:spPr>
          <a:xfrm>
            <a:off x="5641480" y="3508037"/>
            <a:ext cx="1466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rgbClr val="002060"/>
                </a:solidFill>
              </a:rPr>
              <a:t>Complex</a:t>
            </a:r>
            <a:endParaRPr lang="fr-FR" sz="2000" b="1" dirty="0">
              <a:solidFill>
                <a:srgbClr val="002060"/>
              </a:solidFill>
            </a:endParaRP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2B3E1A08-10DB-4857-9379-17A379829CB7}"/>
              </a:ext>
            </a:extLst>
          </p:cNvPr>
          <p:cNvCxnSpPr>
            <a:cxnSpLocks/>
          </p:cNvCxnSpPr>
          <p:nvPr/>
        </p:nvCxnSpPr>
        <p:spPr>
          <a:xfrm flipH="1">
            <a:off x="5325064" y="2126040"/>
            <a:ext cx="316416" cy="5792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F38FECA5-F855-461F-901D-064E37B6DCEB}"/>
              </a:ext>
            </a:extLst>
          </p:cNvPr>
          <p:cNvSpPr txBox="1"/>
          <p:nvPr/>
        </p:nvSpPr>
        <p:spPr>
          <a:xfrm>
            <a:off x="4319806" y="1018290"/>
            <a:ext cx="1599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2060"/>
                </a:solidFill>
              </a:rPr>
              <a:t>Free O-H</a:t>
            </a:r>
          </a:p>
          <a:p>
            <a:pPr algn="ctr"/>
            <a:r>
              <a:rPr lang="fr-FR" sz="1400" b="1" dirty="0" err="1">
                <a:solidFill>
                  <a:srgbClr val="002060"/>
                </a:solidFill>
              </a:rPr>
              <a:t>Secondary</a:t>
            </a:r>
            <a:r>
              <a:rPr lang="fr-FR" sz="1400" b="1" dirty="0">
                <a:solidFill>
                  <a:srgbClr val="002060"/>
                </a:solidFill>
              </a:rPr>
              <a:t> face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BCAF9346-BAFF-41F2-825D-82A399C32213}"/>
              </a:ext>
            </a:extLst>
          </p:cNvPr>
          <p:cNvSpPr txBox="1"/>
          <p:nvPr/>
        </p:nvSpPr>
        <p:spPr>
          <a:xfrm>
            <a:off x="5088525" y="1601173"/>
            <a:ext cx="1599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2060"/>
                </a:solidFill>
              </a:rPr>
              <a:t>Free O-H</a:t>
            </a:r>
          </a:p>
          <a:p>
            <a:pPr algn="ctr"/>
            <a:r>
              <a:rPr lang="fr-FR" sz="1400" b="1" dirty="0" err="1">
                <a:solidFill>
                  <a:srgbClr val="002060"/>
                </a:solidFill>
              </a:rPr>
              <a:t>Paracetamol</a:t>
            </a:r>
            <a:endParaRPr lang="fr-FR" sz="1400" b="1" dirty="0">
              <a:solidFill>
                <a:srgbClr val="002060"/>
              </a:solidFill>
            </a:endParaRP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EE14A205-CD36-4822-AA4D-C506934A2E8B}"/>
              </a:ext>
            </a:extLst>
          </p:cNvPr>
          <p:cNvCxnSpPr>
            <a:cxnSpLocks/>
          </p:cNvCxnSpPr>
          <p:nvPr/>
        </p:nvCxnSpPr>
        <p:spPr>
          <a:xfrm flipH="1">
            <a:off x="4990668" y="1554537"/>
            <a:ext cx="56704" cy="7982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9C29D55E-3CFD-4E92-AC75-BB113B47A09F}"/>
              </a:ext>
            </a:extLst>
          </p:cNvPr>
          <p:cNvSpPr txBox="1"/>
          <p:nvPr/>
        </p:nvSpPr>
        <p:spPr>
          <a:xfrm>
            <a:off x="1505572" y="947854"/>
            <a:ext cx="1599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solidFill>
                  <a:srgbClr val="002060"/>
                </a:solidFill>
              </a:rPr>
              <a:t>Bound</a:t>
            </a:r>
            <a:r>
              <a:rPr lang="fr-FR" sz="1600" b="1" dirty="0">
                <a:solidFill>
                  <a:srgbClr val="002060"/>
                </a:solidFill>
              </a:rPr>
              <a:t> O-H</a:t>
            </a:r>
          </a:p>
          <a:p>
            <a:pPr algn="ctr"/>
            <a:r>
              <a:rPr lang="fr-FR" sz="1600" b="1" dirty="0" err="1">
                <a:solidFill>
                  <a:srgbClr val="002060"/>
                </a:solidFill>
              </a:rPr>
              <a:t>Secondary</a:t>
            </a:r>
            <a:r>
              <a:rPr lang="fr-FR" sz="1600" b="1" dirty="0">
                <a:solidFill>
                  <a:srgbClr val="002060"/>
                </a:solidFill>
              </a:rPr>
              <a:t> face 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3888CE2D-958C-4A7E-A76F-EC72924CDC81}"/>
              </a:ext>
            </a:extLst>
          </p:cNvPr>
          <p:cNvSpPr txBox="1"/>
          <p:nvPr/>
        </p:nvSpPr>
        <p:spPr>
          <a:xfrm>
            <a:off x="6909712" y="1706466"/>
            <a:ext cx="4811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Red-shift</a:t>
            </a:r>
            <a:r>
              <a:rPr lang="fr-FR" b="1" dirty="0"/>
              <a:t> of the </a:t>
            </a:r>
            <a:r>
              <a:rPr lang="fr-FR" b="1" dirty="0" err="1"/>
              <a:t>secondary</a:t>
            </a:r>
            <a:r>
              <a:rPr lang="fr-FR" b="1" dirty="0"/>
              <a:t> face </a:t>
            </a:r>
          </a:p>
          <a:p>
            <a:pPr algn="ctr"/>
            <a:r>
              <a:rPr lang="fr-FR" b="1" dirty="0" err="1"/>
              <a:t>bound</a:t>
            </a:r>
            <a:r>
              <a:rPr lang="fr-FR" b="1" dirty="0"/>
              <a:t> 0-H stretching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62628691-9D7F-49D3-89FD-BEEFC0C01694}"/>
              </a:ext>
            </a:extLst>
          </p:cNvPr>
          <p:cNvSpPr txBox="1"/>
          <p:nvPr/>
        </p:nvSpPr>
        <p:spPr>
          <a:xfrm>
            <a:off x="7418482" y="3373507"/>
            <a:ext cx="4695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dirty="0" err="1">
                <a:solidFill>
                  <a:srgbClr val="FF0000"/>
                </a:solidFill>
              </a:rPr>
              <a:t>Slight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deformation</a:t>
            </a:r>
            <a:r>
              <a:rPr lang="fr-FR" sz="2000" b="1" dirty="0">
                <a:solidFill>
                  <a:srgbClr val="FF0000"/>
                </a:solidFill>
              </a:rPr>
              <a:t> of the </a:t>
            </a:r>
            <a:r>
              <a:rPr lang="fr-FR" sz="2000" b="1" dirty="0" err="1">
                <a:solidFill>
                  <a:srgbClr val="FF0000"/>
                </a:solidFill>
              </a:rPr>
              <a:t>molecular</a:t>
            </a:r>
            <a:r>
              <a:rPr lang="fr-FR" sz="2000" b="1" dirty="0">
                <a:solidFill>
                  <a:srgbClr val="FF0000"/>
                </a:solidFill>
              </a:rPr>
              <a:t> cage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02079BA-CAE9-4847-9A8F-4EA9666425F5}"/>
              </a:ext>
            </a:extLst>
          </p:cNvPr>
          <p:cNvGrpSpPr/>
          <p:nvPr/>
        </p:nvGrpSpPr>
        <p:grpSpPr>
          <a:xfrm>
            <a:off x="7305611" y="4921840"/>
            <a:ext cx="4886389" cy="1200329"/>
            <a:chOff x="7305611" y="4921840"/>
            <a:chExt cx="4886389" cy="1200329"/>
          </a:xfrm>
        </p:grpSpPr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69D4D4A5-FE63-4AF0-A57B-BA392B4B04CB}"/>
                </a:ext>
              </a:extLst>
            </p:cNvPr>
            <p:cNvSpPr txBox="1"/>
            <p:nvPr/>
          </p:nvSpPr>
          <p:spPr>
            <a:xfrm>
              <a:off x="7305611" y="4921840"/>
              <a:ext cx="48863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err="1"/>
                <a:t>Diameter</a:t>
              </a:r>
              <a:r>
                <a:rPr lang="fr-FR" b="1" dirty="0"/>
                <a:t> of the </a:t>
              </a:r>
              <a:r>
                <a:rPr lang="fr-FR" b="1" dirty="0" err="1"/>
                <a:t>secondary</a:t>
              </a:r>
              <a:r>
                <a:rPr lang="fr-FR" b="1" dirty="0"/>
                <a:t> face </a:t>
              </a:r>
            </a:p>
            <a:p>
              <a:pPr algn="just"/>
              <a:endParaRPr lang="fr-FR" b="1" dirty="0"/>
            </a:p>
            <a:p>
              <a:pPr algn="just"/>
              <a:r>
                <a:rPr lang="fr-FR" b="1" dirty="0"/>
                <a:t>B-</a:t>
              </a:r>
              <a:r>
                <a:rPr lang="fr-FR" b="1" dirty="0" err="1"/>
                <a:t>cyclodextrin</a:t>
              </a:r>
              <a:r>
                <a:rPr lang="fr-FR" b="1" dirty="0"/>
                <a:t> : 		      12.8</a:t>
              </a:r>
            </a:p>
            <a:p>
              <a:pPr algn="just"/>
              <a:r>
                <a:rPr lang="fr-FR" b="1" dirty="0"/>
                <a:t>B-</a:t>
              </a:r>
              <a:r>
                <a:rPr lang="fr-FR" b="1" dirty="0" err="1"/>
                <a:t>cyclodextrin</a:t>
              </a:r>
              <a:r>
                <a:rPr lang="fr-FR" b="1" dirty="0"/>
                <a:t> + </a:t>
              </a:r>
              <a:r>
                <a:rPr lang="fr-FR" b="1" dirty="0" err="1"/>
                <a:t>paracetamol</a:t>
              </a:r>
              <a:r>
                <a:rPr lang="fr-FR" b="1" dirty="0"/>
                <a:t> :   13.4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4" name="ZoneTexte 53">
                  <a:extLst>
                    <a:ext uri="{FF2B5EF4-FFF2-40B4-BE49-F238E27FC236}">
                      <a16:creationId xmlns:a16="http://schemas.microsoft.com/office/drawing/2014/main" id="{B3C6C56B-40C8-4968-AA80-938238D60B01}"/>
                    </a:ext>
                  </a:extLst>
                </p:cNvPr>
                <p:cNvSpPr txBox="1"/>
                <p:nvPr/>
              </p:nvSpPr>
              <p:spPr>
                <a:xfrm>
                  <a:off x="10926883" y="5739051"/>
                  <a:ext cx="333572" cy="3831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Å</m:t>
                        </m:r>
                      </m:oMath>
                    </m:oMathPara>
                  </a14:m>
                  <a:endParaRPr lang="fr-FR" b="1" dirty="0"/>
                </a:p>
              </p:txBody>
            </p:sp>
          </mc:Choice>
          <mc:Fallback>
            <p:sp>
              <p:nvSpPr>
                <p:cNvPr id="54" name="ZoneTexte 53">
                  <a:extLst>
                    <a:ext uri="{FF2B5EF4-FFF2-40B4-BE49-F238E27FC236}">
                      <a16:creationId xmlns:a16="http://schemas.microsoft.com/office/drawing/2014/main" id="{B3C6C56B-40C8-4968-AA80-938238D60B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26883" y="5739051"/>
                  <a:ext cx="333572" cy="383118"/>
                </a:xfrm>
                <a:prstGeom prst="rect">
                  <a:avLst/>
                </a:prstGeom>
                <a:blipFill>
                  <a:blip r:embed="rId5"/>
                  <a:stretch>
                    <a:fillRect l="-1818" r="-545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6" name="ZoneTexte 55">
                  <a:extLst>
                    <a:ext uri="{FF2B5EF4-FFF2-40B4-BE49-F238E27FC236}">
                      <a16:creationId xmlns:a16="http://schemas.microsoft.com/office/drawing/2014/main" id="{EF2CB308-E32F-48E2-AA2D-E03DF982CC89}"/>
                    </a:ext>
                  </a:extLst>
                </p:cNvPr>
                <p:cNvSpPr txBox="1"/>
                <p:nvPr/>
              </p:nvSpPr>
              <p:spPr>
                <a:xfrm>
                  <a:off x="10926883" y="5522004"/>
                  <a:ext cx="333572" cy="3831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Å</m:t>
                        </m:r>
                      </m:oMath>
                    </m:oMathPara>
                  </a14:m>
                  <a:endParaRPr lang="fr-FR" b="1" dirty="0"/>
                </a:p>
              </p:txBody>
            </p:sp>
          </mc:Choice>
          <mc:Fallback>
            <p:sp>
              <p:nvSpPr>
                <p:cNvPr id="56" name="ZoneTexte 55">
                  <a:extLst>
                    <a:ext uri="{FF2B5EF4-FFF2-40B4-BE49-F238E27FC236}">
                      <a16:creationId xmlns:a16="http://schemas.microsoft.com/office/drawing/2014/main" id="{EF2CB308-E32F-48E2-AA2D-E03DF982CC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26883" y="5522004"/>
                  <a:ext cx="333572" cy="383118"/>
                </a:xfrm>
                <a:prstGeom prst="rect">
                  <a:avLst/>
                </a:prstGeom>
                <a:blipFill>
                  <a:blip r:embed="rId6"/>
                  <a:stretch>
                    <a:fillRect l="-1818" r="-545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A959A5AA-137A-4E43-8434-0ADA96E8FCC0}"/>
              </a:ext>
            </a:extLst>
          </p:cNvPr>
          <p:cNvCxnSpPr/>
          <p:nvPr/>
        </p:nvCxnSpPr>
        <p:spPr>
          <a:xfrm flipH="1" flipV="1">
            <a:off x="3256384" y="2192694"/>
            <a:ext cx="65314" cy="320040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913DCA70-CDAE-4F96-AB1A-2CC5482D7501}"/>
              </a:ext>
            </a:extLst>
          </p:cNvPr>
          <p:cNvCxnSpPr/>
          <p:nvPr/>
        </p:nvCxnSpPr>
        <p:spPr>
          <a:xfrm flipH="1" flipV="1">
            <a:off x="2365543" y="2212377"/>
            <a:ext cx="65314" cy="320040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7426178A-68F1-4E62-84A5-CB9D20C3D164}"/>
              </a:ext>
            </a:extLst>
          </p:cNvPr>
          <p:cNvCxnSpPr/>
          <p:nvPr/>
        </p:nvCxnSpPr>
        <p:spPr>
          <a:xfrm flipH="1">
            <a:off x="2398200" y="2541319"/>
            <a:ext cx="820015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26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52" grpId="0"/>
      <p:bldP spid="5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llipse 22">
            <a:extLst>
              <a:ext uri="{FF2B5EF4-FFF2-40B4-BE49-F238E27FC236}">
                <a16:creationId xmlns:a16="http://schemas.microsoft.com/office/drawing/2014/main" id="{49D60F55-80BE-4749-87E6-9D9E7739C4D6}"/>
              </a:ext>
            </a:extLst>
          </p:cNvPr>
          <p:cNvSpPr/>
          <p:nvPr/>
        </p:nvSpPr>
        <p:spPr>
          <a:xfrm>
            <a:off x="11815402" y="6476530"/>
            <a:ext cx="343878" cy="35430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E6BF93BF-017F-4D31-A37E-0FC115AB0E37}"/>
              </a:ext>
            </a:extLst>
          </p:cNvPr>
          <p:cNvSpPr txBox="1"/>
          <p:nvPr/>
        </p:nvSpPr>
        <p:spPr>
          <a:xfrm>
            <a:off x="11848117" y="6476530"/>
            <a:ext cx="461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5915D6-9438-46BF-9F74-8218A8A2C17E}" type="slidenum">
              <a:rPr lang="fr-FR" sz="1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fld>
            <a:endParaRPr lang="fr-FR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455" y="1"/>
            <a:ext cx="931545" cy="724074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 flipH="1">
            <a:off x="4324879" y="77744"/>
            <a:ext cx="2704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Conclusion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24AB9FF2-DDAF-4436-A1BC-5D45844476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8" y="106815"/>
            <a:ext cx="1465384" cy="51997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E860A11-E4BD-4ADD-89CD-7C2D9CD223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33" y="1957086"/>
            <a:ext cx="3909372" cy="3751736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D76CFF77-DF49-4E7D-A7C9-1A0BE4C43B35}"/>
              </a:ext>
            </a:extLst>
          </p:cNvPr>
          <p:cNvSpPr txBox="1"/>
          <p:nvPr/>
        </p:nvSpPr>
        <p:spPr>
          <a:xfrm>
            <a:off x="4300669" y="3294345"/>
            <a:ext cx="7837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IRMPD </a:t>
            </a:r>
            <a:r>
              <a:rPr lang="fr-FR" sz="20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spectroscopy</a:t>
            </a:r>
            <a:r>
              <a:rPr lang="fr-FR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and quantum </a:t>
            </a:r>
            <a:r>
              <a:rPr lang="fr-FR" sz="20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chemistry</a:t>
            </a:r>
            <a:r>
              <a:rPr lang="fr-FR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fr-FR" sz="20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calculations</a:t>
            </a:r>
            <a:r>
              <a:rPr lang="fr-FR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fr-FR" sz="20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allow</a:t>
            </a:r>
            <a:r>
              <a:rPr lang="fr-FR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to </a:t>
            </a:r>
            <a:r>
              <a:rPr lang="fr-FR" sz="20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determine</a:t>
            </a:r>
            <a:r>
              <a:rPr lang="fr-FR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fr-FR" sz="20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that</a:t>
            </a:r>
            <a:r>
              <a:rPr lang="fr-FR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fr-FR" sz="20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paracetamol</a:t>
            </a:r>
            <a:r>
              <a:rPr lang="fr-FR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and </a:t>
            </a:r>
            <a:r>
              <a:rPr lang="fr-FR" sz="2000" b="1" dirty="0">
                <a:solidFill>
                  <a:srgbClr val="002060"/>
                </a:solidFill>
                <a:latin typeface="Symbol" panose="05050102010706020507" pitchFamily="18" charset="2"/>
              </a:rPr>
              <a:t>b</a:t>
            </a:r>
            <a:r>
              <a:rPr lang="fr-FR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-</a:t>
            </a:r>
            <a:r>
              <a:rPr lang="fr-FR" sz="20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cyclodextrin</a:t>
            </a:r>
            <a:r>
              <a:rPr lang="fr-FR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fr-FR" sz="20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form</a:t>
            </a:r>
            <a:r>
              <a:rPr lang="fr-FR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an </a:t>
            </a:r>
            <a:r>
              <a:rPr lang="fr-F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inclusion </a:t>
            </a:r>
            <a:r>
              <a:rPr lang="fr-FR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complex</a:t>
            </a:r>
            <a:endParaRPr lang="fr-FR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7B1E773-2046-4B2B-B80A-A7D2F97F6942}"/>
              </a:ext>
            </a:extLst>
          </p:cNvPr>
          <p:cNvSpPr/>
          <p:nvPr/>
        </p:nvSpPr>
        <p:spPr>
          <a:xfrm>
            <a:off x="5925147" y="1507879"/>
            <a:ext cx="4613024" cy="1113928"/>
          </a:xfrm>
          <a:prstGeom prst="ellipse">
            <a:avLst/>
          </a:prstGeom>
          <a:solidFill>
            <a:schemeClr val="accent1">
              <a:lumMod val="60000"/>
              <a:lumOff val="40000"/>
              <a:alpha val="2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A473949-B249-4823-88A8-6416AD99E3BC}"/>
              </a:ext>
            </a:extLst>
          </p:cNvPr>
          <p:cNvSpPr txBox="1"/>
          <p:nvPr/>
        </p:nvSpPr>
        <p:spPr>
          <a:xfrm>
            <a:off x="6096000" y="1836183"/>
            <a:ext cx="4271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b="1" dirty="0" err="1">
                <a:solidFill>
                  <a:srgbClr val="FF0000"/>
                </a:solidFill>
              </a:rPr>
              <a:t>Paracetamol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is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inside</a:t>
            </a:r>
            <a:r>
              <a:rPr lang="fr-FR" sz="2400" b="1" dirty="0">
                <a:solidFill>
                  <a:srgbClr val="FF0000"/>
                </a:solidFill>
              </a:rPr>
              <a:t> the box !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251A3FF-8F0B-451A-90C6-EDC327EC388E}"/>
              </a:ext>
            </a:extLst>
          </p:cNvPr>
          <p:cNvSpPr txBox="1"/>
          <p:nvPr/>
        </p:nvSpPr>
        <p:spPr>
          <a:xfrm>
            <a:off x="4907990" y="5044101"/>
            <a:ext cx="6623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solidFill>
                  <a:schemeClr val="accent6">
                    <a:lumMod val="75000"/>
                  </a:schemeClr>
                </a:solidFill>
              </a:rPr>
              <a:t>Additional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 information </a:t>
            </a:r>
          </a:p>
          <a:p>
            <a:pPr algn="ctr"/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on the position of 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</a:rPr>
              <a:t>paracetamol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</a:rPr>
              <a:t>inside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 the 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</a:rPr>
              <a:t>molecular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 cage </a:t>
            </a:r>
          </a:p>
          <a:p>
            <a:pPr algn="ctr"/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and on the H-bond network</a:t>
            </a:r>
          </a:p>
        </p:txBody>
      </p:sp>
    </p:spTree>
    <p:extLst>
      <p:ext uri="{BB962C8B-B14F-4D97-AF65-F5344CB8AC3E}">
        <p14:creationId xmlns:p14="http://schemas.microsoft.com/office/powerpoint/2010/main" val="494257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llipse 22">
            <a:extLst>
              <a:ext uri="{FF2B5EF4-FFF2-40B4-BE49-F238E27FC236}">
                <a16:creationId xmlns:a16="http://schemas.microsoft.com/office/drawing/2014/main" id="{49D60F55-80BE-4749-87E6-9D9E7739C4D6}"/>
              </a:ext>
            </a:extLst>
          </p:cNvPr>
          <p:cNvSpPr/>
          <p:nvPr/>
        </p:nvSpPr>
        <p:spPr>
          <a:xfrm>
            <a:off x="11815402" y="6476530"/>
            <a:ext cx="343878" cy="35430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E6BF93BF-017F-4D31-A37E-0FC115AB0E37}"/>
              </a:ext>
            </a:extLst>
          </p:cNvPr>
          <p:cNvSpPr txBox="1"/>
          <p:nvPr/>
        </p:nvSpPr>
        <p:spPr>
          <a:xfrm>
            <a:off x="11848117" y="6476530"/>
            <a:ext cx="461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5915D6-9438-46BF-9F74-8218A8A2C17E}" type="slidenum">
              <a:rPr lang="fr-FR" sz="1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fld>
            <a:endParaRPr lang="fr-FR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455" y="1"/>
            <a:ext cx="931545" cy="724074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 flipH="1">
            <a:off x="4378778" y="19067"/>
            <a:ext cx="2992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Perspectives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B026BB91-514A-4206-8BD2-692133D11DB2}"/>
              </a:ext>
            </a:extLst>
          </p:cNvPr>
          <p:cNvSpPr txBox="1"/>
          <p:nvPr/>
        </p:nvSpPr>
        <p:spPr>
          <a:xfrm>
            <a:off x="255902" y="6006500"/>
            <a:ext cx="1944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2"/>
                </a:solidFill>
              </a:rPr>
              <a:t>In </a:t>
            </a:r>
          </a:p>
          <a:p>
            <a:pPr algn="ctr"/>
            <a:r>
              <a:rPr lang="fr-FR" sz="2000" b="1" dirty="0">
                <a:solidFill>
                  <a:schemeClr val="accent2"/>
                </a:solidFill>
              </a:rPr>
              <a:t>(0 kJ/mol)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FC4B912-7BA7-4442-9665-9E7EFF4719E3}"/>
              </a:ext>
            </a:extLst>
          </p:cNvPr>
          <p:cNvSpPr txBox="1"/>
          <p:nvPr/>
        </p:nvSpPr>
        <p:spPr>
          <a:xfrm>
            <a:off x="2562280" y="6029053"/>
            <a:ext cx="1944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2"/>
                </a:solidFill>
              </a:rPr>
              <a:t>Out </a:t>
            </a:r>
          </a:p>
          <a:p>
            <a:pPr algn="ctr"/>
            <a:r>
              <a:rPr lang="fr-FR" sz="2000" b="1" dirty="0">
                <a:solidFill>
                  <a:schemeClr val="accent2"/>
                </a:solidFill>
              </a:rPr>
              <a:t>(+19,7 kJ/mol)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D9F43E2C-3613-4EF5-B40F-A1E1C1372514}"/>
              </a:ext>
            </a:extLst>
          </p:cNvPr>
          <p:cNvGrpSpPr/>
          <p:nvPr/>
        </p:nvGrpSpPr>
        <p:grpSpPr>
          <a:xfrm>
            <a:off x="2386213" y="4021428"/>
            <a:ext cx="1960662" cy="1906134"/>
            <a:chOff x="3265750" y="2470627"/>
            <a:chExt cx="3379836" cy="3102586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0E33A8E3-D5A7-4B89-A056-266868D22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46152" y="3429000"/>
              <a:ext cx="2899434" cy="2144213"/>
            </a:xfrm>
            <a:prstGeom prst="rect">
              <a:avLst/>
            </a:prstGeom>
          </p:spPr>
        </p:pic>
        <p:pic>
          <p:nvPicPr>
            <p:cNvPr id="30" name="Picture 2" descr="Salicylic acid - American Chemical Society">
              <a:extLst>
                <a:ext uri="{FF2B5EF4-FFF2-40B4-BE49-F238E27FC236}">
                  <a16:creationId xmlns:a16="http://schemas.microsoft.com/office/drawing/2014/main" id="{EF37F16D-83BA-4918-8D21-239F01E361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983888">
              <a:off x="3397040" y="2339337"/>
              <a:ext cx="1805410" cy="2067989"/>
            </a:xfrm>
            <a:prstGeom prst="rect">
              <a:avLst/>
            </a:prstGeom>
            <a:noFill/>
            <a:scene3d>
              <a:camera prst="orthographicFront">
                <a:rot lat="600000" lon="180000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7DFE8DAA-6DD0-45EB-A256-FE6968C1A301}"/>
              </a:ext>
            </a:extLst>
          </p:cNvPr>
          <p:cNvGrpSpPr/>
          <p:nvPr/>
        </p:nvGrpSpPr>
        <p:grpSpPr>
          <a:xfrm>
            <a:off x="383215" y="4355965"/>
            <a:ext cx="1689461" cy="1571597"/>
            <a:chOff x="142529" y="2991102"/>
            <a:chExt cx="2899434" cy="2600387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E6B67D65-140B-4A86-B4B8-2047643F2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2529" y="3447276"/>
              <a:ext cx="2899434" cy="2144213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B86C833C-E6C4-4E33-BA51-6D68BC9D3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673" y="2991102"/>
              <a:ext cx="2639145" cy="1289900"/>
            </a:xfrm>
            <a:prstGeom prst="rect">
              <a:avLst/>
            </a:prstGeom>
            <a:scene3d>
              <a:camera prst="orthographicFront">
                <a:rot lat="1200000" lon="0" rev="0"/>
              </a:camera>
              <a:lightRig rig="threePt" dir="t"/>
            </a:scene3d>
          </p:spPr>
        </p:pic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6C4E4B2D-6172-4BE0-9DB3-22FFD63CE97F}"/>
              </a:ext>
            </a:extLst>
          </p:cNvPr>
          <p:cNvSpPr txBox="1"/>
          <p:nvPr/>
        </p:nvSpPr>
        <p:spPr>
          <a:xfrm>
            <a:off x="496607" y="3692060"/>
            <a:ext cx="4168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b="1" dirty="0" err="1">
                <a:solidFill>
                  <a:srgbClr val="002060"/>
                </a:solidFill>
              </a:rPr>
              <a:t>Salicylic</a:t>
            </a:r>
            <a:r>
              <a:rPr lang="fr-FR" sz="2400" b="1" dirty="0">
                <a:solidFill>
                  <a:srgbClr val="002060"/>
                </a:solidFill>
              </a:rPr>
              <a:t> </a:t>
            </a:r>
            <a:r>
              <a:rPr lang="fr-FR" sz="2400" b="1" dirty="0" err="1">
                <a:solidFill>
                  <a:srgbClr val="002060"/>
                </a:solidFill>
              </a:rPr>
              <a:t>acid</a:t>
            </a:r>
            <a:r>
              <a:rPr lang="fr-FR" sz="2400" b="1" dirty="0">
                <a:solidFill>
                  <a:srgbClr val="002060"/>
                </a:solidFill>
              </a:rPr>
              <a:t> + </a:t>
            </a:r>
            <a:r>
              <a:rPr lang="fr-FR" sz="2400" b="1" dirty="0">
                <a:solidFill>
                  <a:srgbClr val="002060"/>
                </a:solidFill>
                <a:latin typeface="Symbol" panose="05050102010706020507" pitchFamily="18" charset="2"/>
              </a:rPr>
              <a:t>b</a:t>
            </a:r>
            <a:r>
              <a:rPr lang="fr-FR" sz="2400" b="1" dirty="0">
                <a:solidFill>
                  <a:srgbClr val="002060"/>
                </a:solidFill>
              </a:rPr>
              <a:t>-</a:t>
            </a:r>
            <a:r>
              <a:rPr lang="fr-FR" sz="2400" b="1" dirty="0" err="1">
                <a:solidFill>
                  <a:srgbClr val="002060"/>
                </a:solidFill>
              </a:rPr>
              <a:t>cyclodextrin</a:t>
            </a:r>
            <a:endParaRPr lang="fr-FR" sz="2400" b="1" dirty="0">
              <a:solidFill>
                <a:srgbClr val="002060"/>
              </a:solidFill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CCDFED9-C506-4C2F-8AD6-407D2E5ACF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553" y="3893746"/>
            <a:ext cx="3984934" cy="288184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A527A17-D8A5-45CC-B60B-538E238DCB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8" y="106815"/>
            <a:ext cx="1465384" cy="519975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733FA17-66A3-48FB-A466-F65769A8AD6E}"/>
              </a:ext>
            </a:extLst>
          </p:cNvPr>
          <p:cNvSpPr/>
          <p:nvPr/>
        </p:nvSpPr>
        <p:spPr>
          <a:xfrm>
            <a:off x="143118" y="3547852"/>
            <a:ext cx="11231126" cy="3249087"/>
          </a:xfrm>
          <a:prstGeom prst="roundRect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3558895-1477-469F-9032-A00F6F78D1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0240" y="1011292"/>
            <a:ext cx="4973069" cy="2373155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ED64AB00-1811-482F-A34B-497BFA2EA105}"/>
              </a:ext>
            </a:extLst>
          </p:cNvPr>
          <p:cNvSpPr txBox="1"/>
          <p:nvPr/>
        </p:nvSpPr>
        <p:spPr>
          <a:xfrm>
            <a:off x="1227945" y="1122728"/>
            <a:ext cx="2925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b="1" dirty="0">
                <a:solidFill>
                  <a:srgbClr val="002060"/>
                </a:solidFill>
              </a:rPr>
              <a:t>NMR </a:t>
            </a:r>
            <a:r>
              <a:rPr lang="fr-FR" sz="2400" b="1" dirty="0" err="1">
                <a:solidFill>
                  <a:srgbClr val="002060"/>
                </a:solidFill>
              </a:rPr>
              <a:t>experiments</a:t>
            </a:r>
            <a:endParaRPr lang="fr-FR" sz="2400" b="1" dirty="0">
              <a:solidFill>
                <a:srgbClr val="00206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2379B0E-CE9A-49CF-A2AD-4F6F810E2CF5}"/>
              </a:ext>
            </a:extLst>
          </p:cNvPr>
          <p:cNvSpPr txBox="1"/>
          <p:nvPr/>
        </p:nvSpPr>
        <p:spPr>
          <a:xfrm>
            <a:off x="925447" y="1793758"/>
            <a:ext cx="3311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/>
              <a:t>Structure in the </a:t>
            </a:r>
            <a:r>
              <a:rPr lang="fr-FR" b="1" dirty="0" err="1"/>
              <a:t>liquid</a:t>
            </a:r>
            <a:r>
              <a:rPr lang="fr-FR" b="1" dirty="0"/>
              <a:t> phase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F739974-07F8-412F-96CF-83E45151DD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083" y="2150721"/>
            <a:ext cx="2067091" cy="1001247"/>
          </a:xfrm>
          <a:prstGeom prst="rect">
            <a:avLst/>
          </a:prstGeom>
        </p:spPr>
      </p:pic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F2C622E3-2F84-4808-BDAA-8138F07808FD}"/>
              </a:ext>
            </a:extLst>
          </p:cNvPr>
          <p:cNvSpPr/>
          <p:nvPr/>
        </p:nvSpPr>
        <p:spPr>
          <a:xfrm>
            <a:off x="143118" y="867638"/>
            <a:ext cx="11231126" cy="2572319"/>
          </a:xfrm>
          <a:prstGeom prst="roundRect">
            <a:avLst/>
          </a:prstGeom>
          <a:solidFill>
            <a:schemeClr val="accent1">
              <a:alpha val="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612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12B47845-A090-4358-8292-57A8BBAB267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238" y="3831114"/>
            <a:ext cx="3205324" cy="2841437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Ellipse 38">
            <a:extLst>
              <a:ext uri="{FF2B5EF4-FFF2-40B4-BE49-F238E27FC236}">
                <a16:creationId xmlns:a16="http://schemas.microsoft.com/office/drawing/2014/main" id="{DAB5B55C-23A3-4B0E-AFF0-893F13069393}"/>
              </a:ext>
            </a:extLst>
          </p:cNvPr>
          <p:cNvSpPr/>
          <p:nvPr/>
        </p:nvSpPr>
        <p:spPr>
          <a:xfrm>
            <a:off x="170631" y="3672833"/>
            <a:ext cx="11850740" cy="3111474"/>
          </a:xfrm>
          <a:prstGeom prst="ellipse">
            <a:avLst/>
          </a:prstGeom>
          <a:solidFill>
            <a:srgbClr val="FFCCFF">
              <a:alpha val="3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20549B9-D033-402A-BC80-89428CEDB55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903" y="654118"/>
            <a:ext cx="2173786" cy="1824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DF99987-4505-4C7E-B674-F165BDCAE0F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607" y="643490"/>
            <a:ext cx="2034190" cy="1845663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Ellipse 35">
            <a:extLst>
              <a:ext uri="{FF2B5EF4-FFF2-40B4-BE49-F238E27FC236}">
                <a16:creationId xmlns:a16="http://schemas.microsoft.com/office/drawing/2014/main" id="{B9C0D2C8-6EEE-4FC3-AA39-AD2AAA63D42D}"/>
              </a:ext>
            </a:extLst>
          </p:cNvPr>
          <p:cNvSpPr/>
          <p:nvPr/>
        </p:nvSpPr>
        <p:spPr>
          <a:xfrm>
            <a:off x="4854552" y="400262"/>
            <a:ext cx="7166818" cy="3272571"/>
          </a:xfrm>
          <a:prstGeom prst="ellipse">
            <a:avLst/>
          </a:prstGeom>
          <a:solidFill>
            <a:srgbClr val="FFFF99">
              <a:alpha val="2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Picture 2" descr="Salicylic acid - American Chemical Society">
            <a:extLst>
              <a:ext uri="{FF2B5EF4-FFF2-40B4-BE49-F238E27FC236}">
                <a16:creationId xmlns:a16="http://schemas.microsoft.com/office/drawing/2014/main" id="{469C0B78-0D86-46CA-8C7D-3F73063B0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06021">
            <a:off x="1458536" y="1220382"/>
            <a:ext cx="1454534" cy="1666082"/>
          </a:xfrm>
          <a:prstGeom prst="rect">
            <a:avLst/>
          </a:prstGeom>
          <a:noFill/>
          <a:scene3d>
            <a:camera prst="orthographicFront">
              <a:rot lat="600000" lon="1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A346B7E-9E3E-4519-8CAF-14422731ED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919" y="1090294"/>
            <a:ext cx="1068543" cy="184566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7A1C34C-6956-453D-A09E-EC503A43FE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3210" y="1100921"/>
            <a:ext cx="1099477" cy="1824409"/>
          </a:xfrm>
          <a:prstGeom prst="rect">
            <a:avLst/>
          </a:prstGeom>
        </p:spPr>
      </p:pic>
      <p:sp>
        <p:nvSpPr>
          <p:cNvPr id="37" name="Ellipse 36">
            <a:extLst>
              <a:ext uri="{FF2B5EF4-FFF2-40B4-BE49-F238E27FC236}">
                <a16:creationId xmlns:a16="http://schemas.microsoft.com/office/drawing/2014/main" id="{846F1D0E-0B94-483B-8F7E-B3EEE26D2E25}"/>
              </a:ext>
            </a:extLst>
          </p:cNvPr>
          <p:cNvSpPr/>
          <p:nvPr/>
        </p:nvSpPr>
        <p:spPr>
          <a:xfrm>
            <a:off x="32721" y="1019163"/>
            <a:ext cx="4732834" cy="2707335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9D60F55-80BE-4749-87E6-9D9E7739C4D6}"/>
              </a:ext>
            </a:extLst>
          </p:cNvPr>
          <p:cNvSpPr/>
          <p:nvPr/>
        </p:nvSpPr>
        <p:spPr>
          <a:xfrm>
            <a:off x="11815402" y="6476530"/>
            <a:ext cx="343878" cy="35430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E6BF93BF-017F-4D31-A37E-0FC115AB0E37}"/>
              </a:ext>
            </a:extLst>
          </p:cNvPr>
          <p:cNvSpPr txBox="1"/>
          <p:nvPr/>
        </p:nvSpPr>
        <p:spPr>
          <a:xfrm>
            <a:off x="11848117" y="6476530"/>
            <a:ext cx="461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5915D6-9438-46BF-9F74-8218A8A2C17E}" type="slidenum">
              <a:rPr lang="fr-FR" sz="1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fld>
            <a:endParaRPr lang="fr-FR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455" y="1"/>
            <a:ext cx="931545" cy="724074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 flipH="1">
            <a:off x="4204607" y="21825"/>
            <a:ext cx="6210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Perspectives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A513A5ED-AE11-4894-B609-FE9DD6F85341}"/>
              </a:ext>
            </a:extLst>
          </p:cNvPr>
          <p:cNvSpPr txBox="1"/>
          <p:nvPr/>
        </p:nvSpPr>
        <p:spPr>
          <a:xfrm>
            <a:off x="170631" y="2892486"/>
            <a:ext cx="4546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(2:1) complexes</a:t>
            </a:r>
          </a:p>
          <a:p>
            <a:pPr algn="ctr"/>
            <a:r>
              <a:rPr lang="fr-FR" sz="1600" b="1" dirty="0">
                <a:solidFill>
                  <a:srgbClr val="002060"/>
                </a:solidFill>
              </a:rPr>
              <a:t>Encapsulation for </a:t>
            </a:r>
            <a:r>
              <a:rPr lang="fr-FR" sz="1600" b="1" dirty="0" err="1">
                <a:solidFill>
                  <a:srgbClr val="002060"/>
                </a:solidFill>
              </a:rPr>
              <a:t>vectorization</a:t>
            </a:r>
            <a:r>
              <a:rPr lang="fr-FR" sz="16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F0C0C54-04C7-41B7-A135-D1798A4451AF}"/>
              </a:ext>
            </a:extLst>
          </p:cNvPr>
          <p:cNvSpPr txBox="1"/>
          <p:nvPr/>
        </p:nvSpPr>
        <p:spPr>
          <a:xfrm>
            <a:off x="5362839" y="2447122"/>
            <a:ext cx="62689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Methylated</a:t>
            </a:r>
            <a:r>
              <a:rPr lang="fr-F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FR" sz="2000" b="1" dirty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fr-F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-</a:t>
            </a:r>
            <a:r>
              <a:rPr lang="fr-FR" sz="2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cyclodextrins</a:t>
            </a:r>
            <a:endParaRPr lang="fr-FR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1600" b="1" dirty="0">
                <a:solidFill>
                  <a:srgbClr val="002060"/>
                </a:solidFill>
              </a:rPr>
              <a:t>Influence of the </a:t>
            </a:r>
            <a:r>
              <a:rPr lang="fr-FR" sz="1600" b="1" dirty="0" err="1">
                <a:solidFill>
                  <a:srgbClr val="002060"/>
                </a:solidFill>
              </a:rPr>
              <a:t>degree</a:t>
            </a:r>
            <a:r>
              <a:rPr lang="fr-FR" sz="1600" b="1" dirty="0">
                <a:solidFill>
                  <a:srgbClr val="002060"/>
                </a:solidFill>
              </a:rPr>
              <a:t> of </a:t>
            </a:r>
            <a:r>
              <a:rPr lang="fr-FR" sz="1600" b="1" dirty="0" err="1">
                <a:solidFill>
                  <a:srgbClr val="002060"/>
                </a:solidFill>
              </a:rPr>
              <a:t>methylation</a:t>
            </a:r>
            <a:r>
              <a:rPr lang="fr-FR" sz="1600" b="1" dirty="0">
                <a:solidFill>
                  <a:srgbClr val="002060"/>
                </a:solidFill>
              </a:rPr>
              <a:t> on </a:t>
            </a:r>
            <a:r>
              <a:rPr lang="fr-FR" sz="1600" b="1" dirty="0" err="1">
                <a:solidFill>
                  <a:srgbClr val="002060"/>
                </a:solidFill>
              </a:rPr>
              <a:t>complex</a:t>
            </a:r>
            <a:r>
              <a:rPr lang="fr-FR" sz="1600" b="1" dirty="0">
                <a:solidFill>
                  <a:srgbClr val="002060"/>
                </a:solidFill>
              </a:rPr>
              <a:t> formation,</a:t>
            </a:r>
          </a:p>
          <a:p>
            <a:pPr algn="ctr"/>
            <a:r>
              <a:rPr lang="fr-FR" sz="1600" b="1" dirty="0" err="1">
                <a:solidFill>
                  <a:srgbClr val="002060"/>
                </a:solidFill>
              </a:rPr>
              <a:t>toxicity</a:t>
            </a:r>
            <a:r>
              <a:rPr lang="fr-FR" sz="1600" b="1" dirty="0">
                <a:solidFill>
                  <a:srgbClr val="002060"/>
                </a:solidFill>
              </a:rPr>
              <a:t> and </a:t>
            </a:r>
            <a:r>
              <a:rPr lang="fr-FR" sz="1600" b="1" dirty="0" err="1">
                <a:solidFill>
                  <a:srgbClr val="002060"/>
                </a:solidFill>
              </a:rPr>
              <a:t>solubility</a:t>
            </a:r>
            <a:r>
              <a:rPr lang="fr-FR" sz="1600" b="1" dirty="0">
                <a:solidFill>
                  <a:srgbClr val="002060"/>
                </a:solidFill>
              </a:rPr>
              <a:t> for the </a:t>
            </a:r>
            <a:r>
              <a:rPr lang="fr-FR" sz="1600" b="1" dirty="0" err="1">
                <a:solidFill>
                  <a:srgbClr val="002060"/>
                </a:solidFill>
              </a:rPr>
              <a:t>included</a:t>
            </a:r>
            <a:r>
              <a:rPr lang="fr-FR" sz="1600" b="1" dirty="0">
                <a:solidFill>
                  <a:srgbClr val="002060"/>
                </a:solidFill>
              </a:rPr>
              <a:t> </a:t>
            </a:r>
            <a:r>
              <a:rPr lang="fr-FR" sz="1600" b="1" dirty="0" err="1">
                <a:solidFill>
                  <a:srgbClr val="002060"/>
                </a:solidFill>
              </a:rPr>
              <a:t>guest</a:t>
            </a:r>
            <a:r>
              <a:rPr lang="fr-FR" sz="1600" b="1" dirty="0">
                <a:solidFill>
                  <a:srgbClr val="002060"/>
                </a:solidFill>
              </a:rPr>
              <a:t> </a:t>
            </a:r>
            <a:r>
              <a:rPr lang="fr-FR" sz="1600" b="1" dirty="0" err="1">
                <a:solidFill>
                  <a:srgbClr val="002060"/>
                </a:solidFill>
              </a:rPr>
              <a:t>molecule</a:t>
            </a:r>
            <a:r>
              <a:rPr lang="fr-FR" sz="1600" b="1" dirty="0">
                <a:solidFill>
                  <a:srgbClr val="002060"/>
                </a:solidFill>
              </a:rPr>
              <a:t>. </a:t>
            </a:r>
          </a:p>
        </p:txBody>
      </p:sp>
      <p:pic>
        <p:nvPicPr>
          <p:cNvPr id="33" name="Image 32" descr="Image illustrative de l’article Cholestérol">
            <a:extLst>
              <a:ext uri="{FF2B5EF4-FFF2-40B4-BE49-F238E27FC236}">
                <a16:creationId xmlns:a16="http://schemas.microsoft.com/office/drawing/2014/main" id="{3CC82C01-EB83-46BF-913D-A88762470E86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37" y="4117882"/>
            <a:ext cx="2190416" cy="1639197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A6801127-D4BB-4AA3-A85C-0667DCF5F8B1}"/>
              </a:ext>
            </a:extLst>
          </p:cNvPr>
          <p:cNvSpPr txBox="1"/>
          <p:nvPr/>
        </p:nvSpPr>
        <p:spPr>
          <a:xfrm>
            <a:off x="5698639" y="4282159"/>
            <a:ext cx="589952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Hydroxypropyl</a:t>
            </a:r>
            <a:r>
              <a:rPr lang="fr-F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cyclodextrins</a:t>
            </a:r>
            <a:endParaRPr lang="fr-FR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+ </a:t>
            </a:r>
            <a:r>
              <a:rPr lang="fr-FR" sz="2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cholesterol</a:t>
            </a:r>
            <a:endParaRPr lang="fr-FR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1600" b="1" dirty="0">
                <a:solidFill>
                  <a:srgbClr val="002060"/>
                </a:solidFill>
              </a:rPr>
              <a:t>Manipulation of </a:t>
            </a:r>
            <a:r>
              <a:rPr lang="fr-FR" sz="1600" b="1" dirty="0" err="1">
                <a:solidFill>
                  <a:srgbClr val="002060"/>
                </a:solidFill>
              </a:rPr>
              <a:t>cholesterol</a:t>
            </a:r>
            <a:r>
              <a:rPr lang="fr-FR" sz="1600" b="1" dirty="0">
                <a:solidFill>
                  <a:srgbClr val="002060"/>
                </a:solidFill>
              </a:rPr>
              <a:t> </a:t>
            </a:r>
            <a:r>
              <a:rPr lang="fr-FR" sz="1600" b="1" dirty="0" err="1">
                <a:solidFill>
                  <a:srgbClr val="002060"/>
                </a:solidFill>
              </a:rPr>
              <a:t>levels</a:t>
            </a:r>
            <a:r>
              <a:rPr lang="fr-FR" sz="1600" b="1" dirty="0">
                <a:solidFill>
                  <a:srgbClr val="002060"/>
                </a:solidFill>
              </a:rPr>
              <a:t> of biomembranes.</a:t>
            </a:r>
          </a:p>
          <a:p>
            <a:pPr algn="ctr"/>
            <a:r>
              <a:rPr lang="fr-FR" sz="1600" b="1" dirty="0">
                <a:solidFill>
                  <a:srgbClr val="002060"/>
                </a:solidFill>
              </a:rPr>
              <a:t>Reduction of the </a:t>
            </a:r>
            <a:r>
              <a:rPr lang="fr-FR" sz="1600" b="1" dirty="0" err="1">
                <a:solidFill>
                  <a:srgbClr val="002060"/>
                </a:solidFill>
              </a:rPr>
              <a:t>chronic</a:t>
            </a:r>
            <a:r>
              <a:rPr lang="fr-FR" sz="1600" b="1" dirty="0">
                <a:solidFill>
                  <a:srgbClr val="002060"/>
                </a:solidFill>
              </a:rPr>
              <a:t> </a:t>
            </a:r>
            <a:r>
              <a:rPr lang="fr-FR" sz="1600" b="1" dirty="0" err="1">
                <a:solidFill>
                  <a:srgbClr val="002060"/>
                </a:solidFill>
              </a:rPr>
              <a:t>inflammatory</a:t>
            </a:r>
            <a:r>
              <a:rPr lang="fr-FR" sz="1600" b="1" dirty="0">
                <a:solidFill>
                  <a:srgbClr val="002060"/>
                </a:solidFill>
              </a:rPr>
              <a:t> </a:t>
            </a:r>
            <a:r>
              <a:rPr lang="fr-FR" sz="1600" b="1" dirty="0" err="1">
                <a:solidFill>
                  <a:srgbClr val="002060"/>
                </a:solidFill>
              </a:rPr>
              <a:t>response</a:t>
            </a:r>
            <a:r>
              <a:rPr lang="fr-FR" sz="1600" b="1" dirty="0">
                <a:solidFill>
                  <a:srgbClr val="002060"/>
                </a:solidFill>
              </a:rPr>
              <a:t> to stroke.</a:t>
            </a:r>
          </a:p>
          <a:p>
            <a:pPr algn="ctr"/>
            <a:r>
              <a:rPr lang="fr-FR" sz="1600" b="1" dirty="0" err="1">
                <a:solidFill>
                  <a:srgbClr val="002060"/>
                </a:solidFill>
              </a:rPr>
              <a:t>Promising</a:t>
            </a:r>
            <a:r>
              <a:rPr lang="fr-FR" sz="1600" b="1" dirty="0">
                <a:solidFill>
                  <a:srgbClr val="002060"/>
                </a:solidFill>
              </a:rPr>
              <a:t> </a:t>
            </a:r>
            <a:r>
              <a:rPr lang="fr-FR" sz="1600" b="1" dirty="0" err="1">
                <a:solidFill>
                  <a:srgbClr val="002060"/>
                </a:solidFill>
              </a:rPr>
              <a:t>experimental</a:t>
            </a:r>
            <a:r>
              <a:rPr lang="fr-FR" sz="1600" b="1" dirty="0">
                <a:solidFill>
                  <a:srgbClr val="002060"/>
                </a:solidFill>
              </a:rPr>
              <a:t> </a:t>
            </a:r>
            <a:r>
              <a:rPr lang="fr-FR" sz="1600" b="1" dirty="0" err="1">
                <a:solidFill>
                  <a:srgbClr val="002060"/>
                </a:solidFill>
              </a:rPr>
              <a:t>therapy</a:t>
            </a:r>
            <a:r>
              <a:rPr lang="fr-FR" sz="1600" b="1" dirty="0">
                <a:solidFill>
                  <a:srgbClr val="002060"/>
                </a:solidFill>
              </a:rPr>
              <a:t> for </a:t>
            </a:r>
            <a:r>
              <a:rPr lang="fr-FR" sz="1600" b="1" dirty="0" err="1">
                <a:solidFill>
                  <a:srgbClr val="002060"/>
                </a:solidFill>
              </a:rPr>
              <a:t>neurodegenerative</a:t>
            </a:r>
            <a:endParaRPr lang="fr-FR" sz="1600" b="1" dirty="0">
              <a:solidFill>
                <a:srgbClr val="002060"/>
              </a:solidFill>
            </a:endParaRPr>
          </a:p>
          <a:p>
            <a:pPr algn="ctr"/>
            <a:r>
              <a:rPr lang="fr-FR" sz="1600" b="1" dirty="0" err="1">
                <a:solidFill>
                  <a:srgbClr val="002060"/>
                </a:solidFill>
              </a:rPr>
              <a:t>cholesterol</a:t>
            </a:r>
            <a:r>
              <a:rPr lang="fr-FR" sz="1600" b="1" dirty="0">
                <a:solidFill>
                  <a:srgbClr val="002060"/>
                </a:solidFill>
              </a:rPr>
              <a:t> </a:t>
            </a:r>
            <a:r>
              <a:rPr lang="fr-FR" sz="1600" b="1" dirty="0" err="1">
                <a:solidFill>
                  <a:srgbClr val="002060"/>
                </a:solidFill>
              </a:rPr>
              <a:t>storage</a:t>
            </a:r>
            <a:r>
              <a:rPr lang="fr-FR" sz="1600" b="1" dirty="0">
                <a:solidFill>
                  <a:srgbClr val="002060"/>
                </a:solidFill>
              </a:rPr>
              <a:t> </a:t>
            </a:r>
            <a:r>
              <a:rPr lang="fr-FR" sz="1600" b="1" dirty="0" err="1">
                <a:solidFill>
                  <a:srgbClr val="002060"/>
                </a:solidFill>
              </a:rPr>
              <a:t>disorder</a:t>
            </a:r>
            <a:r>
              <a:rPr lang="fr-FR" sz="1600" b="1" dirty="0">
                <a:solidFill>
                  <a:srgbClr val="002060"/>
                </a:solidFill>
              </a:rPr>
              <a:t>.</a:t>
            </a:r>
          </a:p>
          <a:p>
            <a:pPr algn="ctr"/>
            <a:endParaRPr lang="fr-FR" b="1" dirty="0">
              <a:solidFill>
                <a:srgbClr val="002060"/>
              </a:solidFill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03B56D66-7D0A-470D-A8E5-75957A60EF1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8" y="106815"/>
            <a:ext cx="1465384" cy="51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8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6" grpId="0" animBg="1"/>
      <p:bldP spid="37" grpId="0" animBg="1"/>
      <p:bldP spid="35" grpId="1"/>
      <p:bldP spid="22" grpId="0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8" y="1588875"/>
            <a:ext cx="2025716" cy="157455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455" y="1"/>
            <a:ext cx="931545" cy="72407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 flipH="1">
            <a:off x="4868771" y="-15923"/>
            <a:ext cx="6605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Thanks</a:t>
            </a:r>
            <a:endParaRPr lang="fr-FR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283811" y="2015463"/>
            <a:ext cx="20861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Charles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Desfrançois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325406" y="2773574"/>
            <a:ext cx="1584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Bruno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Manil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283811" y="2412716"/>
            <a:ext cx="1903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Frédéric Lecomte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283811" y="1624468"/>
            <a:ext cx="1584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Beydoun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3325406" y="3139654"/>
            <a:ext cx="1903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Nicolas Nieuwjaer</a:t>
            </a: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040" y="1467462"/>
            <a:ext cx="2515123" cy="1817380"/>
          </a:xfrm>
          <a:prstGeom prst="rect">
            <a:avLst/>
          </a:prstGeom>
        </p:spPr>
      </p:pic>
      <p:sp>
        <p:nvSpPr>
          <p:cNvPr id="34" name="ZoneTexte 33"/>
          <p:cNvSpPr txBox="1"/>
          <p:nvPr/>
        </p:nvSpPr>
        <p:spPr>
          <a:xfrm>
            <a:off x="9774970" y="1957143"/>
            <a:ext cx="1903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Debora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Scuderi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9774970" y="2333887"/>
            <a:ext cx="1903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Estelle Loire</a:t>
            </a: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67" y="4245430"/>
            <a:ext cx="2182459" cy="1068428"/>
          </a:xfrm>
          <a:prstGeom prst="rect">
            <a:avLst/>
          </a:prstGeom>
        </p:spPr>
      </p:pic>
      <p:sp>
        <p:nvSpPr>
          <p:cNvPr id="38" name="ZoneTexte 37"/>
          <p:cNvSpPr txBox="1"/>
          <p:nvPr/>
        </p:nvSpPr>
        <p:spPr>
          <a:xfrm>
            <a:off x="3338118" y="4785555"/>
            <a:ext cx="1903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Rodolphe Antoine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3339618" y="4455487"/>
            <a:ext cx="1903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Fabien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Chirot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Imag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1405" y="4038427"/>
            <a:ext cx="1016194" cy="1362133"/>
          </a:xfrm>
          <a:prstGeom prst="rect">
            <a:avLst/>
          </a:prstGeom>
        </p:spPr>
      </p:pic>
      <p:sp>
        <p:nvSpPr>
          <p:cNvPr id="51" name="ZoneTexte 50"/>
          <p:cNvSpPr txBox="1"/>
          <p:nvPr/>
        </p:nvSpPr>
        <p:spPr>
          <a:xfrm>
            <a:off x="9774970" y="4421750"/>
            <a:ext cx="17595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Oomens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9774970" y="4794041"/>
            <a:ext cx="17595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Giel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Berden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27C22C24-4220-48E2-94DF-D2CAFC763EA8}"/>
              </a:ext>
            </a:extLst>
          </p:cNvPr>
          <p:cNvSpPr/>
          <p:nvPr/>
        </p:nvSpPr>
        <p:spPr>
          <a:xfrm>
            <a:off x="11815402" y="6476530"/>
            <a:ext cx="343878" cy="35430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9E1C415-DD64-45FC-8BA0-ED9C0F1562E3}"/>
              </a:ext>
            </a:extLst>
          </p:cNvPr>
          <p:cNvSpPr txBox="1"/>
          <p:nvPr/>
        </p:nvSpPr>
        <p:spPr>
          <a:xfrm>
            <a:off x="11848117" y="6476530"/>
            <a:ext cx="461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5915D6-9438-46BF-9F74-8218A8A2C17E}" type="slidenum">
              <a:rPr lang="fr-FR" sz="1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fld>
            <a:endParaRPr lang="fr-FR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09D629C-A483-4620-9D11-BCED145054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4639" y="4637439"/>
            <a:ext cx="2515123" cy="313204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68DA7C71-EB0E-4EC9-A924-1498EB9726A9}"/>
              </a:ext>
            </a:extLst>
          </p:cNvPr>
          <p:cNvSpPr txBox="1"/>
          <p:nvPr/>
        </p:nvSpPr>
        <p:spPr>
          <a:xfrm>
            <a:off x="3283811" y="1227215"/>
            <a:ext cx="1584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Ayoub Badri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368EC5D7-7274-468D-9A1B-18E9172716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8" y="106815"/>
            <a:ext cx="1465384" cy="51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541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455" y="1"/>
            <a:ext cx="931545" cy="724074"/>
          </a:xfrm>
          <a:prstGeom prst="rect">
            <a:avLst/>
          </a:prstGeom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27C22C24-4220-48E2-94DF-D2CAFC763EA8}"/>
              </a:ext>
            </a:extLst>
          </p:cNvPr>
          <p:cNvSpPr/>
          <p:nvPr/>
        </p:nvSpPr>
        <p:spPr>
          <a:xfrm>
            <a:off x="11815402" y="6476530"/>
            <a:ext cx="343878" cy="35430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9E1C415-DD64-45FC-8BA0-ED9C0F1562E3}"/>
              </a:ext>
            </a:extLst>
          </p:cNvPr>
          <p:cNvSpPr txBox="1"/>
          <p:nvPr/>
        </p:nvSpPr>
        <p:spPr>
          <a:xfrm>
            <a:off x="11848117" y="6476530"/>
            <a:ext cx="461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5915D6-9438-46BF-9F74-8218A8A2C17E}" type="slidenum">
              <a:rPr lang="fr-FR" sz="1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fld>
            <a:endParaRPr lang="fr-FR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368EC5D7-7274-468D-9A1B-18E9172716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8" y="106815"/>
            <a:ext cx="1465384" cy="519975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58F507C4-46A3-49F6-BCB3-740422633856}"/>
              </a:ext>
            </a:extLst>
          </p:cNvPr>
          <p:cNvSpPr txBox="1"/>
          <p:nvPr/>
        </p:nvSpPr>
        <p:spPr>
          <a:xfrm>
            <a:off x="2069692" y="237643"/>
            <a:ext cx="80526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800" b="1" dirty="0">
                <a:solidFill>
                  <a:srgbClr val="FF3300"/>
                </a:solidFill>
                <a:latin typeface="Comic Sans MS" panose="030F0702030302020204" pitchFamily="66" charset="0"/>
              </a:rPr>
              <a:t>IRMPD spectroscopy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800" b="1" dirty="0">
                <a:solidFill>
                  <a:srgbClr val="FF3300"/>
                </a:solidFill>
                <a:latin typeface="Comic Sans MS" panose="030F0702030302020204" pitchFamily="66" charset="0"/>
              </a:rPr>
              <a:t>on mass-selected metal-ligand complex ions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EDCE53B-D588-4297-BC17-FAE70B604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873" y="1441112"/>
            <a:ext cx="2844311" cy="2517564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DEB5023D-07BE-401B-B709-FEB29350F297}"/>
              </a:ext>
            </a:extLst>
          </p:cNvPr>
          <p:cNvSpPr txBox="1"/>
          <p:nvPr/>
        </p:nvSpPr>
        <p:spPr>
          <a:xfrm>
            <a:off x="1074654" y="4096489"/>
            <a:ext cx="1584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Ayoub Badri</a:t>
            </a:r>
          </a:p>
        </p:txBody>
      </p:sp>
      <p:pic>
        <p:nvPicPr>
          <p:cNvPr id="31" name="Image 1">
            <a:extLst>
              <a:ext uri="{FF2B5EF4-FFF2-40B4-BE49-F238E27FC236}">
                <a16:creationId xmlns:a16="http://schemas.microsoft.com/office/drawing/2014/main" id="{26419542-1DB9-41CE-BF00-DAE05F5C21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305" y="2172901"/>
            <a:ext cx="3773752" cy="35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6">
            <a:extLst>
              <a:ext uri="{FF2B5EF4-FFF2-40B4-BE49-F238E27FC236}">
                <a16:creationId xmlns:a16="http://schemas.microsoft.com/office/drawing/2014/main" id="{0AECB8C6-58C2-4E6B-BFA3-BCA8F1158E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308" y="2300403"/>
            <a:ext cx="4128809" cy="331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464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8B47D1BE-B21D-4B68-8BE3-8718E61E1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98" y="1019765"/>
            <a:ext cx="4578014" cy="196643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042" y="185690"/>
            <a:ext cx="3842226" cy="23708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293174" y="2435055"/>
            <a:ext cx="49754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i="1" dirty="0"/>
              <a:t>Analyst</a:t>
            </a:r>
            <a:r>
              <a:rPr lang="de-DE" sz="1200" dirty="0"/>
              <a:t> 2010, 135, 5, 21389-1394</a:t>
            </a:r>
            <a:endParaRPr lang="en-US" sz="1200" b="1" dirty="0">
              <a:solidFill>
                <a:srgbClr val="000000"/>
              </a:solidFill>
              <a:latin typeface="Roboto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980" y="2804326"/>
            <a:ext cx="2256665" cy="364499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32690" y="6470594"/>
            <a:ext cx="41935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i="1" dirty="0"/>
              <a:t>Journal </a:t>
            </a:r>
            <a:r>
              <a:rPr lang="de-DE" sz="1200" i="1" dirty="0" err="1"/>
              <a:t>of</a:t>
            </a:r>
            <a:r>
              <a:rPr lang="de-DE" sz="1200" i="1" dirty="0"/>
              <a:t> </a:t>
            </a:r>
            <a:r>
              <a:rPr lang="de-DE" sz="1200" i="1" dirty="0" err="1"/>
              <a:t>Molecular</a:t>
            </a:r>
            <a:r>
              <a:rPr lang="de-DE" sz="1200" i="1" dirty="0"/>
              <a:t> Graphics and Modelling</a:t>
            </a:r>
            <a:r>
              <a:rPr lang="de-DE" sz="1200" dirty="0"/>
              <a:t> 2020, 94, 107483</a:t>
            </a:r>
            <a:endParaRPr lang="en-US" sz="1200" b="1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C93FDC8-236A-4B82-9290-F1A92097478B}"/>
              </a:ext>
            </a:extLst>
          </p:cNvPr>
          <p:cNvSpPr/>
          <p:nvPr/>
        </p:nvSpPr>
        <p:spPr>
          <a:xfrm>
            <a:off x="11815402" y="6476530"/>
            <a:ext cx="343878" cy="35430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B61A18A-D93B-4D9D-99DF-69232B6605A0}"/>
              </a:ext>
            </a:extLst>
          </p:cNvPr>
          <p:cNvSpPr txBox="1"/>
          <p:nvPr/>
        </p:nvSpPr>
        <p:spPr>
          <a:xfrm>
            <a:off x="11848117" y="6476530"/>
            <a:ext cx="461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5915D6-9438-46BF-9F74-8218A8A2C17E}" type="slidenum">
              <a:rPr lang="fr-FR" sz="1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fr-FR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CAVAMAX® W7 FOOD | Cyclodextrins &amp;amp; Complexes | Wacker Chemie AG">
            <a:extLst>
              <a:ext uri="{FF2B5EF4-FFF2-40B4-BE49-F238E27FC236}">
                <a16:creationId xmlns:a16="http://schemas.microsoft.com/office/drawing/2014/main" id="{94E35356-1A4C-47C4-AF2C-0BF42CE02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722" y="3074576"/>
            <a:ext cx="3758871" cy="310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1F84397-1F32-4A66-B6E5-61591D58DD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455" y="1"/>
            <a:ext cx="931545" cy="724074"/>
          </a:xfrm>
          <a:prstGeom prst="rect">
            <a:avLst/>
          </a:prstGeom>
        </p:spPr>
      </p:pic>
      <p:sp>
        <p:nvSpPr>
          <p:cNvPr id="21" name="Text Box 72">
            <a:extLst>
              <a:ext uri="{FF2B5EF4-FFF2-40B4-BE49-F238E27FC236}">
                <a16:creationId xmlns:a16="http://schemas.microsoft.com/office/drawing/2014/main" id="{B0421257-5D5C-4F75-A5D9-CC53CEE53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410" y="71548"/>
            <a:ext cx="10549497" cy="58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 lIns="91404" tIns="45702" rIns="91404" bIns="45702">
            <a:spAutoFit/>
          </a:bodyPr>
          <a:lstStyle/>
          <a:p>
            <a:pPr algn="ctr" defTabSz="4114800"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Cyclodextrin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99D2DDD-D8F8-46D0-A4B0-A4CCA45DFB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0" y="2968485"/>
            <a:ext cx="1869091" cy="128062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1A031AE5-1574-4093-879E-80439398A554}"/>
              </a:ext>
            </a:extLst>
          </p:cNvPr>
          <p:cNvSpPr txBox="1"/>
          <p:nvPr/>
        </p:nvSpPr>
        <p:spPr>
          <a:xfrm>
            <a:off x="439398" y="4334989"/>
            <a:ext cx="1869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2060"/>
                </a:solidFill>
                <a:latin typeface="Symbol" panose="05050102010706020507" pitchFamily="18" charset="2"/>
              </a:rPr>
              <a:t>a</a:t>
            </a:r>
            <a:r>
              <a:rPr lang="fr-FR" sz="1600" b="1" dirty="0">
                <a:solidFill>
                  <a:srgbClr val="002060"/>
                </a:solidFill>
              </a:rPr>
              <a:t>-D-</a:t>
            </a:r>
            <a:r>
              <a:rPr lang="fr-FR" sz="1600" b="1" dirty="0" err="1">
                <a:solidFill>
                  <a:srgbClr val="002060"/>
                </a:solidFill>
              </a:rPr>
              <a:t>glucopyranosil</a:t>
            </a:r>
            <a:endParaRPr lang="fr-FR" sz="1600" b="1" dirty="0">
              <a:solidFill>
                <a:srgbClr val="002060"/>
              </a:solidFill>
            </a:endParaRPr>
          </a:p>
        </p:txBody>
      </p:sp>
      <p:sp>
        <p:nvSpPr>
          <p:cNvPr id="5" name="Flèche : courbe vers le haut 4">
            <a:extLst>
              <a:ext uri="{FF2B5EF4-FFF2-40B4-BE49-F238E27FC236}">
                <a16:creationId xmlns:a16="http://schemas.microsoft.com/office/drawing/2014/main" id="{7299AC2C-B10F-4CB6-8E59-C00DE6D412BD}"/>
              </a:ext>
            </a:extLst>
          </p:cNvPr>
          <p:cNvSpPr/>
          <p:nvPr/>
        </p:nvSpPr>
        <p:spPr>
          <a:xfrm rot="1254512">
            <a:off x="1509495" y="5286100"/>
            <a:ext cx="3069016" cy="63654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951CCF7-6D81-4229-AEAA-D0AA145A8413}"/>
              </a:ext>
            </a:extLst>
          </p:cNvPr>
          <p:cNvSpPr txBox="1"/>
          <p:nvPr/>
        </p:nvSpPr>
        <p:spPr>
          <a:xfrm>
            <a:off x="455977" y="5773619"/>
            <a:ext cx="2567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</a:rPr>
              <a:t>7 </a:t>
            </a:r>
            <a:r>
              <a:rPr lang="fr-FR" sz="1600" b="1" dirty="0" err="1">
                <a:solidFill>
                  <a:srgbClr val="002060"/>
                </a:solidFill>
              </a:rPr>
              <a:t>units</a:t>
            </a:r>
            <a:r>
              <a:rPr lang="fr-FR" sz="1600" b="1" dirty="0">
                <a:solidFill>
                  <a:srgbClr val="002060"/>
                </a:solidFill>
              </a:rPr>
              <a:t> </a:t>
            </a:r>
            <a:r>
              <a:rPr lang="fr-FR" sz="1600" b="1" dirty="0" err="1">
                <a:solidFill>
                  <a:srgbClr val="002060"/>
                </a:solidFill>
              </a:rPr>
              <a:t>connected</a:t>
            </a:r>
            <a:r>
              <a:rPr lang="fr-FR" sz="1600" b="1" dirty="0">
                <a:solidFill>
                  <a:srgbClr val="002060"/>
                </a:solidFill>
              </a:rPr>
              <a:t> by</a:t>
            </a:r>
          </a:p>
          <a:p>
            <a:pPr algn="ctr"/>
            <a:r>
              <a:rPr lang="fr-FR" sz="1600" b="1" dirty="0">
                <a:solidFill>
                  <a:srgbClr val="002060"/>
                </a:solidFill>
                <a:latin typeface="Symbol" panose="05050102010706020507" pitchFamily="18" charset="2"/>
              </a:rPr>
              <a:t>a</a:t>
            </a:r>
            <a:r>
              <a:rPr lang="fr-FR" sz="1600" b="1" dirty="0">
                <a:solidFill>
                  <a:srgbClr val="002060"/>
                </a:solidFill>
              </a:rPr>
              <a:t>-(1    4)-</a:t>
            </a:r>
            <a:r>
              <a:rPr lang="fr-FR" sz="1600" b="1" dirty="0" err="1">
                <a:solidFill>
                  <a:srgbClr val="002060"/>
                </a:solidFill>
              </a:rPr>
              <a:t>glycosidic</a:t>
            </a:r>
            <a:r>
              <a:rPr lang="fr-FR" sz="1600" b="1" dirty="0">
                <a:solidFill>
                  <a:srgbClr val="002060"/>
                </a:solidFill>
              </a:rPr>
              <a:t> linkages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21D1D07A-88C2-497D-80F6-A975CFDEA11C}"/>
              </a:ext>
            </a:extLst>
          </p:cNvPr>
          <p:cNvCxnSpPr/>
          <p:nvPr/>
        </p:nvCxnSpPr>
        <p:spPr>
          <a:xfrm>
            <a:off x="961054" y="6179067"/>
            <a:ext cx="149289" cy="0"/>
          </a:xfrm>
          <a:prstGeom prst="straightConnector1">
            <a:avLst/>
          </a:prstGeom>
          <a:ln w="158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BCEA2F13-2DAF-44FF-AB24-6D1EA5791A86}"/>
              </a:ext>
            </a:extLst>
          </p:cNvPr>
          <p:cNvSpPr txBox="1"/>
          <p:nvPr/>
        </p:nvSpPr>
        <p:spPr>
          <a:xfrm>
            <a:off x="4977663" y="6270539"/>
            <a:ext cx="1869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2060"/>
                </a:solidFill>
                <a:latin typeface="Symbol" panose="05050102010706020507" pitchFamily="18" charset="2"/>
              </a:rPr>
              <a:t>b</a:t>
            </a:r>
            <a:r>
              <a:rPr lang="fr-FR" sz="1600" b="1" dirty="0">
                <a:solidFill>
                  <a:srgbClr val="002060"/>
                </a:solidFill>
              </a:rPr>
              <a:t>-</a:t>
            </a:r>
            <a:r>
              <a:rPr lang="fr-FR" sz="1600" b="1" dirty="0" err="1">
                <a:solidFill>
                  <a:srgbClr val="002060"/>
                </a:solidFill>
              </a:rPr>
              <a:t>cyclodextrin</a:t>
            </a:r>
            <a:endParaRPr lang="fr-FR" sz="1600" b="1" dirty="0">
              <a:solidFill>
                <a:srgbClr val="002060"/>
              </a:solidFill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1118C1E5-1591-449C-9825-D4E7B3E2BE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8" y="106815"/>
            <a:ext cx="1465384" cy="51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18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6025B735-33C2-4064-AD3C-350F7ADDC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96" y="1207351"/>
            <a:ext cx="5582429" cy="465837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455" y="1"/>
            <a:ext cx="931545" cy="724074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 flipH="1">
            <a:off x="3505746" y="12117"/>
            <a:ext cx="5097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Molecular</a:t>
            </a:r>
            <a:r>
              <a:rPr lang="fr-FR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fr-FR" sz="36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funnel</a:t>
            </a:r>
            <a:endParaRPr lang="fr-FR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8A8ECBE-4C20-4441-82F6-3F408A6B2B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812" y="2853208"/>
            <a:ext cx="3623322" cy="362332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6D18D96-DCBB-4F2F-B87A-CB4A84884321}"/>
              </a:ext>
            </a:extLst>
          </p:cNvPr>
          <p:cNvSpPr txBox="1"/>
          <p:nvPr/>
        </p:nvSpPr>
        <p:spPr>
          <a:xfrm>
            <a:off x="9916906" y="745603"/>
            <a:ext cx="1707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Paracetamol</a:t>
            </a:r>
            <a:endParaRPr lang="fr-FR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61F2A56-D1DE-45F3-961A-C60E569AE5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176" y="1170104"/>
            <a:ext cx="2437994" cy="1624314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8A0D4374-9D55-4473-A2A0-1D274D2AFD2D}"/>
              </a:ext>
            </a:extLst>
          </p:cNvPr>
          <p:cNvCxnSpPr>
            <a:cxnSpLocks/>
          </p:cNvCxnSpPr>
          <p:nvPr/>
        </p:nvCxnSpPr>
        <p:spPr>
          <a:xfrm>
            <a:off x="6956093" y="3976594"/>
            <a:ext cx="128239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6A62732-C28A-43C8-87EB-A8F110F39386}"/>
              </a:ext>
            </a:extLst>
          </p:cNvPr>
          <p:cNvCxnSpPr>
            <a:cxnSpLocks/>
          </p:cNvCxnSpPr>
          <p:nvPr/>
        </p:nvCxnSpPr>
        <p:spPr>
          <a:xfrm>
            <a:off x="6029507" y="1961021"/>
            <a:ext cx="21448" cy="178437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815109DE-E2BC-492F-9162-2A241090CA4B}"/>
              </a:ext>
            </a:extLst>
          </p:cNvPr>
          <p:cNvGrpSpPr/>
          <p:nvPr/>
        </p:nvGrpSpPr>
        <p:grpSpPr>
          <a:xfrm>
            <a:off x="7279289" y="4034974"/>
            <a:ext cx="1218523" cy="403117"/>
            <a:chOff x="5463880" y="1628761"/>
            <a:chExt cx="1218523" cy="403117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13129A1A-A9F3-4115-9664-913D9127B268}"/>
                </a:ext>
              </a:extLst>
            </p:cNvPr>
            <p:cNvSpPr txBox="1"/>
            <p:nvPr/>
          </p:nvSpPr>
          <p:spPr>
            <a:xfrm flipH="1">
              <a:off x="5463880" y="1662546"/>
              <a:ext cx="12185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6,4 A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CA5175F6-000B-43F1-8521-E4041C891AD3}"/>
                    </a:ext>
                  </a:extLst>
                </p:cNvPr>
                <p:cNvSpPr txBox="1"/>
                <p:nvPr/>
              </p:nvSpPr>
              <p:spPr>
                <a:xfrm>
                  <a:off x="5556402" y="1628761"/>
                  <a:ext cx="812040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CA5175F6-000B-43F1-8521-E4041C891A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6402" y="1628761"/>
                  <a:ext cx="812040" cy="276999"/>
                </a:xfrm>
                <a:prstGeom prst="rect">
                  <a:avLst/>
                </a:prstGeom>
                <a:blipFill>
                  <a:blip r:embed="rId9"/>
                  <a:stretch>
                    <a:fillRect b="-6522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361DF47D-E688-46EE-A5FE-ACC1D616C258}"/>
              </a:ext>
            </a:extLst>
          </p:cNvPr>
          <p:cNvGrpSpPr/>
          <p:nvPr/>
        </p:nvGrpSpPr>
        <p:grpSpPr>
          <a:xfrm>
            <a:off x="5420245" y="2853207"/>
            <a:ext cx="1218523" cy="403117"/>
            <a:chOff x="5118837" y="3210549"/>
            <a:chExt cx="1218523" cy="403117"/>
          </a:xfrm>
        </p:grpSpPr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A965BB44-6F73-4A67-8EE8-67D227CE33E0}"/>
                </a:ext>
              </a:extLst>
            </p:cNvPr>
            <p:cNvSpPr txBox="1"/>
            <p:nvPr/>
          </p:nvSpPr>
          <p:spPr>
            <a:xfrm flipH="1">
              <a:off x="5118837" y="3244334"/>
              <a:ext cx="12185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7,9 A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ZoneTexte 29">
                  <a:extLst>
                    <a:ext uri="{FF2B5EF4-FFF2-40B4-BE49-F238E27FC236}">
                      <a16:creationId xmlns:a16="http://schemas.microsoft.com/office/drawing/2014/main" id="{0CED15DF-1866-4091-91C5-0180BB48BE5F}"/>
                    </a:ext>
                  </a:extLst>
                </p:cNvPr>
                <p:cNvSpPr txBox="1"/>
                <p:nvPr/>
              </p:nvSpPr>
              <p:spPr>
                <a:xfrm>
                  <a:off x="5211359" y="3210549"/>
                  <a:ext cx="812040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30" name="ZoneTexte 29">
                  <a:extLst>
                    <a:ext uri="{FF2B5EF4-FFF2-40B4-BE49-F238E27FC236}">
                      <a16:creationId xmlns:a16="http://schemas.microsoft.com/office/drawing/2014/main" id="{0CED15DF-1866-4091-91C5-0180BB48BE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1359" y="3210549"/>
                  <a:ext cx="812040" cy="276999"/>
                </a:xfrm>
                <a:prstGeom prst="rect">
                  <a:avLst/>
                </a:prstGeom>
                <a:blipFill>
                  <a:blip r:embed="rId10"/>
                  <a:stretch>
                    <a:fillRect b="-888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Ellipse 25">
            <a:extLst>
              <a:ext uri="{FF2B5EF4-FFF2-40B4-BE49-F238E27FC236}">
                <a16:creationId xmlns:a16="http://schemas.microsoft.com/office/drawing/2014/main" id="{CDCEFFA9-03F8-483C-ABE6-C338CF48D615}"/>
              </a:ext>
            </a:extLst>
          </p:cNvPr>
          <p:cNvSpPr/>
          <p:nvPr/>
        </p:nvSpPr>
        <p:spPr>
          <a:xfrm>
            <a:off x="11815402" y="6476530"/>
            <a:ext cx="343878" cy="35430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31897C0-8EC6-458A-9515-6A2464081AA4}"/>
              </a:ext>
            </a:extLst>
          </p:cNvPr>
          <p:cNvSpPr txBox="1"/>
          <p:nvPr/>
        </p:nvSpPr>
        <p:spPr>
          <a:xfrm>
            <a:off x="11848117" y="6476530"/>
            <a:ext cx="461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5915D6-9438-46BF-9F74-8218A8A2C17E}" type="slidenum">
              <a:rPr lang="fr-FR" sz="1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fr-FR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0DBA9280-6239-4D2F-9694-09E707857C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8" y="106815"/>
            <a:ext cx="1465384" cy="51997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601DF39-C339-4958-BE97-DE11B91545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5608865">
            <a:off x="6327147" y="1190923"/>
            <a:ext cx="2540283" cy="2801297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C038E9EB-823C-423D-9286-89A26F916A4A}"/>
              </a:ext>
            </a:extLst>
          </p:cNvPr>
          <p:cNvSpPr txBox="1"/>
          <p:nvPr/>
        </p:nvSpPr>
        <p:spPr>
          <a:xfrm>
            <a:off x="1348370" y="6168753"/>
            <a:ext cx="30860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i="0" u="none" strike="noStrike" baseline="0" dirty="0">
                <a:latin typeface="AdvOTedaa8737.I"/>
              </a:rPr>
              <a:t>Nanoscale Adv.</a:t>
            </a:r>
            <a:r>
              <a:rPr lang="it-IT" sz="1400" b="1" i="0" u="none" strike="noStrike" baseline="0" dirty="0">
                <a:latin typeface="AdvOT76a2e33b"/>
              </a:rPr>
              <a:t>, 2021, </a:t>
            </a:r>
            <a:r>
              <a:rPr lang="it-IT" sz="1400" b="1" i="0" u="none" strike="noStrike" baseline="0" dirty="0">
                <a:latin typeface="AdvOT08feee64"/>
              </a:rPr>
              <a:t>3</a:t>
            </a:r>
            <a:r>
              <a:rPr lang="it-IT" sz="1400" b="1" i="0" u="none" strike="noStrike" baseline="0" dirty="0">
                <a:latin typeface="AdvOT76a2e33b"/>
              </a:rPr>
              <a:t>, 3272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3453756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Ellipse 48">
            <a:extLst>
              <a:ext uri="{FF2B5EF4-FFF2-40B4-BE49-F238E27FC236}">
                <a16:creationId xmlns:a16="http://schemas.microsoft.com/office/drawing/2014/main" id="{036417E8-DDC8-448A-A436-02F3FCB35845}"/>
              </a:ext>
            </a:extLst>
          </p:cNvPr>
          <p:cNvSpPr/>
          <p:nvPr/>
        </p:nvSpPr>
        <p:spPr>
          <a:xfrm>
            <a:off x="7920681" y="3823182"/>
            <a:ext cx="3927436" cy="767656"/>
          </a:xfrm>
          <a:prstGeom prst="ellipse">
            <a:avLst/>
          </a:prstGeom>
          <a:solidFill>
            <a:schemeClr val="accent1">
              <a:lumMod val="60000"/>
              <a:lumOff val="40000"/>
              <a:alpha val="2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455" y="1"/>
            <a:ext cx="931545" cy="724074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 flipH="1">
            <a:off x="3841648" y="0"/>
            <a:ext cx="5097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DFT </a:t>
            </a:r>
            <a:r>
              <a:rPr lang="fr-FR" sz="36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Calculations</a:t>
            </a:r>
            <a:endParaRPr lang="fr-FR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CDCEFFA9-03F8-483C-ABE6-C338CF48D615}"/>
              </a:ext>
            </a:extLst>
          </p:cNvPr>
          <p:cNvSpPr/>
          <p:nvPr/>
        </p:nvSpPr>
        <p:spPr>
          <a:xfrm>
            <a:off x="11815402" y="6476530"/>
            <a:ext cx="343878" cy="35430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31897C0-8EC6-458A-9515-6A2464081AA4}"/>
              </a:ext>
            </a:extLst>
          </p:cNvPr>
          <p:cNvSpPr txBox="1"/>
          <p:nvPr/>
        </p:nvSpPr>
        <p:spPr>
          <a:xfrm>
            <a:off x="11848117" y="6476530"/>
            <a:ext cx="461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5915D6-9438-46BF-9F74-8218A8A2C17E}" type="slidenum">
              <a:rPr lang="fr-FR" sz="1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fr-FR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C4DF8FB-7CAF-4F88-BDEF-87F3BFD458B1}"/>
              </a:ext>
            </a:extLst>
          </p:cNvPr>
          <p:cNvSpPr txBox="1"/>
          <p:nvPr/>
        </p:nvSpPr>
        <p:spPr>
          <a:xfrm>
            <a:off x="-13332" y="1384253"/>
            <a:ext cx="4091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2060"/>
                </a:solidFill>
              </a:rPr>
              <a:t>B3LYP 6-31+G(</a:t>
            </a:r>
            <a:r>
              <a:rPr lang="fr-FR" sz="2000" b="1" dirty="0" err="1">
                <a:solidFill>
                  <a:srgbClr val="002060"/>
                </a:solidFill>
              </a:rPr>
              <a:t>d,p</a:t>
            </a:r>
            <a:r>
              <a:rPr lang="fr-FR" sz="2000" b="1" dirty="0">
                <a:solidFill>
                  <a:srgbClr val="002060"/>
                </a:solidFill>
              </a:rPr>
              <a:t>)</a:t>
            </a:r>
          </a:p>
          <a:p>
            <a:pPr algn="ctr"/>
            <a:endParaRPr lang="fr-FR" sz="2000" b="1" dirty="0">
              <a:solidFill>
                <a:srgbClr val="002060"/>
              </a:solidFill>
            </a:endParaRPr>
          </a:p>
          <a:p>
            <a:pPr algn="ctr"/>
            <a:r>
              <a:rPr lang="fr-FR" sz="2000" b="1" dirty="0" err="1">
                <a:solidFill>
                  <a:srgbClr val="002060"/>
                </a:solidFill>
              </a:rPr>
              <a:t>Grimme’s</a:t>
            </a:r>
            <a:r>
              <a:rPr lang="fr-FR" sz="2000" b="1" dirty="0">
                <a:solidFill>
                  <a:srgbClr val="002060"/>
                </a:solidFill>
              </a:rPr>
              <a:t> </a:t>
            </a:r>
            <a:r>
              <a:rPr lang="fr-FR" sz="2000" b="1" dirty="0" err="1">
                <a:solidFill>
                  <a:srgbClr val="002060"/>
                </a:solidFill>
              </a:rPr>
              <a:t>empirical</a:t>
            </a:r>
            <a:r>
              <a:rPr lang="fr-FR" sz="2000" b="1" dirty="0">
                <a:solidFill>
                  <a:srgbClr val="002060"/>
                </a:solidFill>
              </a:rPr>
              <a:t> dispersion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B2DFB39-7BA3-45CA-9D2E-EDE1EBF93A5B}"/>
              </a:ext>
            </a:extLst>
          </p:cNvPr>
          <p:cNvSpPr txBox="1"/>
          <p:nvPr/>
        </p:nvSpPr>
        <p:spPr>
          <a:xfrm>
            <a:off x="164251" y="6238248"/>
            <a:ext cx="1869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In   </a:t>
            </a:r>
          </a:p>
          <a:p>
            <a:pPr algn="ctr"/>
            <a:r>
              <a:rPr lang="fr-FR" b="1" dirty="0">
                <a:solidFill>
                  <a:srgbClr val="FF0000"/>
                </a:solidFill>
              </a:rPr>
              <a:t>0 kJ/mol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1F0C7D5-D0A4-4C8D-B54B-2397F3B0B0D2}"/>
              </a:ext>
            </a:extLst>
          </p:cNvPr>
          <p:cNvSpPr txBox="1"/>
          <p:nvPr/>
        </p:nvSpPr>
        <p:spPr>
          <a:xfrm>
            <a:off x="4246329" y="5073804"/>
            <a:ext cx="24977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6">
                    <a:lumMod val="50000"/>
                  </a:schemeClr>
                </a:solidFill>
              </a:rPr>
              <a:t>Out </a:t>
            </a:r>
          </a:p>
          <a:p>
            <a:pPr algn="ctr"/>
            <a:r>
              <a:rPr lang="fr-FR" b="1" dirty="0" err="1">
                <a:solidFill>
                  <a:schemeClr val="accent6">
                    <a:lumMod val="50000"/>
                  </a:schemeClr>
                </a:solidFill>
              </a:rPr>
              <a:t>Lying</a:t>
            </a:r>
            <a:r>
              <a:rPr lang="fr-FR" b="1" dirty="0">
                <a:solidFill>
                  <a:schemeClr val="accent6">
                    <a:lumMod val="50000"/>
                  </a:schemeClr>
                </a:solidFill>
              </a:rPr>
              <a:t> on </a:t>
            </a:r>
            <a:r>
              <a:rPr lang="fr-FR" b="1" dirty="0" err="1">
                <a:solidFill>
                  <a:schemeClr val="accent6">
                    <a:lumMod val="50000"/>
                  </a:schemeClr>
                </a:solidFill>
              </a:rPr>
              <a:t>primary</a:t>
            </a:r>
            <a:r>
              <a:rPr lang="fr-FR" b="1" dirty="0">
                <a:solidFill>
                  <a:schemeClr val="accent6">
                    <a:lumMod val="50000"/>
                  </a:schemeClr>
                </a:solidFill>
              </a:rPr>
              <a:t> face   </a:t>
            </a:r>
          </a:p>
          <a:p>
            <a:pPr algn="ctr"/>
            <a:r>
              <a:rPr lang="fr-FR" b="1" dirty="0">
                <a:solidFill>
                  <a:schemeClr val="accent6">
                    <a:lumMod val="50000"/>
                  </a:schemeClr>
                </a:solidFill>
              </a:rPr>
              <a:t>+18 kJ/mol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B19B5D4-E901-46A6-B639-EBB321475849}"/>
              </a:ext>
            </a:extLst>
          </p:cNvPr>
          <p:cNvGrpSpPr/>
          <p:nvPr/>
        </p:nvGrpSpPr>
        <p:grpSpPr>
          <a:xfrm>
            <a:off x="93475" y="4235694"/>
            <a:ext cx="2206154" cy="2174370"/>
            <a:chOff x="286760" y="4134773"/>
            <a:chExt cx="2206154" cy="2174370"/>
          </a:xfrm>
        </p:grpSpPr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4D042DC6-44B0-4A56-957F-F950CDF09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410882">
              <a:off x="327579" y="5463668"/>
              <a:ext cx="2165335" cy="845475"/>
            </a:xfrm>
            <a:prstGeom prst="rect">
              <a:avLst/>
            </a:prstGeom>
            <a:scene3d>
              <a:camera prst="orthographicFront">
                <a:rot lat="0" lon="2400000" rev="0"/>
              </a:camera>
              <a:lightRig rig="threePt" dir="t"/>
            </a:scene3d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91CE1D66-1D5F-4CAE-ACF1-F746F6245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6760" y="4435490"/>
              <a:ext cx="2018711" cy="150510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816B7A82-FFCA-42EF-BC2E-B5758F1C2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8154">
              <a:off x="822235" y="4134773"/>
              <a:ext cx="939693" cy="850199"/>
            </a:xfrm>
            <a:prstGeom prst="rect">
              <a:avLst/>
            </a:prstGeom>
          </p:spPr>
        </p:pic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5DB3AC29-DE36-4E86-A7B2-B38E5BFE4C48}"/>
              </a:ext>
            </a:extLst>
          </p:cNvPr>
          <p:cNvGrpSpPr/>
          <p:nvPr/>
        </p:nvGrpSpPr>
        <p:grpSpPr>
          <a:xfrm>
            <a:off x="6718733" y="790649"/>
            <a:ext cx="2030023" cy="2193651"/>
            <a:chOff x="6294491" y="1972542"/>
            <a:chExt cx="2030023" cy="2193651"/>
          </a:xfrm>
        </p:grpSpPr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0195FA2B-7CC1-47B3-BB20-0513150A6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94491" y="2667106"/>
              <a:ext cx="2010645" cy="1499087"/>
            </a:xfrm>
            <a:prstGeom prst="rect">
              <a:avLst/>
            </a:prstGeom>
          </p:spPr>
        </p:pic>
        <p:pic>
          <p:nvPicPr>
            <p:cNvPr id="40" name="Picture 2" descr="Acetaminophen - American Chemical Society">
              <a:extLst>
                <a:ext uri="{FF2B5EF4-FFF2-40B4-BE49-F238E27FC236}">
                  <a16:creationId xmlns:a16="http://schemas.microsoft.com/office/drawing/2014/main" id="{744DDCB5-3B7C-4A31-98D2-422D96E4C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46924">
              <a:off x="6460454" y="1972542"/>
              <a:ext cx="1864060" cy="1286201"/>
            </a:xfrm>
            <a:prstGeom prst="rect">
              <a:avLst/>
            </a:prstGeom>
            <a:noFill/>
            <a:scene3d>
              <a:camera prst="orthographicFront">
                <a:rot lat="3600000" lon="0" rev="6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ZoneTexte 40">
            <a:extLst>
              <a:ext uri="{FF2B5EF4-FFF2-40B4-BE49-F238E27FC236}">
                <a16:creationId xmlns:a16="http://schemas.microsoft.com/office/drawing/2014/main" id="{6D74A6A5-A4AF-461A-8100-DB618E7A33DD}"/>
              </a:ext>
            </a:extLst>
          </p:cNvPr>
          <p:cNvSpPr txBox="1"/>
          <p:nvPr/>
        </p:nvSpPr>
        <p:spPr>
          <a:xfrm>
            <a:off x="6846688" y="2976368"/>
            <a:ext cx="194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7030A0"/>
                </a:solidFill>
              </a:rPr>
              <a:t>Out / </a:t>
            </a:r>
            <a:r>
              <a:rPr lang="fr-FR" b="1" dirty="0" err="1">
                <a:solidFill>
                  <a:srgbClr val="7030A0"/>
                </a:solidFill>
              </a:rPr>
              <a:t>primary</a:t>
            </a:r>
            <a:r>
              <a:rPr lang="fr-FR" b="1" dirty="0">
                <a:solidFill>
                  <a:srgbClr val="7030A0"/>
                </a:solidFill>
              </a:rPr>
              <a:t> face   </a:t>
            </a:r>
          </a:p>
          <a:p>
            <a:pPr algn="ctr"/>
            <a:r>
              <a:rPr lang="fr-FR" b="1" dirty="0">
                <a:solidFill>
                  <a:srgbClr val="7030A0"/>
                </a:solidFill>
              </a:rPr>
              <a:t>+53 kJ/mol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239C4FD-D12F-4235-8683-7461E8EE79E3}"/>
              </a:ext>
            </a:extLst>
          </p:cNvPr>
          <p:cNvGrpSpPr/>
          <p:nvPr/>
        </p:nvGrpSpPr>
        <p:grpSpPr>
          <a:xfrm>
            <a:off x="9200704" y="518685"/>
            <a:ext cx="2010645" cy="2055268"/>
            <a:chOff x="9094620" y="1486371"/>
            <a:chExt cx="2010645" cy="2055268"/>
          </a:xfrm>
        </p:grpSpPr>
        <p:pic>
          <p:nvPicPr>
            <p:cNvPr id="47" name="Picture 2" descr="Acetaminophen - American Chemical Society">
              <a:extLst>
                <a:ext uri="{FF2B5EF4-FFF2-40B4-BE49-F238E27FC236}">
                  <a16:creationId xmlns:a16="http://schemas.microsoft.com/office/drawing/2014/main" id="{D6F9B700-B669-4131-8A1D-3CBE3A1048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287492">
              <a:off x="9420537" y="2429276"/>
              <a:ext cx="1358808" cy="1112363"/>
            </a:xfrm>
            <a:prstGeom prst="rect">
              <a:avLst/>
            </a:prstGeom>
            <a:noFill/>
            <a:scene3d>
              <a:camera prst="orthographicFront">
                <a:rot lat="3600000" lon="0" rev="6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1272767D-2493-4A5A-A4BF-46FB5BA4A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94620" y="1486371"/>
              <a:ext cx="2010645" cy="1499087"/>
            </a:xfrm>
            <a:prstGeom prst="rect">
              <a:avLst/>
            </a:prstGeom>
          </p:spPr>
        </p:pic>
      </p:grpSp>
      <p:sp>
        <p:nvSpPr>
          <p:cNvPr id="45" name="ZoneTexte 44">
            <a:extLst>
              <a:ext uri="{FF2B5EF4-FFF2-40B4-BE49-F238E27FC236}">
                <a16:creationId xmlns:a16="http://schemas.microsoft.com/office/drawing/2014/main" id="{773A8A5C-15DF-4069-8815-63DE73732A04}"/>
              </a:ext>
            </a:extLst>
          </p:cNvPr>
          <p:cNvSpPr txBox="1"/>
          <p:nvPr/>
        </p:nvSpPr>
        <p:spPr>
          <a:xfrm>
            <a:off x="9454834" y="2330613"/>
            <a:ext cx="2259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2">
                    <a:lumMod val="50000"/>
                  </a:schemeClr>
                </a:solidFill>
              </a:rPr>
              <a:t>Out / </a:t>
            </a:r>
            <a:r>
              <a:rPr lang="fr-FR" b="1" dirty="0" err="1">
                <a:solidFill>
                  <a:schemeClr val="accent2">
                    <a:lumMod val="50000"/>
                  </a:schemeClr>
                </a:solidFill>
              </a:rPr>
              <a:t>secondary</a:t>
            </a:r>
            <a:r>
              <a:rPr lang="fr-FR" b="1" dirty="0">
                <a:solidFill>
                  <a:schemeClr val="accent2">
                    <a:lumMod val="50000"/>
                  </a:schemeClr>
                </a:solidFill>
              </a:rPr>
              <a:t> face</a:t>
            </a:r>
          </a:p>
          <a:p>
            <a:pPr algn="ctr"/>
            <a:r>
              <a:rPr lang="fr-FR" b="1" dirty="0">
                <a:solidFill>
                  <a:schemeClr val="accent2">
                    <a:lumMod val="50000"/>
                  </a:schemeClr>
                </a:solidFill>
              </a:rPr>
              <a:t>+120 kJ/mol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0E3BD65-109F-4C1C-A542-FF73916B29F4}"/>
              </a:ext>
            </a:extLst>
          </p:cNvPr>
          <p:cNvGrpSpPr/>
          <p:nvPr/>
        </p:nvGrpSpPr>
        <p:grpSpPr>
          <a:xfrm>
            <a:off x="4371434" y="3222371"/>
            <a:ext cx="2010645" cy="1851433"/>
            <a:chOff x="3361762" y="3610011"/>
            <a:chExt cx="2010645" cy="1851433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7FBF9AF2-C6D5-4780-88B0-37195EB79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61762" y="3962357"/>
              <a:ext cx="2010645" cy="1499087"/>
            </a:xfrm>
            <a:prstGeom prst="rect">
              <a:avLst/>
            </a:prstGeom>
          </p:spPr>
        </p:pic>
        <p:pic>
          <p:nvPicPr>
            <p:cNvPr id="46" name="Picture 2" descr="Acetaminophen - American Chemical Society">
              <a:extLst>
                <a:ext uri="{FF2B5EF4-FFF2-40B4-BE49-F238E27FC236}">
                  <a16:creationId xmlns:a16="http://schemas.microsoft.com/office/drawing/2014/main" id="{DA374EDA-19C6-45C8-B304-CC6F508B9A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736986">
              <a:off x="3648915" y="3610011"/>
              <a:ext cx="1358808" cy="1112363"/>
            </a:xfrm>
            <a:prstGeom prst="rect">
              <a:avLst/>
            </a:prstGeom>
            <a:noFill/>
            <a:scene3d>
              <a:camera prst="orthographicFront">
                <a:rot lat="3600000" lon="0" rev="6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A6136F94-3B2A-4196-8AB9-1BC75D55F9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8" y="106815"/>
            <a:ext cx="1465384" cy="519975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E4B632B4-41F7-4C3D-B678-A9ECF9FA02AE}"/>
              </a:ext>
            </a:extLst>
          </p:cNvPr>
          <p:cNvGrpSpPr/>
          <p:nvPr/>
        </p:nvGrpSpPr>
        <p:grpSpPr>
          <a:xfrm>
            <a:off x="2063398" y="3670050"/>
            <a:ext cx="2165335" cy="2613003"/>
            <a:chOff x="2050936" y="3422621"/>
            <a:chExt cx="2165335" cy="2613003"/>
          </a:xfrm>
        </p:grpSpPr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627830FF-C836-4B35-874C-6D1BCD7E7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633176">
              <a:off x="2704346" y="5185425"/>
              <a:ext cx="939693" cy="850199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5517733A-11B8-4841-A429-258094283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96548" y="3730204"/>
              <a:ext cx="2018711" cy="150510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DFAD6411-024B-4A51-A8DF-4521ADC71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48294">
              <a:off x="2050936" y="3422621"/>
              <a:ext cx="2165335" cy="845475"/>
            </a:xfrm>
            <a:prstGeom prst="rect">
              <a:avLst/>
            </a:prstGeom>
            <a:scene3d>
              <a:camera prst="orthographicFront">
                <a:rot lat="0" lon="2400000" rev="0"/>
              </a:camera>
              <a:lightRig rig="threePt" dir="t"/>
            </a:scene3d>
          </p:spPr>
        </p:pic>
      </p:grpSp>
      <p:sp>
        <p:nvSpPr>
          <p:cNvPr id="38" name="ZoneTexte 37">
            <a:extLst>
              <a:ext uri="{FF2B5EF4-FFF2-40B4-BE49-F238E27FC236}">
                <a16:creationId xmlns:a16="http://schemas.microsoft.com/office/drawing/2014/main" id="{3B651227-9A4F-4B47-8D94-FC94160BF681}"/>
              </a:ext>
            </a:extLst>
          </p:cNvPr>
          <p:cNvSpPr txBox="1"/>
          <p:nvPr/>
        </p:nvSpPr>
        <p:spPr>
          <a:xfrm>
            <a:off x="2209010" y="6068166"/>
            <a:ext cx="1869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In   </a:t>
            </a:r>
          </a:p>
          <a:p>
            <a:pPr algn="ctr"/>
            <a:r>
              <a:rPr lang="fr-FR" b="1" dirty="0">
                <a:solidFill>
                  <a:srgbClr val="002060"/>
                </a:solidFill>
              </a:rPr>
              <a:t>+12 kJ/mol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C52C222D-D29A-4A0D-A987-1BFD206723CC}"/>
              </a:ext>
            </a:extLst>
          </p:cNvPr>
          <p:cNvSpPr txBox="1"/>
          <p:nvPr/>
        </p:nvSpPr>
        <p:spPr>
          <a:xfrm>
            <a:off x="8299915" y="4033497"/>
            <a:ext cx="3318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>
                <a:solidFill>
                  <a:srgbClr val="FF0000"/>
                </a:solidFill>
              </a:rPr>
              <a:t>Protonation on the </a:t>
            </a:r>
            <a:r>
              <a:rPr lang="fr-FR" b="1" dirty="0" err="1">
                <a:solidFill>
                  <a:srgbClr val="FF0000"/>
                </a:solidFill>
              </a:rPr>
              <a:t>primary</a:t>
            </a:r>
            <a:r>
              <a:rPr lang="fr-FR" b="1" dirty="0">
                <a:solidFill>
                  <a:srgbClr val="FF0000"/>
                </a:solidFill>
              </a:rPr>
              <a:t> face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251DEBEB-C45E-4EDE-B9A7-F5351B93DB9F}"/>
              </a:ext>
            </a:extLst>
          </p:cNvPr>
          <p:cNvSpPr txBox="1"/>
          <p:nvPr/>
        </p:nvSpPr>
        <p:spPr>
          <a:xfrm>
            <a:off x="7084154" y="4813627"/>
            <a:ext cx="5411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Proton </a:t>
            </a:r>
            <a:r>
              <a:rPr lang="fr-FR" b="1" dirty="0" err="1"/>
              <a:t>shared</a:t>
            </a:r>
            <a:r>
              <a:rPr lang="fr-FR" b="1" dirty="0"/>
              <a:t> </a:t>
            </a:r>
          </a:p>
          <a:p>
            <a:pPr algn="ctr"/>
            <a:r>
              <a:rPr lang="fr-FR" b="1" dirty="0" err="1"/>
              <a:t>between</a:t>
            </a:r>
            <a:r>
              <a:rPr lang="fr-FR" b="1" dirty="0"/>
              <a:t> </a:t>
            </a:r>
            <a:r>
              <a:rPr lang="fr-FR" b="1" dirty="0" err="1"/>
              <a:t>paracetamol</a:t>
            </a:r>
            <a:r>
              <a:rPr lang="fr-FR" b="1" dirty="0"/>
              <a:t> and </a:t>
            </a:r>
            <a:r>
              <a:rPr lang="fr-FR" b="1" dirty="0">
                <a:latin typeface="Symbol" panose="05050102010706020507" pitchFamily="18" charset="2"/>
              </a:rPr>
              <a:t>b</a:t>
            </a:r>
            <a:r>
              <a:rPr lang="fr-FR" b="1" dirty="0"/>
              <a:t>-</a:t>
            </a:r>
            <a:r>
              <a:rPr lang="fr-FR" b="1" dirty="0" err="1"/>
              <a:t>cyclodextrin</a:t>
            </a:r>
            <a:r>
              <a:rPr lang="fr-FR" b="1" dirty="0"/>
              <a:t>, </a:t>
            </a:r>
          </a:p>
          <a:p>
            <a:pPr algn="ctr"/>
            <a:r>
              <a:rPr lang="fr-FR" b="1" dirty="0"/>
              <a:t>or </a:t>
            </a:r>
            <a:r>
              <a:rPr lang="fr-FR" b="1" dirty="0" err="1"/>
              <a:t>between</a:t>
            </a:r>
            <a:r>
              <a:rPr lang="fr-FR" b="1" dirty="0"/>
              <a:t> </a:t>
            </a:r>
            <a:r>
              <a:rPr lang="fr-FR" b="1" dirty="0" err="1"/>
              <a:t>hydroxyl</a:t>
            </a:r>
            <a:r>
              <a:rPr lang="fr-FR" b="1" dirty="0"/>
              <a:t> groups of the </a:t>
            </a:r>
            <a:r>
              <a:rPr lang="fr-FR" b="1" dirty="0" err="1"/>
              <a:t>primary</a:t>
            </a:r>
            <a:r>
              <a:rPr lang="fr-FR" b="1" dirty="0"/>
              <a:t> face</a:t>
            </a:r>
          </a:p>
        </p:txBody>
      </p:sp>
    </p:spTree>
    <p:extLst>
      <p:ext uri="{BB962C8B-B14F-4D97-AF65-F5344CB8AC3E}">
        <p14:creationId xmlns:p14="http://schemas.microsoft.com/office/powerpoint/2010/main" val="370018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2" grpId="0"/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>
            <a:extLst>
              <a:ext uri="{FF2B5EF4-FFF2-40B4-BE49-F238E27FC236}">
                <a16:creationId xmlns:a16="http://schemas.microsoft.com/office/drawing/2014/main" id="{BF015A0A-799E-4421-96AB-09299A5269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09" y="2981719"/>
            <a:ext cx="7446736" cy="3671962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2DF3AB3C-CF28-4E2E-84B5-A97E45BC4B24}"/>
              </a:ext>
            </a:extLst>
          </p:cNvPr>
          <p:cNvSpPr/>
          <p:nvPr/>
        </p:nvSpPr>
        <p:spPr>
          <a:xfrm>
            <a:off x="3019113" y="2314782"/>
            <a:ext cx="4318665" cy="690298"/>
          </a:xfrm>
          <a:prstGeom prst="ellipse">
            <a:avLst/>
          </a:prstGeom>
          <a:solidFill>
            <a:srgbClr val="FFFF99">
              <a:alpha val="3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7" name="Picture 2" descr="File:FTICR cell.png - Wikimedia Commons">
            <a:extLst>
              <a:ext uri="{FF2B5EF4-FFF2-40B4-BE49-F238E27FC236}">
                <a16:creationId xmlns:a16="http://schemas.microsoft.com/office/drawing/2014/main" id="{7E683A54-9AC7-47E3-A3FB-6A4D9FC79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747" y="1570570"/>
            <a:ext cx="3408967" cy="367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455" y="1"/>
            <a:ext cx="931545" cy="724074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 flipH="1">
            <a:off x="3465966" y="47800"/>
            <a:ext cx="5097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Mass </a:t>
            </a:r>
            <a:r>
              <a:rPr lang="fr-FR" sz="36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spectrometry</a:t>
            </a:r>
            <a:endParaRPr lang="fr-FR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CDCEFFA9-03F8-483C-ABE6-C338CF48D615}"/>
              </a:ext>
            </a:extLst>
          </p:cNvPr>
          <p:cNvSpPr/>
          <p:nvPr/>
        </p:nvSpPr>
        <p:spPr>
          <a:xfrm>
            <a:off x="11815402" y="6476530"/>
            <a:ext cx="343878" cy="35430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31897C0-8EC6-458A-9515-6A2464081AA4}"/>
              </a:ext>
            </a:extLst>
          </p:cNvPr>
          <p:cNvSpPr txBox="1"/>
          <p:nvPr/>
        </p:nvSpPr>
        <p:spPr>
          <a:xfrm>
            <a:off x="11848117" y="6476530"/>
            <a:ext cx="461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5915D6-9438-46BF-9F74-8218A8A2C17E}" type="slidenum">
              <a:rPr lang="fr-FR" sz="1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fr-FR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DA98F435-F4B8-4CB3-8DC4-60A84B6DDB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56" y="877034"/>
            <a:ext cx="1431019" cy="1943571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1338174F-ADAC-4C18-B995-E34B025C89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5492" y="1084077"/>
            <a:ext cx="1431020" cy="103402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CDDD454-7DF2-448F-A6F9-FCB6A226890F}"/>
              </a:ext>
            </a:extLst>
          </p:cNvPr>
          <p:cNvSpPr/>
          <p:nvPr/>
        </p:nvSpPr>
        <p:spPr>
          <a:xfrm>
            <a:off x="3211125" y="2447010"/>
            <a:ext cx="3855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7T hybrid FT-ICR    APEX-</a:t>
            </a:r>
            <a:r>
              <a:rPr lang="en-US" sz="2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Qe</a:t>
            </a: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Bruker</a:t>
            </a:r>
            <a:endParaRPr lang="fr-FR" sz="2000" b="1" dirty="0">
              <a:solidFill>
                <a:srgbClr val="00206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76DF8CF-73EE-40D0-B5C8-204AE39B6034}"/>
              </a:ext>
            </a:extLst>
          </p:cNvPr>
          <p:cNvSpPr txBox="1"/>
          <p:nvPr/>
        </p:nvSpPr>
        <p:spPr>
          <a:xfrm>
            <a:off x="4876512" y="1278183"/>
            <a:ext cx="1641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cs typeface="Times New Roman" panose="02020603050405020304" pitchFamily="18" charset="0"/>
              </a:rPr>
              <a:t>Debora</a:t>
            </a:r>
            <a:r>
              <a:rPr lang="fr-FR" b="1" dirty="0">
                <a:cs typeface="Times New Roman" panose="02020603050405020304" pitchFamily="18" charset="0"/>
              </a:rPr>
              <a:t> Scuderi</a:t>
            </a:r>
          </a:p>
          <a:p>
            <a:r>
              <a:rPr lang="fr-FR" b="1" dirty="0">
                <a:cs typeface="Times New Roman" panose="02020603050405020304" pitchFamily="18" charset="0"/>
              </a:rPr>
              <a:t>Estelle Loire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4091E3C-DCF4-4A32-B7BA-880867891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8" y="106815"/>
            <a:ext cx="1465384" cy="51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4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E4FCA1E-3FD9-4A75-B512-319614A630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495" y="2369936"/>
            <a:ext cx="4944562" cy="402804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1E7FC3D-1438-445D-9BD4-3ECBFB64FD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200" y="2368800"/>
            <a:ext cx="4944996" cy="40284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B29425D-C139-4842-833C-C2D6FCE81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3633" y="2489382"/>
            <a:ext cx="1286862" cy="95945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FD7D25C-2A31-4097-9094-E3D001B48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4547" y="2473687"/>
            <a:ext cx="1290504" cy="962168"/>
          </a:xfrm>
          <a:prstGeom prst="rect">
            <a:avLst/>
          </a:prstGeom>
        </p:spPr>
      </p:pic>
      <p:grpSp>
        <p:nvGrpSpPr>
          <p:cNvPr id="33" name="Groupe 32">
            <a:extLst>
              <a:ext uri="{FF2B5EF4-FFF2-40B4-BE49-F238E27FC236}">
                <a16:creationId xmlns:a16="http://schemas.microsoft.com/office/drawing/2014/main" id="{FE5ACA32-C506-4989-8836-CC44BC671F33}"/>
              </a:ext>
            </a:extLst>
          </p:cNvPr>
          <p:cNvGrpSpPr/>
          <p:nvPr/>
        </p:nvGrpSpPr>
        <p:grpSpPr>
          <a:xfrm>
            <a:off x="9055099" y="1870496"/>
            <a:ext cx="1502382" cy="1655806"/>
            <a:chOff x="6294491" y="1972542"/>
            <a:chExt cx="2030023" cy="2193651"/>
          </a:xfrm>
        </p:grpSpPr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65AD6EA3-A0E6-40DE-AD6F-6215FA61E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94491" y="2667106"/>
              <a:ext cx="2010645" cy="1499087"/>
            </a:xfrm>
            <a:prstGeom prst="rect">
              <a:avLst/>
            </a:prstGeom>
          </p:spPr>
        </p:pic>
        <p:pic>
          <p:nvPicPr>
            <p:cNvPr id="35" name="Picture 2" descr="Acetaminophen - American Chemical Society">
              <a:extLst>
                <a:ext uri="{FF2B5EF4-FFF2-40B4-BE49-F238E27FC236}">
                  <a16:creationId xmlns:a16="http://schemas.microsoft.com/office/drawing/2014/main" id="{CB08F3EB-2097-4EAB-A7E5-515BA61563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46924">
              <a:off x="6460454" y="1972542"/>
              <a:ext cx="1864060" cy="1286201"/>
            </a:xfrm>
            <a:prstGeom prst="rect">
              <a:avLst/>
            </a:prstGeom>
            <a:noFill/>
            <a:scene3d>
              <a:camera prst="orthographicFront">
                <a:rot lat="3600000" lon="0" rev="6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ZoneTexte 43">
            <a:extLst>
              <a:ext uri="{FF2B5EF4-FFF2-40B4-BE49-F238E27FC236}">
                <a16:creationId xmlns:a16="http://schemas.microsoft.com/office/drawing/2014/main" id="{5FD702AE-F830-48F7-947B-3739D14BBBB5}"/>
              </a:ext>
            </a:extLst>
          </p:cNvPr>
          <p:cNvSpPr txBox="1"/>
          <p:nvPr/>
        </p:nvSpPr>
        <p:spPr>
          <a:xfrm>
            <a:off x="8541436" y="2677325"/>
            <a:ext cx="4091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48" name="Ellipse 319">
            <a:extLst>
              <a:ext uri="{FF2B5EF4-FFF2-40B4-BE49-F238E27FC236}">
                <a16:creationId xmlns:a16="http://schemas.microsoft.com/office/drawing/2014/main" id="{5F376B46-88E7-4F1D-A9A2-8623C9C6B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0457" y="5339484"/>
            <a:ext cx="2905560" cy="749997"/>
          </a:xfrm>
          <a:prstGeom prst="ellipse">
            <a:avLst/>
          </a:prstGeom>
          <a:solidFill>
            <a:srgbClr val="FFFF66"/>
          </a:solidFill>
          <a:ln>
            <a:noFill/>
          </a:ln>
        </p:spPr>
        <p:txBody>
          <a:bodyPr/>
          <a:lstStyle>
            <a:lvl1pPr defTabSz="41148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148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148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148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148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Times New Roman" panose="02020603050405020304" pitchFamily="18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455" y="1"/>
            <a:ext cx="931545" cy="724074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 flipH="1">
            <a:off x="3841648" y="0"/>
            <a:ext cx="5097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Mass </a:t>
            </a:r>
            <a:r>
              <a:rPr lang="fr-FR" sz="36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spectrometry</a:t>
            </a:r>
            <a:endParaRPr lang="fr-FR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CDCEFFA9-03F8-483C-ABE6-C338CF48D615}"/>
              </a:ext>
            </a:extLst>
          </p:cNvPr>
          <p:cNvSpPr/>
          <p:nvPr/>
        </p:nvSpPr>
        <p:spPr>
          <a:xfrm>
            <a:off x="11815402" y="6476530"/>
            <a:ext cx="343878" cy="35430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31897C0-8EC6-458A-9515-6A2464081AA4}"/>
              </a:ext>
            </a:extLst>
          </p:cNvPr>
          <p:cNvSpPr txBox="1"/>
          <p:nvPr/>
        </p:nvSpPr>
        <p:spPr>
          <a:xfrm>
            <a:off x="11848117" y="6476530"/>
            <a:ext cx="461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5915D6-9438-46BF-9F74-8218A8A2C17E}" type="slidenum">
              <a:rPr lang="fr-FR" sz="1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fr-FR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C700835-026C-4222-B0DB-D3A1DD624E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" y="777740"/>
            <a:ext cx="5805844" cy="408921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0F42BE20-176C-4CFB-A093-DF02F4FD7EA1}"/>
              </a:ext>
            </a:extLst>
          </p:cNvPr>
          <p:cNvGrpSpPr/>
          <p:nvPr/>
        </p:nvGrpSpPr>
        <p:grpSpPr>
          <a:xfrm>
            <a:off x="9813461" y="3553812"/>
            <a:ext cx="1502382" cy="1655806"/>
            <a:chOff x="6294491" y="1972542"/>
            <a:chExt cx="2030023" cy="2193651"/>
          </a:xfrm>
        </p:grpSpPr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0195FA2B-7CC1-47B3-BB20-0513150A6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94491" y="2667106"/>
              <a:ext cx="2010645" cy="1499087"/>
            </a:xfrm>
            <a:prstGeom prst="rect">
              <a:avLst/>
            </a:prstGeom>
          </p:spPr>
        </p:pic>
        <p:pic>
          <p:nvPicPr>
            <p:cNvPr id="40" name="Picture 2" descr="Acetaminophen - American Chemical Society">
              <a:extLst>
                <a:ext uri="{FF2B5EF4-FFF2-40B4-BE49-F238E27FC236}">
                  <a16:creationId xmlns:a16="http://schemas.microsoft.com/office/drawing/2014/main" id="{744DDCB5-3B7C-4A31-98D2-422D96E4C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46924">
              <a:off x="6460454" y="1972542"/>
              <a:ext cx="1864060" cy="1286201"/>
            </a:xfrm>
            <a:prstGeom prst="rect">
              <a:avLst/>
            </a:prstGeom>
            <a:noFill/>
            <a:scene3d>
              <a:camera prst="orthographicFront">
                <a:rot lat="3600000" lon="0" rev="6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CDFCF349-368A-4011-9B2F-21BCF0CFD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4443" y="807809"/>
            <a:ext cx="1313341" cy="979194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DB6FCC2-4A5A-4935-AB86-5ACC66951A2A}"/>
              </a:ext>
            </a:extLst>
          </p:cNvPr>
          <p:cNvSpPr txBox="1"/>
          <p:nvPr/>
        </p:nvSpPr>
        <p:spPr>
          <a:xfrm>
            <a:off x="6186242" y="1003848"/>
            <a:ext cx="3143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>
                <a:solidFill>
                  <a:srgbClr val="7030A0"/>
                </a:solidFill>
              </a:rPr>
              <a:t>m/z</a:t>
            </a:r>
            <a:r>
              <a:rPr lang="fr-FR" b="1" dirty="0">
                <a:solidFill>
                  <a:srgbClr val="7030A0"/>
                </a:solidFill>
              </a:rPr>
              <a:t> 1135</a:t>
            </a:r>
          </a:p>
          <a:p>
            <a:pPr algn="ctr"/>
            <a:r>
              <a:rPr lang="fr-FR" b="1" dirty="0">
                <a:solidFill>
                  <a:srgbClr val="7030A0"/>
                </a:solidFill>
                <a:latin typeface="Symbol" panose="05050102010706020507" pitchFamily="18" charset="2"/>
              </a:rPr>
              <a:t>b</a:t>
            </a:r>
            <a:r>
              <a:rPr lang="fr-FR" b="1" dirty="0">
                <a:solidFill>
                  <a:srgbClr val="7030A0"/>
                </a:solidFill>
              </a:rPr>
              <a:t>-</a:t>
            </a:r>
            <a:r>
              <a:rPr lang="fr-FR" b="1" dirty="0" err="1">
                <a:solidFill>
                  <a:srgbClr val="7030A0"/>
                </a:solidFill>
              </a:rPr>
              <a:t>cyclodextrin</a:t>
            </a:r>
            <a:r>
              <a:rPr lang="fr-FR" b="1" dirty="0">
                <a:solidFill>
                  <a:srgbClr val="7030A0"/>
                </a:solidFill>
              </a:rPr>
              <a:t> + H</a:t>
            </a:r>
            <a:r>
              <a:rPr lang="fr-FR" b="1" baseline="30000" dirty="0">
                <a:solidFill>
                  <a:srgbClr val="7030A0"/>
                </a:solidFill>
              </a:rPr>
              <a:t>+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65882A1-1C3B-41EC-AEEA-FA785E5C8DB2}"/>
              </a:ext>
            </a:extLst>
          </p:cNvPr>
          <p:cNvSpPr txBox="1"/>
          <p:nvPr/>
        </p:nvSpPr>
        <p:spPr>
          <a:xfrm>
            <a:off x="5915026" y="2522618"/>
            <a:ext cx="3143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>
                <a:solidFill>
                  <a:schemeClr val="accent6">
                    <a:lumMod val="75000"/>
                  </a:schemeClr>
                </a:solidFill>
              </a:rPr>
              <a:t>m/z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 1211</a:t>
            </a:r>
          </a:p>
          <a:p>
            <a:pPr algn="ctr"/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2 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Symbol" panose="05050102010706020507" pitchFamily="18" charset="2"/>
              </a:rPr>
              <a:t>b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</a:rPr>
              <a:t>cyclodextrin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 + 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</a:rPr>
              <a:t>Paracetamol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 + 2 H</a:t>
            </a:r>
            <a:r>
              <a:rPr lang="fr-FR" b="1" baseline="30000" dirty="0">
                <a:solidFill>
                  <a:schemeClr val="accent6">
                    <a:lumMod val="75000"/>
                  </a:schemeClr>
                </a:solidFill>
              </a:rPr>
              <a:t>+</a:t>
            </a:r>
          </a:p>
        </p:txBody>
      </p:sp>
      <p:pic>
        <p:nvPicPr>
          <p:cNvPr id="47" name="Picture 2" descr="Acetaminophen - American Chemical Society">
            <a:extLst>
              <a:ext uri="{FF2B5EF4-FFF2-40B4-BE49-F238E27FC236}">
                <a16:creationId xmlns:a16="http://schemas.microsoft.com/office/drawing/2014/main" id="{D6F9B700-B669-4131-8A1D-3CBE3A104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431">
            <a:off x="9924391" y="1878497"/>
            <a:ext cx="1129633" cy="924753"/>
          </a:xfrm>
          <a:prstGeom prst="rect">
            <a:avLst/>
          </a:prstGeom>
          <a:noFill/>
          <a:scene3d>
            <a:camera prst="orthographicFront">
              <a:rot lat="3600000" lon="0" rev="6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9DD831CB-6354-4E32-B16A-F0A56625EEAE}"/>
              </a:ext>
            </a:extLst>
          </p:cNvPr>
          <p:cNvSpPr txBox="1"/>
          <p:nvPr/>
        </p:nvSpPr>
        <p:spPr>
          <a:xfrm>
            <a:off x="6264193" y="4039235"/>
            <a:ext cx="3143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>
                <a:solidFill>
                  <a:srgbClr val="FF0000"/>
                </a:solidFill>
              </a:rPr>
              <a:t>m/z</a:t>
            </a:r>
            <a:r>
              <a:rPr lang="fr-FR" b="1" dirty="0">
                <a:solidFill>
                  <a:srgbClr val="FF0000"/>
                </a:solidFill>
              </a:rPr>
              <a:t> 1286</a:t>
            </a:r>
          </a:p>
          <a:p>
            <a:pPr algn="ctr"/>
            <a:r>
              <a:rPr lang="fr-FR" b="1" dirty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fr-FR" b="1" dirty="0">
                <a:solidFill>
                  <a:srgbClr val="FF0000"/>
                </a:solidFill>
              </a:rPr>
              <a:t>-</a:t>
            </a:r>
            <a:r>
              <a:rPr lang="fr-FR" b="1" dirty="0" err="1">
                <a:solidFill>
                  <a:srgbClr val="FF0000"/>
                </a:solidFill>
              </a:rPr>
              <a:t>cyclodextrin</a:t>
            </a:r>
            <a:r>
              <a:rPr lang="fr-FR" b="1" dirty="0">
                <a:solidFill>
                  <a:srgbClr val="FF0000"/>
                </a:solidFill>
              </a:rPr>
              <a:t> + </a:t>
            </a:r>
            <a:r>
              <a:rPr lang="fr-FR" b="1" dirty="0" err="1">
                <a:solidFill>
                  <a:srgbClr val="FF0000"/>
                </a:solidFill>
              </a:rPr>
              <a:t>Paracetamol</a:t>
            </a:r>
            <a:r>
              <a:rPr lang="fr-FR" b="1" dirty="0">
                <a:solidFill>
                  <a:srgbClr val="FF0000"/>
                </a:solidFill>
              </a:rPr>
              <a:t> + H</a:t>
            </a:r>
            <a:r>
              <a:rPr lang="fr-FR" b="1" baseline="30000" dirty="0">
                <a:solidFill>
                  <a:srgbClr val="FF0000"/>
                </a:solidFill>
              </a:rPr>
              <a:t>+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3773203-2C83-4792-8097-B470F7FB74F3}"/>
              </a:ext>
            </a:extLst>
          </p:cNvPr>
          <p:cNvSpPr txBox="1"/>
          <p:nvPr/>
        </p:nvSpPr>
        <p:spPr>
          <a:xfrm>
            <a:off x="4386017" y="1143517"/>
            <a:ext cx="995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FF0000"/>
                </a:solidFill>
              </a:rPr>
              <a:t>1286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0E3F336-16DA-4E3A-AE65-4749B2B5216F}"/>
              </a:ext>
            </a:extLst>
          </p:cNvPr>
          <p:cNvSpPr txBox="1"/>
          <p:nvPr/>
        </p:nvSpPr>
        <p:spPr>
          <a:xfrm>
            <a:off x="3888213" y="923924"/>
            <a:ext cx="995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7030A0"/>
                </a:solidFill>
              </a:rPr>
              <a:t>1135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43AFDDA-1283-43DC-AF7B-69C06DB693D3}"/>
              </a:ext>
            </a:extLst>
          </p:cNvPr>
          <p:cNvSpPr txBox="1"/>
          <p:nvPr/>
        </p:nvSpPr>
        <p:spPr>
          <a:xfrm>
            <a:off x="4093246" y="3770304"/>
            <a:ext cx="995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6">
                    <a:lumMod val="75000"/>
                  </a:schemeClr>
                </a:solidFill>
              </a:rPr>
              <a:t>1211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415A064-DB04-4336-A181-F98A5DDA72B9}"/>
              </a:ext>
            </a:extLst>
          </p:cNvPr>
          <p:cNvSpPr/>
          <p:nvPr/>
        </p:nvSpPr>
        <p:spPr>
          <a:xfrm>
            <a:off x="4624336" y="923924"/>
            <a:ext cx="497804" cy="3648077"/>
          </a:xfrm>
          <a:prstGeom prst="ellipse">
            <a:avLst/>
          </a:prstGeom>
          <a:solidFill>
            <a:schemeClr val="accent2">
              <a:lumMod val="40000"/>
              <a:lumOff val="6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03643CFE-0E6D-4E50-9D2E-180D6ED1839E}"/>
              </a:ext>
            </a:extLst>
          </p:cNvPr>
          <p:cNvCxnSpPr>
            <a:stCxn id="2" idx="6"/>
          </p:cNvCxnSpPr>
          <p:nvPr/>
        </p:nvCxnSpPr>
        <p:spPr>
          <a:xfrm>
            <a:off x="5122140" y="2747963"/>
            <a:ext cx="2526889" cy="1022341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F10B7545-D641-4B7D-B3DB-DDC62B3229E5}"/>
              </a:ext>
            </a:extLst>
          </p:cNvPr>
          <p:cNvGrpSpPr/>
          <p:nvPr/>
        </p:nvGrpSpPr>
        <p:grpSpPr>
          <a:xfrm>
            <a:off x="6595389" y="690867"/>
            <a:ext cx="1502382" cy="1655806"/>
            <a:chOff x="6294491" y="1972542"/>
            <a:chExt cx="2030023" cy="2193651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CA827DE1-AF46-4DFD-921C-18743D86A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94491" y="2667106"/>
              <a:ext cx="2010645" cy="1499087"/>
            </a:xfrm>
            <a:prstGeom prst="rect">
              <a:avLst/>
            </a:prstGeom>
          </p:spPr>
        </p:pic>
        <p:pic>
          <p:nvPicPr>
            <p:cNvPr id="32" name="Picture 2" descr="Acetaminophen - American Chemical Society">
              <a:extLst>
                <a:ext uri="{FF2B5EF4-FFF2-40B4-BE49-F238E27FC236}">
                  <a16:creationId xmlns:a16="http://schemas.microsoft.com/office/drawing/2014/main" id="{41A9BA71-BEBA-4B05-9CF5-C95007485C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46924">
              <a:off x="6460454" y="1972542"/>
              <a:ext cx="1864060" cy="1286201"/>
            </a:xfrm>
            <a:prstGeom prst="rect">
              <a:avLst/>
            </a:prstGeom>
            <a:noFill/>
            <a:scene3d>
              <a:camera prst="orthographicFront">
                <a:rot lat="3600000" lon="0" rev="6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5" name="ZoneTexte 44">
            <a:extLst>
              <a:ext uri="{FF2B5EF4-FFF2-40B4-BE49-F238E27FC236}">
                <a16:creationId xmlns:a16="http://schemas.microsoft.com/office/drawing/2014/main" id="{F9C1AAF9-87D7-4C26-9F62-F1268230DADC}"/>
              </a:ext>
            </a:extLst>
          </p:cNvPr>
          <p:cNvSpPr txBox="1"/>
          <p:nvPr/>
        </p:nvSpPr>
        <p:spPr>
          <a:xfrm>
            <a:off x="966388" y="5349949"/>
            <a:ext cx="4091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2060"/>
                </a:solidFill>
              </a:rPr>
              <a:t>MS / MS (CID)</a:t>
            </a:r>
          </a:p>
          <a:p>
            <a:pPr algn="ctr"/>
            <a:r>
              <a:rPr lang="fr-FR" sz="2000" b="1" dirty="0">
                <a:solidFill>
                  <a:srgbClr val="002060"/>
                </a:solidFill>
              </a:rPr>
              <a:t>ESI source conditions</a:t>
            </a: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4339AB47-5472-483D-8A90-C6D75F1E267A}"/>
              </a:ext>
            </a:extLst>
          </p:cNvPr>
          <p:cNvGrpSpPr/>
          <p:nvPr/>
        </p:nvGrpSpPr>
        <p:grpSpPr>
          <a:xfrm>
            <a:off x="10639608" y="1917821"/>
            <a:ext cx="1502382" cy="1655806"/>
            <a:chOff x="6294491" y="1972542"/>
            <a:chExt cx="2030023" cy="2193651"/>
          </a:xfrm>
        </p:grpSpPr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391DC3C5-29A4-4E33-BB21-B63F520DC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94491" y="2667106"/>
              <a:ext cx="2010645" cy="1499087"/>
            </a:xfrm>
            <a:prstGeom prst="rect">
              <a:avLst/>
            </a:prstGeom>
          </p:spPr>
        </p:pic>
        <p:pic>
          <p:nvPicPr>
            <p:cNvPr id="38" name="Picture 2" descr="Acetaminophen - American Chemical Society">
              <a:extLst>
                <a:ext uri="{FF2B5EF4-FFF2-40B4-BE49-F238E27FC236}">
                  <a16:creationId xmlns:a16="http://schemas.microsoft.com/office/drawing/2014/main" id="{3FCB8B2D-27A2-48F2-A152-46085A24C7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46924">
              <a:off x="6460454" y="1972542"/>
              <a:ext cx="1864060" cy="1286201"/>
            </a:xfrm>
            <a:prstGeom prst="rect">
              <a:avLst/>
            </a:prstGeom>
            <a:noFill/>
            <a:scene3d>
              <a:camera prst="orthographicFront">
                <a:rot lat="3600000" lon="0" rev="6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Image 41">
            <a:extLst>
              <a:ext uri="{FF2B5EF4-FFF2-40B4-BE49-F238E27FC236}">
                <a16:creationId xmlns:a16="http://schemas.microsoft.com/office/drawing/2014/main" id="{7B4A4609-5AE9-4E6D-8247-7D973B6365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8" y="106815"/>
            <a:ext cx="1465384" cy="519975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777E63F-F601-4FB3-A013-E916F0C2086F}"/>
              </a:ext>
            </a:extLst>
          </p:cNvPr>
          <p:cNvCxnSpPr>
            <a:cxnSpLocks/>
          </p:cNvCxnSpPr>
          <p:nvPr/>
        </p:nvCxnSpPr>
        <p:spPr>
          <a:xfrm flipV="1">
            <a:off x="8810244" y="1975071"/>
            <a:ext cx="3268655" cy="15924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B98C4EBB-4FDB-4495-9480-61F837296706}"/>
              </a:ext>
            </a:extLst>
          </p:cNvPr>
          <p:cNvCxnSpPr>
            <a:cxnSpLocks/>
          </p:cNvCxnSpPr>
          <p:nvPr/>
        </p:nvCxnSpPr>
        <p:spPr>
          <a:xfrm>
            <a:off x="8975837" y="1917728"/>
            <a:ext cx="3011504" cy="16933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12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8" grpId="0" animBg="1"/>
      <p:bldP spid="16" grpId="0"/>
      <p:bldP spid="17" grpId="0"/>
      <p:bldP spid="20" grpId="0"/>
      <p:bldP spid="2" grpId="0" animBg="1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455" y="1"/>
            <a:ext cx="931545" cy="724074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 flipH="1">
            <a:off x="3105150" y="12117"/>
            <a:ext cx="6210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Ion </a:t>
            </a:r>
            <a:r>
              <a:rPr lang="fr-FR" sz="36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Mobility</a:t>
            </a:r>
            <a:r>
              <a:rPr lang="fr-FR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fr-FR" sz="36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Spectroscopy</a:t>
            </a:r>
            <a:endParaRPr lang="fr-FR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BCD9BE84-49AE-40AA-B952-1B7251BAAEBC}"/>
              </a:ext>
            </a:extLst>
          </p:cNvPr>
          <p:cNvGrpSpPr/>
          <p:nvPr/>
        </p:nvGrpSpPr>
        <p:grpSpPr>
          <a:xfrm>
            <a:off x="3963770" y="1848362"/>
            <a:ext cx="4857222" cy="749997"/>
            <a:chOff x="743573" y="6102564"/>
            <a:chExt cx="4345125" cy="749997"/>
          </a:xfrm>
        </p:grpSpPr>
        <p:sp>
          <p:nvSpPr>
            <p:cNvPr id="33" name="Ellipse 319">
              <a:extLst>
                <a:ext uri="{FF2B5EF4-FFF2-40B4-BE49-F238E27FC236}">
                  <a16:creationId xmlns:a16="http://schemas.microsoft.com/office/drawing/2014/main" id="{1362D35B-E4EE-4CC0-AD0A-0DE84A220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573" y="6102564"/>
              <a:ext cx="4345125" cy="749997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</p:spPr>
          <p:txBody>
            <a:bodyPr/>
            <a:lstStyle>
              <a:lvl1pPr defTabSz="41148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148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148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148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148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Times New Roman" panose="02020603050405020304" pitchFamily="18" charset="0"/>
              </a:endParaRPr>
            </a:p>
          </p:txBody>
        </p:sp>
        <p:sp>
          <p:nvSpPr>
            <p:cNvPr id="34" name="Rectangle 220">
              <a:extLst>
                <a:ext uri="{FF2B5EF4-FFF2-40B4-BE49-F238E27FC236}">
                  <a16:creationId xmlns:a16="http://schemas.microsoft.com/office/drawing/2014/main" id="{D02376E7-BAC8-4684-A02C-3710D8248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7992" y="6133157"/>
              <a:ext cx="399834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 sz="2800" b="1" dirty="0"/>
                <a:t> </a:t>
              </a:r>
              <a:r>
                <a:rPr lang="fr-FR" altLang="fr-FR" sz="1800" b="1" dirty="0">
                  <a:latin typeface="+mn-lt"/>
                  <a:cs typeface="Times New Roman" panose="02020603050405020304" pitchFamily="18" charset="0"/>
                </a:rPr>
                <a:t>Global probe of the </a:t>
              </a:r>
              <a:r>
                <a:rPr lang="fr-FR" altLang="fr-FR" sz="1800" b="1" dirty="0" err="1">
                  <a:latin typeface="+mn-lt"/>
                  <a:cs typeface="Times New Roman" panose="02020603050405020304" pitchFamily="18" charset="0"/>
                </a:rPr>
                <a:t>secondary</a:t>
              </a:r>
              <a:r>
                <a:rPr lang="fr-FR" altLang="fr-FR" sz="1800" b="1" dirty="0">
                  <a:latin typeface="+mn-lt"/>
                  <a:cs typeface="Times New Roman" panose="02020603050405020304" pitchFamily="18" charset="0"/>
                </a:rPr>
                <a:t> structure</a:t>
              </a:r>
              <a:endParaRPr lang="en-US" altLang="fr-FR" sz="1800" b="1" dirty="0">
                <a:latin typeface="+mn-lt"/>
                <a:cs typeface="Times New Roman" panose="02020603050405020304" pitchFamily="18" charset="0"/>
              </a:endParaRPr>
            </a:p>
          </p:txBody>
        </p:sp>
      </p:grpSp>
      <p:pic>
        <p:nvPicPr>
          <p:cNvPr id="35" name="Image 34">
            <a:extLst>
              <a:ext uri="{FF2B5EF4-FFF2-40B4-BE49-F238E27FC236}">
                <a16:creationId xmlns:a16="http://schemas.microsoft.com/office/drawing/2014/main" id="{36DA7802-100E-4090-999F-55B4F0F3B7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059" y="1021296"/>
            <a:ext cx="1341799" cy="65688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3F3FAD7-0E47-4D7F-B2F7-09F2B2A3B9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61" y="2696451"/>
            <a:ext cx="10271420" cy="4087856"/>
          </a:xfrm>
          <a:prstGeom prst="rect">
            <a:avLst/>
          </a:prstGeom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49D60F55-80BE-4749-87E6-9D9E7739C4D6}"/>
              </a:ext>
            </a:extLst>
          </p:cNvPr>
          <p:cNvSpPr/>
          <p:nvPr/>
        </p:nvSpPr>
        <p:spPr>
          <a:xfrm>
            <a:off x="11815402" y="6476530"/>
            <a:ext cx="343878" cy="35430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E6BF93BF-017F-4D31-A37E-0FC115AB0E37}"/>
              </a:ext>
            </a:extLst>
          </p:cNvPr>
          <p:cNvSpPr txBox="1"/>
          <p:nvPr/>
        </p:nvSpPr>
        <p:spPr>
          <a:xfrm>
            <a:off x="11848117" y="6476530"/>
            <a:ext cx="461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5915D6-9438-46BF-9F74-8218A8A2C17E}" type="slidenum">
              <a:rPr lang="fr-FR" sz="1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fr-FR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B2B288F-0197-45D8-9F78-86F3652805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4" y="1125635"/>
            <a:ext cx="3115236" cy="147272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0E8C921-06F8-407B-B3D5-D41757DA69C3}"/>
              </a:ext>
            </a:extLst>
          </p:cNvPr>
          <p:cNvSpPr txBox="1"/>
          <p:nvPr/>
        </p:nvSpPr>
        <p:spPr>
          <a:xfrm>
            <a:off x="8894958" y="995793"/>
            <a:ext cx="4091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2060"/>
                </a:solidFill>
              </a:rPr>
              <a:t>Fabien </a:t>
            </a:r>
            <a:r>
              <a:rPr lang="fr-FR" sz="2000" b="1" dirty="0" err="1">
                <a:solidFill>
                  <a:srgbClr val="002060"/>
                </a:solidFill>
              </a:rPr>
              <a:t>Chirot</a:t>
            </a:r>
            <a:endParaRPr lang="fr-FR" sz="2000" b="1" dirty="0">
              <a:solidFill>
                <a:srgbClr val="002060"/>
              </a:solidFill>
            </a:endParaRPr>
          </a:p>
          <a:p>
            <a:pPr algn="ctr"/>
            <a:r>
              <a:rPr lang="fr-FR" sz="2000" b="1" dirty="0">
                <a:solidFill>
                  <a:srgbClr val="002060"/>
                </a:solidFill>
              </a:rPr>
              <a:t>Rodolphe Antoine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146FF38-D70C-478A-8C96-B202071740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8" y="106815"/>
            <a:ext cx="1465384" cy="51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78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455" y="1"/>
            <a:ext cx="931545" cy="724074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 flipH="1">
            <a:off x="3105150" y="12117"/>
            <a:ext cx="6210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Ion </a:t>
            </a:r>
            <a:r>
              <a:rPr lang="fr-FR" sz="36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Mobility</a:t>
            </a:r>
            <a:r>
              <a:rPr lang="fr-FR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fr-FR" sz="36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Spectroscopy</a:t>
            </a:r>
            <a:endParaRPr lang="fr-FR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9D60F55-80BE-4749-87E6-9D9E7739C4D6}"/>
              </a:ext>
            </a:extLst>
          </p:cNvPr>
          <p:cNvSpPr/>
          <p:nvPr/>
        </p:nvSpPr>
        <p:spPr>
          <a:xfrm>
            <a:off x="11815402" y="6476530"/>
            <a:ext cx="343878" cy="35430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E6BF93BF-017F-4D31-A37E-0FC115AB0E37}"/>
              </a:ext>
            </a:extLst>
          </p:cNvPr>
          <p:cNvSpPr txBox="1"/>
          <p:nvPr/>
        </p:nvSpPr>
        <p:spPr>
          <a:xfrm>
            <a:off x="11848117" y="6476530"/>
            <a:ext cx="461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5915D6-9438-46BF-9F74-8218A8A2C17E}" type="slidenum">
              <a:rPr lang="fr-FR" sz="1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fr-FR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DCCDCDB-DEA3-4172-8972-F757D06FA3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87" y="1143651"/>
            <a:ext cx="6621026" cy="540657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051306D-D079-461F-B800-A5367498A23B}"/>
              </a:ext>
            </a:extLst>
          </p:cNvPr>
          <p:cNvSpPr txBox="1"/>
          <p:nvPr/>
        </p:nvSpPr>
        <p:spPr>
          <a:xfrm>
            <a:off x="5958455" y="851580"/>
            <a:ext cx="6210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>
                <a:solidFill>
                  <a:srgbClr val="002060"/>
                </a:solidFill>
              </a:rPr>
              <a:t>Calculated</a:t>
            </a:r>
            <a:r>
              <a:rPr lang="fr-FR" sz="2000" b="1" dirty="0">
                <a:solidFill>
                  <a:srgbClr val="002060"/>
                </a:solidFill>
              </a:rPr>
              <a:t> </a:t>
            </a:r>
            <a:r>
              <a:rPr lang="fr-FR" sz="2000" b="1" dirty="0" err="1">
                <a:solidFill>
                  <a:srgbClr val="002060"/>
                </a:solidFill>
              </a:rPr>
              <a:t>collisional</a:t>
            </a:r>
            <a:r>
              <a:rPr lang="fr-FR" sz="2000" b="1" dirty="0">
                <a:solidFill>
                  <a:srgbClr val="002060"/>
                </a:solidFill>
              </a:rPr>
              <a:t> cross sections : </a:t>
            </a:r>
            <a:r>
              <a:rPr lang="fr-FR" sz="2000" b="1" dirty="0" err="1">
                <a:solidFill>
                  <a:srgbClr val="002060"/>
                </a:solidFill>
              </a:rPr>
              <a:t>Trajectory</a:t>
            </a:r>
            <a:r>
              <a:rPr lang="fr-FR" sz="2000" b="1" dirty="0">
                <a:solidFill>
                  <a:srgbClr val="002060"/>
                </a:solidFill>
              </a:rPr>
              <a:t> </a:t>
            </a:r>
            <a:r>
              <a:rPr lang="fr-FR" sz="2000" b="1" dirty="0" err="1">
                <a:solidFill>
                  <a:srgbClr val="002060"/>
                </a:solidFill>
              </a:rPr>
              <a:t>method</a:t>
            </a:r>
            <a:endParaRPr lang="fr-FR" sz="2000" b="1" dirty="0">
              <a:solidFill>
                <a:srgbClr val="002060"/>
              </a:solidFill>
            </a:endParaRPr>
          </a:p>
          <a:p>
            <a:pPr algn="ctr"/>
            <a:r>
              <a:rPr lang="fr-FR" sz="2000" b="1" dirty="0" err="1">
                <a:solidFill>
                  <a:srgbClr val="002060"/>
                </a:solidFill>
              </a:rPr>
              <a:t>Collidoscope</a:t>
            </a:r>
            <a:r>
              <a:rPr lang="fr-FR" sz="2000" b="1" dirty="0">
                <a:solidFill>
                  <a:srgbClr val="002060"/>
                </a:solidFill>
              </a:rPr>
              <a:t>     </a:t>
            </a:r>
            <a:r>
              <a:rPr lang="fr-FR" b="1" i="1" dirty="0">
                <a:solidFill>
                  <a:srgbClr val="002060"/>
                </a:solidFill>
              </a:rPr>
              <a:t>J. Am. Soc. Mass </a:t>
            </a:r>
            <a:r>
              <a:rPr lang="fr-FR" b="1" i="1" dirty="0" err="1">
                <a:solidFill>
                  <a:srgbClr val="002060"/>
                </a:solidFill>
              </a:rPr>
              <a:t>Spectrom</a:t>
            </a:r>
            <a:r>
              <a:rPr lang="fr-FR" b="1" i="1" dirty="0">
                <a:solidFill>
                  <a:srgbClr val="002060"/>
                </a:solidFill>
              </a:rPr>
              <a:t>.</a:t>
            </a:r>
            <a:r>
              <a:rPr lang="fr-FR" b="1" dirty="0">
                <a:solidFill>
                  <a:srgbClr val="002060"/>
                </a:solidFill>
              </a:rPr>
              <a:t> 2017, 28(4), 587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D057A75-8002-4788-8D10-AF6193EACA12}"/>
              </a:ext>
            </a:extLst>
          </p:cNvPr>
          <p:cNvGrpSpPr/>
          <p:nvPr/>
        </p:nvGrpSpPr>
        <p:grpSpPr>
          <a:xfrm>
            <a:off x="7346245" y="1640062"/>
            <a:ext cx="1709143" cy="1795950"/>
            <a:chOff x="286760" y="4134773"/>
            <a:chExt cx="2206154" cy="2174370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26ED5DCF-C93E-49B7-8AE9-BFD3536CA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410882">
              <a:off x="327579" y="5463668"/>
              <a:ext cx="2165335" cy="845475"/>
            </a:xfrm>
            <a:prstGeom prst="rect">
              <a:avLst/>
            </a:prstGeom>
            <a:scene3d>
              <a:camera prst="orthographicFront">
                <a:rot lat="0" lon="2400000" rev="0"/>
              </a:camera>
              <a:lightRig rig="threePt" dir="t"/>
            </a:scene3d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668822DE-D483-469F-831D-D867407E3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6760" y="4435490"/>
              <a:ext cx="2018711" cy="150510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7713B220-FADF-488D-9EA7-256F59DAF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8154">
              <a:off x="822235" y="4134773"/>
              <a:ext cx="939693" cy="850199"/>
            </a:xfrm>
            <a:prstGeom prst="rect">
              <a:avLst/>
            </a:prstGeom>
          </p:spPr>
        </p:pic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98FBD69A-7F4B-453D-9DB9-DBD4238664B6}"/>
              </a:ext>
            </a:extLst>
          </p:cNvPr>
          <p:cNvSpPr txBox="1"/>
          <p:nvPr/>
        </p:nvSpPr>
        <p:spPr>
          <a:xfrm>
            <a:off x="9016872" y="2202459"/>
            <a:ext cx="186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In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ECBA6CC-EF3C-43F7-A6EB-FC45EF5ECD31}"/>
              </a:ext>
            </a:extLst>
          </p:cNvPr>
          <p:cNvGrpSpPr/>
          <p:nvPr/>
        </p:nvGrpSpPr>
        <p:grpSpPr>
          <a:xfrm>
            <a:off x="10299664" y="2179298"/>
            <a:ext cx="1869090" cy="371037"/>
            <a:chOff x="9906275" y="2308929"/>
            <a:chExt cx="1869090" cy="371037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FE59E2F-1137-482E-83C3-9DCBCAC5095B}"/>
                </a:ext>
              </a:extLst>
            </p:cNvPr>
            <p:cNvSpPr txBox="1"/>
            <p:nvPr/>
          </p:nvSpPr>
          <p:spPr>
            <a:xfrm>
              <a:off x="9906275" y="2310634"/>
              <a:ext cx="18690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FF0000"/>
                  </a:solidFill>
                </a:rPr>
                <a:t>249 A</a:t>
              </a:r>
              <a:r>
                <a:rPr lang="fr-FR" b="1" baseline="30000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98ED1BE9-3A29-4563-919D-D52633A49AF9}"/>
                </a:ext>
              </a:extLst>
            </p:cNvPr>
            <p:cNvSpPr/>
            <p:nvPr/>
          </p:nvSpPr>
          <p:spPr>
            <a:xfrm>
              <a:off x="10980000" y="2308929"/>
              <a:ext cx="52251" cy="4571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998FEF08-55F2-4B7F-9831-EEA426EA60A4}"/>
              </a:ext>
            </a:extLst>
          </p:cNvPr>
          <p:cNvGrpSpPr/>
          <p:nvPr/>
        </p:nvGrpSpPr>
        <p:grpSpPr>
          <a:xfrm>
            <a:off x="7401353" y="3307540"/>
            <a:ext cx="1566376" cy="1488378"/>
            <a:chOff x="3361762" y="3610011"/>
            <a:chExt cx="2010645" cy="1851433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2D5C8106-73F2-497C-8347-E2C0EE55B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61762" y="3962357"/>
              <a:ext cx="2010645" cy="1499087"/>
            </a:xfrm>
            <a:prstGeom prst="rect">
              <a:avLst/>
            </a:prstGeom>
          </p:spPr>
        </p:pic>
        <p:pic>
          <p:nvPicPr>
            <p:cNvPr id="21" name="Picture 2" descr="Acetaminophen - American Chemical Society">
              <a:extLst>
                <a:ext uri="{FF2B5EF4-FFF2-40B4-BE49-F238E27FC236}">
                  <a16:creationId xmlns:a16="http://schemas.microsoft.com/office/drawing/2014/main" id="{745E4610-B751-4A21-AA50-88ECBFBE60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736986">
              <a:off x="3648915" y="3610011"/>
              <a:ext cx="1358808" cy="1112363"/>
            </a:xfrm>
            <a:prstGeom prst="rect">
              <a:avLst/>
            </a:prstGeom>
            <a:noFill/>
            <a:scene3d>
              <a:camera prst="orthographicFront">
                <a:rot lat="3600000" lon="0" rev="6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14BF94F7-47D5-4967-937C-35EF08CD8839}"/>
              </a:ext>
            </a:extLst>
          </p:cNvPr>
          <p:cNvSpPr txBox="1"/>
          <p:nvPr/>
        </p:nvSpPr>
        <p:spPr>
          <a:xfrm>
            <a:off x="8983089" y="3731690"/>
            <a:ext cx="1988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6">
                    <a:lumMod val="50000"/>
                  </a:schemeClr>
                </a:solidFill>
              </a:rPr>
              <a:t>Out </a:t>
            </a:r>
          </a:p>
          <a:p>
            <a:pPr algn="ctr"/>
            <a:r>
              <a:rPr lang="fr-FR" b="1" dirty="0" err="1">
                <a:solidFill>
                  <a:schemeClr val="accent6">
                    <a:lumMod val="50000"/>
                  </a:schemeClr>
                </a:solidFill>
              </a:rPr>
              <a:t>Lying</a:t>
            </a:r>
            <a:r>
              <a:rPr lang="fr-FR" b="1" dirty="0">
                <a:solidFill>
                  <a:schemeClr val="accent6">
                    <a:lumMod val="50000"/>
                  </a:schemeClr>
                </a:solidFill>
              </a:rPr>
              <a:t> on </a:t>
            </a:r>
          </a:p>
          <a:p>
            <a:pPr algn="ctr"/>
            <a:r>
              <a:rPr lang="fr-FR" b="1" dirty="0" err="1">
                <a:solidFill>
                  <a:schemeClr val="accent6">
                    <a:lumMod val="50000"/>
                  </a:schemeClr>
                </a:solidFill>
              </a:rPr>
              <a:t>primary</a:t>
            </a:r>
            <a:r>
              <a:rPr lang="fr-FR" b="1" dirty="0">
                <a:solidFill>
                  <a:schemeClr val="accent6">
                    <a:lumMod val="50000"/>
                  </a:schemeClr>
                </a:solidFill>
              </a:rPr>
              <a:t> face   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D1BACFC7-957D-442B-873B-E9C61FA63132}"/>
              </a:ext>
            </a:extLst>
          </p:cNvPr>
          <p:cNvGrpSpPr/>
          <p:nvPr/>
        </p:nvGrpSpPr>
        <p:grpSpPr>
          <a:xfrm>
            <a:off x="10368704" y="3939687"/>
            <a:ext cx="1869090" cy="371037"/>
            <a:chOff x="9906275" y="2308929"/>
            <a:chExt cx="1869090" cy="371037"/>
          </a:xfrm>
        </p:grpSpPr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68E48FE-E9FA-46F5-AE0E-E26AEC2578CC}"/>
                </a:ext>
              </a:extLst>
            </p:cNvPr>
            <p:cNvSpPr txBox="1"/>
            <p:nvPr/>
          </p:nvSpPr>
          <p:spPr>
            <a:xfrm>
              <a:off x="9906275" y="2310634"/>
              <a:ext cx="18690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accent6">
                      <a:lumMod val="50000"/>
                    </a:schemeClr>
                  </a:solidFill>
                </a:rPr>
                <a:t>247 A</a:t>
              </a:r>
              <a:r>
                <a:rPr lang="fr-FR" b="1" baseline="30000" dirty="0">
                  <a:solidFill>
                    <a:schemeClr val="accent6">
                      <a:lumMod val="50000"/>
                    </a:schemeClr>
                  </a:solidFill>
                </a:rPr>
                <a:t>2</a:t>
              </a:r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CDFDEC67-2148-4559-8790-F75F2D55F3FD}"/>
                </a:ext>
              </a:extLst>
            </p:cNvPr>
            <p:cNvSpPr/>
            <p:nvPr/>
          </p:nvSpPr>
          <p:spPr>
            <a:xfrm>
              <a:off x="10980000" y="2308929"/>
              <a:ext cx="52251" cy="45719"/>
            </a:xfrm>
            <a:prstGeom prst="ellipse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774EB1B4-8FA9-4491-A511-AC0C951BF85C}"/>
              </a:ext>
            </a:extLst>
          </p:cNvPr>
          <p:cNvGrpSpPr/>
          <p:nvPr/>
        </p:nvGrpSpPr>
        <p:grpSpPr>
          <a:xfrm>
            <a:off x="7473089" y="4707284"/>
            <a:ext cx="1616370" cy="1826002"/>
            <a:chOff x="7439018" y="4919273"/>
            <a:chExt cx="1616370" cy="1826002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1C679CCB-AEE3-4E73-A224-FAA0B1FC6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39018" y="5540150"/>
              <a:ext cx="1616370" cy="1205125"/>
            </a:xfrm>
            <a:prstGeom prst="rect">
              <a:avLst/>
            </a:prstGeom>
          </p:spPr>
        </p:pic>
        <p:pic>
          <p:nvPicPr>
            <p:cNvPr id="29" name="Picture 2" descr="Acetaminophen - American Chemical Society">
              <a:extLst>
                <a:ext uri="{FF2B5EF4-FFF2-40B4-BE49-F238E27FC236}">
                  <a16:creationId xmlns:a16="http://schemas.microsoft.com/office/drawing/2014/main" id="{AF8865DF-DCF7-4A4E-BC38-81EA2BFC34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839129">
              <a:off x="7639247" y="5107740"/>
              <a:ext cx="1215911" cy="838978"/>
            </a:xfrm>
            <a:prstGeom prst="rect">
              <a:avLst/>
            </a:prstGeom>
            <a:noFill/>
            <a:scene3d>
              <a:camera prst="orthographicFront">
                <a:rot lat="3600000" lon="0" rev="6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CDC457A6-E08A-40AA-82F5-054B91113690}"/>
              </a:ext>
            </a:extLst>
          </p:cNvPr>
          <p:cNvSpPr txBox="1"/>
          <p:nvPr/>
        </p:nvSpPr>
        <p:spPr>
          <a:xfrm>
            <a:off x="8961809" y="5515245"/>
            <a:ext cx="1988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7030A0"/>
                </a:solidFill>
              </a:rPr>
              <a:t>Out </a:t>
            </a:r>
          </a:p>
          <a:p>
            <a:pPr algn="ctr"/>
            <a:r>
              <a:rPr lang="fr-FR" b="1" dirty="0" err="1">
                <a:solidFill>
                  <a:srgbClr val="7030A0"/>
                </a:solidFill>
              </a:rPr>
              <a:t>primary</a:t>
            </a:r>
            <a:r>
              <a:rPr lang="fr-FR" b="1" dirty="0">
                <a:solidFill>
                  <a:srgbClr val="7030A0"/>
                </a:solidFill>
              </a:rPr>
              <a:t> face   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1697264E-6F09-498E-9FC5-B001FE5EEBBB}"/>
              </a:ext>
            </a:extLst>
          </p:cNvPr>
          <p:cNvGrpSpPr/>
          <p:nvPr/>
        </p:nvGrpSpPr>
        <p:grpSpPr>
          <a:xfrm>
            <a:off x="10392942" y="5701781"/>
            <a:ext cx="1869090" cy="371037"/>
            <a:chOff x="9906275" y="2308929"/>
            <a:chExt cx="1869090" cy="371037"/>
          </a:xfrm>
        </p:grpSpPr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2DECF7B0-D10A-48FD-9F1A-3002B483E11F}"/>
                </a:ext>
              </a:extLst>
            </p:cNvPr>
            <p:cNvSpPr txBox="1"/>
            <p:nvPr/>
          </p:nvSpPr>
          <p:spPr>
            <a:xfrm>
              <a:off x="9906275" y="2310634"/>
              <a:ext cx="18690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7030A0"/>
                  </a:solidFill>
                </a:rPr>
                <a:t>253 A</a:t>
              </a:r>
              <a:r>
                <a:rPr lang="fr-FR" b="1" baseline="30000" dirty="0">
                  <a:solidFill>
                    <a:srgbClr val="7030A0"/>
                  </a:solidFill>
                </a:rPr>
                <a:t>2</a:t>
              </a:r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5D7EDD4E-8B25-4AAF-91DC-09E55D57CCF3}"/>
                </a:ext>
              </a:extLst>
            </p:cNvPr>
            <p:cNvSpPr/>
            <p:nvPr/>
          </p:nvSpPr>
          <p:spPr>
            <a:xfrm>
              <a:off x="10980000" y="2308929"/>
              <a:ext cx="52251" cy="45719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A6B69166-FE79-4826-8432-E3A5595864F1}"/>
                  </a:ext>
                </a:extLst>
              </p:cNvPr>
              <p:cNvSpPr txBox="1"/>
              <p:nvPr/>
            </p:nvSpPr>
            <p:spPr>
              <a:xfrm>
                <a:off x="4123631" y="1391694"/>
                <a:ext cx="216083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b="1" dirty="0">
                    <a:solidFill>
                      <a:srgbClr val="002060"/>
                    </a:solidFill>
                  </a:rPr>
                  <a:t>Incertitude </a:t>
                </a:r>
                <a14:m>
                  <m:oMath xmlns:m="http://schemas.openxmlformats.org/officeDocument/2006/math">
                    <m:r>
                      <a:rPr lang="fr-FR" sz="2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FR" sz="2000" b="1" dirty="0">
                    <a:solidFill>
                      <a:srgbClr val="002060"/>
                    </a:solidFill>
                  </a:rPr>
                  <a:t> 2%</a:t>
                </a:r>
              </a:p>
            </p:txBody>
          </p:sp>
        </mc:Choice>
        <mc:Fallback xmlns="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A6B69166-FE79-4826-8432-E3A559586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3631" y="1391694"/>
                <a:ext cx="2160831" cy="400110"/>
              </a:xfrm>
              <a:prstGeom prst="rect">
                <a:avLst/>
              </a:prstGeom>
              <a:blipFill>
                <a:blip r:embed="rId10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8168AA9F-7724-4E45-B0D6-2B6433DED838}"/>
              </a:ext>
            </a:extLst>
          </p:cNvPr>
          <p:cNvSpPr/>
          <p:nvPr/>
        </p:nvSpPr>
        <p:spPr>
          <a:xfrm>
            <a:off x="6334304" y="1436776"/>
            <a:ext cx="510887" cy="259476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F23523-ABF8-4714-A81F-B4335F1B3F8D}"/>
              </a:ext>
            </a:extLst>
          </p:cNvPr>
          <p:cNvSpPr/>
          <p:nvPr/>
        </p:nvSpPr>
        <p:spPr>
          <a:xfrm>
            <a:off x="2155371" y="1488333"/>
            <a:ext cx="994986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4DD9BE3-1046-465D-94CF-DBEDEA22770C}"/>
              </a:ext>
            </a:extLst>
          </p:cNvPr>
          <p:cNvSpPr/>
          <p:nvPr/>
        </p:nvSpPr>
        <p:spPr>
          <a:xfrm>
            <a:off x="4185135" y="3236852"/>
            <a:ext cx="994986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BD28F753-F91C-4B55-9444-C9AFF3D594E3}"/>
              </a:ext>
            </a:extLst>
          </p:cNvPr>
          <p:cNvGrpSpPr/>
          <p:nvPr/>
        </p:nvGrpSpPr>
        <p:grpSpPr>
          <a:xfrm>
            <a:off x="7104125" y="1335625"/>
            <a:ext cx="2706081" cy="400110"/>
            <a:chOff x="7104125" y="1335625"/>
            <a:chExt cx="2706081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ZoneTexte 35">
                  <a:extLst>
                    <a:ext uri="{FF2B5EF4-FFF2-40B4-BE49-F238E27FC236}">
                      <a16:creationId xmlns:a16="http://schemas.microsoft.com/office/drawing/2014/main" id="{F2FB73F0-0CD7-42A6-A714-174CE8DBEEF4}"/>
                    </a:ext>
                  </a:extLst>
                </p:cNvPr>
                <p:cNvSpPr txBox="1"/>
                <p:nvPr/>
              </p:nvSpPr>
              <p:spPr>
                <a:xfrm>
                  <a:off x="7104125" y="1335625"/>
                  <a:ext cx="270608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2000" b="1" dirty="0" err="1">
                      <a:solidFill>
                        <a:srgbClr val="002060"/>
                      </a:solidFill>
                      <a:latin typeface="Symbol" panose="05050102010706020507" pitchFamily="18" charset="2"/>
                    </a:rPr>
                    <a:t>W</a:t>
                  </a:r>
                  <a:r>
                    <a:rPr lang="fr-FR" sz="2000" b="1" baseline="-25000" dirty="0" err="1">
                      <a:solidFill>
                        <a:srgbClr val="002060"/>
                      </a:solidFill>
                    </a:rPr>
                    <a:t>exp</a:t>
                  </a:r>
                  <a:r>
                    <a:rPr lang="fr-FR" sz="2000" b="1" dirty="0">
                      <a:solidFill>
                        <a:srgbClr val="002060"/>
                      </a:solidFill>
                      <a:latin typeface="Symbol" panose="05050102010706020507" pitchFamily="18" charset="2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2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fr-FR" sz="2000" b="1" dirty="0">
                      <a:solidFill>
                        <a:srgbClr val="002060"/>
                      </a:solidFill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sz="2000" b="1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1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𝟐𝟒𝟎</m:t>
                          </m:r>
                          <m:r>
                            <a:rPr lang="fr-FR" sz="2000" b="1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;</m:t>
                          </m:r>
                          <m:r>
                            <a:rPr lang="fr-FR" sz="2000" b="1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𝟐𝟓𝟎</m:t>
                          </m:r>
                        </m:e>
                      </m:d>
                      <m:r>
                        <a:rPr lang="fr-FR" sz="2000" b="1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fr-FR" sz="2000" b="1" dirty="0">
                      <a:solidFill>
                        <a:srgbClr val="002060"/>
                      </a:solidFill>
                    </a:rPr>
                    <a:t>A</a:t>
                  </a:r>
                  <a:r>
                    <a:rPr lang="fr-FR" sz="2000" b="1" baseline="30000" dirty="0">
                      <a:solidFill>
                        <a:srgbClr val="002060"/>
                      </a:solidFill>
                    </a:rPr>
                    <a:t>2</a:t>
                  </a:r>
                  <a:r>
                    <a:rPr lang="fr-FR" sz="2000" b="1" dirty="0">
                      <a:solidFill>
                        <a:srgbClr val="00206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6" name="ZoneTexte 35">
                  <a:extLst>
                    <a:ext uri="{FF2B5EF4-FFF2-40B4-BE49-F238E27FC236}">
                      <a16:creationId xmlns:a16="http://schemas.microsoft.com/office/drawing/2014/main" id="{F2FB73F0-0CD7-42A6-A714-174CE8DBEE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4125" y="1335625"/>
                  <a:ext cx="2706081" cy="400110"/>
                </a:xfrm>
                <a:prstGeom prst="rect">
                  <a:avLst/>
                </a:prstGeom>
                <a:blipFill>
                  <a:blip r:embed="rId11"/>
                  <a:stretch>
                    <a:fillRect t="-10606" b="-2575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02FE5E9C-F62F-4589-8B29-05AFFF85E918}"/>
                </a:ext>
              </a:extLst>
            </p:cNvPr>
            <p:cNvSpPr/>
            <p:nvPr/>
          </p:nvSpPr>
          <p:spPr>
            <a:xfrm>
              <a:off x="9389082" y="1379778"/>
              <a:ext cx="52251" cy="45719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0" name="Image 39">
            <a:extLst>
              <a:ext uri="{FF2B5EF4-FFF2-40B4-BE49-F238E27FC236}">
                <a16:creationId xmlns:a16="http://schemas.microsoft.com/office/drawing/2014/main" id="{0392512A-BFEF-44B6-8C5B-D9F9B605C62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8" y="106815"/>
            <a:ext cx="1465384" cy="51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6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-0.29622 0.11644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18" y="58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22" grpId="0"/>
      <p:bldP spid="30" grpId="0"/>
      <p:bldP spid="35" grpId="0"/>
      <p:bldP spid="35" grpId="1"/>
      <p:bldP spid="5" grpId="0" animBg="1"/>
      <p:bldP spid="5" grpId="1" animBg="1"/>
      <p:bldP spid="7" grpId="1" animBg="1"/>
      <p:bldP spid="38" grpId="1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40915</TotalTime>
  <Words>923</Words>
  <Application>Microsoft Office PowerPoint</Application>
  <PresentationFormat>Grand écran</PresentationFormat>
  <Paragraphs>287</Paragraphs>
  <Slides>25</Slides>
  <Notes>0</Notes>
  <HiddenSlides>0</HiddenSlides>
  <MMClips>4</MMClips>
  <ScaleCrop>false</ScaleCrop>
  <HeadingPairs>
    <vt:vector size="8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8" baseType="lpstr">
      <vt:lpstr>AdvOT08feee64</vt:lpstr>
      <vt:lpstr>AdvOT76a2e33b</vt:lpstr>
      <vt:lpstr>AdvOTedaa8737.I</vt:lpstr>
      <vt:lpstr>Arial</vt:lpstr>
      <vt:lpstr>Calibri</vt:lpstr>
      <vt:lpstr>Calibri Light</vt:lpstr>
      <vt:lpstr>Cambria Math</vt:lpstr>
      <vt:lpstr>Comic Sans MS</vt:lpstr>
      <vt:lpstr>Roboto</vt:lpstr>
      <vt:lpstr>Symbol</vt:lpstr>
      <vt:lpstr>Times New Roman</vt:lpstr>
      <vt:lpstr>Thème Office</vt:lpstr>
      <vt:lpstr>Objet d’environnement du Gestionnaire de liaisons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Nicolas</dc:creator>
  <cp:lastModifiedBy>Nicolas NIEUWJAER</cp:lastModifiedBy>
  <cp:revision>1322</cp:revision>
  <dcterms:created xsi:type="dcterms:W3CDTF">2019-09-13T06:49:03Z</dcterms:created>
  <dcterms:modified xsi:type="dcterms:W3CDTF">2023-07-04T12:56:27Z</dcterms:modified>
</cp:coreProperties>
</file>