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7" r:id="rId2"/>
    <p:sldId id="285" r:id="rId3"/>
    <p:sldId id="278" r:id="rId4"/>
    <p:sldId id="282" r:id="rId5"/>
    <p:sldId id="342" r:id="rId6"/>
    <p:sldId id="340" r:id="rId7"/>
    <p:sldId id="289" r:id="rId8"/>
    <p:sldId id="302" r:id="rId9"/>
    <p:sldId id="288" r:id="rId10"/>
    <p:sldId id="277" r:id="rId11"/>
    <p:sldId id="303" r:id="rId12"/>
    <p:sldId id="345" r:id="rId13"/>
    <p:sldId id="271" r:id="rId14"/>
    <p:sldId id="292" r:id="rId15"/>
    <p:sldId id="338" r:id="rId16"/>
    <p:sldId id="344" r:id="rId17"/>
    <p:sldId id="309" r:id="rId18"/>
    <p:sldId id="341" r:id="rId19"/>
    <p:sldId id="313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s schwob" initials="ls" lastIdx="25" clrIdx="0">
    <p:extLst>
      <p:ext uri="{19B8F6BF-5375-455C-9EA6-DF929625EA0E}">
        <p15:presenceInfo xmlns:p15="http://schemas.microsoft.com/office/powerpoint/2012/main" userId="097d889c7c9704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C8"/>
    <a:srgbClr val="EB6E0F"/>
    <a:srgbClr val="F3A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929D5-8936-4C2E-827A-C7FE69A25133}" v="40" dt="2023-07-03T06:37:04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howGuides="1">
      <p:cViewPr varScale="1">
        <p:scale>
          <a:sx n="128" d="100"/>
          <a:sy n="128" d="100"/>
        </p:scale>
        <p:origin x="758" y="101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tte" userId="2f2db51e3a8bdb60" providerId="LiveId" clId="{6CE929D5-8936-4C2E-827A-C7FE69A25133}"/>
    <pc:docChg chg="undo custSel delSld modSld sldOrd modMainMaster">
      <pc:chgData name="juliette" userId="2f2db51e3a8bdb60" providerId="LiveId" clId="{6CE929D5-8936-4C2E-827A-C7FE69A25133}" dt="2023-07-03T06:37:04.763" v="310"/>
      <pc:docMkLst>
        <pc:docMk/>
      </pc:docMkLst>
      <pc:sldChg chg="modSp mod">
        <pc:chgData name="juliette" userId="2f2db51e3a8bdb60" providerId="LiveId" clId="{6CE929D5-8936-4C2E-827A-C7FE69A25133}" dt="2023-06-09T07:17:09.770" v="37" actId="20577"/>
        <pc:sldMkLst>
          <pc:docMk/>
          <pc:sldMk cId="3861234653" sldId="267"/>
        </pc:sldMkLst>
        <pc:spChg chg="mod">
          <ac:chgData name="juliette" userId="2f2db51e3a8bdb60" providerId="LiveId" clId="{6CE929D5-8936-4C2E-827A-C7FE69A25133}" dt="2023-06-09T07:17:09.770" v="37" actId="20577"/>
          <ac:spMkLst>
            <pc:docMk/>
            <pc:sldMk cId="3861234653" sldId="267"/>
            <ac:spMk id="4" creationId="{00000000-0000-0000-0000-000000000000}"/>
          </ac:spMkLst>
        </pc:spChg>
      </pc:sldChg>
      <pc:sldChg chg="addSp delSp modSp del mod">
        <pc:chgData name="juliette" userId="2f2db51e3a8bdb60" providerId="LiveId" clId="{6CE929D5-8936-4C2E-827A-C7FE69A25133}" dt="2023-07-03T06:32:35.726" v="301" actId="2696"/>
        <pc:sldMkLst>
          <pc:docMk/>
          <pc:sldMk cId="997799585" sldId="274"/>
        </pc:sldMkLst>
        <pc:spChg chg="add del mod ord">
          <ac:chgData name="juliette" userId="2f2db51e3a8bdb60" providerId="LiveId" clId="{6CE929D5-8936-4C2E-827A-C7FE69A25133}" dt="2023-07-03T06:30:05.677" v="286" actId="478"/>
          <ac:spMkLst>
            <pc:docMk/>
            <pc:sldMk cId="997799585" sldId="274"/>
            <ac:spMk id="5" creationId="{128CDB57-556B-B0DA-924C-53B63AC08FC6}"/>
          </ac:spMkLst>
        </pc:spChg>
        <pc:spChg chg="del">
          <ac:chgData name="juliette" userId="2f2db51e3a8bdb60" providerId="LiveId" clId="{6CE929D5-8936-4C2E-827A-C7FE69A25133}" dt="2023-06-09T07:41:17.435" v="216" actId="478"/>
          <ac:spMkLst>
            <pc:docMk/>
            <pc:sldMk cId="997799585" sldId="274"/>
            <ac:spMk id="5" creationId="{4B8E1783-BB80-42A9-824D-1012248B8C05}"/>
          </ac:spMkLst>
        </pc:spChg>
        <pc:spChg chg="add del mod">
          <ac:chgData name="juliette" userId="2f2db51e3a8bdb60" providerId="LiveId" clId="{6CE929D5-8936-4C2E-827A-C7FE69A25133}" dt="2023-06-09T07:41:16.270" v="215"/>
          <ac:spMkLst>
            <pc:docMk/>
            <pc:sldMk cId="997799585" sldId="274"/>
            <ac:spMk id="6" creationId="{38B3701A-4FA8-8696-F723-82203BB34B4E}"/>
          </ac:spMkLst>
        </pc:spChg>
        <pc:spChg chg="add del mod">
          <ac:chgData name="juliette" userId="2f2db51e3a8bdb60" providerId="LiveId" clId="{6CE929D5-8936-4C2E-827A-C7FE69A25133}" dt="2023-07-03T06:31:33.199" v="298" actId="21"/>
          <ac:spMkLst>
            <pc:docMk/>
            <pc:sldMk cId="997799585" sldId="274"/>
            <ac:spMk id="7" creationId="{061CEEFF-4349-EAD2-5176-DD72EA402084}"/>
          </ac:spMkLst>
        </pc:spChg>
        <pc:spChg chg="add del mod">
          <ac:chgData name="juliette" userId="2f2db51e3a8bdb60" providerId="LiveId" clId="{6CE929D5-8936-4C2E-827A-C7FE69A25133}" dt="2023-07-03T06:31:26.714" v="294" actId="478"/>
          <ac:spMkLst>
            <pc:docMk/>
            <pc:sldMk cId="997799585" sldId="274"/>
            <ac:spMk id="9" creationId="{ADC20127-0304-D401-00C2-872280EF228C}"/>
          </ac:spMkLst>
        </pc:spChg>
        <pc:picChg chg="add del mod">
          <ac:chgData name="juliette" userId="2f2db51e3a8bdb60" providerId="LiveId" clId="{6CE929D5-8936-4C2E-827A-C7FE69A25133}" dt="2023-07-03T06:30:02.728" v="285" actId="478"/>
          <ac:picMkLst>
            <pc:docMk/>
            <pc:sldMk cId="997799585" sldId="274"/>
            <ac:picMk id="6" creationId="{2BBD731B-2954-CCD9-91C4-BFD6D3DFACF4}"/>
          </ac:picMkLst>
        </pc:picChg>
        <pc:picChg chg="add del mod ord">
          <ac:chgData name="juliette" userId="2f2db51e3a8bdb60" providerId="LiveId" clId="{6CE929D5-8936-4C2E-827A-C7FE69A25133}" dt="2023-07-03T06:31:28.403" v="296" actId="478"/>
          <ac:picMkLst>
            <pc:docMk/>
            <pc:sldMk cId="997799585" sldId="274"/>
            <ac:picMk id="8" creationId="{B3739884-D4A3-D8D7-8183-40CCBBEA503B}"/>
          </ac:picMkLst>
        </pc:picChg>
      </pc:sldChg>
      <pc:sldChg chg="modSp mod">
        <pc:chgData name="juliette" userId="2f2db51e3a8bdb60" providerId="LiveId" clId="{6CE929D5-8936-4C2E-827A-C7FE69A25133}" dt="2023-06-09T07:40:59.577" v="211" actId="20577"/>
        <pc:sldMkLst>
          <pc:docMk/>
          <pc:sldMk cId="1489892672" sldId="277"/>
        </pc:sldMkLst>
        <pc:spChg chg="mod">
          <ac:chgData name="juliette" userId="2f2db51e3a8bdb60" providerId="LiveId" clId="{6CE929D5-8936-4C2E-827A-C7FE69A25133}" dt="2023-06-09T07:40:59.577" v="211" actId="20577"/>
          <ac:spMkLst>
            <pc:docMk/>
            <pc:sldMk cId="1489892672" sldId="277"/>
            <ac:spMk id="5" creationId="{21E5DCAD-54B8-494A-9E97-A7C6E51CEF38}"/>
          </ac:spMkLst>
        </pc:spChg>
      </pc:sldChg>
      <pc:sldChg chg="modSp mod">
        <pc:chgData name="juliette" userId="2f2db51e3a8bdb60" providerId="LiveId" clId="{6CE929D5-8936-4C2E-827A-C7FE69A25133}" dt="2023-06-09T07:40:19.510" v="197" actId="20577"/>
        <pc:sldMkLst>
          <pc:docMk/>
          <pc:sldMk cId="2129006322" sldId="278"/>
        </pc:sldMkLst>
        <pc:spChg chg="mod">
          <ac:chgData name="juliette" userId="2f2db51e3a8bdb60" providerId="LiveId" clId="{6CE929D5-8936-4C2E-827A-C7FE69A25133}" dt="2023-06-09T07:40:19.510" v="197" actId="20577"/>
          <ac:spMkLst>
            <pc:docMk/>
            <pc:sldMk cId="2129006322" sldId="278"/>
            <ac:spMk id="5" creationId="{9E0FA333-D222-40B2-9C25-420CF88D3718}"/>
          </ac:spMkLst>
        </pc:spChg>
      </pc:sldChg>
      <pc:sldChg chg="del">
        <pc:chgData name="juliette" userId="2f2db51e3a8bdb60" providerId="LiveId" clId="{6CE929D5-8936-4C2E-827A-C7FE69A25133}" dt="2023-06-09T07:22:28.550" v="47" actId="2696"/>
        <pc:sldMkLst>
          <pc:docMk/>
          <pc:sldMk cId="3469983906" sldId="279"/>
        </pc:sldMkLst>
      </pc:sldChg>
      <pc:sldChg chg="modSp mod">
        <pc:chgData name="juliette" userId="2f2db51e3a8bdb60" providerId="LiveId" clId="{6CE929D5-8936-4C2E-827A-C7FE69A25133}" dt="2023-06-09T07:40:24.182" v="200" actId="20577"/>
        <pc:sldMkLst>
          <pc:docMk/>
          <pc:sldMk cId="682325550" sldId="282"/>
        </pc:sldMkLst>
        <pc:spChg chg="mod">
          <ac:chgData name="juliette" userId="2f2db51e3a8bdb60" providerId="LiveId" clId="{6CE929D5-8936-4C2E-827A-C7FE69A25133}" dt="2023-06-09T07:40:24.182" v="200" actId="20577"/>
          <ac:spMkLst>
            <pc:docMk/>
            <pc:sldMk cId="682325550" sldId="282"/>
            <ac:spMk id="28" creationId="{85CAEB05-5FA7-4C98-BD38-EAD2D197E4B8}"/>
          </ac:spMkLst>
        </pc:spChg>
      </pc:sldChg>
      <pc:sldChg chg="del">
        <pc:chgData name="juliette" userId="2f2db51e3a8bdb60" providerId="LiveId" clId="{6CE929D5-8936-4C2E-827A-C7FE69A25133}" dt="2023-06-09T07:36:11.957" v="126" actId="2696"/>
        <pc:sldMkLst>
          <pc:docMk/>
          <pc:sldMk cId="572069647" sldId="284"/>
        </pc:sldMkLst>
      </pc:sldChg>
      <pc:sldChg chg="modSp mod">
        <pc:chgData name="juliette" userId="2f2db51e3a8bdb60" providerId="LiveId" clId="{6CE929D5-8936-4C2E-827A-C7FE69A25133}" dt="2023-06-09T07:40:14.244" v="195" actId="20577"/>
        <pc:sldMkLst>
          <pc:docMk/>
          <pc:sldMk cId="1838906371" sldId="285"/>
        </pc:sldMkLst>
        <pc:spChg chg="mod">
          <ac:chgData name="juliette" userId="2f2db51e3a8bdb60" providerId="LiveId" clId="{6CE929D5-8936-4C2E-827A-C7FE69A25133}" dt="2023-06-09T07:40:14.244" v="195" actId="20577"/>
          <ac:spMkLst>
            <pc:docMk/>
            <pc:sldMk cId="1838906371" sldId="285"/>
            <ac:spMk id="4" creationId="{DF3257BE-6D1E-45D5-B585-FDAC22D8B7AF}"/>
          </ac:spMkLst>
        </pc:spChg>
      </pc:sldChg>
      <pc:sldChg chg="del">
        <pc:chgData name="juliette" userId="2f2db51e3a8bdb60" providerId="LiveId" clId="{6CE929D5-8936-4C2E-827A-C7FE69A25133}" dt="2023-06-09T07:22:03.627" v="44" actId="2696"/>
        <pc:sldMkLst>
          <pc:docMk/>
          <pc:sldMk cId="2069785645" sldId="286"/>
        </pc:sldMkLst>
      </pc:sldChg>
      <pc:sldChg chg="modSp mod">
        <pc:chgData name="juliette" userId="2f2db51e3a8bdb60" providerId="LiveId" clId="{6CE929D5-8936-4C2E-827A-C7FE69A25133}" dt="2023-06-09T07:40:54.168" v="209" actId="20577"/>
        <pc:sldMkLst>
          <pc:docMk/>
          <pc:sldMk cId="513779561" sldId="288"/>
        </pc:sldMkLst>
        <pc:spChg chg="mod">
          <ac:chgData name="juliette" userId="2f2db51e3a8bdb60" providerId="LiveId" clId="{6CE929D5-8936-4C2E-827A-C7FE69A25133}" dt="2023-06-09T07:40:54.168" v="209" actId="20577"/>
          <ac:spMkLst>
            <pc:docMk/>
            <pc:sldMk cId="513779561" sldId="288"/>
            <ac:spMk id="5" creationId="{2046B6B9-2303-434A-B364-AF731AA5AB60}"/>
          </ac:spMkLst>
        </pc:spChg>
      </pc:sldChg>
      <pc:sldChg chg="modSp mod">
        <pc:chgData name="juliette" userId="2f2db51e3a8bdb60" providerId="LiveId" clId="{6CE929D5-8936-4C2E-827A-C7FE69A25133}" dt="2023-06-09T07:40:40.636" v="205" actId="20577"/>
        <pc:sldMkLst>
          <pc:docMk/>
          <pc:sldMk cId="560995470" sldId="289"/>
        </pc:sldMkLst>
        <pc:spChg chg="mod">
          <ac:chgData name="juliette" userId="2f2db51e3a8bdb60" providerId="LiveId" clId="{6CE929D5-8936-4C2E-827A-C7FE69A25133}" dt="2023-06-09T07:19:49.939" v="40"/>
          <ac:spMkLst>
            <pc:docMk/>
            <pc:sldMk cId="560995470" sldId="289"/>
            <ac:spMk id="3" creationId="{4E5E7A8C-E071-4D18-9BB0-FCD776EA70E0}"/>
          </ac:spMkLst>
        </pc:spChg>
        <pc:spChg chg="mod">
          <ac:chgData name="juliette" userId="2f2db51e3a8bdb60" providerId="LiveId" clId="{6CE929D5-8936-4C2E-827A-C7FE69A25133}" dt="2023-06-09T07:40:40.636" v="205" actId="20577"/>
          <ac:spMkLst>
            <pc:docMk/>
            <pc:sldMk cId="560995470" sldId="289"/>
            <ac:spMk id="5" creationId="{08BA7DB3-970F-4262-8F7B-C53778CEB3AB}"/>
          </ac:spMkLst>
        </pc:spChg>
      </pc:sldChg>
      <pc:sldChg chg="del">
        <pc:chgData name="juliette" userId="2f2db51e3a8bdb60" providerId="LiveId" clId="{6CE929D5-8936-4C2E-827A-C7FE69A25133}" dt="2023-06-09T07:21:57.495" v="42" actId="2696"/>
        <pc:sldMkLst>
          <pc:docMk/>
          <pc:sldMk cId="2943683601" sldId="291"/>
        </pc:sldMkLst>
      </pc:sldChg>
      <pc:sldChg chg="addSp delSp modSp mod modAnim">
        <pc:chgData name="juliette" userId="2f2db51e3a8bdb60" providerId="LiveId" clId="{6CE929D5-8936-4C2E-827A-C7FE69A25133}" dt="2023-07-03T06:26:03.165" v="271"/>
        <pc:sldMkLst>
          <pc:docMk/>
          <pc:sldMk cId="1981433787" sldId="302"/>
        </pc:sldMkLst>
        <pc:spChg chg="mod">
          <ac:chgData name="juliette" userId="2f2db51e3a8bdb60" providerId="LiveId" clId="{6CE929D5-8936-4C2E-827A-C7FE69A25133}" dt="2023-06-09T07:47:35.529" v="237" actId="207"/>
          <ac:spMkLst>
            <pc:docMk/>
            <pc:sldMk cId="1981433787" sldId="302"/>
            <ac:spMk id="3" creationId="{46A4FE10-980B-4AE7-B8D4-2FFB393E3F2B}"/>
          </ac:spMkLst>
        </pc:spChg>
        <pc:spChg chg="add mod">
          <ac:chgData name="juliette" userId="2f2db51e3a8bdb60" providerId="LiveId" clId="{6CE929D5-8936-4C2E-827A-C7FE69A25133}" dt="2023-06-09T07:46:16.832" v="221"/>
          <ac:spMkLst>
            <pc:docMk/>
            <pc:sldMk cId="1981433787" sldId="302"/>
            <ac:spMk id="6" creationId="{0F665112-5045-C677-121D-7C68BAC8363E}"/>
          </ac:spMkLst>
        </pc:spChg>
        <pc:spChg chg="mod">
          <ac:chgData name="juliette" userId="2f2db51e3a8bdb60" providerId="LiveId" clId="{6CE929D5-8936-4C2E-827A-C7FE69A25133}" dt="2023-06-09T07:46:51.196" v="226" actId="207"/>
          <ac:spMkLst>
            <pc:docMk/>
            <pc:sldMk cId="1981433787" sldId="302"/>
            <ac:spMk id="31" creationId="{BABD519B-FB49-430B-ADF3-684D6B26906A}"/>
          </ac:spMkLst>
        </pc:spChg>
        <pc:spChg chg="del">
          <ac:chgData name="juliette" userId="2f2db51e3a8bdb60" providerId="LiveId" clId="{6CE929D5-8936-4C2E-827A-C7FE69A25133}" dt="2023-06-09T07:46:16.207" v="220" actId="478"/>
          <ac:spMkLst>
            <pc:docMk/>
            <pc:sldMk cId="1981433787" sldId="302"/>
            <ac:spMk id="41" creationId="{45D3BF0B-0A78-47C3-8F7D-16979112A5F7}"/>
          </ac:spMkLst>
        </pc:spChg>
        <pc:spChg chg="mod">
          <ac:chgData name="juliette" userId="2f2db51e3a8bdb60" providerId="LiveId" clId="{6CE929D5-8936-4C2E-827A-C7FE69A25133}" dt="2023-07-03T06:25:47.650" v="270" actId="14100"/>
          <ac:spMkLst>
            <pc:docMk/>
            <pc:sldMk cId="1981433787" sldId="302"/>
            <ac:spMk id="50" creationId="{C604F513-A9EC-42A4-B736-907BDC655CAC}"/>
          </ac:spMkLst>
        </pc:spChg>
        <pc:picChg chg="mod">
          <ac:chgData name="juliette" userId="2f2db51e3a8bdb60" providerId="LiveId" clId="{6CE929D5-8936-4C2E-827A-C7FE69A25133}" dt="2023-07-03T06:25:38.149" v="268" actId="1076"/>
          <ac:picMkLst>
            <pc:docMk/>
            <pc:sldMk cId="1981433787" sldId="302"/>
            <ac:picMk id="24" creationId="{CE74A218-5E9A-40FC-B07A-0BE100BC6937}"/>
          </ac:picMkLst>
        </pc:picChg>
      </pc:sldChg>
      <pc:sldChg chg="addSp delSp modSp mod">
        <pc:chgData name="juliette" userId="2f2db51e3a8bdb60" providerId="LiveId" clId="{6CE929D5-8936-4C2E-827A-C7FE69A25133}" dt="2023-06-09T07:41:09.953" v="213"/>
        <pc:sldMkLst>
          <pc:docMk/>
          <pc:sldMk cId="1602711985" sldId="303"/>
        </pc:sldMkLst>
        <pc:spChg chg="mod">
          <ac:chgData name="juliette" userId="2f2db51e3a8bdb60" providerId="LiveId" clId="{6CE929D5-8936-4C2E-827A-C7FE69A25133}" dt="2023-06-09T07:35:32.345" v="70" actId="20577"/>
          <ac:spMkLst>
            <pc:docMk/>
            <pc:sldMk cId="1602711985" sldId="303"/>
            <ac:spMk id="2" creationId="{3FE8D329-FAF5-4395-A994-A104463FB8DF}"/>
          </ac:spMkLst>
        </pc:spChg>
        <pc:spChg chg="mod">
          <ac:chgData name="juliette" userId="2f2db51e3a8bdb60" providerId="LiveId" clId="{6CE929D5-8936-4C2E-827A-C7FE69A25133}" dt="2023-06-09T07:35:57.470" v="125" actId="20577"/>
          <ac:spMkLst>
            <pc:docMk/>
            <pc:sldMk cId="1602711985" sldId="303"/>
            <ac:spMk id="3" creationId="{F38B2781-8C00-4A96-9AB2-7F7142D3F02D}"/>
          </ac:spMkLst>
        </pc:spChg>
        <pc:spChg chg="del">
          <ac:chgData name="juliette" userId="2f2db51e3a8bdb60" providerId="LiveId" clId="{6CE929D5-8936-4C2E-827A-C7FE69A25133}" dt="2023-06-09T07:41:09.293" v="212" actId="478"/>
          <ac:spMkLst>
            <pc:docMk/>
            <pc:sldMk cId="1602711985" sldId="303"/>
            <ac:spMk id="4" creationId="{5D4D6F9E-76DF-48DB-AC50-FC5DBA5C4541}"/>
          </ac:spMkLst>
        </pc:spChg>
        <pc:spChg chg="add mod">
          <ac:chgData name="juliette" userId="2f2db51e3a8bdb60" providerId="LiveId" clId="{6CE929D5-8936-4C2E-827A-C7FE69A25133}" dt="2023-06-09T07:36:41.989" v="129" actId="1076"/>
          <ac:spMkLst>
            <pc:docMk/>
            <pc:sldMk cId="1602711985" sldId="303"/>
            <ac:spMk id="14" creationId="{54044278-F011-F07A-91BF-7370422DDCA8}"/>
          </ac:spMkLst>
        </pc:spChg>
        <pc:spChg chg="add mod">
          <ac:chgData name="juliette" userId="2f2db51e3a8bdb60" providerId="LiveId" clId="{6CE929D5-8936-4C2E-827A-C7FE69A25133}" dt="2023-06-09T07:41:09.953" v="213"/>
          <ac:spMkLst>
            <pc:docMk/>
            <pc:sldMk cId="1602711985" sldId="303"/>
            <ac:spMk id="16" creationId="{9107557B-066B-20BC-B095-2D3CC9D78C30}"/>
          </ac:spMkLst>
        </pc:spChg>
        <pc:spChg chg="del">
          <ac:chgData name="juliette" userId="2f2db51e3a8bdb60" providerId="LiveId" clId="{6CE929D5-8936-4C2E-827A-C7FE69A25133}" dt="2023-06-09T07:36:46.111" v="130" actId="478"/>
          <ac:spMkLst>
            <pc:docMk/>
            <pc:sldMk cId="1602711985" sldId="303"/>
            <ac:spMk id="17" creationId="{0FEA6770-4FB9-4669-B523-8BAA1C3EE587}"/>
          </ac:spMkLst>
        </pc:spChg>
      </pc:sldChg>
      <pc:sldChg chg="del">
        <pc:chgData name="juliette" userId="2f2db51e3a8bdb60" providerId="LiveId" clId="{6CE929D5-8936-4C2E-827A-C7FE69A25133}" dt="2023-06-09T07:22:31.360" v="48" actId="2696"/>
        <pc:sldMkLst>
          <pc:docMk/>
          <pc:sldMk cId="1884576734" sldId="304"/>
        </pc:sldMkLst>
      </pc:sldChg>
      <pc:sldChg chg="del">
        <pc:chgData name="juliette" userId="2f2db51e3a8bdb60" providerId="LiveId" clId="{6CE929D5-8936-4C2E-827A-C7FE69A25133}" dt="2023-06-09T07:22:06.681" v="45" actId="2696"/>
        <pc:sldMkLst>
          <pc:docMk/>
          <pc:sldMk cId="2632635884" sldId="306"/>
        </pc:sldMkLst>
      </pc:sldChg>
      <pc:sldChg chg="modSp del mod">
        <pc:chgData name="juliette" userId="2f2db51e3a8bdb60" providerId="LiveId" clId="{6CE929D5-8936-4C2E-827A-C7FE69A25133}" dt="2023-06-09T07:36:51.449" v="131" actId="2696"/>
        <pc:sldMkLst>
          <pc:docMk/>
          <pc:sldMk cId="3163560798" sldId="307"/>
        </pc:sldMkLst>
        <pc:spChg chg="mod">
          <ac:chgData name="juliette" userId="2f2db51e3a8bdb60" providerId="LiveId" clId="{6CE929D5-8936-4C2E-827A-C7FE69A25133}" dt="2023-06-09T07:36:24.163" v="127" actId="20577"/>
          <ac:spMkLst>
            <pc:docMk/>
            <pc:sldMk cId="3163560798" sldId="307"/>
            <ac:spMk id="8" creationId="{EA0F82D4-BA28-433C-B6D2-E29DDAA6744E}"/>
          </ac:spMkLst>
        </pc:spChg>
      </pc:sldChg>
      <pc:sldChg chg="addSp delSp modSp mod ord">
        <pc:chgData name="juliette" userId="2f2db51e3a8bdb60" providerId="LiveId" clId="{6CE929D5-8936-4C2E-827A-C7FE69A25133}" dt="2023-07-03T06:37:04.763" v="310"/>
        <pc:sldMkLst>
          <pc:docMk/>
          <pc:sldMk cId="3698699310" sldId="309"/>
        </pc:sldMkLst>
        <pc:spChg chg="del">
          <ac:chgData name="juliette" userId="2f2db51e3a8bdb60" providerId="LiveId" clId="{6CE929D5-8936-4C2E-827A-C7FE69A25133}" dt="2023-07-03T06:37:04.021" v="309" actId="478"/>
          <ac:spMkLst>
            <pc:docMk/>
            <pc:sldMk cId="3698699310" sldId="309"/>
            <ac:spMk id="4" creationId="{EDCC4FE7-F4CF-41AA-BFA2-07837447C6ED}"/>
          </ac:spMkLst>
        </pc:spChg>
        <pc:spChg chg="add mod">
          <ac:chgData name="juliette" userId="2f2db51e3a8bdb60" providerId="LiveId" clId="{6CE929D5-8936-4C2E-827A-C7FE69A25133}" dt="2023-07-03T06:37:04.763" v="310"/>
          <ac:spMkLst>
            <pc:docMk/>
            <pc:sldMk cId="3698699310" sldId="309"/>
            <ac:spMk id="13" creationId="{E61CF58C-3037-2D13-07E8-B3B68E956730}"/>
          </ac:spMkLst>
        </pc:spChg>
      </pc:sldChg>
      <pc:sldChg chg="del">
        <pc:chgData name="juliette" userId="2f2db51e3a8bdb60" providerId="LiveId" clId="{6CE929D5-8936-4C2E-827A-C7FE69A25133}" dt="2023-06-09T07:22:26.389" v="46" actId="2696"/>
        <pc:sldMkLst>
          <pc:docMk/>
          <pc:sldMk cId="2714329697" sldId="311"/>
        </pc:sldMkLst>
      </pc:sldChg>
      <pc:sldChg chg="del">
        <pc:chgData name="juliette" userId="2f2db51e3a8bdb60" providerId="LiveId" clId="{6CE929D5-8936-4C2E-827A-C7FE69A25133}" dt="2023-06-09T07:22:00.910" v="43" actId="2696"/>
        <pc:sldMkLst>
          <pc:docMk/>
          <pc:sldMk cId="2883109152" sldId="312"/>
        </pc:sldMkLst>
      </pc:sldChg>
      <pc:sldChg chg="addSp delSp modSp mod ord">
        <pc:chgData name="juliette" userId="2f2db51e3a8bdb60" providerId="LiveId" clId="{6CE929D5-8936-4C2E-827A-C7FE69A25133}" dt="2023-07-03T06:36:49.286" v="305" actId="1076"/>
        <pc:sldMkLst>
          <pc:docMk/>
          <pc:sldMk cId="1283481858" sldId="338"/>
        </pc:sldMkLst>
        <pc:spChg chg="add mod">
          <ac:chgData name="juliette" userId="2f2db51e3a8bdb60" providerId="LiveId" clId="{6CE929D5-8936-4C2E-827A-C7FE69A25133}" dt="2023-07-03T06:36:49.286" v="305" actId="1076"/>
          <ac:spMkLst>
            <pc:docMk/>
            <pc:sldMk cId="1283481858" sldId="338"/>
            <ac:spMk id="2" creationId="{E6933EEE-F44A-6A9B-4CF8-53C10071E825}"/>
          </ac:spMkLst>
        </pc:spChg>
        <pc:spChg chg="del">
          <ac:chgData name="juliette" userId="2f2db51e3a8bdb60" providerId="LiveId" clId="{6CE929D5-8936-4C2E-827A-C7FE69A25133}" dt="2023-07-03T06:36:45.307" v="303" actId="478"/>
          <ac:spMkLst>
            <pc:docMk/>
            <pc:sldMk cId="1283481858" sldId="338"/>
            <ac:spMk id="14" creationId="{8562D525-B42A-4B2D-82C0-9BDE8A3AF3A9}"/>
          </ac:spMkLst>
        </pc:spChg>
      </pc:sldChg>
      <pc:sldChg chg="addSp delSp modSp del mod">
        <pc:chgData name="juliette" userId="2f2db51e3a8bdb60" providerId="LiveId" clId="{6CE929D5-8936-4C2E-827A-C7FE69A25133}" dt="2023-06-09T07:40:34.977" v="202"/>
        <pc:sldMkLst>
          <pc:docMk/>
          <pc:sldMk cId="136125379" sldId="340"/>
        </pc:sldMkLst>
        <pc:spChg chg="add mod">
          <ac:chgData name="juliette" userId="2f2db51e3a8bdb60" providerId="LiveId" clId="{6CE929D5-8936-4C2E-827A-C7FE69A25133}" dt="2023-06-09T07:40:34.977" v="202"/>
          <ac:spMkLst>
            <pc:docMk/>
            <pc:sldMk cId="136125379" sldId="340"/>
            <ac:spMk id="2" creationId="{69316922-A863-DA89-7985-89C839C35857}"/>
          </ac:spMkLst>
        </pc:spChg>
        <pc:spChg chg="del mod">
          <ac:chgData name="juliette" userId="2f2db51e3a8bdb60" providerId="LiveId" clId="{6CE929D5-8936-4C2E-827A-C7FE69A25133}" dt="2023-06-09T07:40:34.268" v="201" actId="478"/>
          <ac:spMkLst>
            <pc:docMk/>
            <pc:sldMk cId="136125379" sldId="340"/>
            <ac:spMk id="14" creationId="{8562D525-B42A-4B2D-82C0-9BDE8A3AF3A9}"/>
          </ac:spMkLst>
        </pc:spChg>
      </pc:sldChg>
      <pc:sldChg chg="addSp delSp modSp mod ord addAnim delAnim">
        <pc:chgData name="juliette" userId="2f2db51e3a8bdb60" providerId="LiveId" clId="{6CE929D5-8936-4C2E-827A-C7FE69A25133}" dt="2023-06-12T08:23:08.261" v="258"/>
        <pc:sldMkLst>
          <pc:docMk/>
          <pc:sldMk cId="1555815022" sldId="341"/>
        </pc:sldMkLst>
        <pc:spChg chg="mod">
          <ac:chgData name="juliette" userId="2f2db51e3a8bdb60" providerId="LiveId" clId="{6CE929D5-8936-4C2E-827A-C7FE69A25133}" dt="2023-06-09T07:40:49.141" v="206" actId="20577"/>
          <ac:spMkLst>
            <pc:docMk/>
            <pc:sldMk cId="1555815022" sldId="341"/>
            <ac:spMk id="23" creationId="{1CFD669B-0E4F-4DDD-8FE1-FF0CF584C69E}"/>
          </ac:spMkLst>
        </pc:spChg>
        <pc:picChg chg="add del">
          <ac:chgData name="juliette" userId="2f2db51e3a8bdb60" providerId="LiveId" clId="{6CE929D5-8936-4C2E-827A-C7FE69A25133}" dt="2023-06-09T07:45:59.324" v="219" actId="478"/>
          <ac:picMkLst>
            <pc:docMk/>
            <pc:sldMk cId="1555815022" sldId="341"/>
            <ac:picMk id="24" creationId="{CE74A218-5E9A-40FC-B07A-0BE100BC6937}"/>
          </ac:picMkLst>
        </pc:picChg>
      </pc:sldChg>
      <pc:sldChg chg="modSp mod">
        <pc:chgData name="juliette" userId="2f2db51e3a8bdb60" providerId="LiveId" clId="{6CE929D5-8936-4C2E-827A-C7FE69A25133}" dt="2023-07-03T06:25:08.415" v="266" actId="20577"/>
        <pc:sldMkLst>
          <pc:docMk/>
          <pc:sldMk cId="3205505306" sldId="342"/>
        </pc:sldMkLst>
        <pc:spChg chg="mod">
          <ac:chgData name="juliette" userId="2f2db51e3a8bdb60" providerId="LiveId" clId="{6CE929D5-8936-4C2E-827A-C7FE69A25133}" dt="2023-07-03T06:25:08.415" v="266" actId="20577"/>
          <ac:spMkLst>
            <pc:docMk/>
            <pc:sldMk cId="3205505306" sldId="342"/>
            <ac:spMk id="4" creationId="{8042AFE3-FB64-7BBD-2DBE-D4470940E2F8}"/>
          </ac:spMkLst>
        </pc:spChg>
      </pc:sldChg>
      <pc:sldChg chg="addSp delSp modSp mod ord">
        <pc:chgData name="juliette" userId="2f2db51e3a8bdb60" providerId="LiveId" clId="{6CE929D5-8936-4C2E-827A-C7FE69A25133}" dt="2023-07-03T06:36:56.927" v="308" actId="1076"/>
        <pc:sldMkLst>
          <pc:docMk/>
          <pc:sldMk cId="653248870" sldId="344"/>
        </pc:sldMkLst>
        <pc:spChg chg="add mod">
          <ac:chgData name="juliette" userId="2f2db51e3a8bdb60" providerId="LiveId" clId="{6CE929D5-8936-4C2E-827A-C7FE69A25133}" dt="2023-07-03T06:36:56.927" v="308" actId="1076"/>
          <ac:spMkLst>
            <pc:docMk/>
            <pc:sldMk cId="653248870" sldId="344"/>
            <ac:spMk id="2" creationId="{DEE49F0B-8CD5-9EDD-BDF9-7E37DBFA015E}"/>
          </ac:spMkLst>
        </pc:spChg>
        <pc:spChg chg="del">
          <ac:chgData name="juliette" userId="2f2db51e3a8bdb60" providerId="LiveId" clId="{6CE929D5-8936-4C2E-827A-C7FE69A25133}" dt="2023-07-03T06:36:53.386" v="306" actId="478"/>
          <ac:spMkLst>
            <pc:docMk/>
            <pc:sldMk cId="653248870" sldId="344"/>
            <ac:spMk id="14" creationId="{8562D525-B42A-4B2D-82C0-9BDE8A3AF3A9}"/>
          </ac:spMkLst>
        </pc:spChg>
      </pc:sldChg>
      <pc:sldChg chg="del">
        <pc:chgData name="juliette" userId="2f2db51e3a8bdb60" providerId="LiveId" clId="{6CE929D5-8936-4C2E-827A-C7FE69A25133}" dt="2023-06-09T07:21:53.200" v="41" actId="2696"/>
        <pc:sldMkLst>
          <pc:docMk/>
          <pc:sldMk cId="3141736662" sldId="344"/>
        </pc:sldMkLst>
      </pc:sldChg>
      <pc:sldChg chg="addSp delSp modSp mod">
        <pc:chgData name="juliette" userId="2f2db51e3a8bdb60" providerId="LiveId" clId="{6CE929D5-8936-4C2E-827A-C7FE69A25133}" dt="2023-07-03T06:36:38.958" v="302" actId="1076"/>
        <pc:sldMkLst>
          <pc:docMk/>
          <pc:sldMk cId="3282480489" sldId="345"/>
        </pc:sldMkLst>
        <pc:spChg chg="mod">
          <ac:chgData name="juliette" userId="2f2db51e3a8bdb60" providerId="LiveId" clId="{6CE929D5-8936-4C2E-827A-C7FE69A25133}" dt="2023-07-03T06:29:14.671" v="280" actId="1076"/>
          <ac:spMkLst>
            <pc:docMk/>
            <pc:sldMk cId="3282480489" sldId="345"/>
            <ac:spMk id="3" creationId="{00000000-0000-0000-0000-000000000000}"/>
          </ac:spMkLst>
        </pc:spChg>
        <pc:spChg chg="add mod">
          <ac:chgData name="juliette" userId="2f2db51e3a8bdb60" providerId="LiveId" clId="{6CE929D5-8936-4C2E-827A-C7FE69A25133}" dt="2023-07-03T06:36:38.958" v="302" actId="1076"/>
          <ac:spMkLst>
            <pc:docMk/>
            <pc:sldMk cId="3282480489" sldId="345"/>
            <ac:spMk id="4" creationId="{65DA562C-4885-FAA7-66BE-14CDF4C9F798}"/>
          </ac:spMkLst>
        </pc:spChg>
        <pc:spChg chg="mod">
          <ac:chgData name="juliette" userId="2f2db51e3a8bdb60" providerId="LiveId" clId="{6CE929D5-8936-4C2E-827A-C7FE69A25133}" dt="2023-07-03T06:30:50.160" v="292" actId="14100"/>
          <ac:spMkLst>
            <pc:docMk/>
            <pc:sldMk cId="3282480489" sldId="345"/>
            <ac:spMk id="8" creationId="{45401F9E-D014-4A01-A6E1-257ED857DDA0}"/>
          </ac:spMkLst>
        </pc:spChg>
        <pc:spChg chg="del">
          <ac:chgData name="juliette" userId="2f2db51e3a8bdb60" providerId="LiveId" clId="{6CE929D5-8936-4C2E-827A-C7FE69A25133}" dt="2023-07-03T06:31:18.524" v="293" actId="478"/>
          <ac:spMkLst>
            <pc:docMk/>
            <pc:sldMk cId="3282480489" sldId="345"/>
            <ac:spMk id="24" creationId="{7DAA8AFB-CFAE-4DB5-9414-3000DBBD25BE}"/>
          </ac:spMkLst>
        </pc:spChg>
      </pc:sldChg>
      <pc:sldMasterChg chg="modSp mod modSldLayout">
        <pc:chgData name="juliette" userId="2f2db51e3a8bdb60" providerId="LiveId" clId="{6CE929D5-8936-4C2E-827A-C7FE69A25133}" dt="2023-06-09T07:40:01.229" v="194" actId="20577"/>
        <pc:sldMasterMkLst>
          <pc:docMk/>
          <pc:sldMasterMk cId="2845299319" sldId="2147483660"/>
        </pc:sldMasterMkLst>
        <pc:spChg chg="mod">
          <ac:chgData name="juliette" userId="2f2db51e3a8bdb60" providerId="LiveId" clId="{6CE929D5-8936-4C2E-827A-C7FE69A25133}" dt="2023-06-09T07:39:18.473" v="179" actId="20577"/>
          <ac:spMkLst>
            <pc:docMk/>
            <pc:sldMasterMk cId="2845299319" sldId="2147483660"/>
            <ac:spMk id="5" creationId="{00000000-0000-0000-0000-000000000000}"/>
          </ac:spMkLst>
        </pc:spChg>
        <pc:sldLayoutChg chg="modSp mod">
          <pc:chgData name="juliette" userId="2f2db51e3a8bdb60" providerId="LiveId" clId="{6CE929D5-8936-4C2E-827A-C7FE69A25133}" dt="2023-06-09T07:39:25.743" v="180" actId="20577"/>
          <pc:sldLayoutMkLst>
            <pc:docMk/>
            <pc:sldMasterMk cId="2845299319" sldId="2147483660"/>
            <pc:sldLayoutMk cId="1733408487" sldId="2147483662"/>
          </pc:sldLayoutMkLst>
          <pc:spChg chg="mod">
            <ac:chgData name="juliette" userId="2f2db51e3a8bdb60" providerId="LiveId" clId="{6CE929D5-8936-4C2E-827A-C7FE69A25133}" dt="2023-06-09T07:39:25.743" v="180" actId="20577"/>
            <ac:spMkLst>
              <pc:docMk/>
              <pc:sldMasterMk cId="2845299319" sldId="2147483660"/>
              <pc:sldLayoutMk cId="1733408487" sldId="2147483662"/>
              <ac:spMk id="5" creationId="{00000000-0000-0000-0000-000000000000}"/>
            </ac:spMkLst>
          </pc:spChg>
        </pc:sldLayoutChg>
        <pc:sldLayoutChg chg="modSp mod">
          <pc:chgData name="juliette" userId="2f2db51e3a8bdb60" providerId="LiveId" clId="{6CE929D5-8936-4C2E-827A-C7FE69A25133}" dt="2023-06-09T07:39:55.792" v="191" actId="20577"/>
          <pc:sldLayoutMkLst>
            <pc:docMk/>
            <pc:sldMasterMk cId="2845299319" sldId="2147483660"/>
            <pc:sldLayoutMk cId="3472297630" sldId="2147483666"/>
          </pc:sldLayoutMkLst>
          <pc:spChg chg="mod">
            <ac:chgData name="juliette" userId="2f2db51e3a8bdb60" providerId="LiveId" clId="{6CE929D5-8936-4C2E-827A-C7FE69A25133}" dt="2023-06-09T07:39:55.792" v="191" actId="20577"/>
            <ac:spMkLst>
              <pc:docMk/>
              <pc:sldMasterMk cId="2845299319" sldId="2147483660"/>
              <pc:sldLayoutMk cId="3472297630" sldId="2147483666"/>
              <ac:spMk id="4" creationId="{00000000-0000-0000-0000-000000000000}"/>
            </ac:spMkLst>
          </pc:spChg>
        </pc:sldLayoutChg>
        <pc:sldLayoutChg chg="modSp mod">
          <pc:chgData name="juliette" userId="2f2db51e3a8bdb60" providerId="LiveId" clId="{6CE929D5-8936-4C2E-827A-C7FE69A25133}" dt="2023-06-09T07:40:01.229" v="194" actId="20577"/>
          <pc:sldLayoutMkLst>
            <pc:docMk/>
            <pc:sldMasterMk cId="2845299319" sldId="2147483660"/>
            <pc:sldLayoutMk cId="3759894677" sldId="2147483667"/>
          </pc:sldLayoutMkLst>
          <pc:spChg chg="mod">
            <ac:chgData name="juliette" userId="2f2db51e3a8bdb60" providerId="LiveId" clId="{6CE929D5-8936-4C2E-827A-C7FE69A25133}" dt="2023-06-09T07:40:01.229" v="194" actId="20577"/>
            <ac:spMkLst>
              <pc:docMk/>
              <pc:sldMasterMk cId="2845299319" sldId="2147483660"/>
              <pc:sldLayoutMk cId="3759894677" sldId="2147483667"/>
              <ac:spMk id="3" creationId="{00000000-0000-0000-0000-000000000000}"/>
            </ac:spMkLst>
          </pc:spChg>
        </pc:sldLayoutChg>
        <pc:sldLayoutChg chg="modSp mod">
          <pc:chgData name="juliette" userId="2f2db51e3a8bdb60" providerId="LiveId" clId="{6CE929D5-8936-4C2E-827A-C7FE69A25133}" dt="2023-06-09T07:39:32.503" v="183" actId="20577"/>
          <pc:sldLayoutMkLst>
            <pc:docMk/>
            <pc:sldMasterMk cId="2845299319" sldId="2147483660"/>
            <pc:sldLayoutMk cId="3548715483" sldId="2147483668"/>
          </pc:sldLayoutMkLst>
          <pc:spChg chg="mod">
            <ac:chgData name="juliette" userId="2f2db51e3a8bdb60" providerId="LiveId" clId="{6CE929D5-8936-4C2E-827A-C7FE69A25133}" dt="2023-06-09T07:39:32.503" v="183" actId="20577"/>
            <ac:spMkLst>
              <pc:docMk/>
              <pc:sldMasterMk cId="2845299319" sldId="2147483660"/>
              <pc:sldLayoutMk cId="3548715483" sldId="2147483668"/>
              <ac:spMk id="5" creationId="{00000000-0000-0000-0000-000000000000}"/>
            </ac:spMkLst>
          </pc:spChg>
        </pc:sldLayoutChg>
        <pc:sldLayoutChg chg="modSp mod">
          <pc:chgData name="juliette" userId="2f2db51e3a8bdb60" providerId="LiveId" clId="{6CE929D5-8936-4C2E-827A-C7FE69A25133}" dt="2023-06-09T07:39:51.698" v="190" actId="20577"/>
          <pc:sldLayoutMkLst>
            <pc:docMk/>
            <pc:sldMasterMk cId="2845299319" sldId="2147483660"/>
            <pc:sldLayoutMk cId="3896943259" sldId="2147483669"/>
          </pc:sldLayoutMkLst>
          <pc:spChg chg="mod">
            <ac:chgData name="juliette" userId="2f2db51e3a8bdb60" providerId="LiveId" clId="{6CE929D5-8936-4C2E-827A-C7FE69A25133}" dt="2023-06-09T07:39:51.698" v="190" actId="20577"/>
            <ac:spMkLst>
              <pc:docMk/>
              <pc:sldMasterMk cId="2845299319" sldId="2147483660"/>
              <pc:sldLayoutMk cId="3896943259" sldId="2147483669"/>
              <ac:spMk id="5" creationId="{00000000-0000-0000-0000-000000000000}"/>
            </ac:spMkLst>
          </pc:spChg>
        </pc:sldLayoutChg>
        <pc:sldLayoutChg chg="modSp mod">
          <pc:chgData name="juliette" userId="2f2db51e3a8bdb60" providerId="LiveId" clId="{6CE929D5-8936-4C2E-827A-C7FE69A25133}" dt="2023-06-09T07:39:37.663" v="184" actId="20577"/>
          <pc:sldLayoutMkLst>
            <pc:docMk/>
            <pc:sldMasterMk cId="2845299319" sldId="2147483660"/>
            <pc:sldLayoutMk cId="471160331" sldId="2147483670"/>
          </pc:sldLayoutMkLst>
          <pc:spChg chg="mod">
            <ac:chgData name="juliette" userId="2f2db51e3a8bdb60" providerId="LiveId" clId="{6CE929D5-8936-4C2E-827A-C7FE69A25133}" dt="2023-06-09T07:39:37.663" v="184" actId="20577"/>
            <ac:spMkLst>
              <pc:docMk/>
              <pc:sldMasterMk cId="2845299319" sldId="2147483660"/>
              <pc:sldLayoutMk cId="471160331" sldId="2147483670"/>
              <ac:spMk id="5" creationId="{00000000-0000-0000-0000-000000000000}"/>
            </ac:spMkLst>
          </pc:spChg>
        </pc:sldLayoutChg>
        <pc:sldLayoutChg chg="modSp mod">
          <pc:chgData name="juliette" userId="2f2db51e3a8bdb60" providerId="LiveId" clId="{6CE929D5-8936-4C2E-827A-C7FE69A25133}" dt="2023-06-09T07:39:44.923" v="187" actId="20577"/>
          <pc:sldLayoutMkLst>
            <pc:docMk/>
            <pc:sldMasterMk cId="2845299319" sldId="2147483660"/>
            <pc:sldLayoutMk cId="860804882" sldId="2147483673"/>
          </pc:sldLayoutMkLst>
          <pc:spChg chg="mod">
            <ac:chgData name="juliette" userId="2f2db51e3a8bdb60" providerId="LiveId" clId="{6CE929D5-8936-4C2E-827A-C7FE69A25133}" dt="2023-06-09T07:39:44.923" v="187" actId="20577"/>
            <ac:spMkLst>
              <pc:docMk/>
              <pc:sldMasterMk cId="2845299319" sldId="2147483660"/>
              <pc:sldLayoutMk cId="860804882" sldId="2147483673"/>
              <ac:spMk id="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2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Grafik 8" descr="Logo Helmholtz">
            <a:extLst>
              <a:ext uri="{FF2B5EF4-FFF2-40B4-BE49-F238E27FC236}">
                <a16:creationId xmlns:a16="http://schemas.microsoft.com/office/drawing/2014/main" id="{4133ED5D-E09D-4AF2-82CF-F29F318F52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8" name="Grafik 7" descr="Logo DESY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15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9415" y="6580800"/>
            <a:ext cx="7224973" cy="18684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E82049A-6019-4056-8638-0E7938261DF0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E7668B4-E772-45DD-8F6B-23E9883B6073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383398B-695A-4C6B-980D-9B67FB512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0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63777721-5FF6-4F79-892C-F4233F57CA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11" name="Grafik 10" descr="Logo DESY">
            <a:extLst>
              <a:ext uri="{FF2B5EF4-FFF2-40B4-BE49-F238E27FC236}">
                <a16:creationId xmlns:a16="http://schemas.microsoft.com/office/drawing/2014/main" id="{AD71804E-76B6-4901-BC63-91145FE90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15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1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95E08D-4E32-4B4E-8FC1-57AB7C3104C8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5" y="6580800"/>
            <a:ext cx="7224973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67" r:id="rId11"/>
    <p:sldLayoutId id="214748367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1.jp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4.png"/><Relationship Id="rId4" Type="http://schemas.openxmlformats.org/officeDocument/2006/relationships/image" Target="../media/image2.emf"/><Relationship Id="rId9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35.png"/><Relationship Id="rId3" Type="http://schemas.openxmlformats.org/officeDocument/2006/relationships/image" Target="../media/image37.emf"/><Relationship Id="rId7" Type="http://schemas.openxmlformats.org/officeDocument/2006/relationships/image" Target="../media/image50.png"/><Relationship Id="rId12" Type="http://schemas.openxmlformats.org/officeDocument/2006/relationships/image" Target="../media/image55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0.png"/><Relationship Id="rId11" Type="http://schemas.openxmlformats.org/officeDocument/2006/relationships/image" Target="../media/image76.png"/><Relationship Id="rId5" Type="http://schemas.openxmlformats.org/officeDocument/2006/relationships/image" Target="../media/image48.png"/><Relationship Id="rId15" Type="http://schemas.openxmlformats.org/officeDocument/2006/relationships/image" Target="../media/image78.png"/><Relationship Id="rId10" Type="http://schemas.openxmlformats.org/officeDocument/2006/relationships/image" Target="../media/image530.png"/><Relationship Id="rId4" Type="http://schemas.openxmlformats.org/officeDocument/2006/relationships/image" Target="../media/image38.emf"/><Relationship Id="rId9" Type="http://schemas.openxmlformats.org/officeDocument/2006/relationships/image" Target="../media/image520.pn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48.wmf"/><Relationship Id="rId7" Type="http://schemas.openxmlformats.org/officeDocument/2006/relationships/image" Target="../media/image680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10" Type="http://schemas.openxmlformats.org/officeDocument/2006/relationships/image" Target="../media/image710.png"/><Relationship Id="rId4" Type="http://schemas.openxmlformats.org/officeDocument/2006/relationships/image" Target="../media/image49.png"/><Relationship Id="rId9" Type="http://schemas.openxmlformats.org/officeDocument/2006/relationships/image" Target="../media/image7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7.emf"/><Relationship Id="rId5" Type="http://schemas.openxmlformats.org/officeDocument/2006/relationships/image" Target="../media/image32.sv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wmf"/><Relationship Id="rId7" Type="http://schemas.openxmlformats.org/officeDocument/2006/relationships/image" Target="../media/image54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Mapping the electronic transitions of protonation sites in peptides using NEXAMS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Juliette Leroux, 2nd year PhD student</a:t>
            </a:r>
          </a:p>
          <a:p>
            <a:r>
              <a:rPr lang="en-US" dirty="0"/>
              <a:t>Paris, July 5</a:t>
            </a:r>
            <a:r>
              <a:rPr lang="en-US" baseline="30000" dirty="0"/>
              <a:t>th</a:t>
            </a:r>
            <a:r>
              <a:rPr lang="en-US" dirty="0"/>
              <a:t> 2023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5D2F505-A4C9-4CED-B5D4-E451A9620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093296"/>
            <a:ext cx="2360096" cy="252000"/>
          </a:xfrm>
          <a:prstGeom prst="rect">
            <a:avLst/>
          </a:prstGeom>
        </p:spPr>
      </p:pic>
      <p:pic>
        <p:nvPicPr>
          <p:cNvPr id="7" name="Picture 2" descr="Bildergebnis für rug groningen">
            <a:extLst>
              <a:ext uri="{FF2B5EF4-FFF2-40B4-BE49-F238E27FC236}">
                <a16:creationId xmlns:a16="http://schemas.microsoft.com/office/drawing/2014/main" id="{224B7CBA-58E6-43F7-BC9F-A3AFF43D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9237" y="5846302"/>
            <a:ext cx="838199" cy="7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A3C44-D1B5-498D-B17D-D3AE8FB4E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578293"/>
            <a:ext cx="1234836" cy="12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roject Path: D:\Experimental Data\Data SpektrolatiusV2\Analysis\normalized_spectra.opju&#10;PE Folder: /normalized_spectra/TIY peptides/&#10;Short Name: Graph17">
            <a:extLst>
              <a:ext uri="{FF2B5EF4-FFF2-40B4-BE49-F238E27FC236}">
                <a16:creationId xmlns:a16="http://schemas.microsoft.com/office/drawing/2014/main" id="{248A736C-65FD-48E3-8802-A323EC10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80" y="1140616"/>
            <a:ext cx="7063207" cy="5406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122E6F-EAB2-4BE4-B860-461C197FD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controversial protonation site 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2FCAF-6BAD-4093-B447-B0636FA4D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94" y="800709"/>
            <a:ext cx="8364699" cy="379252"/>
          </a:xfrm>
        </p:spPr>
        <p:txBody>
          <a:bodyPr/>
          <a:lstStyle/>
          <a:p>
            <a:r>
              <a:rPr lang="en-US" dirty="0"/>
              <a:t>The case of triglycine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5DCAD-54B8-494A-9E97-A7C6E51C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77DBC-1C3C-4CF4-9630-8FD9313E601C}"/>
              </a:ext>
            </a:extLst>
          </p:cNvPr>
          <p:cNvSpPr txBox="1"/>
          <p:nvPr/>
        </p:nvSpPr>
        <p:spPr>
          <a:xfrm>
            <a:off x="1835696" y="1320344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the Nitrogen K edge</a:t>
            </a:r>
            <a:endParaRPr lang="de-DE" sz="16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99C52-CC64-4372-B727-4E0CE6C621D3}"/>
              </a:ext>
            </a:extLst>
          </p:cNvPr>
          <p:cNvSpPr txBox="1"/>
          <p:nvPr/>
        </p:nvSpPr>
        <p:spPr>
          <a:xfrm>
            <a:off x="1184441" y="2347735"/>
            <a:ext cx="598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At 8K</a:t>
            </a:r>
            <a:endParaRPr lang="de-DE" sz="12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28A832-76EA-4E6B-83D7-CACD1466D713}"/>
                  </a:ext>
                </a:extLst>
              </p:cNvPr>
              <p:cNvSpPr txBox="1"/>
              <p:nvPr/>
            </p:nvSpPr>
            <p:spPr>
              <a:xfrm>
                <a:off x="6246526" y="2849757"/>
                <a:ext cx="267163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200" dirty="0"/>
                  <a:t>401,6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2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𝐶𝑂𝑁𝐻</m:t>
                        </m:r>
                      </m:sub>
                      <m:sup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200" dirty="0"/>
                  <a:t> </a:t>
                </a:r>
                <a:br>
                  <a:rPr lang="en-US" sz="1200" dirty="0"/>
                </a:br>
                <a:r>
                  <a:rPr lang="en-US" sz="1200" dirty="0"/>
                  <a:t>within a peptide bond</a:t>
                </a:r>
              </a:p>
              <a:p>
                <a:pPr marL="171450" indent="-1714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endParaRPr lang="en-US" sz="12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200" dirty="0"/>
                  <a:t>402,6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2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𝐶𝑂𝑁𝐻</m:t>
                        </m:r>
                      </m:sub>
                      <m:sup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200" dirty="0"/>
                  <a:t> </a:t>
                </a:r>
                <a:br>
                  <a:rPr lang="en-US" sz="1200" dirty="0"/>
                </a:br>
                <a:r>
                  <a:rPr lang="en-US" sz="1200" dirty="0"/>
                  <a:t>to neighboring peptide bond</a:t>
                </a:r>
              </a:p>
              <a:p>
                <a:pPr marL="171450" indent="-1714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endParaRPr lang="en-US" sz="12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200" dirty="0"/>
                  <a:t>403,1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2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2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  <a:t> </a:t>
                </a:r>
                <a:br>
                  <a:rPr lang="en-US" sz="12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</a:br>
                <a:endParaRPr lang="en-US" sz="1200" b="1" dirty="0">
                  <a:solidFill>
                    <a:srgbClr val="FA7D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28A832-76EA-4E6B-83D7-CACD1466D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526" y="2849757"/>
                <a:ext cx="2671630" cy="1631216"/>
              </a:xfrm>
              <a:prstGeom prst="rect">
                <a:avLst/>
              </a:prstGeom>
              <a:blipFill>
                <a:blip r:embed="rId3"/>
                <a:stretch>
                  <a:fillRect t="-3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727BD6C3-197A-4541-885B-5D7E6E2E97AF}"/>
              </a:ext>
            </a:extLst>
          </p:cNvPr>
          <p:cNvSpPr/>
          <p:nvPr/>
        </p:nvSpPr>
        <p:spPr>
          <a:xfrm>
            <a:off x="5812537" y="6057291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dirty="0"/>
              <a:t>BESSY II</a:t>
            </a:r>
            <a:r>
              <a:rPr lang="en-US" sz="1100" dirty="0"/>
              <a:t> UE52_PGM Ion trap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3D3323-1648-484A-AD5A-1B8008B7C4D8}"/>
              </a:ext>
            </a:extLst>
          </p:cNvPr>
          <p:cNvSpPr/>
          <p:nvPr/>
        </p:nvSpPr>
        <p:spPr>
          <a:xfrm>
            <a:off x="2195736" y="2420888"/>
            <a:ext cx="60888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sz="12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π</a:t>
            </a:r>
            <a:r>
              <a:rPr lang="de-DE" sz="1200" baseline="300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*</a:t>
            </a:r>
            <a:r>
              <a:rPr lang="de-DE" sz="1200" baseline="-250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CONH </a:t>
            </a:r>
            <a:endParaRPr lang="de-DE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0D4F3E-A9D9-49F4-90B8-F5FB680406B8}"/>
              </a:ext>
            </a:extLst>
          </p:cNvPr>
          <p:cNvSpPr/>
          <p:nvPr/>
        </p:nvSpPr>
        <p:spPr>
          <a:xfrm>
            <a:off x="2481653" y="2679875"/>
            <a:ext cx="60888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sz="12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π</a:t>
            </a:r>
            <a:r>
              <a:rPr lang="de-DE" sz="1200" baseline="300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*</a:t>
            </a:r>
            <a:r>
              <a:rPr lang="de-DE" sz="1200" baseline="-250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CONH </a:t>
            </a:r>
            <a:endParaRPr lang="de-DE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0BD7C7-9EFA-48FE-A14B-BE6C17F939FC}"/>
              </a:ext>
            </a:extLst>
          </p:cNvPr>
          <p:cNvSpPr/>
          <p:nvPr/>
        </p:nvSpPr>
        <p:spPr>
          <a:xfrm>
            <a:off x="2658036" y="3647211"/>
            <a:ext cx="6158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mbria Math" panose="02040503050406030204" pitchFamily="18" charset="0"/>
                <a:ea typeface="Cambria Math" panose="02040503050406030204" pitchFamily="18" charset="0"/>
              </a:rPr>
              <a:t>σ*(NH)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E8BA56-424B-43AA-95EC-530C8C6D42C5}"/>
              </a:ext>
            </a:extLst>
          </p:cNvPr>
          <p:cNvSpPr/>
          <p:nvPr/>
        </p:nvSpPr>
        <p:spPr>
          <a:xfrm>
            <a:off x="3619420" y="2651771"/>
            <a:ext cx="6238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mbria Math" panose="02040503050406030204" pitchFamily="18" charset="0"/>
                <a:ea typeface="Cambria Math" panose="02040503050406030204" pitchFamily="18" charset="0"/>
              </a:rPr>
              <a:t>σ*(NH)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48D76F-69A0-41B2-AF15-2F3779EE4EB7}"/>
              </a:ext>
            </a:extLst>
          </p:cNvPr>
          <p:cNvSpPr/>
          <p:nvPr/>
        </p:nvSpPr>
        <p:spPr>
          <a:xfrm>
            <a:off x="3619420" y="2874604"/>
            <a:ext cx="5998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mbria Math" panose="02040503050406030204" pitchFamily="18" charset="0"/>
                <a:ea typeface="Cambria Math" panose="02040503050406030204" pitchFamily="18" charset="0"/>
              </a:rPr>
              <a:t>σ*(CH)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8275B3-3E16-47F8-BFE8-B061848775CE}"/>
              </a:ext>
            </a:extLst>
          </p:cNvPr>
          <p:cNvSpPr/>
          <p:nvPr/>
        </p:nvSpPr>
        <p:spPr>
          <a:xfrm>
            <a:off x="2177210" y="3321377"/>
            <a:ext cx="60888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sz="12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π</a:t>
            </a:r>
            <a:r>
              <a:rPr lang="de-DE" sz="1200" baseline="300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*</a:t>
            </a:r>
            <a:r>
              <a:rPr lang="de-DE" sz="1200" baseline="-250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CONH </a:t>
            </a:r>
            <a:endParaRPr lang="de-DE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9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D329-FAF5-4395-A994-A104463F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K-edge NEXAMS of protonated triglycine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B2781-8C00-4A96-9AB2-7F7142D3F0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Comparison with calculations for different protomers</a:t>
            </a:r>
            <a:endParaRPr lang="de-DE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89A9A50-977E-4937-AFAF-AD0547DCBE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2882" y="1844823"/>
            <a:ext cx="4645273" cy="32273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B66B88-35EA-47C6-A762-BA19D45E0BC8}"/>
              </a:ext>
            </a:extLst>
          </p:cNvPr>
          <p:cNvGrpSpPr/>
          <p:nvPr/>
        </p:nvGrpSpPr>
        <p:grpSpPr>
          <a:xfrm>
            <a:off x="4889775" y="1935800"/>
            <a:ext cx="1656184" cy="1440160"/>
            <a:chOff x="5364088" y="1715150"/>
            <a:chExt cx="1903291" cy="1645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778FF7-9005-4DDB-A87A-C59DC906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64088" y="1715150"/>
              <a:ext cx="1903291" cy="1645042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909691-BAAE-4E0B-BCDC-989EB7D3C4BD}"/>
                </a:ext>
              </a:extLst>
            </p:cNvPr>
            <p:cNvSpPr/>
            <p:nvPr/>
          </p:nvSpPr>
          <p:spPr>
            <a:xfrm>
              <a:off x="5691024" y="2537671"/>
              <a:ext cx="576064" cy="497510"/>
            </a:xfrm>
            <a:prstGeom prst="ellipse">
              <a:avLst/>
            </a:prstGeom>
            <a:solidFill>
              <a:srgbClr val="F3A76E">
                <a:alpha val="52000"/>
              </a:srgbClr>
            </a:solidFill>
            <a:ln w="9525">
              <a:solidFill>
                <a:srgbClr val="EB6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0274BE-2284-47D4-93CF-2D0102431560}"/>
              </a:ext>
            </a:extLst>
          </p:cNvPr>
          <p:cNvGrpSpPr/>
          <p:nvPr/>
        </p:nvGrpSpPr>
        <p:grpSpPr>
          <a:xfrm>
            <a:off x="4571999" y="3471246"/>
            <a:ext cx="2668051" cy="1305575"/>
            <a:chOff x="4784269" y="3386145"/>
            <a:chExt cx="3251519" cy="14924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FB64D9-27B0-47A7-B7CC-38FC7818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4269" y="3386145"/>
              <a:ext cx="3251519" cy="149244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739ED1-AAAE-4068-A78F-4ECE12934EB2}"/>
                </a:ext>
              </a:extLst>
            </p:cNvPr>
            <p:cNvSpPr/>
            <p:nvPr/>
          </p:nvSpPr>
          <p:spPr>
            <a:xfrm>
              <a:off x="5654191" y="3437857"/>
              <a:ext cx="437369" cy="453911"/>
            </a:xfrm>
            <a:prstGeom prst="ellipse">
              <a:avLst/>
            </a:prstGeom>
            <a:solidFill>
              <a:srgbClr val="007BC8">
                <a:alpha val="52000"/>
              </a:srgbClr>
            </a:solidFill>
            <a:ln w="9525">
              <a:solidFill>
                <a:srgbClr val="007B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44FEC0-572C-4609-9F0D-0604EF5FB941}"/>
              </a:ext>
            </a:extLst>
          </p:cNvPr>
          <p:cNvSpPr txBox="1"/>
          <p:nvPr/>
        </p:nvSpPr>
        <p:spPr>
          <a:xfrm>
            <a:off x="6444208" y="227687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N-protonated structure</a:t>
            </a:r>
            <a:endParaRPr lang="de-DE" sz="16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40B4CE-65EC-4366-B720-B3449EA6D820}"/>
              </a:ext>
            </a:extLst>
          </p:cNvPr>
          <p:cNvSpPr txBox="1"/>
          <p:nvPr/>
        </p:nvSpPr>
        <p:spPr>
          <a:xfrm>
            <a:off x="7125970" y="37280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Backbone protonation</a:t>
            </a:r>
            <a:endParaRPr lang="de-DE" sz="1600" dirty="0" err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C8AF4D-08F8-4B22-847C-0702D3721384}"/>
              </a:ext>
            </a:extLst>
          </p:cNvPr>
          <p:cNvGrpSpPr/>
          <p:nvPr/>
        </p:nvGrpSpPr>
        <p:grpSpPr>
          <a:xfrm>
            <a:off x="148540" y="1693971"/>
            <a:ext cx="8167876" cy="4120004"/>
            <a:chOff x="148540" y="1693971"/>
            <a:chExt cx="8167876" cy="412000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9B8FC2-5CB8-41CA-844C-460F3431F90A}"/>
                </a:ext>
              </a:extLst>
            </p:cNvPr>
            <p:cNvSpPr txBox="1"/>
            <p:nvPr/>
          </p:nvSpPr>
          <p:spPr>
            <a:xfrm>
              <a:off x="4820060" y="5229200"/>
              <a:ext cx="3496356" cy="584775"/>
            </a:xfrm>
            <a:prstGeom prst="rect">
              <a:avLst/>
            </a:prstGeom>
            <a:ln>
              <a:solidFill>
                <a:srgbClr val="007BC8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30% of N-protonated triglycine and 70% of backbone protonation</a:t>
              </a:r>
              <a:endParaRPr lang="de-DE" sz="1600" dirty="0" err="1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C39821-DE4C-40EB-8F95-EE963936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540" y="1693971"/>
              <a:ext cx="4613955" cy="364502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4044278-F011-F07A-91BF-7370422DDCA8}"/>
              </a:ext>
            </a:extLst>
          </p:cNvPr>
          <p:cNvSpPr/>
          <p:nvPr/>
        </p:nvSpPr>
        <p:spPr>
          <a:xfrm>
            <a:off x="6732240" y="5889427"/>
            <a:ext cx="23472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Computational method </a:t>
            </a:r>
          </a:p>
          <a:p>
            <a:r>
              <a:rPr lang="en-US" sz="800" dirty="0"/>
              <a:t>-Geometry: PBE0, TS-</a:t>
            </a:r>
            <a:r>
              <a:rPr lang="en-US" sz="800" dirty="0" err="1"/>
              <a:t>vdW</a:t>
            </a:r>
            <a:endParaRPr lang="de-DE" sz="800" dirty="0"/>
          </a:p>
          <a:p>
            <a:r>
              <a:rPr lang="en-US" sz="800" dirty="0"/>
              <a:t>-Transition: DFT ROCIS</a:t>
            </a:r>
            <a:r>
              <a:rPr lang="de-DE" altLang="de-DE" sz="800" dirty="0">
                <a:latin typeface="Arial Unicode MS" panose="020B0604020202020204" pitchFamily="34" charset="-128"/>
              </a:rPr>
              <a:t>: B3LYP Zora-def2-tzvp</a:t>
            </a:r>
            <a:r>
              <a:rPr lang="de-DE" altLang="de-DE" sz="400" dirty="0"/>
              <a:t> </a:t>
            </a:r>
            <a:endParaRPr lang="de-DE" altLang="de-DE" sz="1400" dirty="0">
              <a:latin typeface="Arial" panose="020B0604020202020204" pitchFamily="34" charset="0"/>
            </a:endParaRPr>
          </a:p>
          <a:p>
            <a:endParaRPr lang="de-DE" sz="80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7557B-066B-20BC-B095-2D3CC9D7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5" y="6580800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16027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B9C477-8DD0-4458-9759-CAFF27508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53" y="0"/>
            <a:ext cx="915395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401F9E-D014-4A01-A6E1-257ED857DDA0}"/>
              </a:ext>
            </a:extLst>
          </p:cNvPr>
          <p:cNvSpPr/>
          <p:nvPr/>
        </p:nvSpPr>
        <p:spPr>
          <a:xfrm>
            <a:off x="-1" y="0"/>
            <a:ext cx="9153953" cy="6858000"/>
          </a:xfrm>
          <a:prstGeom prst="rect">
            <a:avLst/>
          </a:prstGeom>
          <a:solidFill>
            <a:srgbClr val="FFFFFF">
              <a:alpha val="3882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1013" y="1150320"/>
                <a:ext cx="8532019" cy="50102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NEXAMS at the nitrogen K-edge can be used for identifying protonation site</a:t>
                </a:r>
              </a:p>
              <a:p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in small molecules: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de-DE" sz="1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𝟏𝐬</m:t>
                        </m:r>
                      </m:sub>
                    </m:sSub>
                    <m:r>
                      <a:rPr lang="de-DE" sz="1800" b="1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de-DE" sz="1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𝐍</m:t>
                        </m:r>
                        <m:sSub>
                          <m:sSubPr>
                            <m:ctrlPr>
                              <a:rPr lang="de-DE" sz="1800" b="1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1" i="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de-DE" sz="1800" b="1" i="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sub>
                      <m:sup>
                        <m:r>
                          <a:rPr lang="de-DE" sz="1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1800" b="1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800" b="1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de-DE" sz="16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de-DE" sz="1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𝟏𝐬</m:t>
                        </m:r>
                      </m:sub>
                    </m:sSub>
                    <m:r>
                      <a:rPr lang="de-DE" sz="1600" b="1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6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de-DE" sz="1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𝐍</m:t>
                        </m:r>
                        <m:sSubSup>
                          <m:sSubSupPr>
                            <m:ctrlPr>
                              <a:rPr lang="de-DE" sz="1600" b="1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600" b="1" i="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de-DE" sz="1600" b="1" i="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de-DE" sz="1600" b="1" i="0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 +</m:t>
                            </m:r>
                          </m:sup>
                        </m:sSubSup>
                      </m:sub>
                      <m:sup>
                        <m:r>
                          <a:rPr lang="de-DE" sz="1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de-DE" sz="1600" b="1" dirty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de-DE" sz="1600" b="1" dirty="0" err="1">
                    <a:solidFill>
                      <a:schemeClr val="tx1"/>
                    </a:solidFill>
                    <a:effectLst/>
                  </a:rPr>
                  <a:t>by</a:t>
                </a:r>
                <a:r>
                  <a:rPr lang="de-DE" sz="1600" b="1" dirty="0">
                    <a:solidFill>
                      <a:schemeClr val="tx1"/>
                    </a:solidFill>
                    <a:effectLst/>
                  </a:rPr>
                  <a:t> ~2 eV</a:t>
                </a:r>
              </a:p>
              <a:p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in larger peptides: multiplicity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𝐍𝐇</m:t>
                        </m:r>
                      </m:sub>
                      <m:sup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8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b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𝐂𝐇</m:t>
                        </m:r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18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complexifies the identification</a:t>
                </a:r>
              </a:p>
              <a:p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N-term and backbone protonation have clear differences</a:t>
                </a:r>
              </a:p>
              <a:p>
                <a:r>
                  <a:rPr lang="en-US" sz="1800" b="1" dirty="0">
                    <a:solidFill>
                      <a:schemeClr val="tx1"/>
                    </a:solidFill>
                    <a:effectLst/>
                  </a:rPr>
                  <a:t>Possibility to evaluate conformer population</a:t>
                </a:r>
                <a:endParaRPr lang="en-US" sz="1800" b="1" dirty="0"/>
              </a:p>
              <a:p>
                <a:pPr marL="3200400" indent="-157163">
                  <a:buFont typeface="Wingdings" panose="05000000000000000000" pitchFamily="2" charset="2"/>
                  <a:buChar char="à"/>
                  <a:tabLst>
                    <a:tab pos="3832225" algn="l"/>
                    <a:tab pos="4403725" algn="l"/>
                  </a:tabLst>
                </a:pPr>
                <a:r>
                  <a:rPr lang="en-US" sz="1800" b="1" dirty="0">
                    <a:sym typeface="Wingdings" panose="05000000000000000000" pitchFamily="2" charset="2"/>
                  </a:rPr>
                  <a:t>Information at the carbon and oxygen K-edges?</a:t>
                </a:r>
              </a:p>
              <a:p>
                <a:pPr marL="3200400" indent="-157163">
                  <a:buFont typeface="Wingdings" panose="05000000000000000000" pitchFamily="2" charset="2"/>
                  <a:buChar char="à"/>
                  <a:tabLst>
                    <a:tab pos="3832225" algn="l"/>
                    <a:tab pos="4403725" algn="l"/>
                  </a:tabLst>
                </a:pPr>
                <a:r>
                  <a:rPr lang="en-US" sz="1800" b="1" dirty="0">
                    <a:solidFill>
                      <a:schemeClr val="tx1"/>
                    </a:solidFill>
                    <a:effectLst/>
                    <a:sym typeface="Wingdings" panose="05000000000000000000" pitchFamily="2" charset="2"/>
                  </a:rPr>
                  <a:t>Identification of deprotonation sites</a:t>
                </a:r>
                <a:r>
                  <a:rPr lang="en-US" sz="1800" b="1" dirty="0">
                    <a:sym typeface="Wingdings" panose="05000000000000000000" pitchFamily="2" charset="2"/>
                  </a:rPr>
                  <a:t>? </a:t>
                </a:r>
              </a:p>
              <a:p>
                <a:pPr marL="3200400" indent="-157163">
                  <a:buFont typeface="Wingdings" panose="05000000000000000000" pitchFamily="2" charset="2"/>
                  <a:buChar char="à"/>
                  <a:tabLst>
                    <a:tab pos="3832225" algn="l"/>
                    <a:tab pos="4403725" algn="l"/>
                  </a:tabLst>
                </a:pPr>
                <a:r>
                  <a:rPr lang="en-US" sz="1800" b="1" dirty="0">
                    <a:solidFill>
                      <a:schemeClr val="tx1"/>
                    </a:solidFill>
                    <a:effectLst/>
                    <a:sym typeface="Wingdings" panose="05000000000000000000" pitchFamily="2" charset="2"/>
                  </a:rPr>
                  <a:t>Effect of solvent on </a:t>
                </a:r>
                <a:r>
                  <a:rPr lang="en-US" sz="1800" b="1" dirty="0">
                    <a:sym typeface="Wingdings" panose="05000000000000000000" pitchFamily="2" charset="2"/>
                  </a:rPr>
                  <a:t>the (de)protonation site?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:endParaRPr lang="en-US" sz="1800" b="1" dirty="0">
                  <a:solidFill>
                    <a:schemeClr val="tx1"/>
                  </a:solidFill>
                  <a:effectLst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1050" b="1" dirty="0">
                    <a:solidFill>
                      <a:schemeClr val="tx1"/>
                    </a:solidFill>
                    <a:effectLst/>
                    <a:sym typeface="Wingdings" panose="05000000000000000000" pitchFamily="2" charset="2"/>
                  </a:rPr>
                  <a:t>Submitted:</a:t>
                </a:r>
                <a:br>
                  <a:rPr lang="en-US" sz="1050" b="1" dirty="0">
                    <a:solidFill>
                      <a:schemeClr val="tx1"/>
                    </a:solidFill>
                    <a:effectLst/>
                    <a:sym typeface="Wingdings" panose="05000000000000000000" pitchFamily="2" charset="2"/>
                  </a:rPr>
                </a:br>
                <a:r>
                  <a:rPr lang="en-US" sz="1050" b="1" dirty="0">
                    <a:solidFill>
                      <a:schemeClr val="tx1"/>
                    </a:solidFill>
                    <a:effectLst/>
                    <a:sym typeface="Wingdings" panose="05000000000000000000" pitchFamily="2" charset="2"/>
                  </a:rPr>
                  <a:t>J. Leroux </a:t>
                </a:r>
                <a:r>
                  <a:rPr lang="en-US" sz="1050" b="1" i="1" dirty="0">
                    <a:sym typeface="Wingdings" panose="05000000000000000000" pitchFamily="2" charset="2"/>
                  </a:rPr>
                  <a:t>et al., Mapping the electronic transitions of protonation sites in peptides using soft X-ray action spectroscopy, </a:t>
                </a:r>
                <a:r>
                  <a:rPr lang="en-US" sz="1050" b="1" dirty="0">
                    <a:sym typeface="Wingdings" panose="05000000000000000000" pitchFamily="2" charset="2"/>
                  </a:rPr>
                  <a:t>PCCP</a:t>
                </a:r>
                <a:r>
                  <a:rPr lang="en-US" sz="1050" b="1" i="1" dirty="0">
                    <a:sym typeface="Wingdings" panose="05000000000000000000" pitchFamily="2" charset="2"/>
                  </a:rPr>
                  <a:t> </a:t>
                </a:r>
                <a:endParaRPr lang="en-US" sz="1800" b="1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1013" y="1150320"/>
                <a:ext cx="8532019" cy="5010249"/>
              </a:xfrm>
              <a:blipFill>
                <a:blip r:embed="rId5"/>
                <a:stretch>
                  <a:fillRect l="-1643" t="-1460" r="-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3">
            <a:extLst>
              <a:ext uri="{FF2B5EF4-FFF2-40B4-BE49-F238E27FC236}">
                <a16:creationId xmlns:a16="http://schemas.microsoft.com/office/drawing/2014/main" id="{7F6459BF-3C6A-4FAB-AADD-9EFC5FF8E4A4}"/>
              </a:ext>
            </a:extLst>
          </p:cNvPr>
          <p:cNvSpPr txBox="1"/>
          <p:nvPr/>
        </p:nvSpPr>
        <p:spPr>
          <a:xfrm>
            <a:off x="302334" y="6580801"/>
            <a:ext cx="327228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sz="750" b="1" dirty="0">
                <a:solidFill>
                  <a:schemeClr val="accent1"/>
                </a:solidFill>
              </a:rPr>
              <a:t>DESY</a:t>
            </a:r>
            <a:r>
              <a:rPr lang="de-DE" sz="750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id="{EDD3E8D2-6FFB-462A-9080-93EA442BA1FC}"/>
              </a:ext>
            </a:extLst>
          </p:cNvPr>
          <p:cNvSpPr txBox="1"/>
          <p:nvPr/>
        </p:nvSpPr>
        <p:spPr>
          <a:xfrm>
            <a:off x="8136396" y="6580801"/>
            <a:ext cx="701614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750" b="1" noProof="0" dirty="0"/>
              <a:t>Page </a:t>
            </a:r>
            <a:fld id="{0427E4B2-AC28-443E-BE04-5CD55098A90B}" type="slidenum">
              <a:rPr lang="en-US" sz="750" b="1" noProof="0" smtClean="0"/>
              <a:pPr algn="r"/>
              <a:t>12</a:t>
            </a:fld>
            <a:endParaRPr lang="en-US" sz="750" b="1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DA562C-4885-FAA7-66BE-14CDF4C9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514" y="6562884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328248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287" y="200075"/>
            <a:ext cx="8353425" cy="3511190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135751-BD66-4573-B3E1-0C2EEAC1F8AF}"/>
              </a:ext>
            </a:extLst>
          </p:cNvPr>
          <p:cNvGrpSpPr/>
          <p:nvPr/>
        </p:nvGrpSpPr>
        <p:grpSpPr>
          <a:xfrm>
            <a:off x="1187624" y="5229199"/>
            <a:ext cx="3125862" cy="1397101"/>
            <a:chOff x="3679924" y="2317028"/>
            <a:chExt cx="3598358" cy="16004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9E47B4-702A-42F5-B5E4-D187F4F9F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924" y="2548965"/>
              <a:ext cx="1527208" cy="5243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2EE499-D95F-4C60-9EC3-4ED7908B725F}"/>
                </a:ext>
              </a:extLst>
            </p:cNvPr>
            <p:cNvSpPr txBox="1"/>
            <p:nvPr/>
          </p:nvSpPr>
          <p:spPr>
            <a:xfrm>
              <a:off x="5226182" y="2317028"/>
              <a:ext cx="2052100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BESSY II</a:t>
              </a:r>
              <a:br>
                <a:rPr lang="en-US" sz="1200" b="1" dirty="0"/>
              </a:br>
              <a:r>
                <a:rPr lang="en-US" sz="1200" b="1" dirty="0"/>
                <a:t>UE52_PGM beamline</a:t>
              </a:r>
            </a:p>
            <a:p>
              <a:r>
                <a:rPr lang="en-US" sz="1200" dirty="0"/>
                <a:t>Vicente Zamudio-Bayer</a:t>
              </a:r>
            </a:p>
            <a:p>
              <a:r>
                <a:rPr lang="en-US" sz="1200" dirty="0"/>
                <a:t>Martin Timm</a:t>
              </a:r>
            </a:p>
            <a:p>
              <a:r>
                <a:rPr lang="en-US" sz="1200" dirty="0"/>
                <a:t>Tobias Lau</a:t>
              </a:r>
            </a:p>
            <a:p>
              <a:r>
                <a:rPr lang="en-US" sz="1200" dirty="0"/>
                <a:t>Christine Bülow</a:t>
              </a:r>
            </a:p>
            <a:p>
              <a:endParaRPr lang="en-US" sz="1200" dirty="0"/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BEC07940-03B1-472E-A06C-F3E2402A9096}"/>
              </a:ext>
            </a:extLst>
          </p:cNvPr>
          <p:cNvSpPr txBox="1">
            <a:spLocks/>
          </p:cNvSpPr>
          <p:nvPr/>
        </p:nvSpPr>
        <p:spPr>
          <a:xfrm>
            <a:off x="683568" y="4010155"/>
            <a:ext cx="1721432" cy="2852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PETRA</a:t>
            </a:r>
            <a:r>
              <a:rPr lang="en-US" sz="1800" dirty="0"/>
              <a:t> III P04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5C527-746F-4C22-A46E-0151E51DEE5E}"/>
              </a:ext>
            </a:extLst>
          </p:cNvPr>
          <p:cNvSpPr txBox="1"/>
          <p:nvPr/>
        </p:nvSpPr>
        <p:spPr>
          <a:xfrm>
            <a:off x="827584" y="4231540"/>
            <a:ext cx="1165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Moritz </a:t>
            </a:r>
            <a:r>
              <a:rPr lang="en-US" sz="1200" dirty="0" err="1"/>
              <a:t>Hoesch</a:t>
            </a:r>
            <a:endParaRPr lang="en-US" sz="1200" dirty="0"/>
          </a:p>
          <a:p>
            <a:r>
              <a:rPr lang="en-US" sz="1200" dirty="0"/>
              <a:t>Florian </a:t>
            </a:r>
            <a:r>
              <a:rPr lang="en-US" sz="1200" dirty="0" err="1"/>
              <a:t>Trinter</a:t>
            </a:r>
            <a:endParaRPr lang="en-US" sz="1200" dirty="0"/>
          </a:p>
          <a:p>
            <a:r>
              <a:rPr lang="en-US" sz="1200" dirty="0"/>
              <a:t>Kai </a:t>
            </a:r>
            <a:r>
              <a:rPr lang="en-US" sz="1200" dirty="0" err="1"/>
              <a:t>Bagschik</a:t>
            </a:r>
            <a:endParaRPr lang="en-US" sz="1200" dirty="0"/>
          </a:p>
          <a:p>
            <a:r>
              <a:rPr lang="en-US" sz="1200" dirty="0"/>
              <a:t>Frank Scholz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DFFB9-8A45-4E6D-90D9-07B50F423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r="15410"/>
          <a:stretch/>
        </p:blipFill>
        <p:spPr>
          <a:xfrm>
            <a:off x="3854655" y="1196752"/>
            <a:ext cx="5118622" cy="3098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5">
            <a:extLst>
              <a:ext uri="{FF2B5EF4-FFF2-40B4-BE49-F238E27FC236}">
                <a16:creationId xmlns:a16="http://schemas.microsoft.com/office/drawing/2014/main" id="{50FFF376-1914-4513-99B1-777B05878822}"/>
              </a:ext>
            </a:extLst>
          </p:cNvPr>
          <p:cNvSpPr txBox="1"/>
          <p:nvPr/>
        </p:nvSpPr>
        <p:spPr>
          <a:xfrm>
            <a:off x="514932" y="2319954"/>
            <a:ext cx="1621802" cy="162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fontAlgn="base">
              <a:spcBef>
                <a:spcPct val="0"/>
              </a:spcBef>
              <a:spcAft>
                <a:spcPts val="500"/>
              </a:spcAft>
              <a:buClr>
                <a:srgbClr val="F28E00"/>
              </a:buClr>
              <a:buFont typeface="Arial Black" pitchFamily="34" charset="0"/>
              <a:buNone/>
              <a:defRPr sz="1600" kern="0"/>
            </a:lvl1pPr>
            <a:lvl2pPr marL="628650" indent="-18415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/>
            </a:lvl2pPr>
            <a:lvl3pPr marL="1236663" indent="-22860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/>
            </a:lvl3pPr>
            <a:lvl4pPr marL="1644650" indent="-228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/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/>
            </a:lvl9pPr>
          </a:lstStyle>
          <a:p>
            <a:pPr>
              <a:spcAft>
                <a:spcPts val="0"/>
              </a:spcAft>
            </a:pPr>
            <a:r>
              <a:rPr lang="de-DE" sz="1200" dirty="0" err="1"/>
              <a:t>Sadia</a:t>
            </a:r>
            <a:r>
              <a:rPr lang="de-DE" sz="1200" dirty="0"/>
              <a:t> Bari</a:t>
            </a:r>
          </a:p>
          <a:p>
            <a:pPr>
              <a:spcAft>
                <a:spcPts val="0"/>
              </a:spcAft>
            </a:pPr>
            <a:r>
              <a:rPr lang="en-US" sz="1200" dirty="0"/>
              <a:t>L</a:t>
            </a:r>
            <a:r>
              <a:rPr lang="de-DE" sz="1200" dirty="0" err="1"/>
              <a:t>ucas</a:t>
            </a:r>
            <a:r>
              <a:rPr lang="de-DE" sz="1200" dirty="0"/>
              <a:t> </a:t>
            </a:r>
            <a:r>
              <a:rPr lang="de-DE" sz="1200" dirty="0" err="1"/>
              <a:t>Schwob</a:t>
            </a:r>
            <a:endParaRPr lang="de-DE" sz="1200" dirty="0"/>
          </a:p>
          <a:p>
            <a:pPr>
              <a:spcAft>
                <a:spcPts val="0"/>
              </a:spcAft>
            </a:pPr>
            <a:r>
              <a:rPr lang="de-DE" sz="1200" dirty="0"/>
              <a:t>Bart </a:t>
            </a:r>
            <a:r>
              <a:rPr lang="de-DE" sz="1200" dirty="0" err="1"/>
              <a:t>Oostenrijk</a:t>
            </a:r>
            <a:endParaRPr lang="de-DE" sz="1200" dirty="0"/>
          </a:p>
          <a:p>
            <a:pPr>
              <a:spcAft>
                <a:spcPts val="0"/>
              </a:spcAft>
            </a:pPr>
            <a:r>
              <a:rPr lang="de-DE" sz="1200" dirty="0"/>
              <a:t>Amir </a:t>
            </a:r>
            <a:r>
              <a:rPr lang="de-DE" sz="1200" dirty="0" err="1"/>
              <a:t>Kotobi</a:t>
            </a:r>
            <a:endParaRPr lang="de-DE" sz="1200" dirty="0"/>
          </a:p>
          <a:p>
            <a:pPr>
              <a:spcAft>
                <a:spcPts val="0"/>
              </a:spcAft>
            </a:pPr>
            <a:r>
              <a:rPr lang="de-DE" sz="1200" dirty="0"/>
              <a:t>Carlos </a:t>
            </a:r>
            <a:r>
              <a:rPr lang="de-DE" sz="1200" dirty="0" err="1"/>
              <a:t>Mahecha</a:t>
            </a:r>
            <a:endParaRPr lang="de-DE" sz="1200" dirty="0"/>
          </a:p>
          <a:p>
            <a:pPr>
              <a:spcAft>
                <a:spcPts val="0"/>
              </a:spcAft>
            </a:pPr>
            <a:r>
              <a:rPr lang="en-US" sz="1200" dirty="0"/>
              <a:t>L</a:t>
            </a:r>
            <a:r>
              <a:rPr lang="de-DE" sz="1200" dirty="0" err="1"/>
              <a:t>aura</a:t>
            </a:r>
            <a:r>
              <a:rPr lang="de-DE" sz="1200" dirty="0"/>
              <a:t> Pille</a:t>
            </a:r>
          </a:p>
          <a:p>
            <a:pPr>
              <a:spcAft>
                <a:spcPts val="0"/>
              </a:spcAft>
            </a:pPr>
            <a:r>
              <a:rPr lang="en-US" sz="1200" dirty="0"/>
              <a:t>A</a:t>
            </a:r>
            <a:r>
              <a:rPr lang="de-DE" sz="1200" dirty="0" err="1"/>
              <a:t>arathi</a:t>
            </a:r>
            <a:r>
              <a:rPr lang="de-DE" sz="1200" dirty="0"/>
              <a:t> Nair</a:t>
            </a:r>
          </a:p>
          <a:p>
            <a:pPr>
              <a:spcAft>
                <a:spcPts val="0"/>
              </a:spcAft>
            </a:pPr>
            <a:endParaRPr lang="de-DE" sz="1200" dirty="0"/>
          </a:p>
          <a:p>
            <a:pPr>
              <a:spcAft>
                <a:spcPts val="0"/>
              </a:spcAft>
            </a:pPr>
            <a:endParaRPr lang="de-DE" sz="1200" dirty="0"/>
          </a:p>
          <a:p>
            <a:pPr>
              <a:spcAft>
                <a:spcPts val="0"/>
              </a:spcAft>
            </a:pPr>
            <a:endParaRPr lang="de-DE" sz="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0EB57D-454E-4188-9112-42E5562EB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1" y="1146955"/>
            <a:ext cx="863614" cy="864096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66959EDB-6E4B-415B-8463-F05C9D510008}"/>
              </a:ext>
            </a:extLst>
          </p:cNvPr>
          <p:cNvSpPr txBox="1">
            <a:spLocks/>
          </p:cNvSpPr>
          <p:nvPr/>
        </p:nvSpPr>
        <p:spPr>
          <a:xfrm>
            <a:off x="514932" y="2113953"/>
            <a:ext cx="1345384" cy="2255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FS-BIG</a:t>
            </a:r>
          </a:p>
        </p:txBody>
      </p:sp>
      <p:pic>
        <p:nvPicPr>
          <p:cNvPr id="12" name="Picture 2" descr="Bildergebnis für rug groningen">
            <a:extLst>
              <a:ext uri="{FF2B5EF4-FFF2-40B4-BE49-F238E27FC236}">
                <a16:creationId xmlns:a16="http://schemas.microsoft.com/office/drawing/2014/main" id="{7D843665-7801-427C-B17E-0C60700F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737" y="4846959"/>
            <a:ext cx="838199" cy="7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5.googleusercontent.com/ysBGTpMsGj4bA9D52Zl9UPecKZNvk7hx2Z2vnVueT4qCZY8iXoPI_0Ht0vMfZFmMELaL20G2ptHroTWcLsmeqmIVR1NWSWQo9t0ho33Pc8anSkbgwgBqC2ju3IvLeXzh1ZgeeP0c">
            <a:extLst>
              <a:ext uri="{FF2B5EF4-FFF2-40B4-BE49-F238E27FC236}">
                <a16:creationId xmlns:a16="http://schemas.microsoft.com/office/drawing/2014/main" id="{78A14AA3-1666-4755-A0DF-911528A4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77" y="4782576"/>
            <a:ext cx="873981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ntranet.tuhh.de/img/logo/TUHH_logo-wortmarke_en_rgb.png">
            <a:extLst>
              <a:ext uri="{FF2B5EF4-FFF2-40B4-BE49-F238E27FC236}">
                <a16:creationId xmlns:a16="http://schemas.microsoft.com/office/drawing/2014/main" id="{FD2D09A2-5200-411C-A4D6-002E5D92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48594"/>
            <a:ext cx="1080141" cy="76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FFB0F70-C825-48CA-BD0E-3B8D7C3DB9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81" y="5881863"/>
            <a:ext cx="2360096" cy="25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5BCF17-2AE2-48D3-9A1E-07EFEE5D471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30" y="1555306"/>
            <a:ext cx="1080141" cy="1080141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806FC5B3-069C-4E26-98A9-8CB05A8162CE}"/>
              </a:ext>
            </a:extLst>
          </p:cNvPr>
          <p:cNvSpPr txBox="1">
            <a:spLocks/>
          </p:cNvSpPr>
          <p:nvPr/>
        </p:nvSpPr>
        <p:spPr>
          <a:xfrm>
            <a:off x="2539095" y="2622214"/>
            <a:ext cx="1721432" cy="2852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CIMAP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FD446C-D036-4BB3-9ABD-E550329D58DB}"/>
              </a:ext>
            </a:extLst>
          </p:cNvPr>
          <p:cNvSpPr txBox="1"/>
          <p:nvPr/>
        </p:nvSpPr>
        <p:spPr>
          <a:xfrm>
            <a:off x="2136734" y="2831744"/>
            <a:ext cx="150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Jean-Yves </a:t>
            </a:r>
            <a:r>
              <a:rPr lang="en-US" sz="1200" dirty="0" err="1"/>
              <a:t>Chesnel</a:t>
            </a:r>
            <a:endParaRPr lang="en-US" sz="1200" dirty="0"/>
          </a:p>
          <a:p>
            <a:r>
              <a:rPr lang="en-US" sz="1200" dirty="0"/>
              <a:t>Julie </a:t>
            </a:r>
            <a:r>
              <a:rPr lang="en-US" sz="1200" dirty="0" err="1"/>
              <a:t>Douady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A01DD6-5AF7-4937-9B74-D7CFBC31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Mapping the electronic transitions of protonation sites in peptides using NEXAMS| Juliette Leroux, October 6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75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B84C6-1986-48C3-8F05-E4381B65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case of 4-Amino Benzoic Acid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EA9F5-A970-4A68-8352-4F61A65B9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N-protonated VS O-protonated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038DD90-B56C-428A-980E-96FAE8665344}"/>
              </a:ext>
            </a:extLst>
          </p:cNvPr>
          <p:cNvPicPr/>
          <p:nvPr/>
        </p:nvPicPr>
        <p:blipFill rotWithShape="1">
          <a:blip r:embed="rId2"/>
          <a:srcRect b="8236"/>
          <a:stretch/>
        </p:blipFill>
        <p:spPr>
          <a:xfrm>
            <a:off x="1979712" y="2276872"/>
            <a:ext cx="5065585" cy="3816424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FA03F3-C30E-4F28-AF91-12966CEB9470}"/>
              </a:ext>
            </a:extLst>
          </p:cNvPr>
          <p:cNvSpPr/>
          <p:nvPr/>
        </p:nvSpPr>
        <p:spPr>
          <a:xfrm>
            <a:off x="5895852" y="6183776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J.L.Campbell</a:t>
            </a:r>
            <a:r>
              <a:rPr kumimoji="0" lang="en-US" sz="9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, J.C.Y. Le Blanc, and B.B. Schneider</a:t>
            </a:r>
            <a:endParaRPr kumimoji="0" lang="en-US" sz="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Analytical Chemistry</a:t>
            </a:r>
            <a:r>
              <a:rPr kumimoji="0" lang="en-US" sz="9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 </a:t>
            </a:r>
            <a:r>
              <a:rPr kumimoji="0" lang="en-US" sz="9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2012</a:t>
            </a:r>
            <a:r>
              <a:rPr kumimoji="0" lang="en-US" sz="9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 </a:t>
            </a:r>
            <a:r>
              <a:rPr kumimoji="0" lang="en-US" sz="900" b="0" i="1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84</a:t>
            </a:r>
            <a:r>
              <a:rPr kumimoji="0" lang="en-US" sz="9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DejaVu Sans"/>
              </a:rPr>
              <a:t> (18), 7857-7864</a:t>
            </a:r>
            <a:endParaRPr kumimoji="0" lang="en-US" sz="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8EC456A-D76C-4266-A60B-DACCE6290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1406428"/>
            <a:ext cx="8532019" cy="862129"/>
          </a:xfrm>
        </p:spPr>
        <p:txBody>
          <a:bodyPr/>
          <a:lstStyle/>
          <a:p>
            <a:r>
              <a:rPr lang="en-US" dirty="0"/>
              <a:t>Ion mobility spectrometry revealed 2 existing protomers</a:t>
            </a:r>
          </a:p>
          <a:p>
            <a:r>
              <a:rPr lang="en-US" dirty="0"/>
              <a:t>Ratio between protomers depends on solvent.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B52E77-9BFB-4AF6-9CF2-B663DC0ADA48}"/>
              </a:ext>
            </a:extLst>
          </p:cNvPr>
          <p:cNvGrpSpPr/>
          <p:nvPr/>
        </p:nvGrpSpPr>
        <p:grpSpPr>
          <a:xfrm>
            <a:off x="507863" y="2780928"/>
            <a:ext cx="1088760" cy="2448272"/>
            <a:chOff x="369378" y="2949472"/>
            <a:chExt cx="1088760" cy="2448272"/>
          </a:xfrm>
        </p:grpSpPr>
        <p:sp>
          <p:nvSpPr>
            <p:cNvPr id="16" name="CustomShape 3">
              <a:extLst>
                <a:ext uri="{FF2B5EF4-FFF2-40B4-BE49-F238E27FC236}">
                  <a16:creationId xmlns:a16="http://schemas.microsoft.com/office/drawing/2014/main" id="{918158C7-6842-4F70-B742-161992F93860}"/>
                </a:ext>
              </a:extLst>
            </p:cNvPr>
            <p:cNvSpPr/>
            <p:nvPr/>
          </p:nvSpPr>
          <p:spPr>
            <a:xfrm>
              <a:off x="640698" y="2949472"/>
              <a:ext cx="5461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“B” </a:t>
              </a:r>
              <a:endParaRPr lang="en-US" sz="1800" b="0" strike="noStrike" spc="-1" dirty="0">
                <a:latin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C12B52-7DE9-41F5-B010-82BDA5C6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730" y="3519982"/>
              <a:ext cx="912056" cy="187776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813426-03CF-416A-BBBA-DF6803769079}"/>
                </a:ext>
              </a:extLst>
            </p:cNvPr>
            <p:cNvSpPr txBox="1"/>
            <p:nvPr/>
          </p:nvSpPr>
          <p:spPr>
            <a:xfrm>
              <a:off x="369378" y="3262261"/>
              <a:ext cx="1088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O-protonated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8B49A8-57E0-483D-869E-759D95D95EA4}"/>
              </a:ext>
            </a:extLst>
          </p:cNvPr>
          <p:cNvGrpSpPr/>
          <p:nvPr/>
        </p:nvGrpSpPr>
        <p:grpSpPr>
          <a:xfrm>
            <a:off x="7443679" y="2780928"/>
            <a:ext cx="1088760" cy="2592288"/>
            <a:chOff x="7443679" y="2780928"/>
            <a:chExt cx="1088760" cy="2592288"/>
          </a:xfrm>
        </p:grpSpPr>
        <p:sp>
          <p:nvSpPr>
            <p:cNvPr id="18" name="CustomShape 4">
              <a:extLst>
                <a:ext uri="{FF2B5EF4-FFF2-40B4-BE49-F238E27FC236}">
                  <a16:creationId xmlns:a16="http://schemas.microsoft.com/office/drawing/2014/main" id="{4CF098DC-9F33-4820-9572-B2EEDFBD7513}"/>
                </a:ext>
              </a:extLst>
            </p:cNvPr>
            <p:cNvSpPr/>
            <p:nvPr/>
          </p:nvSpPr>
          <p:spPr>
            <a:xfrm>
              <a:off x="7753345" y="2780928"/>
              <a:ext cx="469429" cy="3180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“A” </a:t>
              </a:r>
              <a:endParaRPr lang="en-US" sz="1800" b="0" strike="noStrike" spc="-1" dirty="0">
                <a:latin typeface="Arial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476B6E-3A28-47AE-BF70-0E2C5049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8856" y="3459686"/>
              <a:ext cx="858406" cy="191353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36C2A-7996-483B-A337-F0083660CE1D}"/>
                </a:ext>
              </a:extLst>
            </p:cNvPr>
            <p:cNvSpPr txBox="1"/>
            <p:nvPr/>
          </p:nvSpPr>
          <p:spPr>
            <a:xfrm>
              <a:off x="7443679" y="3097178"/>
              <a:ext cx="1088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O-protonated</a:t>
              </a: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6933EEE-F44A-6A9B-4CF8-53C10071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567957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1283481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5F81825-227D-4BA8-8839-8116E6FA7D35}"/>
              </a:ext>
            </a:extLst>
          </p:cNvPr>
          <p:cNvGrpSpPr/>
          <p:nvPr/>
        </p:nvGrpSpPr>
        <p:grpSpPr>
          <a:xfrm>
            <a:off x="998572" y="1412776"/>
            <a:ext cx="5010912" cy="1935031"/>
            <a:chOff x="998572" y="1412776"/>
            <a:chExt cx="5010912" cy="193503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9CD329-DC8C-4BF7-BE7A-BF5B3ED3C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16"/>
            <a:stretch/>
          </p:blipFill>
          <p:spPr>
            <a:xfrm>
              <a:off x="998572" y="1412776"/>
              <a:ext cx="5010912" cy="193503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56136A8-120B-4D95-AAB2-F0A908423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0" t="50926" r="49939" b="44046"/>
            <a:stretch/>
          </p:blipFill>
          <p:spPr>
            <a:xfrm>
              <a:off x="1475656" y="1683525"/>
              <a:ext cx="2042500" cy="20449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B1D5CC6-0F8F-49B5-9817-9DED55F82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9"/>
          <a:stretch/>
        </p:blipFill>
        <p:spPr>
          <a:xfrm>
            <a:off x="1001248" y="3336504"/>
            <a:ext cx="5010912" cy="21488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EB84C6-1986-48C3-8F05-E4381B65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of 4-Amino Benzoic Acid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EA9F5-A970-4A68-8352-4F61A65B9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Oxygen K-edge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C12B52-7DE9-41F5-B010-82BDA5C6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3" y="1768882"/>
            <a:ext cx="653180" cy="1344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476B6E-3A28-47AE-BF70-0E2C5049F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588597"/>
            <a:ext cx="606761" cy="1352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618991-3A62-46A7-A1E7-B962388DA21F}"/>
                  </a:ext>
                </a:extLst>
              </p:cNvPr>
              <p:cNvSpPr txBox="1"/>
              <p:nvPr/>
            </p:nvSpPr>
            <p:spPr>
              <a:xfrm>
                <a:off x="2451769" y="1909454"/>
                <a:ext cx="7567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618991-3A62-46A7-A1E7-B962388DA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69" y="1909454"/>
                <a:ext cx="756746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3AA8C1-3D4B-43FD-BBE3-8924D19918C4}"/>
                  </a:ext>
                </a:extLst>
              </p:cNvPr>
              <p:cNvSpPr txBox="1"/>
              <p:nvPr/>
            </p:nvSpPr>
            <p:spPr>
              <a:xfrm>
                <a:off x="3167493" y="2104070"/>
                <a:ext cx="6989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</m:sub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3AA8C1-3D4B-43FD-BBE3-8924D1991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493" y="2104070"/>
                <a:ext cx="698974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2A7509-770D-4377-922F-30704E8F6DD5}"/>
                  </a:ext>
                </a:extLst>
              </p:cNvPr>
              <p:cNvSpPr txBox="1"/>
              <p:nvPr/>
            </p:nvSpPr>
            <p:spPr>
              <a:xfrm>
                <a:off x="3530351" y="2498532"/>
                <a:ext cx="824969" cy="246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br>
                  <a:rPr lang="fr-FR" sz="1000" b="0" i="1" dirty="0">
                    <a:latin typeface="Cambria Math" panose="02040503050406030204" pitchFamily="18" charset="0"/>
                  </a:rPr>
                </a:br>
                <a:endParaRPr lang="en-US" sz="1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2A7509-770D-4377-922F-30704E8F6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351" y="2498532"/>
                <a:ext cx="824969" cy="2462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2B9124-9A8C-4A91-B6EC-464BA03B9BB3}"/>
                  </a:ext>
                </a:extLst>
              </p:cNvPr>
              <p:cNvSpPr txBox="1"/>
              <p:nvPr/>
            </p:nvSpPr>
            <p:spPr>
              <a:xfrm>
                <a:off x="2771800" y="4268671"/>
                <a:ext cx="890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𝐶𝑂𝐻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</m:sub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2B9124-9A8C-4A91-B6EC-464BA03B9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268671"/>
                <a:ext cx="890372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41C4A1C-7EAA-4363-B744-954DACD8A934}"/>
              </a:ext>
            </a:extLst>
          </p:cNvPr>
          <p:cNvSpPr txBox="1"/>
          <p:nvPr/>
        </p:nvSpPr>
        <p:spPr>
          <a:xfrm>
            <a:off x="998572" y="5705427"/>
            <a:ext cx="6599884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In –COOH, O</a:t>
            </a:r>
            <a:r>
              <a:rPr lang="en-US" sz="1400" baseline="-25000" dirty="0">
                <a:solidFill>
                  <a:schemeClr val="accent2"/>
                </a:solidFill>
              </a:rPr>
              <a:t>C=O </a:t>
            </a:r>
            <a:r>
              <a:rPr lang="en-US" sz="1400" dirty="0">
                <a:solidFill>
                  <a:schemeClr val="accent2"/>
                </a:solidFill>
              </a:rPr>
              <a:t>different from O</a:t>
            </a:r>
            <a:r>
              <a:rPr lang="en-US" sz="1400" baseline="-25000" dirty="0">
                <a:solidFill>
                  <a:schemeClr val="accent2"/>
                </a:solidFill>
              </a:rPr>
              <a:t>COH</a:t>
            </a:r>
            <a:r>
              <a:rPr lang="en-US" sz="1400" dirty="0">
                <a:solidFill>
                  <a:schemeClr val="accent2"/>
                </a:solidFill>
              </a:rPr>
              <a:t>, lead to</a:t>
            </a:r>
            <a:r>
              <a:rPr lang="en-US" sz="1400" dirty="0">
                <a:solidFill>
                  <a:schemeClr val="accent2"/>
                </a:solidFill>
                <a:sym typeface="Wingdings" panose="05000000000000000000" pitchFamily="2" charset="2"/>
              </a:rPr>
              <a:t> separate resonances</a:t>
            </a:r>
            <a:endParaRPr lang="en-US" sz="1400" baseline="-25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Protonation on O gives similar character to both oxygens: bands are merging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E89C72-27C5-4790-9244-170548999890}"/>
                  </a:ext>
                </a:extLst>
              </p:cNvPr>
              <p:cNvSpPr txBox="1"/>
              <p:nvPr/>
            </p:nvSpPr>
            <p:spPr>
              <a:xfrm>
                <a:off x="1380788" y="4306293"/>
                <a:ext cx="1190903" cy="265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8E89C72-27C5-4790-9244-170548999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788" y="4306293"/>
                <a:ext cx="1190903" cy="2656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4738991-C7CF-4D35-BC87-EE9CBF1B96D0}"/>
                  </a:ext>
                </a:extLst>
              </p:cNvPr>
              <p:cNvSpPr txBox="1"/>
              <p:nvPr/>
            </p:nvSpPr>
            <p:spPr>
              <a:xfrm>
                <a:off x="2196967" y="4060267"/>
                <a:ext cx="94814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𝐶𝑂𝐻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4738991-C7CF-4D35-BC87-EE9CBF1B9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967" y="4060267"/>
                <a:ext cx="948145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9CF9A9-2ED0-45F6-B2B4-FE68172B7C64}"/>
              </a:ext>
            </a:extLst>
          </p:cNvPr>
          <p:cNvCxnSpPr>
            <a:cxnSpLocks/>
          </p:cNvCxnSpPr>
          <p:nvPr/>
        </p:nvCxnSpPr>
        <p:spPr>
          <a:xfrm flipH="1">
            <a:off x="3132818" y="4420307"/>
            <a:ext cx="53160" cy="4007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86E26CA-9994-4530-A88F-1671D2CFEB0C}"/>
              </a:ext>
            </a:extLst>
          </p:cNvPr>
          <p:cNvCxnSpPr>
            <a:cxnSpLocks/>
          </p:cNvCxnSpPr>
          <p:nvPr/>
        </p:nvCxnSpPr>
        <p:spPr>
          <a:xfrm>
            <a:off x="2649772" y="4278772"/>
            <a:ext cx="50864" cy="4168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B64BF0-60E3-4BCB-8075-90B96FC7A92C}"/>
              </a:ext>
            </a:extLst>
          </p:cNvPr>
          <p:cNvGrpSpPr/>
          <p:nvPr/>
        </p:nvGrpSpPr>
        <p:grpSpPr>
          <a:xfrm>
            <a:off x="7471568" y="3340187"/>
            <a:ext cx="1489336" cy="1996136"/>
            <a:chOff x="9081039" y="2869650"/>
            <a:chExt cx="2847253" cy="381613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71B4B2-E41C-4BC2-8B32-F0238D35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19567" y="2869650"/>
              <a:ext cx="2608725" cy="3714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1A8741-7F2A-452C-8F7B-E5B8C38EEE46}"/>
                </a:ext>
              </a:extLst>
            </p:cNvPr>
            <p:cNvSpPr txBox="1"/>
            <p:nvPr/>
          </p:nvSpPr>
          <p:spPr>
            <a:xfrm>
              <a:off x="9081039" y="6215067"/>
              <a:ext cx="1339825" cy="4707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LUMO+7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0FB71C8-08D5-4C24-9F25-A1DD83F48C24}"/>
                  </a:ext>
                </a:extLst>
              </p:cNvPr>
              <p:cNvSpPr txBox="1"/>
              <p:nvPr/>
            </p:nvSpPr>
            <p:spPr>
              <a:xfrm>
                <a:off x="3163313" y="4544879"/>
                <a:ext cx="9848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𝐶𝑂𝐻</m:t>
                          </m:r>
                        </m:sub>
                      </m:sSub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r>
                            <a:rPr lang="de-DE" sz="1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0FB71C8-08D5-4C24-9F25-A1DD83F48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313" y="4544879"/>
                <a:ext cx="984821" cy="2462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6315AED-E468-4AC8-AB3C-854330E99DF4}"/>
              </a:ext>
            </a:extLst>
          </p:cNvPr>
          <p:cNvCxnSpPr>
            <a:cxnSpLocks/>
          </p:cNvCxnSpPr>
          <p:nvPr/>
        </p:nvCxnSpPr>
        <p:spPr>
          <a:xfrm flipH="1">
            <a:off x="3486827" y="4763803"/>
            <a:ext cx="64039" cy="1303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AEAF392-0069-4A27-8FB0-A5ADB65DF798}"/>
              </a:ext>
            </a:extLst>
          </p:cNvPr>
          <p:cNvGrpSpPr/>
          <p:nvPr/>
        </p:nvGrpSpPr>
        <p:grpSpPr>
          <a:xfrm>
            <a:off x="5868144" y="3700227"/>
            <a:ext cx="1422938" cy="1412740"/>
            <a:chOff x="550257" y="1262359"/>
            <a:chExt cx="2896949" cy="287618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EFF5A07-38DB-4DB9-8A46-AE19331D2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477" t="5692" r="6603" b="5073"/>
            <a:stretch/>
          </p:blipFill>
          <p:spPr>
            <a:xfrm>
              <a:off x="550257" y="1262359"/>
              <a:ext cx="2896949" cy="2775568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2F05FCE-2778-499E-B585-A2B33D54F57D}"/>
                </a:ext>
              </a:extLst>
            </p:cNvPr>
            <p:cNvSpPr txBox="1"/>
            <p:nvPr/>
          </p:nvSpPr>
          <p:spPr>
            <a:xfrm>
              <a:off x="550257" y="3668596"/>
              <a:ext cx="1054778" cy="4699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LUMO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EC1F61-519E-44BC-BD7E-D5072BB6E8E0}"/>
              </a:ext>
            </a:extLst>
          </p:cNvPr>
          <p:cNvGrpSpPr/>
          <p:nvPr/>
        </p:nvGrpSpPr>
        <p:grpSpPr>
          <a:xfrm>
            <a:off x="5898697" y="1611995"/>
            <a:ext cx="1372785" cy="1450382"/>
            <a:chOff x="6095700" y="635404"/>
            <a:chExt cx="2836769" cy="2997118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E300C47-767B-404E-8734-9364167E8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95700" y="635404"/>
              <a:ext cx="2836769" cy="2953303"/>
            </a:xfrm>
            <a:prstGeom prst="rect">
              <a:avLst/>
            </a:prstGeom>
            <a:ln>
              <a:noFill/>
            </a:ln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45C1B6E-558B-45E3-A336-FDA4819D840D}"/>
                </a:ext>
              </a:extLst>
            </p:cNvPr>
            <p:cNvSpPr txBox="1"/>
            <p:nvPr/>
          </p:nvSpPr>
          <p:spPr>
            <a:xfrm>
              <a:off x="6110450" y="3209980"/>
              <a:ext cx="1202707" cy="4225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LUMO+2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2A2041-E345-47FA-8517-DC83365826FF}"/>
              </a:ext>
            </a:extLst>
          </p:cNvPr>
          <p:cNvGrpSpPr/>
          <p:nvPr/>
        </p:nvGrpSpPr>
        <p:grpSpPr>
          <a:xfrm>
            <a:off x="7580044" y="1715913"/>
            <a:ext cx="1456452" cy="1336242"/>
            <a:chOff x="8572259" y="3976051"/>
            <a:chExt cx="3009661" cy="276125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28E913-AA6E-43BD-95D0-B60A6BDF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72259" y="3976051"/>
              <a:ext cx="3009661" cy="2708046"/>
            </a:xfrm>
            <a:prstGeom prst="rect">
              <a:avLst/>
            </a:prstGeom>
            <a:ln>
              <a:noFill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A824AE-8CC9-48D7-AA52-C0D8DF28C3B9}"/>
                </a:ext>
              </a:extLst>
            </p:cNvPr>
            <p:cNvSpPr txBox="1"/>
            <p:nvPr/>
          </p:nvSpPr>
          <p:spPr>
            <a:xfrm>
              <a:off x="8572259" y="6314764"/>
              <a:ext cx="1202707" cy="4225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LUMO+4</a:t>
              </a: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EE49F0B-8CD5-9EDD-BDF9-7E37DBFA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281" y="6566907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6532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6" grpId="0"/>
      <p:bldP spid="27" grpId="0"/>
      <p:bldP spid="6" grpId="0" animBg="1"/>
      <p:bldP spid="34" grpId="0"/>
      <p:bldP spid="35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BE9E-F958-46B4-B8D8-0C6F0862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theoretical calculation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E08D6-6DCD-4C60-B44A-43E367D473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example of GGGGG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34B81-6DC4-4E59-A38E-42E2F84B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973334"/>
            <a:ext cx="4283968" cy="11782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C5388D-567E-483B-8927-6D6503D445C3}"/>
              </a:ext>
            </a:extLst>
          </p:cNvPr>
          <p:cNvGrpSpPr/>
          <p:nvPr/>
        </p:nvGrpSpPr>
        <p:grpSpPr>
          <a:xfrm>
            <a:off x="-468560" y="1749501"/>
            <a:ext cx="6912768" cy="4831299"/>
            <a:chOff x="-468560" y="1749501"/>
            <a:chExt cx="6912768" cy="4831299"/>
          </a:xfrm>
        </p:grpSpPr>
        <p:pic>
          <p:nvPicPr>
            <p:cNvPr id="5" name="Picture 4" descr="Project Path: D:\Experimental Data\BESSY II NCT November 2021\GGGGG\GGGGG_normalized_theory.opju&#10;PE Folder: /GGGGG_normalized_theory/Folder1/&#10;Short Name: Graph32">
              <a:extLst>
                <a:ext uri="{FF2B5EF4-FFF2-40B4-BE49-F238E27FC236}">
                  <a16:creationId xmlns:a16="http://schemas.microsoft.com/office/drawing/2014/main" id="{BA37684A-DC27-4911-9886-5BF01E20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68560" y="1749501"/>
              <a:ext cx="6912768" cy="48312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AE1A44-CCA5-42CF-AFF2-577B1ABFDADE}"/>
                </a:ext>
              </a:extLst>
            </p:cNvPr>
            <p:cNvSpPr txBox="1"/>
            <p:nvPr/>
          </p:nvSpPr>
          <p:spPr>
            <a:xfrm>
              <a:off x="1979712" y="2492896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</a:t>
              </a:r>
              <a:endParaRPr lang="de-DE" sz="1600" dirty="0" err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9E3E47-ECB0-402A-864E-7C83160BB090}"/>
                </a:ext>
              </a:extLst>
            </p:cNvPr>
            <p:cNvSpPr txBox="1"/>
            <p:nvPr/>
          </p:nvSpPr>
          <p:spPr>
            <a:xfrm>
              <a:off x="2339752" y="2732873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</a:t>
              </a:r>
              <a:endParaRPr lang="de-DE" sz="1600" dirty="0" err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A7FCA-9244-478F-B094-49FEC478C3AF}"/>
                </a:ext>
              </a:extLst>
            </p:cNvPr>
            <p:cNvSpPr txBox="1"/>
            <p:nvPr/>
          </p:nvSpPr>
          <p:spPr>
            <a:xfrm>
              <a:off x="3707904" y="2204864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</a:t>
              </a:r>
              <a:endParaRPr lang="de-DE" sz="1600" dirty="0" err="1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754486-512E-4231-A33A-B0079A8A5785}"/>
              </a:ext>
            </a:extLst>
          </p:cNvPr>
          <p:cNvSpPr txBox="1"/>
          <p:nvPr/>
        </p:nvSpPr>
        <p:spPr>
          <a:xfrm>
            <a:off x="6104451" y="2830314"/>
            <a:ext cx="2655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A: N 1s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π*(CONH) </a:t>
            </a:r>
          </a:p>
          <a:p>
            <a:r>
              <a:rPr lang="en-US" sz="1600" dirty="0"/>
              <a:t>B: N 1s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π*(CONH)</a:t>
            </a:r>
          </a:p>
          <a:p>
            <a:r>
              <a:rPr lang="en-US" sz="1600" dirty="0"/>
              <a:t>C: N 1s </a:t>
            </a:r>
            <a:r>
              <a:rPr lang="en-US" sz="1600" dirty="0">
                <a:sym typeface="Wingdings" panose="05000000000000000000" pitchFamily="2" charset="2"/>
              </a:rPr>
              <a:t> σ*(CH)</a:t>
            </a:r>
          </a:p>
          <a:p>
            <a:r>
              <a:rPr lang="en-US" sz="1600" dirty="0">
                <a:sym typeface="Wingdings" panose="05000000000000000000" pitchFamily="2" charset="2"/>
              </a:rPr>
              <a:t>C: N 1s  σ*(NH)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1C0260-FAE1-4287-9267-4CBD2845DCF7}"/>
              </a:ext>
            </a:extLst>
          </p:cNvPr>
          <p:cNvSpPr/>
          <p:nvPr/>
        </p:nvSpPr>
        <p:spPr>
          <a:xfrm>
            <a:off x="6228184" y="5167309"/>
            <a:ext cx="2664544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/>
              <a:t>Computational method </a:t>
            </a:r>
          </a:p>
          <a:p>
            <a:r>
              <a:rPr lang="en-US" sz="1000" dirty="0"/>
              <a:t>Calculations performed with the ORCA program by A. </a:t>
            </a:r>
            <a:r>
              <a:rPr lang="en-US" sz="1000" dirty="0" err="1"/>
              <a:t>Kotobi</a:t>
            </a:r>
            <a:r>
              <a:rPr lang="en-US" sz="1000" dirty="0"/>
              <a:t>.</a:t>
            </a:r>
          </a:p>
          <a:p>
            <a:endParaRPr lang="en-US" sz="1000" dirty="0"/>
          </a:p>
          <a:p>
            <a:r>
              <a:rPr lang="en-US" sz="1000" dirty="0"/>
              <a:t>-Geometry: B3LYP DFT, </a:t>
            </a:r>
            <a:r>
              <a:rPr lang="de-DE" sz="1000" dirty="0"/>
              <a:t>TZVP </a:t>
            </a:r>
            <a:r>
              <a:rPr lang="de-DE" sz="1000" dirty="0" err="1"/>
              <a:t>basis</a:t>
            </a:r>
            <a:r>
              <a:rPr lang="de-DE" sz="1000" dirty="0"/>
              <a:t> </a:t>
            </a:r>
            <a:r>
              <a:rPr lang="de-DE" sz="1000" dirty="0" err="1"/>
              <a:t>set</a:t>
            </a:r>
            <a:endParaRPr lang="de-DE" sz="1000" dirty="0"/>
          </a:p>
          <a:p>
            <a:r>
              <a:rPr lang="en-US" sz="1000" dirty="0"/>
              <a:t>-Transition: DFT ROCIS</a:t>
            </a:r>
            <a:endParaRPr lang="de-DE" sz="10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61CF58C-3037-2D13-07E8-B3B68E95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514" y="6562884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369869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BB85AE41-7625-48F9-BFB4-EB236210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5" y="1216880"/>
            <a:ext cx="6948067" cy="5308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3C191-47FE-41FF-88D4-D6A535E7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NEXAMS spectra of model peptides</a:t>
            </a:r>
            <a:endParaRPr lang="de-DE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0755D61B-C523-4871-8EFE-107D1A503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Nitrogen K edge</a:t>
            </a:r>
          </a:p>
        </p:txBody>
      </p:sp>
      <p:pic>
        <p:nvPicPr>
          <p:cNvPr id="7" name="Picture 6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7D96A3A7-9C40-46AE-AD6E-EA55D34B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5" y="1216880"/>
            <a:ext cx="6948067" cy="53084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B53A8-2FFA-428B-B890-E2C42955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08" y="1216880"/>
            <a:ext cx="6948721" cy="5308464"/>
          </a:xfrm>
          <a:prstGeom prst="rect">
            <a:avLst/>
          </a:prstGeom>
        </p:spPr>
      </p:pic>
      <p:pic>
        <p:nvPicPr>
          <p:cNvPr id="16" name="Picture 15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20F91663-515F-4CB5-B09C-FCEB6C8D4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5" y="1216880"/>
            <a:ext cx="6948067" cy="53084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CE74A218-5E9A-40FC-B07A-0BE100BC69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08" y="1216880"/>
            <a:ext cx="6948394" cy="5308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CCD90F-987C-47CD-B2C8-ABB56AAA5D41}"/>
              </a:ext>
            </a:extLst>
          </p:cNvPr>
          <p:cNvSpPr txBox="1"/>
          <p:nvPr/>
        </p:nvSpPr>
        <p:spPr>
          <a:xfrm>
            <a:off x="1331640" y="5020581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3300"/>
                </a:solidFill>
              </a:rPr>
              <a:t>[GGGG</a:t>
            </a:r>
            <a:r>
              <a:rPr lang="en-US" sz="1400" b="1" dirty="0">
                <a:solidFill>
                  <a:srgbClr val="FF3300"/>
                </a:solidFill>
              </a:rPr>
              <a:t>K</a:t>
            </a:r>
            <a:r>
              <a:rPr lang="en-US" sz="1400" dirty="0">
                <a:solidFill>
                  <a:srgbClr val="FF3300"/>
                </a:solidFill>
              </a:rPr>
              <a:t>+H]</a:t>
            </a:r>
            <a:r>
              <a:rPr lang="en-US" sz="1400" baseline="30000" dirty="0">
                <a:solidFill>
                  <a:srgbClr val="FF3300"/>
                </a:solidFill>
              </a:rPr>
              <a:t>+</a:t>
            </a:r>
            <a:endParaRPr lang="de-DE" sz="1400" dirty="0" err="1">
              <a:solidFill>
                <a:srgbClr val="FF33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577201-BE79-4400-85F2-9AAD841C27A4}"/>
              </a:ext>
            </a:extLst>
          </p:cNvPr>
          <p:cNvSpPr txBox="1"/>
          <p:nvPr/>
        </p:nvSpPr>
        <p:spPr>
          <a:xfrm>
            <a:off x="1331640" y="4283570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[GGGG</a:t>
            </a:r>
            <a:r>
              <a:rPr lang="en-US" sz="1400" b="1" dirty="0">
                <a:solidFill>
                  <a:srgbClr val="0070C0"/>
                </a:solidFill>
              </a:rPr>
              <a:t>R</a:t>
            </a:r>
            <a:r>
              <a:rPr lang="en-US" sz="1400" dirty="0">
                <a:solidFill>
                  <a:srgbClr val="0070C0"/>
                </a:solidFill>
              </a:rPr>
              <a:t>+H]</a:t>
            </a:r>
            <a:r>
              <a:rPr lang="en-US" sz="1400" baseline="30000" dirty="0">
                <a:solidFill>
                  <a:srgbClr val="0070C0"/>
                </a:solidFill>
              </a:rPr>
              <a:t>+</a:t>
            </a:r>
            <a:endParaRPr lang="de-DE" sz="1400" dirty="0" err="1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B11BE-14EC-4353-9358-E851A025451A}"/>
              </a:ext>
            </a:extLst>
          </p:cNvPr>
          <p:cNvSpPr txBox="1"/>
          <p:nvPr/>
        </p:nvSpPr>
        <p:spPr>
          <a:xfrm>
            <a:off x="1331640" y="4637896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B6EC9"/>
                </a:solidFill>
              </a:rPr>
              <a:t>[PGGG</a:t>
            </a:r>
            <a:r>
              <a:rPr lang="en-US" sz="1400" b="1" dirty="0">
                <a:solidFill>
                  <a:srgbClr val="8B6EC9"/>
                </a:solidFill>
              </a:rPr>
              <a:t>G</a:t>
            </a:r>
            <a:r>
              <a:rPr lang="en-US" sz="1400" dirty="0">
                <a:solidFill>
                  <a:srgbClr val="8B6EC9"/>
                </a:solidFill>
              </a:rPr>
              <a:t>+H]</a:t>
            </a:r>
            <a:r>
              <a:rPr lang="en-US" sz="1400" baseline="30000" dirty="0">
                <a:solidFill>
                  <a:srgbClr val="8B6EC9"/>
                </a:solidFill>
              </a:rPr>
              <a:t>+</a:t>
            </a:r>
            <a:endParaRPr lang="de-DE" sz="1400" dirty="0" err="1">
              <a:solidFill>
                <a:srgbClr val="8B6EC9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ECF280-4262-45F6-AD53-D822141B8420}"/>
              </a:ext>
            </a:extLst>
          </p:cNvPr>
          <p:cNvSpPr txBox="1"/>
          <p:nvPr/>
        </p:nvSpPr>
        <p:spPr>
          <a:xfrm>
            <a:off x="1339260" y="3728970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AA92"/>
                </a:solidFill>
              </a:rPr>
              <a:t>[GGGG</a:t>
            </a:r>
            <a:r>
              <a:rPr lang="en-US" sz="1400" b="1" dirty="0">
                <a:solidFill>
                  <a:srgbClr val="00AA92"/>
                </a:solidFill>
              </a:rPr>
              <a:t>H</a:t>
            </a:r>
            <a:r>
              <a:rPr lang="en-US" sz="1400" dirty="0">
                <a:solidFill>
                  <a:srgbClr val="00AA92"/>
                </a:solidFill>
              </a:rPr>
              <a:t>+H]</a:t>
            </a:r>
            <a:r>
              <a:rPr lang="en-US" sz="1400" baseline="30000" dirty="0">
                <a:solidFill>
                  <a:srgbClr val="00AA92"/>
                </a:solidFill>
              </a:rPr>
              <a:t>+</a:t>
            </a:r>
            <a:endParaRPr lang="de-DE" sz="1400" dirty="0" err="1">
              <a:solidFill>
                <a:srgbClr val="00AA9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D3DF29-5804-4A64-AC8A-8F132C872D85}"/>
              </a:ext>
            </a:extLst>
          </p:cNvPr>
          <p:cNvSpPr txBox="1"/>
          <p:nvPr/>
        </p:nvSpPr>
        <p:spPr>
          <a:xfrm>
            <a:off x="1331640" y="3087312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[GGGG</a:t>
            </a:r>
            <a:r>
              <a:rPr lang="en-US" sz="1400" b="1" dirty="0"/>
              <a:t>G</a:t>
            </a:r>
            <a:r>
              <a:rPr lang="en-US" sz="1400" dirty="0"/>
              <a:t>+H]</a:t>
            </a:r>
            <a:r>
              <a:rPr lang="en-US" sz="1400" baseline="30000" dirty="0"/>
              <a:t>+</a:t>
            </a:r>
            <a:endParaRPr lang="de-DE" sz="1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7232E9-CC3A-4F8E-98F4-771B0C9643C2}"/>
                  </a:ext>
                </a:extLst>
              </p:cNvPr>
              <p:cNvSpPr txBox="1"/>
              <p:nvPr/>
            </p:nvSpPr>
            <p:spPr>
              <a:xfrm>
                <a:off x="6362609" y="2261627"/>
                <a:ext cx="2771801" cy="2984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401,6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𝐶𝑂𝑁𝐻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/>
                  <a:t> </a:t>
                </a:r>
                <a:br>
                  <a:rPr lang="en-US" sz="1400" dirty="0"/>
                </a:br>
                <a:r>
                  <a:rPr lang="en-US" sz="1400" dirty="0"/>
                  <a:t>within a peptide bond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402,6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𝐶𝑂𝑁𝐻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/>
                  <a:t> </a:t>
                </a:r>
                <a:br>
                  <a:rPr lang="en-US" sz="1400" dirty="0"/>
                </a:br>
                <a:r>
                  <a:rPr lang="en-US" sz="1400" dirty="0"/>
                  <a:t>to neighboring peptide bond</a:t>
                </a:r>
              </a:p>
              <a:p>
                <a:pPr>
                  <a:buClr>
                    <a:schemeClr val="accent2"/>
                  </a:buClr>
                </a:pPr>
                <a:endParaRPr lang="en-US" sz="1400" b="1" dirty="0">
                  <a:solidFill>
                    <a:srgbClr val="FA7D00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404 eV to 407 eV 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br>
                  <a:rPr lang="de-DE" sz="1400" dirty="0"/>
                </a:br>
                <a:r>
                  <a:rPr lang="de-DE" sz="1400" dirty="0" err="1"/>
                  <a:t>including</a:t>
                </a: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𝑁</m:t>
                        </m:r>
                        <m:sSubSup>
                          <m:sSubSup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de-DE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403,1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br>
                  <a:rPr lang="en-US" sz="14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+mj-lt"/>
                  </a:rPr>
                  <a:t>in Histidine sidechain</a:t>
                </a:r>
                <a:endParaRPr lang="en-US" sz="1400" b="1" dirty="0">
                  <a:solidFill>
                    <a:srgbClr val="FA7D00"/>
                  </a:solidFill>
                  <a:latin typeface="+mj-lt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sz="14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  <a:t> </a:t>
                </a:r>
                <a:endParaRPr lang="de-DE" sz="1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7232E9-CC3A-4F8E-98F4-771B0C964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609" y="2261627"/>
                <a:ext cx="2771801" cy="2984278"/>
              </a:xfrm>
              <a:prstGeom prst="rect">
                <a:avLst/>
              </a:prstGeom>
              <a:blipFill>
                <a:blip r:embed="rId7"/>
                <a:stretch>
                  <a:fillRect l="-441" t="-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C6DF7F1-66AE-4167-BE55-E7EC58F4D5E5}"/>
                  </a:ext>
                </a:extLst>
              </p:cNvPr>
              <p:cNvSpPr/>
              <p:nvPr/>
            </p:nvSpPr>
            <p:spPr>
              <a:xfrm>
                <a:off x="2621412" y="4994613"/>
                <a:ext cx="71981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𝐶𝑂𝑁𝐻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C6DF7F1-66AE-4167-BE55-E7EC58F4D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412" y="4994613"/>
                <a:ext cx="71981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6EFF1B9-3C91-49EC-82E9-66C3A36B15A9}"/>
                  </a:ext>
                </a:extLst>
              </p:cNvPr>
              <p:cNvSpPr/>
              <p:nvPr/>
            </p:nvSpPr>
            <p:spPr>
              <a:xfrm>
                <a:off x="3723679" y="4635085"/>
                <a:ext cx="5360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𝑁𝐻</m:t>
                          </m:r>
                        </m:sub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de-DE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6EFF1B9-3C91-49EC-82E9-66C3A36B15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679" y="4635085"/>
                <a:ext cx="53604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A5C5943-36BB-4752-A605-A4E7A0521049}"/>
                  </a:ext>
                </a:extLst>
              </p:cNvPr>
              <p:cNvSpPr/>
              <p:nvPr/>
            </p:nvSpPr>
            <p:spPr>
              <a:xfrm>
                <a:off x="3120197" y="3284984"/>
                <a:ext cx="5071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A5C5943-36BB-4752-A605-A4E7A05210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197" y="3284984"/>
                <a:ext cx="50719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20E3FC7-C0B1-4CFE-B86F-691F2E471764}"/>
              </a:ext>
            </a:extLst>
          </p:cNvPr>
          <p:cNvGrpSpPr/>
          <p:nvPr/>
        </p:nvGrpSpPr>
        <p:grpSpPr>
          <a:xfrm>
            <a:off x="3364433" y="1844824"/>
            <a:ext cx="5526101" cy="4390699"/>
            <a:chOff x="4273619" y="1967740"/>
            <a:chExt cx="5526101" cy="439069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C728E4-36F9-4420-9EE8-1CE290D15139}"/>
                </a:ext>
              </a:extLst>
            </p:cNvPr>
            <p:cNvSpPr txBox="1"/>
            <p:nvPr/>
          </p:nvSpPr>
          <p:spPr>
            <a:xfrm>
              <a:off x="7353394" y="5281221"/>
              <a:ext cx="2446326" cy="10772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BC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The transition due to the protonated group is located between 404 eV and 407 eV</a:t>
              </a:r>
              <a:endParaRPr lang="de-DE" sz="1600" dirty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622CD9-0FBA-4791-8E1D-787358BFB298}"/>
                </a:ext>
              </a:extLst>
            </p:cNvPr>
            <p:cNvSpPr/>
            <p:nvPr/>
          </p:nvSpPr>
          <p:spPr>
            <a:xfrm>
              <a:off x="4273619" y="1967740"/>
              <a:ext cx="1272413" cy="3778632"/>
            </a:xfrm>
            <a:prstGeom prst="rect">
              <a:avLst/>
            </a:prstGeom>
            <a:solidFill>
              <a:srgbClr val="007BC8">
                <a:alpha val="60000"/>
              </a:srgbClr>
            </a:solidFill>
            <a:ln w="9525">
              <a:solidFill>
                <a:srgbClr val="007BC8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CFD669B-0E4F-4DDD-8FE1-FF0CF584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5" y="6580800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155581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28" grpId="0"/>
      <p:bldP spid="29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A270-E09B-48A5-8E8B-192FC5A5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Subtracted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[PGGGG+H]+ at 401,6 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767A2-91D9-40CA-9C0E-60CD39475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BB1AF-833F-4283-AB58-F614E98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Mapping the electronic transitions of protonation sites in peptides using NEXAMS| Juliette Leroux, October 6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55C76-D118-DCDA-30FB-32DAF24B2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42" y="1428750"/>
            <a:ext cx="498411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8FA5-C086-4CE6-8922-602DF144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Biomolecules in the gas phase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A873D-E0D8-4C24-8C40-CC6C84B2D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257BE-6D1E-45D5-B585-FDAC22D8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AA616-3D33-473E-912C-D402EDEF9CF1}"/>
              </a:ext>
            </a:extLst>
          </p:cNvPr>
          <p:cNvSpPr txBox="1">
            <a:spLocks/>
          </p:cNvSpPr>
          <p:nvPr/>
        </p:nvSpPr>
        <p:spPr>
          <a:xfrm>
            <a:off x="190861" y="2854798"/>
            <a:ext cx="3226264" cy="210103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Electronic structure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Cleavage site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Dissociation processes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Dissociation dynamics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CDCD4-4A11-4AA1-88C3-22960991BB45}"/>
              </a:ext>
            </a:extLst>
          </p:cNvPr>
          <p:cNvSpPr txBox="1">
            <a:spLocks/>
          </p:cNvSpPr>
          <p:nvPr/>
        </p:nvSpPr>
        <p:spPr>
          <a:xfrm>
            <a:off x="5585162" y="2722691"/>
            <a:ext cx="3389880" cy="224960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Three-dimensional structure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Molecular environment </a:t>
            </a:r>
            <a:br>
              <a:rPr lang="en-US" sz="1600" dirty="0"/>
            </a:br>
            <a:r>
              <a:rPr lang="en-US" sz="1600" dirty="0"/>
              <a:t>(water, protein complexes)</a:t>
            </a:r>
          </a:p>
        </p:txBody>
      </p:sp>
      <p:sp>
        <p:nvSpPr>
          <p:cNvPr id="7" name="Left-Right Arrow 21">
            <a:extLst>
              <a:ext uri="{FF2B5EF4-FFF2-40B4-BE49-F238E27FC236}">
                <a16:creationId xmlns:a16="http://schemas.microsoft.com/office/drawing/2014/main" id="{4372E316-3889-4F05-B776-2E74C337B2C0}"/>
              </a:ext>
            </a:extLst>
          </p:cNvPr>
          <p:cNvSpPr/>
          <p:nvPr/>
        </p:nvSpPr>
        <p:spPr>
          <a:xfrm>
            <a:off x="3720232" y="3510630"/>
            <a:ext cx="1232672" cy="812453"/>
          </a:xfrm>
          <a:prstGeom prst="leftRightArrow">
            <a:avLst>
              <a:gd name="adj1" fmla="val 43721"/>
              <a:gd name="adj2" fmla="val 37442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00445AFB-746F-4910-8DEF-B16F96452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r="28776" b="2920"/>
          <a:stretch/>
        </p:blipFill>
        <p:spPr>
          <a:xfrm>
            <a:off x="6088973" y="3307178"/>
            <a:ext cx="1852903" cy="14498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679D83-CC40-43CE-8216-6F5036B00561}"/>
              </a:ext>
            </a:extLst>
          </p:cNvPr>
          <p:cNvGrpSpPr/>
          <p:nvPr/>
        </p:nvGrpSpPr>
        <p:grpSpPr>
          <a:xfrm>
            <a:off x="6281783" y="3156454"/>
            <a:ext cx="1767797" cy="1651877"/>
            <a:chOff x="6303986" y="4548789"/>
            <a:chExt cx="1334855" cy="1286203"/>
          </a:xfrm>
        </p:grpSpPr>
        <p:pic>
          <p:nvPicPr>
            <p:cNvPr id="10" name="Picture 2" descr="RÃ©sultat de recherche d'images pour &quot;water molecule&quot;">
              <a:extLst>
                <a:ext uri="{FF2B5EF4-FFF2-40B4-BE49-F238E27FC236}">
                  <a16:creationId xmlns:a16="http://schemas.microsoft.com/office/drawing/2014/main" id="{5A8CAA89-0E3F-4210-B0D8-99849B618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77227">
              <a:off x="6393219" y="4763283"/>
              <a:ext cx="292776" cy="19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Ã©sultat de recherche d'images pour &quot;water molecule&quot;">
              <a:extLst>
                <a:ext uri="{FF2B5EF4-FFF2-40B4-BE49-F238E27FC236}">
                  <a16:creationId xmlns:a16="http://schemas.microsoft.com/office/drawing/2014/main" id="{1A976FDA-115F-4C0D-A426-3D6CBDA42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09872">
              <a:off x="7133930" y="4548789"/>
              <a:ext cx="292776" cy="19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RÃ©sultat de recherche d'images pour &quot;water molecule&quot;">
              <a:extLst>
                <a:ext uri="{FF2B5EF4-FFF2-40B4-BE49-F238E27FC236}">
                  <a16:creationId xmlns:a16="http://schemas.microsoft.com/office/drawing/2014/main" id="{B5050CDA-9C00-4A11-B2B8-8A891A7B2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02017">
              <a:off x="6257009" y="5589193"/>
              <a:ext cx="292776" cy="19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Ã©sultat de recherche d'images pour &quot;water molecule&quot;">
              <a:extLst>
                <a:ext uri="{FF2B5EF4-FFF2-40B4-BE49-F238E27FC236}">
                  <a16:creationId xmlns:a16="http://schemas.microsoft.com/office/drawing/2014/main" id="{033D2F2A-4A29-4C54-AE23-6C73453C7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7503">
              <a:off x="6800470" y="5618805"/>
              <a:ext cx="292776" cy="19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RÃ©sultat de recherche d'images pour &quot;water molecule&quot;">
              <a:extLst>
                <a:ext uri="{FF2B5EF4-FFF2-40B4-BE49-F238E27FC236}">
                  <a16:creationId xmlns:a16="http://schemas.microsoft.com/office/drawing/2014/main" id="{7AA802C6-70F9-4DDC-B908-11D0D4E1A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38182">
              <a:off x="7393042" y="5071821"/>
              <a:ext cx="292776" cy="19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C8A254-9D94-4FB8-90C5-D6976EFF0C9B}"/>
              </a:ext>
            </a:extLst>
          </p:cNvPr>
          <p:cNvSpPr txBox="1"/>
          <p:nvPr/>
        </p:nvSpPr>
        <p:spPr>
          <a:xfrm>
            <a:off x="2771800" y="1532919"/>
            <a:ext cx="321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Structure  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183890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8BA2-48E2-1106-3316-EB2BD9FF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Subtracted spectrum of [GGGGR+H]+ at 401,6 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493FB-273E-AD52-271F-28E33F963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55DFF-602B-4337-8523-7B5FF9C6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Mapping the electronic transitions of protonation sites in peptides using NEXAMS| Juliette Leroux, October 6</a:t>
            </a:r>
            <a:r>
              <a:rPr lang="en-US" baseline="30000"/>
              <a:t>th</a:t>
            </a:r>
            <a:r>
              <a:rPr lang="en-US"/>
              <a:t> 2022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2F679-0FE0-6429-68DD-A2B2FCCA1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3" y="1556792"/>
            <a:ext cx="4991813" cy="40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E6D5-A8BC-483F-92A8-2BBBF1850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Tandem mass spectrometry 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3106-0C58-40E9-8B40-7162210E2A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Studying protonated gas-phase ions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FA333-D222-40B2-9C25-420CF88D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F7DE0A-EDC1-414E-824E-8E54F3008193}"/>
              </a:ext>
            </a:extLst>
          </p:cNvPr>
          <p:cNvCxnSpPr>
            <a:cxnSpLocks/>
          </p:cNvCxnSpPr>
          <p:nvPr/>
        </p:nvCxnSpPr>
        <p:spPr>
          <a:xfrm>
            <a:off x="5148436" y="1772816"/>
            <a:ext cx="1349558" cy="60679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E9AEC3-8862-414B-B1D8-655F54D12E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8052" y="2051331"/>
            <a:ext cx="6389441" cy="1320485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58AB879D-DD60-4016-AC91-F0CA2086DEA3}"/>
              </a:ext>
            </a:extLst>
          </p:cNvPr>
          <p:cNvSpPr txBox="1"/>
          <p:nvPr/>
        </p:nvSpPr>
        <p:spPr>
          <a:xfrm>
            <a:off x="4022763" y="2041686"/>
            <a:ext cx="168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Quadrupole </a:t>
            </a: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mass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filter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D4C79C-6389-4337-8398-4858FC78D812}"/>
              </a:ext>
            </a:extLst>
          </p:cNvPr>
          <p:cNvCxnSpPr>
            <a:cxnSpLocks/>
          </p:cNvCxnSpPr>
          <p:nvPr/>
        </p:nvCxnSpPr>
        <p:spPr>
          <a:xfrm>
            <a:off x="6687438" y="2476609"/>
            <a:ext cx="437316" cy="213719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5977553-297E-4261-972D-81B46E050D35}"/>
              </a:ext>
            </a:extLst>
          </p:cNvPr>
          <p:cNvSpPr txBox="1"/>
          <p:nvPr/>
        </p:nvSpPr>
        <p:spPr>
          <a:xfrm>
            <a:off x="7557493" y="2041932"/>
            <a:ext cx="1583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Time-of-flight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mass spectrometer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69E981-838A-4657-9225-DC61BBD266F4}"/>
              </a:ext>
            </a:extLst>
          </p:cNvPr>
          <p:cNvSpPr txBox="1"/>
          <p:nvPr/>
        </p:nvSpPr>
        <p:spPr>
          <a:xfrm>
            <a:off x="6426000" y="1944244"/>
            <a:ext cx="759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Ion trap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3FBCE-D3E8-41EA-BDA9-8D48E12FE0DC}"/>
              </a:ext>
            </a:extLst>
          </p:cNvPr>
          <p:cNvSpPr txBox="1"/>
          <p:nvPr/>
        </p:nvSpPr>
        <p:spPr>
          <a:xfrm>
            <a:off x="4755604" y="1460508"/>
            <a:ext cx="785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Photons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E5A00-357C-4811-BF0F-CAB7C2680C7A}"/>
              </a:ext>
            </a:extLst>
          </p:cNvPr>
          <p:cNvSpPr txBox="1"/>
          <p:nvPr/>
        </p:nvSpPr>
        <p:spPr>
          <a:xfrm>
            <a:off x="159941" y="2763025"/>
            <a:ext cx="1125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Electrospray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ionization 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source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331881-0ABB-44F9-BB58-DD790C701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6" t="9755" b="6877"/>
          <a:stretch/>
        </p:blipFill>
        <p:spPr>
          <a:xfrm>
            <a:off x="4393137" y="3064217"/>
            <a:ext cx="4438134" cy="2965262"/>
          </a:xfrm>
          <a:prstGeom prst="rect">
            <a:avLst/>
          </a:prstGeom>
        </p:spPr>
      </p:pic>
      <p:sp>
        <p:nvSpPr>
          <p:cNvPr id="19" name="ZoneTexte 381">
            <a:extLst>
              <a:ext uri="{FF2B5EF4-FFF2-40B4-BE49-F238E27FC236}">
                <a16:creationId xmlns:a16="http://schemas.microsoft.com/office/drawing/2014/main" id="{8127B4B6-DED3-4E64-9DCA-4D916EDE84CA}"/>
              </a:ext>
            </a:extLst>
          </p:cNvPr>
          <p:cNvSpPr txBox="1"/>
          <p:nvPr/>
        </p:nvSpPr>
        <p:spPr>
          <a:xfrm>
            <a:off x="536602" y="4344836"/>
            <a:ext cx="3626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66F0C"/>
              </a:buClr>
              <a:buSzPct val="75000"/>
            </a:pPr>
            <a:endParaRPr lang="en-US" sz="1600" dirty="0"/>
          </a:p>
          <a:p>
            <a:pPr marL="307635" indent="-307635">
              <a:buClr>
                <a:srgbClr val="E66F0C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600" dirty="0"/>
              <a:t>m/z selection</a:t>
            </a:r>
          </a:p>
          <a:p>
            <a:pPr marL="307635" indent="-307635">
              <a:buClr>
                <a:srgbClr val="E66F0C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600" dirty="0"/>
              <a:t>Trapping</a:t>
            </a:r>
          </a:p>
          <a:p>
            <a:pPr marL="307635" indent="-307635">
              <a:buClr>
                <a:srgbClr val="E66F0C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600" dirty="0"/>
              <a:t>Irradiation</a:t>
            </a:r>
          </a:p>
          <a:p>
            <a:pPr marL="307635" indent="-307635">
              <a:buClr>
                <a:srgbClr val="E66F0C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600" dirty="0"/>
              <a:t>Time-of-flight 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45EB1-B627-47FA-9848-FE6847E6494E}"/>
              </a:ext>
            </a:extLst>
          </p:cNvPr>
          <p:cNvSpPr txBox="1"/>
          <p:nvPr/>
        </p:nvSpPr>
        <p:spPr>
          <a:xfrm>
            <a:off x="4866263" y="6040500"/>
            <a:ext cx="44381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Picture of the setup </a:t>
            </a:r>
            <a:r>
              <a:rPr lang="fr-FR" sz="1050" dirty="0" err="1"/>
              <a:t>when</a:t>
            </a:r>
            <a:r>
              <a:rPr lang="fr-FR" sz="1050" dirty="0"/>
              <a:t> </a:t>
            </a:r>
            <a:r>
              <a:rPr lang="fr-FR" sz="1050" dirty="0" err="1"/>
              <a:t>implemented</a:t>
            </a:r>
            <a:r>
              <a:rPr lang="fr-FR" sz="1050" dirty="0"/>
              <a:t> at PETRA III, </a:t>
            </a:r>
            <a:r>
              <a:rPr lang="fr-FR" sz="1050" dirty="0" err="1"/>
              <a:t>Hamburg</a:t>
            </a:r>
            <a:r>
              <a:rPr lang="fr-FR" sz="1050" dirty="0"/>
              <a:t>, Germany</a:t>
            </a:r>
            <a:endParaRPr lang="de-DE" sz="1050" dirty="0" err="1"/>
          </a:p>
        </p:txBody>
      </p:sp>
    </p:spTree>
    <p:extLst>
      <p:ext uri="{BB962C8B-B14F-4D97-AF65-F5344CB8AC3E}">
        <p14:creationId xmlns:p14="http://schemas.microsoft.com/office/powerpoint/2010/main" val="212900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CE94B155-E2A5-4A26-BE66-4E3F0186D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22FA1E-214D-4CEC-A577-42066BB76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F26CA9-504C-4541-960A-2C2E3509C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C1A9064-FBF5-4B5A-8EA8-380EA85A3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" y="649928"/>
            <a:ext cx="9046032" cy="58985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5A1F5BA-BFF2-4E57-BEBF-BF0A78CEC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A22F3F-C278-445C-95C9-B5CE1CD73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5A59406-D675-4BD3-BD91-0C28B9D22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E16355-24C2-45AA-AB25-A89401388F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2E15734-9FAD-48A3-AC91-F0F8620108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EC85000-1C40-4C6F-92F3-21B8C0AE3C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0F746A-1BB3-433D-90FE-D1204B7FD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881E5F0-C01B-4ACB-885B-FD76FAED15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0172BE-9B62-42AD-BB1F-D5BF348445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88E332-1503-462D-9D09-8F63187CEA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7CB112C-EC92-47B1-BFC8-D7363D5060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9D64F2B-D931-4BB7-AA14-B410B713E0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" y="646430"/>
            <a:ext cx="9029510" cy="590677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78B40713-ABBC-430B-9FB5-CFCB42ACACD6}"/>
              </a:ext>
            </a:extLst>
          </p:cNvPr>
          <p:cNvGrpSpPr/>
          <p:nvPr/>
        </p:nvGrpSpPr>
        <p:grpSpPr>
          <a:xfrm>
            <a:off x="104967" y="646430"/>
            <a:ext cx="9029510" cy="5906770"/>
            <a:chOff x="104967" y="646430"/>
            <a:chExt cx="9029510" cy="590677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078EE8E-6D17-44F6-BB91-C8B96B4B2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7" y="646430"/>
              <a:ext cx="9029510" cy="590677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39886C-CAE3-4BC7-8BC0-11101DF78CF5}"/>
                </a:ext>
              </a:extLst>
            </p:cNvPr>
            <p:cNvSpPr/>
            <p:nvPr/>
          </p:nvSpPr>
          <p:spPr>
            <a:xfrm>
              <a:off x="1279406" y="2533429"/>
              <a:ext cx="5132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l-GR" sz="12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π</a:t>
              </a:r>
              <a:r>
                <a:rPr lang="de-DE" sz="1200" baseline="30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*</a:t>
              </a:r>
              <a:r>
                <a:rPr lang="de-DE" sz="1200" baseline="-25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C=C</a:t>
              </a:r>
              <a:endParaRPr lang="de-DE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11A119-EC3D-4488-AFC3-E4C6C2ACCF02}"/>
                </a:ext>
              </a:extLst>
            </p:cNvPr>
            <p:cNvSpPr/>
            <p:nvPr/>
          </p:nvSpPr>
          <p:spPr>
            <a:xfrm>
              <a:off x="1475172" y="1902224"/>
              <a:ext cx="608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l-GR" sz="12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π</a:t>
              </a:r>
              <a:r>
                <a:rPr lang="de-DE" sz="1200" baseline="30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*</a:t>
              </a:r>
              <a:r>
                <a:rPr lang="de-DE" sz="1200" baseline="-25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CONH </a:t>
              </a:r>
              <a:endParaRPr lang="de-DE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DABBCF1-C8B2-4A63-B518-E42DC9F8A807}"/>
                </a:ext>
              </a:extLst>
            </p:cNvPr>
            <p:cNvSpPr/>
            <p:nvPr/>
          </p:nvSpPr>
          <p:spPr>
            <a:xfrm>
              <a:off x="1981200" y="2771001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l-GR" sz="12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σ</a:t>
              </a:r>
              <a:r>
                <a:rPr lang="de-DE" sz="1200" baseline="30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*</a:t>
              </a:r>
              <a:r>
                <a:rPr lang="de-DE" sz="1200" baseline="-25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C-N </a:t>
              </a:r>
              <a:endParaRPr lang="de-DE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3C3E451-F025-4AC1-83EA-85C5C196BA47}"/>
                </a:ext>
              </a:extLst>
            </p:cNvPr>
            <p:cNvSpPr/>
            <p:nvPr/>
          </p:nvSpPr>
          <p:spPr>
            <a:xfrm>
              <a:off x="2308352" y="2979816"/>
              <a:ext cx="5116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l-GR" sz="12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σ</a:t>
              </a:r>
              <a:r>
                <a:rPr lang="de-DE" sz="1200" baseline="30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*</a:t>
              </a:r>
              <a:r>
                <a:rPr lang="de-DE" sz="1200" baseline="-250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C-H</a:t>
              </a:r>
              <a:r>
                <a:rPr lang="de-DE" sz="1200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 </a:t>
              </a:r>
              <a:endParaRPr lang="de-DE" sz="12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0" name="TextBox 32">
              <a:extLst>
                <a:ext uri="{FF2B5EF4-FFF2-40B4-BE49-F238E27FC236}">
                  <a16:creationId xmlns:a16="http://schemas.microsoft.com/office/drawing/2014/main" id="{6560A37C-8D40-44C1-9B5C-19FD26FD8026}"/>
                </a:ext>
              </a:extLst>
            </p:cNvPr>
            <p:cNvSpPr txBox="1"/>
            <p:nvPr/>
          </p:nvSpPr>
          <p:spPr>
            <a:xfrm rot="21385028">
              <a:off x="1633823" y="1727925"/>
              <a:ext cx="2699713" cy="400110"/>
            </a:xfrm>
            <a:prstGeom prst="rect">
              <a:avLst/>
            </a:prstGeom>
            <a:noFill/>
            <a:scene3d>
              <a:camera prst="isometricOffAxis1Right">
                <a:rot lat="733147" lon="19227640" rev="336278"/>
              </a:camera>
              <a:lightRig rig="threePt" dir="t"/>
            </a:scene3d>
            <a:sp3d>
              <a:bevelB/>
            </a:sp3d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00CC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Calculation DFT / ROCIS</a:t>
              </a:r>
              <a:endParaRPr lang="en-US" sz="2000" b="1" baseline="-25000" dirty="0">
                <a:solidFill>
                  <a:srgbClr val="00CC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B6799E92-460C-4C53-8451-0AA5C7F1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NEXAMS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339522-33C8-4C53-9D3A-279D9F5EF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Near</a:t>
            </a:r>
            <a:r>
              <a:rPr lang="de-DE" dirty="0"/>
              <a:t> Edge X-</a:t>
            </a:r>
            <a:r>
              <a:rPr lang="de-DE" dirty="0" err="1"/>
              <a:t>ray</a:t>
            </a:r>
            <a:r>
              <a:rPr lang="de-DE" dirty="0"/>
              <a:t> Absorption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Spectrometry</a:t>
            </a:r>
            <a:endParaRPr lang="de-DE" dirty="0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85CAEB05-5FA7-4C98-BD38-EAD2D197E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C9E0AF71-B6C5-4E4B-A2CE-CE0C52FB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10" y="1097528"/>
            <a:ext cx="2961980" cy="126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E7BBD8-6E1A-4679-A184-F8B4E211D5E3}"/>
              </a:ext>
            </a:extLst>
          </p:cNvPr>
          <p:cNvSpPr txBox="1"/>
          <p:nvPr/>
        </p:nvSpPr>
        <p:spPr>
          <a:xfrm>
            <a:off x="6829756" y="1972003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Studied</a:t>
            </a:r>
            <a:r>
              <a:rPr lang="fr-FR" sz="1200" dirty="0"/>
              <a:t> system</a:t>
            </a:r>
            <a:endParaRPr lang="de-DE" sz="1200" dirty="0" err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CC45D7-3B5C-4300-9279-03ADF846D70D}"/>
              </a:ext>
            </a:extLst>
          </p:cNvPr>
          <p:cNvSpPr/>
          <p:nvPr/>
        </p:nvSpPr>
        <p:spPr>
          <a:xfrm>
            <a:off x="395287" y="6201898"/>
            <a:ext cx="3822011" cy="232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+mj-lt"/>
              </a:rPr>
              <a:t>S. </a:t>
            </a:r>
            <a:r>
              <a:rPr lang="en-US" sz="900" dirty="0" err="1">
                <a:solidFill>
                  <a:srgbClr val="000000"/>
                </a:solidFill>
                <a:latin typeface="+mj-lt"/>
              </a:rPr>
              <a:t>Dörner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00" i="1" dirty="0">
                <a:solidFill>
                  <a:srgbClr val="000000"/>
                </a:solidFill>
                <a:latin typeface="+mj-lt"/>
              </a:rPr>
              <a:t>et al. J. Am. Soc. Mass </a:t>
            </a:r>
            <a:r>
              <a:rPr lang="en-US" sz="900" i="1" dirty="0" err="1">
                <a:solidFill>
                  <a:srgbClr val="000000"/>
                </a:solidFill>
                <a:latin typeface="+mj-lt"/>
              </a:rPr>
              <a:t>Spectrom</a:t>
            </a:r>
            <a:r>
              <a:rPr lang="en-US" sz="900" i="1" dirty="0">
                <a:solidFill>
                  <a:srgbClr val="000000"/>
                </a:solidFill>
                <a:latin typeface="+mj-lt"/>
              </a:rPr>
              <a:t>.,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900" b="1" dirty="0">
                <a:solidFill>
                  <a:srgbClr val="000000"/>
                </a:solidFill>
                <a:latin typeface="+mj-lt"/>
              </a:rPr>
              <a:t>32</a:t>
            </a:r>
            <a:r>
              <a:rPr lang="en-US" sz="900" dirty="0">
                <a:solidFill>
                  <a:srgbClr val="000000"/>
                </a:solidFill>
                <a:latin typeface="+mj-lt"/>
              </a:rPr>
              <a:t>, 3, 670–684 </a:t>
            </a:r>
            <a:r>
              <a:rPr lang="en-US" sz="900" dirty="0">
                <a:solidFill>
                  <a:srgbClr val="000000"/>
                </a:solidFill>
              </a:rPr>
              <a:t>(2021)</a:t>
            </a:r>
            <a:endParaRPr lang="de-DE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23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A2D6-65A4-4923-9090-97E7757DC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5400" dirty="0"/>
              <a:t>Application of NEXAMS:</a:t>
            </a:r>
            <a:br>
              <a:rPr lang="fr-FR" sz="4800" dirty="0"/>
            </a:br>
            <a:r>
              <a:rPr lang="fr-FR" sz="4800" dirty="0"/>
              <a:t>mapping the protonation site of </a:t>
            </a:r>
            <a:r>
              <a:rPr lang="en-US" sz="4800" dirty="0"/>
              <a:t>biomolecular</a:t>
            </a:r>
            <a:r>
              <a:rPr lang="fr-FR" sz="4800" dirty="0"/>
              <a:t> ions</a:t>
            </a:r>
            <a:endParaRPr lang="de-DE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4CBFA-92EE-4504-B81A-9F143BF69631}"/>
              </a:ext>
            </a:extLst>
          </p:cNvPr>
          <p:cNvSpPr txBox="1"/>
          <p:nvPr/>
        </p:nvSpPr>
        <p:spPr>
          <a:xfrm>
            <a:off x="5101384" y="3997378"/>
            <a:ext cx="3831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The case of a small ion: 4-Amino Benzoic acid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NEXAMS of peptides with different protonation 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42AFE3-FB64-7BBD-2DBE-D4470940E2F8}"/>
              </a:ext>
            </a:extLst>
          </p:cNvPr>
          <p:cNvSpPr txBox="1"/>
          <p:nvPr/>
        </p:nvSpPr>
        <p:spPr>
          <a:xfrm>
            <a:off x="4860032" y="6093296"/>
            <a:ext cx="305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Experiments done at P04, PETRA III, Hamburg</a:t>
            </a:r>
          </a:p>
          <a:p>
            <a:r>
              <a:rPr lang="en-GB" sz="1000" dirty="0"/>
              <a:t>At BESSYII </a:t>
            </a:r>
            <a:r>
              <a:rPr lang="en-US" sz="1000" dirty="0"/>
              <a:t>UE52_PGM Ion trap, Berlin</a:t>
            </a:r>
            <a:r>
              <a:rPr lang="en-GB" sz="10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A0E859-6610-48AF-BC5D-EDC4B3D7C2B0}"/>
              </a:ext>
            </a:extLst>
          </p:cNvPr>
          <p:cNvGrpSpPr/>
          <p:nvPr/>
        </p:nvGrpSpPr>
        <p:grpSpPr>
          <a:xfrm>
            <a:off x="318956" y="4070013"/>
            <a:ext cx="3716645" cy="1512168"/>
            <a:chOff x="7824193" y="4853146"/>
            <a:chExt cx="3276200" cy="11377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446C37-B806-4C6B-81C3-ED2B53E0D3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1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3" b="23803"/>
            <a:stretch/>
          </p:blipFill>
          <p:spPr bwMode="auto">
            <a:xfrm>
              <a:off x="7824193" y="4853146"/>
              <a:ext cx="3276200" cy="886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</a:extLst>
          </p:spPr>
        </p:pic>
        <p:sp>
          <p:nvSpPr>
            <p:cNvPr id="8" name="TextBox 596">
              <a:extLst>
                <a:ext uri="{FF2B5EF4-FFF2-40B4-BE49-F238E27FC236}">
                  <a16:creationId xmlns:a16="http://schemas.microsoft.com/office/drawing/2014/main" id="{C0517A73-EE54-4536-B3F1-523EE3421DFE}"/>
                </a:ext>
              </a:extLst>
            </p:cNvPr>
            <p:cNvSpPr txBox="1"/>
            <p:nvPr/>
          </p:nvSpPr>
          <p:spPr>
            <a:xfrm>
              <a:off x="8057384" y="5698548"/>
              <a:ext cx="88528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Needle tip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956CA10D-2076-478B-AD8F-99D93C19B1F8}"/>
              </a:ext>
            </a:extLst>
          </p:cNvPr>
          <p:cNvSpPr txBox="1"/>
          <p:nvPr/>
        </p:nvSpPr>
        <p:spPr>
          <a:xfrm>
            <a:off x="498106" y="3416714"/>
            <a:ext cx="2919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Electrospray ionization source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BE148C2-C62D-5134-C98C-0A65B479F033}"/>
              </a:ext>
            </a:extLst>
          </p:cNvPr>
          <p:cNvSpPr/>
          <p:nvPr/>
        </p:nvSpPr>
        <p:spPr>
          <a:xfrm>
            <a:off x="3995936" y="4581128"/>
            <a:ext cx="1080120" cy="216024"/>
          </a:xfrm>
          <a:prstGeom prst="rightArrow">
            <a:avLst/>
          </a:prstGeom>
          <a:solidFill>
            <a:srgbClr val="007BC8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19B9A-8C0C-BF36-C11C-28E705E048D9}"/>
              </a:ext>
            </a:extLst>
          </p:cNvPr>
          <p:cNvSpPr txBox="1"/>
          <p:nvPr/>
        </p:nvSpPr>
        <p:spPr>
          <a:xfrm>
            <a:off x="4087148" y="4187249"/>
            <a:ext cx="969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BC8"/>
                </a:solidFill>
              </a:rPr>
              <a:t>[M+H]</a:t>
            </a:r>
            <a:r>
              <a:rPr lang="en-US" baseline="30000" dirty="0">
                <a:solidFill>
                  <a:srgbClr val="007BC8"/>
                </a:solidFill>
              </a:rPr>
              <a:t>+</a:t>
            </a:r>
            <a:endParaRPr lang="en-GB" dirty="0">
              <a:solidFill>
                <a:srgbClr val="007B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0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B84C6-1986-48C3-8F05-E4381B65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of 4-Amino Benzoic Acid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EA9F5-A970-4A68-8352-4F61A65B9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Nitrogen K-edge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02AC42-8E6C-4B9B-8CCB-F20B5B805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473" y="1663022"/>
            <a:ext cx="5072194" cy="4116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1A5082-D1DF-4B69-9AA9-A60058F33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375"/>
          <a:stretch/>
        </p:blipFill>
        <p:spPr>
          <a:xfrm>
            <a:off x="808473" y="3601998"/>
            <a:ext cx="5072194" cy="21662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3BEE0E-58E2-4F96-A679-53B1CF20A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157553"/>
            <a:ext cx="1423321" cy="1432540"/>
          </a:xfrm>
          <a:prstGeom prst="rect">
            <a:avLst/>
          </a:prstGeom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17123C5-37A5-44A9-8817-BCF4710587D6}"/>
              </a:ext>
            </a:extLst>
          </p:cNvPr>
          <p:cNvSpPr txBox="1"/>
          <p:nvPr/>
        </p:nvSpPr>
        <p:spPr>
          <a:xfrm>
            <a:off x="5880669" y="3334906"/>
            <a:ext cx="62221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LUMO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08A7F0D-3AFA-4295-AB98-797DEF98E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871" y="2149873"/>
            <a:ext cx="1542540" cy="1492781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391AF1A-8FC5-4DDC-BABF-81D12EC588AF}"/>
              </a:ext>
            </a:extLst>
          </p:cNvPr>
          <p:cNvSpPr txBox="1"/>
          <p:nvPr/>
        </p:nvSpPr>
        <p:spPr>
          <a:xfrm>
            <a:off x="7423770" y="3403540"/>
            <a:ext cx="84801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LUMO+5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CA0592-5FA4-49AD-80E5-C6BD5538975C}"/>
              </a:ext>
            </a:extLst>
          </p:cNvPr>
          <p:cNvGrpSpPr/>
          <p:nvPr/>
        </p:nvGrpSpPr>
        <p:grpSpPr>
          <a:xfrm>
            <a:off x="5868144" y="4072620"/>
            <a:ext cx="1422938" cy="1412740"/>
            <a:chOff x="550257" y="1262359"/>
            <a:chExt cx="2896949" cy="287618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6390F5-EAB4-481D-B33A-972764516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77" t="5692" r="6603" b="5073"/>
            <a:stretch/>
          </p:blipFill>
          <p:spPr>
            <a:xfrm>
              <a:off x="550257" y="1262359"/>
              <a:ext cx="2896949" cy="2775568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2248BBE-8E32-4B92-A830-54762BDD0042}"/>
                </a:ext>
              </a:extLst>
            </p:cNvPr>
            <p:cNvSpPr txBox="1"/>
            <p:nvPr/>
          </p:nvSpPr>
          <p:spPr>
            <a:xfrm>
              <a:off x="550257" y="3668596"/>
              <a:ext cx="1054778" cy="4699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LUMO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E2668D-DAE7-4169-A3CD-172663AF7A5D}"/>
              </a:ext>
            </a:extLst>
          </p:cNvPr>
          <p:cNvGrpSpPr/>
          <p:nvPr/>
        </p:nvGrpSpPr>
        <p:grpSpPr>
          <a:xfrm>
            <a:off x="7452320" y="4062688"/>
            <a:ext cx="1572050" cy="1492781"/>
            <a:chOff x="3816778" y="1343278"/>
            <a:chExt cx="3101912" cy="294550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1F26BB5-CACC-40C6-8613-654A28AB5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947"/>
            <a:stretch/>
          </p:blipFill>
          <p:spPr>
            <a:xfrm>
              <a:off x="3835624" y="1343278"/>
              <a:ext cx="3083066" cy="2945502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16B7DF-00A0-493A-89EA-6DC5D4D641A1}"/>
                </a:ext>
              </a:extLst>
            </p:cNvPr>
            <p:cNvSpPr txBox="1"/>
            <p:nvPr/>
          </p:nvSpPr>
          <p:spPr>
            <a:xfrm>
              <a:off x="3816778" y="3791440"/>
              <a:ext cx="1294295" cy="45546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LUMO+2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1C4A1C-7EAA-4363-B744-954DACD8A934}"/>
                  </a:ext>
                </a:extLst>
              </p:cNvPr>
              <p:cNvSpPr txBox="1"/>
              <p:nvPr/>
            </p:nvSpPr>
            <p:spPr>
              <a:xfrm>
                <a:off x="2034515" y="5877272"/>
                <a:ext cx="5256567" cy="57612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2"/>
                    </a:solidFill>
                  </a:rPr>
                  <a:t>Protonation on nitrogen shifts resonances to higher energies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2"/>
                    </a:solidFill>
                  </a:rPr>
                  <a:t>Distinct resonances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accent2"/>
                    </a:solidFill>
                  </a:rPr>
                  <a:t> VS </a:t>
                </a:r>
                <a14:m>
                  <m:oMath xmlns:m="http://schemas.openxmlformats.org/officeDocument/2006/math">
                    <m:r>
                      <a:rPr lang="de-DE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sSubSup>
                          <m:sSubSup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sub>
                      <m:sup>
                        <m:r>
                          <a:rPr lang="fr-FR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1C4A1C-7EAA-4363-B744-954DACD8A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515" y="5877272"/>
                <a:ext cx="5256567" cy="5761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C376512E-AFF4-43A9-8083-014559ED3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7385" y="2035074"/>
            <a:ext cx="1029279" cy="21191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6C092C-8BCA-4670-B6DE-93606EC79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080" y="2168412"/>
            <a:ext cx="968341" cy="215859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9431B3CB-AF62-4222-90FF-671539D3898F}"/>
              </a:ext>
            </a:extLst>
          </p:cNvPr>
          <p:cNvGrpSpPr/>
          <p:nvPr/>
        </p:nvGrpSpPr>
        <p:grpSpPr>
          <a:xfrm>
            <a:off x="3266704" y="3492556"/>
            <a:ext cx="1236129" cy="1745111"/>
            <a:chOff x="3113816" y="3594736"/>
            <a:chExt cx="1155038" cy="14799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F7149BC-E034-486C-A6CC-97D48A239811}"/>
                </a:ext>
              </a:extLst>
            </p:cNvPr>
            <p:cNvCxnSpPr>
              <a:cxnSpLocks/>
            </p:cNvCxnSpPr>
            <p:nvPr/>
          </p:nvCxnSpPr>
          <p:spPr>
            <a:xfrm>
              <a:off x="3892749" y="4350109"/>
              <a:ext cx="0" cy="724168"/>
            </a:xfrm>
            <a:prstGeom prst="line">
              <a:avLst/>
            </a:prstGeom>
            <a:ln w="28575">
              <a:solidFill>
                <a:srgbClr val="2F8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9A1E07E-6D9B-4A08-96DF-7F8E2B3EFD58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1" y="4350109"/>
              <a:ext cx="0" cy="72416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ABF506-1CFC-4DA8-837B-1446E8CFDC8D}"/>
                </a:ext>
              </a:extLst>
            </p:cNvPr>
            <p:cNvCxnSpPr>
              <a:cxnSpLocks/>
            </p:cNvCxnSpPr>
            <p:nvPr/>
          </p:nvCxnSpPr>
          <p:spPr>
            <a:xfrm>
              <a:off x="4268854" y="4581143"/>
              <a:ext cx="0" cy="4931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7CEA1D9-D5C3-4F0C-9DA7-9EB60DE27887}"/>
                </a:ext>
              </a:extLst>
            </p:cNvPr>
            <p:cNvCxnSpPr>
              <a:cxnSpLocks/>
            </p:cNvCxnSpPr>
            <p:nvPr/>
          </p:nvCxnSpPr>
          <p:spPr>
            <a:xfrm>
              <a:off x="3635263" y="4955669"/>
              <a:ext cx="0" cy="119032"/>
            </a:xfrm>
            <a:prstGeom prst="line">
              <a:avLst/>
            </a:prstGeom>
            <a:ln w="28575">
              <a:solidFill>
                <a:srgbClr val="2F8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A21D57C-FCFE-4B94-A055-6B3F71F0896D}"/>
                </a:ext>
              </a:extLst>
            </p:cNvPr>
            <p:cNvCxnSpPr>
              <a:cxnSpLocks/>
            </p:cNvCxnSpPr>
            <p:nvPr/>
          </p:nvCxnSpPr>
          <p:spPr>
            <a:xfrm>
              <a:off x="3447683" y="4893142"/>
              <a:ext cx="0" cy="181135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0EA5AEF-A60E-49D7-97E8-8A5D16055A1C}"/>
                </a:ext>
              </a:extLst>
            </p:cNvPr>
            <p:cNvCxnSpPr>
              <a:cxnSpLocks/>
            </p:cNvCxnSpPr>
            <p:nvPr/>
          </p:nvCxnSpPr>
          <p:spPr>
            <a:xfrm>
              <a:off x="3382942" y="5029265"/>
              <a:ext cx="0" cy="45012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C7C447A-4FDE-4B4C-A4DE-91586A0720A3}"/>
                    </a:ext>
                  </a:extLst>
                </p:cNvPr>
                <p:cNvSpPr txBox="1"/>
                <p:nvPr/>
              </p:nvSpPr>
              <p:spPr>
                <a:xfrm>
                  <a:off x="3113816" y="3594736"/>
                  <a:ext cx="538253" cy="305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sSubSup>
                              <m:sSubSupPr>
                                <m:ctrlPr>
                                  <a:rPr lang="de-DE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  <m:sup>
                                <m:r>
                                  <a:rPr lang="de-DE" sz="12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  <m:sup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C7C447A-4FDE-4B4C-A4DE-91586A0720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3816" y="3594736"/>
                  <a:ext cx="538253" cy="30555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5FF23CA-C910-482F-A8EE-2C44BEEE25BF}"/>
                </a:ext>
              </a:extLst>
            </p:cNvPr>
            <p:cNvCxnSpPr>
              <a:cxnSpLocks/>
            </p:cNvCxnSpPr>
            <p:nvPr/>
          </p:nvCxnSpPr>
          <p:spPr>
            <a:xfrm>
              <a:off x="3581593" y="3918285"/>
              <a:ext cx="144433" cy="1568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582C82C-9CE3-4D0F-8137-B47FDC7148D3}"/>
              </a:ext>
            </a:extLst>
          </p:cNvPr>
          <p:cNvGrpSpPr/>
          <p:nvPr/>
        </p:nvGrpSpPr>
        <p:grpSpPr>
          <a:xfrm>
            <a:off x="1533123" y="1979832"/>
            <a:ext cx="1836346" cy="1554900"/>
            <a:chOff x="1505994" y="2058752"/>
            <a:chExt cx="1709310" cy="144242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3A4B9C2-E72C-425A-BCAD-A41B1BC19C57}"/>
                </a:ext>
              </a:extLst>
            </p:cNvPr>
            <p:cNvCxnSpPr>
              <a:cxnSpLocks/>
            </p:cNvCxnSpPr>
            <p:nvPr/>
          </p:nvCxnSpPr>
          <p:spPr>
            <a:xfrm>
              <a:off x="3151536" y="2630764"/>
              <a:ext cx="0" cy="870412"/>
            </a:xfrm>
            <a:prstGeom prst="line">
              <a:avLst/>
            </a:prstGeom>
            <a:ln w="28575">
              <a:solidFill>
                <a:srgbClr val="2F8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4812D6A-B4FA-4BB4-A05D-A91A723D04EA}"/>
                </a:ext>
              </a:extLst>
            </p:cNvPr>
            <p:cNvCxnSpPr>
              <a:cxnSpLocks/>
            </p:cNvCxnSpPr>
            <p:nvPr/>
          </p:nvCxnSpPr>
          <p:spPr>
            <a:xfrm>
              <a:off x="3215304" y="3382735"/>
              <a:ext cx="0" cy="11582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3C856EF-366F-4257-8625-D66089D40FD5}"/>
                </a:ext>
              </a:extLst>
            </p:cNvPr>
            <p:cNvCxnSpPr>
              <a:cxnSpLocks/>
            </p:cNvCxnSpPr>
            <p:nvPr/>
          </p:nvCxnSpPr>
          <p:spPr>
            <a:xfrm>
              <a:off x="1505994" y="2962924"/>
              <a:ext cx="0" cy="535638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C6A0CF-AF19-4124-8954-928A43087735}"/>
                </a:ext>
              </a:extLst>
            </p:cNvPr>
            <p:cNvCxnSpPr>
              <a:cxnSpLocks/>
            </p:cNvCxnSpPr>
            <p:nvPr/>
          </p:nvCxnSpPr>
          <p:spPr>
            <a:xfrm>
              <a:off x="2812616" y="3382735"/>
              <a:ext cx="0" cy="11582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96050FA-3AB5-4818-BFBF-97B13F7DB5D7}"/>
                </a:ext>
              </a:extLst>
            </p:cNvPr>
            <p:cNvCxnSpPr>
              <a:cxnSpLocks/>
            </p:cNvCxnSpPr>
            <p:nvPr/>
          </p:nvCxnSpPr>
          <p:spPr>
            <a:xfrm>
              <a:off x="2778135" y="3352293"/>
              <a:ext cx="0" cy="146269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1FD566E-2A93-4C39-93A4-A07FE593E95E}"/>
                </a:ext>
              </a:extLst>
            </p:cNvPr>
            <p:cNvCxnSpPr>
              <a:cxnSpLocks/>
            </p:cNvCxnSpPr>
            <p:nvPr/>
          </p:nvCxnSpPr>
          <p:spPr>
            <a:xfrm>
              <a:off x="2845090" y="3289902"/>
              <a:ext cx="0" cy="208660"/>
            </a:xfrm>
            <a:prstGeom prst="line">
              <a:avLst/>
            </a:prstGeom>
            <a:ln w="28575">
              <a:solidFill>
                <a:srgbClr val="2F8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6CA785F-B355-4222-93E9-5964E67BE2EA}"/>
                    </a:ext>
                  </a:extLst>
                </p:cNvPr>
                <p:cNvSpPr txBox="1"/>
                <p:nvPr/>
              </p:nvSpPr>
              <p:spPr>
                <a:xfrm>
                  <a:off x="2442586" y="2058752"/>
                  <a:ext cx="524839" cy="2768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  <m:sSub>
                              <m:sSubPr>
                                <m:ctrlP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b>
                          <m:sup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6CA785F-B355-4222-93E9-5964E67BE2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2586" y="2058752"/>
                  <a:ext cx="524839" cy="27687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043F628-3398-433A-BCB7-CEDEF22B0D75}"/>
                </a:ext>
              </a:extLst>
            </p:cNvPr>
            <p:cNvCxnSpPr>
              <a:cxnSpLocks/>
            </p:cNvCxnSpPr>
            <p:nvPr/>
          </p:nvCxnSpPr>
          <p:spPr>
            <a:xfrm>
              <a:off x="2812616" y="2335630"/>
              <a:ext cx="154809" cy="1069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5EE8F69-D4FE-4A3A-B976-C5CE5D6B70B0}"/>
              </a:ext>
            </a:extLst>
          </p:cNvPr>
          <p:cNvGrpSpPr/>
          <p:nvPr/>
        </p:nvGrpSpPr>
        <p:grpSpPr>
          <a:xfrm>
            <a:off x="821304" y="1536240"/>
            <a:ext cx="4786819" cy="279614"/>
            <a:chOff x="821304" y="1536240"/>
            <a:chExt cx="4783429" cy="279416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A1AD39A-538B-4C39-99AD-837338BAB8F2}"/>
                </a:ext>
              </a:extLst>
            </p:cNvPr>
            <p:cNvCxnSpPr>
              <a:cxnSpLocks/>
            </p:cNvCxnSpPr>
            <p:nvPr/>
          </p:nvCxnSpPr>
          <p:spPr>
            <a:xfrm>
              <a:off x="4378089" y="1541336"/>
              <a:ext cx="0" cy="2743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E35F367-7ACD-48C9-A381-17B97E999ADC}"/>
                </a:ext>
              </a:extLst>
            </p:cNvPr>
            <p:cNvCxnSpPr>
              <a:cxnSpLocks/>
            </p:cNvCxnSpPr>
            <p:nvPr/>
          </p:nvCxnSpPr>
          <p:spPr>
            <a:xfrm>
              <a:off x="2031106" y="1538919"/>
              <a:ext cx="0" cy="27432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4819398-DF63-4A89-9D63-986DC3F5FD1A}"/>
                </a:ext>
              </a:extLst>
            </p:cNvPr>
            <p:cNvCxnSpPr>
              <a:cxnSpLocks/>
            </p:cNvCxnSpPr>
            <p:nvPr/>
          </p:nvCxnSpPr>
          <p:spPr>
            <a:xfrm>
              <a:off x="3221276" y="1538919"/>
              <a:ext cx="0" cy="274320"/>
            </a:xfrm>
            <a:prstGeom prst="line">
              <a:avLst/>
            </a:prstGeom>
            <a:ln w="28575">
              <a:solidFill>
                <a:srgbClr val="2F8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DE4E10E-9054-4845-B946-D99DBDE78366}"/>
                </a:ext>
              </a:extLst>
            </p:cNvPr>
            <p:cNvSpPr txBox="1"/>
            <p:nvPr/>
          </p:nvSpPr>
          <p:spPr>
            <a:xfrm>
              <a:off x="1995347" y="1536240"/>
              <a:ext cx="1088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Aromatic ring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F081F2-2115-4F77-BD9A-E6FB894C951D}"/>
                </a:ext>
              </a:extLst>
            </p:cNvPr>
            <p:cNvSpPr txBox="1"/>
            <p:nvPr/>
          </p:nvSpPr>
          <p:spPr>
            <a:xfrm>
              <a:off x="3215775" y="1536240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Amino group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B30FBF1-3AB9-4C05-916C-763805449CA5}"/>
                </a:ext>
              </a:extLst>
            </p:cNvPr>
            <p:cNvSpPr txBox="1"/>
            <p:nvPr/>
          </p:nvSpPr>
          <p:spPr>
            <a:xfrm>
              <a:off x="4381321" y="1538657"/>
              <a:ext cx="1223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Carboxyl group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3042963-4914-4026-8D54-69E3066B6F0B}"/>
                </a:ext>
              </a:extLst>
            </p:cNvPr>
            <p:cNvSpPr txBox="1"/>
            <p:nvPr/>
          </p:nvSpPr>
          <p:spPr>
            <a:xfrm>
              <a:off x="821304" y="1536434"/>
              <a:ext cx="11439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Transitions to:</a:t>
              </a:r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9316922-A863-DA89-7985-89C839C3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579" y="6580800"/>
            <a:ext cx="7272810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1361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63000" y="6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32274 -0.075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3000" y="63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57187 0.165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3D6C78-8042-41BE-984B-418F282B2E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3317" y="1895887"/>
            <a:ext cx="4122972" cy="110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7A1EE-FA9C-45D3-8EC4-73AFF8C5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the protonation site in peptides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E7A8C-E071-4D18-9BB0-FCD776EA7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 which extent is NEXAMS sensitive to protonation</a:t>
            </a:r>
            <a:r>
              <a:rPr lang="fr-FR" dirty="0"/>
              <a:t>?</a:t>
            </a:r>
            <a:endParaRPr lang="de-DE" dirty="0"/>
          </a:p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A7DB3-970F-4262-8F7B-C53778CE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4134" y="6582035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F9D64-CAEA-43D0-B266-38B5840E697E}"/>
              </a:ext>
            </a:extLst>
          </p:cNvPr>
          <p:cNvSpPr txBox="1"/>
          <p:nvPr/>
        </p:nvSpPr>
        <p:spPr>
          <a:xfrm>
            <a:off x="289868" y="228292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G: Glycine-based pentapeptides</a:t>
            </a:r>
            <a:endParaRPr lang="de-DE" sz="16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2DB0C-8B5A-48F2-BF32-F08E3213D26E}"/>
              </a:ext>
            </a:extLst>
          </p:cNvPr>
          <p:cNvSpPr txBox="1"/>
          <p:nvPr/>
        </p:nvSpPr>
        <p:spPr>
          <a:xfrm>
            <a:off x="7578992" y="2270470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GGGGG</a:t>
            </a:r>
            <a:endParaRPr lang="de-DE" sz="1600" dirty="0" err="1">
              <a:solidFill>
                <a:srgbClr val="FF0000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D5ECACB-9910-4D65-93F9-A2FEE9840E0C}"/>
              </a:ext>
            </a:extLst>
          </p:cNvPr>
          <p:cNvGrpSpPr/>
          <p:nvPr/>
        </p:nvGrpSpPr>
        <p:grpSpPr>
          <a:xfrm>
            <a:off x="300694" y="3038766"/>
            <a:ext cx="6324256" cy="3127088"/>
            <a:chOff x="395287" y="2155092"/>
            <a:chExt cx="6324256" cy="31270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A677AD7-8452-4733-9239-9E5D540D49A0}"/>
                </a:ext>
              </a:extLst>
            </p:cNvPr>
            <p:cNvGrpSpPr/>
            <p:nvPr/>
          </p:nvGrpSpPr>
          <p:grpSpPr>
            <a:xfrm>
              <a:off x="631957" y="4295979"/>
              <a:ext cx="5860514" cy="986201"/>
              <a:chOff x="630794" y="4293521"/>
              <a:chExt cx="5860514" cy="98620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CEFF62D-89CF-45C0-8504-48BBA81101DA}"/>
                  </a:ext>
                </a:extLst>
              </p:cNvPr>
              <p:cNvGrpSpPr/>
              <p:nvPr/>
            </p:nvGrpSpPr>
            <p:grpSpPr>
              <a:xfrm>
                <a:off x="630794" y="4293521"/>
                <a:ext cx="5860514" cy="342560"/>
                <a:chOff x="1053642" y="4266850"/>
                <a:chExt cx="5860514" cy="342560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F8F388F-DCDA-477D-8DEA-3F1BCCE28C73}"/>
                    </a:ext>
                  </a:extLst>
                </p:cNvPr>
                <p:cNvSpPr txBox="1"/>
                <p:nvPr/>
              </p:nvSpPr>
              <p:spPr>
                <a:xfrm>
                  <a:off x="1053642" y="4266850"/>
                  <a:ext cx="12779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Arginine (R)</a:t>
                  </a:r>
                  <a:endParaRPr lang="de-DE" sz="1600" dirty="0" err="1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E227DA2-7355-4416-9D29-F1976B207719}"/>
                    </a:ext>
                  </a:extLst>
                </p:cNvPr>
                <p:cNvSpPr txBox="1"/>
                <p:nvPr/>
              </p:nvSpPr>
              <p:spPr>
                <a:xfrm>
                  <a:off x="3284690" y="4270856"/>
                  <a:ext cx="13115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Histidine (H)</a:t>
                  </a:r>
                  <a:endParaRPr lang="de-DE" sz="1600" dirty="0" err="1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437B360-E39D-498B-809C-E9913E3642E2}"/>
                    </a:ext>
                  </a:extLst>
                </p:cNvPr>
                <p:cNvSpPr txBox="1"/>
                <p:nvPr/>
              </p:nvSpPr>
              <p:spPr>
                <a:xfrm>
                  <a:off x="5813790" y="4266850"/>
                  <a:ext cx="11003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Lysine (K)</a:t>
                  </a:r>
                  <a:endParaRPr lang="de-DE" sz="1600" dirty="0" err="1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FB90C94-787D-4DD3-A604-4393D39B2CF4}"/>
                  </a:ext>
                </a:extLst>
              </p:cNvPr>
              <p:cNvSpPr txBox="1"/>
              <p:nvPr/>
            </p:nvSpPr>
            <p:spPr>
              <a:xfrm>
                <a:off x="701877" y="4925099"/>
                <a:ext cx="9733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GGGGR</a:t>
                </a:r>
                <a:endParaRPr lang="de-DE" sz="1600" dirty="0" err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B821A9-26C4-47EC-B600-EADD7E98EDFA}"/>
                  </a:ext>
                </a:extLst>
              </p:cNvPr>
              <p:cNvSpPr txBox="1"/>
              <p:nvPr/>
            </p:nvSpPr>
            <p:spPr>
              <a:xfrm>
                <a:off x="3079989" y="4925099"/>
                <a:ext cx="9733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GGGGH</a:t>
                </a:r>
                <a:endParaRPr lang="de-DE" sz="1600" dirty="0" err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AB159D4-9B3C-495C-8816-C3E9B1CCD7A5}"/>
                  </a:ext>
                </a:extLst>
              </p:cNvPr>
              <p:cNvSpPr txBox="1"/>
              <p:nvPr/>
            </p:nvSpPr>
            <p:spPr>
              <a:xfrm>
                <a:off x="5529185" y="4941168"/>
                <a:ext cx="9621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GGGGK</a:t>
                </a:r>
                <a:endParaRPr lang="de-DE" sz="1600" dirty="0" err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91F3AE-6F44-4BA9-A953-036F2F9D01B4}"/>
                </a:ext>
              </a:extLst>
            </p:cNvPr>
            <p:cNvGrpSpPr/>
            <p:nvPr/>
          </p:nvGrpSpPr>
          <p:grpSpPr>
            <a:xfrm>
              <a:off x="395287" y="2199755"/>
              <a:ext cx="1708824" cy="2247796"/>
              <a:chOff x="395287" y="2199755"/>
              <a:chExt cx="1708824" cy="2247796"/>
            </a:xfrm>
          </p:grpSpPr>
          <p:sp>
            <p:nvSpPr>
              <p:cNvPr id="4" name="Arc 3">
                <a:extLst>
                  <a:ext uri="{FF2B5EF4-FFF2-40B4-BE49-F238E27FC236}">
                    <a16:creationId xmlns:a16="http://schemas.microsoft.com/office/drawing/2014/main" id="{56EB0901-AB6F-19D1-5AD9-AE76D0FD6F76}"/>
                  </a:ext>
                </a:extLst>
              </p:cNvPr>
              <p:cNvSpPr/>
              <p:nvPr/>
            </p:nvSpPr>
            <p:spPr>
              <a:xfrm>
                <a:off x="1189711" y="2199755"/>
                <a:ext cx="914400" cy="914400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41FB9DC-33E4-41F6-B677-F57DE4CF6667}"/>
                  </a:ext>
                </a:extLst>
              </p:cNvPr>
              <p:cNvGrpSpPr/>
              <p:nvPr/>
            </p:nvGrpSpPr>
            <p:grpSpPr>
              <a:xfrm>
                <a:off x="395287" y="2286842"/>
                <a:ext cx="1660832" cy="2160709"/>
                <a:chOff x="395287" y="2286842"/>
                <a:chExt cx="1660832" cy="2160709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B7D062D-F13B-4173-8EF0-17796B238864}"/>
                    </a:ext>
                  </a:extLst>
                </p:cNvPr>
                <p:cNvGrpSpPr/>
                <p:nvPr/>
              </p:nvGrpSpPr>
              <p:grpSpPr>
                <a:xfrm>
                  <a:off x="555469" y="2286842"/>
                  <a:ext cx="1500650" cy="2160709"/>
                  <a:chOff x="555469" y="2286842"/>
                  <a:chExt cx="1500650" cy="2160709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65789C14-0F59-4465-AE4A-ED9977E8A7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55469" y="2286842"/>
                    <a:ext cx="1500650" cy="2160709"/>
                  </a:xfrm>
                  <a:prstGeom prst="rect">
                    <a:avLst/>
                  </a:prstGeom>
                </p:spPr>
              </p:pic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AA811306-49D2-43DA-B614-8A39A272A80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36122" y="3779497"/>
                    <a:ext cx="216024" cy="21602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9640EC3-9B7C-4C6E-9E81-1ECA58992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287" y="3995521"/>
                  <a:ext cx="3205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CCA7DDF-69A3-40A7-A8DF-E717064C35CB}"/>
                </a:ext>
              </a:extLst>
            </p:cNvPr>
            <p:cNvGrpSpPr/>
            <p:nvPr/>
          </p:nvGrpSpPr>
          <p:grpSpPr>
            <a:xfrm>
              <a:off x="2613430" y="2510732"/>
              <a:ext cx="1622464" cy="1995376"/>
              <a:chOff x="2613430" y="2510732"/>
              <a:chExt cx="1622464" cy="1995376"/>
            </a:xfrm>
          </p:grpSpPr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CAA46F47-B212-4290-B3AF-B5B864B55DD2}"/>
                  </a:ext>
                </a:extLst>
              </p:cNvPr>
              <p:cNvSpPr/>
              <p:nvPr/>
            </p:nvSpPr>
            <p:spPr>
              <a:xfrm>
                <a:off x="3321494" y="2510732"/>
                <a:ext cx="914400" cy="914400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4D0A40E-CF8C-4096-BB23-FE4FCAAE836A}"/>
                  </a:ext>
                </a:extLst>
              </p:cNvPr>
              <p:cNvGrpSpPr/>
              <p:nvPr/>
            </p:nvGrpSpPr>
            <p:grpSpPr>
              <a:xfrm>
                <a:off x="2613430" y="2531697"/>
                <a:ext cx="1588573" cy="1974411"/>
                <a:chOff x="2613430" y="2531697"/>
                <a:chExt cx="1588573" cy="1974411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F8FF4427-0C46-4489-9951-3DCD998B5B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835585" y="2531697"/>
                  <a:ext cx="1366418" cy="1974411"/>
                </a:xfrm>
                <a:prstGeom prst="rect">
                  <a:avLst/>
                </a:prstGeom>
              </p:spPr>
            </p:pic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2F2380B5-6F5A-43B8-9703-E4D0A122BD57}"/>
                    </a:ext>
                  </a:extLst>
                </p:cNvPr>
                <p:cNvCxnSpPr/>
                <p:nvPr/>
              </p:nvCxnSpPr>
              <p:spPr>
                <a:xfrm flipH="1">
                  <a:off x="2934000" y="3694892"/>
                  <a:ext cx="216024" cy="2160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480B5BF9-EA55-481E-B7F7-72B2B58457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3430" y="3910916"/>
                  <a:ext cx="3205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2D590DE-4C26-4A67-950F-7B6D0AC3AF54}"/>
                </a:ext>
              </a:extLst>
            </p:cNvPr>
            <p:cNvGrpSpPr/>
            <p:nvPr/>
          </p:nvGrpSpPr>
          <p:grpSpPr>
            <a:xfrm>
              <a:off x="5169241" y="2155092"/>
              <a:ext cx="1550302" cy="2248730"/>
              <a:chOff x="5169241" y="2155092"/>
              <a:chExt cx="1550302" cy="224873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1D5A840-1B3C-4314-8977-7FED50B6FA49}"/>
                  </a:ext>
                </a:extLst>
              </p:cNvPr>
              <p:cNvGrpSpPr/>
              <p:nvPr/>
            </p:nvGrpSpPr>
            <p:grpSpPr>
              <a:xfrm>
                <a:off x="5169241" y="2213348"/>
                <a:ext cx="1438700" cy="2190474"/>
                <a:chOff x="5169241" y="2213348"/>
                <a:chExt cx="1438700" cy="2190474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AD3629CE-35BC-4880-BEC8-82456610E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455060" y="2213348"/>
                  <a:ext cx="1152881" cy="2190474"/>
                </a:xfrm>
                <a:prstGeom prst="rect">
                  <a:avLst/>
                </a:prstGeom>
              </p:spPr>
            </p:pic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936F0ED7-B8BC-4408-B165-535088A3354E}"/>
                    </a:ext>
                  </a:extLst>
                </p:cNvPr>
                <p:cNvCxnSpPr/>
                <p:nvPr/>
              </p:nvCxnSpPr>
              <p:spPr>
                <a:xfrm flipH="1">
                  <a:off x="5489811" y="3739349"/>
                  <a:ext cx="216024" cy="2160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1B26D11-3824-454E-9B88-B9BF73A0A3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9241" y="3955373"/>
                  <a:ext cx="3205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9235C7DC-624A-429E-85D4-916F8C2ACDF4}"/>
                  </a:ext>
                </a:extLst>
              </p:cNvPr>
              <p:cNvSpPr/>
              <p:nvPr/>
            </p:nvSpPr>
            <p:spPr>
              <a:xfrm>
                <a:off x="5805143" y="2155092"/>
                <a:ext cx="914400" cy="914400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31A4B69-F9B0-47A2-AD1F-57570DC21D3B}"/>
              </a:ext>
            </a:extLst>
          </p:cNvPr>
          <p:cNvGrpSpPr/>
          <p:nvPr/>
        </p:nvGrpSpPr>
        <p:grpSpPr>
          <a:xfrm>
            <a:off x="7156021" y="3773880"/>
            <a:ext cx="1582492" cy="2349823"/>
            <a:chOff x="7250614" y="2890206"/>
            <a:chExt cx="1582492" cy="23498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3111CB-73AD-417F-8BE6-34C777833ED9}"/>
                </a:ext>
              </a:extLst>
            </p:cNvPr>
            <p:cNvGrpSpPr/>
            <p:nvPr/>
          </p:nvGrpSpPr>
          <p:grpSpPr>
            <a:xfrm>
              <a:off x="7487948" y="4254271"/>
              <a:ext cx="1214527" cy="985758"/>
              <a:chOff x="7487948" y="4293964"/>
              <a:chExt cx="1214527" cy="98575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17B805-BF64-4865-A93E-3FE46DF515DD}"/>
                  </a:ext>
                </a:extLst>
              </p:cNvPr>
              <p:cNvSpPr txBox="1"/>
              <p:nvPr/>
            </p:nvSpPr>
            <p:spPr>
              <a:xfrm>
                <a:off x="7487948" y="4293964"/>
                <a:ext cx="11528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Proline (P)</a:t>
                </a:r>
                <a:endParaRPr lang="de-DE" sz="1600" dirty="0" err="1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F4C919-394C-4E99-9B10-3E33750E6CC4}"/>
                  </a:ext>
                </a:extLst>
              </p:cNvPr>
              <p:cNvSpPr txBox="1"/>
              <p:nvPr/>
            </p:nvSpPr>
            <p:spPr>
              <a:xfrm>
                <a:off x="7740352" y="4941168"/>
                <a:ext cx="9621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PGGGG</a:t>
                </a:r>
                <a:endParaRPr lang="de-DE" sz="1600" dirty="0" err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121B644-4C13-4438-A4D9-150D0A599FAC}"/>
                </a:ext>
              </a:extLst>
            </p:cNvPr>
            <p:cNvGrpSpPr/>
            <p:nvPr/>
          </p:nvGrpSpPr>
          <p:grpSpPr>
            <a:xfrm>
              <a:off x="7250614" y="2890206"/>
              <a:ext cx="1582492" cy="1268161"/>
              <a:chOff x="7250614" y="2890206"/>
              <a:chExt cx="1582492" cy="126816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39DDEA3-6D84-49EE-9FF2-62D29B97E426}"/>
                  </a:ext>
                </a:extLst>
              </p:cNvPr>
              <p:cNvGrpSpPr/>
              <p:nvPr/>
            </p:nvGrpSpPr>
            <p:grpSpPr>
              <a:xfrm>
                <a:off x="7250614" y="2892719"/>
                <a:ext cx="1582492" cy="1265648"/>
                <a:chOff x="7250614" y="2892719"/>
                <a:chExt cx="1582492" cy="1265648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FE013175-0900-4E7A-B8C5-65FAD06316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50614" y="2892719"/>
                  <a:ext cx="1320379" cy="1265648"/>
                </a:xfrm>
                <a:prstGeom prst="rect">
                  <a:avLst/>
                </a:prstGeom>
              </p:spPr>
            </p:pic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A9FC939-C2DC-4493-B59F-513022612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21413" y="3397815"/>
                  <a:ext cx="291123" cy="2160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269F240-8DAA-485A-B420-54834F2064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12536" y="3401139"/>
                  <a:ext cx="32057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B1A8E2AE-B667-4DC0-8C9E-19BB6C826859}"/>
                  </a:ext>
                </a:extLst>
              </p:cNvPr>
              <p:cNvSpPr/>
              <p:nvPr/>
            </p:nvSpPr>
            <p:spPr>
              <a:xfrm rot="9294027">
                <a:off x="7295817" y="2890206"/>
                <a:ext cx="914400" cy="914400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61585-BD2A-437F-B1D5-C11A0ED1AD33}"/>
              </a:ext>
            </a:extLst>
          </p:cNvPr>
          <p:cNvSpPr txBox="1"/>
          <p:nvPr/>
        </p:nvSpPr>
        <p:spPr>
          <a:xfrm>
            <a:off x="360277" y="1654819"/>
            <a:ext cx="338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Peptides of </a:t>
            </a:r>
            <a:r>
              <a:rPr lang="fr-FR" sz="1600" b="1" dirty="0" err="1"/>
              <a:t>interest</a:t>
            </a:r>
            <a:r>
              <a:rPr lang="fr-FR" sz="1600" b="1" dirty="0"/>
              <a:t>:</a:t>
            </a:r>
            <a:endParaRPr lang="de-DE" sz="1600" b="1" dirty="0" err="1"/>
          </a:p>
        </p:txBody>
      </p:sp>
    </p:spTree>
    <p:extLst>
      <p:ext uri="{BB962C8B-B14F-4D97-AF65-F5344CB8AC3E}">
        <p14:creationId xmlns:p14="http://schemas.microsoft.com/office/powerpoint/2010/main" val="5609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BB85AE41-7625-48F9-BFB4-EB236210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" y="1216880"/>
            <a:ext cx="6948067" cy="5308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3C191-47FE-41FF-88D4-D6A535E7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NEXAMS spectra of model peptides</a:t>
            </a:r>
            <a:endParaRPr lang="de-DE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0755D61B-C523-4871-8EFE-107D1A503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Nitrogen K-edge</a:t>
            </a:r>
          </a:p>
        </p:txBody>
      </p:sp>
      <p:pic>
        <p:nvPicPr>
          <p:cNvPr id="7" name="Picture 6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7D96A3A7-9C40-46AE-AD6E-EA55D34B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" y="1216880"/>
            <a:ext cx="6948067" cy="53084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B53A8-2FFA-428B-B890-E2C42955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" y="1216880"/>
            <a:ext cx="6948721" cy="5308464"/>
          </a:xfrm>
          <a:prstGeom prst="rect">
            <a:avLst/>
          </a:prstGeom>
        </p:spPr>
      </p:pic>
      <p:pic>
        <p:nvPicPr>
          <p:cNvPr id="16" name="Picture 15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20F91663-515F-4CB5-B09C-FCEB6C8D4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" y="1216880"/>
            <a:ext cx="6948067" cy="53084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 descr="Project Path: D:\Experimental Data\Data SpektrolatiusV2\Analysis\normalized_spectra.opju&#10;PE Folder: /normalized_spectra/TIY peptides/&#10;Short Name: Graph18">
            <a:extLst>
              <a:ext uri="{FF2B5EF4-FFF2-40B4-BE49-F238E27FC236}">
                <a16:creationId xmlns:a16="http://schemas.microsoft.com/office/drawing/2014/main" id="{CE74A218-5E9A-40FC-B07A-0BE100BC69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0" y="1238821"/>
            <a:ext cx="6948394" cy="5308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CCD90F-987C-47CD-B2C8-ABB56AAA5D41}"/>
              </a:ext>
            </a:extLst>
          </p:cNvPr>
          <p:cNvSpPr txBox="1"/>
          <p:nvPr/>
        </p:nvSpPr>
        <p:spPr>
          <a:xfrm>
            <a:off x="1178170" y="5020581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3300"/>
                </a:solidFill>
              </a:rPr>
              <a:t>[GGGG</a:t>
            </a:r>
            <a:r>
              <a:rPr lang="en-US" sz="1400" b="1" dirty="0">
                <a:solidFill>
                  <a:srgbClr val="FF3300"/>
                </a:solidFill>
              </a:rPr>
              <a:t>K</a:t>
            </a:r>
            <a:r>
              <a:rPr lang="en-US" sz="1400" dirty="0">
                <a:solidFill>
                  <a:srgbClr val="FF3300"/>
                </a:solidFill>
              </a:rPr>
              <a:t>+H]</a:t>
            </a:r>
            <a:r>
              <a:rPr lang="en-US" sz="1400" baseline="30000" dirty="0">
                <a:solidFill>
                  <a:srgbClr val="FF3300"/>
                </a:solidFill>
              </a:rPr>
              <a:t>+</a:t>
            </a:r>
            <a:endParaRPr lang="de-DE" sz="1400" dirty="0" err="1">
              <a:solidFill>
                <a:srgbClr val="FF33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577201-BE79-4400-85F2-9AAD841C27A4}"/>
              </a:ext>
            </a:extLst>
          </p:cNvPr>
          <p:cNvSpPr txBox="1"/>
          <p:nvPr/>
        </p:nvSpPr>
        <p:spPr>
          <a:xfrm>
            <a:off x="1178170" y="4283570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[GGGG</a:t>
            </a:r>
            <a:r>
              <a:rPr lang="en-US" sz="1400" b="1" dirty="0">
                <a:solidFill>
                  <a:srgbClr val="0070C0"/>
                </a:solidFill>
              </a:rPr>
              <a:t>R</a:t>
            </a:r>
            <a:r>
              <a:rPr lang="en-US" sz="1400" dirty="0">
                <a:solidFill>
                  <a:srgbClr val="0070C0"/>
                </a:solidFill>
              </a:rPr>
              <a:t>+H]</a:t>
            </a:r>
            <a:r>
              <a:rPr lang="en-US" sz="1400" baseline="30000" dirty="0">
                <a:solidFill>
                  <a:srgbClr val="0070C0"/>
                </a:solidFill>
              </a:rPr>
              <a:t>+</a:t>
            </a:r>
            <a:endParaRPr lang="de-DE" sz="1400" dirty="0" err="1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B11BE-14EC-4353-9358-E851A025451A}"/>
              </a:ext>
            </a:extLst>
          </p:cNvPr>
          <p:cNvSpPr txBox="1"/>
          <p:nvPr/>
        </p:nvSpPr>
        <p:spPr>
          <a:xfrm>
            <a:off x="1178170" y="4637896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B6EC9"/>
                </a:solidFill>
              </a:rPr>
              <a:t>[</a:t>
            </a:r>
            <a:r>
              <a:rPr lang="en-US" sz="1400" b="1" dirty="0">
                <a:solidFill>
                  <a:srgbClr val="8B6EC9"/>
                </a:solidFill>
              </a:rPr>
              <a:t>P</a:t>
            </a:r>
            <a:r>
              <a:rPr lang="en-US" sz="1400" dirty="0">
                <a:solidFill>
                  <a:srgbClr val="8B6EC9"/>
                </a:solidFill>
              </a:rPr>
              <a:t>GGGG+H]</a:t>
            </a:r>
            <a:r>
              <a:rPr lang="en-US" sz="1400" baseline="30000" dirty="0">
                <a:solidFill>
                  <a:srgbClr val="8B6EC9"/>
                </a:solidFill>
              </a:rPr>
              <a:t>+</a:t>
            </a:r>
            <a:endParaRPr lang="de-DE" sz="1400" dirty="0" err="1">
              <a:solidFill>
                <a:srgbClr val="8B6EC9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ECF280-4262-45F6-AD53-D822141B8420}"/>
              </a:ext>
            </a:extLst>
          </p:cNvPr>
          <p:cNvSpPr txBox="1"/>
          <p:nvPr/>
        </p:nvSpPr>
        <p:spPr>
          <a:xfrm>
            <a:off x="1185790" y="3728970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AA92"/>
                </a:solidFill>
              </a:rPr>
              <a:t>[GGGG</a:t>
            </a:r>
            <a:r>
              <a:rPr lang="en-US" sz="1400" b="1" dirty="0">
                <a:solidFill>
                  <a:srgbClr val="00AA92"/>
                </a:solidFill>
              </a:rPr>
              <a:t>H</a:t>
            </a:r>
            <a:r>
              <a:rPr lang="en-US" sz="1400" dirty="0">
                <a:solidFill>
                  <a:srgbClr val="00AA92"/>
                </a:solidFill>
              </a:rPr>
              <a:t>+H]</a:t>
            </a:r>
            <a:r>
              <a:rPr lang="en-US" sz="1400" baseline="30000" dirty="0">
                <a:solidFill>
                  <a:srgbClr val="00AA92"/>
                </a:solidFill>
              </a:rPr>
              <a:t>+</a:t>
            </a:r>
            <a:endParaRPr lang="de-DE" sz="1400" dirty="0" err="1">
              <a:solidFill>
                <a:srgbClr val="00AA9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D3DF29-5804-4A64-AC8A-8F132C872D85}"/>
              </a:ext>
            </a:extLst>
          </p:cNvPr>
          <p:cNvSpPr txBox="1"/>
          <p:nvPr/>
        </p:nvSpPr>
        <p:spPr>
          <a:xfrm>
            <a:off x="1178170" y="3087312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b="1" dirty="0"/>
              <a:t>G</a:t>
            </a:r>
            <a:r>
              <a:rPr lang="en-US" sz="1400" dirty="0"/>
              <a:t>GGGG+H]</a:t>
            </a:r>
            <a:r>
              <a:rPr lang="en-US" sz="1400" baseline="30000" dirty="0"/>
              <a:t>+</a:t>
            </a:r>
            <a:endParaRPr lang="de-DE" sz="1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7232E9-CC3A-4F8E-98F4-771B0C9643C2}"/>
                  </a:ext>
                </a:extLst>
              </p:cNvPr>
              <p:cNvSpPr txBox="1"/>
              <p:nvPr/>
            </p:nvSpPr>
            <p:spPr>
              <a:xfrm>
                <a:off x="6120679" y="1851878"/>
                <a:ext cx="2771801" cy="346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A</a:t>
                </a:r>
                <a14:m>
                  <m:oMath xmlns:m="http://schemas.openxmlformats.org/officeDocument/2006/math"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𝐶𝑂𝑁𝐻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br>
                  <a:rPr lang="en-US" sz="1400" dirty="0"/>
                </a:br>
                <a:r>
                  <a:rPr lang="en-US" sz="1400" dirty="0"/>
                  <a:t>within a peptide bond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B</a:t>
                </a:r>
                <a14:m>
                  <m:oMath xmlns:m="http://schemas.openxmlformats.org/officeDocument/2006/math"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sz="1400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14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𝐶𝑂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/>
                  <a:t> </a:t>
                </a:r>
                <a:br>
                  <a:rPr lang="en-US" sz="1400" dirty="0"/>
                </a:br>
                <a:r>
                  <a:rPr lang="en-US" sz="1400" dirty="0"/>
                  <a:t>to neighboring peptide bond</a:t>
                </a:r>
              </a:p>
              <a:p>
                <a:pPr>
                  <a:buClr>
                    <a:schemeClr val="accent2"/>
                  </a:buClr>
                </a:pPr>
                <a:endParaRPr lang="en-US" sz="1400" b="1" dirty="0">
                  <a:solidFill>
                    <a:srgbClr val="FA7D00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𝐶𝐻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4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br>
                  <a:rPr lang="de-DE" sz="1400" dirty="0"/>
                </a:br>
                <a:r>
                  <a:rPr lang="de-DE" sz="1400" dirty="0" err="1"/>
                  <a:t>including</a:t>
                </a: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𝑁</m:t>
                        </m:r>
                        <m:sSubSup>
                          <m:sSubSup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de-DE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~40</a:t>
                </a:r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2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de-DE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 in arginine and histidine</a:t>
                </a:r>
                <a:br>
                  <a:rPr lang="en-US" sz="14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</a:br>
                <a:endParaRPr lang="en-US" sz="1400" dirty="0"/>
              </a:p>
              <a:p>
                <a:pPr marL="285750" indent="-285750"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403,1 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br>
                  <a:rPr lang="en-US" sz="14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</a:br>
                <a:r>
                  <a:rPr lang="en-US" sz="1400" dirty="0">
                    <a:latin typeface="+mj-lt"/>
                  </a:rPr>
                  <a:t>in histidine</a:t>
                </a:r>
                <a:endParaRPr lang="en-US" sz="1400" b="1" dirty="0">
                  <a:solidFill>
                    <a:srgbClr val="FA7D00"/>
                  </a:solidFill>
                  <a:latin typeface="+mj-lt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sz="1400" b="1" dirty="0">
                    <a:solidFill>
                      <a:srgbClr val="FA7D00"/>
                    </a:solidFill>
                    <a:latin typeface="Calibri" panose="020F0502020204030204" pitchFamily="34" charset="0"/>
                  </a:rPr>
                  <a:t> </a:t>
                </a:r>
                <a:endParaRPr lang="de-DE" sz="1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D7232E9-CC3A-4F8E-98F4-771B0C964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679" y="1851878"/>
                <a:ext cx="2771801" cy="3461973"/>
              </a:xfrm>
              <a:prstGeom prst="rect">
                <a:avLst/>
              </a:prstGeom>
              <a:blipFill>
                <a:blip r:embed="rId7"/>
                <a:stretch>
                  <a:fillRect l="-220" t="-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604F513-A9EC-42A4-B736-907BDC655CAC}"/>
                  </a:ext>
                </a:extLst>
              </p:cNvPr>
              <p:cNvSpPr txBox="1"/>
              <p:nvPr/>
            </p:nvSpPr>
            <p:spPr>
              <a:xfrm>
                <a:off x="6141991" y="5229200"/>
                <a:ext cx="2894505" cy="83099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Info on the protonated N</a:t>
                </a:r>
                <a:br>
                  <a:rPr lang="en-US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covered under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transitions in the feature C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604F513-A9EC-42A4-B736-907BDC655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91" y="5229200"/>
                <a:ext cx="2894505" cy="830997"/>
              </a:xfrm>
              <a:prstGeom prst="rect">
                <a:avLst/>
              </a:prstGeom>
              <a:blipFill>
                <a:blip r:embed="rId8"/>
                <a:stretch>
                  <a:fillRect l="-1050" t="-1449" b="-797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6A4FE10-980B-4AE7-B8D4-2FFB393E3F2B}"/>
              </a:ext>
            </a:extLst>
          </p:cNvPr>
          <p:cNvSpPr/>
          <p:nvPr/>
        </p:nvSpPr>
        <p:spPr>
          <a:xfrm>
            <a:off x="2595470" y="1843466"/>
            <a:ext cx="160093" cy="3805274"/>
          </a:xfrm>
          <a:prstGeom prst="rect">
            <a:avLst/>
          </a:prstGeom>
          <a:solidFill>
            <a:srgbClr val="92D050">
              <a:alpha val="35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686EC-CF56-4C60-8F99-19A521641EAB}"/>
              </a:ext>
            </a:extLst>
          </p:cNvPr>
          <p:cNvSpPr txBox="1"/>
          <p:nvPr/>
        </p:nvSpPr>
        <p:spPr>
          <a:xfrm>
            <a:off x="2512414" y="151526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660158-B312-45B6-A814-70B2D3D3C190}"/>
              </a:ext>
            </a:extLst>
          </p:cNvPr>
          <p:cNvSpPr txBox="1"/>
          <p:nvPr/>
        </p:nvSpPr>
        <p:spPr>
          <a:xfrm>
            <a:off x="2840956" y="151389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C1BDAD-8BF2-42A0-98B1-278F26744683}"/>
              </a:ext>
            </a:extLst>
          </p:cNvPr>
          <p:cNvSpPr txBox="1"/>
          <p:nvPr/>
        </p:nvSpPr>
        <p:spPr>
          <a:xfrm>
            <a:off x="3827226" y="150627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A5BE3E-8CF3-48A6-8A5E-33F2326042D3}"/>
              </a:ext>
            </a:extLst>
          </p:cNvPr>
          <p:cNvSpPr/>
          <p:nvPr/>
        </p:nvSpPr>
        <p:spPr>
          <a:xfrm>
            <a:off x="2921849" y="1852784"/>
            <a:ext cx="166802" cy="3772351"/>
          </a:xfrm>
          <a:prstGeom prst="rect">
            <a:avLst/>
          </a:prstGeom>
          <a:solidFill>
            <a:srgbClr val="FF9966">
              <a:alpha val="2902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BD519B-FB49-430B-ADF3-684D6B26906A}"/>
              </a:ext>
            </a:extLst>
          </p:cNvPr>
          <p:cNvSpPr/>
          <p:nvPr/>
        </p:nvSpPr>
        <p:spPr>
          <a:xfrm>
            <a:off x="3803853" y="1844823"/>
            <a:ext cx="398231" cy="3796297"/>
          </a:xfrm>
          <a:prstGeom prst="rect">
            <a:avLst/>
          </a:prstGeom>
          <a:solidFill>
            <a:srgbClr val="007BC8">
              <a:alpha val="29020"/>
            </a:srgb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665112-5045-C677-121D-7C68BAC8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5" y="6580800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</p:spTree>
    <p:extLst>
      <p:ext uri="{BB962C8B-B14F-4D97-AF65-F5344CB8AC3E}">
        <p14:creationId xmlns:p14="http://schemas.microsoft.com/office/powerpoint/2010/main" val="19814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28" grpId="0"/>
      <p:bldP spid="29" grpId="0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2423-D38F-4F6D-ABC7-E9A54555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controversial protonation site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9755A-07EF-425A-8F8D-7FB8044DE3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/>
          <a:p>
            <a:r>
              <a:rPr lang="en-US" dirty="0"/>
              <a:t>The case of triglycine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6B6B9-2303-434A-B364-AF731AA5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5" y="6580800"/>
            <a:ext cx="7224973" cy="186841"/>
          </a:xfrm>
        </p:spPr>
        <p:txBody>
          <a:bodyPr/>
          <a:lstStyle/>
          <a:p>
            <a:r>
              <a:rPr lang="en-US" dirty="0"/>
              <a:t>| Mapping the electronic transitions of protonation sites in peptides using NEXAMS| Juliette Leroux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A3CA10-230F-4C28-9E2E-5FD1686B8ECD}"/>
              </a:ext>
            </a:extLst>
          </p:cNvPr>
          <p:cNvGrpSpPr/>
          <p:nvPr/>
        </p:nvGrpSpPr>
        <p:grpSpPr>
          <a:xfrm>
            <a:off x="6633014" y="2828567"/>
            <a:ext cx="2098708" cy="1295255"/>
            <a:chOff x="6876256" y="3036342"/>
            <a:chExt cx="2098708" cy="12952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F332AB-8597-45A1-8D68-6ED681FA7454}"/>
                </a:ext>
              </a:extLst>
            </p:cNvPr>
            <p:cNvSpPr txBox="1"/>
            <p:nvPr/>
          </p:nvSpPr>
          <p:spPr>
            <a:xfrm>
              <a:off x="6876256" y="3036342"/>
              <a:ext cx="1738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Amide oxygen as protonation site</a:t>
              </a:r>
              <a:endParaRPr lang="de-DE" sz="1400" dirty="0" err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98D374-052F-4139-8FA2-1F9F59E2ECE6}"/>
                </a:ext>
              </a:extLst>
            </p:cNvPr>
            <p:cNvSpPr txBox="1"/>
            <p:nvPr/>
          </p:nvSpPr>
          <p:spPr>
            <a:xfrm>
              <a:off x="6876256" y="3808377"/>
              <a:ext cx="20987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Amine nitrogen as protonation site</a:t>
              </a:r>
              <a:endParaRPr lang="de-DE" sz="1400" dirty="0" err="1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5ECCCC-8C32-4FBE-A68E-B306396EDC0F}"/>
              </a:ext>
            </a:extLst>
          </p:cNvPr>
          <p:cNvGrpSpPr/>
          <p:nvPr/>
        </p:nvGrpSpPr>
        <p:grpSpPr>
          <a:xfrm>
            <a:off x="4839554" y="814582"/>
            <a:ext cx="3328297" cy="1503749"/>
            <a:chOff x="4839554" y="814582"/>
            <a:chExt cx="3328297" cy="150374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BEA51-44E7-475C-919F-A7DF6D27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9554" y="814582"/>
              <a:ext cx="3328297" cy="15037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9655CA-08F5-41B0-A250-332976AB6130}"/>
                </a:ext>
              </a:extLst>
            </p:cNvPr>
            <p:cNvSpPr txBox="1"/>
            <p:nvPr/>
          </p:nvSpPr>
          <p:spPr>
            <a:xfrm>
              <a:off x="6311504" y="1887903"/>
              <a:ext cx="665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GGG</a:t>
              </a:r>
              <a:endParaRPr lang="de-DE" sz="1600" dirty="0" err="1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C5E2FE-BFB2-4C44-9549-24E5B5EC2C94}"/>
              </a:ext>
            </a:extLst>
          </p:cNvPr>
          <p:cNvGrpSpPr/>
          <p:nvPr/>
        </p:nvGrpSpPr>
        <p:grpSpPr>
          <a:xfrm>
            <a:off x="4812813" y="4631307"/>
            <a:ext cx="3769986" cy="830997"/>
            <a:chOff x="4978726" y="5085184"/>
            <a:chExt cx="3769986" cy="830997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B83BADCD-A349-42C7-88E0-E22955E82A51}"/>
                </a:ext>
              </a:extLst>
            </p:cNvPr>
            <p:cNvSpPr/>
            <p:nvPr/>
          </p:nvSpPr>
          <p:spPr>
            <a:xfrm>
              <a:off x="4978726" y="5196254"/>
              <a:ext cx="1368152" cy="433416"/>
            </a:xfrm>
            <a:prstGeom prst="rightArrow">
              <a:avLst/>
            </a:prstGeom>
            <a:solidFill>
              <a:srgbClr val="007BC8"/>
            </a:solidFill>
            <a:ln w="12700">
              <a:solidFill>
                <a:srgbClr val="007B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752D50-EE88-4701-A190-BAD302B9D2E5}"/>
                </a:ext>
              </a:extLst>
            </p:cNvPr>
            <p:cNvSpPr txBox="1"/>
            <p:nvPr/>
          </p:nvSpPr>
          <p:spPr>
            <a:xfrm>
              <a:off x="6444208" y="5085184"/>
              <a:ext cx="2304504" cy="830997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Both isomers exist under their experimental condition</a:t>
              </a:r>
              <a:endParaRPr lang="de-DE" sz="1600" dirty="0" err="1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9D5E70-E04F-4C73-9DAA-5B8DD2406CF5}"/>
              </a:ext>
            </a:extLst>
          </p:cNvPr>
          <p:cNvGrpSpPr/>
          <p:nvPr/>
        </p:nvGrpSpPr>
        <p:grpSpPr>
          <a:xfrm>
            <a:off x="4940562" y="1387365"/>
            <a:ext cx="1148745" cy="786612"/>
            <a:chOff x="4926719" y="1412776"/>
            <a:chExt cx="1148745" cy="78661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CCDCE2-F5A1-4F5C-922C-E05A73722F44}"/>
                </a:ext>
              </a:extLst>
            </p:cNvPr>
            <p:cNvSpPr/>
            <p:nvPr/>
          </p:nvSpPr>
          <p:spPr>
            <a:xfrm>
              <a:off x="4926719" y="1412776"/>
              <a:ext cx="437369" cy="453911"/>
            </a:xfrm>
            <a:prstGeom prst="ellipse">
              <a:avLst/>
            </a:prstGeom>
            <a:solidFill>
              <a:srgbClr val="F3A76E">
                <a:alpha val="52000"/>
              </a:srgbClr>
            </a:solidFill>
            <a:ln w="9525">
              <a:solidFill>
                <a:srgbClr val="EB6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93B1430-7DB1-4713-BA7B-328D848C0E6C}"/>
                </a:ext>
              </a:extLst>
            </p:cNvPr>
            <p:cNvSpPr/>
            <p:nvPr/>
          </p:nvSpPr>
          <p:spPr>
            <a:xfrm>
              <a:off x="5638095" y="1745477"/>
              <a:ext cx="437369" cy="453911"/>
            </a:xfrm>
            <a:prstGeom prst="ellipse">
              <a:avLst/>
            </a:prstGeom>
            <a:solidFill>
              <a:srgbClr val="007BC8">
                <a:alpha val="52000"/>
              </a:srgbClr>
            </a:solidFill>
            <a:ln w="9525">
              <a:solidFill>
                <a:srgbClr val="007B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6612C1-1BEE-40CC-9C9C-3A91FAC3A08C}"/>
              </a:ext>
            </a:extLst>
          </p:cNvPr>
          <p:cNvGrpSpPr/>
          <p:nvPr/>
        </p:nvGrpSpPr>
        <p:grpSpPr>
          <a:xfrm>
            <a:off x="296310" y="1605167"/>
            <a:ext cx="4587970" cy="4677731"/>
            <a:chOff x="296310" y="1605167"/>
            <a:chExt cx="4587970" cy="46777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1F4507-49C3-4360-9D3D-325FF75437D4}"/>
                </a:ext>
              </a:extLst>
            </p:cNvPr>
            <p:cNvGrpSpPr/>
            <p:nvPr/>
          </p:nvGrpSpPr>
          <p:grpSpPr>
            <a:xfrm>
              <a:off x="296310" y="1605167"/>
              <a:ext cx="4380657" cy="4204308"/>
              <a:chOff x="296310" y="1605167"/>
              <a:chExt cx="4380657" cy="4204308"/>
            </a:xfrm>
            <a:solidFill>
              <a:schemeClr val="bg1"/>
            </a:solidFill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27D658-58F9-4574-BBF8-FD7C01F9A1C5}"/>
                  </a:ext>
                </a:extLst>
              </p:cNvPr>
              <p:cNvSpPr txBox="1"/>
              <p:nvPr/>
            </p:nvSpPr>
            <p:spPr>
              <a:xfrm>
                <a:off x="1182085" y="1605167"/>
                <a:ext cx="3123562" cy="30777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/>
                  <a:t>Previous</a:t>
                </a:r>
                <a:r>
                  <a:rPr lang="fr-FR" sz="1400" dirty="0"/>
                  <a:t> IRMPD </a:t>
                </a:r>
                <a:r>
                  <a:rPr lang="fr-FR" sz="1400" dirty="0" err="1"/>
                  <a:t>study</a:t>
                </a:r>
                <a:endParaRPr lang="de-DE" sz="1400" dirty="0" err="1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800C407-7A6E-4832-960A-474F08EA1DE3}"/>
                  </a:ext>
                </a:extLst>
              </p:cNvPr>
              <p:cNvGrpSpPr/>
              <p:nvPr/>
            </p:nvGrpSpPr>
            <p:grpSpPr>
              <a:xfrm>
                <a:off x="296310" y="1988840"/>
                <a:ext cx="4380657" cy="3820635"/>
                <a:chOff x="462223" y="2442717"/>
                <a:chExt cx="4380657" cy="3820635"/>
              </a:xfrm>
              <a:grpFill/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4EB72B3F-549E-4338-8E89-A27850EAF6D0}"/>
                    </a:ext>
                  </a:extLst>
                </p:cNvPr>
                <p:cNvGrpSpPr/>
                <p:nvPr/>
              </p:nvGrpSpPr>
              <p:grpSpPr>
                <a:xfrm>
                  <a:off x="462223" y="2442717"/>
                  <a:ext cx="4380657" cy="1296118"/>
                  <a:chOff x="839415" y="2196614"/>
                  <a:chExt cx="4380657" cy="1296118"/>
                </a:xfrm>
                <a:grpFill/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0D2464F4-8138-4808-B352-356EA5206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</a:blip>
                  <a:stretch>
                    <a:fillRect/>
                  </a:stretch>
                </p:blipFill>
                <p:spPr>
                  <a:xfrm>
                    <a:off x="1353871" y="3103171"/>
                    <a:ext cx="3866201" cy="389561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236D2154-8FFA-49ED-98D1-7E100C61E6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grayscl/>
                  </a:blip>
                  <a:stretch>
                    <a:fillRect/>
                  </a:stretch>
                </p:blipFill>
                <p:spPr>
                  <a:xfrm>
                    <a:off x="1259632" y="2196614"/>
                    <a:ext cx="3960440" cy="862889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7839D588-F5D2-4AB0-B5CB-D0C0D06110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grayscl/>
                  </a:blip>
                  <a:stretch>
                    <a:fillRect/>
                  </a:stretch>
                </p:blipFill>
                <p:spPr>
                  <a:xfrm>
                    <a:off x="839415" y="2276872"/>
                    <a:ext cx="342900" cy="847725"/>
                  </a:xfrm>
                  <a:prstGeom prst="rect">
                    <a:avLst/>
                  </a:prstGeom>
                  <a:grpFill/>
                </p:spPr>
              </p:pic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A843280-16A6-44D5-9ABB-038A5C67545B}"/>
                    </a:ext>
                  </a:extLst>
                </p:cNvPr>
                <p:cNvSpPr/>
                <p:nvPr/>
              </p:nvSpPr>
              <p:spPr>
                <a:xfrm>
                  <a:off x="1089191" y="6032520"/>
                  <a:ext cx="3621504" cy="23083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de-DE" sz="900" dirty="0">
                      <a:latin typeface="+mj-lt"/>
                    </a:rPr>
                    <a:t>R. Wu and T.B McMahon</a:t>
                  </a:r>
                  <a:r>
                    <a:rPr lang="de-DE" sz="900" i="1" dirty="0">
                      <a:latin typeface="+mj-lt"/>
                    </a:rPr>
                    <a:t>, J. Phys. Chem. B </a:t>
                  </a:r>
                  <a:r>
                    <a:rPr lang="de-DE" sz="900" b="1" dirty="0">
                      <a:latin typeface="+mj-lt"/>
                    </a:rPr>
                    <a:t>2009, </a:t>
                  </a:r>
                  <a:r>
                    <a:rPr lang="de-DE" sz="900" i="1" dirty="0">
                      <a:latin typeface="+mj-lt"/>
                    </a:rPr>
                    <a:t>113, </a:t>
                  </a:r>
                  <a:r>
                    <a:rPr lang="de-DE" sz="900" dirty="0">
                      <a:latin typeface="+mj-lt"/>
                    </a:rPr>
                    <a:t>8767–8775</a:t>
                  </a: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E98F59-2C9D-4274-B6BC-DC183DA4D421}"/>
                </a:ext>
              </a:extLst>
            </p:cNvPr>
            <p:cNvSpPr txBox="1"/>
            <p:nvPr/>
          </p:nvSpPr>
          <p:spPr>
            <a:xfrm>
              <a:off x="395287" y="6021288"/>
              <a:ext cx="44889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Theory: DFT/B3LYP</a:t>
              </a:r>
              <a:r>
                <a:rPr lang="de-DE" sz="1100" dirty="0"/>
                <a:t>, </a:t>
              </a:r>
              <a:r>
                <a:rPr lang="de-DE" sz="1100" dirty="0" err="1"/>
                <a:t>basis</a:t>
              </a:r>
              <a:r>
                <a:rPr lang="de-DE" sz="1100" dirty="0"/>
                <a:t> </a:t>
              </a:r>
              <a:r>
                <a:rPr lang="de-DE" sz="1100" dirty="0" err="1"/>
                <a:t>set</a:t>
              </a:r>
              <a:r>
                <a:rPr lang="de-DE" sz="1100" dirty="0"/>
                <a:t> 6-311+G(</a:t>
              </a:r>
              <a:r>
                <a:rPr lang="de-DE" sz="1100" dirty="0" err="1"/>
                <a:t>d,p</a:t>
              </a:r>
              <a:r>
                <a:rPr lang="de-DE" sz="1100" dirty="0"/>
                <a:t>), </a:t>
              </a:r>
              <a:r>
                <a:rPr lang="de-DE" sz="1100" dirty="0" err="1"/>
                <a:t>scaling</a:t>
              </a:r>
              <a:r>
                <a:rPr lang="de-DE" sz="1100" dirty="0"/>
                <a:t> </a:t>
              </a:r>
              <a:r>
                <a:rPr lang="de-DE" sz="1100" dirty="0" err="1"/>
                <a:t>factor</a:t>
              </a:r>
              <a:r>
                <a:rPr lang="de-DE" sz="1100" dirty="0"/>
                <a:t> 0,99.</a:t>
              </a:r>
              <a:endParaRPr lang="fr-FR" sz="11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ADBA4-EAF6-4702-AE18-B49B0A31613E}"/>
              </a:ext>
            </a:extLst>
          </p:cNvPr>
          <p:cNvGrpSpPr/>
          <p:nvPr/>
        </p:nvGrpSpPr>
        <p:grpSpPr>
          <a:xfrm>
            <a:off x="285834" y="2004003"/>
            <a:ext cx="6290530" cy="2672873"/>
            <a:chOff x="529076" y="2211778"/>
            <a:chExt cx="6290530" cy="2672873"/>
          </a:xfrm>
          <a:solidFill>
            <a:schemeClr val="bg1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4E3FBD-3397-441C-AF9C-2BF7BE294726}"/>
                </a:ext>
              </a:extLst>
            </p:cNvPr>
            <p:cNvGrpSpPr/>
            <p:nvPr/>
          </p:nvGrpSpPr>
          <p:grpSpPr>
            <a:xfrm>
              <a:off x="529076" y="2853924"/>
              <a:ext cx="6290530" cy="2030727"/>
              <a:chOff x="529076" y="2853924"/>
              <a:chExt cx="6290530" cy="2030727"/>
            </a:xfrm>
            <a:grpFill/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19644B4-B082-4AA5-BF4F-104BB71B0852}"/>
                  </a:ext>
                </a:extLst>
              </p:cNvPr>
              <p:cNvGrpSpPr/>
              <p:nvPr/>
            </p:nvGrpSpPr>
            <p:grpSpPr>
              <a:xfrm>
                <a:off x="978817" y="2853924"/>
                <a:ext cx="5840789" cy="2030727"/>
                <a:chOff x="978817" y="2853924"/>
                <a:chExt cx="5840789" cy="2030727"/>
              </a:xfrm>
              <a:grpFill/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95B1210-C913-4867-A860-1DF312B24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04048" y="2853924"/>
                  <a:ext cx="1815558" cy="86288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802AEF2E-0820-44BF-BDA7-C6635A9B3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27522" y="3528522"/>
                  <a:ext cx="1261311" cy="114942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440649A8-7395-4EDA-A151-4F1CF0417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grayscl/>
                </a:blip>
                <a:stretch>
                  <a:fillRect/>
                </a:stretch>
              </p:blipFill>
              <p:spPr>
                <a:xfrm>
                  <a:off x="978817" y="2977111"/>
                  <a:ext cx="4025231" cy="190754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F4B456-6330-467B-A471-1C48C574E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076" y="3297952"/>
                <a:ext cx="342900" cy="847725"/>
              </a:xfrm>
              <a:prstGeom prst="rect">
                <a:avLst/>
              </a:prstGeom>
              <a:grpFill/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FC8B6E-ED26-4BB2-985F-4560FFF7562B}"/>
                </a:ext>
              </a:extLst>
            </p:cNvPr>
            <p:cNvSpPr/>
            <p:nvPr/>
          </p:nvSpPr>
          <p:spPr>
            <a:xfrm>
              <a:off x="539552" y="2211778"/>
              <a:ext cx="342900" cy="847726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4B382-9333-4D4C-B0E0-A6D4811B74A6}"/>
              </a:ext>
            </a:extLst>
          </p:cNvPr>
          <p:cNvGrpSpPr/>
          <p:nvPr/>
        </p:nvGrpSpPr>
        <p:grpSpPr>
          <a:xfrm>
            <a:off x="697675" y="4238819"/>
            <a:ext cx="3988800" cy="1227600"/>
            <a:chOff x="940917" y="4446594"/>
            <a:chExt cx="3988800" cy="1227600"/>
          </a:xfrm>
          <a:solidFill>
            <a:schemeClr val="bg1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E75035-2B0E-410E-9D30-5920B4237858}"/>
                </a:ext>
              </a:extLst>
            </p:cNvPr>
            <p:cNvGrpSpPr/>
            <p:nvPr/>
          </p:nvGrpSpPr>
          <p:grpSpPr>
            <a:xfrm>
              <a:off x="940917" y="4446594"/>
              <a:ext cx="3988800" cy="1227600"/>
              <a:chOff x="940917" y="4446594"/>
              <a:chExt cx="3988800" cy="1227600"/>
            </a:xfrm>
            <a:grpFill/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5CAD745-5319-4745-92DB-197FB0975D40}"/>
                  </a:ext>
                </a:extLst>
              </p:cNvPr>
              <p:cNvGrpSpPr/>
              <p:nvPr/>
            </p:nvGrpSpPr>
            <p:grpSpPr>
              <a:xfrm>
                <a:off x="940917" y="4446594"/>
                <a:ext cx="3988800" cy="1227600"/>
                <a:chOff x="907929" y="4432509"/>
                <a:chExt cx="4025231" cy="1232638"/>
              </a:xfrm>
              <a:grpFill/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C766240-03F8-4A8B-969D-1884E0A1DD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6479" y="4432509"/>
                  <a:ext cx="3933730" cy="84612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4BEFE3C-5D08-4165-8CA0-F26093FE0E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7929" y="5275860"/>
                  <a:ext cx="4025231" cy="38928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5EB7B0-52B4-4D9B-A8EB-04EDBE367C68}"/>
                  </a:ext>
                </a:extLst>
              </p:cNvPr>
              <p:cNvSpPr/>
              <p:nvPr/>
            </p:nvSpPr>
            <p:spPr>
              <a:xfrm>
                <a:off x="4788024" y="5214490"/>
                <a:ext cx="128859" cy="72008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8E2140-7766-454D-9BC7-ABF2013AA25F}"/>
                </a:ext>
              </a:extLst>
            </p:cNvPr>
            <p:cNvSpPr/>
            <p:nvPr/>
          </p:nvSpPr>
          <p:spPr>
            <a:xfrm>
              <a:off x="1018756" y="5214490"/>
              <a:ext cx="96860" cy="72008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2E6DD5-7B42-49B0-B981-5AAFFB75240F}"/>
              </a:ext>
            </a:extLst>
          </p:cNvPr>
          <p:cNvGrpSpPr/>
          <p:nvPr/>
        </p:nvGrpSpPr>
        <p:grpSpPr>
          <a:xfrm>
            <a:off x="5580112" y="2729477"/>
            <a:ext cx="565479" cy="1707635"/>
            <a:chOff x="5580112" y="2729477"/>
            <a:chExt cx="565479" cy="170763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172651E-AF15-4595-9A76-88DB47C80A97}"/>
                </a:ext>
              </a:extLst>
            </p:cNvPr>
            <p:cNvSpPr/>
            <p:nvPr/>
          </p:nvSpPr>
          <p:spPr>
            <a:xfrm>
              <a:off x="5580112" y="4070227"/>
              <a:ext cx="403578" cy="366885"/>
            </a:xfrm>
            <a:prstGeom prst="ellipse">
              <a:avLst/>
            </a:prstGeom>
            <a:solidFill>
              <a:srgbClr val="F3A76E">
                <a:alpha val="52000"/>
              </a:srgbClr>
            </a:solidFill>
            <a:ln w="9525">
              <a:solidFill>
                <a:srgbClr val="EB6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3D1033-64B4-4154-977A-74E2BC70160C}"/>
                </a:ext>
              </a:extLst>
            </p:cNvPr>
            <p:cNvSpPr/>
            <p:nvPr/>
          </p:nvSpPr>
          <p:spPr>
            <a:xfrm>
              <a:off x="5821846" y="2729477"/>
              <a:ext cx="323745" cy="331839"/>
            </a:xfrm>
            <a:prstGeom prst="ellipse">
              <a:avLst/>
            </a:prstGeom>
            <a:solidFill>
              <a:srgbClr val="007BC8">
                <a:alpha val="52000"/>
              </a:srgbClr>
            </a:solidFill>
            <a:ln w="9525">
              <a:solidFill>
                <a:srgbClr val="007B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7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4x3_en_2022" id="{E93C1CD5-99D2-3B42-B995-9E4C048B1E4C}" vid="{CEEBB94D-8691-4B44-8E2B-F7E1F01EF89A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nutzerdefiniert 30">
    <a:dk1>
      <a:sysClr val="windowText" lastClr="000000"/>
    </a:dk1>
    <a:lt1>
      <a:sysClr val="window" lastClr="FFFFFF"/>
    </a:lt1>
    <a:dk2>
      <a:srgbClr val="898D8D"/>
    </a:dk2>
    <a:lt2>
      <a:srgbClr val="B2B4B2"/>
    </a:lt2>
    <a:accent1>
      <a:srgbClr val="007BC8"/>
    </a:accent1>
    <a:accent2>
      <a:srgbClr val="EB6E0F"/>
    </a:accent2>
    <a:accent3>
      <a:srgbClr val="004B7D"/>
    </a:accent3>
    <a:accent4>
      <a:srgbClr val="898D8D"/>
    </a:accent4>
    <a:accent5>
      <a:srgbClr val="B2B4B2"/>
    </a:accent5>
    <a:accent6>
      <a:srgbClr val="375E77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1318</Words>
  <Application>Microsoft Office PowerPoint</Application>
  <PresentationFormat>On-screen Show (4:3)</PresentationFormat>
  <Paragraphs>246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Arial Unicode MS</vt:lpstr>
      <vt:lpstr>Calibri</vt:lpstr>
      <vt:lpstr>Cambria Math</vt:lpstr>
      <vt:lpstr>Roboto</vt:lpstr>
      <vt:lpstr>Wingdings</vt:lpstr>
      <vt:lpstr>DESY</vt:lpstr>
      <vt:lpstr>Mapping the electronic transitions of protonation sites in peptides using NEXAMS </vt:lpstr>
      <vt:lpstr>Biomolecules in the gas phase</vt:lpstr>
      <vt:lpstr>Tandem mass spectrometry </vt:lpstr>
      <vt:lpstr>NEXAMS</vt:lpstr>
      <vt:lpstr>Application of NEXAMS: mapping the protonation site of biomolecular ions</vt:lpstr>
      <vt:lpstr>The case of 4-Amino Benzoic Acid</vt:lpstr>
      <vt:lpstr>Mapping the protonation site in peptides</vt:lpstr>
      <vt:lpstr>NEXAMS spectra of model peptides</vt:lpstr>
      <vt:lpstr>A controversial protonation site</vt:lpstr>
      <vt:lpstr>A controversial protonation site </vt:lpstr>
      <vt:lpstr>N K-edge NEXAMS of protonated triglycine</vt:lpstr>
      <vt:lpstr>Summary and outlook</vt:lpstr>
      <vt:lpstr>Thank you</vt:lpstr>
      <vt:lpstr>PowerPoint Presentation</vt:lpstr>
      <vt:lpstr>The case of 4-Amino Benzoic Acid</vt:lpstr>
      <vt:lpstr>The case of 4-Amino Benzoic Acid</vt:lpstr>
      <vt:lpstr>Comparison with theoretical calculation</vt:lpstr>
      <vt:lpstr>NEXAMS spectra of model peptides</vt:lpstr>
      <vt:lpstr>Subtracted spectrum of [PGGGG+H]+ at 401,6 eV</vt:lpstr>
      <vt:lpstr>Subtracted spectrum of [GGGGR+H]+ at 401,6 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the electronic transitions of protonation sites in peptides using NEXAMS</dc:title>
  <dc:creator>Leroux, Juliette</dc:creator>
  <cp:lastModifiedBy>juliette</cp:lastModifiedBy>
  <cp:revision>144</cp:revision>
  <dcterms:created xsi:type="dcterms:W3CDTF">2022-05-18T09:24:48Z</dcterms:created>
  <dcterms:modified xsi:type="dcterms:W3CDTF">2023-07-03T06:37:11Z</dcterms:modified>
</cp:coreProperties>
</file>