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700" r:id="rId4"/>
    <p:sldMasterId id="2147483726" r:id="rId5"/>
    <p:sldMasterId id="2147483739" r:id="rId6"/>
  </p:sldMasterIdLst>
  <p:notesMasterIdLst>
    <p:notesMasterId r:id="rId20"/>
  </p:notesMasterIdLst>
  <p:sldIdLst>
    <p:sldId id="256" r:id="rId7"/>
    <p:sldId id="258" r:id="rId8"/>
    <p:sldId id="260" r:id="rId9"/>
    <p:sldId id="261" r:id="rId10"/>
    <p:sldId id="264" r:id="rId11"/>
    <p:sldId id="266" r:id="rId12"/>
    <p:sldId id="434" r:id="rId13"/>
    <p:sldId id="433" r:id="rId14"/>
    <p:sldId id="267" r:id="rId15"/>
    <p:sldId id="436" r:id="rId16"/>
    <p:sldId id="435" r:id="rId17"/>
    <p:sldId id="284"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688" autoAdjust="0"/>
  </p:normalViewPr>
  <p:slideViewPr>
    <p:cSldViewPr snapToGrid="0">
      <p:cViewPr varScale="1">
        <p:scale>
          <a:sx n="101" d="100"/>
          <a:sy n="101" d="100"/>
        </p:scale>
        <p:origin x="3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1" name="PlaceHolder 1"/>
          <p:cNvSpPr>
            <a:spLocks noGrp="1" noRot="1" noChangeAspect="1"/>
          </p:cNvSpPr>
          <p:nvPr>
            <p:ph type="sldImg"/>
          </p:nvPr>
        </p:nvSpPr>
        <p:spPr>
          <a:xfrm>
            <a:off x="533520" y="764280"/>
            <a:ext cx="6704640" cy="3771360"/>
          </a:xfrm>
          <a:prstGeom prst="rect">
            <a:avLst/>
          </a:prstGeom>
          <a:noFill/>
          <a:ln w="0">
            <a:noFill/>
          </a:ln>
        </p:spPr>
        <p:txBody>
          <a:bodyPr lIns="0" tIns="0" rIns="0" bIns="0" anchor="ctr">
            <a:noAutofit/>
          </a:bodyPr>
          <a:lstStyle/>
          <a:p>
            <a:r>
              <a:rPr lang="en-US" sz="1800" b="0" strike="noStrike" spc="-1">
                <a:solidFill>
                  <a:srgbClr val="000000"/>
                </a:solidFill>
                <a:latin typeface="Arial"/>
              </a:rPr>
              <a:t>Click to move the slide</a:t>
            </a:r>
          </a:p>
        </p:txBody>
      </p:sp>
      <p:sp>
        <p:nvSpPr>
          <p:cNvPr id="332"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Click to edit the notes format</a:t>
            </a:r>
          </a:p>
        </p:txBody>
      </p:sp>
      <p:sp>
        <p:nvSpPr>
          <p:cNvPr id="333" name="PlaceHolder 3"/>
          <p:cNvSpPr>
            <a:spLocks noGrp="1"/>
          </p:cNvSpPr>
          <p:nvPr>
            <p:ph type="hdr"/>
          </p:nvPr>
        </p:nvSpPr>
        <p:spPr>
          <a:xfrm>
            <a:off x="0" y="0"/>
            <a:ext cx="3372840" cy="502560"/>
          </a:xfrm>
          <a:prstGeom prst="rect">
            <a:avLst/>
          </a:prstGeom>
          <a:noFill/>
          <a:ln w="0">
            <a:noFill/>
          </a:ln>
        </p:spPr>
        <p:txBody>
          <a:bodyPr lIns="0" tIns="0" rIns="0" bIns="0" anchor="t">
            <a:noAutofit/>
          </a:bodyPr>
          <a:lstStyle/>
          <a:p>
            <a:r>
              <a:rPr lang="en-US" sz="1400" b="0" strike="noStrike" spc="-1">
                <a:latin typeface="Times New Roman"/>
              </a:rPr>
              <a:t>&lt;header&gt;</a:t>
            </a:r>
          </a:p>
        </p:txBody>
      </p:sp>
      <p:sp>
        <p:nvSpPr>
          <p:cNvPr id="334" name="PlaceHolder 4"/>
          <p:cNvSpPr>
            <a:spLocks noGrp="1"/>
          </p:cNvSpPr>
          <p:nvPr>
            <p:ph type="dt"/>
          </p:nvPr>
        </p:nvSpPr>
        <p:spPr>
          <a:xfrm>
            <a:off x="4399200" y="0"/>
            <a:ext cx="3372840" cy="502560"/>
          </a:xfrm>
          <a:prstGeom prst="rect">
            <a:avLst/>
          </a:prstGeom>
          <a:noFill/>
          <a:ln w="0">
            <a:noFill/>
          </a:ln>
        </p:spPr>
        <p:txBody>
          <a:bodyPr lIns="0" tIns="0" rIns="0" bIns="0" anchor="t">
            <a:noAutofit/>
          </a:bodyPr>
          <a:lstStyle/>
          <a:p>
            <a:pPr algn="r">
              <a:buNone/>
            </a:pPr>
            <a:r>
              <a:rPr lang="en-US" sz="1400" b="0" strike="noStrike" spc="-1">
                <a:latin typeface="Times New Roman"/>
              </a:rPr>
              <a:t>&lt;date/time&gt;</a:t>
            </a:r>
          </a:p>
        </p:txBody>
      </p:sp>
      <p:sp>
        <p:nvSpPr>
          <p:cNvPr id="335" name="PlaceHolder 5"/>
          <p:cNvSpPr>
            <a:spLocks noGrp="1"/>
          </p:cNvSpPr>
          <p:nvPr>
            <p:ph type="ftr"/>
          </p:nvPr>
        </p:nvSpPr>
        <p:spPr>
          <a:xfrm>
            <a:off x="0" y="9555480"/>
            <a:ext cx="3372840" cy="502560"/>
          </a:xfrm>
          <a:prstGeom prst="rect">
            <a:avLst/>
          </a:prstGeom>
          <a:noFill/>
          <a:ln w="0">
            <a:noFill/>
          </a:ln>
        </p:spPr>
        <p:txBody>
          <a:bodyPr lIns="0" tIns="0" rIns="0" bIns="0" anchor="b">
            <a:noAutofit/>
          </a:bodyPr>
          <a:lstStyle/>
          <a:p>
            <a:r>
              <a:rPr lang="en-US" sz="1400" b="0" strike="noStrike" spc="-1">
                <a:latin typeface="Times New Roman"/>
              </a:rPr>
              <a:t>&lt;footer&gt;</a:t>
            </a:r>
          </a:p>
        </p:txBody>
      </p:sp>
      <p:sp>
        <p:nvSpPr>
          <p:cNvPr id="336" name="PlaceHolder 6"/>
          <p:cNvSpPr>
            <a:spLocks noGrp="1"/>
          </p:cNvSpPr>
          <p:nvPr>
            <p:ph type="sldNum"/>
          </p:nvPr>
        </p:nvSpPr>
        <p:spPr>
          <a:xfrm>
            <a:off x="4399200" y="9555480"/>
            <a:ext cx="3372840" cy="502560"/>
          </a:xfrm>
          <a:prstGeom prst="rect">
            <a:avLst/>
          </a:prstGeom>
          <a:noFill/>
          <a:ln w="0">
            <a:noFill/>
          </a:ln>
        </p:spPr>
        <p:txBody>
          <a:bodyPr lIns="0" tIns="0" rIns="0" bIns="0" anchor="b">
            <a:noAutofit/>
          </a:bodyPr>
          <a:lstStyle/>
          <a:p>
            <a:pPr algn="r">
              <a:buNone/>
            </a:pPr>
            <a:fld id="{10D9FA78-54B1-4BB1-9916-6E5AE5C3F23B}"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 name="PlaceHolder 1"/>
          <p:cNvSpPr>
            <a:spLocks noGrp="1" noRot="1" noChangeAspect="1"/>
          </p:cNvSpPr>
          <p:nvPr>
            <p:ph type="sldImg"/>
          </p:nvPr>
        </p:nvSpPr>
        <p:spPr>
          <a:xfrm>
            <a:off x="685800" y="1143000"/>
            <a:ext cx="5484813" cy="3084513"/>
          </a:xfrm>
          <a:prstGeom prst="rect">
            <a:avLst/>
          </a:prstGeom>
          <a:ln w="0">
            <a:noFill/>
          </a:ln>
        </p:spPr>
      </p:sp>
      <p:sp>
        <p:nvSpPr>
          <p:cNvPr id="952" name="PlaceHolder 2"/>
          <p:cNvSpPr>
            <a:spLocks noGrp="1"/>
          </p:cNvSpPr>
          <p:nvPr>
            <p:ph type="body"/>
          </p:nvPr>
        </p:nvSpPr>
        <p:spPr>
          <a:xfrm>
            <a:off x="685800" y="4400640"/>
            <a:ext cx="5484600" cy="41299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dirty="0">
                <a:latin typeface="Arial"/>
              </a:rPr>
              <a:t>Self introduction </a:t>
            </a:r>
          </a:p>
          <a:p>
            <a:pPr marL="216000" indent="-216000">
              <a:lnSpc>
                <a:spcPct val="100000"/>
              </a:lnSpc>
              <a:buNone/>
              <a:tabLst>
                <a:tab pos="0" algn="l"/>
              </a:tabLst>
            </a:pPr>
            <a:r>
              <a:rPr lang="en-US" sz="2000" b="0" strike="noStrike" spc="-1" dirty="0">
                <a:latin typeface="Arial"/>
              </a:rPr>
              <a:t>Outline</a:t>
            </a:r>
          </a:p>
          <a:p>
            <a:pPr marL="216000" indent="-216000">
              <a:lnSpc>
                <a:spcPct val="100000"/>
              </a:lnSpc>
              <a:buNone/>
              <a:tabLst>
                <a:tab pos="0" algn="l"/>
              </a:tabLst>
            </a:pPr>
            <a:endParaRPr lang="en-US" sz="2000" b="0" strike="noStrike" spc="-1" dirty="0">
              <a:latin typeface="Arial"/>
            </a:endParaRPr>
          </a:p>
          <a:p>
            <a:pPr marL="216000" indent="-216000">
              <a:lnSpc>
                <a:spcPct val="100000"/>
              </a:lnSpc>
              <a:buNone/>
              <a:tabLst>
                <a:tab pos="0" algn="l"/>
              </a:tabLst>
            </a:pPr>
            <a:r>
              <a:rPr lang="en-US" sz="2000" b="0" strike="noStrike" spc="-1" dirty="0">
                <a:latin typeface="Arial"/>
              </a:rPr>
              <a:t>FELs are fantastic tools to look into femtosecond dynamics of materials. As </a:t>
            </a:r>
          </a:p>
        </p:txBody>
      </p:sp>
      <p:sp>
        <p:nvSpPr>
          <p:cNvPr id="953" name="PlaceHolder 3"/>
          <p:cNvSpPr>
            <a:spLocks noGrp="1"/>
          </p:cNvSpPr>
          <p:nvPr>
            <p:ph type="sldNum"/>
          </p:nvPr>
        </p:nvSpPr>
        <p:spPr>
          <a:xfrm>
            <a:off x="3884760" y="8685360"/>
            <a:ext cx="2970000" cy="456840"/>
          </a:xfrm>
          <a:prstGeom prst="rect">
            <a:avLst/>
          </a:prstGeom>
          <a:noFill/>
          <a:ln w="0">
            <a:noFill/>
          </a:ln>
        </p:spPr>
        <p:txBody>
          <a:bodyPr lIns="0" tIns="0" rIns="0" bIns="0" anchor="b">
            <a:noAutofit/>
          </a:bodyPr>
          <a:lstStyle/>
          <a:p>
            <a:pPr algn="r">
              <a:lnSpc>
                <a:spcPct val="100000"/>
              </a:lnSpc>
              <a:buNone/>
            </a:pPr>
            <a:fld id="{1BEEBE75-4307-4B25-839B-7B123BE1A20B}" type="slidenum">
              <a:rPr lang="de-DE" sz="1200" b="0" strike="noStrike" spc="-1">
                <a:solidFill>
                  <a:srgbClr val="000000"/>
                </a:solidFill>
                <a:latin typeface="Times New Roman"/>
                <a:ea typeface="+mn-ea"/>
              </a:rPr>
              <a:t>1</a:t>
            </a:fld>
            <a:endParaRPr lang="en-US"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6" name="PlaceHolder 1"/>
          <p:cNvSpPr>
            <a:spLocks noGrp="1" noRot="1" noChangeAspect="1"/>
          </p:cNvSpPr>
          <p:nvPr>
            <p:ph type="sldImg"/>
          </p:nvPr>
        </p:nvSpPr>
        <p:spPr>
          <a:xfrm>
            <a:off x="685800" y="1143000"/>
            <a:ext cx="5484813" cy="3084513"/>
          </a:xfrm>
          <a:prstGeom prst="rect">
            <a:avLst/>
          </a:prstGeom>
          <a:ln w="0">
            <a:noFill/>
          </a:ln>
        </p:spPr>
      </p:sp>
      <p:sp>
        <p:nvSpPr>
          <p:cNvPr id="1247" name="PlaceHolder 2"/>
          <p:cNvSpPr>
            <a:spLocks noGrp="1"/>
          </p:cNvSpPr>
          <p:nvPr>
            <p:ph type="body"/>
          </p:nvPr>
        </p:nvSpPr>
        <p:spPr>
          <a:xfrm>
            <a:off x="685800" y="4400640"/>
            <a:ext cx="5484600" cy="41299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1200" b="0" strike="noStrike" spc="-1">
                <a:latin typeface="Arial"/>
              </a:rPr>
              <a:t>It covers up to 8 THz which is similar with sequential EOS.</a:t>
            </a:r>
          </a:p>
          <a:p>
            <a:pPr marL="216000" indent="-216000">
              <a:lnSpc>
                <a:spcPct val="100000"/>
              </a:lnSpc>
              <a:buNone/>
              <a:tabLst>
                <a:tab pos="0" algn="l"/>
              </a:tabLst>
            </a:pPr>
            <a:r>
              <a:rPr lang="en-US" sz="1200" b="0" strike="noStrike" spc="-1">
                <a:latin typeface="Arial"/>
              </a:rPr>
              <a:t>I plan to develop both THz temporal profile and transverse profile measurements in single-shot and integrate them into the XUV-THz endstation. </a:t>
            </a:r>
          </a:p>
        </p:txBody>
      </p:sp>
      <p:sp>
        <p:nvSpPr>
          <p:cNvPr id="1248" name="PlaceHolder 3"/>
          <p:cNvSpPr>
            <a:spLocks noGrp="1"/>
          </p:cNvSpPr>
          <p:nvPr>
            <p:ph type="sldNum"/>
          </p:nvPr>
        </p:nvSpPr>
        <p:spPr>
          <a:xfrm>
            <a:off x="3884760" y="8685360"/>
            <a:ext cx="2970000" cy="456840"/>
          </a:xfrm>
          <a:prstGeom prst="rect">
            <a:avLst/>
          </a:prstGeom>
          <a:noFill/>
          <a:ln w="0">
            <a:noFill/>
          </a:ln>
        </p:spPr>
        <p:txBody>
          <a:bodyPr lIns="0" tIns="0" rIns="0" bIns="0" anchor="b">
            <a:noAutofit/>
          </a:bodyPr>
          <a:lstStyle/>
          <a:p>
            <a:pPr algn="r">
              <a:lnSpc>
                <a:spcPct val="100000"/>
              </a:lnSpc>
              <a:buNone/>
            </a:pPr>
            <a:fld id="{D739B61C-3846-4AA4-99B9-A90D2AAE8D2F}" type="slidenum">
              <a:rPr lang="de-DE" sz="1200" b="0" strike="noStrike" spc="-1">
                <a:solidFill>
                  <a:srgbClr val="000000"/>
                </a:solidFill>
                <a:latin typeface="+mn-lt"/>
                <a:ea typeface="+mn-ea"/>
              </a:rPr>
              <a:t>12</a:t>
            </a:fld>
            <a:endParaRPr lang="en-US" sz="1200" b="0" strike="noStrike" spc="-1">
              <a:latin typeface="Times New Roman"/>
            </a:endParaRPr>
          </a:p>
        </p:txBody>
      </p:sp>
    </p:spTree>
    <p:extLst>
      <p:ext uri="{BB962C8B-B14F-4D97-AF65-F5344CB8AC3E}">
        <p14:creationId xmlns:p14="http://schemas.microsoft.com/office/powerpoint/2010/main" val="2603652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 name="PlaceHolder 1"/>
          <p:cNvSpPr>
            <a:spLocks noGrp="1" noRot="1" noChangeAspect="1"/>
          </p:cNvSpPr>
          <p:nvPr>
            <p:ph type="sldImg"/>
          </p:nvPr>
        </p:nvSpPr>
        <p:spPr>
          <a:xfrm>
            <a:off x="685800" y="1143000"/>
            <a:ext cx="5484813" cy="3084513"/>
          </a:xfrm>
          <a:prstGeom prst="rect">
            <a:avLst/>
          </a:prstGeom>
          <a:ln w="0">
            <a:noFill/>
          </a:ln>
        </p:spPr>
      </p:sp>
      <p:sp>
        <p:nvSpPr>
          <p:cNvPr id="958" name="PlaceHolder 2"/>
          <p:cNvSpPr>
            <a:spLocks noGrp="1"/>
          </p:cNvSpPr>
          <p:nvPr>
            <p:ph type="body"/>
          </p:nvPr>
        </p:nvSpPr>
        <p:spPr>
          <a:xfrm>
            <a:off x="685800" y="4400640"/>
            <a:ext cx="5484600" cy="41299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dirty="0">
                <a:latin typeface="Arial"/>
              </a:rPr>
              <a:t>unique features of the THz beam at FLASH. These features provide unique possibilities in science, and are of interesting for the user community. </a:t>
            </a:r>
            <a:r>
              <a:rPr lang="en-US" sz="2000" b="0" strike="noStrike" spc="-1" dirty="0" err="1">
                <a:latin typeface="Arial"/>
              </a:rPr>
              <a:t>Eg</a:t>
            </a:r>
            <a:r>
              <a:rPr lang="en-US" sz="2000" b="0" strike="noStrike" spc="-1" dirty="0">
                <a:latin typeface="Arial"/>
              </a:rPr>
              <a:t>: soft modes in perovskites, optical photon modes in dielectric, or stretching , vibration, rotation modes in molecules.</a:t>
            </a:r>
          </a:p>
          <a:p>
            <a:pPr marL="216000" indent="-216000">
              <a:lnSpc>
                <a:spcPct val="100000"/>
              </a:lnSpc>
              <a:buNone/>
              <a:tabLst>
                <a:tab pos="0" algn="l"/>
              </a:tabLst>
            </a:pPr>
            <a:endParaRPr lang="en-US" sz="2000" b="0" strike="noStrike" spc="-1" dirty="0">
              <a:latin typeface="Arial"/>
            </a:endParaRPr>
          </a:p>
          <a:p>
            <a:pPr marL="216000" indent="-216000">
              <a:lnSpc>
                <a:spcPct val="100000"/>
              </a:lnSpc>
              <a:buNone/>
              <a:tabLst>
                <a:tab pos="0" algn="l"/>
              </a:tabLst>
            </a:pPr>
            <a:endParaRPr lang="en-US" sz="2000" b="0" strike="noStrike" spc="-1" dirty="0">
              <a:latin typeface="Arial"/>
            </a:endParaRPr>
          </a:p>
          <a:p>
            <a:pPr marL="216000" indent="-216000">
              <a:lnSpc>
                <a:spcPct val="100000"/>
              </a:lnSpc>
              <a:buNone/>
              <a:tabLst>
                <a:tab pos="0" algn="l"/>
              </a:tabLst>
            </a:pPr>
            <a:r>
              <a:rPr lang="en-US" sz="2000" b="0" strike="noStrike" spc="-1" dirty="0">
                <a:latin typeface="Arial"/>
              </a:rPr>
              <a:t>THz source at FLASH is based on accelerator. After XUV undulator, electron bunches directly pass through THz undulator and the dump magnet, and generate two type of THz radiation: multi-cycle and single-cycle THz radiation.</a:t>
            </a:r>
          </a:p>
          <a:p>
            <a:pPr marL="216000" indent="-216000">
              <a:lnSpc>
                <a:spcPct val="100000"/>
              </a:lnSpc>
              <a:buNone/>
              <a:tabLst>
                <a:tab pos="0" algn="l"/>
              </a:tabLst>
            </a:pPr>
            <a:endParaRPr lang="en-US" sz="2000" b="0" strike="noStrike" spc="-1" dirty="0">
              <a:latin typeface="Arial"/>
            </a:endParaRPr>
          </a:p>
          <a:p>
            <a:pPr marL="216000" indent="-216000">
              <a:lnSpc>
                <a:spcPct val="100000"/>
              </a:lnSpc>
              <a:buNone/>
              <a:tabLst>
                <a:tab pos="0" algn="l"/>
              </a:tabLst>
            </a:pPr>
            <a:endParaRPr lang="en-US" sz="2000" b="0" strike="noStrike" spc="-1" dirty="0">
              <a:latin typeface="Arial"/>
            </a:endParaRPr>
          </a:p>
        </p:txBody>
      </p:sp>
      <p:sp>
        <p:nvSpPr>
          <p:cNvPr id="959" name="PlaceHolder 3"/>
          <p:cNvSpPr>
            <a:spLocks noGrp="1"/>
          </p:cNvSpPr>
          <p:nvPr>
            <p:ph type="sldNum"/>
          </p:nvPr>
        </p:nvSpPr>
        <p:spPr>
          <a:xfrm>
            <a:off x="3884760" y="8685360"/>
            <a:ext cx="2970000" cy="456840"/>
          </a:xfrm>
          <a:prstGeom prst="rect">
            <a:avLst/>
          </a:prstGeom>
          <a:noFill/>
          <a:ln w="0">
            <a:noFill/>
          </a:ln>
        </p:spPr>
        <p:txBody>
          <a:bodyPr lIns="0" tIns="0" rIns="0" bIns="0" anchor="b">
            <a:noAutofit/>
          </a:bodyPr>
          <a:lstStyle/>
          <a:p>
            <a:pPr algn="r">
              <a:lnSpc>
                <a:spcPct val="100000"/>
              </a:lnSpc>
              <a:buNone/>
            </a:pPr>
            <a:fld id="{D5407600-42C8-4EB7-8762-60E3A5E02553}" type="slidenum">
              <a:rPr lang="de-DE" sz="1200" b="0" strike="noStrike" spc="-1">
                <a:solidFill>
                  <a:srgbClr val="000000"/>
                </a:solidFill>
                <a:latin typeface="+mn-lt"/>
                <a:ea typeface="+mn-ea"/>
              </a:rPr>
              <a:t>2</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 name="PlaceHolder 1"/>
          <p:cNvSpPr>
            <a:spLocks noGrp="1" noRot="1" noChangeAspect="1"/>
          </p:cNvSpPr>
          <p:nvPr>
            <p:ph type="sldImg"/>
          </p:nvPr>
        </p:nvSpPr>
        <p:spPr>
          <a:xfrm>
            <a:off x="685800" y="1143000"/>
            <a:ext cx="5484813" cy="3084513"/>
          </a:xfrm>
          <a:prstGeom prst="rect">
            <a:avLst/>
          </a:prstGeom>
          <a:ln w="0">
            <a:noFill/>
          </a:ln>
        </p:spPr>
      </p:sp>
      <p:sp>
        <p:nvSpPr>
          <p:cNvPr id="964" name="PlaceHolder 2"/>
          <p:cNvSpPr>
            <a:spLocks noGrp="1"/>
          </p:cNvSpPr>
          <p:nvPr>
            <p:ph type="body"/>
          </p:nvPr>
        </p:nvSpPr>
        <p:spPr>
          <a:xfrm>
            <a:off x="685800" y="4400640"/>
            <a:ext cx="5484600" cy="4129920"/>
          </a:xfrm>
          <a:prstGeom prst="rect">
            <a:avLst/>
          </a:prstGeom>
          <a:noFill/>
          <a:ln w="0">
            <a:noFill/>
          </a:ln>
        </p:spPr>
        <p:txBody>
          <a:bodyPr lIns="0" tIns="0" rIns="0" bIns="0" anchor="t">
            <a:noAutofit/>
          </a:bodyPr>
          <a:lstStyle/>
          <a:p>
            <a:pPr marL="177840" indent="-177840">
              <a:lnSpc>
                <a:spcPct val="100000"/>
              </a:lnSpc>
              <a:buClr>
                <a:srgbClr val="000000"/>
              </a:buClr>
              <a:buFont typeface="Arial"/>
              <a:buChar char="•"/>
            </a:pPr>
            <a:r>
              <a:rPr lang="en-US" sz="1200" b="0" strike="noStrike" spc="-1" dirty="0" err="1">
                <a:solidFill>
                  <a:srgbClr val="000000"/>
                </a:solidFill>
                <a:latin typeface="+mn-lt"/>
                <a:ea typeface="+mn-ea"/>
              </a:rPr>
              <a:t>Fruehling</a:t>
            </a:r>
            <a:r>
              <a:rPr lang="en-US" sz="1200" b="0" strike="noStrike" spc="-1" dirty="0">
                <a:solidFill>
                  <a:srgbClr val="000000"/>
                </a:solidFill>
                <a:latin typeface="+mn-lt"/>
                <a:ea typeface="+mn-ea"/>
              </a:rPr>
              <a:t> and </a:t>
            </a:r>
            <a:r>
              <a:rPr lang="en-US" sz="1200" b="0" strike="noStrike" spc="-1" dirty="0" err="1">
                <a:solidFill>
                  <a:srgbClr val="000000"/>
                </a:solidFill>
                <a:latin typeface="+mn-lt"/>
                <a:ea typeface="+mn-ea"/>
              </a:rPr>
              <a:t>Krikunova</a:t>
            </a:r>
            <a:r>
              <a:rPr lang="en-US" sz="1200" b="0" strike="noStrike" spc="-1" dirty="0">
                <a:solidFill>
                  <a:srgbClr val="000000"/>
                </a:solidFill>
                <a:latin typeface="+mn-lt"/>
                <a:ea typeface="+mn-ea"/>
              </a:rPr>
              <a:t> use THz streaking to clock molecules/atoms, and reconstruct complex XUV temporal profile.</a:t>
            </a:r>
            <a:endParaRPr lang="en-US" sz="1200" b="0" strike="noStrike" spc="-1" dirty="0">
              <a:latin typeface="Arial"/>
            </a:endParaRPr>
          </a:p>
          <a:p>
            <a:pPr marL="177840" indent="-177840">
              <a:lnSpc>
                <a:spcPct val="100000"/>
              </a:lnSpc>
              <a:buClr>
                <a:srgbClr val="000000"/>
              </a:buClr>
              <a:buFont typeface="Arial"/>
              <a:buChar char="•"/>
            </a:pPr>
            <a:r>
              <a:rPr lang="en-US" sz="1200" b="0" strike="noStrike" spc="-1" dirty="0">
                <a:solidFill>
                  <a:srgbClr val="000000"/>
                </a:solidFill>
                <a:latin typeface="+mn-lt"/>
                <a:ea typeface="+mn-ea"/>
              </a:rPr>
              <a:t>HCl (Hydrogen chloride), krypton</a:t>
            </a:r>
            <a:endParaRPr lang="en-US" sz="1200" b="0" strike="noStrike" spc="-1" dirty="0">
              <a:latin typeface="Arial"/>
            </a:endParaRPr>
          </a:p>
          <a:p>
            <a:pPr marL="177840" indent="-177840">
              <a:lnSpc>
                <a:spcPct val="100000"/>
              </a:lnSpc>
              <a:buClr>
                <a:srgbClr val="000000"/>
              </a:buClr>
              <a:buFont typeface="Arial"/>
              <a:buChar char="•"/>
            </a:pPr>
            <a:r>
              <a:rPr lang="en-US" sz="1200" b="0" strike="noStrike" spc="-1" dirty="0">
                <a:solidFill>
                  <a:srgbClr val="000000"/>
                </a:solidFill>
                <a:latin typeface="+mn-lt"/>
                <a:ea typeface="+mn-ea"/>
              </a:rPr>
              <a:t>The ultrafast electronic decay of HCl molecules in the time domain after resonant core excitation was measured.</a:t>
            </a:r>
            <a:endParaRPr lang="en-US" sz="1200" b="0" strike="noStrike" spc="-1" dirty="0">
              <a:latin typeface="Arial"/>
            </a:endParaRPr>
          </a:p>
          <a:p>
            <a:pPr>
              <a:lnSpc>
                <a:spcPct val="100000"/>
              </a:lnSpc>
              <a:buNone/>
            </a:pPr>
            <a:endParaRPr lang="en-US" sz="1200" b="0" strike="noStrike" spc="-1" dirty="0">
              <a:latin typeface="Arial"/>
            </a:endParaRPr>
          </a:p>
          <a:p>
            <a:pPr>
              <a:lnSpc>
                <a:spcPct val="100000"/>
              </a:lnSpc>
              <a:buNone/>
            </a:pPr>
            <a:r>
              <a:rPr lang="en-US" sz="2000" b="0" strike="noStrike" spc="-1" dirty="0">
                <a:solidFill>
                  <a:srgbClr val="00A6EB"/>
                </a:solidFill>
                <a:latin typeface="+mn-lt"/>
                <a:ea typeface="+mn-ea"/>
              </a:rPr>
              <a:t>First </a:t>
            </a:r>
            <a:r>
              <a:rPr lang="en-US" sz="2000" b="0" strike="noStrike" spc="-1" dirty="0" err="1">
                <a:solidFill>
                  <a:srgbClr val="00A6EB"/>
                </a:solidFill>
                <a:latin typeface="+mn-lt"/>
                <a:ea typeface="+mn-ea"/>
              </a:rPr>
              <a:t>succesfull</a:t>
            </a:r>
            <a:r>
              <a:rPr lang="en-US" sz="2000" b="0" strike="noStrike" spc="-1" dirty="0">
                <a:solidFill>
                  <a:srgbClr val="00A6EB"/>
                </a:solidFill>
                <a:latin typeface="+mn-lt"/>
                <a:ea typeface="+mn-ea"/>
              </a:rPr>
              <a:t> THz/XUV pump probe experiment, using photoemission from solids: Castiglioni uses THz photoelectron streaking on thin Pt (Platinum) and bulk Pt surface. </a:t>
            </a:r>
            <a:r>
              <a:rPr lang="de-DE" sz="1200" b="0" strike="noStrike" spc="-1" dirty="0" err="1">
                <a:solidFill>
                  <a:srgbClr val="000000"/>
                </a:solidFill>
                <a:latin typeface="+mn-lt"/>
                <a:ea typeface="+mn-ea"/>
              </a:rPr>
              <a:t>Distinct</a:t>
            </a:r>
            <a:r>
              <a:rPr lang="de-DE" sz="1200" b="0" strike="noStrike" spc="-1" dirty="0">
                <a:solidFill>
                  <a:srgbClr val="000000"/>
                </a:solidFill>
                <a:latin typeface="+mn-lt"/>
                <a:ea typeface="+mn-ea"/>
              </a:rPr>
              <a:t> </a:t>
            </a:r>
            <a:r>
              <a:rPr lang="de-DE" sz="1200" b="0" strike="noStrike" spc="-1" dirty="0" err="1">
                <a:solidFill>
                  <a:srgbClr val="000000"/>
                </a:solidFill>
                <a:latin typeface="+mn-lt"/>
                <a:ea typeface="+mn-ea"/>
              </a:rPr>
              <a:t>differences</a:t>
            </a:r>
            <a:r>
              <a:rPr lang="de-DE" sz="1200" b="0" strike="noStrike" spc="-1" dirty="0">
                <a:solidFill>
                  <a:srgbClr val="000000"/>
                </a:solidFill>
                <a:latin typeface="+mn-lt"/>
                <a:ea typeface="+mn-ea"/>
              </a:rPr>
              <a:t> in </a:t>
            </a:r>
            <a:r>
              <a:rPr lang="de-DE" sz="1200" b="0" strike="noStrike" spc="-1" dirty="0" err="1">
                <a:solidFill>
                  <a:srgbClr val="000000"/>
                </a:solidFill>
                <a:latin typeface="+mn-lt"/>
                <a:ea typeface="+mn-ea"/>
              </a:rPr>
              <a:t>the</a:t>
            </a:r>
            <a:r>
              <a:rPr lang="de-DE" sz="1200" b="0" strike="noStrike" spc="-1" dirty="0">
                <a:solidFill>
                  <a:srgbClr val="000000"/>
                </a:solidFill>
                <a:latin typeface="+mn-lt"/>
                <a:ea typeface="+mn-ea"/>
              </a:rPr>
              <a:t> </a:t>
            </a:r>
            <a:r>
              <a:rPr lang="de-DE" sz="1200" b="0" strike="noStrike" spc="-1" dirty="0" err="1">
                <a:solidFill>
                  <a:srgbClr val="000000"/>
                </a:solidFill>
                <a:latin typeface="+mn-lt"/>
                <a:ea typeface="+mn-ea"/>
              </a:rPr>
              <a:t>THz</a:t>
            </a:r>
            <a:r>
              <a:rPr lang="de-DE" sz="1200" b="0" strike="noStrike" spc="-1" dirty="0">
                <a:solidFill>
                  <a:srgbClr val="000000"/>
                </a:solidFill>
                <a:latin typeface="+mn-lt"/>
                <a:ea typeface="+mn-ea"/>
              </a:rPr>
              <a:t> </a:t>
            </a:r>
            <a:r>
              <a:rPr lang="de-DE" sz="1200" b="0" strike="noStrike" spc="-1" dirty="0" err="1">
                <a:solidFill>
                  <a:srgbClr val="000000"/>
                </a:solidFill>
                <a:latin typeface="+mn-lt"/>
                <a:ea typeface="+mn-ea"/>
              </a:rPr>
              <a:t>response</a:t>
            </a:r>
            <a:r>
              <a:rPr lang="de-DE" sz="1200" b="0" strike="noStrike" spc="-1" dirty="0">
                <a:solidFill>
                  <a:srgbClr val="000000"/>
                </a:solidFill>
                <a:latin typeface="+mn-lt"/>
                <a:ea typeface="+mn-ea"/>
              </a:rPr>
              <a:t> </a:t>
            </a:r>
            <a:r>
              <a:rPr lang="de-DE" sz="1200" b="0" strike="noStrike" spc="-1" dirty="0" err="1">
                <a:solidFill>
                  <a:srgbClr val="000000"/>
                </a:solidFill>
                <a:latin typeface="+mn-lt"/>
                <a:ea typeface="+mn-ea"/>
              </a:rPr>
              <a:t>are</a:t>
            </a:r>
            <a:r>
              <a:rPr lang="de-DE" sz="1200" b="0" strike="noStrike" spc="-1" dirty="0">
                <a:solidFill>
                  <a:srgbClr val="000000"/>
                </a:solidFill>
                <a:latin typeface="+mn-lt"/>
                <a:ea typeface="+mn-ea"/>
              </a:rPr>
              <a:t> </a:t>
            </a:r>
            <a:r>
              <a:rPr lang="de-DE" sz="1200" b="0" strike="noStrike" spc="-1" dirty="0" err="1">
                <a:solidFill>
                  <a:srgbClr val="000000"/>
                </a:solidFill>
                <a:latin typeface="+mn-lt"/>
                <a:ea typeface="+mn-ea"/>
              </a:rPr>
              <a:t>found</a:t>
            </a:r>
            <a:r>
              <a:rPr lang="en-US" sz="2000" b="0" strike="noStrike" spc="-1" dirty="0">
                <a:solidFill>
                  <a:srgbClr val="00A6EB"/>
                </a:solidFill>
                <a:latin typeface="+mn-lt"/>
                <a:ea typeface="+mn-ea"/>
              </a:rPr>
              <a:t>. The two THz polarization components are measured simultaneously the first time.</a:t>
            </a:r>
            <a:endParaRPr lang="en-US" sz="2000" b="0" strike="noStrike" spc="-1" dirty="0">
              <a:latin typeface="Arial"/>
            </a:endParaRPr>
          </a:p>
          <a:p>
            <a:pPr>
              <a:lnSpc>
                <a:spcPct val="100000"/>
              </a:lnSpc>
              <a:buNone/>
            </a:pPr>
            <a:endParaRPr lang="en-US" sz="2000" b="0" strike="noStrike" spc="-1" dirty="0">
              <a:latin typeface="Arial"/>
            </a:endParaRPr>
          </a:p>
          <a:p>
            <a:pPr marL="177840" indent="-177840">
              <a:lnSpc>
                <a:spcPct val="150000"/>
              </a:lnSpc>
              <a:buClr>
                <a:srgbClr val="00A6EB"/>
              </a:buClr>
              <a:buFont typeface="Arial"/>
              <a:buChar char="•"/>
            </a:pPr>
            <a:r>
              <a:rPr lang="en-US" sz="2000" b="0" strike="noStrike" spc="-1" dirty="0" err="1">
                <a:solidFill>
                  <a:srgbClr val="00A6EB"/>
                </a:solidFill>
                <a:latin typeface="+mn-lt"/>
                <a:ea typeface="+mn-ea"/>
              </a:rPr>
              <a:t>Glenzer</a:t>
            </a:r>
            <a:r>
              <a:rPr lang="en-US" sz="2000" b="0" strike="noStrike" spc="-1" dirty="0">
                <a:solidFill>
                  <a:srgbClr val="00A6EB"/>
                </a:solidFill>
                <a:latin typeface="+mn-lt"/>
                <a:ea typeface="+mn-ea"/>
              </a:rPr>
              <a:t>/Chen measures </a:t>
            </a:r>
            <a:r>
              <a:rPr lang="en-US" sz="1200" b="0" strike="noStrike" spc="-1" dirty="0">
                <a:solidFill>
                  <a:srgbClr val="000000"/>
                </a:solidFill>
                <a:latin typeface="+mn-lt"/>
                <a:ea typeface="+mn-ea"/>
              </a:rPr>
              <a:t>evolution of DC electrical conductivity on warm dense matter which can provide insights in materials at extreme temperatures and pressures. It is the first time to combine XUV, THz and IR laser in one experiment at the THz beamline. The result is accepted by nature communications recently.</a:t>
            </a:r>
            <a:endParaRPr lang="en-US" sz="1200" b="0" strike="noStrike" spc="-1" dirty="0">
              <a:latin typeface="Arial"/>
            </a:endParaRPr>
          </a:p>
          <a:p>
            <a:pPr>
              <a:lnSpc>
                <a:spcPct val="150000"/>
              </a:lnSpc>
              <a:buNone/>
            </a:pPr>
            <a:endParaRPr lang="en-US" sz="1200" b="0" strike="noStrike" spc="-1" dirty="0">
              <a:latin typeface="Arial"/>
            </a:endParaRPr>
          </a:p>
          <a:p>
            <a:pPr marL="177840" indent="-177840">
              <a:lnSpc>
                <a:spcPct val="150000"/>
              </a:lnSpc>
              <a:buClr>
                <a:srgbClr val="00A6EB"/>
              </a:buClr>
              <a:buFont typeface="Arial"/>
              <a:buChar char="•"/>
            </a:pPr>
            <a:r>
              <a:rPr lang="de-DE" sz="2000" b="0" strike="noStrike" spc="-1" dirty="0">
                <a:solidFill>
                  <a:srgbClr val="00A6EB"/>
                </a:solidFill>
                <a:latin typeface="+mn-lt"/>
                <a:ea typeface="+mn-ea"/>
              </a:rPr>
              <a:t>Radu and </a:t>
            </a:r>
            <a:r>
              <a:rPr lang="de-DE" sz="2000" b="0" strike="noStrike" spc="-1" dirty="0" err="1">
                <a:solidFill>
                  <a:srgbClr val="00A6EB"/>
                </a:solidFill>
                <a:latin typeface="+mn-lt"/>
                <a:ea typeface="+mn-ea"/>
              </a:rPr>
              <a:t>Gruebel</a:t>
            </a:r>
            <a:r>
              <a:rPr lang="de-DE" sz="2000" b="0" strike="noStrike" spc="-1" dirty="0">
                <a:solidFill>
                  <a:srgbClr val="00A6EB"/>
                </a:solidFill>
                <a:latin typeface="+mn-lt"/>
                <a:ea typeface="+mn-ea"/>
              </a:rPr>
              <a:t>/Mueller </a:t>
            </a:r>
            <a:r>
              <a:rPr lang="de-DE" sz="2000" b="0" strike="noStrike" spc="-1" dirty="0" err="1">
                <a:solidFill>
                  <a:srgbClr val="00A6EB"/>
                </a:solidFill>
                <a:latin typeface="+mn-lt"/>
                <a:ea typeface="+mn-ea"/>
              </a:rPr>
              <a:t>studied</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magnetization</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dynamics</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with</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THz</a:t>
            </a:r>
            <a:r>
              <a:rPr lang="de-DE" sz="2000" b="0" strike="noStrike" spc="-1" dirty="0">
                <a:solidFill>
                  <a:srgbClr val="00A6EB"/>
                </a:solidFill>
                <a:latin typeface="+mn-lt"/>
                <a:ea typeface="+mn-ea"/>
              </a:rPr>
              <a:t> pump and XUV probe. </a:t>
            </a:r>
            <a:r>
              <a:rPr lang="de-DE" sz="2000" b="0" strike="noStrike" spc="-1" dirty="0" err="1">
                <a:solidFill>
                  <a:srgbClr val="00A6EB"/>
                </a:solidFill>
                <a:latin typeface="+mn-lt"/>
                <a:ea typeface="+mn-ea"/>
              </a:rPr>
              <a:t>With</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intense</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THz</a:t>
            </a:r>
            <a:r>
              <a:rPr lang="de-DE" sz="2000" b="0" strike="noStrike" spc="-1" dirty="0">
                <a:solidFill>
                  <a:srgbClr val="00A6EB"/>
                </a:solidFill>
                <a:latin typeface="+mn-lt"/>
                <a:ea typeface="+mn-ea"/>
              </a:rPr>
              <a:t> beam, </a:t>
            </a:r>
            <a:r>
              <a:rPr lang="de-DE" sz="2000" b="0" strike="noStrike" spc="-1" dirty="0" err="1">
                <a:solidFill>
                  <a:srgbClr val="00A6EB"/>
                </a:solidFill>
                <a:latin typeface="+mn-lt"/>
                <a:ea typeface="+mn-ea"/>
              </a:rPr>
              <a:t>one</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can</a:t>
            </a:r>
            <a:r>
              <a:rPr lang="de-DE" sz="2000" b="0" strike="noStrike" spc="-1" dirty="0">
                <a:solidFill>
                  <a:srgbClr val="00A6EB"/>
                </a:solidFill>
                <a:latin typeface="+mn-lt"/>
                <a:ea typeface="+mn-ea"/>
              </a:rPr>
              <a:t> resonant pump and </a:t>
            </a:r>
            <a:r>
              <a:rPr lang="de-DE" sz="2000" b="0" strike="noStrike" spc="-1" dirty="0" err="1">
                <a:solidFill>
                  <a:srgbClr val="00A6EB"/>
                </a:solidFill>
                <a:latin typeface="+mn-lt"/>
                <a:ea typeface="+mn-ea"/>
              </a:rPr>
              <a:t>select</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excitations</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of</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quasiparticles</a:t>
            </a:r>
            <a:r>
              <a:rPr lang="de-DE" sz="2000" b="0" strike="noStrike" spc="-1" dirty="0">
                <a:solidFill>
                  <a:srgbClr val="00A6EB"/>
                </a:solidFill>
                <a:latin typeface="+mn-lt"/>
                <a:ea typeface="+mn-ea"/>
              </a:rPr>
              <a:t> in </a:t>
            </a:r>
            <a:r>
              <a:rPr lang="de-DE" sz="2000" b="0" strike="noStrike" spc="-1" dirty="0" err="1">
                <a:solidFill>
                  <a:srgbClr val="00A6EB"/>
                </a:solidFill>
                <a:latin typeface="+mn-lt"/>
                <a:ea typeface="+mn-ea"/>
              </a:rPr>
              <a:t>magnetic</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solids</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drive</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spin</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excitations</a:t>
            </a:r>
            <a:r>
              <a:rPr lang="de-DE" sz="2000" b="0" strike="noStrike" spc="-1" dirty="0">
                <a:solidFill>
                  <a:srgbClr val="00A6EB"/>
                </a:solidFill>
                <a:latin typeface="+mn-lt"/>
                <a:ea typeface="+mn-ea"/>
              </a:rPr>
              <a:t> in </a:t>
            </a:r>
            <a:r>
              <a:rPr lang="de-DE" sz="2000" b="0" strike="noStrike" spc="-1" dirty="0" err="1">
                <a:solidFill>
                  <a:srgbClr val="00A6EB"/>
                </a:solidFill>
                <a:latin typeface="+mn-lt"/>
                <a:ea typeface="+mn-ea"/>
              </a:rPr>
              <a:t>nonlinear</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regime</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coherent</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control</a:t>
            </a:r>
            <a:r>
              <a:rPr lang="de-DE" sz="2000" b="0" strike="noStrike" spc="-1" dirty="0">
                <a:solidFill>
                  <a:srgbClr val="00A6EB"/>
                </a:solidFill>
                <a:latin typeface="+mn-lt"/>
                <a:ea typeface="+mn-ea"/>
              </a:rPr>
              <a:t> electronic and </a:t>
            </a:r>
            <a:r>
              <a:rPr lang="de-DE" sz="2000" b="0" strike="noStrike" spc="-1" dirty="0" err="1">
                <a:solidFill>
                  <a:srgbClr val="00A6EB"/>
                </a:solidFill>
                <a:latin typeface="+mn-lt"/>
                <a:ea typeface="+mn-ea"/>
              </a:rPr>
              <a:t>magnetic</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states</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We</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are</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designing</a:t>
            </a:r>
            <a:r>
              <a:rPr lang="de-DE" sz="2000" b="0" strike="noStrike" spc="-1" dirty="0">
                <a:solidFill>
                  <a:srgbClr val="00A6EB"/>
                </a:solidFill>
                <a:latin typeface="+mn-lt"/>
                <a:ea typeface="+mn-ea"/>
              </a:rPr>
              <a:t> a permanent </a:t>
            </a:r>
            <a:r>
              <a:rPr lang="de-DE" sz="2000" b="0" strike="noStrike" spc="-1" dirty="0" err="1">
                <a:solidFill>
                  <a:srgbClr val="00A6EB"/>
                </a:solidFill>
                <a:latin typeface="+mn-lt"/>
                <a:ea typeface="+mn-ea"/>
              </a:rPr>
              <a:t>endstation</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for</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studying</a:t>
            </a:r>
            <a:r>
              <a:rPr lang="de-DE" sz="2000" b="0" strike="noStrike" spc="-1" dirty="0">
                <a:solidFill>
                  <a:srgbClr val="00A6EB"/>
                </a:solidFill>
                <a:latin typeface="+mn-lt"/>
                <a:ea typeface="+mn-ea"/>
              </a:rPr>
              <a:t> </a:t>
            </a:r>
            <a:r>
              <a:rPr lang="en-US" sz="2000" b="0" strike="noStrike" spc="-1" dirty="0">
                <a:latin typeface="+mn-lt"/>
                <a:ea typeface="+mn-ea"/>
              </a:rPr>
              <a:t>femto-magnetism</a:t>
            </a:r>
            <a:r>
              <a:rPr lang="de-DE" sz="2000" b="0" strike="noStrike" spc="-1" dirty="0">
                <a:solidFill>
                  <a:srgbClr val="00A6EB"/>
                </a:solidFill>
                <a:latin typeface="+mn-lt"/>
                <a:ea typeface="+mn-ea"/>
              </a:rPr>
              <a:t>. </a:t>
            </a:r>
            <a:endParaRPr lang="en-US" sz="2000" b="0" strike="noStrike" spc="-1" dirty="0">
              <a:latin typeface="Arial"/>
            </a:endParaRPr>
          </a:p>
          <a:p>
            <a:pPr>
              <a:lnSpc>
                <a:spcPct val="150000"/>
              </a:lnSpc>
              <a:buNone/>
            </a:pPr>
            <a:endParaRPr lang="en-US" sz="2000" b="0" strike="noStrike" spc="-1" dirty="0">
              <a:latin typeface="Arial"/>
            </a:endParaRPr>
          </a:p>
          <a:p>
            <a:pPr>
              <a:lnSpc>
                <a:spcPct val="150000"/>
              </a:lnSpc>
              <a:buNone/>
              <a:tabLst>
                <a:tab pos="0" algn="l"/>
              </a:tabLst>
            </a:pPr>
            <a:endParaRPr lang="en-US" sz="2000" b="0" strike="noStrike" spc="-1" dirty="0">
              <a:latin typeface="Arial"/>
            </a:endParaRPr>
          </a:p>
          <a:p>
            <a:pPr>
              <a:lnSpc>
                <a:spcPct val="150000"/>
              </a:lnSpc>
              <a:buNone/>
              <a:tabLst>
                <a:tab pos="0" algn="l"/>
              </a:tabLst>
            </a:pPr>
            <a:endParaRPr lang="en-US" sz="2000" b="0" strike="noStrike" spc="-1" dirty="0">
              <a:latin typeface="Arial"/>
            </a:endParaRPr>
          </a:p>
          <a:p>
            <a:pPr>
              <a:lnSpc>
                <a:spcPct val="150000"/>
              </a:lnSpc>
              <a:buNone/>
              <a:tabLst>
                <a:tab pos="0" algn="l"/>
              </a:tabLst>
            </a:pPr>
            <a:r>
              <a:rPr lang="en-US" sz="2000" b="0" strike="noStrike" spc="-1" dirty="0">
                <a:solidFill>
                  <a:srgbClr val="00A6EB"/>
                </a:solidFill>
                <a:latin typeface="+mn-lt"/>
                <a:ea typeface="+mn-ea"/>
              </a:rPr>
              <a:t>Note:</a:t>
            </a:r>
            <a:endParaRPr lang="en-US" sz="2000" b="0" strike="noStrike" spc="-1" dirty="0">
              <a:latin typeface="Arial"/>
            </a:endParaRPr>
          </a:p>
          <a:p>
            <a:pPr>
              <a:lnSpc>
                <a:spcPct val="150000"/>
              </a:lnSpc>
              <a:buNone/>
              <a:tabLst>
                <a:tab pos="0" algn="l"/>
              </a:tabLst>
            </a:pPr>
            <a:r>
              <a:rPr lang="de-DE" sz="1200" b="0" strike="noStrike" spc="-1" dirty="0">
                <a:solidFill>
                  <a:srgbClr val="000000"/>
                </a:solidFill>
                <a:latin typeface="+mn-lt"/>
                <a:ea typeface="+mn-ea"/>
              </a:rPr>
              <a:t>(metallic </a:t>
            </a:r>
            <a:r>
              <a:rPr lang="de-DE" sz="1200" b="0" strike="noStrike" spc="-1" dirty="0" err="1">
                <a:solidFill>
                  <a:srgbClr val="000000"/>
                </a:solidFill>
                <a:latin typeface="+mn-lt"/>
                <a:ea typeface="+mn-ea"/>
              </a:rPr>
              <a:t>islands</a:t>
            </a:r>
            <a:r>
              <a:rPr lang="de-DE" sz="1200" b="0" strike="noStrike" spc="-1" dirty="0">
                <a:solidFill>
                  <a:srgbClr val="000000"/>
                </a:solidFill>
                <a:latin typeface="+mn-lt"/>
                <a:ea typeface="+mn-ea"/>
              </a:rPr>
              <a:t> and </a:t>
            </a:r>
            <a:r>
              <a:rPr lang="de-DE" sz="1200" b="0" strike="noStrike" spc="-1" dirty="0" err="1">
                <a:solidFill>
                  <a:srgbClr val="000000"/>
                </a:solidFill>
                <a:latin typeface="+mn-lt"/>
                <a:ea typeface="+mn-ea"/>
              </a:rPr>
              <a:t>local</a:t>
            </a:r>
            <a:r>
              <a:rPr lang="de-DE" sz="1200" b="0" strike="noStrike" spc="-1" dirty="0">
                <a:solidFill>
                  <a:srgbClr val="000000"/>
                </a:solidFill>
                <a:latin typeface="+mn-lt"/>
                <a:ea typeface="+mn-ea"/>
              </a:rPr>
              <a:t> </a:t>
            </a:r>
            <a:r>
              <a:rPr lang="de-DE" sz="1200" b="0" strike="noStrike" spc="-1" dirty="0" err="1">
                <a:solidFill>
                  <a:srgbClr val="000000"/>
                </a:solidFill>
                <a:latin typeface="+mn-lt"/>
                <a:ea typeface="+mn-ea"/>
              </a:rPr>
              <a:t>field</a:t>
            </a:r>
            <a:r>
              <a:rPr lang="de-DE" sz="1200" b="0" strike="noStrike" spc="-1" dirty="0">
                <a:solidFill>
                  <a:srgbClr val="000000"/>
                </a:solidFill>
                <a:latin typeface="+mn-lt"/>
                <a:ea typeface="+mn-ea"/>
              </a:rPr>
              <a:t> </a:t>
            </a:r>
            <a:r>
              <a:rPr lang="de-DE" sz="1200" b="0" strike="noStrike" spc="-1" dirty="0" err="1">
                <a:solidFill>
                  <a:srgbClr val="000000"/>
                </a:solidFill>
                <a:latin typeface="+mn-lt"/>
                <a:ea typeface="+mn-ea"/>
              </a:rPr>
              <a:t>interaction</a:t>
            </a:r>
            <a:r>
              <a:rPr lang="de-DE" sz="1200" b="0" strike="noStrike" spc="-1" dirty="0">
                <a:solidFill>
                  <a:srgbClr val="000000"/>
                </a:solidFill>
                <a:latin typeface="+mn-lt"/>
                <a:ea typeface="+mn-ea"/>
              </a:rPr>
              <a:t>)</a:t>
            </a:r>
            <a:endParaRPr lang="en-US" sz="1200" b="0" strike="noStrike" spc="-1" dirty="0">
              <a:latin typeface="Arial"/>
            </a:endParaRPr>
          </a:p>
        </p:txBody>
      </p:sp>
      <p:sp>
        <p:nvSpPr>
          <p:cNvPr id="965" name="PlaceHolder 3"/>
          <p:cNvSpPr>
            <a:spLocks noGrp="1"/>
          </p:cNvSpPr>
          <p:nvPr>
            <p:ph type="sldNum"/>
          </p:nvPr>
        </p:nvSpPr>
        <p:spPr>
          <a:xfrm>
            <a:off x="3884760" y="8685360"/>
            <a:ext cx="2970000" cy="456840"/>
          </a:xfrm>
          <a:prstGeom prst="rect">
            <a:avLst/>
          </a:prstGeom>
          <a:noFill/>
          <a:ln w="0">
            <a:noFill/>
          </a:ln>
        </p:spPr>
        <p:txBody>
          <a:bodyPr lIns="0" tIns="0" rIns="0" bIns="0" anchor="b">
            <a:noAutofit/>
          </a:bodyPr>
          <a:lstStyle/>
          <a:p>
            <a:pPr algn="r">
              <a:lnSpc>
                <a:spcPct val="100000"/>
              </a:lnSpc>
              <a:buNone/>
            </a:pPr>
            <a:fld id="{C30745AE-495B-4164-BD4B-9DFAED0E84EA}" type="slidenum">
              <a:rPr lang="de-DE" sz="1200" b="0" strike="noStrike" spc="-1">
                <a:solidFill>
                  <a:srgbClr val="000000"/>
                </a:solidFill>
                <a:latin typeface="+mn-lt"/>
                <a:ea typeface="+mn-ea"/>
              </a:rPr>
              <a:t>3</a:t>
            </a:fld>
            <a:endParaRPr lang="en-US" sz="1200" b="0" strike="noStrike" spc="-1">
              <a:latin typeface="Times New Roman"/>
            </a:endParaRPr>
          </a:p>
        </p:txBody>
      </p:sp>
    </p:spTree>
    <p:extLst>
      <p:ext uri="{BB962C8B-B14F-4D97-AF65-F5344CB8AC3E}">
        <p14:creationId xmlns:p14="http://schemas.microsoft.com/office/powerpoint/2010/main" val="128340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pPr>
              <a:lnSpc>
                <a:spcPct val="100000"/>
              </a:lnSpc>
              <a:buNone/>
            </a:pPr>
            <a:endParaRPr lang="en-US" sz="1200" b="0" strike="noStrike" spc="-1" dirty="0">
              <a:latin typeface="+mn-lt"/>
            </a:endParaRPr>
          </a:p>
          <a:p>
            <a:pPr>
              <a:lnSpc>
                <a:spcPct val="100000"/>
              </a:lnSpc>
              <a:buNone/>
            </a:pPr>
            <a:endParaRPr lang="en-US" sz="2000" b="0" strike="noStrike" spc="-1" dirty="0">
              <a:latin typeface="+mn-lt"/>
            </a:endParaRPr>
          </a:p>
          <a:p>
            <a:pPr marL="177840" indent="-177840">
              <a:lnSpc>
                <a:spcPct val="150000"/>
              </a:lnSpc>
              <a:buClr>
                <a:srgbClr val="00A6EB"/>
              </a:buClr>
              <a:buFont typeface="Arial"/>
              <a:buChar char="•"/>
            </a:pPr>
            <a:r>
              <a:rPr lang="en-US" sz="2000" b="0" strike="noStrike" spc="-1" dirty="0" err="1">
                <a:solidFill>
                  <a:srgbClr val="00A6EB"/>
                </a:solidFill>
                <a:latin typeface="+mn-lt"/>
                <a:ea typeface="+mn-ea"/>
              </a:rPr>
              <a:t>Glenzer</a:t>
            </a:r>
            <a:r>
              <a:rPr lang="en-US" sz="2000" b="0" strike="noStrike" spc="-1" dirty="0">
                <a:solidFill>
                  <a:srgbClr val="00A6EB"/>
                </a:solidFill>
                <a:latin typeface="+mn-lt"/>
                <a:ea typeface="+mn-ea"/>
              </a:rPr>
              <a:t>/Chen measures </a:t>
            </a:r>
            <a:r>
              <a:rPr lang="en-US" sz="1200" b="0" strike="noStrike" spc="-1" dirty="0">
                <a:solidFill>
                  <a:srgbClr val="000000"/>
                </a:solidFill>
                <a:latin typeface="+mn-lt"/>
                <a:ea typeface="+mn-ea"/>
              </a:rPr>
              <a:t>evolution of DC electrical conductivity on warm dense matter which can provide insights in materials at extreme temperatures and pressures. It is the first time to combine XUV, THz and IR laser in one experiment at the THz beamline. The result is accepted by nature communications recently.</a:t>
            </a:r>
            <a:endParaRPr lang="en-US" sz="1200" b="0" strike="noStrike" spc="-1" dirty="0">
              <a:latin typeface="+mn-lt"/>
            </a:endParaRPr>
          </a:p>
          <a:p>
            <a:pPr>
              <a:lnSpc>
                <a:spcPct val="150000"/>
              </a:lnSpc>
              <a:buNone/>
            </a:pPr>
            <a:endParaRPr lang="en-US" sz="1200" b="0" strike="noStrike" spc="-1" dirty="0">
              <a:latin typeface="+mn-lt"/>
            </a:endParaRPr>
          </a:p>
          <a:p>
            <a:pPr marL="177840" indent="-177840">
              <a:lnSpc>
                <a:spcPct val="150000"/>
              </a:lnSpc>
              <a:buClr>
                <a:srgbClr val="00A6EB"/>
              </a:buClr>
              <a:buFont typeface="Arial"/>
              <a:buChar char="•"/>
            </a:pPr>
            <a:r>
              <a:rPr lang="de-DE" sz="2000" b="0" strike="noStrike" spc="-1" dirty="0">
                <a:solidFill>
                  <a:srgbClr val="00A6EB"/>
                </a:solidFill>
                <a:latin typeface="+mn-lt"/>
                <a:ea typeface="+mn-ea"/>
              </a:rPr>
              <a:t>Radu and </a:t>
            </a:r>
            <a:r>
              <a:rPr lang="de-DE" sz="2000" b="0" strike="noStrike" spc="-1" dirty="0" err="1">
                <a:solidFill>
                  <a:srgbClr val="00A6EB"/>
                </a:solidFill>
                <a:latin typeface="+mn-lt"/>
                <a:ea typeface="+mn-ea"/>
              </a:rPr>
              <a:t>Gruebel</a:t>
            </a:r>
            <a:r>
              <a:rPr lang="de-DE" sz="2000" b="0" strike="noStrike" spc="-1" dirty="0">
                <a:solidFill>
                  <a:srgbClr val="00A6EB"/>
                </a:solidFill>
                <a:latin typeface="+mn-lt"/>
                <a:ea typeface="+mn-ea"/>
              </a:rPr>
              <a:t>/Mueller </a:t>
            </a:r>
            <a:r>
              <a:rPr lang="de-DE" sz="2000" b="0" strike="noStrike" spc="-1" dirty="0" err="1">
                <a:solidFill>
                  <a:srgbClr val="00A6EB"/>
                </a:solidFill>
                <a:latin typeface="+mn-lt"/>
                <a:ea typeface="+mn-ea"/>
              </a:rPr>
              <a:t>studied</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magnetization</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dynamics</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with</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THz</a:t>
            </a:r>
            <a:r>
              <a:rPr lang="de-DE" sz="2000" b="0" strike="noStrike" spc="-1" dirty="0">
                <a:solidFill>
                  <a:srgbClr val="00A6EB"/>
                </a:solidFill>
                <a:latin typeface="+mn-lt"/>
                <a:ea typeface="+mn-ea"/>
              </a:rPr>
              <a:t> pump and XUV probe. </a:t>
            </a:r>
            <a:r>
              <a:rPr lang="de-DE" sz="2000" b="0" strike="noStrike" spc="-1" dirty="0" err="1">
                <a:solidFill>
                  <a:srgbClr val="00A6EB"/>
                </a:solidFill>
                <a:latin typeface="+mn-lt"/>
                <a:ea typeface="+mn-ea"/>
              </a:rPr>
              <a:t>With</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intense</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THz</a:t>
            </a:r>
            <a:r>
              <a:rPr lang="de-DE" sz="2000" b="0" strike="noStrike" spc="-1" dirty="0">
                <a:solidFill>
                  <a:srgbClr val="00A6EB"/>
                </a:solidFill>
                <a:latin typeface="+mn-lt"/>
                <a:ea typeface="+mn-ea"/>
              </a:rPr>
              <a:t> beam, </a:t>
            </a:r>
            <a:r>
              <a:rPr lang="de-DE" sz="2000" b="0" strike="noStrike" spc="-1" dirty="0" err="1">
                <a:solidFill>
                  <a:srgbClr val="00A6EB"/>
                </a:solidFill>
                <a:latin typeface="+mn-lt"/>
                <a:ea typeface="+mn-ea"/>
              </a:rPr>
              <a:t>one</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can</a:t>
            </a:r>
            <a:r>
              <a:rPr lang="de-DE" sz="2000" b="0" strike="noStrike" spc="-1" dirty="0">
                <a:solidFill>
                  <a:srgbClr val="00A6EB"/>
                </a:solidFill>
                <a:latin typeface="+mn-lt"/>
                <a:ea typeface="+mn-ea"/>
              </a:rPr>
              <a:t> resonant pump and </a:t>
            </a:r>
            <a:r>
              <a:rPr lang="de-DE" sz="2000" b="0" strike="noStrike" spc="-1" dirty="0" err="1">
                <a:solidFill>
                  <a:srgbClr val="00A6EB"/>
                </a:solidFill>
                <a:latin typeface="+mn-lt"/>
                <a:ea typeface="+mn-ea"/>
              </a:rPr>
              <a:t>select</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excitations</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of</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quasiparticles</a:t>
            </a:r>
            <a:r>
              <a:rPr lang="de-DE" sz="2000" b="0" strike="noStrike" spc="-1" dirty="0">
                <a:solidFill>
                  <a:srgbClr val="00A6EB"/>
                </a:solidFill>
                <a:latin typeface="+mn-lt"/>
                <a:ea typeface="+mn-ea"/>
              </a:rPr>
              <a:t> in </a:t>
            </a:r>
            <a:r>
              <a:rPr lang="de-DE" sz="2000" b="0" strike="noStrike" spc="-1" dirty="0" err="1">
                <a:solidFill>
                  <a:srgbClr val="00A6EB"/>
                </a:solidFill>
                <a:latin typeface="+mn-lt"/>
                <a:ea typeface="+mn-ea"/>
              </a:rPr>
              <a:t>magnetic</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solids</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drive</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spin</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excitations</a:t>
            </a:r>
            <a:r>
              <a:rPr lang="de-DE" sz="2000" b="0" strike="noStrike" spc="-1" dirty="0">
                <a:solidFill>
                  <a:srgbClr val="00A6EB"/>
                </a:solidFill>
                <a:latin typeface="+mn-lt"/>
                <a:ea typeface="+mn-ea"/>
              </a:rPr>
              <a:t> in </a:t>
            </a:r>
            <a:r>
              <a:rPr lang="de-DE" sz="2000" b="0" strike="noStrike" spc="-1" dirty="0" err="1">
                <a:solidFill>
                  <a:srgbClr val="00A6EB"/>
                </a:solidFill>
                <a:latin typeface="+mn-lt"/>
                <a:ea typeface="+mn-ea"/>
              </a:rPr>
              <a:t>nonlinear</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regime</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coherent</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control</a:t>
            </a:r>
            <a:r>
              <a:rPr lang="de-DE" sz="2000" b="0" strike="noStrike" spc="-1" dirty="0">
                <a:solidFill>
                  <a:srgbClr val="00A6EB"/>
                </a:solidFill>
                <a:latin typeface="+mn-lt"/>
                <a:ea typeface="+mn-ea"/>
              </a:rPr>
              <a:t> electronic and </a:t>
            </a:r>
            <a:r>
              <a:rPr lang="de-DE" sz="2000" b="0" strike="noStrike" spc="-1" dirty="0" err="1">
                <a:solidFill>
                  <a:srgbClr val="00A6EB"/>
                </a:solidFill>
                <a:latin typeface="+mn-lt"/>
                <a:ea typeface="+mn-ea"/>
              </a:rPr>
              <a:t>magnetic</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states</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We</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are</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designing</a:t>
            </a:r>
            <a:r>
              <a:rPr lang="de-DE" sz="2000" b="0" strike="noStrike" spc="-1" dirty="0">
                <a:solidFill>
                  <a:srgbClr val="00A6EB"/>
                </a:solidFill>
                <a:latin typeface="+mn-lt"/>
                <a:ea typeface="+mn-ea"/>
              </a:rPr>
              <a:t> a permanent </a:t>
            </a:r>
            <a:r>
              <a:rPr lang="de-DE" sz="2000" b="0" strike="noStrike" spc="-1" dirty="0" err="1">
                <a:solidFill>
                  <a:srgbClr val="00A6EB"/>
                </a:solidFill>
                <a:latin typeface="+mn-lt"/>
                <a:ea typeface="+mn-ea"/>
              </a:rPr>
              <a:t>endstation</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for</a:t>
            </a:r>
            <a:r>
              <a:rPr lang="de-DE" sz="2000" b="0" strike="noStrike" spc="-1" dirty="0">
                <a:solidFill>
                  <a:srgbClr val="00A6EB"/>
                </a:solidFill>
                <a:latin typeface="+mn-lt"/>
                <a:ea typeface="+mn-ea"/>
              </a:rPr>
              <a:t> </a:t>
            </a:r>
            <a:r>
              <a:rPr lang="de-DE" sz="2000" b="0" strike="noStrike" spc="-1" dirty="0" err="1">
                <a:solidFill>
                  <a:srgbClr val="00A6EB"/>
                </a:solidFill>
                <a:latin typeface="+mn-lt"/>
                <a:ea typeface="+mn-ea"/>
              </a:rPr>
              <a:t>studying</a:t>
            </a:r>
            <a:r>
              <a:rPr lang="de-DE" sz="2000" b="0" strike="noStrike" spc="-1" dirty="0">
                <a:solidFill>
                  <a:srgbClr val="00A6EB"/>
                </a:solidFill>
                <a:latin typeface="+mn-lt"/>
                <a:ea typeface="+mn-ea"/>
              </a:rPr>
              <a:t> </a:t>
            </a:r>
            <a:r>
              <a:rPr lang="en-US" sz="2000" b="0" strike="noStrike" spc="-1" dirty="0">
                <a:latin typeface="+mn-lt"/>
                <a:ea typeface="+mn-ea"/>
              </a:rPr>
              <a:t>femto-magnetism</a:t>
            </a:r>
            <a:r>
              <a:rPr lang="de-DE" sz="2000" b="0" strike="noStrike" spc="-1" dirty="0">
                <a:solidFill>
                  <a:srgbClr val="00A6EB"/>
                </a:solidFill>
                <a:latin typeface="+mn-lt"/>
                <a:ea typeface="+mn-ea"/>
              </a:rPr>
              <a:t>. </a:t>
            </a:r>
            <a:endParaRPr lang="en-US" sz="2000" b="0" strike="noStrike" spc="-1" dirty="0">
              <a:latin typeface="+mn-lt"/>
            </a:endParaRPr>
          </a:p>
          <a:p>
            <a:pPr>
              <a:lnSpc>
                <a:spcPct val="150000"/>
              </a:lnSpc>
              <a:buNone/>
            </a:pPr>
            <a:endParaRPr lang="en-US" sz="2000" b="0" strike="noStrike" spc="-1" dirty="0">
              <a:latin typeface="+mn-lt"/>
            </a:endParaRPr>
          </a:p>
          <a:p>
            <a:pPr>
              <a:lnSpc>
                <a:spcPct val="150000"/>
              </a:lnSpc>
              <a:buNone/>
              <a:tabLst>
                <a:tab pos="0" algn="l"/>
              </a:tabLst>
            </a:pPr>
            <a:endParaRPr lang="en-US" sz="2000" b="0" strike="noStrike" spc="-1" dirty="0">
              <a:latin typeface="+mn-lt"/>
            </a:endParaRPr>
          </a:p>
          <a:p>
            <a:endParaRPr lang="de-DE" dirty="0"/>
          </a:p>
        </p:txBody>
      </p:sp>
      <p:sp>
        <p:nvSpPr>
          <p:cNvPr id="4" name="Slide Number Placeholder 3"/>
          <p:cNvSpPr>
            <a:spLocks noGrp="1"/>
          </p:cNvSpPr>
          <p:nvPr>
            <p:ph type="sldNum"/>
          </p:nvPr>
        </p:nvSpPr>
        <p:spPr/>
        <p:txBody>
          <a:bodyPr/>
          <a:lstStyle/>
          <a:p>
            <a:pPr algn="r">
              <a:buNone/>
            </a:pPr>
            <a:fld id="{10D9FA78-54B1-4BB1-9916-6E5AE5C3F23B}" type="slidenum">
              <a:rPr lang="en-US" sz="1400" b="0" strike="noStrike" spc="-1" smtClean="0">
                <a:latin typeface="Times New Roman"/>
              </a:rPr>
              <a:t>4</a:t>
            </a:fld>
            <a:endParaRPr lang="en-US" sz="1400" b="0" strike="noStrike" spc="-1">
              <a:latin typeface="Times New Roman"/>
            </a:endParaRPr>
          </a:p>
        </p:txBody>
      </p:sp>
    </p:spTree>
    <p:extLst>
      <p:ext uri="{BB962C8B-B14F-4D97-AF65-F5344CB8AC3E}">
        <p14:creationId xmlns:p14="http://schemas.microsoft.com/office/powerpoint/2010/main" val="2682798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 name="PlaceHolder 1"/>
          <p:cNvSpPr>
            <a:spLocks noGrp="1" noRot="1" noChangeAspect="1"/>
          </p:cNvSpPr>
          <p:nvPr>
            <p:ph type="sldImg"/>
          </p:nvPr>
        </p:nvSpPr>
        <p:spPr>
          <a:xfrm>
            <a:off x="685800" y="1143000"/>
            <a:ext cx="5484813" cy="3084513"/>
          </a:xfrm>
          <a:prstGeom prst="rect">
            <a:avLst/>
          </a:prstGeom>
          <a:ln w="0">
            <a:noFill/>
          </a:ln>
        </p:spPr>
      </p:sp>
      <p:sp>
        <p:nvSpPr>
          <p:cNvPr id="970" name="PlaceHolder 2"/>
          <p:cNvSpPr>
            <a:spLocks noGrp="1"/>
          </p:cNvSpPr>
          <p:nvPr>
            <p:ph type="body"/>
          </p:nvPr>
        </p:nvSpPr>
        <p:spPr>
          <a:xfrm>
            <a:off x="685800" y="4400640"/>
            <a:ext cx="5484600" cy="41299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85 um =&gt; 3.5 THz</a:t>
            </a:r>
          </a:p>
          <a:p>
            <a:pPr marL="216000" indent="-216000">
              <a:lnSpc>
                <a:spcPct val="100000"/>
              </a:lnSpc>
              <a:buNone/>
              <a:tabLst>
                <a:tab pos="0" algn="l"/>
              </a:tabLst>
            </a:pPr>
            <a:r>
              <a:rPr lang="en-US" sz="2000" b="0" strike="noStrike" spc="-1">
                <a:latin typeface="Arial"/>
              </a:rPr>
              <a:t>60 um =&gt; 5 THz</a:t>
            </a:r>
          </a:p>
          <a:p>
            <a:pPr marL="216000" indent="-216000">
              <a:lnSpc>
                <a:spcPct val="100000"/>
              </a:lnSpc>
              <a:buNone/>
              <a:tabLst>
                <a:tab pos="0" algn="l"/>
              </a:tabLst>
            </a:pPr>
            <a:r>
              <a:rPr lang="en-US" sz="2000" b="0" strike="noStrike" spc="-1">
                <a:latin typeface="Arial"/>
              </a:rPr>
              <a:t>conservative</a:t>
            </a:r>
          </a:p>
        </p:txBody>
      </p:sp>
      <p:sp>
        <p:nvSpPr>
          <p:cNvPr id="971" name="PlaceHolder 3"/>
          <p:cNvSpPr>
            <a:spLocks noGrp="1"/>
          </p:cNvSpPr>
          <p:nvPr>
            <p:ph type="sldNum"/>
          </p:nvPr>
        </p:nvSpPr>
        <p:spPr>
          <a:xfrm>
            <a:off x="3884760" y="8685360"/>
            <a:ext cx="2970000" cy="456840"/>
          </a:xfrm>
          <a:prstGeom prst="rect">
            <a:avLst/>
          </a:prstGeom>
          <a:noFill/>
          <a:ln w="0">
            <a:noFill/>
          </a:ln>
        </p:spPr>
        <p:txBody>
          <a:bodyPr lIns="0" tIns="0" rIns="0" bIns="0" anchor="b">
            <a:noAutofit/>
          </a:bodyPr>
          <a:lstStyle/>
          <a:p>
            <a:pPr algn="r">
              <a:lnSpc>
                <a:spcPct val="100000"/>
              </a:lnSpc>
              <a:buNone/>
            </a:pPr>
            <a:fld id="{0E2EE659-A865-4F48-A4CD-660665D2F670}" type="slidenum">
              <a:rPr lang="de-DE" sz="1200" b="0" strike="noStrike" spc="-1">
                <a:solidFill>
                  <a:srgbClr val="000000"/>
                </a:solidFill>
                <a:latin typeface="Times New Roman"/>
                <a:ea typeface="+mn-ea"/>
              </a:rPr>
              <a:t>5</a:t>
            </a:fld>
            <a:endParaRPr lang="en-U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 name="PlaceHolder 1"/>
          <p:cNvSpPr>
            <a:spLocks noGrp="1" noRot="1" noChangeAspect="1"/>
          </p:cNvSpPr>
          <p:nvPr>
            <p:ph type="sldImg"/>
          </p:nvPr>
        </p:nvSpPr>
        <p:spPr>
          <a:xfrm>
            <a:off x="685800" y="1143000"/>
            <a:ext cx="5484813" cy="3084513"/>
          </a:xfrm>
          <a:prstGeom prst="rect">
            <a:avLst/>
          </a:prstGeom>
          <a:ln w="0">
            <a:noFill/>
          </a:ln>
        </p:spPr>
      </p:sp>
      <p:sp>
        <p:nvSpPr>
          <p:cNvPr id="976" name="PlaceHolder 2"/>
          <p:cNvSpPr>
            <a:spLocks noGrp="1"/>
          </p:cNvSpPr>
          <p:nvPr>
            <p:ph type="body"/>
          </p:nvPr>
        </p:nvSpPr>
        <p:spPr>
          <a:xfrm>
            <a:off x="685800" y="4400640"/>
            <a:ext cx="5484600" cy="41299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2 degree, shorter wavelength possible (&gt;1.4 nm, or 885.6 eV) </a:t>
            </a:r>
          </a:p>
          <a:p>
            <a:pPr marL="216000" indent="-216000">
              <a:lnSpc>
                <a:spcPct val="100000"/>
              </a:lnSpc>
              <a:buNone/>
              <a:tabLst>
                <a:tab pos="0" algn="l"/>
              </a:tabLst>
            </a:pPr>
            <a:r>
              <a:rPr lang="en-US" sz="2000" b="0" strike="noStrike" spc="-1">
                <a:latin typeface="Arial"/>
              </a:rPr>
              <a:t>C edge: carbon K-edge (4.4. nm, or 283.8 eV)</a:t>
            </a:r>
          </a:p>
          <a:p>
            <a:pPr marL="216000" indent="-216000">
              <a:lnSpc>
                <a:spcPct val="100000"/>
              </a:lnSpc>
              <a:buNone/>
              <a:tabLst>
                <a:tab pos="0" algn="l"/>
              </a:tabLst>
            </a:pPr>
            <a:endParaRPr lang="en-US" sz="2000" b="0" strike="noStrike" spc="-1">
              <a:latin typeface="Arial"/>
            </a:endParaRPr>
          </a:p>
          <a:p>
            <a:pPr marL="216000" indent="-216000">
              <a:lnSpc>
                <a:spcPct val="100000"/>
              </a:lnSpc>
              <a:buNone/>
              <a:tabLst>
                <a:tab pos="0" algn="l"/>
              </a:tabLst>
            </a:pPr>
            <a:endParaRPr lang="en-US" sz="2000" b="0" strike="noStrike" spc="-1">
              <a:latin typeface="Arial"/>
            </a:endParaRPr>
          </a:p>
          <a:p>
            <a:pPr marL="177840" indent="-177840">
              <a:lnSpc>
                <a:spcPct val="100000"/>
              </a:lnSpc>
              <a:buClr>
                <a:srgbClr val="000000"/>
              </a:buClr>
              <a:buFont typeface="Arial"/>
              <a:buChar char="•"/>
              <a:tabLst>
                <a:tab pos="0" algn="l"/>
              </a:tabLst>
            </a:pPr>
            <a:r>
              <a:rPr lang="de-DE" sz="2000" b="0" strike="noStrike" spc="-1">
                <a:latin typeface="Arial"/>
              </a:rPr>
              <a:t>Combine BL2 and BL3 into one new improved endstation   </a:t>
            </a:r>
            <a:endParaRPr lang="en-US" sz="2000" b="0" strike="noStrike" spc="-1">
              <a:latin typeface="Arial"/>
            </a:endParaRPr>
          </a:p>
          <a:p>
            <a:pPr marL="177840" indent="-177840">
              <a:lnSpc>
                <a:spcPct val="100000"/>
              </a:lnSpc>
              <a:buClr>
                <a:srgbClr val="000000"/>
              </a:buClr>
              <a:buFont typeface="Arial"/>
              <a:buChar char="•"/>
              <a:tabLst>
                <a:tab pos="0" algn="l"/>
              </a:tabLst>
            </a:pPr>
            <a:r>
              <a:rPr lang="en-US" sz="1200" b="0" strike="noStrike" spc="-1">
                <a:latin typeface="Arial"/>
              </a:rPr>
              <a:t>→ transmission for 	Pt 1 nm =  1.4 %; 	Pt 1.5 nm = 1.8 %;	Ni 1.8 nm = 17 %</a:t>
            </a:r>
          </a:p>
          <a:p>
            <a:pPr>
              <a:lnSpc>
                <a:spcPct val="100000"/>
              </a:lnSpc>
              <a:buNone/>
              <a:tabLst>
                <a:tab pos="0" algn="l"/>
              </a:tabLst>
            </a:pPr>
            <a:endParaRPr lang="en-US" sz="1200" b="0" strike="noStrike" spc="-1">
              <a:latin typeface="Arial"/>
            </a:endParaRPr>
          </a:p>
          <a:p>
            <a:pPr>
              <a:lnSpc>
                <a:spcPct val="100000"/>
              </a:lnSpc>
              <a:buNone/>
              <a:tabLst>
                <a:tab pos="0" algn="l"/>
              </a:tabLst>
            </a:pPr>
            <a:r>
              <a:rPr lang="en-US" sz="2000" b="0" strike="noStrike" spc="-1">
                <a:latin typeface="Arial"/>
              </a:rPr>
              <a:t>New endstation focusing on femto-magnetism and solid-state dynamics experiments .</a:t>
            </a:r>
          </a:p>
        </p:txBody>
      </p:sp>
      <p:sp>
        <p:nvSpPr>
          <p:cNvPr id="977" name="PlaceHolder 3"/>
          <p:cNvSpPr>
            <a:spLocks noGrp="1"/>
          </p:cNvSpPr>
          <p:nvPr>
            <p:ph type="sldNum"/>
          </p:nvPr>
        </p:nvSpPr>
        <p:spPr>
          <a:xfrm>
            <a:off x="3884760" y="8685360"/>
            <a:ext cx="2970000" cy="456840"/>
          </a:xfrm>
          <a:prstGeom prst="rect">
            <a:avLst/>
          </a:prstGeom>
          <a:noFill/>
          <a:ln w="0">
            <a:noFill/>
          </a:ln>
        </p:spPr>
        <p:txBody>
          <a:bodyPr lIns="0" tIns="0" rIns="0" bIns="0" anchor="b">
            <a:noAutofit/>
          </a:bodyPr>
          <a:lstStyle/>
          <a:p>
            <a:pPr algn="r">
              <a:lnSpc>
                <a:spcPct val="100000"/>
              </a:lnSpc>
              <a:buNone/>
            </a:pPr>
            <a:fld id="{2F255193-FAD4-4791-BCCA-821B2F31AC40}" type="slidenum">
              <a:rPr lang="de-DE" sz="1200" b="0" strike="noStrike" spc="-1">
                <a:solidFill>
                  <a:srgbClr val="000000"/>
                </a:solidFill>
                <a:latin typeface="+mn-lt"/>
                <a:ea typeface="+mn-ea"/>
              </a:rPr>
              <a:t>6</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NimbusSanL-Regu"/>
              </a:rPr>
              <a:t>Universitaet</a:t>
            </a:r>
            <a:r>
              <a:rPr lang="en-US" dirty="0">
                <a:latin typeface="NimbusSanL-Regu"/>
              </a:rPr>
              <a:t> Hamburg and Centre for Free Electron Laser Science</a:t>
            </a:r>
            <a:endParaRPr lang="de-DE" dirty="0"/>
          </a:p>
          <a:p>
            <a:endParaRPr lang="de-DE" dirty="0"/>
          </a:p>
        </p:txBody>
      </p:sp>
      <p:sp>
        <p:nvSpPr>
          <p:cNvPr id="4" name="Slide Number Placeholder 3"/>
          <p:cNvSpPr>
            <a:spLocks noGrp="1"/>
          </p:cNvSpPr>
          <p:nvPr>
            <p:ph type="sldNum"/>
          </p:nvPr>
        </p:nvSpPr>
        <p:spPr/>
        <p:txBody>
          <a:bodyPr/>
          <a:lstStyle/>
          <a:p>
            <a:pPr algn="r">
              <a:buNone/>
            </a:pPr>
            <a:fld id="{10D9FA78-54B1-4BB1-9916-6E5AE5C3F23B}" type="slidenum">
              <a:rPr lang="en-US" sz="1500" b="0" strike="noStrike" spc="-1" smtClean="0">
                <a:latin typeface="Times New Roman"/>
              </a:rPr>
              <a:t>7</a:t>
            </a:fld>
            <a:endParaRPr lang="en-US" sz="1500" b="0" strike="noStrike" spc="-1">
              <a:latin typeface="Times New Roman"/>
            </a:endParaRPr>
          </a:p>
        </p:txBody>
      </p:sp>
    </p:spTree>
    <p:extLst>
      <p:ext uri="{BB962C8B-B14F-4D97-AF65-F5344CB8AC3E}">
        <p14:creationId xmlns:p14="http://schemas.microsoft.com/office/powerpoint/2010/main" val="2712247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 name="PlaceHolder 1"/>
          <p:cNvSpPr>
            <a:spLocks noGrp="1" noRot="1" noChangeAspect="1"/>
          </p:cNvSpPr>
          <p:nvPr>
            <p:ph type="sldImg"/>
          </p:nvPr>
        </p:nvSpPr>
        <p:spPr>
          <a:xfrm>
            <a:off x="685800" y="1143000"/>
            <a:ext cx="5484813" cy="3084513"/>
          </a:xfrm>
          <a:prstGeom prst="rect">
            <a:avLst/>
          </a:prstGeom>
          <a:ln w="0">
            <a:noFill/>
          </a:ln>
        </p:spPr>
      </p:sp>
      <p:sp>
        <p:nvSpPr>
          <p:cNvPr id="979" name="PlaceHolder 2"/>
          <p:cNvSpPr>
            <a:spLocks noGrp="1"/>
          </p:cNvSpPr>
          <p:nvPr>
            <p:ph type="body"/>
          </p:nvPr>
        </p:nvSpPr>
        <p:spPr>
          <a:xfrm>
            <a:off x="685800" y="4400640"/>
            <a:ext cx="5484600" cy="41299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dirty="0">
                <a:latin typeface="Arial"/>
              </a:rPr>
              <a:t>In order to use it in experiments, knowing THz structure is very important. These THz diagnostics have been developed.</a:t>
            </a:r>
          </a:p>
          <a:p>
            <a:pPr marL="216000" indent="-216000">
              <a:lnSpc>
                <a:spcPct val="100000"/>
              </a:lnSpc>
              <a:buNone/>
              <a:tabLst>
                <a:tab pos="0" algn="l"/>
              </a:tabLst>
            </a:pPr>
            <a:r>
              <a:rPr lang="en-US" sz="2000" b="0" strike="noStrike" spc="-1" dirty="0">
                <a:latin typeface="Arial"/>
              </a:rPr>
              <a:t>THz power measurement : for tuning, online in future</a:t>
            </a:r>
          </a:p>
          <a:p>
            <a:pPr marL="216000" indent="-216000">
              <a:lnSpc>
                <a:spcPct val="100000"/>
              </a:lnSpc>
              <a:buNone/>
              <a:tabLst>
                <a:tab pos="0" algn="l"/>
              </a:tabLst>
            </a:pPr>
            <a:r>
              <a:rPr lang="en-US" sz="2000" b="0" strike="noStrike" spc="-1" dirty="0">
                <a:latin typeface="Arial"/>
              </a:rPr>
              <a:t>A Fourier transform infrared spectrometer provides THz spectrum measurement. It now can be put in vacuum to remove the air absorption in air.</a:t>
            </a:r>
          </a:p>
          <a:p>
            <a:pPr marL="216000" indent="-216000">
              <a:lnSpc>
                <a:spcPct val="100000"/>
              </a:lnSpc>
              <a:buNone/>
              <a:tabLst>
                <a:tab pos="0" algn="l"/>
              </a:tabLst>
            </a:pPr>
            <a:r>
              <a:rPr lang="en-US" sz="2000" b="0" strike="noStrike" spc="-1" dirty="0">
                <a:latin typeface="Arial"/>
              </a:rPr>
              <a:t>I extract the THz beam parameters in the transvers profile measurement, and use it to calculate the beam propagation in SRW in order to optimized the beamline transport for users. It is used in Luca Castiglioni’s experiment.</a:t>
            </a:r>
          </a:p>
          <a:p>
            <a:pPr marL="216000" indent="-216000">
              <a:lnSpc>
                <a:spcPct val="100000"/>
              </a:lnSpc>
              <a:buNone/>
              <a:tabLst>
                <a:tab pos="0" algn="l"/>
              </a:tabLst>
            </a:pPr>
            <a:r>
              <a:rPr lang="en-US" sz="2000" b="0" strike="noStrike" spc="-1" dirty="0">
                <a:latin typeface="Arial"/>
              </a:rPr>
              <a:t>The THz arrival time and temporal profile measurements are based on electro-optical techniques. The arrival time monitor can be used in correcting jitter for individual THz pulses at 200kHz. With KALYPSO line camera, it can reach 1MHz and use the full capability of FLASH. </a:t>
            </a:r>
          </a:p>
          <a:p>
            <a:pPr marL="216000" indent="-216000">
              <a:lnSpc>
                <a:spcPct val="100000"/>
              </a:lnSpc>
              <a:buNone/>
              <a:tabLst>
                <a:tab pos="0" algn="l"/>
              </a:tabLst>
            </a:pPr>
            <a:r>
              <a:rPr lang="en-US" sz="2000" b="0" strike="noStrike" spc="-1" dirty="0">
                <a:latin typeface="Arial"/>
              </a:rPr>
              <a:t>The temporal profile monitor can cover from 0.1 THz to 8THz (upgrading to 30THz). It enable high resolution characterization of the THz pulses used as a pump in THz/XUV pump probe experiments.</a:t>
            </a:r>
          </a:p>
          <a:p>
            <a:pPr marL="216000" indent="-216000">
              <a:lnSpc>
                <a:spcPct val="100000"/>
              </a:lnSpc>
              <a:buNone/>
              <a:tabLst>
                <a:tab pos="0" algn="l"/>
              </a:tabLst>
            </a:pPr>
            <a:r>
              <a:rPr lang="en-US" sz="2000" b="0" strike="noStrike" spc="-1" dirty="0">
                <a:latin typeface="Arial"/>
              </a:rPr>
              <a:t>I am working on developing single-shot methods for transverse profile, temporal profile and arrival time measurements.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6" name="PlaceHolder 1"/>
          <p:cNvSpPr>
            <a:spLocks noGrp="1" noRot="1" noChangeAspect="1"/>
          </p:cNvSpPr>
          <p:nvPr>
            <p:ph type="sldImg"/>
          </p:nvPr>
        </p:nvSpPr>
        <p:spPr>
          <a:xfrm>
            <a:off x="685800" y="1143000"/>
            <a:ext cx="5484813" cy="3084513"/>
          </a:xfrm>
          <a:prstGeom prst="rect">
            <a:avLst/>
          </a:prstGeom>
          <a:ln w="0">
            <a:noFill/>
          </a:ln>
        </p:spPr>
      </p:sp>
      <p:sp>
        <p:nvSpPr>
          <p:cNvPr id="1247" name="PlaceHolder 2"/>
          <p:cNvSpPr>
            <a:spLocks noGrp="1"/>
          </p:cNvSpPr>
          <p:nvPr>
            <p:ph type="body"/>
          </p:nvPr>
        </p:nvSpPr>
        <p:spPr>
          <a:xfrm>
            <a:off x="685800" y="4400640"/>
            <a:ext cx="5484600" cy="41299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1200" b="0" strike="noStrike" spc="-1">
                <a:latin typeface="Arial"/>
              </a:rPr>
              <a:t>It covers up to 8 THz which is similar with sequential EOS.</a:t>
            </a:r>
          </a:p>
          <a:p>
            <a:pPr marL="216000" indent="-216000">
              <a:lnSpc>
                <a:spcPct val="100000"/>
              </a:lnSpc>
              <a:buNone/>
              <a:tabLst>
                <a:tab pos="0" algn="l"/>
              </a:tabLst>
            </a:pPr>
            <a:r>
              <a:rPr lang="en-US" sz="1200" b="0" strike="noStrike" spc="-1">
                <a:latin typeface="Arial"/>
              </a:rPr>
              <a:t>I plan to develop both THz temporal profile and transverse profile measurements in single-shot and integrate them into the XUV-THz endstation. </a:t>
            </a:r>
          </a:p>
        </p:txBody>
      </p:sp>
      <p:sp>
        <p:nvSpPr>
          <p:cNvPr id="1248" name="PlaceHolder 3"/>
          <p:cNvSpPr>
            <a:spLocks noGrp="1"/>
          </p:cNvSpPr>
          <p:nvPr>
            <p:ph type="sldNum"/>
          </p:nvPr>
        </p:nvSpPr>
        <p:spPr>
          <a:xfrm>
            <a:off x="3884760" y="8685360"/>
            <a:ext cx="2970000" cy="456840"/>
          </a:xfrm>
          <a:prstGeom prst="rect">
            <a:avLst/>
          </a:prstGeom>
          <a:noFill/>
          <a:ln w="0">
            <a:noFill/>
          </a:ln>
        </p:spPr>
        <p:txBody>
          <a:bodyPr lIns="0" tIns="0" rIns="0" bIns="0" anchor="b">
            <a:noAutofit/>
          </a:bodyPr>
          <a:lstStyle/>
          <a:p>
            <a:pPr algn="r">
              <a:lnSpc>
                <a:spcPct val="100000"/>
              </a:lnSpc>
              <a:buNone/>
            </a:pPr>
            <a:fld id="{D739B61C-3846-4AA4-99B9-A90D2AAE8D2F}" type="slidenum">
              <a:rPr lang="de-DE" sz="1200" b="0" strike="noStrike" spc="-1">
                <a:solidFill>
                  <a:srgbClr val="000000"/>
                </a:solidFill>
                <a:latin typeface="+mn-lt"/>
                <a:ea typeface="+mn-ea"/>
              </a:rPr>
              <a:t>11</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4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4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5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5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5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5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5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6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6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6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6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6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6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6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7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7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7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7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7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7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7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7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8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8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8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8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9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9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4"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9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9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9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0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0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0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0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0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0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0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0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1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1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1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1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1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1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1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2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2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6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7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7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7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5"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7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7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7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8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8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83"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8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8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87"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89"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90"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9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9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95"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97"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98"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99"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00"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01"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02"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11555-784E-4805-9870-A01946C24C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7A154B-6EEA-4D16-AA5A-A6073BB778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89BD7C-1722-4741-A74D-070E655026E0}"/>
              </a:ext>
            </a:extLst>
          </p:cNvPr>
          <p:cNvSpPr>
            <a:spLocks noGrp="1"/>
          </p:cNvSpPr>
          <p:nvPr>
            <p:ph type="dt" sz="half" idx="10"/>
          </p:nvPr>
        </p:nvSpPr>
        <p:spPr/>
        <p:txBody>
          <a:bodyPr/>
          <a:lstStyle/>
          <a:p>
            <a:fld id="{168B38D2-9142-4EE1-A0CB-ED4A82AD47D2}" type="datetimeFigureOut">
              <a:rPr lang="en-US" smtClean="0"/>
              <a:t>7/4/2023</a:t>
            </a:fld>
            <a:endParaRPr lang="en-US"/>
          </a:p>
        </p:txBody>
      </p:sp>
      <p:sp>
        <p:nvSpPr>
          <p:cNvPr id="5" name="Footer Placeholder 4">
            <a:extLst>
              <a:ext uri="{FF2B5EF4-FFF2-40B4-BE49-F238E27FC236}">
                <a16:creationId xmlns:a16="http://schemas.microsoft.com/office/drawing/2014/main" id="{A44C328E-AC51-45BC-A04F-1B217FCB51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D3C890-13AF-49CD-93CB-7279395BD575}"/>
              </a:ext>
            </a:extLst>
          </p:cNvPr>
          <p:cNvSpPr>
            <a:spLocks noGrp="1"/>
          </p:cNvSpPr>
          <p:nvPr>
            <p:ph type="sldNum" sz="quarter" idx="12"/>
          </p:nvPr>
        </p:nvSpPr>
        <p:spPr/>
        <p:txBody>
          <a:bodyPr/>
          <a:lstStyle/>
          <a:p>
            <a:fld id="{789C9208-0F8A-4079-B1B0-6556B5AF033D}" type="slidenum">
              <a:rPr lang="en-US" smtClean="0"/>
              <a:t>‹#›</a:t>
            </a:fld>
            <a:endParaRPr lang="en-US"/>
          </a:p>
        </p:txBody>
      </p:sp>
    </p:spTree>
    <p:extLst>
      <p:ext uri="{BB962C8B-B14F-4D97-AF65-F5344CB8AC3E}">
        <p14:creationId xmlns:p14="http://schemas.microsoft.com/office/powerpoint/2010/main" val="3923137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5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53"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55"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5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5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60"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6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6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6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6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6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68"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7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7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72"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74"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75"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7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7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7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80"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82"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83"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84"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85"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86"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87"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9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9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9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9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0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0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03"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0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0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0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0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0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1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1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1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1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1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1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1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2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2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2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2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25"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26"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27"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28"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29"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30"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wmf"/><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1.w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extfeld 13" hidden="1"/>
          <p:cNvSpPr/>
          <p:nvPr/>
        </p:nvSpPr>
        <p:spPr>
          <a:xfrm>
            <a:off x="10848600" y="6580800"/>
            <a:ext cx="933840" cy="185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gn="r">
              <a:lnSpc>
                <a:spcPct val="100000"/>
              </a:lnSpc>
              <a:buNone/>
              <a:tabLst>
                <a:tab pos="408240" algn="l"/>
              </a:tabLst>
            </a:pPr>
            <a:r>
              <a:rPr lang="en-US" sz="1000" b="1" strike="noStrike" spc="-1">
                <a:solidFill>
                  <a:srgbClr val="000000"/>
                </a:solidFill>
                <a:latin typeface="Arial"/>
                <a:ea typeface="DejaVu Sans"/>
              </a:rPr>
              <a:t>Page </a:t>
            </a:r>
            <a:fld id="{182CC004-134B-40E9-BFC8-D1FF38B8D3B9}" type="slidenum">
              <a:rPr lang="en-US" sz="1000" b="1" strike="noStrike" spc="-1">
                <a:solidFill>
                  <a:srgbClr val="000000"/>
                </a:solidFill>
                <a:latin typeface="Arial"/>
                <a:ea typeface="DejaVu Sans"/>
              </a:rPr>
              <a:t>‹#›</a:t>
            </a:fld>
            <a:endParaRPr lang="en-US" sz="1000" b="0" strike="noStrike" spc="-1">
              <a:latin typeface="Arial"/>
            </a:endParaRPr>
          </a:p>
        </p:txBody>
      </p:sp>
      <p:pic>
        <p:nvPicPr>
          <p:cNvPr id="7" name="Grafik 9"/>
          <p:cNvPicPr/>
          <p:nvPr/>
        </p:nvPicPr>
        <p:blipFill>
          <a:blip r:embed="rId14"/>
          <a:stretch/>
        </p:blipFill>
        <p:spPr>
          <a:xfrm>
            <a:off x="403200" y="6613920"/>
            <a:ext cx="323640" cy="99000"/>
          </a:xfrm>
          <a:prstGeom prst="rect">
            <a:avLst/>
          </a:prstGeom>
          <a:ln w="0">
            <a:noFill/>
          </a:ln>
        </p:spPr>
      </p:pic>
      <p:pic>
        <p:nvPicPr>
          <p:cNvPr id="2" name="Grafik 7"/>
          <p:cNvPicPr/>
          <p:nvPr/>
        </p:nvPicPr>
        <p:blipFill>
          <a:blip r:embed="rId15"/>
          <a:stretch/>
        </p:blipFill>
        <p:spPr>
          <a:xfrm>
            <a:off x="407520" y="6261840"/>
            <a:ext cx="2166840" cy="158760"/>
          </a:xfrm>
          <a:prstGeom prst="rect">
            <a:avLst/>
          </a:prstGeom>
          <a:ln w="0">
            <a:noFill/>
          </a:ln>
        </p:spPr>
      </p:pic>
      <p:pic>
        <p:nvPicPr>
          <p:cNvPr id="3" name="Grafik 9"/>
          <p:cNvPicPr/>
          <p:nvPr/>
        </p:nvPicPr>
        <p:blipFill>
          <a:blip r:embed="rId16"/>
          <a:stretch/>
        </p:blipFill>
        <p:spPr>
          <a:xfrm>
            <a:off x="10833120" y="5670000"/>
            <a:ext cx="792000" cy="792360"/>
          </a:xfrm>
          <a:prstGeom prst="rect">
            <a:avLst/>
          </a:prstGeom>
          <a:ln w="0">
            <a:noFill/>
          </a:ln>
        </p:spPr>
      </p:pic>
      <p:sp>
        <p:nvSpPr>
          <p:cNvPr id="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Textfeld 13"/>
          <p:cNvSpPr/>
          <p:nvPr/>
        </p:nvSpPr>
        <p:spPr>
          <a:xfrm>
            <a:off x="10848600" y="6580800"/>
            <a:ext cx="933840" cy="185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gn="r">
              <a:lnSpc>
                <a:spcPct val="100000"/>
              </a:lnSpc>
              <a:buNone/>
              <a:tabLst>
                <a:tab pos="408240" algn="l"/>
              </a:tabLst>
            </a:pPr>
            <a:r>
              <a:rPr lang="en-US" sz="1000" b="1" strike="noStrike" spc="-1">
                <a:solidFill>
                  <a:srgbClr val="000000"/>
                </a:solidFill>
                <a:latin typeface="Arial"/>
                <a:ea typeface="DejaVu Sans"/>
              </a:rPr>
              <a:t>Page </a:t>
            </a:r>
            <a:fld id="{4DFD9B08-74E8-457C-BB53-A60857F0F72E}" type="slidenum">
              <a:rPr lang="en-US" sz="1000" b="1" strike="noStrike" spc="-1">
                <a:solidFill>
                  <a:srgbClr val="000000"/>
                </a:solidFill>
                <a:latin typeface="Arial"/>
                <a:ea typeface="DejaVu Sans"/>
              </a:rPr>
              <a:t>‹#›</a:t>
            </a:fld>
            <a:endParaRPr lang="en-US" sz="1000" b="0" strike="noStrike" spc="-1">
              <a:latin typeface="Arial"/>
            </a:endParaRPr>
          </a:p>
        </p:txBody>
      </p:sp>
      <p:pic>
        <p:nvPicPr>
          <p:cNvPr id="43" name="Grafik 9"/>
          <p:cNvPicPr/>
          <p:nvPr/>
        </p:nvPicPr>
        <p:blipFill>
          <a:blip r:embed="rId14"/>
          <a:stretch/>
        </p:blipFill>
        <p:spPr>
          <a:xfrm>
            <a:off x="403200" y="6613920"/>
            <a:ext cx="323640" cy="99000"/>
          </a:xfrm>
          <a:prstGeom prst="rect">
            <a:avLst/>
          </a:prstGeom>
          <a:ln w="0">
            <a:noFill/>
          </a:ln>
        </p:spPr>
      </p:pic>
      <p:sp>
        <p:nvSpPr>
          <p:cNvPr id="4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45"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Textfeld 13"/>
          <p:cNvSpPr/>
          <p:nvPr/>
        </p:nvSpPr>
        <p:spPr>
          <a:xfrm>
            <a:off x="10848600" y="6580800"/>
            <a:ext cx="933840" cy="185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gn="r">
              <a:lnSpc>
                <a:spcPct val="100000"/>
              </a:lnSpc>
              <a:buNone/>
              <a:tabLst>
                <a:tab pos="408240" algn="l"/>
              </a:tabLst>
            </a:pPr>
            <a:r>
              <a:rPr lang="en-US" sz="1000" b="1" strike="noStrike" spc="-1">
                <a:solidFill>
                  <a:srgbClr val="000000"/>
                </a:solidFill>
                <a:latin typeface="Arial"/>
                <a:ea typeface="DejaVu Sans"/>
              </a:rPr>
              <a:t>Page </a:t>
            </a:r>
            <a:fld id="{990B48F0-49A2-4758-97BB-070918998B41}" type="slidenum">
              <a:rPr lang="en-US" sz="1000" b="1" strike="noStrike" spc="-1">
                <a:solidFill>
                  <a:srgbClr val="000000"/>
                </a:solidFill>
                <a:latin typeface="Arial"/>
                <a:ea typeface="DejaVu Sans"/>
              </a:rPr>
              <a:t>‹#›</a:t>
            </a:fld>
            <a:endParaRPr lang="en-US" sz="1000" b="0" strike="noStrike" spc="-1">
              <a:latin typeface="Arial"/>
            </a:endParaRPr>
          </a:p>
        </p:txBody>
      </p:sp>
      <p:pic>
        <p:nvPicPr>
          <p:cNvPr id="83" name="Grafik 9"/>
          <p:cNvPicPr/>
          <p:nvPr/>
        </p:nvPicPr>
        <p:blipFill>
          <a:blip r:embed="rId14"/>
          <a:stretch/>
        </p:blipFill>
        <p:spPr>
          <a:xfrm>
            <a:off x="403200" y="6613920"/>
            <a:ext cx="323640" cy="99000"/>
          </a:xfrm>
          <a:prstGeom prst="rect">
            <a:avLst/>
          </a:prstGeom>
          <a:ln w="0">
            <a:noFill/>
          </a:ln>
        </p:spPr>
      </p:pic>
      <p:sp>
        <p:nvSpPr>
          <p:cNvPr id="8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85"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 name="Textfeld 13"/>
          <p:cNvSpPr/>
          <p:nvPr/>
        </p:nvSpPr>
        <p:spPr>
          <a:xfrm>
            <a:off x="10848600" y="6580800"/>
            <a:ext cx="933840" cy="185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gn="r">
              <a:lnSpc>
                <a:spcPct val="100000"/>
              </a:lnSpc>
              <a:buNone/>
              <a:tabLst>
                <a:tab pos="408240" algn="l"/>
              </a:tabLst>
            </a:pPr>
            <a:r>
              <a:rPr lang="en-US" sz="1000" b="1" strike="noStrike" spc="-1">
                <a:solidFill>
                  <a:srgbClr val="000000"/>
                </a:solidFill>
                <a:latin typeface="Arial"/>
                <a:ea typeface="DejaVu Sans"/>
              </a:rPr>
              <a:t>Page </a:t>
            </a:r>
            <a:fld id="{EBA02297-2570-4819-B516-3005983BECCC}" type="slidenum">
              <a:rPr lang="en-US" sz="1000" b="1" strike="noStrike" spc="-1">
                <a:solidFill>
                  <a:srgbClr val="000000"/>
                </a:solidFill>
                <a:latin typeface="Arial"/>
                <a:ea typeface="DejaVu Sans"/>
              </a:rPr>
              <a:t>‹#›</a:t>
            </a:fld>
            <a:endParaRPr lang="en-US" sz="1000" b="0" strike="noStrike" spc="-1">
              <a:latin typeface="Arial"/>
            </a:endParaRPr>
          </a:p>
        </p:txBody>
      </p:sp>
      <p:pic>
        <p:nvPicPr>
          <p:cNvPr id="164" name="Grafik 9"/>
          <p:cNvPicPr/>
          <p:nvPr/>
        </p:nvPicPr>
        <p:blipFill>
          <a:blip r:embed="rId15"/>
          <a:stretch/>
        </p:blipFill>
        <p:spPr>
          <a:xfrm>
            <a:off x="403200" y="6613920"/>
            <a:ext cx="323640" cy="99000"/>
          </a:xfrm>
          <a:prstGeom prst="rect">
            <a:avLst/>
          </a:prstGeom>
          <a:ln w="0">
            <a:noFill/>
          </a:ln>
        </p:spPr>
      </p:pic>
      <p:sp>
        <p:nvSpPr>
          <p:cNvPr id="16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166"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5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 name="Textfeld 13"/>
          <p:cNvSpPr/>
          <p:nvPr/>
        </p:nvSpPr>
        <p:spPr>
          <a:xfrm>
            <a:off x="10848600" y="6580800"/>
            <a:ext cx="933840" cy="185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gn="r">
              <a:lnSpc>
                <a:spcPct val="100000"/>
              </a:lnSpc>
              <a:buNone/>
              <a:tabLst>
                <a:tab pos="408240" algn="l"/>
              </a:tabLst>
            </a:pPr>
            <a:r>
              <a:rPr lang="en-US" sz="1000" b="1" strike="noStrike" spc="-1">
                <a:solidFill>
                  <a:srgbClr val="000000"/>
                </a:solidFill>
                <a:latin typeface="Arial"/>
                <a:ea typeface="DejaVu Sans"/>
              </a:rPr>
              <a:t>Page </a:t>
            </a:r>
            <a:fld id="{55EE35B1-A8E2-4DFA-8E1C-B4F833D59FBD}" type="slidenum">
              <a:rPr lang="en-US" sz="1000" b="1" strike="noStrike" spc="-1">
                <a:solidFill>
                  <a:srgbClr val="000000"/>
                </a:solidFill>
                <a:latin typeface="Arial"/>
                <a:ea typeface="DejaVu Sans"/>
              </a:rPr>
              <a:t>‹#›</a:t>
            </a:fld>
            <a:endParaRPr lang="en-US" sz="1000" b="0" strike="noStrike" spc="-1">
              <a:latin typeface="Arial"/>
            </a:endParaRPr>
          </a:p>
        </p:txBody>
      </p:sp>
      <p:pic>
        <p:nvPicPr>
          <p:cNvPr id="246" name="Grafik 9"/>
          <p:cNvPicPr/>
          <p:nvPr/>
        </p:nvPicPr>
        <p:blipFill>
          <a:blip r:embed="rId14"/>
          <a:stretch/>
        </p:blipFill>
        <p:spPr>
          <a:xfrm>
            <a:off x="403200" y="6613920"/>
            <a:ext cx="323640" cy="99000"/>
          </a:xfrm>
          <a:prstGeom prst="rect">
            <a:avLst/>
          </a:prstGeom>
          <a:ln w="0">
            <a:noFill/>
          </a:ln>
        </p:spPr>
      </p:pic>
      <p:sp>
        <p:nvSpPr>
          <p:cNvPr id="247" name="PlaceHolder 1"/>
          <p:cNvSpPr>
            <a:spLocks noGrp="1"/>
          </p:cNvSpPr>
          <p:nvPr>
            <p:ph type="title"/>
          </p:nvPr>
        </p:nvSpPr>
        <p:spPr>
          <a:xfrm>
            <a:off x="1523880" y="1122480"/>
            <a:ext cx="9143640" cy="2387160"/>
          </a:xfrm>
          <a:prstGeom prst="rect">
            <a:avLst/>
          </a:prstGeom>
          <a:noFill/>
          <a:ln w="0">
            <a:noFill/>
          </a:ln>
        </p:spPr>
        <p:txBody>
          <a:bodyPr lIns="0" tIns="0" rIns="0" bIns="0" anchor="b">
            <a:noAutofit/>
          </a:bodyPr>
          <a:lstStyle/>
          <a:p>
            <a:pPr algn="ctr">
              <a:lnSpc>
                <a:spcPct val="90000"/>
              </a:lnSpc>
              <a:buNone/>
            </a:pPr>
            <a:r>
              <a:rPr lang="en-US" sz="6000" b="0" strike="noStrike" spc="-1">
                <a:solidFill>
                  <a:srgbClr val="000000"/>
                </a:solidFill>
                <a:latin typeface="Arial"/>
                <a:ea typeface="DejaVu Sans"/>
              </a:rPr>
              <a:t>Click to edit Master title style</a:t>
            </a:r>
            <a:endParaRPr lang="en-US" sz="6000" b="0" strike="noStrike" spc="-1">
              <a:solidFill>
                <a:srgbClr val="000000"/>
              </a:solidFill>
              <a:latin typeface="Arial"/>
            </a:endParaRPr>
          </a:p>
        </p:txBody>
      </p:sp>
      <p:sp>
        <p:nvSpPr>
          <p:cNvPr id="248" name="PlaceHolder 2"/>
          <p:cNvSpPr>
            <a:spLocks noGrp="1"/>
          </p:cNvSpPr>
          <p:nvPr>
            <p:ph type="dt"/>
          </p:nvPr>
        </p:nvSpPr>
        <p:spPr>
          <a:xfrm>
            <a:off x="0" y="0"/>
            <a:ext cx="0" cy="0"/>
          </a:xfrm>
          <a:prstGeom prst="rect">
            <a:avLst/>
          </a:prstGeom>
          <a:noFill/>
          <a:ln w="0">
            <a:noFill/>
          </a:ln>
        </p:spPr>
        <p:txBody>
          <a:bodyPr lIns="90000" tIns="45000" rIns="90000" bIns="45000" anchor="t">
            <a:noAutofit/>
          </a:bodyPr>
          <a:lstStyle/>
          <a:p>
            <a:pPr>
              <a:lnSpc>
                <a:spcPct val="100000"/>
              </a:lnSpc>
              <a:buNone/>
            </a:pPr>
            <a:fld id="{949FE843-61B0-44EE-97F9-2B4EBD26C633}" type="datetime">
              <a:rPr lang="en-US" sz="1800" b="0" strike="noStrike" spc="-1">
                <a:solidFill>
                  <a:srgbClr val="000000"/>
                </a:solidFill>
                <a:latin typeface="Arial"/>
                <a:ea typeface="DejaVu Sans"/>
              </a:rPr>
              <a:t>7/4/2023</a:t>
            </a:fld>
            <a:endParaRPr lang="en-US" sz="1800" b="0" strike="noStrike" spc="-1">
              <a:latin typeface="Times New Roman"/>
            </a:endParaRPr>
          </a:p>
        </p:txBody>
      </p:sp>
      <p:sp>
        <p:nvSpPr>
          <p:cNvPr id="249" name="PlaceHolder 3"/>
          <p:cNvSpPr>
            <a:spLocks noGrp="1"/>
          </p:cNvSpPr>
          <p:nvPr>
            <p:ph type="ftr"/>
          </p:nvPr>
        </p:nvSpPr>
        <p:spPr>
          <a:xfrm>
            <a:off x="0" y="0"/>
            <a:ext cx="0" cy="0"/>
          </a:xfrm>
          <a:prstGeom prst="rect">
            <a:avLst/>
          </a:prstGeom>
          <a:noFill/>
          <a:ln w="0">
            <a:noFill/>
          </a:ln>
        </p:spPr>
        <p:txBody>
          <a:bodyPr lIns="90000" tIns="45000" rIns="90000" bIns="45000" anchor="t">
            <a:noAutofit/>
          </a:bodyPr>
          <a:lstStyle/>
          <a:p>
            <a:endParaRPr lang="en-US" sz="2400" b="0" strike="noStrike" spc="-1">
              <a:latin typeface="Times New Roman"/>
            </a:endParaRPr>
          </a:p>
        </p:txBody>
      </p:sp>
      <p:sp>
        <p:nvSpPr>
          <p:cNvPr id="250" name="PlaceHolder 4"/>
          <p:cNvSpPr>
            <a:spLocks noGrp="1"/>
          </p:cNvSpPr>
          <p:nvPr>
            <p:ph type="sldNum"/>
          </p:nvPr>
        </p:nvSpPr>
        <p:spPr>
          <a:xfrm>
            <a:off x="0" y="0"/>
            <a:ext cx="0" cy="0"/>
          </a:xfrm>
          <a:prstGeom prst="rect">
            <a:avLst/>
          </a:prstGeom>
          <a:noFill/>
          <a:ln w="0">
            <a:noFill/>
          </a:ln>
        </p:spPr>
        <p:txBody>
          <a:bodyPr lIns="90000" tIns="45000" rIns="90000" bIns="45000" anchor="t">
            <a:noAutofit/>
          </a:bodyPr>
          <a:lstStyle/>
          <a:p>
            <a:pPr>
              <a:lnSpc>
                <a:spcPct val="100000"/>
              </a:lnSpc>
              <a:buNone/>
            </a:pPr>
            <a:fld id="{3F7D2C8D-4706-4851-BCDF-574405A64715}" type="slidenum">
              <a:rPr lang="en-US" sz="1800" b="0" strike="noStrike" spc="-1">
                <a:solidFill>
                  <a:srgbClr val="000000"/>
                </a:solidFill>
                <a:latin typeface="Arial"/>
                <a:ea typeface="DejaVu Sans"/>
              </a:rPr>
              <a:t>‹#›</a:t>
            </a:fld>
            <a:endParaRPr lang="en-US" sz="1800" b="0" strike="noStrike" spc="-1">
              <a:latin typeface="Times New Roman"/>
            </a:endParaRPr>
          </a:p>
        </p:txBody>
      </p:sp>
      <p:sp>
        <p:nvSpPr>
          <p:cNvPr id="251"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8" name="Textfeld 13"/>
          <p:cNvSpPr/>
          <p:nvPr/>
        </p:nvSpPr>
        <p:spPr>
          <a:xfrm>
            <a:off x="10848600" y="6580800"/>
            <a:ext cx="933840" cy="185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gn="r">
              <a:lnSpc>
                <a:spcPct val="100000"/>
              </a:lnSpc>
              <a:buNone/>
              <a:tabLst>
                <a:tab pos="408240" algn="l"/>
              </a:tabLst>
            </a:pPr>
            <a:r>
              <a:rPr lang="en-US" sz="1000" b="1" strike="noStrike" spc="-1">
                <a:solidFill>
                  <a:srgbClr val="000000"/>
                </a:solidFill>
                <a:latin typeface="Arial"/>
                <a:ea typeface="DejaVu Sans"/>
              </a:rPr>
              <a:t>Page </a:t>
            </a:r>
            <a:fld id="{A8E14903-01F5-4E9E-8597-92F47F39FCC9}" type="slidenum">
              <a:rPr lang="en-US" sz="1000" b="1" strike="noStrike" spc="-1">
                <a:solidFill>
                  <a:srgbClr val="000000"/>
                </a:solidFill>
                <a:latin typeface="Arial"/>
                <a:ea typeface="DejaVu Sans"/>
              </a:rPr>
              <a:t>‹#›</a:t>
            </a:fld>
            <a:endParaRPr lang="en-US" sz="1000" b="0" strike="noStrike" spc="-1">
              <a:latin typeface="Arial"/>
            </a:endParaRPr>
          </a:p>
        </p:txBody>
      </p:sp>
      <p:pic>
        <p:nvPicPr>
          <p:cNvPr id="289" name="Grafik 9"/>
          <p:cNvPicPr/>
          <p:nvPr/>
        </p:nvPicPr>
        <p:blipFill>
          <a:blip r:embed="rId14"/>
          <a:stretch/>
        </p:blipFill>
        <p:spPr>
          <a:xfrm>
            <a:off x="403200" y="6613920"/>
            <a:ext cx="323640" cy="99000"/>
          </a:xfrm>
          <a:prstGeom prst="rect">
            <a:avLst/>
          </a:prstGeom>
          <a:ln w="0">
            <a:noFill/>
          </a:ln>
        </p:spPr>
      </p:pic>
      <p:sp>
        <p:nvSpPr>
          <p:cNvPr id="290"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pPr>
              <a:lnSpc>
                <a:spcPct val="90000"/>
              </a:lnSpc>
              <a:buNone/>
            </a:pPr>
            <a:r>
              <a:rPr lang="en-US" sz="4400" b="0" strike="noStrike" spc="-1">
                <a:solidFill>
                  <a:srgbClr val="000000"/>
                </a:solidFill>
                <a:latin typeface="Arial"/>
                <a:ea typeface="DejaVu Sans"/>
              </a:rPr>
              <a:t>Click to edit Master title style</a:t>
            </a:r>
            <a:endParaRPr lang="en-US" sz="4400" b="0" strike="noStrike" spc="-1">
              <a:solidFill>
                <a:srgbClr val="000000"/>
              </a:solidFill>
              <a:latin typeface="Arial"/>
            </a:endParaRPr>
          </a:p>
        </p:txBody>
      </p:sp>
      <p:sp>
        <p:nvSpPr>
          <p:cNvPr id="291" name="PlaceHolder 2"/>
          <p:cNvSpPr>
            <a:spLocks noGrp="1"/>
          </p:cNvSpPr>
          <p:nvPr>
            <p:ph type="body"/>
          </p:nvPr>
        </p:nvSpPr>
        <p:spPr>
          <a:xfrm>
            <a:off x="609480" y="1604520"/>
            <a:ext cx="10972080" cy="3976920"/>
          </a:xfrm>
          <a:prstGeom prst="rect">
            <a:avLst/>
          </a:prstGeom>
          <a:noFill/>
          <a:ln w="0">
            <a:noFill/>
          </a:ln>
        </p:spPr>
        <p:txBody>
          <a:bodyPr lIns="0" tIns="0" rIns="0" bIns="0" anchor="t">
            <a:noAutofit/>
          </a:bodyPr>
          <a:lstStyle/>
          <a:p>
            <a:pPr marL="228600" indent="-228600">
              <a:lnSpc>
                <a:spcPct val="90000"/>
              </a:lnSpc>
              <a:spcBef>
                <a:spcPts val="1001"/>
              </a:spcBef>
              <a:buClr>
                <a:srgbClr val="000000"/>
              </a:buClr>
              <a:buFont typeface="Arial"/>
              <a:buChar char="•"/>
            </a:pPr>
            <a:r>
              <a:rPr lang="en-US" sz="2800" b="0" strike="noStrike" spc="-1">
                <a:solidFill>
                  <a:srgbClr val="000000"/>
                </a:solidFill>
                <a:latin typeface="Arial"/>
                <a:ea typeface="DejaVu Sans"/>
              </a:rPr>
              <a:t>Edit Master text styles</a:t>
            </a:r>
            <a:endParaRPr lang="en-US" sz="2800" b="0" strike="noStrike" spc="-1">
              <a:solidFill>
                <a:srgbClr val="000000"/>
              </a:solidFill>
              <a:latin typeface="Arial"/>
            </a:endParaRPr>
          </a:p>
          <a:p>
            <a:pPr marL="685800" lvl="1" indent="-228600">
              <a:lnSpc>
                <a:spcPct val="90000"/>
              </a:lnSpc>
              <a:spcBef>
                <a:spcPts val="499"/>
              </a:spcBef>
              <a:buClr>
                <a:srgbClr val="000000"/>
              </a:buClr>
              <a:buFont typeface="Arial"/>
              <a:buChar char="•"/>
            </a:pPr>
            <a:r>
              <a:rPr lang="en-US" sz="2400" b="0" strike="noStrike" spc="-1">
                <a:solidFill>
                  <a:srgbClr val="000000"/>
                </a:solidFill>
                <a:latin typeface="Arial"/>
                <a:ea typeface="DejaVu Sans"/>
              </a:rPr>
              <a:t>Second level</a:t>
            </a:r>
            <a:endParaRPr lang="en-US" sz="2400" b="0" strike="noStrike" spc="-1">
              <a:solidFill>
                <a:srgbClr val="000000"/>
              </a:solidFill>
              <a:latin typeface="Arial"/>
            </a:endParaRPr>
          </a:p>
          <a:p>
            <a:pPr marL="1143000" lvl="2" indent="-228600">
              <a:lnSpc>
                <a:spcPct val="90000"/>
              </a:lnSpc>
              <a:spcBef>
                <a:spcPts val="499"/>
              </a:spcBef>
              <a:buClr>
                <a:srgbClr val="000000"/>
              </a:buClr>
              <a:buFont typeface="Arial"/>
              <a:buChar char="•"/>
            </a:pPr>
            <a:r>
              <a:rPr lang="en-US" sz="2000" b="0" strike="noStrike" spc="-1">
                <a:solidFill>
                  <a:srgbClr val="000000"/>
                </a:solidFill>
                <a:latin typeface="Arial"/>
                <a:ea typeface="DejaVu Sans"/>
              </a:rPr>
              <a:t>Third level</a:t>
            </a:r>
            <a:endParaRPr lang="en-US" sz="2000" b="0" strike="noStrike" spc="-1">
              <a:solidFill>
                <a:srgbClr val="000000"/>
              </a:solidFill>
              <a:latin typeface="Arial"/>
            </a:endParaRPr>
          </a:p>
          <a:p>
            <a:pPr marL="1600200" lvl="3" indent="-228600">
              <a:lnSpc>
                <a:spcPct val="90000"/>
              </a:lnSpc>
              <a:spcBef>
                <a:spcPts val="499"/>
              </a:spcBef>
              <a:buClr>
                <a:srgbClr val="000000"/>
              </a:buClr>
              <a:buFont typeface="Arial"/>
              <a:buChar char="•"/>
            </a:pPr>
            <a:r>
              <a:rPr lang="en-US" sz="1800" b="0" strike="noStrike" spc="-1">
                <a:solidFill>
                  <a:srgbClr val="000000"/>
                </a:solidFill>
                <a:latin typeface="Arial"/>
                <a:ea typeface="DejaVu Sans"/>
              </a:rPr>
              <a:t>Fourth level</a:t>
            </a:r>
            <a:endParaRPr lang="en-US" sz="1800" b="0" strike="noStrike" spc="-1">
              <a:solidFill>
                <a:srgbClr val="000000"/>
              </a:solidFill>
              <a:latin typeface="Arial"/>
            </a:endParaRPr>
          </a:p>
          <a:p>
            <a:pPr marL="2057400" lvl="4" indent="-228600">
              <a:lnSpc>
                <a:spcPct val="90000"/>
              </a:lnSpc>
              <a:spcBef>
                <a:spcPts val="499"/>
              </a:spcBef>
              <a:buClr>
                <a:srgbClr val="000000"/>
              </a:buClr>
              <a:buFont typeface="Arial"/>
              <a:buChar char="•"/>
            </a:pPr>
            <a:r>
              <a:rPr lang="en-US" sz="1800" b="0" strike="noStrike" spc="-1">
                <a:solidFill>
                  <a:srgbClr val="000000"/>
                </a:solidFill>
                <a:latin typeface="Arial"/>
                <a:ea typeface="DejaVu Sans"/>
              </a:rPr>
              <a:t>Fifth level</a:t>
            </a:r>
            <a:endParaRPr lang="en-US" sz="1800" b="0" strike="noStrike" spc="-1">
              <a:solidFill>
                <a:srgbClr val="000000"/>
              </a:solidFill>
              <a:latin typeface="Arial"/>
            </a:endParaRPr>
          </a:p>
        </p:txBody>
      </p:sp>
      <p:sp>
        <p:nvSpPr>
          <p:cNvPr id="292" name="PlaceHolder 3"/>
          <p:cNvSpPr>
            <a:spLocks noGrp="1"/>
          </p:cNvSpPr>
          <p:nvPr>
            <p:ph type="dt"/>
          </p:nvPr>
        </p:nvSpPr>
        <p:spPr>
          <a:xfrm>
            <a:off x="0" y="0"/>
            <a:ext cx="0" cy="0"/>
          </a:xfrm>
          <a:prstGeom prst="rect">
            <a:avLst/>
          </a:prstGeom>
          <a:noFill/>
          <a:ln w="0">
            <a:noFill/>
          </a:ln>
        </p:spPr>
        <p:txBody>
          <a:bodyPr lIns="90000" tIns="45000" rIns="90000" bIns="45000" anchor="t">
            <a:noAutofit/>
          </a:bodyPr>
          <a:lstStyle/>
          <a:p>
            <a:pPr>
              <a:lnSpc>
                <a:spcPct val="100000"/>
              </a:lnSpc>
              <a:buNone/>
            </a:pPr>
            <a:fld id="{7A2DE993-4275-4A69-8208-376C5FA8AC15}" type="datetime">
              <a:rPr lang="en-US" sz="1800" b="0" strike="noStrike" spc="-1">
                <a:solidFill>
                  <a:srgbClr val="000000"/>
                </a:solidFill>
                <a:latin typeface="Arial"/>
                <a:ea typeface="DejaVu Sans"/>
              </a:rPr>
              <a:t>7/4/2023</a:t>
            </a:fld>
            <a:endParaRPr lang="en-US" sz="1800" b="0" strike="noStrike" spc="-1">
              <a:latin typeface="Times New Roman"/>
            </a:endParaRPr>
          </a:p>
        </p:txBody>
      </p:sp>
      <p:sp>
        <p:nvSpPr>
          <p:cNvPr id="293" name="PlaceHolder 4"/>
          <p:cNvSpPr>
            <a:spLocks noGrp="1"/>
          </p:cNvSpPr>
          <p:nvPr>
            <p:ph type="ftr"/>
          </p:nvPr>
        </p:nvSpPr>
        <p:spPr>
          <a:xfrm>
            <a:off x="0" y="0"/>
            <a:ext cx="0" cy="0"/>
          </a:xfrm>
          <a:prstGeom prst="rect">
            <a:avLst/>
          </a:prstGeom>
          <a:noFill/>
          <a:ln w="0">
            <a:noFill/>
          </a:ln>
        </p:spPr>
        <p:txBody>
          <a:bodyPr lIns="90000" tIns="45000" rIns="90000" bIns="45000" anchor="t">
            <a:noAutofit/>
          </a:bodyPr>
          <a:lstStyle/>
          <a:p>
            <a:endParaRPr lang="en-US" sz="2400" b="0" strike="noStrike" spc="-1">
              <a:latin typeface="Times New Roman"/>
            </a:endParaRPr>
          </a:p>
        </p:txBody>
      </p:sp>
      <p:sp>
        <p:nvSpPr>
          <p:cNvPr id="294" name="PlaceHolder 5"/>
          <p:cNvSpPr>
            <a:spLocks noGrp="1"/>
          </p:cNvSpPr>
          <p:nvPr>
            <p:ph type="sldNum"/>
          </p:nvPr>
        </p:nvSpPr>
        <p:spPr>
          <a:xfrm>
            <a:off x="0" y="0"/>
            <a:ext cx="0" cy="0"/>
          </a:xfrm>
          <a:prstGeom prst="rect">
            <a:avLst/>
          </a:prstGeom>
          <a:noFill/>
          <a:ln w="0">
            <a:noFill/>
          </a:ln>
        </p:spPr>
        <p:txBody>
          <a:bodyPr lIns="90000" tIns="45000" rIns="90000" bIns="45000" anchor="t">
            <a:noAutofit/>
          </a:bodyPr>
          <a:lstStyle/>
          <a:p>
            <a:pPr>
              <a:lnSpc>
                <a:spcPct val="100000"/>
              </a:lnSpc>
              <a:buNone/>
            </a:pPr>
            <a:fld id="{12D7743A-C52A-4E77-9BDA-F8EAF1EE9664}" type="slidenum">
              <a:rPr lang="en-US" sz="1800" b="0" strike="noStrike" spc="-1">
                <a:solidFill>
                  <a:srgbClr val="000000"/>
                </a:solidFill>
                <a:latin typeface="Arial"/>
                <a:ea typeface="DejaVu Sans"/>
              </a:rPr>
              <a:t>‹#›</a:t>
            </a:fld>
            <a:endParaRPr lang="en-US" sz="18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3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jpeg"/><Relationship Id="rId1" Type="http://schemas.openxmlformats.org/officeDocument/2006/relationships/slideLayout" Target="../slideLayouts/slideLayout2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49.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jpeg"/><Relationship Id="rId1" Type="http://schemas.openxmlformats.org/officeDocument/2006/relationships/slideLayout" Target="../slideLayouts/slideLayout3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0" name="Bildplatzhalter 6"/>
          <p:cNvPicPr/>
          <p:nvPr/>
        </p:nvPicPr>
        <p:blipFill>
          <a:blip r:embed="rId3"/>
          <a:srcRect l="-53" r="53" b="58625"/>
          <a:stretch/>
        </p:blipFill>
        <p:spPr>
          <a:xfrm>
            <a:off x="-3169359" y="0"/>
            <a:ext cx="17586114" cy="6858000"/>
          </a:xfrm>
          <a:prstGeom prst="rect">
            <a:avLst/>
          </a:prstGeom>
          <a:ln w="0">
            <a:noFill/>
          </a:ln>
        </p:spPr>
      </p:pic>
      <p:sp>
        <p:nvSpPr>
          <p:cNvPr id="338" name="PlaceHolder 2"/>
          <p:cNvSpPr>
            <a:spLocks noGrp="1"/>
          </p:cNvSpPr>
          <p:nvPr>
            <p:ph/>
          </p:nvPr>
        </p:nvSpPr>
        <p:spPr>
          <a:xfrm>
            <a:off x="499724" y="3901696"/>
            <a:ext cx="11367720" cy="1167480"/>
          </a:xfrm>
          <a:prstGeom prst="rect">
            <a:avLst/>
          </a:prstGeom>
          <a:noFill/>
          <a:ln w="0">
            <a:noFill/>
          </a:ln>
        </p:spPr>
        <p:txBody>
          <a:bodyPr lIns="0" tIns="0" rIns="0" bIns="0" anchor="t">
            <a:noAutofit/>
          </a:bodyPr>
          <a:lstStyle/>
          <a:p>
            <a:pPr marL="228600" indent="-228600" algn="ctr">
              <a:lnSpc>
                <a:spcPct val="100000"/>
              </a:lnSpc>
              <a:spcBef>
                <a:spcPts val="1001"/>
              </a:spcBef>
              <a:buNone/>
              <a:tabLst>
                <a:tab pos="0" algn="l"/>
              </a:tabLst>
            </a:pPr>
            <a:r>
              <a:rPr lang="en-US" sz="2400" b="1" strike="noStrike" spc="-1" dirty="0">
                <a:solidFill>
                  <a:schemeClr val="accent1"/>
                </a:solidFill>
                <a:latin typeface="Calibri"/>
                <a:ea typeface="DejaVu Sans"/>
              </a:rPr>
              <a:t>Ekaterina Zapolnova</a:t>
            </a:r>
            <a:endParaRPr lang="en-US" sz="2400" b="1" strike="noStrike" spc="-1" dirty="0">
              <a:solidFill>
                <a:schemeClr val="accent1"/>
              </a:solidFill>
              <a:latin typeface="Arial"/>
            </a:endParaRPr>
          </a:p>
          <a:p>
            <a:pPr marL="228600" indent="-228600" algn="ctr">
              <a:lnSpc>
                <a:spcPct val="100000"/>
              </a:lnSpc>
              <a:spcBef>
                <a:spcPts val="1001"/>
              </a:spcBef>
              <a:buNone/>
              <a:tabLst>
                <a:tab pos="0" algn="l"/>
              </a:tabLst>
            </a:pPr>
            <a:r>
              <a:rPr lang="en-US" sz="2400" b="1" spc="-1" dirty="0">
                <a:solidFill>
                  <a:schemeClr val="accent1"/>
                </a:solidFill>
                <a:latin typeface="Calibri"/>
                <a:ea typeface="DejaVu Sans"/>
              </a:rPr>
              <a:t>05 July 2023</a:t>
            </a:r>
            <a:r>
              <a:rPr lang="en-US" sz="2400" b="1" spc="-1" dirty="0">
                <a:solidFill>
                  <a:schemeClr val="accent1"/>
                </a:solidFill>
                <a:latin typeface="Arial"/>
                <a:ea typeface="DejaVu Sans"/>
              </a:rPr>
              <a:t>, </a:t>
            </a:r>
            <a:r>
              <a:rPr lang="en-US" sz="2400" b="1" spc="-1" dirty="0">
                <a:solidFill>
                  <a:schemeClr val="accent1"/>
                </a:solidFill>
                <a:latin typeface="Calibri"/>
              </a:rPr>
              <a:t>Paris</a:t>
            </a:r>
          </a:p>
        </p:txBody>
      </p:sp>
      <p:sp>
        <p:nvSpPr>
          <p:cNvPr id="341" name="PlaceHolder 3"/>
          <p:cNvSpPr>
            <a:spLocks noGrp="1"/>
          </p:cNvSpPr>
          <p:nvPr>
            <p:ph type="subTitle"/>
          </p:nvPr>
        </p:nvSpPr>
        <p:spPr>
          <a:xfrm>
            <a:off x="1168096" y="1992530"/>
            <a:ext cx="9667800" cy="1214280"/>
          </a:xfrm>
          <a:prstGeom prst="rect">
            <a:avLst/>
          </a:prstGeom>
          <a:noFill/>
          <a:ln w="0">
            <a:noFill/>
          </a:ln>
        </p:spPr>
        <p:txBody>
          <a:bodyPr lIns="0" tIns="0" rIns="0" bIns="0" anchor="t">
            <a:noAutofit/>
          </a:bodyPr>
          <a:lstStyle/>
          <a:p>
            <a:pPr marL="0" indent="0" algn="ctr">
              <a:buNone/>
            </a:pPr>
            <a:r>
              <a:rPr lang="en-US" sz="3200" b="1" dirty="0">
                <a:solidFill>
                  <a:schemeClr val="accent2"/>
                </a:solidFill>
              </a:rPr>
              <a:t>New opportunities for THz-XUV pump probe experiments</a:t>
            </a:r>
            <a:r>
              <a:rPr lang="de-DE" sz="3200" b="1" dirty="0">
                <a:solidFill>
                  <a:schemeClr val="accent2"/>
                </a:solidFill>
              </a:rPr>
              <a:t> </a:t>
            </a:r>
            <a:r>
              <a:rPr lang="en-US" sz="3200" b="1" dirty="0">
                <a:solidFill>
                  <a:schemeClr val="accent2"/>
                </a:solidFill>
              </a:rPr>
              <a:t>after 2020+ upgrade at FLASH, DESY</a:t>
            </a:r>
            <a:endParaRPr lang="de-DE" sz="3200" b="1" dirty="0">
              <a:solidFill>
                <a:schemeClr val="accent2"/>
              </a:solidFill>
            </a:endParaRPr>
          </a:p>
        </p:txBody>
      </p:sp>
      <p:sp>
        <p:nvSpPr>
          <p:cNvPr id="343" name="Rectangle 4"/>
          <p:cNvSpPr/>
          <p:nvPr/>
        </p:nvSpPr>
        <p:spPr>
          <a:xfrm>
            <a:off x="228600" y="135360"/>
            <a:ext cx="9878760" cy="46021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tabLst>
                <a:tab pos="408240" algn="l"/>
              </a:tabLst>
            </a:pPr>
            <a:r>
              <a:rPr lang="en-US" sz="2400" b="1" dirty="0">
                <a:solidFill>
                  <a:schemeClr val="accent1"/>
                </a:solidFill>
              </a:rPr>
              <a:t>26th General Congress of the SFP</a:t>
            </a:r>
            <a:endParaRPr lang="en-US" sz="2000" b="1" strike="noStrike" spc="-1" dirty="0">
              <a:solidFill>
                <a:schemeClr val="accent1"/>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4" name="Group 11"/>
          <p:cNvGrpSpPr/>
          <p:nvPr/>
        </p:nvGrpSpPr>
        <p:grpSpPr>
          <a:xfrm>
            <a:off x="341374" y="3571852"/>
            <a:ext cx="8371657" cy="1724350"/>
            <a:chOff x="837422" y="3541596"/>
            <a:chExt cx="8371657" cy="1724350"/>
          </a:xfrm>
        </p:grpSpPr>
        <p:sp>
          <p:nvSpPr>
            <p:cNvPr id="885" name="Rectangle 17"/>
            <p:cNvSpPr/>
            <p:nvPr/>
          </p:nvSpPr>
          <p:spPr>
            <a:xfrm>
              <a:off x="837422" y="3541596"/>
              <a:ext cx="6094080" cy="45508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buNone/>
                <a:tabLst>
                  <a:tab pos="408240" algn="l"/>
                </a:tabLst>
              </a:pPr>
              <a:r>
                <a:rPr lang="en-US" b="1" spc="-1" dirty="0">
                  <a:solidFill>
                    <a:srgbClr val="F18F1F"/>
                  </a:solidFill>
                  <a:latin typeface="Arial"/>
                  <a:ea typeface="DejaVu Sans"/>
                </a:rPr>
                <a:t>3</a:t>
              </a:r>
              <a:r>
                <a:rPr lang="en-US" sz="1800" b="1" strike="noStrike" spc="-1" dirty="0">
                  <a:solidFill>
                    <a:srgbClr val="F18F1F"/>
                  </a:solidFill>
                  <a:latin typeface="Arial"/>
                  <a:ea typeface="DejaVu Sans"/>
                </a:rPr>
                <a:t>. Arrival time by EOSD</a:t>
              </a:r>
              <a:endParaRPr lang="en-US" sz="1800" b="0" strike="noStrike" spc="-1" dirty="0">
                <a:latin typeface="Arial"/>
              </a:endParaRPr>
            </a:p>
          </p:txBody>
        </p:sp>
        <p:sp>
          <p:nvSpPr>
            <p:cNvPr id="886" name="Rectangle 20"/>
            <p:cNvSpPr/>
            <p:nvPr/>
          </p:nvSpPr>
          <p:spPr>
            <a:xfrm>
              <a:off x="1133559" y="3977005"/>
              <a:ext cx="4025417" cy="107576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182520" indent="-182520">
                <a:lnSpc>
                  <a:spcPct val="100000"/>
                </a:lnSpc>
                <a:buClr>
                  <a:srgbClr val="000000"/>
                </a:buClr>
                <a:buFont typeface="Arial"/>
                <a:buChar char="•"/>
                <a:tabLst>
                  <a:tab pos="408240" algn="l"/>
                </a:tabLst>
              </a:pPr>
              <a:r>
                <a:rPr lang="en-US" sz="1600" b="0" strike="noStrike" spc="-1" dirty="0">
                  <a:solidFill>
                    <a:srgbClr val="000000"/>
                  </a:solidFill>
                  <a:latin typeface="Arial"/>
                  <a:ea typeface="DejaVu Sans"/>
                </a:rPr>
                <a:t>single shot arrival time correction down to 8.5 fs (rms)</a:t>
              </a:r>
              <a:endParaRPr lang="en-US" sz="1600" b="0" strike="noStrike" spc="-1" dirty="0">
                <a:latin typeface="Arial"/>
              </a:endParaRPr>
            </a:p>
            <a:p>
              <a:pPr marL="182520" indent="-182520">
                <a:lnSpc>
                  <a:spcPct val="100000"/>
                </a:lnSpc>
                <a:buClr>
                  <a:srgbClr val="000000"/>
                </a:buClr>
                <a:buFont typeface="Arial"/>
                <a:buChar char="•"/>
                <a:tabLst>
                  <a:tab pos="408240" algn="l"/>
                </a:tabLst>
              </a:pPr>
              <a:r>
                <a:rPr lang="en-US" sz="1600" b="0" strike="noStrike" spc="-1" dirty="0">
                  <a:solidFill>
                    <a:srgbClr val="000000"/>
                  </a:solidFill>
                  <a:latin typeface="Arial"/>
                  <a:ea typeface="DejaVu Sans"/>
                </a:rPr>
                <a:t>burst mode capability at 200 kHz (1MHz with KALYPSO)</a:t>
              </a:r>
              <a:endParaRPr lang="en-US" sz="1600" b="0" strike="noStrike" spc="-1" dirty="0">
                <a:latin typeface="Arial"/>
              </a:endParaRPr>
            </a:p>
          </p:txBody>
        </p:sp>
        <p:pic>
          <p:nvPicPr>
            <p:cNvPr id="887" name="Picture 12" descr="E:\DESY\Workshop\20180411_THz Beamline Review\sources\jitters1000.png"/>
            <p:cNvPicPr/>
            <p:nvPr/>
          </p:nvPicPr>
          <p:blipFill>
            <a:blip r:embed="rId3"/>
            <a:srcRect l="5602" r="4643"/>
            <a:stretch/>
          </p:blipFill>
          <p:spPr>
            <a:xfrm>
              <a:off x="5884198" y="4082821"/>
              <a:ext cx="3324881" cy="1183125"/>
            </a:xfrm>
            <a:prstGeom prst="rect">
              <a:avLst/>
            </a:prstGeom>
            <a:ln w="0">
              <a:noFill/>
            </a:ln>
          </p:spPr>
        </p:pic>
      </p:grpSp>
      <p:grpSp>
        <p:nvGrpSpPr>
          <p:cNvPr id="888" name="Group 7"/>
          <p:cNvGrpSpPr/>
          <p:nvPr/>
        </p:nvGrpSpPr>
        <p:grpSpPr>
          <a:xfrm>
            <a:off x="314166" y="4653288"/>
            <a:ext cx="11420794" cy="1763387"/>
            <a:chOff x="304920" y="4754578"/>
            <a:chExt cx="11420794" cy="1763387"/>
          </a:xfrm>
        </p:grpSpPr>
        <p:sp>
          <p:nvSpPr>
            <p:cNvPr id="889" name="Rectangle 21"/>
            <p:cNvSpPr/>
            <p:nvPr/>
          </p:nvSpPr>
          <p:spPr>
            <a:xfrm>
              <a:off x="737640" y="5585760"/>
              <a:ext cx="722619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182520" indent="-182520">
                <a:lnSpc>
                  <a:spcPct val="100000"/>
                </a:lnSpc>
                <a:buClr>
                  <a:srgbClr val="000000"/>
                </a:buClr>
                <a:buFont typeface="Arial"/>
                <a:buChar char="•"/>
                <a:tabLst>
                  <a:tab pos="408240" algn="l"/>
                </a:tabLst>
              </a:pPr>
              <a:r>
                <a:rPr lang="en-US" sz="1600" b="0" strike="noStrike" spc="-1" dirty="0">
                  <a:solidFill>
                    <a:srgbClr val="000000"/>
                  </a:solidFill>
                  <a:latin typeface="Arial"/>
                  <a:ea typeface="DejaVu Sans"/>
                </a:rPr>
                <a:t>Distortion free THz electric field resolved detection</a:t>
              </a:r>
              <a:endParaRPr lang="en-US" sz="1600" b="0" strike="noStrike" spc="-1" dirty="0">
                <a:latin typeface="Arial"/>
              </a:endParaRPr>
            </a:p>
            <a:p>
              <a:pPr marL="182520" indent="-182520">
                <a:lnSpc>
                  <a:spcPct val="100000"/>
                </a:lnSpc>
                <a:buClr>
                  <a:srgbClr val="000000"/>
                </a:buClr>
                <a:buFont typeface="Arial"/>
                <a:buChar char="•"/>
                <a:tabLst>
                  <a:tab pos="408240" algn="l"/>
                </a:tabLst>
              </a:pPr>
              <a:r>
                <a:rPr lang="en-US" sz="1600" b="0" strike="noStrike" spc="-1" dirty="0">
                  <a:solidFill>
                    <a:srgbClr val="000000"/>
                  </a:solidFill>
                  <a:latin typeface="Arial"/>
                  <a:ea typeface="DejaVu Sans"/>
                </a:rPr>
                <a:t>broad THz detection range from 40 µm – 3000 µm (7.5 THz – 0.1 THz)</a:t>
              </a:r>
              <a:endParaRPr lang="en-US" sz="1600" b="0" strike="noStrike" spc="-1" dirty="0">
                <a:latin typeface="Arial"/>
              </a:endParaRPr>
            </a:p>
            <a:p>
              <a:pPr marL="182520" indent="-182520">
                <a:lnSpc>
                  <a:spcPct val="100000"/>
                </a:lnSpc>
                <a:buClr>
                  <a:srgbClr val="000000"/>
                </a:buClr>
                <a:buFont typeface="Arial"/>
                <a:buChar char="•"/>
                <a:tabLst>
                  <a:tab pos="408240" algn="l"/>
                </a:tabLst>
              </a:pPr>
              <a:r>
                <a:rPr lang="en-US" sz="1600" b="0" strike="noStrike" spc="-1" dirty="0">
                  <a:solidFill>
                    <a:srgbClr val="000000"/>
                  </a:solidFill>
                  <a:latin typeface="Arial"/>
                  <a:ea typeface="DejaVu Sans"/>
                </a:rPr>
                <a:t>Bandwidth resolution 0.05 THz (~20 </a:t>
              </a:r>
              <a:r>
                <a:rPr lang="en-US" sz="1600" b="0" strike="noStrike" spc="-1" dirty="0" err="1">
                  <a:solidFill>
                    <a:srgbClr val="000000"/>
                  </a:solidFill>
                  <a:latin typeface="Arial"/>
                  <a:ea typeface="DejaVu Sans"/>
                </a:rPr>
                <a:t>ps</a:t>
              </a:r>
              <a:r>
                <a:rPr lang="en-US" sz="1600" b="0" strike="noStrike" spc="-1" dirty="0">
                  <a:solidFill>
                    <a:srgbClr val="000000"/>
                  </a:solidFill>
                  <a:latin typeface="Arial"/>
                  <a:ea typeface="DejaVu Sans"/>
                </a:rPr>
                <a:t>)</a:t>
              </a:r>
              <a:endParaRPr lang="en-US" sz="1600" b="0" strike="noStrike" spc="-1" dirty="0">
                <a:latin typeface="Arial"/>
              </a:endParaRPr>
            </a:p>
          </p:txBody>
        </p:sp>
        <p:sp>
          <p:nvSpPr>
            <p:cNvPr id="890" name="Rectangle 22"/>
            <p:cNvSpPr/>
            <p:nvPr/>
          </p:nvSpPr>
          <p:spPr>
            <a:xfrm>
              <a:off x="304920" y="5181582"/>
              <a:ext cx="6094080" cy="45508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buNone/>
                <a:tabLst>
                  <a:tab pos="408240" algn="l"/>
                </a:tabLst>
              </a:pPr>
              <a:r>
                <a:rPr lang="en-US" sz="1800" b="1" strike="noStrike" spc="-1" dirty="0">
                  <a:solidFill>
                    <a:srgbClr val="F18F1F"/>
                  </a:solidFill>
                  <a:latin typeface="Arial"/>
                  <a:ea typeface="DejaVu Sans"/>
                </a:rPr>
                <a:t>4. Temporal profile by EOS</a:t>
              </a:r>
              <a:endParaRPr lang="en-US" sz="1800" b="0" strike="noStrike" spc="-1" dirty="0">
                <a:latin typeface="Arial"/>
              </a:endParaRPr>
            </a:p>
          </p:txBody>
        </p:sp>
        <p:pic>
          <p:nvPicPr>
            <p:cNvPr id="891" name="Picture 13" descr="C:\Users\rpan\Documents\RPan\XFEL\Interview\Materials\Figure5.png"/>
            <p:cNvPicPr/>
            <p:nvPr/>
          </p:nvPicPr>
          <p:blipFill>
            <a:blip r:embed="rId4"/>
            <a:srcRect b="52159"/>
            <a:stretch/>
          </p:blipFill>
          <p:spPr>
            <a:xfrm>
              <a:off x="8671368" y="4754578"/>
              <a:ext cx="3054346" cy="1763387"/>
            </a:xfrm>
            <a:prstGeom prst="rect">
              <a:avLst/>
            </a:prstGeom>
            <a:ln w="0">
              <a:noFill/>
            </a:ln>
          </p:spPr>
        </p:pic>
      </p:grpSp>
      <p:sp>
        <p:nvSpPr>
          <p:cNvPr id="892" name="Rectangle 24"/>
          <p:cNvSpPr/>
          <p:nvPr/>
        </p:nvSpPr>
        <p:spPr>
          <a:xfrm>
            <a:off x="0" y="282209"/>
            <a:ext cx="6246720" cy="50637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266760">
              <a:lnSpc>
                <a:spcPct val="90000"/>
              </a:lnSpc>
              <a:buNone/>
              <a:tabLst>
                <a:tab pos="408240" algn="l"/>
              </a:tabLst>
            </a:pPr>
            <a:r>
              <a:rPr lang="de-DE" sz="3000" b="1" strike="noStrike" spc="-1" dirty="0" err="1">
                <a:solidFill>
                  <a:srgbClr val="009FDF"/>
                </a:solidFill>
                <a:latin typeface="Arial"/>
                <a:ea typeface="DejaVu Sans"/>
              </a:rPr>
              <a:t>Current</a:t>
            </a:r>
            <a:r>
              <a:rPr lang="de-DE" sz="3000" b="1" strike="noStrike" spc="-1" dirty="0">
                <a:solidFill>
                  <a:srgbClr val="009FDF"/>
                </a:solidFill>
                <a:latin typeface="Arial"/>
                <a:ea typeface="DejaVu Sans"/>
              </a:rPr>
              <a:t> </a:t>
            </a:r>
            <a:r>
              <a:rPr lang="de-DE" sz="3000" b="1" strike="noStrike" spc="-1" dirty="0" err="1">
                <a:solidFill>
                  <a:srgbClr val="009FDF"/>
                </a:solidFill>
                <a:latin typeface="Arial"/>
                <a:ea typeface="DejaVu Sans"/>
              </a:rPr>
              <a:t>Diagnostics</a:t>
            </a:r>
            <a:endParaRPr lang="en-US" sz="3000" b="0" strike="noStrike" spc="-1" dirty="0">
              <a:latin typeface="Arial"/>
            </a:endParaRPr>
          </a:p>
        </p:txBody>
      </p:sp>
      <p:grpSp>
        <p:nvGrpSpPr>
          <p:cNvPr id="894" name="Group 14"/>
          <p:cNvGrpSpPr/>
          <p:nvPr/>
        </p:nvGrpSpPr>
        <p:grpSpPr>
          <a:xfrm>
            <a:off x="321773" y="1629121"/>
            <a:ext cx="11044567" cy="2761545"/>
            <a:chOff x="248292" y="1743840"/>
            <a:chExt cx="11044567" cy="2761545"/>
          </a:xfrm>
        </p:grpSpPr>
        <p:grpSp>
          <p:nvGrpSpPr>
            <p:cNvPr id="895" name="Group 16"/>
            <p:cNvGrpSpPr/>
            <p:nvPr/>
          </p:nvGrpSpPr>
          <p:grpSpPr>
            <a:xfrm>
              <a:off x="248292" y="1743840"/>
              <a:ext cx="11044567" cy="2532167"/>
              <a:chOff x="248292" y="1743840"/>
              <a:chExt cx="11044567" cy="2532167"/>
            </a:xfrm>
          </p:grpSpPr>
          <p:sp>
            <p:nvSpPr>
              <p:cNvPr id="896" name="Rectangle 27"/>
              <p:cNvSpPr/>
              <p:nvPr/>
            </p:nvSpPr>
            <p:spPr>
              <a:xfrm>
                <a:off x="248292" y="2204040"/>
                <a:ext cx="6094080" cy="45508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buNone/>
                  <a:tabLst>
                    <a:tab pos="408240" algn="l"/>
                  </a:tabLst>
                </a:pPr>
                <a:r>
                  <a:rPr lang="en-US" b="1" spc="-1" dirty="0">
                    <a:solidFill>
                      <a:srgbClr val="F18F1F"/>
                    </a:solidFill>
                    <a:latin typeface="Arial"/>
                    <a:ea typeface="DejaVu Sans"/>
                  </a:rPr>
                  <a:t>2</a:t>
                </a:r>
                <a:r>
                  <a:rPr lang="en-US" sz="1800" b="1" strike="noStrike" spc="-1" dirty="0">
                    <a:solidFill>
                      <a:srgbClr val="F18F1F"/>
                    </a:solidFill>
                    <a:latin typeface="Arial"/>
                    <a:ea typeface="DejaVu Sans"/>
                  </a:rPr>
                  <a:t>. Transverse beam profile</a:t>
                </a:r>
                <a:endParaRPr lang="en-US" sz="1800" b="0" strike="noStrike" spc="-1" dirty="0">
                  <a:latin typeface="Arial"/>
                </a:endParaRPr>
              </a:p>
            </p:txBody>
          </p:sp>
          <p:sp>
            <p:nvSpPr>
              <p:cNvPr id="897" name="Rectangle 28"/>
              <p:cNvSpPr/>
              <p:nvPr/>
            </p:nvSpPr>
            <p:spPr>
              <a:xfrm>
                <a:off x="564030" y="2614003"/>
                <a:ext cx="4774320" cy="82954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182520" indent="-182520">
                  <a:lnSpc>
                    <a:spcPct val="100000"/>
                  </a:lnSpc>
                  <a:buClr>
                    <a:srgbClr val="000000"/>
                  </a:buClr>
                  <a:buFont typeface="Arial"/>
                  <a:buChar char="•"/>
                  <a:tabLst>
                    <a:tab pos="408240" algn="l"/>
                  </a:tabLst>
                </a:pPr>
                <a:r>
                  <a:rPr lang="en-US" sz="1600" b="0" strike="noStrike" spc="-1" dirty="0">
                    <a:solidFill>
                      <a:srgbClr val="000000"/>
                    </a:solidFill>
                    <a:latin typeface="Arial"/>
                    <a:ea typeface="DejaVu Sans"/>
                  </a:rPr>
                  <a:t>Detector dia. 2mm (with extra pinhole)</a:t>
                </a:r>
                <a:endParaRPr lang="en-US" sz="1600" b="0" strike="noStrike" spc="-1" dirty="0">
                  <a:latin typeface="Arial"/>
                </a:endParaRPr>
              </a:p>
              <a:p>
                <a:pPr marL="182520" indent="-182520">
                  <a:lnSpc>
                    <a:spcPct val="100000"/>
                  </a:lnSpc>
                  <a:buClr>
                    <a:srgbClr val="000000"/>
                  </a:buClr>
                  <a:buFont typeface="Arial"/>
                  <a:buChar char="•"/>
                  <a:tabLst>
                    <a:tab pos="408240" algn="l"/>
                  </a:tabLst>
                </a:pPr>
                <a:r>
                  <a:rPr lang="en-US" sz="1600" b="0" strike="noStrike" spc="-1" dirty="0">
                    <a:solidFill>
                      <a:srgbClr val="000000"/>
                    </a:solidFill>
                    <a:latin typeface="Arial"/>
                    <a:ea typeface="DejaVu Sans"/>
                  </a:rPr>
                  <a:t>Beam divergence and propagation</a:t>
                </a:r>
                <a:endParaRPr lang="en-US" sz="1600" b="0" strike="noStrike" spc="-1" dirty="0">
                  <a:latin typeface="Arial"/>
                </a:endParaRPr>
              </a:p>
              <a:p>
                <a:pPr marL="182520" indent="-182520">
                  <a:lnSpc>
                    <a:spcPct val="100000"/>
                  </a:lnSpc>
                  <a:buClr>
                    <a:srgbClr val="000000"/>
                  </a:buClr>
                  <a:buFont typeface="Arial"/>
                  <a:buChar char="•"/>
                  <a:tabLst>
                    <a:tab pos="408240" algn="l"/>
                  </a:tabLst>
                </a:pPr>
                <a:r>
                  <a:rPr lang="en-US" sz="1600" b="0" strike="noStrike" spc="-1" dirty="0">
                    <a:solidFill>
                      <a:srgbClr val="000000"/>
                    </a:solidFill>
                    <a:latin typeface="Arial"/>
                    <a:ea typeface="DejaVu Sans"/>
                  </a:rPr>
                  <a:t>Design for users’ individual experiments</a:t>
                </a:r>
                <a:endParaRPr lang="en-US" sz="1600" b="0" strike="noStrike" spc="-1" dirty="0">
                  <a:latin typeface="Arial"/>
                </a:endParaRPr>
              </a:p>
            </p:txBody>
          </p:sp>
          <p:pic>
            <p:nvPicPr>
              <p:cNvPr id="898" name="Picture 14" descr="C:\Users\rpan\Documents\RPan\Workshop\20190310_0314_12th Photonics Workshop 2019\Photonic talk\Figures\THz beam profiles.png"/>
              <p:cNvPicPr/>
              <p:nvPr/>
            </p:nvPicPr>
            <p:blipFill>
              <a:blip r:embed="rId5"/>
              <a:stretch/>
            </p:blipFill>
            <p:spPr>
              <a:xfrm>
                <a:off x="4979520" y="1743840"/>
                <a:ext cx="3080880" cy="2309585"/>
              </a:xfrm>
              <a:prstGeom prst="rect">
                <a:avLst/>
              </a:prstGeom>
              <a:ln w="0">
                <a:noFill/>
              </a:ln>
            </p:spPr>
          </p:pic>
          <p:pic>
            <p:nvPicPr>
              <p:cNvPr id="899" name="Picture 15" descr="C:\Users\rpan\Documents\RPan\XFEL\Interview\Materials\Figure7.png"/>
              <p:cNvPicPr/>
              <p:nvPr/>
            </p:nvPicPr>
            <p:blipFill>
              <a:blip r:embed="rId6"/>
              <a:srcRect t="50000"/>
              <a:stretch/>
            </p:blipFill>
            <p:spPr>
              <a:xfrm>
                <a:off x="8918135" y="2610923"/>
                <a:ext cx="2374724" cy="1665084"/>
              </a:xfrm>
              <a:prstGeom prst="rect">
                <a:avLst/>
              </a:prstGeom>
              <a:ln w="0">
                <a:noFill/>
              </a:ln>
            </p:spPr>
          </p:pic>
        </p:grpSp>
        <p:sp>
          <p:nvSpPr>
            <p:cNvPr id="900" name="TextBox 6"/>
            <p:cNvSpPr/>
            <p:nvPr/>
          </p:nvSpPr>
          <p:spPr>
            <a:xfrm>
              <a:off x="9208726" y="4276007"/>
              <a:ext cx="1926360" cy="2293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tabLst>
                  <a:tab pos="408240" algn="l"/>
                </a:tabLst>
              </a:pPr>
              <a:r>
                <a:rPr lang="en-US" sz="900" b="0" strike="noStrike" spc="-1" dirty="0">
                  <a:solidFill>
                    <a:srgbClr val="000000"/>
                  </a:solidFill>
                  <a:latin typeface="Arial"/>
                  <a:ea typeface="DejaVu Sans"/>
                </a:rPr>
                <a:t>Simulation on beam propagation</a:t>
              </a:r>
              <a:endParaRPr lang="en-US" sz="900" b="0" strike="noStrike" spc="-1" dirty="0">
                <a:latin typeface="Arial"/>
              </a:endParaRPr>
            </a:p>
          </p:txBody>
        </p:sp>
      </p:grpSp>
      <p:grpSp>
        <p:nvGrpSpPr>
          <p:cNvPr id="901" name="Group 17"/>
          <p:cNvGrpSpPr/>
          <p:nvPr/>
        </p:nvGrpSpPr>
        <p:grpSpPr>
          <a:xfrm>
            <a:off x="321840" y="118264"/>
            <a:ext cx="10886727" cy="2191337"/>
            <a:chOff x="304920" y="160024"/>
            <a:chExt cx="10886727" cy="2191337"/>
          </a:xfrm>
        </p:grpSpPr>
        <p:sp>
          <p:nvSpPr>
            <p:cNvPr id="902" name="Rectangle 29"/>
            <p:cNvSpPr/>
            <p:nvPr/>
          </p:nvSpPr>
          <p:spPr>
            <a:xfrm>
              <a:off x="304920" y="924480"/>
              <a:ext cx="6094080" cy="501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buNone/>
                <a:tabLst>
                  <a:tab pos="408240" algn="l"/>
                </a:tabLst>
              </a:pPr>
              <a:r>
                <a:rPr lang="en-US" sz="1800" b="1" strike="noStrike" spc="-1" dirty="0">
                  <a:solidFill>
                    <a:srgbClr val="F18F1F"/>
                  </a:solidFill>
                  <a:latin typeface="Arial"/>
                  <a:ea typeface="DejaVu Sans"/>
                </a:rPr>
                <a:t>1. THz power</a:t>
              </a:r>
              <a:endParaRPr lang="en-US" sz="1800" b="0" strike="noStrike" spc="-1" dirty="0">
                <a:latin typeface="Arial"/>
              </a:endParaRPr>
            </a:p>
          </p:txBody>
        </p:sp>
        <p:sp>
          <p:nvSpPr>
            <p:cNvPr id="903" name="Rectangle 30"/>
            <p:cNvSpPr/>
            <p:nvPr/>
          </p:nvSpPr>
          <p:spPr>
            <a:xfrm>
              <a:off x="601739" y="1387072"/>
              <a:ext cx="609408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182520" indent="-182520">
                <a:lnSpc>
                  <a:spcPct val="100000"/>
                </a:lnSpc>
                <a:buClr>
                  <a:srgbClr val="000000"/>
                </a:buClr>
                <a:buFont typeface="Arial"/>
                <a:buChar char="•"/>
                <a:tabLst>
                  <a:tab pos="408240" algn="l"/>
                </a:tabLst>
              </a:pPr>
              <a:r>
                <a:rPr lang="en-US" sz="1600" b="0" strike="noStrike" spc="-1" dirty="0">
                  <a:solidFill>
                    <a:srgbClr val="000000"/>
                  </a:solidFill>
                  <a:latin typeface="Arial"/>
                  <a:ea typeface="DejaVu Sans"/>
                </a:rPr>
                <a:t>THz pulse energy vs. wavelength</a:t>
              </a:r>
              <a:endParaRPr lang="en-US" sz="1600" b="0" strike="noStrike" spc="-1" dirty="0">
                <a:latin typeface="Arial"/>
              </a:endParaRPr>
            </a:p>
            <a:p>
              <a:pPr marL="182520" indent="-182520">
                <a:lnSpc>
                  <a:spcPct val="100000"/>
                </a:lnSpc>
                <a:buClr>
                  <a:srgbClr val="000000"/>
                </a:buClr>
                <a:buFont typeface="Arial"/>
                <a:buChar char="•"/>
                <a:tabLst>
                  <a:tab pos="408240" algn="l"/>
                </a:tabLst>
              </a:pPr>
              <a:r>
                <a:rPr lang="en-US" sz="1600" b="0" strike="noStrike" spc="-1" dirty="0">
                  <a:solidFill>
                    <a:srgbClr val="000000"/>
                  </a:solidFill>
                  <a:latin typeface="Arial"/>
                  <a:ea typeface="DejaVu Sans"/>
                </a:rPr>
                <a:t>Help operator for FLASH tuning</a:t>
              </a:r>
              <a:endParaRPr lang="en-US" sz="1600" b="0" strike="noStrike" spc="-1" dirty="0">
                <a:latin typeface="Arial"/>
              </a:endParaRPr>
            </a:p>
          </p:txBody>
        </p:sp>
        <p:pic>
          <p:nvPicPr>
            <p:cNvPr id="904" name="Picture 16"/>
            <p:cNvPicPr/>
            <p:nvPr/>
          </p:nvPicPr>
          <p:blipFill>
            <a:blip r:embed="rId7"/>
            <a:stretch/>
          </p:blipFill>
          <p:spPr>
            <a:xfrm>
              <a:off x="7963830" y="160024"/>
              <a:ext cx="3227817" cy="2191337"/>
            </a:xfrm>
            <a:prstGeom prst="rect">
              <a:avLst/>
            </a:prstGeom>
            <a:ln w="0">
              <a:noFill/>
            </a:ln>
          </p:spPr>
        </p:pic>
      </p:grpSp>
      <p:sp>
        <p:nvSpPr>
          <p:cNvPr id="23" name="TextBox 22">
            <a:extLst>
              <a:ext uri="{FF2B5EF4-FFF2-40B4-BE49-F238E27FC236}">
                <a16:creationId xmlns:a16="http://schemas.microsoft.com/office/drawing/2014/main" id="{02088001-D219-4E3D-A2E0-0C3A2EEE56B2}"/>
              </a:ext>
            </a:extLst>
          </p:cNvPr>
          <p:cNvSpPr txBox="1"/>
          <p:nvPr/>
        </p:nvSpPr>
        <p:spPr>
          <a:xfrm>
            <a:off x="983432" y="6535534"/>
            <a:ext cx="1140056" cy="261610"/>
          </a:xfrm>
          <a:prstGeom prst="rect">
            <a:avLst/>
          </a:prstGeom>
          <a:noFill/>
        </p:spPr>
        <p:txBody>
          <a:bodyPr wrap="none" rtlCol="0">
            <a:spAutoFit/>
          </a:bodyPr>
          <a:lstStyle/>
          <a:p>
            <a:r>
              <a:rPr lang="en-US" sz="1100" dirty="0"/>
              <a:t>Credits: R. Pan</a:t>
            </a:r>
            <a:endParaRPr lang="de-DE" sz="1100" dirty="0" err="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7" name="Group 35"/>
          <p:cNvGrpSpPr/>
          <p:nvPr/>
        </p:nvGrpSpPr>
        <p:grpSpPr>
          <a:xfrm>
            <a:off x="378720" y="1823056"/>
            <a:ext cx="6131160" cy="1321985"/>
            <a:chOff x="411120" y="1436760"/>
            <a:chExt cx="6131160" cy="1321985"/>
          </a:xfrm>
        </p:grpSpPr>
        <p:sp>
          <p:nvSpPr>
            <p:cNvPr id="1038" name="Rectangle 230"/>
            <p:cNvSpPr/>
            <p:nvPr/>
          </p:nvSpPr>
          <p:spPr>
            <a:xfrm>
              <a:off x="411120" y="1627920"/>
              <a:ext cx="323172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tabLst>
                  <a:tab pos="408240" algn="l"/>
                </a:tabLst>
              </a:pPr>
              <a:r>
                <a:rPr lang="en-US" sz="1600" b="0" strike="noStrike" spc="-1" dirty="0">
                  <a:solidFill>
                    <a:srgbClr val="000000"/>
                  </a:solidFill>
                  <a:latin typeface="Arial"/>
                  <a:ea typeface="DejaVu Sans"/>
                </a:rPr>
                <a:t>Single-shot monitor for THz temporal profile and spectrum</a:t>
              </a:r>
              <a:endParaRPr lang="en-US" sz="1600" b="0" strike="noStrike" spc="-1" dirty="0">
                <a:latin typeface="Arial"/>
              </a:endParaRPr>
            </a:p>
          </p:txBody>
        </p:sp>
        <p:sp>
          <p:nvSpPr>
            <p:cNvPr id="1039" name="TextBox 8"/>
            <p:cNvSpPr/>
            <p:nvPr/>
          </p:nvSpPr>
          <p:spPr>
            <a:xfrm>
              <a:off x="3877200" y="1436760"/>
              <a:ext cx="2665080" cy="132198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nSpc>
                  <a:spcPct val="100000"/>
                </a:lnSpc>
                <a:buClr>
                  <a:schemeClr val="accent2"/>
                </a:buClr>
                <a:buFont typeface="Arial"/>
                <a:buChar char="•"/>
                <a:tabLst>
                  <a:tab pos="408240" algn="l"/>
                </a:tabLst>
              </a:pPr>
              <a:r>
                <a:rPr lang="en-US" sz="1600" b="0" strike="noStrike" spc="-1" dirty="0">
                  <a:solidFill>
                    <a:srgbClr val="000000"/>
                  </a:solidFill>
                  <a:latin typeface="Arial"/>
                  <a:ea typeface="DejaVu Sans"/>
                </a:rPr>
                <a:t>Arrival time</a:t>
              </a:r>
              <a:endParaRPr lang="en-US" sz="1600" b="0" strike="noStrike" spc="-1" dirty="0">
                <a:latin typeface="Arial"/>
              </a:endParaRPr>
            </a:p>
            <a:p>
              <a:pPr marL="285840" indent="-285840">
                <a:lnSpc>
                  <a:spcPct val="100000"/>
                </a:lnSpc>
                <a:buClr>
                  <a:schemeClr val="accent2"/>
                </a:buClr>
                <a:buFont typeface="Arial"/>
                <a:buChar char="•"/>
                <a:tabLst>
                  <a:tab pos="408240" algn="l"/>
                </a:tabLst>
              </a:pPr>
              <a:r>
                <a:rPr lang="en-US" sz="1600" b="0" strike="noStrike" spc="-1" dirty="0">
                  <a:solidFill>
                    <a:srgbClr val="000000"/>
                  </a:solidFill>
                  <a:latin typeface="Arial"/>
                  <a:ea typeface="DejaVu Sans"/>
                </a:rPr>
                <a:t>Temporal profile</a:t>
              </a:r>
              <a:endParaRPr lang="en-US" sz="1600" b="0" strike="noStrike" spc="-1" dirty="0">
                <a:latin typeface="Arial"/>
              </a:endParaRPr>
            </a:p>
            <a:p>
              <a:pPr marL="285840" indent="-285840">
                <a:lnSpc>
                  <a:spcPct val="100000"/>
                </a:lnSpc>
                <a:buClr>
                  <a:schemeClr val="accent2"/>
                </a:buClr>
                <a:buFont typeface="Arial"/>
                <a:buChar char="•"/>
                <a:tabLst>
                  <a:tab pos="408240" algn="l"/>
                </a:tabLst>
              </a:pPr>
              <a:r>
                <a:rPr lang="en-US" sz="1600" b="0" strike="noStrike" spc="-1" dirty="0">
                  <a:solidFill>
                    <a:srgbClr val="000000"/>
                  </a:solidFill>
                  <a:latin typeface="Arial"/>
                  <a:ea typeface="DejaVu Sans"/>
                </a:rPr>
                <a:t>Spectrum</a:t>
              </a:r>
              <a:endParaRPr lang="en-US" sz="1600" b="0" strike="noStrike" spc="-1" dirty="0">
                <a:latin typeface="Arial"/>
              </a:endParaRPr>
            </a:p>
            <a:p>
              <a:pPr marL="285840" indent="-285840">
                <a:lnSpc>
                  <a:spcPct val="100000"/>
                </a:lnSpc>
                <a:buClr>
                  <a:schemeClr val="accent2"/>
                </a:buClr>
                <a:buFont typeface="Arial"/>
                <a:buChar char="•"/>
                <a:tabLst>
                  <a:tab pos="408240" algn="l"/>
                </a:tabLst>
              </a:pPr>
              <a:r>
                <a:rPr lang="en-US" sz="1600" b="0" strike="noStrike" spc="-1" dirty="0">
                  <a:solidFill>
                    <a:srgbClr val="000000"/>
                  </a:solidFill>
                  <a:latin typeface="Arial"/>
                  <a:ea typeface="DejaVu Sans"/>
                </a:rPr>
                <a:t>Transverse profile (modify)</a:t>
              </a:r>
              <a:endParaRPr lang="en-US" sz="1600" b="0" strike="noStrike" spc="-1" dirty="0">
                <a:latin typeface="Arial"/>
              </a:endParaRPr>
            </a:p>
          </p:txBody>
        </p:sp>
        <p:sp>
          <p:nvSpPr>
            <p:cNvPr id="1040" name="Left Brace 1"/>
            <p:cNvSpPr/>
            <p:nvPr/>
          </p:nvSpPr>
          <p:spPr>
            <a:xfrm>
              <a:off x="3755880" y="1639440"/>
              <a:ext cx="112680" cy="736920"/>
            </a:xfrm>
            <a:prstGeom prst="leftBrace">
              <a:avLst>
                <a:gd name="adj1" fmla="val 8333"/>
                <a:gd name="adj2" fmla="val 50000"/>
              </a:avLst>
            </a:prstGeom>
            <a:noFill/>
            <a:ln w="38100">
              <a:solidFill>
                <a:srgbClr val="000000"/>
              </a:solidFill>
            </a:ln>
          </p:spPr>
          <p:style>
            <a:lnRef idx="1">
              <a:schemeClr val="accent1"/>
            </a:lnRef>
            <a:fillRef idx="0">
              <a:schemeClr val="accent1"/>
            </a:fillRef>
            <a:effectRef idx="0">
              <a:schemeClr val="accent1"/>
            </a:effectRef>
            <a:fontRef idx="minor"/>
          </p:style>
        </p:sp>
      </p:grpSp>
      <p:sp>
        <p:nvSpPr>
          <p:cNvPr id="1041" name="Rectangle 231"/>
          <p:cNvSpPr/>
          <p:nvPr/>
        </p:nvSpPr>
        <p:spPr>
          <a:xfrm>
            <a:off x="555640" y="5616239"/>
            <a:ext cx="3835336"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tabLst>
                <a:tab pos="408240" algn="l"/>
              </a:tabLst>
            </a:pPr>
            <a:r>
              <a:rPr lang="en-US" sz="1600" b="0" strike="noStrike" spc="-1" dirty="0">
                <a:solidFill>
                  <a:srgbClr val="000000"/>
                </a:solidFill>
                <a:latin typeface="Arial"/>
                <a:ea typeface="DejaVu Sans"/>
              </a:rPr>
              <a:t>Single-shot measurement by 2mm </a:t>
            </a:r>
            <a:r>
              <a:rPr lang="en-US" sz="1600" b="0" strike="noStrike" spc="-1" dirty="0" err="1">
                <a:solidFill>
                  <a:srgbClr val="000000"/>
                </a:solidFill>
                <a:latin typeface="Arial"/>
                <a:ea typeface="DejaVu Sans"/>
              </a:rPr>
              <a:t>ZnTe</a:t>
            </a:r>
            <a:r>
              <a:rPr lang="en-US" sz="1600" b="0" strike="noStrike" spc="-1" dirty="0">
                <a:solidFill>
                  <a:srgbClr val="000000"/>
                </a:solidFill>
                <a:latin typeface="Arial"/>
                <a:ea typeface="DejaVu Sans"/>
              </a:rPr>
              <a:t> with </a:t>
            </a:r>
            <a:r>
              <a:rPr lang="de-DE" sz="1600" b="0" strike="noStrike" spc="-1" dirty="0">
                <a:solidFill>
                  <a:srgbClr val="000000"/>
                </a:solidFill>
                <a:latin typeface="Arial"/>
                <a:ea typeface="DejaVu Sans"/>
              </a:rPr>
              <a:t>155µm </a:t>
            </a:r>
            <a:r>
              <a:rPr lang="de-DE" sz="1600" b="0" strike="noStrike" spc="-1" dirty="0" err="1">
                <a:solidFill>
                  <a:srgbClr val="000000"/>
                </a:solidFill>
                <a:latin typeface="Arial"/>
                <a:ea typeface="DejaVu Sans"/>
              </a:rPr>
              <a:t>Bandpass</a:t>
            </a:r>
            <a:r>
              <a:rPr lang="de-DE" sz="1600" b="0" strike="noStrike" spc="-1" dirty="0">
                <a:solidFill>
                  <a:srgbClr val="000000"/>
                </a:solidFill>
                <a:latin typeface="Arial"/>
                <a:ea typeface="DejaVu Sans"/>
              </a:rPr>
              <a:t> </a:t>
            </a:r>
            <a:r>
              <a:rPr lang="de-DE" sz="1600" b="0" strike="noStrike" spc="-1" dirty="0" err="1">
                <a:solidFill>
                  <a:srgbClr val="000000"/>
                </a:solidFill>
                <a:latin typeface="Arial"/>
                <a:ea typeface="DejaVu Sans"/>
              </a:rPr>
              <a:t>filter</a:t>
            </a:r>
            <a:r>
              <a:rPr lang="en-US" sz="1600" b="0" strike="noStrike" spc="-1" dirty="0">
                <a:solidFill>
                  <a:srgbClr val="000000"/>
                </a:solidFill>
                <a:latin typeface="Arial"/>
                <a:ea typeface="DejaVu Sans"/>
              </a:rPr>
              <a:t> in air</a:t>
            </a:r>
            <a:endParaRPr lang="en-US" sz="1600" b="0" strike="noStrike" spc="-1" dirty="0">
              <a:latin typeface="Arial"/>
            </a:endParaRPr>
          </a:p>
        </p:txBody>
      </p:sp>
      <p:pic>
        <p:nvPicPr>
          <p:cNvPr id="1042" name="Picture 21" descr="C:\Users\rpan\Desktop\GaP.png"/>
          <p:cNvPicPr/>
          <p:nvPr/>
        </p:nvPicPr>
        <p:blipFill>
          <a:blip r:embed="rId3"/>
          <a:srcRect l="7120" r="6388"/>
          <a:stretch/>
        </p:blipFill>
        <p:spPr>
          <a:xfrm>
            <a:off x="5617678" y="3471936"/>
            <a:ext cx="3880398" cy="2114324"/>
          </a:xfrm>
          <a:prstGeom prst="rect">
            <a:avLst/>
          </a:prstGeom>
          <a:ln w="0">
            <a:noFill/>
          </a:ln>
        </p:spPr>
      </p:pic>
      <p:pic>
        <p:nvPicPr>
          <p:cNvPr id="1043" name="Picture 23" descr="C:\Users\rpan\Desktop\ZnTe.png"/>
          <p:cNvPicPr/>
          <p:nvPr/>
        </p:nvPicPr>
        <p:blipFill>
          <a:blip r:embed="rId4"/>
          <a:srcRect l="7019" r="5885"/>
          <a:stretch/>
        </p:blipFill>
        <p:spPr>
          <a:xfrm>
            <a:off x="387027" y="3471936"/>
            <a:ext cx="4263881" cy="2214054"/>
          </a:xfrm>
          <a:prstGeom prst="rect">
            <a:avLst/>
          </a:prstGeom>
          <a:ln w="0">
            <a:noFill/>
          </a:ln>
        </p:spPr>
      </p:pic>
      <p:sp>
        <p:nvSpPr>
          <p:cNvPr id="1044" name="Rectangle 232"/>
          <p:cNvSpPr/>
          <p:nvPr/>
        </p:nvSpPr>
        <p:spPr>
          <a:xfrm>
            <a:off x="5617678" y="5616239"/>
            <a:ext cx="4173041"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tabLst>
                <a:tab pos="408240" algn="l"/>
              </a:tabLst>
            </a:pPr>
            <a:r>
              <a:rPr lang="en-US" sz="1600" b="0" strike="noStrike" spc="-1" dirty="0">
                <a:solidFill>
                  <a:srgbClr val="000000"/>
                </a:solidFill>
                <a:latin typeface="Arial"/>
                <a:ea typeface="DejaVu Sans"/>
              </a:rPr>
              <a:t>Single-shot measurement by </a:t>
            </a:r>
            <a:r>
              <a:rPr lang="de-DE" sz="1600" b="0" strike="noStrike" spc="-1" dirty="0">
                <a:solidFill>
                  <a:srgbClr val="000000"/>
                </a:solidFill>
                <a:latin typeface="Arial"/>
                <a:ea typeface="DejaVu Sans"/>
              </a:rPr>
              <a:t>100µm</a:t>
            </a:r>
            <a:r>
              <a:rPr lang="en-US" sz="1600" b="0" strike="noStrike" spc="-1" dirty="0">
                <a:solidFill>
                  <a:srgbClr val="000000"/>
                </a:solidFill>
                <a:latin typeface="Arial"/>
                <a:ea typeface="DejaVu Sans"/>
              </a:rPr>
              <a:t> </a:t>
            </a:r>
            <a:r>
              <a:rPr lang="en-US" sz="1600" b="0" strike="noStrike" spc="-1" dirty="0" err="1">
                <a:solidFill>
                  <a:srgbClr val="000000"/>
                </a:solidFill>
                <a:latin typeface="Arial"/>
                <a:ea typeface="DejaVu Sans"/>
              </a:rPr>
              <a:t>GaP</a:t>
            </a:r>
            <a:r>
              <a:rPr lang="en-US" sz="1600" b="0" strike="noStrike" spc="-1" dirty="0">
                <a:solidFill>
                  <a:srgbClr val="000000"/>
                </a:solidFill>
                <a:latin typeface="Arial"/>
                <a:ea typeface="DejaVu Sans"/>
              </a:rPr>
              <a:t> with </a:t>
            </a:r>
            <a:r>
              <a:rPr lang="de-DE" sz="1600" b="0" strike="noStrike" spc="-1" dirty="0">
                <a:solidFill>
                  <a:srgbClr val="000000"/>
                </a:solidFill>
                <a:latin typeface="Arial"/>
                <a:ea typeface="DejaVu Sans"/>
              </a:rPr>
              <a:t>88µm </a:t>
            </a:r>
            <a:r>
              <a:rPr lang="de-DE" sz="1600" b="0" strike="noStrike" spc="-1" dirty="0" err="1">
                <a:solidFill>
                  <a:srgbClr val="000000"/>
                </a:solidFill>
                <a:latin typeface="Arial"/>
                <a:ea typeface="DejaVu Sans"/>
              </a:rPr>
              <a:t>Bandpass</a:t>
            </a:r>
            <a:r>
              <a:rPr lang="de-DE" sz="1600" b="0" strike="noStrike" spc="-1" dirty="0">
                <a:solidFill>
                  <a:srgbClr val="000000"/>
                </a:solidFill>
                <a:latin typeface="Arial"/>
                <a:ea typeface="DejaVu Sans"/>
              </a:rPr>
              <a:t> </a:t>
            </a:r>
            <a:r>
              <a:rPr lang="de-DE" sz="1600" b="0" strike="noStrike" spc="-1" dirty="0" err="1">
                <a:solidFill>
                  <a:srgbClr val="000000"/>
                </a:solidFill>
                <a:latin typeface="Arial"/>
                <a:ea typeface="DejaVu Sans"/>
              </a:rPr>
              <a:t>filter</a:t>
            </a:r>
            <a:r>
              <a:rPr lang="en-US" sz="1600" b="0" strike="noStrike" spc="-1" dirty="0">
                <a:solidFill>
                  <a:srgbClr val="000000"/>
                </a:solidFill>
                <a:latin typeface="Arial"/>
                <a:ea typeface="DejaVu Sans"/>
              </a:rPr>
              <a:t> in air</a:t>
            </a:r>
            <a:endParaRPr lang="en-US" sz="1600" b="0" strike="noStrike" spc="-1" dirty="0">
              <a:latin typeface="Arial"/>
            </a:endParaRPr>
          </a:p>
        </p:txBody>
      </p:sp>
      <p:sp>
        <p:nvSpPr>
          <p:cNvPr id="1045" name="Rectangle 235"/>
          <p:cNvSpPr/>
          <p:nvPr/>
        </p:nvSpPr>
        <p:spPr>
          <a:xfrm>
            <a:off x="51300" y="256204"/>
            <a:ext cx="5410440" cy="50637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266760">
              <a:lnSpc>
                <a:spcPct val="90000"/>
              </a:lnSpc>
              <a:buNone/>
              <a:tabLst>
                <a:tab pos="408240" algn="l"/>
              </a:tabLst>
            </a:pPr>
            <a:r>
              <a:rPr lang="de-DE" sz="3000" b="1" strike="noStrike" spc="-1" dirty="0" err="1">
                <a:solidFill>
                  <a:srgbClr val="009FDF"/>
                </a:solidFill>
                <a:latin typeface="Arial"/>
                <a:ea typeface="DejaVu Sans"/>
              </a:rPr>
              <a:t>Diagnostics</a:t>
            </a:r>
            <a:r>
              <a:rPr lang="de-DE" sz="3000" b="1" strike="noStrike" spc="-1" dirty="0">
                <a:solidFill>
                  <a:srgbClr val="009FDF"/>
                </a:solidFill>
                <a:latin typeface="Arial"/>
                <a:ea typeface="DejaVu Sans"/>
              </a:rPr>
              <a:t> </a:t>
            </a:r>
            <a:r>
              <a:rPr lang="de-DE" sz="3000" b="1" strike="noStrike" spc="-1" dirty="0" err="1">
                <a:solidFill>
                  <a:srgbClr val="009FDF"/>
                </a:solidFill>
                <a:latin typeface="Arial"/>
                <a:ea typeface="DejaVu Sans"/>
              </a:rPr>
              <a:t>Developement</a:t>
            </a:r>
            <a:endParaRPr lang="en-US" sz="3000" b="0" strike="noStrike" spc="-1" dirty="0">
              <a:latin typeface="Arial"/>
            </a:endParaRPr>
          </a:p>
        </p:txBody>
      </p:sp>
      <p:sp>
        <p:nvSpPr>
          <p:cNvPr id="1046" name="Rectangle 236"/>
          <p:cNvSpPr/>
          <p:nvPr/>
        </p:nvSpPr>
        <p:spPr>
          <a:xfrm>
            <a:off x="442800" y="834840"/>
            <a:ext cx="2253508" cy="45508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50000"/>
              </a:lnSpc>
              <a:buNone/>
              <a:tabLst>
                <a:tab pos="408240" algn="l"/>
              </a:tabLst>
            </a:pPr>
            <a:r>
              <a:rPr lang="en-US" sz="1800" b="1" strike="noStrike" spc="-1" dirty="0">
                <a:solidFill>
                  <a:srgbClr val="F18F1F"/>
                </a:solidFill>
                <a:latin typeface="Arial"/>
                <a:ea typeface="DejaVu Sans"/>
              </a:rPr>
              <a:t>Single-shot EOS</a:t>
            </a:r>
            <a:endParaRPr lang="en-US" sz="1800" b="0" strike="noStrike" spc="-1" dirty="0">
              <a:latin typeface="Arial"/>
            </a:endParaRPr>
          </a:p>
        </p:txBody>
      </p:sp>
      <p:pic>
        <p:nvPicPr>
          <p:cNvPr id="1047" name="Picture 24"/>
          <p:cNvPicPr/>
          <p:nvPr/>
        </p:nvPicPr>
        <p:blipFill>
          <a:blip r:embed="rId5"/>
          <a:stretch/>
        </p:blipFill>
        <p:spPr>
          <a:xfrm>
            <a:off x="6890040" y="1229376"/>
            <a:ext cx="2665080" cy="1953673"/>
          </a:xfrm>
          <a:prstGeom prst="rect">
            <a:avLst/>
          </a:prstGeom>
          <a:ln w="0">
            <a:noFill/>
          </a:ln>
        </p:spPr>
      </p:pic>
      <p:pic>
        <p:nvPicPr>
          <p:cNvPr id="1048" name="Picture 25" descr="E:\DESY\Work\Purchase\Echelon mirror\photos\IMG_20190829_144254.jpg"/>
          <p:cNvPicPr/>
          <p:nvPr/>
        </p:nvPicPr>
        <p:blipFill>
          <a:blip r:embed="rId6"/>
          <a:srcRect l="19811" t="17248" r="17541" b="20588"/>
          <a:stretch/>
        </p:blipFill>
        <p:spPr>
          <a:xfrm>
            <a:off x="10210680" y="304920"/>
            <a:ext cx="1141200" cy="1510200"/>
          </a:xfrm>
          <a:prstGeom prst="rect">
            <a:avLst/>
          </a:prstGeom>
          <a:ln w="0">
            <a:noFill/>
          </a:ln>
        </p:spPr>
      </p:pic>
      <p:sp>
        <p:nvSpPr>
          <p:cNvPr id="1049" name="Right Arrow 1"/>
          <p:cNvSpPr/>
          <p:nvPr/>
        </p:nvSpPr>
        <p:spPr>
          <a:xfrm rot="20049600">
            <a:off x="8732160" y="1818000"/>
            <a:ext cx="1303920" cy="269640"/>
          </a:xfrm>
          <a:prstGeom prst="rightArrow">
            <a:avLst>
              <a:gd name="adj1" fmla="val 50000"/>
              <a:gd name="adj2" fmla="val 50000"/>
            </a:avLst>
          </a:prstGeom>
          <a:solidFill>
            <a:srgbClr val="BCE1F4"/>
          </a:solidFill>
          <a:ln w="9525">
            <a:noFill/>
          </a:ln>
        </p:spPr>
        <p:style>
          <a:lnRef idx="0">
            <a:scrgbClr r="0" g="0" b="0"/>
          </a:lnRef>
          <a:fillRef idx="0">
            <a:scrgbClr r="0" g="0" b="0"/>
          </a:fillRef>
          <a:effectRef idx="0">
            <a:scrgbClr r="0" g="0" b="0"/>
          </a:effectRef>
          <a:fontRef idx="minor"/>
        </p:style>
      </p:sp>
      <p:grpSp>
        <p:nvGrpSpPr>
          <p:cNvPr id="1050" name="Group 36"/>
          <p:cNvGrpSpPr/>
          <p:nvPr/>
        </p:nvGrpSpPr>
        <p:grpSpPr>
          <a:xfrm>
            <a:off x="5825078" y="689748"/>
            <a:ext cx="1810368" cy="1177783"/>
            <a:chOff x="5468040" y="334440"/>
            <a:chExt cx="2256120" cy="1302216"/>
          </a:xfrm>
        </p:grpSpPr>
        <p:grpSp>
          <p:nvGrpSpPr>
            <p:cNvPr id="1051" name="Group 37"/>
            <p:cNvGrpSpPr/>
            <p:nvPr/>
          </p:nvGrpSpPr>
          <p:grpSpPr>
            <a:xfrm>
              <a:off x="5468040" y="334440"/>
              <a:ext cx="2256120" cy="903240"/>
              <a:chOff x="5468040" y="334440"/>
              <a:chExt cx="2256120" cy="903240"/>
            </a:xfrm>
          </p:grpSpPr>
          <p:grpSp>
            <p:nvGrpSpPr>
              <p:cNvPr id="1052" name="Group 38"/>
              <p:cNvGrpSpPr/>
              <p:nvPr/>
            </p:nvGrpSpPr>
            <p:grpSpPr>
              <a:xfrm>
                <a:off x="5968800" y="376920"/>
                <a:ext cx="1142280" cy="496440"/>
                <a:chOff x="5968800" y="376920"/>
                <a:chExt cx="1142280" cy="496440"/>
              </a:xfrm>
            </p:grpSpPr>
            <p:sp>
              <p:nvSpPr>
                <p:cNvPr id="1053" name="Isosceles Triangle 1"/>
                <p:cNvSpPr/>
                <p:nvPr/>
              </p:nvSpPr>
              <p:spPr>
                <a:xfrm>
                  <a:off x="5968800" y="376920"/>
                  <a:ext cx="27360" cy="496440"/>
                </a:xfrm>
                <a:prstGeom prst="triangle">
                  <a:avLst>
                    <a:gd name="adj" fmla="val 50000"/>
                  </a:avLst>
                </a:prstGeom>
                <a:solidFill>
                  <a:srgbClr val="FF0000"/>
                </a:solidFill>
                <a:ln w="9525">
                  <a:noFill/>
                </a:ln>
              </p:spPr>
              <p:style>
                <a:lnRef idx="2">
                  <a:schemeClr val="accent1">
                    <a:shade val="50000"/>
                  </a:schemeClr>
                </a:lnRef>
                <a:fillRef idx="1">
                  <a:schemeClr val="accent1"/>
                </a:fillRef>
                <a:effectRef idx="0">
                  <a:schemeClr val="accent1"/>
                </a:effectRef>
                <a:fontRef idx="minor"/>
              </p:style>
            </p:sp>
            <p:sp>
              <p:nvSpPr>
                <p:cNvPr id="1054" name="Isosceles Triangle 2"/>
                <p:cNvSpPr/>
                <p:nvPr/>
              </p:nvSpPr>
              <p:spPr>
                <a:xfrm>
                  <a:off x="6004800" y="376920"/>
                  <a:ext cx="27360" cy="496440"/>
                </a:xfrm>
                <a:prstGeom prst="triangle">
                  <a:avLst>
                    <a:gd name="adj" fmla="val 50000"/>
                  </a:avLst>
                </a:prstGeom>
                <a:solidFill>
                  <a:srgbClr val="FF0000"/>
                </a:solidFill>
                <a:ln w="9525">
                  <a:noFill/>
                </a:ln>
              </p:spPr>
              <p:style>
                <a:lnRef idx="2">
                  <a:schemeClr val="accent1">
                    <a:shade val="50000"/>
                  </a:schemeClr>
                </a:lnRef>
                <a:fillRef idx="1">
                  <a:schemeClr val="accent1"/>
                </a:fillRef>
                <a:effectRef idx="0">
                  <a:schemeClr val="accent1"/>
                </a:effectRef>
                <a:fontRef idx="minor"/>
              </p:style>
            </p:sp>
            <p:sp>
              <p:nvSpPr>
                <p:cNvPr id="1055" name="Isosceles Triangle 3"/>
                <p:cNvSpPr/>
                <p:nvPr/>
              </p:nvSpPr>
              <p:spPr>
                <a:xfrm>
                  <a:off x="6040800" y="376920"/>
                  <a:ext cx="27360" cy="496440"/>
                </a:xfrm>
                <a:prstGeom prst="triangle">
                  <a:avLst>
                    <a:gd name="adj" fmla="val 50000"/>
                  </a:avLst>
                </a:prstGeom>
                <a:solidFill>
                  <a:srgbClr val="FF0000"/>
                </a:solidFill>
                <a:ln w="9525">
                  <a:noFill/>
                </a:ln>
              </p:spPr>
              <p:style>
                <a:lnRef idx="2">
                  <a:schemeClr val="accent1">
                    <a:shade val="50000"/>
                  </a:schemeClr>
                </a:lnRef>
                <a:fillRef idx="1">
                  <a:schemeClr val="accent1"/>
                </a:fillRef>
                <a:effectRef idx="0">
                  <a:schemeClr val="accent1"/>
                </a:effectRef>
                <a:fontRef idx="minor"/>
              </p:style>
            </p:sp>
            <p:sp>
              <p:nvSpPr>
                <p:cNvPr id="1056" name="Isosceles Triangle 4"/>
                <p:cNvSpPr/>
                <p:nvPr/>
              </p:nvSpPr>
              <p:spPr>
                <a:xfrm>
                  <a:off x="6076800" y="376920"/>
                  <a:ext cx="27360" cy="496440"/>
                </a:xfrm>
                <a:prstGeom prst="triangle">
                  <a:avLst>
                    <a:gd name="adj" fmla="val 50000"/>
                  </a:avLst>
                </a:prstGeom>
                <a:solidFill>
                  <a:srgbClr val="FF0000"/>
                </a:solidFill>
                <a:ln w="9525">
                  <a:noFill/>
                </a:ln>
              </p:spPr>
              <p:style>
                <a:lnRef idx="2">
                  <a:schemeClr val="accent1">
                    <a:shade val="50000"/>
                  </a:schemeClr>
                </a:lnRef>
                <a:fillRef idx="1">
                  <a:schemeClr val="accent1"/>
                </a:fillRef>
                <a:effectRef idx="0">
                  <a:schemeClr val="accent1"/>
                </a:effectRef>
                <a:fontRef idx="minor"/>
              </p:style>
            </p:sp>
            <p:sp>
              <p:nvSpPr>
                <p:cNvPr id="1057" name="Isosceles Triangle 5"/>
                <p:cNvSpPr/>
                <p:nvPr/>
              </p:nvSpPr>
              <p:spPr>
                <a:xfrm>
                  <a:off x="6112800" y="376920"/>
                  <a:ext cx="27360" cy="496440"/>
                </a:xfrm>
                <a:prstGeom prst="triangle">
                  <a:avLst>
                    <a:gd name="adj" fmla="val 50000"/>
                  </a:avLst>
                </a:prstGeom>
                <a:solidFill>
                  <a:srgbClr val="FF0000"/>
                </a:solidFill>
                <a:ln w="9525">
                  <a:noFill/>
                </a:ln>
              </p:spPr>
              <p:style>
                <a:lnRef idx="2">
                  <a:schemeClr val="accent1">
                    <a:shade val="50000"/>
                  </a:schemeClr>
                </a:lnRef>
                <a:fillRef idx="1">
                  <a:schemeClr val="accent1"/>
                </a:fillRef>
                <a:effectRef idx="0">
                  <a:schemeClr val="accent1"/>
                </a:effectRef>
                <a:fontRef idx="minor"/>
              </p:style>
            </p:sp>
            <p:sp>
              <p:nvSpPr>
                <p:cNvPr id="1058" name="Isosceles Triangle 6"/>
                <p:cNvSpPr/>
                <p:nvPr/>
              </p:nvSpPr>
              <p:spPr>
                <a:xfrm>
                  <a:off x="6148440" y="376920"/>
                  <a:ext cx="27360" cy="496440"/>
                </a:xfrm>
                <a:prstGeom prst="triangle">
                  <a:avLst>
                    <a:gd name="adj" fmla="val 50000"/>
                  </a:avLst>
                </a:prstGeom>
                <a:solidFill>
                  <a:srgbClr val="FF0000"/>
                </a:solidFill>
                <a:ln w="9525">
                  <a:noFill/>
                </a:ln>
              </p:spPr>
              <p:style>
                <a:lnRef idx="2">
                  <a:schemeClr val="accent1">
                    <a:shade val="50000"/>
                  </a:schemeClr>
                </a:lnRef>
                <a:fillRef idx="1">
                  <a:schemeClr val="accent1"/>
                </a:fillRef>
                <a:effectRef idx="0">
                  <a:schemeClr val="accent1"/>
                </a:effectRef>
                <a:fontRef idx="minor"/>
              </p:style>
            </p:sp>
            <p:sp>
              <p:nvSpPr>
                <p:cNvPr id="1059" name="Isosceles Triangle 7"/>
                <p:cNvSpPr/>
                <p:nvPr/>
              </p:nvSpPr>
              <p:spPr>
                <a:xfrm>
                  <a:off x="6184440" y="376920"/>
                  <a:ext cx="27360" cy="496440"/>
                </a:xfrm>
                <a:prstGeom prst="triangle">
                  <a:avLst>
                    <a:gd name="adj" fmla="val 50000"/>
                  </a:avLst>
                </a:prstGeom>
                <a:solidFill>
                  <a:srgbClr val="FF0000"/>
                </a:solidFill>
                <a:ln w="9525">
                  <a:noFill/>
                </a:ln>
              </p:spPr>
              <p:style>
                <a:lnRef idx="2">
                  <a:schemeClr val="accent1">
                    <a:shade val="50000"/>
                  </a:schemeClr>
                </a:lnRef>
                <a:fillRef idx="1">
                  <a:schemeClr val="accent1"/>
                </a:fillRef>
                <a:effectRef idx="0">
                  <a:schemeClr val="accent1"/>
                </a:effectRef>
                <a:fontRef idx="minor"/>
              </p:style>
            </p:sp>
            <p:sp>
              <p:nvSpPr>
                <p:cNvPr id="1060" name="Isosceles Triangle 8"/>
                <p:cNvSpPr/>
                <p:nvPr/>
              </p:nvSpPr>
              <p:spPr>
                <a:xfrm>
                  <a:off x="6220440" y="376920"/>
                  <a:ext cx="27360" cy="496440"/>
                </a:xfrm>
                <a:prstGeom prst="triangle">
                  <a:avLst>
                    <a:gd name="adj" fmla="val 50000"/>
                  </a:avLst>
                </a:prstGeom>
                <a:solidFill>
                  <a:srgbClr val="FF0000"/>
                </a:solidFill>
                <a:ln w="9525">
                  <a:noFill/>
                </a:ln>
              </p:spPr>
              <p:style>
                <a:lnRef idx="2">
                  <a:schemeClr val="accent1">
                    <a:shade val="50000"/>
                  </a:schemeClr>
                </a:lnRef>
                <a:fillRef idx="1">
                  <a:schemeClr val="accent1"/>
                </a:fillRef>
                <a:effectRef idx="0">
                  <a:schemeClr val="accent1"/>
                </a:effectRef>
                <a:fontRef idx="minor"/>
              </p:style>
            </p:sp>
            <p:sp>
              <p:nvSpPr>
                <p:cNvPr id="1061" name="Isosceles Triangle 9"/>
                <p:cNvSpPr/>
                <p:nvPr/>
              </p:nvSpPr>
              <p:spPr>
                <a:xfrm>
                  <a:off x="6256440" y="376920"/>
                  <a:ext cx="27360" cy="496440"/>
                </a:xfrm>
                <a:prstGeom prst="triangle">
                  <a:avLst>
                    <a:gd name="adj" fmla="val 50000"/>
                  </a:avLst>
                </a:prstGeom>
                <a:solidFill>
                  <a:srgbClr val="FF0000"/>
                </a:solidFill>
                <a:ln w="9525">
                  <a:noFill/>
                </a:ln>
              </p:spPr>
              <p:style>
                <a:lnRef idx="2">
                  <a:schemeClr val="accent1">
                    <a:shade val="50000"/>
                  </a:schemeClr>
                </a:lnRef>
                <a:fillRef idx="1">
                  <a:schemeClr val="accent1"/>
                </a:fillRef>
                <a:effectRef idx="0">
                  <a:schemeClr val="accent1"/>
                </a:effectRef>
                <a:fontRef idx="minor"/>
              </p:style>
            </p:sp>
            <p:sp>
              <p:nvSpPr>
                <p:cNvPr id="1062" name="Isosceles Triangle 10"/>
                <p:cNvSpPr/>
                <p:nvPr/>
              </p:nvSpPr>
              <p:spPr>
                <a:xfrm>
                  <a:off x="6292440" y="376920"/>
                  <a:ext cx="27360" cy="496440"/>
                </a:xfrm>
                <a:prstGeom prst="triangle">
                  <a:avLst>
                    <a:gd name="adj" fmla="val 50000"/>
                  </a:avLst>
                </a:prstGeom>
                <a:solidFill>
                  <a:srgbClr val="FF0000"/>
                </a:solidFill>
                <a:ln w="9525">
                  <a:noFill/>
                </a:ln>
              </p:spPr>
              <p:style>
                <a:lnRef idx="2">
                  <a:schemeClr val="accent1">
                    <a:shade val="50000"/>
                  </a:schemeClr>
                </a:lnRef>
                <a:fillRef idx="1">
                  <a:schemeClr val="accent1"/>
                </a:fillRef>
                <a:effectRef idx="0">
                  <a:schemeClr val="accent1"/>
                </a:effectRef>
                <a:fontRef idx="minor"/>
              </p:style>
            </p:sp>
            <p:sp>
              <p:nvSpPr>
                <p:cNvPr id="1063" name="Isosceles Triangle 11"/>
                <p:cNvSpPr/>
                <p:nvPr/>
              </p:nvSpPr>
              <p:spPr>
                <a:xfrm>
                  <a:off x="6328440" y="376920"/>
                  <a:ext cx="27360" cy="496440"/>
                </a:xfrm>
                <a:prstGeom prst="triangle">
                  <a:avLst>
                    <a:gd name="adj" fmla="val 50000"/>
                  </a:avLst>
                </a:prstGeom>
                <a:solidFill>
                  <a:srgbClr val="FF0000"/>
                </a:solidFill>
                <a:ln w="9525">
                  <a:noFill/>
                </a:ln>
              </p:spPr>
              <p:style>
                <a:lnRef idx="2">
                  <a:schemeClr val="accent1">
                    <a:shade val="50000"/>
                  </a:schemeClr>
                </a:lnRef>
                <a:fillRef idx="1">
                  <a:schemeClr val="accent1"/>
                </a:fillRef>
                <a:effectRef idx="0">
                  <a:schemeClr val="accent1"/>
                </a:effectRef>
                <a:fontRef idx="minor"/>
              </p:style>
            </p:sp>
            <p:sp>
              <p:nvSpPr>
                <p:cNvPr id="1064" name="Isosceles Triangle 12"/>
                <p:cNvSpPr/>
                <p:nvPr/>
              </p:nvSpPr>
              <p:spPr>
                <a:xfrm>
                  <a:off x="6364440" y="376920"/>
                  <a:ext cx="27360" cy="496440"/>
                </a:xfrm>
                <a:prstGeom prst="triangle">
                  <a:avLst>
                    <a:gd name="adj" fmla="val 50000"/>
                  </a:avLst>
                </a:prstGeom>
                <a:solidFill>
                  <a:srgbClr val="FF0000"/>
                </a:solidFill>
                <a:ln w="9525">
                  <a:noFill/>
                </a:ln>
              </p:spPr>
              <p:style>
                <a:lnRef idx="2">
                  <a:schemeClr val="accent1">
                    <a:shade val="50000"/>
                  </a:schemeClr>
                </a:lnRef>
                <a:fillRef idx="1">
                  <a:schemeClr val="accent1"/>
                </a:fillRef>
                <a:effectRef idx="0">
                  <a:schemeClr val="accent1"/>
                </a:effectRef>
                <a:fontRef idx="minor"/>
              </p:style>
            </p:sp>
            <p:sp>
              <p:nvSpPr>
                <p:cNvPr id="1065" name="Isosceles Triangle 13"/>
                <p:cNvSpPr/>
                <p:nvPr/>
              </p:nvSpPr>
              <p:spPr>
                <a:xfrm>
                  <a:off x="6400440" y="376920"/>
                  <a:ext cx="27360" cy="496440"/>
                </a:xfrm>
                <a:prstGeom prst="triangle">
                  <a:avLst>
                    <a:gd name="adj" fmla="val 50000"/>
                  </a:avLst>
                </a:prstGeom>
                <a:solidFill>
                  <a:srgbClr val="FF0000"/>
                </a:solidFill>
                <a:ln w="9525">
                  <a:noFill/>
                </a:ln>
              </p:spPr>
              <p:style>
                <a:lnRef idx="2">
                  <a:schemeClr val="accent1">
                    <a:shade val="50000"/>
                  </a:schemeClr>
                </a:lnRef>
                <a:fillRef idx="1">
                  <a:schemeClr val="accent1"/>
                </a:fillRef>
                <a:effectRef idx="0">
                  <a:schemeClr val="accent1"/>
                </a:effectRef>
                <a:fontRef idx="minor"/>
              </p:style>
            </p:sp>
            <p:sp>
              <p:nvSpPr>
                <p:cNvPr id="1066" name="Isosceles Triangle 14"/>
                <p:cNvSpPr/>
                <p:nvPr/>
              </p:nvSpPr>
              <p:spPr>
                <a:xfrm>
                  <a:off x="6436440" y="376920"/>
                  <a:ext cx="27360" cy="496440"/>
                </a:xfrm>
                <a:prstGeom prst="triangle">
                  <a:avLst>
                    <a:gd name="adj" fmla="val 50000"/>
                  </a:avLst>
                </a:prstGeom>
                <a:solidFill>
                  <a:srgbClr val="FF0000"/>
                </a:solidFill>
                <a:ln w="9525">
                  <a:noFill/>
                </a:ln>
              </p:spPr>
              <p:style>
                <a:lnRef idx="2">
                  <a:schemeClr val="accent1">
                    <a:shade val="50000"/>
                  </a:schemeClr>
                </a:lnRef>
                <a:fillRef idx="1">
                  <a:schemeClr val="accent1"/>
                </a:fillRef>
                <a:effectRef idx="0">
                  <a:schemeClr val="accent1"/>
                </a:effectRef>
                <a:fontRef idx="minor"/>
              </p:style>
            </p:sp>
            <p:sp>
              <p:nvSpPr>
                <p:cNvPr id="1067" name="Isosceles Triangle 15"/>
                <p:cNvSpPr/>
                <p:nvPr/>
              </p:nvSpPr>
              <p:spPr>
                <a:xfrm>
                  <a:off x="6472080" y="376920"/>
                  <a:ext cx="27360" cy="496440"/>
                </a:xfrm>
                <a:prstGeom prst="triangle">
                  <a:avLst>
                    <a:gd name="adj" fmla="val 50000"/>
                  </a:avLst>
                </a:prstGeom>
                <a:solidFill>
                  <a:srgbClr val="FF0000"/>
                </a:solidFill>
                <a:ln w="9525">
                  <a:noFill/>
                </a:ln>
              </p:spPr>
              <p:style>
                <a:lnRef idx="2">
                  <a:schemeClr val="accent1">
                    <a:shade val="50000"/>
                  </a:schemeClr>
                </a:lnRef>
                <a:fillRef idx="1">
                  <a:schemeClr val="accent1"/>
                </a:fillRef>
                <a:effectRef idx="0">
                  <a:schemeClr val="accent1"/>
                </a:effectRef>
                <a:fontRef idx="minor"/>
              </p:style>
            </p:sp>
            <p:sp>
              <p:nvSpPr>
                <p:cNvPr id="1068" name="Isosceles Triangle 16"/>
                <p:cNvSpPr/>
                <p:nvPr/>
              </p:nvSpPr>
              <p:spPr>
                <a:xfrm>
                  <a:off x="6508080" y="376920"/>
                  <a:ext cx="27360" cy="496440"/>
                </a:xfrm>
                <a:prstGeom prst="triangle">
                  <a:avLst>
                    <a:gd name="adj" fmla="val 50000"/>
                  </a:avLst>
                </a:prstGeom>
                <a:solidFill>
                  <a:srgbClr val="FF0000"/>
                </a:solidFill>
                <a:ln w="9525">
                  <a:noFill/>
                </a:ln>
              </p:spPr>
              <p:style>
                <a:lnRef idx="2">
                  <a:schemeClr val="accent1">
                    <a:shade val="50000"/>
                  </a:schemeClr>
                </a:lnRef>
                <a:fillRef idx="1">
                  <a:schemeClr val="accent1"/>
                </a:fillRef>
                <a:effectRef idx="0">
                  <a:schemeClr val="accent1"/>
                </a:effectRef>
                <a:fontRef idx="minor"/>
              </p:style>
            </p:sp>
            <p:sp>
              <p:nvSpPr>
                <p:cNvPr id="1069" name="Isosceles Triangle 17"/>
                <p:cNvSpPr/>
                <p:nvPr/>
              </p:nvSpPr>
              <p:spPr>
                <a:xfrm>
                  <a:off x="6544080" y="376920"/>
                  <a:ext cx="27360" cy="496440"/>
                </a:xfrm>
                <a:prstGeom prst="triangle">
                  <a:avLst>
                    <a:gd name="adj" fmla="val 50000"/>
                  </a:avLst>
                </a:prstGeom>
                <a:solidFill>
                  <a:srgbClr val="FF0000"/>
                </a:solidFill>
                <a:ln w="9525">
                  <a:noFill/>
                </a:ln>
              </p:spPr>
              <p:style>
                <a:lnRef idx="2">
                  <a:schemeClr val="accent1">
                    <a:shade val="50000"/>
                  </a:schemeClr>
                </a:lnRef>
                <a:fillRef idx="1">
                  <a:schemeClr val="accent1"/>
                </a:fillRef>
                <a:effectRef idx="0">
                  <a:schemeClr val="accent1"/>
                </a:effectRef>
                <a:fontRef idx="minor"/>
              </p:style>
            </p:sp>
            <p:sp>
              <p:nvSpPr>
                <p:cNvPr id="1070" name="Isosceles Triangle 18"/>
                <p:cNvSpPr/>
                <p:nvPr/>
              </p:nvSpPr>
              <p:spPr>
                <a:xfrm>
                  <a:off x="6580080" y="376920"/>
                  <a:ext cx="27360" cy="496440"/>
                </a:xfrm>
                <a:prstGeom prst="triangle">
                  <a:avLst>
                    <a:gd name="adj" fmla="val 50000"/>
                  </a:avLst>
                </a:prstGeom>
                <a:solidFill>
                  <a:srgbClr val="FF0000"/>
                </a:solidFill>
                <a:ln w="9525">
                  <a:noFill/>
                </a:ln>
              </p:spPr>
              <p:style>
                <a:lnRef idx="2">
                  <a:schemeClr val="accent1">
                    <a:shade val="50000"/>
                  </a:schemeClr>
                </a:lnRef>
                <a:fillRef idx="1">
                  <a:schemeClr val="accent1"/>
                </a:fillRef>
                <a:effectRef idx="0">
                  <a:schemeClr val="accent1"/>
                </a:effectRef>
                <a:fontRef idx="minor"/>
              </p:style>
            </p:sp>
            <p:sp>
              <p:nvSpPr>
                <p:cNvPr id="1071" name="Isosceles Triangle 19"/>
                <p:cNvSpPr/>
                <p:nvPr/>
              </p:nvSpPr>
              <p:spPr>
                <a:xfrm>
                  <a:off x="6616080" y="376920"/>
                  <a:ext cx="27360" cy="496440"/>
                </a:xfrm>
                <a:prstGeom prst="triangle">
                  <a:avLst>
                    <a:gd name="adj" fmla="val 50000"/>
                  </a:avLst>
                </a:prstGeom>
                <a:solidFill>
                  <a:srgbClr val="FF0000"/>
                </a:solidFill>
                <a:ln w="9525">
                  <a:noFill/>
                </a:ln>
              </p:spPr>
              <p:style>
                <a:lnRef idx="2">
                  <a:schemeClr val="accent1">
                    <a:shade val="50000"/>
                  </a:schemeClr>
                </a:lnRef>
                <a:fillRef idx="1">
                  <a:schemeClr val="accent1"/>
                </a:fillRef>
                <a:effectRef idx="0">
                  <a:schemeClr val="accent1"/>
                </a:effectRef>
                <a:fontRef idx="minor"/>
              </p:style>
            </p:sp>
            <p:sp>
              <p:nvSpPr>
                <p:cNvPr id="1072" name="Isosceles Triangle 20"/>
                <p:cNvSpPr/>
                <p:nvPr/>
              </p:nvSpPr>
              <p:spPr>
                <a:xfrm>
                  <a:off x="6652080" y="376920"/>
                  <a:ext cx="27360" cy="496440"/>
                </a:xfrm>
                <a:prstGeom prst="triangle">
                  <a:avLst>
                    <a:gd name="adj" fmla="val 50000"/>
                  </a:avLst>
                </a:prstGeom>
                <a:solidFill>
                  <a:srgbClr val="FF0000"/>
                </a:solidFill>
                <a:ln w="9525">
                  <a:noFill/>
                </a:ln>
              </p:spPr>
              <p:style>
                <a:lnRef idx="2">
                  <a:schemeClr val="accent1">
                    <a:shade val="50000"/>
                  </a:schemeClr>
                </a:lnRef>
                <a:fillRef idx="1">
                  <a:schemeClr val="accent1"/>
                </a:fillRef>
                <a:effectRef idx="0">
                  <a:schemeClr val="accent1"/>
                </a:effectRef>
                <a:fontRef idx="minor"/>
              </p:style>
            </p:sp>
            <p:sp>
              <p:nvSpPr>
                <p:cNvPr id="1073" name="Isosceles Triangle 21"/>
                <p:cNvSpPr/>
                <p:nvPr/>
              </p:nvSpPr>
              <p:spPr>
                <a:xfrm>
                  <a:off x="6688080" y="376920"/>
                  <a:ext cx="27360" cy="496440"/>
                </a:xfrm>
                <a:prstGeom prst="triangle">
                  <a:avLst>
                    <a:gd name="adj" fmla="val 50000"/>
                  </a:avLst>
                </a:prstGeom>
                <a:solidFill>
                  <a:srgbClr val="FF0000"/>
                </a:solidFill>
                <a:ln w="9525">
                  <a:noFill/>
                </a:ln>
              </p:spPr>
              <p:style>
                <a:lnRef idx="2">
                  <a:schemeClr val="accent1">
                    <a:shade val="50000"/>
                  </a:schemeClr>
                </a:lnRef>
                <a:fillRef idx="1">
                  <a:schemeClr val="accent1"/>
                </a:fillRef>
                <a:effectRef idx="0">
                  <a:schemeClr val="accent1"/>
                </a:effectRef>
                <a:fontRef idx="minor"/>
              </p:style>
            </p:sp>
            <p:sp>
              <p:nvSpPr>
                <p:cNvPr id="1074" name="Isosceles Triangle 22"/>
                <p:cNvSpPr/>
                <p:nvPr/>
              </p:nvSpPr>
              <p:spPr>
                <a:xfrm>
                  <a:off x="6724080" y="376920"/>
                  <a:ext cx="27360" cy="496440"/>
                </a:xfrm>
                <a:prstGeom prst="triangle">
                  <a:avLst>
                    <a:gd name="adj" fmla="val 50000"/>
                  </a:avLst>
                </a:prstGeom>
                <a:solidFill>
                  <a:srgbClr val="FF0000"/>
                </a:solidFill>
                <a:ln w="9525">
                  <a:noFill/>
                </a:ln>
              </p:spPr>
              <p:style>
                <a:lnRef idx="2">
                  <a:schemeClr val="accent1">
                    <a:shade val="50000"/>
                  </a:schemeClr>
                </a:lnRef>
                <a:fillRef idx="1">
                  <a:schemeClr val="accent1"/>
                </a:fillRef>
                <a:effectRef idx="0">
                  <a:schemeClr val="accent1"/>
                </a:effectRef>
                <a:fontRef idx="minor"/>
              </p:style>
            </p:sp>
            <p:sp>
              <p:nvSpPr>
                <p:cNvPr id="1075" name="Isosceles Triangle 23"/>
                <p:cNvSpPr/>
                <p:nvPr/>
              </p:nvSpPr>
              <p:spPr>
                <a:xfrm>
                  <a:off x="6760080" y="376920"/>
                  <a:ext cx="27360" cy="496440"/>
                </a:xfrm>
                <a:prstGeom prst="triangle">
                  <a:avLst>
                    <a:gd name="adj" fmla="val 50000"/>
                  </a:avLst>
                </a:prstGeom>
                <a:solidFill>
                  <a:srgbClr val="FF0000"/>
                </a:solidFill>
                <a:ln w="9525">
                  <a:noFill/>
                </a:ln>
              </p:spPr>
              <p:style>
                <a:lnRef idx="2">
                  <a:schemeClr val="accent1">
                    <a:shade val="50000"/>
                  </a:schemeClr>
                </a:lnRef>
                <a:fillRef idx="1">
                  <a:schemeClr val="accent1"/>
                </a:fillRef>
                <a:effectRef idx="0">
                  <a:schemeClr val="accent1"/>
                </a:effectRef>
                <a:fontRef idx="minor"/>
              </p:style>
            </p:sp>
            <p:sp>
              <p:nvSpPr>
                <p:cNvPr id="1076" name="Isosceles Triangle 24"/>
                <p:cNvSpPr/>
                <p:nvPr/>
              </p:nvSpPr>
              <p:spPr>
                <a:xfrm>
                  <a:off x="6796080" y="376920"/>
                  <a:ext cx="27360" cy="496440"/>
                </a:xfrm>
                <a:prstGeom prst="triangle">
                  <a:avLst>
                    <a:gd name="adj" fmla="val 50000"/>
                  </a:avLst>
                </a:prstGeom>
                <a:solidFill>
                  <a:srgbClr val="FF0000"/>
                </a:solidFill>
                <a:ln w="9525">
                  <a:noFill/>
                </a:ln>
              </p:spPr>
              <p:style>
                <a:lnRef idx="2">
                  <a:schemeClr val="accent1">
                    <a:shade val="50000"/>
                  </a:schemeClr>
                </a:lnRef>
                <a:fillRef idx="1">
                  <a:schemeClr val="accent1"/>
                </a:fillRef>
                <a:effectRef idx="0">
                  <a:schemeClr val="accent1"/>
                </a:effectRef>
                <a:fontRef idx="minor"/>
              </p:style>
            </p:sp>
            <p:sp>
              <p:nvSpPr>
                <p:cNvPr id="1077" name="Isosceles Triangle 27"/>
                <p:cNvSpPr/>
                <p:nvPr/>
              </p:nvSpPr>
              <p:spPr>
                <a:xfrm>
                  <a:off x="6831720" y="376920"/>
                  <a:ext cx="27360" cy="496440"/>
                </a:xfrm>
                <a:prstGeom prst="triangle">
                  <a:avLst>
                    <a:gd name="adj" fmla="val 50000"/>
                  </a:avLst>
                </a:prstGeom>
                <a:solidFill>
                  <a:srgbClr val="FF0000"/>
                </a:solidFill>
                <a:ln w="9525">
                  <a:noFill/>
                </a:ln>
              </p:spPr>
              <p:style>
                <a:lnRef idx="2">
                  <a:schemeClr val="accent1">
                    <a:shade val="50000"/>
                  </a:schemeClr>
                </a:lnRef>
                <a:fillRef idx="1">
                  <a:schemeClr val="accent1"/>
                </a:fillRef>
                <a:effectRef idx="0">
                  <a:schemeClr val="accent1"/>
                </a:effectRef>
                <a:fontRef idx="minor"/>
              </p:style>
            </p:sp>
            <p:sp>
              <p:nvSpPr>
                <p:cNvPr id="1078" name="Isosceles Triangle 28"/>
                <p:cNvSpPr/>
                <p:nvPr/>
              </p:nvSpPr>
              <p:spPr>
                <a:xfrm>
                  <a:off x="6867720" y="376920"/>
                  <a:ext cx="27360" cy="496440"/>
                </a:xfrm>
                <a:prstGeom prst="triangle">
                  <a:avLst>
                    <a:gd name="adj" fmla="val 50000"/>
                  </a:avLst>
                </a:prstGeom>
                <a:solidFill>
                  <a:srgbClr val="FF0000"/>
                </a:solidFill>
                <a:ln w="9525">
                  <a:noFill/>
                </a:ln>
              </p:spPr>
              <p:style>
                <a:lnRef idx="2">
                  <a:schemeClr val="accent1">
                    <a:shade val="50000"/>
                  </a:schemeClr>
                </a:lnRef>
                <a:fillRef idx="1">
                  <a:schemeClr val="accent1"/>
                </a:fillRef>
                <a:effectRef idx="0">
                  <a:schemeClr val="accent1"/>
                </a:effectRef>
                <a:fontRef idx="minor"/>
              </p:style>
            </p:sp>
            <p:sp>
              <p:nvSpPr>
                <p:cNvPr id="1079" name="Isosceles Triangle 29"/>
                <p:cNvSpPr/>
                <p:nvPr/>
              </p:nvSpPr>
              <p:spPr>
                <a:xfrm>
                  <a:off x="6903720" y="376920"/>
                  <a:ext cx="27360" cy="496440"/>
                </a:xfrm>
                <a:prstGeom prst="triangle">
                  <a:avLst>
                    <a:gd name="adj" fmla="val 50000"/>
                  </a:avLst>
                </a:prstGeom>
                <a:solidFill>
                  <a:srgbClr val="FF0000"/>
                </a:solidFill>
                <a:ln w="9525">
                  <a:noFill/>
                </a:ln>
              </p:spPr>
              <p:style>
                <a:lnRef idx="2">
                  <a:schemeClr val="accent1">
                    <a:shade val="50000"/>
                  </a:schemeClr>
                </a:lnRef>
                <a:fillRef idx="1">
                  <a:schemeClr val="accent1"/>
                </a:fillRef>
                <a:effectRef idx="0">
                  <a:schemeClr val="accent1"/>
                </a:effectRef>
                <a:fontRef idx="minor"/>
              </p:style>
            </p:sp>
            <p:sp>
              <p:nvSpPr>
                <p:cNvPr id="1080" name="Isosceles Triangle 30"/>
                <p:cNvSpPr/>
                <p:nvPr/>
              </p:nvSpPr>
              <p:spPr>
                <a:xfrm>
                  <a:off x="6939720" y="376920"/>
                  <a:ext cx="27360" cy="496440"/>
                </a:xfrm>
                <a:prstGeom prst="triangle">
                  <a:avLst>
                    <a:gd name="adj" fmla="val 50000"/>
                  </a:avLst>
                </a:prstGeom>
                <a:solidFill>
                  <a:srgbClr val="FF0000"/>
                </a:solidFill>
                <a:ln w="9525">
                  <a:noFill/>
                </a:ln>
              </p:spPr>
              <p:style>
                <a:lnRef idx="2">
                  <a:schemeClr val="accent1">
                    <a:shade val="50000"/>
                  </a:schemeClr>
                </a:lnRef>
                <a:fillRef idx="1">
                  <a:schemeClr val="accent1"/>
                </a:fillRef>
                <a:effectRef idx="0">
                  <a:schemeClr val="accent1"/>
                </a:effectRef>
                <a:fontRef idx="minor"/>
              </p:style>
            </p:sp>
            <p:sp>
              <p:nvSpPr>
                <p:cNvPr id="1081" name="Isosceles Triangle 31"/>
                <p:cNvSpPr/>
                <p:nvPr/>
              </p:nvSpPr>
              <p:spPr>
                <a:xfrm>
                  <a:off x="6975720" y="376920"/>
                  <a:ext cx="27360" cy="496440"/>
                </a:xfrm>
                <a:prstGeom prst="triangle">
                  <a:avLst>
                    <a:gd name="adj" fmla="val 50000"/>
                  </a:avLst>
                </a:prstGeom>
                <a:solidFill>
                  <a:srgbClr val="FF0000"/>
                </a:solidFill>
                <a:ln w="9525">
                  <a:noFill/>
                </a:ln>
              </p:spPr>
              <p:style>
                <a:lnRef idx="2">
                  <a:schemeClr val="accent1">
                    <a:shade val="50000"/>
                  </a:schemeClr>
                </a:lnRef>
                <a:fillRef idx="1">
                  <a:schemeClr val="accent1"/>
                </a:fillRef>
                <a:effectRef idx="0">
                  <a:schemeClr val="accent1"/>
                </a:effectRef>
                <a:fontRef idx="minor"/>
              </p:style>
            </p:sp>
            <p:sp>
              <p:nvSpPr>
                <p:cNvPr id="1082" name="Isosceles Triangle 32"/>
                <p:cNvSpPr/>
                <p:nvPr/>
              </p:nvSpPr>
              <p:spPr>
                <a:xfrm>
                  <a:off x="7011720" y="376920"/>
                  <a:ext cx="27360" cy="496440"/>
                </a:xfrm>
                <a:prstGeom prst="triangle">
                  <a:avLst>
                    <a:gd name="adj" fmla="val 50000"/>
                  </a:avLst>
                </a:prstGeom>
                <a:solidFill>
                  <a:srgbClr val="FF0000"/>
                </a:solidFill>
                <a:ln w="9525">
                  <a:noFill/>
                </a:ln>
              </p:spPr>
              <p:style>
                <a:lnRef idx="2">
                  <a:schemeClr val="accent1">
                    <a:shade val="50000"/>
                  </a:schemeClr>
                </a:lnRef>
                <a:fillRef idx="1">
                  <a:schemeClr val="accent1"/>
                </a:fillRef>
                <a:effectRef idx="0">
                  <a:schemeClr val="accent1"/>
                </a:effectRef>
                <a:fontRef idx="minor"/>
              </p:style>
            </p:sp>
            <p:sp>
              <p:nvSpPr>
                <p:cNvPr id="1083" name="Isosceles Triangle 33"/>
                <p:cNvSpPr/>
                <p:nvPr/>
              </p:nvSpPr>
              <p:spPr>
                <a:xfrm>
                  <a:off x="7047720" y="376920"/>
                  <a:ext cx="27360" cy="496440"/>
                </a:xfrm>
                <a:prstGeom prst="triangle">
                  <a:avLst>
                    <a:gd name="adj" fmla="val 50000"/>
                  </a:avLst>
                </a:prstGeom>
                <a:solidFill>
                  <a:srgbClr val="FF0000"/>
                </a:solidFill>
                <a:ln w="9525">
                  <a:noFill/>
                </a:ln>
              </p:spPr>
              <p:style>
                <a:lnRef idx="2">
                  <a:schemeClr val="accent1">
                    <a:shade val="50000"/>
                  </a:schemeClr>
                </a:lnRef>
                <a:fillRef idx="1">
                  <a:schemeClr val="accent1"/>
                </a:fillRef>
                <a:effectRef idx="0">
                  <a:schemeClr val="accent1"/>
                </a:effectRef>
                <a:fontRef idx="minor"/>
              </p:style>
            </p:sp>
            <p:sp>
              <p:nvSpPr>
                <p:cNvPr id="1084" name="Isosceles Triangle 34"/>
                <p:cNvSpPr/>
                <p:nvPr/>
              </p:nvSpPr>
              <p:spPr>
                <a:xfrm>
                  <a:off x="7083720" y="376920"/>
                  <a:ext cx="27360" cy="496440"/>
                </a:xfrm>
                <a:prstGeom prst="triangle">
                  <a:avLst>
                    <a:gd name="adj" fmla="val 50000"/>
                  </a:avLst>
                </a:prstGeom>
                <a:solidFill>
                  <a:srgbClr val="FF0000"/>
                </a:solidFill>
                <a:ln w="9525">
                  <a:noFill/>
                </a:ln>
              </p:spPr>
              <p:style>
                <a:lnRef idx="2">
                  <a:schemeClr val="accent1">
                    <a:shade val="50000"/>
                  </a:schemeClr>
                </a:lnRef>
                <a:fillRef idx="1">
                  <a:schemeClr val="accent1"/>
                </a:fillRef>
                <a:effectRef idx="0">
                  <a:schemeClr val="accent1"/>
                </a:effectRef>
                <a:fontRef idx="minor"/>
              </p:style>
            </p:sp>
          </p:grpSp>
          <p:sp>
            <p:nvSpPr>
              <p:cNvPr id="1085" name="Isosceles Triangle 35"/>
              <p:cNvSpPr/>
              <p:nvPr/>
            </p:nvSpPr>
            <p:spPr>
              <a:xfrm>
                <a:off x="5968800" y="376920"/>
                <a:ext cx="27360" cy="496440"/>
              </a:xfrm>
              <a:prstGeom prst="triangle">
                <a:avLst>
                  <a:gd name="adj" fmla="val 50000"/>
                </a:avLst>
              </a:prstGeom>
              <a:solidFill>
                <a:srgbClr val="FF0000"/>
              </a:solidFill>
              <a:ln w="9525">
                <a:noFill/>
              </a:ln>
            </p:spPr>
            <p:style>
              <a:lnRef idx="2">
                <a:schemeClr val="accent1">
                  <a:shade val="50000"/>
                </a:schemeClr>
              </a:lnRef>
              <a:fillRef idx="1">
                <a:schemeClr val="accent1"/>
              </a:fillRef>
              <a:effectRef idx="0">
                <a:schemeClr val="accent1"/>
              </a:effectRef>
              <a:fontRef idx="minor"/>
            </p:style>
          </p:sp>
          <p:sp>
            <p:nvSpPr>
              <p:cNvPr id="1086" name="Freeform 4"/>
              <p:cNvSpPr/>
              <p:nvPr/>
            </p:nvSpPr>
            <p:spPr>
              <a:xfrm>
                <a:off x="5649840" y="428400"/>
                <a:ext cx="1996560" cy="809280"/>
              </a:xfrm>
              <a:custGeom>
                <a:avLst/>
                <a:gdLst/>
                <a:ahLst/>
                <a:cxnLst/>
                <a:rect l="l" t="t" r="r" b="b"/>
                <a:pathLst>
                  <a:path w="3600450" h="1461489">
                    <a:moveTo>
                      <a:pt x="0" y="764407"/>
                    </a:moveTo>
                    <a:cubicBezTo>
                      <a:pt x="395287" y="827113"/>
                      <a:pt x="790575" y="889819"/>
                      <a:pt x="1047750" y="764407"/>
                    </a:cubicBezTo>
                    <a:cubicBezTo>
                      <a:pt x="1304925" y="638995"/>
                      <a:pt x="1390650" y="-102368"/>
                      <a:pt x="1543050" y="11932"/>
                    </a:cubicBezTo>
                    <a:cubicBezTo>
                      <a:pt x="1695450" y="126232"/>
                      <a:pt x="1812925" y="1339082"/>
                      <a:pt x="1962150" y="1450207"/>
                    </a:cubicBezTo>
                    <a:cubicBezTo>
                      <a:pt x="2111375" y="1561332"/>
                      <a:pt x="2165350" y="818382"/>
                      <a:pt x="2438400" y="678682"/>
                    </a:cubicBezTo>
                    <a:cubicBezTo>
                      <a:pt x="2711450" y="538982"/>
                      <a:pt x="3600450" y="612007"/>
                      <a:pt x="3600450" y="612007"/>
                    </a:cubicBezTo>
                    <a:lnTo>
                      <a:pt x="3600450" y="612007"/>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p:style>
          </p:sp>
          <p:sp>
            <p:nvSpPr>
              <p:cNvPr id="1087" name="TextBox 18"/>
              <p:cNvSpPr/>
              <p:nvPr/>
            </p:nvSpPr>
            <p:spPr>
              <a:xfrm>
                <a:off x="7106040" y="789840"/>
                <a:ext cx="618120" cy="28764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tabLst>
                    <a:tab pos="408240" algn="l"/>
                  </a:tabLst>
                </a:pPr>
                <a:r>
                  <a:rPr lang="en-US" sz="1100" b="0" strike="noStrike" spc="-1">
                    <a:solidFill>
                      <a:srgbClr val="00B050"/>
                    </a:solidFill>
                    <a:latin typeface="Arial"/>
                    <a:ea typeface="DejaVu Sans"/>
                  </a:rPr>
                  <a:t>THz</a:t>
                </a:r>
                <a:endParaRPr lang="en-US" sz="1100" b="0" strike="noStrike" spc="-1">
                  <a:latin typeface="Arial"/>
                </a:endParaRPr>
              </a:p>
            </p:txBody>
          </p:sp>
          <p:sp>
            <p:nvSpPr>
              <p:cNvPr id="1088" name="TextBox 20"/>
              <p:cNvSpPr/>
              <p:nvPr/>
            </p:nvSpPr>
            <p:spPr>
              <a:xfrm>
                <a:off x="5468040" y="334440"/>
                <a:ext cx="597960" cy="45778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tabLst>
                    <a:tab pos="408240" algn="l"/>
                  </a:tabLst>
                </a:pPr>
                <a:r>
                  <a:rPr lang="en-US" sz="1050" b="0" strike="noStrike" spc="-1">
                    <a:solidFill>
                      <a:srgbClr val="FF0000"/>
                    </a:solidFill>
                    <a:latin typeface="Arial"/>
                    <a:ea typeface="DejaVu Sans"/>
                  </a:rPr>
                  <a:t>IR laser</a:t>
                </a:r>
                <a:endParaRPr lang="en-US" sz="1050" b="0" strike="noStrike" spc="-1">
                  <a:latin typeface="Arial"/>
                </a:endParaRPr>
              </a:p>
            </p:txBody>
          </p:sp>
        </p:grpSp>
        <p:sp>
          <p:nvSpPr>
            <p:cNvPr id="1089" name="Straight Arrow Connector 1"/>
            <p:cNvSpPr/>
            <p:nvPr/>
          </p:nvSpPr>
          <p:spPr>
            <a:xfrm>
              <a:off x="5881680" y="1329840"/>
              <a:ext cx="1306440" cy="360"/>
            </a:xfrm>
            <a:custGeom>
              <a:avLst/>
              <a:gdLst/>
              <a:ahLst/>
              <a:cxnLst/>
              <a:rect l="l" t="t" r="r" b="b"/>
              <a:pathLst>
                <a:path w="21600" h="21600">
                  <a:moveTo>
                    <a:pt x="0" y="0"/>
                  </a:moveTo>
                  <a:lnTo>
                    <a:pt x="21600" y="21600"/>
                  </a:lnTo>
                </a:path>
              </a:pathLst>
            </a:custGeom>
            <a:noFill/>
            <a:ln w="38100">
              <a:solidFill>
                <a:srgbClr val="000000"/>
              </a:solidFill>
              <a:tailEnd type="arrow" w="med" len="med"/>
            </a:ln>
          </p:spPr>
          <p:style>
            <a:lnRef idx="1">
              <a:schemeClr val="accent1"/>
            </a:lnRef>
            <a:fillRef idx="0">
              <a:schemeClr val="accent1"/>
            </a:fillRef>
            <a:effectRef idx="0">
              <a:schemeClr val="accent1"/>
            </a:effectRef>
            <a:fontRef idx="minor"/>
          </p:style>
        </p:sp>
        <p:sp>
          <p:nvSpPr>
            <p:cNvPr id="1090" name="TextBox 27"/>
            <p:cNvSpPr/>
            <p:nvPr/>
          </p:nvSpPr>
          <p:spPr>
            <a:xfrm>
              <a:off x="6033961" y="1332000"/>
              <a:ext cx="1690199" cy="30465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tabLst>
                  <a:tab pos="408240" algn="l"/>
                </a:tabLst>
              </a:pPr>
              <a:r>
                <a:rPr lang="en-US" sz="1200" b="0" strike="noStrike" spc="-1">
                  <a:solidFill>
                    <a:srgbClr val="000000"/>
                  </a:solidFill>
                  <a:latin typeface="Arial"/>
                  <a:ea typeface="DejaVu Sans"/>
                </a:rPr>
                <a:t>Time/position</a:t>
              </a:r>
              <a:endParaRPr lang="en-US" sz="1200" b="0" strike="noStrike" spc="-1">
                <a:latin typeface="Arial"/>
              </a:endParaRPr>
            </a:p>
          </p:txBody>
        </p:sp>
      </p:grpSp>
      <p:sp>
        <p:nvSpPr>
          <p:cNvPr id="1091" name="TextBox 31"/>
          <p:cNvSpPr/>
          <p:nvPr/>
        </p:nvSpPr>
        <p:spPr>
          <a:xfrm>
            <a:off x="9982080" y="2007000"/>
            <a:ext cx="2321280" cy="81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tabLst>
                <a:tab pos="408240" algn="l"/>
              </a:tabLst>
            </a:pPr>
            <a:r>
              <a:rPr lang="en-US" sz="1600" b="0" strike="noStrike" spc="-1">
                <a:solidFill>
                  <a:srgbClr val="000000"/>
                </a:solidFill>
                <a:latin typeface="Arial"/>
                <a:ea typeface="DejaVu Sans"/>
              </a:rPr>
              <a:t>30 mm * 30 mm size</a:t>
            </a:r>
            <a:endParaRPr lang="en-US" sz="1600" b="0" strike="noStrike" spc="-1">
              <a:latin typeface="Arial"/>
            </a:endParaRPr>
          </a:p>
          <a:p>
            <a:pPr>
              <a:lnSpc>
                <a:spcPct val="100000"/>
              </a:lnSpc>
              <a:buNone/>
              <a:tabLst>
                <a:tab pos="408240" algn="l"/>
              </a:tabLst>
            </a:pPr>
            <a:r>
              <a:rPr lang="en-US" sz="1600" b="0" strike="noStrike" spc="-1">
                <a:solidFill>
                  <a:srgbClr val="000000"/>
                </a:solidFill>
                <a:latin typeface="Arial"/>
                <a:ea typeface="DejaVu Sans"/>
              </a:rPr>
              <a:t>Time step: 50 fs</a:t>
            </a:r>
            <a:endParaRPr lang="en-US" sz="1600" b="0" strike="noStrike" spc="-1">
              <a:latin typeface="Arial"/>
            </a:endParaRPr>
          </a:p>
          <a:p>
            <a:pPr>
              <a:lnSpc>
                <a:spcPct val="100000"/>
              </a:lnSpc>
              <a:buNone/>
              <a:tabLst>
                <a:tab pos="408240" algn="l"/>
              </a:tabLst>
            </a:pPr>
            <a:r>
              <a:rPr lang="en-US" sz="1600" b="0" strike="noStrike" spc="-1">
                <a:solidFill>
                  <a:srgbClr val="000000"/>
                </a:solidFill>
                <a:latin typeface="Arial"/>
                <a:ea typeface="DejaVu Sans"/>
              </a:rPr>
              <a:t>Time window: 10 ps </a:t>
            </a:r>
            <a:endParaRPr lang="en-US" sz="1600" b="0" strike="noStrike" spc="-1">
              <a:latin typeface="Arial"/>
            </a:endParaRPr>
          </a:p>
        </p:txBody>
      </p:sp>
      <p:sp>
        <p:nvSpPr>
          <p:cNvPr id="1092" name="Rectangle 237"/>
          <p:cNvSpPr/>
          <p:nvPr/>
        </p:nvSpPr>
        <p:spPr>
          <a:xfrm>
            <a:off x="10210680" y="2814840"/>
            <a:ext cx="1827000" cy="81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tabLst>
                <a:tab pos="408240" algn="l"/>
              </a:tabLst>
            </a:pPr>
            <a:r>
              <a:rPr lang="en-US" sz="1200" b="0" strike="noStrike" spc="-1" dirty="0">
                <a:solidFill>
                  <a:srgbClr val="000000"/>
                </a:solidFill>
                <a:latin typeface="Arial"/>
                <a:ea typeface="DejaVu Sans"/>
              </a:rPr>
              <a:t>Stephenson Distinguished </a:t>
            </a:r>
            <a:r>
              <a:rPr lang="en-US" sz="1200" b="0" strike="noStrike" spc="-1" dirty="0" err="1">
                <a:solidFill>
                  <a:srgbClr val="000000"/>
                </a:solidFill>
                <a:latin typeface="Arial"/>
                <a:ea typeface="DejaVu Sans"/>
              </a:rPr>
              <a:t>Programme</a:t>
            </a:r>
            <a:r>
              <a:rPr lang="en-US" sz="1200" b="0" strike="noStrike" spc="-1" dirty="0">
                <a:solidFill>
                  <a:srgbClr val="000000"/>
                </a:solidFill>
                <a:latin typeface="Arial"/>
                <a:ea typeface="DejaVu Sans"/>
              </a:rPr>
              <a:t>: </a:t>
            </a:r>
            <a:r>
              <a:rPr lang="en-US" sz="1200" b="0" strike="noStrike" spc="-1" dirty="0" err="1">
                <a:solidFill>
                  <a:srgbClr val="000000"/>
                </a:solidFill>
                <a:latin typeface="Arial"/>
                <a:ea typeface="DejaVu Sans"/>
              </a:rPr>
              <a:t>Z.Chen</a:t>
            </a:r>
            <a:r>
              <a:rPr lang="en-US" sz="1200" b="0" strike="noStrike" spc="-1" dirty="0">
                <a:solidFill>
                  <a:srgbClr val="000000"/>
                </a:solidFill>
                <a:latin typeface="Arial"/>
                <a:ea typeface="DejaVu Sans"/>
              </a:rPr>
              <a:t>, SLAC, USA </a:t>
            </a:r>
            <a:endParaRPr lang="en-US" sz="1200" b="0" strike="noStrike" spc="-1" dirty="0">
              <a:latin typeface="Arial"/>
            </a:endParaRPr>
          </a:p>
        </p:txBody>
      </p:sp>
      <p:sp>
        <p:nvSpPr>
          <p:cNvPr id="62" name="TextBox 61">
            <a:extLst>
              <a:ext uri="{FF2B5EF4-FFF2-40B4-BE49-F238E27FC236}">
                <a16:creationId xmlns:a16="http://schemas.microsoft.com/office/drawing/2014/main" id="{2AC288D7-4B91-4E62-A726-57E8EB780BCF}"/>
              </a:ext>
            </a:extLst>
          </p:cNvPr>
          <p:cNvSpPr txBox="1"/>
          <p:nvPr/>
        </p:nvSpPr>
        <p:spPr>
          <a:xfrm>
            <a:off x="983432" y="6535534"/>
            <a:ext cx="1140056" cy="261610"/>
          </a:xfrm>
          <a:prstGeom prst="rect">
            <a:avLst/>
          </a:prstGeom>
          <a:noFill/>
        </p:spPr>
        <p:txBody>
          <a:bodyPr wrap="none" rtlCol="0">
            <a:spAutoFit/>
          </a:bodyPr>
          <a:lstStyle/>
          <a:p>
            <a:r>
              <a:rPr lang="en-US" sz="1100" dirty="0"/>
              <a:t>Credits: R. Pan</a:t>
            </a:r>
            <a:endParaRPr lang="de-DE" sz="1100" dirty="0" err="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Rectangle 235"/>
          <p:cNvSpPr/>
          <p:nvPr/>
        </p:nvSpPr>
        <p:spPr>
          <a:xfrm>
            <a:off x="152280" y="286560"/>
            <a:ext cx="5410440" cy="50637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266760">
              <a:lnSpc>
                <a:spcPct val="90000"/>
              </a:lnSpc>
              <a:buNone/>
              <a:tabLst>
                <a:tab pos="408240" algn="l"/>
              </a:tabLst>
            </a:pPr>
            <a:r>
              <a:rPr lang="de-DE" sz="3000" b="1" strike="noStrike" spc="-1" dirty="0" err="1">
                <a:solidFill>
                  <a:srgbClr val="009FDF"/>
                </a:solidFill>
                <a:latin typeface="Arial"/>
                <a:ea typeface="DejaVu Sans"/>
              </a:rPr>
              <a:t>Spectral</a:t>
            </a:r>
            <a:r>
              <a:rPr lang="de-DE" sz="3000" b="1" strike="noStrike" spc="-1" dirty="0">
                <a:solidFill>
                  <a:srgbClr val="009FDF"/>
                </a:solidFill>
                <a:latin typeface="Arial"/>
                <a:ea typeface="DejaVu Sans"/>
              </a:rPr>
              <a:t> </a:t>
            </a:r>
            <a:r>
              <a:rPr lang="de-DE" sz="3000" b="1" strike="noStrike" spc="-1" dirty="0" err="1">
                <a:solidFill>
                  <a:srgbClr val="009FDF"/>
                </a:solidFill>
                <a:latin typeface="Arial"/>
                <a:ea typeface="DejaVu Sans"/>
              </a:rPr>
              <a:t>Diagnostics</a:t>
            </a:r>
            <a:endParaRPr lang="en-US" sz="3000" b="0" strike="noStrike" spc="-1" dirty="0">
              <a:latin typeface="Arial"/>
            </a:endParaRPr>
          </a:p>
        </p:txBody>
      </p:sp>
      <p:sp>
        <p:nvSpPr>
          <p:cNvPr id="1046" name="Rectangle 236"/>
          <p:cNvSpPr/>
          <p:nvPr/>
        </p:nvSpPr>
        <p:spPr>
          <a:xfrm>
            <a:off x="442800" y="834840"/>
            <a:ext cx="5691960" cy="45508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50000"/>
              </a:lnSpc>
              <a:buNone/>
              <a:tabLst>
                <a:tab pos="408240" algn="l"/>
              </a:tabLst>
            </a:pPr>
            <a:r>
              <a:rPr lang="en-US" sz="1800" b="1" strike="noStrike" spc="-1" dirty="0">
                <a:solidFill>
                  <a:srgbClr val="F18F1F"/>
                </a:solidFill>
                <a:latin typeface="Arial"/>
                <a:ea typeface="DejaVu Sans"/>
              </a:rPr>
              <a:t>Most compact ultra-broadband FTIR Spectrometer</a:t>
            </a:r>
            <a:endParaRPr lang="en-US" sz="1800" b="0" strike="noStrike" spc="-1" dirty="0">
              <a:latin typeface="Arial"/>
            </a:endParaRPr>
          </a:p>
        </p:txBody>
      </p:sp>
      <p:pic>
        <p:nvPicPr>
          <p:cNvPr id="67" name="Picture 66">
            <a:extLst>
              <a:ext uri="{FF2B5EF4-FFF2-40B4-BE49-F238E27FC236}">
                <a16:creationId xmlns:a16="http://schemas.microsoft.com/office/drawing/2014/main" id="{F45FB170-0048-4E0F-A48F-AB0C406697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760" t="9804" r="8392" b="2111"/>
          <a:stretch/>
        </p:blipFill>
        <p:spPr>
          <a:xfrm>
            <a:off x="2150717" y="4820283"/>
            <a:ext cx="2452886" cy="1517968"/>
          </a:xfrm>
          <a:prstGeom prst="rect">
            <a:avLst/>
          </a:prstGeom>
        </p:spPr>
      </p:pic>
      <p:pic>
        <p:nvPicPr>
          <p:cNvPr id="68" name="Picture 67">
            <a:extLst>
              <a:ext uri="{FF2B5EF4-FFF2-40B4-BE49-F238E27FC236}">
                <a16:creationId xmlns:a16="http://schemas.microsoft.com/office/drawing/2014/main" id="{21BF94E6-089A-48E8-9627-9FD0200CBD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373" t="8771" r="8779" b="3144"/>
          <a:stretch/>
        </p:blipFill>
        <p:spPr>
          <a:xfrm>
            <a:off x="4750770" y="4820283"/>
            <a:ext cx="2452885" cy="1517968"/>
          </a:xfrm>
          <a:prstGeom prst="rect">
            <a:avLst/>
          </a:prstGeom>
        </p:spPr>
      </p:pic>
      <p:pic>
        <p:nvPicPr>
          <p:cNvPr id="69" name="Picture 68">
            <a:extLst>
              <a:ext uri="{FF2B5EF4-FFF2-40B4-BE49-F238E27FC236}">
                <a16:creationId xmlns:a16="http://schemas.microsoft.com/office/drawing/2014/main" id="{406E408C-C017-4644-A835-A674CA5AADE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21" t="8771" r="8030" b="3144"/>
          <a:stretch/>
        </p:blipFill>
        <p:spPr>
          <a:xfrm>
            <a:off x="7436492" y="4826783"/>
            <a:ext cx="2452884" cy="1517966"/>
          </a:xfrm>
          <a:prstGeom prst="rect">
            <a:avLst/>
          </a:prstGeom>
        </p:spPr>
      </p:pic>
      <p:sp>
        <p:nvSpPr>
          <p:cNvPr id="70" name="Text Box 245">
            <a:extLst>
              <a:ext uri="{FF2B5EF4-FFF2-40B4-BE49-F238E27FC236}">
                <a16:creationId xmlns:a16="http://schemas.microsoft.com/office/drawing/2014/main" id="{831D6A7E-C1D8-4758-BBD3-E05FB2F06FE4}"/>
              </a:ext>
            </a:extLst>
          </p:cNvPr>
          <p:cNvSpPr txBox="1">
            <a:spLocks noChangeArrowheads="1"/>
          </p:cNvSpPr>
          <p:nvPr/>
        </p:nvSpPr>
        <p:spPr bwMode="auto">
          <a:xfrm>
            <a:off x="2574891" y="4614172"/>
            <a:ext cx="272714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a:spAutoFit/>
          </a:bodyPr>
          <a:lstStyle/>
          <a:p>
            <a:pPr eaLnBrk="1" hangingPunct="1"/>
            <a:r>
              <a:rPr lang="en-US" sz="1200" b="0" dirty="0">
                <a:latin typeface="DesySans Office Cn Medium" panose="020B0506040000020003" pitchFamily="34" charset="0"/>
              </a:rPr>
              <a:t>Broadband THz Dump Magnet</a:t>
            </a:r>
          </a:p>
        </p:txBody>
      </p:sp>
      <p:sp>
        <p:nvSpPr>
          <p:cNvPr id="71" name="Text Box 245">
            <a:extLst>
              <a:ext uri="{FF2B5EF4-FFF2-40B4-BE49-F238E27FC236}">
                <a16:creationId xmlns:a16="http://schemas.microsoft.com/office/drawing/2014/main" id="{17437866-9123-415E-8BC9-A68F894D814B}"/>
              </a:ext>
            </a:extLst>
          </p:cNvPr>
          <p:cNvSpPr txBox="1">
            <a:spLocks noChangeArrowheads="1"/>
          </p:cNvSpPr>
          <p:nvPr/>
        </p:nvSpPr>
        <p:spPr bwMode="auto">
          <a:xfrm>
            <a:off x="5361329" y="4601117"/>
            <a:ext cx="385127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a:spAutoFit/>
          </a:bodyPr>
          <a:lstStyle/>
          <a:p>
            <a:pPr eaLnBrk="1" hangingPunct="1"/>
            <a:r>
              <a:rPr lang="en-US" sz="1200" b="0" dirty="0">
                <a:latin typeface="DesySans Office Cn Medium" panose="020B0506040000020003" pitchFamily="34" charset="0"/>
              </a:rPr>
              <a:t>Various Band-Pass Filters</a:t>
            </a:r>
          </a:p>
        </p:txBody>
      </p:sp>
      <p:sp>
        <p:nvSpPr>
          <p:cNvPr id="72" name="Text Box 245">
            <a:extLst>
              <a:ext uri="{FF2B5EF4-FFF2-40B4-BE49-F238E27FC236}">
                <a16:creationId xmlns:a16="http://schemas.microsoft.com/office/drawing/2014/main" id="{7EA95EED-8AF7-4FEA-AAA0-8B519464136D}"/>
              </a:ext>
            </a:extLst>
          </p:cNvPr>
          <p:cNvSpPr txBox="1">
            <a:spLocks noChangeArrowheads="1"/>
          </p:cNvSpPr>
          <p:nvPr/>
        </p:nvSpPr>
        <p:spPr bwMode="auto">
          <a:xfrm>
            <a:off x="7948189" y="4601117"/>
            <a:ext cx="228040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a:spAutoFit/>
          </a:bodyPr>
          <a:lstStyle/>
          <a:p>
            <a:pPr eaLnBrk="1" hangingPunct="1"/>
            <a:r>
              <a:rPr lang="en-US" sz="1200" b="0" dirty="0">
                <a:latin typeface="DesySans Office Cn Medium" panose="020B0506040000020003" pitchFamily="34" charset="0"/>
              </a:rPr>
              <a:t>THz Undulator @ 105µm</a:t>
            </a:r>
          </a:p>
        </p:txBody>
      </p:sp>
      <mc:AlternateContent xmlns:mc="http://schemas.openxmlformats.org/markup-compatibility/2006" xmlns:a14="http://schemas.microsoft.com/office/drawing/2010/main">
        <mc:Choice Requires="a14">
          <p:sp>
            <p:nvSpPr>
              <p:cNvPr id="73" name="Text Box 245">
                <a:extLst>
                  <a:ext uri="{FF2B5EF4-FFF2-40B4-BE49-F238E27FC236}">
                    <a16:creationId xmlns:a16="http://schemas.microsoft.com/office/drawing/2014/main" id="{A0943721-0F67-4088-B02E-44004CCE00F6}"/>
                  </a:ext>
                </a:extLst>
              </p:cNvPr>
              <p:cNvSpPr txBox="1">
                <a:spLocks noChangeArrowheads="1"/>
              </p:cNvSpPr>
              <p:nvPr/>
            </p:nvSpPr>
            <p:spPr bwMode="auto">
              <a:xfrm>
                <a:off x="5942826" y="1991628"/>
                <a:ext cx="5470927" cy="1852943"/>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tIns="0" rIns="0" bIns="0" anchor="t">
                <a:spAutoFit/>
              </a:bodyPr>
              <a:lstStyle/>
              <a:p>
                <a:pPr marL="342900" marR="0" lvl="0" indent="-34290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b="1" kern="0" dirty="0">
                    <a:solidFill>
                      <a:sysClr val="windowText" lastClr="000000"/>
                    </a:solidFill>
                    <a:latin typeface="+mj-lt"/>
                    <a:cs typeface="Arial" panose="020B0604020202020204" pitchFamily="34" charset="0"/>
                  </a:rPr>
                  <a:t>Novel Technology - Fully reflective </a:t>
                </a:r>
                <a:r>
                  <a:rPr lang="en-US" sz="1200" b="0" kern="0" dirty="0">
                    <a:solidFill>
                      <a:sysClr val="windowText" lastClr="000000"/>
                    </a:solidFill>
                    <a:latin typeface="+mj-lt"/>
                    <a:cs typeface="Arial" panose="020B0604020202020204" pitchFamily="34" charset="0"/>
                  </a:rPr>
                  <a:t>FTIR interferometer</a:t>
                </a:r>
              </a:p>
              <a:p>
                <a:pPr marL="342900" marR="0" lvl="0" indent="-34290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b="0" kern="0" dirty="0">
                    <a:solidFill>
                      <a:sysClr val="windowText" lastClr="000000"/>
                    </a:solidFill>
                    <a:latin typeface="+mj-lt"/>
                    <a:cs typeface="Arial" panose="020B0604020202020204" pitchFamily="34" charset="0"/>
                  </a:rPr>
                  <a:t>Currently </a:t>
                </a:r>
                <a:r>
                  <a:rPr lang="en-US" sz="1200" b="1" kern="0" dirty="0">
                    <a:solidFill>
                      <a:sysClr val="windowText" lastClr="000000"/>
                    </a:solidFill>
                    <a:latin typeface="+mj-lt"/>
                    <a:cs typeface="Arial" panose="020B0604020202020204" pitchFamily="34" charset="0"/>
                  </a:rPr>
                  <a:t>30-300 µm / 1 – 10THz, </a:t>
                </a:r>
              </a:p>
              <a:p>
                <a:pPr marL="342900" marR="0" lvl="0" indent="-34290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b="0" kern="0" dirty="0">
                    <a:solidFill>
                      <a:sysClr val="windowText" lastClr="000000"/>
                    </a:solidFill>
                    <a:latin typeface="+mj-lt"/>
                    <a:cs typeface="Arial" panose="020B0604020202020204" pitchFamily="34" charset="0"/>
                  </a:rPr>
                  <a:t>Project goal: </a:t>
                </a:r>
                <a:r>
                  <a:rPr lang="en-US" sz="1200" b="1" kern="0" dirty="0">
                    <a:solidFill>
                      <a:sysClr val="windowText" lastClr="000000"/>
                    </a:solidFill>
                    <a:latin typeface="+mj-lt"/>
                    <a:cs typeface="Arial" panose="020B0604020202020204" pitchFamily="34" charset="0"/>
                  </a:rPr>
                  <a:t>1 µm – 300 µm / 1 THz – 100 THz</a:t>
                </a:r>
              </a:p>
              <a:p>
                <a:pPr marL="342900" marR="0" lvl="0" indent="-34290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b="1" kern="0" dirty="0">
                    <a:solidFill>
                      <a:sysClr val="windowText" lastClr="000000"/>
                    </a:solidFill>
                    <a:latin typeface="+mj-lt"/>
                    <a:cs typeface="Arial" panose="020B0604020202020204" pitchFamily="34" charset="0"/>
                  </a:rPr>
                  <a:t>Compact and robust</a:t>
                </a:r>
                <a:r>
                  <a:rPr lang="en-US" sz="1200" b="0" kern="0" dirty="0">
                    <a:solidFill>
                      <a:sysClr val="windowText" lastClr="000000"/>
                    </a:solidFill>
                    <a:latin typeface="+mj-lt"/>
                    <a:cs typeface="Arial" panose="020B0604020202020204" pitchFamily="34" charset="0"/>
                  </a:rPr>
                  <a:t> design, suitable for online monitoring in vacuum </a:t>
                </a:r>
              </a:p>
              <a:p>
                <a:pPr marL="342900" marR="0" lvl="0" indent="-34290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kern="0" dirty="0">
                    <a:solidFill>
                      <a:sysClr val="windowText" lastClr="000000"/>
                    </a:solidFill>
                    <a:latin typeface="+mj-lt"/>
                    <a:cs typeface="Arial" panose="020B0604020202020204" pitchFamily="34" charset="0"/>
                  </a:rPr>
                  <a:t>Goal – </a:t>
                </a:r>
                <a:r>
                  <a:rPr lang="en-US" sz="1200" b="1" kern="0" dirty="0">
                    <a:solidFill>
                      <a:sysClr val="windowText" lastClr="000000"/>
                    </a:solidFill>
                    <a:latin typeface="+mj-lt"/>
                    <a:cs typeface="Arial" panose="020B0604020202020204" pitchFamily="34" charset="0"/>
                  </a:rPr>
                  <a:t>½ of A4 sheet </a:t>
                </a:r>
                <a:r>
                  <a:rPr lang="en-US" sz="1200" kern="0" dirty="0">
                    <a:solidFill>
                      <a:sysClr val="windowText" lastClr="000000"/>
                    </a:solidFill>
                    <a:latin typeface="+mj-lt"/>
                    <a:cs typeface="Arial" panose="020B0604020202020204" pitchFamily="34" charset="0"/>
                  </a:rPr>
                  <a:t>of paper</a:t>
                </a:r>
              </a:p>
              <a:p>
                <a:pPr marL="342900" marR="0" lvl="0" indent="-34290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b="0" kern="0" dirty="0">
                    <a:solidFill>
                      <a:sysClr val="windowText" lastClr="000000"/>
                    </a:solidFill>
                    <a:latin typeface="+mj-lt"/>
                    <a:cs typeface="Arial" panose="020B0604020202020204" pitchFamily="34" charset="0"/>
                  </a:rPr>
                  <a:t>Resolution </a:t>
                </a:r>
                <a14:m>
                  <m:oMath xmlns:m="http://schemas.openxmlformats.org/officeDocument/2006/math">
                    <m:r>
                      <a:rPr lang="en-US" sz="1200" b="1" i="0" kern="0" smtClean="0">
                        <a:solidFill>
                          <a:sysClr val="windowText" lastClr="000000"/>
                        </a:solidFill>
                        <a:latin typeface="Cambria Math" panose="02040503050406030204" pitchFamily="18" charset="0"/>
                        <a:cs typeface="Arial" panose="020B0604020202020204" pitchFamily="34" charset="0"/>
                      </a:rPr>
                      <m:t>𝟏𝐜</m:t>
                    </m:r>
                    <m:sSup>
                      <m:sSupPr>
                        <m:ctrlPr>
                          <a:rPr lang="en-US" sz="1200" b="1" i="1" kern="0" smtClean="0">
                            <a:solidFill>
                              <a:sysClr val="windowText" lastClr="000000"/>
                            </a:solidFill>
                            <a:latin typeface="Cambria Math" panose="02040503050406030204" pitchFamily="18" charset="0"/>
                            <a:cs typeface="Arial" panose="020B0604020202020204" pitchFamily="34" charset="0"/>
                          </a:rPr>
                        </m:ctrlPr>
                      </m:sSupPr>
                      <m:e>
                        <m:r>
                          <a:rPr lang="en-US" sz="1200" b="1" i="0" kern="0" smtClean="0">
                            <a:solidFill>
                              <a:sysClr val="windowText" lastClr="000000"/>
                            </a:solidFill>
                            <a:latin typeface="Cambria Math" panose="02040503050406030204" pitchFamily="18" charset="0"/>
                            <a:cs typeface="Arial" panose="020B0604020202020204" pitchFamily="34" charset="0"/>
                          </a:rPr>
                          <m:t>𝐦</m:t>
                        </m:r>
                      </m:e>
                      <m:sup>
                        <m:r>
                          <a:rPr lang="en-US" sz="1200" b="1" i="0" kern="0" smtClean="0">
                            <a:solidFill>
                              <a:sysClr val="windowText" lastClr="000000"/>
                            </a:solidFill>
                            <a:latin typeface="Cambria Math" panose="02040503050406030204" pitchFamily="18" charset="0"/>
                            <a:cs typeface="Arial" panose="020B0604020202020204" pitchFamily="34" charset="0"/>
                          </a:rPr>
                          <m:t>−</m:t>
                        </m:r>
                        <m:r>
                          <a:rPr lang="en-US" sz="1200" b="1" i="0" kern="0" smtClean="0">
                            <a:solidFill>
                              <a:sysClr val="windowText" lastClr="000000"/>
                            </a:solidFill>
                            <a:latin typeface="Cambria Math" panose="02040503050406030204" pitchFamily="18" charset="0"/>
                            <a:cs typeface="Arial" panose="020B0604020202020204" pitchFamily="34" charset="0"/>
                          </a:rPr>
                          <m:t>𝟏</m:t>
                        </m:r>
                      </m:sup>
                    </m:sSup>
                  </m:oMath>
                </a14:m>
                <a:endParaRPr lang="en-US" sz="1200" b="1" kern="0" dirty="0">
                  <a:solidFill>
                    <a:sysClr val="windowText" lastClr="000000"/>
                  </a:solidFill>
                  <a:latin typeface="+mj-lt"/>
                  <a:cs typeface="Arial" panose="020B0604020202020204" pitchFamily="34" charset="0"/>
                </a:endParaRPr>
              </a:p>
              <a:p>
                <a:endParaRPr lang="en-US" sz="1200" b="1" dirty="0">
                  <a:solidFill>
                    <a:srgbClr val="00A6EB"/>
                  </a:solidFill>
                  <a:latin typeface="+mj-lt"/>
                </a:endParaRPr>
              </a:p>
            </p:txBody>
          </p:sp>
        </mc:Choice>
        <mc:Fallback xmlns="">
          <p:sp>
            <p:nvSpPr>
              <p:cNvPr id="73" name="Text Box 245">
                <a:extLst>
                  <a:ext uri="{FF2B5EF4-FFF2-40B4-BE49-F238E27FC236}">
                    <a16:creationId xmlns:a16="http://schemas.microsoft.com/office/drawing/2014/main" id="{A0943721-0F67-4088-B02E-44004CCE00F6}"/>
                  </a:ext>
                </a:extLst>
              </p:cNvPr>
              <p:cNvSpPr txBox="1">
                <a:spLocks noRot="1" noChangeAspect="1" noMove="1" noResize="1" noEditPoints="1" noAdjustHandles="1" noChangeArrowheads="1" noChangeShapeType="1" noTextEdit="1"/>
              </p:cNvSpPr>
              <p:nvPr/>
            </p:nvSpPr>
            <p:spPr bwMode="auto">
              <a:xfrm>
                <a:off x="5942826" y="1991628"/>
                <a:ext cx="5470927" cy="1852943"/>
              </a:xfrm>
              <a:prstGeom prst="rect">
                <a:avLst/>
              </a:prstGeom>
              <a:blipFill>
                <a:blip r:embed="rId6"/>
                <a:stretch>
                  <a:fillRect l="-167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noFill/>
                  </a:rPr>
                  <a:t> </a:t>
                </a:r>
              </a:p>
            </p:txBody>
          </p:sp>
        </mc:Fallback>
      </mc:AlternateContent>
      <p:sp>
        <p:nvSpPr>
          <p:cNvPr id="2" name="TextBox 1">
            <a:extLst>
              <a:ext uri="{FF2B5EF4-FFF2-40B4-BE49-F238E27FC236}">
                <a16:creationId xmlns:a16="http://schemas.microsoft.com/office/drawing/2014/main" id="{78AD69D2-2175-49CE-9987-3723FB1299BB}"/>
              </a:ext>
            </a:extLst>
          </p:cNvPr>
          <p:cNvSpPr txBox="1"/>
          <p:nvPr/>
        </p:nvSpPr>
        <p:spPr>
          <a:xfrm>
            <a:off x="4184258" y="6405862"/>
            <a:ext cx="3823483" cy="276999"/>
          </a:xfrm>
          <a:prstGeom prst="rect">
            <a:avLst/>
          </a:prstGeom>
          <a:noFill/>
        </p:spPr>
        <p:txBody>
          <a:bodyPr wrap="none" rtlCol="0">
            <a:spAutoFit/>
          </a:bodyPr>
          <a:lstStyle/>
          <a:p>
            <a:r>
              <a:rPr lang="en-US" sz="1200" b="1" dirty="0"/>
              <a:t>I want to test it everywhere! Please get in touch </a:t>
            </a:r>
            <a:r>
              <a:rPr lang="en-US" sz="1200" b="1" dirty="0">
                <a:sym typeface="Wingdings" panose="05000000000000000000" pitchFamily="2" charset="2"/>
              </a:rPr>
              <a:t></a:t>
            </a:r>
          </a:p>
        </p:txBody>
      </p:sp>
      <p:pic>
        <p:nvPicPr>
          <p:cNvPr id="4" name="Picture 3">
            <a:extLst>
              <a:ext uri="{FF2B5EF4-FFF2-40B4-BE49-F238E27FC236}">
                <a16:creationId xmlns:a16="http://schemas.microsoft.com/office/drawing/2014/main" id="{199117D1-BFE6-4EDA-AC9B-3AA517CA41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8247" y="1406056"/>
            <a:ext cx="4032114" cy="3024086"/>
          </a:xfrm>
          <a:prstGeom prst="rect">
            <a:avLst/>
          </a:prstGeom>
          <a:effectLst/>
        </p:spPr>
      </p:pic>
    </p:spTree>
    <p:extLst>
      <p:ext uri="{BB962C8B-B14F-4D97-AF65-F5344CB8AC3E}">
        <p14:creationId xmlns:p14="http://schemas.microsoft.com/office/powerpoint/2010/main" val="988593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 name="Rectangle 23"/>
          <p:cNvSpPr/>
          <p:nvPr/>
        </p:nvSpPr>
        <p:spPr>
          <a:xfrm>
            <a:off x="5739120" y="1887840"/>
            <a:ext cx="2990880" cy="11710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spcAft>
                <a:spcPts val="601"/>
              </a:spcAft>
              <a:buNone/>
              <a:tabLst>
                <a:tab pos="408240" algn="l"/>
              </a:tabLst>
            </a:pPr>
            <a:r>
              <a:rPr lang="de-DE" sz="1400" b="0" strike="noStrike" spc="-1">
                <a:solidFill>
                  <a:srgbClr val="000000"/>
                </a:solidFill>
                <a:latin typeface="Arial"/>
                <a:ea typeface="Arial"/>
              </a:rPr>
              <a:t>S. Bajt, M. Foerst (CFEL)</a:t>
            </a:r>
            <a:endParaRPr lang="en-US" sz="1400" b="0" strike="noStrike" spc="-1">
              <a:latin typeface="Arial"/>
            </a:endParaRPr>
          </a:p>
          <a:p>
            <a:pPr>
              <a:lnSpc>
                <a:spcPct val="100000"/>
              </a:lnSpc>
              <a:spcAft>
                <a:spcPts val="601"/>
              </a:spcAft>
              <a:buNone/>
              <a:tabLst>
                <a:tab pos="408240" algn="l"/>
              </a:tabLst>
            </a:pPr>
            <a:r>
              <a:rPr lang="en-US" sz="1400" b="0" strike="noStrike" spc="-1">
                <a:solidFill>
                  <a:srgbClr val="000000"/>
                </a:solidFill>
                <a:latin typeface="Arial"/>
                <a:ea typeface="Arial"/>
              </a:rPr>
              <a:t>M. Schulz, R. Riedel, M. Prandolini </a:t>
            </a:r>
            <a:endParaRPr lang="en-US" sz="1400" b="0" strike="noStrike" spc="-1">
              <a:latin typeface="Arial"/>
            </a:endParaRPr>
          </a:p>
          <a:p>
            <a:pPr>
              <a:lnSpc>
                <a:spcPct val="100000"/>
              </a:lnSpc>
              <a:spcAft>
                <a:spcPts val="601"/>
              </a:spcAft>
              <a:buNone/>
              <a:tabLst>
                <a:tab pos="408240" algn="l"/>
              </a:tabLst>
            </a:pPr>
            <a:r>
              <a:rPr lang="de-DE" sz="1400" b="0" strike="noStrike" spc="-1">
                <a:solidFill>
                  <a:srgbClr val="000000"/>
                </a:solidFill>
                <a:latin typeface="Arial"/>
                <a:ea typeface="Arial"/>
              </a:rPr>
              <a:t>S. Kovalev, B. Green (HZDR)</a:t>
            </a:r>
            <a:endParaRPr lang="en-US" sz="1400" b="0" strike="noStrike" spc="-1">
              <a:latin typeface="Arial"/>
            </a:endParaRPr>
          </a:p>
          <a:p>
            <a:pPr>
              <a:lnSpc>
                <a:spcPct val="100000"/>
              </a:lnSpc>
              <a:spcAft>
                <a:spcPts val="601"/>
              </a:spcAft>
              <a:buNone/>
              <a:tabLst>
                <a:tab pos="408240" algn="l"/>
              </a:tabLst>
            </a:pPr>
            <a:r>
              <a:rPr lang="en-US" sz="1400" b="0" strike="noStrike" spc="-1">
                <a:solidFill>
                  <a:srgbClr val="000000"/>
                </a:solidFill>
                <a:latin typeface="Arial"/>
                <a:ea typeface="Arial"/>
              </a:rPr>
              <a:t>F. Tavella,  A. Fischer (SLAC) </a:t>
            </a:r>
            <a:endParaRPr lang="en-US" sz="1400" b="0" strike="noStrike" spc="-1">
              <a:latin typeface="Arial"/>
            </a:endParaRPr>
          </a:p>
        </p:txBody>
      </p:sp>
      <p:sp>
        <p:nvSpPr>
          <p:cNvPr id="867" name="PlaceHolder 1"/>
          <p:cNvSpPr>
            <a:spLocks noGrp="1"/>
          </p:cNvSpPr>
          <p:nvPr>
            <p:ph type="title"/>
          </p:nvPr>
        </p:nvSpPr>
        <p:spPr>
          <a:xfrm>
            <a:off x="385560" y="436680"/>
            <a:ext cx="3400200" cy="449280"/>
          </a:xfrm>
          <a:prstGeom prst="rect">
            <a:avLst/>
          </a:prstGeom>
          <a:noFill/>
          <a:ln w="0">
            <a:noFill/>
          </a:ln>
        </p:spPr>
        <p:txBody>
          <a:bodyPr lIns="0" tIns="0" rIns="0" bIns="0" anchor="t">
            <a:noAutofit/>
          </a:bodyPr>
          <a:lstStyle/>
          <a:p>
            <a:pPr marL="266760" indent="-285840">
              <a:lnSpc>
                <a:spcPct val="90000"/>
              </a:lnSpc>
              <a:buNone/>
              <a:tabLst>
                <a:tab pos="0" algn="l"/>
              </a:tabLst>
            </a:pPr>
            <a:r>
              <a:rPr lang="de-DE" sz="2400" b="1" strike="noStrike" spc="-1">
                <a:solidFill>
                  <a:srgbClr val="009FDF"/>
                </a:solidFill>
                <a:latin typeface="Arial"/>
                <a:ea typeface="DejaVu Sans"/>
              </a:rPr>
              <a:t>THz beamline: people</a:t>
            </a:r>
            <a:endParaRPr lang="en-US" sz="2400" b="0" strike="noStrike" spc="-1">
              <a:solidFill>
                <a:srgbClr val="000000"/>
              </a:solidFill>
              <a:latin typeface="Arial"/>
            </a:endParaRPr>
          </a:p>
        </p:txBody>
      </p:sp>
      <p:sp>
        <p:nvSpPr>
          <p:cNvPr id="868" name="PlaceHolder 2"/>
          <p:cNvSpPr>
            <a:spLocks noGrp="1"/>
          </p:cNvSpPr>
          <p:nvPr>
            <p:ph/>
          </p:nvPr>
        </p:nvSpPr>
        <p:spPr>
          <a:xfrm>
            <a:off x="421560" y="1400760"/>
            <a:ext cx="3041640" cy="377280"/>
          </a:xfrm>
          <a:prstGeom prst="rect">
            <a:avLst/>
          </a:prstGeom>
          <a:noFill/>
          <a:ln w="0">
            <a:noFill/>
          </a:ln>
        </p:spPr>
        <p:txBody>
          <a:bodyPr lIns="0" tIns="0" rIns="0" bIns="0" anchor="t">
            <a:noAutofit/>
          </a:bodyPr>
          <a:lstStyle/>
          <a:p>
            <a:pPr marL="228600" indent="-228600">
              <a:lnSpc>
                <a:spcPct val="110000"/>
              </a:lnSpc>
              <a:spcBef>
                <a:spcPts val="1001"/>
              </a:spcBef>
              <a:buNone/>
              <a:tabLst>
                <a:tab pos="0" algn="l"/>
              </a:tabLst>
            </a:pPr>
            <a:r>
              <a:rPr lang="de-DE" sz="1800" b="1" strike="noStrike" spc="-1">
                <a:solidFill>
                  <a:srgbClr val="F18F1F"/>
                </a:solidFill>
                <a:latin typeface="Arial"/>
                <a:ea typeface="DejaVu Sans"/>
              </a:rPr>
              <a:t>THz team (FL-FS-B)</a:t>
            </a:r>
            <a:endParaRPr lang="en-US" sz="1800" b="0" strike="noStrike" spc="-1">
              <a:solidFill>
                <a:srgbClr val="000000"/>
              </a:solidFill>
              <a:latin typeface="Arial"/>
            </a:endParaRPr>
          </a:p>
        </p:txBody>
      </p:sp>
      <p:sp>
        <p:nvSpPr>
          <p:cNvPr id="869" name="Rectangle 12"/>
          <p:cNvSpPr/>
          <p:nvPr/>
        </p:nvSpPr>
        <p:spPr>
          <a:xfrm>
            <a:off x="1051920" y="1696014"/>
            <a:ext cx="3281400" cy="107576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ctr">
            <a:spAutoFit/>
          </a:bodyPr>
          <a:lstStyle/>
          <a:p>
            <a:pPr>
              <a:lnSpc>
                <a:spcPct val="100000"/>
              </a:lnSpc>
              <a:buNone/>
              <a:tabLst>
                <a:tab pos="408240" algn="l"/>
              </a:tabLst>
            </a:pPr>
            <a:r>
              <a:rPr lang="de-DE" sz="1600" b="0" strike="noStrike" spc="-1" dirty="0">
                <a:solidFill>
                  <a:srgbClr val="000000"/>
                </a:solidFill>
                <a:latin typeface="Arial"/>
                <a:ea typeface="DejaVu Sans"/>
              </a:rPr>
              <a:t>Seung-gi Gang: Scientist</a:t>
            </a:r>
          </a:p>
          <a:p>
            <a:pPr>
              <a:tabLst>
                <a:tab pos="408240" algn="l"/>
              </a:tabLst>
            </a:pPr>
            <a:r>
              <a:rPr lang="en-US" sz="1600" spc="-1" dirty="0">
                <a:solidFill>
                  <a:srgbClr val="000000"/>
                </a:solidFill>
              </a:rPr>
              <a:t>Ekaterina Zapolnova</a:t>
            </a:r>
            <a:r>
              <a:rPr lang="de-DE" sz="1600" spc="-1" dirty="0">
                <a:solidFill>
                  <a:srgbClr val="000000"/>
                </a:solidFill>
              </a:rPr>
              <a:t> : Scientist</a:t>
            </a:r>
            <a:endParaRPr lang="en-US" sz="1600" spc="-1" dirty="0"/>
          </a:p>
          <a:p>
            <a:pPr>
              <a:lnSpc>
                <a:spcPct val="100000"/>
              </a:lnSpc>
              <a:buNone/>
              <a:tabLst>
                <a:tab pos="408240" algn="l"/>
              </a:tabLst>
            </a:pPr>
            <a:r>
              <a:rPr lang="de-DE" sz="1600" b="0" strike="noStrike" spc="-1" dirty="0">
                <a:solidFill>
                  <a:srgbClr val="000000"/>
                </a:solidFill>
                <a:latin typeface="Arial"/>
                <a:ea typeface="DejaVu Sans"/>
              </a:rPr>
              <a:t>Marc Temme: Engineer</a:t>
            </a:r>
            <a:endParaRPr lang="en-US" sz="1600" b="0" strike="noStrike" spc="-1" dirty="0">
              <a:latin typeface="Arial"/>
            </a:endParaRPr>
          </a:p>
          <a:p>
            <a:pPr>
              <a:lnSpc>
                <a:spcPct val="100000"/>
              </a:lnSpc>
              <a:buNone/>
              <a:tabLst>
                <a:tab pos="408240" algn="l"/>
              </a:tabLst>
            </a:pPr>
            <a:r>
              <a:rPr lang="de-DE" sz="1600" b="0" strike="noStrike" spc="-1" dirty="0">
                <a:solidFill>
                  <a:srgbClr val="000000"/>
                </a:solidFill>
                <a:latin typeface="Arial"/>
                <a:ea typeface="DejaVu Sans"/>
              </a:rPr>
              <a:t>Rui Pan: Scientist</a:t>
            </a:r>
            <a:endParaRPr lang="en-US" sz="1600" b="0" strike="noStrike" spc="-1" dirty="0">
              <a:latin typeface="Arial"/>
            </a:endParaRPr>
          </a:p>
        </p:txBody>
      </p:sp>
      <p:sp>
        <p:nvSpPr>
          <p:cNvPr id="870" name="TextBox 21"/>
          <p:cNvSpPr/>
          <p:nvPr/>
        </p:nvSpPr>
        <p:spPr>
          <a:xfrm>
            <a:off x="5408640" y="906480"/>
            <a:ext cx="811224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buNone/>
              <a:tabLst>
                <a:tab pos="408240" algn="l"/>
              </a:tabLst>
            </a:pPr>
            <a:r>
              <a:rPr lang="en-US" sz="1800" b="0" strike="noStrike" spc="-1">
                <a:solidFill>
                  <a:srgbClr val="000000"/>
                </a:solidFill>
                <a:latin typeface="Arial"/>
                <a:ea typeface="DejaVu Sans"/>
              </a:rPr>
              <a:t>The whole </a:t>
            </a:r>
            <a:r>
              <a:rPr lang="en-US" sz="1800" b="1" strike="noStrike" spc="-1">
                <a:solidFill>
                  <a:srgbClr val="000000"/>
                </a:solidFill>
                <a:latin typeface="Arial"/>
                <a:ea typeface="DejaVu Sans"/>
              </a:rPr>
              <a:t>FLASH Team </a:t>
            </a:r>
            <a:r>
              <a:rPr lang="en-US" sz="1800" b="0" strike="noStrike" spc="-1">
                <a:solidFill>
                  <a:srgbClr val="000000"/>
                </a:solidFill>
                <a:latin typeface="Arial"/>
                <a:ea typeface="DejaVu Sans"/>
              </a:rPr>
              <a:t>and</a:t>
            </a:r>
            <a:r>
              <a:rPr lang="en-US" sz="1800" b="1" strike="noStrike" spc="-1">
                <a:solidFill>
                  <a:srgbClr val="000000"/>
                </a:solidFill>
                <a:latin typeface="Arial"/>
                <a:ea typeface="DejaVu Sans"/>
              </a:rPr>
              <a:t> </a:t>
            </a:r>
            <a:r>
              <a:rPr lang="en-US" sz="1800" b="0" strike="noStrike" spc="-1">
                <a:solidFill>
                  <a:srgbClr val="000000"/>
                </a:solidFill>
                <a:latin typeface="Arial"/>
                <a:ea typeface="DejaVu Sans"/>
              </a:rPr>
              <a:t>FS groups</a:t>
            </a:r>
            <a:r>
              <a:rPr lang="en-US" sz="1800" b="1" strike="noStrike" spc="-1">
                <a:solidFill>
                  <a:srgbClr val="000000"/>
                </a:solidFill>
                <a:latin typeface="Arial"/>
                <a:ea typeface="DejaVu Sans"/>
              </a:rPr>
              <a:t>: FS-BT, FS-EC,…</a:t>
            </a:r>
            <a:endParaRPr lang="en-US" sz="1800" b="0" strike="noStrike" spc="-1">
              <a:latin typeface="Arial"/>
            </a:endParaRPr>
          </a:p>
          <a:p>
            <a:pPr>
              <a:lnSpc>
                <a:spcPct val="150000"/>
              </a:lnSpc>
              <a:buNone/>
              <a:tabLst>
                <a:tab pos="408240" algn="l"/>
              </a:tabLst>
            </a:pPr>
            <a:r>
              <a:rPr lang="en-US" sz="1800" b="0" strike="noStrike" spc="-1">
                <a:solidFill>
                  <a:srgbClr val="000000"/>
                </a:solidFill>
                <a:latin typeface="Arial"/>
                <a:ea typeface="DejaVu Sans"/>
              </a:rPr>
              <a:t>DESY </a:t>
            </a:r>
            <a:r>
              <a:rPr lang="en-US" sz="1800" b="1" strike="noStrike" spc="-1">
                <a:solidFill>
                  <a:srgbClr val="000000"/>
                </a:solidFill>
                <a:latin typeface="Arial"/>
                <a:ea typeface="DejaVu Sans"/>
              </a:rPr>
              <a:t>M</a:t>
            </a:r>
            <a:r>
              <a:rPr lang="en-US" sz="1800" b="0" strike="noStrike" spc="-1">
                <a:solidFill>
                  <a:srgbClr val="000000"/>
                </a:solidFill>
                <a:latin typeface="Arial"/>
                <a:ea typeface="DejaVu Sans"/>
              </a:rPr>
              <a:t>-division </a:t>
            </a:r>
            <a:r>
              <a:rPr lang="en-US" sz="1800" b="1" strike="noStrike" spc="-1">
                <a:solidFill>
                  <a:srgbClr val="000000"/>
                </a:solidFill>
                <a:latin typeface="Arial"/>
                <a:ea typeface="DejaVu Sans"/>
              </a:rPr>
              <a:t>+ FLASH operators</a:t>
            </a:r>
            <a:endParaRPr lang="en-US" sz="1800" b="0" strike="noStrike" spc="-1">
              <a:latin typeface="Arial"/>
            </a:endParaRPr>
          </a:p>
        </p:txBody>
      </p:sp>
      <p:pic>
        <p:nvPicPr>
          <p:cNvPr id="871" name="Picture 22"/>
          <p:cNvPicPr/>
          <p:nvPr/>
        </p:nvPicPr>
        <p:blipFill>
          <a:blip r:embed="rId2"/>
          <a:stretch/>
        </p:blipFill>
        <p:spPr>
          <a:xfrm>
            <a:off x="9041400" y="2217960"/>
            <a:ext cx="420480" cy="239400"/>
          </a:xfrm>
          <a:prstGeom prst="rect">
            <a:avLst/>
          </a:prstGeom>
          <a:ln w="0">
            <a:noFill/>
          </a:ln>
        </p:spPr>
      </p:pic>
      <p:pic>
        <p:nvPicPr>
          <p:cNvPr id="872" name="Grafik 1"/>
          <p:cNvPicPr/>
          <p:nvPr/>
        </p:nvPicPr>
        <p:blipFill>
          <a:blip r:embed="rId3"/>
          <a:stretch/>
        </p:blipFill>
        <p:spPr>
          <a:xfrm>
            <a:off x="9033480" y="2542320"/>
            <a:ext cx="926280" cy="166320"/>
          </a:xfrm>
          <a:prstGeom prst="rect">
            <a:avLst/>
          </a:prstGeom>
          <a:ln w="9525">
            <a:noFill/>
          </a:ln>
        </p:spPr>
      </p:pic>
      <p:pic>
        <p:nvPicPr>
          <p:cNvPr id="873" name="Picture 26"/>
          <p:cNvPicPr/>
          <p:nvPr/>
        </p:nvPicPr>
        <p:blipFill>
          <a:blip r:embed="rId4"/>
          <a:stretch/>
        </p:blipFill>
        <p:spPr>
          <a:xfrm>
            <a:off x="8403840" y="2818440"/>
            <a:ext cx="1183680" cy="194040"/>
          </a:xfrm>
          <a:prstGeom prst="rect">
            <a:avLst/>
          </a:prstGeom>
          <a:ln w="0">
            <a:noFill/>
          </a:ln>
        </p:spPr>
      </p:pic>
      <p:pic>
        <p:nvPicPr>
          <p:cNvPr id="874" name="Picture 9"/>
          <p:cNvPicPr/>
          <p:nvPr/>
        </p:nvPicPr>
        <p:blipFill>
          <a:blip r:embed="rId5"/>
          <a:stretch/>
        </p:blipFill>
        <p:spPr>
          <a:xfrm>
            <a:off x="7889760" y="1911960"/>
            <a:ext cx="1909080" cy="279000"/>
          </a:xfrm>
          <a:prstGeom prst="rect">
            <a:avLst/>
          </a:prstGeom>
          <a:ln w="0">
            <a:noFill/>
          </a:ln>
        </p:spPr>
      </p:pic>
      <p:sp>
        <p:nvSpPr>
          <p:cNvPr id="875" name="Rectangle 4"/>
          <p:cNvSpPr/>
          <p:nvPr/>
        </p:nvSpPr>
        <p:spPr>
          <a:xfrm>
            <a:off x="385560" y="3023640"/>
            <a:ext cx="965160" cy="391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10000"/>
              </a:lnSpc>
              <a:buNone/>
              <a:tabLst>
                <a:tab pos="361800" algn="l"/>
              </a:tabLst>
            </a:pPr>
            <a:r>
              <a:rPr lang="de-DE" sz="1800" b="1" strike="noStrike" spc="-1">
                <a:solidFill>
                  <a:srgbClr val="F18F1F"/>
                </a:solidFill>
                <a:latin typeface="Arial"/>
                <a:ea typeface="DejaVu Sans"/>
              </a:rPr>
              <a:t>Alumni</a:t>
            </a:r>
            <a:endParaRPr lang="en-US" sz="1800" b="0" strike="noStrike" spc="-1">
              <a:latin typeface="Arial"/>
            </a:endParaRPr>
          </a:p>
        </p:txBody>
      </p:sp>
      <p:sp>
        <p:nvSpPr>
          <p:cNvPr id="876" name="TextBox 5"/>
          <p:cNvSpPr/>
          <p:nvPr/>
        </p:nvSpPr>
        <p:spPr>
          <a:xfrm>
            <a:off x="1058400" y="3390480"/>
            <a:ext cx="213192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tabLst>
                <a:tab pos="408240" algn="l"/>
              </a:tabLst>
            </a:pPr>
            <a:r>
              <a:rPr lang="en-US" sz="1600" b="0" strike="noStrike" spc="-1" dirty="0">
                <a:solidFill>
                  <a:srgbClr val="000000"/>
                </a:solidFill>
                <a:latin typeface="Arial"/>
                <a:ea typeface="DejaVu Sans"/>
              </a:rPr>
              <a:t>Nikola Stojanovic</a:t>
            </a:r>
            <a:endParaRPr lang="en-US" sz="1600" b="0" strike="noStrike" spc="-1" dirty="0">
              <a:latin typeface="Arial"/>
            </a:endParaRPr>
          </a:p>
          <a:p>
            <a:pPr>
              <a:lnSpc>
                <a:spcPct val="100000"/>
              </a:lnSpc>
              <a:buNone/>
              <a:tabLst>
                <a:tab pos="408240" algn="l"/>
              </a:tabLst>
            </a:pPr>
            <a:r>
              <a:rPr lang="en-US" sz="1600" b="0" strike="noStrike" spc="-1" dirty="0">
                <a:solidFill>
                  <a:srgbClr val="000000"/>
                </a:solidFill>
                <a:latin typeface="Arial"/>
                <a:ea typeface="DejaVu Sans"/>
              </a:rPr>
              <a:t>Torsten Golz</a:t>
            </a:r>
            <a:endParaRPr lang="en-US" sz="1600" b="0" strike="noStrike" spc="-1" dirty="0">
              <a:latin typeface="Arial"/>
            </a:endParaRPr>
          </a:p>
        </p:txBody>
      </p:sp>
      <p:sp>
        <p:nvSpPr>
          <p:cNvPr id="877" name="Rectangle 6"/>
          <p:cNvSpPr/>
          <p:nvPr/>
        </p:nvSpPr>
        <p:spPr>
          <a:xfrm>
            <a:off x="5345640" y="380520"/>
            <a:ext cx="2142720" cy="4554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tabLst>
                <a:tab pos="408240" algn="l"/>
              </a:tabLst>
            </a:pPr>
            <a:r>
              <a:rPr lang="en-US" sz="2400" b="1" strike="noStrike" spc="-1">
                <a:solidFill>
                  <a:srgbClr val="009FDF"/>
                </a:solidFill>
                <a:latin typeface="Arial"/>
                <a:ea typeface="DejaVu Sans"/>
              </a:rPr>
              <a:t>Acknowledge</a:t>
            </a:r>
            <a:endParaRPr lang="en-US" sz="2400" b="0" strike="noStrike" spc="-1">
              <a:latin typeface="Arial"/>
            </a:endParaRPr>
          </a:p>
        </p:txBody>
      </p:sp>
      <p:pic>
        <p:nvPicPr>
          <p:cNvPr id="878" name="Picture 3" descr="C:\Users\rpan\Documents\RPan\Workshop\20190310_0314_12th Photonics Workshop 2019\Photonic talk\Figures\Authors.png"/>
          <p:cNvPicPr/>
          <p:nvPr/>
        </p:nvPicPr>
        <p:blipFill>
          <a:blip r:embed="rId6"/>
          <a:stretch/>
        </p:blipFill>
        <p:spPr>
          <a:xfrm>
            <a:off x="5493240" y="4067280"/>
            <a:ext cx="5027400" cy="2701800"/>
          </a:xfrm>
          <a:prstGeom prst="rect">
            <a:avLst/>
          </a:prstGeom>
          <a:ln w="0">
            <a:noFill/>
          </a:ln>
        </p:spPr>
      </p:pic>
      <p:sp>
        <p:nvSpPr>
          <p:cNvPr id="879" name="TextBox 29"/>
          <p:cNvSpPr/>
          <p:nvPr/>
        </p:nvSpPr>
        <p:spPr>
          <a:xfrm>
            <a:off x="2777580" y="4188369"/>
            <a:ext cx="3111480" cy="64487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tabLst>
                <a:tab pos="408240" algn="l"/>
              </a:tabLst>
            </a:pPr>
            <a:r>
              <a:rPr lang="en-US" sz="1800" b="1" strike="noStrike" spc="-1" dirty="0">
                <a:solidFill>
                  <a:srgbClr val="000000"/>
                </a:solidFill>
                <a:latin typeface="Arial"/>
                <a:ea typeface="DejaVu Sans"/>
              </a:rPr>
              <a:t>And everyone who contributes:</a:t>
            </a:r>
            <a:endParaRPr lang="en-US" sz="1800" b="0" strike="noStrike" spc="-1" dirty="0">
              <a:latin typeface="Arial"/>
            </a:endParaRPr>
          </a:p>
        </p:txBody>
      </p:sp>
      <p:sp>
        <p:nvSpPr>
          <p:cNvPr id="880" name="TextBox 7"/>
          <p:cNvSpPr/>
          <p:nvPr/>
        </p:nvSpPr>
        <p:spPr>
          <a:xfrm>
            <a:off x="380880" y="5383080"/>
            <a:ext cx="495108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tabLst>
                <a:tab pos="408240" algn="l"/>
              </a:tabLst>
            </a:pPr>
            <a:r>
              <a:rPr lang="en-US" sz="2800" b="1" strike="noStrike" spc="-1" dirty="0">
                <a:solidFill>
                  <a:srgbClr val="009FDF"/>
                </a:solidFill>
                <a:latin typeface="Arial"/>
                <a:ea typeface="DejaVu Sans"/>
              </a:rPr>
              <a:t>Thanks for your attention!</a:t>
            </a:r>
            <a:endParaRPr lang="en-US" sz="2800" b="0" strike="noStrike" spc="-1" dirty="0">
              <a:latin typeface="Arial"/>
            </a:endParaRPr>
          </a:p>
        </p:txBody>
      </p:sp>
      <p:sp>
        <p:nvSpPr>
          <p:cNvPr id="881" name="Rectangle 25"/>
          <p:cNvSpPr/>
          <p:nvPr/>
        </p:nvSpPr>
        <p:spPr>
          <a:xfrm>
            <a:off x="5417640" y="3469320"/>
            <a:ext cx="6094080" cy="57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tabLst>
                <a:tab pos="408240" algn="l"/>
              </a:tabLst>
            </a:pPr>
            <a:r>
              <a:rPr lang="en-US" sz="1600" b="0" strike="noStrike" spc="-1">
                <a:solidFill>
                  <a:srgbClr val="000000"/>
                </a:solidFill>
                <a:latin typeface="Arial"/>
                <a:ea typeface="DejaVu Sans"/>
              </a:rPr>
              <a:t>Financial support from German Academic Exchange Service (DAAD Grant Numbers 57219839 and </a:t>
            </a:r>
            <a:r>
              <a:rPr lang="de-DE" sz="1600" b="0" strike="noStrike" spc="-1">
                <a:solidFill>
                  <a:srgbClr val="000000"/>
                </a:solidFill>
                <a:latin typeface="Arial"/>
                <a:ea typeface="DejaVu Sans"/>
              </a:rPr>
              <a:t>57393513).</a:t>
            </a:r>
            <a:endParaRPr lang="en-US" sz="1600" b="0" strike="noStrike" spc="-1">
              <a:latin typeface="Arial"/>
            </a:endParaRPr>
          </a:p>
        </p:txBody>
      </p:sp>
      <p:sp>
        <p:nvSpPr>
          <p:cNvPr id="882" name="TextBox 1243"/>
          <p:cNvSpPr/>
          <p:nvPr/>
        </p:nvSpPr>
        <p:spPr>
          <a:xfrm>
            <a:off x="5739120" y="3058920"/>
            <a:ext cx="2353320" cy="36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de-DE" sz="1400" b="0" strike="noStrike" spc="-1">
                <a:solidFill>
                  <a:srgbClr val="000000"/>
                </a:solidFill>
                <a:latin typeface="Arial"/>
                <a:ea typeface="Arial"/>
              </a:rPr>
              <a:t>M. Gensch (DLR)</a:t>
            </a:r>
            <a:endParaRPr lang="en-US" sz="1400" b="0" strike="noStrike" spc="-1">
              <a:latin typeface="Arial"/>
            </a:endParaRPr>
          </a:p>
        </p:txBody>
      </p:sp>
      <p:pic>
        <p:nvPicPr>
          <p:cNvPr id="883" name="Picture 1244"/>
          <p:cNvPicPr/>
          <p:nvPr/>
        </p:nvPicPr>
        <p:blipFill>
          <a:blip r:embed="rId7"/>
          <a:stretch/>
        </p:blipFill>
        <p:spPr>
          <a:xfrm>
            <a:off x="8229600" y="3058920"/>
            <a:ext cx="493200" cy="41004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 name="PlaceHolder 1"/>
          <p:cNvSpPr>
            <a:spLocks noGrp="1"/>
          </p:cNvSpPr>
          <p:nvPr>
            <p:ph type="title"/>
          </p:nvPr>
        </p:nvSpPr>
        <p:spPr>
          <a:xfrm>
            <a:off x="685800" y="5187600"/>
            <a:ext cx="5908680" cy="449280"/>
          </a:xfrm>
          <a:prstGeom prst="rect">
            <a:avLst/>
          </a:prstGeom>
          <a:noFill/>
          <a:ln w="0">
            <a:noFill/>
          </a:ln>
        </p:spPr>
        <p:txBody>
          <a:bodyPr lIns="0" tIns="0" rIns="0" bIns="0" anchor="t">
            <a:noAutofit/>
          </a:bodyPr>
          <a:lstStyle/>
          <a:p>
            <a:pPr marL="266760" indent="-285840">
              <a:lnSpc>
                <a:spcPct val="90000"/>
              </a:lnSpc>
              <a:buNone/>
              <a:tabLst>
                <a:tab pos="0" algn="l"/>
              </a:tabLst>
            </a:pPr>
            <a:r>
              <a:rPr lang="en-US" sz="1800" b="1" strike="noStrike" spc="-1" dirty="0">
                <a:solidFill>
                  <a:srgbClr val="F18F1F"/>
                </a:solidFill>
                <a:latin typeface="Arial"/>
                <a:ea typeface="DejaVu Sans"/>
              </a:rPr>
              <a:t>THz beam at FLASH</a:t>
            </a:r>
            <a:endParaRPr lang="en-US" sz="1800" b="0" strike="noStrike" spc="-1" dirty="0">
              <a:solidFill>
                <a:srgbClr val="000000"/>
              </a:solidFill>
              <a:latin typeface="Arial"/>
            </a:endParaRPr>
          </a:p>
        </p:txBody>
      </p:sp>
      <p:pic>
        <p:nvPicPr>
          <p:cNvPr id="670" name="Picture 2" descr="D:\Home office\CV\THz beamline\Interview\source\THz features.png"/>
          <p:cNvPicPr/>
          <p:nvPr/>
        </p:nvPicPr>
        <p:blipFill>
          <a:blip r:embed="rId3"/>
          <a:stretch/>
        </p:blipFill>
        <p:spPr>
          <a:xfrm>
            <a:off x="1454883" y="868791"/>
            <a:ext cx="9457576" cy="4291449"/>
          </a:xfrm>
          <a:prstGeom prst="rect">
            <a:avLst/>
          </a:prstGeom>
          <a:ln w="0">
            <a:noFill/>
          </a:ln>
        </p:spPr>
      </p:pic>
      <p:sp>
        <p:nvSpPr>
          <p:cNvPr id="671" name="TextBox 3"/>
          <p:cNvSpPr/>
          <p:nvPr/>
        </p:nvSpPr>
        <p:spPr>
          <a:xfrm>
            <a:off x="1600200" y="5361120"/>
            <a:ext cx="4113000" cy="1063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nSpc>
                <a:spcPct val="100000"/>
              </a:lnSpc>
              <a:buClr>
                <a:srgbClr val="000000"/>
              </a:buClr>
              <a:buFont typeface="Arial"/>
              <a:buChar char="•"/>
              <a:tabLst>
                <a:tab pos="408240" algn="l"/>
              </a:tabLst>
            </a:pPr>
            <a:r>
              <a:rPr lang="en-US" sz="1600" b="0" strike="noStrike" spc="-1" dirty="0">
                <a:solidFill>
                  <a:srgbClr val="000000"/>
                </a:solidFill>
                <a:latin typeface="Arial"/>
                <a:ea typeface="DejaVu Sans"/>
              </a:rPr>
              <a:t>Intense pulse energy (150 µJ)</a:t>
            </a:r>
            <a:endParaRPr lang="en-US" sz="1600" b="0" strike="noStrike" spc="-1" dirty="0">
              <a:latin typeface="Arial"/>
            </a:endParaRPr>
          </a:p>
          <a:p>
            <a:pPr marL="285840" indent="-285840">
              <a:lnSpc>
                <a:spcPct val="100000"/>
              </a:lnSpc>
              <a:buClr>
                <a:srgbClr val="000000"/>
              </a:buClr>
              <a:buFont typeface="Arial"/>
              <a:buChar char="•"/>
              <a:tabLst>
                <a:tab pos="408240" algn="l"/>
              </a:tabLst>
            </a:pPr>
            <a:r>
              <a:rPr lang="en-US" sz="1600" b="0" strike="noStrike" spc="-1" dirty="0">
                <a:solidFill>
                  <a:srgbClr val="000000"/>
                </a:solidFill>
                <a:latin typeface="Arial"/>
                <a:ea typeface="DejaVu Sans"/>
              </a:rPr>
              <a:t>High-repetition rete (1MHz)</a:t>
            </a:r>
            <a:endParaRPr lang="en-US" sz="1600" b="0" strike="noStrike" spc="-1" dirty="0">
              <a:latin typeface="Arial"/>
            </a:endParaRPr>
          </a:p>
          <a:p>
            <a:pPr marL="285840" indent="-285840">
              <a:lnSpc>
                <a:spcPct val="100000"/>
              </a:lnSpc>
              <a:buClr>
                <a:srgbClr val="000000"/>
              </a:buClr>
              <a:buFont typeface="Arial"/>
              <a:buChar char="•"/>
              <a:tabLst>
                <a:tab pos="408240" algn="l"/>
              </a:tabLst>
            </a:pPr>
            <a:r>
              <a:rPr lang="en-US" sz="1600" b="0" strike="noStrike" spc="-1" dirty="0">
                <a:solidFill>
                  <a:srgbClr val="000000"/>
                </a:solidFill>
                <a:latin typeface="Arial"/>
                <a:ea typeface="DejaVu Sans"/>
              </a:rPr>
              <a:t>Wavelength tunable (1-300THz)</a:t>
            </a:r>
            <a:endParaRPr lang="en-US" sz="1600" b="0" strike="noStrike" spc="-1" dirty="0">
              <a:latin typeface="Arial"/>
            </a:endParaRPr>
          </a:p>
          <a:p>
            <a:pPr marL="285840" indent="-285840">
              <a:lnSpc>
                <a:spcPct val="100000"/>
              </a:lnSpc>
              <a:buClr>
                <a:srgbClr val="000000"/>
              </a:buClr>
              <a:buFont typeface="Arial"/>
              <a:buChar char="•"/>
              <a:tabLst>
                <a:tab pos="408240" algn="l"/>
              </a:tabLst>
            </a:pPr>
            <a:r>
              <a:rPr lang="en-US" sz="1600" b="0" strike="noStrike" spc="-1" dirty="0">
                <a:solidFill>
                  <a:srgbClr val="000000"/>
                </a:solidFill>
                <a:latin typeface="Arial"/>
                <a:ea typeface="DejaVu Sans"/>
              </a:rPr>
              <a:t>High THz frequency (over 3THz)</a:t>
            </a:r>
            <a:endParaRPr lang="en-US" sz="1600" b="0" strike="noStrike" spc="-1" dirty="0">
              <a:latin typeface="Arial"/>
            </a:endParaRPr>
          </a:p>
        </p:txBody>
      </p:sp>
      <p:sp>
        <p:nvSpPr>
          <p:cNvPr id="672" name="Rectangle 2"/>
          <p:cNvSpPr/>
          <p:nvPr/>
        </p:nvSpPr>
        <p:spPr>
          <a:xfrm>
            <a:off x="5410080" y="5388480"/>
            <a:ext cx="3557520" cy="1063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nSpc>
                <a:spcPct val="100000"/>
              </a:lnSpc>
              <a:buClr>
                <a:srgbClr val="000000"/>
              </a:buClr>
              <a:buFont typeface="Arial"/>
              <a:buChar char="•"/>
              <a:tabLst>
                <a:tab pos="408240" algn="l"/>
              </a:tabLst>
            </a:pPr>
            <a:r>
              <a:rPr lang="en-US" sz="1600" b="0" strike="noStrike" spc="-1">
                <a:solidFill>
                  <a:srgbClr val="000000"/>
                </a:solidFill>
                <a:latin typeface="Arial"/>
                <a:ea typeface="DejaVu Sans"/>
              </a:rPr>
              <a:t>Multi-cycle + single cycle</a:t>
            </a:r>
            <a:endParaRPr lang="en-US" sz="1600" b="0" strike="noStrike" spc="-1">
              <a:latin typeface="Arial"/>
            </a:endParaRPr>
          </a:p>
          <a:p>
            <a:pPr marL="285840" indent="-285840">
              <a:lnSpc>
                <a:spcPct val="100000"/>
              </a:lnSpc>
              <a:buClr>
                <a:srgbClr val="000000"/>
              </a:buClr>
              <a:buFont typeface="Arial"/>
              <a:buChar char="•"/>
              <a:tabLst>
                <a:tab pos="408240" algn="l"/>
              </a:tabLst>
            </a:pPr>
            <a:r>
              <a:rPr lang="en-US" sz="1600" b="0" strike="noStrike" spc="-1">
                <a:solidFill>
                  <a:srgbClr val="000000"/>
                </a:solidFill>
                <a:latin typeface="Arial"/>
                <a:ea typeface="DejaVu Sans"/>
              </a:rPr>
              <a:t>Strong longitudinal e-field</a:t>
            </a:r>
            <a:endParaRPr lang="en-US" sz="1600" b="0" strike="noStrike" spc="-1">
              <a:latin typeface="Arial"/>
            </a:endParaRPr>
          </a:p>
          <a:p>
            <a:pPr marL="285840" indent="-285840">
              <a:lnSpc>
                <a:spcPct val="100000"/>
              </a:lnSpc>
              <a:buClr>
                <a:srgbClr val="000000"/>
              </a:buClr>
              <a:buFont typeface="Arial"/>
              <a:buChar char="•"/>
              <a:tabLst>
                <a:tab pos="408240" algn="l"/>
              </a:tabLst>
            </a:pPr>
            <a:r>
              <a:rPr lang="en-US" sz="1600" b="0" strike="noStrike" spc="-1">
                <a:solidFill>
                  <a:srgbClr val="000000"/>
                </a:solidFill>
                <a:latin typeface="Arial"/>
                <a:ea typeface="DejaVu Sans"/>
              </a:rPr>
              <a:t>XUV/THz jitter free</a:t>
            </a:r>
            <a:endParaRPr lang="en-US" sz="1600" b="0" strike="noStrike" spc="-1">
              <a:latin typeface="Arial"/>
            </a:endParaRPr>
          </a:p>
          <a:p>
            <a:pPr marL="285840" indent="-285840">
              <a:lnSpc>
                <a:spcPct val="100000"/>
              </a:lnSpc>
              <a:buClr>
                <a:srgbClr val="000000"/>
              </a:buClr>
              <a:buFont typeface="Arial"/>
              <a:buChar char="•"/>
              <a:tabLst>
                <a:tab pos="408240" algn="l"/>
              </a:tabLst>
            </a:pPr>
            <a:r>
              <a:rPr lang="en-US" sz="1600" b="0" strike="noStrike" spc="-1">
                <a:solidFill>
                  <a:srgbClr val="000000"/>
                </a:solidFill>
                <a:latin typeface="Arial"/>
                <a:ea typeface="DejaVu Sans"/>
              </a:rPr>
              <a:t>XUV+THz+Pump-probe laser</a:t>
            </a:r>
            <a:endParaRPr lang="en-US" sz="1600" b="0" strike="noStrike" spc="-1">
              <a:latin typeface="Arial"/>
            </a:endParaRPr>
          </a:p>
        </p:txBody>
      </p:sp>
      <p:sp>
        <p:nvSpPr>
          <p:cNvPr id="673" name="Rectangle 10"/>
          <p:cNvSpPr/>
          <p:nvPr/>
        </p:nvSpPr>
        <p:spPr>
          <a:xfrm>
            <a:off x="348120" y="457200"/>
            <a:ext cx="6106393" cy="423278"/>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266760" indent="-285840">
              <a:lnSpc>
                <a:spcPct val="90000"/>
              </a:lnSpc>
              <a:buNone/>
              <a:tabLst>
                <a:tab pos="0" algn="l"/>
              </a:tabLst>
            </a:pPr>
            <a:r>
              <a:rPr lang="en-US" sz="2400" b="1" strike="noStrike" spc="-1" dirty="0">
                <a:solidFill>
                  <a:srgbClr val="009FDF"/>
                </a:solidFill>
                <a:latin typeface="Arial"/>
                <a:ea typeface="DejaVu Sans"/>
              </a:rPr>
              <a:t>Intense XUV and THz radiation at FLASH</a:t>
            </a:r>
            <a:endParaRPr lang="en-US" sz="2400" b="0" strike="noStrike" spc="-1" dirty="0">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 name="Rectangle 14"/>
          <p:cNvSpPr/>
          <p:nvPr/>
        </p:nvSpPr>
        <p:spPr>
          <a:xfrm>
            <a:off x="199440" y="380880"/>
            <a:ext cx="9011547" cy="423278"/>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266760" indent="-285840">
              <a:lnSpc>
                <a:spcPct val="90000"/>
              </a:lnSpc>
              <a:buNone/>
              <a:tabLst>
                <a:tab pos="0" algn="l"/>
              </a:tabLst>
            </a:pPr>
            <a:r>
              <a:rPr lang="en-US" sz="2400" b="1" strike="noStrike" spc="-1" dirty="0">
                <a:solidFill>
                  <a:srgbClr val="009FDF"/>
                </a:solidFill>
                <a:latin typeface="Arial"/>
                <a:ea typeface="DejaVu Sans"/>
              </a:rPr>
              <a:t>Applications: </a:t>
            </a:r>
            <a:r>
              <a:rPr lang="en-US" sz="2400" b="1" spc="-1" dirty="0">
                <a:solidFill>
                  <a:srgbClr val="009FDF"/>
                </a:solidFill>
                <a:latin typeface="Arial"/>
              </a:rPr>
              <a:t>structural and electron dynamics of molecules</a:t>
            </a:r>
          </a:p>
        </p:txBody>
      </p:sp>
      <p:grpSp>
        <p:nvGrpSpPr>
          <p:cNvPr id="683" name="Group 24"/>
          <p:cNvGrpSpPr/>
          <p:nvPr/>
        </p:nvGrpSpPr>
        <p:grpSpPr>
          <a:xfrm>
            <a:off x="7233151" y="2008930"/>
            <a:ext cx="4398120" cy="3713400"/>
            <a:chOff x="6801480" y="1981080"/>
            <a:chExt cx="4398120" cy="3713400"/>
          </a:xfrm>
        </p:grpSpPr>
        <p:sp>
          <p:nvSpPr>
            <p:cNvPr id="684" name="Rectangle 15"/>
            <p:cNvSpPr/>
            <p:nvPr/>
          </p:nvSpPr>
          <p:spPr>
            <a:xfrm>
              <a:off x="7954560" y="5422320"/>
              <a:ext cx="269496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tabLst>
                  <a:tab pos="408240" algn="l"/>
                </a:tabLst>
              </a:pPr>
              <a:r>
                <a:rPr lang="en-GB" sz="1200" b="0" strike="noStrike" spc="-1">
                  <a:solidFill>
                    <a:srgbClr val="000000"/>
                  </a:solidFill>
                  <a:latin typeface="Arial"/>
                  <a:ea typeface="DejaVu Sans"/>
                </a:rPr>
                <a:t>Optica 6, 1431-1436 (2019).</a:t>
              </a:r>
              <a:endParaRPr lang="en-US" sz="1200" b="0" strike="noStrike" spc="-1">
                <a:latin typeface="Arial"/>
              </a:endParaRPr>
            </a:p>
          </p:txBody>
        </p:sp>
        <p:sp>
          <p:nvSpPr>
            <p:cNvPr id="685" name="Rectangle 19"/>
            <p:cNvSpPr/>
            <p:nvPr/>
          </p:nvSpPr>
          <p:spPr>
            <a:xfrm>
              <a:off x="6893640" y="4727160"/>
              <a:ext cx="4305960" cy="81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tabLst>
                  <a:tab pos="408240" algn="l"/>
                </a:tabLst>
              </a:pPr>
              <a:r>
                <a:rPr lang="en-US" sz="1200" b="1" strike="noStrike" spc="-1">
                  <a:solidFill>
                    <a:srgbClr val="000000"/>
                  </a:solidFill>
                  <a:latin typeface="Arial"/>
                  <a:ea typeface="DejaVu Sans"/>
                </a:rPr>
                <a:t>Adapted from</a:t>
              </a:r>
              <a:endParaRPr lang="en-US" sz="1200" b="0" strike="noStrike" spc="-1">
                <a:latin typeface="Arial"/>
              </a:endParaRPr>
            </a:p>
            <a:p>
              <a:pPr algn="ctr">
                <a:lnSpc>
                  <a:spcPct val="100000"/>
                </a:lnSpc>
                <a:buNone/>
                <a:tabLst>
                  <a:tab pos="408240" algn="l"/>
                </a:tabLst>
              </a:pPr>
              <a:r>
                <a:rPr lang="en-US" sz="1200" b="0" strike="noStrike" spc="-1">
                  <a:solidFill>
                    <a:srgbClr val="000000"/>
                  </a:solidFill>
                  <a:latin typeface="Arial"/>
                  <a:ea typeface="DejaVu Sans"/>
                </a:rPr>
                <a:t>L. Castiglioni, University of Zurich</a:t>
              </a:r>
              <a:r>
                <a:rPr lang="de-DE" sz="1200" b="0" strike="noStrike" spc="-1">
                  <a:solidFill>
                    <a:srgbClr val="000000"/>
                  </a:solidFill>
                  <a:latin typeface="Arial"/>
                  <a:ea typeface="DejaVu Sans"/>
                </a:rPr>
                <a:t>: Polarization-sensitive reconstruction of transient</a:t>
              </a:r>
              <a:endParaRPr lang="en-US" sz="1200" b="0" strike="noStrike" spc="-1">
                <a:latin typeface="Arial"/>
              </a:endParaRPr>
            </a:p>
            <a:p>
              <a:pPr algn="ctr">
                <a:lnSpc>
                  <a:spcPct val="100000"/>
                </a:lnSpc>
                <a:buNone/>
                <a:tabLst>
                  <a:tab pos="408240" algn="l"/>
                </a:tabLst>
              </a:pPr>
              <a:r>
                <a:rPr lang="en-US" sz="1200" b="0" strike="noStrike" spc="-1">
                  <a:solidFill>
                    <a:srgbClr val="000000"/>
                  </a:solidFill>
                  <a:latin typeface="Arial"/>
                  <a:ea typeface="DejaVu Sans"/>
                </a:rPr>
                <a:t>local THz fields at dielectric interfaces</a:t>
              </a:r>
              <a:endParaRPr lang="en-US" sz="1200" b="0" strike="noStrike" spc="-1">
                <a:latin typeface="Arial"/>
              </a:endParaRPr>
            </a:p>
          </p:txBody>
        </p:sp>
        <p:pic>
          <p:nvPicPr>
            <p:cNvPr id="686" name="Picture 2" descr="D:\Home office\CV\THz beamline\Interview\Refs\Luca.png"/>
            <p:cNvPicPr/>
            <p:nvPr/>
          </p:nvPicPr>
          <p:blipFill>
            <a:blip r:embed="rId3"/>
            <a:stretch/>
          </p:blipFill>
          <p:spPr>
            <a:xfrm>
              <a:off x="6801480" y="1981080"/>
              <a:ext cx="4185720" cy="2626200"/>
            </a:xfrm>
            <a:prstGeom prst="rect">
              <a:avLst/>
            </a:prstGeom>
            <a:ln w="0">
              <a:noFill/>
            </a:ln>
          </p:spPr>
        </p:pic>
      </p:grpSp>
      <p:grpSp>
        <p:nvGrpSpPr>
          <p:cNvPr id="687" name="Group 9"/>
          <p:cNvGrpSpPr/>
          <p:nvPr/>
        </p:nvGrpSpPr>
        <p:grpSpPr>
          <a:xfrm>
            <a:off x="1000831" y="1893783"/>
            <a:ext cx="6324480" cy="4658133"/>
            <a:chOff x="990720" y="1981080"/>
            <a:chExt cx="5255640" cy="4125240"/>
          </a:xfrm>
        </p:grpSpPr>
        <p:sp>
          <p:nvSpPr>
            <p:cNvPr id="688" name="Rectangle 13"/>
            <p:cNvSpPr/>
            <p:nvPr/>
          </p:nvSpPr>
          <p:spPr>
            <a:xfrm>
              <a:off x="3427920" y="4374000"/>
              <a:ext cx="2818440" cy="1732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tabLst>
                  <a:tab pos="408240" algn="l"/>
                </a:tabLst>
              </a:pPr>
              <a:r>
                <a:rPr lang="en-GB" sz="1200" b="1" strike="noStrike" spc="-1">
                  <a:solidFill>
                    <a:srgbClr val="000000"/>
                  </a:solidFill>
                  <a:latin typeface="Arial"/>
                  <a:ea typeface="DejaVu Sans"/>
                </a:rPr>
                <a:t>Adapted from</a:t>
              </a:r>
              <a:endParaRPr lang="en-US" sz="1200" b="0" strike="noStrike" spc="-1">
                <a:latin typeface="Arial"/>
              </a:endParaRPr>
            </a:p>
            <a:p>
              <a:pPr algn="ctr">
                <a:lnSpc>
                  <a:spcPct val="100000"/>
                </a:lnSpc>
                <a:buNone/>
                <a:tabLst>
                  <a:tab pos="408240" algn="l"/>
                </a:tabLst>
              </a:pPr>
              <a:r>
                <a:rPr lang="en-GB" sz="1200" b="0" strike="noStrike" spc="-1">
                  <a:solidFill>
                    <a:srgbClr val="000000"/>
                  </a:solidFill>
                  <a:latin typeface="Arial"/>
                  <a:ea typeface="DejaVu Sans"/>
                </a:rPr>
                <a:t>M. Krikunova, Technische Universität Berlin:</a:t>
              </a:r>
              <a:endParaRPr lang="en-US" sz="1200" b="0" strike="noStrike" spc="-1">
                <a:latin typeface="Arial"/>
              </a:endParaRPr>
            </a:p>
            <a:p>
              <a:pPr algn="ctr">
                <a:lnSpc>
                  <a:spcPct val="100000"/>
                </a:lnSpc>
                <a:buNone/>
                <a:tabLst>
                  <a:tab pos="408240" algn="l"/>
                </a:tabLst>
              </a:pPr>
              <a:r>
                <a:rPr lang="en-GB" sz="1200" b="0" strike="noStrike" spc="-1">
                  <a:solidFill>
                    <a:srgbClr val="000000"/>
                  </a:solidFill>
                  <a:latin typeface="Arial"/>
                  <a:ea typeface="DejaVu Sans"/>
                </a:rPr>
                <a:t> THz streak camera performance for single-shot characterization of XUV pulses with complex temporal structures,</a:t>
              </a:r>
              <a:endParaRPr lang="en-US" sz="1200" b="0" strike="noStrike" spc="-1">
                <a:latin typeface="Arial"/>
              </a:endParaRPr>
            </a:p>
            <a:p>
              <a:pPr algn="ctr">
                <a:lnSpc>
                  <a:spcPct val="100000"/>
                </a:lnSpc>
                <a:buNone/>
                <a:tabLst>
                  <a:tab pos="408240" algn="l"/>
                </a:tabLst>
              </a:pPr>
              <a:r>
                <a:rPr lang="en-GB" sz="1200" b="0" strike="noStrike" spc="-1">
                  <a:solidFill>
                    <a:srgbClr val="000000"/>
                  </a:solidFill>
                  <a:latin typeface="Arial"/>
                  <a:ea typeface="DejaVu Sans"/>
                </a:rPr>
                <a:t> Opt. Express 28, 20686-20703 (2020).</a:t>
              </a:r>
              <a:endParaRPr lang="en-US" sz="1200" b="0" strike="noStrike" spc="-1">
                <a:latin typeface="Arial"/>
              </a:endParaRPr>
            </a:p>
          </p:txBody>
        </p:sp>
        <p:sp>
          <p:nvSpPr>
            <p:cNvPr id="689" name="Rectangle 16"/>
            <p:cNvSpPr/>
            <p:nvPr/>
          </p:nvSpPr>
          <p:spPr>
            <a:xfrm>
              <a:off x="990720" y="4556520"/>
              <a:ext cx="2368080" cy="1367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tabLst>
                  <a:tab pos="408240" algn="l"/>
                </a:tabLst>
              </a:pPr>
              <a:r>
                <a:rPr lang="en-GB" sz="1200" b="1" strike="noStrike" spc="-1">
                  <a:solidFill>
                    <a:srgbClr val="000000"/>
                  </a:solidFill>
                  <a:latin typeface="Arial"/>
                  <a:ea typeface="DejaVu Sans"/>
                </a:rPr>
                <a:t>Adapted from</a:t>
              </a:r>
              <a:endParaRPr lang="en-US" sz="1200" b="0" strike="noStrike" spc="-1">
                <a:latin typeface="Arial"/>
              </a:endParaRPr>
            </a:p>
            <a:p>
              <a:pPr algn="ctr">
                <a:lnSpc>
                  <a:spcPct val="100000"/>
                </a:lnSpc>
                <a:buNone/>
                <a:tabLst>
                  <a:tab pos="408240" algn="l"/>
                </a:tabLst>
              </a:pPr>
              <a:r>
                <a:rPr lang="en-US" sz="1200" b="0" strike="noStrike" spc="-1">
                  <a:solidFill>
                    <a:srgbClr val="000000"/>
                  </a:solidFill>
                  <a:latin typeface="Arial"/>
                  <a:ea typeface="DejaVu Sans"/>
                </a:rPr>
                <a:t>U. Fruehling, DESY</a:t>
              </a:r>
              <a:r>
                <a:rPr lang="en-GB" sz="1200" b="0" strike="noStrike" spc="-1">
                  <a:solidFill>
                    <a:srgbClr val="000000"/>
                  </a:solidFill>
                  <a:latin typeface="Arial"/>
                  <a:ea typeface="DejaVu Sans"/>
                </a:rPr>
                <a:t>: Electronic decay in a dissociating molecule: THz streaking of core-excited HCl molecules”, </a:t>
              </a:r>
              <a:endParaRPr lang="en-US" sz="1200" b="0" strike="noStrike" spc="-1">
                <a:latin typeface="Arial"/>
              </a:endParaRPr>
            </a:p>
            <a:p>
              <a:pPr algn="ctr">
                <a:lnSpc>
                  <a:spcPct val="100000"/>
                </a:lnSpc>
                <a:buNone/>
                <a:tabLst>
                  <a:tab pos="408240" algn="l"/>
                </a:tabLst>
              </a:pPr>
              <a:r>
                <a:rPr lang="en-GB" sz="1200" b="0" strike="noStrike" spc="-1">
                  <a:solidFill>
                    <a:srgbClr val="000000"/>
                  </a:solidFill>
                  <a:latin typeface="Arial"/>
                  <a:ea typeface="DejaVu Sans"/>
                </a:rPr>
                <a:t>Structural Dynamics, 6, 034301, (2019).</a:t>
              </a:r>
              <a:endParaRPr lang="en-US" sz="1200" b="0" strike="noStrike" spc="-1">
                <a:latin typeface="Arial"/>
              </a:endParaRPr>
            </a:p>
          </p:txBody>
        </p:sp>
        <p:pic>
          <p:nvPicPr>
            <p:cNvPr id="690" name="Picture 3" descr="D:\Home office\CV\THz beamline\Interview\Refs\HCL.png"/>
            <p:cNvPicPr/>
            <p:nvPr/>
          </p:nvPicPr>
          <p:blipFill>
            <a:blip r:embed="rId4"/>
            <a:stretch/>
          </p:blipFill>
          <p:spPr>
            <a:xfrm>
              <a:off x="1145880" y="1981080"/>
              <a:ext cx="1856160" cy="2424600"/>
            </a:xfrm>
            <a:prstGeom prst="rect">
              <a:avLst/>
            </a:prstGeom>
            <a:ln w="0">
              <a:noFill/>
            </a:ln>
          </p:spPr>
        </p:pic>
        <p:pic>
          <p:nvPicPr>
            <p:cNvPr id="691" name="Picture 5" descr="D:\Home office\CV\THz beamline\Interview\Refs\MariaTHzStreaking.png"/>
            <p:cNvPicPr/>
            <p:nvPr/>
          </p:nvPicPr>
          <p:blipFill>
            <a:blip r:embed="rId5"/>
            <a:stretch/>
          </p:blipFill>
          <p:spPr>
            <a:xfrm>
              <a:off x="3385440" y="2035440"/>
              <a:ext cx="2752200" cy="1925280"/>
            </a:xfrm>
            <a:prstGeom prst="rect">
              <a:avLst/>
            </a:prstGeom>
            <a:ln w="0">
              <a:noFill/>
            </a:ln>
          </p:spPr>
        </p:pic>
      </p:grpSp>
      <p:sp>
        <p:nvSpPr>
          <p:cNvPr id="692" name="TextBox 2"/>
          <p:cNvSpPr/>
          <p:nvPr/>
        </p:nvSpPr>
        <p:spPr>
          <a:xfrm>
            <a:off x="762119" y="828720"/>
            <a:ext cx="10319072" cy="45508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50000"/>
              </a:lnSpc>
              <a:buNone/>
              <a:tabLst>
                <a:tab pos="408240" algn="l"/>
              </a:tabLst>
            </a:pPr>
            <a:r>
              <a:rPr lang="en-US" sz="1800" b="1" strike="noStrike" spc="-1" dirty="0">
                <a:solidFill>
                  <a:srgbClr val="F18F1F"/>
                </a:solidFill>
                <a:latin typeface="Arial"/>
                <a:ea typeface="DejaVu Sans"/>
              </a:rPr>
              <a:t>THz streaking for clocking molecules, ultrafast electronic decays, photoemission of solids</a:t>
            </a:r>
            <a:endParaRPr lang="en-US" sz="1800" b="0" strike="noStrike" spc="-1" dirty="0">
              <a:latin typeface="Arial"/>
            </a:endParaRPr>
          </a:p>
        </p:txBody>
      </p:sp>
    </p:spTree>
    <p:extLst>
      <p:ext uri="{BB962C8B-B14F-4D97-AF65-F5344CB8AC3E}">
        <p14:creationId xmlns:p14="http://schemas.microsoft.com/office/powerpoint/2010/main" val="3950658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3" name="Group 1"/>
          <p:cNvGrpSpPr/>
          <p:nvPr/>
        </p:nvGrpSpPr>
        <p:grpSpPr>
          <a:xfrm>
            <a:off x="6388509" y="1352693"/>
            <a:ext cx="4129920" cy="2570040"/>
            <a:chOff x="7467480" y="956880"/>
            <a:chExt cx="4129920" cy="2570040"/>
          </a:xfrm>
        </p:grpSpPr>
        <p:pic>
          <p:nvPicPr>
            <p:cNvPr id="694" name="Picture 6" descr="D:\Home office\CV\THz beamline\Interview\Refs\Radu.png"/>
            <p:cNvPicPr/>
            <p:nvPr/>
          </p:nvPicPr>
          <p:blipFill>
            <a:blip r:embed="rId3"/>
            <a:stretch/>
          </p:blipFill>
          <p:spPr>
            <a:xfrm>
              <a:off x="8028360" y="956880"/>
              <a:ext cx="3425400" cy="1443240"/>
            </a:xfrm>
            <a:prstGeom prst="rect">
              <a:avLst/>
            </a:prstGeom>
            <a:ln w="0">
              <a:noFill/>
            </a:ln>
          </p:spPr>
        </p:pic>
        <p:sp>
          <p:nvSpPr>
            <p:cNvPr id="695" name="Rectangle 3"/>
            <p:cNvSpPr/>
            <p:nvPr/>
          </p:nvSpPr>
          <p:spPr>
            <a:xfrm>
              <a:off x="7467480" y="2523960"/>
              <a:ext cx="4129920" cy="1002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tabLst>
                  <a:tab pos="408240" algn="l"/>
                </a:tabLst>
              </a:pPr>
              <a:r>
                <a:rPr lang="en-US" sz="1200" b="0" strike="noStrike" spc="-1" dirty="0">
                  <a:solidFill>
                    <a:srgbClr val="000000"/>
                  </a:solidFill>
                  <a:latin typeface="Arial"/>
                  <a:ea typeface="DejaVu Sans"/>
                </a:rPr>
                <a:t>I. Radu, MBI</a:t>
              </a:r>
              <a:endParaRPr lang="en-US" sz="1200" b="0" strike="noStrike" spc="-1" dirty="0">
                <a:latin typeface="Arial"/>
              </a:endParaRPr>
            </a:p>
            <a:p>
              <a:pPr algn="ctr">
                <a:lnSpc>
                  <a:spcPct val="100000"/>
                </a:lnSpc>
                <a:buNone/>
                <a:tabLst>
                  <a:tab pos="408240" algn="l"/>
                </a:tabLst>
              </a:pPr>
              <a:r>
                <a:rPr lang="en-US" sz="1200" b="0" strike="noStrike" spc="-1" dirty="0">
                  <a:solidFill>
                    <a:srgbClr val="000000"/>
                  </a:solidFill>
                  <a:latin typeface="Arial"/>
                  <a:ea typeface="DejaVu Sans"/>
                </a:rPr>
                <a:t>THz pump and XUV probe on ferrimagnetic </a:t>
              </a:r>
              <a:r>
                <a:rPr lang="en-US" sz="1200" b="0" strike="noStrike" spc="-1" dirty="0" err="1">
                  <a:solidFill>
                    <a:srgbClr val="000000"/>
                  </a:solidFill>
                  <a:latin typeface="Arial"/>
                  <a:ea typeface="DejaVu Sans"/>
                </a:rPr>
                <a:t>GdFe</a:t>
              </a:r>
              <a:r>
                <a:rPr lang="en-US" sz="1200" b="0" strike="noStrike" spc="-1" dirty="0">
                  <a:solidFill>
                    <a:srgbClr val="000000"/>
                  </a:solidFill>
                  <a:latin typeface="Arial"/>
                  <a:ea typeface="DejaVu Sans"/>
                </a:rPr>
                <a:t> alloy by transverse MOKE. A magnetization switching level of ~40% is reached within ~500fs after THz excitation.</a:t>
              </a:r>
              <a:endParaRPr lang="en-US" sz="1200" b="0" strike="noStrike" spc="-1" dirty="0">
                <a:latin typeface="Arial"/>
              </a:endParaRPr>
            </a:p>
            <a:p>
              <a:pPr algn="ctr">
                <a:lnSpc>
                  <a:spcPct val="100000"/>
                </a:lnSpc>
                <a:buNone/>
                <a:tabLst>
                  <a:tab pos="408240" algn="l"/>
                </a:tabLst>
              </a:pPr>
              <a:r>
                <a:rPr lang="en-US" sz="1200" b="0" strike="noStrike" spc="-1" dirty="0">
                  <a:solidFill>
                    <a:srgbClr val="000000"/>
                  </a:solidFill>
                  <a:latin typeface="Arial"/>
                  <a:ea typeface="DejaVu Sans"/>
                </a:rPr>
                <a:t>(Publication in preparation)</a:t>
              </a:r>
              <a:endParaRPr lang="en-US" sz="1200" b="0" strike="noStrike" spc="-1" dirty="0">
                <a:latin typeface="Arial"/>
              </a:endParaRPr>
            </a:p>
          </p:txBody>
        </p:sp>
      </p:grpSp>
      <p:grpSp>
        <p:nvGrpSpPr>
          <p:cNvPr id="696" name="Group 4"/>
          <p:cNvGrpSpPr/>
          <p:nvPr/>
        </p:nvGrpSpPr>
        <p:grpSpPr>
          <a:xfrm>
            <a:off x="6258490" y="4286115"/>
            <a:ext cx="4845203" cy="2339808"/>
            <a:chOff x="7537680" y="3900600"/>
            <a:chExt cx="4291200" cy="1915429"/>
          </a:xfrm>
        </p:grpSpPr>
        <p:grpSp>
          <p:nvGrpSpPr>
            <p:cNvPr id="697" name="Group 5"/>
            <p:cNvGrpSpPr/>
            <p:nvPr/>
          </p:nvGrpSpPr>
          <p:grpSpPr>
            <a:xfrm>
              <a:off x="7900200" y="3900600"/>
              <a:ext cx="3029943" cy="1355040"/>
              <a:chOff x="7900200" y="3900600"/>
              <a:chExt cx="3029943" cy="1355040"/>
            </a:xfrm>
          </p:grpSpPr>
          <p:sp>
            <p:nvSpPr>
              <p:cNvPr id="698" name="Text Box 235"/>
              <p:cNvSpPr/>
              <p:nvPr/>
            </p:nvSpPr>
            <p:spPr>
              <a:xfrm>
                <a:off x="7900200" y="4933800"/>
                <a:ext cx="50040" cy="75600"/>
              </a:xfrm>
              <a:prstGeom prst="rect">
                <a:avLst/>
              </a:prstGeom>
              <a:noFill/>
              <a:ln w="0">
                <a:noFill/>
              </a:ln>
            </p:spPr>
            <p:style>
              <a:lnRef idx="0">
                <a:scrgbClr r="0" g="0" b="0"/>
              </a:lnRef>
              <a:fillRef idx="0">
                <a:scrgbClr r="0" g="0" b="0"/>
              </a:fillRef>
              <a:effectRef idx="0">
                <a:scrgbClr r="0" g="0" b="0"/>
              </a:effectRef>
              <a:fontRef idx="minor"/>
            </p:style>
          </p:sp>
          <p:pic>
            <p:nvPicPr>
              <p:cNvPr id="699" name="Picture 8"/>
              <p:cNvPicPr/>
              <p:nvPr/>
            </p:nvPicPr>
            <p:blipFill>
              <a:blip r:embed="rId4"/>
              <a:stretch/>
            </p:blipFill>
            <p:spPr>
              <a:xfrm>
                <a:off x="8033223" y="3900600"/>
                <a:ext cx="2896920" cy="1355040"/>
              </a:xfrm>
              <a:prstGeom prst="rect">
                <a:avLst/>
              </a:prstGeom>
              <a:ln w="0">
                <a:noFill/>
              </a:ln>
            </p:spPr>
          </p:pic>
        </p:grpSp>
        <p:sp>
          <p:nvSpPr>
            <p:cNvPr id="700" name="Rectangle 6"/>
            <p:cNvSpPr/>
            <p:nvPr/>
          </p:nvSpPr>
          <p:spPr>
            <a:xfrm>
              <a:off x="7537680" y="5178829"/>
              <a:ext cx="4291200" cy="637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tabLst>
                  <a:tab pos="408240" algn="l"/>
                </a:tabLst>
              </a:pPr>
              <a:r>
                <a:rPr lang="en-US" sz="1200" b="0" strike="noStrike" spc="-1" dirty="0">
                  <a:solidFill>
                    <a:srgbClr val="000000"/>
                  </a:solidFill>
                  <a:latin typeface="Arial"/>
                  <a:ea typeface="DejaVu Sans"/>
                </a:rPr>
                <a:t>G. </a:t>
              </a:r>
              <a:r>
                <a:rPr lang="en-US" sz="1200" b="0" strike="noStrike" spc="-1" dirty="0" err="1">
                  <a:solidFill>
                    <a:srgbClr val="000000"/>
                  </a:solidFill>
                  <a:latin typeface="Arial"/>
                  <a:ea typeface="DejaVu Sans"/>
                </a:rPr>
                <a:t>Gruebel</a:t>
              </a:r>
              <a:r>
                <a:rPr lang="en-US" sz="1200" b="0" strike="noStrike" spc="-1" dirty="0">
                  <a:solidFill>
                    <a:srgbClr val="000000"/>
                  </a:solidFill>
                  <a:latin typeface="Arial"/>
                  <a:ea typeface="DejaVu Sans"/>
                </a:rPr>
                <a:t>/ L. Mueller, DESY</a:t>
              </a:r>
              <a:endParaRPr lang="en-US" sz="1200" b="0" strike="noStrike" spc="-1" dirty="0">
                <a:latin typeface="Arial"/>
              </a:endParaRPr>
            </a:p>
            <a:p>
              <a:pPr algn="ctr">
                <a:lnSpc>
                  <a:spcPct val="100000"/>
                </a:lnSpc>
                <a:buNone/>
                <a:tabLst>
                  <a:tab pos="408240" algn="l"/>
                </a:tabLst>
              </a:pPr>
              <a:r>
                <a:rPr lang="en-US" sz="1200" b="0" strike="noStrike" spc="-1" dirty="0">
                  <a:solidFill>
                    <a:srgbClr val="000000"/>
                  </a:solidFill>
                  <a:latin typeface="Arial"/>
                  <a:ea typeface="DejaVu Sans"/>
                </a:rPr>
                <a:t>THz driven magnetization dynamics by magnetic small-angle scattering</a:t>
              </a:r>
              <a:endParaRPr lang="en-US" sz="1200" b="0" strike="noStrike" spc="-1" dirty="0">
                <a:latin typeface="Arial"/>
              </a:endParaRPr>
            </a:p>
          </p:txBody>
        </p:sp>
      </p:grpSp>
      <p:sp>
        <p:nvSpPr>
          <p:cNvPr id="16" name="Rectangle 14">
            <a:extLst>
              <a:ext uri="{FF2B5EF4-FFF2-40B4-BE49-F238E27FC236}">
                <a16:creationId xmlns:a16="http://schemas.microsoft.com/office/drawing/2014/main" id="{88267F6A-17FC-4375-A401-194C342CF18C}"/>
              </a:ext>
            </a:extLst>
          </p:cNvPr>
          <p:cNvSpPr/>
          <p:nvPr/>
        </p:nvSpPr>
        <p:spPr>
          <a:xfrm>
            <a:off x="199440" y="380880"/>
            <a:ext cx="8840154" cy="755676"/>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266760" indent="-285840">
              <a:lnSpc>
                <a:spcPct val="90000"/>
              </a:lnSpc>
              <a:tabLst>
                <a:tab pos="0" algn="l"/>
              </a:tabLst>
            </a:pPr>
            <a:r>
              <a:rPr lang="en-US" sz="2400" b="1" strike="noStrike" spc="-1" dirty="0">
                <a:solidFill>
                  <a:srgbClr val="009FDF"/>
                </a:solidFill>
                <a:latin typeface="Arial"/>
                <a:ea typeface="DejaVu Sans"/>
              </a:rPr>
              <a:t>Applications: </a:t>
            </a:r>
            <a:r>
              <a:rPr lang="en-US" sz="2400" b="1" spc="-1" dirty="0">
                <a:solidFill>
                  <a:schemeClr val="accent1"/>
                </a:solidFill>
              </a:rPr>
              <a:t>solid state ultrafast pump-probe experiments</a:t>
            </a:r>
            <a:endParaRPr lang="en-US" sz="2400" spc="-1" dirty="0">
              <a:solidFill>
                <a:schemeClr val="accent1"/>
              </a:solidFill>
            </a:endParaRPr>
          </a:p>
          <a:p>
            <a:pPr marL="266760" indent="-285840">
              <a:lnSpc>
                <a:spcPct val="90000"/>
              </a:lnSpc>
              <a:buNone/>
              <a:tabLst>
                <a:tab pos="0" algn="l"/>
              </a:tabLst>
            </a:pPr>
            <a:endParaRPr lang="en-US" sz="2400" b="1" spc="-1" dirty="0">
              <a:solidFill>
                <a:srgbClr val="009FDF"/>
              </a:solidFill>
              <a:latin typeface="Arial"/>
            </a:endParaRPr>
          </a:p>
        </p:txBody>
      </p:sp>
      <p:sp>
        <p:nvSpPr>
          <p:cNvPr id="17" name="TextBox 2">
            <a:extLst>
              <a:ext uri="{FF2B5EF4-FFF2-40B4-BE49-F238E27FC236}">
                <a16:creationId xmlns:a16="http://schemas.microsoft.com/office/drawing/2014/main" id="{5B02B69B-4912-427C-BF05-19780476817C}"/>
              </a:ext>
            </a:extLst>
          </p:cNvPr>
          <p:cNvSpPr/>
          <p:nvPr/>
        </p:nvSpPr>
        <p:spPr>
          <a:xfrm>
            <a:off x="762119" y="828720"/>
            <a:ext cx="10319072" cy="45508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50000"/>
              </a:lnSpc>
              <a:buNone/>
              <a:tabLst>
                <a:tab pos="408240" algn="l"/>
              </a:tabLst>
            </a:pPr>
            <a:r>
              <a:rPr lang="en-US" b="1" spc="-1" dirty="0">
                <a:solidFill>
                  <a:schemeClr val="accent2"/>
                </a:solidFill>
              </a:rPr>
              <a:t>Warm dense matter</a:t>
            </a:r>
            <a:r>
              <a:rPr lang="en-US" sz="1800" b="1" strike="noStrike" spc="-1" dirty="0">
                <a:solidFill>
                  <a:srgbClr val="F18F1F"/>
                </a:solidFill>
                <a:latin typeface="Arial"/>
                <a:ea typeface="DejaVu Sans"/>
              </a:rPr>
              <a:t>, </a:t>
            </a:r>
            <a:r>
              <a:rPr lang="de-DE" b="1" spc="-1" dirty="0" err="1">
                <a:solidFill>
                  <a:schemeClr val="accent2"/>
                </a:solidFill>
              </a:rPr>
              <a:t>magnetization</a:t>
            </a:r>
            <a:r>
              <a:rPr lang="de-DE" b="1" spc="-1" dirty="0">
                <a:solidFill>
                  <a:schemeClr val="accent2"/>
                </a:solidFill>
              </a:rPr>
              <a:t> </a:t>
            </a:r>
            <a:r>
              <a:rPr lang="de-DE" b="1" spc="-1" dirty="0" err="1">
                <a:solidFill>
                  <a:schemeClr val="accent2"/>
                </a:solidFill>
              </a:rPr>
              <a:t>dynamics</a:t>
            </a:r>
            <a:r>
              <a:rPr lang="de-DE" b="1" spc="-1" dirty="0">
                <a:solidFill>
                  <a:schemeClr val="accent2"/>
                </a:solidFill>
              </a:rPr>
              <a:t>   </a:t>
            </a:r>
            <a:endParaRPr lang="en-US" b="1" spc="-1" dirty="0">
              <a:solidFill>
                <a:schemeClr val="accent2"/>
              </a:solidFill>
            </a:endParaRPr>
          </a:p>
        </p:txBody>
      </p:sp>
      <p:sp>
        <p:nvSpPr>
          <p:cNvPr id="18" name="Rectangle 2">
            <a:extLst>
              <a:ext uri="{FF2B5EF4-FFF2-40B4-BE49-F238E27FC236}">
                <a16:creationId xmlns:a16="http://schemas.microsoft.com/office/drawing/2014/main" id="{F30187CF-0DB0-421A-AFA0-59A86B475875}"/>
              </a:ext>
            </a:extLst>
          </p:cNvPr>
          <p:cNvSpPr/>
          <p:nvPr/>
        </p:nvSpPr>
        <p:spPr>
          <a:xfrm>
            <a:off x="1088307" y="4286115"/>
            <a:ext cx="3724920" cy="63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tabLst>
                <a:tab pos="408240" algn="l"/>
              </a:tabLst>
            </a:pPr>
            <a:r>
              <a:rPr lang="en-US" sz="1200" b="1" strike="noStrike" spc="-1" dirty="0">
                <a:solidFill>
                  <a:srgbClr val="000000"/>
                </a:solidFill>
                <a:latin typeface="Arial"/>
                <a:ea typeface="DejaVu Sans"/>
              </a:rPr>
              <a:t>Adapted from </a:t>
            </a:r>
            <a:r>
              <a:rPr lang="en-US" sz="1200" b="0" strike="noStrike" spc="-1" dirty="0">
                <a:solidFill>
                  <a:srgbClr val="000000"/>
                </a:solidFill>
                <a:latin typeface="Arial"/>
                <a:ea typeface="DejaVu Sans"/>
              </a:rPr>
              <a:t>S. </a:t>
            </a:r>
            <a:r>
              <a:rPr lang="en-US" sz="1200" b="0" strike="noStrike" spc="-1" dirty="0" err="1">
                <a:solidFill>
                  <a:srgbClr val="000000"/>
                </a:solidFill>
                <a:latin typeface="Arial"/>
                <a:ea typeface="DejaVu Sans"/>
              </a:rPr>
              <a:t>Glenzer</a:t>
            </a:r>
            <a:r>
              <a:rPr lang="en-US" sz="1200" b="0" strike="noStrike" spc="-1" dirty="0">
                <a:solidFill>
                  <a:srgbClr val="000000"/>
                </a:solidFill>
                <a:latin typeface="Arial"/>
                <a:ea typeface="DejaVu Sans"/>
              </a:rPr>
              <a:t>/Z. Chen, SLAC:</a:t>
            </a:r>
            <a:endParaRPr lang="en-US" sz="1200" b="0" strike="noStrike" spc="-1" dirty="0">
              <a:latin typeface="Arial"/>
            </a:endParaRPr>
          </a:p>
          <a:p>
            <a:pPr algn="ctr">
              <a:lnSpc>
                <a:spcPct val="100000"/>
              </a:lnSpc>
              <a:buNone/>
              <a:tabLst>
                <a:tab pos="408240" algn="l"/>
              </a:tabLst>
            </a:pPr>
            <a:r>
              <a:rPr lang="en-US" sz="1200" b="0" strike="noStrike" spc="-1" dirty="0">
                <a:solidFill>
                  <a:srgbClr val="000000"/>
                </a:solidFill>
                <a:latin typeface="Arial"/>
                <a:ea typeface="DejaVu Sans"/>
              </a:rPr>
              <a:t>Ultrafast Multi-cycle Terahertz Measurements of the Electrical Conductivity in Strongly Excited Solids</a:t>
            </a:r>
            <a:endParaRPr lang="en-US" sz="1200" b="0" strike="noStrike" spc="-1" dirty="0">
              <a:latin typeface="Arial"/>
            </a:endParaRPr>
          </a:p>
        </p:txBody>
      </p:sp>
      <p:sp>
        <p:nvSpPr>
          <p:cNvPr id="19" name="Rectangle 3">
            <a:extLst>
              <a:ext uri="{FF2B5EF4-FFF2-40B4-BE49-F238E27FC236}">
                <a16:creationId xmlns:a16="http://schemas.microsoft.com/office/drawing/2014/main" id="{38EF1D8E-EEF4-45B0-BD79-D9DAC6924E4E}"/>
              </a:ext>
            </a:extLst>
          </p:cNvPr>
          <p:cNvSpPr/>
          <p:nvPr/>
        </p:nvSpPr>
        <p:spPr>
          <a:xfrm>
            <a:off x="1567294" y="5006112"/>
            <a:ext cx="2038163" cy="275545"/>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tabLst>
                <a:tab pos="408240" algn="l"/>
              </a:tabLst>
            </a:pPr>
            <a:r>
              <a:rPr lang="fr-FR" sz="1200" b="0" strike="noStrike" spc="-1" dirty="0">
                <a:solidFill>
                  <a:srgbClr val="000000"/>
                </a:solidFill>
                <a:latin typeface="Arial"/>
                <a:ea typeface="DejaVu Sans"/>
              </a:rPr>
              <a:t>Nat </a:t>
            </a:r>
            <a:r>
              <a:rPr lang="fr-FR" sz="1200" b="0" strike="noStrike" spc="-1" dirty="0" err="1">
                <a:solidFill>
                  <a:srgbClr val="000000"/>
                </a:solidFill>
                <a:latin typeface="Arial"/>
                <a:ea typeface="DejaVu Sans"/>
              </a:rPr>
              <a:t>Comm</a:t>
            </a:r>
            <a:r>
              <a:rPr lang="fr-FR" sz="1200" b="0" strike="noStrike" spc="-1" dirty="0">
                <a:solidFill>
                  <a:srgbClr val="000000"/>
                </a:solidFill>
                <a:latin typeface="Arial"/>
                <a:ea typeface="DejaVu Sans"/>
              </a:rPr>
              <a:t> 12, 1638 (2021)</a:t>
            </a:r>
            <a:endParaRPr lang="en-US" sz="1200" b="0" strike="noStrike" spc="-1" dirty="0">
              <a:latin typeface="Arial"/>
            </a:endParaRPr>
          </a:p>
        </p:txBody>
      </p:sp>
      <p:pic>
        <p:nvPicPr>
          <p:cNvPr id="20" name="Picture 11" descr="D:\Home office\CV\THz beamline\Interview\Refs\Chen.png">
            <a:extLst>
              <a:ext uri="{FF2B5EF4-FFF2-40B4-BE49-F238E27FC236}">
                <a16:creationId xmlns:a16="http://schemas.microsoft.com/office/drawing/2014/main" id="{226144E0-B235-4867-BA1D-F2DE9C103942}"/>
              </a:ext>
            </a:extLst>
          </p:cNvPr>
          <p:cNvPicPr/>
          <p:nvPr/>
        </p:nvPicPr>
        <p:blipFill>
          <a:blip r:embed="rId5"/>
          <a:srcRect r="41682"/>
          <a:stretch/>
        </p:blipFill>
        <p:spPr>
          <a:xfrm>
            <a:off x="1142769" y="1655451"/>
            <a:ext cx="3337499" cy="2390860"/>
          </a:xfrm>
          <a:prstGeom prst="rect">
            <a:avLst/>
          </a:prstGeom>
          <a:ln w="0">
            <a:noFill/>
          </a:ln>
        </p:spPr>
      </p:pic>
    </p:spTree>
    <p:extLst>
      <p:ext uri="{BB962C8B-B14F-4D97-AF65-F5344CB8AC3E}">
        <p14:creationId xmlns:p14="http://schemas.microsoft.com/office/powerpoint/2010/main" val="21782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 name="PlaceHolder 1"/>
          <p:cNvSpPr>
            <a:spLocks noGrp="1"/>
          </p:cNvSpPr>
          <p:nvPr>
            <p:ph/>
          </p:nvPr>
        </p:nvSpPr>
        <p:spPr>
          <a:xfrm>
            <a:off x="407880" y="1160640"/>
            <a:ext cx="3706560" cy="2452680"/>
          </a:xfrm>
          <a:prstGeom prst="rect">
            <a:avLst/>
          </a:prstGeom>
          <a:noFill/>
          <a:ln w="0">
            <a:noFill/>
          </a:ln>
        </p:spPr>
        <p:txBody>
          <a:bodyPr lIns="0" tIns="0" rIns="0" bIns="0" anchor="t">
            <a:noAutofit/>
          </a:bodyPr>
          <a:lstStyle/>
          <a:p>
            <a:pPr marL="228600" indent="-228600">
              <a:lnSpc>
                <a:spcPct val="110000"/>
              </a:lnSpc>
              <a:spcBef>
                <a:spcPts val="1001"/>
              </a:spcBef>
              <a:spcAft>
                <a:spcPts val="1199"/>
              </a:spcAft>
              <a:buNone/>
              <a:tabLst>
                <a:tab pos="0" algn="l"/>
              </a:tabLst>
            </a:pPr>
            <a:r>
              <a:rPr lang="en-US" sz="1800" b="1" strike="noStrike" spc="-1" dirty="0">
                <a:solidFill>
                  <a:srgbClr val="F18F1F"/>
                </a:solidFill>
                <a:latin typeface="Arial"/>
                <a:ea typeface="DejaVu Sans"/>
              </a:rPr>
              <a:t>THz beamline in FLASH1 tunnel</a:t>
            </a:r>
            <a:endParaRPr lang="en-US" sz="1800" b="0" strike="noStrike" spc="-1" dirty="0">
              <a:solidFill>
                <a:srgbClr val="000000"/>
              </a:solidFill>
              <a:latin typeface="Arial"/>
            </a:endParaRPr>
          </a:p>
          <a:p>
            <a:pPr marL="361800" indent="-361800">
              <a:lnSpc>
                <a:spcPct val="110000"/>
              </a:lnSpc>
              <a:spcAft>
                <a:spcPts val="1199"/>
              </a:spcAft>
              <a:buClr>
                <a:schemeClr val="accent2"/>
              </a:buClr>
              <a:buFont typeface="Arial"/>
              <a:buChar char="•"/>
              <a:tabLst>
                <a:tab pos="361800" algn="l"/>
              </a:tabLst>
            </a:pPr>
            <a:r>
              <a:rPr lang="en-US" sz="1600" b="0" strike="noStrike" spc="-1" dirty="0">
                <a:solidFill>
                  <a:srgbClr val="000000"/>
                </a:solidFill>
                <a:latin typeface="Arial"/>
                <a:ea typeface="DejaVu Sans"/>
              </a:rPr>
              <a:t>Current: XUV undulators and THz undulator are in line</a:t>
            </a:r>
            <a:endParaRPr lang="en-US" sz="1600" b="0" strike="noStrike" spc="-1" dirty="0">
              <a:solidFill>
                <a:srgbClr val="000000"/>
              </a:solidFill>
              <a:latin typeface="Arial"/>
            </a:endParaRPr>
          </a:p>
          <a:p>
            <a:pPr marL="361800" indent="-361800">
              <a:lnSpc>
                <a:spcPct val="110000"/>
              </a:lnSpc>
              <a:spcAft>
                <a:spcPts val="1199"/>
              </a:spcAft>
              <a:buClr>
                <a:schemeClr val="accent2"/>
              </a:buClr>
              <a:buFont typeface="Arial"/>
              <a:buChar char="•"/>
              <a:tabLst>
                <a:tab pos="361800" algn="l"/>
              </a:tabLst>
            </a:pPr>
            <a:r>
              <a:rPr lang="en-US" sz="1600" b="0" strike="noStrike" spc="-1" dirty="0">
                <a:solidFill>
                  <a:srgbClr val="000000"/>
                </a:solidFill>
                <a:latin typeface="Arial"/>
                <a:ea typeface="DejaVu Sans"/>
              </a:rPr>
              <a:t>New: THz undulator is separated from XUV source</a:t>
            </a:r>
            <a:endParaRPr lang="en-US" sz="1600" b="0" strike="noStrike" spc="-1" dirty="0">
              <a:solidFill>
                <a:srgbClr val="000000"/>
              </a:solidFill>
              <a:latin typeface="Arial"/>
            </a:endParaRPr>
          </a:p>
        </p:txBody>
      </p:sp>
      <p:sp>
        <p:nvSpPr>
          <p:cNvPr id="719" name="PlaceHolder 2"/>
          <p:cNvSpPr>
            <a:spLocks noGrp="1"/>
          </p:cNvSpPr>
          <p:nvPr>
            <p:ph/>
          </p:nvPr>
        </p:nvSpPr>
        <p:spPr>
          <a:xfrm>
            <a:off x="414360" y="3135240"/>
            <a:ext cx="4086000" cy="1847160"/>
          </a:xfrm>
          <a:prstGeom prst="rect">
            <a:avLst/>
          </a:prstGeom>
          <a:noFill/>
          <a:ln w="0">
            <a:noFill/>
          </a:ln>
        </p:spPr>
        <p:txBody>
          <a:bodyPr lIns="0" tIns="0" rIns="0" bIns="0" anchor="t">
            <a:noAutofit/>
          </a:bodyPr>
          <a:lstStyle/>
          <a:p>
            <a:pPr>
              <a:lnSpc>
                <a:spcPct val="100000"/>
              </a:lnSpc>
              <a:spcBef>
                <a:spcPts val="1001"/>
              </a:spcBef>
              <a:spcAft>
                <a:spcPts val="1199"/>
              </a:spcAft>
              <a:buClr>
                <a:schemeClr val="accent2"/>
              </a:buClr>
              <a:tabLst>
                <a:tab pos="0" algn="l"/>
              </a:tabLst>
            </a:pPr>
            <a:r>
              <a:rPr lang="en-US" sz="1800" b="1" strike="noStrike" spc="-1" dirty="0">
                <a:solidFill>
                  <a:srgbClr val="F18F1F"/>
                </a:solidFill>
                <a:latin typeface="Arial"/>
                <a:ea typeface="DejaVu Sans"/>
              </a:rPr>
              <a:t>Benefits</a:t>
            </a:r>
            <a:endParaRPr lang="en-US" sz="1800" b="0" strike="noStrike" spc="-1" dirty="0">
              <a:solidFill>
                <a:srgbClr val="000000"/>
              </a:solidFill>
              <a:latin typeface="Arial"/>
            </a:endParaRPr>
          </a:p>
          <a:p>
            <a:pPr>
              <a:lnSpc>
                <a:spcPct val="100000"/>
              </a:lnSpc>
              <a:spcAft>
                <a:spcPts val="1199"/>
              </a:spcAft>
              <a:buClr>
                <a:schemeClr val="accent2"/>
              </a:buClr>
              <a:tabLst>
                <a:tab pos="361800" algn="l"/>
              </a:tabLst>
            </a:pPr>
            <a:r>
              <a:rPr lang="en-US" sz="1600" b="1" strike="noStrike" spc="-1" dirty="0">
                <a:solidFill>
                  <a:srgbClr val="000000"/>
                </a:solidFill>
                <a:latin typeface="Arial"/>
                <a:ea typeface="DejaVu Sans"/>
              </a:rPr>
              <a:t>Completely parallel operation of THz-only experiments</a:t>
            </a:r>
            <a:r>
              <a:rPr lang="en-US" sz="1600" b="0" strike="noStrike" spc="-1" dirty="0">
                <a:solidFill>
                  <a:srgbClr val="000000"/>
                </a:solidFill>
                <a:latin typeface="Arial"/>
                <a:ea typeface="DejaVu Sans"/>
              </a:rPr>
              <a:t> (laser safety)</a:t>
            </a:r>
            <a:endParaRPr lang="en-US" sz="1600" b="0" strike="noStrike" spc="-1" dirty="0">
              <a:solidFill>
                <a:srgbClr val="000000"/>
              </a:solidFill>
              <a:latin typeface="Arial"/>
            </a:endParaRPr>
          </a:p>
          <a:p>
            <a:pPr>
              <a:lnSpc>
                <a:spcPct val="100000"/>
              </a:lnSpc>
              <a:spcAft>
                <a:spcPts val="1199"/>
              </a:spcAft>
              <a:buClr>
                <a:schemeClr val="accent2"/>
              </a:buClr>
              <a:tabLst>
                <a:tab pos="361800" algn="l"/>
              </a:tabLst>
            </a:pPr>
            <a:r>
              <a:rPr lang="en-US" sz="1600" b="0" strike="noStrike" spc="-1" dirty="0">
                <a:solidFill>
                  <a:srgbClr val="000000"/>
                </a:solidFill>
                <a:latin typeface="Arial"/>
                <a:ea typeface="DejaVu Sans"/>
              </a:rPr>
              <a:t>More freedom (flexible) on THz tuning</a:t>
            </a:r>
            <a:endParaRPr lang="en-US" sz="1600" b="0" strike="noStrike" spc="-1" dirty="0">
              <a:solidFill>
                <a:srgbClr val="000000"/>
              </a:solidFill>
              <a:latin typeface="Arial"/>
            </a:endParaRPr>
          </a:p>
        </p:txBody>
      </p:sp>
      <p:sp>
        <p:nvSpPr>
          <p:cNvPr id="720" name="Down Arrow 17"/>
          <p:cNvSpPr/>
          <p:nvPr/>
        </p:nvSpPr>
        <p:spPr>
          <a:xfrm>
            <a:off x="9228915" y="2553480"/>
            <a:ext cx="455400" cy="760320"/>
          </a:xfrm>
          <a:prstGeom prst="downArrow">
            <a:avLst>
              <a:gd name="adj1" fmla="val 50000"/>
              <a:gd name="adj2" fmla="val 50000"/>
            </a:avLst>
          </a:prstGeom>
          <a:gradFill rotWithShape="0">
            <a:gsLst>
              <a:gs pos="0">
                <a:srgbClr val="50C9FB"/>
              </a:gs>
              <a:gs pos="100000">
                <a:srgbClr val="2E7795"/>
              </a:gs>
            </a:gsLst>
            <a:lin ang="2700000"/>
          </a:gradFill>
          <a:ln w="9525">
            <a:noFill/>
          </a:ln>
        </p:spPr>
        <p:style>
          <a:lnRef idx="2">
            <a:schemeClr val="accent1">
              <a:shade val="50000"/>
            </a:schemeClr>
          </a:lnRef>
          <a:fillRef idx="1">
            <a:schemeClr val="accent1"/>
          </a:fillRef>
          <a:effectRef idx="0">
            <a:schemeClr val="accent1"/>
          </a:effectRef>
          <a:fontRef idx="minor"/>
        </p:style>
      </p:sp>
      <p:grpSp>
        <p:nvGrpSpPr>
          <p:cNvPr id="721" name="Group 3"/>
          <p:cNvGrpSpPr/>
          <p:nvPr/>
        </p:nvGrpSpPr>
        <p:grpSpPr>
          <a:xfrm>
            <a:off x="4384800" y="533520"/>
            <a:ext cx="6361920" cy="2019960"/>
            <a:chOff x="4384800" y="533520"/>
            <a:chExt cx="6361920" cy="2019960"/>
          </a:xfrm>
        </p:grpSpPr>
        <p:pic>
          <p:nvPicPr>
            <p:cNvPr id="722" name="Picture 3"/>
            <p:cNvPicPr/>
            <p:nvPr/>
          </p:nvPicPr>
          <p:blipFill>
            <a:blip r:embed="rId3"/>
            <a:stretch/>
          </p:blipFill>
          <p:spPr>
            <a:xfrm>
              <a:off x="4384800" y="533520"/>
              <a:ext cx="6361920" cy="1758960"/>
            </a:xfrm>
            <a:prstGeom prst="rect">
              <a:avLst/>
            </a:prstGeom>
            <a:ln w="0">
              <a:noFill/>
            </a:ln>
          </p:spPr>
        </p:pic>
        <p:sp>
          <p:nvSpPr>
            <p:cNvPr id="723" name="TextBox 21"/>
            <p:cNvSpPr/>
            <p:nvPr/>
          </p:nvSpPr>
          <p:spPr>
            <a:xfrm>
              <a:off x="6023770" y="2220480"/>
              <a:ext cx="4303080" cy="3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tabLst>
                  <a:tab pos="408240" algn="l"/>
                </a:tabLst>
              </a:pPr>
              <a:r>
                <a:rPr lang="en-US" sz="1600" b="0" strike="noStrike" spc="-1" dirty="0">
                  <a:solidFill>
                    <a:srgbClr val="000000"/>
                  </a:solidFill>
                  <a:latin typeface="Arial"/>
                  <a:ea typeface="DejaVu Sans"/>
                </a:rPr>
                <a:t>Current THz geometry at FLASH1</a:t>
              </a:r>
              <a:endParaRPr lang="en-US" sz="1600" b="0" strike="noStrike" spc="-1" dirty="0">
                <a:latin typeface="Arial"/>
              </a:endParaRPr>
            </a:p>
          </p:txBody>
        </p:sp>
      </p:grpSp>
      <p:sp>
        <p:nvSpPr>
          <p:cNvPr id="724" name="PlaceHolder 3"/>
          <p:cNvSpPr>
            <a:spLocks noGrp="1"/>
          </p:cNvSpPr>
          <p:nvPr>
            <p:ph type="title"/>
          </p:nvPr>
        </p:nvSpPr>
        <p:spPr>
          <a:xfrm>
            <a:off x="407880" y="560880"/>
            <a:ext cx="11374200" cy="449280"/>
          </a:xfrm>
          <a:prstGeom prst="rect">
            <a:avLst/>
          </a:prstGeom>
          <a:noFill/>
          <a:ln w="0">
            <a:noFill/>
          </a:ln>
        </p:spPr>
        <p:txBody>
          <a:bodyPr lIns="0" tIns="0" rIns="0" bIns="0" anchor="t">
            <a:noAutofit/>
          </a:bodyPr>
          <a:lstStyle/>
          <a:p>
            <a:pPr>
              <a:lnSpc>
                <a:spcPct val="90000"/>
              </a:lnSpc>
              <a:buNone/>
            </a:pPr>
            <a:r>
              <a:rPr lang="en-US" sz="2400" b="1" strike="noStrike" spc="-1">
                <a:solidFill>
                  <a:srgbClr val="009FDF"/>
                </a:solidFill>
                <a:latin typeface="Arial"/>
                <a:ea typeface="DejaVu Sans"/>
              </a:rPr>
              <a:t>FLASH2020</a:t>
            </a:r>
            <a:r>
              <a:rPr lang="en-US" sz="2400" b="1" strike="noStrike" spc="-1">
                <a:solidFill>
                  <a:srgbClr val="F18F1F"/>
                </a:solidFill>
                <a:latin typeface="Arial"/>
                <a:ea typeface="DejaVu Sans"/>
              </a:rPr>
              <a:t>+</a:t>
            </a:r>
            <a:r>
              <a:rPr lang="en-US" sz="2400" b="1" strike="noStrike" spc="-1">
                <a:solidFill>
                  <a:srgbClr val="009FDF"/>
                </a:solidFill>
                <a:latin typeface="Arial"/>
                <a:ea typeface="DejaVu Sans"/>
              </a:rPr>
              <a:t>: THz Beamline upgrading</a:t>
            </a:r>
            <a:endParaRPr lang="en-US" sz="2400" b="0" strike="noStrike" spc="-1">
              <a:solidFill>
                <a:srgbClr val="000000"/>
              </a:solidFill>
              <a:latin typeface="Arial"/>
            </a:endParaRPr>
          </a:p>
        </p:txBody>
      </p:sp>
      <p:graphicFrame>
        <p:nvGraphicFramePr>
          <p:cNvPr id="725" name="Table 148"/>
          <p:cNvGraphicFramePr/>
          <p:nvPr>
            <p:extLst>
              <p:ext uri="{D42A27DB-BD31-4B8C-83A1-F6EECF244321}">
                <p14:modId xmlns:p14="http://schemas.microsoft.com/office/powerpoint/2010/main" val="1767876040"/>
              </p:ext>
            </p:extLst>
          </p:nvPr>
        </p:nvGraphicFramePr>
        <p:xfrm>
          <a:off x="483139" y="5160826"/>
          <a:ext cx="6400440" cy="1335960"/>
        </p:xfrm>
        <a:graphic>
          <a:graphicData uri="http://schemas.openxmlformats.org/drawingml/2006/table">
            <a:tbl>
              <a:tblPr/>
              <a:tblGrid>
                <a:gridCol w="565560">
                  <a:extLst>
                    <a:ext uri="{9D8B030D-6E8A-4147-A177-3AD203B41FA5}">
                      <a16:colId xmlns:a16="http://schemas.microsoft.com/office/drawing/2014/main" val="20000"/>
                    </a:ext>
                  </a:extLst>
                </a:gridCol>
                <a:gridCol w="1272600">
                  <a:extLst>
                    <a:ext uri="{9D8B030D-6E8A-4147-A177-3AD203B41FA5}">
                      <a16:colId xmlns:a16="http://schemas.microsoft.com/office/drawing/2014/main" val="20001"/>
                    </a:ext>
                  </a:extLst>
                </a:gridCol>
                <a:gridCol w="1272600">
                  <a:extLst>
                    <a:ext uri="{9D8B030D-6E8A-4147-A177-3AD203B41FA5}">
                      <a16:colId xmlns:a16="http://schemas.microsoft.com/office/drawing/2014/main" val="20002"/>
                    </a:ext>
                  </a:extLst>
                </a:gridCol>
                <a:gridCol w="1272600">
                  <a:extLst>
                    <a:ext uri="{9D8B030D-6E8A-4147-A177-3AD203B41FA5}">
                      <a16:colId xmlns:a16="http://schemas.microsoft.com/office/drawing/2014/main" val="20003"/>
                    </a:ext>
                  </a:extLst>
                </a:gridCol>
                <a:gridCol w="989640">
                  <a:extLst>
                    <a:ext uri="{9D8B030D-6E8A-4147-A177-3AD203B41FA5}">
                      <a16:colId xmlns:a16="http://schemas.microsoft.com/office/drawing/2014/main" val="20004"/>
                    </a:ext>
                  </a:extLst>
                </a:gridCol>
                <a:gridCol w="1027440">
                  <a:extLst>
                    <a:ext uri="{9D8B030D-6E8A-4147-A177-3AD203B41FA5}">
                      <a16:colId xmlns:a16="http://schemas.microsoft.com/office/drawing/2014/main" val="20005"/>
                    </a:ext>
                  </a:extLst>
                </a:gridCol>
              </a:tblGrid>
              <a:tr h="370800">
                <a:tc>
                  <a:txBody>
                    <a:bodyPr/>
                    <a:lstStyle/>
                    <a:p>
                      <a:endParaRPr lang="en-US"/>
                    </a:p>
                  </a:txBody>
                  <a:tcPr>
                    <a:lnL w="12240">
                      <a:solidFill>
                        <a:srgbClr val="FFFFFF"/>
                      </a:solidFill>
                    </a:lnL>
                    <a:lnR w="12240">
                      <a:solidFill>
                        <a:srgbClr val="FFFFFF"/>
                      </a:solidFill>
                    </a:lnR>
                    <a:lnT w="12240">
                      <a:solidFill>
                        <a:srgbClr val="FFFFFF"/>
                      </a:solidFill>
                    </a:lnT>
                    <a:lnB w="38160">
                      <a:solidFill>
                        <a:srgbClr val="FFFFFF"/>
                      </a:solidFill>
                    </a:lnB>
                    <a:solidFill>
                      <a:srgbClr val="009FDF"/>
                    </a:solidFill>
                  </a:tcPr>
                </a:tc>
                <a:tc>
                  <a:txBody>
                    <a:bodyPr/>
                    <a:lstStyle/>
                    <a:p>
                      <a:pPr>
                        <a:lnSpc>
                          <a:spcPct val="100000"/>
                        </a:lnSpc>
                        <a:buNone/>
                        <a:tabLst>
                          <a:tab pos="0" algn="l"/>
                        </a:tabLst>
                      </a:pPr>
                      <a:r>
                        <a:rPr lang="en-US" sz="1100" b="0" strike="noStrike" spc="-1">
                          <a:solidFill>
                            <a:srgbClr val="FFFFFF"/>
                          </a:solidFill>
                          <a:latin typeface="Arial"/>
                          <a:ea typeface="DejaVu Sans"/>
                        </a:rPr>
                        <a:t>Wavelength range </a:t>
                      </a:r>
                      <a:endParaRPr lang="en-US" sz="1100" b="0" strike="noStrike" spc="-1">
                        <a:latin typeface="Arial"/>
                      </a:endParaRPr>
                    </a:p>
                    <a:p>
                      <a:pPr>
                        <a:lnSpc>
                          <a:spcPct val="100000"/>
                        </a:lnSpc>
                        <a:buNone/>
                        <a:tabLst>
                          <a:tab pos="0" algn="l"/>
                        </a:tabLst>
                      </a:pPr>
                      <a:r>
                        <a:rPr lang="en-US" sz="1100" b="0" strike="noStrike" spc="-1">
                          <a:solidFill>
                            <a:srgbClr val="FFFFFF"/>
                          </a:solidFill>
                          <a:latin typeface="Arial"/>
                          <a:ea typeface="DejaVu Sans"/>
                        </a:rPr>
                        <a:t>@ 1350 MeV </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009FDF"/>
                    </a:solidFill>
                  </a:tcPr>
                </a:tc>
                <a:tc>
                  <a:txBody>
                    <a:bodyPr/>
                    <a:lstStyle/>
                    <a:p>
                      <a:pPr>
                        <a:lnSpc>
                          <a:spcPct val="100000"/>
                        </a:lnSpc>
                        <a:buNone/>
                        <a:tabLst>
                          <a:tab pos="0" algn="l"/>
                        </a:tabLst>
                      </a:pPr>
                      <a:r>
                        <a:rPr lang="en-US" sz="1100" b="0" strike="noStrike" spc="-1">
                          <a:solidFill>
                            <a:srgbClr val="FFFFFF"/>
                          </a:solidFill>
                          <a:latin typeface="Arial"/>
                          <a:ea typeface="DejaVu Sans"/>
                        </a:rPr>
                        <a:t>Wavelength range </a:t>
                      </a:r>
                      <a:endParaRPr lang="en-US" sz="1100" b="0" strike="noStrike" spc="-1">
                        <a:latin typeface="Arial"/>
                      </a:endParaRPr>
                    </a:p>
                    <a:p>
                      <a:pPr>
                        <a:lnSpc>
                          <a:spcPct val="100000"/>
                        </a:lnSpc>
                        <a:buNone/>
                        <a:tabLst>
                          <a:tab pos="0" algn="l"/>
                        </a:tabLst>
                      </a:pPr>
                      <a:r>
                        <a:rPr lang="en-US" sz="1100" b="0" strike="noStrike" spc="-1">
                          <a:solidFill>
                            <a:srgbClr val="FFFFFF"/>
                          </a:solidFill>
                          <a:latin typeface="Arial"/>
                          <a:ea typeface="DejaVu Sans"/>
                        </a:rPr>
                        <a:t>@ 950 MeV </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009FDF"/>
                    </a:solidFill>
                  </a:tcPr>
                </a:tc>
                <a:tc>
                  <a:txBody>
                    <a:bodyPr/>
                    <a:lstStyle/>
                    <a:p>
                      <a:pPr>
                        <a:lnSpc>
                          <a:spcPct val="100000"/>
                        </a:lnSpc>
                        <a:buNone/>
                        <a:tabLst>
                          <a:tab pos="0" algn="l"/>
                        </a:tabLst>
                      </a:pPr>
                      <a:r>
                        <a:rPr lang="en-US" sz="1100" b="0" strike="noStrike" spc="-1">
                          <a:solidFill>
                            <a:srgbClr val="FFFFFF"/>
                          </a:solidFill>
                          <a:latin typeface="Arial"/>
                          <a:ea typeface="DejaVu Sans"/>
                        </a:rPr>
                        <a:t>Wavelength range </a:t>
                      </a:r>
                      <a:endParaRPr lang="en-US" sz="1100" b="0" strike="noStrike" spc="-1">
                        <a:latin typeface="Arial"/>
                      </a:endParaRPr>
                    </a:p>
                    <a:p>
                      <a:pPr>
                        <a:lnSpc>
                          <a:spcPct val="100000"/>
                        </a:lnSpc>
                        <a:buNone/>
                        <a:tabLst>
                          <a:tab pos="0" algn="l"/>
                        </a:tabLst>
                      </a:pPr>
                      <a:r>
                        <a:rPr lang="en-US" sz="1100" b="0" strike="noStrike" spc="-1">
                          <a:solidFill>
                            <a:srgbClr val="FFFFFF"/>
                          </a:solidFill>
                          <a:latin typeface="Arial"/>
                          <a:ea typeface="DejaVu Sans"/>
                        </a:rPr>
                        <a:t>@ 750 MeV </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009FDF"/>
                    </a:solidFill>
                  </a:tcPr>
                </a:tc>
                <a:tc>
                  <a:txBody>
                    <a:bodyPr/>
                    <a:lstStyle/>
                    <a:p>
                      <a:pPr>
                        <a:lnSpc>
                          <a:spcPct val="100000"/>
                        </a:lnSpc>
                        <a:buNone/>
                        <a:tabLst>
                          <a:tab pos="408240" algn="l"/>
                        </a:tabLst>
                      </a:pPr>
                      <a:r>
                        <a:rPr lang="en-US" sz="1100" b="1" strike="noStrike" spc="-1">
                          <a:solidFill>
                            <a:srgbClr val="FFFFFF"/>
                          </a:solidFill>
                          <a:latin typeface="Arial"/>
                          <a:ea typeface="DejaVu Sans"/>
                        </a:rPr>
                        <a:t>Pulse energy</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009FDF"/>
                    </a:solidFill>
                  </a:tcPr>
                </a:tc>
                <a:tc>
                  <a:txBody>
                    <a:bodyPr/>
                    <a:lstStyle/>
                    <a:p>
                      <a:pPr>
                        <a:lnSpc>
                          <a:spcPct val="100000"/>
                        </a:lnSpc>
                        <a:buNone/>
                        <a:tabLst>
                          <a:tab pos="408240" algn="l"/>
                        </a:tabLst>
                      </a:pPr>
                      <a:r>
                        <a:rPr lang="en-US" sz="1100" b="1" strike="noStrike" spc="-1">
                          <a:solidFill>
                            <a:srgbClr val="FFFFFF"/>
                          </a:solidFill>
                          <a:latin typeface="Arial"/>
                          <a:ea typeface="DejaVu Sans"/>
                        </a:rPr>
                        <a:t>Timing jitter</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009FDF"/>
                    </a:solidFill>
                  </a:tcPr>
                </a:tc>
                <a:extLst>
                  <a:ext uri="{0D108BD9-81ED-4DB2-BD59-A6C34878D82A}">
                    <a16:rowId xmlns:a16="http://schemas.microsoft.com/office/drawing/2014/main" val="10000"/>
                  </a:ext>
                </a:extLst>
              </a:tr>
              <a:tr h="370800">
                <a:tc>
                  <a:txBody>
                    <a:bodyPr/>
                    <a:lstStyle/>
                    <a:p>
                      <a:pPr>
                        <a:lnSpc>
                          <a:spcPct val="100000"/>
                        </a:lnSpc>
                        <a:buNone/>
                        <a:tabLst>
                          <a:tab pos="408240" algn="l"/>
                        </a:tabLst>
                      </a:pPr>
                      <a:r>
                        <a:rPr lang="en-US" sz="1100" b="0" strike="noStrike" spc="-1">
                          <a:solidFill>
                            <a:srgbClr val="000000"/>
                          </a:solidFill>
                          <a:latin typeface="Arial"/>
                          <a:ea typeface="DejaVu Sans"/>
                        </a:rPr>
                        <a:t>XUV</a:t>
                      </a:r>
                      <a:endParaRPr lang="en-US" sz="11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CCDFF2"/>
                    </a:solidFill>
                  </a:tcPr>
                </a:tc>
                <a:tc>
                  <a:txBody>
                    <a:bodyPr/>
                    <a:lstStyle/>
                    <a:p>
                      <a:pPr>
                        <a:lnSpc>
                          <a:spcPct val="100000"/>
                        </a:lnSpc>
                        <a:buNone/>
                        <a:tabLst>
                          <a:tab pos="408240" algn="l"/>
                        </a:tabLst>
                      </a:pPr>
                      <a:r>
                        <a:rPr lang="en-US" sz="1100" b="0" strike="noStrike" spc="-1">
                          <a:solidFill>
                            <a:srgbClr val="000000"/>
                          </a:solidFill>
                          <a:latin typeface="Arial"/>
                          <a:ea typeface="DejaVu Sans"/>
                        </a:rPr>
                        <a:t>3.6nm-18.8nm</a:t>
                      </a:r>
                      <a:endParaRPr lang="en-US" sz="11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CCDFF2"/>
                    </a:solidFill>
                  </a:tcPr>
                </a:tc>
                <a:tc>
                  <a:txBody>
                    <a:bodyPr/>
                    <a:lstStyle/>
                    <a:p>
                      <a:pPr>
                        <a:lnSpc>
                          <a:spcPct val="100000"/>
                        </a:lnSpc>
                        <a:buNone/>
                        <a:tabLst>
                          <a:tab pos="408240" algn="l"/>
                        </a:tabLst>
                      </a:pPr>
                      <a:r>
                        <a:rPr lang="en-US" sz="1100" b="0" strike="noStrike" spc="-1">
                          <a:solidFill>
                            <a:srgbClr val="000000"/>
                          </a:solidFill>
                          <a:latin typeface="Arial"/>
                          <a:ea typeface="DejaVu Sans"/>
                        </a:rPr>
                        <a:t>7.2nm-38.0nm</a:t>
                      </a:r>
                      <a:endParaRPr lang="en-US" sz="11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CCDFF2"/>
                    </a:solidFill>
                  </a:tcPr>
                </a:tc>
                <a:tc>
                  <a:txBody>
                    <a:bodyPr/>
                    <a:lstStyle/>
                    <a:p>
                      <a:pPr>
                        <a:lnSpc>
                          <a:spcPct val="100000"/>
                        </a:lnSpc>
                        <a:buNone/>
                        <a:tabLst>
                          <a:tab pos="408240" algn="l"/>
                        </a:tabLst>
                      </a:pPr>
                      <a:r>
                        <a:rPr lang="en-US" sz="1100" b="0" strike="noStrike" spc="-1">
                          <a:solidFill>
                            <a:srgbClr val="000000"/>
                          </a:solidFill>
                          <a:latin typeface="Arial"/>
                          <a:ea typeface="DejaVu Sans"/>
                        </a:rPr>
                        <a:t>11.5nm-60.9nm</a:t>
                      </a:r>
                      <a:endParaRPr lang="en-US" sz="11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CCDFF2"/>
                    </a:solidFill>
                  </a:tcPr>
                </a:tc>
                <a:tc>
                  <a:txBody>
                    <a:bodyPr/>
                    <a:lstStyle/>
                    <a:p>
                      <a:pPr>
                        <a:lnSpc>
                          <a:spcPct val="100000"/>
                        </a:lnSpc>
                        <a:buNone/>
                        <a:tabLst>
                          <a:tab pos="408240" algn="l"/>
                        </a:tabLst>
                      </a:pPr>
                      <a:r>
                        <a:rPr lang="en-US" sz="1100" b="0" strike="noStrike" spc="-1" dirty="0">
                          <a:solidFill>
                            <a:srgbClr val="000000"/>
                          </a:solidFill>
                          <a:latin typeface="Arial"/>
                          <a:ea typeface="DejaVu Sans"/>
                        </a:rPr>
                        <a:t>&gt;5</a:t>
                      </a:r>
                      <a:r>
                        <a:rPr lang="el-GR" sz="1100" b="0" strike="noStrike" spc="-1" dirty="0">
                          <a:solidFill>
                            <a:srgbClr val="000000"/>
                          </a:solidFill>
                          <a:latin typeface="Arial"/>
                          <a:ea typeface="DejaVu Sans"/>
                        </a:rPr>
                        <a:t> μ</a:t>
                      </a:r>
                      <a:r>
                        <a:rPr lang="en-US" sz="1100" b="0" strike="noStrike" spc="-1" dirty="0">
                          <a:solidFill>
                            <a:srgbClr val="000000"/>
                          </a:solidFill>
                          <a:latin typeface="Arial"/>
                          <a:ea typeface="DejaVu Sans"/>
                        </a:rPr>
                        <a:t>J</a:t>
                      </a:r>
                      <a:endParaRPr lang="en-US" sz="1100" b="0" strike="noStrike" spc="-1" dirty="0">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CCDFF2"/>
                    </a:solidFill>
                  </a:tcPr>
                </a:tc>
                <a:tc rowSpan="2">
                  <a:txBody>
                    <a:bodyPr/>
                    <a:lstStyle/>
                    <a:p>
                      <a:pPr>
                        <a:lnSpc>
                          <a:spcPct val="100000"/>
                        </a:lnSpc>
                        <a:buNone/>
                        <a:tabLst>
                          <a:tab pos="408240" algn="l"/>
                        </a:tabLst>
                      </a:pPr>
                      <a:r>
                        <a:rPr lang="en-US" sz="1100" b="0" strike="noStrike" spc="-1">
                          <a:solidFill>
                            <a:srgbClr val="000000"/>
                          </a:solidFill>
                          <a:latin typeface="Arial"/>
                          <a:ea typeface="DejaVu Sans"/>
                        </a:rPr>
                        <a:t>&lt; 20fs rms</a:t>
                      </a:r>
                      <a:endParaRPr lang="en-US" sz="11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CCDFF2"/>
                    </a:solidFill>
                  </a:tcPr>
                </a:tc>
                <a:extLst>
                  <a:ext uri="{0D108BD9-81ED-4DB2-BD59-A6C34878D82A}">
                    <a16:rowId xmlns:a16="http://schemas.microsoft.com/office/drawing/2014/main" val="10001"/>
                  </a:ext>
                </a:extLst>
              </a:tr>
              <a:tr h="370800">
                <a:tc>
                  <a:txBody>
                    <a:bodyPr/>
                    <a:lstStyle/>
                    <a:p>
                      <a:pPr>
                        <a:lnSpc>
                          <a:spcPct val="100000"/>
                        </a:lnSpc>
                        <a:buNone/>
                        <a:tabLst>
                          <a:tab pos="408240" algn="l"/>
                        </a:tabLst>
                      </a:pPr>
                      <a:r>
                        <a:rPr lang="en-US" sz="1100" b="0" strike="noStrike" spc="-1">
                          <a:solidFill>
                            <a:srgbClr val="000000"/>
                          </a:solidFill>
                          <a:latin typeface="Arial"/>
                          <a:ea typeface="DejaVu Sans"/>
                        </a:rPr>
                        <a:t>THz</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FF9"/>
                    </a:solidFill>
                  </a:tcPr>
                </a:tc>
                <a:tc>
                  <a:txBody>
                    <a:bodyPr/>
                    <a:lstStyle/>
                    <a:p>
                      <a:pPr>
                        <a:lnSpc>
                          <a:spcPct val="100000"/>
                        </a:lnSpc>
                        <a:buNone/>
                        <a:tabLst>
                          <a:tab pos="408240" algn="l"/>
                        </a:tabLst>
                      </a:pPr>
                      <a:r>
                        <a:rPr lang="en-US" sz="1100" b="0" strike="noStrike" spc="-1">
                          <a:solidFill>
                            <a:srgbClr val="000000"/>
                          </a:solidFill>
                          <a:latin typeface="Arial"/>
                          <a:ea typeface="DejaVu Sans"/>
                        </a:rPr>
                        <a:t>10</a:t>
                      </a:r>
                      <a:r>
                        <a:rPr lang="el-GR" sz="1100" b="0" strike="noStrike" spc="-1">
                          <a:solidFill>
                            <a:srgbClr val="000000"/>
                          </a:solidFill>
                          <a:latin typeface="Arial"/>
                          <a:ea typeface="DejaVu Sans"/>
                        </a:rPr>
                        <a:t>μ</a:t>
                      </a:r>
                      <a:r>
                        <a:rPr lang="en-US" sz="1100" b="0" strike="noStrike" spc="-1">
                          <a:solidFill>
                            <a:srgbClr val="000000"/>
                          </a:solidFill>
                          <a:latin typeface="Arial"/>
                          <a:ea typeface="DejaVu Sans"/>
                        </a:rPr>
                        <a:t>m-26</a:t>
                      </a:r>
                      <a:r>
                        <a:rPr lang="el-GR" sz="1100" b="0" strike="noStrike" spc="-1">
                          <a:solidFill>
                            <a:srgbClr val="000000"/>
                          </a:solidFill>
                          <a:latin typeface="Arial"/>
                          <a:ea typeface="DejaVu Sans"/>
                        </a:rPr>
                        <a:t>μ</a:t>
                      </a:r>
                      <a:r>
                        <a:rPr lang="en-US" sz="1100" b="0" strike="noStrike" spc="-1">
                          <a:solidFill>
                            <a:srgbClr val="000000"/>
                          </a:solidFill>
                          <a:latin typeface="Arial"/>
                          <a:ea typeface="DejaVu Sans"/>
                        </a:rPr>
                        <a:t>m</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FF9"/>
                    </a:solidFill>
                  </a:tcPr>
                </a:tc>
                <a:tc>
                  <a:txBody>
                    <a:bodyPr/>
                    <a:lstStyle/>
                    <a:p>
                      <a:pPr>
                        <a:lnSpc>
                          <a:spcPct val="100000"/>
                        </a:lnSpc>
                        <a:buNone/>
                        <a:tabLst>
                          <a:tab pos="408240" algn="l"/>
                        </a:tabLst>
                      </a:pPr>
                      <a:r>
                        <a:rPr lang="en-US" sz="1100" b="0" strike="noStrike" spc="-1">
                          <a:solidFill>
                            <a:srgbClr val="000000"/>
                          </a:solidFill>
                          <a:latin typeface="Arial"/>
                          <a:ea typeface="DejaVu Sans"/>
                        </a:rPr>
                        <a:t>26</a:t>
                      </a:r>
                      <a:r>
                        <a:rPr lang="el-GR" sz="1100" b="0" strike="noStrike" spc="-1">
                          <a:solidFill>
                            <a:srgbClr val="000000"/>
                          </a:solidFill>
                          <a:latin typeface="Arial"/>
                          <a:ea typeface="DejaVu Sans"/>
                        </a:rPr>
                        <a:t>μ</a:t>
                      </a:r>
                      <a:r>
                        <a:rPr lang="en-US" sz="1100" b="0" strike="noStrike" spc="-1">
                          <a:solidFill>
                            <a:srgbClr val="000000"/>
                          </a:solidFill>
                          <a:latin typeface="Arial"/>
                          <a:ea typeface="DejaVu Sans"/>
                        </a:rPr>
                        <a:t>m-55</a:t>
                      </a:r>
                      <a:r>
                        <a:rPr lang="el-GR" sz="1100" b="0" strike="noStrike" spc="-1">
                          <a:solidFill>
                            <a:srgbClr val="000000"/>
                          </a:solidFill>
                          <a:latin typeface="Arial"/>
                          <a:ea typeface="DejaVu Sans"/>
                        </a:rPr>
                        <a:t>μ</a:t>
                      </a:r>
                      <a:r>
                        <a:rPr lang="en-US" sz="1100" b="0" strike="noStrike" spc="-1">
                          <a:solidFill>
                            <a:srgbClr val="000000"/>
                          </a:solidFill>
                          <a:latin typeface="Arial"/>
                          <a:ea typeface="DejaVu Sans"/>
                        </a:rPr>
                        <a:t>m</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FF9"/>
                    </a:solidFill>
                  </a:tcPr>
                </a:tc>
                <a:tc>
                  <a:txBody>
                    <a:bodyPr/>
                    <a:lstStyle/>
                    <a:p>
                      <a:pPr>
                        <a:lnSpc>
                          <a:spcPct val="100000"/>
                        </a:lnSpc>
                        <a:buNone/>
                        <a:tabLst>
                          <a:tab pos="0" algn="l"/>
                        </a:tabLst>
                      </a:pPr>
                      <a:r>
                        <a:rPr lang="en-US" sz="1100" b="0" strike="noStrike" spc="-1">
                          <a:solidFill>
                            <a:srgbClr val="000000"/>
                          </a:solidFill>
                          <a:latin typeface="Arial"/>
                          <a:ea typeface="DejaVu Sans"/>
                        </a:rPr>
                        <a:t>41</a:t>
                      </a:r>
                      <a:r>
                        <a:rPr lang="el-GR" sz="1100" b="0" strike="noStrike" spc="-1">
                          <a:solidFill>
                            <a:srgbClr val="000000"/>
                          </a:solidFill>
                          <a:latin typeface="Arial"/>
                          <a:ea typeface="DejaVu Sans"/>
                        </a:rPr>
                        <a:t>μ</a:t>
                      </a:r>
                      <a:r>
                        <a:rPr lang="en-US" sz="1100" b="0" strike="noStrike" spc="-1">
                          <a:solidFill>
                            <a:srgbClr val="000000"/>
                          </a:solidFill>
                          <a:latin typeface="Arial"/>
                          <a:ea typeface="DejaVu Sans"/>
                        </a:rPr>
                        <a:t>m-85</a:t>
                      </a:r>
                      <a:r>
                        <a:rPr lang="el-GR" sz="1100" b="0" strike="noStrike" spc="-1">
                          <a:solidFill>
                            <a:srgbClr val="000000"/>
                          </a:solidFill>
                          <a:latin typeface="Arial"/>
                          <a:ea typeface="DejaVu Sans"/>
                        </a:rPr>
                        <a:t>μ</a:t>
                      </a:r>
                      <a:r>
                        <a:rPr lang="en-US" sz="1100" b="0" strike="noStrike" spc="-1">
                          <a:solidFill>
                            <a:srgbClr val="000000"/>
                          </a:solidFill>
                          <a:latin typeface="Arial"/>
                          <a:ea typeface="DejaVu Sans"/>
                        </a:rPr>
                        <a:t>m</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FF9"/>
                    </a:solidFill>
                  </a:tcPr>
                </a:tc>
                <a:tc>
                  <a:txBody>
                    <a:bodyPr/>
                    <a:lstStyle/>
                    <a:p>
                      <a:pPr>
                        <a:lnSpc>
                          <a:spcPct val="100000"/>
                        </a:lnSpc>
                        <a:buNone/>
                        <a:tabLst>
                          <a:tab pos="0" algn="l"/>
                        </a:tabLst>
                      </a:pPr>
                      <a:r>
                        <a:rPr lang="el-GR" sz="1100" b="0" strike="noStrike" spc="-1" dirty="0">
                          <a:solidFill>
                            <a:srgbClr val="000000"/>
                          </a:solidFill>
                          <a:latin typeface="Arial"/>
                          <a:ea typeface="DejaVu Sans"/>
                        </a:rPr>
                        <a:t>&gt;100 μ</a:t>
                      </a:r>
                      <a:r>
                        <a:rPr lang="en-US" sz="1100" b="0" strike="noStrike" spc="-1" dirty="0">
                          <a:solidFill>
                            <a:srgbClr val="000000"/>
                          </a:solidFill>
                          <a:latin typeface="Arial"/>
                          <a:ea typeface="DejaVu Sans"/>
                        </a:rPr>
                        <a:t>J </a:t>
                      </a:r>
                      <a:endParaRPr lang="en-US" sz="11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FF9"/>
                    </a:solidFill>
                  </a:tcPr>
                </a:tc>
                <a:tc vMerge="1">
                  <a:txBody>
                    <a:bodyPr/>
                    <a:lstStyle/>
                    <a:p>
                      <a:endParaRPr lang="en-US"/>
                    </a:p>
                  </a:txBody>
                  <a:tcPr marL="90000" marR="90000">
                    <a:solidFill>
                      <a:srgbClr val="729FCF"/>
                    </a:solidFill>
                  </a:tcPr>
                </a:tc>
                <a:extLst>
                  <a:ext uri="{0D108BD9-81ED-4DB2-BD59-A6C34878D82A}">
                    <a16:rowId xmlns:a16="http://schemas.microsoft.com/office/drawing/2014/main" val="10002"/>
                  </a:ext>
                </a:extLst>
              </a:tr>
            </a:tbl>
          </a:graphicData>
        </a:graphic>
      </p:graphicFrame>
      <p:sp>
        <p:nvSpPr>
          <p:cNvPr id="726" name="TextBox 2"/>
          <p:cNvSpPr/>
          <p:nvPr/>
        </p:nvSpPr>
        <p:spPr>
          <a:xfrm>
            <a:off x="259920" y="4778403"/>
            <a:ext cx="2688840" cy="391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10000"/>
              </a:lnSpc>
              <a:spcAft>
                <a:spcPts val="1199"/>
              </a:spcAft>
              <a:buNone/>
              <a:tabLst>
                <a:tab pos="361800" algn="l"/>
              </a:tabLst>
            </a:pPr>
            <a:r>
              <a:rPr lang="en-US" sz="1800" b="1" strike="noStrike" spc="-1" dirty="0">
                <a:solidFill>
                  <a:srgbClr val="F18F1F"/>
                </a:solidFill>
                <a:latin typeface="Arial"/>
                <a:ea typeface="DejaVu Sans"/>
              </a:rPr>
              <a:t>Expected parameters</a:t>
            </a:r>
            <a:endParaRPr lang="en-US" sz="1800" b="0" strike="noStrike" spc="-1" dirty="0">
              <a:latin typeface="Arial"/>
            </a:endParaRPr>
          </a:p>
        </p:txBody>
      </p:sp>
      <p:sp>
        <p:nvSpPr>
          <p:cNvPr id="727" name="TextBox 4"/>
          <p:cNvSpPr/>
          <p:nvPr/>
        </p:nvSpPr>
        <p:spPr>
          <a:xfrm>
            <a:off x="7022880" y="6186240"/>
            <a:ext cx="40478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tabLst>
                <a:tab pos="408240" algn="l"/>
              </a:tabLst>
            </a:pPr>
            <a:r>
              <a:rPr lang="en-US" sz="1200" b="0" strike="noStrike" spc="-1">
                <a:solidFill>
                  <a:srgbClr val="000000"/>
                </a:solidFill>
                <a:latin typeface="Arial"/>
                <a:ea typeface="DejaVu Sans"/>
              </a:rPr>
              <a:t>* 85</a:t>
            </a:r>
            <a:r>
              <a:rPr lang="el-GR" sz="1200" b="0" strike="noStrike" spc="-1">
                <a:solidFill>
                  <a:srgbClr val="000000"/>
                </a:solidFill>
                <a:latin typeface="Arial"/>
                <a:ea typeface="DejaVu Sans"/>
              </a:rPr>
              <a:t>μ</a:t>
            </a:r>
            <a:r>
              <a:rPr lang="en-US" sz="1200" b="0" strike="noStrike" spc="-1">
                <a:solidFill>
                  <a:srgbClr val="000000"/>
                </a:solidFill>
                <a:latin typeface="Arial"/>
                <a:ea typeface="DejaVu Sans"/>
              </a:rPr>
              <a:t>m-300</a:t>
            </a:r>
            <a:r>
              <a:rPr lang="el-GR" sz="1200" b="0" strike="noStrike" spc="-1">
                <a:solidFill>
                  <a:srgbClr val="000000"/>
                </a:solidFill>
                <a:latin typeface="Arial"/>
                <a:ea typeface="DejaVu Sans"/>
              </a:rPr>
              <a:t>μ</a:t>
            </a:r>
            <a:r>
              <a:rPr lang="en-US" sz="1200" b="0" strike="noStrike" spc="-1">
                <a:solidFill>
                  <a:srgbClr val="000000"/>
                </a:solidFill>
                <a:latin typeface="Arial"/>
                <a:ea typeface="DejaVu Sans"/>
              </a:rPr>
              <a:t>m covered by edge radiation and OTR</a:t>
            </a:r>
            <a:endParaRPr lang="en-US" sz="1200" b="0" strike="noStrike" spc="-1">
              <a:latin typeface="Arial"/>
            </a:endParaRPr>
          </a:p>
        </p:txBody>
      </p:sp>
      <p:grpSp>
        <p:nvGrpSpPr>
          <p:cNvPr id="6" name="Group 5">
            <a:extLst>
              <a:ext uri="{FF2B5EF4-FFF2-40B4-BE49-F238E27FC236}">
                <a16:creationId xmlns:a16="http://schemas.microsoft.com/office/drawing/2014/main" id="{A6C1791A-F604-463C-909D-9EA6EB998EA5}"/>
              </a:ext>
            </a:extLst>
          </p:cNvPr>
          <p:cNvGrpSpPr/>
          <p:nvPr/>
        </p:nvGrpSpPr>
        <p:grpSpPr>
          <a:xfrm>
            <a:off x="4324697" y="2650577"/>
            <a:ext cx="6822703" cy="2636023"/>
            <a:chOff x="4324697" y="2650577"/>
            <a:chExt cx="6822703" cy="2636023"/>
          </a:xfrm>
        </p:grpSpPr>
        <p:pic>
          <p:nvPicPr>
            <p:cNvPr id="728" name="Picture 141"/>
            <p:cNvPicPr/>
            <p:nvPr/>
          </p:nvPicPr>
          <p:blipFill>
            <a:blip r:embed="rId4"/>
            <a:stretch/>
          </p:blipFill>
          <p:spPr>
            <a:xfrm>
              <a:off x="5491440" y="3272400"/>
              <a:ext cx="5655960" cy="2014200"/>
            </a:xfrm>
            <a:prstGeom prst="rect">
              <a:avLst/>
            </a:prstGeom>
            <a:ln w="0">
              <a:noFill/>
            </a:ln>
          </p:spPr>
        </p:pic>
        <p:sp>
          <p:nvSpPr>
            <p:cNvPr id="2" name="Rectangle 1">
              <a:extLst>
                <a:ext uri="{FF2B5EF4-FFF2-40B4-BE49-F238E27FC236}">
                  <a16:creationId xmlns:a16="http://schemas.microsoft.com/office/drawing/2014/main" id="{F3DFEBBB-5C10-4F33-A376-E62A6D7588DA}"/>
                </a:ext>
              </a:extLst>
            </p:cNvPr>
            <p:cNvSpPr/>
            <p:nvPr/>
          </p:nvSpPr>
          <p:spPr>
            <a:xfrm>
              <a:off x="8574313" y="3613319"/>
              <a:ext cx="882302" cy="69295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F1A06F9B-A014-4F44-A8EF-735ED3C29D9B}"/>
                </a:ext>
              </a:extLst>
            </p:cNvPr>
            <p:cNvCxnSpPr>
              <a:cxnSpLocks/>
            </p:cNvCxnSpPr>
            <p:nvPr/>
          </p:nvCxnSpPr>
          <p:spPr>
            <a:xfrm flipH="1" flipV="1">
              <a:off x="7776308" y="3485663"/>
              <a:ext cx="798005" cy="1276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48289B3-3073-4AEE-B86B-5F968BAE93BB}"/>
                </a:ext>
              </a:extLst>
            </p:cNvPr>
            <p:cNvCxnSpPr>
              <a:cxnSpLocks/>
            </p:cNvCxnSpPr>
            <p:nvPr/>
          </p:nvCxnSpPr>
          <p:spPr>
            <a:xfrm flipH="1" flipV="1">
              <a:off x="7726072" y="2775132"/>
              <a:ext cx="1746719" cy="8148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5158A4A-8438-4335-92BE-A9FB74AD302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6722" b="36871"/>
            <a:stretch/>
          </p:blipFill>
          <p:spPr>
            <a:xfrm>
              <a:off x="4324697" y="2650577"/>
              <a:ext cx="3398145" cy="939451"/>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2" name="Group 29"/>
          <p:cNvGrpSpPr/>
          <p:nvPr/>
        </p:nvGrpSpPr>
        <p:grpSpPr>
          <a:xfrm>
            <a:off x="8046960" y="588326"/>
            <a:ext cx="3741840" cy="5746680"/>
            <a:chOff x="7469280" y="685800"/>
            <a:chExt cx="3741840" cy="5746680"/>
          </a:xfrm>
        </p:grpSpPr>
        <p:sp>
          <p:nvSpPr>
            <p:cNvPr id="753" name="Freeform 30"/>
            <p:cNvSpPr/>
            <p:nvPr/>
          </p:nvSpPr>
          <p:spPr>
            <a:xfrm rot="10800000">
              <a:off x="8254080" y="1215000"/>
              <a:ext cx="838800" cy="2450520"/>
            </a:xfrm>
            <a:custGeom>
              <a:avLst/>
              <a:gdLst/>
              <a:ahLst/>
              <a:cxnLst/>
              <a:rect l="l" t="t" r="r" b="b"/>
              <a:pathLst>
                <a:path w="936308" h="2731770">
                  <a:moveTo>
                    <a:pt x="0" y="0"/>
                  </a:moveTo>
                  <a:lnTo>
                    <a:pt x="174308" y="700087"/>
                  </a:lnTo>
                  <a:cubicBezTo>
                    <a:pt x="402908" y="1185227"/>
                    <a:pt x="707708" y="2246630"/>
                    <a:pt x="936308" y="2731770"/>
                  </a:cubicBezTo>
                </a:path>
              </a:pathLst>
            </a:custGeom>
            <a:noFill/>
            <a:ln w="28575">
              <a:solidFill>
                <a:srgbClr val="000000"/>
              </a:solidFill>
              <a:round/>
            </a:ln>
          </p:spPr>
          <p:style>
            <a:lnRef idx="0">
              <a:scrgbClr r="0" g="0" b="0"/>
            </a:lnRef>
            <a:fillRef idx="0">
              <a:scrgbClr r="0" g="0" b="0"/>
            </a:fillRef>
            <a:effectRef idx="0">
              <a:scrgbClr r="0" g="0" b="0"/>
            </a:effectRef>
            <a:fontRef idx="minor"/>
          </p:style>
        </p:sp>
        <p:sp>
          <p:nvSpPr>
            <p:cNvPr id="754" name="Straight Connector 31"/>
            <p:cNvSpPr/>
            <p:nvPr/>
          </p:nvSpPr>
          <p:spPr>
            <a:xfrm flipH="1">
              <a:off x="8813880" y="974880"/>
              <a:ext cx="242280" cy="4680"/>
            </a:xfrm>
            <a:prstGeom prst="line">
              <a:avLst/>
            </a:prstGeom>
            <a:ln w="15875">
              <a:solidFill>
                <a:srgbClr val="F8D028"/>
              </a:solidFill>
              <a:round/>
            </a:ln>
          </p:spPr>
          <p:style>
            <a:lnRef idx="0">
              <a:scrgbClr r="0" g="0" b="0"/>
            </a:lnRef>
            <a:fillRef idx="0">
              <a:scrgbClr r="0" g="0" b="0"/>
            </a:fillRef>
            <a:effectRef idx="0">
              <a:scrgbClr r="0" g="0" b="0"/>
            </a:effectRef>
            <a:fontRef idx="minor"/>
          </p:style>
        </p:sp>
        <p:sp>
          <p:nvSpPr>
            <p:cNvPr id="755" name="Straight Connector 32"/>
            <p:cNvSpPr/>
            <p:nvPr/>
          </p:nvSpPr>
          <p:spPr>
            <a:xfrm flipH="1">
              <a:off x="8346960" y="1202400"/>
              <a:ext cx="323280" cy="4680"/>
            </a:xfrm>
            <a:prstGeom prst="line">
              <a:avLst/>
            </a:prstGeom>
            <a:ln w="15875">
              <a:solidFill>
                <a:srgbClr val="F8D028"/>
              </a:solidFill>
              <a:round/>
            </a:ln>
          </p:spPr>
          <p:style>
            <a:lnRef idx="0">
              <a:scrgbClr r="0" g="0" b="0"/>
            </a:lnRef>
            <a:fillRef idx="0">
              <a:scrgbClr r="0" g="0" b="0"/>
            </a:fillRef>
            <a:effectRef idx="0">
              <a:scrgbClr r="0" g="0" b="0"/>
            </a:effectRef>
            <a:fontRef idx="minor"/>
          </p:style>
        </p:sp>
        <p:sp>
          <p:nvSpPr>
            <p:cNvPr id="756" name="Freeform 35"/>
            <p:cNvSpPr/>
            <p:nvPr/>
          </p:nvSpPr>
          <p:spPr>
            <a:xfrm rot="10800000">
              <a:off x="8280360" y="1777680"/>
              <a:ext cx="825840" cy="1920600"/>
            </a:xfrm>
            <a:custGeom>
              <a:avLst/>
              <a:gdLst/>
              <a:ahLst/>
              <a:cxnLst/>
              <a:rect l="l" t="t" r="r" b="b"/>
              <a:pathLst>
                <a:path w="922020" h="2141220">
                  <a:moveTo>
                    <a:pt x="0" y="0"/>
                  </a:moveTo>
                  <a:lnTo>
                    <a:pt x="236220" y="685800"/>
                  </a:lnTo>
                  <a:lnTo>
                    <a:pt x="922020" y="2141220"/>
                  </a:lnTo>
                </a:path>
              </a:pathLst>
            </a:custGeom>
            <a:noFill/>
            <a:ln w="28575">
              <a:solidFill>
                <a:srgbClr val="D9D9D9"/>
              </a:solidFill>
              <a:round/>
            </a:ln>
          </p:spPr>
          <p:style>
            <a:lnRef idx="0">
              <a:scrgbClr r="0" g="0" b="0"/>
            </a:lnRef>
            <a:fillRef idx="0">
              <a:scrgbClr r="0" g="0" b="0"/>
            </a:fillRef>
            <a:effectRef idx="0">
              <a:scrgbClr r="0" g="0" b="0"/>
            </a:effectRef>
            <a:fontRef idx="minor"/>
          </p:style>
        </p:sp>
        <p:sp>
          <p:nvSpPr>
            <p:cNvPr id="757" name="Rectangle 36"/>
            <p:cNvSpPr/>
            <p:nvPr/>
          </p:nvSpPr>
          <p:spPr>
            <a:xfrm rot="20716200">
              <a:off x="8199360" y="2442960"/>
              <a:ext cx="268560" cy="1307160"/>
            </a:xfrm>
            <a:prstGeom prst="rect">
              <a:avLst/>
            </a:prstGeom>
            <a:solidFill>
              <a:srgbClr val="C3D69B"/>
            </a:solidFill>
            <a:ln w="12700">
              <a:solidFill>
                <a:srgbClr val="94BCFE"/>
              </a:solidFill>
              <a:round/>
            </a:ln>
            <a:effectLst>
              <a:outerShdw blurRad="50760" dist="38160" algn="l" rotWithShape="0">
                <a:srgbClr val="000000">
                  <a:alpha val="40000"/>
                </a:srgbClr>
              </a:outerShdw>
            </a:effectLst>
          </p:spPr>
          <p:style>
            <a:lnRef idx="0">
              <a:scrgbClr r="0" g="0" b="0"/>
            </a:lnRef>
            <a:fillRef idx="0">
              <a:scrgbClr r="0" g="0" b="0"/>
            </a:fillRef>
            <a:effectRef idx="0">
              <a:scrgbClr r="0" g="0" b="0"/>
            </a:effectRef>
            <a:fontRef idx="minor"/>
          </p:style>
        </p:sp>
        <p:sp>
          <p:nvSpPr>
            <p:cNvPr id="758" name="Freeform 37"/>
            <p:cNvSpPr/>
            <p:nvPr/>
          </p:nvSpPr>
          <p:spPr>
            <a:xfrm rot="10800000">
              <a:off x="9582120" y="3152880"/>
              <a:ext cx="47520" cy="281160"/>
            </a:xfrm>
            <a:custGeom>
              <a:avLst/>
              <a:gdLst/>
              <a:ahLst/>
              <a:cxnLst/>
              <a:rect l="l" t="t" r="r" b="b"/>
              <a:pathLst>
                <a:path w="365760" h="2156460">
                  <a:moveTo>
                    <a:pt x="365760" y="0"/>
                  </a:moveTo>
                  <a:lnTo>
                    <a:pt x="0" y="2156460"/>
                  </a:lnTo>
                </a:path>
              </a:pathLst>
            </a:custGeom>
            <a:noFill/>
            <a:ln w="28575">
              <a:solidFill>
                <a:srgbClr val="808080"/>
              </a:solidFill>
              <a:round/>
            </a:ln>
          </p:spPr>
          <p:style>
            <a:lnRef idx="0">
              <a:scrgbClr r="0" g="0" b="0"/>
            </a:lnRef>
            <a:fillRef idx="0">
              <a:scrgbClr r="0" g="0" b="0"/>
            </a:fillRef>
            <a:effectRef idx="0">
              <a:scrgbClr r="0" g="0" b="0"/>
            </a:effectRef>
            <a:fontRef idx="minor"/>
          </p:style>
        </p:sp>
        <p:sp>
          <p:nvSpPr>
            <p:cNvPr id="759" name="Freeform 38"/>
            <p:cNvSpPr/>
            <p:nvPr/>
          </p:nvSpPr>
          <p:spPr>
            <a:xfrm rot="10800000">
              <a:off x="9642960" y="1117800"/>
              <a:ext cx="87120" cy="1941120"/>
            </a:xfrm>
            <a:custGeom>
              <a:avLst/>
              <a:gdLst/>
              <a:ahLst/>
              <a:cxnLst/>
              <a:rect l="l" t="t" r="r" b="b"/>
              <a:pathLst>
                <a:path w="99060" h="2164080">
                  <a:moveTo>
                    <a:pt x="99060" y="0"/>
                  </a:moveTo>
                  <a:lnTo>
                    <a:pt x="0" y="2164080"/>
                  </a:lnTo>
                </a:path>
              </a:pathLst>
            </a:custGeom>
            <a:noFill/>
            <a:ln w="28575">
              <a:solidFill>
                <a:srgbClr val="808080"/>
              </a:solidFill>
              <a:round/>
            </a:ln>
          </p:spPr>
          <p:style>
            <a:lnRef idx="0">
              <a:scrgbClr r="0" g="0" b="0"/>
            </a:lnRef>
            <a:fillRef idx="0">
              <a:scrgbClr r="0" g="0" b="0"/>
            </a:fillRef>
            <a:effectRef idx="0">
              <a:scrgbClr r="0" g="0" b="0"/>
            </a:effectRef>
            <a:fontRef idx="minor"/>
          </p:style>
        </p:sp>
        <p:sp>
          <p:nvSpPr>
            <p:cNvPr id="760" name="Freeform 41"/>
            <p:cNvSpPr/>
            <p:nvPr/>
          </p:nvSpPr>
          <p:spPr>
            <a:xfrm rot="10800000">
              <a:off x="9315720" y="3435840"/>
              <a:ext cx="264600" cy="1558800"/>
            </a:xfrm>
            <a:custGeom>
              <a:avLst/>
              <a:gdLst/>
              <a:ahLst/>
              <a:cxnLst/>
              <a:rect l="l" t="t" r="r" b="b"/>
              <a:pathLst>
                <a:path w="365760" h="2156460">
                  <a:moveTo>
                    <a:pt x="365760" y="0"/>
                  </a:moveTo>
                  <a:lnTo>
                    <a:pt x="0" y="2156460"/>
                  </a:lnTo>
                </a:path>
              </a:pathLst>
            </a:custGeom>
            <a:noFill/>
            <a:ln w="28575">
              <a:solidFill>
                <a:srgbClr val="808080"/>
              </a:solidFill>
              <a:round/>
            </a:ln>
          </p:spPr>
          <p:style>
            <a:lnRef idx="0">
              <a:scrgbClr r="0" g="0" b="0"/>
            </a:lnRef>
            <a:fillRef idx="0">
              <a:scrgbClr r="0" g="0" b="0"/>
            </a:fillRef>
            <a:effectRef idx="0">
              <a:scrgbClr r="0" g="0" b="0"/>
            </a:effectRef>
            <a:fontRef idx="minor"/>
          </p:style>
        </p:sp>
        <p:sp>
          <p:nvSpPr>
            <p:cNvPr id="761" name="Freeform 42"/>
            <p:cNvSpPr/>
            <p:nvPr/>
          </p:nvSpPr>
          <p:spPr>
            <a:xfrm rot="10800000">
              <a:off x="8577720" y="4225680"/>
              <a:ext cx="1424880" cy="1082160"/>
            </a:xfrm>
            <a:custGeom>
              <a:avLst/>
              <a:gdLst/>
              <a:ahLst/>
              <a:cxnLst/>
              <a:rect l="l" t="t" r="r" b="b"/>
              <a:pathLst>
                <a:path w="1589103" h="1207363">
                  <a:moveTo>
                    <a:pt x="0" y="1189607"/>
                  </a:moveTo>
                  <a:lnTo>
                    <a:pt x="221941" y="0"/>
                  </a:lnTo>
                  <a:lnTo>
                    <a:pt x="1376039" y="8877"/>
                  </a:lnTo>
                  <a:lnTo>
                    <a:pt x="1589103" y="1207363"/>
                  </a:lnTo>
                </a:path>
              </a:pathLst>
            </a:custGeom>
            <a:noFill/>
            <a:ln w="57150">
              <a:solidFill>
                <a:srgbClr val="C6D9F1"/>
              </a:solidFill>
              <a:round/>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762" name="Straight Connector 43"/>
            <p:cNvSpPr/>
            <p:nvPr/>
          </p:nvSpPr>
          <p:spPr>
            <a:xfrm flipH="1" flipV="1">
              <a:off x="9177480" y="5185440"/>
              <a:ext cx="13320" cy="1198800"/>
            </a:xfrm>
            <a:prstGeom prst="line">
              <a:avLst/>
            </a:prstGeom>
            <a:ln w="28575">
              <a:solidFill>
                <a:srgbClr val="C0504D"/>
              </a:solidFill>
              <a:round/>
            </a:ln>
          </p:spPr>
          <p:style>
            <a:lnRef idx="0">
              <a:scrgbClr r="0" g="0" b="0"/>
            </a:lnRef>
            <a:fillRef idx="0">
              <a:scrgbClr r="0" g="0" b="0"/>
            </a:fillRef>
            <a:effectRef idx="0">
              <a:scrgbClr r="0" g="0" b="0"/>
            </a:effectRef>
            <a:fontRef idx="minor"/>
          </p:style>
        </p:sp>
        <p:sp>
          <p:nvSpPr>
            <p:cNvPr id="763" name="Freeform 44"/>
            <p:cNvSpPr/>
            <p:nvPr/>
          </p:nvSpPr>
          <p:spPr>
            <a:xfrm rot="10800000">
              <a:off x="9994680" y="1291680"/>
              <a:ext cx="39240" cy="143640"/>
            </a:xfrm>
            <a:custGeom>
              <a:avLst/>
              <a:gdLst/>
              <a:ahLst/>
              <a:cxnLst/>
              <a:rect l="l" t="t" r="r" b="b"/>
              <a:pathLst>
                <a:path w="388620" h="1775460">
                  <a:moveTo>
                    <a:pt x="388620" y="0"/>
                  </a:moveTo>
                  <a:lnTo>
                    <a:pt x="0" y="1775460"/>
                  </a:lnTo>
                </a:path>
              </a:pathLst>
            </a:custGeom>
            <a:noFill/>
            <a:ln w="28575">
              <a:solidFill>
                <a:srgbClr val="808080"/>
              </a:solidFill>
              <a:round/>
            </a:ln>
          </p:spPr>
          <p:style>
            <a:lnRef idx="0">
              <a:scrgbClr r="0" g="0" b="0"/>
            </a:lnRef>
            <a:fillRef idx="0">
              <a:scrgbClr r="0" g="0" b="0"/>
            </a:fillRef>
            <a:effectRef idx="0">
              <a:scrgbClr r="0" g="0" b="0"/>
            </a:effectRef>
            <a:fontRef idx="minor"/>
          </p:style>
        </p:sp>
        <p:sp>
          <p:nvSpPr>
            <p:cNvPr id="764" name="Freeform 45"/>
            <p:cNvSpPr/>
            <p:nvPr/>
          </p:nvSpPr>
          <p:spPr>
            <a:xfrm rot="10800000" flipH="1">
              <a:off x="10045080" y="1283040"/>
              <a:ext cx="172080" cy="60840"/>
            </a:xfrm>
            <a:custGeom>
              <a:avLst/>
              <a:gdLst/>
              <a:ahLst/>
              <a:cxnLst/>
              <a:rect l="l" t="t" r="r" b="b"/>
              <a:pathLst>
                <a:path w="388620" h="1775460">
                  <a:moveTo>
                    <a:pt x="388620" y="0"/>
                  </a:moveTo>
                  <a:lnTo>
                    <a:pt x="0" y="1775460"/>
                  </a:lnTo>
                </a:path>
              </a:pathLst>
            </a:custGeom>
            <a:noFill/>
            <a:ln w="28575">
              <a:solidFill>
                <a:srgbClr val="000000"/>
              </a:solidFill>
              <a:round/>
            </a:ln>
          </p:spPr>
          <p:style>
            <a:lnRef idx="0">
              <a:scrgbClr r="0" g="0" b="0"/>
            </a:lnRef>
            <a:fillRef idx="0">
              <a:scrgbClr r="0" g="0" b="0"/>
            </a:fillRef>
            <a:effectRef idx="0">
              <a:scrgbClr r="0" g="0" b="0"/>
            </a:effectRef>
            <a:fontRef idx="minor"/>
          </p:style>
        </p:sp>
        <p:sp>
          <p:nvSpPr>
            <p:cNvPr id="765" name="Freeform 46"/>
            <p:cNvSpPr/>
            <p:nvPr/>
          </p:nvSpPr>
          <p:spPr>
            <a:xfrm rot="10530000" flipH="1">
              <a:off x="10370520" y="1407240"/>
              <a:ext cx="368280" cy="254520"/>
            </a:xfrm>
            <a:custGeom>
              <a:avLst/>
              <a:gdLst/>
              <a:ahLst/>
              <a:cxnLst/>
              <a:rect l="l" t="t" r="r" b="b"/>
              <a:pathLst>
                <a:path w="388620" h="1775460">
                  <a:moveTo>
                    <a:pt x="388620" y="0"/>
                  </a:moveTo>
                  <a:lnTo>
                    <a:pt x="0" y="1775460"/>
                  </a:lnTo>
                </a:path>
              </a:pathLst>
            </a:custGeom>
            <a:noFill/>
            <a:ln w="28575">
              <a:solidFill>
                <a:srgbClr val="808080"/>
              </a:solidFill>
              <a:round/>
            </a:ln>
          </p:spPr>
          <p:style>
            <a:lnRef idx="0">
              <a:scrgbClr r="0" g="0" b="0"/>
            </a:lnRef>
            <a:fillRef idx="0">
              <a:scrgbClr r="0" g="0" b="0"/>
            </a:fillRef>
            <a:effectRef idx="0">
              <a:scrgbClr r="0" g="0" b="0"/>
            </a:effectRef>
            <a:fontRef idx="minor"/>
          </p:style>
        </p:sp>
        <p:sp>
          <p:nvSpPr>
            <p:cNvPr id="766" name="Freeform 47"/>
            <p:cNvSpPr/>
            <p:nvPr/>
          </p:nvSpPr>
          <p:spPr>
            <a:xfrm rot="10800000">
              <a:off x="9102600" y="3683160"/>
              <a:ext cx="210600" cy="2698560"/>
            </a:xfrm>
            <a:custGeom>
              <a:avLst/>
              <a:gdLst/>
              <a:ahLst/>
              <a:cxnLst/>
              <a:rect l="l" t="t" r="r" b="b"/>
              <a:pathLst>
                <a:path w="236678" h="3007995">
                  <a:moveTo>
                    <a:pt x="458" y="0"/>
                  </a:moveTo>
                  <a:cubicBezTo>
                    <a:pt x="-1130" y="522288"/>
                    <a:pt x="2046" y="992187"/>
                    <a:pt x="458" y="1514475"/>
                  </a:cubicBezTo>
                  <a:lnTo>
                    <a:pt x="236678" y="3007995"/>
                  </a:lnTo>
                </a:path>
              </a:pathLst>
            </a:custGeom>
            <a:noFill/>
            <a:ln w="28575">
              <a:solidFill>
                <a:srgbClr val="808080"/>
              </a:solidFill>
              <a:round/>
            </a:ln>
          </p:spPr>
          <p:style>
            <a:lnRef idx="0">
              <a:scrgbClr r="0" g="0" b="0"/>
            </a:lnRef>
            <a:fillRef idx="0">
              <a:scrgbClr r="0" g="0" b="0"/>
            </a:fillRef>
            <a:effectRef idx="0">
              <a:scrgbClr r="0" g="0" b="0"/>
            </a:effectRef>
            <a:fontRef idx="minor"/>
          </p:style>
        </p:sp>
        <p:sp>
          <p:nvSpPr>
            <p:cNvPr id="767" name="Freeform 48"/>
            <p:cNvSpPr/>
            <p:nvPr/>
          </p:nvSpPr>
          <p:spPr>
            <a:xfrm rot="10800000">
              <a:off x="9649800" y="1452960"/>
              <a:ext cx="347040" cy="1592280"/>
            </a:xfrm>
            <a:custGeom>
              <a:avLst/>
              <a:gdLst/>
              <a:ahLst/>
              <a:cxnLst/>
              <a:rect l="l" t="t" r="r" b="b"/>
              <a:pathLst>
                <a:path w="388620" h="1775460">
                  <a:moveTo>
                    <a:pt x="388620" y="0"/>
                  </a:moveTo>
                  <a:lnTo>
                    <a:pt x="0" y="1775460"/>
                  </a:lnTo>
                </a:path>
              </a:pathLst>
            </a:custGeom>
            <a:noFill/>
            <a:ln w="28575">
              <a:solidFill>
                <a:srgbClr val="808080"/>
              </a:solidFill>
              <a:round/>
            </a:ln>
          </p:spPr>
          <p:style>
            <a:lnRef idx="0">
              <a:scrgbClr r="0" g="0" b="0"/>
            </a:lnRef>
            <a:fillRef idx="0">
              <a:scrgbClr r="0" g="0" b="0"/>
            </a:fillRef>
            <a:effectRef idx="0">
              <a:scrgbClr r="0" g="0" b="0"/>
            </a:effectRef>
            <a:fontRef idx="minor"/>
          </p:style>
        </p:sp>
        <p:sp>
          <p:nvSpPr>
            <p:cNvPr id="768" name="Freeform 49"/>
            <p:cNvSpPr/>
            <p:nvPr/>
          </p:nvSpPr>
          <p:spPr>
            <a:xfrm rot="10800000">
              <a:off x="8650800" y="1247760"/>
              <a:ext cx="449640" cy="2447280"/>
            </a:xfrm>
            <a:custGeom>
              <a:avLst/>
              <a:gdLst/>
              <a:ahLst/>
              <a:cxnLst/>
              <a:rect l="l" t="t" r="r" b="b"/>
              <a:pathLst>
                <a:path w="502920" h="2727960">
                  <a:moveTo>
                    <a:pt x="0" y="0"/>
                  </a:moveTo>
                  <a:lnTo>
                    <a:pt x="129540" y="868680"/>
                  </a:lnTo>
                  <a:lnTo>
                    <a:pt x="502920" y="2727960"/>
                  </a:lnTo>
                </a:path>
              </a:pathLst>
            </a:custGeom>
            <a:noFill/>
            <a:ln w="28575">
              <a:solidFill>
                <a:srgbClr val="D9D9D9"/>
              </a:solidFill>
              <a:round/>
            </a:ln>
          </p:spPr>
          <p:style>
            <a:lnRef idx="0">
              <a:scrgbClr r="0" g="0" b="0"/>
            </a:lnRef>
            <a:fillRef idx="0">
              <a:scrgbClr r="0" g="0" b="0"/>
            </a:fillRef>
            <a:effectRef idx="0">
              <a:scrgbClr r="0" g="0" b="0"/>
            </a:effectRef>
            <a:fontRef idx="minor"/>
          </p:style>
        </p:sp>
        <p:sp>
          <p:nvSpPr>
            <p:cNvPr id="769" name="Freeform 50"/>
            <p:cNvSpPr/>
            <p:nvPr/>
          </p:nvSpPr>
          <p:spPr>
            <a:xfrm rot="10800000">
              <a:off x="8994960" y="986040"/>
              <a:ext cx="102960" cy="2702160"/>
            </a:xfrm>
            <a:custGeom>
              <a:avLst/>
              <a:gdLst/>
              <a:ahLst/>
              <a:cxnLst/>
              <a:rect l="l" t="t" r="r" b="b"/>
              <a:pathLst>
                <a:path w="116576" h="3011728">
                  <a:moveTo>
                    <a:pt x="0" y="0"/>
                  </a:moveTo>
                  <a:lnTo>
                    <a:pt x="116576" y="884559"/>
                  </a:lnTo>
                  <a:cubicBezTo>
                    <a:pt x="96203" y="1663700"/>
                    <a:pt x="95289" y="2224328"/>
                    <a:pt x="72429" y="3011728"/>
                  </a:cubicBezTo>
                </a:path>
              </a:pathLst>
            </a:custGeom>
            <a:noFill/>
            <a:ln w="28575">
              <a:solidFill>
                <a:srgbClr val="808080"/>
              </a:solidFill>
              <a:round/>
            </a:ln>
          </p:spPr>
          <p:style>
            <a:lnRef idx="0">
              <a:scrgbClr r="0" g="0" b="0"/>
            </a:lnRef>
            <a:fillRef idx="0">
              <a:scrgbClr r="0" g="0" b="0"/>
            </a:fillRef>
            <a:effectRef idx="0">
              <a:scrgbClr r="0" g="0" b="0"/>
            </a:effectRef>
            <a:fontRef idx="minor"/>
          </p:style>
        </p:sp>
        <p:sp>
          <p:nvSpPr>
            <p:cNvPr id="770" name="Freeform 51"/>
            <p:cNvSpPr/>
            <p:nvPr/>
          </p:nvSpPr>
          <p:spPr>
            <a:xfrm rot="10800000">
              <a:off x="7469280" y="2733480"/>
              <a:ext cx="1304280" cy="1488600"/>
            </a:xfrm>
            <a:custGeom>
              <a:avLst/>
              <a:gdLst/>
              <a:ahLst/>
              <a:cxnLst/>
              <a:rect l="l" t="t" r="r" b="b"/>
              <a:pathLst>
                <a:path w="1454705" h="1660124">
                  <a:moveTo>
                    <a:pt x="1454705" y="1660124"/>
                  </a:moveTo>
                  <a:lnTo>
                    <a:pt x="1170619" y="0"/>
                  </a:lnTo>
                  <a:lnTo>
                    <a:pt x="0" y="2527"/>
                  </a:lnTo>
                </a:path>
              </a:pathLst>
            </a:custGeom>
            <a:noFill/>
            <a:ln w="57150" cap="sq">
              <a:solidFill>
                <a:srgbClr val="C6D9F1"/>
              </a:solidFill>
              <a:round/>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771" name="Freeform 52"/>
            <p:cNvSpPr/>
            <p:nvPr/>
          </p:nvSpPr>
          <p:spPr>
            <a:xfrm rot="10800000">
              <a:off x="9669600" y="2678040"/>
              <a:ext cx="1172880" cy="1547640"/>
            </a:xfrm>
            <a:custGeom>
              <a:avLst/>
              <a:gdLst/>
              <a:ahLst/>
              <a:cxnLst/>
              <a:rect l="l" t="t" r="r" b="b"/>
              <a:pathLst>
                <a:path w="1308494" h="1726078">
                  <a:moveTo>
                    <a:pt x="1308494" y="0"/>
                  </a:moveTo>
                  <a:lnTo>
                    <a:pt x="319596" y="3810"/>
                  </a:lnTo>
                  <a:lnTo>
                    <a:pt x="0" y="1726078"/>
                  </a:lnTo>
                </a:path>
              </a:pathLst>
            </a:custGeom>
            <a:noFill/>
            <a:ln w="57150">
              <a:solidFill>
                <a:srgbClr val="C6D9F1"/>
              </a:solidFill>
              <a:round/>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772" name="Freeform 53"/>
            <p:cNvSpPr/>
            <p:nvPr/>
          </p:nvSpPr>
          <p:spPr>
            <a:xfrm rot="10800000">
              <a:off x="10391760" y="1824840"/>
              <a:ext cx="125640" cy="1729440"/>
            </a:xfrm>
            <a:custGeom>
              <a:avLst/>
              <a:gdLst/>
              <a:ahLst/>
              <a:cxnLst/>
              <a:rect l="l" t="t" r="r" b="b"/>
              <a:pathLst>
                <a:path w="142042" h="1944210">
                  <a:moveTo>
                    <a:pt x="142042" y="26633"/>
                  </a:moveTo>
                  <a:lnTo>
                    <a:pt x="0" y="0"/>
                  </a:lnTo>
                  <a:lnTo>
                    <a:pt x="0" y="1944210"/>
                  </a:lnTo>
                  <a:lnTo>
                    <a:pt x="79899" y="1938799"/>
                  </a:lnTo>
                </a:path>
              </a:pathLst>
            </a:custGeom>
            <a:noFill/>
            <a:ln w="38100">
              <a:solidFill>
                <a:srgbClr val="C6D9F1"/>
              </a:solidFill>
              <a:round/>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773" name="Freeform 54"/>
            <p:cNvSpPr/>
            <p:nvPr/>
          </p:nvSpPr>
          <p:spPr>
            <a:xfrm rot="10800000">
              <a:off x="9751320" y="1834200"/>
              <a:ext cx="583920" cy="1661400"/>
            </a:xfrm>
            <a:custGeom>
              <a:avLst/>
              <a:gdLst/>
              <a:ahLst/>
              <a:cxnLst/>
              <a:rect l="l" t="t" r="r" b="b"/>
              <a:pathLst>
                <a:path w="652463" h="1852612">
                  <a:moveTo>
                    <a:pt x="47625" y="0"/>
                  </a:moveTo>
                  <a:lnTo>
                    <a:pt x="652463" y="138112"/>
                  </a:lnTo>
                  <a:lnTo>
                    <a:pt x="276225" y="1852612"/>
                  </a:lnTo>
                  <a:lnTo>
                    <a:pt x="0" y="1852612"/>
                  </a:lnTo>
                </a:path>
              </a:pathLst>
            </a:custGeom>
            <a:noFill/>
            <a:ln w="38100">
              <a:solidFill>
                <a:srgbClr val="C6D9F1"/>
              </a:solidFill>
              <a:round/>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774" name="Freeform 55"/>
            <p:cNvSpPr/>
            <p:nvPr/>
          </p:nvSpPr>
          <p:spPr>
            <a:xfrm rot="10800000">
              <a:off x="7830720" y="2388600"/>
              <a:ext cx="902160" cy="1477440"/>
            </a:xfrm>
            <a:custGeom>
              <a:avLst/>
              <a:gdLst/>
              <a:ahLst/>
              <a:cxnLst/>
              <a:rect l="l" t="t" r="r" b="b"/>
              <a:pathLst>
                <a:path w="1009650" h="1647825">
                  <a:moveTo>
                    <a:pt x="0" y="138113"/>
                  </a:moveTo>
                  <a:lnTo>
                    <a:pt x="690563" y="0"/>
                  </a:lnTo>
                  <a:lnTo>
                    <a:pt x="1009650" y="1528763"/>
                  </a:lnTo>
                  <a:lnTo>
                    <a:pt x="461963" y="1647825"/>
                  </a:lnTo>
                  <a:lnTo>
                    <a:pt x="0" y="138113"/>
                  </a:lnTo>
                  <a:close/>
                </a:path>
              </a:pathLst>
            </a:custGeom>
            <a:noFill/>
            <a:ln w="38100">
              <a:solidFill>
                <a:srgbClr val="C6D9F1"/>
              </a:solidFill>
              <a:round/>
            </a:ln>
            <a:effectLst>
              <a:outerShdw blurRad="50760" dist="38160" algn="l" rotWithShape="0">
                <a:srgbClr val="000000">
                  <a:alpha val="40000"/>
                </a:srgbClr>
              </a:outerShdw>
            </a:effectLst>
          </p:spPr>
          <p:style>
            <a:lnRef idx="0">
              <a:scrgbClr r="0" g="0" b="0"/>
            </a:lnRef>
            <a:fillRef idx="0">
              <a:scrgbClr r="0" g="0" b="0"/>
            </a:fillRef>
            <a:effectRef idx="0">
              <a:scrgbClr r="0" g="0" b="0"/>
            </a:effectRef>
            <a:fontRef idx="minor"/>
          </p:style>
        </p:sp>
        <p:sp>
          <p:nvSpPr>
            <p:cNvPr id="775" name="Rectangle 56"/>
            <p:cNvSpPr/>
            <p:nvPr/>
          </p:nvSpPr>
          <p:spPr>
            <a:xfrm rot="10800000">
              <a:off x="9246960" y="5427720"/>
              <a:ext cx="135000" cy="156240"/>
            </a:xfrm>
            <a:prstGeom prst="rect">
              <a:avLst/>
            </a:prstGeom>
            <a:solidFill>
              <a:srgbClr val="D9D9D9"/>
            </a:solidFill>
            <a:ln w="12700">
              <a:solidFill>
                <a:srgbClr val="BFBFBF"/>
              </a:solidFill>
              <a:round/>
            </a:ln>
          </p:spPr>
          <p:style>
            <a:lnRef idx="0">
              <a:scrgbClr r="0" g="0" b="0"/>
            </a:lnRef>
            <a:fillRef idx="0">
              <a:scrgbClr r="0" g="0" b="0"/>
            </a:fillRef>
            <a:effectRef idx="0">
              <a:scrgbClr r="0" g="0" b="0"/>
            </a:effectRef>
            <a:fontRef idx="minor"/>
          </p:style>
        </p:sp>
        <p:sp>
          <p:nvSpPr>
            <p:cNvPr id="776" name="Rectangle 57"/>
            <p:cNvSpPr/>
            <p:nvPr/>
          </p:nvSpPr>
          <p:spPr>
            <a:xfrm rot="10800000">
              <a:off x="9255240" y="4961520"/>
              <a:ext cx="105120" cy="147960"/>
            </a:xfrm>
            <a:prstGeom prst="rect">
              <a:avLst/>
            </a:prstGeom>
            <a:solidFill>
              <a:srgbClr val="D9D9D9"/>
            </a:solidFill>
            <a:ln w="12700">
              <a:solidFill>
                <a:srgbClr val="BFBFBF"/>
              </a:solidFill>
              <a:round/>
            </a:ln>
          </p:spPr>
          <p:style>
            <a:lnRef idx="0">
              <a:scrgbClr r="0" g="0" b="0"/>
            </a:lnRef>
            <a:fillRef idx="0">
              <a:scrgbClr r="0" g="0" b="0"/>
            </a:fillRef>
            <a:effectRef idx="0">
              <a:scrgbClr r="0" g="0" b="0"/>
            </a:effectRef>
            <a:fontRef idx="minor"/>
          </p:style>
        </p:sp>
        <p:sp>
          <p:nvSpPr>
            <p:cNvPr id="777" name="Rectangle 58"/>
            <p:cNvSpPr/>
            <p:nvPr/>
          </p:nvSpPr>
          <p:spPr>
            <a:xfrm rot="11341200">
              <a:off x="9396360" y="4152960"/>
              <a:ext cx="92160" cy="177840"/>
            </a:xfrm>
            <a:prstGeom prst="rect">
              <a:avLst/>
            </a:prstGeom>
            <a:solidFill>
              <a:srgbClr val="D9D9D9"/>
            </a:solidFill>
            <a:ln w="12700">
              <a:solidFill>
                <a:srgbClr val="BFBFBF"/>
              </a:solidFill>
              <a:round/>
            </a:ln>
          </p:spPr>
          <p:style>
            <a:lnRef idx="0">
              <a:scrgbClr r="0" g="0" b="0"/>
            </a:lnRef>
            <a:fillRef idx="0">
              <a:scrgbClr r="0" g="0" b="0"/>
            </a:fillRef>
            <a:effectRef idx="0">
              <a:scrgbClr r="0" g="0" b="0"/>
            </a:effectRef>
            <a:fontRef idx="minor"/>
          </p:style>
        </p:sp>
        <p:sp>
          <p:nvSpPr>
            <p:cNvPr id="778" name="Rectangle 59"/>
            <p:cNvSpPr/>
            <p:nvPr/>
          </p:nvSpPr>
          <p:spPr>
            <a:xfrm rot="11341200">
              <a:off x="9492480" y="3565800"/>
              <a:ext cx="92160" cy="177840"/>
            </a:xfrm>
            <a:prstGeom prst="rect">
              <a:avLst/>
            </a:prstGeom>
            <a:solidFill>
              <a:srgbClr val="D9D9D9"/>
            </a:solidFill>
            <a:ln w="19050">
              <a:solidFill>
                <a:srgbClr val="BFBFBF"/>
              </a:solidFill>
              <a:round/>
            </a:ln>
          </p:spPr>
          <p:style>
            <a:lnRef idx="0">
              <a:scrgbClr r="0" g="0" b="0"/>
            </a:lnRef>
            <a:fillRef idx="0">
              <a:scrgbClr r="0" g="0" b="0"/>
            </a:fillRef>
            <a:effectRef idx="0">
              <a:scrgbClr r="0" g="0" b="0"/>
            </a:effectRef>
            <a:fontRef idx="minor"/>
          </p:style>
        </p:sp>
        <p:sp>
          <p:nvSpPr>
            <p:cNvPr id="779" name="Rectangle 60"/>
            <p:cNvSpPr/>
            <p:nvPr/>
          </p:nvSpPr>
          <p:spPr>
            <a:xfrm rot="11341200">
              <a:off x="9594720" y="2975760"/>
              <a:ext cx="92160" cy="177840"/>
            </a:xfrm>
            <a:prstGeom prst="rect">
              <a:avLst/>
            </a:prstGeom>
            <a:solidFill>
              <a:srgbClr val="D9D9D9"/>
            </a:solidFill>
            <a:ln w="19050">
              <a:solidFill>
                <a:srgbClr val="BFBFBF"/>
              </a:solidFill>
              <a:round/>
            </a:ln>
          </p:spPr>
          <p:style>
            <a:lnRef idx="0">
              <a:scrgbClr r="0" g="0" b="0"/>
            </a:lnRef>
            <a:fillRef idx="0">
              <a:scrgbClr r="0" g="0" b="0"/>
            </a:fillRef>
            <a:effectRef idx="0">
              <a:scrgbClr r="0" g="0" b="0"/>
            </a:effectRef>
            <a:fontRef idx="minor"/>
          </p:style>
        </p:sp>
        <p:sp>
          <p:nvSpPr>
            <p:cNvPr id="780" name="Rectangle 61"/>
            <p:cNvSpPr/>
            <p:nvPr/>
          </p:nvSpPr>
          <p:spPr>
            <a:xfrm rot="11522400">
              <a:off x="9858960" y="1788120"/>
              <a:ext cx="92160" cy="177840"/>
            </a:xfrm>
            <a:prstGeom prst="rect">
              <a:avLst/>
            </a:prstGeom>
            <a:solidFill>
              <a:srgbClr val="D9D9D9"/>
            </a:solidFill>
            <a:ln w="19050">
              <a:solidFill>
                <a:srgbClr val="BFBFBF"/>
              </a:solidFill>
              <a:round/>
            </a:ln>
          </p:spPr>
          <p:style>
            <a:lnRef idx="0">
              <a:scrgbClr r="0" g="0" b="0"/>
            </a:lnRef>
            <a:fillRef idx="0">
              <a:scrgbClr r="0" g="0" b="0"/>
            </a:fillRef>
            <a:effectRef idx="0">
              <a:scrgbClr r="0" g="0" b="0"/>
            </a:effectRef>
            <a:fontRef idx="minor"/>
          </p:style>
        </p:sp>
        <p:sp>
          <p:nvSpPr>
            <p:cNvPr id="781" name="Rectangle 62"/>
            <p:cNvSpPr/>
            <p:nvPr/>
          </p:nvSpPr>
          <p:spPr>
            <a:xfrm rot="11540400">
              <a:off x="9904320" y="1405440"/>
              <a:ext cx="182880" cy="126000"/>
            </a:xfrm>
            <a:prstGeom prst="rect">
              <a:avLst/>
            </a:prstGeom>
            <a:solidFill>
              <a:srgbClr val="D9D9D9"/>
            </a:solidFill>
            <a:ln w="19050">
              <a:solidFill>
                <a:srgbClr val="BFBFBF"/>
              </a:solidFill>
              <a:round/>
            </a:ln>
          </p:spPr>
          <p:style>
            <a:lnRef idx="0">
              <a:scrgbClr r="0" g="0" b="0"/>
            </a:lnRef>
            <a:fillRef idx="0">
              <a:scrgbClr r="0" g="0" b="0"/>
            </a:fillRef>
            <a:effectRef idx="0">
              <a:scrgbClr r="0" g="0" b="0"/>
            </a:effectRef>
            <a:fontRef idx="minor"/>
          </p:style>
        </p:sp>
        <p:sp>
          <p:nvSpPr>
            <p:cNvPr id="782" name="Rectangle 63"/>
            <p:cNvSpPr/>
            <p:nvPr/>
          </p:nvSpPr>
          <p:spPr>
            <a:xfrm rot="11473800">
              <a:off x="9528120" y="3265560"/>
              <a:ext cx="125280" cy="157320"/>
            </a:xfrm>
            <a:prstGeom prst="rect">
              <a:avLst/>
            </a:prstGeom>
            <a:solidFill>
              <a:srgbClr val="D9D9D9"/>
            </a:solidFill>
            <a:ln w="19050">
              <a:solidFill>
                <a:srgbClr val="BFBFBF"/>
              </a:solidFill>
              <a:round/>
            </a:ln>
          </p:spPr>
          <p:style>
            <a:lnRef idx="0">
              <a:scrgbClr r="0" g="0" b="0"/>
            </a:lnRef>
            <a:fillRef idx="0">
              <a:scrgbClr r="0" g="0" b="0"/>
            </a:fillRef>
            <a:effectRef idx="0">
              <a:scrgbClr r="0" g="0" b="0"/>
            </a:effectRef>
            <a:fontRef idx="minor"/>
          </p:style>
        </p:sp>
        <p:sp>
          <p:nvSpPr>
            <p:cNvPr id="783" name="Rectangle 64"/>
            <p:cNvSpPr/>
            <p:nvPr/>
          </p:nvSpPr>
          <p:spPr>
            <a:xfrm rot="10250400">
              <a:off x="9165960" y="4160160"/>
              <a:ext cx="81360" cy="177840"/>
            </a:xfrm>
            <a:prstGeom prst="rect">
              <a:avLst/>
            </a:prstGeom>
            <a:solidFill>
              <a:srgbClr val="D9D9D9"/>
            </a:solidFill>
            <a:ln w="12700">
              <a:solidFill>
                <a:srgbClr val="BFBFBF"/>
              </a:solidFill>
              <a:round/>
            </a:ln>
          </p:spPr>
          <p:style>
            <a:lnRef idx="0">
              <a:scrgbClr r="0" g="0" b="0"/>
            </a:lnRef>
            <a:fillRef idx="0">
              <a:scrgbClr r="0" g="0" b="0"/>
            </a:fillRef>
            <a:effectRef idx="0">
              <a:scrgbClr r="0" g="0" b="0"/>
            </a:effectRef>
            <a:fontRef idx="minor"/>
          </p:style>
        </p:sp>
        <p:sp>
          <p:nvSpPr>
            <p:cNvPr id="784" name="Rectangle 65"/>
            <p:cNvSpPr/>
            <p:nvPr/>
          </p:nvSpPr>
          <p:spPr>
            <a:xfrm rot="10014600">
              <a:off x="9052200" y="3602160"/>
              <a:ext cx="81360" cy="177840"/>
            </a:xfrm>
            <a:prstGeom prst="rect">
              <a:avLst/>
            </a:prstGeom>
            <a:solidFill>
              <a:srgbClr val="D9D9D9"/>
            </a:solidFill>
            <a:ln w="19050">
              <a:solidFill>
                <a:srgbClr val="BFBFBF"/>
              </a:solidFill>
              <a:round/>
            </a:ln>
          </p:spPr>
          <p:style>
            <a:lnRef idx="0">
              <a:scrgbClr r="0" g="0" b="0"/>
            </a:lnRef>
            <a:fillRef idx="0">
              <a:scrgbClr r="0" g="0" b="0"/>
            </a:fillRef>
            <a:effectRef idx="0">
              <a:scrgbClr r="0" g="0" b="0"/>
            </a:effectRef>
            <a:fontRef idx="minor"/>
          </p:style>
        </p:sp>
        <p:sp>
          <p:nvSpPr>
            <p:cNvPr id="785" name="Rectangle 66"/>
            <p:cNvSpPr/>
            <p:nvPr/>
          </p:nvSpPr>
          <p:spPr>
            <a:xfrm rot="10355400">
              <a:off x="8962920" y="2849760"/>
              <a:ext cx="81360" cy="177840"/>
            </a:xfrm>
            <a:prstGeom prst="rect">
              <a:avLst/>
            </a:prstGeom>
            <a:solidFill>
              <a:srgbClr val="D9D9D9"/>
            </a:solidFill>
            <a:ln w="19050">
              <a:solidFill>
                <a:srgbClr val="BFBFBF"/>
              </a:solidFill>
              <a:round/>
            </a:ln>
          </p:spPr>
          <p:style>
            <a:lnRef idx="0">
              <a:scrgbClr r="0" g="0" b="0"/>
            </a:lnRef>
            <a:fillRef idx="0">
              <a:scrgbClr r="0" g="0" b="0"/>
            </a:fillRef>
            <a:effectRef idx="0">
              <a:scrgbClr r="0" g="0" b="0"/>
            </a:effectRef>
            <a:fontRef idx="minor"/>
          </p:style>
        </p:sp>
        <p:sp>
          <p:nvSpPr>
            <p:cNvPr id="786" name="Rectangle 67"/>
            <p:cNvSpPr/>
            <p:nvPr/>
          </p:nvSpPr>
          <p:spPr>
            <a:xfrm rot="10800000">
              <a:off x="8973720" y="1914120"/>
              <a:ext cx="81360" cy="177840"/>
            </a:xfrm>
            <a:prstGeom prst="rect">
              <a:avLst/>
            </a:prstGeom>
            <a:solidFill>
              <a:srgbClr val="D9D9D9"/>
            </a:solidFill>
            <a:ln w="19050">
              <a:solidFill>
                <a:srgbClr val="BFBFBF"/>
              </a:solidFill>
              <a:round/>
            </a:ln>
          </p:spPr>
          <p:style>
            <a:lnRef idx="0">
              <a:scrgbClr r="0" g="0" b="0"/>
            </a:lnRef>
            <a:fillRef idx="0">
              <a:scrgbClr r="0" g="0" b="0"/>
            </a:fillRef>
            <a:effectRef idx="0">
              <a:scrgbClr r="0" g="0" b="0"/>
            </a:effectRef>
            <a:fontRef idx="minor"/>
          </p:style>
        </p:sp>
        <p:sp>
          <p:nvSpPr>
            <p:cNvPr id="787" name="Rectangle 68"/>
            <p:cNvSpPr/>
            <p:nvPr/>
          </p:nvSpPr>
          <p:spPr>
            <a:xfrm rot="10990200">
              <a:off x="9673200" y="1352520"/>
              <a:ext cx="81360" cy="177840"/>
            </a:xfrm>
            <a:prstGeom prst="rect">
              <a:avLst/>
            </a:prstGeom>
            <a:solidFill>
              <a:srgbClr val="D9D9D9"/>
            </a:solidFill>
            <a:ln w="19050">
              <a:solidFill>
                <a:srgbClr val="BFBFBF"/>
              </a:solidFill>
              <a:round/>
            </a:ln>
          </p:spPr>
          <p:style>
            <a:lnRef idx="0">
              <a:scrgbClr r="0" g="0" b="0"/>
            </a:lnRef>
            <a:fillRef idx="0">
              <a:scrgbClr r="0" g="0" b="0"/>
            </a:fillRef>
            <a:effectRef idx="0">
              <a:scrgbClr r="0" g="0" b="0"/>
            </a:effectRef>
            <a:fontRef idx="minor"/>
          </p:style>
        </p:sp>
        <p:sp>
          <p:nvSpPr>
            <p:cNvPr id="788" name="Freeform 69"/>
            <p:cNvSpPr/>
            <p:nvPr/>
          </p:nvSpPr>
          <p:spPr>
            <a:xfrm rot="10800000">
              <a:off x="8041680" y="1212480"/>
              <a:ext cx="1141920" cy="3971160"/>
            </a:xfrm>
            <a:custGeom>
              <a:avLst/>
              <a:gdLst/>
              <a:ahLst/>
              <a:cxnLst/>
              <a:rect l="l" t="t" r="r" b="b"/>
              <a:pathLst>
                <a:path w="1264779" h="4398305">
                  <a:moveTo>
                    <a:pt x="1084149" y="4398305"/>
                  </a:moveTo>
                  <a:lnTo>
                    <a:pt x="1264779" y="4328739"/>
                  </a:lnTo>
                  <a:lnTo>
                    <a:pt x="610927" y="2298119"/>
                  </a:lnTo>
                  <a:lnTo>
                    <a:pt x="504247" y="2336219"/>
                  </a:lnTo>
                  <a:lnTo>
                    <a:pt x="473767" y="2229539"/>
                  </a:lnTo>
                  <a:lnTo>
                    <a:pt x="588067" y="2191439"/>
                  </a:lnTo>
                  <a:lnTo>
                    <a:pt x="0" y="0"/>
                  </a:lnTo>
                </a:path>
              </a:pathLst>
            </a:custGeom>
            <a:noFill/>
            <a:ln w="28575">
              <a:solidFill>
                <a:srgbClr val="C0504D"/>
              </a:solidFill>
              <a:round/>
            </a:ln>
          </p:spPr>
          <p:style>
            <a:lnRef idx="0">
              <a:scrgbClr r="0" g="0" b="0"/>
            </a:lnRef>
            <a:fillRef idx="0">
              <a:scrgbClr r="0" g="0" b="0"/>
            </a:fillRef>
            <a:effectRef idx="0">
              <a:scrgbClr r="0" g="0" b="0"/>
            </a:effectRef>
            <a:fontRef idx="minor"/>
          </p:style>
        </p:sp>
        <p:grpSp>
          <p:nvGrpSpPr>
            <p:cNvPr id="789" name="Group 70"/>
            <p:cNvGrpSpPr/>
            <p:nvPr/>
          </p:nvGrpSpPr>
          <p:grpSpPr>
            <a:xfrm>
              <a:off x="9136800" y="3278520"/>
              <a:ext cx="825840" cy="3104280"/>
              <a:chOff x="9136800" y="3278520"/>
              <a:chExt cx="825840" cy="3104280"/>
            </a:xfrm>
          </p:grpSpPr>
          <p:sp>
            <p:nvSpPr>
              <p:cNvPr id="790" name="Rectangle 63"/>
              <p:cNvSpPr/>
              <p:nvPr/>
            </p:nvSpPr>
            <p:spPr>
              <a:xfrm rot="11529000">
                <a:off x="9731520" y="3259080"/>
                <a:ext cx="24120" cy="1966680"/>
              </a:xfrm>
              <a:custGeom>
                <a:avLst/>
                <a:gdLst/>
                <a:ahLst/>
                <a:cxnLst/>
                <a:rect l="l" t="t" r="r" b="b"/>
                <a:pathLst>
                  <a:path w="18680" h="2175710">
                    <a:moveTo>
                      <a:pt x="18680" y="14468"/>
                    </a:moveTo>
                    <a:cubicBezTo>
                      <a:pt x="18453" y="734882"/>
                      <a:pt x="18227" y="1455296"/>
                      <a:pt x="18000" y="2175710"/>
                    </a:cubicBezTo>
                    <a:lnTo>
                      <a:pt x="0" y="2175710"/>
                    </a:lnTo>
                    <a:lnTo>
                      <a:pt x="0" y="0"/>
                    </a:lnTo>
                  </a:path>
                </a:pathLst>
              </a:custGeom>
              <a:solidFill>
                <a:srgbClr val="F8D028"/>
              </a:solidFill>
              <a:ln w="6350">
                <a:solidFill>
                  <a:srgbClr val="A6A6A6"/>
                </a:solidFill>
                <a:round/>
              </a:ln>
            </p:spPr>
            <p:style>
              <a:lnRef idx="0">
                <a:scrgbClr r="0" g="0" b="0"/>
              </a:lnRef>
              <a:fillRef idx="0">
                <a:scrgbClr r="0" g="0" b="0"/>
              </a:fillRef>
              <a:effectRef idx="0">
                <a:scrgbClr r="0" g="0" b="0"/>
              </a:effectRef>
              <a:fontRef idx="minor"/>
            </p:style>
          </p:sp>
          <p:sp>
            <p:nvSpPr>
              <p:cNvPr id="791" name="Rectangle 64"/>
              <p:cNvSpPr/>
              <p:nvPr/>
            </p:nvSpPr>
            <p:spPr>
              <a:xfrm rot="16200000">
                <a:off x="9340200" y="4996440"/>
                <a:ext cx="24120" cy="394200"/>
              </a:xfrm>
              <a:custGeom>
                <a:avLst/>
                <a:gdLst/>
                <a:ahLst/>
                <a:cxnLst/>
                <a:rect l="l" t="t" r="r" b="b"/>
                <a:pathLst>
                  <a:path w="18959" h="440957">
                    <a:moveTo>
                      <a:pt x="0" y="440957"/>
                    </a:moveTo>
                    <a:lnTo>
                      <a:pt x="0" y="0"/>
                    </a:lnTo>
                    <a:lnTo>
                      <a:pt x="18000" y="0"/>
                    </a:lnTo>
                    <a:cubicBezTo>
                      <a:pt x="18000" y="146986"/>
                      <a:pt x="18959" y="427623"/>
                      <a:pt x="18959" y="427623"/>
                    </a:cubicBezTo>
                  </a:path>
                </a:pathLst>
              </a:custGeom>
              <a:solidFill>
                <a:srgbClr val="F8D028"/>
              </a:solidFill>
              <a:ln w="6350">
                <a:solidFill>
                  <a:srgbClr val="A6A6A6"/>
                </a:solidFill>
                <a:round/>
              </a:ln>
            </p:spPr>
            <p:style>
              <a:lnRef idx="0">
                <a:scrgbClr r="0" g="0" b="0"/>
              </a:lnRef>
              <a:fillRef idx="0">
                <a:scrgbClr r="0" g="0" b="0"/>
              </a:fillRef>
              <a:effectRef idx="0">
                <a:scrgbClr r="0" g="0" b="0"/>
              </a:effectRef>
              <a:fontRef idx="minor"/>
            </p:style>
          </p:sp>
          <p:sp>
            <p:nvSpPr>
              <p:cNvPr id="792" name="Rectangle 126"/>
              <p:cNvSpPr/>
              <p:nvPr/>
            </p:nvSpPr>
            <p:spPr>
              <a:xfrm>
                <a:off x="9136800" y="5188680"/>
                <a:ext cx="24120" cy="1194120"/>
              </a:xfrm>
              <a:prstGeom prst="rect">
                <a:avLst/>
              </a:prstGeom>
              <a:solidFill>
                <a:srgbClr val="F8D028"/>
              </a:solidFill>
              <a:ln w="6350">
                <a:solidFill>
                  <a:srgbClr val="A6A6A6"/>
                </a:solidFill>
                <a:round/>
              </a:ln>
            </p:spPr>
            <p:style>
              <a:lnRef idx="0">
                <a:scrgbClr r="0" g="0" b="0"/>
              </a:lnRef>
              <a:fillRef idx="0">
                <a:scrgbClr r="0" g="0" b="0"/>
              </a:fillRef>
              <a:effectRef idx="0">
                <a:scrgbClr r="0" g="0" b="0"/>
              </a:effectRef>
              <a:fontRef idx="minor"/>
            </p:style>
          </p:sp>
        </p:grpSp>
        <p:sp>
          <p:nvSpPr>
            <p:cNvPr id="793" name="Rectangle 64"/>
            <p:cNvSpPr/>
            <p:nvPr/>
          </p:nvSpPr>
          <p:spPr>
            <a:xfrm rot="16200000">
              <a:off x="9455400" y="1939680"/>
              <a:ext cx="14400" cy="1539720"/>
            </a:xfrm>
            <a:custGeom>
              <a:avLst/>
              <a:gdLst/>
              <a:ahLst/>
              <a:cxnLst/>
              <a:rect l="l" t="t" r="r" b="b"/>
              <a:pathLst>
                <a:path w="18959" h="440957">
                  <a:moveTo>
                    <a:pt x="0" y="440957"/>
                  </a:moveTo>
                  <a:lnTo>
                    <a:pt x="0" y="0"/>
                  </a:lnTo>
                  <a:lnTo>
                    <a:pt x="18000" y="0"/>
                  </a:lnTo>
                  <a:cubicBezTo>
                    <a:pt x="18000" y="146986"/>
                    <a:pt x="18959" y="427623"/>
                    <a:pt x="18959" y="427623"/>
                  </a:cubicBezTo>
                </a:path>
              </a:pathLst>
            </a:custGeom>
            <a:solidFill>
              <a:srgbClr val="F8D028"/>
            </a:solidFill>
            <a:ln w="6350">
              <a:solidFill>
                <a:srgbClr val="BFBFBF"/>
              </a:solidFill>
              <a:round/>
            </a:ln>
          </p:spPr>
          <p:style>
            <a:lnRef idx="0">
              <a:scrgbClr r="0" g="0" b="0"/>
            </a:lnRef>
            <a:fillRef idx="0">
              <a:scrgbClr r="0" g="0" b="0"/>
            </a:fillRef>
            <a:effectRef idx="0">
              <a:scrgbClr r="0" g="0" b="0"/>
            </a:effectRef>
            <a:fontRef idx="minor"/>
          </p:style>
        </p:sp>
        <p:sp>
          <p:nvSpPr>
            <p:cNvPr id="794" name="Rectangle 72"/>
            <p:cNvSpPr/>
            <p:nvPr/>
          </p:nvSpPr>
          <p:spPr>
            <a:xfrm flipH="1">
              <a:off x="8715600" y="1121760"/>
              <a:ext cx="14400" cy="1568880"/>
            </a:xfrm>
            <a:prstGeom prst="rect">
              <a:avLst/>
            </a:prstGeom>
            <a:solidFill>
              <a:srgbClr val="F8D028"/>
            </a:solidFill>
            <a:ln w="6350">
              <a:solidFill>
                <a:srgbClr val="BFBFBF"/>
              </a:solidFill>
              <a:round/>
            </a:ln>
          </p:spPr>
          <p:style>
            <a:lnRef idx="0">
              <a:scrgbClr r="0" g="0" b="0"/>
            </a:lnRef>
            <a:fillRef idx="0">
              <a:scrgbClr r="0" g="0" b="0"/>
            </a:fillRef>
            <a:effectRef idx="0">
              <a:scrgbClr r="0" g="0" b="0"/>
            </a:effectRef>
            <a:fontRef idx="minor"/>
          </p:style>
        </p:sp>
        <p:sp>
          <p:nvSpPr>
            <p:cNvPr id="795" name="Rectangle 73"/>
            <p:cNvSpPr/>
            <p:nvPr/>
          </p:nvSpPr>
          <p:spPr>
            <a:xfrm rot="360000" flipH="1">
              <a:off x="9596160" y="1144800"/>
              <a:ext cx="14400" cy="1560600"/>
            </a:xfrm>
            <a:prstGeom prst="rect">
              <a:avLst/>
            </a:prstGeom>
            <a:solidFill>
              <a:srgbClr val="F8D028"/>
            </a:solidFill>
            <a:ln w="6350">
              <a:solidFill>
                <a:srgbClr val="BFBFBF"/>
              </a:solidFill>
              <a:round/>
            </a:ln>
          </p:spPr>
          <p:style>
            <a:lnRef idx="0">
              <a:scrgbClr r="0" g="0" b="0"/>
            </a:lnRef>
            <a:fillRef idx="0">
              <a:scrgbClr r="0" g="0" b="0"/>
            </a:fillRef>
            <a:effectRef idx="0">
              <a:scrgbClr r="0" g="0" b="0"/>
            </a:effectRef>
            <a:fontRef idx="minor"/>
          </p:style>
        </p:sp>
        <p:sp>
          <p:nvSpPr>
            <p:cNvPr id="796" name="Freeform 74"/>
            <p:cNvSpPr/>
            <p:nvPr/>
          </p:nvSpPr>
          <p:spPr>
            <a:xfrm rot="10800000">
              <a:off x="9907200" y="2058480"/>
              <a:ext cx="492120" cy="1297800"/>
            </a:xfrm>
            <a:custGeom>
              <a:avLst/>
              <a:gdLst/>
              <a:ahLst/>
              <a:cxnLst/>
              <a:rect l="l" t="t" r="r" b="b"/>
              <a:pathLst>
                <a:path w="550068" h="1447800">
                  <a:moveTo>
                    <a:pt x="150018" y="0"/>
                  </a:moveTo>
                  <a:lnTo>
                    <a:pt x="550068" y="80963"/>
                  </a:lnTo>
                  <a:lnTo>
                    <a:pt x="278606" y="1447800"/>
                  </a:lnTo>
                  <a:lnTo>
                    <a:pt x="64293" y="1407319"/>
                  </a:lnTo>
                  <a:lnTo>
                    <a:pt x="157162" y="916781"/>
                  </a:lnTo>
                  <a:lnTo>
                    <a:pt x="0" y="881062"/>
                  </a:lnTo>
                  <a:lnTo>
                    <a:pt x="45243" y="673893"/>
                  </a:lnTo>
                  <a:lnTo>
                    <a:pt x="207168" y="709613"/>
                  </a:lnTo>
                  <a:lnTo>
                    <a:pt x="297656" y="259556"/>
                  </a:lnTo>
                  <a:lnTo>
                    <a:pt x="104775" y="221456"/>
                  </a:lnTo>
                  <a:lnTo>
                    <a:pt x="150018" y="0"/>
                  </a:lnTo>
                  <a:close/>
                </a:path>
              </a:pathLst>
            </a:custGeom>
            <a:solidFill>
              <a:srgbClr val="C3D69B"/>
            </a:solidFill>
            <a:ln w="9525">
              <a:solidFill>
                <a:srgbClr val="94BCFE">
                  <a:alpha val="92000"/>
                </a:srgbClr>
              </a:solidFill>
              <a:round/>
            </a:ln>
          </p:spPr>
          <p:style>
            <a:lnRef idx="0">
              <a:scrgbClr r="0" g="0" b="0"/>
            </a:lnRef>
            <a:fillRef idx="0">
              <a:scrgbClr r="0" g="0" b="0"/>
            </a:fillRef>
            <a:effectRef idx="0">
              <a:scrgbClr r="0" g="0" b="0"/>
            </a:effectRef>
            <a:fontRef idx="minor"/>
          </p:style>
        </p:sp>
        <p:sp>
          <p:nvSpPr>
            <p:cNvPr id="797" name="Rectangle 75"/>
            <p:cNvSpPr/>
            <p:nvPr/>
          </p:nvSpPr>
          <p:spPr>
            <a:xfrm rot="10800000">
              <a:off x="9615240" y="1029960"/>
              <a:ext cx="182880" cy="126000"/>
            </a:xfrm>
            <a:prstGeom prst="rect">
              <a:avLst/>
            </a:prstGeom>
            <a:solidFill>
              <a:srgbClr val="D9D9D9"/>
            </a:solidFill>
            <a:ln w="19050">
              <a:solidFill>
                <a:srgbClr val="BFBFBF"/>
              </a:solidFill>
              <a:round/>
            </a:ln>
          </p:spPr>
          <p:style>
            <a:lnRef idx="0">
              <a:scrgbClr r="0" g="0" b="0"/>
            </a:lnRef>
            <a:fillRef idx="0">
              <a:scrgbClr r="0" g="0" b="0"/>
            </a:fillRef>
            <a:effectRef idx="0">
              <a:scrgbClr r="0" g="0" b="0"/>
            </a:effectRef>
            <a:fontRef idx="minor"/>
          </p:style>
        </p:sp>
        <p:sp>
          <p:nvSpPr>
            <p:cNvPr id="798" name="Rectangle 76"/>
            <p:cNvSpPr/>
            <p:nvPr/>
          </p:nvSpPr>
          <p:spPr>
            <a:xfrm rot="10800000">
              <a:off x="8985960" y="867960"/>
              <a:ext cx="182880" cy="126000"/>
            </a:xfrm>
            <a:prstGeom prst="rect">
              <a:avLst/>
            </a:prstGeom>
            <a:solidFill>
              <a:srgbClr val="D9D9D9"/>
            </a:solidFill>
            <a:ln w="19050">
              <a:solidFill>
                <a:srgbClr val="BFBFBF"/>
              </a:solidFill>
              <a:round/>
            </a:ln>
          </p:spPr>
          <p:style>
            <a:lnRef idx="0">
              <a:scrgbClr r="0" g="0" b="0"/>
            </a:lnRef>
            <a:fillRef idx="0">
              <a:scrgbClr r="0" g="0" b="0"/>
            </a:fillRef>
            <a:effectRef idx="0">
              <a:scrgbClr r="0" g="0" b="0"/>
            </a:effectRef>
            <a:fontRef idx="minor"/>
          </p:style>
        </p:sp>
        <p:sp>
          <p:nvSpPr>
            <p:cNvPr id="799" name="Rectangle 77"/>
            <p:cNvSpPr/>
            <p:nvPr/>
          </p:nvSpPr>
          <p:spPr>
            <a:xfrm rot="10319400">
              <a:off x="8541360" y="1209240"/>
              <a:ext cx="182880" cy="126000"/>
            </a:xfrm>
            <a:prstGeom prst="rect">
              <a:avLst/>
            </a:prstGeom>
            <a:solidFill>
              <a:srgbClr val="D9D9D9"/>
            </a:solidFill>
            <a:ln w="19050">
              <a:noFill/>
            </a:ln>
          </p:spPr>
          <p:style>
            <a:lnRef idx="0">
              <a:scrgbClr r="0" g="0" b="0"/>
            </a:lnRef>
            <a:fillRef idx="0">
              <a:scrgbClr r="0" g="0" b="0"/>
            </a:fillRef>
            <a:effectRef idx="0">
              <a:scrgbClr r="0" g="0" b="0"/>
            </a:effectRef>
            <a:fontRef idx="minor"/>
          </p:style>
        </p:sp>
        <p:grpSp>
          <p:nvGrpSpPr>
            <p:cNvPr id="800" name="Group 78"/>
            <p:cNvGrpSpPr/>
            <p:nvPr/>
          </p:nvGrpSpPr>
          <p:grpSpPr>
            <a:xfrm>
              <a:off x="10134000" y="1213560"/>
              <a:ext cx="767880" cy="597240"/>
              <a:chOff x="10134000" y="1213560"/>
              <a:chExt cx="767880" cy="597240"/>
            </a:xfrm>
          </p:grpSpPr>
          <p:sp>
            <p:nvSpPr>
              <p:cNvPr id="801" name="Oval 122"/>
              <p:cNvSpPr/>
              <p:nvPr/>
            </p:nvSpPr>
            <p:spPr>
              <a:xfrm rot="12045000">
                <a:off x="10166400" y="1258200"/>
                <a:ext cx="295200" cy="237600"/>
              </a:xfrm>
              <a:prstGeom prst="ellipse">
                <a:avLst/>
              </a:prstGeom>
              <a:solidFill>
                <a:srgbClr val="D9D9D9"/>
              </a:solidFill>
              <a:ln w="19050">
                <a:solidFill>
                  <a:srgbClr val="BFBFBF"/>
                </a:solidFill>
                <a:round/>
              </a:ln>
            </p:spPr>
            <p:style>
              <a:lnRef idx="0">
                <a:scrgbClr r="0" g="0" b="0"/>
              </a:lnRef>
              <a:fillRef idx="0">
                <a:scrgbClr r="0" g="0" b="0"/>
              </a:fillRef>
              <a:effectRef idx="0">
                <a:scrgbClr r="0" g="0" b="0"/>
              </a:effectRef>
              <a:fontRef idx="minor"/>
            </p:style>
          </p:sp>
          <p:sp>
            <p:nvSpPr>
              <p:cNvPr id="802" name="Oval 123"/>
              <p:cNvSpPr/>
              <p:nvPr/>
            </p:nvSpPr>
            <p:spPr>
              <a:xfrm rot="12045000">
                <a:off x="10573920" y="1528560"/>
                <a:ext cx="295200" cy="237600"/>
              </a:xfrm>
              <a:prstGeom prst="ellipse">
                <a:avLst/>
              </a:prstGeom>
              <a:solidFill>
                <a:srgbClr val="D9D9D9"/>
              </a:solidFill>
              <a:ln w="19050">
                <a:solidFill>
                  <a:srgbClr val="BFBFBF"/>
                </a:solidFill>
                <a:round/>
              </a:ln>
            </p:spPr>
            <p:style>
              <a:lnRef idx="0">
                <a:scrgbClr r="0" g="0" b="0"/>
              </a:lnRef>
              <a:fillRef idx="0">
                <a:scrgbClr r="0" g="0" b="0"/>
              </a:fillRef>
              <a:effectRef idx="0">
                <a:scrgbClr r="0" g="0" b="0"/>
              </a:effectRef>
              <a:fontRef idx="minor"/>
            </p:style>
          </p:sp>
        </p:grpSp>
        <p:sp>
          <p:nvSpPr>
            <p:cNvPr id="803" name="Oval 79"/>
            <p:cNvSpPr/>
            <p:nvPr/>
          </p:nvSpPr>
          <p:spPr>
            <a:xfrm rot="12045000">
              <a:off x="9959760" y="1195560"/>
              <a:ext cx="168120" cy="158400"/>
            </a:xfrm>
            <a:prstGeom prst="ellipse">
              <a:avLst/>
            </a:prstGeom>
            <a:solidFill>
              <a:srgbClr val="D9D9D9"/>
            </a:solidFill>
            <a:ln w="19050">
              <a:solidFill>
                <a:srgbClr val="BFBFBF"/>
              </a:solidFill>
              <a:round/>
            </a:ln>
          </p:spPr>
          <p:style>
            <a:lnRef idx="0">
              <a:scrgbClr r="0" g="0" b="0"/>
            </a:lnRef>
            <a:fillRef idx="0">
              <a:scrgbClr r="0" g="0" b="0"/>
            </a:fillRef>
            <a:effectRef idx="0">
              <a:scrgbClr r="0" g="0" b="0"/>
            </a:effectRef>
            <a:fontRef idx="minor"/>
          </p:style>
        </p:sp>
        <p:sp>
          <p:nvSpPr>
            <p:cNvPr id="804" name="Rectangle 80"/>
            <p:cNvSpPr/>
            <p:nvPr/>
          </p:nvSpPr>
          <p:spPr>
            <a:xfrm rot="10800000">
              <a:off x="9124200" y="5128200"/>
              <a:ext cx="128160" cy="97920"/>
            </a:xfrm>
            <a:prstGeom prst="rect">
              <a:avLst/>
            </a:prstGeom>
            <a:solidFill>
              <a:srgbClr val="D9D9D9"/>
            </a:solidFill>
            <a:ln w="12700">
              <a:solidFill>
                <a:srgbClr val="BFBFBF"/>
              </a:solidFill>
              <a:round/>
            </a:ln>
          </p:spPr>
          <p:style>
            <a:lnRef idx="0">
              <a:scrgbClr r="0" g="0" b="0"/>
            </a:lnRef>
            <a:fillRef idx="0">
              <a:scrgbClr r="0" g="0" b="0"/>
            </a:fillRef>
            <a:effectRef idx="0">
              <a:scrgbClr r="0" g="0" b="0"/>
            </a:effectRef>
            <a:fontRef idx="minor"/>
          </p:style>
        </p:sp>
        <p:sp>
          <p:nvSpPr>
            <p:cNvPr id="805" name="Oval 81"/>
            <p:cNvSpPr/>
            <p:nvPr/>
          </p:nvSpPr>
          <p:spPr>
            <a:xfrm rot="10800000">
              <a:off x="9481680" y="2688840"/>
              <a:ext cx="50040" cy="50040"/>
            </a:xfrm>
            <a:prstGeom prst="ellipse">
              <a:avLst/>
            </a:prstGeom>
            <a:solidFill>
              <a:srgbClr val="F8D028"/>
            </a:solidFill>
            <a:ln w="6350">
              <a:solidFill>
                <a:srgbClr val="BFBFBF"/>
              </a:solidFill>
              <a:round/>
            </a:ln>
          </p:spPr>
          <p:style>
            <a:lnRef idx="0">
              <a:scrgbClr r="0" g="0" b="0"/>
            </a:lnRef>
            <a:fillRef idx="0">
              <a:scrgbClr r="0" g="0" b="0"/>
            </a:fillRef>
            <a:effectRef idx="0">
              <a:scrgbClr r="0" g="0" b="0"/>
            </a:effectRef>
            <a:fontRef idx="minor"/>
          </p:style>
        </p:sp>
        <p:sp>
          <p:nvSpPr>
            <p:cNvPr id="806" name="Oval 82"/>
            <p:cNvSpPr/>
            <p:nvPr/>
          </p:nvSpPr>
          <p:spPr>
            <a:xfrm rot="10800000">
              <a:off x="8694360" y="2694240"/>
              <a:ext cx="50040" cy="50040"/>
            </a:xfrm>
            <a:prstGeom prst="ellipse">
              <a:avLst/>
            </a:prstGeom>
            <a:solidFill>
              <a:srgbClr val="F8D028"/>
            </a:solidFill>
            <a:ln w="6350">
              <a:solidFill>
                <a:srgbClr val="BFBFBF"/>
              </a:solidFill>
              <a:round/>
            </a:ln>
          </p:spPr>
          <p:style>
            <a:lnRef idx="0">
              <a:scrgbClr r="0" g="0" b="0"/>
            </a:lnRef>
            <a:fillRef idx="0">
              <a:scrgbClr r="0" g="0" b="0"/>
            </a:fillRef>
            <a:effectRef idx="0">
              <a:scrgbClr r="0" g="0" b="0"/>
            </a:effectRef>
            <a:fontRef idx="minor"/>
          </p:style>
        </p:sp>
        <p:sp>
          <p:nvSpPr>
            <p:cNvPr id="807" name="TextBox 83"/>
            <p:cNvSpPr/>
            <p:nvPr/>
          </p:nvSpPr>
          <p:spPr>
            <a:xfrm>
              <a:off x="8912160" y="685800"/>
              <a:ext cx="36108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tabLst>
                  <a:tab pos="0" algn="l"/>
                </a:tabLst>
              </a:pPr>
              <a:r>
                <a:rPr lang="de-DE" sz="800" b="0" strike="noStrike" spc="-1">
                  <a:solidFill>
                    <a:srgbClr val="000000"/>
                  </a:solidFill>
                  <a:latin typeface="Arial"/>
                  <a:ea typeface="DejaVu Sans"/>
                </a:rPr>
                <a:t>BL1</a:t>
              </a:r>
              <a:endParaRPr lang="en-US" sz="800" b="0" strike="noStrike" spc="-1">
                <a:latin typeface="Arial"/>
              </a:endParaRPr>
            </a:p>
          </p:txBody>
        </p:sp>
        <p:sp>
          <p:nvSpPr>
            <p:cNvPr id="808" name="TextBox 84"/>
            <p:cNvSpPr/>
            <p:nvPr/>
          </p:nvSpPr>
          <p:spPr>
            <a:xfrm>
              <a:off x="8394840" y="1332360"/>
              <a:ext cx="36108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tabLst>
                  <a:tab pos="0" algn="l"/>
                </a:tabLst>
              </a:pPr>
              <a:r>
                <a:rPr lang="de-DE" sz="800" b="0" strike="noStrike" spc="-1">
                  <a:solidFill>
                    <a:srgbClr val="808080"/>
                  </a:solidFill>
                  <a:latin typeface="Arial"/>
                  <a:ea typeface="DejaVu Sans"/>
                </a:rPr>
                <a:t>BL2</a:t>
              </a:r>
              <a:endParaRPr lang="en-US" sz="800" b="0" strike="noStrike" spc="-1">
                <a:latin typeface="Arial"/>
              </a:endParaRPr>
            </a:p>
          </p:txBody>
        </p:sp>
        <p:sp>
          <p:nvSpPr>
            <p:cNvPr id="809" name="TextBox 85"/>
            <p:cNvSpPr/>
            <p:nvPr/>
          </p:nvSpPr>
          <p:spPr>
            <a:xfrm>
              <a:off x="9525240" y="847440"/>
              <a:ext cx="38376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tabLst>
                  <a:tab pos="0" algn="l"/>
                </a:tabLst>
              </a:pPr>
              <a:r>
                <a:rPr lang="de-DE" sz="800" b="0" strike="noStrike" spc="-1">
                  <a:solidFill>
                    <a:srgbClr val="000000"/>
                  </a:solidFill>
                  <a:latin typeface="Arial"/>
                  <a:ea typeface="DejaVu Sans"/>
                </a:rPr>
                <a:t>PG2</a:t>
              </a:r>
              <a:endParaRPr lang="en-US" sz="800" b="0" strike="noStrike" spc="-1">
                <a:latin typeface="Arial"/>
              </a:endParaRPr>
            </a:p>
          </p:txBody>
        </p:sp>
        <p:sp>
          <p:nvSpPr>
            <p:cNvPr id="810" name="TextBox 86"/>
            <p:cNvSpPr/>
            <p:nvPr/>
          </p:nvSpPr>
          <p:spPr>
            <a:xfrm>
              <a:off x="9870120" y="1040760"/>
              <a:ext cx="38376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tabLst>
                  <a:tab pos="0" algn="l"/>
                </a:tabLst>
              </a:pPr>
              <a:r>
                <a:rPr lang="de-DE" sz="800" b="0" strike="noStrike" spc="-1">
                  <a:solidFill>
                    <a:srgbClr val="000000"/>
                  </a:solidFill>
                  <a:latin typeface="Arial"/>
                  <a:ea typeface="DejaVu Sans"/>
                </a:rPr>
                <a:t>PG1</a:t>
              </a:r>
              <a:endParaRPr lang="en-US" sz="800" b="0" strike="noStrike" spc="-1">
                <a:latin typeface="Arial"/>
              </a:endParaRPr>
            </a:p>
          </p:txBody>
        </p:sp>
        <p:sp>
          <p:nvSpPr>
            <p:cNvPr id="811" name="TextBox 87"/>
            <p:cNvSpPr/>
            <p:nvPr/>
          </p:nvSpPr>
          <p:spPr>
            <a:xfrm>
              <a:off x="10435680" y="1184760"/>
              <a:ext cx="775440" cy="3330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tabLst>
                  <a:tab pos="0" algn="l"/>
                </a:tabLst>
              </a:pPr>
              <a:r>
                <a:rPr lang="de-DE" sz="800" b="0" strike="noStrike" spc="-1">
                  <a:solidFill>
                    <a:srgbClr val="000000"/>
                  </a:solidFill>
                  <a:latin typeface="Arial"/>
                  <a:ea typeface="DejaVu Sans"/>
                </a:rPr>
                <a:t>Raman</a:t>
              </a:r>
              <a:endParaRPr lang="en-US" sz="800" b="0" strike="noStrike" spc="-1">
                <a:latin typeface="Arial"/>
              </a:endParaRPr>
            </a:p>
            <a:p>
              <a:pPr>
                <a:lnSpc>
                  <a:spcPct val="100000"/>
                </a:lnSpc>
                <a:buNone/>
                <a:tabLst>
                  <a:tab pos="0" algn="l"/>
                </a:tabLst>
              </a:pPr>
              <a:r>
                <a:rPr lang="de-DE" sz="800" b="0" strike="noStrike" spc="-1">
                  <a:solidFill>
                    <a:srgbClr val="000000"/>
                  </a:solidFill>
                  <a:latin typeface="Arial"/>
                  <a:ea typeface="DejaVu Sans"/>
                </a:rPr>
                <a:t>spectrometer</a:t>
              </a:r>
              <a:endParaRPr lang="en-US" sz="800" b="0" strike="noStrike" spc="-1">
                <a:latin typeface="Arial"/>
              </a:endParaRPr>
            </a:p>
          </p:txBody>
        </p:sp>
        <p:sp>
          <p:nvSpPr>
            <p:cNvPr id="812" name="TextBox 88"/>
            <p:cNvSpPr/>
            <p:nvPr/>
          </p:nvSpPr>
          <p:spPr>
            <a:xfrm>
              <a:off x="8894880" y="2393280"/>
              <a:ext cx="747360" cy="3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tabLst>
                  <a:tab pos="0" algn="l"/>
                </a:tabLst>
              </a:pPr>
              <a:r>
                <a:rPr lang="de-DE" sz="800" b="0" strike="noStrike" spc="-1">
                  <a:solidFill>
                    <a:srgbClr val="000000"/>
                  </a:solidFill>
                  <a:latin typeface="Arial"/>
                  <a:ea typeface="DejaVu Sans"/>
                </a:rPr>
                <a:t>Opt. laser</a:t>
              </a:r>
              <a:endParaRPr lang="en-US" sz="800" b="0" strike="noStrike" spc="-1">
                <a:latin typeface="Arial"/>
              </a:endParaRPr>
            </a:p>
            <a:p>
              <a:pPr algn="ctr">
                <a:lnSpc>
                  <a:spcPct val="100000"/>
                </a:lnSpc>
                <a:buNone/>
                <a:tabLst>
                  <a:tab pos="0" algn="l"/>
                </a:tabLst>
              </a:pPr>
              <a:r>
                <a:rPr lang="de-DE" sz="800" b="0" strike="noStrike" spc="-1">
                  <a:solidFill>
                    <a:srgbClr val="000000"/>
                  </a:solidFill>
                  <a:latin typeface="Arial"/>
                  <a:ea typeface="DejaVu Sans"/>
                </a:rPr>
                <a:t>beamlines</a:t>
              </a:r>
              <a:endParaRPr lang="en-US" sz="800" b="0" strike="noStrike" spc="-1">
                <a:latin typeface="Arial"/>
              </a:endParaRPr>
            </a:p>
          </p:txBody>
        </p:sp>
        <p:sp>
          <p:nvSpPr>
            <p:cNvPr id="813" name="Rectangle 89"/>
            <p:cNvSpPr/>
            <p:nvPr/>
          </p:nvSpPr>
          <p:spPr>
            <a:xfrm rot="10990200">
              <a:off x="9638280" y="2098440"/>
              <a:ext cx="110520" cy="262440"/>
            </a:xfrm>
            <a:prstGeom prst="rect">
              <a:avLst/>
            </a:prstGeom>
            <a:solidFill>
              <a:srgbClr val="D9D9D9"/>
            </a:solidFill>
            <a:ln w="19050">
              <a:solidFill>
                <a:srgbClr val="BFBFBF"/>
              </a:solidFill>
              <a:round/>
            </a:ln>
          </p:spPr>
          <p:style>
            <a:lnRef idx="0">
              <a:scrgbClr r="0" g="0" b="0"/>
            </a:lnRef>
            <a:fillRef idx="0">
              <a:scrgbClr r="0" g="0" b="0"/>
            </a:fillRef>
            <a:effectRef idx="0">
              <a:scrgbClr r="0" g="0" b="0"/>
            </a:effectRef>
            <a:fontRef idx="minor"/>
          </p:style>
        </p:sp>
        <p:sp>
          <p:nvSpPr>
            <p:cNvPr id="814" name="TextBox 90"/>
            <p:cNvSpPr/>
            <p:nvPr/>
          </p:nvSpPr>
          <p:spPr>
            <a:xfrm>
              <a:off x="9316080" y="6219360"/>
              <a:ext cx="37332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tabLst>
                  <a:tab pos="0" algn="l"/>
                </a:tabLst>
              </a:pPr>
              <a:r>
                <a:rPr lang="de-DE" sz="800" b="1" strike="noStrike" spc="-1">
                  <a:solidFill>
                    <a:srgbClr val="000000"/>
                  </a:solidFill>
                  <a:latin typeface="Arial"/>
                  <a:ea typeface="DejaVu Sans"/>
                </a:rPr>
                <a:t>FEL</a:t>
              </a:r>
              <a:endParaRPr lang="en-US" sz="800" b="0" strike="noStrike" spc="-1">
                <a:latin typeface="Arial"/>
              </a:endParaRPr>
            </a:p>
          </p:txBody>
        </p:sp>
        <p:sp>
          <p:nvSpPr>
            <p:cNvPr id="815" name="TextBox 91"/>
            <p:cNvSpPr/>
            <p:nvPr/>
          </p:nvSpPr>
          <p:spPr>
            <a:xfrm>
              <a:off x="8786520" y="6221160"/>
              <a:ext cx="36720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tabLst>
                  <a:tab pos="0" algn="l"/>
                </a:tabLst>
              </a:pPr>
              <a:r>
                <a:rPr lang="de-DE" sz="800" b="1" strike="noStrike" spc="-1">
                  <a:solidFill>
                    <a:srgbClr val="C00000"/>
                  </a:solidFill>
                  <a:latin typeface="Arial"/>
                  <a:ea typeface="DejaVu Sans"/>
                </a:rPr>
                <a:t>THz</a:t>
              </a:r>
              <a:endParaRPr lang="en-US" sz="800" b="0" strike="noStrike" spc="-1">
                <a:latin typeface="Arial"/>
              </a:endParaRPr>
            </a:p>
          </p:txBody>
        </p:sp>
        <p:sp>
          <p:nvSpPr>
            <p:cNvPr id="816" name="TextBox 92"/>
            <p:cNvSpPr/>
            <p:nvPr/>
          </p:nvSpPr>
          <p:spPr>
            <a:xfrm>
              <a:off x="9321120" y="5404320"/>
              <a:ext cx="107568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tabLst>
                  <a:tab pos="0" algn="l"/>
                </a:tabLst>
              </a:pPr>
              <a:r>
                <a:rPr lang="de-DE" sz="800" b="0" strike="noStrike" spc="-1">
                  <a:solidFill>
                    <a:srgbClr val="000000"/>
                  </a:solidFill>
                  <a:latin typeface="Arial"/>
                  <a:ea typeface="DejaVu Sans"/>
                </a:rPr>
                <a:t>Gas-filed attenuator</a:t>
              </a:r>
              <a:endParaRPr lang="en-US" sz="800" b="0" strike="noStrike" spc="-1">
                <a:latin typeface="Arial"/>
              </a:endParaRPr>
            </a:p>
          </p:txBody>
        </p:sp>
        <p:sp>
          <p:nvSpPr>
            <p:cNvPr id="817" name="TextBox 93"/>
            <p:cNvSpPr/>
            <p:nvPr/>
          </p:nvSpPr>
          <p:spPr>
            <a:xfrm>
              <a:off x="8130960" y="3960000"/>
              <a:ext cx="80892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tabLst>
                  <a:tab pos="0" algn="l"/>
                </a:tabLst>
              </a:pPr>
              <a:r>
                <a:rPr lang="de-DE" sz="800" b="0" strike="noStrike" spc="-1">
                  <a:solidFill>
                    <a:srgbClr val="000000"/>
                  </a:solidFill>
                  <a:latin typeface="Arial"/>
                  <a:ea typeface="DejaVu Sans"/>
                </a:rPr>
                <a:t>THz beamline</a:t>
              </a:r>
              <a:endParaRPr lang="en-US" sz="800" b="0" strike="noStrike" spc="-1">
                <a:latin typeface="Arial"/>
              </a:endParaRPr>
            </a:p>
          </p:txBody>
        </p:sp>
        <p:sp>
          <p:nvSpPr>
            <p:cNvPr id="818" name="TextBox 94"/>
            <p:cNvSpPr/>
            <p:nvPr/>
          </p:nvSpPr>
          <p:spPr>
            <a:xfrm>
              <a:off x="9774360" y="2939760"/>
              <a:ext cx="815760" cy="3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tabLst>
                  <a:tab pos="0" algn="l"/>
                </a:tabLst>
              </a:pPr>
              <a:r>
                <a:rPr lang="de-DE" sz="800" b="0" strike="noStrike" spc="-1">
                  <a:solidFill>
                    <a:srgbClr val="000000"/>
                  </a:solidFill>
                  <a:latin typeface="Arial"/>
                  <a:ea typeface="DejaVu Sans"/>
                </a:rPr>
                <a:t>Pump-probe</a:t>
              </a:r>
              <a:endParaRPr lang="en-US" sz="800" b="0" strike="noStrike" spc="-1">
                <a:latin typeface="Arial"/>
              </a:endParaRPr>
            </a:p>
            <a:p>
              <a:pPr algn="ctr">
                <a:lnSpc>
                  <a:spcPct val="100000"/>
                </a:lnSpc>
                <a:buNone/>
                <a:tabLst>
                  <a:tab pos="0" algn="l"/>
                </a:tabLst>
              </a:pPr>
              <a:r>
                <a:rPr lang="de-DE" sz="800" b="0" strike="noStrike" spc="-1">
                  <a:solidFill>
                    <a:srgbClr val="000000"/>
                  </a:solidFill>
                  <a:latin typeface="Arial"/>
                  <a:ea typeface="DejaVu Sans"/>
                </a:rPr>
                <a:t>laser system</a:t>
              </a:r>
              <a:endParaRPr lang="en-US" sz="800" b="0" strike="noStrike" spc="-1">
                <a:latin typeface="Arial"/>
              </a:endParaRPr>
            </a:p>
          </p:txBody>
        </p:sp>
        <p:sp>
          <p:nvSpPr>
            <p:cNvPr id="819" name="Straight Connector 95"/>
            <p:cNvSpPr/>
            <p:nvPr/>
          </p:nvSpPr>
          <p:spPr>
            <a:xfrm flipH="1">
              <a:off x="8200800" y="2499120"/>
              <a:ext cx="242640" cy="70200"/>
            </a:xfrm>
            <a:prstGeom prst="line">
              <a:avLst/>
            </a:prstGeom>
            <a:ln w="28575">
              <a:solidFill>
                <a:srgbClr val="C00000"/>
              </a:solidFill>
              <a:prstDash val="sysDash"/>
              <a:round/>
            </a:ln>
          </p:spPr>
          <p:style>
            <a:lnRef idx="0">
              <a:scrgbClr r="0" g="0" b="0"/>
            </a:lnRef>
            <a:fillRef idx="0">
              <a:scrgbClr r="0" g="0" b="0"/>
            </a:fillRef>
            <a:effectRef idx="0">
              <a:scrgbClr r="0" g="0" b="0"/>
            </a:effectRef>
            <a:fontRef idx="minor"/>
          </p:style>
        </p:sp>
        <p:sp>
          <p:nvSpPr>
            <p:cNvPr id="820" name="Oval 96"/>
            <p:cNvSpPr/>
            <p:nvPr/>
          </p:nvSpPr>
          <p:spPr>
            <a:xfrm rot="10800000">
              <a:off x="8401320" y="2457360"/>
              <a:ext cx="86400" cy="86400"/>
            </a:xfrm>
            <a:prstGeom prst="ellipse">
              <a:avLst/>
            </a:prstGeom>
            <a:solidFill>
              <a:srgbClr val="C0504D"/>
            </a:solidFill>
            <a:ln w="12700">
              <a:solidFill>
                <a:srgbClr val="C00000"/>
              </a:solidFill>
              <a:round/>
            </a:ln>
            <a:effectLst>
              <a:outerShdw blurRad="50760" dist="38160" algn="l" rotWithShape="0">
                <a:srgbClr val="000000">
                  <a:alpha val="40000"/>
                </a:srgbClr>
              </a:outerShdw>
            </a:effectLst>
          </p:spPr>
          <p:style>
            <a:lnRef idx="0">
              <a:scrgbClr r="0" g="0" b="0"/>
            </a:lnRef>
            <a:fillRef idx="0">
              <a:scrgbClr r="0" g="0" b="0"/>
            </a:fillRef>
            <a:effectRef idx="0">
              <a:scrgbClr r="0" g="0" b="0"/>
            </a:effectRef>
            <a:fontRef idx="minor"/>
          </p:style>
        </p:sp>
        <p:sp>
          <p:nvSpPr>
            <p:cNvPr id="821" name="Straight Connector 97"/>
            <p:cNvSpPr/>
            <p:nvPr/>
          </p:nvSpPr>
          <p:spPr>
            <a:xfrm>
              <a:off x="7857000" y="1393560"/>
              <a:ext cx="339480" cy="1169640"/>
            </a:xfrm>
            <a:prstGeom prst="line">
              <a:avLst/>
            </a:prstGeom>
            <a:ln w="28575">
              <a:solidFill>
                <a:srgbClr val="C0504D"/>
              </a:solidFill>
              <a:prstDash val="sysDash"/>
              <a:round/>
            </a:ln>
          </p:spPr>
          <p:style>
            <a:lnRef idx="0">
              <a:scrgbClr r="0" g="0" b="0"/>
            </a:lnRef>
            <a:fillRef idx="0">
              <a:scrgbClr r="0" g="0" b="0"/>
            </a:fillRef>
            <a:effectRef idx="0">
              <a:scrgbClr r="0" g="0" b="0"/>
            </a:effectRef>
            <a:fontRef idx="minor"/>
          </p:style>
        </p:sp>
        <p:sp>
          <p:nvSpPr>
            <p:cNvPr id="822" name="Straight Connector 98"/>
            <p:cNvSpPr/>
            <p:nvPr/>
          </p:nvSpPr>
          <p:spPr>
            <a:xfrm flipH="1">
              <a:off x="7874640" y="1256760"/>
              <a:ext cx="216720" cy="87120"/>
            </a:xfrm>
            <a:prstGeom prst="line">
              <a:avLst/>
            </a:prstGeom>
            <a:ln w="28575">
              <a:solidFill>
                <a:srgbClr val="C00000"/>
              </a:solidFill>
              <a:prstDash val="sysDash"/>
              <a:round/>
            </a:ln>
          </p:spPr>
          <p:style>
            <a:lnRef idx="0">
              <a:scrgbClr r="0" g="0" b="0"/>
            </a:lnRef>
            <a:fillRef idx="0">
              <a:scrgbClr r="0" g="0" b="0"/>
            </a:fillRef>
            <a:effectRef idx="0">
              <a:scrgbClr r="0" g="0" b="0"/>
            </a:effectRef>
            <a:fontRef idx="minor"/>
          </p:style>
        </p:sp>
        <p:sp>
          <p:nvSpPr>
            <p:cNvPr id="823" name="Oval 99"/>
            <p:cNvSpPr/>
            <p:nvPr/>
          </p:nvSpPr>
          <p:spPr>
            <a:xfrm rot="10800000">
              <a:off x="7814880" y="1307520"/>
              <a:ext cx="86400" cy="86400"/>
            </a:xfrm>
            <a:prstGeom prst="ellipse">
              <a:avLst/>
            </a:prstGeom>
            <a:solidFill>
              <a:srgbClr val="C0504D"/>
            </a:solidFill>
            <a:ln w="12700">
              <a:solidFill>
                <a:srgbClr val="C00000"/>
              </a:solidFill>
              <a:round/>
            </a:ln>
            <a:effectLst>
              <a:outerShdw blurRad="50760" dist="38160" algn="l" rotWithShape="0">
                <a:srgbClr val="000000">
                  <a:alpha val="40000"/>
                </a:srgbClr>
              </a:outerShdw>
            </a:effectLst>
          </p:spPr>
          <p:style>
            <a:lnRef idx="0">
              <a:scrgbClr r="0" g="0" b="0"/>
            </a:lnRef>
            <a:fillRef idx="0">
              <a:scrgbClr r="0" g="0" b="0"/>
            </a:fillRef>
            <a:effectRef idx="0">
              <a:scrgbClr r="0" g="0" b="0"/>
            </a:effectRef>
            <a:fontRef idx="minor"/>
          </p:style>
        </p:sp>
        <p:sp>
          <p:nvSpPr>
            <p:cNvPr id="824" name="Straight Connector 100"/>
            <p:cNvSpPr/>
            <p:nvPr/>
          </p:nvSpPr>
          <p:spPr>
            <a:xfrm>
              <a:off x="8171640" y="2570760"/>
              <a:ext cx="52560" cy="201960"/>
            </a:xfrm>
            <a:prstGeom prst="line">
              <a:avLst/>
            </a:prstGeom>
            <a:ln w="25400">
              <a:solidFill>
                <a:srgbClr val="C0504D"/>
              </a:solidFill>
              <a:round/>
              <a:tailEnd type="triangle" w="med" len="med"/>
            </a:ln>
          </p:spPr>
          <p:style>
            <a:lnRef idx="0">
              <a:scrgbClr r="0" g="0" b="0"/>
            </a:lnRef>
            <a:fillRef idx="0">
              <a:scrgbClr r="0" g="0" b="0"/>
            </a:fillRef>
            <a:effectRef idx="0">
              <a:scrgbClr r="0" g="0" b="0"/>
            </a:effectRef>
            <a:fontRef idx="minor"/>
          </p:style>
        </p:sp>
        <p:sp>
          <p:nvSpPr>
            <p:cNvPr id="825" name="Oval 101"/>
            <p:cNvSpPr/>
            <p:nvPr/>
          </p:nvSpPr>
          <p:spPr>
            <a:xfrm rot="10800000">
              <a:off x="8130600" y="2534040"/>
              <a:ext cx="86400" cy="86400"/>
            </a:xfrm>
            <a:prstGeom prst="ellipse">
              <a:avLst/>
            </a:prstGeom>
            <a:solidFill>
              <a:srgbClr val="C0504D"/>
            </a:solidFill>
            <a:ln w="12700">
              <a:solidFill>
                <a:srgbClr val="C00000"/>
              </a:solidFill>
              <a:round/>
            </a:ln>
            <a:effectLst>
              <a:outerShdw blurRad="50760" dist="38160" algn="l" rotWithShape="0">
                <a:srgbClr val="000000">
                  <a:alpha val="40000"/>
                </a:srgbClr>
              </a:outerShdw>
            </a:effectLst>
          </p:spPr>
          <p:style>
            <a:lnRef idx="0">
              <a:scrgbClr r="0" g="0" b="0"/>
            </a:lnRef>
            <a:fillRef idx="0">
              <a:scrgbClr r="0" g="0" b="0"/>
            </a:fillRef>
            <a:effectRef idx="0">
              <a:scrgbClr r="0" g="0" b="0"/>
            </a:effectRef>
            <a:fontRef idx="minor"/>
          </p:style>
        </p:sp>
        <p:sp>
          <p:nvSpPr>
            <p:cNvPr id="826" name="TextBox 102"/>
            <p:cNvSpPr/>
            <p:nvPr/>
          </p:nvSpPr>
          <p:spPr>
            <a:xfrm>
              <a:off x="7960320" y="2969640"/>
              <a:ext cx="691560" cy="45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tabLst>
                  <a:tab pos="0" algn="l"/>
                </a:tabLst>
              </a:pPr>
              <a:r>
                <a:rPr lang="de-DE" sz="800" b="0" strike="noStrike" spc="-1">
                  <a:solidFill>
                    <a:srgbClr val="000000"/>
                  </a:solidFill>
                  <a:latin typeface="Arial"/>
                  <a:ea typeface="DejaVu Sans"/>
                </a:rPr>
                <a:t>THz </a:t>
              </a:r>
              <a:endParaRPr lang="en-US" sz="800" b="0" strike="noStrike" spc="-1">
                <a:latin typeface="Arial"/>
              </a:endParaRPr>
            </a:p>
            <a:p>
              <a:pPr algn="ctr">
                <a:lnSpc>
                  <a:spcPct val="100000"/>
                </a:lnSpc>
                <a:buNone/>
                <a:tabLst>
                  <a:tab pos="0" algn="l"/>
                </a:tabLst>
              </a:pPr>
              <a:r>
                <a:rPr lang="de-DE" sz="800" b="0" strike="noStrike" spc="-1">
                  <a:solidFill>
                    <a:srgbClr val="000000"/>
                  </a:solidFill>
                  <a:latin typeface="Arial"/>
                  <a:ea typeface="DejaVu Sans"/>
                </a:rPr>
                <a:t>diagnostics</a:t>
              </a:r>
              <a:endParaRPr lang="en-US" sz="800" b="0" strike="noStrike" spc="-1">
                <a:latin typeface="Arial"/>
              </a:endParaRPr>
            </a:p>
            <a:p>
              <a:pPr algn="ctr">
                <a:lnSpc>
                  <a:spcPct val="100000"/>
                </a:lnSpc>
                <a:buNone/>
                <a:tabLst>
                  <a:tab pos="0" algn="l"/>
                </a:tabLst>
              </a:pPr>
              <a:r>
                <a:rPr lang="de-DE" sz="800" b="0" strike="noStrike" spc="-1">
                  <a:solidFill>
                    <a:srgbClr val="000000"/>
                  </a:solidFill>
                  <a:latin typeface="Arial"/>
                  <a:ea typeface="DejaVu Sans"/>
                </a:rPr>
                <a:t>hutch</a:t>
              </a:r>
              <a:endParaRPr lang="en-US" sz="800" b="0" strike="noStrike" spc="-1">
                <a:latin typeface="Arial"/>
              </a:endParaRPr>
            </a:p>
          </p:txBody>
        </p:sp>
        <p:sp>
          <p:nvSpPr>
            <p:cNvPr id="827" name="Straight Connector 103"/>
            <p:cNvSpPr/>
            <p:nvPr/>
          </p:nvSpPr>
          <p:spPr>
            <a:xfrm flipH="1">
              <a:off x="8517240" y="3512520"/>
              <a:ext cx="255240" cy="90000"/>
            </a:xfrm>
            <a:prstGeom prst="line">
              <a:avLst/>
            </a:prstGeom>
            <a:ln w="25400">
              <a:solidFill>
                <a:srgbClr val="C0504D"/>
              </a:solidFill>
              <a:round/>
              <a:tailEnd type="triangle" w="med" len="med"/>
            </a:ln>
          </p:spPr>
          <p:style>
            <a:lnRef idx="0">
              <a:scrgbClr r="0" g="0" b="0"/>
            </a:lnRef>
            <a:fillRef idx="0">
              <a:scrgbClr r="0" g="0" b="0"/>
            </a:fillRef>
            <a:effectRef idx="0">
              <a:scrgbClr r="0" g="0" b="0"/>
            </a:effectRef>
            <a:fontRef idx="minor"/>
          </p:style>
        </p:sp>
        <p:sp>
          <p:nvSpPr>
            <p:cNvPr id="828" name="Oval 104"/>
            <p:cNvSpPr/>
            <p:nvPr/>
          </p:nvSpPr>
          <p:spPr>
            <a:xfrm rot="10800000">
              <a:off x="8705880" y="3475440"/>
              <a:ext cx="86400" cy="86400"/>
            </a:xfrm>
            <a:prstGeom prst="ellipse">
              <a:avLst/>
            </a:prstGeom>
            <a:solidFill>
              <a:srgbClr val="C0504D"/>
            </a:solidFill>
            <a:ln w="12700">
              <a:solidFill>
                <a:srgbClr val="C00000"/>
              </a:solidFill>
              <a:round/>
            </a:ln>
            <a:effectLst>
              <a:outerShdw blurRad="50760" dist="38160" algn="l" rotWithShape="0">
                <a:srgbClr val="000000">
                  <a:alpha val="40000"/>
                </a:srgbClr>
              </a:outerShdw>
            </a:effectLst>
          </p:spPr>
          <p:style>
            <a:lnRef idx="0">
              <a:scrgbClr r="0" g="0" b="0"/>
            </a:lnRef>
            <a:fillRef idx="0">
              <a:scrgbClr r="0" g="0" b="0"/>
            </a:fillRef>
            <a:effectRef idx="0">
              <a:scrgbClr r="0" g="0" b="0"/>
            </a:effectRef>
            <a:fontRef idx="minor"/>
          </p:style>
        </p:sp>
        <p:sp>
          <p:nvSpPr>
            <p:cNvPr id="829" name="Rectangle 105"/>
            <p:cNvSpPr/>
            <p:nvPr/>
          </p:nvSpPr>
          <p:spPr>
            <a:xfrm rot="9453600">
              <a:off x="8101440" y="1114200"/>
              <a:ext cx="241560" cy="182160"/>
            </a:xfrm>
            <a:prstGeom prst="rect">
              <a:avLst/>
            </a:prstGeom>
            <a:solidFill>
              <a:srgbClr val="F79646"/>
            </a:solidFill>
            <a:ln w="19050">
              <a:solidFill>
                <a:srgbClr val="000000"/>
              </a:solidFill>
              <a:round/>
            </a:ln>
          </p:spPr>
          <p:style>
            <a:lnRef idx="0">
              <a:scrgbClr r="0" g="0" b="0"/>
            </a:lnRef>
            <a:fillRef idx="0">
              <a:scrgbClr r="0" g="0" b="0"/>
            </a:fillRef>
            <a:effectRef idx="0">
              <a:scrgbClr r="0" g="0" b="0"/>
            </a:effectRef>
            <a:fontRef idx="minor"/>
          </p:style>
        </p:sp>
        <p:sp>
          <p:nvSpPr>
            <p:cNvPr id="830" name="Rectangle 106"/>
            <p:cNvSpPr/>
            <p:nvPr/>
          </p:nvSpPr>
          <p:spPr>
            <a:xfrm rot="10319400">
              <a:off x="8130600" y="1661040"/>
              <a:ext cx="182880" cy="126000"/>
            </a:xfrm>
            <a:prstGeom prst="rect">
              <a:avLst/>
            </a:prstGeom>
            <a:solidFill>
              <a:srgbClr val="D9D9D9"/>
            </a:solidFill>
            <a:ln w="19050">
              <a:noFill/>
            </a:ln>
          </p:spPr>
          <p:style>
            <a:lnRef idx="0">
              <a:scrgbClr r="0" g="0" b="0"/>
            </a:lnRef>
            <a:fillRef idx="0">
              <a:scrgbClr r="0" g="0" b="0"/>
            </a:fillRef>
            <a:effectRef idx="0">
              <a:scrgbClr r="0" g="0" b="0"/>
            </a:effectRef>
            <a:fontRef idx="minor"/>
          </p:style>
        </p:sp>
        <p:sp>
          <p:nvSpPr>
            <p:cNvPr id="831" name="TextBox 107"/>
            <p:cNvSpPr/>
            <p:nvPr/>
          </p:nvSpPr>
          <p:spPr>
            <a:xfrm>
              <a:off x="8039160" y="1618560"/>
              <a:ext cx="36108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tabLst>
                  <a:tab pos="0" algn="l"/>
                </a:tabLst>
              </a:pPr>
              <a:r>
                <a:rPr lang="de-DE" sz="800" b="0" strike="noStrike" spc="-1">
                  <a:solidFill>
                    <a:srgbClr val="808080"/>
                  </a:solidFill>
                  <a:latin typeface="Arial"/>
                  <a:ea typeface="DejaVu Sans"/>
                </a:rPr>
                <a:t>BL3</a:t>
              </a:r>
              <a:endParaRPr lang="en-US" sz="800" b="0" strike="noStrike" spc="-1">
                <a:latin typeface="Arial"/>
              </a:endParaRPr>
            </a:p>
          </p:txBody>
        </p:sp>
        <p:sp>
          <p:nvSpPr>
            <p:cNvPr id="832" name="Rectangle 108"/>
            <p:cNvSpPr/>
            <p:nvPr/>
          </p:nvSpPr>
          <p:spPr>
            <a:xfrm rot="9380400">
              <a:off x="8317440" y="1365120"/>
              <a:ext cx="81360" cy="177840"/>
            </a:xfrm>
            <a:prstGeom prst="rect">
              <a:avLst/>
            </a:prstGeom>
            <a:solidFill>
              <a:srgbClr val="F79646"/>
            </a:solidFill>
            <a:ln w="19050">
              <a:solidFill>
                <a:srgbClr val="000000"/>
              </a:solidFill>
              <a:round/>
            </a:ln>
          </p:spPr>
          <p:style>
            <a:lnRef idx="0">
              <a:scrgbClr r="0" g="0" b="0"/>
            </a:lnRef>
            <a:fillRef idx="0">
              <a:scrgbClr r="0" g="0" b="0"/>
            </a:fillRef>
            <a:effectRef idx="0">
              <a:scrgbClr r="0" g="0" b="0"/>
            </a:effectRef>
            <a:fontRef idx="minor"/>
          </p:style>
        </p:sp>
        <p:sp>
          <p:nvSpPr>
            <p:cNvPr id="833" name="Rectangle 109"/>
            <p:cNvSpPr/>
            <p:nvPr/>
          </p:nvSpPr>
          <p:spPr>
            <a:xfrm rot="9706200">
              <a:off x="8881920" y="2948760"/>
              <a:ext cx="81360" cy="177840"/>
            </a:xfrm>
            <a:prstGeom prst="rect">
              <a:avLst/>
            </a:prstGeom>
            <a:solidFill>
              <a:srgbClr val="F79646"/>
            </a:solidFill>
            <a:ln w="19050">
              <a:solidFill>
                <a:srgbClr val="000000"/>
              </a:solidFill>
              <a:round/>
            </a:ln>
          </p:spPr>
          <p:style>
            <a:lnRef idx="0">
              <a:scrgbClr r="0" g="0" b="0"/>
            </a:lnRef>
            <a:fillRef idx="0">
              <a:scrgbClr r="0" g="0" b="0"/>
            </a:fillRef>
            <a:effectRef idx="0">
              <a:scrgbClr r="0" g="0" b="0"/>
            </a:effectRef>
            <a:fontRef idx="minor"/>
          </p:style>
        </p:sp>
        <p:sp>
          <p:nvSpPr>
            <p:cNvPr id="834" name="Rectangle 110"/>
            <p:cNvSpPr/>
            <p:nvPr/>
          </p:nvSpPr>
          <p:spPr>
            <a:xfrm rot="10800000">
              <a:off x="8990280" y="1052640"/>
              <a:ext cx="81360" cy="177840"/>
            </a:xfrm>
            <a:prstGeom prst="rect">
              <a:avLst/>
            </a:prstGeom>
            <a:solidFill>
              <a:srgbClr val="D9D9D9"/>
            </a:solidFill>
            <a:ln w="19050">
              <a:solidFill>
                <a:srgbClr val="BFBFBF"/>
              </a:solidFill>
              <a:round/>
            </a:ln>
          </p:spPr>
          <p:style>
            <a:lnRef idx="0">
              <a:scrgbClr r="0" g="0" b="0"/>
            </a:lnRef>
            <a:fillRef idx="0">
              <a:scrgbClr r="0" g="0" b="0"/>
            </a:fillRef>
            <a:effectRef idx="0">
              <a:scrgbClr r="0" g="0" b="0"/>
            </a:effectRef>
            <a:fontRef idx="minor"/>
          </p:style>
        </p:sp>
        <p:sp>
          <p:nvSpPr>
            <p:cNvPr id="835" name="Rectangle 111"/>
            <p:cNvSpPr/>
            <p:nvPr/>
          </p:nvSpPr>
          <p:spPr>
            <a:xfrm>
              <a:off x="8568000" y="929880"/>
              <a:ext cx="286200" cy="344160"/>
            </a:xfrm>
            <a:prstGeom prst="rect">
              <a:avLst/>
            </a:prstGeom>
            <a:solidFill>
              <a:srgbClr val="F79646"/>
            </a:solidFill>
            <a:ln w="25400">
              <a:solidFill>
                <a:srgbClr val="000000"/>
              </a:solidFill>
              <a:round/>
            </a:ln>
          </p:spPr>
          <p:style>
            <a:lnRef idx="0">
              <a:scrgbClr r="0" g="0" b="0"/>
            </a:lnRef>
            <a:fillRef idx="0">
              <a:scrgbClr r="0" g="0" b="0"/>
            </a:fillRef>
            <a:effectRef idx="0">
              <a:scrgbClr r="0" g="0" b="0"/>
            </a:effectRef>
            <a:fontRef idx="minor"/>
          </p:style>
        </p:sp>
        <p:sp>
          <p:nvSpPr>
            <p:cNvPr id="836" name="TextBox 112"/>
            <p:cNvSpPr/>
            <p:nvPr/>
          </p:nvSpPr>
          <p:spPr>
            <a:xfrm>
              <a:off x="8487000" y="902160"/>
              <a:ext cx="434160" cy="45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tabLst>
                  <a:tab pos="0" algn="l"/>
                </a:tabLst>
              </a:pPr>
              <a:r>
                <a:rPr lang="de-DE" sz="800" b="0" strike="noStrike" spc="-1">
                  <a:solidFill>
                    <a:srgbClr val="000000"/>
                  </a:solidFill>
                  <a:latin typeface="Arial"/>
                  <a:ea typeface="DejaVu Sans"/>
                </a:rPr>
                <a:t>Laser</a:t>
              </a:r>
              <a:endParaRPr lang="en-US" sz="800" b="0" strike="noStrike" spc="-1">
                <a:latin typeface="Arial"/>
              </a:endParaRPr>
            </a:p>
            <a:p>
              <a:pPr>
                <a:lnSpc>
                  <a:spcPct val="100000"/>
                </a:lnSpc>
                <a:buNone/>
                <a:tabLst>
                  <a:tab pos="0" algn="l"/>
                </a:tabLst>
              </a:pPr>
              <a:r>
                <a:rPr lang="de-DE" sz="800" b="0" strike="noStrike" spc="-1">
                  <a:solidFill>
                    <a:srgbClr val="000000"/>
                  </a:solidFill>
                  <a:latin typeface="Arial"/>
                  <a:ea typeface="DejaVu Sans"/>
                </a:rPr>
                <a:t>BL1</a:t>
              </a:r>
              <a:endParaRPr lang="en-US" sz="800" b="0" strike="noStrike" spc="-1">
                <a:latin typeface="Arial"/>
              </a:endParaRPr>
            </a:p>
            <a:p>
              <a:pPr>
                <a:lnSpc>
                  <a:spcPct val="100000"/>
                </a:lnSpc>
                <a:buNone/>
                <a:tabLst>
                  <a:tab pos="0" algn="l"/>
                </a:tabLst>
              </a:pPr>
              <a:r>
                <a:rPr lang="de-DE" sz="800" b="0" strike="noStrike" spc="-1">
                  <a:solidFill>
                    <a:srgbClr val="000000"/>
                  </a:solidFill>
                  <a:latin typeface="Arial"/>
                  <a:ea typeface="DejaVu Sans"/>
                </a:rPr>
                <a:t>FL11</a:t>
              </a:r>
              <a:endParaRPr lang="en-US" sz="800" b="0" strike="noStrike" spc="-1">
                <a:latin typeface="Arial"/>
              </a:endParaRPr>
            </a:p>
          </p:txBody>
        </p:sp>
        <p:sp>
          <p:nvSpPr>
            <p:cNvPr id="837" name="TextBox 113"/>
            <p:cNvSpPr/>
            <p:nvPr/>
          </p:nvSpPr>
          <p:spPr>
            <a:xfrm>
              <a:off x="7994880" y="919440"/>
              <a:ext cx="40356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tabLst>
                  <a:tab pos="0" algn="l"/>
                </a:tabLst>
              </a:pPr>
              <a:r>
                <a:rPr lang="de-DE" sz="800" b="0" strike="noStrike" spc="-1">
                  <a:solidFill>
                    <a:srgbClr val="000000"/>
                  </a:solidFill>
                  <a:latin typeface="Arial"/>
                  <a:ea typeface="DejaVu Sans"/>
                </a:rPr>
                <a:t>FL11</a:t>
              </a:r>
              <a:endParaRPr lang="en-US" sz="800" b="0" strike="noStrike" spc="-1">
                <a:latin typeface="Arial"/>
              </a:endParaRPr>
            </a:p>
          </p:txBody>
        </p:sp>
        <p:sp>
          <p:nvSpPr>
            <p:cNvPr id="838" name="Freeform 114"/>
            <p:cNvSpPr/>
            <p:nvPr/>
          </p:nvSpPr>
          <p:spPr>
            <a:xfrm rot="10800000">
              <a:off x="8556480" y="5663520"/>
              <a:ext cx="1416960" cy="6120"/>
            </a:xfrm>
            <a:custGeom>
              <a:avLst/>
              <a:gdLst/>
              <a:ahLst/>
              <a:cxnLst/>
              <a:rect l="l" t="t" r="r" b="b"/>
              <a:pathLst>
                <a:path w="1580225" h="8878">
                  <a:moveTo>
                    <a:pt x="0" y="0"/>
                  </a:moveTo>
                  <a:lnTo>
                    <a:pt x="1580225" y="8878"/>
                  </a:lnTo>
                </a:path>
              </a:pathLst>
            </a:custGeom>
            <a:noFill/>
            <a:ln w="57150">
              <a:solidFill>
                <a:srgbClr val="C6D9F1"/>
              </a:solidFill>
              <a:round/>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839" name="Rectangle 115"/>
            <p:cNvSpPr/>
            <p:nvPr/>
          </p:nvSpPr>
          <p:spPr>
            <a:xfrm rot="10800000">
              <a:off x="9246960" y="5761800"/>
              <a:ext cx="135000" cy="531360"/>
            </a:xfrm>
            <a:prstGeom prst="rect">
              <a:avLst/>
            </a:prstGeom>
            <a:solidFill>
              <a:srgbClr val="F79646"/>
            </a:solidFill>
            <a:ln w="12700">
              <a:solidFill>
                <a:srgbClr val="000000"/>
              </a:solidFill>
              <a:round/>
            </a:ln>
          </p:spPr>
          <p:style>
            <a:lnRef idx="0">
              <a:scrgbClr r="0" g="0" b="0"/>
            </a:lnRef>
            <a:fillRef idx="0">
              <a:scrgbClr r="0" g="0" b="0"/>
            </a:fillRef>
            <a:effectRef idx="0">
              <a:scrgbClr r="0" g="0" b="0"/>
            </a:effectRef>
            <a:fontRef idx="minor"/>
          </p:style>
        </p:sp>
        <p:sp>
          <p:nvSpPr>
            <p:cNvPr id="840" name="TextBox 116"/>
            <p:cNvSpPr/>
            <p:nvPr/>
          </p:nvSpPr>
          <p:spPr>
            <a:xfrm>
              <a:off x="9298800" y="5767920"/>
              <a:ext cx="75024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tabLst>
                  <a:tab pos="0" algn="l"/>
                </a:tabLst>
              </a:pPr>
              <a:r>
                <a:rPr lang="de-DE" sz="800" b="0" strike="noStrike" spc="-1">
                  <a:solidFill>
                    <a:srgbClr val="000000"/>
                  </a:solidFill>
                  <a:latin typeface="Arial"/>
                  <a:ea typeface="DejaVu Sans"/>
                </a:rPr>
                <a:t>Tunnel photon diagnostics</a:t>
              </a:r>
              <a:endParaRPr lang="en-US" sz="800" b="0" strike="noStrike" spc="-1">
                <a:latin typeface="Arial"/>
              </a:endParaRPr>
            </a:p>
          </p:txBody>
        </p:sp>
        <p:sp>
          <p:nvSpPr>
            <p:cNvPr id="841" name="Rectangle 117"/>
            <p:cNvSpPr/>
            <p:nvPr/>
          </p:nvSpPr>
          <p:spPr>
            <a:xfrm rot="10800000">
              <a:off x="9249480" y="5137560"/>
              <a:ext cx="129960" cy="127440"/>
            </a:xfrm>
            <a:prstGeom prst="rect">
              <a:avLst/>
            </a:prstGeom>
            <a:solidFill>
              <a:srgbClr val="F79646"/>
            </a:solidFill>
            <a:ln w="12700">
              <a:solidFill>
                <a:srgbClr val="000000"/>
              </a:solidFill>
              <a:round/>
            </a:ln>
          </p:spPr>
          <p:style>
            <a:lnRef idx="0">
              <a:scrgbClr r="0" g="0" b="0"/>
            </a:lnRef>
            <a:fillRef idx="0">
              <a:scrgbClr r="0" g="0" b="0"/>
            </a:fillRef>
            <a:effectRef idx="0">
              <a:scrgbClr r="0" g="0" b="0"/>
            </a:effectRef>
            <a:fontRef idx="minor"/>
          </p:style>
        </p:sp>
        <p:sp>
          <p:nvSpPr>
            <p:cNvPr id="842" name="TextBox 118"/>
            <p:cNvSpPr/>
            <p:nvPr/>
          </p:nvSpPr>
          <p:spPr>
            <a:xfrm>
              <a:off x="9985680" y="5008320"/>
              <a:ext cx="1129320" cy="3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tabLst>
                  <a:tab pos="0" algn="l"/>
                </a:tabLst>
              </a:pPr>
              <a:r>
                <a:rPr lang="de-DE" sz="800" b="0" strike="noStrike" spc="-1">
                  <a:solidFill>
                    <a:srgbClr val="000000"/>
                  </a:solidFill>
                  <a:latin typeface="Arial"/>
                  <a:ea typeface="DejaVu Sans"/>
                </a:rPr>
                <a:t>Exp. hall photon diagnostics</a:t>
              </a:r>
              <a:endParaRPr lang="en-US" sz="800" b="0" strike="noStrike" spc="-1">
                <a:latin typeface="Arial"/>
              </a:endParaRPr>
            </a:p>
          </p:txBody>
        </p:sp>
        <p:sp>
          <p:nvSpPr>
            <p:cNvPr id="843" name="Straight Connector 119"/>
            <p:cNvSpPr/>
            <p:nvPr/>
          </p:nvSpPr>
          <p:spPr>
            <a:xfrm>
              <a:off x="9409320" y="5195160"/>
              <a:ext cx="801720" cy="360"/>
            </a:xfrm>
            <a:prstGeom prst="line">
              <a:avLst/>
            </a:prstGeom>
            <a:ln w="9525">
              <a:solidFill>
                <a:srgbClr val="4A7EBB"/>
              </a:solidFill>
              <a:round/>
            </a:ln>
          </p:spPr>
          <p:style>
            <a:lnRef idx="0">
              <a:scrgbClr r="0" g="0" b="0"/>
            </a:lnRef>
            <a:fillRef idx="0">
              <a:scrgbClr r="0" g="0" b="0"/>
            </a:fillRef>
            <a:effectRef idx="0">
              <a:scrgbClr r="0" g="0" b="0"/>
            </a:effectRef>
            <a:fontRef idx="minor"/>
          </p:style>
        </p:sp>
        <p:sp>
          <p:nvSpPr>
            <p:cNvPr id="844" name="Freeform 120"/>
            <p:cNvSpPr/>
            <p:nvPr/>
          </p:nvSpPr>
          <p:spPr>
            <a:xfrm rot="10800000">
              <a:off x="9058320" y="4555440"/>
              <a:ext cx="536760" cy="360"/>
            </a:xfrm>
            <a:custGeom>
              <a:avLst/>
              <a:gdLst/>
              <a:ahLst/>
              <a:cxnLst/>
              <a:rect l="l" t="t" r="r" b="b"/>
              <a:pathLst>
                <a:path w="600075">
                  <a:moveTo>
                    <a:pt x="0" y="0"/>
                  </a:moveTo>
                  <a:lnTo>
                    <a:pt x="600075" y="0"/>
                  </a:lnTo>
                </a:path>
              </a:pathLst>
            </a:custGeom>
            <a:noFill/>
            <a:ln w="57150">
              <a:solidFill>
                <a:srgbClr val="C6D9F1"/>
              </a:solidFill>
              <a:round/>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845" name="Freeform 121"/>
            <p:cNvSpPr/>
            <p:nvPr/>
          </p:nvSpPr>
          <p:spPr>
            <a:xfrm rot="10800000">
              <a:off x="8576280" y="3952080"/>
              <a:ext cx="1416960" cy="6120"/>
            </a:xfrm>
            <a:custGeom>
              <a:avLst/>
              <a:gdLst/>
              <a:ahLst/>
              <a:cxnLst/>
              <a:rect l="l" t="t" r="r" b="b"/>
              <a:pathLst>
                <a:path w="1580225" h="8878">
                  <a:moveTo>
                    <a:pt x="0" y="0"/>
                  </a:moveTo>
                  <a:lnTo>
                    <a:pt x="1580225" y="8878"/>
                  </a:lnTo>
                </a:path>
              </a:pathLst>
            </a:custGeom>
            <a:noFill/>
            <a:ln w="57150">
              <a:solidFill>
                <a:srgbClr val="C6D9F1"/>
              </a:solidFill>
              <a:round/>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grpSp>
      <p:sp>
        <p:nvSpPr>
          <p:cNvPr id="846" name="Rectangle 3"/>
          <p:cNvSpPr/>
          <p:nvPr/>
        </p:nvSpPr>
        <p:spPr>
          <a:xfrm>
            <a:off x="-134552" y="1309083"/>
            <a:ext cx="6094080" cy="423047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743040" lvl="1" indent="-285840">
              <a:lnSpc>
                <a:spcPct val="100000"/>
              </a:lnSpc>
              <a:spcAft>
                <a:spcPts val="601"/>
              </a:spcAft>
              <a:buClr>
                <a:schemeClr val="accent2"/>
              </a:buClr>
              <a:buFont typeface="Arial" panose="020B0604020202020204" pitchFamily="34" charset="0"/>
              <a:buChar char="•"/>
              <a:tabLst>
                <a:tab pos="408240" algn="l"/>
              </a:tabLst>
            </a:pPr>
            <a:r>
              <a:rPr lang="en-US" sz="1800" b="0" strike="noStrike" spc="-1" dirty="0">
                <a:solidFill>
                  <a:srgbClr val="000000"/>
                </a:solidFill>
                <a:latin typeface="Calibri"/>
                <a:ea typeface="DejaVu Sans"/>
              </a:rPr>
              <a:t>Possible for “high-energies”-</a:t>
            </a:r>
            <a:r>
              <a:rPr lang="en-US" sz="1800" b="1" strike="noStrike" spc="-1" dirty="0">
                <a:solidFill>
                  <a:schemeClr val="accent2"/>
                </a:solidFill>
                <a:latin typeface="Calibri"/>
                <a:ea typeface="DejaVu Sans"/>
              </a:rPr>
              <a:t>beyond C k-edge</a:t>
            </a:r>
            <a:r>
              <a:rPr lang="de-DE" sz="1800" b="1" strike="noStrike" spc="-1" dirty="0">
                <a:solidFill>
                  <a:schemeClr val="accent2"/>
                </a:solidFill>
                <a:latin typeface="Calibri"/>
                <a:ea typeface="DejaVu Sans"/>
              </a:rPr>
              <a:t> </a:t>
            </a:r>
            <a:r>
              <a:rPr lang="de-DE" sz="1800" b="0" strike="noStrike" spc="-1" dirty="0" err="1">
                <a:solidFill>
                  <a:srgbClr val="000000"/>
                </a:solidFill>
                <a:latin typeface="Calibri"/>
                <a:ea typeface="DejaVu Sans"/>
              </a:rPr>
              <a:t>with</a:t>
            </a:r>
            <a:r>
              <a:rPr lang="de-DE" sz="1800" b="0" strike="noStrike" spc="-1" dirty="0">
                <a:solidFill>
                  <a:srgbClr val="000000"/>
                </a:solidFill>
                <a:latin typeface="Calibri"/>
                <a:ea typeface="DejaVu Sans"/>
              </a:rPr>
              <a:t> </a:t>
            </a:r>
            <a:r>
              <a:rPr lang="de-DE" sz="1800" b="0" strike="noStrike" spc="-1" dirty="0" err="1">
                <a:solidFill>
                  <a:srgbClr val="000000"/>
                </a:solidFill>
                <a:latin typeface="Calibri"/>
                <a:ea typeface="DejaVu Sans"/>
              </a:rPr>
              <a:t>appropriate</a:t>
            </a:r>
            <a:r>
              <a:rPr lang="de-DE" sz="1800" b="0" strike="noStrike" spc="-1" dirty="0">
                <a:solidFill>
                  <a:srgbClr val="000000"/>
                </a:solidFill>
                <a:latin typeface="Calibri"/>
                <a:ea typeface="DejaVu Sans"/>
              </a:rPr>
              <a:t> </a:t>
            </a:r>
            <a:r>
              <a:rPr lang="de-DE" sz="1800" b="0" strike="noStrike" spc="-1" dirty="0" err="1">
                <a:solidFill>
                  <a:srgbClr val="000000"/>
                </a:solidFill>
                <a:latin typeface="Calibri"/>
                <a:ea typeface="DejaVu Sans"/>
              </a:rPr>
              <a:t>coatings</a:t>
            </a:r>
            <a:r>
              <a:rPr lang="de-DE" sz="1800" b="0" strike="noStrike" spc="-1" dirty="0">
                <a:solidFill>
                  <a:srgbClr val="000000"/>
                </a:solidFill>
                <a:latin typeface="Calibri"/>
                <a:ea typeface="DejaVu Sans"/>
              </a:rPr>
              <a:t> and 2° </a:t>
            </a:r>
            <a:r>
              <a:rPr lang="de-DE" sz="1800" b="0" strike="noStrike" spc="-1" dirty="0" err="1">
                <a:solidFill>
                  <a:srgbClr val="000000"/>
                </a:solidFill>
                <a:latin typeface="Calibri"/>
                <a:ea typeface="DejaVu Sans"/>
              </a:rPr>
              <a:t>grazing</a:t>
            </a:r>
            <a:r>
              <a:rPr lang="de-DE" sz="1800" b="0" strike="noStrike" spc="-1" dirty="0">
                <a:solidFill>
                  <a:srgbClr val="000000"/>
                </a:solidFill>
                <a:latin typeface="Calibri"/>
                <a:ea typeface="DejaVu Sans"/>
              </a:rPr>
              <a:t> </a:t>
            </a:r>
            <a:r>
              <a:rPr lang="de-DE" sz="1800" b="0" strike="noStrike" spc="-1" dirty="0" err="1">
                <a:solidFill>
                  <a:srgbClr val="000000"/>
                </a:solidFill>
                <a:latin typeface="Calibri"/>
                <a:ea typeface="DejaVu Sans"/>
              </a:rPr>
              <a:t>incidence</a:t>
            </a:r>
            <a:endParaRPr lang="en-US" sz="1800" b="0" strike="noStrike" spc="-1" dirty="0">
              <a:latin typeface="Arial"/>
            </a:endParaRPr>
          </a:p>
          <a:p>
            <a:pPr marL="743040" lvl="1" indent="-285840">
              <a:lnSpc>
                <a:spcPct val="100000"/>
              </a:lnSpc>
              <a:spcAft>
                <a:spcPts val="601"/>
              </a:spcAft>
              <a:buClr>
                <a:schemeClr val="accent2"/>
              </a:buClr>
              <a:buFont typeface="Arial" panose="020B0604020202020204" pitchFamily="34" charset="0"/>
              <a:buChar char="•"/>
              <a:tabLst>
                <a:tab pos="408240" algn="l"/>
              </a:tabLst>
            </a:pPr>
            <a:r>
              <a:rPr lang="de-DE" sz="1800" b="0" strike="noStrike" spc="-1" dirty="0" err="1">
                <a:solidFill>
                  <a:srgbClr val="000000"/>
                </a:solidFill>
                <a:latin typeface="Calibri"/>
                <a:ea typeface="DejaVu Sans"/>
              </a:rPr>
              <a:t>bendable</a:t>
            </a:r>
            <a:r>
              <a:rPr lang="de-DE" sz="1800" b="0" strike="noStrike" spc="-1" dirty="0">
                <a:solidFill>
                  <a:srgbClr val="000000"/>
                </a:solidFill>
                <a:latin typeface="Calibri"/>
                <a:ea typeface="DejaVu Sans"/>
              </a:rPr>
              <a:t> </a:t>
            </a:r>
            <a:r>
              <a:rPr lang="de-DE" sz="1800" b="1" strike="noStrike" spc="-1" dirty="0">
                <a:solidFill>
                  <a:schemeClr val="accent2"/>
                </a:solidFill>
                <a:latin typeface="Calibri"/>
                <a:ea typeface="DejaVu Sans"/>
              </a:rPr>
              <a:t>KB </a:t>
            </a:r>
            <a:r>
              <a:rPr lang="de-DE" sz="1800" b="1" strike="noStrike" spc="-1" dirty="0" err="1">
                <a:solidFill>
                  <a:schemeClr val="accent2"/>
                </a:solidFill>
                <a:latin typeface="Calibri"/>
                <a:ea typeface="DejaVu Sans"/>
              </a:rPr>
              <a:t>optics</a:t>
            </a:r>
            <a:r>
              <a:rPr lang="de-DE" sz="1800" b="1" strike="noStrike" spc="-1" dirty="0">
                <a:solidFill>
                  <a:schemeClr val="accent2"/>
                </a:solidFill>
                <a:latin typeface="Calibri"/>
                <a:ea typeface="DejaVu Sans"/>
              </a:rPr>
              <a:t> </a:t>
            </a:r>
            <a:r>
              <a:rPr lang="de-DE" sz="1800" b="0" strike="noStrike" spc="-1" dirty="0">
                <a:solidFill>
                  <a:srgbClr val="000000"/>
                </a:solidFill>
                <a:latin typeface="Calibri"/>
                <a:ea typeface="DejaVu Sans"/>
              </a:rPr>
              <a:t>(</a:t>
            </a:r>
            <a:r>
              <a:rPr lang="en-US" sz="1800" b="0" strike="noStrike" spc="-1" dirty="0">
                <a:solidFill>
                  <a:srgbClr val="000000"/>
                </a:solidFill>
                <a:latin typeface="Calibri"/>
                <a:ea typeface="DejaVu Sans"/>
              </a:rPr>
              <a:t>2m-5m focus length; &lt;2</a:t>
            </a:r>
            <a:r>
              <a:rPr lang="el-GR" spc="-1" dirty="0">
                <a:solidFill>
                  <a:srgbClr val="000000"/>
                </a:solidFill>
                <a:latin typeface="Calibri"/>
              </a:rPr>
              <a:t>μ</a:t>
            </a:r>
            <a:r>
              <a:rPr lang="en-US" sz="1800" b="0" strike="noStrike" spc="-1" dirty="0">
                <a:solidFill>
                  <a:srgbClr val="000000"/>
                </a:solidFill>
                <a:latin typeface="Calibri"/>
                <a:ea typeface="DejaVu Sans"/>
              </a:rPr>
              <a:t>m for 2m focus;</a:t>
            </a:r>
            <a:r>
              <a:rPr lang="de-DE" sz="1800" b="0" strike="noStrike" spc="-1" dirty="0">
                <a:solidFill>
                  <a:srgbClr val="000000"/>
                </a:solidFill>
                <a:latin typeface="Calibri"/>
                <a:ea typeface="DejaVu Sans"/>
              </a:rPr>
              <a:t>)</a:t>
            </a:r>
          </a:p>
          <a:p>
            <a:pPr marL="743040" lvl="1" indent="-285840">
              <a:lnSpc>
                <a:spcPct val="100000"/>
              </a:lnSpc>
              <a:spcAft>
                <a:spcPts val="601"/>
              </a:spcAft>
              <a:buClr>
                <a:schemeClr val="accent2"/>
              </a:buClr>
              <a:buFont typeface="Arial" panose="020B0604020202020204" pitchFamily="34" charset="0"/>
              <a:buChar char="•"/>
              <a:tabLst>
                <a:tab pos="408240" algn="l"/>
              </a:tabLst>
            </a:pPr>
            <a:r>
              <a:rPr lang="de-DE" b="1" spc="-1" dirty="0">
                <a:solidFill>
                  <a:schemeClr val="accent2"/>
                </a:solidFill>
                <a:latin typeface="Calibri"/>
                <a:ea typeface="DejaVu Sans"/>
              </a:rPr>
              <a:t>Split-and-</a:t>
            </a:r>
            <a:r>
              <a:rPr lang="de-DE" b="1" spc="-1" dirty="0" err="1">
                <a:solidFill>
                  <a:schemeClr val="accent2"/>
                </a:solidFill>
                <a:latin typeface="Calibri"/>
                <a:ea typeface="DejaVu Sans"/>
              </a:rPr>
              <a:t>delay</a:t>
            </a:r>
            <a:r>
              <a:rPr lang="de-DE" b="1" spc="-1" dirty="0">
                <a:solidFill>
                  <a:schemeClr val="accent2"/>
                </a:solidFill>
                <a:latin typeface="Calibri"/>
                <a:ea typeface="DejaVu Sans"/>
              </a:rPr>
              <a:t> </a:t>
            </a:r>
            <a:r>
              <a:rPr lang="de-DE" b="1" spc="-1" dirty="0" err="1">
                <a:solidFill>
                  <a:schemeClr val="accent2"/>
                </a:solidFill>
                <a:latin typeface="Calibri"/>
                <a:ea typeface="DejaVu Sans"/>
              </a:rPr>
              <a:t>unit</a:t>
            </a:r>
            <a:r>
              <a:rPr lang="de-DE" b="1" spc="-1" dirty="0">
                <a:solidFill>
                  <a:schemeClr val="accent2"/>
                </a:solidFill>
                <a:latin typeface="Calibri"/>
                <a:ea typeface="DejaVu Sans"/>
              </a:rPr>
              <a:t> </a:t>
            </a:r>
            <a:r>
              <a:rPr lang="de-DE" spc="-1" dirty="0">
                <a:solidFill>
                  <a:srgbClr val="000000"/>
                </a:solidFill>
                <a:latin typeface="Calibri"/>
                <a:ea typeface="DejaVu Sans"/>
              </a:rPr>
              <a:t>(SDU)</a:t>
            </a:r>
            <a:endParaRPr lang="en-US" sz="1800" b="0" strike="noStrike" spc="-1" dirty="0">
              <a:latin typeface="Arial"/>
            </a:endParaRPr>
          </a:p>
          <a:p>
            <a:pPr marL="743040" lvl="1" indent="-285840">
              <a:lnSpc>
                <a:spcPct val="100000"/>
              </a:lnSpc>
              <a:spcAft>
                <a:spcPts val="601"/>
              </a:spcAft>
              <a:buClr>
                <a:schemeClr val="accent2"/>
              </a:buClr>
              <a:buFont typeface="Arial" panose="020B0604020202020204" pitchFamily="34" charset="0"/>
              <a:buChar char="•"/>
              <a:tabLst>
                <a:tab pos="408240" algn="l"/>
              </a:tabLst>
            </a:pPr>
            <a:r>
              <a:rPr lang="de-DE" sz="1800" b="0" strike="noStrike" spc="-1" dirty="0">
                <a:solidFill>
                  <a:srgbClr val="000000"/>
                </a:solidFill>
                <a:latin typeface="Calibri"/>
                <a:ea typeface="DejaVu Sans"/>
              </a:rPr>
              <a:t>Semi-permanent </a:t>
            </a:r>
            <a:r>
              <a:rPr lang="de-DE" sz="1800" b="1" strike="noStrike" spc="-1" dirty="0" err="1">
                <a:solidFill>
                  <a:schemeClr val="accent2"/>
                </a:solidFill>
                <a:latin typeface="Calibri"/>
                <a:ea typeface="DejaVu Sans"/>
              </a:rPr>
              <a:t>endstation</a:t>
            </a:r>
            <a:r>
              <a:rPr lang="de-DE" sz="1800" b="1" strike="noStrike" spc="-1" dirty="0">
                <a:solidFill>
                  <a:schemeClr val="accent2"/>
                </a:solidFill>
                <a:latin typeface="Calibri"/>
                <a:ea typeface="DejaVu Sans"/>
              </a:rPr>
              <a:t> </a:t>
            </a:r>
            <a:r>
              <a:rPr lang="de-DE" sz="1800" b="1" strike="noStrike" spc="-1" dirty="0" err="1">
                <a:solidFill>
                  <a:schemeClr val="accent2"/>
                </a:solidFill>
                <a:latin typeface="Calibri"/>
                <a:ea typeface="DejaVu Sans"/>
              </a:rPr>
              <a:t>for</a:t>
            </a:r>
            <a:r>
              <a:rPr lang="de-DE" sz="1800" b="1" strike="noStrike" spc="-1" dirty="0">
                <a:solidFill>
                  <a:schemeClr val="accent2"/>
                </a:solidFill>
                <a:latin typeface="Calibri"/>
                <a:ea typeface="DejaVu Sans"/>
              </a:rPr>
              <a:t> </a:t>
            </a:r>
            <a:r>
              <a:rPr lang="de-DE" sz="1800" b="1" strike="noStrike" spc="-1" dirty="0" err="1">
                <a:solidFill>
                  <a:schemeClr val="accent2"/>
                </a:solidFill>
                <a:latin typeface="Calibri"/>
                <a:ea typeface="DejaVu Sans"/>
              </a:rPr>
              <a:t>THz</a:t>
            </a:r>
            <a:r>
              <a:rPr lang="de-DE" sz="1800" b="1" strike="noStrike" spc="-1" dirty="0">
                <a:solidFill>
                  <a:schemeClr val="accent2"/>
                </a:solidFill>
                <a:latin typeface="Calibri"/>
                <a:ea typeface="DejaVu Sans"/>
              </a:rPr>
              <a:t>-XUV </a:t>
            </a:r>
            <a:r>
              <a:rPr lang="de-DE" sz="1800" b="0" strike="noStrike" spc="-1" dirty="0">
                <a:solidFill>
                  <a:srgbClr val="000000"/>
                </a:solidFill>
                <a:latin typeface="Calibri"/>
                <a:ea typeface="DejaVu Sans"/>
              </a:rPr>
              <a:t>pump-probe (</a:t>
            </a:r>
            <a:r>
              <a:rPr lang="de-DE" sz="1800" b="0" strike="noStrike" spc="-1" dirty="0" err="1">
                <a:solidFill>
                  <a:srgbClr val="000000"/>
                </a:solidFill>
                <a:latin typeface="Calibri"/>
                <a:ea typeface="DejaVu Sans"/>
              </a:rPr>
              <a:t>may</a:t>
            </a:r>
            <a:r>
              <a:rPr lang="de-DE" sz="1800" b="0" strike="noStrike" spc="-1" dirty="0">
                <a:solidFill>
                  <a:srgbClr val="000000"/>
                </a:solidFill>
                <a:latin typeface="Calibri"/>
                <a:ea typeface="DejaVu Sans"/>
              </a:rPr>
              <a:t> </a:t>
            </a:r>
            <a:r>
              <a:rPr lang="de-DE" sz="1800" b="0" strike="noStrike" spc="-1" dirty="0" err="1">
                <a:solidFill>
                  <a:srgbClr val="000000"/>
                </a:solidFill>
                <a:latin typeface="Calibri"/>
                <a:ea typeface="DejaVu Sans"/>
              </a:rPr>
              <a:t>use</a:t>
            </a:r>
            <a:r>
              <a:rPr lang="de-DE" sz="1800" b="0" strike="noStrike" spc="-1" dirty="0">
                <a:solidFill>
                  <a:srgbClr val="000000"/>
                </a:solidFill>
                <a:latin typeface="Calibri"/>
                <a:ea typeface="DejaVu Sans"/>
              </a:rPr>
              <a:t> </a:t>
            </a:r>
            <a:r>
              <a:rPr lang="de-DE" sz="1800" b="0" strike="noStrike" spc="-1" dirty="0" err="1">
                <a:solidFill>
                  <a:srgbClr val="000000"/>
                </a:solidFill>
                <a:latin typeface="Calibri"/>
                <a:ea typeface="DejaVu Sans"/>
              </a:rPr>
              <a:t>the</a:t>
            </a:r>
            <a:r>
              <a:rPr lang="de-DE" sz="1800" b="0" strike="noStrike" spc="-1" dirty="0">
                <a:solidFill>
                  <a:srgbClr val="000000"/>
                </a:solidFill>
                <a:latin typeface="Calibri"/>
                <a:ea typeface="DejaVu Sans"/>
              </a:rPr>
              <a:t> </a:t>
            </a:r>
            <a:r>
              <a:rPr lang="de-DE" sz="1800" b="0" strike="noStrike" spc="-1" dirty="0" err="1">
                <a:solidFill>
                  <a:srgbClr val="000000"/>
                </a:solidFill>
                <a:latin typeface="Calibri"/>
                <a:ea typeface="DejaVu Sans"/>
              </a:rPr>
              <a:t>THz</a:t>
            </a:r>
            <a:r>
              <a:rPr lang="de-DE" sz="1800" b="0" strike="noStrike" spc="-1" dirty="0">
                <a:solidFill>
                  <a:srgbClr val="000000"/>
                </a:solidFill>
                <a:latin typeface="Calibri"/>
                <a:ea typeface="DejaVu Sans"/>
              </a:rPr>
              <a:t> </a:t>
            </a:r>
            <a:r>
              <a:rPr lang="de-DE" sz="1800" b="0" strike="noStrike" spc="-1" dirty="0" err="1">
                <a:solidFill>
                  <a:srgbClr val="000000"/>
                </a:solidFill>
                <a:latin typeface="Calibri"/>
                <a:ea typeface="DejaVu Sans"/>
              </a:rPr>
              <a:t>doubler</a:t>
            </a:r>
            <a:r>
              <a:rPr lang="de-DE" sz="1800" b="0" strike="noStrike" spc="-1" dirty="0">
                <a:solidFill>
                  <a:srgbClr val="000000"/>
                </a:solidFill>
                <a:latin typeface="Calibri"/>
                <a:ea typeface="DejaVu Sans"/>
              </a:rPr>
              <a:t> </a:t>
            </a:r>
            <a:r>
              <a:rPr lang="de-DE" sz="1800" b="0" strike="noStrike" spc="-1" dirty="0" err="1">
                <a:solidFill>
                  <a:srgbClr val="000000"/>
                </a:solidFill>
                <a:latin typeface="Calibri"/>
                <a:ea typeface="DejaVu Sans"/>
              </a:rPr>
              <a:t>concept</a:t>
            </a:r>
            <a:r>
              <a:rPr lang="de-DE" sz="1800" b="0" strike="noStrike" spc="-1" dirty="0">
                <a:solidFill>
                  <a:srgbClr val="000000"/>
                </a:solidFill>
                <a:latin typeface="Calibri"/>
                <a:ea typeface="DejaVu Sans"/>
              </a:rPr>
              <a:t> and </a:t>
            </a:r>
            <a:r>
              <a:rPr lang="de-DE" sz="1800" b="0" strike="noStrike" spc="-1" dirty="0" err="1">
                <a:solidFill>
                  <a:srgbClr val="000000"/>
                </a:solidFill>
                <a:latin typeface="Calibri"/>
                <a:ea typeface="DejaVu Sans"/>
              </a:rPr>
              <a:t>opt</a:t>
            </a:r>
            <a:r>
              <a:rPr lang="de-DE" sz="1800" b="0" strike="noStrike" spc="-1" dirty="0">
                <a:solidFill>
                  <a:srgbClr val="000000"/>
                </a:solidFill>
                <a:latin typeface="Calibri"/>
                <a:ea typeface="DejaVu Sans"/>
              </a:rPr>
              <a:t>. laser-XUV pump-probe)</a:t>
            </a:r>
            <a:endParaRPr lang="en-US" sz="1800" b="0" strike="noStrike" spc="-1" dirty="0">
              <a:latin typeface="Arial"/>
            </a:endParaRPr>
          </a:p>
          <a:p>
            <a:pPr marL="1200240" lvl="2" indent="-285840">
              <a:lnSpc>
                <a:spcPct val="100000"/>
              </a:lnSpc>
              <a:spcAft>
                <a:spcPts val="601"/>
              </a:spcAft>
              <a:buClr>
                <a:schemeClr val="accent2"/>
              </a:buClr>
              <a:buFont typeface="Arial" panose="020B0604020202020204" pitchFamily="34" charset="0"/>
              <a:buChar char="•"/>
              <a:tabLst>
                <a:tab pos="408240" algn="l"/>
              </a:tabLst>
            </a:pPr>
            <a:r>
              <a:rPr lang="de-DE" sz="1800" b="0" strike="noStrike" spc="-1" dirty="0">
                <a:solidFill>
                  <a:srgbClr val="000000"/>
                </a:solidFill>
                <a:latin typeface="Calibri"/>
                <a:ea typeface="DejaVu Sans"/>
              </a:rPr>
              <a:t>-- </a:t>
            </a:r>
            <a:r>
              <a:rPr lang="en-US" sz="1800" b="0" strike="noStrike" spc="-1" dirty="0">
                <a:solidFill>
                  <a:srgbClr val="000000"/>
                </a:solidFill>
                <a:latin typeface="Calibri"/>
                <a:ea typeface="DejaVu Sans"/>
              </a:rPr>
              <a:t>femto-magnetism</a:t>
            </a:r>
            <a:endParaRPr lang="en-US" sz="1800" b="0" strike="noStrike" spc="-1" dirty="0">
              <a:latin typeface="Arial"/>
            </a:endParaRPr>
          </a:p>
          <a:p>
            <a:pPr marL="1200240" lvl="2" indent="-285840">
              <a:lnSpc>
                <a:spcPct val="100000"/>
              </a:lnSpc>
              <a:spcAft>
                <a:spcPts val="601"/>
              </a:spcAft>
              <a:buClr>
                <a:schemeClr val="accent2"/>
              </a:buClr>
              <a:buFont typeface="Arial" panose="020B0604020202020204" pitchFamily="34" charset="0"/>
              <a:buChar char="•"/>
              <a:tabLst>
                <a:tab pos="408240" algn="l"/>
              </a:tabLst>
            </a:pPr>
            <a:r>
              <a:rPr lang="en-US" sz="1800" b="0" strike="noStrike" spc="-1" dirty="0">
                <a:solidFill>
                  <a:srgbClr val="000000"/>
                </a:solidFill>
                <a:latin typeface="Calibri"/>
                <a:ea typeface="DejaVu Sans"/>
              </a:rPr>
              <a:t>-- solid-state dynamics </a:t>
            </a:r>
            <a:endParaRPr lang="en-US" sz="1800" b="0" strike="noStrike" spc="-1" dirty="0">
              <a:latin typeface="Arial"/>
            </a:endParaRPr>
          </a:p>
          <a:p>
            <a:pPr marL="1200240" lvl="2" indent="-285840">
              <a:spcAft>
                <a:spcPts val="601"/>
              </a:spcAft>
              <a:buClr>
                <a:schemeClr val="accent2"/>
              </a:buClr>
              <a:buFont typeface="Arial" panose="020B0604020202020204" pitchFamily="34" charset="0"/>
              <a:buChar char="•"/>
              <a:tabLst>
                <a:tab pos="408240" algn="l"/>
              </a:tabLst>
            </a:pPr>
            <a:r>
              <a:rPr lang="de-DE" b="0" strike="noStrike" spc="-1" dirty="0">
                <a:solidFill>
                  <a:srgbClr val="000000"/>
                </a:solidFill>
                <a:latin typeface="Calibri"/>
                <a:ea typeface="DejaVu Sans"/>
              </a:rPr>
              <a:t>Features</a:t>
            </a:r>
            <a:r>
              <a:rPr lang="de-DE" spc="-1" dirty="0">
                <a:solidFill>
                  <a:srgbClr val="000000"/>
                </a:solidFill>
                <a:latin typeface="Calibri"/>
                <a:ea typeface="DejaVu Sans"/>
              </a:rPr>
              <a:t>: </a:t>
            </a:r>
            <a:r>
              <a:rPr lang="en-US" b="1" spc="-1" dirty="0">
                <a:solidFill>
                  <a:schemeClr val="accent2"/>
                </a:solidFill>
                <a:latin typeface="Calibri"/>
                <a:ea typeface="DejaVu Sans"/>
              </a:rPr>
              <a:t>Cryo-magnet</a:t>
            </a:r>
            <a:r>
              <a:rPr lang="en-US" spc="-1" dirty="0">
                <a:solidFill>
                  <a:srgbClr val="000000"/>
                </a:solidFill>
                <a:latin typeface="Calibri"/>
                <a:ea typeface="DejaVu Sans"/>
              </a:rPr>
              <a:t> system; Cryogenic system for sample; </a:t>
            </a:r>
            <a:r>
              <a:rPr lang="en-US" b="1" spc="-1" dirty="0">
                <a:solidFill>
                  <a:schemeClr val="accent2"/>
                </a:solidFill>
                <a:latin typeface="Calibri"/>
                <a:ea typeface="DejaVu Sans"/>
              </a:rPr>
              <a:t>XUV, THz and PP laser</a:t>
            </a:r>
            <a:r>
              <a:rPr lang="en-US" b="1" spc="-1" dirty="0">
                <a:solidFill>
                  <a:srgbClr val="000000"/>
                </a:solidFill>
                <a:latin typeface="Calibri"/>
                <a:ea typeface="DejaVu Sans"/>
              </a:rPr>
              <a:t>,</a:t>
            </a:r>
            <a:r>
              <a:rPr lang="en-US" spc="-1" dirty="0">
                <a:solidFill>
                  <a:srgbClr val="000000"/>
                </a:solidFill>
                <a:latin typeface="Calibri"/>
                <a:ea typeface="DejaVu Sans"/>
              </a:rPr>
              <a:t> etc.</a:t>
            </a:r>
            <a:endParaRPr lang="de-DE" spc="-1" dirty="0">
              <a:solidFill>
                <a:srgbClr val="000000"/>
              </a:solidFill>
              <a:latin typeface="Calibri"/>
              <a:ea typeface="DejaVu Sans"/>
            </a:endParaRPr>
          </a:p>
          <a:p>
            <a:pPr marL="743040" lvl="1" indent="-285840">
              <a:lnSpc>
                <a:spcPct val="100000"/>
              </a:lnSpc>
              <a:spcAft>
                <a:spcPts val="601"/>
              </a:spcAft>
              <a:buClr>
                <a:schemeClr val="accent2"/>
              </a:buClr>
              <a:buFont typeface="Arial" panose="020B0604020202020204" pitchFamily="34" charset="0"/>
              <a:buChar char="•"/>
              <a:tabLst>
                <a:tab pos="408240" algn="l"/>
              </a:tabLst>
            </a:pPr>
            <a:r>
              <a:rPr lang="de-DE" sz="1800" b="0" strike="noStrike" spc="-1" dirty="0" err="1">
                <a:solidFill>
                  <a:srgbClr val="000000"/>
                </a:solidFill>
                <a:latin typeface="Calibri"/>
                <a:ea typeface="DejaVu Sans"/>
              </a:rPr>
              <a:t>Regularly</a:t>
            </a:r>
            <a:r>
              <a:rPr lang="de-DE" sz="1800" b="0" strike="noStrike" spc="-1" dirty="0">
                <a:solidFill>
                  <a:srgbClr val="000000"/>
                </a:solidFill>
                <a:latin typeface="Calibri"/>
                <a:ea typeface="DejaVu Sans"/>
              </a:rPr>
              <a:t> open </a:t>
            </a:r>
            <a:r>
              <a:rPr lang="de-DE" sz="1800" b="0" strike="noStrike" spc="-1" dirty="0" err="1">
                <a:solidFill>
                  <a:srgbClr val="000000"/>
                </a:solidFill>
                <a:latin typeface="Calibri"/>
                <a:ea typeface="DejaVu Sans"/>
              </a:rPr>
              <a:t>port</a:t>
            </a:r>
            <a:r>
              <a:rPr lang="de-DE" sz="1800" b="0" strike="noStrike" spc="-1" dirty="0">
                <a:solidFill>
                  <a:srgbClr val="000000"/>
                </a:solidFill>
                <a:latin typeface="Calibri"/>
                <a:ea typeface="DejaVu Sans"/>
              </a:rPr>
              <a:t> </a:t>
            </a:r>
            <a:r>
              <a:rPr lang="de-DE" sz="1800" b="0" strike="noStrike" spc="-1" dirty="0" err="1">
                <a:solidFill>
                  <a:srgbClr val="000000"/>
                </a:solidFill>
                <a:latin typeface="Calibri"/>
                <a:ea typeface="DejaVu Sans"/>
              </a:rPr>
              <a:t>for</a:t>
            </a:r>
            <a:r>
              <a:rPr lang="de-DE" sz="1800" b="0" strike="noStrike" spc="-1" dirty="0">
                <a:solidFill>
                  <a:srgbClr val="000000"/>
                </a:solidFill>
                <a:latin typeface="Calibri"/>
                <a:ea typeface="DejaVu Sans"/>
              </a:rPr>
              <a:t> </a:t>
            </a:r>
            <a:r>
              <a:rPr lang="de-DE" sz="1800" b="0" strike="noStrike" spc="-1" dirty="0" err="1">
                <a:solidFill>
                  <a:srgbClr val="000000"/>
                </a:solidFill>
                <a:latin typeface="Calibri"/>
                <a:ea typeface="DejaVu Sans"/>
              </a:rPr>
              <a:t>special</a:t>
            </a:r>
            <a:r>
              <a:rPr lang="de-DE" sz="1800" b="0" strike="noStrike" spc="-1" dirty="0">
                <a:solidFill>
                  <a:srgbClr val="000000"/>
                </a:solidFill>
                <a:latin typeface="Calibri"/>
                <a:ea typeface="DejaVu Sans"/>
              </a:rPr>
              <a:t> </a:t>
            </a:r>
            <a:r>
              <a:rPr lang="de-DE" sz="1800" b="0" strike="noStrike" spc="-1" dirty="0" err="1">
                <a:solidFill>
                  <a:srgbClr val="000000"/>
                </a:solidFill>
                <a:latin typeface="Calibri"/>
                <a:ea typeface="DejaVu Sans"/>
              </a:rPr>
              <a:t>applications</a:t>
            </a:r>
            <a:r>
              <a:rPr lang="de-DE" sz="1800" b="0" strike="noStrike" spc="-1" dirty="0">
                <a:solidFill>
                  <a:srgbClr val="000000"/>
                </a:solidFill>
                <a:latin typeface="Calibri"/>
                <a:ea typeface="DejaVu Sans"/>
              </a:rPr>
              <a:t> at FLASH1</a:t>
            </a:r>
            <a:endParaRPr lang="en-US" sz="1800" b="0" strike="noStrike" spc="-1" dirty="0">
              <a:latin typeface="Arial"/>
            </a:endParaRPr>
          </a:p>
        </p:txBody>
      </p:sp>
      <p:sp>
        <p:nvSpPr>
          <p:cNvPr id="847" name="Textplatzhalter 7"/>
          <p:cNvSpPr/>
          <p:nvPr/>
        </p:nvSpPr>
        <p:spPr>
          <a:xfrm>
            <a:off x="403200" y="457560"/>
            <a:ext cx="3706560" cy="548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10000"/>
              </a:lnSpc>
              <a:buNone/>
              <a:tabLst>
                <a:tab pos="0" algn="l"/>
              </a:tabLst>
            </a:pPr>
            <a:r>
              <a:rPr lang="en-US" sz="2400" b="1" strike="noStrike" spc="-1">
                <a:solidFill>
                  <a:srgbClr val="009FDF"/>
                </a:solidFill>
                <a:latin typeface="Arial"/>
                <a:ea typeface="DejaVu Sans"/>
              </a:rPr>
              <a:t>New FL11 beamline</a:t>
            </a:r>
            <a:endParaRPr lang="en-US" sz="2400" b="0" strike="noStrike" spc="-1">
              <a:latin typeface="Arial"/>
            </a:endParaRPr>
          </a:p>
          <a:p>
            <a:pPr>
              <a:lnSpc>
                <a:spcPct val="110000"/>
              </a:lnSpc>
              <a:spcAft>
                <a:spcPts val="1199"/>
              </a:spcAft>
              <a:buNone/>
              <a:tabLst>
                <a:tab pos="361800" algn="l"/>
              </a:tabLst>
            </a:pPr>
            <a:endParaRPr lang="en-US" sz="2400" b="0" strike="noStrike" spc="-1">
              <a:latin typeface="Arial"/>
            </a:endParaRPr>
          </a:p>
        </p:txBody>
      </p:sp>
      <p:pic>
        <p:nvPicPr>
          <p:cNvPr id="98" name="Picture 97">
            <a:extLst>
              <a:ext uri="{FF2B5EF4-FFF2-40B4-BE49-F238E27FC236}">
                <a16:creationId xmlns:a16="http://schemas.microsoft.com/office/drawing/2014/main" id="{B98E8424-96DC-46D4-872E-CEA913F5B178}"/>
              </a:ext>
            </a:extLst>
          </p:cNvPr>
          <p:cNvPicPr>
            <a:picLocks noChangeAspect="1"/>
          </p:cNvPicPr>
          <p:nvPr/>
        </p:nvPicPr>
        <p:blipFill>
          <a:blip r:embed="rId3"/>
          <a:stretch>
            <a:fillRect/>
          </a:stretch>
        </p:blipFill>
        <p:spPr>
          <a:xfrm>
            <a:off x="5889594" y="1872398"/>
            <a:ext cx="1796356" cy="2023949"/>
          </a:xfrm>
          <a:prstGeom prst="rect">
            <a:avLst/>
          </a:prstGeom>
        </p:spPr>
      </p:pic>
      <p:pic>
        <p:nvPicPr>
          <p:cNvPr id="99" name="Picture 178">
            <a:extLst>
              <a:ext uri="{FF2B5EF4-FFF2-40B4-BE49-F238E27FC236}">
                <a16:creationId xmlns:a16="http://schemas.microsoft.com/office/drawing/2014/main" id="{35C49CC0-8DF2-4081-A530-89CC181225E8}"/>
              </a:ext>
            </a:extLst>
          </p:cNvPr>
          <p:cNvPicPr/>
          <p:nvPr/>
        </p:nvPicPr>
        <p:blipFill>
          <a:blip r:embed="rId4"/>
          <a:stretch/>
        </p:blipFill>
        <p:spPr>
          <a:xfrm>
            <a:off x="6107128" y="67691"/>
            <a:ext cx="1954852" cy="1699587"/>
          </a:xfrm>
          <a:prstGeom prst="rect">
            <a:avLst/>
          </a:prstGeom>
          <a:ln w="0">
            <a:noFill/>
          </a:ln>
        </p:spPr>
      </p:pic>
      <p:cxnSp>
        <p:nvCxnSpPr>
          <p:cNvPr id="3" name="Straight Arrow Connector 2">
            <a:extLst>
              <a:ext uri="{FF2B5EF4-FFF2-40B4-BE49-F238E27FC236}">
                <a16:creationId xmlns:a16="http://schemas.microsoft.com/office/drawing/2014/main" id="{D7E4D610-C7F5-4963-BD24-23F07F1C3964}"/>
              </a:ext>
            </a:extLst>
          </p:cNvPr>
          <p:cNvCxnSpPr>
            <a:cxnSpLocks/>
            <a:stCxn id="829" idx="2"/>
            <a:endCxn id="99" idx="3"/>
          </p:cNvCxnSpPr>
          <p:nvPr/>
        </p:nvCxnSpPr>
        <p:spPr>
          <a:xfrm flipH="1" flipV="1">
            <a:off x="8061980" y="917485"/>
            <a:ext cx="703153" cy="106138"/>
          </a:xfrm>
          <a:prstGeom prst="straightConnector1">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48B6FABF-7490-470D-96D6-26B4155410AC}"/>
              </a:ext>
            </a:extLst>
          </p:cNvPr>
          <p:cNvCxnSpPr>
            <a:cxnSpLocks/>
            <a:stCxn id="832" idx="3"/>
          </p:cNvCxnSpPr>
          <p:nvPr/>
        </p:nvCxnSpPr>
        <p:spPr>
          <a:xfrm flipH="1">
            <a:off x="7739706" y="1372891"/>
            <a:ext cx="1158833" cy="732122"/>
          </a:xfrm>
          <a:prstGeom prst="straightConnector1">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5801A7-BD36-4F2B-B1A4-5D625ADA5206}"/>
              </a:ext>
            </a:extLst>
          </p:cNvPr>
          <p:cNvPicPr>
            <a:picLocks noChangeAspect="1"/>
          </p:cNvPicPr>
          <p:nvPr/>
        </p:nvPicPr>
        <p:blipFill>
          <a:blip r:embed="rId3"/>
          <a:stretch>
            <a:fillRect/>
          </a:stretch>
        </p:blipFill>
        <p:spPr>
          <a:xfrm>
            <a:off x="7094325" y="318424"/>
            <a:ext cx="4813259" cy="2148023"/>
          </a:xfrm>
          <a:prstGeom prst="rect">
            <a:avLst/>
          </a:prstGeom>
        </p:spPr>
      </p:pic>
      <p:sp>
        <p:nvSpPr>
          <p:cNvPr id="5" name="Rectangle 4">
            <a:extLst>
              <a:ext uri="{FF2B5EF4-FFF2-40B4-BE49-F238E27FC236}">
                <a16:creationId xmlns:a16="http://schemas.microsoft.com/office/drawing/2014/main" id="{68BA46EB-D400-416F-8601-FB1B6DD5FAB5}"/>
              </a:ext>
            </a:extLst>
          </p:cNvPr>
          <p:cNvSpPr/>
          <p:nvPr/>
        </p:nvSpPr>
        <p:spPr>
          <a:xfrm>
            <a:off x="891236" y="1069271"/>
            <a:ext cx="5901450" cy="646331"/>
          </a:xfrm>
          <a:prstGeom prst="rect">
            <a:avLst/>
          </a:prstGeom>
        </p:spPr>
        <p:txBody>
          <a:bodyPr wrap="square">
            <a:spAutoFit/>
          </a:bodyPr>
          <a:lstStyle/>
          <a:p>
            <a:r>
              <a:rPr lang="en-US" dirty="0">
                <a:latin typeface="NimbusSanL-Regu"/>
              </a:rPr>
              <a:t>An instrument for probing the </a:t>
            </a:r>
            <a:r>
              <a:rPr lang="en-US" b="1" dirty="0" err="1">
                <a:latin typeface="NimbusSanL-Bold"/>
              </a:rPr>
              <a:t>DY</a:t>
            </a:r>
            <a:r>
              <a:rPr lang="en-US" dirty="0" err="1">
                <a:latin typeface="NimbusSanL-Regu"/>
              </a:rPr>
              <a:t>namics</a:t>
            </a:r>
            <a:r>
              <a:rPr lang="en-US" dirty="0">
                <a:latin typeface="NimbusSanL-Regu"/>
              </a:rPr>
              <a:t> in </a:t>
            </a:r>
            <a:r>
              <a:rPr lang="en-US" b="1" dirty="0" err="1">
                <a:latin typeface="NimbusSanL-Bold"/>
              </a:rPr>
              <a:t>LI</a:t>
            </a:r>
            <a:r>
              <a:rPr lang="en-US" dirty="0" err="1">
                <a:latin typeface="NimbusSanL-Regu"/>
              </a:rPr>
              <a:t>quids</a:t>
            </a:r>
            <a:endParaRPr lang="en-US" dirty="0">
              <a:latin typeface="NimbusSanL-Regu"/>
            </a:endParaRPr>
          </a:p>
          <a:p>
            <a:r>
              <a:rPr lang="en-US" dirty="0">
                <a:latin typeface="NimbusSanL-Regu"/>
              </a:rPr>
              <a:t>by </a:t>
            </a:r>
            <a:r>
              <a:rPr lang="en-US" b="1" dirty="0">
                <a:latin typeface="NimbusSanL-Bold"/>
              </a:rPr>
              <a:t>XU</a:t>
            </a:r>
            <a:r>
              <a:rPr lang="en-US" dirty="0">
                <a:latin typeface="NimbusSanL-Regu"/>
              </a:rPr>
              <a:t>V and </a:t>
            </a:r>
            <a:r>
              <a:rPr lang="en-US" b="1" dirty="0">
                <a:latin typeface="NimbusSanL-Bold"/>
              </a:rPr>
              <a:t>T</a:t>
            </a:r>
            <a:r>
              <a:rPr lang="en-US" dirty="0">
                <a:latin typeface="NimbusSanL-Regu"/>
              </a:rPr>
              <a:t>Hz pump-probe photoelectron spectroscopy</a:t>
            </a:r>
            <a:endParaRPr lang="de-DE" dirty="0"/>
          </a:p>
        </p:txBody>
      </p:sp>
      <p:sp>
        <p:nvSpPr>
          <p:cNvPr id="6" name="Rectangle 5">
            <a:extLst>
              <a:ext uri="{FF2B5EF4-FFF2-40B4-BE49-F238E27FC236}">
                <a16:creationId xmlns:a16="http://schemas.microsoft.com/office/drawing/2014/main" id="{387A4782-0AE5-4CDD-A90A-2DCA91442B81}"/>
              </a:ext>
            </a:extLst>
          </p:cNvPr>
          <p:cNvSpPr/>
          <p:nvPr/>
        </p:nvSpPr>
        <p:spPr>
          <a:xfrm>
            <a:off x="891236" y="1976670"/>
            <a:ext cx="3496663" cy="369332"/>
          </a:xfrm>
          <a:prstGeom prst="rect">
            <a:avLst/>
          </a:prstGeom>
        </p:spPr>
        <p:txBody>
          <a:bodyPr wrap="none">
            <a:spAutoFit/>
          </a:bodyPr>
          <a:lstStyle/>
          <a:p>
            <a:r>
              <a:rPr lang="en-US" dirty="0">
                <a:latin typeface="NimbusSanL-Regu"/>
              </a:rPr>
              <a:t>Granted by the BMBF via </a:t>
            </a:r>
            <a:r>
              <a:rPr lang="en-US" dirty="0" err="1">
                <a:latin typeface="NimbusSanL-Regu"/>
              </a:rPr>
              <a:t>ErUM</a:t>
            </a:r>
            <a:r>
              <a:rPr lang="en-US" dirty="0">
                <a:latin typeface="NimbusSanL-Regu"/>
              </a:rPr>
              <a:t>-Pro</a:t>
            </a:r>
            <a:endParaRPr lang="de-DE" dirty="0"/>
          </a:p>
        </p:txBody>
      </p:sp>
      <p:sp>
        <p:nvSpPr>
          <p:cNvPr id="7" name="Rectangle 6">
            <a:extLst>
              <a:ext uri="{FF2B5EF4-FFF2-40B4-BE49-F238E27FC236}">
                <a16:creationId xmlns:a16="http://schemas.microsoft.com/office/drawing/2014/main" id="{40B81886-091B-4EAE-BD5E-77F918514E57}"/>
              </a:ext>
            </a:extLst>
          </p:cNvPr>
          <p:cNvSpPr/>
          <p:nvPr/>
        </p:nvSpPr>
        <p:spPr>
          <a:xfrm>
            <a:off x="1305178" y="2340690"/>
            <a:ext cx="3692639" cy="1477328"/>
          </a:xfrm>
          <a:prstGeom prst="rect">
            <a:avLst/>
          </a:prstGeom>
        </p:spPr>
        <p:txBody>
          <a:bodyPr wrap="square">
            <a:spAutoFit/>
          </a:bodyPr>
          <a:lstStyle/>
          <a:p>
            <a:r>
              <a:rPr lang="de-DE" dirty="0">
                <a:latin typeface="NimbusSanL-Regu"/>
              </a:rPr>
              <a:t>Zhong Yin(</a:t>
            </a:r>
            <a:r>
              <a:rPr lang="de-DE" dirty="0" err="1">
                <a:latin typeface="NimbusSanL-Regu"/>
              </a:rPr>
              <a:t>Tohoku</a:t>
            </a:r>
            <a:r>
              <a:rPr lang="de-DE" dirty="0">
                <a:latin typeface="NimbusSanL-Regu"/>
              </a:rPr>
              <a:t> University, Sendai)</a:t>
            </a:r>
          </a:p>
          <a:p>
            <a:r>
              <a:rPr lang="de-DE" dirty="0">
                <a:latin typeface="NimbusSanL-Regu"/>
              </a:rPr>
              <a:t>Michael Martins (</a:t>
            </a:r>
            <a:r>
              <a:rPr lang="de-DE" dirty="0" err="1">
                <a:latin typeface="NimbusSanL-Regu"/>
              </a:rPr>
              <a:t>UoH</a:t>
            </a:r>
            <a:r>
              <a:rPr lang="de-DE" dirty="0">
                <a:latin typeface="NimbusSanL-Regu"/>
              </a:rPr>
              <a:t>, CFEL)</a:t>
            </a:r>
          </a:p>
          <a:p>
            <a:r>
              <a:rPr lang="en-US" dirty="0">
                <a:latin typeface="NimbusSanL-Regu"/>
              </a:rPr>
              <a:t>E</a:t>
            </a:r>
            <a:r>
              <a:rPr lang="de-DE" dirty="0" err="1">
                <a:latin typeface="NimbusSanL-Regu"/>
              </a:rPr>
              <a:t>uropean</a:t>
            </a:r>
            <a:r>
              <a:rPr lang="de-DE" dirty="0">
                <a:latin typeface="NimbusSanL-Regu"/>
              </a:rPr>
              <a:t> XFEL SCS </a:t>
            </a:r>
            <a:r>
              <a:rPr lang="de-DE" dirty="0" err="1">
                <a:latin typeface="NimbusSanL-Regu"/>
              </a:rPr>
              <a:t>group</a:t>
            </a:r>
            <a:endParaRPr lang="de-DE" dirty="0">
              <a:latin typeface="NimbusSanL-Regu"/>
            </a:endParaRPr>
          </a:p>
          <a:p>
            <a:r>
              <a:rPr lang="en-US" dirty="0">
                <a:latin typeface="NimbusSanL-Regu"/>
              </a:rPr>
              <a:t>Sergio </a:t>
            </a:r>
            <a:r>
              <a:rPr lang="en-US" dirty="0" err="1">
                <a:latin typeface="NimbusSanL-Regu"/>
              </a:rPr>
              <a:t>Carbajo</a:t>
            </a:r>
            <a:r>
              <a:rPr lang="en-US" dirty="0">
                <a:latin typeface="NimbusSanL-Regu"/>
              </a:rPr>
              <a:t> (UCLA and Stanford</a:t>
            </a:r>
            <a:r>
              <a:rPr lang="de-DE" dirty="0">
                <a:latin typeface="NimbusSanL-Regu"/>
              </a:rPr>
              <a:t>)</a:t>
            </a:r>
          </a:p>
          <a:p>
            <a:r>
              <a:rPr lang="en-US" dirty="0">
                <a:latin typeface="NimbusSanL-Regu"/>
              </a:rPr>
              <a:t>D</a:t>
            </a:r>
            <a:r>
              <a:rPr lang="de-DE" dirty="0">
                <a:latin typeface="NimbusSanL-Regu"/>
              </a:rPr>
              <a:t>ESY</a:t>
            </a:r>
          </a:p>
        </p:txBody>
      </p:sp>
      <p:sp>
        <p:nvSpPr>
          <p:cNvPr id="10" name="Text Box 245">
            <a:extLst>
              <a:ext uri="{FF2B5EF4-FFF2-40B4-BE49-F238E27FC236}">
                <a16:creationId xmlns:a16="http://schemas.microsoft.com/office/drawing/2014/main" id="{6429091A-1AEB-49DB-B8BF-8602F9C37252}"/>
              </a:ext>
            </a:extLst>
          </p:cNvPr>
          <p:cNvSpPr txBox="1">
            <a:spLocks noChangeArrowheads="1"/>
          </p:cNvSpPr>
          <p:nvPr/>
        </p:nvSpPr>
        <p:spPr bwMode="auto">
          <a:xfrm>
            <a:off x="284416" y="248395"/>
            <a:ext cx="9393974"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p>
            <a:pPr marL="266760">
              <a:lnSpc>
                <a:spcPct val="90000"/>
              </a:lnSpc>
              <a:tabLst>
                <a:tab pos="408240" algn="l"/>
              </a:tabLst>
            </a:pPr>
            <a:r>
              <a:rPr lang="de-DE" sz="2400" b="1" spc="-1" dirty="0" err="1">
                <a:solidFill>
                  <a:srgbClr val="009FDF"/>
                </a:solidFill>
              </a:rPr>
              <a:t>ErUM</a:t>
            </a:r>
            <a:r>
              <a:rPr lang="de-DE" sz="2400" b="1" spc="-1" dirty="0">
                <a:solidFill>
                  <a:srgbClr val="009FDF"/>
                </a:solidFill>
              </a:rPr>
              <a:t>-pro </a:t>
            </a:r>
            <a:r>
              <a:rPr lang="de-DE" sz="2400" b="1" spc="-1" dirty="0" err="1">
                <a:solidFill>
                  <a:srgbClr val="009FDF"/>
                </a:solidFill>
              </a:rPr>
              <a:t>THz</a:t>
            </a:r>
            <a:r>
              <a:rPr lang="de-DE" sz="2400" b="1" spc="-1" dirty="0">
                <a:solidFill>
                  <a:srgbClr val="009FDF"/>
                </a:solidFill>
              </a:rPr>
              <a:t> </a:t>
            </a:r>
            <a:r>
              <a:rPr lang="de-DE" sz="2400" b="1" spc="-1" dirty="0" err="1">
                <a:solidFill>
                  <a:srgbClr val="009FDF"/>
                </a:solidFill>
              </a:rPr>
              <a:t>projects</a:t>
            </a:r>
            <a:endParaRPr lang="de-DE" sz="2400" b="1" spc="-1" dirty="0">
              <a:solidFill>
                <a:srgbClr val="009FDF"/>
              </a:solidFill>
            </a:endParaRPr>
          </a:p>
        </p:txBody>
      </p:sp>
      <p:sp>
        <p:nvSpPr>
          <p:cNvPr id="11" name="Title 1">
            <a:extLst>
              <a:ext uri="{FF2B5EF4-FFF2-40B4-BE49-F238E27FC236}">
                <a16:creationId xmlns:a16="http://schemas.microsoft.com/office/drawing/2014/main" id="{69BAD42D-3A03-4A0B-9154-97E5B61B3B11}"/>
              </a:ext>
            </a:extLst>
          </p:cNvPr>
          <p:cNvSpPr txBox="1">
            <a:spLocks/>
          </p:cNvSpPr>
          <p:nvPr/>
        </p:nvSpPr>
        <p:spPr>
          <a:xfrm>
            <a:off x="699431" y="673128"/>
            <a:ext cx="1438127" cy="4225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pPr>
              <a:lnSpc>
                <a:spcPct val="150000"/>
              </a:lnSpc>
              <a:tabLst>
                <a:tab pos="408240" algn="l"/>
              </a:tabLst>
            </a:pPr>
            <a:r>
              <a:rPr lang="en-US" sz="1800" spc="-1" dirty="0">
                <a:solidFill>
                  <a:srgbClr val="F18F1F"/>
                </a:solidFill>
                <a:cs typeface="+mn-cs"/>
              </a:rPr>
              <a:t>DYLIXUT</a:t>
            </a:r>
          </a:p>
        </p:txBody>
      </p:sp>
      <p:sp>
        <p:nvSpPr>
          <p:cNvPr id="2" name="TextBox 1">
            <a:extLst>
              <a:ext uri="{FF2B5EF4-FFF2-40B4-BE49-F238E27FC236}">
                <a16:creationId xmlns:a16="http://schemas.microsoft.com/office/drawing/2014/main" id="{C649303E-44C5-4C7E-9967-6ECFE699896B}"/>
              </a:ext>
            </a:extLst>
          </p:cNvPr>
          <p:cNvSpPr txBox="1"/>
          <p:nvPr/>
        </p:nvSpPr>
        <p:spPr>
          <a:xfrm>
            <a:off x="7417230" y="5745941"/>
            <a:ext cx="4393870" cy="369332"/>
          </a:xfrm>
          <a:prstGeom prst="rect">
            <a:avLst/>
          </a:prstGeom>
          <a:noFill/>
        </p:spPr>
        <p:txBody>
          <a:bodyPr wrap="square" rtlCol="0">
            <a:spAutoFit/>
          </a:bodyPr>
          <a:lstStyle/>
          <a:p>
            <a:r>
              <a:rPr lang="en-US" dirty="0"/>
              <a:t>Scheme of THz streaking on liquids</a:t>
            </a:r>
            <a:endParaRPr lang="de-DE" dirty="0"/>
          </a:p>
        </p:txBody>
      </p:sp>
      <p:sp>
        <p:nvSpPr>
          <p:cNvPr id="3" name="Rectangle 2">
            <a:extLst>
              <a:ext uri="{FF2B5EF4-FFF2-40B4-BE49-F238E27FC236}">
                <a16:creationId xmlns:a16="http://schemas.microsoft.com/office/drawing/2014/main" id="{D03EE7F9-7F1C-459B-8547-9787CE58397A}"/>
              </a:ext>
            </a:extLst>
          </p:cNvPr>
          <p:cNvSpPr/>
          <p:nvPr/>
        </p:nvSpPr>
        <p:spPr>
          <a:xfrm>
            <a:off x="696686" y="4269064"/>
            <a:ext cx="6096000" cy="1569660"/>
          </a:xfrm>
          <a:prstGeom prst="rect">
            <a:avLst/>
          </a:prstGeom>
        </p:spPr>
        <p:txBody>
          <a:bodyPr>
            <a:spAutoFit/>
          </a:bodyPr>
          <a:lstStyle/>
          <a:p>
            <a:pPr marL="285750" indent="-285750">
              <a:buFont typeface="Arial" panose="020B0604020202020204" pitchFamily="34" charset="0"/>
              <a:buChar char="•"/>
            </a:pPr>
            <a:r>
              <a:rPr lang="en-US" sz="1600" dirty="0"/>
              <a:t>Instrument mainly design for usage at </a:t>
            </a:r>
            <a:r>
              <a:rPr lang="de-DE" sz="1600" dirty="0"/>
              <a:t>FLASH/BL3/FL11</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en-US" sz="1600" dirty="0"/>
              <a:t>Main application will be </a:t>
            </a:r>
            <a:r>
              <a:rPr lang="en-US" sz="1600" b="1" dirty="0">
                <a:solidFill>
                  <a:schemeClr val="accent2"/>
                </a:solidFill>
              </a:rPr>
              <a:t>experiments on liquids</a:t>
            </a:r>
            <a:r>
              <a:rPr lang="en-US" sz="1600" dirty="0"/>
              <a:t>, but also studies on </a:t>
            </a:r>
            <a:r>
              <a:rPr lang="en-US" sz="1600" b="1" dirty="0">
                <a:solidFill>
                  <a:schemeClr val="accent2"/>
                </a:solidFill>
              </a:rPr>
              <a:t>isolated </a:t>
            </a:r>
            <a:r>
              <a:rPr lang="de-DE" sz="1600" b="1" dirty="0" err="1">
                <a:solidFill>
                  <a:schemeClr val="accent2"/>
                </a:solidFill>
              </a:rPr>
              <a:t>molecules</a:t>
            </a:r>
            <a:r>
              <a:rPr lang="de-DE" sz="1600" b="1" dirty="0">
                <a:solidFill>
                  <a:schemeClr val="accent2"/>
                </a:solidFill>
              </a:rPr>
              <a:t> </a:t>
            </a:r>
            <a:r>
              <a:rPr lang="de-DE" sz="1600" dirty="0" err="1"/>
              <a:t>are</a:t>
            </a:r>
            <a:r>
              <a:rPr lang="de-DE" sz="1600" dirty="0"/>
              <a:t> </a:t>
            </a:r>
            <a:r>
              <a:rPr lang="de-DE" sz="1600" dirty="0" err="1"/>
              <a:t>feasible</a:t>
            </a:r>
            <a:endParaRPr lang="de-DE" sz="1600"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en-US" sz="1600" b="1" dirty="0">
                <a:solidFill>
                  <a:schemeClr val="accent2"/>
                </a:solidFill>
              </a:rPr>
              <a:t>Three </a:t>
            </a:r>
            <a:r>
              <a:rPr lang="en-US" sz="1600" b="1" dirty="0" err="1">
                <a:solidFill>
                  <a:schemeClr val="accent2"/>
                </a:solidFill>
              </a:rPr>
              <a:t>eTOF</a:t>
            </a:r>
            <a:r>
              <a:rPr lang="en-US" sz="1600" b="1" dirty="0">
                <a:solidFill>
                  <a:schemeClr val="accent2"/>
                </a:solidFill>
              </a:rPr>
              <a:t> spectrometers </a:t>
            </a:r>
            <a:r>
              <a:rPr lang="en-US" sz="1600" dirty="0"/>
              <a:t>in the beginning</a:t>
            </a:r>
            <a:endParaRPr lang="de-DE" sz="1600" dirty="0"/>
          </a:p>
        </p:txBody>
      </p:sp>
      <p:pic>
        <p:nvPicPr>
          <p:cNvPr id="12" name="Picture 11">
            <a:extLst>
              <a:ext uri="{FF2B5EF4-FFF2-40B4-BE49-F238E27FC236}">
                <a16:creationId xmlns:a16="http://schemas.microsoft.com/office/drawing/2014/main" id="{9BBFF118-5BCF-4125-936D-40089EB423B3}"/>
              </a:ext>
            </a:extLst>
          </p:cNvPr>
          <p:cNvPicPr>
            <a:picLocks noChangeAspect="1"/>
          </p:cNvPicPr>
          <p:nvPr/>
        </p:nvPicPr>
        <p:blipFill>
          <a:blip r:embed="rId4"/>
          <a:stretch>
            <a:fillRect/>
          </a:stretch>
        </p:blipFill>
        <p:spPr>
          <a:xfrm>
            <a:off x="7874458" y="2466447"/>
            <a:ext cx="2427781" cy="3095851"/>
          </a:xfrm>
          <a:prstGeom prst="rect">
            <a:avLst/>
          </a:prstGeom>
        </p:spPr>
      </p:pic>
    </p:spTree>
    <p:extLst>
      <p:ext uri="{BB962C8B-B14F-4D97-AF65-F5344CB8AC3E}">
        <p14:creationId xmlns:p14="http://schemas.microsoft.com/office/powerpoint/2010/main" val="3603048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1C7E9164-9801-44A4-A133-C4E263E3C01C}"/>
              </a:ext>
            </a:extLst>
          </p:cNvPr>
          <p:cNvSpPr txBox="1"/>
          <p:nvPr/>
        </p:nvSpPr>
        <p:spPr>
          <a:xfrm>
            <a:off x="620262" y="1115674"/>
            <a:ext cx="7768729" cy="416011"/>
          </a:xfrm>
          <a:prstGeom prst="rect">
            <a:avLst/>
          </a:prstGeom>
          <a:noFill/>
        </p:spPr>
        <p:txBody>
          <a:bodyPr wrap="square" rtlCol="0">
            <a:spAutoFit/>
          </a:bodyPr>
          <a:lstStyle/>
          <a:p>
            <a:pPr>
              <a:lnSpc>
                <a:spcPct val="150000"/>
              </a:lnSpc>
            </a:pPr>
            <a:r>
              <a:rPr lang="en-US" sz="1600" dirty="0"/>
              <a:t>Solid state- and surface physics/surface chemistry, Femto-magnetism</a:t>
            </a:r>
            <a:endParaRPr lang="de-DE" sz="1600" dirty="0" err="1"/>
          </a:p>
        </p:txBody>
      </p:sp>
      <p:sp>
        <p:nvSpPr>
          <p:cNvPr id="90" name="Text Box 245">
            <a:extLst>
              <a:ext uri="{FF2B5EF4-FFF2-40B4-BE49-F238E27FC236}">
                <a16:creationId xmlns:a16="http://schemas.microsoft.com/office/drawing/2014/main" id="{ADCABAC8-EB44-4D16-BC6B-29B41767A4C7}"/>
              </a:ext>
            </a:extLst>
          </p:cNvPr>
          <p:cNvSpPr txBox="1">
            <a:spLocks noChangeArrowheads="1"/>
          </p:cNvSpPr>
          <p:nvPr/>
        </p:nvSpPr>
        <p:spPr bwMode="auto">
          <a:xfrm>
            <a:off x="284416" y="248395"/>
            <a:ext cx="9393974"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p>
            <a:pPr marL="266760">
              <a:lnSpc>
                <a:spcPct val="90000"/>
              </a:lnSpc>
              <a:tabLst>
                <a:tab pos="408240" algn="l"/>
              </a:tabLst>
            </a:pPr>
            <a:r>
              <a:rPr lang="de-DE" sz="2400" b="1" spc="-1" dirty="0" err="1">
                <a:solidFill>
                  <a:srgbClr val="009FDF"/>
                </a:solidFill>
              </a:rPr>
              <a:t>ErUM</a:t>
            </a:r>
            <a:r>
              <a:rPr lang="de-DE" sz="2400" b="1" spc="-1" dirty="0">
                <a:solidFill>
                  <a:srgbClr val="009FDF"/>
                </a:solidFill>
              </a:rPr>
              <a:t>-pro </a:t>
            </a:r>
            <a:r>
              <a:rPr lang="de-DE" sz="2400" b="1" spc="-1" dirty="0" err="1">
                <a:solidFill>
                  <a:srgbClr val="009FDF"/>
                </a:solidFill>
              </a:rPr>
              <a:t>THz</a:t>
            </a:r>
            <a:r>
              <a:rPr lang="de-DE" sz="2400" b="1" spc="-1" dirty="0">
                <a:solidFill>
                  <a:srgbClr val="009FDF"/>
                </a:solidFill>
              </a:rPr>
              <a:t> </a:t>
            </a:r>
            <a:r>
              <a:rPr lang="de-DE" sz="2400" b="1" spc="-1" dirty="0" err="1">
                <a:solidFill>
                  <a:srgbClr val="009FDF"/>
                </a:solidFill>
              </a:rPr>
              <a:t>projects</a:t>
            </a:r>
            <a:endParaRPr lang="de-DE" sz="2400" b="1" spc="-1" dirty="0">
              <a:solidFill>
                <a:srgbClr val="009FDF"/>
              </a:solidFill>
            </a:endParaRPr>
          </a:p>
        </p:txBody>
      </p:sp>
      <p:grpSp>
        <p:nvGrpSpPr>
          <p:cNvPr id="186" name="Group 185">
            <a:extLst>
              <a:ext uri="{FF2B5EF4-FFF2-40B4-BE49-F238E27FC236}">
                <a16:creationId xmlns:a16="http://schemas.microsoft.com/office/drawing/2014/main" id="{BAF8CC05-E03B-4FC1-B79F-A3E0A5CE21AF}"/>
              </a:ext>
            </a:extLst>
          </p:cNvPr>
          <p:cNvGrpSpPr/>
          <p:nvPr/>
        </p:nvGrpSpPr>
        <p:grpSpPr>
          <a:xfrm>
            <a:off x="733549" y="1636940"/>
            <a:ext cx="9469559" cy="3556297"/>
            <a:chOff x="6971221" y="1319624"/>
            <a:chExt cx="9469559" cy="3556297"/>
          </a:xfrm>
        </p:grpSpPr>
        <p:pic>
          <p:nvPicPr>
            <p:cNvPr id="116" name="Picture 115">
              <a:extLst>
                <a:ext uri="{FF2B5EF4-FFF2-40B4-BE49-F238E27FC236}">
                  <a16:creationId xmlns:a16="http://schemas.microsoft.com/office/drawing/2014/main" id="{D8BCAA58-EE2B-4D79-8C1D-15FC31136F4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97"/>
            <a:stretch/>
          </p:blipFill>
          <p:spPr>
            <a:xfrm>
              <a:off x="6971221" y="1319624"/>
              <a:ext cx="4664754" cy="3556297"/>
            </a:xfrm>
            <a:prstGeom prst="rect">
              <a:avLst/>
            </a:prstGeom>
          </p:spPr>
        </p:pic>
        <p:sp>
          <p:nvSpPr>
            <p:cNvPr id="117" name="TextBox 116">
              <a:extLst>
                <a:ext uri="{FF2B5EF4-FFF2-40B4-BE49-F238E27FC236}">
                  <a16:creationId xmlns:a16="http://schemas.microsoft.com/office/drawing/2014/main" id="{A0A0E360-A09D-4A79-AD7A-61C45ED50B2C}"/>
                </a:ext>
              </a:extLst>
            </p:cNvPr>
            <p:cNvSpPr txBox="1"/>
            <p:nvPr/>
          </p:nvSpPr>
          <p:spPr>
            <a:xfrm>
              <a:off x="11776027" y="1525633"/>
              <a:ext cx="4664753" cy="954107"/>
            </a:xfrm>
            <a:prstGeom prst="rect">
              <a:avLst/>
            </a:prstGeom>
            <a:noFill/>
          </p:spPr>
          <p:txBody>
            <a:bodyPr wrap="square" rtlCol="0">
              <a:spAutoFit/>
            </a:bodyPr>
            <a:lstStyle/>
            <a:p>
              <a:pPr algn="just"/>
              <a:r>
                <a:rPr lang="en-US" sz="1400" dirty="0"/>
                <a:t>The </a:t>
              </a:r>
              <a:r>
                <a:rPr lang="en-US" sz="1400" dirty="0" err="1"/>
                <a:t>endstation</a:t>
              </a:r>
              <a:r>
                <a:rPr lang="en-US" sz="1400" dirty="0"/>
                <a:t> is funded through </a:t>
              </a:r>
              <a:r>
                <a:rPr lang="en-US" sz="1400" dirty="0" err="1"/>
                <a:t>ErUM</a:t>
              </a:r>
              <a:r>
                <a:rPr lang="en-US" sz="1400" dirty="0"/>
                <a:t>-Pro by collaboration of M. </a:t>
              </a:r>
              <a:r>
                <a:rPr lang="en-US" sz="1400" dirty="0" err="1"/>
                <a:t>Weinelt</a:t>
              </a:r>
              <a:r>
                <a:rPr lang="en-US" sz="1400" dirty="0"/>
                <a:t> (</a:t>
              </a:r>
              <a:r>
                <a:rPr lang="en-US" sz="1400" dirty="0" err="1"/>
                <a:t>Freie</a:t>
              </a:r>
              <a:r>
                <a:rPr lang="en-US" sz="1400" dirty="0"/>
                <a:t> Universität Berlin) , C. </a:t>
              </a:r>
              <a:r>
                <a:rPr lang="en-US" sz="1400" dirty="0" err="1"/>
                <a:t>Schüßler-Langeheine</a:t>
              </a:r>
              <a:r>
                <a:rPr lang="en-US" sz="1400" dirty="0"/>
                <a:t> (HZB), S. </a:t>
              </a:r>
              <a:r>
                <a:rPr lang="en-US" sz="1400" dirty="0" err="1"/>
                <a:t>Eisebitt</a:t>
              </a:r>
              <a:r>
                <a:rPr lang="en-US" sz="1400" dirty="0"/>
                <a:t> (MBI), M. </a:t>
              </a:r>
              <a:r>
                <a:rPr lang="en-US" sz="1400" dirty="0" err="1"/>
                <a:t>Beye</a:t>
              </a:r>
              <a:r>
                <a:rPr lang="en-US" sz="1400" dirty="0"/>
                <a:t> (DESY).</a:t>
              </a:r>
            </a:p>
          </p:txBody>
        </p:sp>
      </p:grpSp>
      <p:sp>
        <p:nvSpPr>
          <p:cNvPr id="184" name="Text Box 245">
            <a:extLst>
              <a:ext uri="{FF2B5EF4-FFF2-40B4-BE49-F238E27FC236}">
                <a16:creationId xmlns:a16="http://schemas.microsoft.com/office/drawing/2014/main" id="{433D3234-367E-4A87-84C9-A4D572BF4FBF}"/>
              </a:ext>
            </a:extLst>
          </p:cNvPr>
          <p:cNvSpPr txBox="1">
            <a:spLocks noChangeArrowheads="1"/>
          </p:cNvSpPr>
          <p:nvPr/>
        </p:nvSpPr>
        <p:spPr bwMode="auto">
          <a:xfrm>
            <a:off x="1768514" y="5338951"/>
            <a:ext cx="259482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p>
            <a:r>
              <a:rPr lang="de-DE" sz="1600" b="1" dirty="0"/>
              <a:t>New Endstation design</a:t>
            </a:r>
          </a:p>
        </p:txBody>
      </p:sp>
      <p:sp>
        <p:nvSpPr>
          <p:cNvPr id="185" name="Rectangle 184">
            <a:extLst>
              <a:ext uri="{FF2B5EF4-FFF2-40B4-BE49-F238E27FC236}">
                <a16:creationId xmlns:a16="http://schemas.microsoft.com/office/drawing/2014/main" id="{4CD02285-C2E9-4E89-ABB8-13CA6D645C2D}"/>
              </a:ext>
            </a:extLst>
          </p:cNvPr>
          <p:cNvSpPr/>
          <p:nvPr/>
        </p:nvSpPr>
        <p:spPr>
          <a:xfrm>
            <a:off x="5538355" y="3507711"/>
            <a:ext cx="5920096" cy="2152962"/>
          </a:xfrm>
          <a:prstGeom prst="rect">
            <a:avLst/>
          </a:prstGeom>
        </p:spPr>
        <p:txBody>
          <a:bodyPr wrap="square">
            <a:spAutoFit/>
          </a:bodyPr>
          <a:lstStyle/>
          <a:p>
            <a:pPr marL="342900" indent="-342900" algn="just">
              <a:lnSpc>
                <a:spcPts val="1800"/>
              </a:lnSpc>
              <a:buClr>
                <a:srgbClr val="F28E00"/>
              </a:buClr>
              <a:buFont typeface="Arial" panose="020B0604020202020204" pitchFamily="34" charset="0"/>
              <a:buChar char="•"/>
            </a:pPr>
            <a:r>
              <a:rPr lang="en-US" sz="1400" dirty="0">
                <a:cs typeface="Times New Roman" pitchFamily="18" charset="0"/>
              </a:rPr>
              <a:t>Pump-probe experiments with three different radiations</a:t>
            </a:r>
          </a:p>
          <a:p>
            <a:pPr marL="285750" indent="-285750" algn="just">
              <a:lnSpc>
                <a:spcPts val="1800"/>
              </a:lnSpc>
              <a:buClr>
                <a:srgbClr val="F28E00"/>
              </a:buClr>
              <a:buFont typeface="Arial" panose="020B0604020202020204" pitchFamily="34" charset="0"/>
              <a:buChar char="•"/>
            </a:pPr>
            <a:r>
              <a:rPr lang="en-US" sz="1400" dirty="0">
                <a:cs typeface="Times New Roman" pitchFamily="18" charset="0"/>
              </a:rPr>
              <a:t>         - XUV, pump-probe laser and THz radiation.</a:t>
            </a:r>
          </a:p>
          <a:p>
            <a:pPr marL="285750" indent="-285750" algn="just">
              <a:lnSpc>
                <a:spcPts val="1800"/>
              </a:lnSpc>
              <a:buClr>
                <a:srgbClr val="F28E00"/>
              </a:buClr>
              <a:buFont typeface="Arial" panose="020B0604020202020204" pitchFamily="34" charset="0"/>
              <a:buChar char="•"/>
            </a:pPr>
            <a:endParaRPr lang="en-US" sz="1400" dirty="0">
              <a:cs typeface="Times New Roman" pitchFamily="18" charset="0"/>
            </a:endParaRPr>
          </a:p>
          <a:p>
            <a:pPr marL="342900" indent="-342900" algn="just">
              <a:lnSpc>
                <a:spcPts val="1800"/>
              </a:lnSpc>
              <a:buClr>
                <a:srgbClr val="F28E00"/>
              </a:buClr>
              <a:buFont typeface="Arial" panose="020B0604020202020204" pitchFamily="34" charset="0"/>
              <a:buChar char="•"/>
            </a:pPr>
            <a:r>
              <a:rPr lang="en-US" sz="1400" dirty="0">
                <a:cs typeface="Times New Roman" pitchFamily="18" charset="0"/>
              </a:rPr>
              <a:t>Cryo-magnet system with rotation provides homogeneous magnetic field up to 2T along the beam direction or up to 1.5T in vertical direction at light-matter interaction on sample. </a:t>
            </a:r>
          </a:p>
          <a:p>
            <a:pPr marL="342900" indent="-342900" algn="just">
              <a:lnSpc>
                <a:spcPts val="1800"/>
              </a:lnSpc>
              <a:buClr>
                <a:srgbClr val="F28E00"/>
              </a:buClr>
              <a:buFont typeface="Arial" panose="020B0604020202020204" pitchFamily="34" charset="0"/>
              <a:buChar char="•"/>
            </a:pPr>
            <a:endParaRPr lang="en-US" sz="1400" dirty="0">
              <a:cs typeface="Times New Roman" pitchFamily="18" charset="0"/>
            </a:endParaRPr>
          </a:p>
          <a:p>
            <a:pPr marL="342900" indent="-342900" algn="just">
              <a:lnSpc>
                <a:spcPts val="1800"/>
              </a:lnSpc>
              <a:buClr>
                <a:srgbClr val="F28E00"/>
              </a:buClr>
              <a:buFont typeface="Arial" panose="020B0604020202020204" pitchFamily="34" charset="0"/>
              <a:buChar char="•"/>
            </a:pPr>
            <a:r>
              <a:rPr lang="en-US" sz="1400" dirty="0">
                <a:cs typeface="Times New Roman" pitchFamily="18" charset="0"/>
              </a:rPr>
              <a:t>RIXS spectrometer for investigation of electronic structure of molecules and materials</a:t>
            </a:r>
          </a:p>
        </p:txBody>
      </p:sp>
      <p:sp>
        <p:nvSpPr>
          <p:cNvPr id="74" name="Title 1">
            <a:extLst>
              <a:ext uri="{FF2B5EF4-FFF2-40B4-BE49-F238E27FC236}">
                <a16:creationId xmlns:a16="http://schemas.microsoft.com/office/drawing/2014/main" id="{483313EC-7ADF-4FA1-91E3-9746A9CF9C57}"/>
              </a:ext>
            </a:extLst>
          </p:cNvPr>
          <p:cNvSpPr txBox="1">
            <a:spLocks/>
          </p:cNvSpPr>
          <p:nvPr/>
        </p:nvSpPr>
        <p:spPr>
          <a:xfrm>
            <a:off x="699431" y="673127"/>
            <a:ext cx="4970366" cy="539081"/>
          </a:xfrm>
          <a:prstGeom prst="rect">
            <a:avLst/>
          </a:prstGeom>
        </p:spPr>
        <p:txBody>
          <a:bodyPr vert="horz" lIns="0" tIns="0" rIns="0" bIns="0" rtlCol="0" anchor="t" anchorCtr="0">
            <a:normAutofit fontScale="85000" lnSpcReduction="10000"/>
          </a:bodyPr>
          <a:lst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pPr>
              <a:lnSpc>
                <a:spcPct val="150000"/>
              </a:lnSpc>
              <a:tabLst>
                <a:tab pos="408240" algn="l"/>
              </a:tabLst>
            </a:pPr>
            <a:r>
              <a:rPr lang="en-US" sz="1800" spc="-1" dirty="0">
                <a:solidFill>
                  <a:srgbClr val="F18F1F"/>
                </a:solidFill>
                <a:cs typeface="+mn-cs"/>
              </a:rPr>
              <a:t>New </a:t>
            </a:r>
            <a:r>
              <a:rPr lang="en-US" sz="1800" spc="-1" dirty="0" err="1">
                <a:solidFill>
                  <a:srgbClr val="F18F1F"/>
                </a:solidFill>
                <a:cs typeface="+mn-cs"/>
              </a:rPr>
              <a:t>Endstation</a:t>
            </a:r>
            <a:r>
              <a:rPr lang="en-US" sz="1800" spc="-1" dirty="0">
                <a:solidFill>
                  <a:srgbClr val="F18F1F"/>
                </a:solidFill>
                <a:cs typeface="+mn-cs"/>
              </a:rPr>
              <a:t> for XUV/THz pump-probe experiments</a:t>
            </a:r>
            <a:endParaRPr lang="LID4096" sz="1800" spc="-1" dirty="0" err="1">
              <a:solidFill>
                <a:srgbClr val="F18F1F"/>
              </a:solidFill>
              <a:latin typeface="Arial"/>
              <a:ea typeface="DejaVu Sans"/>
              <a:cs typeface="+mn-cs"/>
            </a:endParaRPr>
          </a:p>
        </p:txBody>
      </p:sp>
      <p:sp>
        <p:nvSpPr>
          <p:cNvPr id="2" name="TextBox 1">
            <a:extLst>
              <a:ext uri="{FF2B5EF4-FFF2-40B4-BE49-F238E27FC236}">
                <a16:creationId xmlns:a16="http://schemas.microsoft.com/office/drawing/2014/main" id="{5AA8EE87-AF48-47CD-AC23-B2EF93FEFBC7}"/>
              </a:ext>
            </a:extLst>
          </p:cNvPr>
          <p:cNvSpPr txBox="1"/>
          <p:nvPr/>
        </p:nvSpPr>
        <p:spPr>
          <a:xfrm rot="19887965">
            <a:off x="1219925" y="2804331"/>
            <a:ext cx="3163896" cy="830997"/>
          </a:xfrm>
          <a:prstGeom prst="rect">
            <a:avLst/>
          </a:prstGeom>
          <a:noFill/>
        </p:spPr>
        <p:txBody>
          <a:bodyPr wrap="square" rtlCol="0">
            <a:spAutoFit/>
          </a:bodyPr>
          <a:lstStyle/>
          <a:p>
            <a:r>
              <a:rPr lang="en-US" sz="4800" dirty="0">
                <a:solidFill>
                  <a:srgbClr val="FFFF00"/>
                </a:solidFill>
              </a:rPr>
              <a:t>On going</a:t>
            </a:r>
            <a:endParaRPr lang="de-DE" sz="4800" dirty="0">
              <a:solidFill>
                <a:srgbClr val="FFFF00"/>
              </a:solidFill>
            </a:endParaRPr>
          </a:p>
        </p:txBody>
      </p:sp>
    </p:spTree>
    <p:extLst>
      <p:ext uri="{BB962C8B-B14F-4D97-AF65-F5344CB8AC3E}">
        <p14:creationId xmlns:p14="http://schemas.microsoft.com/office/powerpoint/2010/main" val="2801258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 name="Group 13"/>
          <p:cNvGrpSpPr/>
          <p:nvPr/>
        </p:nvGrpSpPr>
        <p:grpSpPr>
          <a:xfrm>
            <a:off x="1031400" y="1810080"/>
            <a:ext cx="4083480" cy="3015720"/>
            <a:chOff x="1031400" y="1810080"/>
            <a:chExt cx="4083480" cy="3015720"/>
          </a:xfrm>
        </p:grpSpPr>
        <p:pic>
          <p:nvPicPr>
            <p:cNvPr id="850" name="Content Placeholder 5"/>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p:blipFill>
          <p:spPr>
            <a:xfrm>
              <a:off x="1031400" y="1810080"/>
              <a:ext cx="4083480" cy="2716200"/>
            </a:xfrm>
            <a:prstGeom prst="rect">
              <a:avLst/>
            </a:prstGeom>
            <a:ln w="0">
              <a:noFill/>
            </a:ln>
          </p:spPr>
        </p:pic>
        <p:sp>
          <p:nvSpPr>
            <p:cNvPr id="851" name="Rectangle 9"/>
            <p:cNvSpPr/>
            <p:nvPr/>
          </p:nvSpPr>
          <p:spPr>
            <a:xfrm>
              <a:off x="1545120" y="4553640"/>
              <a:ext cx="296172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tabLst>
                  <a:tab pos="408240" algn="l"/>
                </a:tabLst>
              </a:pPr>
              <a:r>
                <a:rPr lang="en-US" sz="1200" b="1" strike="noStrike" spc="-1">
                  <a:solidFill>
                    <a:srgbClr val="000000"/>
                  </a:solidFill>
                  <a:latin typeface="Arial"/>
                  <a:ea typeface="DejaVu Sans"/>
                </a:rPr>
                <a:t>Backup plan: Back reflection scheme</a:t>
              </a:r>
              <a:endParaRPr lang="en-US" sz="1200" b="0" strike="noStrike" spc="-1">
                <a:latin typeface="Arial"/>
              </a:endParaRPr>
            </a:p>
          </p:txBody>
        </p:sp>
      </p:grpSp>
      <p:sp>
        <p:nvSpPr>
          <p:cNvPr id="852" name="Rectangle 3"/>
          <p:cNvSpPr/>
          <p:nvPr/>
        </p:nvSpPr>
        <p:spPr>
          <a:xfrm>
            <a:off x="457200" y="1010160"/>
            <a:ext cx="2464200" cy="3945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tabLst>
                <a:tab pos="408240" algn="l"/>
              </a:tabLst>
            </a:pPr>
            <a:r>
              <a:rPr lang="en-US" sz="2000" b="1" strike="noStrike" spc="-1">
                <a:solidFill>
                  <a:srgbClr val="F18F1F"/>
                </a:solidFill>
                <a:latin typeface="Calibri"/>
                <a:ea typeface="DejaVu Sans"/>
              </a:rPr>
              <a:t>THz Operation modes</a:t>
            </a:r>
            <a:endParaRPr lang="en-US" sz="2000" b="0" strike="noStrike" spc="-1">
              <a:latin typeface="Arial"/>
            </a:endParaRPr>
          </a:p>
        </p:txBody>
      </p:sp>
      <p:grpSp>
        <p:nvGrpSpPr>
          <p:cNvPr id="853" name="Group 10"/>
          <p:cNvGrpSpPr/>
          <p:nvPr/>
        </p:nvGrpSpPr>
        <p:grpSpPr>
          <a:xfrm>
            <a:off x="6512760" y="1750320"/>
            <a:ext cx="5332320" cy="3104280"/>
            <a:chOff x="6512760" y="1750320"/>
            <a:chExt cx="5332320" cy="3104280"/>
          </a:xfrm>
        </p:grpSpPr>
        <p:sp>
          <p:nvSpPr>
            <p:cNvPr id="854" name="Rectangle 14"/>
            <p:cNvSpPr/>
            <p:nvPr/>
          </p:nvSpPr>
          <p:spPr>
            <a:xfrm>
              <a:off x="7794720" y="4186080"/>
              <a:ext cx="2073960" cy="2721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tabLst>
                  <a:tab pos="408240" algn="l"/>
                </a:tabLst>
              </a:pPr>
              <a:r>
                <a:rPr lang="en-US" sz="1200" b="1" strike="noStrike" spc="-1">
                  <a:solidFill>
                    <a:srgbClr val="000000"/>
                  </a:solidFill>
                  <a:latin typeface="Calibri"/>
                  <a:ea typeface="SimHei"/>
                </a:rPr>
                <a:t>36 periods (27.6 ns, or 8.29m)</a:t>
              </a:r>
              <a:endParaRPr lang="en-US" sz="1200" b="0" strike="noStrike" spc="-1">
                <a:latin typeface="Arial"/>
              </a:endParaRPr>
            </a:p>
          </p:txBody>
        </p:sp>
        <p:grpSp>
          <p:nvGrpSpPr>
            <p:cNvPr id="855" name="Group 19"/>
            <p:cNvGrpSpPr/>
            <p:nvPr/>
          </p:nvGrpSpPr>
          <p:grpSpPr>
            <a:xfrm>
              <a:off x="6512760" y="1750320"/>
              <a:ext cx="5332320" cy="3104280"/>
              <a:chOff x="6512760" y="1750320"/>
              <a:chExt cx="5332320" cy="3104280"/>
            </a:xfrm>
          </p:grpSpPr>
          <p:grpSp>
            <p:nvGrpSpPr>
              <p:cNvPr id="856" name="Group 12"/>
              <p:cNvGrpSpPr/>
              <p:nvPr/>
            </p:nvGrpSpPr>
            <p:grpSpPr>
              <a:xfrm>
                <a:off x="6512760" y="1750320"/>
                <a:ext cx="5332320" cy="3104280"/>
                <a:chOff x="6512760" y="1750320"/>
                <a:chExt cx="5332320" cy="3104280"/>
              </a:xfrm>
            </p:grpSpPr>
            <p:sp>
              <p:nvSpPr>
                <p:cNvPr id="857" name="Rectangle 6"/>
                <p:cNvSpPr/>
                <p:nvPr/>
              </p:nvSpPr>
              <p:spPr>
                <a:xfrm>
                  <a:off x="7485120" y="4582440"/>
                  <a:ext cx="357840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tabLst>
                      <a:tab pos="408240" algn="l"/>
                    </a:tabLst>
                  </a:pPr>
                  <a:r>
                    <a:rPr lang="en-US" sz="1200" b="1" strike="noStrike" spc="-1">
                      <a:solidFill>
                        <a:srgbClr val="000000"/>
                      </a:solidFill>
                      <a:latin typeface="Arial"/>
                      <a:ea typeface="DejaVu Sans"/>
                    </a:rPr>
                    <a:t>Normal operation: THz doubler scheme</a:t>
                  </a:r>
                  <a:endParaRPr lang="en-US" sz="1200" b="0" strike="noStrike" spc="-1">
                    <a:latin typeface="Arial"/>
                  </a:endParaRPr>
                </a:p>
              </p:txBody>
            </p:sp>
            <p:pic>
              <p:nvPicPr>
                <p:cNvPr id="858" name="Picture 2"/>
                <p:cNvPicPr/>
                <p:nvPr/>
              </p:nvPicPr>
              <p:blipFill>
                <a:blip r:embed="rId4"/>
                <a:stretch/>
              </p:blipFill>
              <p:spPr>
                <a:xfrm>
                  <a:off x="6512760" y="1750320"/>
                  <a:ext cx="4352400" cy="2481480"/>
                </a:xfrm>
                <a:prstGeom prst="rect">
                  <a:avLst/>
                </a:prstGeom>
                <a:ln w="0">
                  <a:noFill/>
                </a:ln>
              </p:spPr>
            </p:pic>
            <p:sp>
              <p:nvSpPr>
                <p:cNvPr id="859" name="Rectangle 11"/>
                <p:cNvSpPr/>
                <p:nvPr/>
              </p:nvSpPr>
              <p:spPr>
                <a:xfrm>
                  <a:off x="9044640" y="3851280"/>
                  <a:ext cx="2800440" cy="24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tabLst>
                      <a:tab pos="408240" algn="l"/>
                    </a:tabLst>
                  </a:pPr>
                  <a:r>
                    <a:rPr lang="en-GB" sz="1050" b="0" strike="noStrike" spc="-1">
                      <a:solidFill>
                        <a:srgbClr val="000000"/>
                      </a:solidFill>
                      <a:latin typeface="Arial"/>
                      <a:ea typeface="DejaVu Sans"/>
                    </a:rPr>
                    <a:t>J. Synchrotron Rad. 27, 11-16., (2020). </a:t>
                  </a:r>
                  <a:endParaRPr lang="en-US" sz="1050" b="0" strike="noStrike" spc="-1">
                    <a:latin typeface="Arial"/>
                  </a:endParaRPr>
                </a:p>
              </p:txBody>
            </p:sp>
          </p:grpSp>
          <p:sp>
            <p:nvSpPr>
              <p:cNvPr id="860" name="Rectangle 18"/>
              <p:cNvSpPr/>
              <p:nvPr/>
            </p:nvSpPr>
            <p:spPr>
              <a:xfrm>
                <a:off x="8041320" y="3665160"/>
                <a:ext cx="444960" cy="20196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p:style>
          </p:sp>
          <p:sp>
            <p:nvSpPr>
              <p:cNvPr id="861" name="Rectangle 26"/>
              <p:cNvSpPr/>
              <p:nvPr/>
            </p:nvSpPr>
            <p:spPr>
              <a:xfrm>
                <a:off x="8832600" y="3671640"/>
                <a:ext cx="444960" cy="20196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p:style>
          </p:sp>
        </p:grpSp>
      </p:grpSp>
      <p:sp>
        <p:nvSpPr>
          <p:cNvPr id="862" name="Titel 1"/>
          <p:cNvSpPr/>
          <p:nvPr/>
        </p:nvSpPr>
        <p:spPr>
          <a:xfrm>
            <a:off x="407880" y="560880"/>
            <a:ext cx="11374200" cy="449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90000"/>
              </a:lnSpc>
              <a:buNone/>
              <a:tabLst>
                <a:tab pos="408240" algn="l"/>
              </a:tabLst>
            </a:pPr>
            <a:r>
              <a:rPr lang="en-US" sz="2400" b="1" strike="noStrike" spc="-1">
                <a:solidFill>
                  <a:srgbClr val="009FDF"/>
                </a:solidFill>
                <a:latin typeface="Arial"/>
                <a:ea typeface="DejaVu Sans"/>
              </a:rPr>
              <a:t>FLASH2020</a:t>
            </a:r>
            <a:r>
              <a:rPr lang="en-US" sz="2400" b="1" strike="noStrike" spc="-1">
                <a:solidFill>
                  <a:srgbClr val="F18F1F"/>
                </a:solidFill>
                <a:latin typeface="Arial"/>
                <a:ea typeface="DejaVu Sans"/>
              </a:rPr>
              <a:t>+</a:t>
            </a:r>
            <a:r>
              <a:rPr lang="en-US" sz="2400" b="1" strike="noStrike" spc="-1">
                <a:solidFill>
                  <a:srgbClr val="009FDF"/>
                </a:solidFill>
                <a:latin typeface="Arial"/>
                <a:ea typeface="DejaVu Sans"/>
              </a:rPr>
              <a:t>: THz Beamline upgrading</a:t>
            </a:r>
            <a:endParaRPr lang="en-US" sz="2400" b="0" strike="noStrike" spc="-1">
              <a:latin typeface="Arial"/>
            </a:endParaRPr>
          </a:p>
        </p:txBody>
      </p:sp>
      <p:graphicFrame>
        <p:nvGraphicFramePr>
          <p:cNvPr id="863" name="Table 22"/>
          <p:cNvGraphicFramePr/>
          <p:nvPr/>
        </p:nvGraphicFramePr>
        <p:xfrm>
          <a:off x="279720" y="4962960"/>
          <a:ext cx="5714640" cy="1427400"/>
        </p:xfrm>
        <a:graphic>
          <a:graphicData uri="http://schemas.openxmlformats.org/drawingml/2006/table">
            <a:tbl>
              <a:tblPr/>
              <a:tblGrid>
                <a:gridCol w="2848320">
                  <a:extLst>
                    <a:ext uri="{9D8B030D-6E8A-4147-A177-3AD203B41FA5}">
                      <a16:colId xmlns:a16="http://schemas.microsoft.com/office/drawing/2014/main" val="20000"/>
                    </a:ext>
                  </a:extLst>
                </a:gridCol>
                <a:gridCol w="2866320">
                  <a:extLst>
                    <a:ext uri="{9D8B030D-6E8A-4147-A177-3AD203B41FA5}">
                      <a16:colId xmlns:a16="http://schemas.microsoft.com/office/drawing/2014/main" val="20001"/>
                    </a:ext>
                  </a:extLst>
                </a:gridCol>
              </a:tblGrid>
              <a:tr h="330120">
                <a:tc>
                  <a:txBody>
                    <a:bodyPr/>
                    <a:lstStyle/>
                    <a:p>
                      <a:pPr algn="ctr">
                        <a:lnSpc>
                          <a:spcPct val="100000"/>
                        </a:lnSpc>
                        <a:buNone/>
                        <a:tabLst>
                          <a:tab pos="408240" algn="l"/>
                        </a:tabLst>
                      </a:pPr>
                      <a:r>
                        <a:rPr lang="en-US" sz="1400" b="1" strike="noStrike" spc="-1">
                          <a:solidFill>
                            <a:srgbClr val="FFFFFF"/>
                          </a:solidFill>
                          <a:latin typeface="Arial"/>
                          <a:ea typeface="DejaVu Sans"/>
                        </a:rPr>
                        <a:t>+</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009FDF"/>
                    </a:solidFill>
                  </a:tcPr>
                </a:tc>
                <a:tc>
                  <a:txBody>
                    <a:bodyPr/>
                    <a:lstStyle/>
                    <a:p>
                      <a:pPr algn="ctr">
                        <a:lnSpc>
                          <a:spcPct val="100000"/>
                        </a:lnSpc>
                        <a:buNone/>
                        <a:tabLst>
                          <a:tab pos="408240" algn="l"/>
                        </a:tabLst>
                      </a:pPr>
                      <a:r>
                        <a:rPr lang="en-US" sz="1400" b="1" strike="noStrike" spc="-1">
                          <a:solidFill>
                            <a:srgbClr val="FFFFFF"/>
                          </a:solidFill>
                          <a:latin typeface="Arial"/>
                          <a:ea typeface="DejaVu Sans"/>
                        </a:rPr>
                        <a:t>-</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009FDF"/>
                    </a:solidFill>
                  </a:tcPr>
                </a:tc>
                <a:extLst>
                  <a:ext uri="{0D108BD9-81ED-4DB2-BD59-A6C34878D82A}">
                    <a16:rowId xmlns:a16="http://schemas.microsoft.com/office/drawing/2014/main" val="10000"/>
                  </a:ext>
                </a:extLst>
              </a:tr>
              <a:tr h="1096200">
                <a:tc>
                  <a:txBody>
                    <a:bodyPr/>
                    <a:lstStyle/>
                    <a:p>
                      <a:pPr marL="285840" indent="-285840">
                        <a:lnSpc>
                          <a:spcPct val="100000"/>
                        </a:lnSpc>
                        <a:buClr>
                          <a:srgbClr val="000000"/>
                        </a:buClr>
                        <a:buFont typeface="Arial"/>
                        <a:buChar char="•"/>
                        <a:tabLst>
                          <a:tab pos="408240" algn="l"/>
                        </a:tabLst>
                      </a:pPr>
                      <a:r>
                        <a:rPr lang="de-DE" sz="1100" b="0" strike="noStrike" spc="-1">
                          <a:solidFill>
                            <a:srgbClr val="000000"/>
                          </a:solidFill>
                          <a:latin typeface="Arial"/>
                          <a:ea typeface="DejaVu Sans"/>
                        </a:rPr>
                        <a:t>Mature scheme</a:t>
                      </a:r>
                      <a:endParaRPr lang="en-US" sz="1100" b="0" strike="noStrike" spc="-1">
                        <a:latin typeface="Arial"/>
                      </a:endParaRPr>
                    </a:p>
                    <a:p>
                      <a:pPr marL="285840" indent="-285840">
                        <a:lnSpc>
                          <a:spcPct val="100000"/>
                        </a:lnSpc>
                        <a:buClr>
                          <a:srgbClr val="000000"/>
                        </a:buClr>
                        <a:buFont typeface="Arial"/>
                        <a:buChar char="•"/>
                        <a:tabLst>
                          <a:tab pos="408240" algn="l"/>
                        </a:tabLst>
                      </a:pPr>
                      <a:r>
                        <a:rPr lang="en-US" sz="1100" b="0" strike="noStrike" spc="-1">
                          <a:solidFill>
                            <a:srgbClr val="000000"/>
                          </a:solidFill>
                          <a:latin typeface="Arial"/>
                          <a:ea typeface="DejaVu Sans"/>
                        </a:rPr>
                        <a:t>Max THz pulse energy (150 uJ)</a:t>
                      </a:r>
                      <a:endParaRPr lang="en-US" sz="1100" b="0" strike="noStrike" spc="-1">
                        <a:latin typeface="Arial"/>
                      </a:endParaRPr>
                    </a:p>
                    <a:p>
                      <a:pPr marL="285840" indent="-285840">
                        <a:lnSpc>
                          <a:spcPct val="100000"/>
                        </a:lnSpc>
                        <a:buClr>
                          <a:srgbClr val="000000"/>
                        </a:buClr>
                        <a:buFont typeface="Arial"/>
                        <a:buChar char="•"/>
                        <a:tabLst>
                          <a:tab pos="408240" algn="l"/>
                        </a:tabLst>
                      </a:pPr>
                      <a:r>
                        <a:rPr lang="en-US" sz="1100" b="0" strike="noStrike" spc="-1">
                          <a:solidFill>
                            <a:srgbClr val="000000"/>
                          </a:solidFill>
                          <a:latin typeface="Arial"/>
                          <a:ea typeface="DejaVu Sans"/>
                        </a:rPr>
                        <a:t>Max XUV pulse energy</a:t>
                      </a:r>
                      <a:endParaRPr lang="en-US" sz="1100" b="0" strike="noStrike" spc="-1">
                        <a:latin typeface="Arial"/>
                      </a:endParaRPr>
                    </a:p>
                    <a:p>
                      <a:pPr marL="285840" indent="-285840">
                        <a:lnSpc>
                          <a:spcPct val="100000"/>
                        </a:lnSpc>
                        <a:buClr>
                          <a:srgbClr val="000000"/>
                        </a:buClr>
                        <a:buFont typeface="Arial"/>
                        <a:buChar char="•"/>
                        <a:tabLst>
                          <a:tab pos="408240" algn="l"/>
                        </a:tabLst>
                      </a:pPr>
                      <a:r>
                        <a:rPr lang="en-US" sz="1100" b="0" strike="noStrike" spc="-1">
                          <a:solidFill>
                            <a:srgbClr val="000000"/>
                          </a:solidFill>
                          <a:latin typeface="Arial"/>
                          <a:ea typeface="DejaVu Sans"/>
                        </a:rPr>
                        <a:t>Timing jitter 5fs</a:t>
                      </a:r>
                      <a:endParaRPr lang="en-US" sz="1100" b="0" strike="noStrike" spc="-1">
                        <a:latin typeface="Arial"/>
                      </a:endParaRPr>
                    </a:p>
                    <a:p>
                      <a:pPr marL="285840" indent="-285840">
                        <a:lnSpc>
                          <a:spcPct val="100000"/>
                        </a:lnSpc>
                        <a:buClr>
                          <a:srgbClr val="000000"/>
                        </a:buClr>
                        <a:buFont typeface="Arial"/>
                        <a:buChar char="•"/>
                        <a:tabLst>
                          <a:tab pos="408240" algn="l"/>
                        </a:tabLst>
                      </a:pPr>
                      <a:r>
                        <a:rPr lang="en-US" sz="1100" b="0" strike="noStrike" spc="-1">
                          <a:solidFill>
                            <a:srgbClr val="000000"/>
                          </a:solidFill>
                          <a:latin typeface="Arial"/>
                          <a:ea typeface="DejaVu Sans"/>
                        </a:rPr>
                        <a:t>Pure pulse</a:t>
                      </a:r>
                      <a:endParaRPr lang="en-US" sz="11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CCDFF2"/>
                    </a:solidFill>
                  </a:tcPr>
                </a:tc>
                <a:tc>
                  <a:txBody>
                    <a:bodyPr/>
                    <a:lstStyle/>
                    <a:p>
                      <a:pPr marL="285840" indent="-285840">
                        <a:lnSpc>
                          <a:spcPct val="100000"/>
                        </a:lnSpc>
                        <a:buClr>
                          <a:srgbClr val="000000"/>
                        </a:buClr>
                        <a:buFont typeface="Arial"/>
                        <a:buChar char="•"/>
                        <a:tabLst>
                          <a:tab pos="408240" algn="l"/>
                        </a:tabLst>
                      </a:pPr>
                      <a:r>
                        <a:rPr lang="en-US" sz="1100" b="0" strike="noStrike" spc="-1">
                          <a:solidFill>
                            <a:srgbClr val="000000"/>
                          </a:solidFill>
                          <a:latin typeface="Arial"/>
                          <a:ea typeface="DejaVu Sans"/>
                        </a:rPr>
                        <a:t>XUV reflection mirror(narrow bandwidth, limited wavelength selection, reduced energy, beamsize&gt;100um)</a:t>
                      </a:r>
                      <a:endParaRPr lang="en-US" sz="1100" b="0" strike="noStrike" spc="-1">
                        <a:latin typeface="Arial"/>
                      </a:endParaRPr>
                    </a:p>
                    <a:p>
                      <a:pPr marL="285840" indent="-285840">
                        <a:lnSpc>
                          <a:spcPct val="100000"/>
                        </a:lnSpc>
                        <a:buClr>
                          <a:srgbClr val="000000"/>
                        </a:buClr>
                        <a:buFont typeface="Arial"/>
                        <a:buChar char="•"/>
                        <a:tabLst>
                          <a:tab pos="408240" algn="l"/>
                        </a:tabLst>
                      </a:pPr>
                      <a:r>
                        <a:rPr lang="en-US" sz="1100" b="0" strike="noStrike" spc="-1">
                          <a:solidFill>
                            <a:srgbClr val="000000"/>
                          </a:solidFill>
                          <a:latin typeface="Arial"/>
                          <a:ea typeface="DejaVu Sans"/>
                        </a:rPr>
                        <a:t>Complex geometry in chamber</a:t>
                      </a:r>
                      <a:endParaRPr lang="en-US" sz="1100" b="0" strike="noStrike" spc="-1">
                        <a:latin typeface="Arial"/>
                      </a:endParaRPr>
                    </a:p>
                    <a:p>
                      <a:pPr>
                        <a:lnSpc>
                          <a:spcPct val="100000"/>
                        </a:lnSpc>
                        <a:buNone/>
                        <a:tabLst>
                          <a:tab pos="408240" algn="l"/>
                        </a:tabLst>
                      </a:pPr>
                      <a:endParaRPr lang="en-US" sz="11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CCDFF2"/>
                    </a:solidFill>
                  </a:tcPr>
                </a:tc>
                <a:extLst>
                  <a:ext uri="{0D108BD9-81ED-4DB2-BD59-A6C34878D82A}">
                    <a16:rowId xmlns:a16="http://schemas.microsoft.com/office/drawing/2014/main" val="10001"/>
                  </a:ext>
                </a:extLst>
              </a:tr>
            </a:tbl>
          </a:graphicData>
        </a:graphic>
      </p:graphicFrame>
      <p:graphicFrame>
        <p:nvGraphicFramePr>
          <p:cNvPr id="864" name="Table 24"/>
          <p:cNvGraphicFramePr/>
          <p:nvPr/>
        </p:nvGraphicFramePr>
        <p:xfrm>
          <a:off x="6095880" y="4949640"/>
          <a:ext cx="5964480" cy="1537200"/>
        </p:xfrm>
        <a:graphic>
          <a:graphicData uri="http://schemas.openxmlformats.org/drawingml/2006/table">
            <a:tbl>
              <a:tblPr/>
              <a:tblGrid>
                <a:gridCol w="2848320">
                  <a:extLst>
                    <a:ext uri="{9D8B030D-6E8A-4147-A177-3AD203B41FA5}">
                      <a16:colId xmlns:a16="http://schemas.microsoft.com/office/drawing/2014/main" val="20000"/>
                    </a:ext>
                  </a:extLst>
                </a:gridCol>
                <a:gridCol w="3116160">
                  <a:extLst>
                    <a:ext uri="{9D8B030D-6E8A-4147-A177-3AD203B41FA5}">
                      <a16:colId xmlns:a16="http://schemas.microsoft.com/office/drawing/2014/main" val="20001"/>
                    </a:ext>
                  </a:extLst>
                </a:gridCol>
              </a:tblGrid>
              <a:tr h="304920">
                <a:tc>
                  <a:txBody>
                    <a:bodyPr/>
                    <a:lstStyle/>
                    <a:p>
                      <a:pPr algn="ctr">
                        <a:lnSpc>
                          <a:spcPct val="100000"/>
                        </a:lnSpc>
                        <a:buNone/>
                        <a:tabLst>
                          <a:tab pos="408240" algn="l"/>
                        </a:tabLst>
                      </a:pPr>
                      <a:r>
                        <a:rPr lang="en-US" sz="1400" b="1" strike="noStrike" spc="-1">
                          <a:solidFill>
                            <a:srgbClr val="FFFFFF"/>
                          </a:solidFill>
                          <a:latin typeface="Arial"/>
                          <a:ea typeface="DejaVu Sans"/>
                        </a:rPr>
                        <a:t>+</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009FDF"/>
                    </a:solidFill>
                  </a:tcPr>
                </a:tc>
                <a:tc>
                  <a:txBody>
                    <a:bodyPr/>
                    <a:lstStyle/>
                    <a:p>
                      <a:pPr algn="ctr">
                        <a:lnSpc>
                          <a:spcPct val="100000"/>
                        </a:lnSpc>
                        <a:buNone/>
                        <a:tabLst>
                          <a:tab pos="408240" algn="l"/>
                        </a:tabLst>
                      </a:pPr>
                      <a:r>
                        <a:rPr lang="en-US" sz="1400" b="1" strike="noStrike" spc="-1">
                          <a:solidFill>
                            <a:srgbClr val="FFFFFF"/>
                          </a:solidFill>
                          <a:latin typeface="Arial"/>
                          <a:ea typeface="DejaVu Sans"/>
                        </a:rPr>
                        <a:t>-</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009FDF"/>
                    </a:solidFill>
                  </a:tcPr>
                </a:tc>
                <a:extLst>
                  <a:ext uri="{0D108BD9-81ED-4DB2-BD59-A6C34878D82A}">
                    <a16:rowId xmlns:a16="http://schemas.microsoft.com/office/drawing/2014/main" val="10000"/>
                  </a:ext>
                </a:extLst>
              </a:tr>
              <a:tr h="1232280">
                <a:tc>
                  <a:txBody>
                    <a:bodyPr/>
                    <a:lstStyle/>
                    <a:p>
                      <a:pPr marL="285840" indent="-285840">
                        <a:lnSpc>
                          <a:spcPct val="100000"/>
                        </a:lnSpc>
                        <a:buClr>
                          <a:srgbClr val="000000"/>
                        </a:buClr>
                        <a:buFont typeface="Arial"/>
                        <a:buChar char="•"/>
                        <a:tabLst>
                          <a:tab pos="408240" algn="l"/>
                        </a:tabLst>
                      </a:pPr>
                      <a:r>
                        <a:rPr lang="en-US" sz="1100" b="0" strike="noStrike" spc="-1">
                          <a:solidFill>
                            <a:srgbClr val="000000"/>
                          </a:solidFill>
                          <a:latin typeface="Arial"/>
                          <a:ea typeface="DejaVu Sans"/>
                        </a:rPr>
                        <a:t>Without XUV reflection mirror (full energy, full bandwidth, small beamsize)</a:t>
                      </a:r>
                      <a:endParaRPr lang="en-US" sz="1100" b="0" strike="noStrike" spc="-1">
                        <a:latin typeface="Arial"/>
                      </a:endParaRPr>
                    </a:p>
                    <a:p>
                      <a:pPr marL="285840" indent="-285840">
                        <a:lnSpc>
                          <a:spcPct val="100000"/>
                        </a:lnSpc>
                        <a:buClr>
                          <a:srgbClr val="000000"/>
                        </a:buClr>
                        <a:buFont typeface="Arial"/>
                        <a:buChar char="•"/>
                        <a:tabLst>
                          <a:tab pos="408240" algn="l"/>
                        </a:tabLst>
                      </a:pPr>
                      <a:r>
                        <a:rPr lang="en-US" sz="1100" b="0" strike="noStrike" spc="-1">
                          <a:solidFill>
                            <a:srgbClr val="000000"/>
                          </a:solidFill>
                          <a:latin typeface="Arial"/>
                          <a:ea typeface="DejaVu Sans"/>
                        </a:rPr>
                        <a:t>Simpler geometry in chamber</a:t>
                      </a:r>
                      <a:endParaRPr lang="en-US" sz="11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CCDFF2"/>
                    </a:solidFill>
                  </a:tcPr>
                </a:tc>
                <a:tc>
                  <a:txBody>
                    <a:bodyPr/>
                    <a:lstStyle/>
                    <a:p>
                      <a:pPr marL="285840" indent="-285840">
                        <a:lnSpc>
                          <a:spcPct val="100000"/>
                        </a:lnSpc>
                        <a:buClr>
                          <a:srgbClr val="000000"/>
                        </a:buClr>
                        <a:buFont typeface="Arial"/>
                        <a:buChar char="•"/>
                        <a:tabLst>
                          <a:tab pos="408240" algn="l"/>
                        </a:tabLst>
                      </a:pPr>
                      <a:r>
                        <a:rPr lang="en-US" sz="1100" b="1" strike="noStrike" spc="-1">
                          <a:solidFill>
                            <a:srgbClr val="000000"/>
                          </a:solidFill>
                          <a:latin typeface="Arial"/>
                          <a:ea typeface="DejaVu Sans"/>
                        </a:rPr>
                        <a:t>In development</a:t>
                      </a:r>
                      <a:endParaRPr lang="en-US" sz="1100" b="0" strike="noStrike" spc="-1">
                        <a:latin typeface="Arial"/>
                      </a:endParaRPr>
                    </a:p>
                    <a:p>
                      <a:pPr marL="285840" indent="-285840">
                        <a:lnSpc>
                          <a:spcPct val="100000"/>
                        </a:lnSpc>
                        <a:buClr>
                          <a:srgbClr val="000000"/>
                        </a:buClr>
                        <a:buFont typeface="Arial"/>
                        <a:buChar char="•"/>
                        <a:tabLst>
                          <a:tab pos="408240" algn="l"/>
                        </a:tabLst>
                      </a:pPr>
                      <a:r>
                        <a:rPr lang="en-US" sz="1100" b="0" strike="noStrike" spc="-1">
                          <a:solidFill>
                            <a:srgbClr val="000000"/>
                          </a:solidFill>
                          <a:latin typeface="Arial"/>
                          <a:ea typeface="DejaVu Sans"/>
                        </a:rPr>
                        <a:t>XUV suppression (SASE): 1:100</a:t>
                      </a:r>
                      <a:endParaRPr lang="en-US" sz="1100" b="0" strike="noStrike" spc="-1">
                        <a:latin typeface="Arial"/>
                      </a:endParaRPr>
                    </a:p>
                    <a:p>
                      <a:pPr marL="285840" indent="-285840">
                        <a:lnSpc>
                          <a:spcPct val="100000"/>
                        </a:lnSpc>
                        <a:buClr>
                          <a:srgbClr val="000000"/>
                        </a:buClr>
                        <a:buFont typeface="Arial"/>
                        <a:buChar char="•"/>
                        <a:tabLst>
                          <a:tab pos="408240" algn="l"/>
                        </a:tabLst>
                      </a:pPr>
                      <a:r>
                        <a:rPr lang="en-US" sz="1100" b="0" strike="noStrike" spc="-1">
                          <a:solidFill>
                            <a:srgbClr val="000000"/>
                          </a:solidFill>
                          <a:latin typeface="Arial"/>
                          <a:ea typeface="DejaVu Sans"/>
                        </a:rPr>
                        <a:t>Current THz pulse energy: 4 uJ</a:t>
                      </a:r>
                      <a:endParaRPr lang="en-US" sz="1100" b="0" strike="noStrike" spc="-1">
                        <a:latin typeface="Arial"/>
                      </a:endParaRPr>
                    </a:p>
                    <a:p>
                      <a:pPr marL="285840" indent="-285840">
                        <a:lnSpc>
                          <a:spcPct val="100000"/>
                        </a:lnSpc>
                        <a:buClr>
                          <a:srgbClr val="000000"/>
                        </a:buClr>
                        <a:buFont typeface="Arial"/>
                        <a:buChar char="•"/>
                        <a:tabLst>
                          <a:tab pos="408240" algn="l"/>
                        </a:tabLst>
                      </a:pPr>
                      <a:r>
                        <a:rPr lang="en-US" sz="1100" b="0" strike="noStrike" spc="-1">
                          <a:solidFill>
                            <a:srgbClr val="000000"/>
                          </a:solidFill>
                          <a:latin typeface="Arial"/>
                          <a:ea typeface="DejaVu Sans"/>
                        </a:rPr>
                        <a:t>Current XUV pulse energy: 40 uJ</a:t>
                      </a:r>
                      <a:endParaRPr lang="en-US" sz="1100" b="0" strike="noStrike" spc="-1">
                        <a:latin typeface="Arial"/>
                      </a:endParaRPr>
                    </a:p>
                    <a:p>
                      <a:pPr marL="285840" indent="-285840">
                        <a:lnSpc>
                          <a:spcPct val="100000"/>
                        </a:lnSpc>
                        <a:buClr>
                          <a:srgbClr val="000000"/>
                        </a:buClr>
                        <a:buFont typeface="Arial"/>
                        <a:buChar char="•"/>
                        <a:tabLst>
                          <a:tab pos="408240" algn="l"/>
                        </a:tabLst>
                      </a:pPr>
                      <a:r>
                        <a:rPr lang="en-US" sz="1100" b="0" strike="noStrike" spc="-1">
                          <a:solidFill>
                            <a:srgbClr val="000000"/>
                          </a:solidFill>
                          <a:latin typeface="Arial"/>
                          <a:ea typeface="DejaVu Sans"/>
                        </a:rPr>
                        <a:t>Timing jitter &lt;19fs (limited by detection)</a:t>
                      </a:r>
                      <a:endParaRPr lang="en-US" sz="1100" b="0" strike="noStrike" spc="-1">
                        <a:latin typeface="Arial"/>
                      </a:endParaRPr>
                    </a:p>
                    <a:p>
                      <a:pPr marL="285840" indent="-285840">
                        <a:lnSpc>
                          <a:spcPct val="100000"/>
                        </a:lnSpc>
                        <a:buClr>
                          <a:srgbClr val="000000"/>
                        </a:buClr>
                        <a:buFont typeface="Arial"/>
                        <a:buChar char="•"/>
                        <a:tabLst>
                          <a:tab pos="408240" algn="l"/>
                        </a:tabLst>
                      </a:pPr>
                      <a:r>
                        <a:rPr lang="en-US" sz="1100" b="0" strike="noStrike" spc="-1">
                          <a:solidFill>
                            <a:srgbClr val="000000"/>
                          </a:solidFill>
                          <a:latin typeface="Arial"/>
                          <a:ea typeface="DejaVu Sans"/>
                        </a:rPr>
                        <a:t>Online diagnostics</a:t>
                      </a:r>
                      <a:endParaRPr lang="en-US" sz="11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CCDFF2"/>
                    </a:solidFill>
                  </a:tcPr>
                </a:tc>
                <a:extLst>
                  <a:ext uri="{0D108BD9-81ED-4DB2-BD59-A6C34878D82A}">
                    <a16:rowId xmlns:a16="http://schemas.microsoft.com/office/drawing/2014/main" val="10001"/>
                  </a:ext>
                </a:extLst>
              </a:tr>
            </a:tbl>
          </a:graphicData>
        </a:graphic>
      </p:graphicFrame>
      <p:sp>
        <p:nvSpPr>
          <p:cNvPr id="865" name="Freeform: Shape 864"/>
          <p:cNvSpPr/>
          <p:nvPr/>
        </p:nvSpPr>
        <p:spPr>
          <a:xfrm>
            <a:off x="5486400" y="3200400"/>
            <a:ext cx="914400" cy="457200"/>
          </a:xfrm>
          <a:custGeom>
            <a:avLst/>
            <a:gdLst/>
            <a:ahLst/>
            <a:cxnLst/>
            <a:rect l="0" t="0" r="r" b="b"/>
            <a:pathLst>
              <a:path w="2542" h="1272">
                <a:moveTo>
                  <a:pt x="0" y="317"/>
                </a:moveTo>
                <a:lnTo>
                  <a:pt x="1905" y="317"/>
                </a:lnTo>
                <a:lnTo>
                  <a:pt x="1905" y="0"/>
                </a:lnTo>
                <a:lnTo>
                  <a:pt x="2541" y="635"/>
                </a:lnTo>
                <a:lnTo>
                  <a:pt x="1905" y="1271"/>
                </a:lnTo>
                <a:lnTo>
                  <a:pt x="1905" y="953"/>
                </a:lnTo>
                <a:lnTo>
                  <a:pt x="0" y="953"/>
                </a:lnTo>
                <a:lnTo>
                  <a:pt x="0" y="317"/>
                </a:lnTo>
              </a:path>
            </a:pathLst>
          </a:custGeom>
          <a:solidFill>
            <a:srgbClr val="729FCF"/>
          </a:solidFill>
          <a:ln w="0">
            <a:solidFill>
              <a:srgbClr val="3465A4"/>
            </a:solidFill>
          </a:ln>
        </p:spPr>
        <p:style>
          <a:lnRef idx="0">
            <a:scrgbClr r="0" g="0" b="0"/>
          </a:lnRef>
          <a:fillRef idx="0">
            <a:scrgbClr r="0" g="0" b="0"/>
          </a:fillRef>
          <a:effectRef idx="0">
            <a:scrgbClr r="0" g="0" b="0"/>
          </a:effectRef>
          <a:fontRef idx="minor"/>
        </p:style>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898D8D"/>
      </a:dk2>
      <a:lt2>
        <a:srgbClr val="B2B4B2"/>
      </a:lt2>
      <a:accent1>
        <a:srgbClr val="009FDF"/>
      </a:accent1>
      <a:accent2>
        <a:srgbClr val="F18F1F"/>
      </a:accent2>
      <a:accent3>
        <a:srgbClr val="004B7D"/>
      </a:accent3>
      <a:accent4>
        <a:srgbClr val="898D8D"/>
      </a:accent4>
      <a:accent5>
        <a:srgbClr val="B2B4B2"/>
      </a:accent5>
      <a:accent6>
        <a:srgbClr val="375E77"/>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898D8D"/>
      </a:dk2>
      <a:lt2>
        <a:srgbClr val="B2B4B2"/>
      </a:lt2>
      <a:accent1>
        <a:srgbClr val="009FDF"/>
      </a:accent1>
      <a:accent2>
        <a:srgbClr val="F18F1F"/>
      </a:accent2>
      <a:accent3>
        <a:srgbClr val="004B7D"/>
      </a:accent3>
      <a:accent4>
        <a:srgbClr val="898D8D"/>
      </a:accent4>
      <a:accent5>
        <a:srgbClr val="B2B4B2"/>
      </a:accent5>
      <a:accent6>
        <a:srgbClr val="375E77"/>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898D8D"/>
      </a:dk2>
      <a:lt2>
        <a:srgbClr val="B2B4B2"/>
      </a:lt2>
      <a:accent1>
        <a:srgbClr val="009FDF"/>
      </a:accent1>
      <a:accent2>
        <a:srgbClr val="F18F1F"/>
      </a:accent2>
      <a:accent3>
        <a:srgbClr val="004B7D"/>
      </a:accent3>
      <a:accent4>
        <a:srgbClr val="898D8D"/>
      </a:accent4>
      <a:accent5>
        <a:srgbClr val="B2B4B2"/>
      </a:accent5>
      <a:accent6>
        <a:srgbClr val="375E77"/>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898D8D"/>
      </a:dk2>
      <a:lt2>
        <a:srgbClr val="B2B4B2"/>
      </a:lt2>
      <a:accent1>
        <a:srgbClr val="009FDF"/>
      </a:accent1>
      <a:accent2>
        <a:srgbClr val="F18F1F"/>
      </a:accent2>
      <a:accent3>
        <a:srgbClr val="004B7D"/>
      </a:accent3>
      <a:accent4>
        <a:srgbClr val="898D8D"/>
      </a:accent4>
      <a:accent5>
        <a:srgbClr val="B2B4B2"/>
      </a:accent5>
      <a:accent6>
        <a:srgbClr val="375E77"/>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898D8D"/>
      </a:dk2>
      <a:lt2>
        <a:srgbClr val="B2B4B2"/>
      </a:lt2>
      <a:accent1>
        <a:srgbClr val="009FDF"/>
      </a:accent1>
      <a:accent2>
        <a:srgbClr val="F18F1F"/>
      </a:accent2>
      <a:accent3>
        <a:srgbClr val="004B7D"/>
      </a:accent3>
      <a:accent4>
        <a:srgbClr val="898D8D"/>
      </a:accent4>
      <a:accent5>
        <a:srgbClr val="B2B4B2"/>
      </a:accent5>
      <a:accent6>
        <a:srgbClr val="375E77"/>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898D8D"/>
      </a:dk2>
      <a:lt2>
        <a:srgbClr val="B2B4B2"/>
      </a:lt2>
      <a:accent1>
        <a:srgbClr val="009FDF"/>
      </a:accent1>
      <a:accent2>
        <a:srgbClr val="F18F1F"/>
      </a:accent2>
      <a:accent3>
        <a:srgbClr val="004B7D"/>
      </a:accent3>
      <a:accent4>
        <a:srgbClr val="898D8D"/>
      </a:accent4>
      <a:accent5>
        <a:srgbClr val="B2B4B2"/>
      </a:accent5>
      <a:accent6>
        <a:srgbClr val="375E77"/>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898D8D"/>
      </a:dk2>
      <a:lt2>
        <a:srgbClr val="B2B4B2"/>
      </a:lt2>
      <a:accent1>
        <a:srgbClr val="009FDF"/>
      </a:accent1>
      <a:accent2>
        <a:srgbClr val="F18F1F"/>
      </a:accent2>
      <a:accent3>
        <a:srgbClr val="004B7D"/>
      </a:accent3>
      <a:accent4>
        <a:srgbClr val="898D8D"/>
      </a:accent4>
      <a:accent5>
        <a:srgbClr val="B2B4B2"/>
      </a:accent5>
      <a:accent6>
        <a:srgbClr val="375E77"/>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DESY_PowerPoint_16x9_en</Template>
  <TotalTime>0</TotalTime>
  <Words>2091</Words>
  <Application>Microsoft Office PowerPoint</Application>
  <PresentationFormat>Widescreen</PresentationFormat>
  <Paragraphs>278</Paragraphs>
  <Slides>13</Slides>
  <Notes>10</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13</vt:i4>
      </vt:variant>
    </vt:vector>
  </HeadingPairs>
  <TitlesOfParts>
    <vt:vector size="30" baseType="lpstr">
      <vt:lpstr>SimHei</vt:lpstr>
      <vt:lpstr>Arial</vt:lpstr>
      <vt:lpstr>Calibri</vt:lpstr>
      <vt:lpstr>Cambria Math</vt:lpstr>
      <vt:lpstr>DejaVu Sans</vt:lpstr>
      <vt:lpstr>DesySans Office Cn Medium</vt:lpstr>
      <vt:lpstr>NimbusSanL-Bold</vt:lpstr>
      <vt:lpstr>NimbusSanL-Regu</vt:lpstr>
      <vt:lpstr>Symbol</vt:lpstr>
      <vt:lpstr>Times New Roman</vt:lpstr>
      <vt:lpstr>Wingdings</vt:lpstr>
      <vt:lpstr>Office Theme</vt:lpstr>
      <vt:lpstr>Office Theme</vt:lpstr>
      <vt:lpstr>Office Theme</vt:lpstr>
      <vt:lpstr>Office Theme</vt:lpstr>
      <vt:lpstr>Office Theme</vt:lpstr>
      <vt:lpstr>Office Theme</vt:lpstr>
      <vt:lpstr>PowerPoint Presentation</vt:lpstr>
      <vt:lpstr>THz beam at FLASH</vt:lpstr>
      <vt:lpstr>PowerPoint Presentation</vt:lpstr>
      <vt:lpstr>PowerPoint Presentation</vt:lpstr>
      <vt:lpstr>FLASH2020+: THz Beamline upgrading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THz beamline: people</vt:lpstr>
    </vt:vector>
  </TitlesOfParts>
  <Company>DESY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Pan, Rui</dc:creator>
  <dc:description/>
  <cp:lastModifiedBy>Zapolnova, Ekaterina</cp:lastModifiedBy>
  <cp:revision>929</cp:revision>
  <dcterms:created xsi:type="dcterms:W3CDTF">2020-06-01T19:25:26Z</dcterms:created>
  <dcterms:modified xsi:type="dcterms:W3CDTF">2023-07-04T05:52:31Z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15</vt:i4>
  </property>
  <property fmtid="{D5CDD505-2E9C-101B-9397-08002B2CF9AE}" pid="3" name="PresentationFormat">
    <vt:lpwstr>Widescreen</vt:lpwstr>
  </property>
  <property fmtid="{D5CDD505-2E9C-101B-9397-08002B2CF9AE}" pid="4" name="Slides">
    <vt:i4>29</vt:i4>
  </property>
</Properties>
</file>