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1" r:id="rId2"/>
    <p:sldId id="439" r:id="rId3"/>
    <p:sldId id="441" r:id="rId4"/>
    <p:sldId id="442" r:id="rId5"/>
    <p:sldId id="443" r:id="rId6"/>
    <p:sldId id="444" r:id="rId7"/>
    <p:sldId id="446" r:id="rId8"/>
    <p:sldId id="447" r:id="rId9"/>
    <p:sldId id="445" r:id="rId10"/>
    <p:sldId id="448" r:id="rId11"/>
    <p:sldId id="449" r:id="rId12"/>
    <p:sldId id="450" r:id="rId13"/>
    <p:sldId id="451" r:id="rId14"/>
    <p:sldId id="452" r:id="rId15"/>
    <p:sldId id="440" r:id="rId16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5E8CC2"/>
    <a:srgbClr val="4829FF"/>
    <a:srgbClr val="CCECFF"/>
    <a:srgbClr val="000000"/>
    <a:srgbClr val="FFFFCC"/>
    <a:srgbClr val="000066"/>
    <a:srgbClr val="FF0000"/>
    <a:srgbClr val="FFFFFF"/>
    <a:srgbClr val="23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2" autoAdjust="0"/>
    <p:restoredTop sz="99562" autoAdjust="0"/>
  </p:normalViewPr>
  <p:slideViewPr>
    <p:cSldViewPr>
      <p:cViewPr>
        <p:scale>
          <a:sx n="75" d="100"/>
          <a:sy n="75" d="100"/>
        </p:scale>
        <p:origin x="898" y="2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16CE9A3-9EF4-4367-AD53-3BC895ED03B5}" type="datetimeFigureOut">
              <a:rPr lang="en-GB" smtClean="0"/>
              <a:pPr/>
              <a:t>02/07/2023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641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4285BF24-70C2-4DCE-8DB1-06185AC8BD8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7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5300"/>
          </a:xfrm>
          <a:prstGeom prst="rect">
            <a:avLst/>
          </a:prstGeom>
        </p:spPr>
        <p:txBody>
          <a:bodyPr vert="horz" lIns="91287" tIns="45644" rIns="91287" bIns="4564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1287" tIns="45644" rIns="91287" bIns="45644" rtlCol="0"/>
          <a:lstStyle>
            <a:lvl1pPr algn="r">
              <a:defRPr sz="1200"/>
            </a:lvl1pPr>
          </a:lstStyle>
          <a:p>
            <a:fld id="{1D9D4686-450A-4B31-AD50-CBCBE01F4C04}" type="datetimeFigureOut">
              <a:rPr lang="en-GB" smtClean="0"/>
              <a:pPr/>
              <a:t>02/07/2023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7" tIns="45644" rIns="91287" bIns="456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287" tIns="45644" rIns="91287" bIns="45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5300"/>
          </a:xfrm>
          <a:prstGeom prst="rect">
            <a:avLst/>
          </a:prstGeom>
        </p:spPr>
        <p:txBody>
          <a:bodyPr vert="horz" lIns="91287" tIns="45644" rIns="91287" bIns="4564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287" tIns="45644" rIns="91287" bIns="45644" rtlCol="0" anchor="b"/>
          <a:lstStyle>
            <a:lvl1pPr algn="r">
              <a:defRPr sz="1200"/>
            </a:lvl1pPr>
          </a:lstStyle>
          <a:p>
            <a:fld id="{062B61F9-67C0-4B3B-A5EA-FF47CC42D7A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1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7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7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7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EmmaJ\Desktop\Nuclear logos\CNE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6" y="173624"/>
            <a:ext cx="2143356" cy="3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EmmaJ\Desktop\Nuclear logos\Imperial_2_Pantone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7992"/>
            <a:ext cx="1632181" cy="3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692696"/>
            <a:ext cx="12192000" cy="0"/>
          </a:xfrm>
          <a:prstGeom prst="line">
            <a:avLst/>
          </a:prstGeom>
          <a:ln w="28575">
            <a:solidFill>
              <a:srgbClr val="0000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561140"/>
            <a:ext cx="12192000" cy="0"/>
          </a:xfrm>
          <a:prstGeom prst="line">
            <a:avLst/>
          </a:prstGeom>
          <a:ln w="28575">
            <a:solidFill>
              <a:srgbClr val="ACC6D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168341" y="6525345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z="1400" b="1" smtClean="0"/>
              <a:pPr/>
              <a:t>‹N°›</a:t>
            </a:fld>
            <a:endParaRPr lang="en-GB" sz="1400" b="1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79510" y="6561141"/>
            <a:ext cx="883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</a:rPr>
              <a:t>D. Horlait - ??? – 00/00/2014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55574" y="35332"/>
            <a:ext cx="71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8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3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1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5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8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836B53-5E0D-4A6E-BE1A-E78B944FB61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8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+mn-lt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1" y="6516670"/>
            <a:ext cx="2832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 smtClean="0">
                <a:latin typeface="Comic Sans MS" pitchFamily="66" charset="0"/>
              </a:rPr>
              <a:t>Ludovic MATHIEU</a:t>
            </a:r>
            <a:endParaRPr lang="en-GB" sz="1200" noProof="0" dirty="0">
              <a:latin typeface="Comic Sans MS" pitchFamily="66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0" y="533400"/>
            <a:ext cx="12192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+mn-lt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9222017" y="6514308"/>
            <a:ext cx="1769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aseline="0" noProof="0" dirty="0" smtClean="0">
                <a:latin typeface="Comic Sans MS" pitchFamily="66" charset="0"/>
              </a:rPr>
              <a:t>5</a:t>
            </a:r>
            <a:r>
              <a:rPr lang="en-GB" sz="1200" noProof="0" dirty="0" smtClean="0">
                <a:latin typeface="Comic Sans MS" pitchFamily="66" charset="0"/>
              </a:rPr>
              <a:t> </a:t>
            </a:r>
            <a:r>
              <a:rPr lang="en-GB" sz="1200" noProof="0" dirty="0" err="1" smtClean="0">
                <a:latin typeface="Comic Sans MS" pitchFamily="66" charset="0"/>
              </a:rPr>
              <a:t>Juillet</a:t>
            </a:r>
            <a:r>
              <a:rPr lang="en-GB" sz="1200" noProof="0" dirty="0" smtClean="0">
                <a:latin typeface="Comic Sans MS" pitchFamily="66" charset="0"/>
              </a:rPr>
              <a:t> 2023</a:t>
            </a:r>
            <a:endParaRPr lang="en-GB" sz="1200" noProof="0" dirty="0">
              <a:latin typeface="Comic Sans MS" pitchFamily="66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4247795" y="6514308"/>
            <a:ext cx="36964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noProof="0" dirty="0" smtClean="0">
                <a:latin typeface="Comic Sans MS" pitchFamily="66" charset="0"/>
              </a:rPr>
              <a:t>MC1 – Nuclear fission</a:t>
            </a:r>
            <a:endParaRPr lang="en-GB" sz="1200" b="1" noProof="0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1212672" y="648353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5EEAA9-7753-4E9F-8D7C-77A7334524D8}" type="slidenum">
              <a:rPr lang="en-GB" sz="1400" noProof="0" smtClean="0">
                <a:solidFill>
                  <a:schemeClr val="bg1">
                    <a:lumMod val="50000"/>
                  </a:schemeClr>
                </a:solidFill>
              </a:rPr>
              <a:t>‹N°›</a:t>
            </a:fld>
            <a:r>
              <a:rPr lang="en-GB" sz="1400" noProof="0" dirty="0" smtClean="0">
                <a:solidFill>
                  <a:schemeClr val="bg1">
                    <a:lumMod val="50000"/>
                  </a:schemeClr>
                </a:solidFill>
              </a:rPr>
              <a:t>/23</a:t>
            </a:r>
            <a:endParaRPr lang="en-GB" sz="14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53" y="71809"/>
            <a:ext cx="1035876" cy="4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0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92_235_nf_ng.eps"/>
          <p:cNvPicPr>
            <a:picLocks noChangeAspect="1"/>
          </p:cNvPicPr>
          <p:nvPr/>
        </p:nvPicPr>
        <p:blipFill>
          <a:blip r:embed="rId2" cstate="screen">
            <a:lum bright="40000"/>
          </a:blip>
          <a:srcRect l="13115" t="4725" r="4098" b="14760"/>
          <a:stretch>
            <a:fillRect/>
          </a:stretch>
        </p:blipFill>
        <p:spPr>
          <a:xfrm>
            <a:off x="263355" y="556772"/>
            <a:ext cx="11665294" cy="5803774"/>
          </a:xfrm>
          <a:prstGeom prst="rect">
            <a:avLst/>
          </a:prstGeom>
        </p:spPr>
      </p:pic>
      <p:sp>
        <p:nvSpPr>
          <p:cNvPr id="12" name="Rectangle 36"/>
          <p:cNvSpPr>
            <a:spLocks noGrp="1" noChangeArrowheads="1"/>
          </p:cNvSpPr>
          <p:nvPr>
            <p:ph type="ctrTitle"/>
          </p:nvPr>
        </p:nvSpPr>
        <p:spPr bwMode="auto">
          <a:xfrm>
            <a:off x="3143672" y="1484784"/>
            <a:ext cx="5904656" cy="1224136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3600" dirty="0">
                <a:solidFill>
                  <a:srgbClr val="000066"/>
                </a:solidFill>
                <a:latin typeface="Comic Sans MS" pitchFamily="66" charset="0"/>
              </a:rPr>
              <a:t>Fission cross sections</a:t>
            </a:r>
            <a:endParaRPr lang="en-GB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585610" y="3699137"/>
            <a:ext cx="7020780" cy="1015663"/>
          </a:xfrm>
          <a:prstGeom prst="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>
                <a:solidFill>
                  <a:srgbClr val="000066"/>
                </a:solidFill>
                <a:latin typeface="Comic Sans MS" pitchFamily="66" charset="0"/>
              </a:rPr>
              <a:t>Ludovic MATHIEU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err="1">
                <a:solidFill>
                  <a:srgbClr val="000066"/>
                </a:solidFill>
                <a:latin typeface="Comic Sans MS" pitchFamily="66" charset="0"/>
              </a:rPr>
              <a:t>Laboratoire</a:t>
            </a:r>
            <a:r>
              <a:rPr lang="en-GB" sz="2000" b="1" dirty="0">
                <a:solidFill>
                  <a:srgbClr val="000066"/>
                </a:solidFill>
                <a:latin typeface="Comic Sans MS" pitchFamily="66" charset="0"/>
              </a:rPr>
              <a:t> de Physique des 2 </a:t>
            </a:r>
            <a:r>
              <a:rPr lang="en-GB" sz="2000" b="1" dirty="0" err="1">
                <a:solidFill>
                  <a:srgbClr val="000066"/>
                </a:solidFill>
                <a:latin typeface="Comic Sans MS" pitchFamily="66" charset="0"/>
              </a:rPr>
              <a:t>infinis</a:t>
            </a:r>
            <a:r>
              <a:rPr lang="en-GB" sz="2000" b="1" dirty="0">
                <a:solidFill>
                  <a:srgbClr val="000066"/>
                </a:solidFill>
                <a:latin typeface="Comic Sans MS" pitchFamily="66" charset="0"/>
              </a:rPr>
              <a:t> de Bordeaux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66"/>
                </a:solidFill>
                <a:latin typeface="Comic Sans MS" pitchFamily="66" charset="0"/>
              </a:rPr>
              <a:t>(LP2i Bordeaux)</a:t>
            </a:r>
          </a:p>
        </p:txBody>
      </p:sp>
      <p:pic>
        <p:nvPicPr>
          <p:cNvPr id="15" name="Image 14" descr="Université_Bordeaux_(Logo_20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2158" y="5340860"/>
            <a:ext cx="2448272" cy="982271"/>
          </a:xfrm>
          <a:prstGeom prst="rect">
            <a:avLst/>
          </a:prstGeom>
        </p:spPr>
      </p:pic>
      <p:pic>
        <p:nvPicPr>
          <p:cNvPr id="16" name="Image 15" descr="logo-cn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336" y="5414490"/>
            <a:ext cx="976430" cy="9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III) Measurement principles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itre 398"/>
          <p:cNvSpPr txBox="1">
            <a:spLocks/>
          </p:cNvSpPr>
          <p:nvPr/>
        </p:nvSpPr>
        <p:spPr>
          <a:xfrm>
            <a:off x="479376" y="764705"/>
            <a:ext cx="3041217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2- Fission detection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4446" y="1430258"/>
            <a:ext cx="7557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Fission process emits: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two </a:t>
            </a:r>
            <a:r>
              <a:rPr lang="en-GB" sz="2000" dirty="0">
                <a:solidFill>
                  <a:srgbClr val="000066"/>
                </a:solidFill>
                <a:latin typeface="Comic Sans MS" pitchFamily="66" charset="0"/>
              </a:rPr>
              <a:t>Fission Fragments with high energy (few 10 MeV each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several </a:t>
            </a:r>
            <a:r>
              <a:rPr lang="en-GB" sz="2000" dirty="0" smtClean="0">
                <a:solidFill>
                  <a:srgbClr val="000066"/>
                </a:solidFill>
                <a:latin typeface="Symbol" panose="05050102010706020507" pitchFamily="18" charset="2"/>
              </a:rPr>
              <a:t>g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-rays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(6-8 in average)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several neutrons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(2-3 in average)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39416" y="1566349"/>
            <a:ext cx="935412" cy="1187348"/>
            <a:chOff x="6785570" y="2899875"/>
            <a:chExt cx="935412" cy="1187348"/>
          </a:xfrm>
        </p:grpSpPr>
        <p:sp>
          <p:nvSpPr>
            <p:cNvPr id="8" name="Oval 367"/>
            <p:cNvSpPr>
              <a:spLocks noChangeAspect="1" noChangeArrowheads="1"/>
            </p:cNvSpPr>
            <p:nvPr/>
          </p:nvSpPr>
          <p:spPr bwMode="auto">
            <a:xfrm flipH="1">
              <a:off x="6881694" y="3218637"/>
              <a:ext cx="645552" cy="674085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lIns="160020" tIns="80010" rIns="160020" bIns="80010" anchor="ctr"/>
            <a:lstStyle/>
            <a:p>
              <a:pPr defTabSz="1600200"/>
              <a:endParaRPr lang="fr-FR" sz="4200">
                <a:latin typeface="Times New Roman" pitchFamily="18" charset="0"/>
              </a:endParaRPr>
            </a:p>
          </p:txBody>
        </p:sp>
        <p:grpSp>
          <p:nvGrpSpPr>
            <p:cNvPr id="9" name="Group 131"/>
            <p:cNvGrpSpPr>
              <a:grpSpLocks/>
            </p:cNvGrpSpPr>
            <p:nvPr/>
          </p:nvGrpSpPr>
          <p:grpSpPr bwMode="auto">
            <a:xfrm rot="9184970">
              <a:off x="6786287" y="3626071"/>
              <a:ext cx="241114" cy="97408"/>
              <a:chOff x="4209" y="3485"/>
              <a:chExt cx="213" cy="86"/>
            </a:xfrm>
          </p:grpSpPr>
          <p:sp>
            <p:nvSpPr>
              <p:cNvPr id="70" name="Oval 132"/>
              <p:cNvSpPr>
                <a:spLocks noChangeAspect="1" noChangeArrowheads="1"/>
              </p:cNvSpPr>
              <p:nvPr/>
            </p:nvSpPr>
            <p:spPr bwMode="auto">
              <a:xfrm>
                <a:off x="4209" y="3485"/>
                <a:ext cx="82" cy="86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AutoShape 133"/>
              <p:cNvSpPr>
                <a:spLocks noChangeArrowheads="1"/>
              </p:cNvSpPr>
              <p:nvPr/>
            </p:nvSpPr>
            <p:spPr bwMode="auto">
              <a:xfrm>
                <a:off x="4297" y="3514"/>
                <a:ext cx="125" cy="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56 w 21600"/>
                  <a:gd name="T13" fmla="*/ 5718 h 21600"/>
                  <a:gd name="T14" fmla="*/ 18835 w 21600"/>
                  <a:gd name="T15" fmla="*/ 158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0" name="Group 134"/>
            <p:cNvGrpSpPr>
              <a:grpSpLocks/>
            </p:cNvGrpSpPr>
            <p:nvPr/>
          </p:nvGrpSpPr>
          <p:grpSpPr bwMode="auto">
            <a:xfrm rot="18607925">
              <a:off x="7503894" y="3267532"/>
              <a:ext cx="232195" cy="98483"/>
              <a:chOff x="4026" y="3568"/>
              <a:chExt cx="205" cy="87"/>
            </a:xfrm>
          </p:grpSpPr>
          <p:sp>
            <p:nvSpPr>
              <p:cNvPr id="68" name="Oval 135"/>
              <p:cNvSpPr>
                <a:spLocks noChangeAspect="1" noChangeArrowheads="1"/>
              </p:cNvSpPr>
              <p:nvPr/>
            </p:nvSpPr>
            <p:spPr bwMode="auto">
              <a:xfrm>
                <a:off x="4026" y="3568"/>
                <a:ext cx="82" cy="8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AutoShape 136"/>
              <p:cNvSpPr>
                <a:spLocks noChangeArrowheads="1"/>
              </p:cNvSpPr>
              <p:nvPr/>
            </p:nvSpPr>
            <p:spPr bwMode="auto">
              <a:xfrm rot="673611">
                <a:off x="4105" y="3617"/>
                <a:ext cx="126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29 w 21600"/>
                  <a:gd name="T13" fmla="*/ 5400 h 21600"/>
                  <a:gd name="T14" fmla="*/ 18857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1" name="Group 137"/>
            <p:cNvGrpSpPr>
              <a:grpSpLocks/>
            </p:cNvGrpSpPr>
            <p:nvPr/>
          </p:nvGrpSpPr>
          <p:grpSpPr bwMode="auto">
            <a:xfrm rot="16761182">
              <a:off x="7013016" y="3009831"/>
              <a:ext cx="517625" cy="297713"/>
              <a:chOff x="3694" y="3585"/>
              <a:chExt cx="457" cy="263"/>
            </a:xfrm>
          </p:grpSpPr>
          <p:grpSp>
            <p:nvGrpSpPr>
              <p:cNvPr id="40" name="Group 138"/>
              <p:cNvGrpSpPr>
                <a:grpSpLocks/>
              </p:cNvGrpSpPr>
              <p:nvPr/>
            </p:nvGrpSpPr>
            <p:grpSpPr bwMode="auto">
              <a:xfrm>
                <a:off x="3694" y="3585"/>
                <a:ext cx="253" cy="263"/>
                <a:chOff x="4389" y="2414"/>
                <a:chExt cx="444" cy="457"/>
              </a:xfrm>
            </p:grpSpPr>
            <p:sp>
              <p:nvSpPr>
                <p:cNvPr id="42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428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4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38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2" y="2639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6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491" y="272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4635" y="2691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272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46" y="2414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2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9" y="2443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4683" y="250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4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0" y="2617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5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457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60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2471"/>
                  <a:ext cx="142" cy="15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256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2655"/>
                  <a:ext cx="141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55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4423" y="2507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4575" y="2500"/>
                  <a:ext cx="141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655"/>
                  <a:ext cx="143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1" name="AutoShape 164"/>
              <p:cNvSpPr>
                <a:spLocks noChangeArrowheads="1"/>
              </p:cNvSpPr>
              <p:nvPr/>
            </p:nvSpPr>
            <p:spPr bwMode="auto">
              <a:xfrm rot="673611">
                <a:off x="3931" y="3760"/>
                <a:ext cx="220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236 h 21600"/>
                  <a:gd name="T14" fmla="*/ 18851 w 21600"/>
                  <a:gd name="T15" fmla="*/ 163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2" name="Group 165"/>
            <p:cNvGrpSpPr>
              <a:grpSpLocks/>
            </p:cNvGrpSpPr>
            <p:nvPr/>
          </p:nvGrpSpPr>
          <p:grpSpPr bwMode="auto">
            <a:xfrm rot="2479707">
              <a:off x="7465153" y="3597593"/>
              <a:ext cx="255829" cy="123460"/>
              <a:chOff x="4084" y="3349"/>
              <a:chExt cx="226" cy="109"/>
            </a:xfrm>
          </p:grpSpPr>
          <p:sp>
            <p:nvSpPr>
              <p:cNvPr id="38" name="Oval 166"/>
              <p:cNvSpPr>
                <a:spLocks noChangeAspect="1" noChangeArrowheads="1"/>
              </p:cNvSpPr>
              <p:nvPr/>
            </p:nvSpPr>
            <p:spPr bwMode="auto">
              <a:xfrm>
                <a:off x="4084" y="3372"/>
                <a:ext cx="81" cy="86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AutoShape 167"/>
              <p:cNvSpPr>
                <a:spLocks noChangeArrowheads="1"/>
              </p:cNvSpPr>
              <p:nvPr/>
            </p:nvSpPr>
            <p:spPr bwMode="auto">
              <a:xfrm rot="-1275906">
                <a:off x="4168" y="3349"/>
                <a:ext cx="142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6 w 21600"/>
                  <a:gd name="T13" fmla="*/ 5635 h 21600"/>
                  <a:gd name="T14" fmla="*/ 18862 w 21600"/>
                  <a:gd name="T15" fmla="*/ 164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3" name="Group 168"/>
            <p:cNvGrpSpPr>
              <a:grpSpLocks/>
            </p:cNvGrpSpPr>
            <p:nvPr/>
          </p:nvGrpSpPr>
          <p:grpSpPr bwMode="auto">
            <a:xfrm rot="4783634">
              <a:off x="7073511" y="3725981"/>
              <a:ext cx="466655" cy="255829"/>
              <a:chOff x="3706" y="3198"/>
              <a:chExt cx="412" cy="226"/>
            </a:xfrm>
          </p:grpSpPr>
          <p:grpSp>
            <p:nvGrpSpPr>
              <p:cNvPr id="23" name="Group 169"/>
              <p:cNvGrpSpPr>
                <a:grpSpLocks/>
              </p:cNvGrpSpPr>
              <p:nvPr/>
            </p:nvGrpSpPr>
            <p:grpSpPr bwMode="auto">
              <a:xfrm>
                <a:off x="3706" y="3210"/>
                <a:ext cx="225" cy="214"/>
                <a:chOff x="4411" y="1766"/>
                <a:chExt cx="394" cy="374"/>
              </a:xfrm>
            </p:grpSpPr>
            <p:sp>
              <p:nvSpPr>
                <p:cNvPr id="25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766"/>
                  <a:ext cx="143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67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1780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1780"/>
                  <a:ext cx="141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1895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4507" y="1991"/>
                  <a:ext cx="140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663" y="1867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196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4459" y="196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4443" y="1816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4" y="1809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1960"/>
                  <a:ext cx="144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95"/>
                  <a:ext cx="143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4" name="AutoShape 183"/>
              <p:cNvSpPr>
                <a:spLocks noChangeArrowheads="1"/>
              </p:cNvSpPr>
              <p:nvPr/>
            </p:nvSpPr>
            <p:spPr bwMode="auto">
              <a:xfrm rot="-1275906">
                <a:off x="3898" y="3198"/>
                <a:ext cx="220" cy="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554 h 21600"/>
                  <a:gd name="T14" fmla="*/ 18851 w 21600"/>
                  <a:gd name="T15" fmla="*/ 160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548" tIns="26773" rIns="53548" bIns="26773" anchor="ctr"/>
              <a:lstStyle/>
              <a:p>
                <a:endParaRPr lang="fr-FR"/>
              </a:p>
            </p:txBody>
          </p:sp>
        </p:grpSp>
        <p:sp>
          <p:nvSpPr>
            <p:cNvPr id="14" name="Forme libre 367"/>
            <p:cNvSpPr>
              <a:spLocks/>
            </p:cNvSpPr>
            <p:nvPr/>
          </p:nvSpPr>
          <p:spPr bwMode="auto">
            <a:xfrm rot="19143085">
              <a:off x="7406075" y="3071558"/>
              <a:ext cx="292814" cy="4571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15" name="Forme libre 367"/>
            <p:cNvSpPr>
              <a:spLocks/>
            </p:cNvSpPr>
            <p:nvPr/>
          </p:nvSpPr>
          <p:spPr bwMode="auto">
            <a:xfrm rot="12693469">
              <a:off x="6785570" y="3045948"/>
              <a:ext cx="358098" cy="50296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18" name="Forme libre 367"/>
            <p:cNvSpPr>
              <a:spLocks/>
            </p:cNvSpPr>
            <p:nvPr/>
          </p:nvSpPr>
          <p:spPr bwMode="auto">
            <a:xfrm rot="10800000">
              <a:off x="6886106" y="3751936"/>
              <a:ext cx="230320" cy="6226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20" name="Forme libre 367"/>
            <p:cNvSpPr>
              <a:spLocks/>
            </p:cNvSpPr>
            <p:nvPr/>
          </p:nvSpPr>
          <p:spPr bwMode="auto">
            <a:xfrm rot="8865924">
              <a:off x="6797194" y="3920351"/>
              <a:ext cx="377629" cy="55282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22" name="Forme libre 367"/>
            <p:cNvSpPr>
              <a:spLocks/>
            </p:cNvSpPr>
            <p:nvPr/>
          </p:nvSpPr>
          <p:spPr bwMode="auto">
            <a:xfrm rot="905299">
              <a:off x="7442924" y="3775044"/>
              <a:ext cx="178422" cy="4571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2" name="Forme libre 71"/>
          <p:cNvSpPr/>
          <p:nvPr/>
        </p:nvSpPr>
        <p:spPr>
          <a:xfrm rot="16200000">
            <a:off x="6680546" y="2010776"/>
            <a:ext cx="348630" cy="610566"/>
          </a:xfrm>
          <a:custGeom>
            <a:avLst/>
            <a:gdLst>
              <a:gd name="connsiteX0" fmla="*/ 0 w 796413"/>
              <a:gd name="connsiteY0" fmla="*/ 914400 h 914400"/>
              <a:gd name="connsiteX1" fmla="*/ 373626 w 796413"/>
              <a:gd name="connsiteY1" fmla="*/ 255639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309720 w 796413"/>
              <a:gd name="connsiteY1" fmla="*/ 342808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56928 w 796413"/>
              <a:gd name="connsiteY1" fmla="*/ 401775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87492 w 796413"/>
              <a:gd name="connsiteY1" fmla="*/ 381265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87492 w 796413"/>
              <a:gd name="connsiteY1" fmla="*/ 381265 h 914400"/>
              <a:gd name="connsiteX2" fmla="*/ 796413 w 796413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413" h="914400">
                <a:moveTo>
                  <a:pt x="0" y="914400"/>
                </a:moveTo>
                <a:cubicBezTo>
                  <a:pt x="78767" y="645836"/>
                  <a:pt x="154757" y="533665"/>
                  <a:pt x="287492" y="381265"/>
                </a:cubicBezTo>
                <a:cubicBezTo>
                  <a:pt x="420227" y="228865"/>
                  <a:pt x="651387" y="51619"/>
                  <a:pt x="796413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7252201" y="21747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Easiest way: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exactly two FF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charged particle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(high detection efficiency)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no background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8256" y="2908213"/>
            <a:ext cx="440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Usual detector: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 fission chamber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9" y="3446990"/>
            <a:ext cx="3000220" cy="258753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978984" y="5680778"/>
            <a:ext cx="1540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 smtClean="0"/>
              <a:t>G. de </a:t>
            </a:r>
            <a:r>
              <a:rPr lang="en-GB" sz="900" b="1" dirty="0" err="1" smtClean="0"/>
              <a:t>Izarra</a:t>
            </a:r>
            <a:r>
              <a:rPr lang="en-GB" sz="900" b="1" dirty="0" smtClean="0"/>
              <a:t>, Eur. Phys. J. Conf. 225 (1):10003 </a:t>
            </a:r>
            <a:endParaRPr lang="en-GB" sz="900" b="1" dirty="0"/>
          </a:p>
        </p:txBody>
      </p:sp>
      <p:sp>
        <p:nvSpPr>
          <p:cNvPr id="76" name="Rectangle 75"/>
          <p:cNvSpPr/>
          <p:nvPr/>
        </p:nvSpPr>
        <p:spPr>
          <a:xfrm>
            <a:off x="4273704" y="33216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Principle: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FF create e-/hole pair in a gas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charge drift thanks to an electric field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signal collection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73704" y="4641368"/>
            <a:ext cx="4198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Properties: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possibly compact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high efficiency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radiation resistant (gas)</a:t>
            </a:r>
            <a:endParaRPr lang="en-GB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2" grpId="0" animBg="1"/>
      <p:bldP spid="73" grpId="0"/>
      <p:bldP spid="74" grpId="0"/>
      <p:bldP spid="75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5" y="4615359"/>
            <a:ext cx="2430518" cy="1638151"/>
          </a:xfrm>
          <a:prstGeom prst="rect">
            <a:avLst/>
          </a:prstGeom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III) Measurement principles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itre 398"/>
          <p:cNvSpPr txBox="1">
            <a:spLocks/>
          </p:cNvSpPr>
          <p:nvPr/>
        </p:nvSpPr>
        <p:spPr>
          <a:xfrm>
            <a:off x="479376" y="764705"/>
            <a:ext cx="3041217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2- Fission detection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4446" y="1430258"/>
            <a:ext cx="7557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Fission process emits: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two </a:t>
            </a:r>
            <a:r>
              <a:rPr lang="en-GB" sz="2000" dirty="0">
                <a:solidFill>
                  <a:srgbClr val="000066"/>
                </a:solidFill>
                <a:latin typeface="Comic Sans MS" pitchFamily="66" charset="0"/>
              </a:rPr>
              <a:t>Fission Fragments with high energy (few 10 MeV each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several </a:t>
            </a:r>
            <a:r>
              <a:rPr lang="en-GB" sz="2000" dirty="0" smtClean="0">
                <a:solidFill>
                  <a:srgbClr val="000066"/>
                </a:solidFill>
                <a:latin typeface="Symbol" panose="05050102010706020507" pitchFamily="18" charset="2"/>
              </a:rPr>
              <a:t>g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-rays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(6-8 in average)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several neutrons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(2-3 in average)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39416" y="1566349"/>
            <a:ext cx="935412" cy="1187348"/>
            <a:chOff x="6785570" y="2899875"/>
            <a:chExt cx="935412" cy="1187348"/>
          </a:xfrm>
        </p:grpSpPr>
        <p:sp>
          <p:nvSpPr>
            <p:cNvPr id="8" name="Oval 367"/>
            <p:cNvSpPr>
              <a:spLocks noChangeAspect="1" noChangeArrowheads="1"/>
            </p:cNvSpPr>
            <p:nvPr/>
          </p:nvSpPr>
          <p:spPr bwMode="auto">
            <a:xfrm flipH="1">
              <a:off x="6881694" y="3218637"/>
              <a:ext cx="645552" cy="674085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lIns="160020" tIns="80010" rIns="160020" bIns="80010" anchor="ctr"/>
            <a:lstStyle/>
            <a:p>
              <a:pPr defTabSz="1600200"/>
              <a:endParaRPr lang="fr-FR" sz="4200">
                <a:latin typeface="Times New Roman" pitchFamily="18" charset="0"/>
              </a:endParaRPr>
            </a:p>
          </p:txBody>
        </p:sp>
        <p:grpSp>
          <p:nvGrpSpPr>
            <p:cNvPr id="9" name="Group 131"/>
            <p:cNvGrpSpPr>
              <a:grpSpLocks/>
            </p:cNvGrpSpPr>
            <p:nvPr/>
          </p:nvGrpSpPr>
          <p:grpSpPr bwMode="auto">
            <a:xfrm rot="9184970">
              <a:off x="6786287" y="3626071"/>
              <a:ext cx="241114" cy="97408"/>
              <a:chOff x="4209" y="3485"/>
              <a:chExt cx="213" cy="86"/>
            </a:xfrm>
          </p:grpSpPr>
          <p:sp>
            <p:nvSpPr>
              <p:cNvPr id="70" name="Oval 132"/>
              <p:cNvSpPr>
                <a:spLocks noChangeAspect="1" noChangeArrowheads="1"/>
              </p:cNvSpPr>
              <p:nvPr/>
            </p:nvSpPr>
            <p:spPr bwMode="auto">
              <a:xfrm>
                <a:off x="4209" y="3485"/>
                <a:ext cx="82" cy="86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AutoShape 133"/>
              <p:cNvSpPr>
                <a:spLocks noChangeArrowheads="1"/>
              </p:cNvSpPr>
              <p:nvPr/>
            </p:nvSpPr>
            <p:spPr bwMode="auto">
              <a:xfrm>
                <a:off x="4297" y="3514"/>
                <a:ext cx="125" cy="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56 w 21600"/>
                  <a:gd name="T13" fmla="*/ 5718 h 21600"/>
                  <a:gd name="T14" fmla="*/ 18835 w 21600"/>
                  <a:gd name="T15" fmla="*/ 158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0" name="Group 134"/>
            <p:cNvGrpSpPr>
              <a:grpSpLocks/>
            </p:cNvGrpSpPr>
            <p:nvPr/>
          </p:nvGrpSpPr>
          <p:grpSpPr bwMode="auto">
            <a:xfrm rot="18607925">
              <a:off x="7503894" y="3267532"/>
              <a:ext cx="232195" cy="98483"/>
              <a:chOff x="4026" y="3568"/>
              <a:chExt cx="205" cy="87"/>
            </a:xfrm>
          </p:grpSpPr>
          <p:sp>
            <p:nvSpPr>
              <p:cNvPr id="68" name="Oval 135"/>
              <p:cNvSpPr>
                <a:spLocks noChangeAspect="1" noChangeArrowheads="1"/>
              </p:cNvSpPr>
              <p:nvPr/>
            </p:nvSpPr>
            <p:spPr bwMode="auto">
              <a:xfrm>
                <a:off x="4026" y="3568"/>
                <a:ext cx="82" cy="8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AutoShape 136"/>
              <p:cNvSpPr>
                <a:spLocks noChangeArrowheads="1"/>
              </p:cNvSpPr>
              <p:nvPr/>
            </p:nvSpPr>
            <p:spPr bwMode="auto">
              <a:xfrm rot="673611">
                <a:off x="4105" y="3617"/>
                <a:ext cx="126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29 w 21600"/>
                  <a:gd name="T13" fmla="*/ 5400 h 21600"/>
                  <a:gd name="T14" fmla="*/ 18857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1" name="Group 137"/>
            <p:cNvGrpSpPr>
              <a:grpSpLocks/>
            </p:cNvGrpSpPr>
            <p:nvPr/>
          </p:nvGrpSpPr>
          <p:grpSpPr bwMode="auto">
            <a:xfrm rot="16761182">
              <a:off x="7013016" y="3009831"/>
              <a:ext cx="517625" cy="297713"/>
              <a:chOff x="3694" y="3585"/>
              <a:chExt cx="457" cy="263"/>
            </a:xfrm>
          </p:grpSpPr>
          <p:grpSp>
            <p:nvGrpSpPr>
              <p:cNvPr id="40" name="Group 138"/>
              <p:cNvGrpSpPr>
                <a:grpSpLocks/>
              </p:cNvGrpSpPr>
              <p:nvPr/>
            </p:nvGrpSpPr>
            <p:grpSpPr bwMode="auto">
              <a:xfrm>
                <a:off x="3694" y="3585"/>
                <a:ext cx="253" cy="263"/>
                <a:chOff x="4389" y="2414"/>
                <a:chExt cx="444" cy="457"/>
              </a:xfrm>
            </p:grpSpPr>
            <p:sp>
              <p:nvSpPr>
                <p:cNvPr id="42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428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4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38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2" y="2639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6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491" y="272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4635" y="2691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272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46" y="2414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2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9" y="2443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4683" y="250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4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0" y="2617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5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457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60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2471"/>
                  <a:ext cx="142" cy="15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256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2655"/>
                  <a:ext cx="141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55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4423" y="2507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4575" y="2500"/>
                  <a:ext cx="141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655"/>
                  <a:ext cx="143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1" name="AutoShape 164"/>
              <p:cNvSpPr>
                <a:spLocks noChangeArrowheads="1"/>
              </p:cNvSpPr>
              <p:nvPr/>
            </p:nvSpPr>
            <p:spPr bwMode="auto">
              <a:xfrm rot="673611">
                <a:off x="3931" y="3760"/>
                <a:ext cx="220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236 h 21600"/>
                  <a:gd name="T14" fmla="*/ 18851 w 21600"/>
                  <a:gd name="T15" fmla="*/ 163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2" name="Group 165"/>
            <p:cNvGrpSpPr>
              <a:grpSpLocks/>
            </p:cNvGrpSpPr>
            <p:nvPr/>
          </p:nvGrpSpPr>
          <p:grpSpPr bwMode="auto">
            <a:xfrm rot="2479707">
              <a:off x="7465153" y="3597593"/>
              <a:ext cx="255829" cy="123460"/>
              <a:chOff x="4084" y="3349"/>
              <a:chExt cx="226" cy="109"/>
            </a:xfrm>
          </p:grpSpPr>
          <p:sp>
            <p:nvSpPr>
              <p:cNvPr id="38" name="Oval 166"/>
              <p:cNvSpPr>
                <a:spLocks noChangeAspect="1" noChangeArrowheads="1"/>
              </p:cNvSpPr>
              <p:nvPr/>
            </p:nvSpPr>
            <p:spPr bwMode="auto">
              <a:xfrm>
                <a:off x="4084" y="3372"/>
                <a:ext cx="81" cy="86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AutoShape 167"/>
              <p:cNvSpPr>
                <a:spLocks noChangeArrowheads="1"/>
              </p:cNvSpPr>
              <p:nvPr/>
            </p:nvSpPr>
            <p:spPr bwMode="auto">
              <a:xfrm rot="-1275906">
                <a:off x="4168" y="3349"/>
                <a:ext cx="142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6 w 21600"/>
                  <a:gd name="T13" fmla="*/ 5635 h 21600"/>
                  <a:gd name="T14" fmla="*/ 18862 w 21600"/>
                  <a:gd name="T15" fmla="*/ 164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3" name="Group 168"/>
            <p:cNvGrpSpPr>
              <a:grpSpLocks/>
            </p:cNvGrpSpPr>
            <p:nvPr/>
          </p:nvGrpSpPr>
          <p:grpSpPr bwMode="auto">
            <a:xfrm rot="4783634">
              <a:off x="7073511" y="3725981"/>
              <a:ext cx="466655" cy="255829"/>
              <a:chOff x="3706" y="3198"/>
              <a:chExt cx="412" cy="226"/>
            </a:xfrm>
          </p:grpSpPr>
          <p:grpSp>
            <p:nvGrpSpPr>
              <p:cNvPr id="23" name="Group 169"/>
              <p:cNvGrpSpPr>
                <a:grpSpLocks/>
              </p:cNvGrpSpPr>
              <p:nvPr/>
            </p:nvGrpSpPr>
            <p:grpSpPr bwMode="auto">
              <a:xfrm>
                <a:off x="3706" y="3210"/>
                <a:ext cx="225" cy="214"/>
                <a:chOff x="4411" y="1766"/>
                <a:chExt cx="394" cy="374"/>
              </a:xfrm>
            </p:grpSpPr>
            <p:sp>
              <p:nvSpPr>
                <p:cNvPr id="25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766"/>
                  <a:ext cx="143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67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1780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1780"/>
                  <a:ext cx="141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1895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4507" y="1991"/>
                  <a:ext cx="140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663" y="1867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196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4459" y="196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4443" y="1816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4" y="1809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1960"/>
                  <a:ext cx="144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95"/>
                  <a:ext cx="143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4" name="AutoShape 183"/>
              <p:cNvSpPr>
                <a:spLocks noChangeArrowheads="1"/>
              </p:cNvSpPr>
              <p:nvPr/>
            </p:nvSpPr>
            <p:spPr bwMode="auto">
              <a:xfrm rot="-1275906">
                <a:off x="3898" y="3198"/>
                <a:ext cx="220" cy="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554 h 21600"/>
                  <a:gd name="T14" fmla="*/ 18851 w 21600"/>
                  <a:gd name="T15" fmla="*/ 160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548" tIns="26773" rIns="53548" bIns="26773" anchor="ctr"/>
              <a:lstStyle/>
              <a:p>
                <a:endParaRPr lang="fr-FR"/>
              </a:p>
            </p:txBody>
          </p:sp>
        </p:grpSp>
        <p:sp>
          <p:nvSpPr>
            <p:cNvPr id="14" name="Forme libre 367"/>
            <p:cNvSpPr>
              <a:spLocks/>
            </p:cNvSpPr>
            <p:nvPr/>
          </p:nvSpPr>
          <p:spPr bwMode="auto">
            <a:xfrm rot="19143085">
              <a:off x="7406075" y="3071558"/>
              <a:ext cx="292814" cy="4571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15" name="Forme libre 367"/>
            <p:cNvSpPr>
              <a:spLocks/>
            </p:cNvSpPr>
            <p:nvPr/>
          </p:nvSpPr>
          <p:spPr bwMode="auto">
            <a:xfrm rot="12693469">
              <a:off x="6785570" y="3045948"/>
              <a:ext cx="358098" cy="50296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18" name="Forme libre 367"/>
            <p:cNvSpPr>
              <a:spLocks/>
            </p:cNvSpPr>
            <p:nvPr/>
          </p:nvSpPr>
          <p:spPr bwMode="auto">
            <a:xfrm rot="10800000">
              <a:off x="6886106" y="3751936"/>
              <a:ext cx="230320" cy="6226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20" name="Forme libre 367"/>
            <p:cNvSpPr>
              <a:spLocks/>
            </p:cNvSpPr>
            <p:nvPr/>
          </p:nvSpPr>
          <p:spPr bwMode="auto">
            <a:xfrm rot="8865924">
              <a:off x="6797194" y="3920351"/>
              <a:ext cx="377629" cy="55282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22" name="Forme libre 367"/>
            <p:cNvSpPr>
              <a:spLocks/>
            </p:cNvSpPr>
            <p:nvPr/>
          </p:nvSpPr>
          <p:spPr bwMode="auto">
            <a:xfrm rot="905299">
              <a:off x="7442924" y="3775044"/>
              <a:ext cx="178422" cy="4571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2" name="Forme libre 71"/>
          <p:cNvSpPr/>
          <p:nvPr/>
        </p:nvSpPr>
        <p:spPr>
          <a:xfrm rot="16200000">
            <a:off x="6680546" y="2010776"/>
            <a:ext cx="348630" cy="610566"/>
          </a:xfrm>
          <a:custGeom>
            <a:avLst/>
            <a:gdLst>
              <a:gd name="connsiteX0" fmla="*/ 0 w 796413"/>
              <a:gd name="connsiteY0" fmla="*/ 914400 h 914400"/>
              <a:gd name="connsiteX1" fmla="*/ 373626 w 796413"/>
              <a:gd name="connsiteY1" fmla="*/ 255639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309720 w 796413"/>
              <a:gd name="connsiteY1" fmla="*/ 342808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56928 w 796413"/>
              <a:gd name="connsiteY1" fmla="*/ 401775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87492 w 796413"/>
              <a:gd name="connsiteY1" fmla="*/ 381265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87492 w 796413"/>
              <a:gd name="connsiteY1" fmla="*/ 381265 h 914400"/>
              <a:gd name="connsiteX2" fmla="*/ 796413 w 796413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413" h="914400">
                <a:moveTo>
                  <a:pt x="0" y="914400"/>
                </a:moveTo>
                <a:cubicBezTo>
                  <a:pt x="78767" y="645836"/>
                  <a:pt x="154757" y="533665"/>
                  <a:pt x="287492" y="381265"/>
                </a:cubicBezTo>
                <a:cubicBezTo>
                  <a:pt x="420227" y="228865"/>
                  <a:pt x="651387" y="51619"/>
                  <a:pt x="796413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7252201" y="21747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Easiest way: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exactly two FF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charged particle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(high detection efficiency)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no background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8256" y="2908213"/>
            <a:ext cx="440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Other detectors: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8305" y="3321639"/>
            <a:ext cx="30864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Parallel Plate Avalanche Counter: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provides FF positions</a:t>
            </a:r>
            <a:endParaRPr lang="en-GB" sz="1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radiation resistant</a:t>
            </a:r>
            <a:endParaRPr lang="en-GB" sz="2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14" y="4690559"/>
            <a:ext cx="1856302" cy="1492467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3912748" y="3321639"/>
            <a:ext cx="33123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Silicon detector: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easy to use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100% efficient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not radiation resistant</a:t>
            </a:r>
            <a:endParaRPr lang="en-GB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582" y1="28114" x2="41582" y2="28114"/>
                        <a14:foregroundMark x1="35017" y1="14141" x2="20875" y2="84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8524" r="23818" b="8303"/>
          <a:stretch/>
        </p:blipFill>
        <p:spPr>
          <a:xfrm>
            <a:off x="7293095" y="4609638"/>
            <a:ext cx="1172597" cy="1626567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7032104" y="3544588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Solar cells</a:t>
            </a:r>
            <a:endParaRPr lang="en-GB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easy to use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radiation resistant</a:t>
            </a:r>
            <a:endParaRPr lang="en-GB" sz="2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095017" y="5085184"/>
            <a:ext cx="2987557" cy="92333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The detector used is adapted to experiment constraints.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842915" y="383146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and others...</a:t>
            </a:r>
            <a:endParaRPr lang="en-GB" sz="2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80" grpId="0"/>
      <p:bldP spid="82" grpId="0"/>
      <p:bldP spid="83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b="4238"/>
          <a:stretch/>
        </p:blipFill>
        <p:spPr>
          <a:xfrm>
            <a:off x="8056797" y="3702263"/>
            <a:ext cx="4022857" cy="2570042"/>
          </a:xfrm>
          <a:prstGeom prst="rect">
            <a:avLst/>
          </a:prstGeom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III) Measurement principles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itre 398"/>
          <p:cNvSpPr txBox="1">
            <a:spLocks/>
          </p:cNvSpPr>
          <p:nvPr/>
        </p:nvSpPr>
        <p:spPr>
          <a:xfrm>
            <a:off x="479376" y="764705"/>
            <a:ext cx="3401893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3- Neutron production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400" y="1430258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No isolated neutron exists in nature. They have to be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produced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with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nuclear reactions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: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7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Li(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p,n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D(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d,n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T(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p,n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T(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d,n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7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Be(</a:t>
            </a:r>
            <a:r>
              <a:rPr lang="en-GB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238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U(</a:t>
            </a:r>
            <a:r>
              <a:rPr lang="en-GB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g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...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76" name="Groupe 128"/>
          <p:cNvGrpSpPr>
            <a:grpSpLocks/>
          </p:cNvGrpSpPr>
          <p:nvPr/>
        </p:nvGrpSpPr>
        <p:grpSpPr bwMode="auto">
          <a:xfrm>
            <a:off x="885514" y="3157612"/>
            <a:ext cx="1079500" cy="215900"/>
            <a:chOff x="575556" y="2924944"/>
            <a:chExt cx="1368152" cy="216024"/>
          </a:xfrm>
        </p:grpSpPr>
        <p:cxnSp>
          <p:nvCxnSpPr>
            <p:cNvPr id="77" name="Connecteur droit 76"/>
            <p:cNvCxnSpPr/>
            <p:nvPr/>
          </p:nvCxnSpPr>
          <p:spPr>
            <a:xfrm>
              <a:off x="575556" y="2924944"/>
              <a:ext cx="1368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575556" y="3140968"/>
              <a:ext cx="1368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necteur droit 84"/>
          <p:cNvCxnSpPr/>
          <p:nvPr/>
        </p:nvCxnSpPr>
        <p:spPr>
          <a:xfrm>
            <a:off x="1976126" y="3141737"/>
            <a:ext cx="0" cy="2476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>
            <a:off x="1709426" y="2721049"/>
            <a:ext cx="263525" cy="508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1049027" y="2387674"/>
            <a:ext cx="825500" cy="3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target</a:t>
            </a:r>
            <a:endParaRPr lang="en-US" sz="1600" dirty="0">
              <a:latin typeface="+mj-lt"/>
            </a:endParaRPr>
          </a:p>
        </p:txBody>
      </p:sp>
      <p:sp>
        <p:nvSpPr>
          <p:cNvPr id="137" name="Flèche droite 136"/>
          <p:cNvSpPr/>
          <p:nvPr/>
        </p:nvSpPr>
        <p:spPr>
          <a:xfrm>
            <a:off x="987114" y="3222699"/>
            <a:ext cx="762000" cy="762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56863" y="3051249"/>
            <a:ext cx="792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beam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630405" y="2706671"/>
            <a:ext cx="942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4A7EBB"/>
                </a:solidFill>
                <a:latin typeface="+mj-lt"/>
              </a:rPr>
              <a:t>neutrons</a:t>
            </a:r>
            <a:endParaRPr lang="en-US" sz="1600" dirty="0">
              <a:solidFill>
                <a:srgbClr val="4A7EBB"/>
              </a:solidFill>
              <a:latin typeface="+mj-lt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104808" y="3494225"/>
            <a:ext cx="5439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This production method: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is quite simple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produces quasi-</a:t>
            </a:r>
            <a:r>
              <a:rPr lang="en-GB" sz="2000" dirty="0" err="1" smtClean="0">
                <a:solidFill>
                  <a:srgbClr val="000066"/>
                </a:solidFill>
                <a:latin typeface="Comic Sans MS" pitchFamily="66" charset="0"/>
              </a:rPr>
              <a:t>monoenergetic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neutrons 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is applicable for </a:t>
            </a:r>
            <a:r>
              <a:rPr lang="en-GB" sz="2000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GB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&gt; few 100 </a:t>
            </a:r>
            <a:r>
              <a:rPr lang="en-GB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104808" y="3042319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GB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 depends on the angle =&gt; for a given angle, quasi-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monoenergetic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 neutrons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2944" y="5291086"/>
            <a:ext cx="709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Cross section are then measured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at specific neutron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energies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and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only at high energy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7" name="Croix 66"/>
          <p:cNvSpPr/>
          <p:nvPr/>
        </p:nvSpPr>
        <p:spPr>
          <a:xfrm rot="2700000" flipV="1">
            <a:off x="11127503" y="5596084"/>
            <a:ext cx="51905" cy="51905"/>
          </a:xfrm>
          <a:prstGeom prst="plus">
            <a:avLst>
              <a:gd name="adj" fmla="val 39815"/>
            </a:avLst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Croix 67"/>
          <p:cNvSpPr/>
          <p:nvPr/>
        </p:nvSpPr>
        <p:spPr>
          <a:xfrm rot="2700000" flipV="1">
            <a:off x="11278189" y="5544014"/>
            <a:ext cx="51905" cy="51905"/>
          </a:xfrm>
          <a:prstGeom prst="plus">
            <a:avLst>
              <a:gd name="adj" fmla="val 39815"/>
            </a:avLst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roix 68"/>
          <p:cNvSpPr/>
          <p:nvPr/>
        </p:nvSpPr>
        <p:spPr>
          <a:xfrm rot="2700000" flipV="1">
            <a:off x="11321061" y="5502056"/>
            <a:ext cx="51905" cy="51905"/>
          </a:xfrm>
          <a:prstGeom prst="plus">
            <a:avLst>
              <a:gd name="adj" fmla="val 39815"/>
            </a:avLst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Croix 69"/>
          <p:cNvSpPr/>
          <p:nvPr/>
        </p:nvSpPr>
        <p:spPr>
          <a:xfrm rot="2700000" flipV="1">
            <a:off x="11022501" y="5629963"/>
            <a:ext cx="51905" cy="51905"/>
          </a:xfrm>
          <a:prstGeom prst="plus">
            <a:avLst>
              <a:gd name="adj" fmla="val 39815"/>
            </a:avLst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Croix 73"/>
          <p:cNvSpPr/>
          <p:nvPr/>
        </p:nvSpPr>
        <p:spPr>
          <a:xfrm rot="2700000" flipV="1">
            <a:off x="11173223" y="5596085"/>
            <a:ext cx="51905" cy="51905"/>
          </a:xfrm>
          <a:prstGeom prst="plus">
            <a:avLst>
              <a:gd name="adj" fmla="val 39815"/>
            </a:avLst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274004" y="2636912"/>
            <a:ext cx="1543497" cy="1235075"/>
            <a:chOff x="1274004" y="2636912"/>
            <a:chExt cx="1543497" cy="1235075"/>
          </a:xfrm>
        </p:grpSpPr>
        <p:cxnSp>
          <p:nvCxnSpPr>
            <p:cNvPr id="4" name="Connecteur droit 3"/>
            <p:cNvCxnSpPr/>
            <p:nvPr/>
          </p:nvCxnSpPr>
          <p:spPr>
            <a:xfrm flipH="1">
              <a:off x="1274004" y="3318004"/>
              <a:ext cx="6935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e 129"/>
            <p:cNvGrpSpPr>
              <a:grpSpLocks/>
            </p:cNvGrpSpPr>
            <p:nvPr/>
          </p:nvGrpSpPr>
          <p:grpSpPr bwMode="auto">
            <a:xfrm>
              <a:off x="1650689" y="2636912"/>
              <a:ext cx="1166812" cy="1235075"/>
              <a:chOff x="7498893" y="4570589"/>
              <a:chExt cx="1167095" cy="1234675"/>
            </a:xfrm>
          </p:grpSpPr>
          <p:grpSp>
            <p:nvGrpSpPr>
              <p:cNvPr id="87" name="Groupe 163"/>
              <p:cNvGrpSpPr>
                <a:grpSpLocks/>
              </p:cNvGrpSpPr>
              <p:nvPr/>
            </p:nvGrpSpPr>
            <p:grpSpPr bwMode="auto">
              <a:xfrm>
                <a:off x="7556573" y="4581128"/>
                <a:ext cx="1047875" cy="1224136"/>
                <a:chOff x="6182989" y="4811332"/>
                <a:chExt cx="1047875" cy="1224136"/>
              </a:xfrm>
            </p:grpSpPr>
            <p:grpSp>
              <p:nvGrpSpPr>
                <p:cNvPr id="118" name="Groupe 155"/>
                <p:cNvGrpSpPr>
                  <a:grpSpLocks/>
                </p:cNvGrpSpPr>
                <p:nvPr/>
              </p:nvGrpSpPr>
              <p:grpSpPr bwMode="auto">
                <a:xfrm>
                  <a:off x="6208316" y="4811332"/>
                  <a:ext cx="1022548" cy="1224136"/>
                  <a:chOff x="6141740" y="4811333"/>
                  <a:chExt cx="1022548" cy="1224136"/>
                </a:xfrm>
              </p:grpSpPr>
              <p:grpSp>
                <p:nvGrpSpPr>
                  <p:cNvPr id="126" name="Groupe 151"/>
                  <p:cNvGrpSpPr>
                    <a:grpSpLocks/>
                  </p:cNvGrpSpPr>
                  <p:nvPr/>
                </p:nvGrpSpPr>
                <p:grpSpPr bwMode="auto">
                  <a:xfrm>
                    <a:off x="6141740" y="5442012"/>
                    <a:ext cx="1022548" cy="992"/>
                    <a:chOff x="5928668" y="5344604"/>
                    <a:chExt cx="1022548" cy="992"/>
                  </a:xfrm>
                </p:grpSpPr>
                <p:cxnSp>
                  <p:nvCxnSpPr>
                    <p:cNvPr id="130" name="Connecteur droit avec flèche 129"/>
                    <p:cNvCxnSpPr/>
                    <p:nvPr/>
                  </p:nvCxnSpPr>
                  <p:spPr>
                    <a:xfrm>
                      <a:off x="6158474" y="5344528"/>
                      <a:ext cx="792355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Connecteur droit avec flèche 130"/>
                    <p:cNvCxnSpPr/>
                    <p:nvPr/>
                  </p:nvCxnSpPr>
                  <p:spPr>
                    <a:xfrm flipH="1">
                      <a:off x="5928231" y="5346115"/>
                      <a:ext cx="236594" cy="0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e 15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762848" y="5422905"/>
                    <a:ext cx="1224136" cy="992"/>
                    <a:chOff x="5568884" y="5344604"/>
                    <a:chExt cx="1224136" cy="992"/>
                  </a:xfrm>
                </p:grpSpPr>
                <p:cxnSp>
                  <p:nvCxnSpPr>
                    <p:cNvPr id="128" name="Connecteur droit avec flèche 127"/>
                    <p:cNvCxnSpPr/>
                    <p:nvPr/>
                  </p:nvCxnSpPr>
                  <p:spPr>
                    <a:xfrm rot="5400000" flipV="1">
                      <a:off x="6475847" y="5028302"/>
                      <a:ext cx="0" cy="633208"/>
                    </a:xfrm>
                    <a:prstGeom prst="straightConnector1">
                      <a:avLst/>
                    </a:prstGeom>
                    <a:ln w="63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Connecteur droit avec flèche 128"/>
                    <p:cNvCxnSpPr/>
                    <p:nvPr/>
                  </p:nvCxnSpPr>
                  <p:spPr>
                    <a:xfrm rot="5400000">
                      <a:off x="5866444" y="5047346"/>
                      <a:ext cx="0" cy="595120"/>
                    </a:xfrm>
                    <a:prstGeom prst="straightConnector1">
                      <a:avLst/>
                    </a:prstGeom>
                    <a:ln w="63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9" name="Groupe 156"/>
                <p:cNvGrpSpPr>
                  <a:grpSpLocks/>
                </p:cNvGrpSpPr>
                <p:nvPr/>
              </p:nvGrpSpPr>
              <p:grpSpPr bwMode="auto">
                <a:xfrm rot="2700000">
                  <a:off x="6161258" y="4985625"/>
                  <a:ext cx="955339" cy="911878"/>
                  <a:chOff x="6036187" y="4846295"/>
                  <a:chExt cx="955339" cy="911878"/>
                </a:xfrm>
              </p:grpSpPr>
              <p:grpSp>
                <p:nvGrpSpPr>
                  <p:cNvPr id="120" name="Groupe 151"/>
                  <p:cNvGrpSpPr>
                    <a:grpSpLocks/>
                  </p:cNvGrpSpPr>
                  <p:nvPr/>
                </p:nvGrpSpPr>
                <p:grpSpPr bwMode="auto">
                  <a:xfrm>
                    <a:off x="6036187" y="5185479"/>
                    <a:ext cx="955339" cy="513066"/>
                    <a:chOff x="5823115" y="5088071"/>
                    <a:chExt cx="955339" cy="513066"/>
                  </a:xfrm>
                </p:grpSpPr>
                <p:cxnSp>
                  <p:nvCxnSpPr>
                    <p:cNvPr id="124" name="Connecteur droit avec flèche 123"/>
                    <p:cNvCxnSpPr/>
                    <p:nvPr/>
                  </p:nvCxnSpPr>
                  <p:spPr>
                    <a:xfrm rot="18900000">
                      <a:off x="6262493" y="5090869"/>
                      <a:ext cx="512596" cy="511299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Connecteur droit avec flèche 124"/>
                    <p:cNvCxnSpPr/>
                    <p:nvPr/>
                  </p:nvCxnSpPr>
                  <p:spPr>
                    <a:xfrm rot="18900000" flipH="1" flipV="1">
                      <a:off x="5819832" y="5205990"/>
                      <a:ext cx="282483" cy="28105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e 15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918482" y="5054149"/>
                    <a:ext cx="911878" cy="496170"/>
                    <a:chOff x="5846181" y="5096519"/>
                    <a:chExt cx="911878" cy="496170"/>
                  </a:xfrm>
                </p:grpSpPr>
                <p:cxnSp>
                  <p:nvCxnSpPr>
                    <p:cNvPr id="122" name="Connecteur droit avec flèche 121"/>
                    <p:cNvCxnSpPr/>
                    <p:nvPr/>
                  </p:nvCxnSpPr>
                  <p:spPr>
                    <a:xfrm rot="2700000" flipV="1">
                      <a:off x="6261348" y="5093700"/>
                      <a:ext cx="495420" cy="495139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Connecteur droit avec flèche 122"/>
                    <p:cNvCxnSpPr/>
                    <p:nvPr/>
                  </p:nvCxnSpPr>
                  <p:spPr>
                    <a:xfrm rot="2700000" flipH="1">
                      <a:off x="5846177" y="5210672"/>
                      <a:ext cx="263589" cy="26344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8" name="Groupe 179"/>
              <p:cNvGrpSpPr>
                <a:grpSpLocks/>
              </p:cNvGrpSpPr>
              <p:nvPr/>
            </p:nvGrpSpPr>
            <p:grpSpPr bwMode="auto">
              <a:xfrm rot="1800000">
                <a:off x="7558107" y="4570589"/>
                <a:ext cx="1036439" cy="1197501"/>
                <a:chOff x="6125289" y="4677511"/>
                <a:chExt cx="1036439" cy="1197501"/>
              </a:xfrm>
            </p:grpSpPr>
            <p:grpSp>
              <p:nvGrpSpPr>
                <p:cNvPr id="104" name="Groupe 180"/>
                <p:cNvGrpSpPr>
                  <a:grpSpLocks/>
                </p:cNvGrpSpPr>
                <p:nvPr/>
              </p:nvGrpSpPr>
              <p:grpSpPr bwMode="auto">
                <a:xfrm>
                  <a:off x="6144877" y="4794170"/>
                  <a:ext cx="991166" cy="1080842"/>
                  <a:chOff x="6078301" y="4794171"/>
                  <a:chExt cx="991166" cy="1080842"/>
                </a:xfrm>
              </p:grpSpPr>
              <p:grpSp>
                <p:nvGrpSpPr>
                  <p:cNvPr id="112" name="Groupe 188"/>
                  <p:cNvGrpSpPr>
                    <a:grpSpLocks/>
                  </p:cNvGrpSpPr>
                  <p:nvPr/>
                </p:nvGrpSpPr>
                <p:grpSpPr bwMode="auto">
                  <a:xfrm>
                    <a:off x="6078301" y="5255181"/>
                    <a:ext cx="991166" cy="373665"/>
                    <a:chOff x="5865229" y="5157773"/>
                    <a:chExt cx="991166" cy="373665"/>
                  </a:xfrm>
                </p:grpSpPr>
                <p:cxnSp>
                  <p:nvCxnSpPr>
                    <p:cNvPr id="116" name="Connecteur droit avec flèche 115"/>
                    <p:cNvCxnSpPr/>
                    <p:nvPr/>
                  </p:nvCxnSpPr>
                  <p:spPr>
                    <a:xfrm rot="19800000">
                      <a:off x="6206768" y="5158672"/>
                      <a:ext cx="647857" cy="374529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Connecteur droit avec flèche 116"/>
                    <p:cNvCxnSpPr/>
                    <p:nvPr/>
                  </p:nvCxnSpPr>
                  <p:spPr>
                    <a:xfrm rot="19800000" flipH="1" flipV="1">
                      <a:off x="5861460" y="5266678"/>
                      <a:ext cx="277880" cy="160285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3" name="Groupe 189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834000" y="5160142"/>
                    <a:ext cx="1080842" cy="348899"/>
                    <a:chOff x="5729341" y="5170155"/>
                    <a:chExt cx="1080842" cy="348899"/>
                  </a:xfrm>
                </p:grpSpPr>
                <p:cxnSp>
                  <p:nvCxnSpPr>
                    <p:cNvPr id="114" name="Connecteur droit avec flèche 113"/>
                    <p:cNvCxnSpPr/>
                    <p:nvPr/>
                  </p:nvCxnSpPr>
                  <p:spPr>
                    <a:xfrm rot="3600000" flipV="1">
                      <a:off x="6331624" y="5039818"/>
                      <a:ext cx="349334" cy="6046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Connecteur droit avec flèche 114"/>
                    <p:cNvCxnSpPr/>
                    <p:nvPr/>
                  </p:nvCxnSpPr>
                  <p:spPr>
                    <a:xfrm rot="3600000" flipH="1">
                      <a:off x="5814010" y="5139507"/>
                      <a:ext cx="233419" cy="40468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5" name="Groupe 181"/>
                <p:cNvGrpSpPr>
                  <a:grpSpLocks/>
                </p:cNvGrpSpPr>
                <p:nvPr/>
              </p:nvGrpSpPr>
              <p:grpSpPr bwMode="auto">
                <a:xfrm rot="2700000">
                  <a:off x="6059961" y="4742839"/>
                  <a:ext cx="1167096" cy="1036439"/>
                  <a:chOff x="5805912" y="4653138"/>
                  <a:chExt cx="1167096" cy="1036439"/>
                </a:xfrm>
              </p:grpSpPr>
              <p:grpSp>
                <p:nvGrpSpPr>
                  <p:cNvPr id="106" name="Groupe 151"/>
                  <p:cNvGrpSpPr>
                    <a:grpSpLocks/>
                  </p:cNvGrpSpPr>
                  <p:nvPr/>
                </p:nvGrpSpPr>
                <p:grpSpPr bwMode="auto">
                  <a:xfrm>
                    <a:off x="5805912" y="5362915"/>
                    <a:ext cx="1167096" cy="158196"/>
                    <a:chOff x="5592840" y="5265507"/>
                    <a:chExt cx="1167096" cy="158196"/>
                  </a:xfrm>
                </p:grpSpPr>
                <p:cxnSp>
                  <p:nvCxnSpPr>
                    <p:cNvPr id="110" name="Connecteur droit avec flèche 109"/>
                    <p:cNvCxnSpPr/>
                    <p:nvPr/>
                  </p:nvCxnSpPr>
                  <p:spPr>
                    <a:xfrm rot="17100000">
                      <a:off x="6382533" y="5050026"/>
                      <a:ext cx="158788" cy="59035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Connecteur droit avec flèche 110"/>
                    <p:cNvCxnSpPr/>
                    <p:nvPr/>
                  </p:nvCxnSpPr>
                  <p:spPr>
                    <a:xfrm rot="17100000" flipH="1" flipV="1">
                      <a:off x="5794197" y="5067436"/>
                      <a:ext cx="150848" cy="561793"/>
                    </a:xfrm>
                    <a:prstGeom prst="straightConnector1">
                      <a:avLst/>
                    </a:prstGeom>
                    <a:ln w="63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7" name="Groupe 15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857193" y="5138473"/>
                    <a:ext cx="1036439" cy="65770"/>
                    <a:chOff x="5914777" y="5312710"/>
                    <a:chExt cx="1036439" cy="65770"/>
                  </a:xfrm>
                </p:grpSpPr>
                <p:cxnSp>
                  <p:nvCxnSpPr>
                    <p:cNvPr id="108" name="Connecteur droit avec flèche 107"/>
                    <p:cNvCxnSpPr/>
                    <p:nvPr/>
                  </p:nvCxnSpPr>
                  <p:spPr>
                    <a:xfrm>
                      <a:off x="6156602" y="5342445"/>
                      <a:ext cx="792355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Connecteur droit avec flèche 108"/>
                    <p:cNvCxnSpPr/>
                    <p:nvPr/>
                  </p:nvCxnSpPr>
                  <p:spPr>
                    <a:xfrm rot="900000" flipH="1">
                      <a:off x="5911645" y="5310031"/>
                      <a:ext cx="246122" cy="66654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9" name="Groupe 194"/>
              <p:cNvGrpSpPr>
                <a:grpSpLocks/>
              </p:cNvGrpSpPr>
              <p:nvPr/>
            </p:nvGrpSpPr>
            <p:grpSpPr bwMode="auto">
              <a:xfrm rot="3600000">
                <a:off x="7534271" y="4602404"/>
                <a:ext cx="1096340" cy="1167095"/>
                <a:chOff x="6004180" y="4614239"/>
                <a:chExt cx="1096340" cy="1167095"/>
              </a:xfrm>
            </p:grpSpPr>
            <p:grpSp>
              <p:nvGrpSpPr>
                <p:cNvPr id="90" name="Groupe 180"/>
                <p:cNvGrpSpPr>
                  <a:grpSpLocks/>
                </p:cNvGrpSpPr>
                <p:nvPr/>
              </p:nvGrpSpPr>
              <p:grpSpPr bwMode="auto">
                <a:xfrm>
                  <a:off x="6004180" y="4761156"/>
                  <a:ext cx="1043967" cy="966574"/>
                  <a:chOff x="5937604" y="4761157"/>
                  <a:chExt cx="1043967" cy="966574"/>
                </a:xfrm>
              </p:grpSpPr>
              <p:grpSp>
                <p:nvGrpSpPr>
                  <p:cNvPr id="98" name="Groupe 188"/>
                  <p:cNvGrpSpPr>
                    <a:grpSpLocks/>
                  </p:cNvGrpSpPr>
                  <p:nvPr/>
                </p:nvGrpSpPr>
                <p:grpSpPr bwMode="auto">
                  <a:xfrm>
                    <a:off x="5937604" y="5278731"/>
                    <a:ext cx="1043967" cy="326561"/>
                    <a:chOff x="5724532" y="5181323"/>
                    <a:chExt cx="1043967" cy="326561"/>
                  </a:xfrm>
                </p:grpSpPr>
                <p:cxnSp>
                  <p:nvCxnSpPr>
                    <p:cNvPr id="102" name="Connecteur droit avec flèche 101"/>
                    <p:cNvCxnSpPr/>
                    <p:nvPr/>
                  </p:nvCxnSpPr>
                  <p:spPr>
                    <a:xfrm rot="18000000">
                      <a:off x="6318139" y="5062054"/>
                      <a:ext cx="325517" cy="56655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Connecteur droit avec flèche 102"/>
                    <p:cNvCxnSpPr/>
                    <p:nvPr/>
                  </p:nvCxnSpPr>
                  <p:spPr>
                    <a:xfrm rot="18000000" flipH="1" flipV="1">
                      <a:off x="5807120" y="5140008"/>
                      <a:ext cx="235007" cy="40785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9" name="Groupe 189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891132" y="5061148"/>
                    <a:ext cx="966574" cy="366591"/>
                    <a:chOff x="5876623" y="5161307"/>
                    <a:chExt cx="966574" cy="366591"/>
                  </a:xfrm>
                </p:grpSpPr>
                <p:cxnSp>
                  <p:nvCxnSpPr>
                    <p:cNvPr id="100" name="Connecteur droit avec flèche 99"/>
                    <p:cNvCxnSpPr/>
                    <p:nvPr/>
                  </p:nvCxnSpPr>
                  <p:spPr>
                    <a:xfrm rot="1800000" flipV="1">
                      <a:off x="6209259" y="5157883"/>
                      <a:ext cx="633566" cy="366593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Connecteur droit avec flèche 100"/>
                    <p:cNvCxnSpPr/>
                    <p:nvPr/>
                  </p:nvCxnSpPr>
                  <p:spPr>
                    <a:xfrm rot="1800000" flipH="1">
                      <a:off x="5877518" y="5265659"/>
                      <a:ext cx="266765" cy="153937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1" name="Groupe 181"/>
                <p:cNvGrpSpPr>
                  <a:grpSpLocks/>
                </p:cNvGrpSpPr>
                <p:nvPr/>
              </p:nvGrpSpPr>
              <p:grpSpPr bwMode="auto">
                <a:xfrm rot="2700000">
                  <a:off x="6003730" y="4684545"/>
                  <a:ext cx="1167095" cy="1026484"/>
                  <a:chOff x="5721411" y="4653138"/>
                  <a:chExt cx="1167095" cy="1026484"/>
                </a:xfrm>
              </p:grpSpPr>
              <p:grpSp>
                <p:nvGrpSpPr>
                  <p:cNvPr id="92" name="Groupe 151"/>
                  <p:cNvGrpSpPr>
                    <a:grpSpLocks/>
                  </p:cNvGrpSpPr>
                  <p:nvPr/>
                </p:nvGrpSpPr>
                <p:grpSpPr bwMode="auto">
                  <a:xfrm>
                    <a:off x="5721411" y="5356612"/>
                    <a:ext cx="1167095" cy="172786"/>
                    <a:chOff x="5508339" y="5259204"/>
                    <a:chExt cx="1167095" cy="172786"/>
                  </a:xfrm>
                </p:grpSpPr>
                <p:cxnSp>
                  <p:nvCxnSpPr>
                    <p:cNvPr id="96" name="Connecteur droit avec flèche 95"/>
                    <p:cNvCxnSpPr/>
                    <p:nvPr/>
                  </p:nvCxnSpPr>
                  <p:spPr>
                    <a:xfrm rot="15300000" flipH="1">
                      <a:off x="6351163" y="5091126"/>
                      <a:ext cx="136481" cy="508123"/>
                    </a:xfrm>
                    <a:prstGeom prst="straightConnector1">
                      <a:avLst/>
                    </a:prstGeom>
                    <a:ln w="63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Connecteur droit avec flèche 96"/>
                    <p:cNvCxnSpPr/>
                    <p:nvPr/>
                  </p:nvCxnSpPr>
                  <p:spPr>
                    <a:xfrm rot="15300000" flipV="1">
                      <a:off x="5741915" y="5025854"/>
                      <a:ext cx="172982" cy="64468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Groupe 15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862169" y="5134806"/>
                    <a:ext cx="1026484" cy="63148"/>
                    <a:chOff x="5924732" y="5314020"/>
                    <a:chExt cx="1026484" cy="63148"/>
                  </a:xfrm>
                </p:grpSpPr>
                <p:cxnSp>
                  <p:nvCxnSpPr>
                    <p:cNvPr id="94" name="Connecteur droit avec flèche 93"/>
                    <p:cNvCxnSpPr/>
                    <p:nvPr/>
                  </p:nvCxnSpPr>
                  <p:spPr>
                    <a:xfrm>
                      <a:off x="6157177" y="5343204"/>
                      <a:ext cx="791906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Connecteur droit avec flèche 94"/>
                    <p:cNvCxnSpPr/>
                    <p:nvPr/>
                  </p:nvCxnSpPr>
                  <p:spPr>
                    <a:xfrm rot="20700000" flipH="1" flipV="1">
                      <a:off x="5922539" y="5312368"/>
                      <a:ext cx="236462" cy="63515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94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6" grpId="0"/>
      <p:bldP spid="137" grpId="0" animBg="1"/>
      <p:bldP spid="138" grpId="0"/>
      <p:bldP spid="139" grpId="0"/>
      <p:bldP spid="140" grpId="0"/>
      <p:bldP spid="142" grpId="0"/>
      <p:bldP spid="65" grpId="0"/>
      <p:bldP spid="67" grpId="0" animBg="1"/>
      <p:bldP spid="68" grpId="0" animBg="1"/>
      <p:bldP spid="69" grpId="0" animBg="1"/>
      <p:bldP spid="70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 b="2886"/>
          <a:stretch/>
        </p:blipFill>
        <p:spPr>
          <a:xfrm>
            <a:off x="7608486" y="3622180"/>
            <a:ext cx="4022857" cy="2718986"/>
          </a:xfrm>
          <a:prstGeom prst="rect">
            <a:avLst/>
          </a:prstGeom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III) Measurement principles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itre 398"/>
          <p:cNvSpPr txBox="1">
            <a:spLocks/>
          </p:cNvSpPr>
          <p:nvPr/>
        </p:nvSpPr>
        <p:spPr>
          <a:xfrm>
            <a:off x="479376" y="764705"/>
            <a:ext cx="3401893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3- Neutron production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5400" y="215378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 completely different technique can be used: Time of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Flight (</a:t>
            </a:r>
            <a:r>
              <a:rPr lang="en-GB" sz="2000" dirty="0" err="1" smtClean="0">
                <a:solidFill>
                  <a:srgbClr val="000066"/>
                </a:solidFill>
                <a:latin typeface="Comic Sans MS" pitchFamily="66" charset="0"/>
              </a:rPr>
              <a:t>ToF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9487" y="2513529"/>
            <a:ext cx="947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neutron source</a:t>
            </a:r>
            <a:endParaRPr lang="en-US" sz="1600" dirty="0"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76375" y="2882404"/>
            <a:ext cx="647700" cy="935038"/>
          </a:xfrm>
          <a:prstGeom prst="rect">
            <a:avLst/>
          </a:prstGeom>
          <a:solidFill>
            <a:srgbClr val="FFCC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1116955" y="2544430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latin typeface="+mj-lt"/>
              </a:rPr>
              <a:t>thermalizer</a:t>
            </a:r>
            <a:endParaRPr lang="en-US" sz="1600" dirty="0">
              <a:latin typeface="+mj-lt"/>
            </a:endParaRPr>
          </a:p>
        </p:txBody>
      </p:sp>
      <p:cxnSp>
        <p:nvCxnSpPr>
          <p:cNvPr id="143" name="Connecteur droit 142"/>
          <p:cNvCxnSpPr/>
          <p:nvPr/>
        </p:nvCxnSpPr>
        <p:spPr>
          <a:xfrm>
            <a:off x="10324033" y="3098304"/>
            <a:ext cx="0" cy="503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768408" y="2564904"/>
            <a:ext cx="1081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irradiated target</a:t>
            </a:r>
          </a:p>
        </p:txBody>
      </p:sp>
      <p:sp>
        <p:nvSpPr>
          <p:cNvPr id="145" name="Oval 135"/>
          <p:cNvSpPr>
            <a:spLocks noChangeAspect="1" noChangeArrowheads="1"/>
          </p:cNvSpPr>
          <p:nvPr/>
        </p:nvSpPr>
        <p:spPr bwMode="auto">
          <a:xfrm>
            <a:off x="2124075" y="3283218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6" name="Oval 135"/>
          <p:cNvSpPr>
            <a:spLocks noChangeAspect="1" noChangeArrowheads="1"/>
          </p:cNvSpPr>
          <p:nvPr/>
        </p:nvSpPr>
        <p:spPr bwMode="auto">
          <a:xfrm>
            <a:off x="2112963" y="3283218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7" name="Oval 135"/>
          <p:cNvSpPr>
            <a:spLocks noChangeAspect="1" noChangeArrowheads="1"/>
          </p:cNvSpPr>
          <p:nvPr/>
        </p:nvSpPr>
        <p:spPr bwMode="auto">
          <a:xfrm>
            <a:off x="2116138" y="3283218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" name="Oval 135"/>
          <p:cNvSpPr>
            <a:spLocks noChangeAspect="1" noChangeArrowheads="1"/>
          </p:cNvSpPr>
          <p:nvPr/>
        </p:nvSpPr>
        <p:spPr bwMode="auto">
          <a:xfrm>
            <a:off x="2116138" y="3283218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752094" y="234888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t</a:t>
            </a:r>
            <a:r>
              <a:rPr lang="en-US" sz="1600" b="1" baseline="-25000" dirty="0">
                <a:latin typeface="+mj-lt"/>
              </a:rPr>
              <a:t>1</a:t>
            </a:r>
            <a:r>
              <a:rPr lang="en-US" sz="1600" b="1" dirty="0">
                <a:latin typeface="+mj-lt"/>
              </a:rPr>
              <a:t> : high E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0752094" y="2707655"/>
            <a:ext cx="13160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t</a:t>
            </a:r>
            <a:r>
              <a:rPr lang="en-US" sz="1600" b="1" baseline="-25000" dirty="0">
                <a:latin typeface="+mj-lt"/>
              </a:rPr>
              <a:t>2</a:t>
            </a:r>
            <a:r>
              <a:rPr lang="en-US" sz="1600" b="1" dirty="0">
                <a:latin typeface="+mj-lt"/>
              </a:rPr>
              <a:t> : medium E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0752094" y="3068018"/>
            <a:ext cx="1079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t</a:t>
            </a:r>
            <a:r>
              <a:rPr lang="en-US" sz="1600" b="1" baseline="-25000" dirty="0">
                <a:latin typeface="+mj-lt"/>
              </a:rPr>
              <a:t>3</a:t>
            </a:r>
            <a:r>
              <a:rPr lang="en-US" sz="1600" b="1" dirty="0">
                <a:latin typeface="+mj-lt"/>
              </a:rPr>
              <a:t> : low E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0752094" y="3428380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t</a:t>
            </a:r>
            <a:r>
              <a:rPr lang="en-US" sz="1600" b="1" baseline="-25000" dirty="0">
                <a:latin typeface="+mj-lt"/>
              </a:rPr>
              <a:t>4</a:t>
            </a:r>
            <a:r>
              <a:rPr lang="en-US" sz="1600" b="1" dirty="0">
                <a:latin typeface="+mj-lt"/>
              </a:rPr>
              <a:t> : very low E</a:t>
            </a: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893763" y="4233568"/>
            <a:ext cx="5613121" cy="724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fr-F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ToF</a:t>
            </a:r>
            <a:r>
              <a:rPr lang="en-US" altLang="fr-F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technic enables </a:t>
            </a:r>
            <a:r>
              <a:rPr lang="en-US" altLang="fr-F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the </a:t>
            </a:r>
            <a:r>
              <a:rPr lang="en-US" altLang="fr-FR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different energies </a:t>
            </a:r>
            <a:r>
              <a:rPr lang="en-US" altLang="fr-F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to be </a:t>
            </a:r>
            <a:r>
              <a:rPr lang="en-US" altLang="fr-FR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disentangled</a:t>
            </a:r>
            <a:r>
              <a:rPr lang="en-US" altLang="fr-F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endParaRPr lang="fr-FR" altLang="fr-FR" sz="2000" dirty="0"/>
          </a:p>
        </p:txBody>
      </p:sp>
      <p:grpSp>
        <p:nvGrpSpPr>
          <p:cNvPr id="160" name="Groupe 159"/>
          <p:cNvGrpSpPr>
            <a:grpSpLocks/>
          </p:cNvGrpSpPr>
          <p:nvPr/>
        </p:nvGrpSpPr>
        <p:grpSpPr bwMode="auto">
          <a:xfrm>
            <a:off x="889000" y="3196729"/>
            <a:ext cx="1238250" cy="336550"/>
            <a:chOff x="889000" y="3771900"/>
            <a:chExt cx="1238250" cy="336550"/>
          </a:xfrm>
        </p:grpSpPr>
        <p:sp>
          <p:nvSpPr>
            <p:cNvPr id="161" name="Forme libre 160"/>
            <p:cNvSpPr/>
            <p:nvPr/>
          </p:nvSpPr>
          <p:spPr>
            <a:xfrm>
              <a:off x="889000" y="3771900"/>
              <a:ext cx="1238250" cy="336550"/>
            </a:xfrm>
            <a:custGeom>
              <a:avLst/>
              <a:gdLst>
                <a:gd name="connsiteX0" fmla="*/ 0 w 1238250"/>
                <a:gd name="connsiteY0" fmla="*/ 152400 h 336550"/>
                <a:gd name="connsiteX1" fmla="*/ 685800 w 1238250"/>
                <a:gd name="connsiteY1" fmla="*/ 152400 h 336550"/>
                <a:gd name="connsiteX2" fmla="*/ 831850 w 1238250"/>
                <a:gd name="connsiteY2" fmla="*/ 0 h 336550"/>
                <a:gd name="connsiteX3" fmla="*/ 914400 w 1238250"/>
                <a:gd name="connsiteY3" fmla="*/ 38100 h 336550"/>
                <a:gd name="connsiteX4" fmla="*/ 819150 w 1238250"/>
                <a:gd name="connsiteY4" fmla="*/ 266700 h 336550"/>
                <a:gd name="connsiteX5" fmla="*/ 952500 w 1238250"/>
                <a:gd name="connsiteY5" fmla="*/ 336550 h 336550"/>
                <a:gd name="connsiteX6" fmla="*/ 1047750 w 1238250"/>
                <a:gd name="connsiteY6" fmla="*/ 298450 h 336550"/>
                <a:gd name="connsiteX7" fmla="*/ 996950 w 1238250"/>
                <a:gd name="connsiteY7" fmla="*/ 228600 h 336550"/>
                <a:gd name="connsiteX8" fmla="*/ 1136650 w 1238250"/>
                <a:gd name="connsiteY8" fmla="*/ 254000 h 336550"/>
                <a:gd name="connsiteX9" fmla="*/ 1193800 w 1238250"/>
                <a:gd name="connsiteY9" fmla="*/ 114300 h 336550"/>
                <a:gd name="connsiteX10" fmla="*/ 1238250 w 1238250"/>
                <a:gd name="connsiteY10" fmla="*/ 165100 h 336550"/>
                <a:gd name="connsiteX0" fmla="*/ 0 w 1238250"/>
                <a:gd name="connsiteY0" fmla="*/ 152400 h 336550"/>
                <a:gd name="connsiteX1" fmla="*/ 685800 w 1238250"/>
                <a:gd name="connsiteY1" fmla="*/ 152400 h 336550"/>
                <a:gd name="connsiteX2" fmla="*/ 831850 w 1238250"/>
                <a:gd name="connsiteY2" fmla="*/ 0 h 336550"/>
                <a:gd name="connsiteX3" fmla="*/ 914400 w 1238250"/>
                <a:gd name="connsiteY3" fmla="*/ 38100 h 336550"/>
                <a:gd name="connsiteX4" fmla="*/ 819150 w 1238250"/>
                <a:gd name="connsiteY4" fmla="*/ 266700 h 336550"/>
                <a:gd name="connsiteX5" fmla="*/ 952500 w 1238250"/>
                <a:gd name="connsiteY5" fmla="*/ 336550 h 336550"/>
                <a:gd name="connsiteX6" fmla="*/ 1104577 w 1238250"/>
                <a:gd name="connsiteY6" fmla="*/ 183778 h 336550"/>
                <a:gd name="connsiteX7" fmla="*/ 996950 w 1238250"/>
                <a:gd name="connsiteY7" fmla="*/ 228600 h 336550"/>
                <a:gd name="connsiteX8" fmla="*/ 1136650 w 1238250"/>
                <a:gd name="connsiteY8" fmla="*/ 254000 h 336550"/>
                <a:gd name="connsiteX9" fmla="*/ 1193800 w 1238250"/>
                <a:gd name="connsiteY9" fmla="*/ 114300 h 336550"/>
                <a:gd name="connsiteX10" fmla="*/ 1238250 w 1238250"/>
                <a:gd name="connsiteY10" fmla="*/ 16510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0" h="336550">
                  <a:moveTo>
                    <a:pt x="0" y="152400"/>
                  </a:moveTo>
                  <a:lnTo>
                    <a:pt x="685800" y="152400"/>
                  </a:lnTo>
                  <a:lnTo>
                    <a:pt x="831850" y="0"/>
                  </a:lnTo>
                  <a:lnTo>
                    <a:pt x="914400" y="38100"/>
                  </a:lnTo>
                  <a:lnTo>
                    <a:pt x="819150" y="266700"/>
                  </a:lnTo>
                  <a:lnTo>
                    <a:pt x="952500" y="336550"/>
                  </a:lnTo>
                  <a:lnTo>
                    <a:pt x="1104577" y="183778"/>
                  </a:lnTo>
                  <a:lnTo>
                    <a:pt x="996950" y="228600"/>
                  </a:lnTo>
                  <a:lnTo>
                    <a:pt x="1136650" y="254000"/>
                  </a:lnTo>
                  <a:lnTo>
                    <a:pt x="1193800" y="114300"/>
                  </a:lnTo>
                  <a:lnTo>
                    <a:pt x="1238250" y="1651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2" name="Forme libre 161"/>
            <p:cNvSpPr/>
            <p:nvPr/>
          </p:nvSpPr>
          <p:spPr>
            <a:xfrm>
              <a:off x="920750" y="3848100"/>
              <a:ext cx="1181100" cy="192088"/>
            </a:xfrm>
            <a:custGeom>
              <a:avLst/>
              <a:gdLst>
                <a:gd name="connsiteX0" fmla="*/ 0 w 1181100"/>
                <a:gd name="connsiteY0" fmla="*/ 82550 h 177800"/>
                <a:gd name="connsiteX1" fmla="*/ 584200 w 1181100"/>
                <a:gd name="connsiteY1" fmla="*/ 82550 h 177800"/>
                <a:gd name="connsiteX2" fmla="*/ 958850 w 1181100"/>
                <a:gd name="connsiteY2" fmla="*/ 177800 h 177800"/>
                <a:gd name="connsiteX3" fmla="*/ 876300 w 1181100"/>
                <a:gd name="connsiteY3" fmla="*/ 82550 h 177800"/>
                <a:gd name="connsiteX4" fmla="*/ 1111250 w 1181100"/>
                <a:gd name="connsiteY4" fmla="*/ 0 h 177800"/>
                <a:gd name="connsiteX5" fmla="*/ 1181100 w 1181100"/>
                <a:gd name="connsiteY5" fmla="*/ 95250 h 177800"/>
                <a:gd name="connsiteX0" fmla="*/ 0 w 1181100"/>
                <a:gd name="connsiteY0" fmla="*/ 82550 h 192286"/>
                <a:gd name="connsiteX1" fmla="*/ 584200 w 1181100"/>
                <a:gd name="connsiteY1" fmla="*/ 82550 h 192286"/>
                <a:gd name="connsiteX2" fmla="*/ 894234 w 1181100"/>
                <a:gd name="connsiteY2" fmla="*/ 192286 h 192286"/>
                <a:gd name="connsiteX3" fmla="*/ 876300 w 1181100"/>
                <a:gd name="connsiteY3" fmla="*/ 82550 h 192286"/>
                <a:gd name="connsiteX4" fmla="*/ 1111250 w 1181100"/>
                <a:gd name="connsiteY4" fmla="*/ 0 h 192286"/>
                <a:gd name="connsiteX5" fmla="*/ 1181100 w 1181100"/>
                <a:gd name="connsiteY5" fmla="*/ 95250 h 19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1100" h="192286">
                  <a:moveTo>
                    <a:pt x="0" y="82550"/>
                  </a:moveTo>
                  <a:lnTo>
                    <a:pt x="584200" y="82550"/>
                  </a:lnTo>
                  <a:lnTo>
                    <a:pt x="894234" y="192286"/>
                  </a:lnTo>
                  <a:lnTo>
                    <a:pt x="876300" y="82550"/>
                  </a:lnTo>
                  <a:lnTo>
                    <a:pt x="1111250" y="0"/>
                  </a:lnTo>
                  <a:lnTo>
                    <a:pt x="1181100" y="95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65" name="Soleil 164"/>
          <p:cNvSpPr/>
          <p:nvPr/>
        </p:nvSpPr>
        <p:spPr>
          <a:xfrm>
            <a:off x="519113" y="3025279"/>
            <a:ext cx="647700" cy="649288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93763" y="4933857"/>
            <a:ext cx="6019421" cy="724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fr-FR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The cross section can be measured for a lot of different neutron energies </a:t>
            </a:r>
            <a:r>
              <a:rPr lang="en-US" altLang="fr-FR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“simultaneously”</a:t>
            </a:r>
            <a:endParaRPr lang="fr-FR" alt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170904" y="3750767"/>
            <a:ext cx="13046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j-lt"/>
              </a:rPr>
              <a:t>pulsation !</a:t>
            </a:r>
            <a:endParaRPr lang="en-US" sz="1600" b="1" dirty="0">
              <a:latin typeface="+mj-lt"/>
            </a:endParaRPr>
          </a:p>
        </p:txBody>
      </p:sp>
      <p:sp>
        <p:nvSpPr>
          <p:cNvPr id="46" name="Oval 135"/>
          <p:cNvSpPr>
            <a:spLocks noChangeAspect="1" noChangeArrowheads="1"/>
          </p:cNvSpPr>
          <p:nvPr/>
        </p:nvSpPr>
        <p:spPr bwMode="auto">
          <a:xfrm>
            <a:off x="2104160" y="3284984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7" name="Oval 135"/>
          <p:cNvSpPr>
            <a:spLocks noChangeAspect="1" noChangeArrowheads="1"/>
          </p:cNvSpPr>
          <p:nvPr/>
        </p:nvSpPr>
        <p:spPr bwMode="auto">
          <a:xfrm>
            <a:off x="2093048" y="3284984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9" name="Oval 135"/>
          <p:cNvSpPr>
            <a:spLocks noChangeAspect="1" noChangeArrowheads="1"/>
          </p:cNvSpPr>
          <p:nvPr/>
        </p:nvSpPr>
        <p:spPr bwMode="auto">
          <a:xfrm>
            <a:off x="2096223" y="3284984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0" name="Oval 135"/>
          <p:cNvSpPr>
            <a:spLocks noChangeAspect="1" noChangeArrowheads="1"/>
          </p:cNvSpPr>
          <p:nvPr/>
        </p:nvSpPr>
        <p:spPr bwMode="auto">
          <a:xfrm>
            <a:off x="2096223" y="3284984"/>
            <a:ext cx="130175" cy="1381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fr-FR" sz="2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5400" y="1430258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No isolated neutron exists in nature. They have to be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produced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with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nuclear reactions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: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7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Li(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p,n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D(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d,n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T(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p,n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T(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d,n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7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Be(</a:t>
            </a:r>
            <a:r>
              <a:rPr lang="en-GB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238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U(</a:t>
            </a:r>
            <a:r>
              <a:rPr lang="en-GB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g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,n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), ...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349036" y="4735135"/>
            <a:ext cx="1544282" cy="859863"/>
            <a:chOff x="9349036" y="4735135"/>
            <a:chExt cx="1544282" cy="859863"/>
          </a:xfrm>
        </p:grpSpPr>
        <p:sp>
          <p:nvSpPr>
            <p:cNvPr id="35" name="Croix 34"/>
            <p:cNvSpPr/>
            <p:nvPr/>
          </p:nvSpPr>
          <p:spPr>
            <a:xfrm rot="2700000" flipV="1">
              <a:off x="9501311" y="4867758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Croix 35"/>
            <p:cNvSpPr/>
            <p:nvPr/>
          </p:nvSpPr>
          <p:spPr>
            <a:xfrm rot="2700000" flipV="1">
              <a:off x="9559581" y="487022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Croix 36"/>
            <p:cNvSpPr/>
            <p:nvPr/>
          </p:nvSpPr>
          <p:spPr>
            <a:xfrm rot="2700000" flipV="1">
              <a:off x="9601149" y="484365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roix 37"/>
            <p:cNvSpPr/>
            <p:nvPr/>
          </p:nvSpPr>
          <p:spPr>
            <a:xfrm rot="2700000" flipV="1">
              <a:off x="9630147" y="4801701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roix 38"/>
            <p:cNvSpPr/>
            <p:nvPr/>
          </p:nvSpPr>
          <p:spPr>
            <a:xfrm rot="2700000" flipV="1">
              <a:off x="9665435" y="477426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Croix 39"/>
            <p:cNvSpPr/>
            <p:nvPr/>
          </p:nvSpPr>
          <p:spPr>
            <a:xfrm rot="2700000" flipV="1">
              <a:off x="9449215" y="488071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Croix 40"/>
            <p:cNvSpPr/>
            <p:nvPr/>
          </p:nvSpPr>
          <p:spPr>
            <a:xfrm rot="2700000" flipV="1">
              <a:off x="9394682" y="487081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Croix 41"/>
            <p:cNvSpPr/>
            <p:nvPr/>
          </p:nvSpPr>
          <p:spPr>
            <a:xfrm rot="2700000" flipV="1">
              <a:off x="9349036" y="4856223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Croix 51"/>
            <p:cNvSpPr/>
            <p:nvPr/>
          </p:nvSpPr>
          <p:spPr>
            <a:xfrm rot="2700000" flipV="1">
              <a:off x="9679029" y="473513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Croix 52"/>
            <p:cNvSpPr/>
            <p:nvPr/>
          </p:nvSpPr>
          <p:spPr>
            <a:xfrm rot="2700000" flipV="1">
              <a:off x="9700278" y="475174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Croix 53"/>
            <p:cNvSpPr/>
            <p:nvPr/>
          </p:nvSpPr>
          <p:spPr>
            <a:xfrm rot="2700000" flipV="1">
              <a:off x="9716575" y="480377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Croix 54"/>
            <p:cNvSpPr/>
            <p:nvPr/>
          </p:nvSpPr>
          <p:spPr>
            <a:xfrm rot="2700000" flipV="1">
              <a:off x="10049043" y="5162418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Croix 55"/>
            <p:cNvSpPr/>
            <p:nvPr/>
          </p:nvSpPr>
          <p:spPr>
            <a:xfrm rot="2700000" flipV="1">
              <a:off x="9728621" y="4852828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Croix 56"/>
            <p:cNvSpPr/>
            <p:nvPr/>
          </p:nvSpPr>
          <p:spPr>
            <a:xfrm rot="2700000" flipV="1">
              <a:off x="9749869" y="489483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Croix 57"/>
            <p:cNvSpPr/>
            <p:nvPr/>
          </p:nvSpPr>
          <p:spPr>
            <a:xfrm rot="2700000" flipV="1">
              <a:off x="9753468" y="494686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Croix 58"/>
            <p:cNvSpPr/>
            <p:nvPr/>
          </p:nvSpPr>
          <p:spPr>
            <a:xfrm rot="2700000" flipV="1">
              <a:off x="10017356" y="5196289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Croix 59"/>
            <p:cNvSpPr/>
            <p:nvPr/>
          </p:nvSpPr>
          <p:spPr>
            <a:xfrm rot="2700000" flipV="1">
              <a:off x="9765267" y="500571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Croix 60"/>
            <p:cNvSpPr/>
            <p:nvPr/>
          </p:nvSpPr>
          <p:spPr>
            <a:xfrm rot="2700000" flipV="1">
              <a:off x="9778895" y="506042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Croix 61"/>
            <p:cNvSpPr/>
            <p:nvPr/>
          </p:nvSpPr>
          <p:spPr>
            <a:xfrm rot="2700000" flipV="1">
              <a:off x="9939973" y="519119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Croix 62"/>
            <p:cNvSpPr/>
            <p:nvPr/>
          </p:nvSpPr>
          <p:spPr>
            <a:xfrm rot="2700000" flipV="1">
              <a:off x="9977801" y="516883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Croix 63"/>
            <p:cNvSpPr/>
            <p:nvPr/>
          </p:nvSpPr>
          <p:spPr>
            <a:xfrm rot="2700000" flipV="1">
              <a:off x="9813500" y="507011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Croix 64"/>
            <p:cNvSpPr/>
            <p:nvPr/>
          </p:nvSpPr>
          <p:spPr>
            <a:xfrm rot="2700000" flipV="1">
              <a:off x="9824588" y="5124819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Croix 65"/>
            <p:cNvSpPr/>
            <p:nvPr/>
          </p:nvSpPr>
          <p:spPr>
            <a:xfrm rot="2700000" flipV="1">
              <a:off x="9868826" y="5115888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Croix 66"/>
            <p:cNvSpPr/>
            <p:nvPr/>
          </p:nvSpPr>
          <p:spPr>
            <a:xfrm rot="2700000" flipV="1">
              <a:off x="9901574" y="5136711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Croix 67"/>
            <p:cNvSpPr/>
            <p:nvPr/>
          </p:nvSpPr>
          <p:spPr>
            <a:xfrm rot="2700000" flipV="1">
              <a:off x="10100148" y="510122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Croix 68"/>
            <p:cNvSpPr/>
            <p:nvPr/>
          </p:nvSpPr>
          <p:spPr>
            <a:xfrm rot="2700000" flipV="1">
              <a:off x="10065921" y="511985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Croix 69"/>
            <p:cNvSpPr/>
            <p:nvPr/>
          </p:nvSpPr>
          <p:spPr>
            <a:xfrm rot="2700000" flipV="1">
              <a:off x="10082519" y="5005541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Croix 71"/>
            <p:cNvSpPr/>
            <p:nvPr/>
          </p:nvSpPr>
          <p:spPr>
            <a:xfrm rot="2700000" flipV="1">
              <a:off x="10072086" y="506192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Croix 72"/>
            <p:cNvSpPr/>
            <p:nvPr/>
          </p:nvSpPr>
          <p:spPr>
            <a:xfrm rot="2700000" flipV="1">
              <a:off x="10326332" y="508263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Croix 75"/>
            <p:cNvSpPr/>
            <p:nvPr/>
          </p:nvSpPr>
          <p:spPr>
            <a:xfrm rot="2700000" flipV="1">
              <a:off x="10315899" y="513139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Croix 76"/>
            <p:cNvSpPr/>
            <p:nvPr/>
          </p:nvSpPr>
          <p:spPr>
            <a:xfrm rot="2700000" flipV="1">
              <a:off x="10199069" y="525626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Croix 78"/>
            <p:cNvSpPr/>
            <p:nvPr/>
          </p:nvSpPr>
          <p:spPr>
            <a:xfrm rot="2700000" flipV="1">
              <a:off x="10108961" y="517075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Croix 84"/>
            <p:cNvSpPr/>
            <p:nvPr/>
          </p:nvSpPr>
          <p:spPr>
            <a:xfrm rot="2700000" flipV="1">
              <a:off x="10166199" y="5213919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Croix 85"/>
            <p:cNvSpPr/>
            <p:nvPr/>
          </p:nvSpPr>
          <p:spPr>
            <a:xfrm rot="2700000" flipV="1">
              <a:off x="10132906" y="522204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Croix 86"/>
            <p:cNvSpPr/>
            <p:nvPr/>
          </p:nvSpPr>
          <p:spPr>
            <a:xfrm rot="2700000" flipV="1">
              <a:off x="10341432" y="505479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Croix 87"/>
            <p:cNvSpPr/>
            <p:nvPr/>
          </p:nvSpPr>
          <p:spPr>
            <a:xfrm rot="2700000" flipV="1">
              <a:off x="10303060" y="517975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Croix 94"/>
            <p:cNvSpPr/>
            <p:nvPr/>
          </p:nvSpPr>
          <p:spPr>
            <a:xfrm rot="2700000" flipV="1">
              <a:off x="10293671" y="523754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Croix 95"/>
            <p:cNvSpPr/>
            <p:nvPr/>
          </p:nvSpPr>
          <p:spPr>
            <a:xfrm rot="2700000" flipV="1">
              <a:off x="10228964" y="520030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Croix 96"/>
            <p:cNvSpPr/>
            <p:nvPr/>
          </p:nvSpPr>
          <p:spPr>
            <a:xfrm rot="2700000" flipV="1">
              <a:off x="10250640" y="5261243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Croix 97"/>
            <p:cNvSpPr/>
            <p:nvPr/>
          </p:nvSpPr>
          <p:spPr>
            <a:xfrm rot="2700000" flipV="1">
              <a:off x="10275769" y="531000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Croix 98"/>
            <p:cNvSpPr/>
            <p:nvPr/>
          </p:nvSpPr>
          <p:spPr>
            <a:xfrm rot="2700000" flipV="1">
              <a:off x="10372534" y="4921778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Croix 99"/>
            <p:cNvSpPr/>
            <p:nvPr/>
          </p:nvSpPr>
          <p:spPr>
            <a:xfrm rot="2700000" flipV="1">
              <a:off x="10357023" y="4988321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Croix 100"/>
            <p:cNvSpPr/>
            <p:nvPr/>
          </p:nvSpPr>
          <p:spPr>
            <a:xfrm rot="2700000" flipV="1">
              <a:off x="10820064" y="506147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Croix 101"/>
            <p:cNvSpPr/>
            <p:nvPr/>
          </p:nvSpPr>
          <p:spPr>
            <a:xfrm rot="2700000" flipV="1">
              <a:off x="10807848" y="511347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Croix 102"/>
            <p:cNvSpPr/>
            <p:nvPr/>
          </p:nvSpPr>
          <p:spPr>
            <a:xfrm rot="2700000" flipV="1">
              <a:off x="10780837" y="514786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Croix 103"/>
            <p:cNvSpPr/>
            <p:nvPr/>
          </p:nvSpPr>
          <p:spPr>
            <a:xfrm rot="2700000" flipV="1">
              <a:off x="10756494" y="514210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Croix 104"/>
            <p:cNvSpPr/>
            <p:nvPr/>
          </p:nvSpPr>
          <p:spPr>
            <a:xfrm rot="2700000" flipV="1">
              <a:off x="10738443" y="519848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Croix 105"/>
            <p:cNvSpPr/>
            <p:nvPr/>
          </p:nvSpPr>
          <p:spPr>
            <a:xfrm rot="2700000" flipV="1">
              <a:off x="10825118" y="498680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Croix 106"/>
            <p:cNvSpPr/>
            <p:nvPr/>
          </p:nvSpPr>
          <p:spPr>
            <a:xfrm rot="2700000" flipV="1">
              <a:off x="10829640" y="491213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Croix 107"/>
            <p:cNvSpPr/>
            <p:nvPr/>
          </p:nvSpPr>
          <p:spPr>
            <a:xfrm rot="2700000" flipV="1">
              <a:off x="10841144" y="4893731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Croix 108"/>
            <p:cNvSpPr/>
            <p:nvPr/>
          </p:nvSpPr>
          <p:spPr>
            <a:xfrm rot="2700000" flipV="1">
              <a:off x="10736797" y="5248893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Croix 109"/>
            <p:cNvSpPr/>
            <p:nvPr/>
          </p:nvSpPr>
          <p:spPr>
            <a:xfrm rot="2700000" flipV="1">
              <a:off x="10719945" y="529217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Croix 110"/>
            <p:cNvSpPr/>
            <p:nvPr/>
          </p:nvSpPr>
          <p:spPr>
            <a:xfrm rot="2700000" flipV="1">
              <a:off x="10707667" y="533658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Croix 111"/>
            <p:cNvSpPr/>
            <p:nvPr/>
          </p:nvSpPr>
          <p:spPr>
            <a:xfrm rot="2700000" flipV="1">
              <a:off x="10523881" y="554282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Croix 112"/>
            <p:cNvSpPr/>
            <p:nvPr/>
          </p:nvSpPr>
          <p:spPr>
            <a:xfrm rot="2700000" flipV="1">
              <a:off x="10689235" y="535896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Croix 113"/>
            <p:cNvSpPr/>
            <p:nvPr/>
          </p:nvSpPr>
          <p:spPr>
            <a:xfrm rot="2700000" flipV="1">
              <a:off x="10681907" y="530763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Croix 114"/>
            <p:cNvSpPr/>
            <p:nvPr/>
          </p:nvSpPr>
          <p:spPr>
            <a:xfrm rot="2700000" flipV="1">
              <a:off x="10681696" y="5203449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Croix 115"/>
            <p:cNvSpPr/>
            <p:nvPr/>
          </p:nvSpPr>
          <p:spPr>
            <a:xfrm rot="2700000" flipV="1">
              <a:off x="10545534" y="552716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Croix 116"/>
            <p:cNvSpPr/>
            <p:nvPr/>
          </p:nvSpPr>
          <p:spPr>
            <a:xfrm rot="2700000" flipV="1">
              <a:off x="10674445" y="508894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Croix 117"/>
            <p:cNvSpPr/>
            <p:nvPr/>
          </p:nvSpPr>
          <p:spPr>
            <a:xfrm rot="2700000" flipV="1">
              <a:off x="10659498" y="515508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Croix 118"/>
            <p:cNvSpPr/>
            <p:nvPr/>
          </p:nvSpPr>
          <p:spPr>
            <a:xfrm rot="2700000" flipV="1">
              <a:off x="10580546" y="547063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Croix 119"/>
            <p:cNvSpPr/>
            <p:nvPr/>
          </p:nvSpPr>
          <p:spPr>
            <a:xfrm rot="2700000" flipV="1">
              <a:off x="10559319" y="550352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Croix 120"/>
            <p:cNvSpPr/>
            <p:nvPr/>
          </p:nvSpPr>
          <p:spPr>
            <a:xfrm rot="2700000" flipV="1">
              <a:off x="10654099" y="530573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Croix 121"/>
            <p:cNvSpPr/>
            <p:nvPr/>
          </p:nvSpPr>
          <p:spPr>
            <a:xfrm rot="2700000" flipV="1">
              <a:off x="10646136" y="539283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Croix 122"/>
            <p:cNvSpPr/>
            <p:nvPr/>
          </p:nvSpPr>
          <p:spPr>
            <a:xfrm rot="2700000" flipV="1">
              <a:off x="10625604" y="543152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Croix 123"/>
            <p:cNvSpPr/>
            <p:nvPr/>
          </p:nvSpPr>
          <p:spPr>
            <a:xfrm rot="2700000" flipV="1">
              <a:off x="10599297" y="5463778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Croix 124"/>
            <p:cNvSpPr/>
            <p:nvPr/>
          </p:nvSpPr>
          <p:spPr>
            <a:xfrm rot="2700000" flipV="1">
              <a:off x="10494977" y="528732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Croix 125"/>
            <p:cNvSpPr/>
            <p:nvPr/>
          </p:nvSpPr>
          <p:spPr>
            <a:xfrm rot="2700000" flipV="1">
              <a:off x="10519804" y="550407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Croix 126"/>
            <p:cNvSpPr/>
            <p:nvPr/>
          </p:nvSpPr>
          <p:spPr>
            <a:xfrm rot="2700000" flipV="1">
              <a:off x="10505922" y="5384043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Croix 127"/>
            <p:cNvSpPr/>
            <p:nvPr/>
          </p:nvSpPr>
          <p:spPr>
            <a:xfrm rot="2700000" flipV="1">
              <a:off x="10514539" y="546138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Croix 128"/>
            <p:cNvSpPr/>
            <p:nvPr/>
          </p:nvSpPr>
          <p:spPr>
            <a:xfrm rot="2700000" flipV="1">
              <a:off x="10401120" y="505156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Croix 129"/>
            <p:cNvSpPr/>
            <p:nvPr/>
          </p:nvSpPr>
          <p:spPr>
            <a:xfrm rot="2700000" flipV="1">
              <a:off x="10405927" y="509651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Croix 130"/>
            <p:cNvSpPr/>
            <p:nvPr/>
          </p:nvSpPr>
          <p:spPr>
            <a:xfrm rot="2700000" flipV="1">
              <a:off x="10477691" y="476227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Croix 134"/>
            <p:cNvSpPr/>
            <p:nvPr/>
          </p:nvSpPr>
          <p:spPr>
            <a:xfrm rot="2700000" flipV="1">
              <a:off x="10490454" y="5156826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Croix 135"/>
            <p:cNvSpPr/>
            <p:nvPr/>
          </p:nvSpPr>
          <p:spPr>
            <a:xfrm rot="2700000" flipV="1">
              <a:off x="10486732" y="483994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Croix 136"/>
            <p:cNvSpPr/>
            <p:nvPr/>
          </p:nvSpPr>
          <p:spPr>
            <a:xfrm rot="2700000" flipV="1">
              <a:off x="10489634" y="4947130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Croix 137"/>
            <p:cNvSpPr/>
            <p:nvPr/>
          </p:nvSpPr>
          <p:spPr>
            <a:xfrm rot="2700000" flipV="1">
              <a:off x="10399075" y="4998957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Croix 138"/>
            <p:cNvSpPr/>
            <p:nvPr/>
          </p:nvSpPr>
          <p:spPr>
            <a:xfrm rot="2700000" flipV="1">
              <a:off x="10423568" y="511820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Croix 139"/>
            <p:cNvSpPr/>
            <p:nvPr/>
          </p:nvSpPr>
          <p:spPr>
            <a:xfrm rot="2700000" flipV="1">
              <a:off x="10448469" y="4995021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Croix 140"/>
            <p:cNvSpPr/>
            <p:nvPr/>
          </p:nvSpPr>
          <p:spPr>
            <a:xfrm rot="2700000" flipV="1">
              <a:off x="10439008" y="5056833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Croix 141"/>
            <p:cNvSpPr/>
            <p:nvPr/>
          </p:nvSpPr>
          <p:spPr>
            <a:xfrm rot="2700000" flipV="1">
              <a:off x="10456874" y="489679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Croix 153"/>
            <p:cNvSpPr/>
            <p:nvPr/>
          </p:nvSpPr>
          <p:spPr>
            <a:xfrm rot="2700000" flipV="1">
              <a:off x="10466762" y="4802685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Croix 154"/>
            <p:cNvSpPr/>
            <p:nvPr/>
          </p:nvSpPr>
          <p:spPr>
            <a:xfrm rot="2700000" flipV="1">
              <a:off x="10378742" y="4877372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Croix 155"/>
            <p:cNvSpPr/>
            <p:nvPr/>
          </p:nvSpPr>
          <p:spPr>
            <a:xfrm rot="2700000" flipV="1">
              <a:off x="10393711" y="4940104"/>
              <a:ext cx="52173" cy="52174"/>
            </a:xfrm>
            <a:prstGeom prst="plus">
              <a:avLst>
                <a:gd name="adj" fmla="val 39815"/>
              </a:avLst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7" name="ZoneTexte 156"/>
          <p:cNvSpPr txBox="1"/>
          <p:nvPr/>
        </p:nvSpPr>
        <p:spPr>
          <a:xfrm>
            <a:off x="11856640" y="583929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023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75E-6 2.59259E-6 L 0.78125 -0.00185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75E-6 2.59259E-6 L 0.78125 -0.00185 " pathEditMode="relative" rAng="0" ptsTypes="AA">
                                      <p:cBhvr>
                                        <p:cTn id="56" dur="16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0833E-6 0.00069 L 0.78398 -0.00139 " pathEditMode="relative" rAng="0" ptsTypes="AA">
                                      <p:cBhvr>
                                        <p:cTn id="58" dur="2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3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6 2.59259E-6 L 0.78945 -0.00185 " pathEditMode="relative" rAng="0" ptsTypes="AA">
                                      <p:cBhvr>
                                        <p:cTn id="60" dur="3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6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00"/>
                            </p:stCondLst>
                            <p:childTnLst>
                              <p:par>
                                <p:cTn id="7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5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54167E-6 1.11111E-6 L 0.78125 -0.00185 " pathEditMode="relative" rAng="0" ptsTypes="AA">
                                      <p:cBhvr>
                                        <p:cTn id="89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54167E-6 1.11111E-6 L 0.78125 -0.00185 " pathEditMode="relative" rAng="0" ptsTypes="AA">
                                      <p:cBhvr>
                                        <p:cTn id="91" dur="1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0.00069 L 0.78399 -0.00139 " pathEditMode="relative" rAng="0" ptsTypes="AA">
                                      <p:cBhvr>
                                        <p:cTn id="93" dur="2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3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125E-6 1.11111E-6 L 0.78946 -0.00185 " pathEditMode="relative" rAng="0" ptsTypes="AA">
                                      <p:cBhvr>
                                        <p:cTn id="95" dur="3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6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2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4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8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8" grpId="0" animBg="1"/>
      <p:bldP spid="80" grpId="0"/>
      <p:bldP spid="144" grpId="0"/>
      <p:bldP spid="145" grpId="0" animBg="1"/>
      <p:bldP spid="146" grpId="0" animBg="1"/>
      <p:bldP spid="147" grpId="0" animBg="1"/>
      <p:bldP spid="147" grpId="1" animBg="1"/>
      <p:bldP spid="148" grpId="0" animBg="1"/>
      <p:bldP spid="149" grpId="0"/>
      <p:bldP spid="150" grpId="0"/>
      <p:bldP spid="151" grpId="0"/>
      <p:bldP spid="152" grpId="0"/>
      <p:bldP spid="159" grpId="0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44" grpId="0"/>
      <p:bldP spid="45" grpId="0"/>
      <p:bldP spid="46" grpId="0" animBg="1"/>
      <p:bldP spid="47" grpId="0" animBg="1"/>
      <p:bldP spid="49" grpId="0" animBg="1"/>
      <p:bldP spid="49" grpId="1" animBg="1"/>
      <p:bldP spid="50" grpId="0" animBg="1"/>
      <p:bldP spid="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Conclusion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400" y="170557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They are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mandatory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 to calculate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reaction rates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5400" y="1059248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Neutron induced cross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sections are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 related to the ability of the nucleus to absorb the neutron and decay in a given reaction channel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5400" y="2682486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Cross section have been measured for several decades and a large amount of data have already been gathered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7368" y="620688"/>
            <a:ext cx="273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Physical principles</a:t>
            </a:r>
            <a:endParaRPr lang="en-GB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7368" y="2242914"/>
            <a:ext cx="273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Cross section data</a:t>
            </a:r>
            <a:endParaRPr lang="en-GB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5400" y="468420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1- sample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to irradiate: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all “fission” samples are radioactive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7368" y="422194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Measurement principles</a:t>
            </a:r>
            <a:endParaRPr lang="en-GB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5400" y="504443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2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fission detector: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usually a ionisation chamber but a  large diversity exists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5400" y="5404672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3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neutron source:</a:t>
            </a:r>
          </a:p>
          <a:p>
            <a:r>
              <a:rPr lang="en-GB" sz="1600" dirty="0">
                <a:solidFill>
                  <a:srgbClr val="000066"/>
                </a:solidFill>
                <a:latin typeface="Comic Sans MS" pitchFamily="66" charset="0"/>
              </a:rPr>
              <a:t>	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. charge particle induced nuclear reaction</a:t>
            </a:r>
          </a:p>
          <a:p>
            <a:r>
              <a:rPr lang="en-GB" sz="1600" dirty="0">
                <a:solidFill>
                  <a:srgbClr val="000066"/>
                </a:solidFill>
                <a:latin typeface="Comic Sans MS" pitchFamily="66" charset="0"/>
              </a:rPr>
              <a:t>	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. the Time of Flight technique enables to obtain all energy at once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5400" y="3327413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evaluation process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is crucial to obtain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usable cross section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from experimental data 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5400" y="369074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This process need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high quality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and highly accurate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data</a:t>
            </a:r>
            <a:endParaRPr lang="en-GB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3575720" y="2644170"/>
            <a:ext cx="5040560" cy="1569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  <a:cs typeface="Arial" charset="0"/>
              </a:defRPr>
            </a:lvl9pPr>
          </a:lstStyle>
          <a:p>
            <a:pPr indent="-285750" algn="ctr" eaLnBrk="1" hangingPunct="1">
              <a:spcBef>
                <a:spcPts val="1200"/>
              </a:spcBef>
            </a:pPr>
            <a:r>
              <a:rPr lang="en-GB" altLang="fr-FR" sz="4800" i="1" dirty="0" err="1">
                <a:solidFill>
                  <a:schemeClr val="tx1"/>
                </a:solidFill>
                <a:cs typeface="+mn-cs"/>
              </a:rPr>
              <a:t>Merci</a:t>
            </a:r>
            <a:r>
              <a:rPr lang="en-GB" altLang="fr-FR" sz="4800" i="1" dirty="0">
                <a:solidFill>
                  <a:schemeClr val="tx1"/>
                </a:solidFill>
                <a:cs typeface="+mn-cs"/>
              </a:rPr>
              <a:t> de </a:t>
            </a:r>
            <a:r>
              <a:rPr lang="en-GB" altLang="fr-FR" sz="4800" i="1" dirty="0" err="1">
                <a:solidFill>
                  <a:schemeClr val="tx1"/>
                </a:solidFill>
                <a:cs typeface="+mn-cs"/>
              </a:rPr>
              <a:t>votre</a:t>
            </a:r>
            <a:r>
              <a:rPr lang="en-GB" altLang="fr-FR" sz="4800" i="1" dirty="0">
                <a:solidFill>
                  <a:schemeClr val="tx1"/>
                </a:solidFill>
                <a:cs typeface="+mn-cs"/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4500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8"/>
          <p:cNvGrpSpPr>
            <a:grpSpLocks/>
          </p:cNvGrpSpPr>
          <p:nvPr/>
        </p:nvGrpSpPr>
        <p:grpSpPr bwMode="auto">
          <a:xfrm>
            <a:off x="3059046" y="2976454"/>
            <a:ext cx="450207" cy="437976"/>
            <a:chOff x="2450" y="1903"/>
            <a:chExt cx="607" cy="592"/>
          </a:xfrm>
        </p:grpSpPr>
        <p:sp>
          <p:nvSpPr>
            <p:cNvPr id="10" name="Oval 190"/>
            <p:cNvSpPr>
              <a:spLocks noChangeAspect="1" noChangeArrowheads="1"/>
            </p:cNvSpPr>
            <p:nvPr/>
          </p:nvSpPr>
          <p:spPr bwMode="auto">
            <a:xfrm>
              <a:off x="2858" y="2255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" name="Oval 191"/>
            <p:cNvSpPr>
              <a:spLocks noChangeAspect="1" noChangeArrowheads="1"/>
            </p:cNvSpPr>
            <p:nvPr/>
          </p:nvSpPr>
          <p:spPr bwMode="auto">
            <a:xfrm>
              <a:off x="2479" y="2065"/>
              <a:ext cx="142" cy="14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" name="Oval 192"/>
            <p:cNvSpPr>
              <a:spLocks noChangeAspect="1" noChangeArrowheads="1"/>
            </p:cNvSpPr>
            <p:nvPr/>
          </p:nvSpPr>
          <p:spPr bwMode="auto">
            <a:xfrm>
              <a:off x="2556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" name="Oval 193"/>
            <p:cNvSpPr>
              <a:spLocks noChangeAspect="1" noChangeArrowheads="1"/>
            </p:cNvSpPr>
            <p:nvPr/>
          </p:nvSpPr>
          <p:spPr bwMode="auto">
            <a:xfrm>
              <a:off x="2683" y="190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4" name="Oval 194"/>
            <p:cNvSpPr>
              <a:spLocks noChangeAspect="1" noChangeArrowheads="1"/>
            </p:cNvSpPr>
            <p:nvPr/>
          </p:nvSpPr>
          <p:spPr bwMode="auto">
            <a:xfrm>
              <a:off x="2803" y="1906"/>
              <a:ext cx="144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5" name="Oval 195"/>
            <p:cNvSpPr>
              <a:spLocks noChangeAspect="1" noChangeArrowheads="1"/>
            </p:cNvSpPr>
            <p:nvPr/>
          </p:nvSpPr>
          <p:spPr bwMode="auto">
            <a:xfrm>
              <a:off x="2885" y="1994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" name="Oval 196"/>
            <p:cNvSpPr>
              <a:spLocks noChangeAspect="1" noChangeArrowheads="1"/>
            </p:cNvSpPr>
            <p:nvPr/>
          </p:nvSpPr>
          <p:spPr bwMode="auto">
            <a:xfrm>
              <a:off x="2913" y="214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" name="Oval 197"/>
            <p:cNvSpPr>
              <a:spLocks noChangeAspect="1" noChangeArrowheads="1"/>
            </p:cNvSpPr>
            <p:nvPr/>
          </p:nvSpPr>
          <p:spPr bwMode="auto">
            <a:xfrm>
              <a:off x="2746" y="2344"/>
              <a:ext cx="143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9" name="Oval 198"/>
            <p:cNvSpPr>
              <a:spLocks noChangeAspect="1" noChangeArrowheads="1"/>
            </p:cNvSpPr>
            <p:nvPr/>
          </p:nvSpPr>
          <p:spPr bwMode="auto">
            <a:xfrm>
              <a:off x="2501" y="2227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0" name="Oval 199"/>
            <p:cNvSpPr>
              <a:spLocks noChangeAspect="1" noChangeArrowheads="1"/>
            </p:cNvSpPr>
            <p:nvPr/>
          </p:nvSpPr>
          <p:spPr bwMode="auto">
            <a:xfrm>
              <a:off x="2611" y="2315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1" name="Oval 200"/>
            <p:cNvSpPr>
              <a:spLocks noChangeAspect="1" noChangeArrowheads="1"/>
            </p:cNvSpPr>
            <p:nvPr/>
          </p:nvSpPr>
          <p:spPr bwMode="auto">
            <a:xfrm>
              <a:off x="2611" y="2140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2" name="Oval 201"/>
            <p:cNvSpPr>
              <a:spLocks noChangeAspect="1" noChangeArrowheads="1"/>
            </p:cNvSpPr>
            <p:nvPr/>
          </p:nvSpPr>
          <p:spPr bwMode="auto">
            <a:xfrm>
              <a:off x="2631" y="1922"/>
              <a:ext cx="131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" name="Oval 202"/>
            <p:cNvSpPr>
              <a:spLocks noChangeAspect="1" noChangeArrowheads="1"/>
            </p:cNvSpPr>
            <p:nvPr/>
          </p:nvSpPr>
          <p:spPr bwMode="auto">
            <a:xfrm>
              <a:off x="2755" y="1926"/>
              <a:ext cx="130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4" name="Oval 203"/>
            <p:cNvSpPr>
              <a:spLocks noChangeAspect="1" noChangeArrowheads="1"/>
            </p:cNvSpPr>
            <p:nvPr/>
          </p:nvSpPr>
          <p:spPr bwMode="auto">
            <a:xfrm>
              <a:off x="2882" y="1966"/>
              <a:ext cx="130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5" name="Oval 204"/>
            <p:cNvSpPr>
              <a:spLocks noChangeAspect="1" noChangeArrowheads="1"/>
            </p:cNvSpPr>
            <p:nvPr/>
          </p:nvSpPr>
          <p:spPr bwMode="auto">
            <a:xfrm>
              <a:off x="2926" y="2104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" name="Oval 205"/>
            <p:cNvSpPr>
              <a:spLocks noChangeAspect="1" noChangeArrowheads="1"/>
            </p:cNvSpPr>
            <p:nvPr/>
          </p:nvSpPr>
          <p:spPr bwMode="auto">
            <a:xfrm>
              <a:off x="2899" y="2241"/>
              <a:ext cx="130" cy="13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" name="Oval 206"/>
            <p:cNvSpPr>
              <a:spLocks noChangeAspect="1" noChangeArrowheads="1"/>
            </p:cNvSpPr>
            <p:nvPr/>
          </p:nvSpPr>
          <p:spPr bwMode="auto">
            <a:xfrm>
              <a:off x="2481" y="2147"/>
              <a:ext cx="130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" name="Oval 207"/>
            <p:cNvSpPr>
              <a:spLocks noChangeAspect="1" noChangeArrowheads="1"/>
            </p:cNvSpPr>
            <p:nvPr/>
          </p:nvSpPr>
          <p:spPr bwMode="auto">
            <a:xfrm>
              <a:off x="2529" y="1998"/>
              <a:ext cx="130" cy="13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9" name="Oval 208"/>
            <p:cNvSpPr>
              <a:spLocks noChangeAspect="1" noChangeArrowheads="1"/>
            </p:cNvSpPr>
            <p:nvPr/>
          </p:nvSpPr>
          <p:spPr bwMode="auto">
            <a:xfrm>
              <a:off x="2553" y="2270"/>
              <a:ext cx="130" cy="138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" name="Oval 209"/>
            <p:cNvSpPr>
              <a:spLocks noChangeAspect="1" noChangeArrowheads="1"/>
            </p:cNvSpPr>
            <p:nvPr/>
          </p:nvSpPr>
          <p:spPr bwMode="auto">
            <a:xfrm>
              <a:off x="2679" y="2344"/>
              <a:ext cx="131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210"/>
            <p:cNvSpPr>
              <a:spLocks noChangeAspect="1" noChangeArrowheads="1"/>
            </p:cNvSpPr>
            <p:nvPr/>
          </p:nvSpPr>
          <p:spPr bwMode="auto">
            <a:xfrm>
              <a:off x="2806" y="2315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2" name="Oval 211"/>
            <p:cNvSpPr>
              <a:spLocks noChangeAspect="1" noChangeArrowheads="1"/>
            </p:cNvSpPr>
            <p:nvPr/>
          </p:nvSpPr>
          <p:spPr bwMode="auto">
            <a:xfrm>
              <a:off x="2611" y="202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212"/>
            <p:cNvSpPr>
              <a:spLocks noChangeAspect="1" noChangeArrowheads="1"/>
            </p:cNvSpPr>
            <p:nvPr/>
          </p:nvSpPr>
          <p:spPr bwMode="auto">
            <a:xfrm>
              <a:off x="2645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213"/>
            <p:cNvSpPr>
              <a:spLocks noChangeAspect="1" noChangeArrowheads="1"/>
            </p:cNvSpPr>
            <p:nvPr/>
          </p:nvSpPr>
          <p:spPr bwMode="auto">
            <a:xfrm>
              <a:off x="2775" y="2054"/>
              <a:ext cx="144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5" name="Oval 214"/>
            <p:cNvSpPr>
              <a:spLocks noChangeAspect="1" noChangeArrowheads="1"/>
            </p:cNvSpPr>
            <p:nvPr/>
          </p:nvSpPr>
          <p:spPr bwMode="auto">
            <a:xfrm>
              <a:off x="2450" y="2113"/>
              <a:ext cx="129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6" name="Oval 215"/>
            <p:cNvSpPr>
              <a:spLocks noChangeAspect="1" noChangeArrowheads="1"/>
            </p:cNvSpPr>
            <p:nvPr/>
          </p:nvSpPr>
          <p:spPr bwMode="auto">
            <a:xfrm>
              <a:off x="2775" y="216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7" name="Oval 216"/>
            <p:cNvSpPr>
              <a:spLocks noChangeAspect="1" noChangeArrowheads="1"/>
            </p:cNvSpPr>
            <p:nvPr/>
          </p:nvSpPr>
          <p:spPr bwMode="auto">
            <a:xfrm>
              <a:off x="2556" y="2209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8" name="Oval 217"/>
            <p:cNvSpPr>
              <a:spLocks noChangeAspect="1" noChangeArrowheads="1"/>
            </p:cNvSpPr>
            <p:nvPr/>
          </p:nvSpPr>
          <p:spPr bwMode="auto">
            <a:xfrm>
              <a:off x="2529" y="205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9" name="Oval 218"/>
            <p:cNvSpPr>
              <a:spLocks noChangeAspect="1" noChangeArrowheads="1"/>
            </p:cNvSpPr>
            <p:nvPr/>
          </p:nvSpPr>
          <p:spPr bwMode="auto">
            <a:xfrm>
              <a:off x="2691" y="2273"/>
              <a:ext cx="143" cy="152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0" name="Oval 219"/>
            <p:cNvSpPr>
              <a:spLocks noChangeAspect="1" noChangeArrowheads="1"/>
            </p:cNvSpPr>
            <p:nvPr/>
          </p:nvSpPr>
          <p:spPr bwMode="auto">
            <a:xfrm>
              <a:off x="2820" y="2227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1" name="Oval 220"/>
            <p:cNvSpPr>
              <a:spLocks noChangeAspect="1" noChangeArrowheads="1"/>
            </p:cNvSpPr>
            <p:nvPr/>
          </p:nvSpPr>
          <p:spPr bwMode="auto">
            <a:xfrm>
              <a:off x="2871" y="207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2" name="Oval 221"/>
            <p:cNvSpPr>
              <a:spLocks noChangeAspect="1" noChangeArrowheads="1"/>
            </p:cNvSpPr>
            <p:nvPr/>
          </p:nvSpPr>
          <p:spPr bwMode="auto">
            <a:xfrm>
              <a:off x="2786" y="195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3" name="Oval 222"/>
            <p:cNvSpPr>
              <a:spLocks noChangeAspect="1" noChangeArrowheads="1"/>
            </p:cNvSpPr>
            <p:nvPr/>
          </p:nvSpPr>
          <p:spPr bwMode="auto">
            <a:xfrm>
              <a:off x="2637" y="219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4" name="Oval 223"/>
            <p:cNvSpPr>
              <a:spLocks noChangeAspect="1" noChangeArrowheads="1"/>
            </p:cNvSpPr>
            <p:nvPr/>
          </p:nvSpPr>
          <p:spPr bwMode="auto">
            <a:xfrm>
              <a:off x="2589" y="2086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5" name="Oval 224"/>
            <p:cNvSpPr>
              <a:spLocks noChangeAspect="1" noChangeArrowheads="1"/>
            </p:cNvSpPr>
            <p:nvPr/>
          </p:nvSpPr>
          <p:spPr bwMode="auto">
            <a:xfrm>
              <a:off x="2693" y="1991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6" name="Oval 225"/>
            <p:cNvSpPr>
              <a:spLocks noChangeAspect="1" noChangeArrowheads="1"/>
            </p:cNvSpPr>
            <p:nvPr/>
          </p:nvSpPr>
          <p:spPr bwMode="auto">
            <a:xfrm>
              <a:off x="2799" y="2086"/>
              <a:ext cx="141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7" name="Oval 226"/>
            <p:cNvSpPr>
              <a:spLocks noChangeAspect="1" noChangeArrowheads="1"/>
            </p:cNvSpPr>
            <p:nvPr/>
          </p:nvSpPr>
          <p:spPr bwMode="auto">
            <a:xfrm>
              <a:off x="2727" y="2072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9" name="Oval 223"/>
          <p:cNvSpPr>
            <a:spLocks noChangeAspect="1" noChangeArrowheads="1"/>
          </p:cNvSpPr>
          <p:nvPr/>
        </p:nvSpPr>
        <p:spPr bwMode="auto">
          <a:xfrm>
            <a:off x="1105475" y="3541582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" name="Ellipse 1"/>
          <p:cNvSpPr/>
          <p:nvPr/>
        </p:nvSpPr>
        <p:spPr>
          <a:xfrm>
            <a:off x="2928695" y="2969351"/>
            <a:ext cx="148184" cy="457611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0" name="Oval 223"/>
          <p:cNvSpPr>
            <a:spLocks noChangeAspect="1" noChangeArrowheads="1"/>
          </p:cNvSpPr>
          <p:nvPr/>
        </p:nvSpPr>
        <p:spPr bwMode="auto">
          <a:xfrm>
            <a:off x="1097861" y="3214282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" name="Oval 223"/>
          <p:cNvSpPr>
            <a:spLocks noChangeAspect="1" noChangeArrowheads="1"/>
          </p:cNvSpPr>
          <p:nvPr/>
        </p:nvSpPr>
        <p:spPr bwMode="auto">
          <a:xfrm>
            <a:off x="1158135" y="2814309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2" name="Oval 223"/>
          <p:cNvSpPr>
            <a:spLocks noChangeAspect="1" noChangeArrowheads="1"/>
          </p:cNvSpPr>
          <p:nvPr/>
        </p:nvSpPr>
        <p:spPr bwMode="auto">
          <a:xfrm>
            <a:off x="1007387" y="2758452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3" name="Titre 398"/>
          <p:cNvSpPr txBox="1">
            <a:spLocks/>
          </p:cNvSpPr>
          <p:nvPr/>
        </p:nvSpPr>
        <p:spPr>
          <a:xfrm>
            <a:off x="479376" y="764705"/>
            <a:ext cx="2784737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Physical principles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47695" y="1338480"/>
            <a:ext cx="6819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cross section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is linked to the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probability of reaction</a:t>
            </a:r>
            <a:endParaRPr lang="en-GB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7" name="Forme libre 56"/>
          <p:cNvSpPr/>
          <p:nvPr/>
        </p:nvSpPr>
        <p:spPr>
          <a:xfrm rot="1951206" flipH="1">
            <a:off x="2864310" y="3419138"/>
            <a:ext cx="351958" cy="447135"/>
          </a:xfrm>
          <a:custGeom>
            <a:avLst/>
            <a:gdLst>
              <a:gd name="connsiteX0" fmla="*/ 0 w 796413"/>
              <a:gd name="connsiteY0" fmla="*/ 914400 h 914400"/>
              <a:gd name="connsiteX1" fmla="*/ 373626 w 796413"/>
              <a:gd name="connsiteY1" fmla="*/ 255639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309720 w 796413"/>
              <a:gd name="connsiteY1" fmla="*/ 342808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56928 w 796413"/>
              <a:gd name="connsiteY1" fmla="*/ 401775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87492 w 796413"/>
              <a:gd name="connsiteY1" fmla="*/ 381265 h 914400"/>
              <a:gd name="connsiteX2" fmla="*/ 796413 w 796413"/>
              <a:gd name="connsiteY2" fmla="*/ 0 h 914400"/>
              <a:gd name="connsiteX0" fmla="*/ 0 w 796413"/>
              <a:gd name="connsiteY0" fmla="*/ 914400 h 914400"/>
              <a:gd name="connsiteX1" fmla="*/ 287492 w 796413"/>
              <a:gd name="connsiteY1" fmla="*/ 381265 h 914400"/>
              <a:gd name="connsiteX2" fmla="*/ 796413 w 796413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413" h="914400">
                <a:moveTo>
                  <a:pt x="0" y="914400"/>
                </a:moveTo>
                <a:cubicBezTo>
                  <a:pt x="78767" y="645836"/>
                  <a:pt x="154757" y="533665"/>
                  <a:pt x="287492" y="381265"/>
                </a:cubicBezTo>
                <a:cubicBezTo>
                  <a:pt x="420227" y="228865"/>
                  <a:pt x="651387" y="51619"/>
                  <a:pt x="796413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834354" y="3937719"/>
            <a:ext cx="3605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Neutron impinging on this area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(= cross section, aka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XS)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will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interact with the nucleus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4354" y="4941956"/>
            <a:ext cx="511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In classical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physic,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the cross section equals the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frontal area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of the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nucleus: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~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10</a:t>
            </a:r>
            <a:r>
              <a:rPr lang="en-GB" b="1" baseline="30000" dirty="0" smtClean="0">
                <a:solidFill>
                  <a:srgbClr val="000066"/>
                </a:solidFill>
                <a:latin typeface="Comic Sans MS" pitchFamily="66" charset="0"/>
              </a:rPr>
              <a:t>-24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 cm²</a:t>
            </a:r>
            <a:endParaRPr lang="en-GB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06" name="Oval 223"/>
          <p:cNvSpPr>
            <a:spLocks noChangeAspect="1" noChangeArrowheads="1"/>
          </p:cNvSpPr>
          <p:nvPr/>
        </p:nvSpPr>
        <p:spPr bwMode="auto">
          <a:xfrm>
            <a:off x="1321117" y="3023430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64" name="Rectangle 163"/>
          <p:cNvSpPr/>
          <p:nvPr/>
        </p:nvSpPr>
        <p:spPr>
          <a:xfrm>
            <a:off x="5043819" y="2664970"/>
            <a:ext cx="3710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Once the neutron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interacts, the nucleus can decay into different channels: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60" name="AutoShape 187"/>
          <p:cNvSpPr>
            <a:spLocks noChangeArrowheads="1"/>
          </p:cNvSpPr>
          <p:nvPr/>
        </p:nvSpPr>
        <p:spPr bwMode="auto">
          <a:xfrm rot="19800000">
            <a:off x="8486216" y="4493712"/>
            <a:ext cx="361416" cy="129158"/>
          </a:xfrm>
          <a:prstGeom prst="rightArrow">
            <a:avLst>
              <a:gd name="adj1" fmla="val 50000"/>
              <a:gd name="adj2" fmla="val 69956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53548" tIns="26773" rIns="53548" bIns="26773" anchor="ctr"/>
          <a:lstStyle/>
          <a:p>
            <a:pPr defTabSz="536575"/>
            <a:endParaRPr lang="fr-FR" sz="1400">
              <a:latin typeface="Times New Roman" pitchFamily="18" charset="0"/>
            </a:endParaRPr>
          </a:p>
        </p:txBody>
      </p:sp>
      <p:grpSp>
        <p:nvGrpSpPr>
          <p:cNvPr id="261" name="Groupe 260"/>
          <p:cNvGrpSpPr/>
          <p:nvPr/>
        </p:nvGrpSpPr>
        <p:grpSpPr>
          <a:xfrm rot="21571663">
            <a:off x="7257702" y="4565370"/>
            <a:ext cx="885500" cy="747225"/>
            <a:chOff x="615539" y="4129910"/>
            <a:chExt cx="885500" cy="747225"/>
          </a:xfrm>
        </p:grpSpPr>
        <p:grpSp>
          <p:nvGrpSpPr>
            <p:cNvPr id="262" name="Groupe 161"/>
            <p:cNvGrpSpPr>
              <a:grpSpLocks/>
            </p:cNvGrpSpPr>
            <p:nvPr/>
          </p:nvGrpSpPr>
          <p:grpSpPr bwMode="auto">
            <a:xfrm>
              <a:off x="615539" y="4280617"/>
              <a:ext cx="284052" cy="452503"/>
              <a:chOff x="1501003" y="5153025"/>
              <a:chExt cx="398012" cy="634043"/>
            </a:xfrm>
          </p:grpSpPr>
          <p:grpSp>
            <p:nvGrpSpPr>
              <p:cNvPr id="303" name="Group 134"/>
              <p:cNvGrpSpPr>
                <a:grpSpLocks/>
              </p:cNvGrpSpPr>
              <p:nvPr/>
            </p:nvGrpSpPr>
            <p:grpSpPr bwMode="auto">
              <a:xfrm rot="-900000">
                <a:off x="1573213" y="5153025"/>
                <a:ext cx="325437" cy="138113"/>
                <a:chOff x="4026" y="3568"/>
                <a:chExt cx="205" cy="87"/>
              </a:xfrm>
            </p:grpSpPr>
            <p:sp>
              <p:nvSpPr>
                <p:cNvPr id="305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026" y="3568"/>
                  <a:ext cx="82" cy="8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6" name="AutoShape 136"/>
                <p:cNvSpPr>
                  <a:spLocks noChangeArrowheads="1"/>
                </p:cNvSpPr>
                <p:nvPr/>
              </p:nvSpPr>
              <p:spPr bwMode="auto">
                <a:xfrm rot="673611">
                  <a:off x="4105" y="3617"/>
                  <a:ext cx="126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429 w 21600"/>
                    <a:gd name="T13" fmla="*/ 5400 h 21600"/>
                    <a:gd name="T14" fmla="*/ 18857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lIns="53548" tIns="26773" rIns="53548" bIns="26773" anchor="ctr"/>
                <a:lstStyle/>
                <a:p>
                  <a:endParaRPr lang="fr-FR"/>
                </a:p>
              </p:txBody>
            </p:sp>
          </p:grpSp>
          <p:sp>
            <p:nvSpPr>
              <p:cNvPr id="304" name="Rectangle 280"/>
              <p:cNvSpPr>
                <a:spLocks noChangeArrowheads="1"/>
              </p:cNvSpPr>
              <p:nvPr/>
            </p:nvSpPr>
            <p:spPr bwMode="auto">
              <a:xfrm>
                <a:off x="1501003" y="5355814"/>
                <a:ext cx="398012" cy="431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</p:grpSp>
        <p:grpSp>
          <p:nvGrpSpPr>
            <p:cNvPr id="263" name="Groupe 162"/>
            <p:cNvGrpSpPr>
              <a:grpSpLocks/>
            </p:cNvGrpSpPr>
            <p:nvPr/>
          </p:nvGrpSpPr>
          <p:grpSpPr bwMode="auto">
            <a:xfrm>
              <a:off x="1088641" y="4129910"/>
              <a:ext cx="412398" cy="747225"/>
              <a:chOff x="2124075" y="4935538"/>
              <a:chExt cx="577850" cy="1047006"/>
            </a:xfrm>
          </p:grpSpPr>
          <p:grpSp>
            <p:nvGrpSpPr>
              <p:cNvPr id="264" name="Groupe 271"/>
              <p:cNvGrpSpPr>
                <a:grpSpLocks/>
              </p:cNvGrpSpPr>
              <p:nvPr/>
            </p:nvGrpSpPr>
            <p:grpSpPr bwMode="auto">
              <a:xfrm>
                <a:off x="2124075" y="4935538"/>
                <a:ext cx="577850" cy="573087"/>
                <a:chOff x="1214865" y="2056904"/>
                <a:chExt cx="577952" cy="574051"/>
              </a:xfrm>
            </p:grpSpPr>
            <p:sp>
              <p:nvSpPr>
                <p:cNvPr id="266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1599702" y="2398231"/>
                  <a:ext cx="137801" cy="14739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7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1231910" y="2213992"/>
                  <a:ext cx="137801" cy="14448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8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306633" y="2096661"/>
                  <a:ext cx="13780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9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9877" y="2056904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0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6329" y="2059813"/>
                  <a:ext cx="13974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1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5904" y="2145145"/>
                  <a:ext cx="137801" cy="14739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2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076" y="2286718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3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491014" y="2484533"/>
                  <a:ext cx="13877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4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260" y="2371080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5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456412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6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286718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7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9415" y="2075328"/>
                  <a:ext cx="127126" cy="13284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8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1499748" y="2079207"/>
                  <a:ext cx="126155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9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622992" y="2117994"/>
                  <a:ext cx="126155" cy="13381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0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65691" y="2251810"/>
                  <a:ext cx="127126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1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9490" y="2384656"/>
                  <a:ext cx="126155" cy="134785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2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233851" y="2293506"/>
                  <a:ext cx="126155" cy="13284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3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280432" y="2149024"/>
                  <a:ext cx="126155" cy="134785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4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303722" y="2412777"/>
                  <a:ext cx="126155" cy="13381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5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425996" y="2484533"/>
                  <a:ext cx="127126" cy="13381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6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240" y="2456412"/>
                  <a:ext cx="127126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7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173266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8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3001" y="2096661"/>
                  <a:ext cx="13780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9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157" y="2203326"/>
                  <a:ext cx="13974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0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214865" y="2249870"/>
                  <a:ext cx="125185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1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157" y="2314839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2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306633" y="2353626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3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280432" y="2199447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4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37641" y="2415686"/>
                  <a:ext cx="138771" cy="14739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5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2826" y="2371080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6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2318" y="2227568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7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29831" y="2103449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8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472240" y="2325286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9" name="Oval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8657" y="2234356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0" name="Oval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582" y="2142236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1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447" y="2234356"/>
                  <a:ext cx="136830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2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582" y="2231447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65" name="Rectangle 279"/>
              <p:cNvSpPr>
                <a:spLocks noChangeArrowheads="1"/>
              </p:cNvSpPr>
              <p:nvPr/>
            </p:nvSpPr>
            <p:spPr bwMode="auto">
              <a:xfrm>
                <a:off x="2126840" y="5551289"/>
                <a:ext cx="539519" cy="431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baseline="30000" dirty="0" smtClean="0"/>
                  <a:t>A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X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7" name="AutoShape 187"/>
          <p:cNvSpPr>
            <a:spLocks noChangeArrowheads="1"/>
          </p:cNvSpPr>
          <p:nvPr/>
        </p:nvSpPr>
        <p:spPr bwMode="auto">
          <a:xfrm rot="19080061">
            <a:off x="8393834" y="4049326"/>
            <a:ext cx="454538" cy="129158"/>
          </a:xfrm>
          <a:prstGeom prst="rightArrow">
            <a:avLst>
              <a:gd name="adj1" fmla="val 50000"/>
              <a:gd name="adj2" fmla="val 69956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53548" tIns="26773" rIns="53548" bIns="26773" anchor="ctr"/>
          <a:lstStyle/>
          <a:p>
            <a:pPr defTabSz="536575"/>
            <a:endParaRPr lang="fr-FR" sz="1400">
              <a:latin typeface="Times New Roman" pitchFamily="18" charset="0"/>
            </a:endParaRPr>
          </a:p>
        </p:txBody>
      </p:sp>
      <p:grpSp>
        <p:nvGrpSpPr>
          <p:cNvPr id="308" name="Groupe 249"/>
          <p:cNvGrpSpPr>
            <a:grpSpLocks/>
          </p:cNvGrpSpPr>
          <p:nvPr/>
        </p:nvGrpSpPr>
        <p:grpSpPr bwMode="auto">
          <a:xfrm rot="21571663">
            <a:off x="8706206" y="3960947"/>
            <a:ext cx="1425652" cy="961357"/>
            <a:chOff x="6818844" y="4848646"/>
            <a:chExt cx="1286931" cy="867657"/>
          </a:xfrm>
        </p:grpSpPr>
        <p:grpSp>
          <p:nvGrpSpPr>
            <p:cNvPr id="309" name="Group 188"/>
            <p:cNvGrpSpPr>
              <a:grpSpLocks/>
            </p:cNvGrpSpPr>
            <p:nvPr/>
          </p:nvGrpSpPr>
          <p:grpSpPr bwMode="auto">
            <a:xfrm>
              <a:off x="7291388" y="4981575"/>
              <a:ext cx="406400" cy="395288"/>
              <a:chOff x="2450" y="1903"/>
              <a:chExt cx="607" cy="592"/>
            </a:xfrm>
          </p:grpSpPr>
          <p:sp>
            <p:nvSpPr>
              <p:cNvPr id="315" name="Oval 190"/>
              <p:cNvSpPr>
                <a:spLocks noChangeAspect="1" noChangeArrowheads="1"/>
              </p:cNvSpPr>
              <p:nvPr/>
            </p:nvSpPr>
            <p:spPr bwMode="auto">
              <a:xfrm>
                <a:off x="2858" y="2255"/>
                <a:ext cx="142" cy="152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6" name="Oval 191"/>
              <p:cNvSpPr>
                <a:spLocks noChangeAspect="1" noChangeArrowheads="1"/>
              </p:cNvSpPr>
              <p:nvPr/>
            </p:nvSpPr>
            <p:spPr bwMode="auto">
              <a:xfrm>
                <a:off x="2479" y="2065"/>
                <a:ext cx="142" cy="14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" name="Oval 192"/>
              <p:cNvSpPr>
                <a:spLocks noChangeAspect="1" noChangeArrowheads="1"/>
              </p:cNvSpPr>
              <p:nvPr/>
            </p:nvSpPr>
            <p:spPr bwMode="auto">
              <a:xfrm>
                <a:off x="2556" y="1944"/>
                <a:ext cx="142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8" name="Oval 193"/>
              <p:cNvSpPr>
                <a:spLocks noChangeAspect="1" noChangeArrowheads="1"/>
              </p:cNvSpPr>
              <p:nvPr/>
            </p:nvSpPr>
            <p:spPr bwMode="auto">
              <a:xfrm>
                <a:off x="2683" y="1903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9" name="Oval 194"/>
              <p:cNvSpPr>
                <a:spLocks noChangeAspect="1" noChangeArrowheads="1"/>
              </p:cNvSpPr>
              <p:nvPr/>
            </p:nvSpPr>
            <p:spPr bwMode="auto">
              <a:xfrm>
                <a:off x="2803" y="1906"/>
                <a:ext cx="144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0" name="Oval 195"/>
              <p:cNvSpPr>
                <a:spLocks noChangeAspect="1" noChangeArrowheads="1"/>
              </p:cNvSpPr>
              <p:nvPr/>
            </p:nvSpPr>
            <p:spPr bwMode="auto">
              <a:xfrm>
                <a:off x="2885" y="1994"/>
                <a:ext cx="142" cy="152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1" name="Oval 196"/>
              <p:cNvSpPr>
                <a:spLocks noChangeAspect="1" noChangeArrowheads="1"/>
              </p:cNvSpPr>
              <p:nvPr/>
            </p:nvSpPr>
            <p:spPr bwMode="auto">
              <a:xfrm>
                <a:off x="2913" y="2140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2" name="Oval 197"/>
              <p:cNvSpPr>
                <a:spLocks noChangeAspect="1" noChangeArrowheads="1"/>
              </p:cNvSpPr>
              <p:nvPr/>
            </p:nvSpPr>
            <p:spPr bwMode="auto">
              <a:xfrm>
                <a:off x="2746" y="2344"/>
                <a:ext cx="143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3" name="Oval 198"/>
              <p:cNvSpPr>
                <a:spLocks noChangeAspect="1" noChangeArrowheads="1"/>
              </p:cNvSpPr>
              <p:nvPr/>
            </p:nvSpPr>
            <p:spPr bwMode="auto">
              <a:xfrm>
                <a:off x="2501" y="2227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4" name="Oval 199"/>
              <p:cNvSpPr>
                <a:spLocks noChangeAspect="1" noChangeArrowheads="1"/>
              </p:cNvSpPr>
              <p:nvPr/>
            </p:nvSpPr>
            <p:spPr bwMode="auto">
              <a:xfrm>
                <a:off x="2611" y="2315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5" name="Oval 200"/>
              <p:cNvSpPr>
                <a:spLocks noChangeAspect="1" noChangeArrowheads="1"/>
              </p:cNvSpPr>
              <p:nvPr/>
            </p:nvSpPr>
            <p:spPr bwMode="auto">
              <a:xfrm>
                <a:off x="2611" y="2140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6" name="Oval 201"/>
              <p:cNvSpPr>
                <a:spLocks noChangeAspect="1" noChangeArrowheads="1"/>
              </p:cNvSpPr>
              <p:nvPr/>
            </p:nvSpPr>
            <p:spPr bwMode="auto">
              <a:xfrm>
                <a:off x="2631" y="1922"/>
                <a:ext cx="131" cy="137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" name="Oval 202"/>
              <p:cNvSpPr>
                <a:spLocks noChangeAspect="1" noChangeArrowheads="1"/>
              </p:cNvSpPr>
              <p:nvPr/>
            </p:nvSpPr>
            <p:spPr bwMode="auto">
              <a:xfrm>
                <a:off x="2755" y="1926"/>
                <a:ext cx="130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" name="Oval 203"/>
              <p:cNvSpPr>
                <a:spLocks noChangeAspect="1" noChangeArrowheads="1"/>
              </p:cNvSpPr>
              <p:nvPr/>
            </p:nvSpPr>
            <p:spPr bwMode="auto">
              <a:xfrm>
                <a:off x="2882" y="1966"/>
                <a:ext cx="130" cy="138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9" name="Oval 204"/>
              <p:cNvSpPr>
                <a:spLocks noChangeAspect="1" noChangeArrowheads="1"/>
              </p:cNvSpPr>
              <p:nvPr/>
            </p:nvSpPr>
            <p:spPr bwMode="auto">
              <a:xfrm>
                <a:off x="2926" y="2104"/>
                <a:ext cx="131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0" name="Oval 205"/>
              <p:cNvSpPr>
                <a:spLocks noChangeAspect="1" noChangeArrowheads="1"/>
              </p:cNvSpPr>
              <p:nvPr/>
            </p:nvSpPr>
            <p:spPr bwMode="auto">
              <a:xfrm>
                <a:off x="2899" y="2241"/>
                <a:ext cx="130" cy="13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1" name="Oval 206"/>
              <p:cNvSpPr>
                <a:spLocks noChangeAspect="1" noChangeArrowheads="1"/>
              </p:cNvSpPr>
              <p:nvPr/>
            </p:nvSpPr>
            <p:spPr bwMode="auto">
              <a:xfrm>
                <a:off x="2481" y="2147"/>
                <a:ext cx="130" cy="137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" name="Oval 207"/>
              <p:cNvSpPr>
                <a:spLocks noChangeAspect="1" noChangeArrowheads="1"/>
              </p:cNvSpPr>
              <p:nvPr/>
            </p:nvSpPr>
            <p:spPr bwMode="auto">
              <a:xfrm>
                <a:off x="2529" y="1998"/>
                <a:ext cx="130" cy="13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" name="Oval 208"/>
              <p:cNvSpPr>
                <a:spLocks noChangeAspect="1" noChangeArrowheads="1"/>
              </p:cNvSpPr>
              <p:nvPr/>
            </p:nvSpPr>
            <p:spPr bwMode="auto">
              <a:xfrm>
                <a:off x="2553" y="2270"/>
                <a:ext cx="130" cy="138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4" name="Oval 209"/>
              <p:cNvSpPr>
                <a:spLocks noChangeAspect="1" noChangeArrowheads="1"/>
              </p:cNvSpPr>
              <p:nvPr/>
            </p:nvSpPr>
            <p:spPr bwMode="auto">
              <a:xfrm>
                <a:off x="2679" y="2344"/>
                <a:ext cx="131" cy="138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5" name="Oval 210"/>
              <p:cNvSpPr>
                <a:spLocks noChangeAspect="1" noChangeArrowheads="1"/>
              </p:cNvSpPr>
              <p:nvPr/>
            </p:nvSpPr>
            <p:spPr bwMode="auto">
              <a:xfrm>
                <a:off x="2806" y="2315"/>
                <a:ext cx="131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" name="Oval 211"/>
              <p:cNvSpPr>
                <a:spLocks noChangeAspect="1" noChangeArrowheads="1"/>
              </p:cNvSpPr>
              <p:nvPr/>
            </p:nvSpPr>
            <p:spPr bwMode="auto">
              <a:xfrm>
                <a:off x="2611" y="2023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" name="Oval 212"/>
              <p:cNvSpPr>
                <a:spLocks noChangeAspect="1" noChangeArrowheads="1"/>
              </p:cNvSpPr>
              <p:nvPr/>
            </p:nvSpPr>
            <p:spPr bwMode="auto">
              <a:xfrm>
                <a:off x="2645" y="1944"/>
                <a:ext cx="142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" name="Oval 213"/>
              <p:cNvSpPr>
                <a:spLocks noChangeAspect="1" noChangeArrowheads="1"/>
              </p:cNvSpPr>
              <p:nvPr/>
            </p:nvSpPr>
            <p:spPr bwMode="auto">
              <a:xfrm>
                <a:off x="2775" y="2054"/>
                <a:ext cx="144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" name="Oval 214"/>
              <p:cNvSpPr>
                <a:spLocks noChangeAspect="1" noChangeArrowheads="1"/>
              </p:cNvSpPr>
              <p:nvPr/>
            </p:nvSpPr>
            <p:spPr bwMode="auto">
              <a:xfrm>
                <a:off x="2450" y="2113"/>
                <a:ext cx="129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0" name="Oval 215"/>
              <p:cNvSpPr>
                <a:spLocks noChangeAspect="1" noChangeArrowheads="1"/>
              </p:cNvSpPr>
              <p:nvPr/>
            </p:nvSpPr>
            <p:spPr bwMode="auto">
              <a:xfrm>
                <a:off x="2775" y="2169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1" name="Oval 216"/>
              <p:cNvSpPr>
                <a:spLocks noChangeAspect="1" noChangeArrowheads="1"/>
              </p:cNvSpPr>
              <p:nvPr/>
            </p:nvSpPr>
            <p:spPr bwMode="auto">
              <a:xfrm>
                <a:off x="2556" y="2209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2" name="Oval 217"/>
              <p:cNvSpPr>
                <a:spLocks noChangeAspect="1" noChangeArrowheads="1"/>
              </p:cNvSpPr>
              <p:nvPr/>
            </p:nvSpPr>
            <p:spPr bwMode="auto">
              <a:xfrm>
                <a:off x="2529" y="2050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3" name="Oval 218"/>
              <p:cNvSpPr>
                <a:spLocks noChangeAspect="1" noChangeArrowheads="1"/>
              </p:cNvSpPr>
              <p:nvPr/>
            </p:nvSpPr>
            <p:spPr bwMode="auto">
              <a:xfrm>
                <a:off x="2691" y="2273"/>
                <a:ext cx="143" cy="152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4" name="Oval 219"/>
              <p:cNvSpPr>
                <a:spLocks noChangeAspect="1" noChangeArrowheads="1"/>
              </p:cNvSpPr>
              <p:nvPr/>
            </p:nvSpPr>
            <p:spPr bwMode="auto">
              <a:xfrm>
                <a:off x="2820" y="2227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5" name="Oval 220"/>
              <p:cNvSpPr>
                <a:spLocks noChangeAspect="1" noChangeArrowheads="1"/>
              </p:cNvSpPr>
              <p:nvPr/>
            </p:nvSpPr>
            <p:spPr bwMode="auto">
              <a:xfrm>
                <a:off x="2871" y="2079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6" name="Oval 221"/>
              <p:cNvSpPr>
                <a:spLocks noChangeAspect="1" noChangeArrowheads="1"/>
              </p:cNvSpPr>
              <p:nvPr/>
            </p:nvSpPr>
            <p:spPr bwMode="auto">
              <a:xfrm>
                <a:off x="2786" y="1951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7" name="Oval 222"/>
              <p:cNvSpPr>
                <a:spLocks noChangeAspect="1" noChangeArrowheads="1"/>
              </p:cNvSpPr>
              <p:nvPr/>
            </p:nvSpPr>
            <p:spPr bwMode="auto">
              <a:xfrm>
                <a:off x="2637" y="2191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" name="Oval 223"/>
              <p:cNvSpPr>
                <a:spLocks noChangeAspect="1" noChangeArrowheads="1"/>
              </p:cNvSpPr>
              <p:nvPr/>
            </p:nvSpPr>
            <p:spPr bwMode="auto">
              <a:xfrm>
                <a:off x="2589" y="2086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9" name="Oval 224"/>
              <p:cNvSpPr>
                <a:spLocks noChangeAspect="1" noChangeArrowheads="1"/>
              </p:cNvSpPr>
              <p:nvPr/>
            </p:nvSpPr>
            <p:spPr bwMode="auto">
              <a:xfrm>
                <a:off x="2693" y="1991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0" name="Oval 225"/>
              <p:cNvSpPr>
                <a:spLocks noChangeAspect="1" noChangeArrowheads="1"/>
              </p:cNvSpPr>
              <p:nvPr/>
            </p:nvSpPr>
            <p:spPr bwMode="auto">
              <a:xfrm>
                <a:off x="2799" y="2086"/>
                <a:ext cx="141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1" name="Oval 226"/>
              <p:cNvSpPr>
                <a:spLocks noChangeAspect="1" noChangeArrowheads="1"/>
              </p:cNvSpPr>
              <p:nvPr/>
            </p:nvSpPr>
            <p:spPr bwMode="auto">
              <a:xfrm>
                <a:off x="2727" y="2072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0" name="Rectangle 364"/>
            <p:cNvSpPr>
              <a:spLocks noChangeArrowheads="1"/>
            </p:cNvSpPr>
            <p:nvPr/>
          </p:nvSpPr>
          <p:spPr bwMode="auto">
            <a:xfrm>
              <a:off x="7187206" y="5438524"/>
              <a:ext cx="581825" cy="27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baseline="30000" dirty="0" smtClean="0"/>
                <a:t>A+1</a:t>
              </a:r>
              <a:r>
                <a:rPr lang="fr-FR" sz="1400" dirty="0" smtClean="0">
                  <a:solidFill>
                    <a:schemeClr val="tx1"/>
                  </a:solidFill>
                </a:rPr>
                <a:t>X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11" name="Forme libre 367"/>
            <p:cNvSpPr>
              <a:spLocks/>
            </p:cNvSpPr>
            <p:nvPr/>
          </p:nvSpPr>
          <p:spPr bwMode="auto">
            <a:xfrm rot="19143085">
              <a:off x="7635428" y="4848646"/>
              <a:ext cx="468312" cy="71438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12" name="Forme libre 368"/>
            <p:cNvSpPr>
              <a:spLocks/>
            </p:cNvSpPr>
            <p:nvPr/>
          </p:nvSpPr>
          <p:spPr bwMode="auto">
            <a:xfrm rot="12599592">
              <a:off x="6999298" y="5074554"/>
              <a:ext cx="287389" cy="73011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13" name="Forme libre 369"/>
            <p:cNvSpPr>
              <a:spLocks/>
            </p:cNvSpPr>
            <p:nvPr/>
          </p:nvSpPr>
          <p:spPr bwMode="auto">
            <a:xfrm rot="8529658">
              <a:off x="6818844" y="5408679"/>
              <a:ext cx="504825" cy="71437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14" name="Forme libre 370"/>
            <p:cNvSpPr>
              <a:spLocks/>
            </p:cNvSpPr>
            <p:nvPr/>
          </p:nvSpPr>
          <p:spPr bwMode="auto">
            <a:xfrm rot="1510537">
              <a:off x="7710488" y="5389563"/>
              <a:ext cx="395287" cy="73025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52" name="Groupe 351"/>
          <p:cNvGrpSpPr/>
          <p:nvPr/>
        </p:nvGrpSpPr>
        <p:grpSpPr>
          <a:xfrm rot="21571663">
            <a:off x="9172938" y="4860962"/>
            <a:ext cx="720110" cy="739825"/>
            <a:chOff x="2314491" y="5013173"/>
            <a:chExt cx="720110" cy="739825"/>
          </a:xfrm>
        </p:grpSpPr>
        <p:grpSp>
          <p:nvGrpSpPr>
            <p:cNvPr id="353" name="Groupe 161"/>
            <p:cNvGrpSpPr>
              <a:grpSpLocks/>
            </p:cNvGrpSpPr>
            <p:nvPr/>
          </p:nvGrpSpPr>
          <p:grpSpPr bwMode="auto">
            <a:xfrm>
              <a:off x="2736756" y="5198240"/>
              <a:ext cx="297845" cy="390702"/>
              <a:chOff x="1244528" y="5109643"/>
              <a:chExt cx="417338" cy="547448"/>
            </a:xfrm>
          </p:grpSpPr>
          <p:grpSp>
            <p:nvGrpSpPr>
              <p:cNvPr id="394" name="Group 134"/>
              <p:cNvGrpSpPr>
                <a:grpSpLocks/>
              </p:cNvGrpSpPr>
              <p:nvPr/>
            </p:nvGrpSpPr>
            <p:grpSpPr bwMode="auto">
              <a:xfrm rot="-900000">
                <a:off x="1336429" y="5109643"/>
                <a:ext cx="325437" cy="138113"/>
                <a:chOff x="3889" y="3503"/>
                <a:chExt cx="205" cy="87"/>
              </a:xfrm>
            </p:grpSpPr>
            <p:sp>
              <p:nvSpPr>
                <p:cNvPr id="396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889" y="3503"/>
                  <a:ext cx="82" cy="8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7" name="AutoShape 136"/>
                <p:cNvSpPr>
                  <a:spLocks noChangeArrowheads="1"/>
                </p:cNvSpPr>
                <p:nvPr/>
              </p:nvSpPr>
              <p:spPr bwMode="auto">
                <a:xfrm rot="673611">
                  <a:off x="3968" y="3552"/>
                  <a:ext cx="126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429 w 21600"/>
                    <a:gd name="T13" fmla="*/ 5400 h 21600"/>
                    <a:gd name="T14" fmla="*/ 18857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lIns="53548" tIns="26773" rIns="53548" bIns="26773" anchor="ctr"/>
                <a:lstStyle/>
                <a:p>
                  <a:endParaRPr lang="fr-FR"/>
                </a:p>
              </p:txBody>
            </p:sp>
          </p:grpSp>
          <p:sp>
            <p:nvSpPr>
              <p:cNvPr id="395" name="Rectangle 280"/>
              <p:cNvSpPr>
                <a:spLocks noChangeArrowheads="1"/>
              </p:cNvSpPr>
              <p:nvPr/>
            </p:nvSpPr>
            <p:spPr bwMode="auto">
              <a:xfrm>
                <a:off x="1244528" y="5225837"/>
                <a:ext cx="398011" cy="431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</p:grpSp>
        <p:grpSp>
          <p:nvGrpSpPr>
            <p:cNvPr id="354" name="Groupe 162"/>
            <p:cNvGrpSpPr>
              <a:grpSpLocks/>
            </p:cNvGrpSpPr>
            <p:nvPr/>
          </p:nvGrpSpPr>
          <p:grpSpPr bwMode="auto">
            <a:xfrm>
              <a:off x="2314491" y="5013173"/>
              <a:ext cx="417766" cy="739825"/>
              <a:chOff x="2116554" y="4935538"/>
              <a:chExt cx="585371" cy="1036637"/>
            </a:xfrm>
          </p:grpSpPr>
          <p:grpSp>
            <p:nvGrpSpPr>
              <p:cNvPr id="355" name="Groupe 271"/>
              <p:cNvGrpSpPr>
                <a:grpSpLocks/>
              </p:cNvGrpSpPr>
              <p:nvPr/>
            </p:nvGrpSpPr>
            <p:grpSpPr bwMode="auto">
              <a:xfrm>
                <a:off x="2124075" y="4935538"/>
                <a:ext cx="577850" cy="573087"/>
                <a:chOff x="1214865" y="2056904"/>
                <a:chExt cx="577952" cy="574051"/>
              </a:xfrm>
            </p:grpSpPr>
            <p:sp>
              <p:nvSpPr>
                <p:cNvPr id="357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1599702" y="2398231"/>
                  <a:ext cx="137801" cy="14739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8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1231910" y="2213992"/>
                  <a:ext cx="137801" cy="14448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9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306633" y="2096661"/>
                  <a:ext cx="13780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0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9877" y="2056904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1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6329" y="2059813"/>
                  <a:ext cx="13974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2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5904" y="2145145"/>
                  <a:ext cx="137801" cy="14739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3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076" y="2286718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4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491014" y="2484533"/>
                  <a:ext cx="13877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5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260" y="2371080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6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456412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7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286718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8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9415" y="2075328"/>
                  <a:ext cx="127126" cy="13284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1499748" y="2079207"/>
                  <a:ext cx="126155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622992" y="2117994"/>
                  <a:ext cx="126155" cy="13381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1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65691" y="2251810"/>
                  <a:ext cx="127126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2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9490" y="2384656"/>
                  <a:ext cx="126155" cy="134785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3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233851" y="2293506"/>
                  <a:ext cx="126155" cy="13284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4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280432" y="2149024"/>
                  <a:ext cx="126155" cy="134785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5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303722" y="2412777"/>
                  <a:ext cx="126155" cy="13381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6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425996" y="2484533"/>
                  <a:ext cx="127126" cy="13381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7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240" y="2456412"/>
                  <a:ext cx="127126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8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173266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9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3001" y="2096661"/>
                  <a:ext cx="13780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0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157" y="2203326"/>
                  <a:ext cx="13974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1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214865" y="2249870"/>
                  <a:ext cx="125185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2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157" y="2314839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3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306633" y="2353626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4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280432" y="2199447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5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37641" y="2415686"/>
                  <a:ext cx="138771" cy="14739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6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2826" y="2371080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7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2318" y="2227568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8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29831" y="2103449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9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472240" y="2325286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0" name="Oval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8657" y="2234356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1" name="Oval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582" y="2142236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2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447" y="2234356"/>
                  <a:ext cx="136830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3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582" y="2231447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56" name="Rectangle 279"/>
              <p:cNvSpPr>
                <a:spLocks noChangeArrowheads="1"/>
              </p:cNvSpPr>
              <p:nvPr/>
            </p:nvSpPr>
            <p:spPr bwMode="auto">
              <a:xfrm>
                <a:off x="2116554" y="5540922"/>
                <a:ext cx="539519" cy="431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baseline="30000" dirty="0" smtClean="0"/>
                  <a:t>A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X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8" name="Rectangle 397"/>
          <p:cNvSpPr/>
          <p:nvPr/>
        </p:nvSpPr>
        <p:spPr>
          <a:xfrm rot="21571663">
            <a:off x="10278059" y="3321605"/>
            <a:ext cx="821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fission</a:t>
            </a:r>
            <a:endParaRPr lang="fr-FR" sz="1600" dirty="0"/>
          </a:p>
        </p:txBody>
      </p:sp>
      <p:sp>
        <p:nvSpPr>
          <p:cNvPr id="399" name="Rectangle 398"/>
          <p:cNvSpPr/>
          <p:nvPr/>
        </p:nvSpPr>
        <p:spPr>
          <a:xfrm rot="21571663">
            <a:off x="10278059" y="4159619"/>
            <a:ext cx="1613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radiative capture</a:t>
            </a:r>
            <a:endParaRPr lang="fr-FR" sz="1600" dirty="0"/>
          </a:p>
        </p:txBody>
      </p:sp>
      <p:sp>
        <p:nvSpPr>
          <p:cNvPr id="400" name="Rectangle 399"/>
          <p:cNvSpPr/>
          <p:nvPr/>
        </p:nvSpPr>
        <p:spPr>
          <a:xfrm rot="21571663">
            <a:off x="10278059" y="4934874"/>
            <a:ext cx="17579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elastic</a:t>
            </a:r>
            <a:r>
              <a:rPr lang="fr-FR" sz="1600" dirty="0" smtClean="0"/>
              <a:t> </a:t>
            </a:r>
            <a:r>
              <a:rPr lang="fr-FR" sz="1600" dirty="0" err="1" smtClean="0"/>
              <a:t>scattering</a:t>
            </a:r>
            <a:endParaRPr lang="fr-FR" sz="1600" dirty="0"/>
          </a:p>
        </p:txBody>
      </p:sp>
      <p:sp>
        <p:nvSpPr>
          <p:cNvPr id="401" name="Rectangle 400"/>
          <p:cNvSpPr/>
          <p:nvPr/>
        </p:nvSpPr>
        <p:spPr>
          <a:xfrm rot="21571663">
            <a:off x="10278059" y="5697429"/>
            <a:ext cx="1613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(n,2n</a:t>
            </a:r>
            <a:r>
              <a:rPr lang="fr-FR" sz="1600" dirty="0"/>
              <a:t>) </a:t>
            </a:r>
            <a:r>
              <a:rPr lang="fr-FR" sz="1600" dirty="0" err="1" smtClean="0"/>
              <a:t>reaction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402" name="AutoShape 187"/>
          <p:cNvSpPr>
            <a:spLocks noChangeArrowheads="1"/>
          </p:cNvSpPr>
          <p:nvPr/>
        </p:nvSpPr>
        <p:spPr bwMode="auto">
          <a:xfrm rot="1743326" flipV="1">
            <a:off x="8486216" y="4929956"/>
            <a:ext cx="361416" cy="129158"/>
          </a:xfrm>
          <a:prstGeom prst="rightArrow">
            <a:avLst>
              <a:gd name="adj1" fmla="val 50000"/>
              <a:gd name="adj2" fmla="val 69956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53548" tIns="26773" rIns="53548" bIns="26773" anchor="ctr"/>
          <a:lstStyle/>
          <a:p>
            <a:pPr defTabSz="536575"/>
            <a:endParaRPr lang="fr-FR" sz="1400">
              <a:latin typeface="Times New Roman" pitchFamily="18" charset="0"/>
            </a:endParaRPr>
          </a:p>
        </p:txBody>
      </p:sp>
      <p:sp>
        <p:nvSpPr>
          <p:cNvPr id="403" name="AutoShape 187"/>
          <p:cNvSpPr>
            <a:spLocks noChangeArrowheads="1"/>
          </p:cNvSpPr>
          <p:nvPr/>
        </p:nvSpPr>
        <p:spPr bwMode="auto">
          <a:xfrm rot="2780898" flipV="1">
            <a:off x="8389907" y="5382319"/>
            <a:ext cx="453707" cy="129158"/>
          </a:xfrm>
          <a:prstGeom prst="rightArrow">
            <a:avLst>
              <a:gd name="adj1" fmla="val 49999"/>
              <a:gd name="adj2" fmla="val 69956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53548" tIns="26773" rIns="53548" bIns="26773" anchor="ctr"/>
          <a:lstStyle/>
          <a:p>
            <a:pPr defTabSz="536575"/>
            <a:endParaRPr lang="fr-FR" sz="1400">
              <a:latin typeface="Times New Roman" pitchFamily="18" charset="0"/>
            </a:endParaRPr>
          </a:p>
        </p:txBody>
      </p:sp>
      <p:grpSp>
        <p:nvGrpSpPr>
          <p:cNvPr id="404" name="Groupe 403"/>
          <p:cNvGrpSpPr/>
          <p:nvPr/>
        </p:nvGrpSpPr>
        <p:grpSpPr>
          <a:xfrm rot="21571663">
            <a:off x="9129910" y="5595772"/>
            <a:ext cx="753503" cy="823198"/>
            <a:chOff x="2123728" y="5577875"/>
            <a:chExt cx="753503" cy="823198"/>
          </a:xfrm>
        </p:grpSpPr>
        <p:grpSp>
          <p:nvGrpSpPr>
            <p:cNvPr id="405" name="Groupe 161"/>
            <p:cNvGrpSpPr>
              <a:grpSpLocks/>
            </p:cNvGrpSpPr>
            <p:nvPr/>
          </p:nvGrpSpPr>
          <p:grpSpPr bwMode="auto">
            <a:xfrm>
              <a:off x="2593179" y="5823242"/>
              <a:ext cx="284052" cy="389596"/>
              <a:chOff x="1346041" y="5078548"/>
              <a:chExt cx="398012" cy="545899"/>
            </a:xfrm>
          </p:grpSpPr>
          <p:grpSp>
            <p:nvGrpSpPr>
              <p:cNvPr id="510" name="Group 134"/>
              <p:cNvGrpSpPr>
                <a:grpSpLocks/>
              </p:cNvGrpSpPr>
              <p:nvPr/>
            </p:nvGrpSpPr>
            <p:grpSpPr bwMode="auto">
              <a:xfrm rot="-900000">
                <a:off x="1419790" y="5078548"/>
                <a:ext cx="288925" cy="201614"/>
                <a:chOff x="3940" y="3494"/>
                <a:chExt cx="182" cy="127"/>
              </a:xfrm>
            </p:grpSpPr>
            <p:sp>
              <p:nvSpPr>
                <p:cNvPr id="512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3494"/>
                  <a:ext cx="82" cy="8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3" name="AutoShape 136"/>
                <p:cNvSpPr>
                  <a:spLocks noChangeArrowheads="1"/>
                </p:cNvSpPr>
                <p:nvPr/>
              </p:nvSpPr>
              <p:spPr bwMode="auto">
                <a:xfrm rot="2314892">
                  <a:off x="4001" y="3581"/>
                  <a:ext cx="121" cy="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429 w 21600"/>
                    <a:gd name="T13" fmla="*/ 5400 h 21600"/>
                    <a:gd name="T14" fmla="*/ 18857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lIns="53548" tIns="26773" rIns="53548" bIns="26773" anchor="ctr"/>
                <a:lstStyle/>
                <a:p>
                  <a:endParaRPr lang="fr-FR"/>
                </a:p>
              </p:txBody>
            </p:sp>
          </p:grpSp>
          <p:sp>
            <p:nvSpPr>
              <p:cNvPr id="511" name="Rectangle 280"/>
              <p:cNvSpPr>
                <a:spLocks noChangeArrowheads="1"/>
              </p:cNvSpPr>
              <p:nvPr/>
            </p:nvSpPr>
            <p:spPr bwMode="auto">
              <a:xfrm>
                <a:off x="1346041" y="5193192"/>
                <a:ext cx="398012" cy="431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</p:grpSp>
        <p:grpSp>
          <p:nvGrpSpPr>
            <p:cNvPr id="409" name="Groupe 162"/>
            <p:cNvGrpSpPr>
              <a:grpSpLocks/>
            </p:cNvGrpSpPr>
            <p:nvPr/>
          </p:nvGrpSpPr>
          <p:grpSpPr bwMode="auto">
            <a:xfrm>
              <a:off x="2123728" y="5661248"/>
              <a:ext cx="492443" cy="739825"/>
              <a:chOff x="2051049" y="4935538"/>
              <a:chExt cx="690008" cy="1036637"/>
            </a:xfrm>
          </p:grpSpPr>
          <p:grpSp>
            <p:nvGrpSpPr>
              <p:cNvPr id="468" name="Groupe 271"/>
              <p:cNvGrpSpPr>
                <a:grpSpLocks/>
              </p:cNvGrpSpPr>
              <p:nvPr/>
            </p:nvGrpSpPr>
            <p:grpSpPr bwMode="auto">
              <a:xfrm>
                <a:off x="2124075" y="4935538"/>
                <a:ext cx="577850" cy="573087"/>
                <a:chOff x="1214865" y="2056904"/>
                <a:chExt cx="577952" cy="574051"/>
              </a:xfrm>
            </p:grpSpPr>
            <p:sp>
              <p:nvSpPr>
                <p:cNvPr id="473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1599702" y="2398231"/>
                  <a:ext cx="137801" cy="14739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4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1231910" y="2213992"/>
                  <a:ext cx="137801" cy="14448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5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306633" y="2096661"/>
                  <a:ext cx="13780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6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9877" y="2056904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7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6329" y="2059813"/>
                  <a:ext cx="13974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8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5904" y="2145145"/>
                  <a:ext cx="137801" cy="14739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9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076" y="2286718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0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491014" y="2484533"/>
                  <a:ext cx="13877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260" y="2371080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456412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286718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4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9415" y="2075328"/>
                  <a:ext cx="127126" cy="13284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5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1499748" y="2079207"/>
                  <a:ext cx="126155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6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622992" y="2117994"/>
                  <a:ext cx="126155" cy="13381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7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65691" y="2251810"/>
                  <a:ext cx="127126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8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9490" y="2384656"/>
                  <a:ext cx="126155" cy="134785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9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233851" y="2293506"/>
                  <a:ext cx="126155" cy="13284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0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280432" y="2149024"/>
                  <a:ext cx="126155" cy="134785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1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303722" y="2412777"/>
                  <a:ext cx="126155" cy="13381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2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425996" y="2484533"/>
                  <a:ext cx="127126" cy="133816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3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240" y="2456412"/>
                  <a:ext cx="127126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4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360007" y="2173266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5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3001" y="2096661"/>
                  <a:ext cx="13780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6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157" y="2203326"/>
                  <a:ext cx="139741" cy="14448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7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214865" y="2249870"/>
                  <a:ext cx="125185" cy="13284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8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157" y="2314839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9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306633" y="2353626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0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280432" y="2199447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1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37641" y="2415686"/>
                  <a:ext cx="138771" cy="14739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2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2826" y="2371080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3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2318" y="2227568"/>
                  <a:ext cx="13974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4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29831" y="2103449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5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472240" y="2325286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6" name="Oval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8657" y="2234356"/>
                  <a:ext cx="137801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7" name="Oval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582" y="2142236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8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447" y="2234356"/>
                  <a:ext cx="136830" cy="14642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9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582" y="2231447"/>
                  <a:ext cx="137801" cy="14642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70" name="Rectangle 279"/>
              <p:cNvSpPr>
                <a:spLocks noChangeArrowheads="1"/>
              </p:cNvSpPr>
              <p:nvPr/>
            </p:nvSpPr>
            <p:spPr bwMode="auto">
              <a:xfrm>
                <a:off x="2051049" y="5540920"/>
                <a:ext cx="690008" cy="431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baseline="30000" dirty="0" smtClean="0"/>
                  <a:t>A-1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X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3" name="Oval 135"/>
            <p:cNvSpPr>
              <a:spLocks noChangeAspect="1" noChangeArrowheads="1"/>
            </p:cNvSpPr>
            <p:nvPr/>
          </p:nvSpPr>
          <p:spPr bwMode="auto">
            <a:xfrm rot="20700000">
              <a:off x="2582040" y="5608923"/>
              <a:ext cx="92903" cy="98568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7" name="AutoShape 136"/>
            <p:cNvSpPr>
              <a:spLocks noChangeArrowheads="1"/>
            </p:cNvSpPr>
            <p:nvPr/>
          </p:nvSpPr>
          <p:spPr bwMode="auto">
            <a:xfrm rot="19800000">
              <a:off x="2663306" y="5577875"/>
              <a:ext cx="137308" cy="457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9 w 21600"/>
                <a:gd name="T13" fmla="*/ 5400 h 21600"/>
                <a:gd name="T14" fmla="*/ 1885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53548" tIns="26773" rIns="53548" bIns="26773" anchor="ctr"/>
            <a:lstStyle/>
            <a:p>
              <a:endParaRPr lang="fr-FR"/>
            </a:p>
          </p:txBody>
        </p:sp>
      </p:grpSp>
      <p:sp>
        <p:nvSpPr>
          <p:cNvPr id="514" name="Rectangle 513"/>
          <p:cNvSpPr/>
          <p:nvPr/>
        </p:nvSpPr>
        <p:spPr>
          <a:xfrm rot="21571663">
            <a:off x="10881809" y="6088857"/>
            <a:ext cx="12488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and a lot more...</a:t>
            </a:r>
            <a:endParaRPr lang="fr-FR" sz="1200" dirty="0"/>
          </a:p>
        </p:txBody>
      </p:sp>
      <p:sp>
        <p:nvSpPr>
          <p:cNvPr id="515" name="Explosion 1 514"/>
          <p:cNvSpPr/>
          <p:nvPr/>
        </p:nvSpPr>
        <p:spPr>
          <a:xfrm>
            <a:off x="3151317" y="2990694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6" name="Explosion 1 515"/>
          <p:cNvSpPr/>
          <p:nvPr/>
        </p:nvSpPr>
        <p:spPr>
          <a:xfrm>
            <a:off x="3094792" y="3168176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7" name="Rectangle 406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I)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Cross Section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 rot="21571663">
            <a:off x="8981198" y="2899876"/>
            <a:ext cx="935412" cy="1187348"/>
            <a:chOff x="6785570" y="2899875"/>
            <a:chExt cx="935412" cy="1187348"/>
          </a:xfrm>
        </p:grpSpPr>
        <p:sp>
          <p:nvSpPr>
            <p:cNvPr id="166" name="Oval 367"/>
            <p:cNvSpPr>
              <a:spLocks noChangeAspect="1" noChangeArrowheads="1"/>
            </p:cNvSpPr>
            <p:nvPr/>
          </p:nvSpPr>
          <p:spPr bwMode="auto">
            <a:xfrm flipH="1">
              <a:off x="6881694" y="3218637"/>
              <a:ext cx="645552" cy="674085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lIns="160020" tIns="80010" rIns="160020" bIns="80010" anchor="ctr"/>
            <a:lstStyle/>
            <a:p>
              <a:pPr defTabSz="1600200"/>
              <a:endParaRPr lang="fr-FR" sz="4200">
                <a:latin typeface="Times New Roman" pitchFamily="18" charset="0"/>
              </a:endParaRPr>
            </a:p>
          </p:txBody>
        </p:sp>
        <p:grpSp>
          <p:nvGrpSpPr>
            <p:cNvPr id="167" name="Group 131"/>
            <p:cNvGrpSpPr>
              <a:grpSpLocks/>
            </p:cNvGrpSpPr>
            <p:nvPr/>
          </p:nvGrpSpPr>
          <p:grpSpPr bwMode="auto">
            <a:xfrm rot="9184970">
              <a:off x="6786287" y="3626071"/>
              <a:ext cx="241114" cy="97408"/>
              <a:chOff x="4209" y="3485"/>
              <a:chExt cx="213" cy="86"/>
            </a:xfrm>
          </p:grpSpPr>
          <p:sp>
            <p:nvSpPr>
              <p:cNvPr id="258" name="Oval 132"/>
              <p:cNvSpPr>
                <a:spLocks noChangeAspect="1" noChangeArrowheads="1"/>
              </p:cNvSpPr>
              <p:nvPr/>
            </p:nvSpPr>
            <p:spPr bwMode="auto">
              <a:xfrm>
                <a:off x="4209" y="3485"/>
                <a:ext cx="82" cy="86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9" name="AutoShape 133"/>
              <p:cNvSpPr>
                <a:spLocks noChangeArrowheads="1"/>
              </p:cNvSpPr>
              <p:nvPr/>
            </p:nvSpPr>
            <p:spPr bwMode="auto">
              <a:xfrm>
                <a:off x="4297" y="3514"/>
                <a:ext cx="125" cy="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56 w 21600"/>
                  <a:gd name="T13" fmla="*/ 5718 h 21600"/>
                  <a:gd name="T14" fmla="*/ 18835 w 21600"/>
                  <a:gd name="T15" fmla="*/ 158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68" name="Group 134"/>
            <p:cNvGrpSpPr>
              <a:grpSpLocks/>
            </p:cNvGrpSpPr>
            <p:nvPr/>
          </p:nvGrpSpPr>
          <p:grpSpPr bwMode="auto">
            <a:xfrm rot="18607925">
              <a:off x="7503894" y="3267532"/>
              <a:ext cx="232195" cy="98483"/>
              <a:chOff x="4026" y="3568"/>
              <a:chExt cx="205" cy="87"/>
            </a:xfrm>
          </p:grpSpPr>
          <p:sp>
            <p:nvSpPr>
              <p:cNvPr id="256" name="Oval 135"/>
              <p:cNvSpPr>
                <a:spLocks noChangeAspect="1" noChangeArrowheads="1"/>
              </p:cNvSpPr>
              <p:nvPr/>
            </p:nvSpPr>
            <p:spPr bwMode="auto">
              <a:xfrm>
                <a:off x="4026" y="3568"/>
                <a:ext cx="82" cy="8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" name="AutoShape 136"/>
              <p:cNvSpPr>
                <a:spLocks noChangeArrowheads="1"/>
              </p:cNvSpPr>
              <p:nvPr/>
            </p:nvSpPr>
            <p:spPr bwMode="auto">
              <a:xfrm rot="673611">
                <a:off x="4105" y="3617"/>
                <a:ext cx="126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29 w 21600"/>
                  <a:gd name="T13" fmla="*/ 5400 h 21600"/>
                  <a:gd name="T14" fmla="*/ 18857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69" name="Group 137"/>
            <p:cNvGrpSpPr>
              <a:grpSpLocks/>
            </p:cNvGrpSpPr>
            <p:nvPr/>
          </p:nvGrpSpPr>
          <p:grpSpPr bwMode="auto">
            <a:xfrm rot="16761182">
              <a:off x="7013016" y="3009831"/>
              <a:ext cx="517625" cy="297713"/>
              <a:chOff x="3694" y="3585"/>
              <a:chExt cx="457" cy="263"/>
            </a:xfrm>
          </p:grpSpPr>
          <p:grpSp>
            <p:nvGrpSpPr>
              <p:cNvPr id="189" name="Group 138"/>
              <p:cNvGrpSpPr>
                <a:grpSpLocks/>
              </p:cNvGrpSpPr>
              <p:nvPr/>
            </p:nvGrpSpPr>
            <p:grpSpPr bwMode="auto">
              <a:xfrm>
                <a:off x="3694" y="3585"/>
                <a:ext cx="253" cy="263"/>
                <a:chOff x="4389" y="2414"/>
                <a:chExt cx="444" cy="457"/>
              </a:xfrm>
            </p:grpSpPr>
            <p:sp>
              <p:nvSpPr>
                <p:cNvPr id="229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428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3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38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4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2" y="2639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5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491" y="272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6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7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4635" y="2691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8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272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9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46" y="2414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0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9" y="2443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1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4683" y="250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2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0" y="2617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3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457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4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60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5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2471"/>
                  <a:ext cx="142" cy="15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6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9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256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0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2655"/>
                  <a:ext cx="141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1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55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2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4423" y="2507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3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4575" y="2500"/>
                  <a:ext cx="141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4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655"/>
                  <a:ext cx="143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5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28" name="AutoShape 164"/>
              <p:cNvSpPr>
                <a:spLocks noChangeArrowheads="1"/>
              </p:cNvSpPr>
              <p:nvPr/>
            </p:nvSpPr>
            <p:spPr bwMode="auto">
              <a:xfrm rot="673611">
                <a:off x="3931" y="3760"/>
                <a:ext cx="220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236 h 21600"/>
                  <a:gd name="T14" fmla="*/ 18851 w 21600"/>
                  <a:gd name="T15" fmla="*/ 163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70" name="Group 165"/>
            <p:cNvGrpSpPr>
              <a:grpSpLocks/>
            </p:cNvGrpSpPr>
            <p:nvPr/>
          </p:nvGrpSpPr>
          <p:grpSpPr bwMode="auto">
            <a:xfrm rot="2479707">
              <a:off x="7465153" y="3597593"/>
              <a:ext cx="255829" cy="123460"/>
              <a:chOff x="4084" y="3349"/>
              <a:chExt cx="226" cy="109"/>
            </a:xfrm>
          </p:grpSpPr>
          <p:sp>
            <p:nvSpPr>
              <p:cNvPr id="187" name="Oval 166"/>
              <p:cNvSpPr>
                <a:spLocks noChangeAspect="1" noChangeArrowheads="1"/>
              </p:cNvSpPr>
              <p:nvPr/>
            </p:nvSpPr>
            <p:spPr bwMode="auto">
              <a:xfrm>
                <a:off x="4084" y="3372"/>
                <a:ext cx="81" cy="86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8" name="AutoShape 167"/>
              <p:cNvSpPr>
                <a:spLocks noChangeArrowheads="1"/>
              </p:cNvSpPr>
              <p:nvPr/>
            </p:nvSpPr>
            <p:spPr bwMode="auto">
              <a:xfrm rot="-1275906">
                <a:off x="4168" y="3349"/>
                <a:ext cx="142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6 w 21600"/>
                  <a:gd name="T13" fmla="*/ 5635 h 21600"/>
                  <a:gd name="T14" fmla="*/ 18862 w 21600"/>
                  <a:gd name="T15" fmla="*/ 164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53548" tIns="26773" rIns="53548" bIns="26773" anchor="ctr"/>
              <a:lstStyle/>
              <a:p>
                <a:endParaRPr lang="fr-FR"/>
              </a:p>
            </p:txBody>
          </p:sp>
        </p:grpSp>
        <p:grpSp>
          <p:nvGrpSpPr>
            <p:cNvPr id="171" name="Group 168"/>
            <p:cNvGrpSpPr>
              <a:grpSpLocks/>
            </p:cNvGrpSpPr>
            <p:nvPr/>
          </p:nvGrpSpPr>
          <p:grpSpPr bwMode="auto">
            <a:xfrm rot="4783634">
              <a:off x="7073511" y="3725981"/>
              <a:ext cx="466655" cy="255829"/>
              <a:chOff x="3706" y="3198"/>
              <a:chExt cx="412" cy="226"/>
            </a:xfrm>
          </p:grpSpPr>
          <p:grpSp>
            <p:nvGrpSpPr>
              <p:cNvPr id="172" name="Group 169"/>
              <p:cNvGrpSpPr>
                <a:grpSpLocks/>
              </p:cNvGrpSpPr>
              <p:nvPr/>
            </p:nvGrpSpPr>
            <p:grpSpPr bwMode="auto">
              <a:xfrm>
                <a:off x="3706" y="3210"/>
                <a:ext cx="225" cy="214"/>
                <a:chOff x="4411" y="1766"/>
                <a:chExt cx="394" cy="374"/>
              </a:xfrm>
            </p:grpSpPr>
            <p:sp>
              <p:nvSpPr>
                <p:cNvPr id="174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766"/>
                  <a:ext cx="143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5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67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6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1780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7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1780"/>
                  <a:ext cx="141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8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1895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9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4507" y="1991"/>
                  <a:ext cx="140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0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663" y="1867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1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196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2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4459" y="196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3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4443" y="1816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4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4" y="1809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5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1960"/>
                  <a:ext cx="144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6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95"/>
                  <a:ext cx="143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73" name="AutoShape 183"/>
              <p:cNvSpPr>
                <a:spLocks noChangeArrowheads="1"/>
              </p:cNvSpPr>
              <p:nvPr/>
            </p:nvSpPr>
            <p:spPr bwMode="auto">
              <a:xfrm rot="-1275906">
                <a:off x="3898" y="3198"/>
                <a:ext cx="220" cy="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554 h 21600"/>
                  <a:gd name="T14" fmla="*/ 18851 w 21600"/>
                  <a:gd name="T15" fmla="*/ 160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548" tIns="26773" rIns="53548" bIns="26773" anchor="ctr"/>
              <a:lstStyle/>
              <a:p>
                <a:endParaRPr lang="fr-FR"/>
              </a:p>
            </p:txBody>
          </p:sp>
        </p:grpSp>
        <p:sp>
          <p:nvSpPr>
            <p:cNvPr id="408" name="Forme libre 367"/>
            <p:cNvSpPr>
              <a:spLocks/>
            </p:cNvSpPr>
            <p:nvPr/>
          </p:nvSpPr>
          <p:spPr bwMode="auto">
            <a:xfrm rot="19143085">
              <a:off x="7406075" y="3071558"/>
              <a:ext cx="292814" cy="4571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410" name="Forme libre 367"/>
            <p:cNvSpPr>
              <a:spLocks/>
            </p:cNvSpPr>
            <p:nvPr/>
          </p:nvSpPr>
          <p:spPr bwMode="auto">
            <a:xfrm rot="12693469">
              <a:off x="6785570" y="3045948"/>
              <a:ext cx="358098" cy="50296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412" name="Forme libre 367"/>
            <p:cNvSpPr>
              <a:spLocks/>
            </p:cNvSpPr>
            <p:nvPr/>
          </p:nvSpPr>
          <p:spPr bwMode="auto">
            <a:xfrm rot="10800000">
              <a:off x="6886106" y="3751936"/>
              <a:ext cx="230320" cy="6226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414" name="Forme libre 367"/>
            <p:cNvSpPr>
              <a:spLocks/>
            </p:cNvSpPr>
            <p:nvPr/>
          </p:nvSpPr>
          <p:spPr bwMode="auto">
            <a:xfrm rot="8865924">
              <a:off x="6797194" y="3920351"/>
              <a:ext cx="377629" cy="55282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415" name="Forme libre 367"/>
            <p:cNvSpPr>
              <a:spLocks/>
            </p:cNvSpPr>
            <p:nvPr/>
          </p:nvSpPr>
          <p:spPr bwMode="auto">
            <a:xfrm rot="905299">
              <a:off x="7442924" y="3775044"/>
              <a:ext cx="178422" cy="45719"/>
            </a:xfrm>
            <a:custGeom>
              <a:avLst/>
              <a:gdLst>
                <a:gd name="T0" fmla="*/ 0 w 3116580"/>
                <a:gd name="T1" fmla="*/ 0 h 786130"/>
                <a:gd name="T2" fmla="*/ 0 w 3116580"/>
                <a:gd name="T3" fmla="*/ 0 h 786130"/>
                <a:gd name="T4" fmla="*/ 0 w 3116580"/>
                <a:gd name="T5" fmla="*/ 0 h 786130"/>
                <a:gd name="T6" fmla="*/ 0 w 3116580"/>
                <a:gd name="T7" fmla="*/ 0 h 786130"/>
                <a:gd name="T8" fmla="*/ 0 w 3116580"/>
                <a:gd name="T9" fmla="*/ 0 h 786130"/>
                <a:gd name="T10" fmla="*/ 0 w 3116580"/>
                <a:gd name="T11" fmla="*/ 0 h 786130"/>
                <a:gd name="T12" fmla="*/ 0 w 3116580"/>
                <a:gd name="T13" fmla="*/ 0 h 786130"/>
                <a:gd name="T14" fmla="*/ 0 w 3116580"/>
                <a:gd name="T15" fmla="*/ 0 h 786130"/>
                <a:gd name="T16" fmla="*/ 0 w 3116580"/>
                <a:gd name="T17" fmla="*/ 0 h 786130"/>
                <a:gd name="T18" fmla="*/ 0 w 3116580"/>
                <a:gd name="T19" fmla="*/ 0 h 786130"/>
                <a:gd name="T20" fmla="*/ 0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cxnSp>
        <p:nvCxnSpPr>
          <p:cNvPr id="416" name="Connecteur droit avec flèche 415"/>
          <p:cNvCxnSpPr/>
          <p:nvPr/>
        </p:nvCxnSpPr>
        <p:spPr>
          <a:xfrm>
            <a:off x="3638799" y="2986379"/>
            <a:ext cx="0" cy="459211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Rectangle 417"/>
          <p:cNvSpPr>
            <a:spLocks noChangeArrowheads="1"/>
          </p:cNvSpPr>
          <p:nvPr/>
        </p:nvSpPr>
        <p:spPr bwMode="auto">
          <a:xfrm>
            <a:off x="3668801" y="2976454"/>
            <a:ext cx="914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rgbClr val="FF0000"/>
                </a:solidFill>
              </a:rPr>
              <a:t>≈ 10 </a:t>
            </a:r>
            <a:r>
              <a:rPr lang="fr-FR" altLang="fr-FR" sz="1400" dirty="0" err="1" smtClean="0">
                <a:solidFill>
                  <a:srgbClr val="FF0000"/>
                </a:solidFill>
              </a:rPr>
              <a:t>fm</a:t>
            </a:r>
            <a:endParaRPr lang="fr-FR" altLang="fr-FR" sz="1400" dirty="0" smtClean="0">
              <a:solidFill>
                <a:srgbClr val="FF0000"/>
              </a:solidFill>
            </a:endParaRPr>
          </a:p>
          <a:p>
            <a:r>
              <a:rPr lang="fr-FR" altLang="fr-FR" sz="1400" dirty="0">
                <a:solidFill>
                  <a:srgbClr val="FF0000"/>
                </a:solidFill>
              </a:rPr>
              <a:t>≈</a:t>
            </a:r>
            <a:r>
              <a:rPr lang="fr-FR" altLang="fr-FR" sz="1400" dirty="0" smtClean="0">
                <a:solidFill>
                  <a:srgbClr val="FF0000"/>
                </a:solidFill>
              </a:rPr>
              <a:t> </a:t>
            </a:r>
            <a:r>
              <a:rPr lang="fr-FR" altLang="fr-FR" sz="1400" dirty="0">
                <a:solidFill>
                  <a:srgbClr val="FF0000"/>
                </a:solidFill>
              </a:rPr>
              <a:t>10</a:t>
            </a:r>
            <a:r>
              <a:rPr lang="fr-FR" altLang="fr-FR" sz="1400" baseline="30000" dirty="0">
                <a:solidFill>
                  <a:srgbClr val="FF0000"/>
                </a:solidFill>
              </a:rPr>
              <a:t>-12</a:t>
            </a:r>
            <a:r>
              <a:rPr lang="fr-FR" altLang="fr-FR" sz="1400" dirty="0">
                <a:solidFill>
                  <a:srgbClr val="FF0000"/>
                </a:solidFill>
              </a:rPr>
              <a:t> </a:t>
            </a:r>
            <a:r>
              <a:rPr lang="fr-FR" altLang="fr-FR" sz="1400" dirty="0" smtClean="0">
                <a:solidFill>
                  <a:srgbClr val="FF0000"/>
                </a:solidFill>
              </a:rPr>
              <a:t>cm</a:t>
            </a:r>
            <a:endParaRPr lang="fr-FR" altLang="fr-FR" sz="1400" dirty="0">
              <a:solidFill>
                <a:srgbClr val="FF0000"/>
              </a:solidFill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47695" y="1787068"/>
            <a:ext cx="10253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Cross sections are mandatory to calculate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reaction rates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(fission rate, capture rate...)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in nuclear reactors or physic experiment.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834353" y="5669194"/>
            <a:ext cx="573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The unit of cross section is then: 1 barn = 10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-24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 cm²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5 1.48148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25 2.96296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14935 -4.07407E-6 " pathEditMode="relative" rAng="0" ptsTypes="AA">
                                      <p:cBhvr>
                                        <p:cTn id="39" dur="6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6471 -1.85185E-6 " pathEditMode="relative" rAng="0" ptsTypes="AA">
                                      <p:cBhvr>
                                        <p:cTn id="41" dur="6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5 3.33333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2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/>
      <p:bldP spid="57" grpId="0" animBg="1"/>
      <p:bldP spid="58" grpId="0"/>
      <p:bldP spid="59" grpId="0"/>
      <p:bldP spid="406" grpId="0" animBg="1"/>
      <p:bldP spid="406" grpId="1" animBg="1"/>
      <p:bldP spid="164" grpId="0"/>
      <p:bldP spid="260" grpId="0" animBg="1"/>
      <p:bldP spid="307" grpId="0" animBg="1"/>
      <p:bldP spid="398" grpId="0"/>
      <p:bldP spid="399" grpId="0"/>
      <p:bldP spid="400" grpId="0"/>
      <p:bldP spid="401" grpId="0"/>
      <p:bldP spid="402" grpId="0" animBg="1"/>
      <p:bldP spid="403" grpId="0" animBg="1"/>
      <p:bldP spid="514" grpId="0"/>
      <p:bldP spid="515" grpId="0" animBg="1"/>
      <p:bldP spid="515" grpId="1" animBg="1"/>
      <p:bldP spid="516" grpId="0" animBg="1"/>
      <p:bldP spid="516" grpId="1" animBg="1"/>
      <p:bldP spid="418" grpId="0"/>
      <p:bldP spid="411" grpId="0"/>
      <p:bldP spid="4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398"/>
          <p:cNvSpPr txBox="1">
            <a:spLocks/>
          </p:cNvSpPr>
          <p:nvPr/>
        </p:nvSpPr>
        <p:spPr>
          <a:xfrm>
            <a:off x="479376" y="764705"/>
            <a:ext cx="2784737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Physical principles</a:t>
            </a:r>
          </a:p>
        </p:txBody>
      </p:sp>
      <p:pic>
        <p:nvPicPr>
          <p:cNvPr id="156" name="Image 1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332" y1="94800" x2="4332" y2="94800"/>
                        <a14:backgroundMark x1="95668" y1="96000" x2="95668" y2="9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03129" y="2607425"/>
            <a:ext cx="825500" cy="499238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332" y1="94800" x2="4332" y2="94800"/>
                        <a14:backgroundMark x1="95668" y1="96000" x2="95668" y2="9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004337" y="3056101"/>
            <a:ext cx="825500" cy="499238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332" y1="94800" x2="4332" y2="94800"/>
                        <a14:backgroundMark x1="95668" y1="96000" x2="95668" y2="9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645766" y="2931753"/>
            <a:ext cx="825500" cy="499238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332" y1="94800" x2="4332" y2="94800"/>
                        <a14:backgroundMark x1="95668" y1="96000" x2="95668" y2="9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27170" y="3355405"/>
            <a:ext cx="825500" cy="499238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332" y1="94800" x2="4332" y2="94800"/>
                        <a14:backgroundMark x1="95668" y1="96000" x2="95668" y2="9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85568" y="3657880"/>
            <a:ext cx="825500" cy="499238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>
          <a:xfrm>
            <a:off x="847695" y="1340768"/>
            <a:ext cx="1043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In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quantum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physic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it depends on the nuclei nuclear structures and neutron energy. The XS can be larger or smaller than the nucleus area.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166" name="Group 188"/>
          <p:cNvGrpSpPr>
            <a:grpSpLocks/>
          </p:cNvGrpSpPr>
          <p:nvPr/>
        </p:nvGrpSpPr>
        <p:grpSpPr bwMode="auto">
          <a:xfrm>
            <a:off x="3372029" y="3298563"/>
            <a:ext cx="450207" cy="437976"/>
            <a:chOff x="2450" y="1903"/>
            <a:chExt cx="607" cy="592"/>
          </a:xfrm>
        </p:grpSpPr>
        <p:sp>
          <p:nvSpPr>
            <p:cNvPr id="167" name="Oval 190"/>
            <p:cNvSpPr>
              <a:spLocks noChangeAspect="1" noChangeArrowheads="1"/>
            </p:cNvSpPr>
            <p:nvPr/>
          </p:nvSpPr>
          <p:spPr bwMode="auto">
            <a:xfrm>
              <a:off x="2858" y="2255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68" name="Oval 191"/>
            <p:cNvSpPr>
              <a:spLocks noChangeAspect="1" noChangeArrowheads="1"/>
            </p:cNvSpPr>
            <p:nvPr/>
          </p:nvSpPr>
          <p:spPr bwMode="auto">
            <a:xfrm>
              <a:off x="2479" y="2065"/>
              <a:ext cx="142" cy="14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69" name="Oval 192"/>
            <p:cNvSpPr>
              <a:spLocks noChangeAspect="1" noChangeArrowheads="1"/>
            </p:cNvSpPr>
            <p:nvPr/>
          </p:nvSpPr>
          <p:spPr bwMode="auto">
            <a:xfrm>
              <a:off x="2556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0" name="Oval 193"/>
            <p:cNvSpPr>
              <a:spLocks noChangeAspect="1" noChangeArrowheads="1"/>
            </p:cNvSpPr>
            <p:nvPr/>
          </p:nvSpPr>
          <p:spPr bwMode="auto">
            <a:xfrm>
              <a:off x="2683" y="190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1" name="Oval 194"/>
            <p:cNvSpPr>
              <a:spLocks noChangeAspect="1" noChangeArrowheads="1"/>
            </p:cNvSpPr>
            <p:nvPr/>
          </p:nvSpPr>
          <p:spPr bwMode="auto">
            <a:xfrm>
              <a:off x="2803" y="1906"/>
              <a:ext cx="144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2" name="Oval 195"/>
            <p:cNvSpPr>
              <a:spLocks noChangeAspect="1" noChangeArrowheads="1"/>
            </p:cNvSpPr>
            <p:nvPr/>
          </p:nvSpPr>
          <p:spPr bwMode="auto">
            <a:xfrm>
              <a:off x="2885" y="1994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3" name="Oval 196"/>
            <p:cNvSpPr>
              <a:spLocks noChangeAspect="1" noChangeArrowheads="1"/>
            </p:cNvSpPr>
            <p:nvPr/>
          </p:nvSpPr>
          <p:spPr bwMode="auto">
            <a:xfrm>
              <a:off x="2913" y="214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4" name="Oval 197"/>
            <p:cNvSpPr>
              <a:spLocks noChangeAspect="1" noChangeArrowheads="1"/>
            </p:cNvSpPr>
            <p:nvPr/>
          </p:nvSpPr>
          <p:spPr bwMode="auto">
            <a:xfrm>
              <a:off x="2746" y="2344"/>
              <a:ext cx="143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5" name="Oval 198"/>
            <p:cNvSpPr>
              <a:spLocks noChangeAspect="1" noChangeArrowheads="1"/>
            </p:cNvSpPr>
            <p:nvPr/>
          </p:nvSpPr>
          <p:spPr bwMode="auto">
            <a:xfrm>
              <a:off x="2501" y="2227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6" name="Oval 199"/>
            <p:cNvSpPr>
              <a:spLocks noChangeAspect="1" noChangeArrowheads="1"/>
            </p:cNvSpPr>
            <p:nvPr/>
          </p:nvSpPr>
          <p:spPr bwMode="auto">
            <a:xfrm>
              <a:off x="2611" y="2315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7" name="Oval 200"/>
            <p:cNvSpPr>
              <a:spLocks noChangeAspect="1" noChangeArrowheads="1"/>
            </p:cNvSpPr>
            <p:nvPr/>
          </p:nvSpPr>
          <p:spPr bwMode="auto">
            <a:xfrm>
              <a:off x="2611" y="2140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8" name="Oval 201"/>
            <p:cNvSpPr>
              <a:spLocks noChangeAspect="1" noChangeArrowheads="1"/>
            </p:cNvSpPr>
            <p:nvPr/>
          </p:nvSpPr>
          <p:spPr bwMode="auto">
            <a:xfrm>
              <a:off x="2631" y="1922"/>
              <a:ext cx="131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9" name="Oval 202"/>
            <p:cNvSpPr>
              <a:spLocks noChangeAspect="1" noChangeArrowheads="1"/>
            </p:cNvSpPr>
            <p:nvPr/>
          </p:nvSpPr>
          <p:spPr bwMode="auto">
            <a:xfrm>
              <a:off x="2755" y="1926"/>
              <a:ext cx="130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0" name="Oval 203"/>
            <p:cNvSpPr>
              <a:spLocks noChangeAspect="1" noChangeArrowheads="1"/>
            </p:cNvSpPr>
            <p:nvPr/>
          </p:nvSpPr>
          <p:spPr bwMode="auto">
            <a:xfrm>
              <a:off x="2882" y="1966"/>
              <a:ext cx="130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1" name="Oval 204"/>
            <p:cNvSpPr>
              <a:spLocks noChangeAspect="1" noChangeArrowheads="1"/>
            </p:cNvSpPr>
            <p:nvPr/>
          </p:nvSpPr>
          <p:spPr bwMode="auto">
            <a:xfrm>
              <a:off x="2926" y="2104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2" name="Oval 205"/>
            <p:cNvSpPr>
              <a:spLocks noChangeAspect="1" noChangeArrowheads="1"/>
            </p:cNvSpPr>
            <p:nvPr/>
          </p:nvSpPr>
          <p:spPr bwMode="auto">
            <a:xfrm>
              <a:off x="2899" y="2241"/>
              <a:ext cx="130" cy="13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3" name="Oval 206"/>
            <p:cNvSpPr>
              <a:spLocks noChangeAspect="1" noChangeArrowheads="1"/>
            </p:cNvSpPr>
            <p:nvPr/>
          </p:nvSpPr>
          <p:spPr bwMode="auto">
            <a:xfrm>
              <a:off x="2481" y="2147"/>
              <a:ext cx="130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4" name="Oval 207"/>
            <p:cNvSpPr>
              <a:spLocks noChangeAspect="1" noChangeArrowheads="1"/>
            </p:cNvSpPr>
            <p:nvPr/>
          </p:nvSpPr>
          <p:spPr bwMode="auto">
            <a:xfrm>
              <a:off x="2529" y="1998"/>
              <a:ext cx="130" cy="13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5" name="Oval 208"/>
            <p:cNvSpPr>
              <a:spLocks noChangeAspect="1" noChangeArrowheads="1"/>
            </p:cNvSpPr>
            <p:nvPr/>
          </p:nvSpPr>
          <p:spPr bwMode="auto">
            <a:xfrm>
              <a:off x="2553" y="2270"/>
              <a:ext cx="130" cy="138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6" name="Oval 209"/>
            <p:cNvSpPr>
              <a:spLocks noChangeAspect="1" noChangeArrowheads="1"/>
            </p:cNvSpPr>
            <p:nvPr/>
          </p:nvSpPr>
          <p:spPr bwMode="auto">
            <a:xfrm>
              <a:off x="2679" y="2344"/>
              <a:ext cx="131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7" name="Oval 210"/>
            <p:cNvSpPr>
              <a:spLocks noChangeAspect="1" noChangeArrowheads="1"/>
            </p:cNvSpPr>
            <p:nvPr/>
          </p:nvSpPr>
          <p:spPr bwMode="auto">
            <a:xfrm>
              <a:off x="2806" y="2315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8" name="Oval 211"/>
            <p:cNvSpPr>
              <a:spLocks noChangeAspect="1" noChangeArrowheads="1"/>
            </p:cNvSpPr>
            <p:nvPr/>
          </p:nvSpPr>
          <p:spPr bwMode="auto">
            <a:xfrm>
              <a:off x="2611" y="202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" name="Oval 212"/>
            <p:cNvSpPr>
              <a:spLocks noChangeAspect="1" noChangeArrowheads="1"/>
            </p:cNvSpPr>
            <p:nvPr/>
          </p:nvSpPr>
          <p:spPr bwMode="auto">
            <a:xfrm>
              <a:off x="2645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28" name="Oval 213"/>
            <p:cNvSpPr>
              <a:spLocks noChangeAspect="1" noChangeArrowheads="1"/>
            </p:cNvSpPr>
            <p:nvPr/>
          </p:nvSpPr>
          <p:spPr bwMode="auto">
            <a:xfrm>
              <a:off x="2775" y="2054"/>
              <a:ext cx="144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29" name="Oval 214"/>
            <p:cNvSpPr>
              <a:spLocks noChangeAspect="1" noChangeArrowheads="1"/>
            </p:cNvSpPr>
            <p:nvPr/>
          </p:nvSpPr>
          <p:spPr bwMode="auto">
            <a:xfrm>
              <a:off x="2450" y="2113"/>
              <a:ext cx="129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2" name="Oval 215"/>
            <p:cNvSpPr>
              <a:spLocks noChangeAspect="1" noChangeArrowheads="1"/>
            </p:cNvSpPr>
            <p:nvPr/>
          </p:nvSpPr>
          <p:spPr bwMode="auto">
            <a:xfrm>
              <a:off x="2775" y="216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3" name="Oval 216"/>
            <p:cNvSpPr>
              <a:spLocks noChangeAspect="1" noChangeArrowheads="1"/>
            </p:cNvSpPr>
            <p:nvPr/>
          </p:nvSpPr>
          <p:spPr bwMode="auto">
            <a:xfrm>
              <a:off x="2556" y="2209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4" name="Oval 217"/>
            <p:cNvSpPr>
              <a:spLocks noChangeAspect="1" noChangeArrowheads="1"/>
            </p:cNvSpPr>
            <p:nvPr/>
          </p:nvSpPr>
          <p:spPr bwMode="auto">
            <a:xfrm>
              <a:off x="2529" y="205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5" name="Oval 218"/>
            <p:cNvSpPr>
              <a:spLocks noChangeAspect="1" noChangeArrowheads="1"/>
            </p:cNvSpPr>
            <p:nvPr/>
          </p:nvSpPr>
          <p:spPr bwMode="auto">
            <a:xfrm>
              <a:off x="2691" y="2273"/>
              <a:ext cx="143" cy="152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6" name="Oval 219"/>
            <p:cNvSpPr>
              <a:spLocks noChangeAspect="1" noChangeArrowheads="1"/>
            </p:cNvSpPr>
            <p:nvPr/>
          </p:nvSpPr>
          <p:spPr bwMode="auto">
            <a:xfrm>
              <a:off x="2820" y="2227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7" name="Oval 220"/>
            <p:cNvSpPr>
              <a:spLocks noChangeAspect="1" noChangeArrowheads="1"/>
            </p:cNvSpPr>
            <p:nvPr/>
          </p:nvSpPr>
          <p:spPr bwMode="auto">
            <a:xfrm>
              <a:off x="2871" y="207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8" name="Oval 221"/>
            <p:cNvSpPr>
              <a:spLocks noChangeAspect="1" noChangeArrowheads="1"/>
            </p:cNvSpPr>
            <p:nvPr/>
          </p:nvSpPr>
          <p:spPr bwMode="auto">
            <a:xfrm>
              <a:off x="2786" y="195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9" name="Oval 222"/>
            <p:cNvSpPr>
              <a:spLocks noChangeAspect="1" noChangeArrowheads="1"/>
            </p:cNvSpPr>
            <p:nvPr/>
          </p:nvSpPr>
          <p:spPr bwMode="auto">
            <a:xfrm>
              <a:off x="2637" y="219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40" name="Oval 223"/>
            <p:cNvSpPr>
              <a:spLocks noChangeAspect="1" noChangeArrowheads="1"/>
            </p:cNvSpPr>
            <p:nvPr/>
          </p:nvSpPr>
          <p:spPr bwMode="auto">
            <a:xfrm>
              <a:off x="2589" y="2086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41" name="Oval 224"/>
            <p:cNvSpPr>
              <a:spLocks noChangeAspect="1" noChangeArrowheads="1"/>
            </p:cNvSpPr>
            <p:nvPr/>
          </p:nvSpPr>
          <p:spPr bwMode="auto">
            <a:xfrm>
              <a:off x="2693" y="1991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42" name="Oval 225"/>
            <p:cNvSpPr>
              <a:spLocks noChangeAspect="1" noChangeArrowheads="1"/>
            </p:cNvSpPr>
            <p:nvPr/>
          </p:nvSpPr>
          <p:spPr bwMode="auto">
            <a:xfrm>
              <a:off x="2799" y="2086"/>
              <a:ext cx="141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43" name="Oval 226"/>
            <p:cNvSpPr>
              <a:spLocks noChangeAspect="1" noChangeArrowheads="1"/>
            </p:cNvSpPr>
            <p:nvPr/>
          </p:nvSpPr>
          <p:spPr bwMode="auto">
            <a:xfrm>
              <a:off x="2727" y="2072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244" name="Oval 223"/>
          <p:cNvSpPr>
            <a:spLocks noChangeAspect="1" noChangeArrowheads="1"/>
          </p:cNvSpPr>
          <p:nvPr/>
        </p:nvSpPr>
        <p:spPr bwMode="auto">
          <a:xfrm>
            <a:off x="1719833" y="3567488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45" name="Oval 223"/>
          <p:cNvSpPr>
            <a:spLocks noChangeAspect="1" noChangeArrowheads="1"/>
          </p:cNvSpPr>
          <p:nvPr/>
        </p:nvSpPr>
        <p:spPr bwMode="auto">
          <a:xfrm>
            <a:off x="1919472" y="3136418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46" name="Oval 223"/>
          <p:cNvSpPr>
            <a:spLocks noChangeAspect="1" noChangeArrowheads="1"/>
          </p:cNvSpPr>
          <p:nvPr/>
        </p:nvSpPr>
        <p:spPr bwMode="auto">
          <a:xfrm>
            <a:off x="1078395" y="2793997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47" name="Oval 223"/>
          <p:cNvSpPr>
            <a:spLocks noChangeAspect="1" noChangeArrowheads="1"/>
          </p:cNvSpPr>
          <p:nvPr/>
        </p:nvSpPr>
        <p:spPr bwMode="auto">
          <a:xfrm>
            <a:off x="1254069" y="3217183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48" name="Oval 223"/>
          <p:cNvSpPr>
            <a:spLocks noChangeAspect="1" noChangeArrowheads="1"/>
          </p:cNvSpPr>
          <p:nvPr/>
        </p:nvSpPr>
        <p:spPr bwMode="auto">
          <a:xfrm>
            <a:off x="1052648" y="3833192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49" name="Rectangle 248"/>
          <p:cNvSpPr/>
          <p:nvPr/>
        </p:nvSpPr>
        <p:spPr>
          <a:xfrm>
            <a:off x="847695" y="2121704"/>
            <a:ext cx="3160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For low slow neutrons :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91642" y="2433283"/>
            <a:ext cx="87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4829FF"/>
                </a:solidFill>
                <a:latin typeface="+mj-lt"/>
              </a:rPr>
              <a:t>slow neutrons</a:t>
            </a:r>
            <a:endParaRPr lang="en-GB" sz="1200" dirty="0">
              <a:solidFill>
                <a:srgbClr val="4829FF"/>
              </a:solidFill>
              <a:latin typeface="+mj-lt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1149645" y="2516995"/>
            <a:ext cx="1790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4829FF"/>
                </a:solidFill>
                <a:latin typeface="+mj-lt"/>
              </a:rPr>
              <a:t>=&gt; large wave functions</a:t>
            </a:r>
            <a:endParaRPr lang="en-GB" sz="1200" dirty="0">
              <a:solidFill>
                <a:srgbClr val="4829FF"/>
              </a:solidFill>
              <a:latin typeface="+mj-lt"/>
            </a:endParaRPr>
          </a:p>
        </p:txBody>
      </p:sp>
      <p:sp>
        <p:nvSpPr>
          <p:cNvPr id="252" name="Ellipse 251"/>
          <p:cNvSpPr/>
          <p:nvPr/>
        </p:nvSpPr>
        <p:spPr>
          <a:xfrm>
            <a:off x="3040829" y="2991101"/>
            <a:ext cx="333984" cy="1031388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3" name="Rectangle 252"/>
          <p:cNvSpPr/>
          <p:nvPr/>
        </p:nvSpPr>
        <p:spPr>
          <a:xfrm>
            <a:off x="6403072" y="2121704"/>
            <a:ext cx="548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For epithermal neutrons,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IF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GB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corresponds exactly to an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excited state:</a:t>
            </a:r>
            <a:endParaRPr lang="en-GB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254" name="Group 188"/>
          <p:cNvGrpSpPr>
            <a:grpSpLocks/>
          </p:cNvGrpSpPr>
          <p:nvPr/>
        </p:nvGrpSpPr>
        <p:grpSpPr bwMode="auto">
          <a:xfrm>
            <a:off x="8472264" y="3281680"/>
            <a:ext cx="450207" cy="437976"/>
            <a:chOff x="2450" y="1903"/>
            <a:chExt cx="607" cy="592"/>
          </a:xfrm>
        </p:grpSpPr>
        <p:sp>
          <p:nvSpPr>
            <p:cNvPr id="255" name="Oval 190"/>
            <p:cNvSpPr>
              <a:spLocks noChangeAspect="1" noChangeArrowheads="1"/>
            </p:cNvSpPr>
            <p:nvPr/>
          </p:nvSpPr>
          <p:spPr bwMode="auto">
            <a:xfrm>
              <a:off x="2858" y="2255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56" name="Oval 191"/>
            <p:cNvSpPr>
              <a:spLocks noChangeAspect="1" noChangeArrowheads="1"/>
            </p:cNvSpPr>
            <p:nvPr/>
          </p:nvSpPr>
          <p:spPr bwMode="auto">
            <a:xfrm>
              <a:off x="2479" y="2065"/>
              <a:ext cx="142" cy="14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57" name="Oval 192"/>
            <p:cNvSpPr>
              <a:spLocks noChangeAspect="1" noChangeArrowheads="1"/>
            </p:cNvSpPr>
            <p:nvPr/>
          </p:nvSpPr>
          <p:spPr bwMode="auto">
            <a:xfrm>
              <a:off x="2556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58" name="Oval 193"/>
            <p:cNvSpPr>
              <a:spLocks noChangeAspect="1" noChangeArrowheads="1"/>
            </p:cNvSpPr>
            <p:nvPr/>
          </p:nvSpPr>
          <p:spPr bwMode="auto">
            <a:xfrm>
              <a:off x="2683" y="190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59" name="Oval 194"/>
            <p:cNvSpPr>
              <a:spLocks noChangeAspect="1" noChangeArrowheads="1"/>
            </p:cNvSpPr>
            <p:nvPr/>
          </p:nvSpPr>
          <p:spPr bwMode="auto">
            <a:xfrm>
              <a:off x="2803" y="1906"/>
              <a:ext cx="144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0" name="Oval 195"/>
            <p:cNvSpPr>
              <a:spLocks noChangeAspect="1" noChangeArrowheads="1"/>
            </p:cNvSpPr>
            <p:nvPr/>
          </p:nvSpPr>
          <p:spPr bwMode="auto">
            <a:xfrm>
              <a:off x="2885" y="1994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1" name="Oval 196"/>
            <p:cNvSpPr>
              <a:spLocks noChangeAspect="1" noChangeArrowheads="1"/>
            </p:cNvSpPr>
            <p:nvPr/>
          </p:nvSpPr>
          <p:spPr bwMode="auto">
            <a:xfrm>
              <a:off x="2913" y="214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2" name="Oval 197"/>
            <p:cNvSpPr>
              <a:spLocks noChangeAspect="1" noChangeArrowheads="1"/>
            </p:cNvSpPr>
            <p:nvPr/>
          </p:nvSpPr>
          <p:spPr bwMode="auto">
            <a:xfrm>
              <a:off x="2746" y="2344"/>
              <a:ext cx="143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3" name="Oval 198"/>
            <p:cNvSpPr>
              <a:spLocks noChangeAspect="1" noChangeArrowheads="1"/>
            </p:cNvSpPr>
            <p:nvPr/>
          </p:nvSpPr>
          <p:spPr bwMode="auto">
            <a:xfrm>
              <a:off x="2501" y="2227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4" name="Oval 199"/>
            <p:cNvSpPr>
              <a:spLocks noChangeAspect="1" noChangeArrowheads="1"/>
            </p:cNvSpPr>
            <p:nvPr/>
          </p:nvSpPr>
          <p:spPr bwMode="auto">
            <a:xfrm>
              <a:off x="2611" y="2315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5" name="Oval 200"/>
            <p:cNvSpPr>
              <a:spLocks noChangeAspect="1" noChangeArrowheads="1"/>
            </p:cNvSpPr>
            <p:nvPr/>
          </p:nvSpPr>
          <p:spPr bwMode="auto">
            <a:xfrm>
              <a:off x="2611" y="2140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6" name="Oval 201"/>
            <p:cNvSpPr>
              <a:spLocks noChangeAspect="1" noChangeArrowheads="1"/>
            </p:cNvSpPr>
            <p:nvPr/>
          </p:nvSpPr>
          <p:spPr bwMode="auto">
            <a:xfrm>
              <a:off x="2631" y="1922"/>
              <a:ext cx="131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7" name="Oval 202"/>
            <p:cNvSpPr>
              <a:spLocks noChangeAspect="1" noChangeArrowheads="1"/>
            </p:cNvSpPr>
            <p:nvPr/>
          </p:nvSpPr>
          <p:spPr bwMode="auto">
            <a:xfrm>
              <a:off x="2755" y="1926"/>
              <a:ext cx="130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8" name="Oval 203"/>
            <p:cNvSpPr>
              <a:spLocks noChangeAspect="1" noChangeArrowheads="1"/>
            </p:cNvSpPr>
            <p:nvPr/>
          </p:nvSpPr>
          <p:spPr bwMode="auto">
            <a:xfrm>
              <a:off x="2882" y="1966"/>
              <a:ext cx="130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9" name="Oval 204"/>
            <p:cNvSpPr>
              <a:spLocks noChangeAspect="1" noChangeArrowheads="1"/>
            </p:cNvSpPr>
            <p:nvPr/>
          </p:nvSpPr>
          <p:spPr bwMode="auto">
            <a:xfrm>
              <a:off x="2926" y="2104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0" name="Oval 205"/>
            <p:cNvSpPr>
              <a:spLocks noChangeAspect="1" noChangeArrowheads="1"/>
            </p:cNvSpPr>
            <p:nvPr/>
          </p:nvSpPr>
          <p:spPr bwMode="auto">
            <a:xfrm>
              <a:off x="2899" y="2241"/>
              <a:ext cx="130" cy="13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1" name="Oval 206"/>
            <p:cNvSpPr>
              <a:spLocks noChangeAspect="1" noChangeArrowheads="1"/>
            </p:cNvSpPr>
            <p:nvPr/>
          </p:nvSpPr>
          <p:spPr bwMode="auto">
            <a:xfrm>
              <a:off x="2481" y="2147"/>
              <a:ext cx="130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2" name="Oval 207"/>
            <p:cNvSpPr>
              <a:spLocks noChangeAspect="1" noChangeArrowheads="1"/>
            </p:cNvSpPr>
            <p:nvPr/>
          </p:nvSpPr>
          <p:spPr bwMode="auto">
            <a:xfrm>
              <a:off x="2529" y="1998"/>
              <a:ext cx="130" cy="13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3" name="Oval 208"/>
            <p:cNvSpPr>
              <a:spLocks noChangeAspect="1" noChangeArrowheads="1"/>
            </p:cNvSpPr>
            <p:nvPr/>
          </p:nvSpPr>
          <p:spPr bwMode="auto">
            <a:xfrm>
              <a:off x="2553" y="2270"/>
              <a:ext cx="130" cy="138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4" name="Oval 209"/>
            <p:cNvSpPr>
              <a:spLocks noChangeAspect="1" noChangeArrowheads="1"/>
            </p:cNvSpPr>
            <p:nvPr/>
          </p:nvSpPr>
          <p:spPr bwMode="auto">
            <a:xfrm>
              <a:off x="2679" y="2344"/>
              <a:ext cx="131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5" name="Oval 210"/>
            <p:cNvSpPr>
              <a:spLocks noChangeAspect="1" noChangeArrowheads="1"/>
            </p:cNvSpPr>
            <p:nvPr/>
          </p:nvSpPr>
          <p:spPr bwMode="auto">
            <a:xfrm>
              <a:off x="2806" y="2315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6" name="Oval 211"/>
            <p:cNvSpPr>
              <a:spLocks noChangeAspect="1" noChangeArrowheads="1"/>
            </p:cNvSpPr>
            <p:nvPr/>
          </p:nvSpPr>
          <p:spPr bwMode="auto">
            <a:xfrm>
              <a:off x="2611" y="202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7" name="Oval 212"/>
            <p:cNvSpPr>
              <a:spLocks noChangeAspect="1" noChangeArrowheads="1"/>
            </p:cNvSpPr>
            <p:nvPr/>
          </p:nvSpPr>
          <p:spPr bwMode="auto">
            <a:xfrm>
              <a:off x="2645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8" name="Oval 213"/>
            <p:cNvSpPr>
              <a:spLocks noChangeAspect="1" noChangeArrowheads="1"/>
            </p:cNvSpPr>
            <p:nvPr/>
          </p:nvSpPr>
          <p:spPr bwMode="auto">
            <a:xfrm>
              <a:off x="2775" y="2054"/>
              <a:ext cx="144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9" name="Oval 214"/>
            <p:cNvSpPr>
              <a:spLocks noChangeAspect="1" noChangeArrowheads="1"/>
            </p:cNvSpPr>
            <p:nvPr/>
          </p:nvSpPr>
          <p:spPr bwMode="auto">
            <a:xfrm>
              <a:off x="2450" y="2113"/>
              <a:ext cx="129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0" name="Oval 215"/>
            <p:cNvSpPr>
              <a:spLocks noChangeAspect="1" noChangeArrowheads="1"/>
            </p:cNvSpPr>
            <p:nvPr/>
          </p:nvSpPr>
          <p:spPr bwMode="auto">
            <a:xfrm>
              <a:off x="2775" y="216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1" name="Oval 216"/>
            <p:cNvSpPr>
              <a:spLocks noChangeAspect="1" noChangeArrowheads="1"/>
            </p:cNvSpPr>
            <p:nvPr/>
          </p:nvSpPr>
          <p:spPr bwMode="auto">
            <a:xfrm>
              <a:off x="2556" y="2209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2" name="Oval 217"/>
            <p:cNvSpPr>
              <a:spLocks noChangeAspect="1" noChangeArrowheads="1"/>
            </p:cNvSpPr>
            <p:nvPr/>
          </p:nvSpPr>
          <p:spPr bwMode="auto">
            <a:xfrm>
              <a:off x="2529" y="205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3" name="Oval 218"/>
            <p:cNvSpPr>
              <a:spLocks noChangeAspect="1" noChangeArrowheads="1"/>
            </p:cNvSpPr>
            <p:nvPr/>
          </p:nvSpPr>
          <p:spPr bwMode="auto">
            <a:xfrm>
              <a:off x="2691" y="2273"/>
              <a:ext cx="143" cy="152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4" name="Oval 219"/>
            <p:cNvSpPr>
              <a:spLocks noChangeAspect="1" noChangeArrowheads="1"/>
            </p:cNvSpPr>
            <p:nvPr/>
          </p:nvSpPr>
          <p:spPr bwMode="auto">
            <a:xfrm>
              <a:off x="2820" y="2227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5" name="Oval 220"/>
            <p:cNvSpPr>
              <a:spLocks noChangeAspect="1" noChangeArrowheads="1"/>
            </p:cNvSpPr>
            <p:nvPr/>
          </p:nvSpPr>
          <p:spPr bwMode="auto">
            <a:xfrm>
              <a:off x="2871" y="207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6" name="Oval 221"/>
            <p:cNvSpPr>
              <a:spLocks noChangeAspect="1" noChangeArrowheads="1"/>
            </p:cNvSpPr>
            <p:nvPr/>
          </p:nvSpPr>
          <p:spPr bwMode="auto">
            <a:xfrm>
              <a:off x="2786" y="195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7" name="Oval 222"/>
            <p:cNvSpPr>
              <a:spLocks noChangeAspect="1" noChangeArrowheads="1"/>
            </p:cNvSpPr>
            <p:nvPr/>
          </p:nvSpPr>
          <p:spPr bwMode="auto">
            <a:xfrm>
              <a:off x="2637" y="219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8" name="Oval 223"/>
            <p:cNvSpPr>
              <a:spLocks noChangeAspect="1" noChangeArrowheads="1"/>
            </p:cNvSpPr>
            <p:nvPr/>
          </p:nvSpPr>
          <p:spPr bwMode="auto">
            <a:xfrm>
              <a:off x="2589" y="2086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9" name="Oval 224"/>
            <p:cNvSpPr>
              <a:spLocks noChangeAspect="1" noChangeArrowheads="1"/>
            </p:cNvSpPr>
            <p:nvPr/>
          </p:nvSpPr>
          <p:spPr bwMode="auto">
            <a:xfrm>
              <a:off x="2693" y="1991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90" name="Oval 225"/>
            <p:cNvSpPr>
              <a:spLocks noChangeAspect="1" noChangeArrowheads="1"/>
            </p:cNvSpPr>
            <p:nvPr/>
          </p:nvSpPr>
          <p:spPr bwMode="auto">
            <a:xfrm>
              <a:off x="2799" y="2086"/>
              <a:ext cx="141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91" name="Oval 226"/>
            <p:cNvSpPr>
              <a:spLocks noChangeAspect="1" noChangeArrowheads="1"/>
            </p:cNvSpPr>
            <p:nvPr/>
          </p:nvSpPr>
          <p:spPr bwMode="auto">
            <a:xfrm>
              <a:off x="2727" y="2072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292" name="Oval 223"/>
          <p:cNvSpPr>
            <a:spLocks noChangeAspect="1" noChangeArrowheads="1"/>
          </p:cNvSpPr>
          <p:nvPr/>
        </p:nvSpPr>
        <p:spPr bwMode="auto">
          <a:xfrm>
            <a:off x="6412054" y="4167740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93" name="Ellipse 292"/>
          <p:cNvSpPr/>
          <p:nvPr/>
        </p:nvSpPr>
        <p:spPr>
          <a:xfrm>
            <a:off x="8084684" y="2480221"/>
            <a:ext cx="662642" cy="2046324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4" name="Oval 223"/>
          <p:cNvSpPr>
            <a:spLocks noChangeAspect="1" noChangeArrowheads="1"/>
          </p:cNvSpPr>
          <p:nvPr/>
        </p:nvSpPr>
        <p:spPr bwMode="auto">
          <a:xfrm>
            <a:off x="6186674" y="3570079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95" name="Oval 223"/>
          <p:cNvSpPr>
            <a:spLocks noChangeAspect="1" noChangeArrowheads="1"/>
          </p:cNvSpPr>
          <p:nvPr/>
        </p:nvSpPr>
        <p:spPr bwMode="auto">
          <a:xfrm>
            <a:off x="6915281" y="3115641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96" name="Oval 223"/>
          <p:cNvSpPr>
            <a:spLocks noChangeAspect="1" noChangeArrowheads="1"/>
          </p:cNvSpPr>
          <p:nvPr/>
        </p:nvSpPr>
        <p:spPr bwMode="auto">
          <a:xfrm>
            <a:off x="6197162" y="2546891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97" name="Oval 223"/>
          <p:cNvSpPr>
            <a:spLocks noChangeAspect="1" noChangeArrowheads="1"/>
          </p:cNvSpPr>
          <p:nvPr/>
        </p:nvSpPr>
        <p:spPr bwMode="auto">
          <a:xfrm>
            <a:off x="6525925" y="3328656"/>
            <a:ext cx="105320" cy="111713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98" name="Rectangle 297"/>
          <p:cNvSpPr/>
          <p:nvPr/>
        </p:nvSpPr>
        <p:spPr>
          <a:xfrm>
            <a:off x="9349397" y="2898218"/>
            <a:ext cx="2445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Very high XS</a:t>
            </a:r>
          </a:p>
          <a:p>
            <a:r>
              <a:rPr lang="en-GB" dirty="0" smtClean="0">
                <a:latin typeface="Comic Sans MS" pitchFamily="66" charset="0"/>
              </a:rPr>
              <a:t>for a precise </a:t>
            </a:r>
            <a:r>
              <a:rPr lang="en-GB" dirty="0" err="1" smtClean="0">
                <a:latin typeface="Comic Sans MS" pitchFamily="66" charset="0"/>
              </a:rPr>
              <a:t>E</a:t>
            </a:r>
            <a:r>
              <a:rPr lang="en-GB" baseline="-25000" dirty="0" err="1" smtClean="0">
                <a:latin typeface="Comic Sans MS" pitchFamily="66" charset="0"/>
              </a:rPr>
              <a:t>n</a:t>
            </a:r>
            <a:endParaRPr lang="en-GB" baseline="-25000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=&gt; </a:t>
            </a:r>
            <a:r>
              <a:rPr lang="en-GB" b="1" dirty="0" smtClean="0">
                <a:latin typeface="Comic Sans MS" pitchFamily="66" charset="0"/>
              </a:rPr>
              <a:t>resonance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99" name="Connecteur droit avec flèche 298"/>
          <p:cNvCxnSpPr/>
          <p:nvPr/>
        </p:nvCxnSpPr>
        <p:spPr>
          <a:xfrm flipH="1" flipV="1">
            <a:off x="8493760" y="2950898"/>
            <a:ext cx="894080" cy="17271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0" name="Rectangle 299"/>
          <p:cNvSpPr/>
          <p:nvPr/>
        </p:nvSpPr>
        <p:spPr>
          <a:xfrm>
            <a:off x="3666701" y="3381636"/>
            <a:ext cx="215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High </a:t>
            </a:r>
            <a:r>
              <a:rPr lang="en-GB" dirty="0" smtClean="0">
                <a:latin typeface="Comic Sans MS" pitchFamily="66" charset="0"/>
              </a:rPr>
              <a:t>XS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because of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wave-functions </a:t>
            </a:r>
            <a:r>
              <a:rPr lang="en-GB" dirty="0" smtClean="0">
                <a:latin typeface="Comic Sans MS" pitchFamily="66" charset="0"/>
              </a:rPr>
              <a:t>overlap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301" name="Connecteur droit avec flèche 300"/>
          <p:cNvCxnSpPr/>
          <p:nvPr/>
        </p:nvCxnSpPr>
        <p:spPr>
          <a:xfrm flipH="1" flipV="1">
            <a:off x="3171908" y="3783687"/>
            <a:ext cx="762000" cy="152399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2" name="Rectangle 301"/>
          <p:cNvSpPr/>
          <p:nvPr/>
        </p:nvSpPr>
        <p:spPr>
          <a:xfrm>
            <a:off x="4727848" y="2385855"/>
            <a:ext cx="720080" cy="1006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1" name="Explosion 1 350"/>
          <p:cNvSpPr/>
          <p:nvPr/>
        </p:nvSpPr>
        <p:spPr>
          <a:xfrm>
            <a:off x="3626400" y="3146739"/>
            <a:ext cx="146304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2" name="Explosion 1 351"/>
          <p:cNvSpPr/>
          <p:nvPr/>
        </p:nvSpPr>
        <p:spPr>
          <a:xfrm>
            <a:off x="3591788" y="3227354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3" name="Explosion 1 352"/>
          <p:cNvSpPr/>
          <p:nvPr/>
        </p:nvSpPr>
        <p:spPr>
          <a:xfrm>
            <a:off x="3607781" y="3503089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4" name="Explosion 1 353"/>
          <p:cNvSpPr/>
          <p:nvPr/>
        </p:nvSpPr>
        <p:spPr>
          <a:xfrm>
            <a:off x="3611460" y="3748416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5" name="Explosion 1 354"/>
          <p:cNvSpPr/>
          <p:nvPr/>
        </p:nvSpPr>
        <p:spPr>
          <a:xfrm>
            <a:off x="8575894" y="3284474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6" name="Explosion 1 355"/>
          <p:cNvSpPr/>
          <p:nvPr/>
        </p:nvSpPr>
        <p:spPr>
          <a:xfrm>
            <a:off x="8472195" y="3325237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7" name="Explosion 1 356"/>
          <p:cNvSpPr/>
          <p:nvPr/>
        </p:nvSpPr>
        <p:spPr>
          <a:xfrm>
            <a:off x="8569961" y="3511632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8" name="Explosion 1 357"/>
          <p:cNvSpPr/>
          <p:nvPr/>
        </p:nvSpPr>
        <p:spPr>
          <a:xfrm>
            <a:off x="8665211" y="3553542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9" name="Explosion 1 358"/>
          <p:cNvSpPr/>
          <p:nvPr/>
        </p:nvSpPr>
        <p:spPr>
          <a:xfrm>
            <a:off x="8594575" y="3239155"/>
            <a:ext cx="144767" cy="213256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0" name="Rectangle 359"/>
          <p:cNvSpPr/>
          <p:nvPr/>
        </p:nvSpPr>
        <p:spPr>
          <a:xfrm>
            <a:off x="847694" y="4824856"/>
            <a:ext cx="647244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 cross section is a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complex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property depending on :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isotope</a:t>
            </a:r>
            <a:endParaRPr lang="en-GB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neutron energy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reaction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I)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Cross Section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712455" y="2684006"/>
            <a:ext cx="87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4829FF"/>
                </a:solidFill>
                <a:latin typeface="+mj-lt"/>
              </a:rPr>
              <a:t>epithermal </a:t>
            </a:r>
            <a:r>
              <a:rPr lang="en-GB" sz="1200" dirty="0" smtClean="0">
                <a:solidFill>
                  <a:srgbClr val="4829FF"/>
                </a:solidFill>
                <a:latin typeface="+mj-lt"/>
              </a:rPr>
              <a:t>neutrons</a:t>
            </a:r>
            <a:endParaRPr lang="en-GB" sz="1200" dirty="0">
              <a:solidFill>
                <a:srgbClr val="4829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1.11111E-6 L 0.1362 1.11111E-6 " pathEditMode="relative" rAng="0" ptsTypes="AA">
                                      <p:cBhvr>
                                        <p:cTn id="55" dur="1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95833E-6 -4.44444E-6 L 0.18567 -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6 -4.44444E-6 L 0.15195 -4.44444E-6 " pathEditMode="relative" rAng="0" ptsTypes="AA">
                                      <p:cBhvr>
                                        <p:cTn id="59" dur="16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0833E-6 4.07407E-6 L 0.2056 4.07407E-6 " pathEditMode="relative" rAng="0" ptsTypes="AA">
                                      <p:cBhvr>
                                        <p:cTn id="61" dur="2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4.81481E-6 L 0.31758 4.81481E-6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"/>
                            </p:stCondLst>
                            <p:childTnLst>
                              <p:par>
                                <p:cTn id="1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C 0.04441 0.00162 0.0349 -0.00023 0.07709 0.00093 C 0.09883 0.00046 0.12513 0.00162 0.13907 0.03287 " pathEditMode="relative" rAng="0" ptsTypes="AAA">
                                      <p:cBhvr>
                                        <p:cTn id="123" dur="12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1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69 C 0.03958 -0.00093 0.07799 0.00023 0.1082 -0.00069 C 0.14987 -0.00069 0.17682 -0.04352 0.18411 -0.07639 " pathEditMode="relative" rAng="0" ptsTypes="AAA">
                                      <p:cBhvr>
                                        <p:cTn id="125" dur="14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3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6224 0.00185 " pathEditMode="relative" rAng="0" ptsTypes="AA">
                                      <p:cBhvr>
                                        <p:cTn id="127" dur="11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19154 -3.7037E-6 " pathEditMode="relative" rAng="0" ptsTypes="AA">
                                      <p:cBhvr>
                                        <p:cTn id="129" dur="12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C 0.04857 0.00139 0.06354 -0.00185 0.11224 -0.0007 C 0.15443 -0.0007 0.18711 0.04653 0.19909 0.10972 " pathEditMode="relative" rAng="0" ptsTypes="AAA">
                                      <p:cBhvr>
                                        <p:cTn id="131" dur="16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4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/>
      <p:bldP spid="250" grpId="0"/>
      <p:bldP spid="251" grpId="0"/>
      <p:bldP spid="252" grpId="0" animBg="1"/>
      <p:bldP spid="253" grpId="0"/>
      <p:bldP spid="292" grpId="0" animBg="1"/>
      <p:bldP spid="292" grpId="1" animBg="1"/>
      <p:bldP spid="293" grpId="0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/>
      <p:bldP spid="300" grpId="0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b="4238"/>
          <a:stretch/>
        </p:blipFill>
        <p:spPr>
          <a:xfrm>
            <a:off x="4816641" y="1833707"/>
            <a:ext cx="7039999" cy="4497520"/>
          </a:xfrm>
          <a:prstGeom prst="rect">
            <a:avLst/>
          </a:prstGeom>
        </p:spPr>
      </p:pic>
      <p:sp>
        <p:nvSpPr>
          <p:cNvPr id="53" name="Titre 398"/>
          <p:cNvSpPr txBox="1">
            <a:spLocks/>
          </p:cNvSpPr>
          <p:nvPr/>
        </p:nvSpPr>
        <p:spPr>
          <a:xfrm>
            <a:off x="479376" y="764705"/>
            <a:ext cx="3789820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Example of Cross section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Accolade fermante 4"/>
          <p:cNvSpPr/>
          <p:nvPr/>
        </p:nvSpPr>
        <p:spPr>
          <a:xfrm rot="18578134">
            <a:off x="8061466" y="1666662"/>
            <a:ext cx="360040" cy="2369834"/>
          </a:xfrm>
          <a:prstGeom prst="rightBrace">
            <a:avLst>
              <a:gd name="adj1" fmla="val 7263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Rectangle 190"/>
          <p:cNvSpPr/>
          <p:nvPr/>
        </p:nvSpPr>
        <p:spPr>
          <a:xfrm>
            <a:off x="8285283" y="2314803"/>
            <a:ext cx="721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RRR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2" name="Accolade fermante 191"/>
          <p:cNvSpPr/>
          <p:nvPr/>
        </p:nvSpPr>
        <p:spPr>
          <a:xfrm rot="18333650">
            <a:off x="9167239" y="3977116"/>
            <a:ext cx="277847" cy="1042502"/>
          </a:xfrm>
          <a:prstGeom prst="rightBrace">
            <a:avLst>
              <a:gd name="adj1" fmla="val 7263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Rectangle 192"/>
          <p:cNvSpPr/>
          <p:nvPr/>
        </p:nvSpPr>
        <p:spPr>
          <a:xfrm>
            <a:off x="9066341" y="3878807"/>
            <a:ext cx="918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URR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4" name="Accolade fermante 193"/>
          <p:cNvSpPr/>
          <p:nvPr/>
        </p:nvSpPr>
        <p:spPr>
          <a:xfrm rot="16200000">
            <a:off x="10168157" y="4209345"/>
            <a:ext cx="246276" cy="1046377"/>
          </a:xfrm>
          <a:prstGeom prst="rightBrace">
            <a:avLst>
              <a:gd name="adj1" fmla="val 7263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194"/>
          <p:cNvSpPr/>
          <p:nvPr/>
        </p:nvSpPr>
        <p:spPr>
          <a:xfrm>
            <a:off x="9731071" y="4200515"/>
            <a:ext cx="158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Continuum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6" name="Accolade fermante 195"/>
          <p:cNvSpPr/>
          <p:nvPr/>
        </p:nvSpPr>
        <p:spPr>
          <a:xfrm rot="8439669">
            <a:off x="6080392" y="1923926"/>
            <a:ext cx="360040" cy="1207916"/>
          </a:xfrm>
          <a:prstGeom prst="rightBrace">
            <a:avLst>
              <a:gd name="adj1" fmla="val 72630"/>
              <a:gd name="adj2" fmla="val 245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Rectangle 196"/>
          <p:cNvSpPr/>
          <p:nvPr/>
        </p:nvSpPr>
        <p:spPr>
          <a:xfrm>
            <a:off x="5611856" y="2920260"/>
            <a:ext cx="1237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Thermal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part</a:t>
            </a:r>
            <a:endParaRPr lang="en-GB" sz="2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I)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Cross Section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7695" y="1340768"/>
            <a:ext cx="5688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Fission cross section of </a:t>
            </a:r>
            <a:r>
              <a:rPr lang="en-GB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235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U, called </a:t>
            </a:r>
            <a:r>
              <a:rPr lang="en-GB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235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U(</a:t>
            </a:r>
            <a:r>
              <a:rPr lang="en-GB" sz="2000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), is composed of several regimes: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847695" y="208519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Thermal 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part </a:t>
            </a:r>
            <a:r>
              <a:rPr lang="en-GB" sz="1600" dirty="0">
                <a:solidFill>
                  <a:srgbClr val="000066"/>
                </a:solidFill>
                <a:latin typeface="Comic Sans MS" pitchFamily="66" charset="0"/>
              </a:rPr>
              <a:t>(no corresponding state) 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696" y="2491062"/>
            <a:ext cx="3618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Resolved Resonance Range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(when the neutron energy corresponds to an existing state)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7696" y="3389374"/>
            <a:ext cx="36183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Unresolved Resonance Range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(too many states to be resolved)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696" y="4041465"/>
            <a:ext cx="361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Continuum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1" grpId="0"/>
      <p:bldP spid="192" grpId="0" animBg="1"/>
      <p:bldP spid="193" grpId="0"/>
      <p:bldP spid="194" grpId="0" animBg="1"/>
      <p:bldP spid="195" grpId="0"/>
      <p:bldP spid="196" grpId="0" animBg="1"/>
      <p:bldP spid="197" grpId="0"/>
      <p:bldP spid="15" grpId="0"/>
      <p:bldP spid="3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 b="4110"/>
          <a:stretch/>
        </p:blipFill>
        <p:spPr>
          <a:xfrm>
            <a:off x="4784249" y="1739348"/>
            <a:ext cx="7039999" cy="4601817"/>
          </a:xfrm>
          <a:prstGeom prst="rect">
            <a:avLst/>
          </a:prstGeom>
        </p:spPr>
      </p:pic>
      <p:sp>
        <p:nvSpPr>
          <p:cNvPr id="53" name="Titre 398"/>
          <p:cNvSpPr txBox="1">
            <a:spLocks/>
          </p:cNvSpPr>
          <p:nvPr/>
        </p:nvSpPr>
        <p:spPr>
          <a:xfrm>
            <a:off x="479376" y="764705"/>
            <a:ext cx="3648756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Fissile and fertile nuclei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392" y="1412776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 fissile nucleus can undergo fission when impinged by a thermal neutron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393" y="1844824"/>
            <a:ext cx="475252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Comparison between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binding energy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and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fission barrier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:</a:t>
            </a:r>
            <a:endParaRPr lang="en-GB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binding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energy 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&gt;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fission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barrier =&gt; fissile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binding 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energy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&lt;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fission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barrier =&gt; fertile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10158984" y="3008376"/>
            <a:ext cx="301752" cy="51206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Rectangle 19"/>
          <p:cNvSpPr/>
          <p:nvPr/>
        </p:nvSpPr>
        <p:spPr>
          <a:xfrm>
            <a:off x="9975288" y="1997756"/>
            <a:ext cx="21862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Additional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kinetic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energy =&gt; fission becomes possible</a:t>
            </a:r>
            <a:endParaRPr lang="en-GB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7476" y="3033930"/>
            <a:ext cx="1830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Enough energy to fission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81030" y="4764555"/>
            <a:ext cx="196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Only sub-barrier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fission</a:t>
            </a:r>
          </a:p>
          <a:p>
            <a:pPr algn="ctr"/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(tunnel </a:t>
            </a:r>
            <a:r>
              <a:rPr lang="en-GB" sz="1600" dirty="0" smtClean="0">
                <a:solidFill>
                  <a:srgbClr val="000066"/>
                </a:solidFill>
                <a:latin typeface="Comic Sans MS" pitchFamily="66" charset="0"/>
              </a:rPr>
              <a:t>effect)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I)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Cross Section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61139" y="2275825"/>
            <a:ext cx="8788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baseline="30000" dirty="0" smtClean="0"/>
              <a:t>235</a:t>
            </a:r>
            <a:r>
              <a:rPr lang="en-GB" sz="1600" b="1" dirty="0" smtClean="0"/>
              <a:t>U(</a:t>
            </a:r>
            <a:r>
              <a:rPr lang="en-GB" sz="1600" b="1" dirty="0" err="1" smtClean="0"/>
              <a:t>n,f</a:t>
            </a:r>
            <a:r>
              <a:rPr lang="en-GB" sz="1600" b="1" dirty="0" smtClean="0"/>
              <a:t>)</a:t>
            </a:r>
            <a:endParaRPr lang="en-GB" sz="16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9394948" y="4522180"/>
            <a:ext cx="8788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baseline="30000" dirty="0" smtClean="0">
                <a:solidFill>
                  <a:srgbClr val="FF0000"/>
                </a:solidFill>
              </a:rPr>
              <a:t>238</a:t>
            </a:r>
            <a:r>
              <a:rPr lang="en-GB" sz="1600" b="1" dirty="0" smtClean="0">
                <a:solidFill>
                  <a:srgbClr val="FF0000"/>
                </a:solidFill>
              </a:rPr>
              <a:t>U(</a:t>
            </a:r>
            <a:r>
              <a:rPr lang="en-GB" sz="1600" b="1" dirty="0" err="1" smtClean="0">
                <a:solidFill>
                  <a:srgbClr val="FF0000"/>
                </a:solidFill>
              </a:rPr>
              <a:t>n,f</a:t>
            </a:r>
            <a:r>
              <a:rPr lang="en-GB" sz="1600" b="1" dirty="0" smtClean="0">
                <a:solidFill>
                  <a:srgbClr val="FF0000"/>
                </a:solidFill>
              </a:rPr>
              <a:t>)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682946">
            <a:off x="6096000" y="2132856"/>
            <a:ext cx="3911010" cy="1271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 rot="224845">
            <a:off x="5955655" y="3221378"/>
            <a:ext cx="4083811" cy="1964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23394" y="3306609"/>
            <a:ext cx="4320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Due to pairing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effect, half of nuclei are fissile, and half are fertile: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fissile: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233,235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U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239,241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Pu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- fertile :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232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Th,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234,236,238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U, </a:t>
            </a:r>
            <a:r>
              <a:rPr lang="en-GB" baseline="30000" dirty="0" smtClean="0">
                <a:solidFill>
                  <a:srgbClr val="000066"/>
                </a:solidFill>
                <a:latin typeface="Comic Sans MS" pitchFamily="66" charset="0"/>
              </a:rPr>
              <a:t>240,242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Pu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856640" y="583929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9432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 animBg="1"/>
      <p:bldP spid="22" grpId="0"/>
      <p:bldP spid="25" grpId="0"/>
      <p:bldP spid="17" grpId="0" animBg="1"/>
      <p:bldP spid="19" grpId="0" animBg="1"/>
      <p:bldP spid="6" grpId="0" animBg="1"/>
      <p:bldP spid="21" grpId="0" animBg="1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70904" y="44625"/>
            <a:ext cx="3476824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II)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Cross Section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data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itre 398"/>
          <p:cNvSpPr txBox="1">
            <a:spLocks/>
          </p:cNvSpPr>
          <p:nvPr/>
        </p:nvSpPr>
        <p:spPr>
          <a:xfrm>
            <a:off x="479376" y="764705"/>
            <a:ext cx="2081019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Existing data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392" y="141277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Cross sections are measured since the beginning of nuclear science.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5667800" y="2242871"/>
            <a:ext cx="2357026" cy="1603310"/>
            <a:chOff x="5667800" y="2242871"/>
            <a:chExt cx="2357026" cy="160331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7800" y="2242871"/>
              <a:ext cx="2357026" cy="1603310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6326836" y="2314095"/>
              <a:ext cx="971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baseline="30000" dirty="0" smtClean="0"/>
                <a:t>239</a:t>
              </a:r>
              <a:r>
                <a:rPr lang="fr-FR" sz="1600" b="1" dirty="0" smtClean="0"/>
                <a:t>Pu(</a:t>
              </a:r>
              <a:r>
                <a:rPr lang="fr-FR" sz="1600" b="1" dirty="0" err="1" smtClean="0"/>
                <a:t>n,f</a:t>
              </a:r>
              <a:r>
                <a:rPr lang="fr-FR" sz="1600" b="1" dirty="0" smtClean="0"/>
                <a:t>)</a:t>
              </a:r>
              <a:endParaRPr lang="fr-FR" sz="1600" b="1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960110" y="1998840"/>
            <a:ext cx="2352158" cy="1562021"/>
            <a:chOff x="3960110" y="1998840"/>
            <a:chExt cx="2352158" cy="1562021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0110" y="1998840"/>
              <a:ext cx="2352158" cy="1562021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4328776" y="2066686"/>
              <a:ext cx="886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baseline="30000" dirty="0" smtClean="0"/>
                <a:t>238</a:t>
              </a:r>
              <a:r>
                <a:rPr lang="fr-FR" sz="1600" b="1" dirty="0" smtClean="0"/>
                <a:t>U(</a:t>
              </a:r>
              <a:r>
                <a:rPr lang="fr-FR" sz="1600" b="1" dirty="0" err="1" smtClean="0"/>
                <a:t>n,f</a:t>
              </a:r>
              <a:r>
                <a:rPr lang="fr-FR" sz="1600" b="1" dirty="0" smtClean="0"/>
                <a:t>)</a:t>
              </a:r>
              <a:endParaRPr lang="fr-FR" sz="1600" b="1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7402351" y="1958818"/>
            <a:ext cx="1991544" cy="1342514"/>
            <a:chOff x="7402351" y="1958818"/>
            <a:chExt cx="1991544" cy="1342514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2351" y="1958818"/>
              <a:ext cx="1991544" cy="1342514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8217983" y="2025697"/>
              <a:ext cx="1043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baseline="30000" dirty="0" smtClean="0"/>
                <a:t>243</a:t>
              </a:r>
              <a:r>
                <a:rPr lang="fr-FR" sz="1600" b="1" dirty="0" smtClean="0"/>
                <a:t>Am(</a:t>
              </a:r>
              <a:r>
                <a:rPr lang="fr-FR" sz="1600" b="1" dirty="0" err="1" smtClean="0"/>
                <a:t>n,f</a:t>
              </a:r>
              <a:r>
                <a:rPr lang="fr-FR" sz="1600" b="1" dirty="0" smtClean="0"/>
                <a:t>)</a:t>
              </a:r>
              <a:endParaRPr lang="fr-FR" sz="1600" b="1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159615" y="2314443"/>
            <a:ext cx="2059779" cy="1407245"/>
            <a:chOff x="820033" y="2438936"/>
            <a:chExt cx="2059779" cy="1407245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033" y="2438936"/>
              <a:ext cx="2059779" cy="1407245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1727092" y="2509900"/>
              <a:ext cx="886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baseline="30000" dirty="0" smtClean="0"/>
                <a:t>233</a:t>
              </a:r>
              <a:r>
                <a:rPr lang="fr-FR" sz="1600" b="1" dirty="0" smtClean="0"/>
                <a:t>U(</a:t>
              </a:r>
              <a:r>
                <a:rPr lang="fr-FR" sz="1600" b="1" dirty="0" err="1" smtClean="0"/>
                <a:t>n,f</a:t>
              </a:r>
              <a:r>
                <a:rPr lang="fr-FR" sz="1600" b="1" dirty="0" smtClean="0"/>
                <a:t>)</a:t>
              </a:r>
              <a:endParaRPr lang="fr-FR" sz="1600" b="1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66188" y="1872867"/>
            <a:ext cx="2653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as well for fission...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810663" y="3517562"/>
            <a:ext cx="2059364" cy="1385099"/>
            <a:chOff x="2268070" y="3331276"/>
            <a:chExt cx="2059364" cy="1385099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8070" y="3331276"/>
              <a:ext cx="2059364" cy="1385099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2640094" y="3395515"/>
              <a:ext cx="886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baseline="30000" dirty="0" smtClean="0"/>
                <a:t>234</a:t>
              </a:r>
              <a:r>
                <a:rPr lang="fr-FR" sz="1600" b="1" dirty="0" smtClean="0"/>
                <a:t>U(</a:t>
              </a:r>
              <a:r>
                <a:rPr lang="fr-FR" sz="1600" b="1" dirty="0" err="1" smtClean="0"/>
                <a:t>n,f</a:t>
              </a:r>
              <a:r>
                <a:rPr lang="fr-FR" sz="1600" b="1" dirty="0" smtClean="0"/>
                <a:t>)</a:t>
              </a:r>
              <a:endParaRPr lang="fr-FR" sz="1600" b="1" dirty="0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9192344" y="2592703"/>
            <a:ext cx="2076774" cy="1417258"/>
            <a:chOff x="9192344" y="2592703"/>
            <a:chExt cx="2076774" cy="1417258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92344" y="2592703"/>
              <a:ext cx="2076774" cy="1417258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>
              <a:off x="9955761" y="2695214"/>
              <a:ext cx="1027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baseline="30000" dirty="0" smtClean="0"/>
                <a:t>243</a:t>
              </a:r>
              <a:r>
                <a:rPr lang="fr-FR" sz="1600" b="1" dirty="0" smtClean="0"/>
                <a:t>Cm(</a:t>
              </a:r>
              <a:r>
                <a:rPr lang="fr-FR" sz="1600" b="1" dirty="0" err="1" smtClean="0"/>
                <a:t>n,f</a:t>
              </a:r>
              <a:r>
                <a:rPr lang="fr-FR" sz="1600" b="1" dirty="0" smtClean="0"/>
                <a:t>)</a:t>
              </a:r>
              <a:endParaRPr lang="fr-FR" sz="1600" b="1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2357023" y="2714044"/>
            <a:ext cx="2573507" cy="1747550"/>
            <a:chOff x="2337686" y="2473086"/>
            <a:chExt cx="2573507" cy="1747550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7686" y="2473086"/>
              <a:ext cx="2573507" cy="1747550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3232199" y="2607831"/>
              <a:ext cx="886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baseline="30000" dirty="0" smtClean="0"/>
                <a:t>235</a:t>
              </a:r>
              <a:r>
                <a:rPr lang="fr-FR" sz="1600" b="1" dirty="0" smtClean="0"/>
                <a:t>U(</a:t>
              </a:r>
              <a:r>
                <a:rPr lang="fr-FR" sz="1600" b="1" dirty="0" err="1" smtClean="0"/>
                <a:t>n,f</a:t>
              </a:r>
              <a:r>
                <a:rPr lang="fr-FR" sz="1600" b="1" dirty="0" smtClean="0"/>
                <a:t>)</a:t>
              </a:r>
              <a:endParaRPr lang="fr-FR" sz="1600" b="1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1066188" y="5125799"/>
            <a:ext cx="3517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than for other reactions...</a:t>
            </a:r>
          </a:p>
        </p:txBody>
      </p:sp>
      <p:grpSp>
        <p:nvGrpSpPr>
          <p:cNvPr id="68" name="Groupe 67"/>
          <p:cNvGrpSpPr/>
          <p:nvPr/>
        </p:nvGrpSpPr>
        <p:grpSpPr>
          <a:xfrm>
            <a:off x="4274362" y="4800342"/>
            <a:ext cx="1882005" cy="1269406"/>
            <a:chOff x="4274362" y="4800342"/>
            <a:chExt cx="1882005" cy="1269406"/>
          </a:xfrm>
        </p:grpSpPr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4362" y="4800342"/>
              <a:ext cx="1882005" cy="1269406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4514995" y="4835347"/>
              <a:ext cx="1486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baseline="30000" dirty="0" smtClean="0"/>
                <a:t>235</a:t>
              </a:r>
              <a:r>
                <a:rPr lang="fr-FR" sz="1400" b="1" dirty="0" smtClean="0"/>
                <a:t>U(</a:t>
              </a:r>
              <a:r>
                <a:rPr lang="fr-FR" sz="1400" b="1" dirty="0" err="1" smtClean="0"/>
                <a:t>n,</a:t>
              </a:r>
              <a:r>
                <a:rPr lang="fr-FR" sz="1400" b="1" dirty="0" err="1" smtClean="0">
                  <a:latin typeface="Symbol" panose="05050102010706020507" pitchFamily="18" charset="2"/>
                </a:rPr>
                <a:t>g</a:t>
              </a:r>
              <a:r>
                <a:rPr lang="fr-FR" sz="1400" b="1" dirty="0" smtClean="0"/>
                <a:t>) et (n,2n)</a:t>
              </a:r>
              <a:endParaRPr lang="fr-FR" sz="1400" b="1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5920435" y="4219394"/>
            <a:ext cx="1377949" cy="921715"/>
            <a:chOff x="5920435" y="4219394"/>
            <a:chExt cx="1377949" cy="921715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0435" y="4219394"/>
              <a:ext cx="1377949" cy="921715"/>
            </a:xfrm>
            <a:prstGeom prst="rect">
              <a:avLst/>
            </a:prstGeom>
          </p:spPr>
        </p:pic>
        <p:sp>
          <p:nvSpPr>
            <p:cNvPr id="60" name="ZoneTexte 59"/>
            <p:cNvSpPr txBox="1"/>
            <p:nvPr/>
          </p:nvSpPr>
          <p:spPr>
            <a:xfrm>
              <a:off x="6158669" y="4725108"/>
              <a:ext cx="804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baseline="30000" dirty="0" smtClean="0"/>
                <a:t>56</a:t>
              </a:r>
              <a:r>
                <a:rPr lang="fr-FR" sz="1400" b="1" dirty="0" smtClean="0"/>
                <a:t>Fe(</a:t>
              </a:r>
              <a:r>
                <a:rPr lang="fr-FR" sz="1400" b="1" dirty="0" err="1" smtClean="0"/>
                <a:t>n,</a:t>
              </a:r>
              <a:r>
                <a:rPr lang="fr-FR" sz="1400" b="1" dirty="0" err="1" smtClean="0">
                  <a:latin typeface="Symbol" panose="05050102010706020507" pitchFamily="18" charset="2"/>
                </a:rPr>
                <a:t>g</a:t>
              </a:r>
              <a:r>
                <a:rPr lang="fr-FR" sz="1400" b="1" dirty="0" smtClean="0"/>
                <a:t>)</a:t>
              </a:r>
              <a:endParaRPr lang="fr-FR" sz="1400" b="1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6435161" y="5054035"/>
            <a:ext cx="1531492" cy="1030681"/>
            <a:chOff x="6435161" y="5054035"/>
            <a:chExt cx="1531492" cy="1030681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35161" y="5054035"/>
              <a:ext cx="1531492" cy="1030681"/>
            </a:xfrm>
            <a:prstGeom prst="rect">
              <a:avLst/>
            </a:prstGeom>
          </p:spPr>
        </p:pic>
        <p:sp>
          <p:nvSpPr>
            <p:cNvPr id="62" name="ZoneTexte 61"/>
            <p:cNvSpPr txBox="1"/>
            <p:nvPr/>
          </p:nvSpPr>
          <p:spPr>
            <a:xfrm>
              <a:off x="6602491" y="5637196"/>
              <a:ext cx="910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baseline="30000" dirty="0" smtClean="0"/>
                <a:t>208</a:t>
              </a:r>
              <a:r>
                <a:rPr lang="fr-FR" sz="1400" b="1" dirty="0" smtClean="0"/>
                <a:t>Pb(</a:t>
              </a:r>
              <a:r>
                <a:rPr lang="fr-FR" sz="1400" b="1" dirty="0" err="1" smtClean="0"/>
                <a:t>n,n</a:t>
              </a:r>
              <a:r>
                <a:rPr lang="fr-FR" sz="1400" b="1" dirty="0" smtClean="0"/>
                <a:t>)</a:t>
              </a:r>
              <a:endParaRPr lang="fr-FR" sz="1400" b="1" dirty="0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7636149" y="4266006"/>
            <a:ext cx="1438600" cy="964406"/>
            <a:chOff x="7636149" y="4266006"/>
            <a:chExt cx="1438600" cy="964406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36149" y="4266006"/>
              <a:ext cx="1438600" cy="964406"/>
            </a:xfrm>
            <a:prstGeom prst="rect">
              <a:avLst/>
            </a:prstGeom>
          </p:spPr>
        </p:pic>
        <p:sp>
          <p:nvSpPr>
            <p:cNvPr id="64" name="ZoneTexte 63"/>
            <p:cNvSpPr txBox="1"/>
            <p:nvPr/>
          </p:nvSpPr>
          <p:spPr>
            <a:xfrm>
              <a:off x="7738092" y="4886708"/>
              <a:ext cx="12849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baseline="30000" dirty="0" smtClean="0"/>
                <a:t>232</a:t>
              </a:r>
              <a:r>
                <a:rPr lang="fr-FR" sz="1200" b="1" dirty="0" smtClean="0"/>
                <a:t>Th(</a:t>
              </a:r>
              <a:r>
                <a:rPr lang="fr-FR" sz="1200" b="1" dirty="0" err="1" smtClean="0"/>
                <a:t>n,n</a:t>
              </a:r>
              <a:r>
                <a:rPr lang="fr-FR" sz="1200" b="1" dirty="0" smtClean="0"/>
                <a:t>) et (</a:t>
              </a:r>
              <a:r>
                <a:rPr lang="fr-FR" sz="1200" b="1" dirty="0" err="1" smtClean="0"/>
                <a:t>n,</a:t>
              </a:r>
              <a:r>
                <a:rPr lang="fr-FR" sz="1200" b="1" dirty="0" err="1" smtClean="0">
                  <a:latin typeface="Symbol" panose="05050102010706020507" pitchFamily="18" charset="2"/>
                </a:rPr>
                <a:t>g</a:t>
              </a:r>
              <a:r>
                <a:rPr lang="fr-FR" sz="1200" b="1" dirty="0" smtClean="0"/>
                <a:t>)</a:t>
              </a:r>
              <a:endParaRPr lang="fr-FR" sz="1200" b="1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9624392" y="4744896"/>
            <a:ext cx="2076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But all these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are not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3724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6" grpId="0"/>
      <p:bldP spid="41" grpId="0"/>
      <p:bldP spid="55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3392" y="1373098"/>
            <a:ext cx="11089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The extensive experimental data are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compiled in databases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, but cannot be used “directly”.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66"/>
          <a:stretch/>
        </p:blipFill>
        <p:spPr>
          <a:xfrm>
            <a:off x="2804160" y="1836600"/>
            <a:ext cx="5787001" cy="38020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864" y="3802024"/>
            <a:ext cx="2415201" cy="15801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33" y="2044905"/>
            <a:ext cx="2252132" cy="1498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5840" y="2793912"/>
            <a:ext cx="720080" cy="1733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725920" y="4306080"/>
            <a:ext cx="954255" cy="555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7680175" y="3874032"/>
            <a:ext cx="1440161" cy="432048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670800" y="4861472"/>
            <a:ext cx="1412240" cy="40640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425781" y="2127156"/>
            <a:ext cx="2227499" cy="671836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70560" y="3449232"/>
            <a:ext cx="3982720" cy="1078452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ctangle 30"/>
          <p:cNvSpPr/>
          <p:nvPr/>
        </p:nvSpPr>
        <p:spPr>
          <a:xfrm>
            <a:off x="8841576" y="2062106"/>
            <a:ext cx="3102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simple average</a:t>
            </a:r>
          </a:p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is </a:t>
            </a:r>
            <a:r>
              <a:rPr lang="en-GB" sz="2000" b="1" u="sng" dirty="0" smtClean="0">
                <a:solidFill>
                  <a:srgbClr val="000066"/>
                </a:solidFill>
                <a:latin typeface="Comic Sans MS" pitchFamily="66" charset="0"/>
              </a:rPr>
              <a:t>not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the</a:t>
            </a:r>
          </a:p>
          <a:p>
            <a:pPr algn="ctr"/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true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cross section value.</a:t>
            </a:r>
          </a:p>
        </p:txBody>
      </p:sp>
      <p:sp>
        <p:nvSpPr>
          <p:cNvPr id="18" name="Titre 398"/>
          <p:cNvSpPr txBox="1">
            <a:spLocks/>
          </p:cNvSpPr>
          <p:nvPr/>
        </p:nvSpPr>
        <p:spPr>
          <a:xfrm>
            <a:off x="479376" y="764705"/>
            <a:ext cx="2811988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Experimental data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5389" y="4443999"/>
            <a:ext cx="28482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more precise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the experimental data, the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closer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they are from the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true value.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0904" y="44625"/>
            <a:ext cx="3476824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II)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Cross Section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data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389" y="5857734"/>
            <a:ext cx="5512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However, measurements are not enough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705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21" grpId="0" animBg="1"/>
      <p:bldP spid="31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23392" y="5262443"/>
            <a:ext cx="10873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Experimental data are investigated to check their consistency and looking for their bias. Evaluators require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high quality and highly accurate experimental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data</a:t>
            </a:r>
            <a:r>
              <a:rPr lang="en-GB" sz="20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(including uncertainties, </a:t>
            </a:r>
            <a:r>
              <a:rPr lang="en-GB" dirty="0" err="1" smtClean="0">
                <a:solidFill>
                  <a:srgbClr val="000066"/>
                </a:solidFill>
                <a:latin typeface="Comic Sans MS" pitchFamily="66" charset="0"/>
              </a:rPr>
              <a:t>covariances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, experimental parameters...)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76" y="1876766"/>
            <a:ext cx="5047049" cy="33208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889456"/>
            <a:ext cx="5047049" cy="33151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3392" y="1373098"/>
            <a:ext cx="1087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66"/>
                </a:solidFill>
                <a:latin typeface="Comic Sans MS" pitchFamily="66" charset="0"/>
              </a:rPr>
              <a:t>Theoretical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calculations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with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models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are </a:t>
            </a:r>
            <a:r>
              <a:rPr lang="en-GB" sz="2000" dirty="0">
                <a:solidFill>
                  <a:srgbClr val="000066"/>
                </a:solidFill>
                <a:latin typeface="Comic Sans MS" pitchFamily="66" charset="0"/>
              </a:rPr>
              <a:t>carried out to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re-create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GB" sz="2000" dirty="0">
                <a:solidFill>
                  <a:srgbClr val="000066"/>
                </a:solidFill>
                <a:latin typeface="Comic Sans MS" pitchFamily="66" charset="0"/>
              </a:rPr>
              <a:t>cross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sections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8" name="Titre 398"/>
          <p:cNvSpPr txBox="1">
            <a:spLocks/>
          </p:cNvSpPr>
          <p:nvPr/>
        </p:nvSpPr>
        <p:spPr>
          <a:xfrm>
            <a:off x="479376" y="764705"/>
            <a:ext cx="1789272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Evaluations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359" y="1934590"/>
            <a:ext cx="3274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Physical ingredients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and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models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depends on the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energy range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considered</a:t>
            </a:r>
          </a:p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(thermal range, resonance range, continuum...)</a:t>
            </a:r>
            <a:endParaRPr lang="en-GB" sz="2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360" y="3856927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Different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choices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are made by evaluators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=&gt;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different evaluations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76320" y="3567685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agreement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 between evaluations and with experimental data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may vary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70904" y="44625"/>
            <a:ext cx="3476824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II)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Cross Section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data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76320" y="1990716"/>
            <a:ext cx="28083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Some experimental data may be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difficult to reproduce</a:t>
            </a:r>
          </a:p>
          <a:p>
            <a:pPr algn="ctr"/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(unknown phenomenon)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56640" y="583929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419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9" grpId="0"/>
      <p:bldP spid="20" grpId="0"/>
      <p:bldP spid="28" grpId="0"/>
      <p:bldP spid="3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70904" y="44625"/>
            <a:ext cx="4628952" cy="4616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III) Measurement principles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itre 398"/>
          <p:cNvSpPr txBox="1">
            <a:spLocks/>
          </p:cNvSpPr>
          <p:nvPr/>
        </p:nvSpPr>
        <p:spPr>
          <a:xfrm>
            <a:off x="479376" y="764705"/>
            <a:ext cx="2084225" cy="461665"/>
          </a:xfrm>
          <a:prstGeom prst="rect">
            <a:avLst/>
          </a:prstGeom>
          <a:solidFill>
            <a:srgbClr val="FFFF66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dirty="0" smtClean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Back to basic</a:t>
            </a:r>
            <a:endParaRPr lang="en-GB" sz="2400" dirty="0">
              <a:solidFill>
                <a:srgbClr val="000066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392" y="1430258"/>
            <a:ext cx="979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The measurement of a neutron-induced reaction cross section requires 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:</a:t>
            </a:r>
            <a:endParaRPr lang="en-GB" sz="2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392" y="4536962"/>
            <a:ext cx="9937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1- Fission cross section are mainly measured for </a:t>
            </a:r>
            <a:r>
              <a:rPr lang="en-GB" sz="2000" b="1" dirty="0" smtClean="0">
                <a:solidFill>
                  <a:srgbClr val="000066"/>
                </a:solidFill>
                <a:latin typeface="Comic Sans MS" pitchFamily="66" charset="0"/>
              </a:rPr>
              <a:t>actinides radioactive target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(uranium isotopes, plutonium isotopes, etc.)</a:t>
            </a:r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. This has consequences :</a:t>
            </a: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on the experimental setup</a:t>
            </a:r>
            <a:endParaRPr lang="en-GB" sz="2000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000066"/>
                </a:solidFill>
                <a:latin typeface="Comic Sans MS" pitchFamily="66" charset="0"/>
              </a:rPr>
              <a:t>- on the administrative paper work and delays</a:t>
            </a:r>
          </a:p>
        </p:txBody>
      </p:sp>
      <p:sp>
        <p:nvSpPr>
          <p:cNvPr id="2" name="Ellipse 1"/>
          <p:cNvSpPr/>
          <p:nvPr/>
        </p:nvSpPr>
        <p:spPr>
          <a:xfrm>
            <a:off x="5112774" y="3068960"/>
            <a:ext cx="191138" cy="106058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e 2"/>
          <p:cNvGrpSpPr/>
          <p:nvPr/>
        </p:nvGrpSpPr>
        <p:grpSpPr>
          <a:xfrm>
            <a:off x="3503147" y="3239214"/>
            <a:ext cx="792163" cy="720080"/>
            <a:chOff x="4007693" y="3284984"/>
            <a:chExt cx="792163" cy="720080"/>
          </a:xfrm>
        </p:grpSpPr>
        <p:cxnSp>
          <p:nvCxnSpPr>
            <p:cNvPr id="7" name="Connecteur droit avec flèche 6"/>
            <p:cNvCxnSpPr/>
            <p:nvPr/>
          </p:nvCxnSpPr>
          <p:spPr bwMode="auto">
            <a:xfrm>
              <a:off x="4007693" y="3284984"/>
              <a:ext cx="79216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 bwMode="auto">
            <a:xfrm>
              <a:off x="4007693" y="3465004"/>
              <a:ext cx="79216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 bwMode="auto">
            <a:xfrm>
              <a:off x="4007693" y="3645024"/>
              <a:ext cx="79216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 bwMode="auto">
            <a:xfrm>
              <a:off x="4007693" y="3825044"/>
              <a:ext cx="79216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 bwMode="auto">
            <a:xfrm>
              <a:off x="4007693" y="4005064"/>
              <a:ext cx="79216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e 77"/>
          <p:cNvGrpSpPr/>
          <p:nvPr/>
        </p:nvGrpSpPr>
        <p:grpSpPr>
          <a:xfrm rot="19800000" flipV="1">
            <a:off x="4816498" y="3329709"/>
            <a:ext cx="748614" cy="396808"/>
            <a:chOff x="4783478" y="3355109"/>
            <a:chExt cx="748614" cy="396808"/>
          </a:xfrm>
        </p:grpSpPr>
        <p:sp>
          <p:nvSpPr>
            <p:cNvPr id="14" name="Oval 367"/>
            <p:cNvSpPr>
              <a:spLocks noChangeAspect="1" noChangeArrowheads="1"/>
            </p:cNvSpPr>
            <p:nvPr/>
          </p:nvSpPr>
          <p:spPr bwMode="auto">
            <a:xfrm rot="15300000" flipH="1">
              <a:off x="4990586" y="3346340"/>
              <a:ext cx="396808" cy="414346"/>
            </a:xfrm>
            <a:prstGeom prst="ellipse">
              <a:avLst/>
            </a:prstGeom>
            <a:gradFill rotWithShape="0">
              <a:gsLst>
                <a:gs pos="700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lIns="160020" tIns="80010" rIns="160020" bIns="80010" anchor="ctr"/>
            <a:lstStyle/>
            <a:p>
              <a:pPr defTabSz="1600200"/>
              <a:endParaRPr lang="en-GB" sz="4200" dirty="0">
                <a:latin typeface="Times New Roman" pitchFamily="18" charset="0"/>
              </a:endParaRPr>
            </a:p>
          </p:txBody>
        </p:sp>
        <p:grpSp>
          <p:nvGrpSpPr>
            <p:cNvPr id="18" name="Group 137"/>
            <p:cNvGrpSpPr>
              <a:grpSpLocks/>
            </p:cNvGrpSpPr>
            <p:nvPr/>
          </p:nvGrpSpPr>
          <p:grpSpPr bwMode="auto">
            <a:xfrm rot="10461182">
              <a:off x="4783478" y="3485173"/>
              <a:ext cx="318173" cy="182999"/>
              <a:chOff x="3694" y="3585"/>
              <a:chExt cx="457" cy="263"/>
            </a:xfrm>
          </p:grpSpPr>
          <p:grpSp>
            <p:nvGrpSpPr>
              <p:cNvPr id="45" name="Group 138"/>
              <p:cNvGrpSpPr>
                <a:grpSpLocks/>
              </p:cNvGrpSpPr>
              <p:nvPr/>
            </p:nvGrpSpPr>
            <p:grpSpPr bwMode="auto">
              <a:xfrm>
                <a:off x="3694" y="3585"/>
                <a:ext cx="253" cy="263"/>
                <a:chOff x="4389" y="2414"/>
                <a:chExt cx="444" cy="457"/>
              </a:xfrm>
            </p:grpSpPr>
            <p:sp>
              <p:nvSpPr>
                <p:cNvPr id="47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428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49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0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38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1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2" y="2639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2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491" y="272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3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4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4635" y="2691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5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272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6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46" y="2414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7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9" y="2443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8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4683" y="250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9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0" y="2617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0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457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1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60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2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2471"/>
                  <a:ext cx="142" cy="15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3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2471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4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5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2684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6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2560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7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2655"/>
                  <a:ext cx="141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8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7" y="2655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9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4423" y="2507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70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4575" y="2500"/>
                  <a:ext cx="141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71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655"/>
                  <a:ext cx="143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72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2588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46" name="AutoShape 164"/>
              <p:cNvSpPr>
                <a:spLocks noChangeArrowheads="1"/>
              </p:cNvSpPr>
              <p:nvPr/>
            </p:nvSpPr>
            <p:spPr bwMode="auto">
              <a:xfrm rot="673611">
                <a:off x="3931" y="3760"/>
                <a:ext cx="220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236 h 21600"/>
                  <a:gd name="T14" fmla="*/ 18851 w 21600"/>
                  <a:gd name="T15" fmla="*/ 163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53548" tIns="26773" rIns="53548" bIns="26773" anchor="ctr"/>
              <a:lstStyle/>
              <a:p>
                <a:endParaRPr lang="en-GB" dirty="0"/>
              </a:p>
            </p:txBody>
          </p:sp>
        </p:grpSp>
        <p:grpSp>
          <p:nvGrpSpPr>
            <p:cNvPr id="22" name="Group 168"/>
            <p:cNvGrpSpPr>
              <a:grpSpLocks/>
            </p:cNvGrpSpPr>
            <p:nvPr/>
          </p:nvGrpSpPr>
          <p:grpSpPr bwMode="auto">
            <a:xfrm rot="20083634">
              <a:off x="5245248" y="3367259"/>
              <a:ext cx="286844" cy="157251"/>
              <a:chOff x="3706" y="3198"/>
              <a:chExt cx="412" cy="226"/>
            </a:xfrm>
          </p:grpSpPr>
          <p:grpSp>
            <p:nvGrpSpPr>
              <p:cNvPr id="28" name="Group 169"/>
              <p:cNvGrpSpPr>
                <a:grpSpLocks/>
              </p:cNvGrpSpPr>
              <p:nvPr/>
            </p:nvGrpSpPr>
            <p:grpSpPr bwMode="auto">
              <a:xfrm>
                <a:off x="3706" y="3210"/>
                <a:ext cx="225" cy="214"/>
                <a:chOff x="4411" y="1766"/>
                <a:chExt cx="394" cy="374"/>
              </a:xfrm>
            </p:grpSpPr>
            <p:sp>
              <p:nvSpPr>
                <p:cNvPr id="30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766"/>
                  <a:ext cx="143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1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67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2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485" y="1780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3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4623" y="1780"/>
                  <a:ext cx="141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4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411" y="1895"/>
                  <a:ext cx="140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5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4507" y="1991"/>
                  <a:ext cx="140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6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663" y="1867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7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2" y="1960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8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4459" y="1960"/>
                  <a:ext cx="140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9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4443" y="1816"/>
                  <a:ext cx="143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40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4" y="1809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41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4603" y="1960"/>
                  <a:ext cx="144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42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9" y="1895"/>
                  <a:ext cx="143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29" name="AutoShape 183"/>
              <p:cNvSpPr>
                <a:spLocks noChangeArrowheads="1"/>
              </p:cNvSpPr>
              <p:nvPr/>
            </p:nvSpPr>
            <p:spPr bwMode="auto">
              <a:xfrm rot="20324094">
                <a:off x="3898" y="3198"/>
                <a:ext cx="220" cy="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8 w 21600"/>
                  <a:gd name="T13" fmla="*/ 5554 h 21600"/>
                  <a:gd name="T14" fmla="*/ 18851 w 21600"/>
                  <a:gd name="T15" fmla="*/ 160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548" tIns="26773" rIns="53548" bIns="26773" anchor="ctr"/>
              <a:lstStyle/>
              <a:p>
                <a:endParaRPr lang="en-GB" dirty="0"/>
              </a:p>
            </p:txBody>
          </p:sp>
        </p:grpSp>
      </p:grpSp>
      <p:pic>
        <p:nvPicPr>
          <p:cNvPr id="4" name="Image 3" descr="Radioativo Símbolo Aviso Inscreva · Gráfico vetorial grátis no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2" y="4165189"/>
            <a:ext cx="248835" cy="220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590" y="18583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1- 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a </a:t>
            </a:r>
            <a:r>
              <a:rPr lang="en-GB" b="1" dirty="0">
                <a:solidFill>
                  <a:srgbClr val="000066"/>
                </a:solidFill>
                <a:latin typeface="Comic Sans MS" pitchFamily="66" charset="0"/>
              </a:rPr>
              <a:t>sample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 to be irradiated by </a:t>
            </a:r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neutrons</a:t>
            </a:r>
            <a:endParaRPr lang="en-GB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590" y="22027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2- 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a way to </a:t>
            </a:r>
            <a:r>
              <a:rPr lang="en-GB" b="1" dirty="0">
                <a:solidFill>
                  <a:srgbClr val="000066"/>
                </a:solidFill>
                <a:latin typeface="Comic Sans MS" pitchFamily="66" charset="0"/>
              </a:rPr>
              <a:t>detect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 the expected </a:t>
            </a:r>
            <a:r>
              <a:rPr lang="en-GB" b="1" dirty="0" smtClean="0">
                <a:solidFill>
                  <a:srgbClr val="000066"/>
                </a:solidFill>
                <a:latin typeface="Comic Sans MS" pitchFamily="66" charset="0"/>
              </a:rPr>
              <a:t>reactions</a:t>
            </a:r>
            <a:endParaRPr lang="en-GB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590" y="25471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Comic Sans MS" pitchFamily="66" charset="0"/>
              </a:rPr>
              <a:t>3- </a:t>
            </a:r>
            <a:r>
              <a:rPr lang="en-GB" dirty="0">
                <a:solidFill>
                  <a:srgbClr val="000066"/>
                </a:solidFill>
                <a:latin typeface="Comic Sans MS" pitchFamily="66" charset="0"/>
              </a:rPr>
              <a:t>a way to </a:t>
            </a:r>
            <a:r>
              <a:rPr lang="en-GB" b="1" dirty="0">
                <a:solidFill>
                  <a:srgbClr val="000066"/>
                </a:solidFill>
                <a:latin typeface="Comic Sans MS" pitchFamily="66" charset="0"/>
              </a:rPr>
              <a:t>produce neutrons</a:t>
            </a:r>
            <a:endParaRPr lang="en-GB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240879" y="282796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sample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85399" y="3197298"/>
            <a:ext cx="785396" cy="76199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00B050"/>
                </a:solidFill>
              </a:rPr>
              <a:t>?</a:t>
            </a:r>
            <a:endParaRPr lang="fr-FR" sz="3600" dirty="0">
              <a:solidFill>
                <a:srgbClr val="00B05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6759775" y="3426521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detector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363219" y="3369581"/>
            <a:ext cx="10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A7EBB"/>
                </a:solidFill>
              </a:rPr>
              <a:t>neutrons</a:t>
            </a:r>
            <a:endParaRPr lang="en-GB" dirty="0">
              <a:solidFill>
                <a:srgbClr val="4A7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/>
      <p:bldP spid="2" grpId="0" animBg="1"/>
      <p:bldP spid="5" grpId="0"/>
      <p:bldP spid="6" grpId="0"/>
      <p:bldP spid="12" grpId="0"/>
      <p:bldP spid="77" grpId="0"/>
      <p:bldP spid="79" grpId="0" animBg="1"/>
      <p:bldP spid="80" grpId="0"/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88577</TotalTime>
  <Words>1239</Words>
  <Application>Microsoft Office PowerPoint</Application>
  <PresentationFormat>Grand écran</PresentationFormat>
  <Paragraphs>208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Symbol</vt:lpstr>
      <vt:lpstr>Times New Roman</vt:lpstr>
      <vt:lpstr>Office Theme</vt:lpstr>
      <vt:lpstr>Fission cross sections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Warriss, Emma J</dc:creator>
  <cp:lastModifiedBy>ludovic mathieu</cp:lastModifiedBy>
  <cp:revision>1145</cp:revision>
  <cp:lastPrinted>2017-03-15T11:30:42Z</cp:lastPrinted>
  <dcterms:created xsi:type="dcterms:W3CDTF">2013-03-15T16:54:49Z</dcterms:created>
  <dcterms:modified xsi:type="dcterms:W3CDTF">2023-07-04T09:00:43Z</dcterms:modified>
</cp:coreProperties>
</file>